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65" r:id="rId2"/>
    <p:sldId id="266" r:id="rId3"/>
    <p:sldId id="306" r:id="rId4"/>
    <p:sldId id="307" r:id="rId5"/>
    <p:sldId id="308" r:id="rId6"/>
    <p:sldId id="348" r:id="rId7"/>
    <p:sldId id="346" r:id="rId8"/>
    <p:sldId id="347" r:id="rId9"/>
    <p:sldId id="309" r:id="rId10"/>
    <p:sldId id="310" r:id="rId11"/>
    <p:sldId id="311" r:id="rId12"/>
    <p:sldId id="312" r:id="rId13"/>
    <p:sldId id="313" r:id="rId14"/>
    <p:sldId id="315" r:id="rId15"/>
    <p:sldId id="316" r:id="rId16"/>
    <p:sldId id="317" r:id="rId17"/>
    <p:sldId id="323" r:id="rId18"/>
    <p:sldId id="324" r:id="rId19"/>
    <p:sldId id="325" r:id="rId20"/>
    <p:sldId id="326" r:id="rId21"/>
    <p:sldId id="327" r:id="rId22"/>
    <p:sldId id="320" r:id="rId23"/>
    <p:sldId id="314" r:id="rId24"/>
    <p:sldId id="328" r:id="rId25"/>
    <p:sldId id="329" r:id="rId26"/>
    <p:sldId id="330" r:id="rId27"/>
    <p:sldId id="331" r:id="rId28"/>
    <p:sldId id="332" r:id="rId29"/>
    <p:sldId id="333" r:id="rId30"/>
    <p:sldId id="318" r:id="rId31"/>
    <p:sldId id="334" r:id="rId32"/>
    <p:sldId id="335" r:id="rId33"/>
    <p:sldId id="336" r:id="rId34"/>
    <p:sldId id="337" r:id="rId35"/>
    <p:sldId id="321" r:id="rId36"/>
    <p:sldId id="338" r:id="rId37"/>
    <p:sldId id="339" r:id="rId38"/>
    <p:sldId id="340" r:id="rId39"/>
    <p:sldId id="341" r:id="rId40"/>
    <p:sldId id="342" r:id="rId41"/>
    <p:sldId id="322" r:id="rId42"/>
    <p:sldId id="343" r:id="rId43"/>
    <p:sldId id="344" r:id="rId44"/>
    <p:sldId id="345" r:id="rId45"/>
    <p:sldId id="319"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05" r:id="rId60"/>
  </p:sldIdLst>
  <p:sldSz cx="12192000" cy="6858000"/>
  <p:notesSz cx="7010400" cy="9296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7" userDrawn="1">
          <p15:clr>
            <a:srgbClr val="A4A3A4"/>
          </p15:clr>
        </p15:guide>
        <p15:guide id="2" pos="3840" userDrawn="1">
          <p15:clr>
            <a:srgbClr val="A4A3A4"/>
          </p15:clr>
        </p15:guide>
        <p15:guide id="3" orient="horz" pos="686" userDrawn="1">
          <p15:clr>
            <a:srgbClr val="A4A3A4"/>
          </p15:clr>
        </p15:guide>
        <p15:guide id="4" pos="438" userDrawn="1">
          <p15:clr>
            <a:srgbClr val="A4A3A4"/>
          </p15:clr>
        </p15:guide>
        <p15:guide id="5" orient="horz" pos="11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D"/>
    <a:srgbClr val="0069B4"/>
    <a:srgbClr val="8AA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712" autoAdjust="0"/>
  </p:normalViewPr>
  <p:slideViewPr>
    <p:cSldViewPr snapToGrid="0" showGuides="1">
      <p:cViewPr varScale="1">
        <p:scale>
          <a:sx n="113" d="100"/>
          <a:sy n="113" d="100"/>
        </p:scale>
        <p:origin x="168" y="68"/>
      </p:cViewPr>
      <p:guideLst>
        <p:guide orient="horz" pos="3407"/>
        <p:guide pos="3840"/>
        <p:guide orient="horz" pos="686"/>
        <p:guide pos="438"/>
        <p:guide orient="horz" pos="1139"/>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de-DE"/>
          </a:p>
        </p:txBody>
      </p:sp>
      <p:sp>
        <p:nvSpPr>
          <p:cNvPr id="3" name="Datumsplatzhalt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A2D55D-E9BC-4C36-B72D-B1213935B848}" type="datetimeFigureOut">
              <a:rPr lang="de-DE" smtClean="0"/>
              <a:t>14.04.2025</a:t>
            </a:fld>
            <a:endParaRPr lang="de-DE"/>
          </a:p>
        </p:txBody>
      </p:sp>
      <p:sp>
        <p:nvSpPr>
          <p:cNvPr id="4" name="Folienbildplatzhalt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de-DE"/>
          </a:p>
        </p:txBody>
      </p:sp>
      <p:sp>
        <p:nvSpPr>
          <p:cNvPr id="5" name="Notizenplatzhal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de-DE"/>
          </a:p>
        </p:txBody>
      </p:sp>
      <p:sp>
        <p:nvSpPr>
          <p:cNvPr id="7" name="Foliennummernplatzhalt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146D6B-7675-4AF9-A4D9-D66329B706FC}" type="slidenum">
              <a:rPr lang="de-DE" smtClean="0"/>
              <a:t>‹Nr.›</a:t>
            </a:fld>
            <a:endParaRPr lang="de-DE"/>
          </a:p>
        </p:txBody>
      </p:sp>
    </p:spTree>
    <p:extLst>
      <p:ext uri="{BB962C8B-B14F-4D97-AF65-F5344CB8AC3E}">
        <p14:creationId xmlns:p14="http://schemas.microsoft.com/office/powerpoint/2010/main" val="230632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Nebenhörer</a:t>
            </a:r>
            <a:endParaRPr lang="en-GB" dirty="0"/>
          </a:p>
        </p:txBody>
      </p:sp>
      <p:sp>
        <p:nvSpPr>
          <p:cNvPr id="4" name="Foliennummernplatzhalter 3"/>
          <p:cNvSpPr>
            <a:spLocks noGrp="1"/>
          </p:cNvSpPr>
          <p:nvPr>
            <p:ph type="sldNum" sz="quarter" idx="5"/>
          </p:nvPr>
        </p:nvSpPr>
        <p:spPr/>
        <p:txBody>
          <a:bodyPr/>
          <a:lstStyle/>
          <a:p>
            <a:fld id="{89146D6B-7675-4AF9-A4D9-D66329B706FC}" type="slidenum">
              <a:rPr lang="de-DE" smtClean="0"/>
              <a:t>2</a:t>
            </a:fld>
            <a:endParaRPr lang="de-DE"/>
          </a:p>
        </p:txBody>
      </p:sp>
    </p:spTree>
    <p:extLst>
      <p:ext uri="{BB962C8B-B14F-4D97-AF65-F5344CB8AC3E}">
        <p14:creationId xmlns:p14="http://schemas.microsoft.com/office/powerpoint/2010/main" val="1280349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1 ohne Bi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3" name="Titel 1">
            <a:extLst>
              <a:ext uri="{FF2B5EF4-FFF2-40B4-BE49-F238E27FC236}">
                <a16:creationId xmlns:a16="http://schemas.microsoft.com/office/drawing/2014/main" id="{24884B69-E849-4E14-84C0-DB35C2BB7736}"/>
              </a:ext>
            </a:extLst>
          </p:cNvPr>
          <p:cNvSpPr>
            <a:spLocks noGrp="1"/>
          </p:cNvSpPr>
          <p:nvPr>
            <p:ph type="ctrTitle"/>
          </p:nvPr>
        </p:nvSpPr>
        <p:spPr>
          <a:xfrm>
            <a:off x="1333595" y="1979828"/>
            <a:ext cx="10397085" cy="1314518"/>
          </a:xfrm>
          <a:prstGeom prst="rect">
            <a:avLst/>
          </a:prstGeom>
          <a:noFill/>
        </p:spPr>
        <p:txBody>
          <a:bodyPr lIns="0" tIns="0" rIns="0" anchor="t">
            <a:normAutofit/>
          </a:bodyPr>
          <a:lstStyle>
            <a:lvl1pPr algn="l">
              <a:lnSpc>
                <a:spcPct val="120000"/>
              </a:lnSpc>
              <a:defRPr sz="3600" b="1" i="0" cap="all" spc="0" baseline="0">
                <a:solidFill>
                  <a:srgbClr val="004A7D"/>
                </a:solidFill>
                <a:effectLst/>
                <a:latin typeface="+mn-lt"/>
                <a:cs typeface="Arial" panose="020B0604020202020204" pitchFamily="34" charset="0"/>
              </a:defRPr>
            </a:lvl1pPr>
          </a:lstStyle>
          <a:p>
            <a:r>
              <a:rPr lang="de-DE" dirty="0"/>
              <a:t>Mastertitelformat bearbeiten</a:t>
            </a:r>
          </a:p>
        </p:txBody>
      </p:sp>
      <p:sp>
        <p:nvSpPr>
          <p:cNvPr id="14" name="Untertitel 2">
            <a:extLst>
              <a:ext uri="{FF2B5EF4-FFF2-40B4-BE49-F238E27FC236}">
                <a16:creationId xmlns:a16="http://schemas.microsoft.com/office/drawing/2014/main" id="{8B5A38D9-4A1A-4CCF-BF40-AADD0B153BFF}"/>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rgbClr val="004A7D"/>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0" name="Gerade Verbindung 5">
            <a:extLst>
              <a:ext uri="{FF2B5EF4-FFF2-40B4-BE49-F238E27FC236}">
                <a16:creationId xmlns:a16="http://schemas.microsoft.com/office/drawing/2014/main" id="{B6CB56BE-7674-4FC7-B75B-B7881B25E4ED}"/>
              </a:ext>
            </a:extLst>
          </p:cNvPr>
          <p:cNvCxnSpPr>
            <a:cxnSpLocks/>
          </p:cNvCxnSpPr>
          <p:nvPr userDrawn="1"/>
        </p:nvCxnSpPr>
        <p:spPr>
          <a:xfrm flipV="1">
            <a:off x="760227" y="5760406"/>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platzhalter 4">
            <a:extLst>
              <a:ext uri="{FF2B5EF4-FFF2-40B4-BE49-F238E27FC236}">
                <a16:creationId xmlns:a16="http://schemas.microsoft.com/office/drawing/2014/main" id="{E9FDD28D-5F98-4D34-A78F-7381EA09F755}"/>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für Geophysik und Geoinformatik</a:t>
            </a:r>
          </a:p>
          <a:p>
            <a:endParaRPr lang="de-DE" dirty="0"/>
          </a:p>
        </p:txBody>
      </p:sp>
      <p:pic>
        <p:nvPicPr>
          <p:cNvPr id="3" name="Grafik 2">
            <a:extLst>
              <a:ext uri="{FF2B5EF4-FFF2-40B4-BE49-F238E27FC236}">
                <a16:creationId xmlns:a16="http://schemas.microsoft.com/office/drawing/2014/main" id="{11BD618A-BD18-4BCE-9B22-82783314C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086" y="520473"/>
            <a:ext cx="2553188" cy="900000"/>
          </a:xfrm>
          <a:prstGeom prst="rect">
            <a:avLst/>
          </a:prstGeom>
        </p:spPr>
      </p:pic>
    </p:spTree>
    <p:extLst>
      <p:ext uri="{BB962C8B-B14F-4D97-AF65-F5344CB8AC3E}">
        <p14:creationId xmlns:p14="http://schemas.microsoft.com/office/powerpoint/2010/main" val="3328947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Diagramm">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3" name="Diagrammplatzhalter 2">
            <a:extLst>
              <a:ext uri="{FF2B5EF4-FFF2-40B4-BE49-F238E27FC236}">
                <a16:creationId xmlns:a16="http://schemas.microsoft.com/office/drawing/2014/main" id="{2483862F-6D91-964D-BE35-72549DABF132}"/>
              </a:ext>
            </a:extLst>
          </p:cNvPr>
          <p:cNvSpPr>
            <a:spLocks noGrp="1"/>
          </p:cNvSpPr>
          <p:nvPr>
            <p:ph type="chart" sz="quarter" idx="14" hasCustomPrompt="1"/>
          </p:nvPr>
        </p:nvSpPr>
        <p:spPr>
          <a:xfrm>
            <a:off x="748145" y="1704975"/>
            <a:ext cx="10982535"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pic>
        <p:nvPicPr>
          <p:cNvPr id="5" name="Grafik 4">
            <a:extLst>
              <a:ext uri="{FF2B5EF4-FFF2-40B4-BE49-F238E27FC236}">
                <a16:creationId xmlns:a16="http://schemas.microsoft.com/office/drawing/2014/main" id="{8114F96E-E110-4AF7-B5DC-3E1BE5471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151295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3 Diagramme">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3" name="Diagrammplatzhalter 2">
            <a:extLst>
              <a:ext uri="{FF2B5EF4-FFF2-40B4-BE49-F238E27FC236}">
                <a16:creationId xmlns:a16="http://schemas.microsoft.com/office/drawing/2014/main" id="{2483862F-6D91-964D-BE35-72549DABF132}"/>
              </a:ext>
            </a:extLst>
          </p:cNvPr>
          <p:cNvSpPr>
            <a:spLocks noGrp="1"/>
          </p:cNvSpPr>
          <p:nvPr>
            <p:ph type="chart" sz="quarter" idx="14" hasCustomPrompt="1"/>
          </p:nvPr>
        </p:nvSpPr>
        <p:spPr>
          <a:xfrm>
            <a:off x="753301"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sp>
        <p:nvSpPr>
          <p:cNvPr id="14" name="Diagrammplatzhalter 2">
            <a:extLst>
              <a:ext uri="{FF2B5EF4-FFF2-40B4-BE49-F238E27FC236}">
                <a16:creationId xmlns:a16="http://schemas.microsoft.com/office/drawing/2014/main" id="{85493028-4E16-3C4A-BD65-3436E4073715}"/>
              </a:ext>
            </a:extLst>
          </p:cNvPr>
          <p:cNvSpPr>
            <a:spLocks noGrp="1"/>
          </p:cNvSpPr>
          <p:nvPr>
            <p:ph type="chart" sz="quarter" idx="15" hasCustomPrompt="1"/>
          </p:nvPr>
        </p:nvSpPr>
        <p:spPr>
          <a:xfrm>
            <a:off x="8344003"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sp>
        <p:nvSpPr>
          <p:cNvPr id="15" name="Diagrammplatzhalter 2">
            <a:extLst>
              <a:ext uri="{FF2B5EF4-FFF2-40B4-BE49-F238E27FC236}">
                <a16:creationId xmlns:a16="http://schemas.microsoft.com/office/drawing/2014/main" id="{C53FB2FC-6039-1F45-AC1C-11CB345BEDEA}"/>
              </a:ext>
            </a:extLst>
          </p:cNvPr>
          <p:cNvSpPr>
            <a:spLocks noGrp="1"/>
          </p:cNvSpPr>
          <p:nvPr>
            <p:ph type="chart" sz="quarter" idx="16" hasCustomPrompt="1"/>
          </p:nvPr>
        </p:nvSpPr>
        <p:spPr>
          <a:xfrm>
            <a:off x="4548652" y="1712981"/>
            <a:ext cx="3393426"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Diagramm einfügen</a:t>
            </a:r>
          </a:p>
        </p:txBody>
      </p:sp>
      <p:pic>
        <p:nvPicPr>
          <p:cNvPr id="7" name="Grafik 6">
            <a:extLst>
              <a:ext uri="{FF2B5EF4-FFF2-40B4-BE49-F238E27FC236}">
                <a16:creationId xmlns:a16="http://schemas.microsoft.com/office/drawing/2014/main" id="{5375E368-7061-4EAC-8D8F-91FADBAC04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3727987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abelle">
    <p:spTree>
      <p:nvGrpSpPr>
        <p:cNvPr id="1" name=""/>
        <p:cNvGrpSpPr/>
        <p:nvPr/>
      </p:nvGrpSpPr>
      <p:grpSpPr>
        <a:xfrm>
          <a:off x="0" y="0"/>
          <a:ext cx="0" cy="0"/>
          <a:chOff x="0" y="0"/>
          <a:chExt cx="0" cy="0"/>
        </a:xfrm>
      </p:grpSpPr>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sp>
        <p:nvSpPr>
          <p:cNvPr id="4" name="Tabellenplatzhalter 3">
            <a:extLst>
              <a:ext uri="{FF2B5EF4-FFF2-40B4-BE49-F238E27FC236}">
                <a16:creationId xmlns:a16="http://schemas.microsoft.com/office/drawing/2014/main" id="{42393A5D-B8CA-DB43-A5C3-B61EB6BE6DAB}"/>
              </a:ext>
            </a:extLst>
          </p:cNvPr>
          <p:cNvSpPr>
            <a:spLocks noGrp="1"/>
          </p:cNvSpPr>
          <p:nvPr>
            <p:ph type="tbl" sz="quarter" idx="15" hasCustomPrompt="1"/>
          </p:nvPr>
        </p:nvSpPr>
        <p:spPr>
          <a:xfrm>
            <a:off x="754084" y="1704975"/>
            <a:ext cx="10976598" cy="4230688"/>
          </a:xfrm>
          <a:prstGeom prst="rect">
            <a:avLst/>
          </a:prstGeom>
        </p:spPr>
        <p:txBody>
          <a:bodyPr/>
          <a:lstStyle>
            <a:lvl1pPr marL="228600" indent="-228600">
              <a:buFont typeface="Arial" panose="020B0604020202020204" pitchFamily="34" charset="0"/>
              <a:buChar char="•"/>
              <a:defRPr>
                <a:latin typeface="+mn-lt"/>
              </a:defRPr>
            </a:lvl1pPr>
          </a:lstStyle>
          <a:p>
            <a:r>
              <a:rPr lang="de-DE" dirty="0"/>
              <a:t>Tabelle einfügen</a:t>
            </a:r>
          </a:p>
        </p:txBody>
      </p:sp>
      <p:pic>
        <p:nvPicPr>
          <p:cNvPr id="5" name="Grafik 4">
            <a:extLst>
              <a:ext uri="{FF2B5EF4-FFF2-40B4-BE49-F238E27FC236}">
                <a16:creationId xmlns:a16="http://schemas.microsoft.com/office/drawing/2014/main" id="{2507D64E-2D6A-49B3-90C9-D8842A2376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41177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ild + weiße 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0" name="Titel 1">
            <a:extLst>
              <a:ext uri="{FF2B5EF4-FFF2-40B4-BE49-F238E27FC236}">
                <a16:creationId xmlns:a16="http://schemas.microsoft.com/office/drawing/2014/main" id="{AE4DC475-0773-FD4F-8894-FD86AB375A42}"/>
              </a:ext>
            </a:extLst>
          </p:cNvPr>
          <p:cNvSpPr>
            <a:spLocks noGrp="1"/>
          </p:cNvSpPr>
          <p:nvPr>
            <p:ph type="ctrTitle"/>
          </p:nvPr>
        </p:nvSpPr>
        <p:spPr>
          <a:xfrm>
            <a:off x="1333595" y="1979827"/>
            <a:ext cx="10397085" cy="1333307"/>
          </a:xfrm>
          <a:prstGeom prst="rect">
            <a:avLst/>
          </a:prstGeom>
          <a:noFill/>
        </p:spPr>
        <p:txBody>
          <a:bodyPr lIns="0" tIns="0" rIns="0" anchor="t">
            <a:normAutofit/>
          </a:bodyPr>
          <a:lstStyle>
            <a:lvl1pPr algn="l">
              <a:lnSpc>
                <a:spcPct val="120000"/>
              </a:lnSpc>
              <a:defRPr sz="3600" b="1" i="0" cap="all" spc="0" baseline="0">
                <a:solidFill>
                  <a:schemeClr val="bg1"/>
                </a:solidFill>
                <a:effectLst/>
                <a:latin typeface="+mn-lt"/>
                <a:cs typeface="Arial" panose="020B0604020202020204" pitchFamily="34" charset="0"/>
              </a:defRPr>
            </a:lvl1pPr>
          </a:lstStyle>
          <a:p>
            <a:r>
              <a:rPr lang="de-DE" dirty="0"/>
              <a:t>Mastertitelformat bearbeiten</a:t>
            </a:r>
          </a:p>
        </p:txBody>
      </p:sp>
      <p:sp>
        <p:nvSpPr>
          <p:cNvPr id="11" name="Untertitel 2">
            <a:extLst>
              <a:ext uri="{FF2B5EF4-FFF2-40B4-BE49-F238E27FC236}">
                <a16:creationId xmlns:a16="http://schemas.microsoft.com/office/drawing/2014/main" id="{C0AF655A-574C-354D-BC9B-554D42DDD4BE}"/>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chemeClr val="bg1"/>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4" name="Gerade Verbindung 13">
            <a:extLst>
              <a:ext uri="{FF2B5EF4-FFF2-40B4-BE49-F238E27FC236}">
                <a16:creationId xmlns:a16="http://schemas.microsoft.com/office/drawing/2014/main" id="{CD17BEE2-4CFD-88E3-10CD-8178C0CEC98E}"/>
              </a:ext>
            </a:extLst>
          </p:cNvPr>
          <p:cNvCxnSpPr>
            <a:cxnSpLocks/>
          </p:cNvCxnSpPr>
          <p:nvPr userDrawn="1"/>
        </p:nvCxnSpPr>
        <p:spPr>
          <a:xfrm flipV="1">
            <a:off x="760227" y="5762082"/>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54F54922-C6D0-486F-9516-5F7B612902B2}"/>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a:t>
            </a:r>
            <a:r>
              <a:rPr lang="de-DE" dirty="0" err="1"/>
              <a:t>for</a:t>
            </a:r>
            <a:r>
              <a:rPr lang="de-DE" dirty="0"/>
              <a:t> </a:t>
            </a:r>
            <a:r>
              <a:rPr lang="de-DE" dirty="0" err="1"/>
              <a:t>Geophysics</a:t>
            </a:r>
            <a:r>
              <a:rPr lang="de-DE" dirty="0"/>
              <a:t> and </a:t>
            </a:r>
            <a:r>
              <a:rPr lang="de-DE" dirty="0" err="1"/>
              <a:t>Geoinformatics</a:t>
            </a:r>
            <a:endParaRPr lang="de-DE" dirty="0"/>
          </a:p>
          <a:p>
            <a:endParaRPr lang="de-DE" dirty="0"/>
          </a:p>
        </p:txBody>
      </p:sp>
      <p:pic>
        <p:nvPicPr>
          <p:cNvPr id="3" name="Grafik 2">
            <a:extLst>
              <a:ext uri="{FF2B5EF4-FFF2-40B4-BE49-F238E27FC236}">
                <a16:creationId xmlns:a16="http://schemas.microsoft.com/office/drawing/2014/main" id="{0E18612A-927F-4CA8-AC48-CD39216036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572" y="521206"/>
            <a:ext cx="2553189" cy="900000"/>
          </a:xfrm>
          <a:prstGeom prst="rect">
            <a:avLst/>
          </a:prstGeom>
        </p:spPr>
      </p:pic>
    </p:spTree>
    <p:extLst>
      <p:ext uri="{BB962C8B-B14F-4D97-AF65-F5344CB8AC3E}">
        <p14:creationId xmlns:p14="http://schemas.microsoft.com/office/powerpoint/2010/main" val="25041144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Bild + blaue Schrift">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063EAD2-69D9-CD41-8A47-FB81C38040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44462"/>
            <a:ext cx="12192000" cy="2813538"/>
          </a:xfrm>
          <a:prstGeom prst="rect">
            <a:avLst/>
          </a:prstGeom>
        </p:spPr>
      </p:pic>
      <p:sp>
        <p:nvSpPr>
          <p:cNvPr id="10" name="Titel 1">
            <a:extLst>
              <a:ext uri="{FF2B5EF4-FFF2-40B4-BE49-F238E27FC236}">
                <a16:creationId xmlns:a16="http://schemas.microsoft.com/office/drawing/2014/main" id="{AE4DC475-0773-FD4F-8894-FD86AB375A42}"/>
              </a:ext>
            </a:extLst>
          </p:cNvPr>
          <p:cNvSpPr>
            <a:spLocks noGrp="1"/>
          </p:cNvSpPr>
          <p:nvPr>
            <p:ph type="ctrTitle"/>
          </p:nvPr>
        </p:nvSpPr>
        <p:spPr>
          <a:xfrm>
            <a:off x="1333595" y="1979827"/>
            <a:ext cx="10397085" cy="1333307"/>
          </a:xfrm>
          <a:prstGeom prst="rect">
            <a:avLst/>
          </a:prstGeom>
          <a:noFill/>
        </p:spPr>
        <p:txBody>
          <a:bodyPr lIns="0" tIns="0" rIns="0" anchor="t">
            <a:normAutofit/>
          </a:bodyPr>
          <a:lstStyle>
            <a:lvl1pPr algn="l">
              <a:lnSpc>
                <a:spcPct val="120000"/>
              </a:lnSpc>
              <a:defRPr sz="3600" b="1" i="0" cap="all" spc="0" baseline="0">
                <a:solidFill>
                  <a:srgbClr val="004A7D"/>
                </a:solidFill>
                <a:effectLst/>
                <a:latin typeface="+mn-lt"/>
                <a:cs typeface="Arial" panose="020B0604020202020204" pitchFamily="34" charset="0"/>
              </a:defRPr>
            </a:lvl1pPr>
          </a:lstStyle>
          <a:p>
            <a:r>
              <a:rPr lang="de-DE" dirty="0"/>
              <a:t>Mastertitelformat bearbeiten</a:t>
            </a:r>
          </a:p>
        </p:txBody>
      </p:sp>
      <p:sp>
        <p:nvSpPr>
          <p:cNvPr id="11" name="Untertitel 2">
            <a:extLst>
              <a:ext uri="{FF2B5EF4-FFF2-40B4-BE49-F238E27FC236}">
                <a16:creationId xmlns:a16="http://schemas.microsoft.com/office/drawing/2014/main" id="{C0AF655A-574C-354D-BC9B-554D42DDD4BE}"/>
              </a:ext>
            </a:extLst>
          </p:cNvPr>
          <p:cNvSpPr>
            <a:spLocks noGrp="1"/>
          </p:cNvSpPr>
          <p:nvPr>
            <p:ph type="subTitle" idx="1"/>
          </p:nvPr>
        </p:nvSpPr>
        <p:spPr>
          <a:xfrm>
            <a:off x="1333595" y="3429000"/>
            <a:ext cx="10397084" cy="999932"/>
          </a:xfrm>
          <a:prstGeom prst="rect">
            <a:avLst/>
          </a:prstGeom>
        </p:spPr>
        <p:txBody>
          <a:bodyPr lIns="0" tIns="0" rIns="0">
            <a:normAutofit/>
          </a:bodyPr>
          <a:lstStyle>
            <a:lvl1pPr marL="0" indent="0" algn="l">
              <a:buNone/>
              <a:defRPr sz="2600" b="0" i="0" baseline="0">
                <a:solidFill>
                  <a:srgbClr val="004A7D"/>
                </a:solidFill>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cxnSp>
        <p:nvCxnSpPr>
          <p:cNvPr id="14" name="Gerade Verbindung 13">
            <a:extLst>
              <a:ext uri="{FF2B5EF4-FFF2-40B4-BE49-F238E27FC236}">
                <a16:creationId xmlns:a16="http://schemas.microsoft.com/office/drawing/2014/main" id="{CD17BEE2-4CFD-88E3-10CD-8178C0CEC98E}"/>
              </a:ext>
            </a:extLst>
          </p:cNvPr>
          <p:cNvCxnSpPr>
            <a:cxnSpLocks/>
          </p:cNvCxnSpPr>
          <p:nvPr userDrawn="1"/>
        </p:nvCxnSpPr>
        <p:spPr>
          <a:xfrm flipV="1">
            <a:off x="766763" y="5768578"/>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platzhalter 4">
            <a:extLst>
              <a:ext uri="{FF2B5EF4-FFF2-40B4-BE49-F238E27FC236}">
                <a16:creationId xmlns:a16="http://schemas.microsoft.com/office/drawing/2014/main" id="{FA72C748-26E8-412F-890F-594491E90819}"/>
              </a:ext>
            </a:extLst>
          </p:cNvPr>
          <p:cNvSpPr>
            <a:spLocks noGrp="1"/>
          </p:cNvSpPr>
          <p:nvPr>
            <p:ph type="body" sz="quarter" idx="12" hasCustomPrompt="1"/>
          </p:nvPr>
        </p:nvSpPr>
        <p:spPr>
          <a:xfrm>
            <a:off x="1049721" y="5768578"/>
            <a:ext cx="10680958" cy="1080000"/>
          </a:xfrm>
          <a:prstGeom prst="rect">
            <a:avLst/>
          </a:prstGeom>
        </p:spPr>
        <p:txBody>
          <a:bodyPr/>
          <a:lstStyle>
            <a:lvl1pPr>
              <a:defRPr>
                <a:solidFill>
                  <a:schemeClr val="bg1"/>
                </a:solidFill>
              </a:defRPr>
            </a:lvl1pPr>
            <a:lvl3pPr>
              <a:defRPr>
                <a:solidFill>
                  <a:schemeClr val="bg1"/>
                </a:solidFill>
              </a:defRPr>
            </a:lvl3pPr>
          </a:lstStyle>
          <a:p>
            <a:pPr marL="228600" marR="0" lvl="0" indent="-228600" algn="l" defTabSz="914400" rtl="0" eaLnBrk="1" fontAlgn="auto" latinLnBrk="0" hangingPunct="1">
              <a:lnSpc>
                <a:spcPct val="90000"/>
              </a:lnSpc>
              <a:spcBef>
                <a:spcPts val="1000"/>
              </a:spcBef>
              <a:spcAft>
                <a:spcPts val="0"/>
              </a:spcAft>
              <a:buClr>
                <a:srgbClr val="004A7D"/>
              </a:buClr>
              <a:buSzTx/>
              <a:buFont typeface="Wingdings" pitchFamily="2" charset="2"/>
              <a:buChar char="§"/>
              <a:tabLst/>
              <a:defRPr/>
            </a:pPr>
            <a:r>
              <a:rPr lang="de-DE" dirty="0"/>
              <a:t>Dr. Peter Menzel, Institut </a:t>
            </a:r>
            <a:r>
              <a:rPr lang="de-DE" dirty="0" err="1"/>
              <a:t>for</a:t>
            </a:r>
            <a:r>
              <a:rPr lang="de-DE" dirty="0"/>
              <a:t> </a:t>
            </a:r>
            <a:r>
              <a:rPr lang="de-DE" dirty="0" err="1"/>
              <a:t>Geophysics</a:t>
            </a:r>
            <a:r>
              <a:rPr lang="de-DE" dirty="0"/>
              <a:t> and </a:t>
            </a:r>
            <a:r>
              <a:rPr lang="de-DE" dirty="0" err="1"/>
              <a:t>Geoinformatics</a:t>
            </a:r>
            <a:endParaRPr lang="de-DE" dirty="0"/>
          </a:p>
          <a:p>
            <a:endParaRPr lang="de-DE" dirty="0"/>
          </a:p>
        </p:txBody>
      </p:sp>
      <p:pic>
        <p:nvPicPr>
          <p:cNvPr id="8" name="Grafik 7">
            <a:extLst>
              <a:ext uri="{FF2B5EF4-FFF2-40B4-BE49-F238E27FC236}">
                <a16:creationId xmlns:a16="http://schemas.microsoft.com/office/drawing/2014/main" id="{F9423C04-9F6A-4DA0-BE81-E6C83F4F40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1086" y="520473"/>
            <a:ext cx="2553188" cy="900000"/>
          </a:xfrm>
          <a:prstGeom prst="rect">
            <a:avLst/>
          </a:prstGeom>
        </p:spPr>
      </p:pic>
    </p:spTree>
    <p:extLst>
      <p:ext uri="{BB962C8B-B14F-4D97-AF65-F5344CB8AC3E}">
        <p14:creationId xmlns:p14="http://schemas.microsoft.com/office/powerpoint/2010/main" val="587434679"/>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Titel">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C27592B3-D4DC-E24F-AA1C-2A05D60DD6CE}"/>
              </a:ext>
            </a:extLst>
          </p:cNvPr>
          <p:cNvSpPr>
            <a:spLocks noGrp="1"/>
          </p:cNvSpPr>
          <p:nvPr>
            <p:ph idx="12"/>
          </p:nvPr>
        </p:nvSpPr>
        <p:spPr>
          <a:xfrm>
            <a:off x="748145" y="1721708"/>
            <a:ext cx="10982536"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itel 4">
            <a:extLst>
              <a:ext uri="{FF2B5EF4-FFF2-40B4-BE49-F238E27FC236}">
                <a16:creationId xmlns:a16="http://schemas.microsoft.com/office/drawing/2014/main" id="{EDE3F634-B07A-6F47-9151-9C187E088330}"/>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A8F4D545-5734-447E-BC12-3730E868CF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2640603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2-spaltig + Titel">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960BD8C6-7AB3-C64F-8C75-0984F7FD809D}"/>
              </a:ext>
            </a:extLst>
          </p:cNvPr>
          <p:cNvSpPr>
            <a:spLocks noGrp="1"/>
          </p:cNvSpPr>
          <p:nvPr>
            <p:ph idx="12"/>
          </p:nvPr>
        </p:nvSpPr>
        <p:spPr>
          <a:xfrm>
            <a:off x="748145" y="1721708"/>
            <a:ext cx="5259227"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742950" indent="-285750">
              <a:buClr>
                <a:srgbClr val="004A7D"/>
              </a:buClr>
              <a:buSzPct val="110000"/>
              <a:buFont typeface="Arial" panose="020B0604020202020204" pitchFamily="34" charset="0"/>
              <a:buChar char="•"/>
              <a:defRPr sz="1600">
                <a:latin typeface="+mn-lt"/>
              </a:defRPr>
            </a:lvl2pPr>
            <a:lvl3pPr marL="1200150" indent="-285750">
              <a:buClr>
                <a:srgbClr val="004A7D"/>
              </a:buClr>
              <a:buSzPct val="110000"/>
              <a:buFont typeface="Arial" panose="020B0604020202020204" pitchFamily="34" charset="0"/>
              <a:buChar char="•"/>
              <a:defRPr sz="1400">
                <a:latin typeface="+mn-lt"/>
              </a:defRPr>
            </a:lvl3pPr>
            <a:lvl4pPr marL="1657350" indent="-285750">
              <a:buClr>
                <a:srgbClr val="004A7D"/>
              </a:buClr>
              <a:buSzPct val="110000"/>
              <a:buFont typeface="Arial" panose="020B0604020202020204" pitchFamily="34" charset="0"/>
              <a:buChar char="•"/>
              <a:defRPr sz="1400">
                <a:latin typeface="+mn-lt"/>
              </a:defRPr>
            </a:lvl4pPr>
            <a:lvl5pPr marL="2000250" indent="-17145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2">
            <a:extLst>
              <a:ext uri="{FF2B5EF4-FFF2-40B4-BE49-F238E27FC236}">
                <a16:creationId xmlns:a16="http://schemas.microsoft.com/office/drawing/2014/main" id="{64349417-2101-9E4F-957C-40EE9DC94BA6}"/>
              </a:ext>
            </a:extLst>
          </p:cNvPr>
          <p:cNvSpPr>
            <a:spLocks noGrp="1"/>
          </p:cNvSpPr>
          <p:nvPr>
            <p:ph idx="13"/>
          </p:nvPr>
        </p:nvSpPr>
        <p:spPr>
          <a:xfrm>
            <a:off x="6471454" y="1721708"/>
            <a:ext cx="5259227" cy="4213234"/>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4">
            <a:extLst>
              <a:ext uri="{FF2B5EF4-FFF2-40B4-BE49-F238E27FC236}">
                <a16:creationId xmlns:a16="http://schemas.microsoft.com/office/drawing/2014/main" id="{BCAE72CF-FE3E-B44F-A41E-BFF4769C3051}"/>
              </a:ext>
            </a:extLst>
          </p:cNvPr>
          <p:cNvSpPr>
            <a:spLocks noGrp="1"/>
          </p:cNvSpPr>
          <p:nvPr>
            <p:ph type="title"/>
          </p:nvPr>
        </p:nvSpPr>
        <p:spPr>
          <a:xfrm>
            <a:off x="748145" y="923058"/>
            <a:ext cx="10982536"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18BE2FA2-7F9B-4F82-93BA-179F5A7A9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336770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5244DFFF-5FDB-2845-9FB3-C504544BB021}"/>
              </a:ext>
            </a:extLst>
          </p:cNvPr>
          <p:cNvSpPr>
            <a:spLocks noGrp="1"/>
          </p:cNvSpPr>
          <p:nvPr>
            <p:ph idx="12"/>
          </p:nvPr>
        </p:nvSpPr>
        <p:spPr>
          <a:xfrm>
            <a:off x="754083" y="864231"/>
            <a:ext cx="10976598"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3CCC6298-7B59-40FD-81F7-9F386267D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57615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EC617361-E60C-DE46-BBF4-073B94746F1F}"/>
              </a:ext>
            </a:extLst>
          </p:cNvPr>
          <p:cNvSpPr>
            <a:spLocks noGrp="1"/>
          </p:cNvSpPr>
          <p:nvPr>
            <p:ph idx="12"/>
          </p:nvPr>
        </p:nvSpPr>
        <p:spPr>
          <a:xfrm>
            <a:off x="6471453" y="864231"/>
            <a:ext cx="5259227"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Inhaltsplatzhalter 2">
            <a:extLst>
              <a:ext uri="{FF2B5EF4-FFF2-40B4-BE49-F238E27FC236}">
                <a16:creationId xmlns:a16="http://schemas.microsoft.com/office/drawing/2014/main" id="{400A0BB4-9691-2743-8231-5FFC854F1A80}"/>
              </a:ext>
            </a:extLst>
          </p:cNvPr>
          <p:cNvSpPr>
            <a:spLocks noGrp="1"/>
          </p:cNvSpPr>
          <p:nvPr>
            <p:ph idx="14"/>
          </p:nvPr>
        </p:nvSpPr>
        <p:spPr>
          <a:xfrm>
            <a:off x="753301" y="864231"/>
            <a:ext cx="5259227" cy="5070711"/>
          </a:xfrm>
          <a:prstGeom prst="rect">
            <a:avLst/>
          </a:prstGeom>
        </p:spPr>
        <p:txBody>
          <a:bodyPr lIns="0" rIns="0"/>
          <a:lstStyle>
            <a:lvl1pPr marL="0" indent="0">
              <a:buClr>
                <a:srgbClr val="004A7D"/>
              </a:buClr>
              <a:buSzPct val="110000"/>
              <a:buFont typeface="Wingdings" pitchFamily="2" charset="2"/>
              <a:buNone/>
              <a:defRPr sz="1800">
                <a:latin typeface="+mn-lt"/>
              </a:defRPr>
            </a:lvl1pPr>
            <a:lvl2pPr marL="685800" indent="-228600">
              <a:buClr>
                <a:srgbClr val="004A7D"/>
              </a:buClr>
              <a:buSzPct val="110000"/>
              <a:buFont typeface="Arial" panose="020B0604020202020204" pitchFamily="34" charset="0"/>
              <a:buChar char="•"/>
              <a:defRPr sz="1600">
                <a:latin typeface="+mn-lt"/>
              </a:defRPr>
            </a:lvl2pPr>
            <a:lvl3pPr marL="1143000" indent="-228600">
              <a:buClr>
                <a:srgbClr val="004A7D"/>
              </a:buClr>
              <a:buSzPct val="110000"/>
              <a:buFont typeface="Arial" panose="020B0604020202020204" pitchFamily="34" charset="0"/>
              <a:buChar char="•"/>
              <a:defRPr sz="1400">
                <a:latin typeface="+mn-lt"/>
              </a:defRPr>
            </a:lvl3pPr>
            <a:lvl4pPr marL="1600200" indent="-228600">
              <a:buClr>
                <a:srgbClr val="004A7D"/>
              </a:buClr>
              <a:buSzPct val="110000"/>
              <a:buFont typeface="Arial" panose="020B0604020202020204" pitchFamily="34" charset="0"/>
              <a:buChar char="•"/>
              <a:defRPr sz="1400">
                <a:latin typeface="+mn-lt"/>
              </a:defRPr>
            </a:lvl4pPr>
            <a:lvl5pPr marL="2057400" indent="-228600">
              <a:buClr>
                <a:srgbClr val="004A7D"/>
              </a:buClr>
              <a:buSzPct val="110000"/>
              <a:buFont typeface="Arial" panose="020B0604020202020204" pitchFamily="34" charset="0"/>
              <a:buChar char="•"/>
              <a:defRPr sz="1200">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5" name="Grafik 4">
            <a:extLst>
              <a:ext uri="{FF2B5EF4-FFF2-40B4-BE49-F238E27FC236}">
                <a16:creationId xmlns:a16="http://schemas.microsoft.com/office/drawing/2014/main" id="{C3F52199-0BE3-4F26-8B3E-C873622D7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257430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Film">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20FE898B-58F2-9142-9ED3-EEBBA769A76A}"/>
              </a:ext>
            </a:extLst>
          </p:cNvPr>
          <p:cNvSpPr>
            <a:spLocks noGrp="1"/>
          </p:cNvSpPr>
          <p:nvPr>
            <p:ph type="media" sz="quarter" idx="10"/>
          </p:nvPr>
        </p:nvSpPr>
        <p:spPr>
          <a:xfrm>
            <a:off x="748145" y="841376"/>
            <a:ext cx="10982536" cy="4959918"/>
          </a:xfrm>
          <a:prstGeom prst="rect">
            <a:avLst/>
          </a:prstGeom>
        </p:spPr>
        <p:txBody>
          <a:bodyPr/>
          <a:lstStyle>
            <a:lvl1pPr marL="228600" indent="-228600">
              <a:buFont typeface="Arial" panose="020B0604020202020204" pitchFamily="34" charset="0"/>
              <a:buChar char="•"/>
              <a:defRPr/>
            </a:lvl1pPr>
          </a:lstStyle>
          <a:p>
            <a:endParaRPr lang="de-DE" dirty="0"/>
          </a:p>
        </p:txBody>
      </p:sp>
      <p:pic>
        <p:nvPicPr>
          <p:cNvPr id="4" name="Grafik 3">
            <a:extLst>
              <a:ext uri="{FF2B5EF4-FFF2-40B4-BE49-F238E27FC236}">
                <a16:creationId xmlns:a16="http://schemas.microsoft.com/office/drawing/2014/main" id="{AB3F7442-48D7-410A-B860-69E8908983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7431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3E4BC42F-D558-FF41-B4B9-7A075C25C7D7}"/>
              </a:ext>
            </a:extLst>
          </p:cNvPr>
          <p:cNvSpPr>
            <a:spLocks noGrp="1"/>
          </p:cNvSpPr>
          <p:nvPr>
            <p:ph type="pic" sz="quarter" idx="13" hasCustomPrompt="1"/>
          </p:nvPr>
        </p:nvSpPr>
        <p:spPr>
          <a:xfrm>
            <a:off x="754083" y="1704822"/>
            <a:ext cx="10976598" cy="4230841"/>
          </a:xfrm>
          <a:prstGeom prst="rect">
            <a:avLst/>
          </a:prstGeom>
        </p:spPr>
        <p:txBody>
          <a:bodyPr/>
          <a:lstStyle>
            <a:lvl1pPr marL="228600" indent="-228600">
              <a:buFont typeface="Arial" panose="020B0604020202020204" pitchFamily="34" charset="0"/>
              <a:buChar char="•"/>
              <a:defRPr>
                <a:latin typeface="+mn-lt"/>
              </a:defRPr>
            </a:lvl1pPr>
          </a:lstStyle>
          <a:p>
            <a:r>
              <a:rPr lang="de-DE" dirty="0"/>
              <a:t>Bild einfügen</a:t>
            </a:r>
          </a:p>
        </p:txBody>
      </p:sp>
      <p:sp>
        <p:nvSpPr>
          <p:cNvPr id="9" name="Titel 4">
            <a:extLst>
              <a:ext uri="{FF2B5EF4-FFF2-40B4-BE49-F238E27FC236}">
                <a16:creationId xmlns:a16="http://schemas.microsoft.com/office/drawing/2014/main" id="{B7933CBF-A719-B444-8AF5-04F23B2A8EDB}"/>
              </a:ext>
            </a:extLst>
          </p:cNvPr>
          <p:cNvSpPr>
            <a:spLocks noGrp="1"/>
          </p:cNvSpPr>
          <p:nvPr>
            <p:ph type="title"/>
          </p:nvPr>
        </p:nvSpPr>
        <p:spPr>
          <a:xfrm>
            <a:off x="754083" y="923058"/>
            <a:ext cx="10976598" cy="781764"/>
          </a:xfrm>
          <a:prstGeom prst="rect">
            <a:avLst/>
          </a:prstGeom>
        </p:spPr>
        <p:txBody>
          <a:bodyPr lIns="0" tIns="0"/>
          <a:lstStyle>
            <a:lvl1pPr>
              <a:defRPr sz="2000" b="1" i="0">
                <a:solidFill>
                  <a:srgbClr val="004A7D"/>
                </a:solidFill>
                <a:latin typeface="+mn-lt"/>
              </a:defRPr>
            </a:lvl1pPr>
          </a:lstStyle>
          <a:p>
            <a:r>
              <a:rPr lang="de-DE" dirty="0"/>
              <a:t>Mastertitelformat bearbeiten</a:t>
            </a:r>
          </a:p>
        </p:txBody>
      </p:sp>
      <p:pic>
        <p:nvPicPr>
          <p:cNvPr id="6" name="Grafik 5">
            <a:extLst>
              <a:ext uri="{FF2B5EF4-FFF2-40B4-BE49-F238E27FC236}">
                <a16:creationId xmlns:a16="http://schemas.microsoft.com/office/drawing/2014/main" id="{5B2990FB-9498-45C9-8E18-87877C957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0598" y="5769631"/>
            <a:ext cx="893257" cy="895937"/>
          </a:xfrm>
          <a:prstGeom prst="rect">
            <a:avLst/>
          </a:prstGeom>
        </p:spPr>
      </p:pic>
    </p:spTree>
    <p:extLst>
      <p:ext uri="{BB962C8B-B14F-4D97-AF65-F5344CB8AC3E}">
        <p14:creationId xmlns:p14="http://schemas.microsoft.com/office/powerpoint/2010/main" val="7030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Gerade Verbindung 5">
            <a:extLst>
              <a:ext uri="{FF2B5EF4-FFF2-40B4-BE49-F238E27FC236}">
                <a16:creationId xmlns:a16="http://schemas.microsoft.com/office/drawing/2014/main" id="{BF5E3395-C981-4234-9E4A-431FB9716BC5}"/>
              </a:ext>
            </a:extLst>
          </p:cNvPr>
          <p:cNvCxnSpPr>
            <a:cxnSpLocks/>
          </p:cNvCxnSpPr>
          <p:nvPr userDrawn="1"/>
        </p:nvCxnSpPr>
        <p:spPr>
          <a:xfrm flipV="1">
            <a:off x="760227" y="6217600"/>
            <a:ext cx="0" cy="640400"/>
          </a:xfrm>
          <a:prstGeom prst="line">
            <a:avLst/>
          </a:prstGeom>
          <a:ln>
            <a:solidFill>
              <a:srgbClr val="004A7D"/>
            </a:solidFill>
          </a:ln>
        </p:spPr>
        <p:style>
          <a:lnRef idx="1">
            <a:schemeClr val="accent1"/>
          </a:lnRef>
          <a:fillRef idx="0">
            <a:schemeClr val="accent1"/>
          </a:fillRef>
          <a:effectRef idx="0">
            <a:schemeClr val="accent1"/>
          </a:effectRef>
          <a:fontRef idx="minor">
            <a:schemeClr val="tx1"/>
          </a:fontRef>
        </p:style>
      </p:cxnSp>
      <p:sp>
        <p:nvSpPr>
          <p:cNvPr id="3" name="Foliennummernplatzhalter 5">
            <a:extLst>
              <a:ext uri="{FF2B5EF4-FFF2-40B4-BE49-F238E27FC236}">
                <a16:creationId xmlns:a16="http://schemas.microsoft.com/office/drawing/2014/main" id="{73F8053B-A6A5-488D-A314-83E271417020}"/>
              </a:ext>
            </a:extLst>
          </p:cNvPr>
          <p:cNvSpPr txBox="1">
            <a:spLocks/>
          </p:cNvSpPr>
          <p:nvPr userDrawn="1"/>
        </p:nvSpPr>
        <p:spPr>
          <a:xfrm>
            <a:off x="194239" y="6274750"/>
            <a:ext cx="494764" cy="365125"/>
          </a:xfrm>
          <a:prstGeom prst="rect">
            <a:avLst/>
          </a:prstGeom>
        </p:spPr>
        <p:txBody>
          <a:bodyPr lIns="0" tIns="0" rIns="0"/>
          <a:lstStyle>
            <a:defPPr>
              <a:defRPr lang="de-DE"/>
            </a:defPPr>
            <a:lvl1pPr marL="0" algn="r" defTabSz="914400" rtl="0" eaLnBrk="1" latinLnBrk="0" hangingPunct="1">
              <a:defRPr sz="1200" kern="1200">
                <a:solidFill>
                  <a:srgbClr val="004A7D"/>
                </a:solidFill>
                <a:latin typeface="Sparta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1FBD69-6E57-4E10-B6F4-1F4D658D73AC}" type="slidenum">
              <a:rPr lang="de-DE" smtClean="0">
                <a:latin typeface="+mn-lt"/>
              </a:rPr>
              <a:pPr/>
              <a:t>‹Nr.›</a:t>
            </a:fld>
            <a:endParaRPr lang="de-DE" dirty="0">
              <a:latin typeface="+mn-lt"/>
            </a:endParaRPr>
          </a:p>
        </p:txBody>
      </p:sp>
      <p:sp>
        <p:nvSpPr>
          <p:cNvPr id="4" name="Fußzeilenplatzhalter 4">
            <a:extLst>
              <a:ext uri="{FF2B5EF4-FFF2-40B4-BE49-F238E27FC236}">
                <a16:creationId xmlns:a16="http://schemas.microsoft.com/office/drawing/2014/main" id="{ED8D6D00-FF5F-483E-B336-EE136557BCB3}"/>
              </a:ext>
            </a:extLst>
          </p:cNvPr>
          <p:cNvSpPr txBox="1">
            <a:spLocks/>
          </p:cNvSpPr>
          <p:nvPr userDrawn="1"/>
        </p:nvSpPr>
        <p:spPr>
          <a:xfrm>
            <a:off x="902677" y="6223950"/>
            <a:ext cx="6864875" cy="533387"/>
          </a:xfrm>
          <a:prstGeom prst="rect">
            <a:avLst/>
          </a:prstGeom>
        </p:spPr>
        <p:txBody>
          <a:bodyPr lIns="0" tIns="0" rIns="0"/>
          <a:lstStyle>
            <a:defPPr>
              <a:defRPr lang="de-DE"/>
            </a:defPPr>
            <a:lvl1pPr marL="0" algn="l" defTabSz="914400" rtl="0" eaLnBrk="1" latinLnBrk="0" hangingPunct="1">
              <a:lnSpc>
                <a:spcPct val="150000"/>
              </a:lnSpc>
              <a:defRPr sz="1000" b="0" i="0" kern="1200" spc="0">
                <a:solidFill>
                  <a:srgbClr val="004A7D"/>
                </a:solidFill>
                <a:latin typeface="Sparta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mn-lt"/>
              </a:rPr>
              <a:t>Dr. Peter Menzel</a:t>
            </a:r>
          </a:p>
          <a:p>
            <a:r>
              <a:rPr lang="de-DE" dirty="0">
                <a:latin typeface="+mn-lt"/>
              </a:rPr>
              <a:t>Grundlagen GIS</a:t>
            </a:r>
          </a:p>
        </p:txBody>
      </p:sp>
    </p:spTree>
    <p:extLst>
      <p:ext uri="{BB962C8B-B14F-4D97-AF65-F5344CB8AC3E}">
        <p14:creationId xmlns:p14="http://schemas.microsoft.com/office/powerpoint/2010/main" val="2895392174"/>
      </p:ext>
    </p:extLst>
  </p:cSld>
  <p:clrMap bg1="lt1" tx1="dk1" bg2="lt2" tx2="dk2" accent1="accent1" accent2="accent2" accent3="accent3" accent4="accent4" accent5="accent5" accent6="accent6" hlink="hlink" folHlink="folHlink"/>
  <p:sldLayoutIdLst>
    <p:sldLayoutId id="2147483669" r:id="rId1"/>
    <p:sldLayoutId id="2147483687" r:id="rId2"/>
    <p:sldLayoutId id="2147483688" r:id="rId3"/>
    <p:sldLayoutId id="2147483682" r:id="rId4"/>
    <p:sldLayoutId id="2147483670" r:id="rId5"/>
    <p:sldLayoutId id="2147483672" r:id="rId6"/>
    <p:sldLayoutId id="2147483671" r:id="rId7"/>
    <p:sldLayoutId id="2147483665" r:id="rId8"/>
    <p:sldLayoutId id="2147483681" r:id="rId9"/>
    <p:sldLayoutId id="2147483683" r:id="rId10"/>
    <p:sldLayoutId id="2147483685" r:id="rId11"/>
    <p:sldLayoutId id="214748368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A7D"/>
        </a:buClr>
        <a:buFont typeface="Wingdings"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A7D"/>
        </a:buClr>
        <a:buSzPct val="100000"/>
        <a:buFont typeface="Wingdings"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A7D"/>
        </a:buClr>
        <a:buFont typeface="Wingdings"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A7D"/>
        </a:buClr>
        <a:buFont typeface="Wingdings" pitchFamily="2" charset="2"/>
        <a:buChar char="§"/>
        <a:defRPr sz="1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A7D"/>
        </a:buClr>
        <a:buFont typeface="Wingdings"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desktop.arcgis.com/de/arcmap/10.3/manage-data/shapefiles/"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desktop.arcgis.com/de/arcmap/10.3/manage-data/"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fif"/><Relationship Id="rId1" Type="http://schemas.openxmlformats.org/officeDocument/2006/relationships/slideLayout" Target="../slideLayouts/slideLayout4.xml"/><Relationship Id="rId6" Type="http://schemas.openxmlformats.org/officeDocument/2006/relationships/hyperlink" Target="http://www.geomatik.nl/"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mailto:Peter.Menzel@geophysik.tu-freiberg.de" TargetMode="External"/><Relationship Id="rId2" Type="http://schemas.openxmlformats.org/officeDocument/2006/relationships/hyperlink" Target="https://bildungsportal.sachsen.de/opal/auth/RepositoryEntry/19758415873/CourseNode/101413612291379" TargetMode="External"/><Relationship Id="rId1" Type="http://schemas.openxmlformats.org/officeDocument/2006/relationships/slideLayout" Target="../slideLayouts/slideLayout4.xml"/><Relationship Id="rId4" Type="http://schemas.openxmlformats.org/officeDocument/2006/relationships/hyperlink" Target="https://pro.arcgis.com/de/pro-app/latest/help/main/welcome-to-the-arcgis-pro-app-help.ht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ldergebnis fÃ¼r gis">
            <a:extLst>
              <a:ext uri="{FF2B5EF4-FFF2-40B4-BE49-F238E27FC236}">
                <a16:creationId xmlns:a16="http://schemas.microsoft.com/office/drawing/2014/main" id="{5CC18271-5B47-41EC-A3A2-966F80F98B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5054" y="89064"/>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4296B65-D16B-4C2B-9F68-2F74FA906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427" y="24273"/>
            <a:ext cx="3095934" cy="2512085"/>
          </a:xfrm>
          <a:prstGeom prst="rect">
            <a:avLst/>
          </a:prstGeom>
        </p:spPr>
      </p:pic>
      <p:cxnSp>
        <p:nvCxnSpPr>
          <p:cNvPr id="9" name="Gerade Verbindung mit Pfeil 8">
            <a:extLst>
              <a:ext uri="{FF2B5EF4-FFF2-40B4-BE49-F238E27FC236}">
                <a16:creationId xmlns:a16="http://schemas.microsoft.com/office/drawing/2014/main" id="{21709CA8-10B3-4107-B3B0-1CFD970CDD0D}"/>
              </a:ext>
            </a:extLst>
          </p:cNvPr>
          <p:cNvCxnSpPr>
            <a:stCxn id="6" idx="3"/>
            <a:endCxn id="8" idx="1"/>
          </p:cNvCxnSpPr>
          <p:nvPr/>
        </p:nvCxnSpPr>
        <p:spPr>
          <a:xfrm flipV="1">
            <a:off x="7605454" y="1280316"/>
            <a:ext cx="1402973" cy="8898"/>
          </a:xfrm>
          <a:prstGeom prst="straightConnector1">
            <a:avLst/>
          </a:prstGeom>
          <a:ln w="825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549ACE98-E6DF-4E0D-952D-B62AD8906F9A}"/>
              </a:ext>
            </a:extLst>
          </p:cNvPr>
          <p:cNvSpPr>
            <a:spLocks noGrp="1"/>
          </p:cNvSpPr>
          <p:nvPr>
            <p:ph type="ctrTitle"/>
          </p:nvPr>
        </p:nvSpPr>
        <p:spPr/>
        <p:txBody>
          <a:bodyPr/>
          <a:lstStyle/>
          <a:p>
            <a:r>
              <a:rPr lang="en-US" dirty="0" err="1"/>
              <a:t>Übung</a:t>
            </a:r>
            <a:r>
              <a:rPr lang="en-US" dirty="0"/>
              <a:t> </a:t>
            </a:r>
            <a:r>
              <a:rPr lang="en-US" dirty="0" err="1"/>
              <a:t>Grundlagen</a:t>
            </a:r>
            <a:r>
              <a:rPr lang="en-US" dirty="0"/>
              <a:t> GIS</a:t>
            </a:r>
            <a:endParaRPr lang="de-DE" dirty="0"/>
          </a:p>
        </p:txBody>
      </p:sp>
      <p:sp>
        <p:nvSpPr>
          <p:cNvPr id="3" name="Untertitel 2">
            <a:extLst>
              <a:ext uri="{FF2B5EF4-FFF2-40B4-BE49-F238E27FC236}">
                <a16:creationId xmlns:a16="http://schemas.microsoft.com/office/drawing/2014/main" id="{866A64CF-F362-49F2-9948-E38B261F0EAD}"/>
              </a:ext>
            </a:extLst>
          </p:cNvPr>
          <p:cNvSpPr>
            <a:spLocks noGrp="1"/>
          </p:cNvSpPr>
          <p:nvPr>
            <p:ph type="subTitle" idx="1"/>
          </p:nvPr>
        </p:nvSpPr>
        <p:spPr/>
        <p:txBody>
          <a:bodyPr/>
          <a:lstStyle/>
          <a:p>
            <a:r>
              <a:rPr lang="en-US" dirty="0" err="1"/>
              <a:t>Digitalisierung</a:t>
            </a:r>
            <a:r>
              <a:rPr lang="en-US" dirty="0"/>
              <a:t> – </a:t>
            </a:r>
            <a:r>
              <a:rPr lang="en-US" dirty="0" err="1"/>
              <a:t>Erstellen</a:t>
            </a:r>
            <a:r>
              <a:rPr lang="en-US" dirty="0"/>
              <a:t>, </a:t>
            </a:r>
            <a:r>
              <a:rPr lang="en-US" dirty="0" err="1"/>
              <a:t>Bearbeiten</a:t>
            </a:r>
            <a:r>
              <a:rPr lang="en-US" dirty="0"/>
              <a:t> und </a:t>
            </a:r>
            <a:r>
              <a:rPr lang="en-US" dirty="0" err="1"/>
              <a:t>Verwalten</a:t>
            </a:r>
            <a:r>
              <a:rPr lang="en-US" dirty="0"/>
              <a:t> von </a:t>
            </a:r>
            <a:r>
              <a:rPr lang="en-US" dirty="0" err="1"/>
              <a:t>Objekten</a:t>
            </a:r>
            <a:endParaRPr lang="de-DE" dirty="0"/>
          </a:p>
        </p:txBody>
      </p:sp>
      <p:sp>
        <p:nvSpPr>
          <p:cNvPr id="4" name="Textplatzhalter 3">
            <a:extLst>
              <a:ext uri="{FF2B5EF4-FFF2-40B4-BE49-F238E27FC236}">
                <a16:creationId xmlns:a16="http://schemas.microsoft.com/office/drawing/2014/main" id="{8683AE27-0C24-4FDF-A589-9FCC2BC4E314}"/>
              </a:ext>
            </a:extLst>
          </p:cNvPr>
          <p:cNvSpPr>
            <a:spLocks noGrp="1"/>
          </p:cNvSpPr>
          <p:nvPr>
            <p:ph type="body" sz="quarter" idx="12"/>
          </p:nvPr>
        </p:nvSpPr>
        <p:spPr/>
        <p:txBody>
          <a:bodyPr/>
          <a:lstStyle/>
          <a:p>
            <a:endParaRPr lang="de-DE"/>
          </a:p>
        </p:txBody>
      </p:sp>
    </p:spTree>
    <p:extLst>
      <p:ext uri="{BB962C8B-B14F-4D97-AF65-F5344CB8AC3E}">
        <p14:creationId xmlns:p14="http://schemas.microsoft.com/office/powerpoint/2010/main" val="284160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8D5A61-85FA-468F-BB78-23BDCCA28059}"/>
              </a:ext>
            </a:extLst>
          </p:cNvPr>
          <p:cNvSpPr>
            <a:spLocks noGrp="1"/>
          </p:cNvSpPr>
          <p:nvPr>
            <p:ph idx="12"/>
          </p:nvPr>
        </p:nvSpPr>
        <p:spPr/>
        <p:txBody>
          <a:bodyPr/>
          <a:lstStyle/>
          <a:p>
            <a:pPr marL="285750" indent="-285750">
              <a:buFont typeface="Arial" panose="020B0604020202020204" pitchFamily="34" charset="0"/>
              <a:buChar char="•"/>
            </a:pPr>
            <a:r>
              <a:rPr lang="de-DE" dirty="0"/>
              <a:t>Gehen Sie in den Katalog-Bereich, entweder zum Punkt „Datenbanken“ oder zum</a:t>
            </a:r>
            <a:br>
              <a:rPr lang="de-DE" dirty="0"/>
            </a:br>
            <a:r>
              <a:rPr lang="de-DE" dirty="0"/>
              <a:t>Punkt „Ordner“.</a:t>
            </a:r>
          </a:p>
          <a:p>
            <a:pPr marL="285750" indent="-285750">
              <a:buFont typeface="Wingdings" panose="05000000000000000000" pitchFamily="2" charset="2"/>
              <a:buChar char="Ø"/>
            </a:pPr>
            <a:r>
              <a:rPr lang="de-DE" dirty="0"/>
              <a:t>Rechts-Klick auf Punkt „Datenbanken“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dirty="0"/>
              <a:t>Neue Datenbankverbindung</a:t>
            </a:r>
          </a:p>
          <a:p>
            <a:pPr marL="285750" indent="-285750">
              <a:buFont typeface="Wingdings" panose="05000000000000000000" pitchFamily="2" charset="2"/>
              <a:buChar char="Ø"/>
            </a:pPr>
            <a:r>
              <a:rPr lang="de-DE" dirty="0"/>
              <a:t>Rechts-Klick auf einen Ordner im Punkt „Ordner“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Neue Datenbankverbindung</a:t>
            </a:r>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b="1" dirty="0"/>
              <a:t>Neues Shape-File</a:t>
            </a:r>
          </a:p>
        </p:txBody>
      </p:sp>
      <p:sp>
        <p:nvSpPr>
          <p:cNvPr id="3" name="Titel 2">
            <a:extLst>
              <a:ext uri="{FF2B5EF4-FFF2-40B4-BE49-F238E27FC236}">
                <a16:creationId xmlns:a16="http://schemas.microsoft.com/office/drawing/2014/main" id="{8E2DA261-A63C-49F7-8D8F-CE6A3A2239E1}"/>
              </a:ext>
            </a:extLst>
          </p:cNvPr>
          <p:cNvSpPr>
            <a:spLocks noGrp="1"/>
          </p:cNvSpPr>
          <p:nvPr>
            <p:ph type="title"/>
          </p:nvPr>
        </p:nvSpPr>
        <p:spPr/>
        <p:txBody>
          <a:bodyPr/>
          <a:lstStyle/>
          <a:p>
            <a:r>
              <a:rPr lang="de-DE" dirty="0"/>
              <a:t>Praxis: Neue Datenquellen anlegen in ArcGIS Pro</a:t>
            </a:r>
            <a:endParaRPr lang="en-GB" dirty="0"/>
          </a:p>
        </p:txBody>
      </p:sp>
      <p:pic>
        <p:nvPicPr>
          <p:cNvPr id="7" name="Grafik 6">
            <a:extLst>
              <a:ext uri="{FF2B5EF4-FFF2-40B4-BE49-F238E27FC236}">
                <a16:creationId xmlns:a16="http://schemas.microsoft.com/office/drawing/2014/main" id="{3C7199B5-CE27-4048-A06C-B3F6A64E7499}"/>
              </a:ext>
            </a:extLst>
          </p:cNvPr>
          <p:cNvPicPr>
            <a:picLocks noChangeAspect="1"/>
          </p:cNvPicPr>
          <p:nvPr/>
        </p:nvPicPr>
        <p:blipFill>
          <a:blip r:embed="rId2"/>
          <a:stretch>
            <a:fillRect/>
          </a:stretch>
        </p:blipFill>
        <p:spPr>
          <a:xfrm>
            <a:off x="9486957" y="0"/>
            <a:ext cx="2705043" cy="4815444"/>
          </a:xfrm>
          <a:prstGeom prst="rect">
            <a:avLst/>
          </a:prstGeom>
        </p:spPr>
      </p:pic>
    </p:spTree>
    <p:extLst>
      <p:ext uri="{BB962C8B-B14F-4D97-AF65-F5344CB8AC3E}">
        <p14:creationId xmlns:p14="http://schemas.microsoft.com/office/powerpoint/2010/main" val="423970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538B5E-65FB-4B3D-9D59-F112ABD11308}"/>
              </a:ext>
            </a:extLst>
          </p:cNvPr>
          <p:cNvSpPr>
            <a:spLocks noGrp="1"/>
          </p:cNvSpPr>
          <p:nvPr>
            <p:ph idx="12"/>
          </p:nvPr>
        </p:nvSpPr>
        <p:spPr/>
        <p:txBody>
          <a:bodyPr/>
          <a:lstStyle/>
          <a:p>
            <a:pPr marL="285750" indent="-285750">
              <a:buFont typeface="Arial" panose="020B0604020202020204" pitchFamily="34" charset="0"/>
              <a:buChar char="•"/>
            </a:pPr>
            <a:r>
              <a:rPr lang="de-DE" dirty="0"/>
              <a:t>Einfaches, nicht-topologisches Format zum</a:t>
            </a:r>
            <a:br>
              <a:rPr lang="de-DE" dirty="0"/>
            </a:br>
            <a:r>
              <a:rPr lang="de-DE" dirty="0"/>
              <a:t>Speichern von Geometrie- und Attributinformationen von </a:t>
            </a:r>
            <a:br>
              <a:rPr lang="de-DE" dirty="0"/>
            </a:br>
            <a:r>
              <a:rPr lang="de-DE" dirty="0"/>
              <a:t>vektor-basierten Geoobjekten</a:t>
            </a:r>
          </a:p>
          <a:p>
            <a:pPr marL="285750" indent="-285750">
              <a:buFont typeface="Arial" panose="020B0604020202020204" pitchFamily="34" charset="0"/>
              <a:buChar char="•"/>
            </a:pPr>
            <a:r>
              <a:rPr lang="de-DE" dirty="0"/>
              <a:t>Pro  </a:t>
            </a:r>
            <a:r>
              <a:rPr lang="de-DE" dirty="0" err="1"/>
              <a:t>Shapefile</a:t>
            </a:r>
            <a:r>
              <a:rPr lang="de-DE" dirty="0"/>
              <a:t> kann </a:t>
            </a:r>
            <a:r>
              <a:rPr lang="de-DE" b="1" dirty="0"/>
              <a:t>eine</a:t>
            </a:r>
            <a:r>
              <a:rPr lang="de-DE" dirty="0"/>
              <a:t> </a:t>
            </a:r>
            <a:r>
              <a:rPr lang="de-DE" i="1" dirty="0"/>
              <a:t>Feature-Class</a:t>
            </a:r>
            <a:r>
              <a:rPr lang="de-DE" dirty="0"/>
              <a:t> gespeichert werden</a:t>
            </a:r>
          </a:p>
          <a:p>
            <a:pPr marL="742950" lvl="1" indent="-285750">
              <a:buFont typeface="Wingdings" panose="05000000000000000000" pitchFamily="2" charset="2"/>
              <a:buChar char="Ø"/>
            </a:pPr>
            <a:r>
              <a:rPr lang="de-DE" dirty="0"/>
              <a:t>Nur „</a:t>
            </a:r>
            <a:r>
              <a:rPr lang="de-DE" i="1" dirty="0"/>
              <a:t>simple</a:t>
            </a:r>
            <a:r>
              <a:rPr lang="de-DE" dirty="0"/>
              <a:t>“ </a:t>
            </a:r>
            <a:r>
              <a:rPr lang="de-DE" i="1" dirty="0"/>
              <a:t>Features</a:t>
            </a:r>
            <a:r>
              <a:rPr lang="de-DE" dirty="0"/>
              <a:t>: entweder Punkt-, Linien- </a:t>
            </a:r>
            <a:r>
              <a:rPr lang="de-DE" b="1" dirty="0"/>
              <a:t>oder</a:t>
            </a:r>
            <a:r>
              <a:rPr lang="de-DE" dirty="0"/>
              <a:t> Polygon-</a:t>
            </a:r>
            <a:r>
              <a:rPr lang="de-DE" i="1" dirty="0"/>
              <a:t>Features</a:t>
            </a:r>
          </a:p>
          <a:p>
            <a:pPr marL="742950" lvl="1" indent="-285750">
              <a:buFont typeface="Wingdings" panose="05000000000000000000" pitchFamily="2" charset="2"/>
              <a:buChar char="Ø"/>
            </a:pPr>
            <a:r>
              <a:rPr lang="de-DE" dirty="0"/>
              <a:t>Gemeinsames Erstellen der Datenquelle und der zugehörigen </a:t>
            </a:r>
            <a:r>
              <a:rPr lang="de-DE" i="1" dirty="0"/>
              <a:t>Feature-Class</a:t>
            </a:r>
          </a:p>
          <a:p>
            <a:pPr marL="457200" lvl="1" indent="0">
              <a:buNone/>
            </a:pPr>
            <a:endParaRPr lang="de-DE" i="1" dirty="0"/>
          </a:p>
          <a:p>
            <a:r>
              <a:rPr lang="de-DE" dirty="0"/>
              <a:t>Technische Details:</a:t>
            </a:r>
          </a:p>
          <a:p>
            <a:pPr marL="285750" indent="-285750">
              <a:buFont typeface="Arial" panose="020B0604020202020204" pitchFamily="34" charset="0"/>
              <a:buChar char="•"/>
            </a:pPr>
            <a:r>
              <a:rPr lang="de-DE" dirty="0"/>
              <a:t>Min. 3 Einzeldateien:</a:t>
            </a:r>
          </a:p>
          <a:p>
            <a:pPr marL="742950" lvl="1" indent="-285750">
              <a:buFont typeface="Arial" panose="020B0604020202020204" pitchFamily="34" charset="0"/>
              <a:buChar char="•"/>
            </a:pPr>
            <a:r>
              <a:rPr lang="de-DE" i="1" dirty="0" err="1"/>
              <a:t>Name.shp</a:t>
            </a:r>
            <a:r>
              <a:rPr lang="de-DE" dirty="0"/>
              <a:t>: Hauptdatei, speichert </a:t>
            </a:r>
            <a:r>
              <a:rPr lang="de-DE" i="1" dirty="0"/>
              <a:t>feature</a:t>
            </a:r>
            <a:r>
              <a:rPr lang="de-DE" dirty="0"/>
              <a:t>-Geometrie</a:t>
            </a:r>
          </a:p>
          <a:p>
            <a:pPr marL="742950" lvl="1" indent="-285750">
              <a:buFont typeface="Arial" panose="020B0604020202020204" pitchFamily="34" charset="0"/>
              <a:buChar char="•"/>
            </a:pPr>
            <a:r>
              <a:rPr lang="de-DE" i="1" dirty="0" err="1"/>
              <a:t>Name.shx</a:t>
            </a:r>
            <a:r>
              <a:rPr lang="de-DE" dirty="0"/>
              <a:t>: speichert Indizierung der </a:t>
            </a:r>
            <a:r>
              <a:rPr lang="de-DE" i="1" dirty="0"/>
              <a:t>feature</a:t>
            </a:r>
            <a:r>
              <a:rPr lang="de-DE" dirty="0"/>
              <a:t>-Geometrien</a:t>
            </a:r>
          </a:p>
          <a:p>
            <a:pPr marL="742950" lvl="1" indent="-285750">
              <a:buFont typeface="Arial" panose="020B0604020202020204" pitchFamily="34" charset="0"/>
              <a:buChar char="•"/>
            </a:pPr>
            <a:r>
              <a:rPr lang="de-DE" i="1" dirty="0" err="1"/>
              <a:t>Name.dbf</a:t>
            </a:r>
            <a:r>
              <a:rPr lang="de-DE" dirty="0"/>
              <a:t>: </a:t>
            </a:r>
            <a:r>
              <a:rPr lang="de-DE" dirty="0" err="1"/>
              <a:t>dBase</a:t>
            </a:r>
            <a:r>
              <a:rPr lang="de-DE" dirty="0"/>
              <a:t>-Tabelle, speichert </a:t>
            </a:r>
            <a:r>
              <a:rPr lang="de-DE" i="1" dirty="0"/>
              <a:t>feature</a:t>
            </a:r>
            <a:r>
              <a:rPr lang="de-DE" dirty="0"/>
              <a:t>-Attribute</a:t>
            </a:r>
          </a:p>
          <a:p>
            <a:pPr marL="742950" lvl="1" indent="-285750">
              <a:buFont typeface="Wingdings" panose="05000000000000000000" pitchFamily="2" charset="2"/>
              <a:buChar char="Ø"/>
            </a:pPr>
            <a:r>
              <a:rPr lang="de-DE" dirty="0"/>
              <a:t>… andere Dateien sind zusätzlich möglich; alle Dateien </a:t>
            </a:r>
            <a:r>
              <a:rPr lang="de-DE" b="1" dirty="0"/>
              <a:t>müssen</a:t>
            </a:r>
            <a:r>
              <a:rPr lang="de-DE" dirty="0"/>
              <a:t> den gleichen Präfix (hier </a:t>
            </a:r>
            <a:r>
              <a:rPr lang="de-DE" i="1" dirty="0"/>
              <a:t>Name</a:t>
            </a:r>
            <a:r>
              <a:rPr lang="de-DE" dirty="0"/>
              <a:t>.*) aufweisen und im gleichen Ordner stehen</a:t>
            </a:r>
            <a:r>
              <a:rPr lang="de-DE" baseline="30000" dirty="0"/>
              <a:t>1</a:t>
            </a:r>
          </a:p>
          <a:p>
            <a:pPr marL="285750" indent="-285750">
              <a:buFont typeface="Arial" panose="020B0604020202020204" pitchFamily="34" charset="0"/>
              <a:buChar char="•"/>
            </a:pPr>
            <a:r>
              <a:rPr lang="de-DE" dirty="0"/>
              <a:t>Max. Dateigröße pro Einzeldatei: 2 GB</a:t>
            </a:r>
          </a:p>
          <a:p>
            <a:pPr indent="-228600"/>
            <a:endParaRPr lang="de-DE" i="1" dirty="0"/>
          </a:p>
          <a:p>
            <a:endParaRPr lang="en-GB" dirty="0"/>
          </a:p>
        </p:txBody>
      </p:sp>
      <p:sp>
        <p:nvSpPr>
          <p:cNvPr id="3" name="Titel 2">
            <a:extLst>
              <a:ext uri="{FF2B5EF4-FFF2-40B4-BE49-F238E27FC236}">
                <a16:creationId xmlns:a16="http://schemas.microsoft.com/office/drawing/2014/main" id="{F4732535-A734-4F93-8B1E-AA9DC1A10783}"/>
              </a:ext>
            </a:extLst>
          </p:cNvPr>
          <p:cNvSpPr>
            <a:spLocks noGrp="1"/>
          </p:cNvSpPr>
          <p:nvPr>
            <p:ph type="title"/>
          </p:nvPr>
        </p:nvSpPr>
        <p:spPr/>
        <p:txBody>
          <a:bodyPr/>
          <a:lstStyle/>
          <a:p>
            <a:r>
              <a:rPr lang="de-DE" dirty="0"/>
              <a:t>Theorie: Datenquellen 1 - </a:t>
            </a:r>
            <a:r>
              <a:rPr lang="de-DE" dirty="0" err="1"/>
              <a:t>Shapefiles</a:t>
            </a:r>
            <a:br>
              <a:rPr lang="de-DE" dirty="0"/>
            </a:br>
            <a:endParaRPr lang="en-GB" dirty="0"/>
          </a:p>
        </p:txBody>
      </p:sp>
      <p:pic>
        <p:nvPicPr>
          <p:cNvPr id="4" name="Grafik 3">
            <a:extLst>
              <a:ext uri="{FF2B5EF4-FFF2-40B4-BE49-F238E27FC236}">
                <a16:creationId xmlns:a16="http://schemas.microsoft.com/office/drawing/2014/main" id="{0B463DB3-53F3-43A7-BEA2-AA8D26EFD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41" y="453983"/>
            <a:ext cx="3646714" cy="2375255"/>
          </a:xfrm>
          <a:prstGeom prst="rect">
            <a:avLst/>
          </a:prstGeom>
        </p:spPr>
      </p:pic>
      <p:sp>
        <p:nvSpPr>
          <p:cNvPr id="5" name="Textfeld 4">
            <a:extLst>
              <a:ext uri="{FF2B5EF4-FFF2-40B4-BE49-F238E27FC236}">
                <a16:creationId xmlns:a16="http://schemas.microsoft.com/office/drawing/2014/main" id="{322B38BF-8209-4327-BCB5-7F0E4A7114D4}"/>
              </a:ext>
            </a:extLst>
          </p:cNvPr>
          <p:cNvSpPr txBox="1"/>
          <p:nvPr/>
        </p:nvSpPr>
        <p:spPr>
          <a:xfrm>
            <a:off x="6302828" y="6003907"/>
            <a:ext cx="3505200" cy="400110"/>
          </a:xfrm>
          <a:prstGeom prst="rect">
            <a:avLst/>
          </a:prstGeom>
          <a:noFill/>
        </p:spPr>
        <p:txBody>
          <a:bodyPr wrap="square" rtlCol="0">
            <a:spAutoFit/>
          </a:bodyPr>
          <a:lstStyle/>
          <a:p>
            <a:r>
              <a:rPr lang="de-DE" sz="1000" baseline="30000" dirty="0"/>
              <a:t>1 </a:t>
            </a:r>
            <a:r>
              <a:rPr lang="de-DE" sz="1000" dirty="0">
                <a:hlinkClick r:id="rId3">
                  <a:extLst>
                    <a:ext uri="{A12FA001-AC4F-418D-AE19-62706E023703}">
                      <ahyp:hlinkClr xmlns:ahyp="http://schemas.microsoft.com/office/drawing/2018/hyperlinkcolor" val="tx"/>
                    </a:ext>
                  </a:extLst>
                </a:hlinkClick>
              </a:rPr>
              <a:t>http://desktop.arcgis.com/de/arcmap/10.3/manage-data/shapefiles/</a:t>
            </a:r>
            <a:r>
              <a:rPr lang="de-DE" sz="1000" u="sng" dirty="0"/>
              <a:t>shapefile-file-extensions.htm </a:t>
            </a:r>
          </a:p>
        </p:txBody>
      </p:sp>
    </p:spTree>
    <p:extLst>
      <p:ext uri="{BB962C8B-B14F-4D97-AF65-F5344CB8AC3E}">
        <p14:creationId xmlns:p14="http://schemas.microsoft.com/office/powerpoint/2010/main" val="30222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106389-0AC8-4149-8B85-22C9B8BA5315}"/>
              </a:ext>
            </a:extLst>
          </p:cNvPr>
          <p:cNvSpPr>
            <a:spLocks noGrp="1"/>
          </p:cNvSpPr>
          <p:nvPr>
            <p:ph idx="12"/>
          </p:nvPr>
        </p:nvSpPr>
        <p:spPr/>
        <p:txBody>
          <a:bodyPr/>
          <a:lstStyle/>
          <a:p>
            <a:r>
              <a:rPr lang="de-DE" dirty="0"/>
              <a:t>Hinweise zur Verwendung</a:t>
            </a:r>
            <a:r>
              <a:rPr lang="de-DE" baseline="30000" dirty="0"/>
              <a:t>1</a:t>
            </a:r>
            <a:r>
              <a:rPr lang="de-DE" dirty="0"/>
              <a:t>:</a:t>
            </a:r>
          </a:p>
          <a:p>
            <a:pPr marL="285750" indent="-285750">
              <a:buFont typeface="Arial" panose="020B0604020202020204" pitchFamily="34" charset="0"/>
              <a:buChar char="•"/>
            </a:pPr>
            <a:r>
              <a:rPr lang="de-DE" dirty="0"/>
              <a:t>Veraltet, aber weit verbreitet; </a:t>
            </a:r>
            <a:br>
              <a:rPr lang="de-DE" dirty="0"/>
            </a:br>
            <a:r>
              <a:rPr lang="de-DE" dirty="0"/>
              <a:t>verwendetes Tabellenformat stammt aus den 1980ern</a:t>
            </a:r>
          </a:p>
          <a:p>
            <a:pPr marL="285750" indent="-285750">
              <a:buFont typeface="Arial" panose="020B0604020202020204" pitchFamily="34" charset="0"/>
              <a:buChar char="•"/>
            </a:pPr>
            <a:r>
              <a:rPr lang="de-DE" dirty="0"/>
              <a:t>Freies Datenformat mit offizieller Dokumentation</a:t>
            </a:r>
            <a:r>
              <a:rPr lang="de-DE" baseline="30000" dirty="0"/>
              <a:t>2</a:t>
            </a:r>
          </a:p>
          <a:p>
            <a:pPr marL="285750" indent="-285750">
              <a:buFont typeface="Arial" panose="020B0604020202020204" pitchFamily="34" charset="0"/>
              <a:buChar char="•"/>
            </a:pPr>
            <a:r>
              <a:rPr lang="de-DE" dirty="0"/>
              <a:t>Eingeschränkte Verwendbarkeit in ArcGIS, einfache Konvertierung aus einer oder in eine </a:t>
            </a:r>
            <a:r>
              <a:rPr lang="de-DE" i="1" dirty="0" err="1"/>
              <a:t>Geodatabase</a:t>
            </a:r>
            <a:endParaRPr lang="de-DE" i="1" dirty="0"/>
          </a:p>
          <a:p>
            <a:pPr marL="285750" indent="-285750">
              <a:buFont typeface="Arial" panose="020B0604020202020204" pitchFamily="34" charset="0"/>
              <a:buChar char="•"/>
            </a:pPr>
            <a:r>
              <a:rPr lang="de-DE" dirty="0"/>
              <a:t>Vorrangige Nutzung </a:t>
            </a:r>
          </a:p>
          <a:p>
            <a:pPr marL="742950" lvl="1" indent="-285750">
              <a:buFont typeface="Wingdings" panose="05000000000000000000" pitchFamily="2" charset="2"/>
              <a:buChar char="Ø"/>
            </a:pPr>
            <a:r>
              <a:rPr lang="de-DE" dirty="0"/>
              <a:t>als Austauschformat zu nicht-ESRI Software und älteren Software-Versionen</a:t>
            </a:r>
          </a:p>
          <a:p>
            <a:pPr marL="742950" lvl="1" indent="-285750">
              <a:buFont typeface="Wingdings" panose="05000000000000000000" pitchFamily="2" charset="2"/>
              <a:buChar char="Ø"/>
            </a:pPr>
            <a:r>
              <a:rPr lang="de-DE" dirty="0"/>
              <a:t>Zur schnellen Erstellung und Speicherung von einfachen Geoobjekten</a:t>
            </a:r>
          </a:p>
          <a:p>
            <a:endParaRPr lang="en-GB" dirty="0"/>
          </a:p>
        </p:txBody>
      </p:sp>
      <p:sp>
        <p:nvSpPr>
          <p:cNvPr id="3" name="Titel 2">
            <a:extLst>
              <a:ext uri="{FF2B5EF4-FFF2-40B4-BE49-F238E27FC236}">
                <a16:creationId xmlns:a16="http://schemas.microsoft.com/office/drawing/2014/main" id="{E130901D-90B9-4C83-908C-7E2B6DF06161}"/>
              </a:ext>
            </a:extLst>
          </p:cNvPr>
          <p:cNvSpPr>
            <a:spLocks noGrp="1"/>
          </p:cNvSpPr>
          <p:nvPr>
            <p:ph type="title"/>
          </p:nvPr>
        </p:nvSpPr>
        <p:spPr/>
        <p:txBody>
          <a:bodyPr/>
          <a:lstStyle/>
          <a:p>
            <a:r>
              <a:rPr lang="de-DE" dirty="0"/>
              <a:t>Theorie: Datenquellen 1 - </a:t>
            </a:r>
            <a:r>
              <a:rPr lang="de-DE" dirty="0" err="1"/>
              <a:t>Shapefiles</a:t>
            </a:r>
            <a:endParaRPr lang="en-GB" dirty="0"/>
          </a:p>
        </p:txBody>
      </p:sp>
      <p:pic>
        <p:nvPicPr>
          <p:cNvPr id="4" name="Grafik 3">
            <a:extLst>
              <a:ext uri="{FF2B5EF4-FFF2-40B4-BE49-F238E27FC236}">
                <a16:creationId xmlns:a16="http://schemas.microsoft.com/office/drawing/2014/main" id="{64E74862-860C-4EFE-A9FB-CD3D69B94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41" y="453983"/>
            <a:ext cx="3646714" cy="2375255"/>
          </a:xfrm>
          <a:prstGeom prst="rect">
            <a:avLst/>
          </a:prstGeom>
        </p:spPr>
      </p:pic>
      <p:sp>
        <p:nvSpPr>
          <p:cNvPr id="5" name="Textfeld 4">
            <a:extLst>
              <a:ext uri="{FF2B5EF4-FFF2-40B4-BE49-F238E27FC236}">
                <a16:creationId xmlns:a16="http://schemas.microsoft.com/office/drawing/2014/main" id="{DFBDF6C9-10EA-4E5E-87F4-75243851EFDC}"/>
              </a:ext>
            </a:extLst>
          </p:cNvPr>
          <p:cNvSpPr txBox="1"/>
          <p:nvPr/>
        </p:nvSpPr>
        <p:spPr>
          <a:xfrm>
            <a:off x="6480958" y="5380944"/>
            <a:ext cx="3962400" cy="707886"/>
          </a:xfrm>
          <a:prstGeom prst="rect">
            <a:avLst/>
          </a:prstGeom>
          <a:noFill/>
        </p:spPr>
        <p:txBody>
          <a:bodyPr wrap="square" rtlCol="0">
            <a:spAutoFit/>
          </a:bodyPr>
          <a:lstStyle/>
          <a:p>
            <a:r>
              <a:rPr lang="de-DE" sz="1000" baseline="30000" dirty="0"/>
              <a:t>1 </a:t>
            </a:r>
            <a:r>
              <a:rPr lang="de-DE" sz="1000" dirty="0">
                <a:hlinkClick r:id="rId3">
                  <a:extLst>
                    <a:ext uri="{A12FA001-AC4F-418D-AE19-62706E023703}">
                      <ahyp:hlinkClr xmlns:ahyp="http://schemas.microsoft.com/office/drawing/2018/hyperlinkcolor" val="tx"/>
                    </a:ext>
                  </a:extLst>
                </a:hlinkClick>
              </a:rPr>
              <a:t>http://desktop.arcgis.com/de/arcmap/10.3/manage-data/</a:t>
            </a:r>
            <a:endParaRPr lang="de-DE" sz="1000" dirty="0"/>
          </a:p>
          <a:p>
            <a:r>
              <a:rPr lang="de-DE" sz="1000" u="sng" dirty="0" err="1"/>
              <a:t>shapefiles</a:t>
            </a:r>
            <a:r>
              <a:rPr lang="de-DE" sz="1000" u="sng" dirty="0"/>
              <a:t>/geoprocessing-considerations-for-shapefile-output.htm</a:t>
            </a:r>
          </a:p>
          <a:p>
            <a:r>
              <a:rPr lang="de-DE" sz="1000" baseline="30000" dirty="0"/>
              <a:t>2</a:t>
            </a:r>
            <a:r>
              <a:rPr lang="de-DE" sz="1000" dirty="0"/>
              <a:t>ESRI, ESRI </a:t>
            </a:r>
            <a:r>
              <a:rPr lang="de-DE" sz="1000" dirty="0" err="1"/>
              <a:t>Shapefile</a:t>
            </a:r>
            <a:r>
              <a:rPr lang="de-DE" sz="1000" dirty="0"/>
              <a:t> Technical Description. ESRI </a:t>
            </a:r>
            <a:r>
              <a:rPr lang="de-DE" sz="1000" dirty="0" err="1"/>
              <a:t>white</a:t>
            </a:r>
            <a:r>
              <a:rPr lang="de-DE" sz="1000" dirty="0"/>
              <a:t> </a:t>
            </a:r>
            <a:r>
              <a:rPr lang="de-DE" sz="1000" dirty="0" err="1"/>
              <a:t>paper</a:t>
            </a:r>
            <a:r>
              <a:rPr lang="de-DE" sz="1000" dirty="0"/>
              <a:t>, 1998 </a:t>
            </a:r>
            <a:endParaRPr lang="de-DE" sz="1000" u="sng" dirty="0"/>
          </a:p>
        </p:txBody>
      </p:sp>
    </p:spTree>
    <p:extLst>
      <p:ext uri="{BB962C8B-B14F-4D97-AF65-F5344CB8AC3E}">
        <p14:creationId xmlns:p14="http://schemas.microsoft.com/office/powerpoint/2010/main" val="813913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21E77A-1E13-4FF6-9E9C-246AB02FBF25}"/>
              </a:ext>
            </a:extLst>
          </p:cNvPr>
          <p:cNvSpPr>
            <a:spLocks noGrp="1"/>
          </p:cNvSpPr>
          <p:nvPr>
            <p:ph idx="12"/>
          </p:nvPr>
        </p:nvSpPr>
        <p:spPr/>
        <p:txBody>
          <a:bodyPr/>
          <a:lstStyle/>
          <a:p>
            <a:pPr marL="285750" indent="-285750">
              <a:buFont typeface="Arial" panose="020B0604020202020204" pitchFamily="34" charset="0"/>
              <a:buChar char="•"/>
            </a:pPr>
            <a:r>
              <a:rPr lang="de-DE" dirty="0"/>
              <a:t>Native Datenquellen für ArcGIS</a:t>
            </a:r>
          </a:p>
          <a:p>
            <a:pPr marL="285750" indent="-285750">
              <a:buFont typeface="Arial" panose="020B0604020202020204" pitchFamily="34" charset="0"/>
              <a:buChar char="•"/>
            </a:pPr>
            <a:r>
              <a:rPr lang="de-DE" dirty="0"/>
              <a:t>Ermöglicht die gemeinsame Verwaltung von vielen verschiedenen Geoobjekten</a:t>
            </a:r>
          </a:p>
          <a:p>
            <a:pPr marL="285750" indent="-285750">
              <a:buFont typeface="Arial" panose="020B0604020202020204" pitchFamily="34" charset="0"/>
              <a:buChar char="•"/>
            </a:pPr>
            <a:r>
              <a:rPr lang="de-DE" dirty="0"/>
              <a:t>Sollte für komplexere GIS-Projekte als Datenquelle bevorzugt werden</a:t>
            </a:r>
          </a:p>
          <a:p>
            <a:pPr marL="285750" indent="-285750">
              <a:buFont typeface="Arial" panose="020B0604020202020204" pitchFamily="34" charset="0"/>
              <a:buChar char="•"/>
            </a:pPr>
            <a:r>
              <a:rPr lang="de-DE" dirty="0"/>
              <a:t>Alle Geoobjekte werden als DB-Tabellen innerhalb eines DBMS gespeichert</a:t>
            </a:r>
          </a:p>
          <a:p>
            <a:pPr marL="285750" indent="-285750">
              <a:buFont typeface="Arial" panose="020B0604020202020204" pitchFamily="34" charset="0"/>
              <a:buChar char="•"/>
            </a:pPr>
            <a:r>
              <a:rPr lang="de-DE" dirty="0"/>
              <a:t>Grundsätzlich verschiedene Typen</a:t>
            </a:r>
            <a:r>
              <a:rPr lang="de-DE" baseline="30000" dirty="0"/>
              <a:t>1</a:t>
            </a:r>
            <a:endParaRPr lang="de-DE" dirty="0"/>
          </a:p>
          <a:p>
            <a:pPr marL="742950" lvl="1" indent="-285750">
              <a:buFont typeface="Arial" panose="020B0604020202020204" pitchFamily="34" charset="0"/>
              <a:buChar char="•"/>
            </a:pPr>
            <a:r>
              <a:rPr lang="de-DE" b="1" i="1" dirty="0"/>
              <a:t>File-</a:t>
            </a:r>
            <a:r>
              <a:rPr lang="de-DE" b="1" i="1" dirty="0" err="1"/>
              <a:t>Geodatabase</a:t>
            </a:r>
            <a:r>
              <a:rPr lang="de-DE" b="1" i="1" dirty="0"/>
              <a:t> – </a:t>
            </a:r>
            <a:r>
              <a:rPr lang="de-DE" b="1" dirty="0"/>
              <a:t>empfohlen</a:t>
            </a:r>
          </a:p>
          <a:p>
            <a:pPr marL="57150" indent="-285750">
              <a:buFont typeface="Arial" panose="020B0604020202020204" pitchFamily="34" charset="0"/>
              <a:buChar char="•"/>
            </a:pPr>
            <a:endParaRPr lang="de-DE" b="1" i="1" dirty="0"/>
          </a:p>
          <a:p>
            <a:r>
              <a:rPr lang="de-DE" b="1" i="1" dirty="0"/>
              <a:t>In ArcGIS Pro wird bei der Projekterstellung automatisch eine </a:t>
            </a:r>
            <a:r>
              <a:rPr lang="de-DE" b="1" i="1" dirty="0" err="1"/>
              <a:t>Geodatabase</a:t>
            </a:r>
            <a:r>
              <a:rPr lang="de-DE" b="1" i="1" dirty="0"/>
              <a:t> im Projektordner als </a:t>
            </a:r>
            <a:r>
              <a:rPr lang="de-DE" b="1" i="1" dirty="0" err="1"/>
              <a:t>default</a:t>
            </a:r>
            <a:r>
              <a:rPr lang="de-DE" b="1" i="1" dirty="0"/>
              <a:t> Datenquelle erstellt. Bitte nutzen Sie diese Geodatenbank für Ihre Arbeiten. </a:t>
            </a:r>
          </a:p>
          <a:p>
            <a:endParaRPr lang="en-GB" dirty="0"/>
          </a:p>
        </p:txBody>
      </p:sp>
      <p:sp>
        <p:nvSpPr>
          <p:cNvPr id="3" name="Titel 2">
            <a:extLst>
              <a:ext uri="{FF2B5EF4-FFF2-40B4-BE49-F238E27FC236}">
                <a16:creationId xmlns:a16="http://schemas.microsoft.com/office/drawing/2014/main" id="{51FCEC66-B583-4506-9689-89FA99B4D67D}"/>
              </a:ext>
            </a:extLst>
          </p:cNvPr>
          <p:cNvSpPr>
            <a:spLocks noGrp="1"/>
          </p:cNvSpPr>
          <p:nvPr>
            <p:ph type="title"/>
          </p:nvPr>
        </p:nvSpPr>
        <p:spPr/>
        <p:txBody>
          <a:bodyPr/>
          <a:lstStyle/>
          <a:p>
            <a:r>
              <a:rPr lang="de-DE" dirty="0"/>
              <a:t>Theorie: Datenquellen 2 - </a:t>
            </a:r>
            <a:r>
              <a:rPr lang="de-DE" dirty="0" err="1"/>
              <a:t>Geodatabases</a:t>
            </a:r>
            <a:br>
              <a:rPr lang="de-DE" dirty="0"/>
            </a:br>
            <a:endParaRPr lang="en-GB" dirty="0"/>
          </a:p>
        </p:txBody>
      </p:sp>
      <p:pic>
        <p:nvPicPr>
          <p:cNvPr id="4" name="Grafik 3">
            <a:extLst>
              <a:ext uri="{FF2B5EF4-FFF2-40B4-BE49-F238E27FC236}">
                <a16:creationId xmlns:a16="http://schemas.microsoft.com/office/drawing/2014/main" id="{967B4EE2-C0EA-4BFB-A0EA-8ED7DC4D0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9260" y="188087"/>
            <a:ext cx="2678875" cy="2173677"/>
          </a:xfrm>
          <a:prstGeom prst="rect">
            <a:avLst/>
          </a:prstGeom>
        </p:spPr>
      </p:pic>
    </p:spTree>
    <p:extLst>
      <p:ext uri="{BB962C8B-B14F-4D97-AF65-F5344CB8AC3E}">
        <p14:creationId xmlns:p14="http://schemas.microsoft.com/office/powerpoint/2010/main" val="28560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542D8FE-1341-4D8F-B7A2-B9BFBC9E8460}"/>
              </a:ext>
            </a:extLst>
          </p:cNvPr>
          <p:cNvSpPr>
            <a:spLocks noGrp="1"/>
          </p:cNvSpPr>
          <p:nvPr>
            <p:ph idx="12"/>
          </p:nvPr>
        </p:nvSpPr>
        <p:spPr/>
        <p:txBody>
          <a:bodyPr/>
          <a:lstStyle/>
          <a:p>
            <a:pPr marL="285750" indent="-285750">
              <a:buFont typeface="Arial" panose="020B0604020202020204" pitchFamily="34" charset="0"/>
              <a:buChar char="•"/>
            </a:pPr>
            <a:r>
              <a:rPr lang="de-DE" dirty="0"/>
              <a:t>Homogene Sammlung gleichartiger Features (z.B. Punkte, Linien oder Polygone) mit gleichem Satz an Feldern und gleichem Koordinatensystem</a:t>
            </a:r>
          </a:p>
          <a:p>
            <a:pPr marL="285750" indent="-285750">
              <a:buFont typeface="Arial" panose="020B0604020202020204" pitchFamily="34" charset="0"/>
              <a:buChar char="•"/>
            </a:pPr>
            <a:r>
              <a:rPr lang="de-DE" dirty="0"/>
              <a:t>Eine Feature-Class beinhalten Objekte (Features) gleicher Bedeutung</a:t>
            </a:r>
          </a:p>
          <a:p>
            <a:pPr marL="285750" indent="-285750">
              <a:buFont typeface="Arial" panose="020B0604020202020204" pitchFamily="34" charset="0"/>
              <a:buChar char="•"/>
            </a:pPr>
            <a:r>
              <a:rPr lang="de-DE" dirty="0"/>
              <a:t>Felder/Attribute sind die Spalten in der Attributtabelle und stehen für thematische Variablen einer Feature-Class</a:t>
            </a:r>
          </a:p>
          <a:p>
            <a:pPr marL="971550" lvl="1" indent="-285750"/>
            <a:r>
              <a:rPr lang="de-DE" dirty="0"/>
              <a:t>Name</a:t>
            </a:r>
          </a:p>
          <a:p>
            <a:pPr marL="971550" lvl="1" indent="-285750"/>
            <a:r>
              <a:rPr lang="de-DE" dirty="0"/>
              <a:t>Eindeutiger Datentyp</a:t>
            </a:r>
          </a:p>
          <a:p>
            <a:pPr marL="971550" lvl="1" indent="-285750"/>
            <a:r>
              <a:rPr lang="de-DE" dirty="0"/>
              <a:t>[Ggf. Verknüpfung zu einer Domäne]</a:t>
            </a:r>
          </a:p>
          <a:p>
            <a:pPr marL="971550" lvl="1" indent="-285750"/>
            <a:endParaRPr lang="de-DE" dirty="0"/>
          </a:p>
          <a:p>
            <a:pPr marL="971550" lvl="1" indent="-285750">
              <a:buFont typeface="Wingdings" panose="05000000000000000000" pitchFamily="2" charset="2"/>
              <a:buChar char="Ø"/>
            </a:pPr>
            <a:r>
              <a:rPr lang="de-DE" b="1" dirty="0"/>
              <a:t>Felder Können beim Erstellen der Feature-</a:t>
            </a:r>
            <a:br>
              <a:rPr lang="de-DE" b="1" dirty="0"/>
            </a:br>
            <a:r>
              <a:rPr lang="de-DE" b="1" dirty="0"/>
              <a:t>Class oder auch nachträglich definiert </a:t>
            </a:r>
            <a:br>
              <a:rPr lang="de-DE" b="1" dirty="0"/>
            </a:br>
            <a:r>
              <a:rPr lang="de-DE" b="1" dirty="0"/>
              <a:t>werden!</a:t>
            </a:r>
          </a:p>
          <a:p>
            <a:pPr marL="285750" indent="-285750"/>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en-GB" dirty="0"/>
          </a:p>
        </p:txBody>
      </p:sp>
      <p:sp>
        <p:nvSpPr>
          <p:cNvPr id="3" name="Titel 2">
            <a:extLst>
              <a:ext uri="{FF2B5EF4-FFF2-40B4-BE49-F238E27FC236}">
                <a16:creationId xmlns:a16="http://schemas.microsoft.com/office/drawing/2014/main" id="{1B539669-1E34-4F23-A084-9AEC5A7951BD}"/>
              </a:ext>
            </a:extLst>
          </p:cNvPr>
          <p:cNvSpPr>
            <a:spLocks noGrp="1"/>
          </p:cNvSpPr>
          <p:nvPr>
            <p:ph type="title"/>
          </p:nvPr>
        </p:nvSpPr>
        <p:spPr/>
        <p:txBody>
          <a:bodyPr/>
          <a:lstStyle/>
          <a:p>
            <a:r>
              <a:rPr lang="de-DE" dirty="0"/>
              <a:t>Theorie: Feature-Classes und Felder/Attribute</a:t>
            </a:r>
            <a:endParaRPr lang="en-GB" dirty="0"/>
          </a:p>
        </p:txBody>
      </p:sp>
      <p:pic>
        <p:nvPicPr>
          <p:cNvPr id="5" name="Grafik 4">
            <a:extLst>
              <a:ext uri="{FF2B5EF4-FFF2-40B4-BE49-F238E27FC236}">
                <a16:creationId xmlns:a16="http://schemas.microsoft.com/office/drawing/2014/main" id="{D9EDE3AF-202A-4FDB-9730-8B23D1007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223" y="3053628"/>
            <a:ext cx="3724275" cy="3743325"/>
          </a:xfrm>
          <a:prstGeom prst="rect">
            <a:avLst/>
          </a:prstGeom>
        </p:spPr>
      </p:pic>
      <p:pic>
        <p:nvPicPr>
          <p:cNvPr id="7" name="Grafik 6">
            <a:extLst>
              <a:ext uri="{FF2B5EF4-FFF2-40B4-BE49-F238E27FC236}">
                <a16:creationId xmlns:a16="http://schemas.microsoft.com/office/drawing/2014/main" id="{CCDF2A52-6A64-48DC-BB2C-72E4BFEAA2A5}"/>
              </a:ext>
            </a:extLst>
          </p:cNvPr>
          <p:cNvPicPr>
            <a:picLocks noChangeAspect="1"/>
          </p:cNvPicPr>
          <p:nvPr/>
        </p:nvPicPr>
        <p:blipFill rotWithShape="1">
          <a:blip r:embed="rId3"/>
          <a:srcRect l="71006" t="34192" r="20130" b="42845"/>
          <a:stretch/>
        </p:blipFill>
        <p:spPr>
          <a:xfrm>
            <a:off x="6050478" y="3111336"/>
            <a:ext cx="2208293" cy="2511631"/>
          </a:xfrm>
          <a:prstGeom prst="rect">
            <a:avLst/>
          </a:prstGeom>
        </p:spPr>
      </p:pic>
    </p:spTree>
    <p:extLst>
      <p:ext uri="{BB962C8B-B14F-4D97-AF65-F5344CB8AC3E}">
        <p14:creationId xmlns:p14="http://schemas.microsoft.com/office/powerpoint/2010/main" val="773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358A4EC-CA6E-4A69-A791-7CCE0B868953}"/>
              </a:ext>
            </a:extLst>
          </p:cNvPr>
          <p:cNvSpPr>
            <a:spLocks noGrp="1"/>
          </p:cNvSpPr>
          <p:nvPr>
            <p:ph idx="12"/>
          </p:nvPr>
        </p:nvSpPr>
        <p:spPr/>
        <p:txBody>
          <a:bodyPr/>
          <a:lstStyle/>
          <a:p>
            <a:pPr marL="285750" indent="-285750">
              <a:buFont typeface="Arial" panose="020B0604020202020204" pitchFamily="34" charset="0"/>
              <a:buChar char="•"/>
            </a:pPr>
            <a:r>
              <a:rPr lang="de-DE" dirty="0"/>
              <a:t>Häufig kommt es vor, dass der gleiche Attributwert für mehrere Features, zu Teil in verschiedenen Feature-Classes vergeben werden soll, z.B.:</a:t>
            </a:r>
          </a:p>
          <a:p>
            <a:pPr marL="971550" lvl="1" indent="-285750"/>
            <a:r>
              <a:rPr lang="de-DE" dirty="0"/>
              <a:t>Straßennamen</a:t>
            </a:r>
          </a:p>
          <a:p>
            <a:pPr marL="971550" lvl="1" indent="-285750"/>
            <a:r>
              <a:rPr lang="de-DE" dirty="0"/>
              <a:t>Bezeichnung für geologische Einheiten</a:t>
            </a:r>
          </a:p>
          <a:p>
            <a:pPr marL="971550" lvl="1" indent="-285750"/>
            <a:r>
              <a:rPr lang="de-DE" dirty="0"/>
              <a:t>Landnutzungskategorien</a:t>
            </a:r>
          </a:p>
          <a:p>
            <a:pPr marL="971550" lvl="1" indent="-285750"/>
            <a:r>
              <a:rPr lang="de-DE" dirty="0"/>
              <a:t>…</a:t>
            </a:r>
          </a:p>
          <a:p>
            <a:pPr marL="285750" indent="-285750">
              <a:buFont typeface="Arial" panose="020B0604020202020204" pitchFamily="34" charset="0"/>
              <a:buChar char="•"/>
            </a:pPr>
            <a:r>
              <a:rPr lang="de-DE" dirty="0"/>
              <a:t>Um eine Verknüpfung zwischen solchen Features erstellen zu können oder um alle Features suchen zu können, welche den gleichen Attributwert aufweisen, ist eine eindeutige, gleichbleibende Schreibweise des Attributwertes in allen betroffenen Features sicherzustellen.</a:t>
            </a:r>
          </a:p>
          <a:p>
            <a:pPr marL="285750" indent="-285750">
              <a:buFont typeface="Arial" panose="020B0604020202020204" pitchFamily="34" charset="0"/>
              <a:buChar char="•"/>
            </a:pPr>
            <a:endParaRPr lang="de-DE" dirty="0"/>
          </a:p>
          <a:p>
            <a:pPr marL="285750" indent="-285750">
              <a:buFont typeface="Wingdings" panose="05000000000000000000" pitchFamily="2" charset="2"/>
              <a:buChar char="Ø"/>
            </a:pPr>
            <a:r>
              <a:rPr lang="de-DE" dirty="0"/>
              <a:t>Lösung: Nutzung von Klassen mit vordefinierten Attributwerten, so genannte </a:t>
            </a:r>
            <a:r>
              <a:rPr lang="de-DE" b="1" dirty="0"/>
              <a:t>Domänen</a:t>
            </a:r>
            <a:r>
              <a:rPr lang="de-DE" dirty="0"/>
              <a:t>. </a:t>
            </a:r>
            <a:br>
              <a:rPr lang="de-DE" dirty="0"/>
            </a:br>
            <a:r>
              <a:rPr lang="de-DE" dirty="0"/>
              <a:t>Diese können den einzelnen Attributen zugewiesen werden. Für ein solches Attribut kann man dann nur noch die vordefinierten Werte als Attributwerte verwenden.</a:t>
            </a:r>
          </a:p>
        </p:txBody>
      </p:sp>
      <p:sp>
        <p:nvSpPr>
          <p:cNvPr id="3" name="Titel 2">
            <a:extLst>
              <a:ext uri="{FF2B5EF4-FFF2-40B4-BE49-F238E27FC236}">
                <a16:creationId xmlns:a16="http://schemas.microsoft.com/office/drawing/2014/main" id="{AA1C22BD-7FD1-462B-BEDC-5EB1FC32C4D7}"/>
              </a:ext>
            </a:extLst>
          </p:cNvPr>
          <p:cNvSpPr>
            <a:spLocks noGrp="1"/>
          </p:cNvSpPr>
          <p:nvPr>
            <p:ph type="title"/>
          </p:nvPr>
        </p:nvSpPr>
        <p:spPr/>
        <p:txBody>
          <a:bodyPr/>
          <a:lstStyle/>
          <a:p>
            <a:r>
              <a:rPr lang="de-DE" dirty="0"/>
              <a:t>Theorie: Eindeutigkeit von Attributwerten</a:t>
            </a:r>
            <a:endParaRPr lang="en-GB" dirty="0"/>
          </a:p>
        </p:txBody>
      </p:sp>
    </p:spTree>
    <p:extLst>
      <p:ext uri="{BB962C8B-B14F-4D97-AF65-F5344CB8AC3E}">
        <p14:creationId xmlns:p14="http://schemas.microsoft.com/office/powerpoint/2010/main" val="25590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p:txBody>
          <a:bodyPr/>
          <a:lstStyle/>
          <a:p>
            <a:r>
              <a:rPr lang="de-DE" dirty="0"/>
              <a:t>Domänen sind in ArcGIS Pro nur innerhalb von Geodatenbases möglich.</a:t>
            </a:r>
          </a:p>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Domänen</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E83F7E4A-0998-4E68-8681-A571CE6BE160}"/>
              </a:ext>
            </a:extLst>
          </p:cNvPr>
          <p:cNvPicPr>
            <a:picLocks noChangeAspect="1"/>
          </p:cNvPicPr>
          <p:nvPr/>
        </p:nvPicPr>
        <p:blipFill rotWithShape="1">
          <a:blip r:embed="rId2"/>
          <a:srcRect l="78945" t="23876" r="5665" b="16000"/>
          <a:stretch/>
        </p:blipFill>
        <p:spPr>
          <a:xfrm>
            <a:off x="8283039" y="0"/>
            <a:ext cx="3908961" cy="6704608"/>
          </a:xfrm>
          <a:prstGeom prst="rect">
            <a:avLst/>
          </a:prstGeom>
        </p:spPr>
      </p:pic>
      <p:sp>
        <p:nvSpPr>
          <p:cNvPr id="6" name="Rechteck 5">
            <a:extLst>
              <a:ext uri="{FF2B5EF4-FFF2-40B4-BE49-F238E27FC236}">
                <a16:creationId xmlns:a16="http://schemas.microsoft.com/office/drawing/2014/main" id="{D39D91DE-1D7E-44C3-89D9-20726692B545}"/>
              </a:ext>
            </a:extLst>
          </p:cNvPr>
          <p:cNvSpPr/>
          <p:nvPr/>
        </p:nvSpPr>
        <p:spPr>
          <a:xfrm>
            <a:off x="8663049" y="3429000"/>
            <a:ext cx="247600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920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p:txBody>
          <a:bodyPr/>
          <a:lstStyle/>
          <a:p>
            <a:r>
              <a:rPr lang="de-DE" dirty="0"/>
              <a:t>Domänen sind in ArcGIS Pro nur innerhalb von Geodatenbases möglich.</a:t>
            </a:r>
          </a:p>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Domänen</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E83F7E4A-0998-4E68-8681-A571CE6BE160}"/>
              </a:ext>
            </a:extLst>
          </p:cNvPr>
          <p:cNvPicPr>
            <a:picLocks noChangeAspect="1"/>
          </p:cNvPicPr>
          <p:nvPr/>
        </p:nvPicPr>
        <p:blipFill rotWithShape="1">
          <a:blip r:embed="rId2"/>
          <a:srcRect l="78945" t="23876" r="5665" b="16000"/>
          <a:stretch/>
        </p:blipFill>
        <p:spPr>
          <a:xfrm>
            <a:off x="8283039" y="0"/>
            <a:ext cx="3908961" cy="6704608"/>
          </a:xfrm>
          <a:prstGeom prst="rect">
            <a:avLst/>
          </a:prstGeom>
        </p:spPr>
      </p:pic>
      <p:sp>
        <p:nvSpPr>
          <p:cNvPr id="6" name="Rechteck 5">
            <a:extLst>
              <a:ext uri="{FF2B5EF4-FFF2-40B4-BE49-F238E27FC236}">
                <a16:creationId xmlns:a16="http://schemas.microsoft.com/office/drawing/2014/main" id="{D39D91DE-1D7E-44C3-89D9-20726692B545}"/>
              </a:ext>
            </a:extLst>
          </p:cNvPr>
          <p:cNvSpPr/>
          <p:nvPr/>
        </p:nvSpPr>
        <p:spPr>
          <a:xfrm>
            <a:off x="8663049" y="3429000"/>
            <a:ext cx="247600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6952B440-613D-48C3-A069-65520A9DB467}"/>
              </a:ext>
            </a:extLst>
          </p:cNvPr>
          <p:cNvPicPr>
            <a:picLocks noChangeAspect="1"/>
          </p:cNvPicPr>
          <p:nvPr/>
        </p:nvPicPr>
        <p:blipFill>
          <a:blip r:embed="rId3"/>
          <a:stretch>
            <a:fillRect/>
          </a:stretch>
        </p:blipFill>
        <p:spPr>
          <a:xfrm>
            <a:off x="2024616" y="0"/>
            <a:ext cx="10167384" cy="6858000"/>
          </a:xfrm>
          <a:prstGeom prst="rect">
            <a:avLst/>
          </a:prstGeom>
        </p:spPr>
      </p:pic>
    </p:spTree>
    <p:extLst>
      <p:ext uri="{BB962C8B-B14F-4D97-AF65-F5344CB8AC3E}">
        <p14:creationId xmlns:p14="http://schemas.microsoft.com/office/powerpoint/2010/main" val="4189994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Links-Klicken Sie in den leeren Bereich um eine neue Domäne anzulegen oder Klicken Sie auf</a:t>
            </a:r>
            <a:br>
              <a:rPr lang="de-DE" dirty="0"/>
            </a:br>
            <a:r>
              <a:rPr lang="de-DE" dirty="0"/>
              <a:t>„Neu“ im „Änderungen“-Bereich </a:t>
            </a: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7" name="Grafik 6">
            <a:extLst>
              <a:ext uri="{FF2B5EF4-FFF2-40B4-BE49-F238E27FC236}">
                <a16:creationId xmlns:a16="http://schemas.microsoft.com/office/drawing/2014/main" id="{6952B440-613D-48C3-A069-65520A9DB467}"/>
              </a:ext>
            </a:extLst>
          </p:cNvPr>
          <p:cNvPicPr>
            <a:picLocks noChangeAspect="1"/>
          </p:cNvPicPr>
          <p:nvPr/>
        </p:nvPicPr>
        <p:blipFill rotWithShape="1">
          <a:blip r:embed="rId2"/>
          <a:srcRect l="378" t="3966" r="13510" b="68740"/>
          <a:stretch/>
        </p:blipFill>
        <p:spPr>
          <a:xfrm>
            <a:off x="3436671" y="1240526"/>
            <a:ext cx="8755329" cy="1871757"/>
          </a:xfrm>
          <a:prstGeom prst="rect">
            <a:avLst/>
          </a:prstGeom>
        </p:spPr>
      </p:pic>
      <p:sp>
        <p:nvSpPr>
          <p:cNvPr id="8" name="Rechteck 7">
            <a:extLst>
              <a:ext uri="{FF2B5EF4-FFF2-40B4-BE49-F238E27FC236}">
                <a16:creationId xmlns:a16="http://schemas.microsoft.com/office/drawing/2014/main" id="{5BECE18E-24DE-44FB-A1C3-04845DD5935A}"/>
              </a:ext>
            </a:extLst>
          </p:cNvPr>
          <p:cNvSpPr/>
          <p:nvPr/>
        </p:nvSpPr>
        <p:spPr>
          <a:xfrm>
            <a:off x="5711434" y="2647986"/>
            <a:ext cx="5142016" cy="28203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FF47F016-0BDC-41C3-AFFB-FC20B41F3FAB}"/>
              </a:ext>
            </a:extLst>
          </p:cNvPr>
          <p:cNvSpPr/>
          <p:nvPr/>
        </p:nvSpPr>
        <p:spPr>
          <a:xfrm>
            <a:off x="6692317" y="1513912"/>
            <a:ext cx="487871" cy="4130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563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r>
              <a:rPr lang="de-DE" dirty="0"/>
              <a:t>Links-Klicken Sie in den leeren Bereich um eine neue Domäne anzulegen</a:t>
            </a:r>
          </a:p>
          <a:p>
            <a:pPr marL="342900" indent="-342900">
              <a:buFont typeface="+mj-lt"/>
              <a:buAutoNum type="arabicPeriod"/>
            </a:pPr>
            <a:r>
              <a:rPr lang="de-DE" dirty="0"/>
              <a:t>Vergeben Sie einen neuen Namen</a:t>
            </a:r>
          </a:p>
          <a:p>
            <a:pPr marL="342900" indent="-342900">
              <a:buFont typeface="+mj-lt"/>
              <a:buAutoNum type="arabicPeriod"/>
            </a:pPr>
            <a:r>
              <a:rPr lang="de-DE" dirty="0"/>
              <a:t>Vergeben Sie den Datentyp für diese Domäne</a:t>
            </a:r>
          </a:p>
          <a:p>
            <a:pPr marL="342900" indent="-342900">
              <a:buFont typeface="+mj-lt"/>
              <a:buAutoNum type="arabicPeriod"/>
            </a:pPr>
            <a:r>
              <a:rPr lang="de-DE" dirty="0"/>
              <a:t>Stellen Sie den Domänentyp ein Domäne mit codierten Werten / Bereichsdomäne</a:t>
            </a:r>
          </a:p>
          <a:p>
            <a:pPr marL="342900" indent="-342900">
              <a:buFont typeface="+mj-lt"/>
              <a:buAutoNum type="arabicPeriod"/>
            </a:pPr>
            <a:r>
              <a:rPr lang="de-DE" dirty="0"/>
              <a:t>Vergeben Sie kodierte Werte über Code / Beschreibung</a:t>
            </a:r>
          </a:p>
          <a:p>
            <a:pPr marL="342900" indent="-342900">
              <a:buFont typeface="+mj-lt"/>
              <a:buAutoNum type="arabicPeriod"/>
            </a:pP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CD59533A-5F6F-4C25-B825-C38CC94D5559}"/>
              </a:ext>
            </a:extLst>
          </p:cNvPr>
          <p:cNvPicPr>
            <a:picLocks noChangeAspect="1"/>
          </p:cNvPicPr>
          <p:nvPr/>
        </p:nvPicPr>
        <p:blipFill rotWithShape="1">
          <a:blip r:embed="rId2"/>
          <a:srcRect l="21930" t="19221" r="13846" b="67099"/>
          <a:stretch/>
        </p:blipFill>
        <p:spPr>
          <a:xfrm>
            <a:off x="3158766" y="1193970"/>
            <a:ext cx="9047551" cy="1299848"/>
          </a:xfrm>
          <a:prstGeom prst="rect">
            <a:avLst/>
          </a:prstGeom>
        </p:spPr>
      </p:pic>
      <p:sp>
        <p:nvSpPr>
          <p:cNvPr id="6" name="Textfeld 5">
            <a:extLst>
              <a:ext uri="{FF2B5EF4-FFF2-40B4-BE49-F238E27FC236}">
                <a16:creationId xmlns:a16="http://schemas.microsoft.com/office/drawing/2014/main" id="{7880897D-FA51-457A-8C48-74EA6C7FF140}"/>
              </a:ext>
            </a:extLst>
          </p:cNvPr>
          <p:cNvSpPr txBox="1"/>
          <p:nvPr/>
        </p:nvSpPr>
        <p:spPr>
          <a:xfrm>
            <a:off x="3246427" y="1719204"/>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9" name="Textfeld 8">
            <a:extLst>
              <a:ext uri="{FF2B5EF4-FFF2-40B4-BE49-F238E27FC236}">
                <a16:creationId xmlns:a16="http://schemas.microsoft.com/office/drawing/2014/main" id="{4549653E-A217-4134-9422-E1B3702D010B}"/>
              </a:ext>
            </a:extLst>
          </p:cNvPr>
          <p:cNvSpPr txBox="1"/>
          <p:nvPr/>
        </p:nvSpPr>
        <p:spPr>
          <a:xfrm>
            <a:off x="6239413"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0" name="Textfeld 9">
            <a:extLst>
              <a:ext uri="{FF2B5EF4-FFF2-40B4-BE49-F238E27FC236}">
                <a16:creationId xmlns:a16="http://schemas.microsoft.com/office/drawing/2014/main" id="{77B0932E-7136-4D6C-B694-D9DFC087CF15}"/>
              </a:ext>
            </a:extLst>
          </p:cNvPr>
          <p:cNvSpPr txBox="1"/>
          <p:nvPr/>
        </p:nvSpPr>
        <p:spPr>
          <a:xfrm>
            <a:off x="7005504" y="170482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4.</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E3052430-D93A-4D46-957A-7D01620E6961}"/>
              </a:ext>
            </a:extLst>
          </p:cNvPr>
          <p:cNvSpPr txBox="1"/>
          <p:nvPr/>
        </p:nvSpPr>
        <p:spPr>
          <a:xfrm>
            <a:off x="10234460"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13" name="Grafik 12">
            <a:extLst>
              <a:ext uri="{FF2B5EF4-FFF2-40B4-BE49-F238E27FC236}">
                <a16:creationId xmlns:a16="http://schemas.microsoft.com/office/drawing/2014/main" id="{99546872-B63A-42CD-8DD3-EC9F0F444A55}"/>
              </a:ext>
            </a:extLst>
          </p:cNvPr>
          <p:cNvPicPr>
            <a:picLocks noChangeAspect="1"/>
          </p:cNvPicPr>
          <p:nvPr/>
        </p:nvPicPr>
        <p:blipFill>
          <a:blip r:embed="rId3"/>
          <a:stretch>
            <a:fillRect/>
          </a:stretch>
        </p:blipFill>
        <p:spPr>
          <a:xfrm>
            <a:off x="7462704" y="4165813"/>
            <a:ext cx="4533900" cy="2171700"/>
          </a:xfrm>
          <a:prstGeom prst="rect">
            <a:avLst/>
          </a:prstGeom>
        </p:spPr>
      </p:pic>
    </p:spTree>
    <p:extLst>
      <p:ext uri="{BB962C8B-B14F-4D97-AF65-F5344CB8AC3E}">
        <p14:creationId xmlns:p14="http://schemas.microsoft.com/office/powerpoint/2010/main" val="9969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101F6E2-C6CD-4154-9064-F2FA32D7495F}"/>
              </a:ext>
            </a:extLst>
          </p:cNvPr>
          <p:cNvSpPr>
            <a:spLocks noGrp="1"/>
          </p:cNvSpPr>
          <p:nvPr>
            <p:ph idx="12"/>
          </p:nvPr>
        </p:nvSpPr>
        <p:spPr/>
        <p:txBody>
          <a:bodyPr/>
          <a:lstStyle/>
          <a:p>
            <a:pPr marL="285750" indent="-285750">
              <a:buFont typeface="Arial" panose="020B0604020202020204" pitchFamily="34" charset="0"/>
              <a:buChar char="•"/>
            </a:pPr>
            <a:r>
              <a:rPr lang="de-DE" dirty="0"/>
              <a:t>Theorie: Geodaten und Datenquellen, Konzeption von GIS-Projekten</a:t>
            </a:r>
          </a:p>
          <a:p>
            <a:pPr marL="285750" indent="-285750">
              <a:buFont typeface="Arial" panose="020B0604020202020204" pitchFamily="34" charset="0"/>
              <a:buChar char="•"/>
            </a:pPr>
            <a:r>
              <a:rPr lang="de-DE" dirty="0"/>
              <a:t>Praxis: Erstellung neuer Vektorobjekte</a:t>
            </a:r>
          </a:p>
          <a:p>
            <a:pPr marL="971550" lvl="1" indent="-285750"/>
            <a:r>
              <a:rPr lang="en-US" dirty="0" err="1"/>
              <a:t>Erstellen</a:t>
            </a:r>
            <a:r>
              <a:rPr lang="en-US" dirty="0"/>
              <a:t> und </a:t>
            </a:r>
            <a:r>
              <a:rPr lang="en-US" dirty="0" err="1"/>
              <a:t>Verwalten</a:t>
            </a:r>
            <a:r>
              <a:rPr lang="en-US" dirty="0"/>
              <a:t> von </a:t>
            </a:r>
            <a:r>
              <a:rPr lang="en-US" dirty="0" err="1"/>
              <a:t>Domänen</a:t>
            </a:r>
            <a:r>
              <a:rPr lang="en-US" dirty="0"/>
              <a:t> </a:t>
            </a:r>
          </a:p>
          <a:p>
            <a:pPr marL="971550" lvl="1" indent="-285750"/>
            <a:r>
              <a:rPr lang="en-US" dirty="0" err="1"/>
              <a:t>Erstellen</a:t>
            </a:r>
            <a:r>
              <a:rPr lang="en-US" dirty="0"/>
              <a:t> </a:t>
            </a:r>
            <a:r>
              <a:rPr lang="en-US" dirty="0" err="1"/>
              <a:t>neuer</a:t>
            </a:r>
            <a:r>
              <a:rPr lang="en-US" dirty="0"/>
              <a:t> </a:t>
            </a:r>
            <a:r>
              <a:rPr lang="en-US" i="1" dirty="0"/>
              <a:t>Feature Classes</a:t>
            </a:r>
          </a:p>
          <a:p>
            <a:pPr marL="971550" lvl="1" indent="-285750"/>
            <a:r>
              <a:rPr lang="en-US" dirty="0" err="1"/>
              <a:t>Digitalisierung</a:t>
            </a:r>
            <a:r>
              <a:rPr lang="en-US" dirty="0"/>
              <a:t> </a:t>
            </a:r>
            <a:r>
              <a:rPr lang="en-US" dirty="0" err="1"/>
              <a:t>neuer</a:t>
            </a:r>
            <a:r>
              <a:rPr lang="en-US" dirty="0"/>
              <a:t> Features</a:t>
            </a:r>
          </a:p>
          <a:p>
            <a:pPr marL="971550" lvl="1" indent="-285750"/>
            <a:r>
              <a:rPr lang="en-US" dirty="0" err="1"/>
              <a:t>Hinzufügen</a:t>
            </a:r>
            <a:r>
              <a:rPr lang="en-US" dirty="0"/>
              <a:t> und </a:t>
            </a:r>
            <a:r>
              <a:rPr lang="en-US" dirty="0" err="1"/>
              <a:t>Setzen</a:t>
            </a:r>
            <a:r>
              <a:rPr lang="en-US" dirty="0"/>
              <a:t> </a:t>
            </a:r>
            <a:r>
              <a:rPr lang="en-US" dirty="0" err="1"/>
              <a:t>neuer</a:t>
            </a:r>
            <a:r>
              <a:rPr lang="en-US" dirty="0"/>
              <a:t> Attribute </a:t>
            </a:r>
            <a:r>
              <a:rPr lang="en-US" dirty="0" err="1"/>
              <a:t>für</a:t>
            </a:r>
            <a:r>
              <a:rPr lang="en-US" dirty="0"/>
              <a:t> Feature Classes</a:t>
            </a:r>
          </a:p>
          <a:p>
            <a:pPr marL="971550" lvl="1" indent="-285750"/>
            <a:endParaRPr lang="en-US" dirty="0"/>
          </a:p>
          <a:p>
            <a:pPr marL="285750" indent="-285750">
              <a:buFont typeface="Arial" panose="020B0604020202020204" pitchFamily="34" charset="0"/>
              <a:buChar char="•"/>
            </a:pPr>
            <a:endParaRPr lang="de-DE" dirty="0"/>
          </a:p>
        </p:txBody>
      </p:sp>
      <p:sp>
        <p:nvSpPr>
          <p:cNvPr id="3" name="Titel 2">
            <a:extLst>
              <a:ext uri="{FF2B5EF4-FFF2-40B4-BE49-F238E27FC236}">
                <a16:creationId xmlns:a16="http://schemas.microsoft.com/office/drawing/2014/main" id="{6B20B79F-E06B-4152-8503-221D92123F1B}"/>
              </a:ext>
            </a:extLst>
          </p:cNvPr>
          <p:cNvSpPr>
            <a:spLocks noGrp="1"/>
          </p:cNvSpPr>
          <p:nvPr>
            <p:ph type="title"/>
          </p:nvPr>
        </p:nvSpPr>
        <p:spPr/>
        <p:txBody>
          <a:bodyPr/>
          <a:lstStyle/>
          <a:p>
            <a:r>
              <a:rPr lang="de-DE" dirty="0"/>
              <a:t>Übungsinhalte</a:t>
            </a:r>
          </a:p>
        </p:txBody>
      </p:sp>
    </p:spTree>
    <p:extLst>
      <p:ext uri="{BB962C8B-B14F-4D97-AF65-F5344CB8AC3E}">
        <p14:creationId xmlns:p14="http://schemas.microsoft.com/office/powerpoint/2010/main" val="348472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A135FF-075A-4A94-991C-C481234158F9}"/>
              </a:ext>
            </a:extLst>
          </p:cNvPr>
          <p:cNvSpPr>
            <a:spLocks noGrp="1"/>
          </p:cNvSpPr>
          <p:nvPr>
            <p:ph idx="12"/>
          </p:nvPr>
        </p:nvSpPr>
        <p:spPr>
          <a:xfrm>
            <a:off x="748145" y="2647986"/>
            <a:ext cx="10982536" cy="4213234"/>
          </a:xfrm>
        </p:spPr>
        <p:txBody>
          <a:bodyPr/>
          <a:lstStyle/>
          <a:p>
            <a:pPr marL="342900" indent="-342900">
              <a:buFont typeface="+mj-lt"/>
              <a:buAutoNum type="arabicPeriod"/>
            </a:pPr>
            <a:r>
              <a:rPr lang="de-DE" dirty="0"/>
              <a:t>Links-Klicken Sie in den leeren Bereich um eine neue Domäne anzulegen</a:t>
            </a:r>
          </a:p>
          <a:p>
            <a:pPr marL="342900" indent="-342900">
              <a:buFont typeface="+mj-lt"/>
              <a:buAutoNum type="arabicPeriod"/>
            </a:pPr>
            <a:r>
              <a:rPr lang="de-DE" dirty="0"/>
              <a:t>Vergeben Sie einen neuen Namen</a:t>
            </a:r>
          </a:p>
          <a:p>
            <a:pPr marL="342900" indent="-342900">
              <a:buFont typeface="+mj-lt"/>
              <a:buAutoNum type="arabicPeriod"/>
            </a:pPr>
            <a:r>
              <a:rPr lang="de-DE" dirty="0"/>
              <a:t>Vergeben Sie den Datentyp für diese Domäne</a:t>
            </a:r>
          </a:p>
          <a:p>
            <a:pPr marL="342900" indent="-342900">
              <a:buFont typeface="+mj-lt"/>
              <a:buAutoNum type="arabicPeriod"/>
            </a:pPr>
            <a:r>
              <a:rPr lang="de-DE" dirty="0"/>
              <a:t>Stellen Sie den Domänentyp ein Domäne mit codierten Werten / Bereichsdomäne</a:t>
            </a:r>
          </a:p>
          <a:p>
            <a:pPr marL="342900" indent="-342900">
              <a:buFont typeface="+mj-lt"/>
              <a:buAutoNum type="arabicPeriod"/>
            </a:pPr>
            <a:r>
              <a:rPr lang="de-DE" dirty="0"/>
              <a:t>Vergeben Sie kodierte Werte über Code / Beschreibung oder den Wertebereich</a:t>
            </a:r>
          </a:p>
          <a:p>
            <a:pPr marL="342900" indent="-342900">
              <a:buFont typeface="+mj-lt"/>
              <a:buAutoNum type="arabicPeriod"/>
            </a:pPr>
            <a:endParaRPr lang="en-GB" dirty="0"/>
          </a:p>
        </p:txBody>
      </p:sp>
      <p:sp>
        <p:nvSpPr>
          <p:cNvPr id="3" name="Titel 2">
            <a:extLst>
              <a:ext uri="{FF2B5EF4-FFF2-40B4-BE49-F238E27FC236}">
                <a16:creationId xmlns:a16="http://schemas.microsoft.com/office/drawing/2014/main" id="{9F499454-9837-4E39-8A31-AA636221BC0D}"/>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CD59533A-5F6F-4C25-B825-C38CC94D5559}"/>
              </a:ext>
            </a:extLst>
          </p:cNvPr>
          <p:cNvPicPr>
            <a:picLocks noChangeAspect="1"/>
          </p:cNvPicPr>
          <p:nvPr/>
        </p:nvPicPr>
        <p:blipFill rotWithShape="1">
          <a:blip r:embed="rId2"/>
          <a:srcRect l="21930" t="19221" r="13846" b="67099"/>
          <a:stretch/>
        </p:blipFill>
        <p:spPr>
          <a:xfrm>
            <a:off x="3158766" y="1193970"/>
            <a:ext cx="9047551" cy="1299848"/>
          </a:xfrm>
          <a:prstGeom prst="rect">
            <a:avLst/>
          </a:prstGeom>
        </p:spPr>
      </p:pic>
      <p:sp>
        <p:nvSpPr>
          <p:cNvPr id="6" name="Textfeld 5">
            <a:extLst>
              <a:ext uri="{FF2B5EF4-FFF2-40B4-BE49-F238E27FC236}">
                <a16:creationId xmlns:a16="http://schemas.microsoft.com/office/drawing/2014/main" id="{7880897D-FA51-457A-8C48-74EA6C7FF140}"/>
              </a:ext>
            </a:extLst>
          </p:cNvPr>
          <p:cNvSpPr txBox="1"/>
          <p:nvPr/>
        </p:nvSpPr>
        <p:spPr>
          <a:xfrm>
            <a:off x="3246427" y="1719204"/>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9" name="Textfeld 8">
            <a:extLst>
              <a:ext uri="{FF2B5EF4-FFF2-40B4-BE49-F238E27FC236}">
                <a16:creationId xmlns:a16="http://schemas.microsoft.com/office/drawing/2014/main" id="{4549653E-A217-4134-9422-E1B3702D010B}"/>
              </a:ext>
            </a:extLst>
          </p:cNvPr>
          <p:cNvSpPr txBox="1"/>
          <p:nvPr/>
        </p:nvSpPr>
        <p:spPr>
          <a:xfrm>
            <a:off x="6239413"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0" name="Textfeld 9">
            <a:extLst>
              <a:ext uri="{FF2B5EF4-FFF2-40B4-BE49-F238E27FC236}">
                <a16:creationId xmlns:a16="http://schemas.microsoft.com/office/drawing/2014/main" id="{77B0932E-7136-4D6C-B694-D9DFC087CF15}"/>
              </a:ext>
            </a:extLst>
          </p:cNvPr>
          <p:cNvSpPr txBox="1"/>
          <p:nvPr/>
        </p:nvSpPr>
        <p:spPr>
          <a:xfrm>
            <a:off x="7005504" y="170482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4.</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E3052430-D93A-4D46-957A-7D01620E6961}"/>
              </a:ext>
            </a:extLst>
          </p:cNvPr>
          <p:cNvSpPr txBox="1"/>
          <p:nvPr/>
        </p:nvSpPr>
        <p:spPr>
          <a:xfrm>
            <a:off x="10234460" y="170482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7" name="Grafik 6">
            <a:extLst>
              <a:ext uri="{FF2B5EF4-FFF2-40B4-BE49-F238E27FC236}">
                <a16:creationId xmlns:a16="http://schemas.microsoft.com/office/drawing/2014/main" id="{7D909048-E552-4459-9BA7-332FCBE9D613}"/>
              </a:ext>
            </a:extLst>
          </p:cNvPr>
          <p:cNvPicPr>
            <a:picLocks noChangeAspect="1"/>
          </p:cNvPicPr>
          <p:nvPr/>
        </p:nvPicPr>
        <p:blipFill>
          <a:blip r:embed="rId3"/>
          <a:stretch>
            <a:fillRect/>
          </a:stretch>
        </p:blipFill>
        <p:spPr>
          <a:xfrm>
            <a:off x="14317" y="4644573"/>
            <a:ext cx="12192000" cy="1827872"/>
          </a:xfrm>
          <a:prstGeom prst="rect">
            <a:avLst/>
          </a:prstGeom>
        </p:spPr>
      </p:pic>
    </p:spTree>
    <p:extLst>
      <p:ext uri="{BB962C8B-B14F-4D97-AF65-F5344CB8AC3E}">
        <p14:creationId xmlns:p14="http://schemas.microsoft.com/office/powerpoint/2010/main" val="193494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DED211F-7AC6-4B55-ADC9-F0388DC1B98F}"/>
              </a:ext>
            </a:extLst>
          </p:cNvPr>
          <p:cNvSpPr>
            <a:spLocks noGrp="1"/>
          </p:cNvSpPr>
          <p:nvPr>
            <p:ph idx="12"/>
          </p:nvPr>
        </p:nvSpPr>
        <p:spPr/>
        <p:txBody>
          <a:bodyPr/>
          <a:lstStyle/>
          <a:p>
            <a:pPr marL="342900" indent="-342900">
              <a:buFont typeface="+mj-lt"/>
              <a:buAutoNum type="arabicPeriod" startAt="6"/>
            </a:pPr>
            <a:r>
              <a:rPr lang="de-DE" dirty="0"/>
              <a:t>Speichern Sie die Änderungen</a:t>
            </a:r>
            <a:endParaRPr lang="en-GB" dirty="0"/>
          </a:p>
        </p:txBody>
      </p:sp>
      <p:sp>
        <p:nvSpPr>
          <p:cNvPr id="3" name="Titel 2">
            <a:extLst>
              <a:ext uri="{FF2B5EF4-FFF2-40B4-BE49-F238E27FC236}">
                <a16:creationId xmlns:a16="http://schemas.microsoft.com/office/drawing/2014/main" id="{4738C33A-8312-49FA-8170-C750172896EF}"/>
              </a:ext>
            </a:extLst>
          </p:cNvPr>
          <p:cNvSpPr>
            <a:spLocks noGrp="1"/>
          </p:cNvSpPr>
          <p:nvPr>
            <p:ph type="title"/>
          </p:nvPr>
        </p:nvSpPr>
        <p:spPr/>
        <p:txBody>
          <a:bodyPr/>
          <a:lstStyle/>
          <a:p>
            <a:r>
              <a:rPr lang="de-DE" dirty="0"/>
              <a:t>Praxis: Anlegen von Domänen in ArcGIS Pro</a:t>
            </a:r>
            <a:endParaRPr lang="en-GB" dirty="0"/>
          </a:p>
        </p:txBody>
      </p:sp>
      <p:pic>
        <p:nvPicPr>
          <p:cNvPr id="5" name="Grafik 4">
            <a:extLst>
              <a:ext uri="{FF2B5EF4-FFF2-40B4-BE49-F238E27FC236}">
                <a16:creationId xmlns:a16="http://schemas.microsoft.com/office/drawing/2014/main" id="{B2D13E38-588F-4017-8FA6-7DD0FAF6F11D}"/>
              </a:ext>
            </a:extLst>
          </p:cNvPr>
          <p:cNvPicPr>
            <a:picLocks noChangeAspect="1"/>
          </p:cNvPicPr>
          <p:nvPr/>
        </p:nvPicPr>
        <p:blipFill rotWithShape="1">
          <a:blip r:embed="rId2"/>
          <a:srcRect b="63043"/>
          <a:stretch/>
        </p:blipFill>
        <p:spPr>
          <a:xfrm>
            <a:off x="461318" y="2773885"/>
            <a:ext cx="11570631" cy="2884349"/>
          </a:xfrm>
          <a:prstGeom prst="rect">
            <a:avLst/>
          </a:prstGeom>
        </p:spPr>
      </p:pic>
      <p:sp>
        <p:nvSpPr>
          <p:cNvPr id="6" name="Rechteck 5">
            <a:extLst>
              <a:ext uri="{FF2B5EF4-FFF2-40B4-BE49-F238E27FC236}">
                <a16:creationId xmlns:a16="http://schemas.microsoft.com/office/drawing/2014/main" id="{5ED8EBD5-26DF-4C7E-A490-21B950CDFC27}"/>
              </a:ext>
            </a:extLst>
          </p:cNvPr>
          <p:cNvSpPr/>
          <p:nvPr/>
        </p:nvSpPr>
        <p:spPr>
          <a:xfrm>
            <a:off x="2096791" y="3306528"/>
            <a:ext cx="744599" cy="5842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198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285750" indent="-285750">
              <a:buFont typeface="Arial" panose="020B0604020202020204" pitchFamily="34" charset="0"/>
              <a:buChar char="•"/>
            </a:pPr>
            <a:r>
              <a:rPr lang="de-DE" dirty="0"/>
              <a:t>Neue Feature-Classes werden IMMER leer erstellt, d.h. sie beinhalten bei der Erstellung noch keine Objekte</a:t>
            </a:r>
          </a:p>
          <a:p>
            <a:pPr marL="285750" indent="-285750">
              <a:buFont typeface="Arial" panose="020B0604020202020204" pitchFamily="34" charset="0"/>
              <a:buChar char="•"/>
            </a:pPr>
            <a:r>
              <a:rPr lang="de-DE" dirty="0"/>
              <a:t>Sie beinhalten nach der Erstellung:</a:t>
            </a:r>
          </a:p>
          <a:p>
            <a:pPr marL="971550" lvl="1" indent="-285750"/>
            <a:r>
              <a:rPr lang="de-DE" dirty="0"/>
              <a:t>Namen</a:t>
            </a:r>
          </a:p>
          <a:p>
            <a:pPr marL="971550" lvl="1" indent="-285750"/>
            <a:r>
              <a:rPr lang="de-DE" dirty="0"/>
              <a:t>Objekttyp</a:t>
            </a:r>
          </a:p>
          <a:p>
            <a:pPr marL="971550" lvl="1" indent="-285750"/>
            <a:r>
              <a:rPr lang="de-DE" dirty="0"/>
              <a:t>Eine leere Attributtabelle; d.h. keine Zeilen (jede Zeile beinhaltet ein Objekt) aber es können schon Spalten (Attribute/Felder) vorhanden sein: Standartfelder (OID, Geometrieattribute) und bei der Erstellung vorinitialisierte Felder; auch nachträglich können einer leeren Feature-Classe neue Felder hinzugefügt werden</a:t>
            </a:r>
          </a:p>
          <a:p>
            <a:pPr marL="971550" lvl="1" indent="-285750"/>
            <a:r>
              <a:rPr lang="de-DE" dirty="0" err="1"/>
              <a:t>Spatial</a:t>
            </a:r>
            <a:r>
              <a:rPr lang="de-DE" dirty="0"/>
              <a:t> Reference</a:t>
            </a:r>
          </a:p>
          <a:p>
            <a:pPr marL="971550" lvl="1" indent="-285750"/>
            <a:endParaRPr lang="de-DE" dirty="0"/>
          </a:p>
          <a:p>
            <a:pPr marL="285750" indent="-285750">
              <a:buFont typeface="Arial" panose="020B0604020202020204" pitchFamily="34" charset="0"/>
              <a:buChar char="•"/>
            </a:pPr>
            <a:r>
              <a:rPr lang="de-DE" dirty="0"/>
              <a:t>Erst nach der Erstellung </a:t>
            </a:r>
            <a:r>
              <a:rPr lang="de-DE"/>
              <a:t>können Features </a:t>
            </a:r>
            <a:r>
              <a:rPr lang="de-DE" dirty="0"/>
              <a:t>/ Objekte der Feature-Class hinzugefügt werden</a:t>
            </a:r>
          </a:p>
          <a:p>
            <a:pPr marL="971550" lvl="1" indent="-285750"/>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a:t>
            </a:r>
            <a:endParaRPr lang="en-GB" dirty="0"/>
          </a:p>
        </p:txBody>
      </p:sp>
    </p:spTree>
    <p:extLst>
      <p:ext uri="{BB962C8B-B14F-4D97-AF65-F5344CB8AC3E}">
        <p14:creationId xmlns:p14="http://schemas.microsoft.com/office/powerpoint/2010/main" val="142455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5" name="Grafik 4">
            <a:extLst>
              <a:ext uri="{FF2B5EF4-FFF2-40B4-BE49-F238E27FC236}">
                <a16:creationId xmlns:a16="http://schemas.microsoft.com/office/drawing/2014/main" id="{248AE5EA-3F10-41C9-BB4A-375617C42740}"/>
              </a:ext>
            </a:extLst>
          </p:cNvPr>
          <p:cNvPicPr>
            <a:picLocks noChangeAspect="1"/>
          </p:cNvPicPr>
          <p:nvPr/>
        </p:nvPicPr>
        <p:blipFill rotWithShape="1">
          <a:blip r:embed="rId2"/>
          <a:srcRect l="73539" t="18995" b="32750"/>
          <a:stretch/>
        </p:blipFill>
        <p:spPr>
          <a:xfrm>
            <a:off x="6875812" y="1341621"/>
            <a:ext cx="5262507" cy="4213234"/>
          </a:xfrm>
          <a:prstGeom prst="rect">
            <a:avLst/>
          </a:prstGeom>
        </p:spPr>
      </p:pic>
    </p:spTree>
    <p:extLst>
      <p:ext uri="{BB962C8B-B14F-4D97-AF65-F5344CB8AC3E}">
        <p14:creationId xmlns:p14="http://schemas.microsoft.com/office/powerpoint/2010/main" val="3585625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r>
              <a:rPr lang="de-DE" dirty="0"/>
              <a:t>Überprüfen Sie den Speicherort</a:t>
            </a:r>
          </a:p>
          <a:p>
            <a:pPr marL="342900" indent="-342900">
              <a:buFont typeface="+mj-lt"/>
              <a:buAutoNum type="arabicPeriod"/>
            </a:pPr>
            <a:r>
              <a:rPr lang="de-DE" dirty="0"/>
              <a:t>Vergeben Sie einen Namen</a:t>
            </a:r>
          </a:p>
          <a:p>
            <a:pPr marL="342900" indent="-342900">
              <a:buFont typeface="+mj-lt"/>
              <a:buAutoNum type="arabicPeriod"/>
            </a:pPr>
            <a:r>
              <a:rPr lang="de-DE" dirty="0"/>
              <a:t>Wählen Sie den Geometrietyp aus</a:t>
            </a:r>
          </a:p>
          <a:p>
            <a:pPr marL="342900" indent="-342900">
              <a:buFont typeface="+mj-lt"/>
              <a:buAutoNum type="arabicPeriod"/>
            </a:pPr>
            <a:r>
              <a:rPr lang="de-DE" dirty="0"/>
              <a:t>Wählen Sie einen Koordinatensystem</a:t>
            </a:r>
          </a:p>
          <a:p>
            <a:pPr marL="342900" indent="-342900">
              <a:buFont typeface="+mj-lt"/>
              <a:buAutoNum type="arabicPeriod"/>
            </a:pPr>
            <a:r>
              <a:rPr lang="de-DE" dirty="0"/>
              <a:t>Beenden Sie mit Ausführen</a:t>
            </a:r>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8" name="Grafik 7">
            <a:extLst>
              <a:ext uri="{FF2B5EF4-FFF2-40B4-BE49-F238E27FC236}">
                <a16:creationId xmlns:a16="http://schemas.microsoft.com/office/drawing/2014/main" id="{15572B4A-BADF-48A0-90F7-6E0B027FB6E3}"/>
              </a:ext>
            </a:extLst>
          </p:cNvPr>
          <p:cNvPicPr>
            <a:picLocks noChangeAspect="1"/>
          </p:cNvPicPr>
          <p:nvPr/>
        </p:nvPicPr>
        <p:blipFill rotWithShape="1">
          <a:blip r:embed="rId2"/>
          <a:srcRect l="77175" t="19048"/>
          <a:stretch/>
        </p:blipFill>
        <p:spPr>
          <a:xfrm>
            <a:off x="9244939" y="0"/>
            <a:ext cx="2844141" cy="6803920"/>
          </a:xfrm>
          <a:prstGeom prst="rect">
            <a:avLst/>
          </a:prstGeom>
        </p:spPr>
      </p:pic>
      <p:sp>
        <p:nvSpPr>
          <p:cNvPr id="10" name="Textfeld 9">
            <a:extLst>
              <a:ext uri="{FF2B5EF4-FFF2-40B4-BE49-F238E27FC236}">
                <a16:creationId xmlns:a16="http://schemas.microsoft.com/office/drawing/2014/main" id="{B41ECE82-2392-4372-B6DA-B87E99523A44}"/>
              </a:ext>
            </a:extLst>
          </p:cNvPr>
          <p:cNvSpPr txBox="1"/>
          <p:nvPr/>
        </p:nvSpPr>
        <p:spPr>
          <a:xfrm>
            <a:off x="9244939" y="1009403"/>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F22AFE59-71F0-4C82-B26E-F2FAA211B27C}"/>
              </a:ext>
            </a:extLst>
          </p:cNvPr>
          <p:cNvSpPr txBox="1"/>
          <p:nvPr/>
        </p:nvSpPr>
        <p:spPr>
          <a:xfrm>
            <a:off x="9244939" y="1466603"/>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2" name="Textfeld 11">
            <a:extLst>
              <a:ext uri="{FF2B5EF4-FFF2-40B4-BE49-F238E27FC236}">
                <a16:creationId xmlns:a16="http://schemas.microsoft.com/office/drawing/2014/main" id="{8D64D8DC-DEE0-47D4-A3DA-00E5A8E2E08B}"/>
              </a:ext>
            </a:extLst>
          </p:cNvPr>
          <p:cNvSpPr txBox="1"/>
          <p:nvPr/>
        </p:nvSpPr>
        <p:spPr>
          <a:xfrm>
            <a:off x="9244939" y="190109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4</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3" name="Textfeld 12">
            <a:extLst>
              <a:ext uri="{FF2B5EF4-FFF2-40B4-BE49-F238E27FC236}">
                <a16:creationId xmlns:a16="http://schemas.microsoft.com/office/drawing/2014/main" id="{6187DE7F-AE86-4FB7-A100-B469558B2B91}"/>
              </a:ext>
            </a:extLst>
          </p:cNvPr>
          <p:cNvSpPr txBox="1"/>
          <p:nvPr/>
        </p:nvSpPr>
        <p:spPr>
          <a:xfrm>
            <a:off x="9244939" y="4142510"/>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4" name="Rechteck 13">
            <a:extLst>
              <a:ext uri="{FF2B5EF4-FFF2-40B4-BE49-F238E27FC236}">
                <a16:creationId xmlns:a16="http://schemas.microsoft.com/office/drawing/2014/main" id="{92BA8698-49F0-4B37-9CBC-6099515E3194}"/>
              </a:ext>
            </a:extLst>
          </p:cNvPr>
          <p:cNvSpPr/>
          <p:nvPr/>
        </p:nvSpPr>
        <p:spPr>
          <a:xfrm>
            <a:off x="10816281" y="6097979"/>
            <a:ext cx="1195610" cy="5462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4">
            <a:extLst>
              <a:ext uri="{FF2B5EF4-FFF2-40B4-BE49-F238E27FC236}">
                <a16:creationId xmlns:a16="http://schemas.microsoft.com/office/drawing/2014/main" id="{81D45BAF-D27B-41E7-8877-9E10FAD637A7}"/>
              </a:ext>
            </a:extLst>
          </p:cNvPr>
          <p:cNvSpPr txBox="1"/>
          <p:nvPr/>
        </p:nvSpPr>
        <p:spPr>
          <a:xfrm>
            <a:off x="10590809" y="5971039"/>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6.</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8809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einen Ordner im Katalogbereich</a:t>
            </a:r>
          </a:p>
          <a:p>
            <a:pPr marL="1028700" lvl="1" indent="-342900">
              <a:buFont typeface="Wingdings" panose="05000000000000000000" pitchFamily="2" charset="2"/>
              <a:buChar char="Ø"/>
            </a:pPr>
            <a:r>
              <a:rPr lang="de-DE" dirty="0"/>
              <a:t>Neu -&gt; </a:t>
            </a:r>
            <a:r>
              <a:rPr lang="de-DE" dirty="0" err="1"/>
              <a:t>Shapefile</a:t>
            </a:r>
            <a:endParaRPr lang="de-DE" dirty="0"/>
          </a:p>
          <a:p>
            <a:pPr marL="342900" indent="-342900">
              <a:buFont typeface="+mj-lt"/>
              <a:buAutoNum type="arabicPeriod"/>
            </a:pPr>
            <a:r>
              <a:rPr lang="de-DE" dirty="0"/>
              <a:t>Überprüfen Sie den Speicherort</a:t>
            </a:r>
          </a:p>
          <a:p>
            <a:pPr marL="342900" indent="-342900">
              <a:buFont typeface="+mj-lt"/>
              <a:buAutoNum type="arabicPeriod"/>
            </a:pPr>
            <a:r>
              <a:rPr lang="de-DE" dirty="0"/>
              <a:t>Vergeben Sie einen Namen</a:t>
            </a:r>
          </a:p>
          <a:p>
            <a:pPr marL="342900" indent="-342900">
              <a:buFont typeface="+mj-lt"/>
              <a:buAutoNum type="arabicPeriod"/>
            </a:pPr>
            <a:r>
              <a:rPr lang="de-DE" dirty="0"/>
              <a:t>Wählen Sie den Geometrietyp aus</a:t>
            </a:r>
          </a:p>
          <a:p>
            <a:pPr marL="342900" indent="-342900">
              <a:buFont typeface="+mj-lt"/>
              <a:buAutoNum type="arabicPeriod"/>
            </a:pPr>
            <a:r>
              <a:rPr lang="de-DE" dirty="0"/>
              <a:t>Wählen Sie einen Koordinatensystem</a:t>
            </a:r>
          </a:p>
          <a:p>
            <a:pPr marL="342900" indent="-342900">
              <a:buFont typeface="+mj-lt"/>
              <a:buAutoNum type="arabicPeriod"/>
            </a:pPr>
            <a:r>
              <a:rPr lang="de-DE" dirty="0"/>
              <a:t>Beenden Sie mit Ausführen</a:t>
            </a:r>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pic>
        <p:nvPicPr>
          <p:cNvPr id="8" name="Grafik 7">
            <a:extLst>
              <a:ext uri="{FF2B5EF4-FFF2-40B4-BE49-F238E27FC236}">
                <a16:creationId xmlns:a16="http://schemas.microsoft.com/office/drawing/2014/main" id="{15572B4A-BADF-48A0-90F7-6E0B027FB6E3}"/>
              </a:ext>
            </a:extLst>
          </p:cNvPr>
          <p:cNvPicPr>
            <a:picLocks noChangeAspect="1"/>
          </p:cNvPicPr>
          <p:nvPr/>
        </p:nvPicPr>
        <p:blipFill rotWithShape="1">
          <a:blip r:embed="rId2"/>
          <a:srcRect l="77175" t="19048"/>
          <a:stretch/>
        </p:blipFill>
        <p:spPr>
          <a:xfrm>
            <a:off x="9244939" y="0"/>
            <a:ext cx="2844141" cy="6803920"/>
          </a:xfrm>
          <a:prstGeom prst="rect">
            <a:avLst/>
          </a:prstGeom>
        </p:spPr>
      </p:pic>
      <p:sp>
        <p:nvSpPr>
          <p:cNvPr id="10" name="Textfeld 9">
            <a:extLst>
              <a:ext uri="{FF2B5EF4-FFF2-40B4-BE49-F238E27FC236}">
                <a16:creationId xmlns:a16="http://schemas.microsoft.com/office/drawing/2014/main" id="{B41ECE82-2392-4372-B6DA-B87E99523A44}"/>
              </a:ext>
            </a:extLst>
          </p:cNvPr>
          <p:cNvSpPr txBox="1"/>
          <p:nvPr/>
        </p:nvSpPr>
        <p:spPr>
          <a:xfrm>
            <a:off x="9244939" y="1009403"/>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F22AFE59-71F0-4C82-B26E-F2FAA211B27C}"/>
              </a:ext>
            </a:extLst>
          </p:cNvPr>
          <p:cNvSpPr txBox="1"/>
          <p:nvPr/>
        </p:nvSpPr>
        <p:spPr>
          <a:xfrm>
            <a:off x="9244939" y="1466603"/>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2" name="Textfeld 11">
            <a:extLst>
              <a:ext uri="{FF2B5EF4-FFF2-40B4-BE49-F238E27FC236}">
                <a16:creationId xmlns:a16="http://schemas.microsoft.com/office/drawing/2014/main" id="{8D64D8DC-DEE0-47D4-A3DA-00E5A8E2E08B}"/>
              </a:ext>
            </a:extLst>
          </p:cNvPr>
          <p:cNvSpPr txBox="1"/>
          <p:nvPr/>
        </p:nvSpPr>
        <p:spPr>
          <a:xfrm>
            <a:off x="9244939" y="1901092"/>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4</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3" name="Textfeld 12">
            <a:extLst>
              <a:ext uri="{FF2B5EF4-FFF2-40B4-BE49-F238E27FC236}">
                <a16:creationId xmlns:a16="http://schemas.microsoft.com/office/drawing/2014/main" id="{6187DE7F-AE86-4FB7-A100-B469558B2B91}"/>
              </a:ext>
            </a:extLst>
          </p:cNvPr>
          <p:cNvSpPr txBox="1"/>
          <p:nvPr/>
        </p:nvSpPr>
        <p:spPr>
          <a:xfrm>
            <a:off x="9244939" y="4142510"/>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5</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
        <p:nvSpPr>
          <p:cNvPr id="14" name="Rechteck 13">
            <a:extLst>
              <a:ext uri="{FF2B5EF4-FFF2-40B4-BE49-F238E27FC236}">
                <a16:creationId xmlns:a16="http://schemas.microsoft.com/office/drawing/2014/main" id="{92BA8698-49F0-4B37-9CBC-6099515E3194}"/>
              </a:ext>
            </a:extLst>
          </p:cNvPr>
          <p:cNvSpPr/>
          <p:nvPr/>
        </p:nvSpPr>
        <p:spPr>
          <a:xfrm>
            <a:off x="10816281" y="6097979"/>
            <a:ext cx="1195610" cy="5462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4">
            <a:extLst>
              <a:ext uri="{FF2B5EF4-FFF2-40B4-BE49-F238E27FC236}">
                <a16:creationId xmlns:a16="http://schemas.microsoft.com/office/drawing/2014/main" id="{81D45BAF-D27B-41E7-8877-9E10FAD637A7}"/>
              </a:ext>
            </a:extLst>
          </p:cNvPr>
          <p:cNvSpPr txBox="1"/>
          <p:nvPr/>
        </p:nvSpPr>
        <p:spPr>
          <a:xfrm>
            <a:off x="10590809" y="5971039"/>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6.</a:t>
            </a:r>
            <a:endParaRPr lang="en-GB" sz="2000" b="1" i="0" dirty="0">
              <a:solidFill>
                <a:srgbClr val="FF0000"/>
              </a:solidFill>
              <a:latin typeface="Spartan ExtraBold" pitchFamily="2" charset="77"/>
            </a:endParaRPr>
          </a:p>
        </p:txBody>
      </p:sp>
      <p:pic>
        <p:nvPicPr>
          <p:cNvPr id="5" name="Grafik 4">
            <a:extLst>
              <a:ext uri="{FF2B5EF4-FFF2-40B4-BE49-F238E27FC236}">
                <a16:creationId xmlns:a16="http://schemas.microsoft.com/office/drawing/2014/main" id="{F9A3BBD4-5D8F-4224-8DF1-26E4ADD00FB0}"/>
              </a:ext>
            </a:extLst>
          </p:cNvPr>
          <p:cNvPicPr>
            <a:picLocks noChangeAspect="1"/>
          </p:cNvPicPr>
          <p:nvPr/>
        </p:nvPicPr>
        <p:blipFill>
          <a:blip r:embed="rId3"/>
          <a:stretch>
            <a:fillRect/>
          </a:stretch>
        </p:blipFill>
        <p:spPr>
          <a:xfrm>
            <a:off x="2024616" y="0"/>
            <a:ext cx="10167384" cy="6858000"/>
          </a:xfrm>
          <a:prstGeom prst="rect">
            <a:avLst/>
          </a:prstGeom>
        </p:spPr>
      </p:pic>
      <p:sp>
        <p:nvSpPr>
          <p:cNvPr id="16" name="Rechteck 15">
            <a:extLst>
              <a:ext uri="{FF2B5EF4-FFF2-40B4-BE49-F238E27FC236}">
                <a16:creationId xmlns:a16="http://schemas.microsoft.com/office/drawing/2014/main" id="{B639371B-E849-4862-8226-C93121A7F212}"/>
              </a:ext>
            </a:extLst>
          </p:cNvPr>
          <p:cNvSpPr/>
          <p:nvPr/>
        </p:nvSpPr>
        <p:spPr>
          <a:xfrm>
            <a:off x="10248245" y="4560710"/>
            <a:ext cx="1029355" cy="2822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9E5E7C86-C02E-4BE3-A991-ECA922F6B967}"/>
              </a:ext>
            </a:extLst>
          </p:cNvPr>
          <p:cNvSpPr/>
          <p:nvPr/>
        </p:nvSpPr>
        <p:spPr>
          <a:xfrm>
            <a:off x="2120245" y="2486768"/>
            <a:ext cx="1029355" cy="2822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7916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r>
              <a:rPr lang="de-DE" dirty="0"/>
              <a:t>Hinweise:</a:t>
            </a:r>
          </a:p>
          <a:p>
            <a:pPr marL="285750" indent="-285750">
              <a:buFont typeface="Arial" panose="020B0604020202020204" pitchFamily="34" charset="0"/>
              <a:buChar char="•"/>
            </a:pPr>
            <a:r>
              <a:rPr lang="de-DE" dirty="0" err="1"/>
              <a:t>Shapefiles</a:t>
            </a:r>
            <a:r>
              <a:rPr lang="de-DE" dirty="0"/>
              <a:t> unterstützen nur „einfache“ Geometrietypen.</a:t>
            </a:r>
          </a:p>
          <a:p>
            <a:pPr marL="285750" indent="-285750">
              <a:buFont typeface="Arial" panose="020B0604020202020204" pitchFamily="34" charset="0"/>
              <a:buChar char="•"/>
            </a:pPr>
            <a:r>
              <a:rPr lang="de-DE" dirty="0"/>
              <a:t>Sie können in </a:t>
            </a:r>
            <a:r>
              <a:rPr lang="de-DE" dirty="0" err="1"/>
              <a:t>Shapfiles</a:t>
            </a:r>
            <a:r>
              <a:rPr lang="de-DE" dirty="0"/>
              <a:t> keine Domänen verwenden.</a:t>
            </a:r>
          </a:p>
          <a:p>
            <a:pPr marL="285750" indent="-285750">
              <a:buFont typeface="Arial" panose="020B0604020202020204" pitchFamily="34" charset="0"/>
              <a:buChar char="•"/>
            </a:pPr>
            <a:r>
              <a:rPr lang="de-DE" dirty="0"/>
              <a:t>Sie können bei der Erstellung keine Attribute vordefinieren. Diese müssen nachträglich hinzugefügt werden</a:t>
            </a:r>
          </a:p>
          <a:p>
            <a:pPr marL="285750" indent="-285750">
              <a:buFont typeface="Arial" panose="020B0604020202020204" pitchFamily="34" charset="0"/>
              <a:buChar char="•"/>
            </a:pPr>
            <a:endParaRPr lang="de-DE" dirty="0"/>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als Shape-File</a:t>
            </a:r>
            <a:endParaRPr lang="en-GB" dirty="0"/>
          </a:p>
        </p:txBody>
      </p:sp>
    </p:spTree>
    <p:extLst>
      <p:ext uri="{BB962C8B-B14F-4D97-AF65-F5344CB8AC3E}">
        <p14:creationId xmlns:p14="http://schemas.microsoft.com/office/powerpoint/2010/main" val="329922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Selektieren Sie die betreffende Feature-Class im Inhaltsbereich</a:t>
            </a:r>
          </a:p>
          <a:p>
            <a:pPr marL="342900" indent="-342900">
              <a:buFont typeface="+mj-lt"/>
              <a:buAutoNum type="arabicPeriod"/>
            </a:pPr>
            <a:r>
              <a:rPr lang="de-DE" dirty="0"/>
              <a:t>Aktivieren Sie den Punkt „Felder“ im Bereich „Datendesign“ der kontextabhängigen Registerkarte „Daten“ </a:t>
            </a:r>
          </a:p>
          <a:p>
            <a:pPr marL="285750" indent="-285750">
              <a:buFont typeface="Arial" panose="020B0604020202020204" pitchFamily="34" charset="0"/>
              <a:buChar char="•"/>
            </a:pPr>
            <a:endParaRPr lang="de-DE" dirty="0"/>
          </a:p>
          <a:p>
            <a:pPr lvl="1" indent="0">
              <a:buNone/>
            </a:pPr>
            <a:endParaRPr lang="de-DE" dirty="0"/>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5" name="Grafik 4">
            <a:extLst>
              <a:ext uri="{FF2B5EF4-FFF2-40B4-BE49-F238E27FC236}">
                <a16:creationId xmlns:a16="http://schemas.microsoft.com/office/drawing/2014/main" id="{D490606B-31C2-40F2-B06B-464D8306CE15}"/>
              </a:ext>
            </a:extLst>
          </p:cNvPr>
          <p:cNvPicPr>
            <a:picLocks noChangeAspect="1"/>
          </p:cNvPicPr>
          <p:nvPr/>
        </p:nvPicPr>
        <p:blipFill rotWithShape="1">
          <a:blip r:embed="rId2"/>
          <a:srcRect t="3292" b="57613"/>
          <a:stretch/>
        </p:blipFill>
        <p:spPr>
          <a:xfrm>
            <a:off x="0" y="3640667"/>
            <a:ext cx="12200860" cy="3217333"/>
          </a:xfrm>
          <a:prstGeom prst="rect">
            <a:avLst/>
          </a:prstGeom>
        </p:spPr>
      </p:pic>
      <p:sp>
        <p:nvSpPr>
          <p:cNvPr id="6" name="Rechteck 5">
            <a:extLst>
              <a:ext uri="{FF2B5EF4-FFF2-40B4-BE49-F238E27FC236}">
                <a16:creationId xmlns:a16="http://schemas.microsoft.com/office/drawing/2014/main" id="{0D70560E-5755-47F6-B8D9-BECAE8C8DA91}"/>
              </a:ext>
            </a:extLst>
          </p:cNvPr>
          <p:cNvSpPr/>
          <p:nvPr/>
        </p:nvSpPr>
        <p:spPr>
          <a:xfrm>
            <a:off x="144689" y="6372576"/>
            <a:ext cx="1622022" cy="4176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76B2FEBB-FA4C-453D-8705-247DB036CEE2}"/>
              </a:ext>
            </a:extLst>
          </p:cNvPr>
          <p:cNvSpPr/>
          <p:nvPr/>
        </p:nvSpPr>
        <p:spPr>
          <a:xfrm>
            <a:off x="7640511" y="3714043"/>
            <a:ext cx="543933" cy="2765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EC9EF548-1FB5-4EF2-9C05-BCF1AE3C5C2E}"/>
              </a:ext>
            </a:extLst>
          </p:cNvPr>
          <p:cNvSpPr/>
          <p:nvPr/>
        </p:nvSpPr>
        <p:spPr>
          <a:xfrm>
            <a:off x="4279523" y="3990622"/>
            <a:ext cx="543933" cy="5418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539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7FDCE1-D48D-4D75-B02E-58A4836192E0}"/>
              </a:ext>
            </a:extLst>
          </p:cNvPr>
          <p:cNvSpPr>
            <a:spLocks noGrp="1"/>
          </p:cNvSpPr>
          <p:nvPr>
            <p:ph idx="12"/>
          </p:nvPr>
        </p:nvSpPr>
        <p:spPr>
          <a:xfrm>
            <a:off x="748145" y="4205110"/>
            <a:ext cx="10982536" cy="1729831"/>
          </a:xfrm>
        </p:spPr>
        <p:txBody>
          <a:bodyPr/>
          <a:lstStyle/>
          <a:p>
            <a:pPr marL="342900" indent="-342900">
              <a:buFont typeface="+mj-lt"/>
              <a:buAutoNum type="arabicPeriod"/>
            </a:pPr>
            <a:r>
              <a:rPr lang="de-DE" dirty="0"/>
              <a:t>Klicken Sie auch „Neu“ im Bereich „Änderungen“ oder in den leeren Bereich unter den existierenden Attributen. </a:t>
            </a:r>
            <a:endParaRPr lang="en-GB" dirty="0"/>
          </a:p>
        </p:txBody>
      </p:sp>
      <p:sp>
        <p:nvSpPr>
          <p:cNvPr id="3" name="Titel 2">
            <a:extLst>
              <a:ext uri="{FF2B5EF4-FFF2-40B4-BE49-F238E27FC236}">
                <a16:creationId xmlns:a16="http://schemas.microsoft.com/office/drawing/2014/main" id="{1D9C51AE-FEA1-4EAC-B755-878A506BBC35}"/>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9" name="Grafik 8">
            <a:extLst>
              <a:ext uri="{FF2B5EF4-FFF2-40B4-BE49-F238E27FC236}">
                <a16:creationId xmlns:a16="http://schemas.microsoft.com/office/drawing/2014/main" id="{634BD4EA-C27E-42D8-A32B-B00F99986C2D}"/>
              </a:ext>
            </a:extLst>
          </p:cNvPr>
          <p:cNvPicPr>
            <a:picLocks noChangeAspect="1"/>
          </p:cNvPicPr>
          <p:nvPr/>
        </p:nvPicPr>
        <p:blipFill rotWithShape="1">
          <a:blip r:embed="rId2"/>
          <a:srcRect t="3456" b="52676"/>
          <a:stretch/>
        </p:blipFill>
        <p:spPr>
          <a:xfrm>
            <a:off x="-1" y="1196623"/>
            <a:ext cx="11443855" cy="3008488"/>
          </a:xfrm>
          <a:prstGeom prst="rect">
            <a:avLst/>
          </a:prstGeom>
        </p:spPr>
      </p:pic>
      <p:sp>
        <p:nvSpPr>
          <p:cNvPr id="10" name="Rechteck 9">
            <a:extLst>
              <a:ext uri="{FF2B5EF4-FFF2-40B4-BE49-F238E27FC236}">
                <a16:creationId xmlns:a16="http://schemas.microsoft.com/office/drawing/2014/main" id="{68280FEA-C858-455F-A057-E96FE3EC3108}"/>
              </a:ext>
            </a:extLst>
          </p:cNvPr>
          <p:cNvSpPr/>
          <p:nvPr/>
        </p:nvSpPr>
        <p:spPr>
          <a:xfrm>
            <a:off x="5824033" y="1436520"/>
            <a:ext cx="543933" cy="5418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1FE0167E-874F-4FCA-A377-E9B48B6E4D71}"/>
              </a:ext>
            </a:extLst>
          </p:cNvPr>
          <p:cNvSpPr/>
          <p:nvPr/>
        </p:nvSpPr>
        <p:spPr>
          <a:xfrm>
            <a:off x="1901144" y="3550356"/>
            <a:ext cx="7519434" cy="2878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216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478959-6C6D-4F27-98BD-F553938ED395}"/>
              </a:ext>
            </a:extLst>
          </p:cNvPr>
          <p:cNvSpPr>
            <a:spLocks noGrp="1"/>
          </p:cNvSpPr>
          <p:nvPr>
            <p:ph idx="12"/>
          </p:nvPr>
        </p:nvSpPr>
        <p:spPr>
          <a:xfrm>
            <a:off x="748145" y="4284132"/>
            <a:ext cx="10982536" cy="1650809"/>
          </a:xfrm>
        </p:spPr>
        <p:txBody>
          <a:bodyPr/>
          <a:lstStyle/>
          <a:p>
            <a:pPr marL="342900" indent="-342900">
              <a:buFont typeface="+mj-lt"/>
              <a:buAutoNum type="arabicPeriod" startAt="2"/>
            </a:pPr>
            <a:r>
              <a:rPr lang="de-DE" dirty="0"/>
              <a:t>Vergeben Sie einen Feldnamen, ggf. einen Aliasnamen und einen Datentyp</a:t>
            </a:r>
          </a:p>
          <a:p>
            <a:pPr marL="342900" indent="-342900">
              <a:buFont typeface="+mj-lt"/>
              <a:buAutoNum type="arabicPeriod" startAt="2"/>
            </a:pPr>
            <a:r>
              <a:rPr lang="de-DE" dirty="0"/>
              <a:t>Übernehmen Sie Änderungen über „Speichern“ im Bereich „Änderungen verwalten“.</a:t>
            </a:r>
          </a:p>
          <a:p>
            <a:r>
              <a:rPr lang="de-DE" dirty="0"/>
              <a:t>Hinweis: Da es sich um eine </a:t>
            </a:r>
            <a:r>
              <a:rPr lang="de-DE" dirty="0" err="1"/>
              <a:t>Shapefile</a:t>
            </a:r>
            <a:r>
              <a:rPr lang="de-DE" dirty="0"/>
              <a:t> Feature-Class handelt, können wir hier keine Domänen auswählen.</a:t>
            </a:r>
            <a:endParaRPr lang="en-GB" dirty="0"/>
          </a:p>
        </p:txBody>
      </p:sp>
      <p:sp>
        <p:nvSpPr>
          <p:cNvPr id="3" name="Titel 2">
            <a:extLst>
              <a:ext uri="{FF2B5EF4-FFF2-40B4-BE49-F238E27FC236}">
                <a16:creationId xmlns:a16="http://schemas.microsoft.com/office/drawing/2014/main" id="{F375DAF9-2A31-466C-9093-5464E0C8F65D}"/>
              </a:ext>
            </a:extLst>
          </p:cNvPr>
          <p:cNvSpPr>
            <a:spLocks noGrp="1"/>
          </p:cNvSpPr>
          <p:nvPr>
            <p:ph type="title"/>
          </p:nvPr>
        </p:nvSpPr>
        <p:spPr/>
        <p:txBody>
          <a:bodyPr/>
          <a:lstStyle/>
          <a:p>
            <a:r>
              <a:rPr lang="de-DE" dirty="0"/>
              <a:t>Praxis: Hinzufügen neuer Felder / Attribute für eine Feature-Class</a:t>
            </a:r>
            <a:endParaRPr lang="en-GB" dirty="0"/>
          </a:p>
        </p:txBody>
      </p:sp>
      <p:pic>
        <p:nvPicPr>
          <p:cNvPr id="7" name="Grafik 6">
            <a:extLst>
              <a:ext uri="{FF2B5EF4-FFF2-40B4-BE49-F238E27FC236}">
                <a16:creationId xmlns:a16="http://schemas.microsoft.com/office/drawing/2014/main" id="{32C24056-D76E-4EE1-999F-6A342BA62B87}"/>
              </a:ext>
            </a:extLst>
          </p:cNvPr>
          <p:cNvPicPr>
            <a:picLocks noChangeAspect="1"/>
          </p:cNvPicPr>
          <p:nvPr/>
        </p:nvPicPr>
        <p:blipFill rotWithShape="1">
          <a:blip r:embed="rId2"/>
          <a:srcRect t="3539" b="55391"/>
          <a:stretch/>
        </p:blipFill>
        <p:spPr>
          <a:xfrm>
            <a:off x="0" y="1219193"/>
            <a:ext cx="12192000" cy="3035233"/>
          </a:xfrm>
          <a:prstGeom prst="rect">
            <a:avLst/>
          </a:prstGeom>
        </p:spPr>
      </p:pic>
      <p:sp>
        <p:nvSpPr>
          <p:cNvPr id="8" name="Rechteck 7">
            <a:extLst>
              <a:ext uri="{FF2B5EF4-FFF2-40B4-BE49-F238E27FC236}">
                <a16:creationId xmlns:a16="http://schemas.microsoft.com/office/drawing/2014/main" id="{AF81E5F4-E1A9-4F42-894A-53DD55019F02}"/>
              </a:ext>
            </a:extLst>
          </p:cNvPr>
          <p:cNvSpPr/>
          <p:nvPr/>
        </p:nvSpPr>
        <p:spPr>
          <a:xfrm>
            <a:off x="3622700" y="3685822"/>
            <a:ext cx="2179789" cy="2878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EC762309-0888-4DAB-B7C8-FAB53C9AC61D}"/>
              </a:ext>
            </a:extLst>
          </p:cNvPr>
          <p:cNvSpPr/>
          <p:nvPr/>
        </p:nvSpPr>
        <p:spPr>
          <a:xfrm>
            <a:off x="4362123" y="1557324"/>
            <a:ext cx="588056" cy="5028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E45D7ED2-E311-4C7A-A71A-FB970B068FCE}"/>
              </a:ext>
            </a:extLst>
          </p:cNvPr>
          <p:cNvSpPr txBox="1"/>
          <p:nvPr/>
        </p:nvSpPr>
        <p:spPr>
          <a:xfrm>
            <a:off x="3375377" y="3636161"/>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2.</a:t>
            </a:r>
            <a:endParaRPr lang="en-GB" sz="2000" b="1" i="0" dirty="0">
              <a:solidFill>
                <a:srgbClr val="FF0000"/>
              </a:solidFill>
              <a:latin typeface="Spartan ExtraBold" pitchFamily="2" charset="77"/>
            </a:endParaRPr>
          </a:p>
        </p:txBody>
      </p:sp>
      <p:sp>
        <p:nvSpPr>
          <p:cNvPr id="11" name="Textfeld 10">
            <a:extLst>
              <a:ext uri="{FF2B5EF4-FFF2-40B4-BE49-F238E27FC236}">
                <a16:creationId xmlns:a16="http://schemas.microsoft.com/office/drawing/2014/main" id="{30FC5D44-1850-4AA6-90D7-2134BB48D036}"/>
              </a:ext>
            </a:extLst>
          </p:cNvPr>
          <p:cNvSpPr txBox="1"/>
          <p:nvPr/>
        </p:nvSpPr>
        <p:spPr>
          <a:xfrm>
            <a:off x="4143021" y="1451761"/>
            <a:ext cx="914400" cy="914400"/>
          </a:xfrm>
          <a:prstGeom prst="rect">
            <a:avLst/>
          </a:prstGeom>
        </p:spPr>
        <p:txBody>
          <a:bodyPr wrap="none" lIns="0" rIns="0" rtlCol="0" anchor="t">
            <a:normAutofit/>
          </a:bodyPr>
          <a:lstStyle/>
          <a:p>
            <a:pPr algn="l"/>
            <a:r>
              <a:rPr lang="de-DE" sz="2000" b="1" dirty="0">
                <a:solidFill>
                  <a:srgbClr val="FF0000"/>
                </a:solidFill>
                <a:latin typeface="Spartan ExtraBold" pitchFamily="2" charset="77"/>
              </a:rPr>
              <a:t>3</a:t>
            </a:r>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1729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AF4F7B-8E8A-45BB-A322-0F139F36522E}"/>
              </a:ext>
            </a:extLst>
          </p:cNvPr>
          <p:cNvSpPr>
            <a:spLocks noGrp="1"/>
          </p:cNvSpPr>
          <p:nvPr>
            <p:ph type="title"/>
          </p:nvPr>
        </p:nvSpPr>
        <p:spPr/>
        <p:txBody>
          <a:bodyPr/>
          <a:lstStyle/>
          <a:p>
            <a:r>
              <a:rPr lang="de-DE" dirty="0"/>
              <a:t>Theorie: Geodatenmanagement</a:t>
            </a:r>
            <a:endParaRPr lang="en-GB" dirty="0"/>
          </a:p>
        </p:txBody>
      </p:sp>
      <p:grpSp>
        <p:nvGrpSpPr>
          <p:cNvPr id="5" name="Gruppieren 4">
            <a:extLst>
              <a:ext uri="{FF2B5EF4-FFF2-40B4-BE49-F238E27FC236}">
                <a16:creationId xmlns:a16="http://schemas.microsoft.com/office/drawing/2014/main" id="{29027882-F737-41A0-A3E6-32E73304C77D}"/>
              </a:ext>
            </a:extLst>
          </p:cNvPr>
          <p:cNvGrpSpPr/>
          <p:nvPr/>
        </p:nvGrpSpPr>
        <p:grpSpPr>
          <a:xfrm>
            <a:off x="7954527" y="2069946"/>
            <a:ext cx="3340687" cy="3088344"/>
            <a:chOff x="5659936" y="1504950"/>
            <a:chExt cx="3340687" cy="3088344"/>
          </a:xfrm>
        </p:grpSpPr>
        <p:sp>
          <p:nvSpPr>
            <p:cNvPr id="6" name="Textfeld 5">
              <a:extLst>
                <a:ext uri="{FF2B5EF4-FFF2-40B4-BE49-F238E27FC236}">
                  <a16:creationId xmlns:a16="http://schemas.microsoft.com/office/drawing/2014/main" id="{AF37C32B-9B99-4B95-A56F-5D456C3D5C0F}"/>
                </a:ext>
              </a:extLst>
            </p:cNvPr>
            <p:cNvSpPr txBox="1"/>
            <p:nvPr/>
          </p:nvSpPr>
          <p:spPr>
            <a:xfrm>
              <a:off x="7239000" y="3516076"/>
              <a:ext cx="1679926" cy="1077218"/>
            </a:xfrm>
            <a:prstGeom prst="rect">
              <a:avLst/>
            </a:prstGeom>
            <a:noFill/>
          </p:spPr>
          <p:txBody>
            <a:bodyPr wrap="square" rtlCol="0">
              <a:spAutoFit/>
            </a:bodyPr>
            <a:lstStyle/>
            <a:p>
              <a:r>
                <a:rPr lang="de-DE" sz="1600" dirty="0"/>
                <a:t>Storage</a:t>
              </a:r>
            </a:p>
            <a:p>
              <a:pPr marL="285750" indent="-285750">
                <a:buFont typeface="Arial" panose="020B0604020202020204" pitchFamily="34" charset="0"/>
                <a:buChar char="•"/>
              </a:pPr>
              <a:r>
                <a:rPr lang="de-DE" sz="1600" dirty="0"/>
                <a:t>Datenbank</a:t>
              </a:r>
            </a:p>
            <a:p>
              <a:pPr marL="285750" indent="-285750">
                <a:buFont typeface="Arial" panose="020B0604020202020204" pitchFamily="34" charset="0"/>
                <a:buChar char="•"/>
              </a:pPr>
              <a:r>
                <a:rPr lang="de-DE" sz="1600" dirty="0"/>
                <a:t>Einzeldateien/Filesystem</a:t>
              </a:r>
            </a:p>
          </p:txBody>
        </p:sp>
        <p:grpSp>
          <p:nvGrpSpPr>
            <p:cNvPr id="7" name="Gruppieren 6">
              <a:extLst>
                <a:ext uri="{FF2B5EF4-FFF2-40B4-BE49-F238E27FC236}">
                  <a16:creationId xmlns:a16="http://schemas.microsoft.com/office/drawing/2014/main" id="{F464B670-F58A-4CA6-A511-7CF601AABF3E}"/>
                </a:ext>
              </a:extLst>
            </p:cNvPr>
            <p:cNvGrpSpPr/>
            <p:nvPr/>
          </p:nvGrpSpPr>
          <p:grpSpPr>
            <a:xfrm>
              <a:off x="7130742" y="1504950"/>
              <a:ext cx="1869881" cy="1950357"/>
              <a:chOff x="7315200" y="1314669"/>
              <a:chExt cx="1869881" cy="1950357"/>
            </a:xfrm>
          </p:grpSpPr>
          <p:pic>
            <p:nvPicPr>
              <p:cNvPr id="12" name="Grafik 11">
                <a:extLst>
                  <a:ext uri="{FF2B5EF4-FFF2-40B4-BE49-F238E27FC236}">
                    <a16:creationId xmlns:a16="http://schemas.microsoft.com/office/drawing/2014/main" id="{BEFEB256-7096-4A1E-825C-641E0050A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14669"/>
                <a:ext cx="1788184" cy="1895475"/>
              </a:xfrm>
              <a:prstGeom prst="rect">
                <a:avLst/>
              </a:prstGeom>
            </p:spPr>
          </p:pic>
          <p:sp>
            <p:nvSpPr>
              <p:cNvPr id="13" name="Rechteck 12">
                <a:extLst>
                  <a:ext uri="{FF2B5EF4-FFF2-40B4-BE49-F238E27FC236}">
                    <a16:creationId xmlns:a16="http://schemas.microsoft.com/office/drawing/2014/main" id="{28282F53-36FD-4025-806C-784560296014}"/>
                  </a:ext>
                </a:extLst>
              </p:cNvPr>
              <p:cNvSpPr/>
              <p:nvPr/>
            </p:nvSpPr>
            <p:spPr>
              <a:xfrm>
                <a:off x="7924800" y="3049582"/>
                <a:ext cx="1260281" cy="215444"/>
              </a:xfrm>
              <a:prstGeom prst="rect">
                <a:avLst/>
              </a:prstGeom>
            </p:spPr>
            <p:txBody>
              <a:bodyPr wrap="none">
                <a:spAutoFit/>
              </a:bodyPr>
              <a:lstStyle/>
              <a:p>
                <a:r>
                  <a:rPr lang="de-DE" sz="800" dirty="0"/>
                  <a:t>www.computerhope.com</a:t>
                </a:r>
              </a:p>
            </p:txBody>
          </p:sp>
        </p:grpSp>
        <p:grpSp>
          <p:nvGrpSpPr>
            <p:cNvPr id="8" name="Gruppieren 7">
              <a:extLst>
                <a:ext uri="{FF2B5EF4-FFF2-40B4-BE49-F238E27FC236}">
                  <a16:creationId xmlns:a16="http://schemas.microsoft.com/office/drawing/2014/main" id="{3AA1E250-42E9-4753-B309-2BD3215F98EF}"/>
                </a:ext>
              </a:extLst>
            </p:cNvPr>
            <p:cNvGrpSpPr/>
            <p:nvPr/>
          </p:nvGrpSpPr>
          <p:grpSpPr>
            <a:xfrm>
              <a:off x="5659936" y="1878028"/>
              <a:ext cx="1483035" cy="1130514"/>
              <a:chOff x="5659936" y="2088239"/>
              <a:chExt cx="1483035" cy="1130514"/>
            </a:xfrm>
          </p:grpSpPr>
          <p:sp>
            <p:nvSpPr>
              <p:cNvPr id="9" name="Pfeil nach links und rechts 21">
                <a:extLst>
                  <a:ext uri="{FF2B5EF4-FFF2-40B4-BE49-F238E27FC236}">
                    <a16:creationId xmlns:a16="http://schemas.microsoft.com/office/drawing/2014/main" id="{6FEA4524-7D1F-4655-B18D-D08944D9B5E3}"/>
                  </a:ext>
                </a:extLst>
              </p:cNvPr>
              <p:cNvSpPr/>
              <p:nvPr/>
            </p:nvSpPr>
            <p:spPr>
              <a:xfrm>
                <a:off x="5856609" y="2460609"/>
                <a:ext cx="1066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90B9FFAF-3841-4AFF-8259-5712C952EB12}"/>
                  </a:ext>
                </a:extLst>
              </p:cNvPr>
              <p:cNvSpPr txBox="1"/>
              <p:nvPr/>
            </p:nvSpPr>
            <p:spPr>
              <a:xfrm>
                <a:off x="5718104" y="2088239"/>
                <a:ext cx="1348446" cy="369332"/>
              </a:xfrm>
              <a:prstGeom prst="rect">
                <a:avLst/>
              </a:prstGeom>
              <a:noFill/>
            </p:spPr>
            <p:txBody>
              <a:bodyPr wrap="none" rtlCol="0">
                <a:spAutoFit/>
              </a:bodyPr>
              <a:lstStyle/>
              <a:p>
                <a:r>
                  <a:rPr lang="de-DE" dirty="0"/>
                  <a:t>Speicherung</a:t>
                </a:r>
              </a:p>
            </p:txBody>
          </p:sp>
          <p:sp>
            <p:nvSpPr>
              <p:cNvPr id="11" name="Textfeld 10">
                <a:extLst>
                  <a:ext uri="{FF2B5EF4-FFF2-40B4-BE49-F238E27FC236}">
                    <a16:creationId xmlns:a16="http://schemas.microsoft.com/office/drawing/2014/main" id="{8B12E006-E74F-4353-A776-22718423005C}"/>
                  </a:ext>
                </a:extLst>
              </p:cNvPr>
              <p:cNvSpPr txBox="1"/>
              <p:nvPr/>
            </p:nvSpPr>
            <p:spPr>
              <a:xfrm>
                <a:off x="5659936" y="2849421"/>
                <a:ext cx="1483035" cy="369332"/>
              </a:xfrm>
              <a:prstGeom prst="rect">
                <a:avLst/>
              </a:prstGeom>
              <a:noFill/>
            </p:spPr>
            <p:txBody>
              <a:bodyPr wrap="none" rtlCol="0">
                <a:spAutoFit/>
              </a:bodyPr>
              <a:lstStyle/>
              <a:p>
                <a:r>
                  <a:rPr lang="de-DE" dirty="0"/>
                  <a:t>Bereitstellung</a:t>
                </a:r>
              </a:p>
            </p:txBody>
          </p:sp>
        </p:grpSp>
      </p:grpSp>
      <p:pic>
        <p:nvPicPr>
          <p:cNvPr id="14" name="Grafik 1">
            <a:extLst>
              <a:ext uri="{FF2B5EF4-FFF2-40B4-BE49-F238E27FC236}">
                <a16:creationId xmlns:a16="http://schemas.microsoft.com/office/drawing/2014/main" id="{8423C974-3B64-4FFC-A3F2-ACF4556BE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5974" y="1641928"/>
            <a:ext cx="2767585" cy="21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ieren 14">
            <a:extLst>
              <a:ext uri="{FF2B5EF4-FFF2-40B4-BE49-F238E27FC236}">
                <a16:creationId xmlns:a16="http://schemas.microsoft.com/office/drawing/2014/main" id="{02F165B4-14AC-4D31-82FA-F182CB495B38}"/>
              </a:ext>
            </a:extLst>
          </p:cNvPr>
          <p:cNvGrpSpPr/>
          <p:nvPr/>
        </p:nvGrpSpPr>
        <p:grpSpPr>
          <a:xfrm>
            <a:off x="780732" y="2069946"/>
            <a:ext cx="3087675" cy="2958686"/>
            <a:chOff x="304800" y="1634610"/>
            <a:chExt cx="3087675" cy="2958686"/>
          </a:xfrm>
        </p:grpSpPr>
        <p:pic>
          <p:nvPicPr>
            <p:cNvPr id="16" name="Grafik 15">
              <a:extLst>
                <a:ext uri="{FF2B5EF4-FFF2-40B4-BE49-F238E27FC236}">
                  <a16:creationId xmlns:a16="http://schemas.microsoft.com/office/drawing/2014/main" id="{0C031050-2E9D-4E15-8D0C-51A52A25C3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42" y="1634610"/>
              <a:ext cx="1389809" cy="1389809"/>
            </a:xfrm>
            <a:prstGeom prst="rect">
              <a:avLst/>
            </a:prstGeom>
          </p:spPr>
        </p:pic>
        <p:pic>
          <p:nvPicPr>
            <p:cNvPr id="17" name="Grafik 16">
              <a:extLst>
                <a:ext uri="{FF2B5EF4-FFF2-40B4-BE49-F238E27FC236}">
                  <a16:creationId xmlns:a16="http://schemas.microsoft.com/office/drawing/2014/main" id="{46ED133D-13B7-43C9-B910-79BDA9E76F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624" y="1925872"/>
              <a:ext cx="975794" cy="692840"/>
            </a:xfrm>
            <a:prstGeom prst="rect">
              <a:avLst/>
            </a:prstGeom>
          </p:spPr>
        </p:pic>
        <p:sp>
          <p:nvSpPr>
            <p:cNvPr id="18" name="Textfeld 17">
              <a:extLst>
                <a:ext uri="{FF2B5EF4-FFF2-40B4-BE49-F238E27FC236}">
                  <a16:creationId xmlns:a16="http://schemas.microsoft.com/office/drawing/2014/main" id="{A184818C-8FF8-461A-813F-B8CF7DC201C1}"/>
                </a:ext>
              </a:extLst>
            </p:cNvPr>
            <p:cNvSpPr txBox="1"/>
            <p:nvPr/>
          </p:nvSpPr>
          <p:spPr>
            <a:xfrm>
              <a:off x="304800" y="2855142"/>
              <a:ext cx="1226618" cy="338554"/>
            </a:xfrm>
            <a:prstGeom prst="rect">
              <a:avLst/>
            </a:prstGeom>
            <a:noFill/>
          </p:spPr>
          <p:txBody>
            <a:bodyPr wrap="none" rtlCol="0">
              <a:spAutoFit/>
            </a:bodyPr>
            <a:lstStyle/>
            <a:p>
              <a:r>
                <a:rPr lang="de-DE" sz="800" dirty="0">
                  <a:hlinkClick r:id="rId6"/>
                </a:rPr>
                <a:t>www.geomatik.nl</a:t>
              </a:r>
              <a:endParaRPr lang="de-DE" sz="800" dirty="0"/>
            </a:p>
            <a:p>
              <a:r>
                <a:rPr lang="de-DE" sz="800" dirty="0"/>
                <a:t>http://www.sclance.com</a:t>
              </a:r>
            </a:p>
          </p:txBody>
        </p:sp>
        <p:grpSp>
          <p:nvGrpSpPr>
            <p:cNvPr id="19" name="Gruppieren 18">
              <a:extLst>
                <a:ext uri="{FF2B5EF4-FFF2-40B4-BE49-F238E27FC236}">
                  <a16:creationId xmlns:a16="http://schemas.microsoft.com/office/drawing/2014/main" id="{AFD44357-DD6A-439A-822B-55865C97117A}"/>
                </a:ext>
              </a:extLst>
            </p:cNvPr>
            <p:cNvGrpSpPr/>
            <p:nvPr/>
          </p:nvGrpSpPr>
          <p:grpSpPr>
            <a:xfrm>
              <a:off x="1946758" y="1919917"/>
              <a:ext cx="1445717" cy="1082358"/>
              <a:chOff x="1946758" y="2130128"/>
              <a:chExt cx="1445717" cy="1082358"/>
            </a:xfrm>
          </p:grpSpPr>
          <p:sp>
            <p:nvSpPr>
              <p:cNvPr id="21" name="Pfeil nach links und rechts 20">
                <a:extLst>
                  <a:ext uri="{FF2B5EF4-FFF2-40B4-BE49-F238E27FC236}">
                    <a16:creationId xmlns:a16="http://schemas.microsoft.com/office/drawing/2014/main" id="{70707248-F660-44B1-9A34-2541E5AF90F3}"/>
                  </a:ext>
                </a:extLst>
              </p:cNvPr>
              <p:cNvSpPr/>
              <p:nvPr/>
            </p:nvSpPr>
            <p:spPr>
              <a:xfrm>
                <a:off x="2085418" y="2474085"/>
                <a:ext cx="10668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56E6904A-FFA6-4903-AA42-D7B3E20C24F6}"/>
                  </a:ext>
                </a:extLst>
              </p:cNvPr>
              <p:cNvSpPr txBox="1"/>
              <p:nvPr/>
            </p:nvSpPr>
            <p:spPr>
              <a:xfrm>
                <a:off x="2000015" y="2130128"/>
                <a:ext cx="1249637" cy="369332"/>
              </a:xfrm>
              <a:prstGeom prst="rect">
                <a:avLst/>
              </a:prstGeom>
              <a:noFill/>
            </p:spPr>
            <p:txBody>
              <a:bodyPr wrap="none" rtlCol="0">
                <a:spAutoFit/>
              </a:bodyPr>
              <a:lstStyle/>
              <a:p>
                <a:r>
                  <a:rPr lang="de-DE" dirty="0"/>
                  <a:t>Darstellung</a:t>
                </a:r>
              </a:p>
            </p:txBody>
          </p:sp>
          <p:sp>
            <p:nvSpPr>
              <p:cNvPr id="23" name="Textfeld 22">
                <a:extLst>
                  <a:ext uri="{FF2B5EF4-FFF2-40B4-BE49-F238E27FC236}">
                    <a16:creationId xmlns:a16="http://schemas.microsoft.com/office/drawing/2014/main" id="{CD4C3CC7-8CCB-4DC6-9AFA-FFA64F1E01F1}"/>
                  </a:ext>
                </a:extLst>
              </p:cNvPr>
              <p:cNvSpPr txBox="1"/>
              <p:nvPr/>
            </p:nvSpPr>
            <p:spPr>
              <a:xfrm>
                <a:off x="1946758" y="2843154"/>
                <a:ext cx="1445717" cy="369332"/>
              </a:xfrm>
              <a:prstGeom prst="rect">
                <a:avLst/>
              </a:prstGeom>
              <a:noFill/>
            </p:spPr>
            <p:txBody>
              <a:bodyPr wrap="none" rtlCol="0">
                <a:spAutoFit/>
              </a:bodyPr>
              <a:lstStyle/>
              <a:p>
                <a:r>
                  <a:rPr lang="de-DE" dirty="0"/>
                  <a:t>Manipulation</a:t>
                </a:r>
              </a:p>
            </p:txBody>
          </p:sp>
        </p:grpSp>
        <p:sp>
          <p:nvSpPr>
            <p:cNvPr id="20" name="Textfeld 19">
              <a:extLst>
                <a:ext uri="{FF2B5EF4-FFF2-40B4-BE49-F238E27FC236}">
                  <a16:creationId xmlns:a16="http://schemas.microsoft.com/office/drawing/2014/main" id="{5C08F01B-255E-463A-9DC0-3003D238CF3D}"/>
                </a:ext>
              </a:extLst>
            </p:cNvPr>
            <p:cNvSpPr txBox="1"/>
            <p:nvPr/>
          </p:nvSpPr>
          <p:spPr>
            <a:xfrm>
              <a:off x="304800" y="3516078"/>
              <a:ext cx="1256883" cy="1077218"/>
            </a:xfrm>
            <a:prstGeom prst="rect">
              <a:avLst/>
            </a:prstGeom>
            <a:noFill/>
          </p:spPr>
          <p:txBody>
            <a:bodyPr wrap="none" rtlCol="0">
              <a:spAutoFit/>
            </a:bodyPr>
            <a:lstStyle/>
            <a:p>
              <a:r>
                <a:rPr lang="de-DE" sz="1600" dirty="0"/>
                <a:t>GIS Software</a:t>
              </a:r>
            </a:p>
            <a:p>
              <a:pPr marL="285750" indent="-285750">
                <a:buFont typeface="Arial" panose="020B0604020202020204" pitchFamily="34" charset="0"/>
                <a:buChar char="•"/>
              </a:pPr>
              <a:r>
                <a:rPr lang="de-DE" sz="1600" dirty="0"/>
                <a:t>Layer</a:t>
              </a:r>
            </a:p>
            <a:p>
              <a:pPr marL="285750" indent="-285750">
                <a:buFont typeface="Arial" panose="020B0604020202020204" pitchFamily="34" charset="0"/>
                <a:buChar char="•"/>
              </a:pPr>
              <a:r>
                <a:rPr lang="de-DE" sz="1600" dirty="0"/>
                <a:t>Karten</a:t>
              </a:r>
            </a:p>
            <a:p>
              <a:pPr marL="285750" indent="-285750">
                <a:buFont typeface="Arial" panose="020B0604020202020204" pitchFamily="34" charset="0"/>
                <a:buChar char="•"/>
              </a:pPr>
              <a:r>
                <a:rPr lang="de-DE" sz="1600" dirty="0"/>
                <a:t>…</a:t>
              </a:r>
            </a:p>
          </p:txBody>
        </p:sp>
      </p:grpSp>
      <p:sp>
        <p:nvSpPr>
          <p:cNvPr id="24" name="Textfeld 23">
            <a:extLst>
              <a:ext uri="{FF2B5EF4-FFF2-40B4-BE49-F238E27FC236}">
                <a16:creationId xmlns:a16="http://schemas.microsoft.com/office/drawing/2014/main" id="{9996B688-DCDD-48AB-A3A9-BE65B17973CC}"/>
              </a:ext>
            </a:extLst>
          </p:cNvPr>
          <p:cNvSpPr txBox="1"/>
          <p:nvPr/>
        </p:nvSpPr>
        <p:spPr>
          <a:xfrm>
            <a:off x="4481451" y="4020303"/>
            <a:ext cx="3229098" cy="2062103"/>
          </a:xfrm>
          <a:prstGeom prst="rect">
            <a:avLst/>
          </a:prstGeom>
          <a:noFill/>
        </p:spPr>
        <p:txBody>
          <a:bodyPr wrap="square" rtlCol="0">
            <a:spAutoFit/>
          </a:bodyPr>
          <a:lstStyle/>
          <a:p>
            <a:r>
              <a:rPr lang="de-DE" sz="1600" b="1" dirty="0" err="1"/>
              <a:t>Geodaten</a:t>
            </a:r>
            <a:r>
              <a:rPr lang="de-DE" sz="1600" b="1" dirty="0"/>
              <a:t>:</a:t>
            </a:r>
          </a:p>
          <a:p>
            <a:pPr marL="285750" indent="-285750">
              <a:buFont typeface="Arial" panose="020B0604020202020204" pitchFamily="34" charset="0"/>
              <a:buChar char="•"/>
            </a:pPr>
            <a:r>
              <a:rPr lang="de-DE" sz="1600" b="1" i="1" dirty="0" err="1"/>
              <a:t>feature</a:t>
            </a:r>
            <a:r>
              <a:rPr lang="de-DE" sz="1600" b="1" i="1" dirty="0"/>
              <a:t> </a:t>
            </a:r>
            <a:r>
              <a:rPr lang="de-DE" sz="1600" b="1" i="1" dirty="0" err="1"/>
              <a:t>classes</a:t>
            </a:r>
            <a:r>
              <a:rPr lang="de-DE" sz="1600" b="1" i="1" dirty="0"/>
              <a:t>, </a:t>
            </a:r>
            <a:r>
              <a:rPr lang="de-DE" sz="1600" b="1" i="1" dirty="0" err="1"/>
              <a:t>features</a:t>
            </a:r>
            <a:endParaRPr lang="de-DE" sz="1600" b="1" i="1" dirty="0"/>
          </a:p>
          <a:p>
            <a:pPr marL="285750" indent="-285750">
              <a:buFont typeface="Arial" panose="020B0604020202020204" pitchFamily="34" charset="0"/>
              <a:buChar char="•"/>
            </a:pPr>
            <a:r>
              <a:rPr lang="de-DE" sz="1600" b="1" dirty="0"/>
              <a:t>Rasterdaten</a:t>
            </a:r>
          </a:p>
          <a:p>
            <a:pPr marL="285750" indent="-285750">
              <a:buFont typeface="Arial" panose="020B0604020202020204" pitchFamily="34" charset="0"/>
              <a:buChar char="•"/>
            </a:pPr>
            <a:r>
              <a:rPr lang="de-DE" sz="1600" b="1" dirty="0"/>
              <a:t>Raumbezug + Geometrie/Topologie + Attribute</a:t>
            </a:r>
          </a:p>
          <a:p>
            <a:r>
              <a:rPr lang="de-DE" sz="1600" dirty="0"/>
              <a:t>Nicht-räumliche Daten:</a:t>
            </a:r>
          </a:p>
          <a:p>
            <a:pPr marL="285750" indent="-285750">
              <a:buFont typeface="Arial" panose="020B0604020202020204" pitchFamily="34" charset="0"/>
              <a:buChar char="•"/>
            </a:pPr>
            <a:r>
              <a:rPr lang="de-DE" sz="1600" dirty="0"/>
              <a:t>Tabellen, Textdokumente,…</a:t>
            </a:r>
          </a:p>
        </p:txBody>
      </p:sp>
    </p:spTree>
    <p:extLst>
      <p:ext uri="{BB962C8B-B14F-4D97-AF65-F5344CB8AC3E}">
        <p14:creationId xmlns:p14="http://schemas.microsoft.com/office/powerpoint/2010/main" val="19441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a:pPr>
            <a:r>
              <a:rPr lang="de-DE" dirty="0"/>
              <a:t>Rechts-Klick auf ein Datenbankobjekt im Katalogbereich</a:t>
            </a:r>
          </a:p>
          <a:p>
            <a:pPr marL="1028700" lvl="1" indent="-342900">
              <a:buFont typeface="Wingdings" panose="05000000000000000000" pitchFamily="2" charset="2"/>
              <a:buChar char="Ø"/>
            </a:pPr>
            <a:r>
              <a:rPr lang="de-DE" dirty="0"/>
              <a:t>Neu -&gt; Feature-Class</a:t>
            </a:r>
          </a:p>
          <a:p>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54EBC64D-538C-46E9-9721-B998161E80B3}"/>
              </a:ext>
            </a:extLst>
          </p:cNvPr>
          <p:cNvPicPr>
            <a:picLocks noChangeAspect="1"/>
          </p:cNvPicPr>
          <p:nvPr/>
        </p:nvPicPr>
        <p:blipFill rotWithShape="1">
          <a:blip r:embed="rId2"/>
          <a:srcRect l="81667" t="22108" b="19893"/>
          <a:stretch/>
        </p:blipFill>
        <p:spPr>
          <a:xfrm>
            <a:off x="8381944" y="0"/>
            <a:ext cx="3807967" cy="5288844"/>
          </a:xfrm>
          <a:prstGeom prst="rect">
            <a:avLst/>
          </a:prstGeom>
        </p:spPr>
      </p:pic>
    </p:spTree>
    <p:extLst>
      <p:ext uri="{BB962C8B-B14F-4D97-AF65-F5344CB8AC3E}">
        <p14:creationId xmlns:p14="http://schemas.microsoft.com/office/powerpoint/2010/main" val="3553161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845834-6B18-4264-8F40-318D0E1CA4C3}"/>
              </a:ext>
            </a:extLst>
          </p:cNvPr>
          <p:cNvSpPr>
            <a:spLocks noGrp="1"/>
          </p:cNvSpPr>
          <p:nvPr>
            <p:ph idx="12"/>
          </p:nvPr>
        </p:nvSpPr>
        <p:spPr/>
        <p:txBody>
          <a:bodyPr/>
          <a:lstStyle/>
          <a:p>
            <a:pPr marL="342900" indent="-342900">
              <a:buFont typeface="+mj-lt"/>
              <a:buAutoNum type="arabicPeriod" startAt="2"/>
            </a:pPr>
            <a:r>
              <a:rPr lang="de-DE" dirty="0"/>
              <a:t>Vergeben Sie einen Namen, ggf. einen Alias-Namen und wählen Sie einen</a:t>
            </a:r>
            <a:br>
              <a:rPr lang="de-DE" dirty="0"/>
            </a:br>
            <a:r>
              <a:rPr lang="de-DE" dirty="0"/>
              <a:t>Geometrietyp aus.</a:t>
            </a:r>
            <a:br>
              <a:rPr lang="de-DE" dirty="0"/>
            </a:br>
            <a:br>
              <a:rPr lang="de-DE" dirty="0"/>
            </a:br>
            <a:r>
              <a:rPr lang="de-DE" dirty="0"/>
              <a:t>Klicken Sie dann auf „Weiter“.</a:t>
            </a:r>
            <a:endParaRPr lang="en-GB" dirty="0"/>
          </a:p>
        </p:txBody>
      </p:sp>
      <p:sp>
        <p:nvSpPr>
          <p:cNvPr id="3" name="Titel 2">
            <a:extLst>
              <a:ext uri="{FF2B5EF4-FFF2-40B4-BE49-F238E27FC236}">
                <a16:creationId xmlns:a16="http://schemas.microsoft.com/office/drawing/2014/main" id="{8D9E3E1C-7E68-4F97-9E51-05F5BC324CD1}"/>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6" name="Grafik 5">
            <a:extLst>
              <a:ext uri="{FF2B5EF4-FFF2-40B4-BE49-F238E27FC236}">
                <a16:creationId xmlns:a16="http://schemas.microsoft.com/office/drawing/2014/main" id="{FADF87ED-1B45-4164-8A30-DA28AC2F6B0E}"/>
              </a:ext>
            </a:extLst>
          </p:cNvPr>
          <p:cNvPicPr>
            <a:picLocks noChangeAspect="1"/>
          </p:cNvPicPr>
          <p:nvPr/>
        </p:nvPicPr>
        <p:blipFill>
          <a:blip r:embed="rId2"/>
          <a:stretch>
            <a:fillRect/>
          </a:stretch>
        </p:blipFill>
        <p:spPr>
          <a:xfrm>
            <a:off x="9543738" y="0"/>
            <a:ext cx="2648262" cy="6858000"/>
          </a:xfrm>
          <a:prstGeom prst="rect">
            <a:avLst/>
          </a:prstGeom>
        </p:spPr>
      </p:pic>
      <p:sp>
        <p:nvSpPr>
          <p:cNvPr id="7" name="Rechteck 6">
            <a:extLst>
              <a:ext uri="{FF2B5EF4-FFF2-40B4-BE49-F238E27FC236}">
                <a16:creationId xmlns:a16="http://schemas.microsoft.com/office/drawing/2014/main" id="{BC6F214F-D8E0-497F-948E-E8BBEB2405D1}"/>
              </a:ext>
            </a:extLst>
          </p:cNvPr>
          <p:cNvSpPr/>
          <p:nvPr/>
        </p:nvSpPr>
        <p:spPr>
          <a:xfrm>
            <a:off x="9605812" y="770658"/>
            <a:ext cx="2507166"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E0BD3FB5-C762-4FA1-9E16-502E2B282542}"/>
              </a:ext>
            </a:extLst>
          </p:cNvPr>
          <p:cNvSpPr/>
          <p:nvPr/>
        </p:nvSpPr>
        <p:spPr>
          <a:xfrm>
            <a:off x="9605812" y="1067183"/>
            <a:ext cx="2507166"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BC37169D-9715-4910-B5A6-E070C8C3FF4E}"/>
              </a:ext>
            </a:extLst>
          </p:cNvPr>
          <p:cNvSpPr/>
          <p:nvPr/>
        </p:nvSpPr>
        <p:spPr>
          <a:xfrm>
            <a:off x="9614286" y="1541316"/>
            <a:ext cx="2419670" cy="10865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007C2B20-832C-4888-A51E-B9A55A41363E}"/>
              </a:ext>
            </a:extLst>
          </p:cNvPr>
          <p:cNvSpPr/>
          <p:nvPr/>
        </p:nvSpPr>
        <p:spPr>
          <a:xfrm>
            <a:off x="10158968" y="6324791"/>
            <a:ext cx="740454" cy="304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6132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04DBF4A-B044-4B8C-9B8F-48B27A077AEF}"/>
              </a:ext>
            </a:extLst>
          </p:cNvPr>
          <p:cNvSpPr>
            <a:spLocks noGrp="1"/>
          </p:cNvSpPr>
          <p:nvPr>
            <p:ph idx="12"/>
          </p:nvPr>
        </p:nvSpPr>
        <p:spPr/>
        <p:txBody>
          <a:bodyPr/>
          <a:lstStyle/>
          <a:p>
            <a:pPr marL="342900" indent="-342900">
              <a:buFont typeface="+mj-lt"/>
              <a:buAutoNum type="arabicPeriod" startAt="3"/>
            </a:pPr>
            <a:r>
              <a:rPr lang="de-DE" dirty="0"/>
              <a:t>Hier können Sie neue Felder erstellen, einen Namen, einen Datentypentyp und </a:t>
            </a:r>
            <a:br>
              <a:rPr lang="de-DE" dirty="0"/>
            </a:br>
            <a:r>
              <a:rPr lang="de-DE" dirty="0"/>
              <a:t>ggf. einen Alias-Namen und eine Domäne zuordnen. </a:t>
            </a:r>
            <a:br>
              <a:rPr lang="de-DE" dirty="0"/>
            </a:br>
            <a:r>
              <a:rPr lang="de-DE" dirty="0"/>
              <a:t>Es können nur Domänen ausgewählt werden, welche in der zugehörigen</a:t>
            </a:r>
            <a:br>
              <a:rPr lang="de-DE" dirty="0"/>
            </a:br>
            <a:r>
              <a:rPr lang="de-DE" dirty="0"/>
              <a:t>Datenbank vorhanden sind. </a:t>
            </a:r>
            <a:br>
              <a:rPr lang="de-DE" dirty="0"/>
            </a:br>
            <a:br>
              <a:rPr lang="de-DE" dirty="0"/>
            </a:br>
            <a:r>
              <a:rPr lang="de-DE" dirty="0"/>
              <a:t>Klicken Sie dann auf „Weiter“.</a:t>
            </a:r>
            <a:endParaRPr lang="en-GB" dirty="0"/>
          </a:p>
          <a:p>
            <a:endParaRPr lang="en-GB" dirty="0"/>
          </a:p>
        </p:txBody>
      </p:sp>
      <p:sp>
        <p:nvSpPr>
          <p:cNvPr id="3" name="Titel 2">
            <a:extLst>
              <a:ext uri="{FF2B5EF4-FFF2-40B4-BE49-F238E27FC236}">
                <a16:creationId xmlns:a16="http://schemas.microsoft.com/office/drawing/2014/main" id="{0C3E7F7B-47F8-432A-BC5F-20BE27D109BC}"/>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ACFDAD21-E164-4C02-905F-48B05BC62F8E}"/>
              </a:ext>
            </a:extLst>
          </p:cNvPr>
          <p:cNvPicPr>
            <a:picLocks noChangeAspect="1"/>
          </p:cNvPicPr>
          <p:nvPr/>
        </p:nvPicPr>
        <p:blipFill>
          <a:blip r:embed="rId2"/>
          <a:stretch>
            <a:fillRect/>
          </a:stretch>
        </p:blipFill>
        <p:spPr>
          <a:xfrm>
            <a:off x="9543738" y="0"/>
            <a:ext cx="2648262" cy="6858000"/>
          </a:xfrm>
          <a:prstGeom prst="rect">
            <a:avLst/>
          </a:prstGeom>
        </p:spPr>
      </p:pic>
      <p:sp>
        <p:nvSpPr>
          <p:cNvPr id="6" name="Rechteck 5">
            <a:extLst>
              <a:ext uri="{FF2B5EF4-FFF2-40B4-BE49-F238E27FC236}">
                <a16:creationId xmlns:a16="http://schemas.microsoft.com/office/drawing/2014/main" id="{BE88721C-47F1-4DF5-BEDE-898ACE46FBA6}"/>
              </a:ext>
            </a:extLst>
          </p:cNvPr>
          <p:cNvSpPr/>
          <p:nvPr/>
        </p:nvSpPr>
        <p:spPr>
          <a:xfrm>
            <a:off x="9811842" y="1623069"/>
            <a:ext cx="2278558" cy="5048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BB3D1CBA-34E2-453E-B766-23DBC2B11F9C}"/>
              </a:ext>
            </a:extLst>
          </p:cNvPr>
          <p:cNvSpPr/>
          <p:nvPr/>
        </p:nvSpPr>
        <p:spPr>
          <a:xfrm>
            <a:off x="9631982" y="4642846"/>
            <a:ext cx="2458417" cy="1308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459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3EB34E-0E32-4591-BDCD-E433FD10F92A}"/>
              </a:ext>
            </a:extLst>
          </p:cNvPr>
          <p:cNvSpPr>
            <a:spLocks noGrp="1"/>
          </p:cNvSpPr>
          <p:nvPr>
            <p:ph idx="12"/>
          </p:nvPr>
        </p:nvSpPr>
        <p:spPr/>
        <p:txBody>
          <a:bodyPr/>
          <a:lstStyle/>
          <a:p>
            <a:pPr marL="342900" indent="-342900">
              <a:buFont typeface="+mj-lt"/>
              <a:buAutoNum type="arabicPeriod" startAt="4"/>
            </a:pPr>
            <a:r>
              <a:rPr lang="de-DE" dirty="0"/>
              <a:t>Weisen Sie ein passendes Koordinatensystem zu.</a:t>
            </a:r>
            <a:br>
              <a:rPr lang="de-DE" dirty="0"/>
            </a:br>
            <a:br>
              <a:rPr lang="de-DE" dirty="0"/>
            </a:br>
            <a:r>
              <a:rPr lang="de-DE" dirty="0"/>
              <a:t>Klicken Sie dann auf „Weiter“ oder schließen Sie mit „Fertig“ ab.</a:t>
            </a:r>
            <a:br>
              <a:rPr lang="de-DE" dirty="0"/>
            </a:br>
            <a:r>
              <a:rPr lang="de-DE" dirty="0"/>
              <a:t>Alle weiteren Tabs sind vorerst nicht notwendig.</a:t>
            </a:r>
            <a:endParaRPr lang="en-GB" dirty="0"/>
          </a:p>
          <a:p>
            <a:endParaRPr lang="en-GB" dirty="0"/>
          </a:p>
        </p:txBody>
      </p:sp>
      <p:sp>
        <p:nvSpPr>
          <p:cNvPr id="3" name="Titel 2">
            <a:extLst>
              <a:ext uri="{FF2B5EF4-FFF2-40B4-BE49-F238E27FC236}">
                <a16:creationId xmlns:a16="http://schemas.microsoft.com/office/drawing/2014/main" id="{F21725AD-2346-4382-8628-5F2A6810C6FB}"/>
              </a:ext>
            </a:extLst>
          </p:cNvPr>
          <p:cNvSpPr>
            <a:spLocks noGrp="1"/>
          </p:cNvSpPr>
          <p:nvPr>
            <p:ph type="title"/>
          </p:nvPr>
        </p:nvSpPr>
        <p:spPr/>
        <p:txBody>
          <a:bodyPr/>
          <a:lstStyle/>
          <a:p>
            <a:r>
              <a:rPr lang="de-DE" dirty="0"/>
              <a:t>Praxis: Erstellung neuer Feature-Classes in einer </a:t>
            </a:r>
            <a:r>
              <a:rPr lang="de-DE" dirty="0" err="1"/>
              <a:t>Geodatabase</a:t>
            </a:r>
            <a:endParaRPr lang="en-GB" dirty="0"/>
          </a:p>
        </p:txBody>
      </p:sp>
      <p:pic>
        <p:nvPicPr>
          <p:cNvPr id="5" name="Grafik 4">
            <a:extLst>
              <a:ext uri="{FF2B5EF4-FFF2-40B4-BE49-F238E27FC236}">
                <a16:creationId xmlns:a16="http://schemas.microsoft.com/office/drawing/2014/main" id="{3A309570-BC6D-4EBB-9C5F-67C1D8BE0423}"/>
              </a:ext>
            </a:extLst>
          </p:cNvPr>
          <p:cNvPicPr>
            <a:picLocks noChangeAspect="1"/>
          </p:cNvPicPr>
          <p:nvPr/>
        </p:nvPicPr>
        <p:blipFill>
          <a:blip r:embed="rId2"/>
          <a:stretch>
            <a:fillRect/>
          </a:stretch>
        </p:blipFill>
        <p:spPr>
          <a:xfrm>
            <a:off x="9543738" y="0"/>
            <a:ext cx="2648262" cy="6858000"/>
          </a:xfrm>
          <a:prstGeom prst="rect">
            <a:avLst/>
          </a:prstGeom>
        </p:spPr>
      </p:pic>
      <p:sp>
        <p:nvSpPr>
          <p:cNvPr id="8" name="Rechteck 7">
            <a:extLst>
              <a:ext uri="{FF2B5EF4-FFF2-40B4-BE49-F238E27FC236}">
                <a16:creationId xmlns:a16="http://schemas.microsoft.com/office/drawing/2014/main" id="{4E06300F-81C2-43E8-982F-DF9EDF98B481}"/>
              </a:ext>
            </a:extLst>
          </p:cNvPr>
          <p:cNvSpPr/>
          <p:nvPr/>
        </p:nvSpPr>
        <p:spPr>
          <a:xfrm>
            <a:off x="9728589" y="1199935"/>
            <a:ext cx="2327943" cy="47350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25E833FC-BD06-4B11-A27E-5805F0C49D0A}"/>
              </a:ext>
            </a:extLst>
          </p:cNvPr>
          <p:cNvSpPr/>
          <p:nvPr/>
        </p:nvSpPr>
        <p:spPr>
          <a:xfrm>
            <a:off x="10184892" y="6222528"/>
            <a:ext cx="1365954"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3658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A8D7D8-0712-4A13-8734-5E278071B5CC}"/>
              </a:ext>
            </a:extLst>
          </p:cNvPr>
          <p:cNvSpPr>
            <a:spLocks noGrp="1"/>
          </p:cNvSpPr>
          <p:nvPr>
            <p:ph idx="12"/>
          </p:nvPr>
        </p:nvSpPr>
        <p:spPr/>
        <p:txBody>
          <a:bodyPr/>
          <a:lstStyle/>
          <a:p>
            <a:endParaRPr lang="en-GB"/>
          </a:p>
        </p:txBody>
      </p:sp>
      <p:sp>
        <p:nvSpPr>
          <p:cNvPr id="3" name="Titel 2">
            <a:extLst>
              <a:ext uri="{FF2B5EF4-FFF2-40B4-BE49-F238E27FC236}">
                <a16:creationId xmlns:a16="http://schemas.microsoft.com/office/drawing/2014/main" id="{C8526D5C-C476-4FE5-BFB0-E15C86A6FE95}"/>
              </a:ext>
            </a:extLst>
          </p:cNvPr>
          <p:cNvSpPr>
            <a:spLocks noGrp="1"/>
          </p:cNvSpPr>
          <p:nvPr>
            <p:ph type="title"/>
          </p:nvPr>
        </p:nvSpPr>
        <p:spPr/>
        <p:txBody>
          <a:bodyPr/>
          <a:lstStyle/>
          <a:p>
            <a:endParaRPr lang="en-GB"/>
          </a:p>
        </p:txBody>
      </p:sp>
      <p:pic>
        <p:nvPicPr>
          <p:cNvPr id="5" name="Grafik 4">
            <a:extLst>
              <a:ext uri="{FF2B5EF4-FFF2-40B4-BE49-F238E27FC236}">
                <a16:creationId xmlns:a16="http://schemas.microsoft.com/office/drawing/2014/main" id="{C49AD942-312C-4C73-894A-1BE464E4AC6D}"/>
              </a:ext>
            </a:extLst>
          </p:cNvPr>
          <p:cNvPicPr>
            <a:picLocks noChangeAspect="1"/>
          </p:cNvPicPr>
          <p:nvPr/>
        </p:nvPicPr>
        <p:blipFill>
          <a:blip r:embed="rId2"/>
          <a:stretch>
            <a:fillRect/>
          </a:stretch>
        </p:blipFill>
        <p:spPr>
          <a:xfrm>
            <a:off x="878294" y="0"/>
            <a:ext cx="11313706" cy="6858000"/>
          </a:xfrm>
          <a:prstGeom prst="rect">
            <a:avLst/>
          </a:prstGeom>
        </p:spPr>
      </p:pic>
      <p:sp>
        <p:nvSpPr>
          <p:cNvPr id="6" name="Rechteck 5">
            <a:extLst>
              <a:ext uri="{FF2B5EF4-FFF2-40B4-BE49-F238E27FC236}">
                <a16:creationId xmlns:a16="http://schemas.microsoft.com/office/drawing/2014/main" id="{8A85B4AB-5B17-4E0A-8604-FE72A1E52875}"/>
              </a:ext>
            </a:extLst>
          </p:cNvPr>
          <p:cNvSpPr/>
          <p:nvPr/>
        </p:nvSpPr>
        <p:spPr>
          <a:xfrm>
            <a:off x="990092" y="2841505"/>
            <a:ext cx="1674086"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9786E173-108A-4068-A970-14DC1C71FB84}"/>
              </a:ext>
            </a:extLst>
          </p:cNvPr>
          <p:cNvSpPr/>
          <p:nvPr/>
        </p:nvSpPr>
        <p:spPr>
          <a:xfrm>
            <a:off x="10287255" y="2756839"/>
            <a:ext cx="1674086" cy="42927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0108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Gehen Sie auf der Kernregisterkarte „Bearbeiten“ im Bereich „Features“ auf „Erstellen“. </a:t>
            </a:r>
            <a:br>
              <a:rPr lang="de-DE" dirty="0"/>
            </a:br>
            <a:br>
              <a:rPr lang="de-DE" dirty="0"/>
            </a:br>
            <a:r>
              <a:rPr lang="de-DE" dirty="0"/>
              <a:t>Dies öffnet den Bereich „Features erstellen“ </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Hinzufügen neuer Objekte zu einer Feature-Class</a:t>
            </a:r>
            <a:endParaRPr lang="en-GB" dirty="0"/>
          </a:p>
        </p:txBody>
      </p:sp>
      <p:pic>
        <p:nvPicPr>
          <p:cNvPr id="5" name="Grafik 4">
            <a:extLst>
              <a:ext uri="{FF2B5EF4-FFF2-40B4-BE49-F238E27FC236}">
                <a16:creationId xmlns:a16="http://schemas.microsoft.com/office/drawing/2014/main" id="{54BFD8A8-D2B0-4D7B-8E3A-454ED3AB5C6B}"/>
              </a:ext>
            </a:extLst>
          </p:cNvPr>
          <p:cNvPicPr>
            <a:picLocks noChangeAspect="1"/>
          </p:cNvPicPr>
          <p:nvPr/>
        </p:nvPicPr>
        <p:blipFill rotWithShape="1">
          <a:blip r:embed="rId2"/>
          <a:srcRect b="52675"/>
          <a:stretch/>
        </p:blipFill>
        <p:spPr>
          <a:xfrm>
            <a:off x="-1" y="3375369"/>
            <a:ext cx="12199123" cy="3499555"/>
          </a:xfrm>
          <a:prstGeom prst="rect">
            <a:avLst/>
          </a:prstGeom>
        </p:spPr>
      </p:pic>
      <p:sp>
        <p:nvSpPr>
          <p:cNvPr id="6" name="Rechteck 5">
            <a:extLst>
              <a:ext uri="{FF2B5EF4-FFF2-40B4-BE49-F238E27FC236}">
                <a16:creationId xmlns:a16="http://schemas.microsoft.com/office/drawing/2014/main" id="{45183983-1FEA-4BF3-926B-5291CE58F89E}"/>
              </a:ext>
            </a:extLst>
          </p:cNvPr>
          <p:cNvSpPr/>
          <p:nvPr/>
        </p:nvSpPr>
        <p:spPr>
          <a:xfrm>
            <a:off x="2678544" y="3665595"/>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813D9927-BE53-485D-A144-978113A0B4D0}"/>
              </a:ext>
            </a:extLst>
          </p:cNvPr>
          <p:cNvSpPr/>
          <p:nvPr/>
        </p:nvSpPr>
        <p:spPr>
          <a:xfrm>
            <a:off x="5455610" y="3934177"/>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3216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Gehen Sie auf der Kernregisterkarte „Bearbeiten“ im Bereich „Features“ auf „Erstellen“. </a:t>
            </a:r>
            <a:br>
              <a:rPr lang="de-DE" dirty="0"/>
            </a:br>
            <a:br>
              <a:rPr lang="de-DE" dirty="0"/>
            </a:br>
            <a:r>
              <a:rPr lang="de-DE" dirty="0"/>
              <a:t>Dies öffnet den Bereich „Features erstellen“ </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Hinzufügen neuer Objekte zu einer Feature-Class</a:t>
            </a:r>
            <a:endParaRPr lang="en-GB" dirty="0"/>
          </a:p>
        </p:txBody>
      </p:sp>
      <p:pic>
        <p:nvPicPr>
          <p:cNvPr id="5" name="Grafik 4">
            <a:extLst>
              <a:ext uri="{FF2B5EF4-FFF2-40B4-BE49-F238E27FC236}">
                <a16:creationId xmlns:a16="http://schemas.microsoft.com/office/drawing/2014/main" id="{54BFD8A8-D2B0-4D7B-8E3A-454ED3AB5C6B}"/>
              </a:ext>
            </a:extLst>
          </p:cNvPr>
          <p:cNvPicPr>
            <a:picLocks noChangeAspect="1"/>
          </p:cNvPicPr>
          <p:nvPr/>
        </p:nvPicPr>
        <p:blipFill rotWithShape="1">
          <a:blip r:embed="rId2"/>
          <a:srcRect b="52675"/>
          <a:stretch/>
        </p:blipFill>
        <p:spPr>
          <a:xfrm>
            <a:off x="-1" y="3375369"/>
            <a:ext cx="12199123" cy="3499555"/>
          </a:xfrm>
          <a:prstGeom prst="rect">
            <a:avLst/>
          </a:prstGeom>
        </p:spPr>
      </p:pic>
      <p:sp>
        <p:nvSpPr>
          <p:cNvPr id="6" name="Rechteck 5">
            <a:extLst>
              <a:ext uri="{FF2B5EF4-FFF2-40B4-BE49-F238E27FC236}">
                <a16:creationId xmlns:a16="http://schemas.microsoft.com/office/drawing/2014/main" id="{45183983-1FEA-4BF3-926B-5291CE58F89E}"/>
              </a:ext>
            </a:extLst>
          </p:cNvPr>
          <p:cNvSpPr/>
          <p:nvPr/>
        </p:nvSpPr>
        <p:spPr>
          <a:xfrm>
            <a:off x="2678544" y="3665595"/>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a:extLst>
              <a:ext uri="{FF2B5EF4-FFF2-40B4-BE49-F238E27FC236}">
                <a16:creationId xmlns:a16="http://schemas.microsoft.com/office/drawing/2014/main" id="{813D9927-BE53-485D-A144-978113A0B4D0}"/>
              </a:ext>
            </a:extLst>
          </p:cNvPr>
          <p:cNvSpPr/>
          <p:nvPr/>
        </p:nvSpPr>
        <p:spPr>
          <a:xfrm>
            <a:off x="5455610" y="3934177"/>
            <a:ext cx="696834" cy="2742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7A60049-A795-461D-96E5-2561E2F55843}"/>
              </a:ext>
            </a:extLst>
          </p:cNvPr>
          <p:cNvPicPr>
            <a:picLocks noChangeAspect="1"/>
          </p:cNvPicPr>
          <p:nvPr/>
        </p:nvPicPr>
        <p:blipFill>
          <a:blip r:embed="rId3"/>
          <a:stretch>
            <a:fillRect/>
          </a:stretch>
        </p:blipFill>
        <p:spPr>
          <a:xfrm>
            <a:off x="878294" y="16924"/>
            <a:ext cx="11313706" cy="6858000"/>
          </a:xfrm>
          <a:prstGeom prst="rect">
            <a:avLst/>
          </a:prstGeom>
        </p:spPr>
      </p:pic>
      <p:sp>
        <p:nvSpPr>
          <p:cNvPr id="9" name="Rechteck 8">
            <a:extLst>
              <a:ext uri="{FF2B5EF4-FFF2-40B4-BE49-F238E27FC236}">
                <a16:creationId xmlns:a16="http://schemas.microsoft.com/office/drawing/2014/main" id="{CEB285AD-8617-483F-88CB-CF4CA38FAC8D}"/>
              </a:ext>
            </a:extLst>
          </p:cNvPr>
          <p:cNvSpPr/>
          <p:nvPr/>
        </p:nvSpPr>
        <p:spPr>
          <a:xfrm>
            <a:off x="940054" y="1362662"/>
            <a:ext cx="1831367" cy="17135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0262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Punkt-Feature-Class</a:t>
            </a:r>
          </a:p>
          <a:p>
            <a:pPr marL="342900" indent="-342900">
              <a:buFont typeface="+mj-lt"/>
              <a:buAutoNum type="arabicPeriod"/>
            </a:pPr>
            <a:endParaRPr lang="de-DE" dirty="0"/>
          </a:p>
          <a:p>
            <a:pPr marL="342900" indent="-342900">
              <a:buFont typeface="+mj-lt"/>
              <a:buAutoNum type="arabicPeriod"/>
            </a:pPr>
            <a:r>
              <a:rPr lang="de-DE" dirty="0"/>
              <a:t>Aktivieren Sie „Punkt“ und fügenden Sie über Links-Klick in der aktuellen</a:t>
            </a:r>
            <a:br>
              <a:rPr lang="de-DE" dirty="0"/>
            </a:br>
            <a:r>
              <a:rPr lang="de-DE" dirty="0"/>
              <a:t>Kartenansicht die gewünschten Punkt-Features hinzu.</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Punkt-Features</a:t>
            </a:r>
            <a:endParaRPr lang="en-GB" dirty="0"/>
          </a:p>
        </p:txBody>
      </p:sp>
      <p:pic>
        <p:nvPicPr>
          <p:cNvPr id="5" name="Grafik 4">
            <a:extLst>
              <a:ext uri="{FF2B5EF4-FFF2-40B4-BE49-F238E27FC236}">
                <a16:creationId xmlns:a16="http://schemas.microsoft.com/office/drawing/2014/main" id="{A9442445-EB11-4884-BBC7-7129196B8BD1}"/>
              </a:ext>
            </a:extLst>
          </p:cNvPr>
          <p:cNvPicPr>
            <a:picLocks noChangeAspect="1"/>
          </p:cNvPicPr>
          <p:nvPr/>
        </p:nvPicPr>
        <p:blipFill rotWithShape="1">
          <a:blip r:embed="rId2"/>
          <a:srcRect l="32824" t="28962" r="58797" b="56432"/>
          <a:stretch/>
        </p:blipFill>
        <p:spPr>
          <a:xfrm>
            <a:off x="9160933" y="1296958"/>
            <a:ext cx="2421467" cy="1852910"/>
          </a:xfrm>
          <a:prstGeom prst="rect">
            <a:avLst/>
          </a:prstGeom>
        </p:spPr>
      </p:pic>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3"/>
          <a:srcRect t="3868" b="80494"/>
          <a:stretch/>
        </p:blipFill>
        <p:spPr>
          <a:xfrm>
            <a:off x="-1" y="3828325"/>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127264"/>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9668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Punkt-Feature-Class</a:t>
            </a:r>
          </a:p>
          <a:p>
            <a:pPr marL="342900" indent="-342900">
              <a:buFont typeface="+mj-lt"/>
              <a:buAutoNum type="arabicPeriod"/>
            </a:pPr>
            <a:endParaRPr lang="de-DE" dirty="0"/>
          </a:p>
          <a:p>
            <a:pPr marL="342900" indent="-342900">
              <a:buFont typeface="+mj-lt"/>
              <a:buAutoNum type="arabicPeriod"/>
            </a:pPr>
            <a:r>
              <a:rPr lang="de-DE" dirty="0"/>
              <a:t>Aktivieren Sie „Punkt“ und fügenden Sie über Links-Klick in der aktuellen</a:t>
            </a:r>
            <a:br>
              <a:rPr lang="de-DE" dirty="0"/>
            </a:br>
            <a:r>
              <a:rPr lang="de-DE" dirty="0"/>
              <a:t>Kartenansicht die gewünschten Punkt-Features hinzu.</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Punkt-Features</a:t>
            </a:r>
            <a:endParaRPr lang="en-GB" dirty="0"/>
          </a:p>
        </p:txBody>
      </p:sp>
      <p:pic>
        <p:nvPicPr>
          <p:cNvPr id="5" name="Grafik 4">
            <a:extLst>
              <a:ext uri="{FF2B5EF4-FFF2-40B4-BE49-F238E27FC236}">
                <a16:creationId xmlns:a16="http://schemas.microsoft.com/office/drawing/2014/main" id="{A9442445-EB11-4884-BBC7-7129196B8BD1}"/>
              </a:ext>
            </a:extLst>
          </p:cNvPr>
          <p:cNvPicPr>
            <a:picLocks noChangeAspect="1"/>
          </p:cNvPicPr>
          <p:nvPr/>
        </p:nvPicPr>
        <p:blipFill rotWithShape="1">
          <a:blip r:embed="rId2"/>
          <a:srcRect l="32824" t="28962" r="58797" b="56432"/>
          <a:stretch/>
        </p:blipFill>
        <p:spPr>
          <a:xfrm>
            <a:off x="9160933" y="1296958"/>
            <a:ext cx="2421467" cy="1852910"/>
          </a:xfrm>
          <a:prstGeom prst="rect">
            <a:avLst/>
          </a:prstGeom>
        </p:spPr>
      </p:pic>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3"/>
          <a:srcRect t="3868" b="80494"/>
          <a:stretch/>
        </p:blipFill>
        <p:spPr>
          <a:xfrm>
            <a:off x="-1" y="3828325"/>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127264"/>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87065779-6C33-413D-9D80-C59CE04B463C}"/>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341059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Polygon-Feature-Class</a:t>
            </a:r>
          </a:p>
          <a:p>
            <a:pPr marL="342900" indent="-342900">
              <a:buFont typeface="+mj-lt"/>
              <a:buAutoNum type="arabicPeriod"/>
            </a:pPr>
            <a:endParaRPr lang="de-DE" dirty="0"/>
          </a:p>
          <a:p>
            <a:pPr marL="342900" indent="-342900">
              <a:buFont typeface="+mj-lt"/>
              <a:buAutoNum type="arabicPeriod"/>
            </a:pPr>
            <a:r>
              <a:rPr lang="de-DE" dirty="0"/>
              <a:t>Aktivieren Sie „Polygon“ und zeichnen Sie über mehrere Links-Klicks in der </a:t>
            </a:r>
            <a:br>
              <a:rPr lang="de-DE" dirty="0"/>
            </a:br>
            <a:r>
              <a:rPr lang="de-DE" dirty="0"/>
              <a:t>aktuellen Kartenansicht das gewünschte Polygon. Die Zeichnung beenden</a:t>
            </a:r>
            <a:br>
              <a:rPr lang="de-DE" dirty="0"/>
            </a:br>
            <a:r>
              <a:rPr lang="de-DE" dirty="0"/>
              <a:t>Sie mit Doppel-Klick (Achtung: gilt als letzter Punkt). Danach können Sie das nächste Polygon zeichnen.</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Schließen Sie den „Feature erstellen“ Bereich wieder.</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Polygon-Features</a:t>
            </a:r>
            <a:endParaRPr lang="en-GB" dirty="0"/>
          </a:p>
        </p:txBody>
      </p:sp>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2"/>
          <a:srcRect t="3868" b="80494"/>
          <a:stretch/>
        </p:blipFill>
        <p:spPr>
          <a:xfrm>
            <a:off x="-1" y="4251661"/>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511082"/>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5F7F2C30-3F6D-435A-8F4D-10593B93CFAE}"/>
              </a:ext>
            </a:extLst>
          </p:cNvPr>
          <p:cNvPicPr>
            <a:picLocks noChangeAspect="1"/>
          </p:cNvPicPr>
          <p:nvPr/>
        </p:nvPicPr>
        <p:blipFill rotWithShape="1">
          <a:blip r:embed="rId3"/>
          <a:srcRect l="32963" t="35500" r="58889" b="51740"/>
          <a:stretch/>
        </p:blipFill>
        <p:spPr>
          <a:xfrm>
            <a:off x="9019822" y="1313940"/>
            <a:ext cx="2424033" cy="1666522"/>
          </a:xfrm>
          <a:prstGeom prst="rect">
            <a:avLst/>
          </a:prstGeom>
        </p:spPr>
      </p:pic>
    </p:spTree>
    <p:extLst>
      <p:ext uri="{BB962C8B-B14F-4D97-AF65-F5344CB8AC3E}">
        <p14:creationId xmlns:p14="http://schemas.microsoft.com/office/powerpoint/2010/main" val="28249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2E21F8-5B28-4D5B-814F-6A7E68F1582A}"/>
              </a:ext>
            </a:extLst>
          </p:cNvPr>
          <p:cNvSpPr>
            <a:spLocks noGrp="1"/>
          </p:cNvSpPr>
          <p:nvPr>
            <p:ph idx="12"/>
          </p:nvPr>
        </p:nvSpPr>
        <p:spPr/>
        <p:txBody>
          <a:bodyPr/>
          <a:lstStyle/>
          <a:p>
            <a:r>
              <a:rPr lang="de-DE" dirty="0"/>
              <a:t>… sind Objekte mit Raumbezug und Attributen, gespeichert auf eine Art und Weise, </a:t>
            </a:r>
          </a:p>
          <a:p>
            <a:r>
              <a:rPr lang="de-DE" dirty="0"/>
              <a:t>dass GIS-Software darauf zugreifen und diese verarbeiten und darstellen kann.</a:t>
            </a:r>
          </a:p>
          <a:p>
            <a:endParaRPr lang="de-DE" dirty="0"/>
          </a:p>
          <a:p>
            <a:r>
              <a:rPr lang="de-DE" dirty="0"/>
              <a:t>Speicherung als</a:t>
            </a:r>
          </a:p>
          <a:p>
            <a:pPr marL="285750" indent="-285750">
              <a:buFont typeface="Arial" panose="020B0604020202020204" pitchFamily="34" charset="0"/>
              <a:buChar char="•"/>
            </a:pPr>
            <a:r>
              <a:rPr lang="de-DE" dirty="0"/>
              <a:t>Einfach Text-Dateien</a:t>
            </a:r>
          </a:p>
          <a:p>
            <a:pPr marL="285750" indent="-285750">
              <a:buFont typeface="Arial" panose="020B0604020202020204" pitchFamily="34" charset="0"/>
              <a:buChar char="•"/>
            </a:pPr>
            <a:r>
              <a:rPr lang="de-DE" dirty="0"/>
              <a:t>Tabellen / strukturierte Text-Dateien (</a:t>
            </a:r>
            <a:r>
              <a:rPr lang="de-DE" dirty="0" err="1"/>
              <a:t>csv</a:t>
            </a:r>
            <a:r>
              <a:rPr lang="de-DE" dirty="0"/>
              <a:t>, </a:t>
            </a:r>
            <a:r>
              <a:rPr lang="de-DE" dirty="0" err="1"/>
              <a:t>xls</a:t>
            </a:r>
            <a:r>
              <a:rPr lang="de-DE" dirty="0"/>
              <a:t>, ….)</a:t>
            </a:r>
          </a:p>
          <a:p>
            <a:pPr marL="285750" indent="-285750">
              <a:buFont typeface="Arial" panose="020B0604020202020204" pitchFamily="34" charset="0"/>
              <a:buChar char="•"/>
            </a:pPr>
            <a:r>
              <a:rPr lang="de-DE" dirty="0"/>
              <a:t>Rasterbilder </a:t>
            </a:r>
          </a:p>
          <a:p>
            <a:pPr marL="285750" indent="-285750">
              <a:buFont typeface="Arial" panose="020B0604020202020204" pitchFamily="34" charset="0"/>
              <a:buChar char="•"/>
            </a:pPr>
            <a:r>
              <a:rPr lang="de-DE" dirty="0"/>
              <a:t>Spez. Dateiformate (</a:t>
            </a:r>
            <a:r>
              <a:rPr lang="de-DE" i="1" dirty="0" err="1"/>
              <a:t>Shapefiles</a:t>
            </a:r>
            <a:r>
              <a:rPr lang="de-DE" dirty="0"/>
              <a:t>, Coverage, CAD, …)</a:t>
            </a:r>
          </a:p>
          <a:p>
            <a:pPr marL="285750" indent="-285750">
              <a:buFont typeface="Arial" panose="020B0604020202020204" pitchFamily="34" charset="0"/>
              <a:buChar char="•"/>
            </a:pPr>
            <a:r>
              <a:rPr lang="de-DE" dirty="0"/>
              <a:t>Datenbanktabellen mit einem DBMS (z.B. </a:t>
            </a:r>
            <a:r>
              <a:rPr lang="de-DE" i="1" dirty="0" err="1"/>
              <a:t>Geodatabase</a:t>
            </a:r>
            <a:r>
              <a:rPr lang="de-DE" dirty="0"/>
              <a:t>)</a:t>
            </a:r>
            <a:endParaRPr lang="en-GB" dirty="0"/>
          </a:p>
        </p:txBody>
      </p:sp>
      <p:sp>
        <p:nvSpPr>
          <p:cNvPr id="3" name="Titel 2">
            <a:extLst>
              <a:ext uri="{FF2B5EF4-FFF2-40B4-BE49-F238E27FC236}">
                <a16:creationId xmlns:a16="http://schemas.microsoft.com/office/drawing/2014/main" id="{17EF6179-B1A6-4516-AD33-73AF842B3158}"/>
              </a:ext>
            </a:extLst>
          </p:cNvPr>
          <p:cNvSpPr>
            <a:spLocks noGrp="1"/>
          </p:cNvSpPr>
          <p:nvPr>
            <p:ph type="title"/>
          </p:nvPr>
        </p:nvSpPr>
        <p:spPr/>
        <p:txBody>
          <a:bodyPr/>
          <a:lstStyle/>
          <a:p>
            <a:r>
              <a:rPr lang="de-DE" dirty="0"/>
              <a:t>Theorie: Geodaten …</a:t>
            </a:r>
            <a:endParaRPr lang="en-GB" dirty="0"/>
          </a:p>
        </p:txBody>
      </p:sp>
    </p:spTree>
    <p:extLst>
      <p:ext uri="{BB962C8B-B14F-4D97-AF65-F5344CB8AC3E}">
        <p14:creationId xmlns:p14="http://schemas.microsoft.com/office/powerpoint/2010/main" val="2033105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847738-24AE-464E-882C-95089E8E617A}"/>
              </a:ext>
            </a:extLst>
          </p:cNvPr>
          <p:cNvSpPr>
            <a:spLocks noGrp="1"/>
          </p:cNvSpPr>
          <p:nvPr>
            <p:ph idx="12"/>
          </p:nvPr>
        </p:nvSpPr>
        <p:spPr/>
        <p:txBody>
          <a:bodyPr/>
          <a:lstStyle/>
          <a:p>
            <a:pPr marL="342900" indent="-342900">
              <a:buFont typeface="+mj-lt"/>
              <a:buAutoNum type="arabicPeriod"/>
            </a:pPr>
            <a:r>
              <a:rPr lang="de-DE" dirty="0"/>
              <a:t>Selektieren Sie im Bereich „Features erstellen“ eine Polygon-Feature-Class</a:t>
            </a:r>
          </a:p>
          <a:p>
            <a:pPr marL="342900" indent="-342900">
              <a:buFont typeface="+mj-lt"/>
              <a:buAutoNum type="arabicPeriod"/>
            </a:pPr>
            <a:endParaRPr lang="de-DE" dirty="0"/>
          </a:p>
          <a:p>
            <a:pPr marL="342900" indent="-342900">
              <a:buFont typeface="+mj-lt"/>
              <a:buAutoNum type="arabicPeriod"/>
            </a:pPr>
            <a:r>
              <a:rPr lang="de-DE" dirty="0"/>
              <a:t>Aktivieren Sie „Polygon“ und zeichnen Sie über mehrere Links-Klicks in der </a:t>
            </a:r>
            <a:br>
              <a:rPr lang="de-DE" dirty="0"/>
            </a:br>
            <a:r>
              <a:rPr lang="de-DE" dirty="0"/>
              <a:t>aktuellen Kartenansicht das gewünschte Polygon. Die Zeichnung beenden</a:t>
            </a:r>
            <a:br>
              <a:rPr lang="de-DE" dirty="0"/>
            </a:br>
            <a:r>
              <a:rPr lang="de-DE" dirty="0"/>
              <a:t>Sie mit Doppel-Klick (Achtung: gilt als letzter Punkt). Danach können Sie das nächste Polygon zeichnen.</a:t>
            </a:r>
          </a:p>
          <a:p>
            <a:pPr marL="342900" indent="-342900">
              <a:buFont typeface="+mj-lt"/>
              <a:buAutoNum type="arabicPeriod"/>
            </a:pPr>
            <a:endParaRPr lang="de-DE" dirty="0"/>
          </a:p>
          <a:p>
            <a:pPr marL="342900" indent="-342900">
              <a:buFont typeface="+mj-lt"/>
              <a:buAutoNum type="arabicPeriod"/>
            </a:pPr>
            <a:r>
              <a:rPr lang="de-DE" dirty="0"/>
              <a:t>Schließen Sie über „Speichern“ im Bereich „Änderungen verwalten“ die Feature-Erstellung ab.</a:t>
            </a:r>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endParaRPr lang="de-DE" dirty="0"/>
          </a:p>
          <a:p>
            <a:pPr marL="342900" indent="-342900">
              <a:buFont typeface="+mj-lt"/>
              <a:buAutoNum type="arabicPeriod"/>
            </a:pPr>
            <a:r>
              <a:rPr lang="de-DE" dirty="0"/>
              <a:t>Schließen Sie den „Feature erstellen“ Bereich wieder.</a:t>
            </a:r>
          </a:p>
        </p:txBody>
      </p:sp>
      <p:sp>
        <p:nvSpPr>
          <p:cNvPr id="3" name="Titel 2">
            <a:extLst>
              <a:ext uri="{FF2B5EF4-FFF2-40B4-BE49-F238E27FC236}">
                <a16:creationId xmlns:a16="http://schemas.microsoft.com/office/drawing/2014/main" id="{5A426A41-C7AC-4405-8E44-147DD89D13A4}"/>
              </a:ext>
            </a:extLst>
          </p:cNvPr>
          <p:cNvSpPr>
            <a:spLocks noGrp="1"/>
          </p:cNvSpPr>
          <p:nvPr>
            <p:ph type="title"/>
          </p:nvPr>
        </p:nvSpPr>
        <p:spPr/>
        <p:txBody>
          <a:bodyPr/>
          <a:lstStyle/>
          <a:p>
            <a:r>
              <a:rPr lang="de-DE" dirty="0"/>
              <a:t>Praxis: Erstellen von Polygon-Features</a:t>
            </a:r>
            <a:endParaRPr lang="en-GB" dirty="0"/>
          </a:p>
        </p:txBody>
      </p:sp>
      <p:pic>
        <p:nvPicPr>
          <p:cNvPr id="7" name="Grafik 6">
            <a:extLst>
              <a:ext uri="{FF2B5EF4-FFF2-40B4-BE49-F238E27FC236}">
                <a16:creationId xmlns:a16="http://schemas.microsoft.com/office/drawing/2014/main" id="{462CF4F2-D1CF-4169-93E1-136F0F40B4EF}"/>
              </a:ext>
            </a:extLst>
          </p:cNvPr>
          <p:cNvPicPr>
            <a:picLocks noChangeAspect="1"/>
          </p:cNvPicPr>
          <p:nvPr/>
        </p:nvPicPr>
        <p:blipFill rotWithShape="1">
          <a:blip r:embed="rId2"/>
          <a:srcRect t="3868" b="80494"/>
          <a:stretch/>
        </p:blipFill>
        <p:spPr>
          <a:xfrm>
            <a:off x="-1" y="4251661"/>
            <a:ext cx="12192201" cy="1155719"/>
          </a:xfrm>
          <a:prstGeom prst="rect">
            <a:avLst/>
          </a:prstGeom>
        </p:spPr>
      </p:pic>
      <p:sp>
        <p:nvSpPr>
          <p:cNvPr id="8" name="Rechteck 7">
            <a:extLst>
              <a:ext uri="{FF2B5EF4-FFF2-40B4-BE49-F238E27FC236}">
                <a16:creationId xmlns:a16="http://schemas.microsoft.com/office/drawing/2014/main" id="{E4C761F4-EF8E-4339-AC64-11325F66068D}"/>
              </a:ext>
            </a:extLst>
          </p:cNvPr>
          <p:cNvSpPr/>
          <p:nvPr/>
        </p:nvSpPr>
        <p:spPr>
          <a:xfrm>
            <a:off x="1656900" y="4511082"/>
            <a:ext cx="538790" cy="5294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5F7F2C30-3F6D-435A-8F4D-10593B93CFAE}"/>
              </a:ext>
            </a:extLst>
          </p:cNvPr>
          <p:cNvPicPr>
            <a:picLocks noChangeAspect="1"/>
          </p:cNvPicPr>
          <p:nvPr/>
        </p:nvPicPr>
        <p:blipFill rotWithShape="1">
          <a:blip r:embed="rId3"/>
          <a:srcRect l="32963" t="35500" r="58889" b="51740"/>
          <a:stretch/>
        </p:blipFill>
        <p:spPr>
          <a:xfrm>
            <a:off x="9019822" y="1313940"/>
            <a:ext cx="2424033" cy="1666522"/>
          </a:xfrm>
          <a:prstGeom prst="rect">
            <a:avLst/>
          </a:prstGeom>
        </p:spPr>
      </p:pic>
      <p:pic>
        <p:nvPicPr>
          <p:cNvPr id="5" name="Grafik 4">
            <a:extLst>
              <a:ext uri="{FF2B5EF4-FFF2-40B4-BE49-F238E27FC236}">
                <a16:creationId xmlns:a16="http://schemas.microsoft.com/office/drawing/2014/main" id="{5A2CFFB1-FFC5-4191-8B03-DE308D718393}"/>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6003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a:pPr>
            <a:r>
              <a:rPr lang="de-DE" dirty="0"/>
              <a:t>Aktivieren Sie die Option „Attribute“ im Bereich „Auswahl“ der Kernregisterkarte „Bearbeiten“, selektieren</a:t>
            </a:r>
            <a:br>
              <a:rPr lang="de-DE" dirty="0"/>
            </a:br>
            <a:r>
              <a:rPr lang="de-DE" dirty="0"/>
              <a:t>Sie ein Objekt und tragen Sie den Attributwert im „Attribute“-Bereich ein.</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Bearbeitung / Setzen der Feldwerte eines Features</a:t>
            </a:r>
            <a:endParaRPr lang="en-GB" dirty="0"/>
          </a:p>
        </p:txBody>
      </p:sp>
      <p:pic>
        <p:nvPicPr>
          <p:cNvPr id="7" name="Grafik 6">
            <a:extLst>
              <a:ext uri="{FF2B5EF4-FFF2-40B4-BE49-F238E27FC236}">
                <a16:creationId xmlns:a16="http://schemas.microsoft.com/office/drawing/2014/main" id="{22CC534C-B357-498E-9C6A-EC8676161785}"/>
              </a:ext>
            </a:extLst>
          </p:cNvPr>
          <p:cNvPicPr>
            <a:picLocks noChangeAspect="1"/>
          </p:cNvPicPr>
          <p:nvPr/>
        </p:nvPicPr>
        <p:blipFill rotWithShape="1">
          <a:blip r:embed="rId2"/>
          <a:srcRect t="3868" b="33086"/>
          <a:stretch/>
        </p:blipFill>
        <p:spPr>
          <a:xfrm>
            <a:off x="878294" y="2534356"/>
            <a:ext cx="11313706" cy="4323644"/>
          </a:xfrm>
          <a:prstGeom prst="rect">
            <a:avLst/>
          </a:prstGeom>
        </p:spPr>
      </p:pic>
      <p:sp>
        <p:nvSpPr>
          <p:cNvPr id="8" name="Rechteck 7">
            <a:extLst>
              <a:ext uri="{FF2B5EF4-FFF2-40B4-BE49-F238E27FC236}">
                <a16:creationId xmlns:a16="http://schemas.microsoft.com/office/drawing/2014/main" id="{BC3AAFBB-427C-4419-A662-2FA3E56D3672}"/>
              </a:ext>
            </a:extLst>
          </p:cNvPr>
          <p:cNvSpPr/>
          <p:nvPr/>
        </p:nvSpPr>
        <p:spPr>
          <a:xfrm>
            <a:off x="10027610" y="6457244"/>
            <a:ext cx="2164389" cy="4007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1525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D7A784-EC1A-441D-9B8C-65623A05D8FD}"/>
              </a:ext>
            </a:extLst>
          </p:cNvPr>
          <p:cNvSpPr>
            <a:spLocks noGrp="1"/>
          </p:cNvSpPr>
          <p:nvPr>
            <p:ph idx="12"/>
          </p:nvPr>
        </p:nvSpPr>
        <p:spPr/>
        <p:txBody>
          <a:bodyPr/>
          <a:lstStyle/>
          <a:p>
            <a:pPr marL="342900" indent="-342900">
              <a:buFont typeface="+mj-lt"/>
              <a:buAutoNum type="arabicPeriod" startAt="2"/>
            </a:pPr>
            <a:r>
              <a:rPr lang="de-DE" dirty="0"/>
              <a:t>Nachdem Sie für alle Werte gesetzt haben, nutzen Sie „Speichern“ im Bereich „Änderungen verwalten“.</a:t>
            </a:r>
            <a:endParaRPr lang="en-GB" dirty="0"/>
          </a:p>
        </p:txBody>
      </p:sp>
      <p:sp>
        <p:nvSpPr>
          <p:cNvPr id="3" name="Titel 2">
            <a:extLst>
              <a:ext uri="{FF2B5EF4-FFF2-40B4-BE49-F238E27FC236}">
                <a16:creationId xmlns:a16="http://schemas.microsoft.com/office/drawing/2014/main" id="{9202F8AD-EA3D-4015-87AC-F9512947C191}"/>
              </a:ext>
            </a:extLst>
          </p:cNvPr>
          <p:cNvSpPr>
            <a:spLocks noGrp="1"/>
          </p:cNvSpPr>
          <p:nvPr>
            <p:ph type="title"/>
          </p:nvPr>
        </p:nvSpPr>
        <p:spPr/>
        <p:txBody>
          <a:bodyPr/>
          <a:lstStyle/>
          <a:p>
            <a:r>
              <a:rPr lang="de-DE" dirty="0"/>
              <a:t>Praxis: Bearbeitung / Setzen der Feldwerte eines Features</a:t>
            </a:r>
            <a:endParaRPr lang="en-GB" dirty="0"/>
          </a:p>
        </p:txBody>
      </p:sp>
      <p:pic>
        <p:nvPicPr>
          <p:cNvPr id="7" name="Grafik 6">
            <a:extLst>
              <a:ext uri="{FF2B5EF4-FFF2-40B4-BE49-F238E27FC236}">
                <a16:creationId xmlns:a16="http://schemas.microsoft.com/office/drawing/2014/main" id="{22CC534C-B357-498E-9C6A-EC8676161785}"/>
              </a:ext>
            </a:extLst>
          </p:cNvPr>
          <p:cNvPicPr>
            <a:picLocks noChangeAspect="1"/>
          </p:cNvPicPr>
          <p:nvPr/>
        </p:nvPicPr>
        <p:blipFill rotWithShape="1">
          <a:blip r:embed="rId2"/>
          <a:srcRect t="3868" b="33086"/>
          <a:stretch/>
        </p:blipFill>
        <p:spPr>
          <a:xfrm>
            <a:off x="878294" y="2534356"/>
            <a:ext cx="11313706" cy="4323644"/>
          </a:xfrm>
          <a:prstGeom prst="rect">
            <a:avLst/>
          </a:prstGeom>
        </p:spPr>
      </p:pic>
      <p:sp>
        <p:nvSpPr>
          <p:cNvPr id="8" name="Rechteck 7">
            <a:extLst>
              <a:ext uri="{FF2B5EF4-FFF2-40B4-BE49-F238E27FC236}">
                <a16:creationId xmlns:a16="http://schemas.microsoft.com/office/drawing/2014/main" id="{BC3AAFBB-427C-4419-A662-2FA3E56D3672}"/>
              </a:ext>
            </a:extLst>
          </p:cNvPr>
          <p:cNvSpPr/>
          <p:nvPr/>
        </p:nvSpPr>
        <p:spPr>
          <a:xfrm>
            <a:off x="2379389" y="2782710"/>
            <a:ext cx="589590" cy="4741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4750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A7CDF9-7635-437A-A7E3-FA25B600F6B1}"/>
              </a:ext>
            </a:extLst>
          </p:cNvPr>
          <p:cNvSpPr>
            <a:spLocks noGrp="1"/>
          </p:cNvSpPr>
          <p:nvPr>
            <p:ph idx="12"/>
          </p:nvPr>
        </p:nvSpPr>
        <p:spPr/>
        <p:txBody>
          <a:bodyPr/>
          <a:lstStyle/>
          <a:p>
            <a:pPr marL="342900" indent="-342900">
              <a:buFont typeface="+mj-lt"/>
              <a:buAutoNum type="arabicPeriod" startAt="3"/>
            </a:pPr>
            <a:r>
              <a:rPr lang="de-DE" dirty="0"/>
              <a:t>Alternativ können Sie die Attributtabelle einer Feature-Class öffnen über </a:t>
            </a:r>
            <a:r>
              <a:rPr lang="de-DE" dirty="0" err="1"/>
              <a:t>Strg+T</a:t>
            </a:r>
            <a:r>
              <a:rPr lang="de-DE" dirty="0"/>
              <a:t> oder über „Daten“-&gt; „Attributtabelle“ oder Recht-Klick auf Layer im „Inhalt“-Bereich -&gt; „Attributtabelle“</a:t>
            </a:r>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r>
              <a:rPr lang="de-DE" dirty="0"/>
              <a:t>Handelt es sich um ein Attribut mit einer Domäne, Links-Klicken Sie auf die Zelle und selektieren Sie einen Wert auf dem Drop-Down-Menü</a:t>
            </a:r>
          </a:p>
          <a:p>
            <a:pPr marL="342900" indent="-342900">
              <a:buFont typeface="+mj-lt"/>
              <a:buAutoNum type="arabicPeriod" startAt="3"/>
            </a:pPr>
            <a:endParaRPr lang="de-DE" dirty="0"/>
          </a:p>
          <a:p>
            <a:pPr marL="342900" indent="-342900">
              <a:buFont typeface="+mj-lt"/>
              <a:buAutoNum type="arabicPeriod" startAt="3"/>
            </a:pPr>
            <a:r>
              <a:rPr lang="de-DE" dirty="0"/>
              <a:t>Nachdem Sie für alle Werte gesetzt haben, nutzen Sie „Speichern“ </a:t>
            </a:r>
            <a:br>
              <a:rPr lang="de-DE" dirty="0"/>
            </a:br>
            <a:r>
              <a:rPr lang="de-DE" dirty="0"/>
              <a:t>im Bereich „Änderungen verwalten“.</a:t>
            </a:r>
            <a:endParaRPr lang="en-GB"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en-GB" dirty="0"/>
          </a:p>
        </p:txBody>
      </p:sp>
      <p:sp>
        <p:nvSpPr>
          <p:cNvPr id="3" name="Titel 2">
            <a:extLst>
              <a:ext uri="{FF2B5EF4-FFF2-40B4-BE49-F238E27FC236}">
                <a16:creationId xmlns:a16="http://schemas.microsoft.com/office/drawing/2014/main" id="{E5732EB9-1B8C-4BF7-978E-B914B451FC0A}"/>
              </a:ext>
            </a:extLst>
          </p:cNvPr>
          <p:cNvSpPr>
            <a:spLocks noGrp="1"/>
          </p:cNvSpPr>
          <p:nvPr>
            <p:ph type="title"/>
          </p:nvPr>
        </p:nvSpPr>
        <p:spPr/>
        <p:txBody>
          <a:bodyPr/>
          <a:lstStyle/>
          <a:p>
            <a:r>
              <a:rPr lang="de-DE" dirty="0"/>
              <a:t>Praxis: Bearbeitung / Setzen der Feldwerte eines Features</a:t>
            </a:r>
            <a:endParaRPr lang="en-GB" dirty="0"/>
          </a:p>
        </p:txBody>
      </p:sp>
      <p:pic>
        <p:nvPicPr>
          <p:cNvPr id="5" name="Grafik 4">
            <a:extLst>
              <a:ext uri="{FF2B5EF4-FFF2-40B4-BE49-F238E27FC236}">
                <a16:creationId xmlns:a16="http://schemas.microsoft.com/office/drawing/2014/main" id="{EA1B6666-7924-421F-BF9E-A9194A6D28AE}"/>
              </a:ext>
            </a:extLst>
          </p:cNvPr>
          <p:cNvPicPr>
            <a:picLocks noChangeAspect="1"/>
          </p:cNvPicPr>
          <p:nvPr/>
        </p:nvPicPr>
        <p:blipFill>
          <a:blip r:embed="rId2"/>
          <a:stretch>
            <a:fillRect/>
          </a:stretch>
        </p:blipFill>
        <p:spPr>
          <a:xfrm>
            <a:off x="4222044" y="2253746"/>
            <a:ext cx="7969956" cy="2021647"/>
          </a:xfrm>
          <a:prstGeom prst="rect">
            <a:avLst/>
          </a:prstGeom>
        </p:spPr>
      </p:pic>
      <p:pic>
        <p:nvPicPr>
          <p:cNvPr id="7" name="Grafik 6">
            <a:extLst>
              <a:ext uri="{FF2B5EF4-FFF2-40B4-BE49-F238E27FC236}">
                <a16:creationId xmlns:a16="http://schemas.microsoft.com/office/drawing/2014/main" id="{60A5BF0A-5B27-42BC-A4E1-515F728C5C84}"/>
              </a:ext>
            </a:extLst>
          </p:cNvPr>
          <p:cNvPicPr>
            <a:picLocks noChangeAspect="1"/>
          </p:cNvPicPr>
          <p:nvPr/>
        </p:nvPicPr>
        <p:blipFill rotWithShape="1">
          <a:blip r:embed="rId3"/>
          <a:srcRect l="40694" t="48260" r="44815" b="36133"/>
          <a:stretch/>
        </p:blipFill>
        <p:spPr>
          <a:xfrm>
            <a:off x="8336844" y="4594044"/>
            <a:ext cx="3570369" cy="1688223"/>
          </a:xfrm>
          <a:prstGeom prst="rect">
            <a:avLst/>
          </a:prstGeom>
        </p:spPr>
      </p:pic>
    </p:spTree>
    <p:extLst>
      <p:ext uri="{BB962C8B-B14F-4D97-AF65-F5344CB8AC3E}">
        <p14:creationId xmlns:p14="http://schemas.microsoft.com/office/powerpoint/2010/main" val="983789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3A7CDF9-7635-437A-A7E3-FA25B600F6B1}"/>
              </a:ext>
            </a:extLst>
          </p:cNvPr>
          <p:cNvSpPr>
            <a:spLocks noGrp="1"/>
          </p:cNvSpPr>
          <p:nvPr>
            <p:ph idx="12"/>
          </p:nvPr>
        </p:nvSpPr>
        <p:spPr/>
        <p:txBody>
          <a:bodyPr/>
          <a:lstStyle/>
          <a:p>
            <a:pPr marL="342900" indent="-342900">
              <a:buFont typeface="+mj-lt"/>
              <a:buAutoNum type="arabicPeriod" startAt="3"/>
            </a:pPr>
            <a:r>
              <a:rPr lang="de-DE" dirty="0"/>
              <a:t>Alternativ können Sie die Attributtabelle einer Feature-Class öffnen über </a:t>
            </a:r>
            <a:r>
              <a:rPr lang="de-DE" dirty="0" err="1"/>
              <a:t>Strg+T</a:t>
            </a:r>
            <a:r>
              <a:rPr lang="de-DE" dirty="0"/>
              <a:t> oder über „Daten“-&gt; „Attributtabelle“ oder Recht-Klick auf Layer im „Inhalt“-Bereich -&gt; „Attributtabelle“</a:t>
            </a:r>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r>
              <a:rPr lang="de-DE" dirty="0"/>
              <a:t>Handelt es sich um ein Attribut mit einer Domäne, Links-Klicken Sie auf die Zelle und selektieren Sie einen Wert auf dem Drop-Down-Menü</a:t>
            </a:r>
          </a:p>
          <a:p>
            <a:pPr marL="342900" indent="-342900">
              <a:buFont typeface="+mj-lt"/>
              <a:buAutoNum type="arabicPeriod" startAt="3"/>
            </a:pPr>
            <a:endParaRPr lang="de-DE" dirty="0"/>
          </a:p>
          <a:p>
            <a:pPr marL="342900" indent="-342900">
              <a:buFont typeface="+mj-lt"/>
              <a:buAutoNum type="arabicPeriod" startAt="3"/>
            </a:pPr>
            <a:r>
              <a:rPr lang="de-DE" dirty="0"/>
              <a:t>Nachdem Sie für alle Werte gesetzt haben, nutzen Sie „Speichern“ </a:t>
            </a:r>
            <a:br>
              <a:rPr lang="de-DE" dirty="0"/>
            </a:br>
            <a:r>
              <a:rPr lang="de-DE" dirty="0"/>
              <a:t>im Bereich „Änderungen verwalten“.</a:t>
            </a:r>
            <a:endParaRPr lang="en-GB" dirty="0"/>
          </a:p>
          <a:p>
            <a:pPr marL="342900" indent="-342900">
              <a:buFont typeface="+mj-lt"/>
              <a:buAutoNum type="arabicPeriod" startAt="3"/>
            </a:pPr>
            <a:endParaRPr lang="de-DE" dirty="0"/>
          </a:p>
          <a:p>
            <a:pPr marL="342900" indent="-342900">
              <a:buFont typeface="+mj-lt"/>
              <a:buAutoNum type="arabicPeriod" startAt="3"/>
            </a:pPr>
            <a:endParaRPr lang="de-DE" dirty="0"/>
          </a:p>
          <a:p>
            <a:pPr marL="342900" indent="-342900">
              <a:buFont typeface="+mj-lt"/>
              <a:buAutoNum type="arabicPeriod" startAt="3"/>
            </a:pPr>
            <a:endParaRPr lang="en-GB" dirty="0"/>
          </a:p>
        </p:txBody>
      </p:sp>
      <p:sp>
        <p:nvSpPr>
          <p:cNvPr id="3" name="Titel 2">
            <a:extLst>
              <a:ext uri="{FF2B5EF4-FFF2-40B4-BE49-F238E27FC236}">
                <a16:creationId xmlns:a16="http://schemas.microsoft.com/office/drawing/2014/main" id="{E5732EB9-1B8C-4BF7-978E-B914B451FC0A}"/>
              </a:ext>
            </a:extLst>
          </p:cNvPr>
          <p:cNvSpPr>
            <a:spLocks noGrp="1"/>
          </p:cNvSpPr>
          <p:nvPr>
            <p:ph type="title"/>
          </p:nvPr>
        </p:nvSpPr>
        <p:spPr/>
        <p:txBody>
          <a:bodyPr/>
          <a:lstStyle/>
          <a:p>
            <a:r>
              <a:rPr lang="de-DE" dirty="0"/>
              <a:t>Praxis: Bearbeitung / Setzen der Feldwerte eines Features</a:t>
            </a:r>
            <a:endParaRPr lang="en-GB" dirty="0"/>
          </a:p>
        </p:txBody>
      </p:sp>
      <p:pic>
        <p:nvPicPr>
          <p:cNvPr id="5" name="Grafik 4">
            <a:extLst>
              <a:ext uri="{FF2B5EF4-FFF2-40B4-BE49-F238E27FC236}">
                <a16:creationId xmlns:a16="http://schemas.microsoft.com/office/drawing/2014/main" id="{EA1B6666-7924-421F-BF9E-A9194A6D28AE}"/>
              </a:ext>
            </a:extLst>
          </p:cNvPr>
          <p:cNvPicPr>
            <a:picLocks noChangeAspect="1"/>
          </p:cNvPicPr>
          <p:nvPr/>
        </p:nvPicPr>
        <p:blipFill>
          <a:blip r:embed="rId2"/>
          <a:stretch>
            <a:fillRect/>
          </a:stretch>
        </p:blipFill>
        <p:spPr>
          <a:xfrm>
            <a:off x="4222044" y="2253746"/>
            <a:ext cx="7969956" cy="2021647"/>
          </a:xfrm>
          <a:prstGeom prst="rect">
            <a:avLst/>
          </a:prstGeom>
        </p:spPr>
      </p:pic>
      <p:pic>
        <p:nvPicPr>
          <p:cNvPr id="7" name="Grafik 6">
            <a:extLst>
              <a:ext uri="{FF2B5EF4-FFF2-40B4-BE49-F238E27FC236}">
                <a16:creationId xmlns:a16="http://schemas.microsoft.com/office/drawing/2014/main" id="{60A5BF0A-5B27-42BC-A4E1-515F728C5C84}"/>
              </a:ext>
            </a:extLst>
          </p:cNvPr>
          <p:cNvPicPr>
            <a:picLocks noChangeAspect="1"/>
          </p:cNvPicPr>
          <p:nvPr/>
        </p:nvPicPr>
        <p:blipFill rotWithShape="1">
          <a:blip r:embed="rId3"/>
          <a:srcRect l="40694" t="48260" r="44815" b="36133"/>
          <a:stretch/>
        </p:blipFill>
        <p:spPr>
          <a:xfrm>
            <a:off x="8336844" y="4594044"/>
            <a:ext cx="3570369" cy="1688223"/>
          </a:xfrm>
          <a:prstGeom prst="rect">
            <a:avLst/>
          </a:prstGeom>
        </p:spPr>
      </p:pic>
      <p:pic>
        <p:nvPicPr>
          <p:cNvPr id="6" name="Grafik 5">
            <a:extLst>
              <a:ext uri="{FF2B5EF4-FFF2-40B4-BE49-F238E27FC236}">
                <a16:creationId xmlns:a16="http://schemas.microsoft.com/office/drawing/2014/main" id="{4B1A1FF4-E652-49FF-95EB-F0CA4917BC8E}"/>
              </a:ext>
            </a:extLst>
          </p:cNvPr>
          <p:cNvPicPr>
            <a:picLocks noChangeAspect="1"/>
          </p:cNvPicPr>
          <p:nvPr/>
        </p:nvPicPr>
        <p:blipFill>
          <a:blip r:embed="rId4"/>
          <a:stretch>
            <a:fillRect/>
          </a:stretch>
        </p:blipFill>
        <p:spPr>
          <a:xfrm>
            <a:off x="878294" y="0"/>
            <a:ext cx="11313706" cy="6858000"/>
          </a:xfrm>
          <a:prstGeom prst="rect">
            <a:avLst/>
          </a:prstGeom>
        </p:spPr>
      </p:pic>
    </p:spTree>
    <p:extLst>
      <p:ext uri="{BB962C8B-B14F-4D97-AF65-F5344CB8AC3E}">
        <p14:creationId xmlns:p14="http://schemas.microsoft.com/office/powerpoint/2010/main" val="973093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r>
              <a:rPr lang="de-DE" dirty="0"/>
              <a:t>Die TU Bergakademie möchte ein Parkleit-System installieren. </a:t>
            </a:r>
            <a:br>
              <a:rPr lang="de-DE" dirty="0"/>
            </a:br>
            <a:r>
              <a:rPr lang="de-DE" dirty="0"/>
              <a:t>Dafür sollen den Einzelgebäuden Parkplätze zugwiesen und </a:t>
            </a:r>
            <a:br>
              <a:rPr lang="de-DE" dirty="0"/>
            </a:br>
            <a:r>
              <a:rPr lang="de-DE" dirty="0"/>
              <a:t>deren Kapazität erfasst werden. Für jeden Parkplatz sollen </a:t>
            </a:r>
            <a:br>
              <a:rPr lang="de-DE" dirty="0"/>
            </a:br>
            <a:r>
              <a:rPr lang="de-DE" dirty="0"/>
              <a:t>Anfahrtsbeschreibungen basierend auf der Anwenderposition </a:t>
            </a:r>
            <a:br>
              <a:rPr lang="de-DE" dirty="0"/>
            </a:br>
            <a:r>
              <a:rPr lang="de-DE" dirty="0"/>
              <a:t>(GPS) vorgehalten werden.</a:t>
            </a:r>
          </a:p>
          <a:p>
            <a:endParaRPr lang="en-GB" dirty="0"/>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a:t>Übungsaufgabe</a:t>
            </a:r>
            <a:endParaRPr lang="en-GB"/>
          </a:p>
        </p:txBody>
      </p:sp>
      <p:pic>
        <p:nvPicPr>
          <p:cNvPr id="5" name="Grafik 4">
            <a:extLst>
              <a:ext uri="{FF2B5EF4-FFF2-40B4-BE49-F238E27FC236}">
                <a16:creationId xmlns:a16="http://schemas.microsoft.com/office/drawing/2014/main" id="{04687081-B540-48BB-BECD-EABD660F9BFC}"/>
              </a:ext>
            </a:extLst>
          </p:cNvPr>
          <p:cNvPicPr>
            <a:picLocks noChangeAspect="1"/>
          </p:cNvPicPr>
          <p:nvPr/>
        </p:nvPicPr>
        <p:blipFill>
          <a:blip r:embed="rId2"/>
          <a:stretch>
            <a:fillRect/>
          </a:stretch>
        </p:blipFill>
        <p:spPr>
          <a:xfrm>
            <a:off x="7337621" y="0"/>
            <a:ext cx="4854379" cy="6858000"/>
          </a:xfrm>
          <a:prstGeom prst="rect">
            <a:avLst/>
          </a:prstGeom>
        </p:spPr>
      </p:pic>
    </p:spTree>
    <p:extLst>
      <p:ext uri="{BB962C8B-B14F-4D97-AF65-F5344CB8AC3E}">
        <p14:creationId xmlns:p14="http://schemas.microsoft.com/office/powerpoint/2010/main" val="1114655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r>
              <a:rPr lang="de-DE" dirty="0"/>
              <a:t>Konzipieren Sie die aus Ihrer Sicht notwendigen thematischen</a:t>
            </a:r>
            <a:br>
              <a:rPr lang="de-DE" dirty="0"/>
            </a:br>
            <a:r>
              <a:rPr lang="de-DE" dirty="0"/>
              <a:t>Layer.</a:t>
            </a:r>
          </a:p>
          <a:p>
            <a:pPr marL="285750" indent="-285750">
              <a:buFont typeface="Arial" panose="020B0604020202020204" pitchFamily="34" charset="0"/>
              <a:buChar char="•"/>
            </a:pPr>
            <a:r>
              <a:rPr lang="de-DE" dirty="0"/>
              <a:t>Datengrundlage soll der aktuelle Campusplan sein.</a:t>
            </a:r>
          </a:p>
          <a:p>
            <a:pPr marL="285750" indent="-285750">
              <a:buFont typeface="Arial" panose="020B0604020202020204" pitchFamily="34" charset="0"/>
              <a:buChar char="•"/>
            </a:pPr>
            <a:r>
              <a:rPr lang="de-DE" dirty="0"/>
              <a:t>Welche Feature-Classes (mit welchen Attributen) sind </a:t>
            </a:r>
            <a:br>
              <a:rPr lang="de-DE" dirty="0"/>
            </a:br>
            <a:r>
              <a:rPr lang="de-DE" dirty="0"/>
              <a:t>mindestens </a:t>
            </a:r>
            <a:r>
              <a:rPr lang="de-DE" dirty="0" err="1"/>
              <a:t>notwdig</a:t>
            </a:r>
            <a:r>
              <a:rPr lang="de-DE" dirty="0"/>
              <a:t>?  </a:t>
            </a:r>
            <a:endParaRPr lang="en-GB" dirty="0"/>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a:t>Übungsaufgabe</a:t>
            </a:r>
            <a:endParaRPr lang="en-GB"/>
          </a:p>
        </p:txBody>
      </p:sp>
      <p:pic>
        <p:nvPicPr>
          <p:cNvPr id="5" name="Grafik 4">
            <a:extLst>
              <a:ext uri="{FF2B5EF4-FFF2-40B4-BE49-F238E27FC236}">
                <a16:creationId xmlns:a16="http://schemas.microsoft.com/office/drawing/2014/main" id="{04687081-B540-48BB-BECD-EABD660F9BFC}"/>
              </a:ext>
            </a:extLst>
          </p:cNvPr>
          <p:cNvPicPr>
            <a:picLocks noChangeAspect="1"/>
          </p:cNvPicPr>
          <p:nvPr/>
        </p:nvPicPr>
        <p:blipFill>
          <a:blip r:embed="rId2"/>
          <a:stretch>
            <a:fillRect/>
          </a:stretch>
        </p:blipFill>
        <p:spPr>
          <a:xfrm>
            <a:off x="7337621" y="0"/>
            <a:ext cx="4854379" cy="6858000"/>
          </a:xfrm>
          <a:prstGeom prst="rect">
            <a:avLst/>
          </a:prstGeom>
        </p:spPr>
      </p:pic>
    </p:spTree>
    <p:extLst>
      <p:ext uri="{BB962C8B-B14F-4D97-AF65-F5344CB8AC3E}">
        <p14:creationId xmlns:p14="http://schemas.microsoft.com/office/powerpoint/2010/main" val="2924618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pPr marL="342900" indent="-342900">
              <a:buFont typeface="+mj-lt"/>
              <a:buAutoNum type="arabicPeriod"/>
            </a:pPr>
            <a:r>
              <a:rPr lang="de-DE" dirty="0"/>
              <a:t>Halten Sie die Dokumentation ihrer Projektkonzeption</a:t>
            </a:r>
            <a:br>
              <a:rPr lang="en-GB" dirty="0"/>
            </a:br>
            <a:r>
              <a:rPr lang="en-GB" dirty="0" err="1"/>
              <a:t>schriftlich</a:t>
            </a:r>
            <a:r>
              <a:rPr lang="en-GB" dirty="0"/>
              <a:t> fest. Bitte laden Sie die </a:t>
            </a:r>
            <a:r>
              <a:rPr lang="en-GB" dirty="0" err="1"/>
              <a:t>Dokumentation</a:t>
            </a:r>
            <a:r>
              <a:rPr lang="en-GB" dirty="0"/>
              <a:t> in der</a:t>
            </a:r>
            <a:br>
              <a:rPr lang="en-GB" dirty="0"/>
            </a:br>
            <a:r>
              <a:rPr lang="en-GB" dirty="0" err="1"/>
              <a:t>aktuellen</a:t>
            </a:r>
            <a:r>
              <a:rPr lang="en-GB" dirty="0"/>
              <a:t> OPAL-Aufgabe </a:t>
            </a:r>
            <a:r>
              <a:rPr lang="en-GB" dirty="0" err="1"/>
              <a:t>hoch</a:t>
            </a:r>
            <a:r>
              <a:rPr lang="en-GB" dirty="0"/>
              <a:t>.</a:t>
            </a:r>
          </a:p>
          <a:p>
            <a:pPr marL="342900" indent="-342900">
              <a:buFont typeface="+mj-lt"/>
              <a:buAutoNum type="arabicPeriod"/>
            </a:pPr>
            <a:r>
              <a:rPr lang="en-GB" dirty="0" err="1"/>
              <a:t>Setzen</a:t>
            </a:r>
            <a:r>
              <a:rPr lang="en-GB" dirty="0"/>
              <a:t> Sie </a:t>
            </a:r>
            <a:r>
              <a:rPr lang="en-GB" dirty="0" err="1"/>
              <a:t>Ihr</a:t>
            </a:r>
            <a:r>
              <a:rPr lang="en-GB" dirty="0"/>
              <a:t> </a:t>
            </a:r>
            <a:r>
              <a:rPr lang="en-GB" dirty="0" err="1"/>
              <a:t>projektkonzept</a:t>
            </a:r>
            <a:r>
              <a:rPr lang="en-GB" dirty="0"/>
              <a:t> </a:t>
            </a:r>
            <a:r>
              <a:rPr lang="en-GB" dirty="0" err="1"/>
              <a:t>exemplarisch</a:t>
            </a:r>
            <a:r>
              <a:rPr lang="en-GB" dirty="0"/>
              <a:t> </a:t>
            </a:r>
            <a:r>
              <a:rPr lang="en-GB" dirty="0" err="1"/>
              <a:t>für</a:t>
            </a:r>
            <a:r>
              <a:rPr lang="en-GB" dirty="0"/>
              <a:t> den </a:t>
            </a:r>
            <a:r>
              <a:rPr lang="en-GB" dirty="0" err="1"/>
              <a:t>Bereich</a:t>
            </a:r>
            <a:br>
              <a:rPr lang="en-GB" dirty="0"/>
            </a:br>
            <a:r>
              <a:rPr lang="en-GB" dirty="0"/>
              <a:t>des Campus-Nord der TUBAF um:</a:t>
            </a:r>
          </a:p>
          <a:p>
            <a:pPr marL="1028700" lvl="1" indent="-342900">
              <a:buFont typeface="+mj-lt"/>
              <a:buAutoNum type="arabicPeriod"/>
            </a:pPr>
            <a:endParaRPr lang="de-DE" dirty="0"/>
          </a:p>
          <a:p>
            <a:pPr marL="1028700" lvl="1" indent="-342900">
              <a:buFont typeface="+mj-lt"/>
              <a:buAutoNum type="arabicPeriod"/>
            </a:pPr>
            <a:endParaRPr lang="en-GB" dirty="0"/>
          </a:p>
          <a:p>
            <a:pPr marL="1028700" lvl="1" indent="-342900"/>
            <a:endParaRPr lang="en-GB" dirty="0"/>
          </a:p>
          <a:p>
            <a:pPr marL="1028700" lvl="1" indent="-342900"/>
            <a:endParaRPr lang="de-DE" dirty="0"/>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a:t>Übungsaufgabe</a:t>
            </a:r>
            <a:endParaRPr lang="en-GB"/>
          </a:p>
        </p:txBody>
      </p:sp>
      <p:pic>
        <p:nvPicPr>
          <p:cNvPr id="5" name="Grafik 4">
            <a:extLst>
              <a:ext uri="{FF2B5EF4-FFF2-40B4-BE49-F238E27FC236}">
                <a16:creationId xmlns:a16="http://schemas.microsoft.com/office/drawing/2014/main" id="{04687081-B540-48BB-BECD-EABD660F9BFC}"/>
              </a:ext>
            </a:extLst>
          </p:cNvPr>
          <p:cNvPicPr>
            <a:picLocks noChangeAspect="1"/>
          </p:cNvPicPr>
          <p:nvPr/>
        </p:nvPicPr>
        <p:blipFill>
          <a:blip r:embed="rId2"/>
          <a:stretch>
            <a:fillRect/>
          </a:stretch>
        </p:blipFill>
        <p:spPr>
          <a:xfrm>
            <a:off x="7337621" y="0"/>
            <a:ext cx="4854379" cy="6858000"/>
          </a:xfrm>
          <a:prstGeom prst="rect">
            <a:avLst/>
          </a:prstGeom>
        </p:spPr>
      </p:pic>
    </p:spTree>
    <p:extLst>
      <p:ext uri="{BB962C8B-B14F-4D97-AF65-F5344CB8AC3E}">
        <p14:creationId xmlns:p14="http://schemas.microsoft.com/office/powerpoint/2010/main" val="1964508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pPr marL="1028700" lvl="1" indent="-342900">
              <a:buFont typeface="+mj-lt"/>
              <a:buAutoNum type="arabicPeriod"/>
            </a:pPr>
            <a:r>
              <a:rPr lang="de-DE" dirty="0"/>
              <a:t>Legen Sie eine neue File-</a:t>
            </a:r>
            <a:r>
              <a:rPr lang="de-DE" dirty="0" err="1"/>
              <a:t>Geodatabase</a:t>
            </a:r>
            <a:r>
              <a:rPr lang="de-DE" dirty="0"/>
              <a:t> </a:t>
            </a:r>
            <a:br>
              <a:rPr lang="de-DE" dirty="0"/>
            </a:br>
            <a:r>
              <a:rPr lang="de-DE" dirty="0"/>
              <a:t>„Parkplatzprojekt“ in Ihrem „Freiberg“-Projekt an.</a:t>
            </a:r>
          </a:p>
          <a:p>
            <a:pPr marL="1028700" lvl="1" indent="-342900">
              <a:buFont typeface="+mj-lt"/>
              <a:buAutoNum type="arabicPeriod"/>
            </a:pPr>
            <a:r>
              <a:rPr lang="de-DE" dirty="0"/>
              <a:t>Legen Sie eine neue Katenansicht „Parkplatzprojekt“ in </a:t>
            </a:r>
            <a:br>
              <a:rPr lang="de-DE" dirty="0"/>
            </a:br>
            <a:r>
              <a:rPr lang="de-DE" dirty="0"/>
              <a:t>Ihrem Projekt an, verwenden Sie das Bezugssystem</a:t>
            </a:r>
            <a:br>
              <a:rPr lang="de-DE" dirty="0"/>
            </a:br>
            <a:r>
              <a:rPr lang="de-DE" dirty="0"/>
              <a:t>UTM Zone 33N.*</a:t>
            </a:r>
          </a:p>
          <a:p>
            <a:pPr marL="1028700" lvl="1" indent="-342900">
              <a:buFont typeface="+mj-lt"/>
              <a:buAutoNum type="arabicPeriod"/>
            </a:pPr>
            <a:r>
              <a:rPr lang="de-DE" dirty="0"/>
              <a:t>Georeferenzieren Sie den Campusplan anhand der </a:t>
            </a:r>
            <a:br>
              <a:rPr lang="de-DE" dirty="0"/>
            </a:br>
            <a:r>
              <a:rPr lang="de-DE" dirty="0"/>
              <a:t>Grundkarte.</a:t>
            </a:r>
          </a:p>
          <a:p>
            <a:pPr marL="1028700" lvl="1" indent="-342900">
              <a:buFont typeface="+mj-lt"/>
              <a:buAutoNum type="arabicPeriod"/>
            </a:pPr>
            <a:r>
              <a:rPr lang="de-DE" dirty="0"/>
              <a:t>Legen Sie Domänen, Feature-Classes und Attribute</a:t>
            </a:r>
            <a:br>
              <a:rPr lang="de-DE" dirty="0"/>
            </a:br>
            <a:r>
              <a:rPr lang="de-DE" dirty="0"/>
              <a:t>gemäß Ihres Konzeptes an.</a:t>
            </a:r>
          </a:p>
          <a:p>
            <a:pPr marL="1028700" lvl="1" indent="-342900">
              <a:buFont typeface="+mj-lt"/>
              <a:buAutoNum type="arabicPeriod"/>
            </a:pPr>
            <a:r>
              <a:rPr lang="de-DE" dirty="0"/>
              <a:t>Digitalisierend Sie Objekte für jede Feature-Class und </a:t>
            </a:r>
            <a:br>
              <a:rPr lang="de-DE" dirty="0"/>
            </a:br>
            <a:r>
              <a:rPr lang="de-DE" dirty="0"/>
              <a:t>setzen Sie die notwendigen Attributwerte.</a:t>
            </a:r>
          </a:p>
          <a:p>
            <a:pPr marL="1028700" lvl="1" indent="-342900">
              <a:buFont typeface="+mj-lt"/>
              <a:buAutoNum type="arabicPeriod"/>
            </a:pPr>
            <a:endParaRPr lang="de-DE" dirty="0"/>
          </a:p>
          <a:p>
            <a:pPr marL="1028700" lvl="1" indent="-342900">
              <a:buFont typeface="+mj-lt"/>
              <a:buAutoNum type="arabicPeriod"/>
            </a:pPr>
            <a:r>
              <a:rPr lang="de-DE" dirty="0"/>
              <a:t>Speichern Sie Ihr Projekt, wir werden ggf. mit Ihren </a:t>
            </a:r>
            <a:br>
              <a:rPr lang="de-DE" dirty="0"/>
            </a:br>
            <a:r>
              <a:rPr lang="de-DE" dirty="0"/>
              <a:t>Ergebnissen weiterarbeiten. </a:t>
            </a:r>
          </a:p>
          <a:p>
            <a:pPr marL="1028700" lvl="1" indent="-342900">
              <a:buFont typeface="+mj-lt"/>
              <a:buAutoNum type="arabicPeriod"/>
            </a:pPr>
            <a:endParaRPr lang="de-DE" dirty="0"/>
          </a:p>
          <a:p>
            <a:pPr marL="1028700" lvl="1" indent="-342900">
              <a:buFont typeface="+mj-lt"/>
              <a:buAutoNum type="arabicPeriod"/>
            </a:pPr>
            <a:endParaRPr lang="en-GB" dirty="0"/>
          </a:p>
          <a:p>
            <a:pPr marL="1028700" lvl="1" indent="-342900"/>
            <a:endParaRPr lang="en-GB" dirty="0"/>
          </a:p>
          <a:p>
            <a:pPr marL="1028700" lvl="1" indent="-342900"/>
            <a:endParaRPr lang="de-DE" dirty="0"/>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dirty="0"/>
              <a:t>Übungsaufgabe</a:t>
            </a:r>
            <a:endParaRPr lang="en-GB" dirty="0"/>
          </a:p>
        </p:txBody>
      </p:sp>
      <p:pic>
        <p:nvPicPr>
          <p:cNvPr id="5" name="Grafik 4">
            <a:extLst>
              <a:ext uri="{FF2B5EF4-FFF2-40B4-BE49-F238E27FC236}">
                <a16:creationId xmlns:a16="http://schemas.microsoft.com/office/drawing/2014/main" id="{04687081-B540-48BB-BECD-EABD660F9BFC}"/>
              </a:ext>
            </a:extLst>
          </p:cNvPr>
          <p:cNvPicPr>
            <a:picLocks noChangeAspect="1"/>
          </p:cNvPicPr>
          <p:nvPr/>
        </p:nvPicPr>
        <p:blipFill>
          <a:blip r:embed="rId2"/>
          <a:stretch>
            <a:fillRect/>
          </a:stretch>
        </p:blipFill>
        <p:spPr>
          <a:xfrm>
            <a:off x="7337621" y="0"/>
            <a:ext cx="4854379" cy="6858000"/>
          </a:xfrm>
          <a:prstGeom prst="rect">
            <a:avLst/>
          </a:prstGeom>
        </p:spPr>
      </p:pic>
    </p:spTree>
    <p:extLst>
      <p:ext uri="{BB962C8B-B14F-4D97-AF65-F5344CB8AC3E}">
        <p14:creationId xmlns:p14="http://schemas.microsoft.com/office/powerpoint/2010/main" val="2777671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35B863C-0A7B-4852-A834-12356F373010}"/>
              </a:ext>
            </a:extLst>
          </p:cNvPr>
          <p:cNvPicPr>
            <a:picLocks noGrp="1" noChangeAspect="1"/>
          </p:cNvPicPr>
          <p:nvPr>
            <p:ph idx="12"/>
          </p:nvPr>
        </p:nvPicPr>
        <p:blipFill>
          <a:blip r:embed="rId2"/>
          <a:stretch>
            <a:fillRect/>
          </a:stretch>
        </p:blipFill>
        <p:spPr>
          <a:xfrm>
            <a:off x="7551277" y="1551595"/>
            <a:ext cx="4640723" cy="3754809"/>
          </a:xfrm>
        </p:spPr>
      </p:pic>
      <p:sp>
        <p:nvSpPr>
          <p:cNvPr id="3" name="Titel 2">
            <a:extLst>
              <a:ext uri="{FF2B5EF4-FFF2-40B4-BE49-F238E27FC236}">
                <a16:creationId xmlns:a16="http://schemas.microsoft.com/office/drawing/2014/main" id="{8593275D-114F-4F9D-A9E6-F22CC0D1A2BF}"/>
              </a:ext>
            </a:extLst>
          </p:cNvPr>
          <p:cNvSpPr>
            <a:spLocks noGrp="1"/>
          </p:cNvSpPr>
          <p:nvPr>
            <p:ph type="title"/>
          </p:nvPr>
        </p:nvSpPr>
        <p:spPr/>
        <p:txBody>
          <a:bodyPr/>
          <a:lstStyle/>
          <a:p>
            <a:r>
              <a:rPr lang="de-DE" dirty="0"/>
              <a:t>Übungsaufgabe: *Georeferenzierung des Campusplans</a:t>
            </a:r>
            <a:endParaRPr lang="en-GB" dirty="0"/>
          </a:p>
        </p:txBody>
      </p:sp>
      <p:sp>
        <p:nvSpPr>
          <p:cNvPr id="8" name="Inhaltsplatzhalter 1">
            <a:extLst>
              <a:ext uri="{FF2B5EF4-FFF2-40B4-BE49-F238E27FC236}">
                <a16:creationId xmlns:a16="http://schemas.microsoft.com/office/drawing/2014/main" id="{6E5F36CA-2686-4C7F-93D4-1DCB7D777E96}"/>
              </a:ext>
            </a:extLst>
          </p:cNvPr>
          <p:cNvSpPr txBox="1">
            <a:spLocks/>
          </p:cNvSpPr>
          <p:nvPr/>
        </p:nvSpPr>
        <p:spPr>
          <a:xfrm>
            <a:off x="748145" y="1721708"/>
            <a:ext cx="10982536" cy="4213234"/>
          </a:xfrm>
          <a:prstGeom prst="rect">
            <a:avLst/>
          </a:prstGeom>
        </p:spPr>
        <p:txBody>
          <a:bodyPr lIns="0" rIns="0"/>
          <a:lstStyle>
            <a:lvl1pPr marL="0" indent="0" algn="l" defTabSz="914400" rtl="0" eaLnBrk="1" latinLnBrk="0" hangingPunct="1">
              <a:lnSpc>
                <a:spcPct val="90000"/>
              </a:lnSpc>
              <a:spcBef>
                <a:spcPts val="1000"/>
              </a:spcBef>
              <a:buClr>
                <a:srgbClr val="004A7D"/>
              </a:buClr>
              <a:buSzPct val="110000"/>
              <a:buFont typeface="Wingdings" pitchFamily="2" charset="2"/>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1" indent="-342900">
              <a:buFont typeface="+mj-lt"/>
              <a:buAutoNum type="arabicPeriod"/>
            </a:pPr>
            <a:r>
              <a:rPr lang="de-DE" dirty="0"/>
              <a:t>Importieren Sie das PDF direkt über „Add Data“, es wird dann</a:t>
            </a:r>
            <a:br>
              <a:rPr lang="de-DE" dirty="0"/>
            </a:br>
            <a:r>
              <a:rPr lang="de-DE" dirty="0"/>
              <a:t>in eine Rasterobjekt umgewandelt.</a:t>
            </a:r>
          </a:p>
          <a:p>
            <a:pPr marL="1028700" lvl="1" indent="-342900">
              <a:buFont typeface="+mj-lt"/>
              <a:buAutoNum type="arabicPeriod"/>
            </a:pPr>
            <a:r>
              <a:rPr lang="de-DE" dirty="0"/>
              <a:t>Georeferenzieren Sie den kompletten Campusplan.</a:t>
            </a:r>
          </a:p>
          <a:p>
            <a:pPr marL="1028700" lvl="1" indent="-342900">
              <a:buFont typeface="Wingdings" panose="05000000000000000000" pitchFamily="2" charset="2"/>
              <a:buChar char="Ø"/>
            </a:pPr>
            <a:r>
              <a:rPr lang="de-DE" dirty="0"/>
              <a:t>Sub-Karte für Reiche Zeche passt nicht.</a:t>
            </a:r>
          </a:p>
          <a:p>
            <a:pPr marL="1028700" lvl="1" indent="-342900">
              <a:buFont typeface="Wingdings" panose="05000000000000000000" pitchFamily="2" charset="2"/>
              <a:buChar char="Ø"/>
            </a:pPr>
            <a:endParaRPr lang="de-DE" dirty="0"/>
          </a:p>
          <a:p>
            <a:pPr marL="1028700" lvl="1" indent="-342900">
              <a:buFont typeface="+mj-lt"/>
              <a:buAutoNum type="arabicPeriod" startAt="3"/>
            </a:pPr>
            <a:r>
              <a:rPr lang="de-DE" dirty="0"/>
              <a:t>Lösung: Extrahieren Sie die Karte der Reichen Zeche in ein</a:t>
            </a:r>
            <a:br>
              <a:rPr lang="de-DE" dirty="0"/>
            </a:br>
            <a:r>
              <a:rPr lang="de-DE" dirty="0"/>
              <a:t>separates Rasterobjekt und georeferenzieren Sie dies dann</a:t>
            </a:r>
            <a:br>
              <a:rPr lang="de-DE" dirty="0"/>
            </a:br>
            <a:r>
              <a:rPr lang="de-DE" dirty="0"/>
              <a:t>erneut.</a:t>
            </a:r>
            <a:br>
              <a:rPr lang="de-DE" dirty="0"/>
            </a:br>
            <a:r>
              <a:rPr lang="de-DE" dirty="0"/>
              <a:t>Werkzeug: „Nach Maske Extrahieren“ …</a:t>
            </a:r>
          </a:p>
          <a:p>
            <a:pPr marL="1028700" lvl="1" indent="-342900">
              <a:buFont typeface="+mj-lt"/>
              <a:buAutoNum type="arabicPeriod" startAt="3"/>
            </a:pPr>
            <a:endParaRPr lang="de-DE" dirty="0"/>
          </a:p>
          <a:p>
            <a:pPr marL="1028700" lvl="1" indent="-342900">
              <a:buFont typeface="+mj-lt"/>
              <a:buAutoNum type="arabicPeriod" startAt="3"/>
            </a:pPr>
            <a:endParaRPr lang="de-DE" dirty="0"/>
          </a:p>
          <a:p>
            <a:pPr marL="1028700" lvl="1" indent="-342900">
              <a:buFont typeface="+mj-lt"/>
              <a:buAutoNum type="arabicPeriod" startAt="3"/>
            </a:pPr>
            <a:endParaRPr lang="en-GB" dirty="0"/>
          </a:p>
          <a:p>
            <a:pPr marL="1028700" lvl="1" indent="-342900"/>
            <a:endParaRPr lang="en-GB" dirty="0"/>
          </a:p>
          <a:p>
            <a:pPr marL="1028700" lvl="1" indent="-342900"/>
            <a:endParaRPr lang="de-DE" dirty="0"/>
          </a:p>
        </p:txBody>
      </p:sp>
    </p:spTree>
    <p:extLst>
      <p:ext uri="{BB962C8B-B14F-4D97-AF65-F5344CB8AC3E}">
        <p14:creationId xmlns:p14="http://schemas.microsoft.com/office/powerpoint/2010/main" val="213004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56A6CC2-A632-48E3-A5A5-6AF769BB82B4}"/>
              </a:ext>
            </a:extLst>
          </p:cNvPr>
          <p:cNvSpPr>
            <a:spLocks noGrp="1"/>
          </p:cNvSpPr>
          <p:nvPr>
            <p:ph idx="12"/>
          </p:nvPr>
        </p:nvSpPr>
        <p:spPr/>
        <p:txBody>
          <a:bodyPr/>
          <a:lstStyle/>
          <a:p>
            <a:pPr marL="285750" indent="-285750">
              <a:buFont typeface="Arial" panose="020B0604020202020204" pitchFamily="34" charset="0"/>
              <a:buChar char="•"/>
            </a:pPr>
            <a:r>
              <a:rPr lang="de-DE" dirty="0"/>
              <a:t>Erstellen von Geoobjekten</a:t>
            </a:r>
          </a:p>
          <a:p>
            <a:pPr marL="742950" lvl="2" indent="-285750">
              <a:buFont typeface="Wingdings" panose="05000000000000000000" pitchFamily="2" charset="2"/>
              <a:buChar char="Ø"/>
            </a:pPr>
            <a:r>
              <a:rPr lang="de-DE" dirty="0"/>
              <a:t>Laden existierender </a:t>
            </a:r>
            <a:r>
              <a:rPr lang="de-DE" i="1" dirty="0"/>
              <a:t>Feature Classes</a:t>
            </a:r>
            <a:r>
              <a:rPr lang="de-DE" dirty="0"/>
              <a:t>, </a:t>
            </a:r>
            <a:r>
              <a:rPr lang="de-DE" i="1" dirty="0"/>
              <a:t>Rasterdaten</a:t>
            </a:r>
            <a:r>
              <a:rPr lang="de-DE" dirty="0"/>
              <a:t>, … aus bekannten Quellen</a:t>
            </a:r>
          </a:p>
          <a:p>
            <a:pPr marL="742950" lvl="2" indent="-285750">
              <a:buFont typeface="Wingdings" panose="05000000000000000000" pitchFamily="2" charset="2"/>
              <a:buChar char="Ø"/>
            </a:pPr>
            <a:r>
              <a:rPr lang="de-DE" dirty="0"/>
              <a:t>Erstellung neuer Geoobjekte:</a:t>
            </a:r>
          </a:p>
          <a:p>
            <a:pPr marL="1257300" lvl="2" indent="-342900">
              <a:buFont typeface="+mj-lt"/>
              <a:buAutoNum type="arabicPeriod"/>
            </a:pPr>
            <a:r>
              <a:rPr lang="de-DE" dirty="0"/>
              <a:t>Definition einer neuen Datenquelle (</a:t>
            </a:r>
            <a:r>
              <a:rPr lang="de-DE" i="1" dirty="0" err="1"/>
              <a:t>Shapefile</a:t>
            </a:r>
            <a:r>
              <a:rPr lang="de-DE" dirty="0"/>
              <a:t>, </a:t>
            </a:r>
            <a:r>
              <a:rPr lang="de-DE" i="1" dirty="0" err="1"/>
              <a:t>Geodatabase</a:t>
            </a:r>
            <a:r>
              <a:rPr lang="de-DE" i="1" dirty="0"/>
              <a:t> …</a:t>
            </a:r>
            <a:r>
              <a:rPr lang="de-DE" dirty="0"/>
              <a:t>)</a:t>
            </a:r>
          </a:p>
          <a:p>
            <a:pPr marL="1257300" lvl="2" indent="-342900">
              <a:buFont typeface="+mj-lt"/>
              <a:buAutoNum type="arabicPeriod"/>
            </a:pPr>
            <a:r>
              <a:rPr lang="de-DE" dirty="0"/>
              <a:t>Erstellung eines neuen Objektes in der Datenquelle</a:t>
            </a:r>
          </a:p>
          <a:p>
            <a:pPr marL="342900" indent="-342900">
              <a:buFont typeface="Arial" panose="020B0604020202020204" pitchFamily="34" charset="0"/>
              <a:buChar char="•"/>
            </a:pPr>
            <a:r>
              <a:rPr lang="de-DE" dirty="0"/>
              <a:t>Bearbeitung von Geoobjekten</a:t>
            </a:r>
          </a:p>
          <a:p>
            <a:pPr marL="742950" lvl="1" indent="-285750">
              <a:buFont typeface="Wingdings" panose="05000000000000000000" pitchFamily="2" charset="2"/>
              <a:buChar char="Ø"/>
            </a:pPr>
            <a:r>
              <a:rPr lang="de-DE" dirty="0"/>
              <a:t>Hinzufügen/Veränderung von Metainformationen</a:t>
            </a:r>
          </a:p>
          <a:p>
            <a:pPr marL="742950" lvl="1" indent="-285750">
              <a:buFont typeface="Wingdings" panose="05000000000000000000" pitchFamily="2" charset="2"/>
              <a:buChar char="Ø"/>
            </a:pPr>
            <a:r>
              <a:rPr lang="de-DE" dirty="0"/>
              <a:t>Hinzufügen/Veränderung von Geometrien und Attributen</a:t>
            </a:r>
          </a:p>
          <a:p>
            <a:pPr marL="285750" indent="-285750">
              <a:buFont typeface="Arial" panose="020B0604020202020204" pitchFamily="34" charset="0"/>
              <a:buChar char="•"/>
            </a:pPr>
            <a:r>
              <a:rPr lang="de-DE" dirty="0"/>
              <a:t>Speicherung von Geoobjekten</a:t>
            </a:r>
          </a:p>
          <a:p>
            <a:pPr marL="742950" lvl="1" indent="-285750">
              <a:buFont typeface="Wingdings" panose="05000000000000000000" pitchFamily="2" charset="2"/>
              <a:buChar char="Ø"/>
            </a:pPr>
            <a:r>
              <a:rPr lang="de-DE" dirty="0"/>
              <a:t>… in die zugehörige Datenquelle </a:t>
            </a:r>
          </a:p>
          <a:p>
            <a:pPr marL="742950" lvl="1" indent="-285750">
              <a:buFont typeface="Wingdings" panose="05000000000000000000" pitchFamily="2" charset="2"/>
              <a:buChar char="Ø"/>
            </a:pPr>
            <a:r>
              <a:rPr lang="de-DE" dirty="0"/>
              <a:t>Export in neue Datenquellen</a:t>
            </a:r>
          </a:p>
          <a:p>
            <a:endParaRPr lang="en-GB" dirty="0"/>
          </a:p>
        </p:txBody>
      </p:sp>
      <p:sp>
        <p:nvSpPr>
          <p:cNvPr id="3" name="Titel 2">
            <a:extLst>
              <a:ext uri="{FF2B5EF4-FFF2-40B4-BE49-F238E27FC236}">
                <a16:creationId xmlns:a16="http://schemas.microsoft.com/office/drawing/2014/main" id="{8C0FB655-2DD2-4703-8612-CD19691C8349}"/>
              </a:ext>
            </a:extLst>
          </p:cNvPr>
          <p:cNvSpPr>
            <a:spLocks noGrp="1"/>
          </p:cNvSpPr>
          <p:nvPr>
            <p:ph type="title"/>
          </p:nvPr>
        </p:nvSpPr>
        <p:spPr/>
        <p:txBody>
          <a:bodyPr/>
          <a:lstStyle/>
          <a:p>
            <a:r>
              <a:rPr lang="de-DE" dirty="0"/>
              <a:t>Theorie: Datamanagement in ArcGIS</a:t>
            </a:r>
            <a:br>
              <a:rPr lang="de-DE" dirty="0"/>
            </a:br>
            <a:endParaRPr lang="en-GB" dirty="0"/>
          </a:p>
        </p:txBody>
      </p:sp>
    </p:spTree>
    <p:extLst>
      <p:ext uri="{BB962C8B-B14F-4D97-AF65-F5344CB8AC3E}">
        <p14:creationId xmlns:p14="http://schemas.microsoft.com/office/powerpoint/2010/main" val="3463561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35B863C-0A7B-4852-A834-12356F373010}"/>
              </a:ext>
            </a:extLst>
          </p:cNvPr>
          <p:cNvPicPr>
            <a:picLocks noGrp="1" noChangeAspect="1"/>
          </p:cNvPicPr>
          <p:nvPr>
            <p:ph idx="12"/>
          </p:nvPr>
        </p:nvPicPr>
        <p:blipFill>
          <a:blip r:embed="rId2"/>
          <a:stretch>
            <a:fillRect/>
          </a:stretch>
        </p:blipFill>
        <p:spPr>
          <a:xfrm>
            <a:off x="7551277" y="1551595"/>
            <a:ext cx="4640723" cy="3754809"/>
          </a:xfrm>
        </p:spPr>
      </p:pic>
      <p:sp>
        <p:nvSpPr>
          <p:cNvPr id="3" name="Titel 2">
            <a:extLst>
              <a:ext uri="{FF2B5EF4-FFF2-40B4-BE49-F238E27FC236}">
                <a16:creationId xmlns:a16="http://schemas.microsoft.com/office/drawing/2014/main" id="{8593275D-114F-4F9D-A9E6-F22CC0D1A2BF}"/>
              </a:ext>
            </a:extLst>
          </p:cNvPr>
          <p:cNvSpPr>
            <a:spLocks noGrp="1"/>
          </p:cNvSpPr>
          <p:nvPr>
            <p:ph type="title"/>
          </p:nvPr>
        </p:nvSpPr>
        <p:spPr/>
        <p:txBody>
          <a:bodyPr/>
          <a:lstStyle/>
          <a:p>
            <a:r>
              <a:rPr lang="de-DE" dirty="0"/>
              <a:t>Übungsaufgabe: *Georeferenzierung des Campusplans</a:t>
            </a:r>
            <a:endParaRPr lang="en-GB" dirty="0"/>
          </a:p>
        </p:txBody>
      </p:sp>
      <p:sp>
        <p:nvSpPr>
          <p:cNvPr id="8" name="Inhaltsplatzhalter 1">
            <a:extLst>
              <a:ext uri="{FF2B5EF4-FFF2-40B4-BE49-F238E27FC236}">
                <a16:creationId xmlns:a16="http://schemas.microsoft.com/office/drawing/2014/main" id="{6E5F36CA-2686-4C7F-93D4-1DCB7D777E96}"/>
              </a:ext>
            </a:extLst>
          </p:cNvPr>
          <p:cNvSpPr txBox="1">
            <a:spLocks/>
          </p:cNvSpPr>
          <p:nvPr/>
        </p:nvSpPr>
        <p:spPr>
          <a:xfrm>
            <a:off x="748145" y="1721708"/>
            <a:ext cx="10982536" cy="4213234"/>
          </a:xfrm>
          <a:prstGeom prst="rect">
            <a:avLst/>
          </a:prstGeom>
        </p:spPr>
        <p:txBody>
          <a:bodyPr lIns="0" rIns="0"/>
          <a:lstStyle>
            <a:lvl1pPr marL="0" indent="0" algn="l" defTabSz="914400" rtl="0" eaLnBrk="1" latinLnBrk="0" hangingPunct="1">
              <a:lnSpc>
                <a:spcPct val="90000"/>
              </a:lnSpc>
              <a:spcBef>
                <a:spcPts val="1000"/>
              </a:spcBef>
              <a:buClr>
                <a:srgbClr val="004A7D"/>
              </a:buClr>
              <a:buSzPct val="110000"/>
              <a:buFont typeface="Wingdings" pitchFamily="2" charset="2"/>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1" indent="-342900">
              <a:buFont typeface="+mj-lt"/>
              <a:buAutoNum type="arabicPeriod"/>
            </a:pPr>
            <a:r>
              <a:rPr lang="de-DE" dirty="0"/>
              <a:t>Importieren Sie das PDF direkt über „Add Data“, es wird dann</a:t>
            </a:r>
            <a:br>
              <a:rPr lang="de-DE" dirty="0"/>
            </a:br>
            <a:r>
              <a:rPr lang="de-DE" dirty="0"/>
              <a:t>in eine Rasterobjekt umgewandelt.</a:t>
            </a:r>
          </a:p>
          <a:p>
            <a:pPr marL="1028700" lvl="1" indent="-342900">
              <a:buFont typeface="+mj-lt"/>
              <a:buAutoNum type="arabicPeriod"/>
            </a:pPr>
            <a:r>
              <a:rPr lang="de-DE" dirty="0"/>
              <a:t>Georeferenzieren Sie den kompletten Campusplan.</a:t>
            </a:r>
          </a:p>
          <a:p>
            <a:pPr marL="1028700" lvl="1" indent="-342900">
              <a:buFont typeface="Wingdings" panose="05000000000000000000" pitchFamily="2" charset="2"/>
              <a:buChar char="Ø"/>
            </a:pPr>
            <a:r>
              <a:rPr lang="de-DE" dirty="0"/>
              <a:t>Sub-Karte für Reiche Zeche passt nicht.</a:t>
            </a:r>
          </a:p>
          <a:p>
            <a:pPr marL="1028700" lvl="1" indent="-342900">
              <a:buFont typeface="Wingdings" panose="05000000000000000000" pitchFamily="2" charset="2"/>
              <a:buChar char="Ø"/>
            </a:pPr>
            <a:endParaRPr lang="de-DE" dirty="0"/>
          </a:p>
          <a:p>
            <a:pPr marL="1028700" lvl="1" indent="-342900">
              <a:buFont typeface="+mj-lt"/>
              <a:buAutoNum type="arabicPeriod" startAt="3"/>
            </a:pPr>
            <a:r>
              <a:rPr lang="de-DE" dirty="0"/>
              <a:t>Lösung: Extrahieren Sie die Karte der Reichen Zeche in ein</a:t>
            </a:r>
            <a:br>
              <a:rPr lang="de-DE" dirty="0"/>
            </a:br>
            <a:r>
              <a:rPr lang="de-DE" dirty="0"/>
              <a:t>separates Rasterobjekt und georeferenzieren Sie dies dann</a:t>
            </a:r>
            <a:br>
              <a:rPr lang="de-DE" dirty="0"/>
            </a:br>
            <a:r>
              <a:rPr lang="de-DE" dirty="0"/>
              <a:t>erneut.</a:t>
            </a:r>
            <a:br>
              <a:rPr lang="de-DE" dirty="0"/>
            </a:br>
            <a:r>
              <a:rPr lang="de-DE" dirty="0"/>
              <a:t>Werkzeug: „Nach Maske Extrahieren“ …</a:t>
            </a:r>
          </a:p>
          <a:p>
            <a:pPr marL="1028700" lvl="1" indent="-342900">
              <a:buFont typeface="+mj-lt"/>
              <a:buAutoNum type="arabicPeriod" startAt="3"/>
            </a:pPr>
            <a:endParaRPr lang="de-DE" dirty="0"/>
          </a:p>
          <a:p>
            <a:pPr marL="1028700" lvl="1" indent="-342900">
              <a:buFont typeface="+mj-lt"/>
              <a:buAutoNum type="arabicPeriod" startAt="3"/>
            </a:pPr>
            <a:endParaRPr lang="de-DE" dirty="0"/>
          </a:p>
          <a:p>
            <a:pPr marL="1028700" lvl="1" indent="-342900">
              <a:buFont typeface="+mj-lt"/>
              <a:buAutoNum type="arabicPeriod" startAt="3"/>
            </a:pPr>
            <a:endParaRPr lang="en-GB" dirty="0"/>
          </a:p>
          <a:p>
            <a:pPr marL="1028700" lvl="1" indent="-342900"/>
            <a:endParaRPr lang="en-GB" dirty="0"/>
          </a:p>
          <a:p>
            <a:pPr marL="1028700" lvl="1" indent="-342900"/>
            <a:endParaRPr lang="de-DE" dirty="0"/>
          </a:p>
        </p:txBody>
      </p:sp>
      <p:pic>
        <p:nvPicPr>
          <p:cNvPr id="4" name="Grafik 3">
            <a:extLst>
              <a:ext uri="{FF2B5EF4-FFF2-40B4-BE49-F238E27FC236}">
                <a16:creationId xmlns:a16="http://schemas.microsoft.com/office/drawing/2014/main" id="{27DE53E7-B1FA-4F54-87D1-CFFC2EC68C31}"/>
              </a:ext>
            </a:extLst>
          </p:cNvPr>
          <p:cNvPicPr>
            <a:picLocks noChangeAspect="1"/>
          </p:cNvPicPr>
          <p:nvPr/>
        </p:nvPicPr>
        <p:blipFill>
          <a:blip r:embed="rId3"/>
          <a:stretch>
            <a:fillRect/>
          </a:stretch>
        </p:blipFill>
        <p:spPr>
          <a:xfrm>
            <a:off x="439147" y="0"/>
            <a:ext cx="11313706" cy="6858000"/>
          </a:xfrm>
          <a:prstGeom prst="rect">
            <a:avLst/>
          </a:prstGeom>
        </p:spPr>
      </p:pic>
      <p:sp>
        <p:nvSpPr>
          <p:cNvPr id="6" name="Rechteck 5">
            <a:extLst>
              <a:ext uri="{FF2B5EF4-FFF2-40B4-BE49-F238E27FC236}">
                <a16:creationId xmlns:a16="http://schemas.microsoft.com/office/drawing/2014/main" id="{72E1FDED-88D3-441C-9B11-9D20F0D461C1}"/>
              </a:ext>
            </a:extLst>
          </p:cNvPr>
          <p:cNvSpPr/>
          <p:nvPr/>
        </p:nvSpPr>
        <p:spPr>
          <a:xfrm>
            <a:off x="1941689" y="282222"/>
            <a:ext cx="1162755" cy="8353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DB220EC4-FD5B-4215-8A21-03C16E14CF13}"/>
              </a:ext>
            </a:extLst>
          </p:cNvPr>
          <p:cNvSpPr/>
          <p:nvPr/>
        </p:nvSpPr>
        <p:spPr>
          <a:xfrm>
            <a:off x="9635067" y="2062931"/>
            <a:ext cx="1969911" cy="2678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6E464DD7-D381-4D8E-BBE2-8DE0E694115E}"/>
              </a:ext>
            </a:extLst>
          </p:cNvPr>
          <p:cNvSpPr/>
          <p:nvPr/>
        </p:nvSpPr>
        <p:spPr>
          <a:xfrm>
            <a:off x="10038644" y="3945467"/>
            <a:ext cx="1162755" cy="2144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3627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835B863C-0A7B-4852-A834-12356F373010}"/>
              </a:ext>
            </a:extLst>
          </p:cNvPr>
          <p:cNvPicPr>
            <a:picLocks noGrp="1" noChangeAspect="1"/>
          </p:cNvPicPr>
          <p:nvPr>
            <p:ph idx="12"/>
          </p:nvPr>
        </p:nvPicPr>
        <p:blipFill>
          <a:blip r:embed="rId2"/>
          <a:stretch>
            <a:fillRect/>
          </a:stretch>
        </p:blipFill>
        <p:spPr>
          <a:xfrm>
            <a:off x="7551277" y="1551595"/>
            <a:ext cx="4640723" cy="3754809"/>
          </a:xfrm>
        </p:spPr>
      </p:pic>
      <p:sp>
        <p:nvSpPr>
          <p:cNvPr id="3" name="Titel 2">
            <a:extLst>
              <a:ext uri="{FF2B5EF4-FFF2-40B4-BE49-F238E27FC236}">
                <a16:creationId xmlns:a16="http://schemas.microsoft.com/office/drawing/2014/main" id="{8593275D-114F-4F9D-A9E6-F22CC0D1A2BF}"/>
              </a:ext>
            </a:extLst>
          </p:cNvPr>
          <p:cNvSpPr>
            <a:spLocks noGrp="1"/>
          </p:cNvSpPr>
          <p:nvPr>
            <p:ph type="title"/>
          </p:nvPr>
        </p:nvSpPr>
        <p:spPr/>
        <p:txBody>
          <a:bodyPr/>
          <a:lstStyle/>
          <a:p>
            <a:r>
              <a:rPr lang="de-DE" dirty="0"/>
              <a:t>Übungsaufgabe: *Georeferenzierung des Campusplans</a:t>
            </a:r>
            <a:endParaRPr lang="en-GB" dirty="0"/>
          </a:p>
        </p:txBody>
      </p:sp>
      <p:sp>
        <p:nvSpPr>
          <p:cNvPr id="8" name="Inhaltsplatzhalter 1">
            <a:extLst>
              <a:ext uri="{FF2B5EF4-FFF2-40B4-BE49-F238E27FC236}">
                <a16:creationId xmlns:a16="http://schemas.microsoft.com/office/drawing/2014/main" id="{6E5F36CA-2686-4C7F-93D4-1DCB7D777E96}"/>
              </a:ext>
            </a:extLst>
          </p:cNvPr>
          <p:cNvSpPr txBox="1">
            <a:spLocks/>
          </p:cNvSpPr>
          <p:nvPr/>
        </p:nvSpPr>
        <p:spPr>
          <a:xfrm>
            <a:off x="748145" y="1721708"/>
            <a:ext cx="10982536" cy="4213234"/>
          </a:xfrm>
          <a:prstGeom prst="rect">
            <a:avLst/>
          </a:prstGeom>
        </p:spPr>
        <p:txBody>
          <a:bodyPr lIns="0" rIns="0"/>
          <a:lstStyle>
            <a:lvl1pPr marL="0" indent="0" algn="l" defTabSz="914400" rtl="0" eaLnBrk="1" latinLnBrk="0" hangingPunct="1">
              <a:lnSpc>
                <a:spcPct val="90000"/>
              </a:lnSpc>
              <a:spcBef>
                <a:spcPts val="1000"/>
              </a:spcBef>
              <a:buClr>
                <a:srgbClr val="004A7D"/>
              </a:buClr>
              <a:buSzPct val="110000"/>
              <a:buFont typeface="Wingdings" pitchFamily="2" charset="2"/>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A7D"/>
              </a:buClr>
              <a:buSzPct val="11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1" indent="-342900">
              <a:buFont typeface="+mj-lt"/>
              <a:buAutoNum type="arabicPeriod"/>
            </a:pPr>
            <a:r>
              <a:rPr lang="de-DE" dirty="0"/>
              <a:t>Importieren Sie das PDF direkt über „Add Data“, es wird dann</a:t>
            </a:r>
            <a:br>
              <a:rPr lang="de-DE" dirty="0"/>
            </a:br>
            <a:r>
              <a:rPr lang="de-DE" dirty="0"/>
              <a:t>in eine Rasterobjekt umgewandelt.</a:t>
            </a:r>
          </a:p>
          <a:p>
            <a:pPr marL="1028700" lvl="1" indent="-342900">
              <a:buFont typeface="+mj-lt"/>
              <a:buAutoNum type="arabicPeriod"/>
            </a:pPr>
            <a:r>
              <a:rPr lang="de-DE" dirty="0"/>
              <a:t>Georeferenzieren Sie den kompletten Campusplan.</a:t>
            </a:r>
          </a:p>
          <a:p>
            <a:pPr marL="1028700" lvl="1" indent="-342900">
              <a:buFont typeface="Wingdings" panose="05000000000000000000" pitchFamily="2" charset="2"/>
              <a:buChar char="Ø"/>
            </a:pPr>
            <a:r>
              <a:rPr lang="de-DE" dirty="0"/>
              <a:t>Sub-Karte für Reiche Zeche passt nicht.</a:t>
            </a:r>
          </a:p>
          <a:p>
            <a:pPr marL="1028700" lvl="1" indent="-342900">
              <a:buFont typeface="Wingdings" panose="05000000000000000000" pitchFamily="2" charset="2"/>
              <a:buChar char="Ø"/>
            </a:pPr>
            <a:endParaRPr lang="de-DE" dirty="0"/>
          </a:p>
          <a:p>
            <a:pPr marL="1028700" lvl="1" indent="-342900">
              <a:buFont typeface="+mj-lt"/>
              <a:buAutoNum type="arabicPeriod" startAt="3"/>
            </a:pPr>
            <a:r>
              <a:rPr lang="de-DE" dirty="0"/>
              <a:t>Lösung: Extrahieren Sie die Karte der Reichen Zeche in ein</a:t>
            </a:r>
            <a:br>
              <a:rPr lang="de-DE" dirty="0"/>
            </a:br>
            <a:r>
              <a:rPr lang="de-DE" dirty="0"/>
              <a:t>separates Rasterobjekt und georeferenzieren Sie dies dann</a:t>
            </a:r>
            <a:br>
              <a:rPr lang="de-DE" dirty="0"/>
            </a:br>
            <a:r>
              <a:rPr lang="de-DE" dirty="0"/>
              <a:t>erneut.</a:t>
            </a:r>
            <a:br>
              <a:rPr lang="de-DE" dirty="0"/>
            </a:br>
            <a:r>
              <a:rPr lang="de-DE" dirty="0"/>
              <a:t>Werkzeug: „Nach Maske Extrahieren“ …</a:t>
            </a:r>
          </a:p>
          <a:p>
            <a:pPr marL="1028700" lvl="1" indent="-342900">
              <a:buFont typeface="+mj-lt"/>
              <a:buAutoNum type="arabicPeriod" startAt="3"/>
            </a:pPr>
            <a:endParaRPr lang="de-DE" dirty="0"/>
          </a:p>
          <a:p>
            <a:pPr marL="1028700" lvl="1" indent="-342900">
              <a:buFont typeface="+mj-lt"/>
              <a:buAutoNum type="arabicPeriod" startAt="3"/>
            </a:pPr>
            <a:endParaRPr lang="de-DE" dirty="0"/>
          </a:p>
          <a:p>
            <a:pPr marL="1028700" lvl="1" indent="-342900">
              <a:buFont typeface="+mj-lt"/>
              <a:buAutoNum type="arabicPeriod" startAt="3"/>
            </a:pPr>
            <a:endParaRPr lang="en-GB" dirty="0"/>
          </a:p>
          <a:p>
            <a:pPr marL="1028700" lvl="1" indent="-342900"/>
            <a:endParaRPr lang="en-GB" dirty="0"/>
          </a:p>
          <a:p>
            <a:pPr marL="1028700" lvl="1" indent="-342900"/>
            <a:endParaRPr lang="de-DE" dirty="0"/>
          </a:p>
        </p:txBody>
      </p:sp>
      <p:pic>
        <p:nvPicPr>
          <p:cNvPr id="4" name="Grafik 3">
            <a:extLst>
              <a:ext uri="{FF2B5EF4-FFF2-40B4-BE49-F238E27FC236}">
                <a16:creationId xmlns:a16="http://schemas.microsoft.com/office/drawing/2014/main" id="{27DE53E7-B1FA-4F54-87D1-CFFC2EC68C31}"/>
              </a:ext>
            </a:extLst>
          </p:cNvPr>
          <p:cNvPicPr>
            <a:picLocks noChangeAspect="1"/>
          </p:cNvPicPr>
          <p:nvPr/>
        </p:nvPicPr>
        <p:blipFill>
          <a:blip r:embed="rId3"/>
          <a:stretch>
            <a:fillRect/>
          </a:stretch>
        </p:blipFill>
        <p:spPr>
          <a:xfrm>
            <a:off x="439147" y="0"/>
            <a:ext cx="11313706" cy="6858000"/>
          </a:xfrm>
          <a:prstGeom prst="rect">
            <a:avLst/>
          </a:prstGeom>
        </p:spPr>
      </p:pic>
      <p:sp>
        <p:nvSpPr>
          <p:cNvPr id="6" name="Rechteck 5">
            <a:extLst>
              <a:ext uri="{FF2B5EF4-FFF2-40B4-BE49-F238E27FC236}">
                <a16:creationId xmlns:a16="http://schemas.microsoft.com/office/drawing/2014/main" id="{72E1FDED-88D3-441C-9B11-9D20F0D461C1}"/>
              </a:ext>
            </a:extLst>
          </p:cNvPr>
          <p:cNvSpPr/>
          <p:nvPr/>
        </p:nvSpPr>
        <p:spPr>
          <a:xfrm>
            <a:off x="1941689" y="282222"/>
            <a:ext cx="1162755" cy="8353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DB220EC4-FD5B-4215-8A21-03C16E14CF13}"/>
              </a:ext>
            </a:extLst>
          </p:cNvPr>
          <p:cNvSpPr/>
          <p:nvPr/>
        </p:nvSpPr>
        <p:spPr>
          <a:xfrm>
            <a:off x="9635067" y="2062931"/>
            <a:ext cx="1969911" cy="26784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6E464DD7-D381-4D8E-BBE2-8DE0E694115E}"/>
              </a:ext>
            </a:extLst>
          </p:cNvPr>
          <p:cNvSpPr/>
          <p:nvPr/>
        </p:nvSpPr>
        <p:spPr>
          <a:xfrm>
            <a:off x="10038644" y="3945467"/>
            <a:ext cx="1162755" cy="2144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1213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15DAEAE-32DB-4111-A20B-FF0F4234F421}"/>
              </a:ext>
            </a:extLst>
          </p:cNvPr>
          <p:cNvSpPr>
            <a:spLocks noGrp="1"/>
          </p:cNvSpPr>
          <p:nvPr>
            <p:ph idx="12"/>
          </p:nvPr>
        </p:nvSpPr>
        <p:spPr/>
        <p:txBody>
          <a:bodyPr/>
          <a:lstStyle/>
          <a:p>
            <a:pPr marL="285750" indent="-285750">
              <a:buFont typeface="Arial" panose="020B0604020202020204" pitchFamily="34" charset="0"/>
              <a:buChar char="•"/>
            </a:pPr>
            <a:r>
              <a:rPr lang="de-DE" dirty="0"/>
              <a:t>Erstellen Sie entweder zusätzlich eine Feature-Class mit einem</a:t>
            </a:r>
            <a:br>
              <a:rPr lang="de-DE" dirty="0"/>
            </a:br>
            <a:r>
              <a:rPr lang="de-DE" dirty="0"/>
              <a:t>Polygon, welche Sie als Maske verwenden wollen, oder</a:t>
            </a:r>
          </a:p>
          <a:p>
            <a:pPr marL="285750" indent="-285750">
              <a:buFont typeface="Arial" panose="020B0604020202020204" pitchFamily="34" charset="0"/>
              <a:buChar char="•"/>
            </a:pPr>
            <a:r>
              <a:rPr lang="de-DE" dirty="0"/>
              <a:t>Verwenden Sie           um ein temporäres Polygon als Maske</a:t>
            </a:r>
            <a:br>
              <a:rPr lang="de-DE" dirty="0"/>
            </a:br>
            <a:r>
              <a:rPr lang="de-DE" dirty="0"/>
              <a:t>zu digitalisieren.</a:t>
            </a:r>
            <a:endParaRPr lang="en-GB" dirty="0"/>
          </a:p>
        </p:txBody>
      </p:sp>
      <p:sp>
        <p:nvSpPr>
          <p:cNvPr id="3" name="Titel 2">
            <a:extLst>
              <a:ext uri="{FF2B5EF4-FFF2-40B4-BE49-F238E27FC236}">
                <a16:creationId xmlns:a16="http://schemas.microsoft.com/office/drawing/2014/main" id="{3896A175-5C87-4A92-8256-75CD8AD749B9}"/>
              </a:ext>
            </a:extLst>
          </p:cNvPr>
          <p:cNvSpPr>
            <a:spLocks noGrp="1"/>
          </p:cNvSpPr>
          <p:nvPr>
            <p:ph type="title"/>
          </p:nvPr>
        </p:nvSpPr>
        <p:spPr/>
        <p:txBody>
          <a:bodyPr/>
          <a:lstStyle/>
          <a:p>
            <a:r>
              <a:rPr lang="de-DE" dirty="0"/>
              <a:t>Übungsaufgabe: *Georeferenzierung des Campusplans</a:t>
            </a:r>
            <a:endParaRPr lang="en-GB" dirty="0"/>
          </a:p>
        </p:txBody>
      </p:sp>
      <p:pic>
        <p:nvPicPr>
          <p:cNvPr id="5" name="Grafik 4">
            <a:extLst>
              <a:ext uri="{FF2B5EF4-FFF2-40B4-BE49-F238E27FC236}">
                <a16:creationId xmlns:a16="http://schemas.microsoft.com/office/drawing/2014/main" id="{43989999-1C9C-4E86-92E4-7044A5427C3B}"/>
              </a:ext>
            </a:extLst>
          </p:cNvPr>
          <p:cNvPicPr>
            <a:picLocks noChangeAspect="1"/>
          </p:cNvPicPr>
          <p:nvPr/>
        </p:nvPicPr>
        <p:blipFill>
          <a:blip r:embed="rId2"/>
          <a:stretch>
            <a:fillRect/>
          </a:stretch>
        </p:blipFill>
        <p:spPr>
          <a:xfrm>
            <a:off x="7825493" y="382587"/>
            <a:ext cx="4048125" cy="5991225"/>
          </a:xfrm>
          <a:prstGeom prst="rect">
            <a:avLst/>
          </a:prstGeom>
        </p:spPr>
      </p:pic>
      <p:sp>
        <p:nvSpPr>
          <p:cNvPr id="6" name="Rechteck 5">
            <a:extLst>
              <a:ext uri="{FF2B5EF4-FFF2-40B4-BE49-F238E27FC236}">
                <a16:creationId xmlns:a16="http://schemas.microsoft.com/office/drawing/2014/main" id="{4D16B46B-2CF3-4D65-9431-D1C61457BC14}"/>
              </a:ext>
            </a:extLst>
          </p:cNvPr>
          <p:cNvSpPr/>
          <p:nvPr/>
        </p:nvSpPr>
        <p:spPr>
          <a:xfrm>
            <a:off x="11094156" y="2844800"/>
            <a:ext cx="636526" cy="3273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5154F89B-1E68-460B-A937-FF7FD5C0ED82}"/>
              </a:ext>
            </a:extLst>
          </p:cNvPr>
          <p:cNvPicPr>
            <a:picLocks noChangeAspect="1"/>
          </p:cNvPicPr>
          <p:nvPr/>
        </p:nvPicPr>
        <p:blipFill rotWithShape="1">
          <a:blip r:embed="rId2"/>
          <a:srcRect l="81373" t="41661" r="5660" b="54052"/>
          <a:stretch/>
        </p:blipFill>
        <p:spPr>
          <a:xfrm>
            <a:off x="2686756" y="2381955"/>
            <a:ext cx="524933" cy="256823"/>
          </a:xfrm>
          <a:prstGeom prst="rect">
            <a:avLst/>
          </a:prstGeom>
        </p:spPr>
      </p:pic>
    </p:spTree>
    <p:extLst>
      <p:ext uri="{BB962C8B-B14F-4D97-AF65-F5344CB8AC3E}">
        <p14:creationId xmlns:p14="http://schemas.microsoft.com/office/powerpoint/2010/main" val="208457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271C84-03B3-42D0-8DFD-BC782B43A3E9}"/>
              </a:ext>
            </a:extLst>
          </p:cNvPr>
          <p:cNvSpPr>
            <a:spLocks noGrp="1"/>
          </p:cNvSpPr>
          <p:nvPr>
            <p:ph idx="12"/>
          </p:nvPr>
        </p:nvSpPr>
        <p:spPr/>
        <p:txBody>
          <a:bodyPr/>
          <a:lstStyle/>
          <a:p>
            <a:r>
              <a:rPr lang="de-DE" dirty="0"/>
              <a:t>In einem größeren Projekt sollen mögliche Kandidaten für noch unbekannten Altbergbau identifiziert werden. Sie sollen in diesem Projekt zur Datengrundlage beitragen. Dafür wird Ihnen eine alte gescannte geologische Karte zur Verfügung gestellt („</a:t>
            </a:r>
            <a:r>
              <a:rPr lang="de-DE" dirty="0" err="1"/>
              <a:t>GeoSpezKKS_SektionRosswein</a:t>
            </a:r>
            <a:r>
              <a:rPr lang="de-DE" dirty="0"/>
              <a:t>-Nossen”, OPAL).</a:t>
            </a:r>
          </a:p>
        </p:txBody>
      </p:sp>
      <p:sp>
        <p:nvSpPr>
          <p:cNvPr id="3" name="Titel 2">
            <a:extLst>
              <a:ext uri="{FF2B5EF4-FFF2-40B4-BE49-F238E27FC236}">
                <a16:creationId xmlns:a16="http://schemas.microsoft.com/office/drawing/2014/main" id="{925AC803-4E5A-4FFA-A773-56B82340B9F7}"/>
              </a:ext>
            </a:extLst>
          </p:cNvPr>
          <p:cNvSpPr>
            <a:spLocks noGrp="1"/>
          </p:cNvSpPr>
          <p:nvPr>
            <p:ph type="title"/>
          </p:nvPr>
        </p:nvSpPr>
        <p:spPr/>
        <p:txBody>
          <a:bodyPr/>
          <a:lstStyle/>
          <a:p>
            <a:r>
              <a:rPr lang="de-DE" dirty="0"/>
              <a:t>Übungsaufgabe NH (Zusatz)</a:t>
            </a:r>
            <a:endParaRPr lang="en-GB" dirty="0"/>
          </a:p>
        </p:txBody>
      </p:sp>
      <p:pic>
        <p:nvPicPr>
          <p:cNvPr id="5" name="Grafik 4">
            <a:extLst>
              <a:ext uri="{FF2B5EF4-FFF2-40B4-BE49-F238E27FC236}">
                <a16:creationId xmlns:a16="http://schemas.microsoft.com/office/drawing/2014/main" id="{2C1105A0-B18C-41A4-A11F-143323AD7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394" y="2573897"/>
            <a:ext cx="4312474" cy="4284103"/>
          </a:xfrm>
          <a:prstGeom prst="rect">
            <a:avLst/>
          </a:prstGeom>
        </p:spPr>
      </p:pic>
    </p:spTree>
    <p:extLst>
      <p:ext uri="{BB962C8B-B14F-4D97-AF65-F5344CB8AC3E}">
        <p14:creationId xmlns:p14="http://schemas.microsoft.com/office/powerpoint/2010/main" val="325199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D7B3D9B-4E99-4F94-9E74-D7E409F42F44}"/>
              </a:ext>
            </a:extLst>
          </p:cNvPr>
          <p:cNvSpPr>
            <a:spLocks noGrp="1"/>
          </p:cNvSpPr>
          <p:nvPr>
            <p:ph idx="12"/>
          </p:nvPr>
        </p:nvSpPr>
        <p:spPr/>
        <p:txBody>
          <a:bodyPr/>
          <a:lstStyle/>
          <a:p>
            <a:pPr marL="342900" indent="-342900">
              <a:buFont typeface="+mj-lt"/>
              <a:buAutoNum type="arabicPeriod"/>
            </a:pPr>
            <a:r>
              <a:rPr lang="de-DE" dirty="0"/>
              <a:t>Legen Sie eine neue File-</a:t>
            </a:r>
            <a:r>
              <a:rPr lang="de-DE" dirty="0" err="1"/>
              <a:t>Geodatabase</a:t>
            </a:r>
            <a:r>
              <a:rPr lang="de-DE" dirty="0"/>
              <a:t> „Projekt Altbergbau“ in Ihrem Projekt an.</a:t>
            </a:r>
          </a:p>
          <a:p>
            <a:pPr marL="342900" indent="-342900">
              <a:buFont typeface="+mj-lt"/>
              <a:buAutoNum type="arabicPeriod"/>
            </a:pPr>
            <a:r>
              <a:rPr lang="de-DE" dirty="0"/>
              <a:t>Legen Sie eine neue Katenansicht „Projekt Altbergbau“ in Ihrem Projekt an, verwenden Sie das geografische Raumbezugssystem „WGS 1984“ oder „Deutsches Hauptdreiecksnetz“.</a:t>
            </a:r>
          </a:p>
          <a:p>
            <a:pPr marL="342900" indent="-342900">
              <a:buFont typeface="+mj-lt"/>
              <a:buAutoNum type="arabicPeriod"/>
            </a:pPr>
            <a:r>
              <a:rPr lang="de-DE" dirty="0"/>
              <a:t>Georeferenzieren Sie die geologische Karte:</a:t>
            </a:r>
          </a:p>
          <a:p>
            <a:pPr marL="1028700" lvl="1" indent="-342900"/>
            <a:r>
              <a:rPr lang="de-DE" dirty="0"/>
              <a:t>Über die gezeigten </a:t>
            </a:r>
            <a:r>
              <a:rPr lang="de-DE" dirty="0" err="1"/>
              <a:t>geograf</a:t>
            </a:r>
            <a:r>
              <a:rPr lang="de-DE" dirty="0"/>
              <a:t>. Koordinaten</a:t>
            </a:r>
            <a:br>
              <a:rPr lang="de-DE" dirty="0"/>
            </a:br>
            <a:r>
              <a:rPr lang="de-DE" dirty="0"/>
              <a:t>an den Kartenecken</a:t>
            </a:r>
          </a:p>
          <a:p>
            <a:pPr marL="1028700" lvl="1" indent="-342900"/>
            <a:endParaRPr lang="de-DE" dirty="0"/>
          </a:p>
          <a:p>
            <a:pPr marL="1028700" lvl="1" indent="-342900"/>
            <a:r>
              <a:rPr lang="de-DE" dirty="0"/>
              <a:t>Über gleiche Strukturen auf Ihrer</a:t>
            </a:r>
            <a:br>
              <a:rPr lang="de-DE" dirty="0"/>
            </a:br>
            <a:r>
              <a:rPr lang="de-DE" dirty="0"/>
              <a:t>Grundkarte. Verwenden Sie ggf. </a:t>
            </a:r>
            <a:br>
              <a:rPr lang="de-DE" dirty="0"/>
            </a:br>
            <a:r>
              <a:rPr lang="de-DE" dirty="0"/>
              <a:t>verschiedene Grundkarten.</a:t>
            </a:r>
          </a:p>
          <a:p>
            <a:pPr marL="1028700" lvl="1" indent="-342900"/>
            <a:endParaRPr lang="de-DE" dirty="0"/>
          </a:p>
          <a:p>
            <a:pPr marL="1028700" lvl="1" indent="-342900"/>
            <a:endParaRPr lang="de-DE" dirty="0"/>
          </a:p>
          <a:p>
            <a:pPr marL="1028700" lvl="1" indent="-342900"/>
            <a:endParaRPr lang="en-GB" dirty="0"/>
          </a:p>
        </p:txBody>
      </p:sp>
      <p:sp>
        <p:nvSpPr>
          <p:cNvPr id="3" name="Titel 2">
            <a:extLst>
              <a:ext uri="{FF2B5EF4-FFF2-40B4-BE49-F238E27FC236}">
                <a16:creationId xmlns:a16="http://schemas.microsoft.com/office/drawing/2014/main" id="{E1F5F64B-8AB6-467F-A96E-5453AAC7E324}"/>
              </a:ext>
            </a:extLst>
          </p:cNvPr>
          <p:cNvSpPr>
            <a:spLocks noGrp="1"/>
          </p:cNvSpPr>
          <p:nvPr>
            <p:ph type="title"/>
          </p:nvPr>
        </p:nvSpPr>
        <p:spPr/>
        <p:txBody>
          <a:bodyPr/>
          <a:lstStyle/>
          <a:p>
            <a:r>
              <a:rPr lang="de-DE" dirty="0"/>
              <a:t>Übungsaufgabe NH (Zusatz)</a:t>
            </a:r>
            <a:endParaRPr lang="en-GB" dirty="0"/>
          </a:p>
        </p:txBody>
      </p:sp>
      <p:pic>
        <p:nvPicPr>
          <p:cNvPr id="4" name="Grafik 3">
            <a:extLst>
              <a:ext uri="{FF2B5EF4-FFF2-40B4-BE49-F238E27FC236}">
                <a16:creationId xmlns:a16="http://schemas.microsoft.com/office/drawing/2014/main" id="{23B3D66F-23DD-4CB0-AEEA-62473448E042}"/>
              </a:ext>
            </a:extLst>
          </p:cNvPr>
          <p:cNvPicPr>
            <a:picLocks noChangeAspect="1"/>
          </p:cNvPicPr>
          <p:nvPr/>
        </p:nvPicPr>
        <p:blipFill rotWithShape="1">
          <a:blip r:embed="rId2">
            <a:extLst>
              <a:ext uri="{28A0092B-C50C-407E-A947-70E740481C1C}">
                <a14:useLocalDpi xmlns:a14="http://schemas.microsoft.com/office/drawing/2010/main" val="0"/>
              </a:ext>
            </a:extLst>
          </a:blip>
          <a:srcRect l="11101" t="12471" r="80708" b="80040"/>
          <a:stretch/>
        </p:blipFill>
        <p:spPr>
          <a:xfrm>
            <a:off x="5761111" y="2711804"/>
            <a:ext cx="1475600" cy="1340332"/>
          </a:xfrm>
          <a:prstGeom prst="rect">
            <a:avLst/>
          </a:prstGeom>
        </p:spPr>
      </p:pic>
      <p:pic>
        <p:nvPicPr>
          <p:cNvPr id="5" name="Grafik 4">
            <a:extLst>
              <a:ext uri="{FF2B5EF4-FFF2-40B4-BE49-F238E27FC236}">
                <a16:creationId xmlns:a16="http://schemas.microsoft.com/office/drawing/2014/main" id="{961F6A82-1EE7-4547-B742-72490854633A}"/>
              </a:ext>
            </a:extLst>
          </p:cNvPr>
          <p:cNvPicPr>
            <a:picLocks noChangeAspect="1"/>
          </p:cNvPicPr>
          <p:nvPr/>
        </p:nvPicPr>
        <p:blipFill rotWithShape="1">
          <a:blip r:embed="rId2">
            <a:extLst>
              <a:ext uri="{28A0092B-C50C-407E-A947-70E740481C1C}">
                <a14:useLocalDpi xmlns:a14="http://schemas.microsoft.com/office/drawing/2010/main" val="0"/>
              </a:ext>
            </a:extLst>
          </a:blip>
          <a:srcRect l="82721" t="12217" r="11367" b="81025"/>
          <a:stretch/>
        </p:blipFill>
        <p:spPr>
          <a:xfrm>
            <a:off x="7644855" y="2711804"/>
            <a:ext cx="1180066" cy="1340332"/>
          </a:xfrm>
          <a:prstGeom prst="rect">
            <a:avLst/>
          </a:prstGeom>
        </p:spPr>
      </p:pic>
      <p:pic>
        <p:nvPicPr>
          <p:cNvPr id="6" name="Grafik 5">
            <a:extLst>
              <a:ext uri="{FF2B5EF4-FFF2-40B4-BE49-F238E27FC236}">
                <a16:creationId xmlns:a16="http://schemas.microsoft.com/office/drawing/2014/main" id="{443F5BAE-E694-48FC-8DA6-2F5B024D6852}"/>
              </a:ext>
            </a:extLst>
          </p:cNvPr>
          <p:cNvPicPr>
            <a:picLocks noChangeAspect="1"/>
          </p:cNvPicPr>
          <p:nvPr/>
        </p:nvPicPr>
        <p:blipFill rotWithShape="1">
          <a:blip r:embed="rId3">
            <a:extLst>
              <a:ext uri="{28A0092B-C50C-407E-A947-70E740481C1C}">
                <a14:useLocalDpi xmlns:a14="http://schemas.microsoft.com/office/drawing/2010/main" val="0"/>
              </a:ext>
            </a:extLst>
          </a:blip>
          <a:srcRect l="84829" t="80366" r="11167" b="13359"/>
          <a:stretch/>
        </p:blipFill>
        <p:spPr>
          <a:xfrm>
            <a:off x="7680174" y="4212426"/>
            <a:ext cx="1117276" cy="1739402"/>
          </a:xfrm>
          <a:prstGeom prst="rect">
            <a:avLst/>
          </a:prstGeom>
        </p:spPr>
      </p:pic>
      <p:pic>
        <p:nvPicPr>
          <p:cNvPr id="7" name="Grafik 6">
            <a:extLst>
              <a:ext uri="{FF2B5EF4-FFF2-40B4-BE49-F238E27FC236}">
                <a16:creationId xmlns:a16="http://schemas.microsoft.com/office/drawing/2014/main" id="{38B4CB71-E883-4A48-B070-186B0AE97B3C}"/>
              </a:ext>
            </a:extLst>
          </p:cNvPr>
          <p:cNvPicPr>
            <a:picLocks noChangeAspect="1"/>
          </p:cNvPicPr>
          <p:nvPr/>
        </p:nvPicPr>
        <p:blipFill rotWithShape="1">
          <a:blip r:embed="rId4">
            <a:extLst>
              <a:ext uri="{28A0092B-C50C-407E-A947-70E740481C1C}">
                <a14:useLocalDpi xmlns:a14="http://schemas.microsoft.com/office/drawing/2010/main" val="0"/>
              </a:ext>
            </a:extLst>
          </a:blip>
          <a:srcRect l="11374" t="82196" r="81982" b="13511"/>
          <a:stretch/>
        </p:blipFill>
        <p:spPr>
          <a:xfrm>
            <a:off x="5761110" y="4312985"/>
            <a:ext cx="1473319" cy="945795"/>
          </a:xfrm>
          <a:prstGeom prst="rect">
            <a:avLst/>
          </a:prstGeom>
        </p:spPr>
      </p:pic>
      <p:sp>
        <p:nvSpPr>
          <p:cNvPr id="8" name="Ellipse 7">
            <a:extLst>
              <a:ext uri="{FF2B5EF4-FFF2-40B4-BE49-F238E27FC236}">
                <a16:creationId xmlns:a16="http://schemas.microsoft.com/office/drawing/2014/main" id="{336F4BDD-4BEA-4113-A94A-EE77DEFC83FF}"/>
              </a:ext>
            </a:extLst>
          </p:cNvPr>
          <p:cNvSpPr/>
          <p:nvPr/>
        </p:nvSpPr>
        <p:spPr>
          <a:xfrm>
            <a:off x="6017151" y="2908152"/>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a:extLst>
              <a:ext uri="{FF2B5EF4-FFF2-40B4-BE49-F238E27FC236}">
                <a16:creationId xmlns:a16="http://schemas.microsoft.com/office/drawing/2014/main" id="{AC0EBF88-795E-452B-9A1F-B9B3EF5ED944}"/>
              </a:ext>
            </a:extLst>
          </p:cNvPr>
          <p:cNvSpPr/>
          <p:nvPr/>
        </p:nvSpPr>
        <p:spPr>
          <a:xfrm>
            <a:off x="8049150" y="3024756"/>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80579816-EC8A-42EA-BEEC-9E73FA2619BF}"/>
              </a:ext>
            </a:extLst>
          </p:cNvPr>
          <p:cNvSpPr/>
          <p:nvPr/>
        </p:nvSpPr>
        <p:spPr>
          <a:xfrm>
            <a:off x="6061324" y="451972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EB9B89CA-5CD9-436A-8652-7A251BF0D1D5}"/>
              </a:ext>
            </a:extLst>
          </p:cNvPr>
          <p:cNvSpPr/>
          <p:nvPr/>
        </p:nvSpPr>
        <p:spPr>
          <a:xfrm>
            <a:off x="7819446" y="502187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12">
            <a:extLst>
              <a:ext uri="{FF2B5EF4-FFF2-40B4-BE49-F238E27FC236}">
                <a16:creationId xmlns:a16="http://schemas.microsoft.com/office/drawing/2014/main" id="{BA6FF3AD-6C25-465B-80F9-EBAF4A3658A1}"/>
              </a:ext>
            </a:extLst>
          </p:cNvPr>
          <p:cNvPicPr>
            <a:picLocks noChangeAspect="1"/>
          </p:cNvPicPr>
          <p:nvPr/>
        </p:nvPicPr>
        <p:blipFill rotWithShape="1">
          <a:blip r:embed="rId5"/>
          <a:srcRect t="3800" r="66360" b="80741"/>
          <a:stretch/>
        </p:blipFill>
        <p:spPr>
          <a:xfrm>
            <a:off x="651181" y="4728692"/>
            <a:ext cx="4860983" cy="1354055"/>
          </a:xfrm>
          <a:prstGeom prst="rect">
            <a:avLst/>
          </a:prstGeom>
        </p:spPr>
      </p:pic>
      <p:sp>
        <p:nvSpPr>
          <p:cNvPr id="14" name="Ellipse 13">
            <a:extLst>
              <a:ext uri="{FF2B5EF4-FFF2-40B4-BE49-F238E27FC236}">
                <a16:creationId xmlns:a16="http://schemas.microsoft.com/office/drawing/2014/main" id="{CD118A1D-AA70-4ADD-A59D-DCA2CF1D30C3}"/>
              </a:ext>
            </a:extLst>
          </p:cNvPr>
          <p:cNvSpPr/>
          <p:nvPr/>
        </p:nvSpPr>
        <p:spPr>
          <a:xfrm>
            <a:off x="4473396" y="4931901"/>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8196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 NH (Zusatz)</a:t>
            </a:r>
            <a:endParaRPr lang="en-GB" dirty="0"/>
          </a:p>
        </p:txBody>
      </p:sp>
      <p:pic>
        <p:nvPicPr>
          <p:cNvPr id="4" name="Grafik 3">
            <a:extLst>
              <a:ext uri="{FF2B5EF4-FFF2-40B4-BE49-F238E27FC236}">
                <a16:creationId xmlns:a16="http://schemas.microsoft.com/office/drawing/2014/main" id="{2F1ACC2F-D8D7-4B85-86B2-CDFBEEF2B58A}"/>
              </a:ext>
            </a:extLst>
          </p:cNvPr>
          <p:cNvPicPr>
            <a:picLocks noChangeAspect="1"/>
          </p:cNvPicPr>
          <p:nvPr/>
        </p:nvPicPr>
        <p:blipFill rotWithShape="1">
          <a:blip r:embed="rId2">
            <a:extLst>
              <a:ext uri="{28A0092B-C50C-407E-A947-70E740481C1C}">
                <a14:useLocalDpi xmlns:a14="http://schemas.microsoft.com/office/drawing/2010/main" val="0"/>
              </a:ext>
            </a:extLst>
          </a:blip>
          <a:srcRect l="17503" t="87885" r="16121" b="7268"/>
          <a:stretch/>
        </p:blipFill>
        <p:spPr>
          <a:xfrm>
            <a:off x="48590" y="2370976"/>
            <a:ext cx="8693427" cy="630540"/>
          </a:xfrm>
          <a:prstGeom prst="rect">
            <a:avLst/>
          </a:prstGeom>
        </p:spPr>
      </p:pic>
      <p:pic>
        <p:nvPicPr>
          <p:cNvPr id="5" name="Grafik 4">
            <a:extLst>
              <a:ext uri="{FF2B5EF4-FFF2-40B4-BE49-F238E27FC236}">
                <a16:creationId xmlns:a16="http://schemas.microsoft.com/office/drawing/2014/main" id="{DC60260B-9BC5-47D6-BD71-1B073A927247}"/>
              </a:ext>
            </a:extLst>
          </p:cNvPr>
          <p:cNvPicPr>
            <a:picLocks noChangeAspect="1"/>
          </p:cNvPicPr>
          <p:nvPr/>
        </p:nvPicPr>
        <p:blipFill rotWithShape="1">
          <a:blip r:embed="rId2">
            <a:extLst>
              <a:ext uri="{28A0092B-C50C-407E-A947-70E740481C1C}">
                <a14:useLocalDpi xmlns:a14="http://schemas.microsoft.com/office/drawing/2010/main" val="0"/>
              </a:ext>
            </a:extLst>
          </a:blip>
          <a:srcRect l="10383" t="39131" r="57003" b="54983"/>
          <a:stretch/>
        </p:blipFill>
        <p:spPr>
          <a:xfrm>
            <a:off x="375478" y="3494128"/>
            <a:ext cx="6073913" cy="1088886"/>
          </a:xfrm>
          <a:prstGeom prst="rect">
            <a:avLst/>
          </a:prstGeom>
        </p:spPr>
      </p:pic>
      <p:cxnSp>
        <p:nvCxnSpPr>
          <p:cNvPr id="8" name="Gerader Verbinder 7">
            <a:extLst>
              <a:ext uri="{FF2B5EF4-FFF2-40B4-BE49-F238E27FC236}">
                <a16:creationId xmlns:a16="http://schemas.microsoft.com/office/drawing/2014/main" id="{980527AA-8EDC-46BD-87C7-46CC15ABE324}"/>
              </a:ext>
            </a:extLst>
          </p:cNvPr>
          <p:cNvCxnSpPr>
            <a:cxnSpLocks/>
          </p:cNvCxnSpPr>
          <p:nvPr/>
        </p:nvCxnSpPr>
        <p:spPr>
          <a:xfrm flipV="1">
            <a:off x="618435" y="3609009"/>
            <a:ext cx="4536661" cy="715617"/>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0BAB74B0-B050-422B-A4F0-FCA612D8F29B}"/>
              </a:ext>
            </a:extLst>
          </p:cNvPr>
          <p:cNvSpPr/>
          <p:nvPr/>
        </p:nvSpPr>
        <p:spPr>
          <a:xfrm>
            <a:off x="4881549" y="3372100"/>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feld 10">
            <a:extLst>
              <a:ext uri="{FF2B5EF4-FFF2-40B4-BE49-F238E27FC236}">
                <a16:creationId xmlns:a16="http://schemas.microsoft.com/office/drawing/2014/main" id="{72F93D8B-7BAF-4CED-A422-80B49091FF72}"/>
              </a:ext>
            </a:extLst>
          </p:cNvPr>
          <p:cNvSpPr txBox="1"/>
          <p:nvPr/>
        </p:nvSpPr>
        <p:spPr>
          <a:xfrm>
            <a:off x="5101152" y="3429000"/>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pic>
        <p:nvPicPr>
          <p:cNvPr id="6" name="Grafik 5">
            <a:extLst>
              <a:ext uri="{FF2B5EF4-FFF2-40B4-BE49-F238E27FC236}">
                <a16:creationId xmlns:a16="http://schemas.microsoft.com/office/drawing/2014/main" id="{DF7AA31F-B4CD-487E-B0B3-F37C3688566B}"/>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9057413" y="1121538"/>
            <a:ext cx="3114261" cy="5736462"/>
          </a:xfrm>
          <a:prstGeom prst="rect">
            <a:avLst/>
          </a:prstGeom>
        </p:spPr>
      </p:pic>
      <p:cxnSp>
        <p:nvCxnSpPr>
          <p:cNvPr id="12" name="Gerader Verbinder 11">
            <a:extLst>
              <a:ext uri="{FF2B5EF4-FFF2-40B4-BE49-F238E27FC236}">
                <a16:creationId xmlns:a16="http://schemas.microsoft.com/office/drawing/2014/main" id="{78BB17BE-34DC-4467-9A22-1D0EADC40AB2}"/>
              </a:ext>
            </a:extLst>
          </p:cNvPr>
          <p:cNvCxnSpPr>
            <a:cxnSpLocks/>
          </p:cNvCxnSpPr>
          <p:nvPr/>
        </p:nvCxnSpPr>
        <p:spPr>
          <a:xfrm flipH="1" flipV="1">
            <a:off x="10078162" y="2020172"/>
            <a:ext cx="1967916" cy="456403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749C54E2-FB1C-4566-95C6-8BF9B9984131}"/>
              </a:ext>
            </a:extLst>
          </p:cNvPr>
          <p:cNvSpPr/>
          <p:nvPr/>
        </p:nvSpPr>
        <p:spPr>
          <a:xfrm>
            <a:off x="9800314" y="1689482"/>
            <a:ext cx="547093" cy="4738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5">
            <a:extLst>
              <a:ext uri="{FF2B5EF4-FFF2-40B4-BE49-F238E27FC236}">
                <a16:creationId xmlns:a16="http://schemas.microsoft.com/office/drawing/2014/main" id="{3250A3E8-5F2A-4F3E-8525-0B4A479F60D6}"/>
              </a:ext>
            </a:extLst>
          </p:cNvPr>
          <p:cNvSpPr txBox="1"/>
          <p:nvPr/>
        </p:nvSpPr>
        <p:spPr>
          <a:xfrm>
            <a:off x="10019917" y="1746382"/>
            <a:ext cx="914400" cy="914400"/>
          </a:xfrm>
          <a:prstGeom prst="rect">
            <a:avLst/>
          </a:prstGeom>
        </p:spPr>
        <p:txBody>
          <a:bodyPr wrap="none" lIns="0" rIns="0" rtlCol="0" anchor="t">
            <a:normAutofit/>
          </a:bodyPr>
          <a:lstStyle/>
          <a:p>
            <a:pPr algn="l"/>
            <a:r>
              <a:rPr lang="de-DE" sz="2000" b="1" i="0" dirty="0">
                <a:solidFill>
                  <a:srgbClr val="FF0000"/>
                </a:solidFill>
                <a:latin typeface="Spartan ExtraBold" pitchFamily="2" charset="77"/>
              </a:rPr>
              <a:t>?</a:t>
            </a:r>
            <a:endParaRPr lang="en-GB" sz="2000" b="1" i="0" dirty="0">
              <a:solidFill>
                <a:srgbClr val="FF0000"/>
              </a:solidFill>
              <a:latin typeface="Spartan ExtraBold" pitchFamily="2" charset="77"/>
            </a:endParaRPr>
          </a:p>
        </p:txBody>
      </p:sp>
    </p:spTree>
    <p:extLst>
      <p:ext uri="{BB962C8B-B14F-4D97-AF65-F5344CB8AC3E}">
        <p14:creationId xmlns:p14="http://schemas.microsoft.com/office/powerpoint/2010/main" val="4228847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1028700" lvl="1" indent="-342900">
              <a:buFont typeface="+mj-lt"/>
              <a:buAutoNum type="arabicPeriod"/>
            </a:pPr>
            <a:r>
              <a:rPr lang="de-DE" dirty="0"/>
              <a:t>Die Verbreitung der von den Profilen gekreuzten geologischen </a:t>
            </a:r>
            <a:br>
              <a:rPr lang="de-DE" dirty="0"/>
            </a:br>
            <a:r>
              <a:rPr lang="de-DE" dirty="0"/>
              <a:t>Einheiten also Polygone (Attribute: </a:t>
            </a:r>
            <a:r>
              <a:rPr lang="de-DE" dirty="0" err="1"/>
              <a:t>geolog</a:t>
            </a:r>
            <a:r>
              <a:rPr lang="de-DE" dirty="0"/>
              <a:t>. Kürzel und Einheitenname)</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 NH (Zusatz)</a:t>
            </a:r>
            <a:endParaRPr lang="en-GB" dirty="0"/>
          </a:p>
        </p:txBody>
      </p:sp>
      <p:pic>
        <p:nvPicPr>
          <p:cNvPr id="4" name="Grafik 3">
            <a:extLst>
              <a:ext uri="{FF2B5EF4-FFF2-40B4-BE49-F238E27FC236}">
                <a16:creationId xmlns:a16="http://schemas.microsoft.com/office/drawing/2014/main" id="{E09DDF89-20D4-467A-8717-A9F681528E2A}"/>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8450471" y="3550"/>
            <a:ext cx="3721204" cy="6854450"/>
          </a:xfrm>
          <a:prstGeom prst="rect">
            <a:avLst/>
          </a:prstGeom>
        </p:spPr>
      </p:pic>
      <p:sp>
        <p:nvSpPr>
          <p:cNvPr id="5" name="Ellipse 4">
            <a:extLst>
              <a:ext uri="{FF2B5EF4-FFF2-40B4-BE49-F238E27FC236}">
                <a16:creationId xmlns:a16="http://schemas.microsoft.com/office/drawing/2014/main" id="{48AAED3B-F831-41DC-BD07-3C5BE6AAF79A}"/>
              </a:ext>
            </a:extLst>
          </p:cNvPr>
          <p:cNvSpPr/>
          <p:nvPr/>
        </p:nvSpPr>
        <p:spPr>
          <a:xfrm rot="20065418">
            <a:off x="9641206" y="135566"/>
            <a:ext cx="1906742" cy="689809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3EE6BEA0-3EAF-49F1-A52B-C7F622C2D726}"/>
              </a:ext>
            </a:extLst>
          </p:cNvPr>
          <p:cNvPicPr>
            <a:picLocks noChangeAspect="1"/>
          </p:cNvPicPr>
          <p:nvPr/>
        </p:nvPicPr>
        <p:blipFill rotWithShape="1">
          <a:blip r:embed="rId3">
            <a:extLst>
              <a:ext uri="{28A0092B-C50C-407E-A947-70E740481C1C}">
                <a14:useLocalDpi xmlns:a14="http://schemas.microsoft.com/office/drawing/2010/main" val="0"/>
              </a:ext>
            </a:extLst>
          </a:blip>
          <a:srcRect l="89206" t="61900" b="20158"/>
          <a:stretch/>
        </p:blipFill>
        <p:spPr>
          <a:xfrm>
            <a:off x="2464905" y="3003826"/>
            <a:ext cx="2115930" cy="3493834"/>
          </a:xfrm>
          <a:prstGeom prst="rect">
            <a:avLst/>
          </a:prstGeom>
        </p:spPr>
      </p:pic>
    </p:spTree>
    <p:extLst>
      <p:ext uri="{BB962C8B-B14F-4D97-AF65-F5344CB8AC3E}">
        <p14:creationId xmlns:p14="http://schemas.microsoft.com/office/powerpoint/2010/main" val="1328070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58F12-A7AD-44A7-A187-C11B9062E7A8}"/>
              </a:ext>
            </a:extLst>
          </p:cNvPr>
          <p:cNvSpPr>
            <a:spLocks noGrp="1"/>
          </p:cNvSpPr>
          <p:nvPr>
            <p:ph idx="12"/>
          </p:nvPr>
        </p:nvSpPr>
        <p:spPr/>
        <p:txBody>
          <a:bodyPr/>
          <a:lstStyle/>
          <a:p>
            <a:pPr marL="342900" indent="-342900">
              <a:buFont typeface="+mj-lt"/>
              <a:buAutoNum type="arabicPeriod" startAt="4"/>
            </a:pPr>
            <a:r>
              <a:rPr lang="de-DE" dirty="0"/>
              <a:t>Digitalisieren Sie:</a:t>
            </a:r>
          </a:p>
          <a:p>
            <a:pPr marL="1028700" lvl="1" indent="-342900">
              <a:buFont typeface="+mj-lt"/>
              <a:buAutoNum type="arabicPeriod"/>
            </a:pPr>
            <a:r>
              <a:rPr lang="de-DE" dirty="0"/>
              <a:t>Den Verlauf der beiden Profile als Linien (Attribut: Profilname)</a:t>
            </a:r>
          </a:p>
          <a:p>
            <a:pPr marL="1028700" lvl="1" indent="-342900">
              <a:buFont typeface="+mj-lt"/>
              <a:buAutoNum type="arabicPeriod"/>
            </a:pPr>
            <a:r>
              <a:rPr lang="de-DE" dirty="0"/>
              <a:t>Die Verbreitung der von den Profilen gekreuzten geologischen </a:t>
            </a:r>
            <a:br>
              <a:rPr lang="de-DE" dirty="0"/>
            </a:br>
            <a:r>
              <a:rPr lang="de-DE" dirty="0"/>
              <a:t>Einheiten also Polygone (Attribute: </a:t>
            </a:r>
            <a:r>
              <a:rPr lang="de-DE" dirty="0" err="1"/>
              <a:t>geolog</a:t>
            </a:r>
            <a:r>
              <a:rPr lang="de-DE" dirty="0"/>
              <a:t>. Kürzel und Einheitenname)</a:t>
            </a:r>
          </a:p>
          <a:p>
            <a:pPr marL="1028700" lvl="1" indent="-342900">
              <a:buFont typeface="+mj-lt"/>
              <a:buAutoNum type="arabicPeriod"/>
            </a:pPr>
            <a:r>
              <a:rPr lang="de-DE"/>
              <a:t>Die im </a:t>
            </a:r>
            <a:r>
              <a:rPr lang="de-DE" dirty="0"/>
              <a:t>Bereich der Profile bekannten Erzgänge </a:t>
            </a:r>
            <a:br>
              <a:rPr lang="de-DE" dirty="0"/>
            </a:br>
            <a:r>
              <a:rPr lang="de-DE" dirty="0"/>
              <a:t>(Attribute: Erzgangklassifikation, Kürzel und Beschreibung)</a:t>
            </a:r>
          </a:p>
          <a:p>
            <a:pPr marL="342900" indent="-342900">
              <a:buFont typeface="+mj-lt"/>
              <a:buAutoNum type="arabicPeriod" startAt="4"/>
            </a:pPr>
            <a:endParaRPr lang="de-DE" dirty="0"/>
          </a:p>
          <a:p>
            <a:endParaRPr lang="en-GB" dirty="0"/>
          </a:p>
        </p:txBody>
      </p:sp>
      <p:sp>
        <p:nvSpPr>
          <p:cNvPr id="3" name="Titel 2">
            <a:extLst>
              <a:ext uri="{FF2B5EF4-FFF2-40B4-BE49-F238E27FC236}">
                <a16:creationId xmlns:a16="http://schemas.microsoft.com/office/drawing/2014/main" id="{07693F00-0836-4939-8623-B86393BB7F12}"/>
              </a:ext>
            </a:extLst>
          </p:cNvPr>
          <p:cNvSpPr>
            <a:spLocks noGrp="1"/>
          </p:cNvSpPr>
          <p:nvPr>
            <p:ph type="title"/>
          </p:nvPr>
        </p:nvSpPr>
        <p:spPr/>
        <p:txBody>
          <a:bodyPr/>
          <a:lstStyle/>
          <a:p>
            <a:r>
              <a:rPr lang="de-DE" dirty="0"/>
              <a:t>Übungsaufgabe NH (Zusatz)</a:t>
            </a:r>
            <a:endParaRPr lang="en-GB" dirty="0"/>
          </a:p>
        </p:txBody>
      </p:sp>
      <p:pic>
        <p:nvPicPr>
          <p:cNvPr id="4" name="Grafik 3">
            <a:extLst>
              <a:ext uri="{FF2B5EF4-FFF2-40B4-BE49-F238E27FC236}">
                <a16:creationId xmlns:a16="http://schemas.microsoft.com/office/drawing/2014/main" id="{77D11D7D-AD08-420C-B294-DF2A74A1016B}"/>
              </a:ext>
            </a:extLst>
          </p:cNvPr>
          <p:cNvPicPr>
            <a:picLocks noChangeAspect="1"/>
          </p:cNvPicPr>
          <p:nvPr/>
        </p:nvPicPr>
        <p:blipFill rotWithShape="1">
          <a:blip r:embed="rId2">
            <a:extLst>
              <a:ext uri="{28A0092B-C50C-407E-A947-70E740481C1C}">
                <a14:useLocalDpi xmlns:a14="http://schemas.microsoft.com/office/drawing/2010/main" val="0"/>
              </a:ext>
            </a:extLst>
          </a:blip>
          <a:srcRect l="68336" t="49294" r="12135" b="14495"/>
          <a:stretch/>
        </p:blipFill>
        <p:spPr>
          <a:xfrm>
            <a:off x="8450471" y="3550"/>
            <a:ext cx="3721204" cy="6854450"/>
          </a:xfrm>
          <a:prstGeom prst="rect">
            <a:avLst/>
          </a:prstGeom>
        </p:spPr>
      </p:pic>
      <p:sp>
        <p:nvSpPr>
          <p:cNvPr id="5" name="Ellipse 4">
            <a:extLst>
              <a:ext uri="{FF2B5EF4-FFF2-40B4-BE49-F238E27FC236}">
                <a16:creationId xmlns:a16="http://schemas.microsoft.com/office/drawing/2014/main" id="{6CBF9E99-E3FD-4EED-9DDC-EA781339B41B}"/>
              </a:ext>
            </a:extLst>
          </p:cNvPr>
          <p:cNvSpPr/>
          <p:nvPr/>
        </p:nvSpPr>
        <p:spPr>
          <a:xfrm rot="20065418">
            <a:off x="9641206" y="135566"/>
            <a:ext cx="1906742" cy="689809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fik 5">
            <a:extLst>
              <a:ext uri="{FF2B5EF4-FFF2-40B4-BE49-F238E27FC236}">
                <a16:creationId xmlns:a16="http://schemas.microsoft.com/office/drawing/2014/main" id="{FAA05013-2574-4A4C-ABB9-1B0BFD863626}"/>
              </a:ext>
            </a:extLst>
          </p:cNvPr>
          <p:cNvPicPr>
            <a:picLocks noChangeAspect="1"/>
          </p:cNvPicPr>
          <p:nvPr/>
        </p:nvPicPr>
        <p:blipFill rotWithShape="1">
          <a:blip r:embed="rId3">
            <a:extLst>
              <a:ext uri="{28A0092B-C50C-407E-A947-70E740481C1C}">
                <a14:useLocalDpi xmlns:a14="http://schemas.microsoft.com/office/drawing/2010/main" val="0"/>
              </a:ext>
            </a:extLst>
          </a:blip>
          <a:srcRect l="75302" t="65785" r="18462" b="26864"/>
          <a:stretch/>
        </p:blipFill>
        <p:spPr>
          <a:xfrm>
            <a:off x="410817" y="3392556"/>
            <a:ext cx="2005496" cy="2348441"/>
          </a:xfrm>
          <a:prstGeom prst="rect">
            <a:avLst/>
          </a:prstGeom>
        </p:spPr>
      </p:pic>
      <p:pic>
        <p:nvPicPr>
          <p:cNvPr id="7" name="Grafik 6">
            <a:extLst>
              <a:ext uri="{FF2B5EF4-FFF2-40B4-BE49-F238E27FC236}">
                <a16:creationId xmlns:a16="http://schemas.microsoft.com/office/drawing/2014/main" id="{5EDC0BCC-75F4-40AE-852B-3AD2892B0D64}"/>
              </a:ext>
            </a:extLst>
          </p:cNvPr>
          <p:cNvPicPr>
            <a:picLocks noChangeAspect="1"/>
          </p:cNvPicPr>
          <p:nvPr/>
        </p:nvPicPr>
        <p:blipFill rotWithShape="1">
          <a:blip r:embed="rId4">
            <a:extLst>
              <a:ext uri="{28A0092B-C50C-407E-A947-70E740481C1C}">
                <a14:useLocalDpi xmlns:a14="http://schemas.microsoft.com/office/drawing/2010/main" val="0"/>
              </a:ext>
            </a:extLst>
          </a:blip>
          <a:srcRect l="90128" t="79945" b="7269"/>
          <a:stretch/>
        </p:blipFill>
        <p:spPr>
          <a:xfrm>
            <a:off x="5468730" y="3429000"/>
            <a:ext cx="2335900" cy="3005383"/>
          </a:xfrm>
          <a:prstGeom prst="rect">
            <a:avLst/>
          </a:prstGeom>
        </p:spPr>
      </p:pic>
    </p:spTree>
    <p:extLst>
      <p:ext uri="{BB962C8B-B14F-4D97-AF65-F5344CB8AC3E}">
        <p14:creationId xmlns:p14="http://schemas.microsoft.com/office/powerpoint/2010/main" val="2700813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902071-CB45-4580-A847-FED14D0CE0E4}"/>
              </a:ext>
            </a:extLst>
          </p:cNvPr>
          <p:cNvSpPr>
            <a:spLocks noGrp="1"/>
          </p:cNvSpPr>
          <p:nvPr>
            <p:ph idx="12"/>
          </p:nvPr>
        </p:nvSpPr>
        <p:spPr/>
        <p:txBody>
          <a:bodyPr/>
          <a:lstStyle/>
          <a:p>
            <a:r>
              <a:rPr lang="de-DE" dirty="0"/>
              <a:t>Hinweise:</a:t>
            </a:r>
          </a:p>
          <a:p>
            <a:pPr marL="285750" indent="-285750">
              <a:buFont typeface="Arial" panose="020B0604020202020204" pitchFamily="34" charset="0"/>
              <a:buChar char="•"/>
            </a:pPr>
            <a:r>
              <a:rPr lang="de-DE" dirty="0"/>
              <a:t>Verwenden Sie Domänen für geologische Einheiten und Erzgänge, berücksichtigen Sie nur Werte, welche Sie tatsächlich benötigen.</a:t>
            </a:r>
          </a:p>
          <a:p>
            <a:pPr marL="285750" indent="-285750">
              <a:buFont typeface="Arial" panose="020B0604020202020204" pitchFamily="34" charset="0"/>
              <a:buChar char="•"/>
            </a:pPr>
            <a:r>
              <a:rPr lang="de-DE" dirty="0"/>
              <a:t>Die gegebene Karte weist große qualitative Mängel auf, ein recht großer </a:t>
            </a:r>
            <a:r>
              <a:rPr lang="de-DE" dirty="0" err="1"/>
              <a:t>Georeferenzierungsfehler</a:t>
            </a:r>
            <a:r>
              <a:rPr lang="de-DE" dirty="0"/>
              <a:t> lässt sich nicht vermeiden. Versuchen Sie dennoch ein für Sie akzeptables Ergebnis zu erreichen (ggf. über Transformation höherer Ordnung).</a:t>
            </a:r>
          </a:p>
          <a:p>
            <a:pPr marL="285750" indent="-285750">
              <a:buFont typeface="Arial" panose="020B0604020202020204" pitchFamily="34" charset="0"/>
              <a:buChar char="•"/>
            </a:pPr>
            <a:r>
              <a:rPr lang="de-DE" dirty="0"/>
              <a:t>Vergessen Sie nicht, Ihr Projekt zu speichern. Wir werden mit Ihren Ergebnissen ggf. weiterarbeiten.</a:t>
            </a:r>
          </a:p>
        </p:txBody>
      </p:sp>
      <p:sp>
        <p:nvSpPr>
          <p:cNvPr id="3" name="Titel 2">
            <a:extLst>
              <a:ext uri="{FF2B5EF4-FFF2-40B4-BE49-F238E27FC236}">
                <a16:creationId xmlns:a16="http://schemas.microsoft.com/office/drawing/2014/main" id="{AB593815-D5E0-40DF-8BD7-9683E276C8D4}"/>
              </a:ext>
            </a:extLst>
          </p:cNvPr>
          <p:cNvSpPr>
            <a:spLocks noGrp="1"/>
          </p:cNvSpPr>
          <p:nvPr>
            <p:ph type="title"/>
          </p:nvPr>
        </p:nvSpPr>
        <p:spPr/>
        <p:txBody>
          <a:bodyPr/>
          <a:lstStyle/>
          <a:p>
            <a:r>
              <a:rPr lang="de-DE" dirty="0"/>
              <a:t>Übungsaufgabe NH (Zusatz)</a:t>
            </a:r>
            <a:endParaRPr lang="en-GB" dirty="0"/>
          </a:p>
        </p:txBody>
      </p:sp>
    </p:spTree>
    <p:extLst>
      <p:ext uri="{BB962C8B-B14F-4D97-AF65-F5344CB8AC3E}">
        <p14:creationId xmlns:p14="http://schemas.microsoft.com/office/powerpoint/2010/main" val="4058776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EF3AAF2-F12C-4A60-83C3-8E2F10E004EC}"/>
              </a:ext>
            </a:extLst>
          </p:cNvPr>
          <p:cNvSpPr>
            <a:spLocks noGrp="1"/>
          </p:cNvSpPr>
          <p:nvPr>
            <p:ph idx="12"/>
          </p:nvPr>
        </p:nvSpPr>
        <p:spPr/>
        <p:txBody>
          <a:bodyPr/>
          <a:lstStyle/>
          <a:p>
            <a:pPr marL="285750" indent="-285750">
              <a:buFont typeface="Arial" panose="020B0604020202020204" pitchFamily="34" charset="0"/>
              <a:buChar char="•"/>
            </a:pPr>
            <a:r>
              <a:rPr lang="de-DE" altLang="de-DE" sz="1800" dirty="0">
                <a:hlinkClick r:id="rId2"/>
              </a:rPr>
              <a:t>OPAL-Forum im Kurs „Grundlagen GIS“</a:t>
            </a:r>
            <a:endParaRPr lang="de-DE" altLang="de-DE" sz="1800" dirty="0"/>
          </a:p>
          <a:p>
            <a:pPr marL="285750" indent="-285750">
              <a:buFont typeface="Arial" panose="020B0604020202020204" pitchFamily="34" charset="0"/>
              <a:buChar char="•"/>
            </a:pPr>
            <a:endParaRPr lang="de-DE" altLang="de-DE" dirty="0"/>
          </a:p>
          <a:p>
            <a:pPr marL="285750" indent="-285750">
              <a:buFont typeface="Arial" panose="020B0604020202020204" pitchFamily="34" charset="0"/>
              <a:buChar char="•"/>
            </a:pPr>
            <a:r>
              <a:rPr lang="de-DE" altLang="de-DE" sz="1800" dirty="0"/>
              <a:t>Email: </a:t>
            </a:r>
            <a:r>
              <a:rPr lang="de-DE" altLang="de-DE" sz="1800" dirty="0">
                <a:hlinkClick r:id="rId3"/>
              </a:rPr>
              <a:t>Peter.Menzel@geophysik.tu-freiberg.de</a:t>
            </a:r>
            <a:endParaRPr lang="de-DE" altLang="de-DE" sz="1800" dirty="0"/>
          </a:p>
          <a:p>
            <a:pPr marL="285750" indent="-285750">
              <a:buFont typeface="Arial" panose="020B0604020202020204" pitchFamily="34" charset="0"/>
              <a:buChar char="•"/>
            </a:pPr>
            <a:endParaRPr lang="de-DE" altLang="de-DE" sz="1800" dirty="0"/>
          </a:p>
          <a:p>
            <a:pPr marL="285750" indent="-285750">
              <a:buFont typeface="Arial" panose="020B0604020202020204" pitchFamily="34" charset="0"/>
              <a:buChar char="•"/>
            </a:pPr>
            <a:r>
              <a:rPr lang="de-DE" altLang="de-DE" dirty="0">
                <a:hlinkClick r:id="rId4"/>
              </a:rPr>
              <a:t>ArcGIS Pro Online-Hilfe</a:t>
            </a:r>
            <a:endParaRPr lang="de-DE" altLang="de-DE" sz="1800" dirty="0"/>
          </a:p>
          <a:p>
            <a:endParaRPr lang="de-DE" altLang="de-DE" sz="1800" dirty="0"/>
          </a:p>
          <a:p>
            <a:pPr marL="285750" indent="-285750">
              <a:buFont typeface="Arial" panose="020B0604020202020204" pitchFamily="34" charset="0"/>
              <a:buChar char="•"/>
            </a:pPr>
            <a:endParaRPr lang="de-DE" altLang="de-DE" dirty="0"/>
          </a:p>
          <a:p>
            <a:pPr marL="285750" indent="-285750">
              <a:buFont typeface="Arial" panose="020B0604020202020204" pitchFamily="34" charset="0"/>
              <a:buChar char="•"/>
            </a:pPr>
            <a:endParaRPr lang="de-DE" altLang="de-DE" sz="1800" dirty="0"/>
          </a:p>
          <a:p>
            <a:endParaRPr lang="en-GB" dirty="0"/>
          </a:p>
        </p:txBody>
      </p:sp>
      <p:sp>
        <p:nvSpPr>
          <p:cNvPr id="3" name="Titel 2">
            <a:extLst>
              <a:ext uri="{FF2B5EF4-FFF2-40B4-BE49-F238E27FC236}">
                <a16:creationId xmlns:a16="http://schemas.microsoft.com/office/drawing/2014/main" id="{D3A106B0-7089-4C88-8815-08DA5C0F5F68}"/>
              </a:ext>
            </a:extLst>
          </p:cNvPr>
          <p:cNvSpPr>
            <a:spLocks noGrp="1"/>
          </p:cNvSpPr>
          <p:nvPr>
            <p:ph type="title"/>
          </p:nvPr>
        </p:nvSpPr>
        <p:spPr/>
        <p:txBody>
          <a:bodyPr/>
          <a:lstStyle/>
          <a:p>
            <a:r>
              <a:rPr lang="de-DE" dirty="0"/>
              <a:t>Bei Fragen:</a:t>
            </a:r>
            <a:endParaRPr lang="en-GB" dirty="0"/>
          </a:p>
        </p:txBody>
      </p:sp>
    </p:spTree>
    <p:extLst>
      <p:ext uri="{BB962C8B-B14F-4D97-AF65-F5344CB8AC3E}">
        <p14:creationId xmlns:p14="http://schemas.microsoft.com/office/powerpoint/2010/main" val="252331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1DC876-35A8-4119-ABE4-5E124A02ABA3}"/>
              </a:ext>
            </a:extLst>
          </p:cNvPr>
          <p:cNvSpPr>
            <a:spLocks noGrp="1"/>
          </p:cNvSpPr>
          <p:nvPr>
            <p:ph idx="12"/>
          </p:nvPr>
        </p:nvSpPr>
        <p:spPr/>
        <p:txBody>
          <a:bodyPr/>
          <a:lstStyle/>
          <a:p>
            <a:r>
              <a:rPr lang="de-DE" dirty="0"/>
              <a:t>Grundsätzliche Fragen sollten bei der Projektkonzeption berücksichtigt werden:</a:t>
            </a:r>
          </a:p>
          <a:p>
            <a:pPr marL="342900" indent="-342900">
              <a:buFont typeface="+mj-lt"/>
              <a:buAutoNum type="arabicPeriod"/>
            </a:pPr>
            <a:r>
              <a:rPr lang="de-DE" dirty="0"/>
              <a:t>Welche Datenquellen werden benötigt?</a:t>
            </a:r>
          </a:p>
          <a:p>
            <a:pPr marL="342900" indent="-342900">
              <a:buFont typeface="+mj-lt"/>
              <a:buAutoNum type="arabicPeriod"/>
            </a:pPr>
            <a:r>
              <a:rPr lang="de-DE" dirty="0"/>
              <a:t>Welche Bezugssysteme werden benötigt?</a:t>
            </a:r>
          </a:p>
          <a:p>
            <a:pPr marL="342900" indent="-342900">
              <a:buFont typeface="+mj-lt"/>
              <a:buAutoNum type="arabicPeriod"/>
            </a:pPr>
            <a:r>
              <a:rPr lang="de-DE" dirty="0"/>
              <a:t>Welche Eingabedaten werden benötigt?</a:t>
            </a:r>
          </a:p>
          <a:p>
            <a:pPr marL="342900" indent="-342900">
              <a:buFont typeface="+mj-lt"/>
              <a:buAutoNum type="arabicPeriod"/>
            </a:pPr>
            <a:r>
              <a:rPr lang="de-DE" dirty="0"/>
              <a:t>Welche Objekte müssen erstellt werden?</a:t>
            </a:r>
          </a:p>
          <a:p>
            <a:pPr marL="1028700" lvl="1" indent="-342900"/>
            <a:r>
              <a:rPr lang="de-DE" dirty="0"/>
              <a:t>Typ</a:t>
            </a:r>
          </a:p>
          <a:p>
            <a:pPr marL="1028700" lvl="1" indent="-342900"/>
            <a:r>
              <a:rPr lang="de-DE" dirty="0"/>
              <a:t>Attribute</a:t>
            </a:r>
          </a:p>
          <a:p>
            <a:pPr marL="1028700" lvl="1" indent="-342900"/>
            <a:r>
              <a:rPr lang="de-DE" dirty="0"/>
              <a:t>…</a:t>
            </a:r>
          </a:p>
          <a:p>
            <a:pPr marL="342900" indent="-342900">
              <a:buFont typeface="+mj-lt"/>
              <a:buAutoNum type="arabicPeriod"/>
            </a:pPr>
            <a:endParaRPr lang="de-DE" dirty="0"/>
          </a:p>
          <a:p>
            <a:endParaRPr lang="en-GB" dirty="0"/>
          </a:p>
        </p:txBody>
      </p:sp>
      <p:sp>
        <p:nvSpPr>
          <p:cNvPr id="3" name="Titel 2">
            <a:extLst>
              <a:ext uri="{FF2B5EF4-FFF2-40B4-BE49-F238E27FC236}">
                <a16:creationId xmlns:a16="http://schemas.microsoft.com/office/drawing/2014/main" id="{A574BC94-CB6A-4F03-86F1-F15C1021D0C0}"/>
              </a:ext>
            </a:extLst>
          </p:cNvPr>
          <p:cNvSpPr>
            <a:spLocks noGrp="1"/>
          </p:cNvSpPr>
          <p:nvPr>
            <p:ph type="title"/>
          </p:nvPr>
        </p:nvSpPr>
        <p:spPr/>
        <p:txBody>
          <a:bodyPr/>
          <a:lstStyle/>
          <a:p>
            <a:r>
              <a:rPr lang="de-DE" dirty="0"/>
              <a:t>Theorie: Entwurf eines GIS - Projekts</a:t>
            </a:r>
            <a:br>
              <a:rPr lang="de-DE" dirty="0"/>
            </a:br>
            <a:endParaRPr lang="en-GB" dirty="0"/>
          </a:p>
        </p:txBody>
      </p:sp>
      <p:pic>
        <p:nvPicPr>
          <p:cNvPr id="4" name="Grafik 3">
            <a:extLst>
              <a:ext uri="{FF2B5EF4-FFF2-40B4-BE49-F238E27FC236}">
                <a16:creationId xmlns:a16="http://schemas.microsoft.com/office/drawing/2014/main" id="{EB581123-3F51-4F66-BB5F-23659CF2C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805" y="2915876"/>
            <a:ext cx="3942124" cy="3942124"/>
          </a:xfrm>
          <a:prstGeom prst="rect">
            <a:avLst/>
          </a:prstGeom>
        </p:spPr>
      </p:pic>
    </p:spTree>
    <p:extLst>
      <p:ext uri="{BB962C8B-B14F-4D97-AF65-F5344CB8AC3E}">
        <p14:creationId xmlns:p14="http://schemas.microsoft.com/office/powerpoint/2010/main" val="1217046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1DC876-35A8-4119-ABE4-5E124A02ABA3}"/>
              </a:ext>
            </a:extLst>
          </p:cNvPr>
          <p:cNvSpPr>
            <a:spLocks noGrp="1"/>
          </p:cNvSpPr>
          <p:nvPr>
            <p:ph idx="12"/>
          </p:nvPr>
        </p:nvSpPr>
        <p:spPr/>
        <p:txBody>
          <a:bodyPr/>
          <a:lstStyle/>
          <a:p>
            <a:r>
              <a:rPr lang="de-DE" dirty="0"/>
              <a:t>Definition der Anwendung und des Informationsbedarf eines Projektes.</a:t>
            </a:r>
          </a:p>
          <a:p>
            <a:endParaRPr lang="de-DE" dirty="0"/>
          </a:p>
          <a:p>
            <a:pPr marL="285750" indent="-285750">
              <a:buFont typeface="Wingdings" panose="05000000000000000000" pitchFamily="2" charset="2"/>
              <a:buChar char="Ø"/>
            </a:pPr>
            <a:r>
              <a:rPr lang="de-DE" dirty="0"/>
              <a:t>Welche </a:t>
            </a:r>
            <a:r>
              <a:rPr lang="de-DE" b="1" dirty="0"/>
              <a:t>thematischen Layer </a:t>
            </a:r>
            <a:r>
              <a:rPr lang="de-DE" dirty="0"/>
              <a:t>werden für Anwendung benötigt?</a:t>
            </a:r>
          </a:p>
          <a:p>
            <a:pPr marL="800100" lvl="1" indent="-342900">
              <a:buFont typeface="Arial" panose="020B0604020202020204" pitchFamily="34" charset="0"/>
              <a:buChar char="•"/>
            </a:pPr>
            <a:r>
              <a:rPr lang="de-DE" dirty="0"/>
              <a:t>Verwendungszweck</a:t>
            </a:r>
          </a:p>
          <a:p>
            <a:pPr marL="800100" lvl="1" indent="-342900">
              <a:buFont typeface="Arial" panose="020B0604020202020204" pitchFamily="34" charset="0"/>
              <a:buChar char="•"/>
            </a:pPr>
            <a:r>
              <a:rPr lang="de-DE" dirty="0"/>
              <a:t>Datenquelle / zugrunde liegende Daten</a:t>
            </a:r>
          </a:p>
          <a:p>
            <a:pPr marL="800100" lvl="1" indent="-342900">
              <a:buFont typeface="Arial" panose="020B0604020202020204" pitchFamily="34" charset="0"/>
              <a:buChar char="•"/>
            </a:pPr>
            <a:r>
              <a:rPr lang="de-DE" dirty="0"/>
              <a:t>Raumbezug</a:t>
            </a:r>
          </a:p>
          <a:p>
            <a:pPr marL="800100" lvl="1" indent="-342900">
              <a:buFont typeface="Arial" panose="020B0604020202020204" pitchFamily="34" charset="0"/>
              <a:buChar char="•"/>
            </a:pPr>
            <a:r>
              <a:rPr lang="de-DE" dirty="0"/>
              <a:t>Visuelle Darstellung</a:t>
            </a:r>
          </a:p>
          <a:p>
            <a:pPr marL="285750" indent="-285750">
              <a:buFont typeface="Wingdings" panose="05000000000000000000" pitchFamily="2" charset="2"/>
              <a:buChar char="Ø"/>
            </a:pPr>
            <a:endParaRPr lang="de-DE" dirty="0"/>
          </a:p>
          <a:p>
            <a:endParaRPr lang="en-GB" dirty="0"/>
          </a:p>
        </p:txBody>
      </p:sp>
      <p:sp>
        <p:nvSpPr>
          <p:cNvPr id="3" name="Titel 2">
            <a:extLst>
              <a:ext uri="{FF2B5EF4-FFF2-40B4-BE49-F238E27FC236}">
                <a16:creationId xmlns:a16="http://schemas.microsoft.com/office/drawing/2014/main" id="{A574BC94-CB6A-4F03-86F1-F15C1021D0C0}"/>
              </a:ext>
            </a:extLst>
          </p:cNvPr>
          <p:cNvSpPr>
            <a:spLocks noGrp="1"/>
          </p:cNvSpPr>
          <p:nvPr>
            <p:ph type="title"/>
          </p:nvPr>
        </p:nvSpPr>
        <p:spPr/>
        <p:txBody>
          <a:bodyPr/>
          <a:lstStyle/>
          <a:p>
            <a:r>
              <a:rPr lang="de-DE" dirty="0"/>
              <a:t>Theorie: Entwurf eines GIS - Projekts</a:t>
            </a:r>
            <a:br>
              <a:rPr lang="de-DE" dirty="0"/>
            </a:br>
            <a:endParaRPr lang="en-GB" dirty="0"/>
          </a:p>
        </p:txBody>
      </p:sp>
      <p:pic>
        <p:nvPicPr>
          <p:cNvPr id="4" name="Grafik 3">
            <a:extLst>
              <a:ext uri="{FF2B5EF4-FFF2-40B4-BE49-F238E27FC236}">
                <a16:creationId xmlns:a16="http://schemas.microsoft.com/office/drawing/2014/main" id="{EB581123-3F51-4F66-BB5F-23659CF2C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805" y="2915876"/>
            <a:ext cx="3942124" cy="3942124"/>
          </a:xfrm>
          <a:prstGeom prst="rect">
            <a:avLst/>
          </a:prstGeom>
        </p:spPr>
      </p:pic>
    </p:spTree>
    <p:extLst>
      <p:ext uri="{BB962C8B-B14F-4D97-AF65-F5344CB8AC3E}">
        <p14:creationId xmlns:p14="http://schemas.microsoft.com/office/powerpoint/2010/main" val="39224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B1DC876-35A8-4119-ABE4-5E124A02ABA3}"/>
              </a:ext>
            </a:extLst>
          </p:cNvPr>
          <p:cNvSpPr>
            <a:spLocks noGrp="1"/>
          </p:cNvSpPr>
          <p:nvPr>
            <p:ph idx="12"/>
          </p:nvPr>
        </p:nvSpPr>
        <p:spPr/>
        <p:txBody>
          <a:bodyPr/>
          <a:lstStyle/>
          <a:p>
            <a:r>
              <a:rPr lang="de-DE" dirty="0"/>
              <a:t>Grundsätzliches Entwurfmuster</a:t>
            </a:r>
            <a:r>
              <a:rPr lang="de-DE" baseline="30000" dirty="0"/>
              <a:t>1</a:t>
            </a:r>
          </a:p>
          <a:p>
            <a:pPr marL="342900" indent="-342900">
              <a:buFont typeface="+mj-lt"/>
              <a:buAutoNum type="arabicPeriod"/>
            </a:pPr>
            <a:r>
              <a:rPr lang="de-DE" dirty="0"/>
              <a:t>Definition aller thematischen Layer</a:t>
            </a:r>
          </a:p>
          <a:p>
            <a:pPr marL="342900" indent="-342900">
              <a:buFont typeface="+mj-lt"/>
              <a:buAutoNum type="arabicPeriod"/>
            </a:pPr>
            <a:r>
              <a:rPr lang="de-DE" b="1" dirty="0"/>
              <a:t>Charakterisierung aller thematischen Layer</a:t>
            </a:r>
          </a:p>
          <a:p>
            <a:pPr marL="800100" lvl="1" indent="-342900">
              <a:buFont typeface="Arial" panose="020B0604020202020204" pitchFamily="34" charset="0"/>
              <a:buChar char="•"/>
            </a:pPr>
            <a:r>
              <a:rPr lang="de-DE" b="1" dirty="0"/>
              <a:t>Raumbezug, Art der Repräsentation, Attribute</a:t>
            </a:r>
          </a:p>
          <a:p>
            <a:pPr marL="800100" lvl="1" indent="-342900">
              <a:buFont typeface="Arial" panose="020B0604020202020204" pitchFamily="34" charset="0"/>
              <a:buChar char="•"/>
            </a:pPr>
            <a:r>
              <a:rPr lang="de-DE" b="1" dirty="0"/>
              <a:t>Anforderungen und grafisch Repräsentation</a:t>
            </a:r>
          </a:p>
          <a:p>
            <a:pPr marL="800100" lvl="1" indent="-342900">
              <a:buFont typeface="Arial" panose="020B0604020202020204" pitchFamily="34" charset="0"/>
              <a:buChar char="•"/>
            </a:pPr>
            <a:r>
              <a:rPr lang="de-DE" b="1" dirty="0"/>
              <a:t>Aufteilung in Einzeldatensätze</a:t>
            </a:r>
          </a:p>
          <a:p>
            <a:pPr marL="342900" indent="-342900">
              <a:buFont typeface="+mj-lt"/>
              <a:buAutoNum type="arabicPeriod"/>
            </a:pPr>
            <a:r>
              <a:rPr lang="de-DE" dirty="0"/>
              <a:t>Definition von Strukturen und Integritätsregeln</a:t>
            </a:r>
          </a:p>
          <a:p>
            <a:pPr marL="342900" indent="-342900">
              <a:buFont typeface="+mj-lt"/>
              <a:buAutoNum type="arabicPeriod"/>
            </a:pPr>
            <a:r>
              <a:rPr lang="de-DE" b="1" dirty="0"/>
              <a:t>Dokumentation</a:t>
            </a:r>
          </a:p>
          <a:p>
            <a:pPr marL="800100" lvl="1" indent="-342900">
              <a:buFont typeface="Arial" panose="020B0604020202020204" pitchFamily="34" charset="0"/>
              <a:buChar char="•"/>
            </a:pPr>
            <a:r>
              <a:rPr lang="de-DE" b="1" dirty="0"/>
              <a:t>Entwurf</a:t>
            </a:r>
          </a:p>
          <a:p>
            <a:pPr marL="800100" lvl="1" indent="-342900">
              <a:buFont typeface="Arial" panose="020B0604020202020204" pitchFamily="34" charset="0"/>
              <a:buChar char="•"/>
            </a:pPr>
            <a:r>
              <a:rPr lang="de-DE" b="1" dirty="0"/>
              <a:t>Umsetzung</a:t>
            </a:r>
          </a:p>
          <a:p>
            <a:pPr marL="800100" lvl="1" indent="-342900">
              <a:buFont typeface="Arial" panose="020B0604020202020204" pitchFamily="34" charset="0"/>
              <a:buChar char="•"/>
            </a:pPr>
            <a:r>
              <a:rPr lang="de-DE" b="1" dirty="0"/>
              <a:t>Auswertung</a:t>
            </a:r>
          </a:p>
          <a:p>
            <a:pPr marL="285750" indent="-285750">
              <a:buFont typeface="Wingdings" panose="05000000000000000000" pitchFamily="2" charset="2"/>
              <a:buChar char="Ø"/>
            </a:pPr>
            <a:endParaRPr lang="de-DE" dirty="0"/>
          </a:p>
          <a:p>
            <a:endParaRPr lang="en-GB" dirty="0"/>
          </a:p>
        </p:txBody>
      </p:sp>
      <p:sp>
        <p:nvSpPr>
          <p:cNvPr id="3" name="Titel 2">
            <a:extLst>
              <a:ext uri="{FF2B5EF4-FFF2-40B4-BE49-F238E27FC236}">
                <a16:creationId xmlns:a16="http://schemas.microsoft.com/office/drawing/2014/main" id="{A574BC94-CB6A-4F03-86F1-F15C1021D0C0}"/>
              </a:ext>
            </a:extLst>
          </p:cNvPr>
          <p:cNvSpPr>
            <a:spLocks noGrp="1"/>
          </p:cNvSpPr>
          <p:nvPr>
            <p:ph type="title"/>
          </p:nvPr>
        </p:nvSpPr>
        <p:spPr/>
        <p:txBody>
          <a:bodyPr/>
          <a:lstStyle/>
          <a:p>
            <a:r>
              <a:rPr lang="de-DE" dirty="0"/>
              <a:t>Theorie: Entwurf eines GIS - Projekts</a:t>
            </a:r>
            <a:br>
              <a:rPr lang="de-DE" dirty="0"/>
            </a:br>
            <a:endParaRPr lang="en-GB" dirty="0"/>
          </a:p>
        </p:txBody>
      </p:sp>
      <p:pic>
        <p:nvPicPr>
          <p:cNvPr id="4" name="Grafik 3">
            <a:extLst>
              <a:ext uri="{FF2B5EF4-FFF2-40B4-BE49-F238E27FC236}">
                <a16:creationId xmlns:a16="http://schemas.microsoft.com/office/drawing/2014/main" id="{EB581123-3F51-4F66-BB5F-23659CF2C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805" y="2915876"/>
            <a:ext cx="3942124" cy="3942124"/>
          </a:xfrm>
          <a:prstGeom prst="rect">
            <a:avLst/>
          </a:prstGeom>
        </p:spPr>
      </p:pic>
      <p:sp>
        <p:nvSpPr>
          <p:cNvPr id="5" name="Textfeld 4">
            <a:extLst>
              <a:ext uri="{FF2B5EF4-FFF2-40B4-BE49-F238E27FC236}">
                <a16:creationId xmlns:a16="http://schemas.microsoft.com/office/drawing/2014/main" id="{AE06480A-50B5-4523-B48E-10B396377F21}"/>
              </a:ext>
            </a:extLst>
          </p:cNvPr>
          <p:cNvSpPr txBox="1"/>
          <p:nvPr/>
        </p:nvSpPr>
        <p:spPr>
          <a:xfrm>
            <a:off x="5018408" y="6330368"/>
            <a:ext cx="3505200" cy="400110"/>
          </a:xfrm>
          <a:prstGeom prst="rect">
            <a:avLst/>
          </a:prstGeom>
          <a:noFill/>
        </p:spPr>
        <p:txBody>
          <a:bodyPr wrap="square" rtlCol="0">
            <a:spAutoFit/>
          </a:bodyPr>
          <a:lstStyle/>
          <a:p>
            <a:r>
              <a:rPr lang="de-DE" sz="1000" baseline="30000" dirty="0"/>
              <a:t>1 </a:t>
            </a:r>
            <a:r>
              <a:rPr lang="de-DE" sz="1000" dirty="0"/>
              <a:t>http://desktop.arcgis.com/de/arcmap/latest/manage-data/geodatabases/geodatabase-design-steps.htm</a:t>
            </a:r>
            <a:endParaRPr lang="de-DE" sz="1000" u="sng" dirty="0"/>
          </a:p>
        </p:txBody>
      </p:sp>
    </p:spTree>
    <p:extLst>
      <p:ext uri="{BB962C8B-B14F-4D97-AF65-F5344CB8AC3E}">
        <p14:creationId xmlns:p14="http://schemas.microsoft.com/office/powerpoint/2010/main" val="2409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8D5A61-85FA-468F-BB78-23BDCCA28059}"/>
              </a:ext>
            </a:extLst>
          </p:cNvPr>
          <p:cNvSpPr>
            <a:spLocks noGrp="1"/>
          </p:cNvSpPr>
          <p:nvPr>
            <p:ph idx="12"/>
          </p:nvPr>
        </p:nvSpPr>
        <p:spPr/>
        <p:txBody>
          <a:bodyPr/>
          <a:lstStyle/>
          <a:p>
            <a:pPr marL="285750" indent="-285750">
              <a:buFont typeface="Arial" panose="020B0604020202020204" pitchFamily="34" charset="0"/>
              <a:buChar char="•"/>
            </a:pPr>
            <a:r>
              <a:rPr lang="de-DE" dirty="0"/>
              <a:t>Gehen Sie in den Katalog-Bereich, entweder zum Punkt „Datenbanken“ oder zum</a:t>
            </a:r>
            <a:br>
              <a:rPr lang="de-DE" dirty="0"/>
            </a:br>
            <a:r>
              <a:rPr lang="de-DE" dirty="0"/>
              <a:t>Punkt „Ordner“.</a:t>
            </a:r>
          </a:p>
          <a:p>
            <a:pPr marL="285750" indent="-285750">
              <a:buFont typeface="Wingdings" panose="05000000000000000000" pitchFamily="2" charset="2"/>
              <a:buChar char="Ø"/>
            </a:pPr>
            <a:r>
              <a:rPr lang="de-DE" dirty="0"/>
              <a:t>Rechts-Klick auf Punkt „Datenbanken“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dirty="0"/>
              <a:t>Neue Datenbankverbindung</a:t>
            </a:r>
          </a:p>
          <a:p>
            <a:pPr marL="285750" indent="-285750">
              <a:buFont typeface="Wingdings" panose="05000000000000000000" pitchFamily="2" charset="2"/>
              <a:buChar char="Ø"/>
            </a:pPr>
            <a:r>
              <a:rPr lang="de-DE" dirty="0"/>
              <a:t>Rechts-Klick auf einen Ordner im Punkt „Ordner“ -&gt;Punkt „Neu“</a:t>
            </a:r>
          </a:p>
          <a:p>
            <a:pPr marL="971550" lvl="1" indent="-285750">
              <a:buFont typeface="Wingdings" panose="05000000000000000000" pitchFamily="2" charset="2"/>
              <a:buChar char="Ø"/>
            </a:pPr>
            <a:r>
              <a:rPr lang="de-DE" b="1" dirty="0"/>
              <a:t>Neue File-</a:t>
            </a:r>
            <a:r>
              <a:rPr lang="de-DE" b="1" dirty="0" err="1"/>
              <a:t>Geodatabase</a:t>
            </a:r>
            <a:endParaRPr lang="de-DE" b="1" dirty="0"/>
          </a:p>
          <a:p>
            <a:pPr marL="971550" lvl="1" indent="-285750">
              <a:buFont typeface="Wingdings" panose="05000000000000000000" pitchFamily="2" charset="2"/>
              <a:buChar char="Ø"/>
            </a:pPr>
            <a:r>
              <a:rPr lang="de-DE" dirty="0"/>
              <a:t>Neue mobile </a:t>
            </a:r>
            <a:r>
              <a:rPr lang="de-DE" dirty="0" err="1"/>
              <a:t>Geodatabase</a:t>
            </a:r>
            <a:endParaRPr lang="de-DE" dirty="0"/>
          </a:p>
          <a:p>
            <a:pPr marL="971550" lvl="1" indent="-285750">
              <a:buFont typeface="Wingdings" panose="05000000000000000000" pitchFamily="2" charset="2"/>
              <a:buChar char="Ø"/>
            </a:pPr>
            <a:r>
              <a:rPr lang="de-DE" dirty="0"/>
              <a:t>Neue Datenbankverbindung</a:t>
            </a:r>
          </a:p>
          <a:p>
            <a:pPr marL="971550" lvl="1" indent="-285750">
              <a:buFont typeface="Wingdings" panose="05000000000000000000" pitchFamily="2" charset="2"/>
              <a:buChar char="Ø"/>
            </a:pPr>
            <a:r>
              <a:rPr lang="de-DE" dirty="0"/>
              <a:t>…</a:t>
            </a:r>
          </a:p>
          <a:p>
            <a:pPr marL="971550" lvl="1" indent="-285750">
              <a:buFont typeface="Wingdings" panose="05000000000000000000" pitchFamily="2" charset="2"/>
              <a:buChar char="Ø"/>
            </a:pPr>
            <a:r>
              <a:rPr lang="de-DE" b="1" dirty="0"/>
              <a:t>Neues Shape-File</a:t>
            </a:r>
          </a:p>
        </p:txBody>
      </p:sp>
      <p:sp>
        <p:nvSpPr>
          <p:cNvPr id="3" name="Titel 2">
            <a:extLst>
              <a:ext uri="{FF2B5EF4-FFF2-40B4-BE49-F238E27FC236}">
                <a16:creationId xmlns:a16="http://schemas.microsoft.com/office/drawing/2014/main" id="{8E2DA261-A63C-49F7-8D8F-CE6A3A2239E1}"/>
              </a:ext>
            </a:extLst>
          </p:cNvPr>
          <p:cNvSpPr>
            <a:spLocks noGrp="1"/>
          </p:cNvSpPr>
          <p:nvPr>
            <p:ph type="title"/>
          </p:nvPr>
        </p:nvSpPr>
        <p:spPr/>
        <p:txBody>
          <a:bodyPr/>
          <a:lstStyle/>
          <a:p>
            <a:r>
              <a:rPr lang="de-DE" dirty="0"/>
              <a:t>Praxis: Neue Datenquellen anlegen in ArcGIS Pro</a:t>
            </a:r>
            <a:endParaRPr lang="en-GB" dirty="0"/>
          </a:p>
        </p:txBody>
      </p:sp>
      <p:pic>
        <p:nvPicPr>
          <p:cNvPr id="5" name="Grafik 4">
            <a:extLst>
              <a:ext uri="{FF2B5EF4-FFF2-40B4-BE49-F238E27FC236}">
                <a16:creationId xmlns:a16="http://schemas.microsoft.com/office/drawing/2014/main" id="{872B9F99-6C25-4F8A-8B5F-0D4645225D0D}"/>
              </a:ext>
            </a:extLst>
          </p:cNvPr>
          <p:cNvPicPr>
            <a:picLocks noChangeAspect="1"/>
          </p:cNvPicPr>
          <p:nvPr/>
        </p:nvPicPr>
        <p:blipFill>
          <a:blip r:embed="rId2"/>
          <a:stretch>
            <a:fillRect/>
          </a:stretch>
        </p:blipFill>
        <p:spPr>
          <a:xfrm>
            <a:off x="9413174" y="0"/>
            <a:ext cx="2778826" cy="4815444"/>
          </a:xfrm>
          <a:prstGeom prst="rect">
            <a:avLst/>
          </a:prstGeom>
        </p:spPr>
      </p:pic>
    </p:spTree>
    <p:extLst>
      <p:ext uri="{BB962C8B-B14F-4D97-AF65-F5344CB8AC3E}">
        <p14:creationId xmlns:p14="http://schemas.microsoft.com/office/powerpoint/2010/main" val="917469622"/>
      </p:ext>
    </p:extLst>
  </p:cSld>
  <p:clrMapOvr>
    <a:masterClrMapping/>
  </p:clrMapOvr>
</p:sld>
</file>

<file path=ppt/theme/theme1.xml><?xml version="1.0" encoding="utf-8"?>
<a:theme xmlns:a="http://schemas.openxmlformats.org/drawingml/2006/main" name="Office">
  <a:themeElements>
    <a:clrScheme name="TUBAF">
      <a:dk1>
        <a:sysClr val="windowText" lastClr="000000"/>
      </a:dk1>
      <a:lt1>
        <a:sysClr val="window" lastClr="FFFFFF"/>
      </a:lt1>
      <a:dk2>
        <a:srgbClr val="004A7D"/>
      </a:dk2>
      <a:lt2>
        <a:srgbClr val="F2F2F2"/>
      </a:lt2>
      <a:accent1>
        <a:srgbClr val="8B7530"/>
      </a:accent1>
      <a:accent2>
        <a:srgbClr val="007B99"/>
      </a:accent2>
      <a:accent3>
        <a:srgbClr val="B71E3F"/>
      </a:accent3>
      <a:accent4>
        <a:srgbClr val="15882E"/>
      </a:accent4>
      <a:accent5>
        <a:srgbClr val="F39433"/>
      </a:accent5>
      <a:accent6>
        <a:srgbClr val="86CCD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rIns="0" anchor="t">
        <a:normAutofit/>
      </a:bodyPr>
      <a:lstStyle>
        <a:defPPr algn="l">
          <a:defRPr sz="2000" b="1" i="0" dirty="0">
            <a:solidFill>
              <a:srgbClr val="004A7D"/>
            </a:solidFill>
            <a:latin typeface="Spartan ExtraBold" pitchFamily="2" charset="77"/>
          </a:defRPr>
        </a:defPPr>
      </a:lstStyle>
    </a:txDef>
  </a:objectDefaults>
  <a:extraClrSchemeLst/>
  <a:extLst>
    <a:ext uri="{05A4C25C-085E-4340-85A3-A5531E510DB2}">
      <thm15:themeFamily xmlns:thm15="http://schemas.microsoft.com/office/thememl/2012/main" name="Präsentation1" id="{6CD6EA72-AF7F-462F-9AC0-76C9F8BA9064}" vid="{57E2CBE2-615A-4F91-98CE-C6E42D9E22C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3117</Words>
  <Application>Microsoft Office PowerPoint</Application>
  <PresentationFormat>Breitbild</PresentationFormat>
  <Paragraphs>418</Paragraphs>
  <Slides>59</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59</vt:i4>
      </vt:variant>
    </vt:vector>
  </HeadingPairs>
  <TitlesOfParts>
    <vt:vector size="64" baseType="lpstr">
      <vt:lpstr>Arial</vt:lpstr>
      <vt:lpstr>Calibri</vt:lpstr>
      <vt:lpstr>Spartan ExtraBold</vt:lpstr>
      <vt:lpstr>Wingdings</vt:lpstr>
      <vt:lpstr>Office</vt:lpstr>
      <vt:lpstr>Übung Grundlagen GIS</vt:lpstr>
      <vt:lpstr>Übungsinhalte</vt:lpstr>
      <vt:lpstr>Theorie: Geodatenmanagement</vt:lpstr>
      <vt:lpstr>Theorie: Geodaten …</vt:lpstr>
      <vt:lpstr>Theorie: Datamanagement in ArcGIS </vt:lpstr>
      <vt:lpstr>Theorie: Entwurf eines GIS - Projekts </vt:lpstr>
      <vt:lpstr>Theorie: Entwurf eines GIS - Projekts </vt:lpstr>
      <vt:lpstr>Theorie: Entwurf eines GIS - Projekts </vt:lpstr>
      <vt:lpstr>Praxis: Neue Datenquellen anlegen in ArcGIS Pro</vt:lpstr>
      <vt:lpstr>Praxis: Neue Datenquellen anlegen in ArcGIS Pro</vt:lpstr>
      <vt:lpstr>Theorie: Datenquellen 1 - Shapefiles </vt:lpstr>
      <vt:lpstr>Theorie: Datenquellen 1 - Shapefiles</vt:lpstr>
      <vt:lpstr>Theorie: Datenquellen 2 - Geodatabases </vt:lpstr>
      <vt:lpstr>Theorie: Feature-Classes und Felder/Attribute</vt:lpstr>
      <vt:lpstr>Theorie: Eindeutigkeit von Attributwerten</vt:lpstr>
      <vt:lpstr>Praxis: Anlegen von Domänen in ArcGIS Pro</vt:lpstr>
      <vt:lpstr>Praxis: Anlegen von Domänen in ArcGIS Pro</vt:lpstr>
      <vt:lpstr>Praxis: Anlegen von Domänen in ArcGIS Pro</vt:lpstr>
      <vt:lpstr>Praxis: Anlegen von Domänen in ArcGIS Pro</vt:lpstr>
      <vt:lpstr>Praxis: Anlegen von Domänen in ArcGIS Pro</vt:lpstr>
      <vt:lpstr>Praxis: Anlegen von Domänen in ArcGIS Pro</vt:lpstr>
      <vt:lpstr>Praxis: Erstellung neuer Feature-Classes</vt:lpstr>
      <vt:lpstr>Praxis: Erstellung neuer Feature-Classes als Shape-File</vt:lpstr>
      <vt:lpstr>Praxis: Erstellung neuer Feature-Classes als Shape-File</vt:lpstr>
      <vt:lpstr>Praxis: Erstellung neuer Feature-Classes als Shape-File</vt:lpstr>
      <vt:lpstr>Praxis: Erstellung neuer Feature-Classes als Shape-File</vt:lpstr>
      <vt:lpstr>Praxis: Hinzufügen neuer Felder / Attribute für eine Feature-Class</vt:lpstr>
      <vt:lpstr>Praxis: Hinzufügen neuer Felder / Attribute für eine Feature-Class</vt:lpstr>
      <vt:lpstr>Praxis: Hinzufügen neuer Felder / Attribute für eine Feature-Class</vt:lpstr>
      <vt:lpstr>Praxis: Erstellung neuer Feature-Classes in einer Geodatabase</vt:lpstr>
      <vt:lpstr>Praxis: Erstellung neuer Feature-Classes in einer Geodatabase</vt:lpstr>
      <vt:lpstr>Praxis: Erstellung neuer Feature-Classes in einer Geodatabase</vt:lpstr>
      <vt:lpstr>Praxis: Erstellung neuer Feature-Classes in einer Geodatabase</vt:lpstr>
      <vt:lpstr>PowerPoint-Präsentation</vt:lpstr>
      <vt:lpstr>Praxis: Hinzufügen neuer Objekte zu einer Feature-Class</vt:lpstr>
      <vt:lpstr>Praxis: Hinzufügen neuer Objekte zu einer Feature-Class</vt:lpstr>
      <vt:lpstr>Praxis: Erstellen von Punkt-Features</vt:lpstr>
      <vt:lpstr>Praxis: Erstellen von Punkt-Features</vt:lpstr>
      <vt:lpstr>Praxis: Erstellen von Polygon-Features</vt:lpstr>
      <vt:lpstr>Praxis: Erstellen von Polygon-Features</vt:lpstr>
      <vt:lpstr>Praxis: Bearbeitung / Setzen der Feldwerte eines Features</vt:lpstr>
      <vt:lpstr>Praxis: Bearbeitung / Setzen der Feldwerte eines Features</vt:lpstr>
      <vt:lpstr>Praxis: Bearbeitung / Setzen der Feldwerte eines Features</vt:lpstr>
      <vt:lpstr>Praxis: Bearbeitung / Setzen der Feldwerte eines Features</vt:lpstr>
      <vt:lpstr>Übungsaufgabe</vt:lpstr>
      <vt:lpstr>Übungsaufgabe</vt:lpstr>
      <vt:lpstr>Übungsaufgabe</vt:lpstr>
      <vt:lpstr>Übungsaufgabe</vt:lpstr>
      <vt:lpstr>Übungsaufgabe: *Georeferenzierung des Campusplans</vt:lpstr>
      <vt:lpstr>Übungsaufgabe: *Georeferenzierung des Campusplans</vt:lpstr>
      <vt:lpstr>Übungsaufgabe: *Georeferenzierung des Campusplans</vt:lpstr>
      <vt:lpstr>Übungsaufgabe: *Georeferenzierung des Campusplans</vt:lpstr>
      <vt:lpstr>Übungsaufgabe NH (Zusatz)</vt:lpstr>
      <vt:lpstr>Übungsaufgabe NH (Zusatz)</vt:lpstr>
      <vt:lpstr>Übungsaufgabe NH (Zusatz)</vt:lpstr>
      <vt:lpstr>Übungsaufgabe NH (Zusatz)</vt:lpstr>
      <vt:lpstr>Übungsaufgabe NH (Zusatz)</vt:lpstr>
      <vt:lpstr>Übungsaufgabe NH (Zusatz)</vt:lpstr>
      <vt:lpstr>Bei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Übungen Grundlagen GIS</dc:title>
  <dc:creator>Peter Menzel</dc:creator>
  <cp:lastModifiedBy>Peter Menzel</cp:lastModifiedBy>
  <cp:revision>249</cp:revision>
  <cp:lastPrinted>2023-04-13T13:19:24Z</cp:lastPrinted>
  <dcterms:created xsi:type="dcterms:W3CDTF">2021-01-06T10:07:23Z</dcterms:created>
  <dcterms:modified xsi:type="dcterms:W3CDTF">2025-04-14T13:12:19Z</dcterms:modified>
</cp:coreProperties>
</file>