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65" r:id="rId2"/>
    <p:sldId id="266" r:id="rId3"/>
    <p:sldId id="268" r:id="rId4"/>
    <p:sldId id="269" r:id="rId5"/>
    <p:sldId id="270" r:id="rId6"/>
    <p:sldId id="271" r:id="rId7"/>
    <p:sldId id="272" r:id="rId8"/>
    <p:sldId id="274" r:id="rId9"/>
    <p:sldId id="273" r:id="rId10"/>
    <p:sldId id="275" r:id="rId11"/>
    <p:sldId id="276" r:id="rId12"/>
    <p:sldId id="277" r:id="rId13"/>
    <p:sldId id="278" r:id="rId14"/>
    <p:sldId id="280" r:id="rId15"/>
    <p:sldId id="281" r:id="rId16"/>
    <p:sldId id="279" r:id="rId17"/>
    <p:sldId id="282" r:id="rId18"/>
    <p:sldId id="283" r:id="rId19"/>
    <p:sldId id="284" r:id="rId20"/>
    <p:sldId id="285" r:id="rId21"/>
    <p:sldId id="287" r:id="rId22"/>
    <p:sldId id="286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300" r:id="rId35"/>
    <p:sldId id="299" r:id="rId36"/>
    <p:sldId id="301" r:id="rId37"/>
    <p:sldId id="302" r:id="rId38"/>
    <p:sldId id="303" r:id="rId39"/>
    <p:sldId id="304" r:id="rId40"/>
    <p:sldId id="305" r:id="rId41"/>
    <p:sldId id="306" r:id="rId42"/>
    <p:sldId id="267" r:id="rId43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D"/>
    <a:srgbClr val="0069B4"/>
    <a:srgbClr val="8A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11" autoAdjust="0"/>
    <p:restoredTop sz="94712" autoAdjust="0"/>
  </p:normalViewPr>
  <p:slideViewPr>
    <p:cSldViewPr snapToGrid="0" showGuides="1">
      <p:cViewPr varScale="1">
        <p:scale>
          <a:sx n="79" d="100"/>
          <a:sy n="79" d="100"/>
        </p:scale>
        <p:origin x="1243" y="43"/>
      </p:cViewPr>
      <p:guideLst>
        <p:guide orient="horz" pos="3407"/>
        <p:guide pos="3840"/>
        <p:guide orient="horz" pos="686"/>
        <p:guide pos="438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A2D55D-E9BC-4C36-B72D-B1213935B848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146D6B-7675-4AF9-A4D9-D66329B706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2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1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884B69-E849-4E14-84C0-DB35C2B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8"/>
            <a:ext cx="10397085" cy="1314518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B5A38D9-4A1A-4CCF-BF40-AADD0B153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B6CB56BE-7674-4FC7-B75B-B7881B25E4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0406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9FDD28D-5F98-4D34-A78F-7381EA09F7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für Geophysik </a:t>
            </a:r>
            <a:r>
              <a:rPr lang="de-DE"/>
              <a:t>und Geoinformatik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BD618A-BD18-4BCE-9B22-82783314C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48145" y="1704975"/>
            <a:ext cx="10982535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14F96E-E110-4AF7-B5DC-3E1BE5471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3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53301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85493028-4E16-3C4A-BD65-3436E4073715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44003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5" name="Diagrammplatzhalter 2">
            <a:extLst>
              <a:ext uri="{FF2B5EF4-FFF2-40B4-BE49-F238E27FC236}">
                <a16:creationId xmlns:a16="http://schemas.microsoft.com/office/drawing/2014/main" id="{C53FB2FC-6039-1F45-AC1C-11CB345BEDE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548652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75E368-7061-4EAC-8D8F-91FADBAC0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2393A5D-B8CA-DB43-A5C3-B61EB6BE6D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54084" y="1704975"/>
            <a:ext cx="10976598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Tabelle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07D64E-2D6A-49B3-90C9-D8842A23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weiße 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2082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4F54922-C6D0-486F-9516-5F7B61290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18612A-927F-4CA8-AC48-CD392160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521206"/>
            <a:ext cx="255318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blaue Schrif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6763" y="5768578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A72C748-26E8-412F-890F-594491E908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423C04-9F6A-4DA0-BE81-E6C83F4F4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3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27592B3-D4DC-E24F-AA1C-2A05D60DD6C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DE3F634-B07A-6F47-9151-9C187E08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F4D545-5734-447E-BC12-3730E868C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60BD8C6-7AB3-C64F-8C75-0984F7FD80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7429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2001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573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00250" indent="-1714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4349417-2101-9E4F-957C-40EE9DC94B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1454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BCAE72CF-FE3E-B44F-A41E-BFF4769C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BE2FA2-7F9B-4F82-93BA-179F5A7A9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0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244DFFF-5FDB-2845-9FB3-C504544BB0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54083" y="864231"/>
            <a:ext cx="10976598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CC6298-7B59-40FD-81F7-9F386267D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617361-E60C-DE46-BBF4-073B94746F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71453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00A0BB4-9691-2743-8231-5FFC854F1A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301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F52199-0BE3-4F26-8B3E-C873622D7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20FE898B-58F2-9142-9ED3-EEBBA769A76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48145" y="841376"/>
            <a:ext cx="10982536" cy="495991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3F7442-48D7-410A-B860-69E89089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E4BC42F-D558-FF41-B4B9-7A075C25C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4083" y="1704822"/>
            <a:ext cx="10976598" cy="4230841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2990FB-9498-45C9-8E18-87877C957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>
            <a:extLst>
              <a:ext uri="{FF2B5EF4-FFF2-40B4-BE49-F238E27FC236}">
                <a16:creationId xmlns:a16="http://schemas.microsoft.com/office/drawing/2014/main" id="{BF5E3395-C981-4234-9E4A-431FB9716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6217600"/>
            <a:ext cx="0" cy="640400"/>
          </a:xfrm>
          <a:prstGeom prst="line">
            <a:avLst/>
          </a:prstGeom>
          <a:ln>
            <a:solidFill>
              <a:srgbClr val="004A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3F8053B-A6A5-488D-A314-83E271417020}"/>
              </a:ext>
            </a:extLst>
          </p:cNvPr>
          <p:cNvSpPr txBox="1">
            <a:spLocks/>
          </p:cNvSpPr>
          <p:nvPr userDrawn="1"/>
        </p:nvSpPr>
        <p:spPr>
          <a:xfrm>
            <a:off x="194239" y="6274750"/>
            <a:ext cx="494764" cy="365125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1FBD69-6E57-4E10-B6F4-1F4D658D73AC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D8D6D00-FF5F-483E-B336-EE136557BCB3}"/>
              </a:ext>
            </a:extLst>
          </p:cNvPr>
          <p:cNvSpPr txBox="1">
            <a:spLocks/>
          </p:cNvSpPr>
          <p:nvPr userDrawn="1"/>
        </p:nvSpPr>
        <p:spPr>
          <a:xfrm>
            <a:off x="902677" y="6223950"/>
            <a:ext cx="6864875" cy="533387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50000"/>
              </a:lnSpc>
              <a:defRPr sz="1000" b="0" i="0" kern="1200" spc="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Dr. Peter Menzel</a:t>
            </a:r>
          </a:p>
          <a:p>
            <a:r>
              <a:rPr lang="de-DE" dirty="0">
                <a:latin typeface="+mn-lt"/>
              </a:rPr>
              <a:t>Grundlagen GIS</a:t>
            </a:r>
          </a:p>
        </p:txBody>
      </p:sp>
    </p:spTree>
    <p:extLst>
      <p:ext uri="{BB962C8B-B14F-4D97-AF65-F5344CB8AC3E}">
        <p14:creationId xmlns:p14="http://schemas.microsoft.com/office/powerpoint/2010/main" val="28953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7" r:id="rId2"/>
    <p:sldLayoutId id="2147483688" r:id="rId3"/>
    <p:sldLayoutId id="2147483682" r:id="rId4"/>
    <p:sldLayoutId id="2147483670" r:id="rId5"/>
    <p:sldLayoutId id="2147483672" r:id="rId6"/>
    <p:sldLayoutId id="2147483671" r:id="rId7"/>
    <p:sldLayoutId id="2147483665" r:id="rId8"/>
    <p:sldLayoutId id="2147483681" r:id="rId9"/>
    <p:sldLayoutId id="2147483683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A7D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desktop.arcgis.com/de/arcmap/latest/tools/data-management-toolbox/points-to-line.ht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esktop.arcgis.com/de/arcmap/10.6/tools/spatial-statistics-toolbox/export-feature-attribute-to-ascii.ht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desktop.arcgis.com/de/arcmap/10.6/tools/spatial-statistics-toolbox/export-feature-attribute-to-ascii.htm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ACE98-E6DF-4E0D-952D-B62AD8906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Übung</a:t>
            </a:r>
            <a:r>
              <a:rPr lang="en-US" dirty="0"/>
              <a:t> </a:t>
            </a:r>
            <a:r>
              <a:rPr lang="en-US" dirty="0" err="1"/>
              <a:t>Grundlagen</a:t>
            </a:r>
            <a:r>
              <a:rPr lang="en-US" dirty="0"/>
              <a:t> GIS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6A64CF-F362-49F2-9948-E38B261F0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Selektion</a:t>
            </a:r>
            <a:r>
              <a:rPr lang="en-US" dirty="0"/>
              <a:t>, </a:t>
            </a:r>
            <a:r>
              <a:rPr lang="en-US" dirty="0" err="1"/>
              <a:t>Umwandlung</a:t>
            </a:r>
            <a:r>
              <a:rPr lang="en-US" dirty="0"/>
              <a:t> und </a:t>
            </a:r>
            <a:br>
              <a:rPr lang="en-US" dirty="0"/>
            </a:br>
            <a:r>
              <a:rPr lang="en-US" dirty="0"/>
              <a:t>ASCII Import/Export von </a:t>
            </a:r>
            <a:r>
              <a:rPr lang="en-US" i="1" dirty="0"/>
              <a:t>Features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83AE27-0C24-4FDF-A589-9FCC2BC4E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reihandform 43">
            <a:extLst>
              <a:ext uri="{FF2B5EF4-FFF2-40B4-BE49-F238E27FC236}">
                <a16:creationId xmlns:a16="http://schemas.microsoft.com/office/drawing/2014/main" id="{07B1C516-74DF-440C-B1B3-976A722A515A}"/>
              </a:ext>
            </a:extLst>
          </p:cNvPr>
          <p:cNvSpPr/>
          <p:nvPr/>
        </p:nvSpPr>
        <p:spPr>
          <a:xfrm>
            <a:off x="7250848" y="113481"/>
            <a:ext cx="1890584" cy="1624914"/>
          </a:xfrm>
          <a:custGeom>
            <a:avLst/>
            <a:gdLst>
              <a:gd name="connsiteX0" fmla="*/ 441754 w 1890584"/>
              <a:gd name="connsiteY0" fmla="*/ 37070 h 1624914"/>
              <a:gd name="connsiteX1" fmla="*/ 1890584 w 1890584"/>
              <a:gd name="connsiteY1" fmla="*/ 0 h 1624914"/>
              <a:gd name="connsiteX2" fmla="*/ 1776284 w 1890584"/>
              <a:gd name="connsiteY2" fmla="*/ 908222 h 1624914"/>
              <a:gd name="connsiteX3" fmla="*/ 695067 w 1890584"/>
              <a:gd name="connsiteY3" fmla="*/ 1624914 h 1624914"/>
              <a:gd name="connsiteX4" fmla="*/ 0 w 1890584"/>
              <a:gd name="connsiteY4" fmla="*/ 673443 h 1624914"/>
              <a:gd name="connsiteX5" fmla="*/ 441754 w 1890584"/>
              <a:gd name="connsiteY5" fmla="*/ 37070 h 162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0584" h="1624914">
                <a:moveTo>
                  <a:pt x="441754" y="37070"/>
                </a:moveTo>
                <a:lnTo>
                  <a:pt x="1890584" y="0"/>
                </a:lnTo>
                <a:lnTo>
                  <a:pt x="1776284" y="908222"/>
                </a:lnTo>
                <a:lnTo>
                  <a:pt x="695067" y="1624914"/>
                </a:lnTo>
                <a:lnTo>
                  <a:pt x="0" y="673443"/>
                </a:lnTo>
                <a:lnTo>
                  <a:pt x="441754" y="3707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ihandform 44">
            <a:extLst>
              <a:ext uri="{FF2B5EF4-FFF2-40B4-BE49-F238E27FC236}">
                <a16:creationId xmlns:a16="http://schemas.microsoft.com/office/drawing/2014/main" id="{8A96F337-E5E2-4971-BDE9-64744F7EF1A7}"/>
              </a:ext>
            </a:extLst>
          </p:cNvPr>
          <p:cNvSpPr/>
          <p:nvPr/>
        </p:nvSpPr>
        <p:spPr>
          <a:xfrm>
            <a:off x="9787808" y="116234"/>
            <a:ext cx="1890584" cy="1624914"/>
          </a:xfrm>
          <a:custGeom>
            <a:avLst/>
            <a:gdLst>
              <a:gd name="connsiteX0" fmla="*/ 441754 w 1890584"/>
              <a:gd name="connsiteY0" fmla="*/ 37070 h 1624914"/>
              <a:gd name="connsiteX1" fmla="*/ 1890584 w 1890584"/>
              <a:gd name="connsiteY1" fmla="*/ 0 h 1624914"/>
              <a:gd name="connsiteX2" fmla="*/ 1776284 w 1890584"/>
              <a:gd name="connsiteY2" fmla="*/ 908222 h 1624914"/>
              <a:gd name="connsiteX3" fmla="*/ 695067 w 1890584"/>
              <a:gd name="connsiteY3" fmla="*/ 1624914 h 1624914"/>
              <a:gd name="connsiteX4" fmla="*/ 0 w 1890584"/>
              <a:gd name="connsiteY4" fmla="*/ 673443 h 1624914"/>
              <a:gd name="connsiteX5" fmla="*/ 441754 w 1890584"/>
              <a:gd name="connsiteY5" fmla="*/ 37070 h 162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0584" h="1624914">
                <a:moveTo>
                  <a:pt x="441754" y="37070"/>
                </a:moveTo>
                <a:lnTo>
                  <a:pt x="1890584" y="0"/>
                </a:lnTo>
                <a:lnTo>
                  <a:pt x="1776284" y="908222"/>
                </a:lnTo>
                <a:lnTo>
                  <a:pt x="695067" y="1624914"/>
                </a:lnTo>
                <a:lnTo>
                  <a:pt x="0" y="673443"/>
                </a:lnTo>
                <a:lnTo>
                  <a:pt x="441754" y="3707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6A3DB74-1AB6-4762-AC68-58EF5AC5E174}"/>
              </a:ext>
            </a:extLst>
          </p:cNvPr>
          <p:cNvGrpSpPr/>
          <p:nvPr/>
        </p:nvGrpSpPr>
        <p:grpSpPr>
          <a:xfrm>
            <a:off x="7250848" y="2047901"/>
            <a:ext cx="1890584" cy="1669321"/>
            <a:chOff x="4510216" y="1885821"/>
            <a:chExt cx="1890584" cy="1669321"/>
          </a:xfrm>
        </p:grpSpPr>
        <p:sp>
          <p:nvSpPr>
            <p:cNvPr id="8" name="Freihandform 45">
              <a:extLst>
                <a:ext uri="{FF2B5EF4-FFF2-40B4-BE49-F238E27FC236}">
                  <a16:creationId xmlns:a16="http://schemas.microsoft.com/office/drawing/2014/main" id="{51E36302-E088-4872-91B7-DC335DF265D8}"/>
                </a:ext>
              </a:extLst>
            </p:cNvPr>
            <p:cNvSpPr/>
            <p:nvPr/>
          </p:nvSpPr>
          <p:spPr>
            <a:xfrm>
              <a:off x="4510216" y="1930228"/>
              <a:ext cx="1890584" cy="1624914"/>
            </a:xfrm>
            <a:custGeom>
              <a:avLst/>
              <a:gdLst>
                <a:gd name="connsiteX0" fmla="*/ 441754 w 1890584"/>
                <a:gd name="connsiteY0" fmla="*/ 37070 h 1624914"/>
                <a:gd name="connsiteX1" fmla="*/ 1890584 w 1890584"/>
                <a:gd name="connsiteY1" fmla="*/ 0 h 1624914"/>
                <a:gd name="connsiteX2" fmla="*/ 1776284 w 1890584"/>
                <a:gd name="connsiteY2" fmla="*/ 908222 h 1624914"/>
                <a:gd name="connsiteX3" fmla="*/ 695067 w 1890584"/>
                <a:gd name="connsiteY3" fmla="*/ 1624914 h 1624914"/>
                <a:gd name="connsiteX4" fmla="*/ 0 w 1890584"/>
                <a:gd name="connsiteY4" fmla="*/ 673443 h 1624914"/>
                <a:gd name="connsiteX5" fmla="*/ 441754 w 1890584"/>
                <a:gd name="connsiteY5" fmla="*/ 37070 h 1624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0584" h="1624914">
                  <a:moveTo>
                    <a:pt x="441754" y="37070"/>
                  </a:moveTo>
                  <a:lnTo>
                    <a:pt x="1890584" y="0"/>
                  </a:lnTo>
                  <a:lnTo>
                    <a:pt x="1776284" y="908222"/>
                  </a:lnTo>
                  <a:lnTo>
                    <a:pt x="695067" y="1624914"/>
                  </a:lnTo>
                  <a:lnTo>
                    <a:pt x="0" y="673443"/>
                  </a:lnTo>
                  <a:lnTo>
                    <a:pt x="441754" y="3707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D699425A-8FD9-4673-9C0B-11F41F8308F2}"/>
                </a:ext>
              </a:extLst>
            </p:cNvPr>
            <p:cNvCxnSpPr>
              <a:stCxn id="8" idx="0"/>
              <a:endCxn id="8" idx="1"/>
            </p:cNvCxnSpPr>
            <p:nvPr/>
          </p:nvCxnSpPr>
          <p:spPr>
            <a:xfrm flipV="1">
              <a:off x="4951970" y="1930228"/>
              <a:ext cx="1448830" cy="3707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35E12AB1-356D-4518-B86B-51851A307CD9}"/>
                </a:ext>
              </a:extLst>
            </p:cNvPr>
            <p:cNvCxnSpPr>
              <a:stCxn id="8" idx="1"/>
              <a:endCxn id="8" idx="2"/>
            </p:cNvCxnSpPr>
            <p:nvPr/>
          </p:nvCxnSpPr>
          <p:spPr>
            <a:xfrm flipH="1">
              <a:off x="6286500" y="1930228"/>
              <a:ext cx="114300" cy="908222"/>
            </a:xfrm>
            <a:prstGeom prst="line">
              <a:avLst/>
            </a:prstGeom>
            <a:ln w="317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4E67C70D-C79B-4C9A-9F63-09720C99C66E}"/>
                </a:ext>
              </a:extLst>
            </p:cNvPr>
            <p:cNvCxnSpPr>
              <a:stCxn id="8" idx="2"/>
              <a:endCxn id="8" idx="3"/>
            </p:cNvCxnSpPr>
            <p:nvPr/>
          </p:nvCxnSpPr>
          <p:spPr>
            <a:xfrm flipH="1">
              <a:off x="5205283" y="2838450"/>
              <a:ext cx="1081217" cy="716692"/>
            </a:xfrm>
            <a:prstGeom prst="line">
              <a:avLst/>
            </a:prstGeom>
            <a:ln w="317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5665CFA7-4B07-4255-870E-454D9243E75D}"/>
                </a:ext>
              </a:extLst>
            </p:cNvPr>
            <p:cNvCxnSpPr>
              <a:stCxn id="8" idx="3"/>
              <a:endCxn id="8" idx="4"/>
            </p:cNvCxnSpPr>
            <p:nvPr/>
          </p:nvCxnSpPr>
          <p:spPr>
            <a:xfrm flipH="1" flipV="1">
              <a:off x="4510216" y="2603671"/>
              <a:ext cx="695067" cy="951471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85BA4B1-4111-424F-BFFD-3E65EC505036}"/>
                </a:ext>
              </a:extLst>
            </p:cNvPr>
            <p:cNvSpPr txBox="1"/>
            <p:nvPr/>
          </p:nvSpPr>
          <p:spPr>
            <a:xfrm>
              <a:off x="5468392" y="188582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F220910-4F07-4319-9EB5-DBBE62BC2B18}"/>
                </a:ext>
              </a:extLst>
            </p:cNvPr>
            <p:cNvSpPr txBox="1"/>
            <p:nvPr/>
          </p:nvSpPr>
          <p:spPr>
            <a:xfrm>
              <a:off x="6067165" y="21595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2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A92E596-D826-4DE4-BB9E-55D2DB0DECF6}"/>
                </a:ext>
              </a:extLst>
            </p:cNvPr>
            <p:cNvSpPr txBox="1"/>
            <p:nvPr/>
          </p:nvSpPr>
          <p:spPr>
            <a:xfrm>
              <a:off x="5595048" y="285619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3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31FBA2F-01EE-459E-AC39-0B795DCC67F3}"/>
                </a:ext>
              </a:extLst>
            </p:cNvPr>
            <p:cNvSpPr txBox="1"/>
            <p:nvPr/>
          </p:nvSpPr>
          <p:spPr>
            <a:xfrm>
              <a:off x="4803726" y="274268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4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90A27B2-6F63-43F4-B4F4-EF2D8CFF6051}"/>
                </a:ext>
              </a:extLst>
            </p:cNvPr>
            <p:cNvSpPr txBox="1"/>
            <p:nvPr/>
          </p:nvSpPr>
          <p:spPr>
            <a:xfrm>
              <a:off x="4747631" y="212258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2426B8F-76DB-4804-892B-2456FF196F1F}"/>
              </a:ext>
            </a:extLst>
          </p:cNvPr>
          <p:cNvGrpSpPr/>
          <p:nvPr/>
        </p:nvGrpSpPr>
        <p:grpSpPr>
          <a:xfrm>
            <a:off x="9399716" y="1979828"/>
            <a:ext cx="2027716" cy="1780367"/>
            <a:chOff x="6659084" y="1817748"/>
            <a:chExt cx="2027716" cy="1780367"/>
          </a:xfrm>
        </p:grpSpPr>
        <p:sp>
          <p:nvSpPr>
            <p:cNvPr id="19" name="Freihandform 58">
              <a:extLst>
                <a:ext uri="{FF2B5EF4-FFF2-40B4-BE49-F238E27FC236}">
                  <a16:creationId xmlns:a16="http://schemas.microsoft.com/office/drawing/2014/main" id="{E1E5953A-6907-4A7A-AE6E-3EFFB7D52287}"/>
                </a:ext>
              </a:extLst>
            </p:cNvPr>
            <p:cNvSpPr/>
            <p:nvPr/>
          </p:nvSpPr>
          <p:spPr>
            <a:xfrm>
              <a:off x="6714616" y="1912208"/>
              <a:ext cx="1890584" cy="1624914"/>
            </a:xfrm>
            <a:custGeom>
              <a:avLst/>
              <a:gdLst>
                <a:gd name="connsiteX0" fmla="*/ 441754 w 1890584"/>
                <a:gd name="connsiteY0" fmla="*/ 37070 h 1624914"/>
                <a:gd name="connsiteX1" fmla="*/ 1890584 w 1890584"/>
                <a:gd name="connsiteY1" fmla="*/ 0 h 1624914"/>
                <a:gd name="connsiteX2" fmla="*/ 1776284 w 1890584"/>
                <a:gd name="connsiteY2" fmla="*/ 908222 h 1624914"/>
                <a:gd name="connsiteX3" fmla="*/ 695067 w 1890584"/>
                <a:gd name="connsiteY3" fmla="*/ 1624914 h 1624914"/>
                <a:gd name="connsiteX4" fmla="*/ 0 w 1890584"/>
                <a:gd name="connsiteY4" fmla="*/ 673443 h 1624914"/>
                <a:gd name="connsiteX5" fmla="*/ 441754 w 1890584"/>
                <a:gd name="connsiteY5" fmla="*/ 37070 h 1624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0584" h="1624914">
                  <a:moveTo>
                    <a:pt x="441754" y="37070"/>
                  </a:moveTo>
                  <a:lnTo>
                    <a:pt x="1890584" y="0"/>
                  </a:lnTo>
                  <a:lnTo>
                    <a:pt x="1776284" y="908222"/>
                  </a:lnTo>
                  <a:lnTo>
                    <a:pt x="695067" y="1624914"/>
                  </a:lnTo>
                  <a:lnTo>
                    <a:pt x="0" y="673443"/>
                  </a:lnTo>
                  <a:lnTo>
                    <a:pt x="441754" y="3707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2C14F07-7DC6-4328-A124-FC15FB2C5A7D}"/>
                </a:ext>
              </a:extLst>
            </p:cNvPr>
            <p:cNvSpPr/>
            <p:nvPr/>
          </p:nvSpPr>
          <p:spPr>
            <a:xfrm>
              <a:off x="8523600" y="1817748"/>
              <a:ext cx="163200" cy="1495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1B1C114-FE44-4733-ABB4-462C67FCDC37}"/>
                </a:ext>
              </a:extLst>
            </p:cNvPr>
            <p:cNvSpPr/>
            <p:nvPr/>
          </p:nvSpPr>
          <p:spPr>
            <a:xfrm>
              <a:off x="8396998" y="2757613"/>
              <a:ext cx="163200" cy="1495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F6930A3-ABA4-4081-BDE6-BC3DC3890426}"/>
                </a:ext>
              </a:extLst>
            </p:cNvPr>
            <p:cNvSpPr/>
            <p:nvPr/>
          </p:nvSpPr>
          <p:spPr>
            <a:xfrm>
              <a:off x="7357945" y="3448565"/>
              <a:ext cx="163200" cy="1495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5025BDD-B460-4826-A785-E1AED3FC1DFF}"/>
                </a:ext>
              </a:extLst>
            </p:cNvPr>
            <p:cNvSpPr/>
            <p:nvPr/>
          </p:nvSpPr>
          <p:spPr>
            <a:xfrm>
              <a:off x="6659084" y="2528896"/>
              <a:ext cx="163200" cy="1495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E777922-95C8-4587-A2C7-940834AB8535}"/>
                </a:ext>
              </a:extLst>
            </p:cNvPr>
            <p:cNvSpPr/>
            <p:nvPr/>
          </p:nvSpPr>
          <p:spPr>
            <a:xfrm>
              <a:off x="7087648" y="1873988"/>
              <a:ext cx="163200" cy="1495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A1B2362-0AC0-48C3-A20C-B6E5D9ED764D}"/>
                </a:ext>
              </a:extLst>
            </p:cNvPr>
            <p:cNvSpPr txBox="1"/>
            <p:nvPr/>
          </p:nvSpPr>
          <p:spPr>
            <a:xfrm>
              <a:off x="7124197" y="196111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FC8F90A-3254-4719-9B5E-60FD59BC2D6D}"/>
                </a:ext>
              </a:extLst>
            </p:cNvPr>
            <p:cNvSpPr txBox="1"/>
            <p:nvPr/>
          </p:nvSpPr>
          <p:spPr>
            <a:xfrm>
              <a:off x="8303514" y="190874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2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70B3248-43B5-4A6D-ACCD-A02D0194035B}"/>
                </a:ext>
              </a:extLst>
            </p:cNvPr>
            <p:cNvSpPr txBox="1"/>
            <p:nvPr/>
          </p:nvSpPr>
          <p:spPr>
            <a:xfrm>
              <a:off x="8123390" y="26519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3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07D8E8F-2812-4D46-9BC9-16F7CADE146C}"/>
                </a:ext>
              </a:extLst>
            </p:cNvPr>
            <p:cNvSpPr txBox="1"/>
            <p:nvPr/>
          </p:nvSpPr>
          <p:spPr>
            <a:xfrm>
              <a:off x="7271873" y="314089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4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D6E405C-474D-4BD6-8718-FE4CBB242C15}"/>
                </a:ext>
              </a:extLst>
            </p:cNvPr>
            <p:cNvSpPr txBox="1"/>
            <p:nvPr/>
          </p:nvSpPr>
          <p:spPr>
            <a:xfrm>
              <a:off x="6778882" y="246688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5</a:t>
              </a:r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308587D6-83C5-4BC7-864F-070F7AC89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6" y="3993641"/>
            <a:ext cx="4986804" cy="1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E6DE3A-F52C-483D-8849-60EE7E4010B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de-DE" dirty="0"/>
              <a:t>Selektieren Sie die leere Feature Class im Inhaltsbereich und aktivieren Sie Einfügen-&gt;Inhalte einfügen</a:t>
            </a:r>
            <a:br>
              <a:rPr lang="de-DE" dirty="0"/>
            </a:br>
            <a:r>
              <a:rPr lang="de-DE" dirty="0"/>
              <a:t>Wählen Sie ihre Feature Class aus und bestätigen Sie mit „OK“.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de-DE" dirty="0"/>
              <a:t>Wiederholen Sie dies mit dem 2. Polygon der Talsperre.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34C0A4-379C-40EA-98B7-521FFAFF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Kopieren eines Einzelfeatures in eine neue Feature Class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E299EB4-B634-466D-8A8A-FE8768C8A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62" t="26840" r="38225" b="14979"/>
          <a:stretch/>
        </p:blipFill>
        <p:spPr>
          <a:xfrm>
            <a:off x="7754587" y="2256238"/>
            <a:ext cx="4437413" cy="46017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B7AF795-6206-4AB9-A25A-3E85109D80B9}"/>
              </a:ext>
            </a:extLst>
          </p:cNvPr>
          <p:cNvSpPr/>
          <p:nvPr/>
        </p:nvSpPr>
        <p:spPr>
          <a:xfrm>
            <a:off x="11281559" y="6095476"/>
            <a:ext cx="736270" cy="7817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93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E6DE3A-F52C-483D-8849-60EE7E4010B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de-DE" dirty="0"/>
              <a:t>Selektieren Sie die leere Feature Class im Inhaltsbereich und aktivieren Sie Einfügen-&gt;Inhalte einfügen</a:t>
            </a:r>
            <a:br>
              <a:rPr lang="de-DE" dirty="0"/>
            </a:br>
            <a:r>
              <a:rPr lang="de-DE" dirty="0"/>
              <a:t>Wählen Sie ihre Feature Class aus und bestätigen Sie mit „OK“.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de-DE" dirty="0"/>
              <a:t>Wiederholen Sie dies mit dem 2. Polygon der Talsperre.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34C0A4-379C-40EA-98B7-521FFAFF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Kopieren eines Einzelfeatures in eine neue Feature Class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E299EB4-B634-466D-8A8A-FE8768C8A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62" t="26840" r="38225" b="14979"/>
          <a:stretch/>
        </p:blipFill>
        <p:spPr>
          <a:xfrm>
            <a:off x="7754587" y="2256238"/>
            <a:ext cx="4437413" cy="46017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B7AF795-6206-4AB9-A25A-3E85109D80B9}"/>
              </a:ext>
            </a:extLst>
          </p:cNvPr>
          <p:cNvSpPr/>
          <p:nvPr/>
        </p:nvSpPr>
        <p:spPr>
          <a:xfrm>
            <a:off x="11281559" y="6095476"/>
            <a:ext cx="736270" cy="7817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5D3E34-6E70-4D38-88AE-F64DCE88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F66C539-6C7B-45DB-BEFF-C1A45CEE65F2}"/>
              </a:ext>
            </a:extLst>
          </p:cNvPr>
          <p:cNvSpPr/>
          <p:nvPr/>
        </p:nvSpPr>
        <p:spPr>
          <a:xfrm>
            <a:off x="1755570" y="407768"/>
            <a:ext cx="736270" cy="6016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672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E6DE3A-F52C-483D-8849-60EE7E4010B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de-DE" dirty="0"/>
              <a:t>Selektieren Sie die leere Feature Class im Inhaltsbereich und aktivieren Sie Einfügen-&gt;Inhalte einfügen</a:t>
            </a:r>
            <a:br>
              <a:rPr lang="de-DE" dirty="0"/>
            </a:br>
            <a:r>
              <a:rPr lang="de-DE" dirty="0"/>
              <a:t>Wählen Sie ihre Feature Class aus und bestätigen Sie mit „OK“.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de-DE" dirty="0"/>
              <a:t>Wiederholen Sie dies mit dem 2. Polygon der Talsperre.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de-DE" dirty="0"/>
              <a:t>Speichern Sie die Änderung.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34C0A4-379C-40EA-98B7-521FFAFF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Kopieren eines Einzelfeatures in eine neue Feature Class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10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E6DE3A-F52C-483D-8849-60EE7E4010B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de-DE" dirty="0"/>
              <a:t>Selektieren Sie die leere Feature Class im Inhaltsbereich und aktivieren Sie Einfügen-&gt;Inhalte einfügen</a:t>
            </a:r>
            <a:br>
              <a:rPr lang="de-DE" dirty="0"/>
            </a:br>
            <a:r>
              <a:rPr lang="de-DE" dirty="0"/>
              <a:t>Wählen Sie ihre Feature Class aus und bestätigen Sie mit „OK“.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de-DE" dirty="0"/>
              <a:t>Wiederholen Sie dies mit dem 2. Polygon der Talsperre.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de-DE" dirty="0"/>
              <a:t>Speichern Sie die Änderung.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34C0A4-379C-40EA-98B7-521FFAFF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Kopieren eines Einzelfeatures in eine neue Feature Class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C5F9D9C-C1D2-401C-94B4-A29C1D96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8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2E4910D-70A2-4B65-BC45-10253060B46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Fügen sie über „Daten hinzufügen“ die Datei „Wegpunkte.csv“ (OPAL) ihrer Kartenansicht hinzu.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A81630-3D92-4948-9A0A-88BB3DCB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Importieren einer CVS-Datei und Umwandeln in eine Punkt-Feature Class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10C71E-3032-4823-8426-29B7B8F8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2268195"/>
            <a:ext cx="11412658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8ED001F-9E73-410C-88D0-31C3FA66A153}"/>
              </a:ext>
            </a:extLst>
          </p:cNvPr>
          <p:cNvSpPr/>
          <p:nvPr/>
        </p:nvSpPr>
        <p:spPr>
          <a:xfrm>
            <a:off x="508660" y="5350193"/>
            <a:ext cx="1593271" cy="4865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723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2E4910D-70A2-4B65-BC45-10253060B46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Fügen sie über „Daten hinzufügen“ die Datei „Wegpunkte.csv“ (OPAL) ihrer Kartenansicht hinzu.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A81630-3D92-4948-9A0A-88BB3DCB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Importieren einer CVS-Datei und Umwandeln in eine Punkt-Feature Class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10C71E-3032-4823-8426-29B7B8F8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2268195"/>
            <a:ext cx="11412658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8ED001F-9E73-410C-88D0-31C3FA66A153}"/>
              </a:ext>
            </a:extLst>
          </p:cNvPr>
          <p:cNvSpPr/>
          <p:nvPr/>
        </p:nvSpPr>
        <p:spPr>
          <a:xfrm>
            <a:off x="508660" y="5350193"/>
            <a:ext cx="1593271" cy="4865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5C649E8-B695-43C5-ACE5-62383944D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977" y="2407722"/>
            <a:ext cx="11412658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BDEC827-F116-4551-8581-FB128BAE1D01}"/>
              </a:ext>
            </a:extLst>
          </p:cNvPr>
          <p:cNvSpPr txBox="1"/>
          <p:nvPr/>
        </p:nvSpPr>
        <p:spPr>
          <a:xfrm>
            <a:off x="1377538" y="5926009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Rechts-Klick-&gt;</a:t>
            </a:r>
            <a:b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Öffnen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8789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2E4910D-70A2-4B65-BC45-10253060B46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Fügen sie über „Daten hinzufügen“ die Datei „Wegpunkte.csv“ (OPAL) ihrer Kartenansicht hinzu.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Die Datei wird als reine Datendatei ohne Raumbezug erkannt. Sie erscheint zwar im Inhaltsbereich, </a:t>
            </a:r>
            <a:br>
              <a:rPr lang="de-DE" dirty="0"/>
            </a:br>
            <a:r>
              <a:rPr lang="de-DE" dirty="0"/>
              <a:t>wird aber nicht dargestellt.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Umwandlung der Tabelle in eine Punkt-Feature Class: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Rechts-Klick auf die Tabelle -&gt; Punkte aus Tabelle erstellen -&gt;XY-Tabelle in Punkt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A81630-3D92-4948-9A0A-88BB3DCB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Importieren einer CVS-Datei und Umwandeln in eine Punkt-Feature Class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F51941-8E76-4E89-A605-60AF9AA52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9" t="29422" r="43945" b="38186"/>
          <a:stretch/>
        </p:blipFill>
        <p:spPr>
          <a:xfrm>
            <a:off x="8826" y="3591698"/>
            <a:ext cx="6230587" cy="32663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C8D5ED3-6959-4F17-8EBB-C208C60F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187" y="2308184"/>
            <a:ext cx="3056987" cy="454981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6364D54-F546-4CD2-A34B-670AB2D4ECD7}"/>
              </a:ext>
            </a:extLst>
          </p:cNvPr>
          <p:cNvSpPr/>
          <p:nvPr/>
        </p:nvSpPr>
        <p:spPr>
          <a:xfrm>
            <a:off x="9215252" y="3194462"/>
            <a:ext cx="2903517" cy="3384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7767EC-DD4C-44D7-B63D-437B6C0DB5FF}"/>
              </a:ext>
            </a:extLst>
          </p:cNvPr>
          <p:cNvSpPr txBox="1"/>
          <p:nvPr/>
        </p:nvSpPr>
        <p:spPr>
          <a:xfrm>
            <a:off x="7148945" y="4922322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Speichern Sie hier </a:t>
            </a:r>
            <a:b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in die neue Datenbank!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B1C4E8F-0D32-479C-9385-DC772C801757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7606145" y="3372592"/>
            <a:ext cx="1609108" cy="15497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61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2E4910D-70A2-4B65-BC45-10253060B46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Fügen sie über „Daten hinzufügen“ die Datei „Wegpunkte.csv“ ihrer Kartenansicht hinzu.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Die Datei wird als reine Datendatei ohne Raumbezug erkannt. Sie erscheint zwar im Inhaltsbereich, </a:t>
            </a:r>
            <a:br>
              <a:rPr lang="de-DE" dirty="0"/>
            </a:br>
            <a:r>
              <a:rPr lang="de-DE" dirty="0"/>
              <a:t>wird aber nicht dargestellt.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Umwandlung der Tabelle in eine Punkt-Feature Class: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Rechts-Klick auf die Tabelle -&gt; Punkte aus Tabelle erstellen -&gt;XY-Tabelle in Punkt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A81630-3D92-4948-9A0A-88BB3DCB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Importieren einer CVS-Datei und Umwandeln in eine Punkt-Feature Class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F51941-8E76-4E89-A605-60AF9AA52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9" t="29422" r="43945" b="38186"/>
          <a:stretch/>
        </p:blipFill>
        <p:spPr>
          <a:xfrm>
            <a:off x="8826" y="3591698"/>
            <a:ext cx="6230587" cy="32663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C8D5ED3-6959-4F17-8EBB-C208C60F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187" y="2308184"/>
            <a:ext cx="3056987" cy="454981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6364D54-F546-4CD2-A34B-670AB2D4ECD7}"/>
              </a:ext>
            </a:extLst>
          </p:cNvPr>
          <p:cNvSpPr/>
          <p:nvPr/>
        </p:nvSpPr>
        <p:spPr>
          <a:xfrm>
            <a:off x="9215252" y="3194462"/>
            <a:ext cx="2903517" cy="3384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7767EC-DD4C-44D7-B63D-437B6C0DB5FF}"/>
              </a:ext>
            </a:extLst>
          </p:cNvPr>
          <p:cNvSpPr txBox="1"/>
          <p:nvPr/>
        </p:nvSpPr>
        <p:spPr>
          <a:xfrm>
            <a:off x="7148945" y="4922322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Speichern Sie hier </a:t>
            </a:r>
            <a:b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in die neue Datenbank!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B1C4E8F-0D32-479C-9385-DC772C801757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7606145" y="3372592"/>
            <a:ext cx="1609108" cy="15497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B487AD3B-AB6F-404F-89DE-3BD80B2E9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4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9A94FA-E78E-4D07-917D-E9E315F7D6B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EE5E11-30ED-4BA5-B40A-25BA778C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Selektion über Attributwerte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73FDB4-4AE7-44DB-AEC0-A7BE473E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13" y="1248753"/>
            <a:ext cx="9236987" cy="560924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BCE7BDA-1CD4-4E08-88F7-E30FDF8936B3}"/>
              </a:ext>
            </a:extLst>
          </p:cNvPr>
          <p:cNvSpPr/>
          <p:nvPr/>
        </p:nvSpPr>
        <p:spPr>
          <a:xfrm>
            <a:off x="6287986" y="1658680"/>
            <a:ext cx="581890" cy="5679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9C998DA-5B8A-401C-B1F4-FF733BCAA752}"/>
              </a:ext>
            </a:extLst>
          </p:cNvPr>
          <p:cNvSpPr/>
          <p:nvPr/>
        </p:nvSpPr>
        <p:spPr>
          <a:xfrm>
            <a:off x="6072249" y="4631379"/>
            <a:ext cx="1017319" cy="2909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52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9A94FA-E78E-4D07-917D-E9E315F7D6B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Selektieren Sie alle Wegpunkte, welche am Nachmittag des</a:t>
            </a:r>
            <a:br>
              <a:rPr lang="de-DE" dirty="0"/>
            </a:br>
            <a:r>
              <a:rPr lang="de-DE" dirty="0"/>
              <a:t>2. Tages aufgenommen wurden: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EE5E11-30ED-4BA5-B40A-25BA778C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Selektion über Attributwerte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A5ACEA-3548-470A-9299-A49408B95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161" y="0"/>
            <a:ext cx="4607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6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Import von Einzel-Features aus anderen Geodatenbanken und </a:t>
            </a:r>
            <a:r>
              <a:rPr lang="de-DE" i="1" dirty="0"/>
              <a:t>Feature Classes </a:t>
            </a:r>
            <a:r>
              <a:rPr lang="de-DE" dirty="0"/>
              <a:t>als </a:t>
            </a:r>
            <a:r>
              <a:rPr lang="de-DE" dirty="0" err="1"/>
              <a:t>csv</a:t>
            </a:r>
            <a:r>
              <a:rPr lang="de-DE" dirty="0"/>
              <a:t>-Dateien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Selektion einzelner </a:t>
            </a:r>
            <a:r>
              <a:rPr lang="de-DE" i="1" dirty="0"/>
              <a:t>Features</a:t>
            </a:r>
            <a:r>
              <a:rPr lang="de-DE" dirty="0"/>
              <a:t> einer </a:t>
            </a:r>
            <a:r>
              <a:rPr lang="de-DE" i="1" dirty="0"/>
              <a:t>Feature Class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Manuell, </a:t>
            </a:r>
            <a:r>
              <a:rPr lang="de-DE" dirty="0" err="1"/>
              <a:t>interakiv</a:t>
            </a:r>
            <a:endParaRPr lang="de-DE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Über Attribute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Über Lagebeziehungen zu anderen </a:t>
            </a:r>
            <a:r>
              <a:rPr lang="de-DE" i="1" dirty="0"/>
              <a:t>Features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Umwandlung von </a:t>
            </a:r>
            <a:r>
              <a:rPr lang="de-DE" i="1" dirty="0"/>
              <a:t>Features</a:t>
            </a:r>
            <a:r>
              <a:rPr lang="de-DE" dirty="0"/>
              <a:t> in </a:t>
            </a:r>
            <a:r>
              <a:rPr lang="de-DE" i="1" dirty="0"/>
              <a:t>Features</a:t>
            </a:r>
            <a:r>
              <a:rPr lang="de-DE" dirty="0"/>
              <a:t> anderen Typs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Geometrie als Attribut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ASCII-Export von </a:t>
            </a:r>
            <a:r>
              <a:rPr lang="de-DE" i="1" dirty="0"/>
              <a:t>Features</a:t>
            </a:r>
            <a:r>
              <a:rPr lang="de-DE" dirty="0"/>
              <a:t> und Attributtabellen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dieser Übungseinheit</a:t>
            </a:r>
            <a:br>
              <a:rPr lang="de-DE" i="1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472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9A94FA-E78E-4D07-917D-E9E315F7D6B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Selektieren Sie alle Wegpunkte, welche am Nachmittag des</a:t>
            </a:r>
            <a:br>
              <a:rPr lang="de-DE" dirty="0"/>
            </a:br>
            <a:r>
              <a:rPr lang="de-DE" dirty="0"/>
              <a:t>2. Tages aufgenommen wurden: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EE5E11-30ED-4BA5-B40A-25BA778C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Selektion über Attributwerte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A5ACEA-3548-470A-9299-A49408B95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161" y="0"/>
            <a:ext cx="4607839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EAB6A25-6241-4547-931A-D34F40BF1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2CC82ED-9948-424F-B6DB-6C463D649F6A}"/>
              </a:ext>
            </a:extLst>
          </p:cNvPr>
          <p:cNvSpPr/>
          <p:nvPr/>
        </p:nvSpPr>
        <p:spPr>
          <a:xfrm>
            <a:off x="5805055" y="639087"/>
            <a:ext cx="245423" cy="2839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DC306B7-20FD-4266-92D1-4F6A8D29CBFE}"/>
              </a:ext>
            </a:extLst>
          </p:cNvPr>
          <p:cNvSpPr txBox="1"/>
          <p:nvPr/>
        </p:nvSpPr>
        <p:spPr>
          <a:xfrm>
            <a:off x="6141524" y="561143"/>
            <a:ext cx="2123702" cy="42450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Selektion aufheben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0512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9A94FA-E78E-4D07-917D-E9E315F7D6B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Selektieren Sie alle Wegpunkte die mehr als 300 m von der</a:t>
            </a:r>
            <a:br>
              <a:rPr lang="de-DE" dirty="0"/>
            </a:br>
            <a:r>
              <a:rPr lang="de-DE" dirty="0"/>
              <a:t>Talsperre entfernt sind.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Problem: Keine „Weiter entfernt als Beziehung“ </a:t>
            </a:r>
            <a:r>
              <a:rPr lang="de-DE" dirty="0" err="1"/>
              <a:t>ver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fügbar</a:t>
            </a:r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EE5E11-30ED-4BA5-B40A-25BA778C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Selektion über Lagebeziehungen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9DC700-0AA0-49B0-A35D-BD3E560A5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231" y="0"/>
            <a:ext cx="4207769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ADA4AF-68CF-473D-BD03-8A018C22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46" t="17788" r="41364" b="39073"/>
          <a:stretch/>
        </p:blipFill>
        <p:spPr>
          <a:xfrm>
            <a:off x="6590804" y="2120457"/>
            <a:ext cx="3241965" cy="45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93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9A94FA-E78E-4D07-917D-E9E315F7D6B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Selektieren Sie alle Wegpunkte die mehr als 300 m von der</a:t>
            </a:r>
            <a:br>
              <a:rPr lang="de-DE" dirty="0"/>
            </a:br>
            <a:r>
              <a:rPr lang="de-DE" dirty="0"/>
              <a:t>Talsperre entfernt sind.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Problem: Keine „Weiter entfernt als Beziehung“ </a:t>
            </a:r>
            <a:r>
              <a:rPr lang="de-DE" dirty="0" err="1"/>
              <a:t>ver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fügbar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Lösung: Alle Punkte erst selektieren und dann die</a:t>
            </a:r>
            <a:br>
              <a:rPr lang="de-DE" dirty="0"/>
            </a:br>
            <a:r>
              <a:rPr lang="de-DE" dirty="0"/>
              <a:t>„zu nahen“ Punkte aus Selektion entfernen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EE5E11-30ED-4BA5-B40A-25BA778C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Selektion über Lagebeziehungen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9DC700-0AA0-49B0-A35D-BD3E560A5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231" y="0"/>
            <a:ext cx="4207769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5EC6298-459D-45A4-9296-CC1CB916C8C9}"/>
              </a:ext>
            </a:extLst>
          </p:cNvPr>
          <p:cNvSpPr/>
          <p:nvPr/>
        </p:nvSpPr>
        <p:spPr>
          <a:xfrm>
            <a:off x="9563596" y="35570"/>
            <a:ext cx="839188" cy="8706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ADA4AF-68CF-473D-BD03-8A018C22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46" t="17788" r="41364" b="39073"/>
          <a:stretch/>
        </p:blipFill>
        <p:spPr>
          <a:xfrm>
            <a:off x="6590804" y="2120457"/>
            <a:ext cx="3241965" cy="45513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CEDCD7-E89B-4BD0-A4B7-198E7FF30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38" t="14968" r="42094" b="39739"/>
          <a:stretch/>
        </p:blipFill>
        <p:spPr>
          <a:xfrm>
            <a:off x="6239413" y="3183985"/>
            <a:ext cx="3130218" cy="49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7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9A94FA-E78E-4D07-917D-E9E315F7D6B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Selektieren Sie alle Wegpunkte die mehr als 300 m von der</a:t>
            </a:r>
            <a:br>
              <a:rPr lang="de-DE" dirty="0"/>
            </a:br>
            <a:r>
              <a:rPr lang="de-DE" dirty="0"/>
              <a:t>Talsperre entfernt sind.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Problem: Keine „Weiter entfernt als Beziehung“ </a:t>
            </a:r>
            <a:r>
              <a:rPr lang="de-DE" dirty="0" err="1"/>
              <a:t>ver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fügbar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Lösung: Alle Punkte erst selektieren und dann die</a:t>
            </a:r>
            <a:br>
              <a:rPr lang="de-DE" dirty="0"/>
            </a:br>
            <a:r>
              <a:rPr lang="de-DE" dirty="0"/>
              <a:t>„zu nahen“ Punkte aus Selektion entfernen</a:t>
            </a:r>
            <a:br>
              <a:rPr lang="en-GB" dirty="0"/>
            </a:br>
            <a:br>
              <a:rPr lang="en-GB" dirty="0"/>
            </a:br>
            <a:r>
              <a:rPr lang="en-GB" dirty="0" err="1"/>
              <a:t>oder</a:t>
            </a:r>
            <a:br>
              <a:rPr lang="en-GB" dirty="0"/>
            </a:br>
            <a:br>
              <a:rPr lang="en-GB" dirty="0"/>
            </a:br>
            <a:r>
              <a:rPr lang="en-GB" dirty="0" err="1"/>
              <a:t>Aktivieren</a:t>
            </a:r>
            <a:r>
              <a:rPr lang="en-GB" dirty="0"/>
              <a:t> von “</a:t>
            </a:r>
            <a:r>
              <a:rPr lang="en-GB" dirty="0" err="1"/>
              <a:t>Räumliche</a:t>
            </a:r>
            <a:r>
              <a:rPr lang="en-GB" dirty="0"/>
              <a:t> </a:t>
            </a:r>
            <a:r>
              <a:rPr lang="en-GB" dirty="0" err="1"/>
              <a:t>Beziehng</a:t>
            </a:r>
            <a:r>
              <a:rPr lang="en-GB" dirty="0"/>
              <a:t> </a:t>
            </a:r>
            <a:r>
              <a:rPr lang="en-GB" dirty="0" err="1"/>
              <a:t>umkehren</a:t>
            </a:r>
            <a:r>
              <a:rPr lang="en-GB" dirty="0"/>
              <a:t>”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EE5E11-30ED-4BA5-B40A-25BA778C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Selektion über Lagebeziehungen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9DC700-0AA0-49B0-A35D-BD3E560A5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231" y="0"/>
            <a:ext cx="4207769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ADA4AF-68CF-473D-BD03-8A018C22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46" t="17788" r="41364" b="39073"/>
          <a:stretch/>
        </p:blipFill>
        <p:spPr>
          <a:xfrm>
            <a:off x="6590804" y="2120457"/>
            <a:ext cx="3241965" cy="45513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CEDCD7-E89B-4BD0-A4B7-198E7FF30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38" t="14968" r="42094" b="39739"/>
          <a:stretch/>
        </p:blipFill>
        <p:spPr>
          <a:xfrm>
            <a:off x="6239413" y="3183985"/>
            <a:ext cx="3130218" cy="49924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A85F0F-45F7-4BD8-9273-5DC83C1EE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800" y="5394652"/>
            <a:ext cx="30099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08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9A94FA-E78E-4D07-917D-E9E315F7D6B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Selektieren Sie alle Wegpunkte die mehr als 300 m von der</a:t>
            </a:r>
            <a:br>
              <a:rPr lang="de-DE" dirty="0"/>
            </a:br>
            <a:r>
              <a:rPr lang="de-DE" dirty="0"/>
              <a:t>Talsperre entfernt sind.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Problem: Keine „Weiter entfernt als Beziehung“ </a:t>
            </a:r>
            <a:r>
              <a:rPr lang="de-DE" dirty="0" err="1"/>
              <a:t>ver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fügbar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Lösung: Alle Punkte erst selektieren und dann die</a:t>
            </a:r>
            <a:br>
              <a:rPr lang="de-DE" dirty="0"/>
            </a:br>
            <a:r>
              <a:rPr lang="de-DE" dirty="0"/>
              <a:t>„zu nahen“ Punkte aus Selektion entfernen</a:t>
            </a:r>
            <a:br>
              <a:rPr lang="en-GB" dirty="0"/>
            </a:br>
            <a:br>
              <a:rPr lang="en-GB" dirty="0"/>
            </a:br>
            <a:r>
              <a:rPr lang="en-GB" dirty="0" err="1"/>
              <a:t>oder</a:t>
            </a:r>
            <a:br>
              <a:rPr lang="en-GB" dirty="0"/>
            </a:br>
            <a:br>
              <a:rPr lang="en-GB" dirty="0"/>
            </a:br>
            <a:r>
              <a:rPr lang="en-GB" dirty="0" err="1"/>
              <a:t>Aktivieren</a:t>
            </a:r>
            <a:r>
              <a:rPr lang="en-GB" dirty="0"/>
              <a:t> von “</a:t>
            </a:r>
            <a:r>
              <a:rPr lang="en-GB" dirty="0" err="1"/>
              <a:t>Räumliche</a:t>
            </a:r>
            <a:r>
              <a:rPr lang="en-GB" dirty="0"/>
              <a:t> </a:t>
            </a:r>
            <a:r>
              <a:rPr lang="en-GB" dirty="0" err="1"/>
              <a:t>Beziehng</a:t>
            </a:r>
            <a:r>
              <a:rPr lang="en-GB" dirty="0"/>
              <a:t> </a:t>
            </a:r>
            <a:r>
              <a:rPr lang="en-GB" dirty="0" err="1"/>
              <a:t>umkehren</a:t>
            </a:r>
            <a:r>
              <a:rPr lang="en-GB" dirty="0"/>
              <a:t>”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EE5E11-30ED-4BA5-B40A-25BA778C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Selektion über Lagebeziehungen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9DC700-0AA0-49B0-A35D-BD3E560A5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231" y="0"/>
            <a:ext cx="4207769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ADA4AF-68CF-473D-BD03-8A018C22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46" t="17788" r="41364" b="39073"/>
          <a:stretch/>
        </p:blipFill>
        <p:spPr>
          <a:xfrm>
            <a:off x="6590804" y="2120457"/>
            <a:ext cx="3241965" cy="45513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CEDCD7-E89B-4BD0-A4B7-198E7FF30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38" t="14968" r="42094" b="39739"/>
          <a:stretch/>
        </p:blipFill>
        <p:spPr>
          <a:xfrm>
            <a:off x="6239413" y="3183985"/>
            <a:ext cx="3130218" cy="49924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A85F0F-45F7-4BD8-9273-5DC83C1EE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800" y="5394652"/>
            <a:ext cx="3009900" cy="5238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EFE0958-927E-4425-AEFB-06A30415C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10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7090D50-3726-4D46-BCB6-84EF76258D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i="1" dirty="0"/>
              <a:t>Data Management Tools &gt; Features</a:t>
            </a:r>
          </a:p>
          <a:p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Bearbeitung von </a:t>
            </a:r>
            <a:r>
              <a:rPr lang="de-DE" i="1" dirty="0"/>
              <a:t>Features, </a:t>
            </a:r>
            <a:r>
              <a:rPr lang="de-DE" dirty="0"/>
              <a:t>Validierung von Geometrien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Umwandlung</a:t>
            </a:r>
            <a:r>
              <a:rPr lang="de-DE" dirty="0"/>
              <a:t> von </a:t>
            </a:r>
            <a:r>
              <a:rPr lang="de-DE" i="1" dirty="0"/>
              <a:t>Features</a:t>
            </a:r>
            <a:r>
              <a:rPr lang="de-DE" dirty="0"/>
              <a:t> in neue </a:t>
            </a:r>
            <a:r>
              <a:rPr lang="de-DE" i="1" dirty="0"/>
              <a:t>Feature Classes, </a:t>
            </a:r>
            <a:r>
              <a:rPr lang="de-DE" dirty="0"/>
              <a:t>z.B.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Punkt </a:t>
            </a:r>
            <a:r>
              <a:rPr lang="de-DE" i="1" dirty="0"/>
              <a:t>Features</a:t>
            </a:r>
            <a:r>
              <a:rPr lang="de-DE" dirty="0"/>
              <a:t> zu Linien </a:t>
            </a:r>
            <a:r>
              <a:rPr lang="de-DE" i="1" dirty="0"/>
              <a:t>Features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i="1" dirty="0"/>
              <a:t>Features </a:t>
            </a:r>
            <a:r>
              <a:rPr lang="de-DE" dirty="0"/>
              <a:t>zu Polygonen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Polygone zu Linien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Vorhandene Felder im </a:t>
            </a:r>
            <a:r>
              <a:rPr lang="de-DE" i="1" dirty="0"/>
              <a:t>Attribute Table </a:t>
            </a:r>
            <a:r>
              <a:rPr lang="de-DE" dirty="0"/>
              <a:t>werden meist </a:t>
            </a:r>
            <a:br>
              <a:rPr lang="de-DE" dirty="0"/>
            </a:br>
            <a:r>
              <a:rPr lang="de-DE" dirty="0"/>
              <a:t>bei der Umwandlung übernommen/kopiert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985DE18-2D61-4B10-8A7A-5AB7E405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Umwandlung von Feature Classes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3E0371-28B2-4A15-995B-B67C6256B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43" t="16797"/>
          <a:stretch/>
        </p:blipFill>
        <p:spPr>
          <a:xfrm>
            <a:off x="9842794" y="1"/>
            <a:ext cx="2349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44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B37E044-7292-4A63-9821-F9C81EB8274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Automatische Alternative zu manueller Neuerstellung von Linien.</a:t>
            </a:r>
          </a:p>
          <a:p>
            <a:endParaRPr lang="de-DE" dirty="0"/>
          </a:p>
          <a:p>
            <a:r>
              <a:rPr lang="de-DE" dirty="0"/>
              <a:t>Relevante Felder in der Punkt </a:t>
            </a:r>
            <a:r>
              <a:rPr lang="de-DE" i="1" dirty="0"/>
              <a:t>Feature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Linienfeld</a:t>
            </a:r>
            <a:r>
              <a:rPr lang="de-DE" dirty="0"/>
              <a:t>: Definiert die Zugehörigkeit zu Einzellinie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Sortierfeld</a:t>
            </a:r>
            <a:r>
              <a:rPr lang="de-DE" dirty="0"/>
              <a:t>:</a:t>
            </a:r>
            <a:r>
              <a:rPr lang="de-DE" i="1" dirty="0"/>
              <a:t> </a:t>
            </a:r>
            <a:r>
              <a:rPr lang="de-DE" dirty="0"/>
              <a:t>Punktreihenfolge in Einzellinie (optional)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3584116-B67A-480E-AA09-922DED6D0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Umwandlung von Punkt-Features zu Linien-Feature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455274-9E66-4430-A1E3-0C06F03BC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43" t="16797"/>
          <a:stretch/>
        </p:blipFill>
        <p:spPr>
          <a:xfrm>
            <a:off x="9842794" y="1"/>
            <a:ext cx="2349206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02FD50D-1B9C-4781-A5F2-8DAA3C53FB27}"/>
              </a:ext>
            </a:extLst>
          </p:cNvPr>
          <p:cNvSpPr/>
          <p:nvPr/>
        </p:nvSpPr>
        <p:spPr>
          <a:xfrm>
            <a:off x="10301844" y="4880758"/>
            <a:ext cx="1039091" cy="2256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5D8385-44CD-4A27-968A-8AE5AEEA9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42" y="3763303"/>
            <a:ext cx="5752174" cy="251169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7EFC079-7C7F-4B9D-A441-CAF63D923B8F}"/>
              </a:ext>
            </a:extLst>
          </p:cNvPr>
          <p:cNvSpPr/>
          <p:nvPr/>
        </p:nvSpPr>
        <p:spPr>
          <a:xfrm>
            <a:off x="2635333" y="6273361"/>
            <a:ext cx="5410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i="1" dirty="0">
                <a:hlinkClick r:id="rId4"/>
              </a:rPr>
              <a:t>http://desktop.arcgis.com/de/arcmap/latest/tools/data-management-toolbox/points-to-line.htm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3524088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E033D1-BC79-4191-B5A8-97591445249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Innerhalb von 2 Tagen wurde die Talsperre Klingenberg </a:t>
            </a:r>
            <a:br>
              <a:rPr lang="de-DE" dirty="0"/>
            </a:br>
            <a:r>
              <a:rPr lang="de-DE" dirty="0"/>
              <a:t>zu Fuß umrundet. Dabei wurden zu verschiedenen </a:t>
            </a:r>
            <a:br>
              <a:rPr lang="de-DE" dirty="0"/>
            </a:br>
            <a:r>
              <a:rPr lang="de-DE" dirty="0"/>
              <a:t>Zeitpunkten Wegpunkt-Koordinaten aufgezeichnet. </a:t>
            </a:r>
            <a:br>
              <a:rPr lang="de-DE" dirty="0"/>
            </a:br>
            <a:r>
              <a:rPr lang="de-DE" dirty="0"/>
              <a:t>Welche Wegstrecke wurde pro Tag zurückgelegt?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Punkt </a:t>
            </a:r>
            <a:r>
              <a:rPr lang="de-DE" i="1" dirty="0"/>
              <a:t>Feature Class</a:t>
            </a:r>
            <a:r>
              <a:rPr lang="de-DE" dirty="0"/>
              <a:t> „Wegpunkte“.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F12FAE1-ACCB-448B-B862-1F5CC244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Umwandlung von Punkt-Features zu Linien-Feature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E36A36-66CB-42E6-BC02-A47792EFD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9" t="24859" r="37332" b="12294"/>
          <a:stretch/>
        </p:blipFill>
        <p:spPr>
          <a:xfrm>
            <a:off x="8241473" y="0"/>
            <a:ext cx="3950672" cy="56229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F2480F8-31D2-40A8-AA5C-BD972F613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4" t="69957" r="17446"/>
          <a:stretch/>
        </p:blipFill>
        <p:spPr>
          <a:xfrm>
            <a:off x="0" y="4186051"/>
            <a:ext cx="9224768" cy="26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31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E033D1-BC79-4191-B5A8-97591445249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Innerhalb von 2 Tagen wurde die Talsperre Klingenberg </a:t>
            </a:r>
            <a:br>
              <a:rPr lang="de-DE" dirty="0"/>
            </a:br>
            <a:r>
              <a:rPr lang="de-DE" dirty="0"/>
              <a:t>zu Fuß umrundet. Dabei wurden zu verschiedenen </a:t>
            </a:r>
            <a:br>
              <a:rPr lang="de-DE" dirty="0"/>
            </a:br>
            <a:r>
              <a:rPr lang="de-DE" dirty="0"/>
              <a:t>Zeitpunkten Wegpunkt-Koordinaten aufgezeichnet. </a:t>
            </a:r>
            <a:br>
              <a:rPr lang="de-DE" dirty="0"/>
            </a:br>
            <a:r>
              <a:rPr lang="de-DE" dirty="0"/>
              <a:t>Welche Wegstrecke wurde pro Tag zurückgelegt?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Punkt </a:t>
            </a:r>
            <a:r>
              <a:rPr lang="de-DE" i="1" dirty="0"/>
              <a:t>Feature Class</a:t>
            </a:r>
            <a:r>
              <a:rPr lang="de-DE" dirty="0"/>
              <a:t> „Wegpunkte“.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Umwandlung in Linien Feature: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dirty="0"/>
              <a:t>Linienfeld: Tag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dirty="0"/>
              <a:t>Sortierfeld: Zeitstempel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F12FAE1-ACCB-448B-B862-1F5CC244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Umwandlung von Punkt-Features zu Linien-Feature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E36A36-66CB-42E6-BC02-A47792EFD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9" t="24859" r="37332" b="12294"/>
          <a:stretch/>
        </p:blipFill>
        <p:spPr>
          <a:xfrm>
            <a:off x="8241473" y="0"/>
            <a:ext cx="3950672" cy="56229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E23411-4667-46F9-B70D-ED2002FFE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01" t="16364"/>
          <a:stretch/>
        </p:blipFill>
        <p:spPr>
          <a:xfrm>
            <a:off x="8226562" y="-1"/>
            <a:ext cx="2384041" cy="68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80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E033D1-BC79-4191-B5A8-97591445249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Innerhalb von 2 Tagen wurde die Talsperre Klingenberg </a:t>
            </a:r>
            <a:br>
              <a:rPr lang="de-DE" dirty="0"/>
            </a:br>
            <a:r>
              <a:rPr lang="de-DE" dirty="0"/>
              <a:t>zu Fuß umrundet. Dabei wurden zu verschiedenen </a:t>
            </a:r>
            <a:br>
              <a:rPr lang="de-DE" dirty="0"/>
            </a:br>
            <a:r>
              <a:rPr lang="de-DE" dirty="0"/>
              <a:t>Zeitpunkten Wegpunkt-Koordinaten aufgezeichnet. </a:t>
            </a:r>
            <a:br>
              <a:rPr lang="de-DE" dirty="0"/>
            </a:br>
            <a:r>
              <a:rPr lang="de-DE" dirty="0"/>
              <a:t>Welche Wegstrecke wurde pro Tag zurückgelegt?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Punkt </a:t>
            </a:r>
            <a:r>
              <a:rPr lang="de-DE" i="1" dirty="0"/>
              <a:t>Feature Class</a:t>
            </a:r>
            <a:r>
              <a:rPr lang="de-DE" dirty="0"/>
              <a:t> „Wegpunkte“.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Umwandlung in Linien Feature: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dirty="0"/>
              <a:t>Linienfeld: Tag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dirty="0"/>
              <a:t>Sortierfeld: Zeitstempel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F12FAE1-ACCB-448B-B862-1F5CC244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Umwandlung von Punkt-Features zu Linien-Feature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E36A36-66CB-42E6-BC02-A47792EFD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9" t="24859" r="37332" b="12294"/>
          <a:stretch/>
        </p:blipFill>
        <p:spPr>
          <a:xfrm>
            <a:off x="8241473" y="0"/>
            <a:ext cx="3950672" cy="56229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E23411-4667-46F9-B70D-ED2002FFE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01" t="16364"/>
          <a:stretch/>
        </p:blipFill>
        <p:spPr>
          <a:xfrm>
            <a:off x="8226562" y="-1"/>
            <a:ext cx="2384041" cy="68706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EC549D-AB3D-40D3-BE16-58D2E01FF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61" y="0"/>
            <a:ext cx="10420878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8BD3FFD-0472-4B38-AB80-FB149242E99F}"/>
              </a:ext>
            </a:extLst>
          </p:cNvPr>
          <p:cNvSpPr/>
          <p:nvPr/>
        </p:nvSpPr>
        <p:spPr>
          <a:xfrm>
            <a:off x="2547257" y="5884222"/>
            <a:ext cx="1698172" cy="59376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E71E105-2B8E-46B9-BFE3-9C79FF6EB5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7" t="77749" r="67302"/>
          <a:stretch/>
        </p:blipFill>
        <p:spPr>
          <a:xfrm>
            <a:off x="6787209" y="4357807"/>
            <a:ext cx="2945893" cy="2411127"/>
          </a:xfrm>
          <a:prstGeom prst="rect">
            <a:avLst/>
          </a:prstGeom>
          <a:ln w="25400">
            <a:solidFill>
              <a:srgbClr val="004A7D"/>
            </a:solidFill>
          </a:ln>
        </p:spPr>
      </p:pic>
    </p:spTree>
    <p:extLst>
      <p:ext uri="{BB962C8B-B14F-4D97-AF65-F5344CB8AC3E}">
        <p14:creationId xmlns:p14="http://schemas.microsoft.com/office/powerpoint/2010/main" val="85209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2553F8-F00E-4870-85B6-93234BE08D9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Laden Sie ihr Projekt „Freiberg“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File-</a:t>
            </a:r>
            <a:r>
              <a:rPr lang="de-DE" dirty="0" err="1"/>
              <a:t>Geodatabase</a:t>
            </a:r>
            <a:r>
              <a:rPr lang="de-DE" dirty="0"/>
              <a:t> „</a:t>
            </a:r>
            <a:r>
              <a:rPr lang="de-DE" dirty="0" err="1"/>
              <a:t>TalsperreKlingenberg</a:t>
            </a:r>
            <a:r>
              <a:rPr lang="de-DE" dirty="0"/>
              <a:t>“ an.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Kartenansicht „Talsperre Klingenberg“ an (Raumbezug: ETRS 1989 UTM Zone 33N)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2241A6-5FE2-40DA-8859-5F8617C3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225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CA08FC8-23FE-4D02-9F8E-B5F0DF8F050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b="1" dirty="0"/>
              <a:t>Warum?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Shape</a:t>
            </a:r>
            <a:r>
              <a:rPr lang="de-DE" dirty="0"/>
              <a:t> Feld im </a:t>
            </a:r>
            <a:r>
              <a:rPr lang="de-DE" i="1" dirty="0"/>
              <a:t>Attribute Table </a:t>
            </a:r>
            <a:r>
              <a:rPr lang="de-DE" dirty="0"/>
              <a:t>für </a:t>
            </a:r>
            <a:r>
              <a:rPr lang="de-DE" i="1" dirty="0"/>
              <a:t>Feature Classes</a:t>
            </a:r>
            <a:r>
              <a:rPr lang="de-DE" dirty="0"/>
              <a:t> „codiert“ Geometrie und interne Topologie; erlaubt aber keinen direkten Zugriff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dirty="0"/>
          </a:p>
          <a:p>
            <a:r>
              <a:rPr lang="de-DE" b="1" dirty="0"/>
              <a:t>Lösung: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Übertragung einzelner Geometrieinformationen in neue Felder in der Attributtabelle</a:t>
            </a:r>
            <a:r>
              <a:rPr lang="de-DE" i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Funktion:</a:t>
            </a:r>
            <a:r>
              <a:rPr lang="de-DE" i="1" dirty="0"/>
              <a:t> Geometrie berechnen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AC7A44-29B2-469C-9A17-01CC3966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von Geometrieinformationen als Attribut</a:t>
            </a: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247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CA08FC8-23FE-4D02-9F8E-B5F0DF8F050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Attributtabelle öffnen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i="1" dirty="0"/>
              <a:t>Rechts-Klick auf Spalte -&gt;Geometrie berechnen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i="1" dirty="0"/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Es können existierende Felder genutzt oder neue angelegt werden.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AC7A44-29B2-469C-9A17-01CC3966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von Geometrieinformationen als Attribut</a:t>
            </a:r>
            <a:br>
              <a:rPr lang="de-DE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6FBC59-DB25-4EFC-B6E4-29BDCD3EE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72" t="27315" r="33133" b="43067"/>
          <a:stretch/>
        </p:blipFill>
        <p:spPr>
          <a:xfrm>
            <a:off x="0" y="3247688"/>
            <a:ext cx="8383494" cy="3610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0C48EE5-1ED8-4638-A090-DC2C4022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392" y="997526"/>
            <a:ext cx="3937608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38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37E065-AA82-45C3-AB2D-011D547DF35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88D04-C56A-4E72-BF29-8419386A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Geometrie berechnen – Punkt-Features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E5C51E-330C-4D50-AE2D-732B455ED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1" t="34648" r="29286" b="50000"/>
          <a:stretch/>
        </p:blipFill>
        <p:spPr>
          <a:xfrm>
            <a:off x="748145" y="1704822"/>
            <a:ext cx="8879796" cy="34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2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37E065-AA82-45C3-AB2D-011D547DF35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88D04-C56A-4E72-BF29-8419386A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Geometrie berechnen – Linien-Features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77A014-BDD8-43D8-ADD3-3140767B1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94" t="35190" r="32256" b="28646"/>
          <a:stretch/>
        </p:blipFill>
        <p:spPr>
          <a:xfrm>
            <a:off x="2582881" y="1401288"/>
            <a:ext cx="4566063" cy="55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49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37E065-AA82-45C3-AB2D-011D547DF35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88D04-C56A-4E72-BF29-8419386A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Geometrie berechnen – Polygon-Features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82F80C-981C-419A-98D0-2347C2191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40" t="35634" r="32695" b="25318"/>
          <a:stretch/>
        </p:blipFill>
        <p:spPr>
          <a:xfrm>
            <a:off x="1739734" y="1359510"/>
            <a:ext cx="4055424" cy="553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4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044FA58-5558-4B51-B091-0A02A88AD4A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Geometrie berechnen </a:t>
            </a:r>
            <a:r>
              <a:rPr lang="de-DE" i="1" dirty="0"/>
              <a:t>… </a:t>
            </a:r>
            <a:r>
              <a:rPr lang="de-DE" dirty="0"/>
              <a:t>erlaubt Berechnung/Ausgabe von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Punkte: Koordinaten (X, Y, 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Linie: Start-, Mittel- und End-Punktkoordinaten (X, Y), Linienlänge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Polygon: Umfang, Fläche, Koordinate des Mittelpunktes (X, Y)</a:t>
            </a:r>
          </a:p>
          <a:p>
            <a:endParaRPr lang="de-DE" i="1" dirty="0"/>
          </a:p>
          <a:p>
            <a:r>
              <a:rPr lang="de-DE" dirty="0"/>
              <a:t>Geometrie berechnen </a:t>
            </a:r>
            <a:r>
              <a:rPr lang="de-DE" i="1" dirty="0"/>
              <a:t>… </a:t>
            </a:r>
            <a:r>
              <a:rPr lang="de-DE" dirty="0"/>
              <a:t>bietet keine Möglichkeit zur Ausgabe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Knotengeometrien</a:t>
            </a:r>
            <a:r>
              <a:rPr lang="de-DE" dirty="0"/>
              <a:t> von Linien oder Polygonfeatures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Knotensequenzen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51D407-5BFB-4430-A709-0BDA41BC2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Geometrie berechnen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74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044FA58-5558-4B51-B091-0A02A88AD4A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Geometrie berechnen </a:t>
            </a:r>
            <a:r>
              <a:rPr lang="de-DE" i="1" dirty="0"/>
              <a:t>… </a:t>
            </a:r>
            <a:r>
              <a:rPr lang="de-DE" dirty="0"/>
              <a:t>erlaubt Berechnung/Ausgabe von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Punkte: Koordinaten (X, Y, 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Linie: Start-, Mittel- und End-Punktkoordinaten (X, Y), Linienlänge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Polygon: Umfang, Fläche, Koordinate des Mittelpunktes (X, Y)</a:t>
            </a:r>
          </a:p>
          <a:p>
            <a:endParaRPr lang="de-DE" i="1" dirty="0"/>
          </a:p>
          <a:p>
            <a:r>
              <a:rPr lang="de-DE" dirty="0"/>
              <a:t>Geometrie berechnen </a:t>
            </a:r>
            <a:r>
              <a:rPr lang="de-DE" i="1" dirty="0"/>
              <a:t>… </a:t>
            </a:r>
            <a:r>
              <a:rPr lang="de-DE" dirty="0"/>
              <a:t>bietet keine Möglichkeit zur Ausgabe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Knotengeometrien</a:t>
            </a:r>
            <a:r>
              <a:rPr lang="de-DE" dirty="0"/>
              <a:t> von Linien oder Polygonfeatures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Knotensequenzen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Lösung: Umwandlung von Polylinien und Polygonen in Gruppen von einzelnen Liniensegmenten oder separater Punkte!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51D407-5BFB-4430-A709-0BDA41BC2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Geometrie berechnen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154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51CBCA2-DA3D-409D-803B-515897FF192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b="1" dirty="0"/>
              <a:t>Warum?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  <a:p>
            <a:r>
              <a:rPr lang="de-DE" b="1" dirty="0"/>
              <a:t>Was wird benötigt?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45CA15-AA4E-4BD0-9D69-ADDB2383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Feature</a:t>
            </a:r>
            <a:r>
              <a:rPr lang="en-US" dirty="0"/>
              <a:t> ASCII Export</a:t>
            </a:r>
            <a:br>
              <a:rPr lang="de-DE" dirty="0"/>
            </a:b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99E64E-C64F-4330-A67F-5F74369F8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66" y="1875264"/>
            <a:ext cx="6308162" cy="205546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03CC8B6-2100-4EBD-8EAB-52F52DA3E693}"/>
              </a:ext>
            </a:extLst>
          </p:cNvPr>
          <p:cNvSpPr/>
          <p:nvPr/>
        </p:nvSpPr>
        <p:spPr>
          <a:xfrm>
            <a:off x="4452266" y="6611779"/>
            <a:ext cx="7696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i="1" dirty="0">
                <a:hlinkClick r:id="rId3"/>
              </a:rPr>
              <a:t>http://desktop.arcgis.com/de/arcmap/10.6/tools/spatial-statistics-toolbox/export-feature-attribute-to-ascii.htm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4117811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51CBCA2-DA3D-409D-803B-515897FF192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b="1" dirty="0"/>
              <a:t>Warum?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Features können die Grundlage für externe Arbeiten bilden.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Oft ist der Export als </a:t>
            </a:r>
            <a:r>
              <a:rPr lang="de-DE" i="1" dirty="0" err="1"/>
              <a:t>Shapefile</a:t>
            </a:r>
            <a:r>
              <a:rPr lang="de-DE" i="1" dirty="0"/>
              <a:t> </a:t>
            </a:r>
            <a:r>
              <a:rPr lang="de-DE" dirty="0"/>
              <a:t>nicht ausreichend und der Export als </a:t>
            </a:r>
            <a:br>
              <a:rPr lang="de-DE" dirty="0"/>
            </a:br>
            <a:r>
              <a:rPr lang="de-DE" dirty="0"/>
              <a:t>einfache strukturierte Textdateien (.</a:t>
            </a:r>
            <a:r>
              <a:rPr lang="de-DE" dirty="0" err="1"/>
              <a:t>csv</a:t>
            </a:r>
            <a:r>
              <a:rPr lang="de-DE" dirty="0"/>
              <a:t>) notwendig.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Diese lassen sich leicht in beliebige Software importieren und mittels</a:t>
            </a:r>
            <a:br>
              <a:rPr lang="de-DE" dirty="0"/>
            </a:br>
            <a:r>
              <a:rPr lang="de-DE" dirty="0"/>
              <a:t>Programmiersprachen lesen und bearbeiten.</a:t>
            </a:r>
          </a:p>
          <a:p>
            <a:endParaRPr lang="de-DE" dirty="0"/>
          </a:p>
          <a:p>
            <a:r>
              <a:rPr lang="de-DE" b="1" dirty="0"/>
              <a:t>Was wird benötigt?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Attribute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Geometrie der Vertices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Vertex-Sequenzen für Linien, Polylinien und Polygone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45CA15-AA4E-4BD0-9D69-ADDB2383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Feature</a:t>
            </a:r>
            <a:r>
              <a:rPr lang="en-US" dirty="0"/>
              <a:t> ASCII Export</a:t>
            </a:r>
            <a:br>
              <a:rPr lang="de-DE" dirty="0"/>
            </a:br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03CC8B6-2100-4EBD-8EAB-52F52DA3E693}"/>
              </a:ext>
            </a:extLst>
          </p:cNvPr>
          <p:cNvSpPr/>
          <p:nvPr/>
        </p:nvSpPr>
        <p:spPr>
          <a:xfrm>
            <a:off x="4452266" y="6611779"/>
            <a:ext cx="7696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i="1" dirty="0">
                <a:hlinkClick r:id="rId2"/>
              </a:rPr>
              <a:t>http://desktop.arcgis.com/de/arcmap/10.6/tools/spatial-statistics-toolbox/export-feature-attribute-to-ascii.htm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3925509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18329B1-0F03-483D-92AF-211C4AA4CF8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i="1" dirty="0" err="1"/>
              <a:t>Spatial</a:t>
            </a:r>
            <a:r>
              <a:rPr lang="de-DE" i="1" dirty="0"/>
              <a:t> </a:t>
            </a:r>
            <a:r>
              <a:rPr lang="de-DE" i="1" dirty="0" err="1"/>
              <a:t>Statistics</a:t>
            </a:r>
            <a:r>
              <a:rPr lang="de-DE" i="1" dirty="0"/>
              <a:t> Tools </a:t>
            </a:r>
            <a:r>
              <a:rPr lang="de-DE" dirty="0"/>
              <a:t>&gt;</a:t>
            </a:r>
            <a:br>
              <a:rPr lang="de-DE" dirty="0"/>
            </a:br>
            <a:r>
              <a:rPr lang="de-DE" i="1" dirty="0"/>
              <a:t>Dienstprogramme </a:t>
            </a:r>
            <a:r>
              <a:rPr lang="de-DE" dirty="0"/>
              <a:t>&gt; </a:t>
            </a:r>
            <a:r>
              <a:rPr lang="de-DE" i="1" dirty="0"/>
              <a:t>Feature Attribut nach ASCII exportieren</a:t>
            </a:r>
            <a:endParaRPr lang="de-DE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CECFFA-C510-408B-A9AB-93CA9128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Export eine Attributtabelle als ASCII Datei</a:t>
            </a:r>
            <a:br>
              <a:rPr lang="de-DE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4C2A4D-48AB-4C41-AB8B-70EBC882C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95" t="18528"/>
          <a:stretch/>
        </p:blipFill>
        <p:spPr>
          <a:xfrm>
            <a:off x="8878783" y="0"/>
            <a:ext cx="3313217" cy="687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7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9A8BB0-7CEE-4542-A27C-06A17BD78E5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DF1D676-38F4-4387-8D4E-C436C5711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2F4405-696B-4940-ABA9-FF17985FD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98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92A194F-1F73-44A1-BEAC-2424EDDDFF7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Importieren Sie die </a:t>
            </a:r>
            <a:r>
              <a:rPr lang="de-DE" dirty="0" err="1"/>
              <a:t>csv</a:t>
            </a:r>
            <a:r>
              <a:rPr lang="de-DE" dirty="0"/>
              <a:t>-Datei „MessungenPb.csv“ in ihre Datenbank „</a:t>
            </a:r>
            <a:r>
              <a:rPr lang="de-DE" dirty="0" err="1"/>
              <a:t>TalsperreKlingenberg</a:t>
            </a:r>
            <a:r>
              <a:rPr lang="de-DE" dirty="0"/>
              <a:t>“ als Punkt-Feature. </a:t>
            </a:r>
            <a:r>
              <a:rPr lang="de-DE"/>
              <a:t>(Wir benötigen diese Feature Class in späteren Übungen.)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alle Messpunkte mit einem </a:t>
            </a:r>
            <a:r>
              <a:rPr lang="de-DE" dirty="0" err="1"/>
              <a:t>Bleiwert</a:t>
            </a:r>
            <a:r>
              <a:rPr lang="de-DE" dirty="0"/>
              <a:t> über dem Grenzwert von 0.01 ppm.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Bereiten Sie die beiden Polygone für die Talsperre so auf, dass Ihre Fläche mit </a:t>
            </a:r>
            <a:r>
              <a:rPr lang="de-DE" dirty="0" err="1"/>
              <a:t>Matlab</a:t>
            </a:r>
            <a:r>
              <a:rPr lang="de-DE" dirty="0"/>
              <a:t>/Python/… berechnet werden kann, ohne das auf externe Funktionen zum </a:t>
            </a:r>
            <a:r>
              <a:rPr lang="de-DE" dirty="0" err="1"/>
              <a:t>Shapefile</a:t>
            </a:r>
            <a:r>
              <a:rPr lang="de-DE" dirty="0"/>
              <a:t>-Import zurückgegriffen werden muss.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4A43E08-9D6B-4CD0-BC44-BD139678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74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92A194F-1F73-44A1-BEAC-2424EDDDFF7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Importieren Sie die </a:t>
            </a:r>
            <a:r>
              <a:rPr lang="de-DE" dirty="0" err="1"/>
              <a:t>csv</a:t>
            </a:r>
            <a:r>
              <a:rPr lang="de-DE" dirty="0"/>
              <a:t>-Datei „MessungenPb.csv“ in ihre Datenbank „</a:t>
            </a:r>
            <a:r>
              <a:rPr lang="de-DE" dirty="0" err="1"/>
              <a:t>TalsperreKlingenberg</a:t>
            </a:r>
            <a:r>
              <a:rPr lang="de-DE" dirty="0"/>
              <a:t>“ als Punkt-Feature. (Wir benötigen diese Feature Class in späteren Übungen.)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alle Messpunkte mit einem </a:t>
            </a:r>
            <a:r>
              <a:rPr lang="de-DE" dirty="0" err="1"/>
              <a:t>Bleiwert</a:t>
            </a:r>
            <a:r>
              <a:rPr lang="de-DE" dirty="0"/>
              <a:t> über dem Grenzwert von 0.01 ppm.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Bereiten Sie die beiden Polygone für die Talsperre so auf, dass Ihre Fläche mit </a:t>
            </a:r>
            <a:r>
              <a:rPr lang="de-DE" dirty="0" err="1"/>
              <a:t>Matlab</a:t>
            </a:r>
            <a:r>
              <a:rPr lang="de-DE" dirty="0"/>
              <a:t>/Python/… berechnet werden kann, ohne das auf externe Funktionen zum </a:t>
            </a:r>
            <a:r>
              <a:rPr lang="de-DE" dirty="0" err="1"/>
              <a:t>Shapefile</a:t>
            </a:r>
            <a:r>
              <a:rPr lang="de-DE" dirty="0"/>
              <a:t>-Import zurückgegriffen werden muss.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Wandeln Sie die Polygone erst in Linien um: </a:t>
            </a:r>
            <a:r>
              <a:rPr lang="de-DE" i="1" dirty="0"/>
              <a:t>Polygon zu Linie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Wandeln Sie die Linien in Einzelsegmente um: </a:t>
            </a:r>
            <a:r>
              <a:rPr lang="de-DE" i="1" dirty="0"/>
              <a:t>Linie an Stützpunkten teilen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Erstellen Sie eine Tabelle/</a:t>
            </a:r>
            <a:r>
              <a:rPr lang="de-DE" i="1" dirty="0" err="1"/>
              <a:t>Attributtablle</a:t>
            </a:r>
            <a:r>
              <a:rPr lang="de-DE" i="1" dirty="0"/>
              <a:t> </a:t>
            </a:r>
            <a:r>
              <a:rPr lang="de-DE" dirty="0"/>
              <a:t>die alle</a:t>
            </a:r>
            <a:r>
              <a:rPr lang="de-DE" i="1" dirty="0"/>
              <a:t> </a:t>
            </a:r>
            <a:r>
              <a:rPr lang="de-DE" dirty="0"/>
              <a:t>notwendigen Daten / Attribute enthält, um die Polygone extern repräsentieren zu können.</a:t>
            </a:r>
          </a:p>
          <a:p>
            <a:pPr marL="971550" lvl="1" indent="-285750"/>
            <a:r>
              <a:rPr lang="de-DE" b="1" i="1" dirty="0"/>
              <a:t>Wichtig: Neben der Punktgeometrie wird  die Punktsequenz benötigt!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Exportieren Sie die Tabelle(n) als strukturierte ASCII-Datei.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4A43E08-9D6B-4CD0-BC44-BD139678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631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A7E9A30-0348-4CFE-9EE8-2A3117A3B6C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76286-D9E4-4E50-AD4B-26EFFA2B876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ABDAF5-D10F-4A33-9100-07C88E16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996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E6DE3A-F52C-483D-8849-60EE7E4010B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in ihrem Ergebnis der </a:t>
            </a:r>
            <a:br>
              <a:rPr lang="de-DE" dirty="0"/>
            </a:br>
            <a:r>
              <a:rPr lang="de-DE" dirty="0"/>
              <a:t>Landnutzungsklassifikation interaktiv eines der </a:t>
            </a:r>
            <a:br>
              <a:rPr lang="de-DE" dirty="0"/>
            </a:br>
            <a:r>
              <a:rPr lang="de-DE" dirty="0"/>
              <a:t>beiden Polygone für die Talsperre Klingenberg. 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34C0A4-379C-40EA-98B7-521FFAFF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Kopieren eines Einzelfeatures in eine neue Feature Class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F6370C-22C6-45DE-A617-8B82AF499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7" t="11775" r="21515" b="3983"/>
          <a:stretch/>
        </p:blipFill>
        <p:spPr>
          <a:xfrm>
            <a:off x="6204420" y="1229096"/>
            <a:ext cx="5987580" cy="562890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5EAE7F6-3F9D-427D-82EA-1C675C30ACDA}"/>
              </a:ext>
            </a:extLst>
          </p:cNvPr>
          <p:cNvSpPr/>
          <p:nvPr/>
        </p:nvSpPr>
        <p:spPr>
          <a:xfrm>
            <a:off x="10759044" y="2588821"/>
            <a:ext cx="736270" cy="7817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244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E6DE3A-F52C-483D-8849-60EE7E4010B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in ihrem Ergebnis der </a:t>
            </a:r>
            <a:br>
              <a:rPr lang="de-DE" dirty="0"/>
            </a:br>
            <a:r>
              <a:rPr lang="de-DE" dirty="0"/>
              <a:t>Landnutzungsklassifikation interaktiv eines der </a:t>
            </a:r>
            <a:br>
              <a:rPr lang="de-DE" dirty="0"/>
            </a:br>
            <a:r>
              <a:rPr lang="de-DE" dirty="0"/>
              <a:t>beiden Polygone für die Talsperre Klingenberg.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Aktivieren Sie Option „Kopieren“ in der Kern-</a:t>
            </a:r>
            <a:br>
              <a:rPr lang="de-DE" dirty="0"/>
            </a:br>
            <a:r>
              <a:rPr lang="de-DE" dirty="0"/>
              <a:t>registerkarte „Bearbeiten“.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34C0A4-379C-40EA-98B7-521FFAFF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Kopieren eines Einzelfeatures in eine neue Feature Class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2DDDBA-571E-4142-BBE9-80C2A3D30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008" y="2689761"/>
            <a:ext cx="5983992" cy="41682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426B7E6-9845-4AB7-8DFA-6DE16E09E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37" t="6349" r="48036" b="79045"/>
          <a:stretch/>
        </p:blipFill>
        <p:spPr>
          <a:xfrm>
            <a:off x="860959" y="3429000"/>
            <a:ext cx="5152041" cy="14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5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E6DE3A-F52C-483D-8849-60EE7E4010B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in ihrem Ergebnis der </a:t>
            </a:r>
            <a:br>
              <a:rPr lang="de-DE" dirty="0"/>
            </a:br>
            <a:r>
              <a:rPr lang="de-DE" dirty="0"/>
              <a:t>Landnutzungsklassifikation interaktiv eines der </a:t>
            </a:r>
            <a:br>
              <a:rPr lang="de-DE" dirty="0"/>
            </a:br>
            <a:r>
              <a:rPr lang="de-DE" dirty="0"/>
              <a:t>beiden Polygone für die Talsperre Klingenberg.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Aktivieren Sie Option „Kopieren“ in der Kern-</a:t>
            </a:r>
            <a:br>
              <a:rPr lang="de-DE" dirty="0"/>
            </a:br>
            <a:r>
              <a:rPr lang="de-DE" dirty="0"/>
              <a:t>registerkarte „Bearbeiten“.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Polygon-Feature Class</a:t>
            </a:r>
            <a:br>
              <a:rPr lang="de-DE" dirty="0"/>
            </a:br>
            <a:r>
              <a:rPr lang="de-DE" dirty="0"/>
              <a:t>in der Datenbank „</a:t>
            </a:r>
            <a:r>
              <a:rPr lang="de-DE" dirty="0" err="1"/>
              <a:t>TalsperreKlingenberg</a:t>
            </a:r>
            <a:r>
              <a:rPr lang="de-DE" dirty="0"/>
              <a:t>“ an</a:t>
            </a:r>
            <a:br>
              <a:rPr lang="de-DE" dirty="0"/>
            </a:br>
            <a:r>
              <a:rPr lang="de-DE" dirty="0"/>
              <a:t>und laden Sie sie in die Kartenansicht</a:t>
            </a:r>
            <a:br>
              <a:rPr lang="de-DE" dirty="0"/>
            </a:br>
            <a:r>
              <a:rPr lang="de-DE" dirty="0"/>
              <a:t>„Talsperre Klingenberg.“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34C0A4-379C-40EA-98B7-521FFAFF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Kopieren eines Einzelfeatures in eine neue Feature Class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61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E6DE3A-F52C-483D-8849-60EE7E4010B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in ihrem Ergebnis der </a:t>
            </a:r>
            <a:br>
              <a:rPr lang="de-DE" dirty="0"/>
            </a:br>
            <a:r>
              <a:rPr lang="de-DE" dirty="0"/>
              <a:t>Landnutzungsklassifikation interaktiv eines der </a:t>
            </a:r>
            <a:br>
              <a:rPr lang="de-DE" dirty="0"/>
            </a:br>
            <a:r>
              <a:rPr lang="de-DE" dirty="0"/>
              <a:t>beiden Polygone für die Talsperre Klingenberg.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Aktivieren Sie Option „Kopieren“ in der Kern-</a:t>
            </a:r>
            <a:br>
              <a:rPr lang="de-DE" dirty="0"/>
            </a:br>
            <a:r>
              <a:rPr lang="de-DE" dirty="0"/>
              <a:t>registerkarte „Bearbeiten“.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Polygon-Feature Class</a:t>
            </a:r>
            <a:br>
              <a:rPr lang="de-DE" dirty="0"/>
            </a:br>
            <a:r>
              <a:rPr lang="de-DE" dirty="0"/>
              <a:t>in der Datenbank „</a:t>
            </a:r>
            <a:r>
              <a:rPr lang="de-DE" dirty="0" err="1"/>
              <a:t>TalsperreKlingenberg</a:t>
            </a:r>
            <a:r>
              <a:rPr lang="de-DE" dirty="0"/>
              <a:t>“ an.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34C0A4-379C-40EA-98B7-521FFAFF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Kopieren eines Einzelfeatures in eine neue Feature Class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F617EA-EB63-4F14-8048-9C9423E00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44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E6DE3A-F52C-483D-8849-60EE7E4010B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de-DE" dirty="0"/>
              <a:t>Selektieren Sie die leere Feature Class im Inhaltsbereich und aktivieren Sie Einfügen-&gt;Inhalte einfügen</a:t>
            </a:r>
            <a:br>
              <a:rPr lang="de-DE" dirty="0"/>
            </a:br>
            <a:r>
              <a:rPr lang="de-DE" dirty="0"/>
              <a:t>Wählen Sie ihre Feature Class aus und bestätigen Sie mit „OK“.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34C0A4-379C-40EA-98B7-521FFAFF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Kopieren eines Einzelfeatures in eine neue Feature Class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02F496-2AC7-4E06-B69B-A1E343D96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8" t="3183" r="21932" b="29644"/>
          <a:stretch/>
        </p:blipFill>
        <p:spPr>
          <a:xfrm>
            <a:off x="1662545" y="2339437"/>
            <a:ext cx="7600208" cy="452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3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TUBAF">
      <a:dk1>
        <a:sysClr val="windowText" lastClr="000000"/>
      </a:dk1>
      <a:lt1>
        <a:sysClr val="window" lastClr="FFFFFF"/>
      </a:lt1>
      <a:dk2>
        <a:srgbClr val="004A7D"/>
      </a:dk2>
      <a:lt2>
        <a:srgbClr val="F2F2F2"/>
      </a:lt2>
      <a:accent1>
        <a:srgbClr val="8B7530"/>
      </a:accent1>
      <a:accent2>
        <a:srgbClr val="007B99"/>
      </a:accent2>
      <a:accent3>
        <a:srgbClr val="B71E3F"/>
      </a:accent3>
      <a:accent4>
        <a:srgbClr val="15882E"/>
      </a:accent4>
      <a:accent5>
        <a:srgbClr val="F39433"/>
      </a:accent5>
      <a:accent6>
        <a:srgbClr val="86CCD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rIns="0" anchor="t">
        <a:normAutofit/>
      </a:bodyPr>
      <a:lstStyle>
        <a:defPPr algn="l">
          <a:defRPr sz="2000" b="1" i="0" dirty="0">
            <a:solidFill>
              <a:srgbClr val="004A7D"/>
            </a:solidFill>
            <a:latin typeface="Spartan Extra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6CD6EA72-AF7F-462F-9AC0-76C9F8BA9064}" vid="{57E2CBE2-615A-4F91-98CE-C6E42D9E22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1914</Words>
  <Application>Microsoft Office PowerPoint</Application>
  <PresentationFormat>Breitbild</PresentationFormat>
  <Paragraphs>204</Paragraphs>
  <Slides>42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7" baseType="lpstr">
      <vt:lpstr>Arial</vt:lpstr>
      <vt:lpstr>Calibri</vt:lpstr>
      <vt:lpstr>Spartan ExtraBold</vt:lpstr>
      <vt:lpstr>Wingdings</vt:lpstr>
      <vt:lpstr>Office</vt:lpstr>
      <vt:lpstr>Übung Grundlagen GIS</vt:lpstr>
      <vt:lpstr>Inhalt dieser Übungseinheit </vt:lpstr>
      <vt:lpstr>Vorarbeiten</vt:lpstr>
      <vt:lpstr>PowerPoint-Präsentation</vt:lpstr>
      <vt:lpstr>Praxis: Kopieren eines Einzelfeatures in eine neue Feature Class</vt:lpstr>
      <vt:lpstr>Praxis: Kopieren eines Einzelfeatures in eine neue Feature Class</vt:lpstr>
      <vt:lpstr>Praxis: Kopieren eines Einzelfeatures in eine neue Feature Class</vt:lpstr>
      <vt:lpstr>Praxis: Kopieren eines Einzelfeatures in eine neue Feature Class</vt:lpstr>
      <vt:lpstr>Praxis: Kopieren eines Einzelfeatures in eine neue Feature Class</vt:lpstr>
      <vt:lpstr>Praxis: Kopieren eines Einzelfeatures in eine neue Feature Class</vt:lpstr>
      <vt:lpstr>Praxis: Kopieren eines Einzelfeatures in eine neue Feature Class</vt:lpstr>
      <vt:lpstr>Praxis: Kopieren eines Einzelfeatures in eine neue Feature Class</vt:lpstr>
      <vt:lpstr>Praxis: Kopieren eines Einzelfeatures in eine neue Feature Class</vt:lpstr>
      <vt:lpstr>Praxis: Importieren einer CVS-Datei und Umwandeln in eine Punkt-Feature Class</vt:lpstr>
      <vt:lpstr>Praxis: Importieren einer CVS-Datei und Umwandeln in eine Punkt-Feature Class</vt:lpstr>
      <vt:lpstr>Praxis: Importieren einer CVS-Datei und Umwandeln in eine Punkt-Feature Class</vt:lpstr>
      <vt:lpstr>Praxis: Importieren einer CVS-Datei und Umwandeln in eine Punkt-Feature Class</vt:lpstr>
      <vt:lpstr>Praxis: Selektion über Attributwerte</vt:lpstr>
      <vt:lpstr>Praxis: Selektion über Attributwerte</vt:lpstr>
      <vt:lpstr>Praxis: Selektion über Attributwerte</vt:lpstr>
      <vt:lpstr>Praxis: Selektion über Lagebeziehungen</vt:lpstr>
      <vt:lpstr>Praxis: Selektion über Lagebeziehungen</vt:lpstr>
      <vt:lpstr>Praxis: Selektion über Lagebeziehungen</vt:lpstr>
      <vt:lpstr>Praxis: Selektion über Lagebeziehungen</vt:lpstr>
      <vt:lpstr>Praxis: Umwandlung von Feature Classes</vt:lpstr>
      <vt:lpstr>Praxis: Umwandlung von Punkt-Features zu Linien-Feature</vt:lpstr>
      <vt:lpstr>Praxis: Umwandlung von Punkt-Features zu Linien-Feature</vt:lpstr>
      <vt:lpstr>Praxis: Umwandlung von Punkt-Features zu Linien-Feature</vt:lpstr>
      <vt:lpstr>Praxis: Umwandlung von Punkt-Features zu Linien-Feature</vt:lpstr>
      <vt:lpstr>Praxis: Berechnung von Geometrieinformationen als Attribut </vt:lpstr>
      <vt:lpstr>Praxis: Berechnung von Geometrieinformationen als Attribut </vt:lpstr>
      <vt:lpstr>Praxis: Geometrie berechnen – Punkt-Features</vt:lpstr>
      <vt:lpstr>Praxis: Geometrie berechnen – Linien-Features</vt:lpstr>
      <vt:lpstr>Praxis: Geometrie berechnen – Polygon-Features</vt:lpstr>
      <vt:lpstr>Praxis: Geometrie berechnen</vt:lpstr>
      <vt:lpstr>Praxis: Geometrie berechnen</vt:lpstr>
      <vt:lpstr>Feature ASCII Export </vt:lpstr>
      <vt:lpstr>Feature ASCII Export </vt:lpstr>
      <vt:lpstr>Praxis: Export eine Attributtabelle als ASCII Datei </vt:lpstr>
      <vt:lpstr>Übungsaufgaben:</vt:lpstr>
      <vt:lpstr>Übungsaufgaben: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meiner präsentation</dc:title>
  <dc:creator>Matthias Donath</dc:creator>
  <cp:lastModifiedBy>Peter Menzel</cp:lastModifiedBy>
  <cp:revision>159</cp:revision>
  <cp:lastPrinted>2023-04-13T13:19:24Z</cp:lastPrinted>
  <dcterms:created xsi:type="dcterms:W3CDTF">2021-01-06T10:07:23Z</dcterms:created>
  <dcterms:modified xsi:type="dcterms:W3CDTF">2025-05-20T08:55:27Z</dcterms:modified>
</cp:coreProperties>
</file>