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264" y="-2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1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77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01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63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42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104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69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417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688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33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451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94C3C-892E-45C0-986B-279D052EF6C3}" type="datetimeFigureOut">
              <a:rPr lang="de-DE" smtClean="0"/>
              <a:t>06.11.2023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FCB03-6CA9-4722-932D-0593866C88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93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98D8E29-C404-59A1-CA68-30DB06C4F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39682"/>
              </p:ext>
            </p:extLst>
          </p:nvPr>
        </p:nvGraphicFramePr>
        <p:xfrm>
          <a:off x="480047" y="300094"/>
          <a:ext cx="6806316" cy="2281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212">
                  <a:extLst>
                    <a:ext uri="{9D8B030D-6E8A-4147-A177-3AD203B41FA5}">
                      <a16:colId xmlns:a16="http://schemas.microsoft.com/office/drawing/2014/main" val="1221642744"/>
                    </a:ext>
                  </a:extLst>
                </a:gridCol>
                <a:gridCol w="1804946">
                  <a:extLst>
                    <a:ext uri="{9D8B030D-6E8A-4147-A177-3AD203B41FA5}">
                      <a16:colId xmlns:a16="http://schemas.microsoft.com/office/drawing/2014/main" val="3671778631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2577283816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792787817"/>
                    </a:ext>
                  </a:extLst>
                </a:gridCol>
              </a:tblGrid>
              <a:tr h="405089"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630035"/>
                  </a:ext>
                </a:extLst>
              </a:tr>
              <a:tr h="349516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Anfangspunkt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42908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Endpunkt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903128"/>
                  </a:ext>
                </a:extLst>
              </a:tr>
              <a:tr h="357808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Bezeichnung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95862"/>
                  </a:ext>
                </a:extLst>
              </a:tr>
              <a:tr h="803082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Beispiel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19799132"/>
                  </a:ext>
                </a:extLst>
              </a:tr>
            </a:tbl>
          </a:graphicData>
        </a:graphic>
      </p:graphicFrame>
      <p:graphicFrame>
        <p:nvGraphicFramePr>
          <p:cNvPr id="65" name="Tabelle 64">
            <a:extLst>
              <a:ext uri="{FF2B5EF4-FFF2-40B4-BE49-F238E27FC236}">
                <a16:creationId xmlns:a16="http://schemas.microsoft.com/office/drawing/2014/main" id="{08751AC3-2385-B12F-BF2E-CBDE70DF8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55855"/>
              </p:ext>
            </p:extLst>
          </p:nvPr>
        </p:nvGraphicFramePr>
        <p:xfrm>
          <a:off x="480047" y="2784708"/>
          <a:ext cx="6806316" cy="2281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212">
                  <a:extLst>
                    <a:ext uri="{9D8B030D-6E8A-4147-A177-3AD203B41FA5}">
                      <a16:colId xmlns:a16="http://schemas.microsoft.com/office/drawing/2014/main" val="1221642744"/>
                    </a:ext>
                  </a:extLst>
                </a:gridCol>
                <a:gridCol w="1804946">
                  <a:extLst>
                    <a:ext uri="{9D8B030D-6E8A-4147-A177-3AD203B41FA5}">
                      <a16:colId xmlns:a16="http://schemas.microsoft.com/office/drawing/2014/main" val="3671778631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2577283816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792787817"/>
                    </a:ext>
                  </a:extLst>
                </a:gridCol>
              </a:tblGrid>
              <a:tr h="405089"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630035"/>
                  </a:ext>
                </a:extLst>
              </a:tr>
              <a:tr h="349516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Anfangspunkt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42908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Endpunkt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903128"/>
                  </a:ext>
                </a:extLst>
              </a:tr>
              <a:tr h="357808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Bezeichnung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95862"/>
                  </a:ext>
                </a:extLst>
              </a:tr>
              <a:tr h="803082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Beispiel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19799132"/>
                  </a:ext>
                </a:extLst>
              </a:tr>
            </a:tbl>
          </a:graphicData>
        </a:graphic>
      </p:graphicFrame>
      <p:graphicFrame>
        <p:nvGraphicFramePr>
          <p:cNvPr id="66" name="Tabelle 65">
            <a:extLst>
              <a:ext uri="{FF2B5EF4-FFF2-40B4-BE49-F238E27FC236}">
                <a16:creationId xmlns:a16="http://schemas.microsoft.com/office/drawing/2014/main" id="{EA5B7B38-DBA6-291F-DE7C-595BEF263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83757"/>
              </p:ext>
            </p:extLst>
          </p:nvPr>
        </p:nvGraphicFramePr>
        <p:xfrm>
          <a:off x="480047" y="5417915"/>
          <a:ext cx="6806316" cy="2281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212">
                  <a:extLst>
                    <a:ext uri="{9D8B030D-6E8A-4147-A177-3AD203B41FA5}">
                      <a16:colId xmlns:a16="http://schemas.microsoft.com/office/drawing/2014/main" val="1221642744"/>
                    </a:ext>
                  </a:extLst>
                </a:gridCol>
                <a:gridCol w="1804946">
                  <a:extLst>
                    <a:ext uri="{9D8B030D-6E8A-4147-A177-3AD203B41FA5}">
                      <a16:colId xmlns:a16="http://schemas.microsoft.com/office/drawing/2014/main" val="3671778631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2577283816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792787817"/>
                    </a:ext>
                  </a:extLst>
                </a:gridCol>
              </a:tblGrid>
              <a:tr h="405089"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630035"/>
                  </a:ext>
                </a:extLst>
              </a:tr>
              <a:tr h="349516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Anfangspunkt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42908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Endpunkt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903128"/>
                  </a:ext>
                </a:extLst>
              </a:tr>
              <a:tr h="357808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Bezeichnung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95862"/>
                  </a:ext>
                </a:extLst>
              </a:tr>
              <a:tr h="803082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Beispiel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19799132"/>
                  </a:ext>
                </a:extLst>
              </a:tr>
            </a:tbl>
          </a:graphicData>
        </a:graphic>
      </p:graphicFrame>
      <p:graphicFrame>
        <p:nvGraphicFramePr>
          <p:cNvPr id="67" name="Tabelle 66">
            <a:extLst>
              <a:ext uri="{FF2B5EF4-FFF2-40B4-BE49-F238E27FC236}">
                <a16:creationId xmlns:a16="http://schemas.microsoft.com/office/drawing/2014/main" id="{5EADEE19-268C-116D-8AD3-3A2AF3A42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81436"/>
              </p:ext>
            </p:extLst>
          </p:nvPr>
        </p:nvGraphicFramePr>
        <p:xfrm>
          <a:off x="480047" y="8105887"/>
          <a:ext cx="6806316" cy="2281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212">
                  <a:extLst>
                    <a:ext uri="{9D8B030D-6E8A-4147-A177-3AD203B41FA5}">
                      <a16:colId xmlns:a16="http://schemas.microsoft.com/office/drawing/2014/main" val="1221642744"/>
                    </a:ext>
                  </a:extLst>
                </a:gridCol>
                <a:gridCol w="1804946">
                  <a:extLst>
                    <a:ext uri="{9D8B030D-6E8A-4147-A177-3AD203B41FA5}">
                      <a16:colId xmlns:a16="http://schemas.microsoft.com/office/drawing/2014/main" val="3671778631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2577283816"/>
                    </a:ext>
                  </a:extLst>
                </a:gridCol>
                <a:gridCol w="1701579">
                  <a:extLst>
                    <a:ext uri="{9D8B030D-6E8A-4147-A177-3AD203B41FA5}">
                      <a16:colId xmlns:a16="http://schemas.microsoft.com/office/drawing/2014/main" val="792787817"/>
                    </a:ext>
                  </a:extLst>
                </a:gridCol>
              </a:tblGrid>
              <a:tr h="405089"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630035"/>
                  </a:ext>
                </a:extLst>
              </a:tr>
              <a:tr h="349516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Anfangspunkt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042908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Endpunkt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903128"/>
                  </a:ext>
                </a:extLst>
              </a:tr>
              <a:tr h="357808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Bezeichnung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595862"/>
                  </a:ext>
                </a:extLst>
              </a:tr>
              <a:tr h="803082">
                <a:tc>
                  <a:txBody>
                    <a:bodyPr/>
                    <a:lstStyle/>
                    <a:p>
                      <a:r>
                        <a:rPr lang="de-DE" dirty="0">
                          <a:latin typeface="Century Gothic" panose="020B0502020202020204" pitchFamily="34" charset="0"/>
                        </a:rPr>
                        <a:t>Beispiel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19799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57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E2034FE-8934-F696-BE78-DBDBF33FBEE4}"/>
              </a:ext>
            </a:extLst>
          </p:cNvPr>
          <p:cNvGrpSpPr/>
          <p:nvPr/>
        </p:nvGrpSpPr>
        <p:grpSpPr>
          <a:xfrm>
            <a:off x="392583" y="756779"/>
            <a:ext cx="6920187" cy="1749781"/>
            <a:chOff x="297167" y="3403159"/>
            <a:chExt cx="6920187" cy="1749781"/>
          </a:xfrm>
        </p:grpSpPr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64987858-43C0-A017-6EA5-65EEA4D4F920}"/>
                </a:ext>
              </a:extLst>
            </p:cNvPr>
            <p:cNvGrpSpPr/>
            <p:nvPr/>
          </p:nvGrpSpPr>
          <p:grpSpPr>
            <a:xfrm>
              <a:off x="297167" y="3403159"/>
              <a:ext cx="6191097" cy="1749781"/>
              <a:chOff x="297167" y="3403159"/>
              <a:chExt cx="6191097" cy="1749781"/>
            </a:xfrm>
          </p:grpSpPr>
          <p:cxnSp>
            <p:nvCxnSpPr>
              <p:cNvPr id="4" name="Gerader Verbinder 3">
                <a:extLst>
                  <a:ext uri="{FF2B5EF4-FFF2-40B4-BE49-F238E27FC236}">
                    <a16:creationId xmlns:a16="http://schemas.microsoft.com/office/drawing/2014/main" id="{5D5709DB-C217-FBB0-D6FE-36117A1644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680" y="3615702"/>
                <a:ext cx="1114450" cy="67866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" name="Gerader Verbinder 4">
                <a:extLst>
                  <a:ext uri="{FF2B5EF4-FFF2-40B4-BE49-F238E27FC236}">
                    <a16:creationId xmlns:a16="http://schemas.microsoft.com/office/drawing/2014/main" id="{3B4B2F95-4773-7369-EC5E-065B9AE40D0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9290" y="3832375"/>
                <a:ext cx="1176706" cy="22661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Gerader Verbinder 5">
                <a:extLst>
                  <a:ext uri="{FF2B5EF4-FFF2-40B4-BE49-F238E27FC236}">
                    <a16:creationId xmlns:a16="http://schemas.microsoft.com/office/drawing/2014/main" id="{1AAFEB37-579E-C2CA-3EC7-7B1AA864F1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0365" y="4047719"/>
                <a:ext cx="1113183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Gerader Verbinder 6">
                <a:extLst>
                  <a:ext uri="{FF2B5EF4-FFF2-40B4-BE49-F238E27FC236}">
                    <a16:creationId xmlns:a16="http://schemas.microsoft.com/office/drawing/2014/main" id="{AA11F496-5B9C-DEA2-BC50-B3A24DC798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92582" y="3403159"/>
                <a:ext cx="0" cy="870666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Gerader Verbinder 7">
                <a:extLst>
                  <a:ext uri="{FF2B5EF4-FFF2-40B4-BE49-F238E27FC236}">
                    <a16:creationId xmlns:a16="http://schemas.microsoft.com/office/drawing/2014/main" id="{64062C39-CBE0-50BC-348C-354109777E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3719223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Gerader Verbinder 8">
                <a:extLst>
                  <a:ext uri="{FF2B5EF4-FFF2-40B4-BE49-F238E27FC236}">
                    <a16:creationId xmlns:a16="http://schemas.microsoft.com/office/drawing/2014/main" id="{1F2A9977-8F09-C789-AC72-B4DF4F7219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4162507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feld 9">
                <a:extLst>
                  <a:ext uri="{FF2B5EF4-FFF2-40B4-BE49-F238E27FC236}">
                    <a16:creationId xmlns:a16="http://schemas.microsoft.com/office/drawing/2014/main" id="{644996F7-3968-884D-E101-74E16632F481}"/>
                  </a:ext>
                </a:extLst>
              </p:cNvPr>
              <p:cNvSpPr txBox="1"/>
              <p:nvPr/>
            </p:nvSpPr>
            <p:spPr>
              <a:xfrm>
                <a:off x="297167" y="4321943"/>
                <a:ext cx="22109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schneiden sich im Schnittpunkt S.</a:t>
                </a:r>
              </a:p>
            </p:txBody>
          </p:sp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1D03579D-4630-40FA-49C4-B716CFB7A091}"/>
                  </a:ext>
                </a:extLst>
              </p:cNvPr>
              <p:cNvSpPr txBox="1"/>
              <p:nvPr/>
            </p:nvSpPr>
            <p:spPr>
              <a:xfrm>
                <a:off x="2443797" y="4321943"/>
                <a:ext cx="23063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sind orthogonal zueinander. Sie schneiden sich und bilden einen rechten Winkel.</a:t>
                </a:r>
              </a:p>
            </p:txBody>
          </p:sp>
        </p:grp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12577DBE-24CE-F5EA-CB5D-CD9004CD8345}"/>
                </a:ext>
              </a:extLst>
            </p:cNvPr>
            <p:cNvSpPr txBox="1"/>
            <p:nvPr/>
          </p:nvSpPr>
          <p:spPr>
            <a:xfrm>
              <a:off x="4911035" y="4321943"/>
              <a:ext cx="2306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Century Gothic" panose="020B0502020202020204" pitchFamily="34" charset="0"/>
                </a:rPr>
                <a:t>Die Geraden sind parallel zueinander mit dem Abstand d.</a:t>
              </a:r>
            </a:p>
          </p:txBody>
        </p:sp>
      </p:grp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84BCABC6-A0C1-D29B-53E3-9ADF24FFDF6A}"/>
              </a:ext>
            </a:extLst>
          </p:cNvPr>
          <p:cNvGrpSpPr/>
          <p:nvPr/>
        </p:nvGrpSpPr>
        <p:grpSpPr>
          <a:xfrm>
            <a:off x="392583" y="2688446"/>
            <a:ext cx="6920187" cy="1749781"/>
            <a:chOff x="297167" y="3403159"/>
            <a:chExt cx="6920187" cy="1749781"/>
          </a:xfrm>
        </p:grpSpPr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89B585EB-9D3E-3DA4-2651-74F33E084CC9}"/>
                </a:ext>
              </a:extLst>
            </p:cNvPr>
            <p:cNvGrpSpPr/>
            <p:nvPr/>
          </p:nvGrpSpPr>
          <p:grpSpPr>
            <a:xfrm>
              <a:off x="297167" y="3403159"/>
              <a:ext cx="6191097" cy="1749781"/>
              <a:chOff x="297167" y="3403159"/>
              <a:chExt cx="6191097" cy="1749781"/>
            </a:xfrm>
          </p:grpSpPr>
          <p:cxnSp>
            <p:nvCxnSpPr>
              <p:cNvPr id="18" name="Gerader Verbinder 17">
                <a:extLst>
                  <a:ext uri="{FF2B5EF4-FFF2-40B4-BE49-F238E27FC236}">
                    <a16:creationId xmlns:a16="http://schemas.microsoft.com/office/drawing/2014/main" id="{3974C5AB-2FF1-D8EF-E310-025B925413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680" y="3615702"/>
                <a:ext cx="1114450" cy="67866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Gerader Verbinder 18">
                <a:extLst>
                  <a:ext uri="{FF2B5EF4-FFF2-40B4-BE49-F238E27FC236}">
                    <a16:creationId xmlns:a16="http://schemas.microsoft.com/office/drawing/2014/main" id="{45F8F7CA-02D3-8DD3-5A6C-D29DC08063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9290" y="3832375"/>
                <a:ext cx="1176706" cy="22661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Gerader Verbinder 19">
                <a:extLst>
                  <a:ext uri="{FF2B5EF4-FFF2-40B4-BE49-F238E27FC236}">
                    <a16:creationId xmlns:a16="http://schemas.microsoft.com/office/drawing/2014/main" id="{514000A3-D083-6ADA-54E0-D8FA311CFA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0365" y="4047719"/>
                <a:ext cx="1113183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Gerader Verbinder 20">
                <a:extLst>
                  <a:ext uri="{FF2B5EF4-FFF2-40B4-BE49-F238E27FC236}">
                    <a16:creationId xmlns:a16="http://schemas.microsoft.com/office/drawing/2014/main" id="{BBCB7856-E382-44EE-247A-3A18B3F7C2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92582" y="3403159"/>
                <a:ext cx="0" cy="870666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Gerader Verbinder 21">
                <a:extLst>
                  <a:ext uri="{FF2B5EF4-FFF2-40B4-BE49-F238E27FC236}">
                    <a16:creationId xmlns:a16="http://schemas.microsoft.com/office/drawing/2014/main" id="{3F3C3ACF-BCC4-1BA6-8587-979A863FC2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3719223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Gerader Verbinder 22">
                <a:extLst>
                  <a:ext uri="{FF2B5EF4-FFF2-40B4-BE49-F238E27FC236}">
                    <a16:creationId xmlns:a16="http://schemas.microsoft.com/office/drawing/2014/main" id="{7C7E577E-C4D4-DAB1-E912-1726DB2303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4162507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D3F46C85-3FE1-18E0-F200-818CA43C2002}"/>
                  </a:ext>
                </a:extLst>
              </p:cNvPr>
              <p:cNvSpPr txBox="1"/>
              <p:nvPr/>
            </p:nvSpPr>
            <p:spPr>
              <a:xfrm>
                <a:off x="297167" y="4321943"/>
                <a:ext cx="22109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schneiden sich im Schnittpunkt S.</a:t>
                </a:r>
              </a:p>
            </p:txBody>
          </p:sp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3450EAA6-26CE-BAF1-AAC7-0B419113FD2A}"/>
                  </a:ext>
                </a:extLst>
              </p:cNvPr>
              <p:cNvSpPr txBox="1"/>
              <p:nvPr/>
            </p:nvSpPr>
            <p:spPr>
              <a:xfrm>
                <a:off x="2443797" y="4321943"/>
                <a:ext cx="23063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sind orthogonal zueinander. Sie schneiden sich und bilden einen rechten Winkel.</a:t>
                </a:r>
              </a:p>
            </p:txBody>
          </p:sp>
        </p:grp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8A833A55-84AF-E2A0-ED0A-4D0A110FB192}"/>
                </a:ext>
              </a:extLst>
            </p:cNvPr>
            <p:cNvSpPr txBox="1"/>
            <p:nvPr/>
          </p:nvSpPr>
          <p:spPr>
            <a:xfrm>
              <a:off x="4911035" y="4321943"/>
              <a:ext cx="2306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Century Gothic" panose="020B0502020202020204" pitchFamily="34" charset="0"/>
                </a:rPr>
                <a:t>Die Geraden sind parallel zueinander mit dem Abstand d.</a:t>
              </a:r>
            </a:p>
          </p:txBody>
        </p: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AB9512C3-B1AC-D7B0-8B3B-1F3F794E038F}"/>
              </a:ext>
            </a:extLst>
          </p:cNvPr>
          <p:cNvGrpSpPr/>
          <p:nvPr/>
        </p:nvGrpSpPr>
        <p:grpSpPr>
          <a:xfrm>
            <a:off x="319743" y="4516518"/>
            <a:ext cx="6920187" cy="1749781"/>
            <a:chOff x="297167" y="3403159"/>
            <a:chExt cx="6920187" cy="1749781"/>
          </a:xfrm>
        </p:grpSpPr>
        <p:grpSp>
          <p:nvGrpSpPr>
            <p:cNvPr id="27" name="Gruppieren 26">
              <a:extLst>
                <a:ext uri="{FF2B5EF4-FFF2-40B4-BE49-F238E27FC236}">
                  <a16:creationId xmlns:a16="http://schemas.microsoft.com/office/drawing/2014/main" id="{D956396E-1541-1F98-A1FE-4EA4BEDC6A01}"/>
                </a:ext>
              </a:extLst>
            </p:cNvPr>
            <p:cNvGrpSpPr/>
            <p:nvPr/>
          </p:nvGrpSpPr>
          <p:grpSpPr>
            <a:xfrm>
              <a:off x="297167" y="3403159"/>
              <a:ext cx="6191097" cy="1749781"/>
              <a:chOff x="297167" y="3403159"/>
              <a:chExt cx="6191097" cy="1749781"/>
            </a:xfrm>
          </p:grpSpPr>
          <p:cxnSp>
            <p:nvCxnSpPr>
              <p:cNvPr id="29" name="Gerader Verbinder 28">
                <a:extLst>
                  <a:ext uri="{FF2B5EF4-FFF2-40B4-BE49-F238E27FC236}">
                    <a16:creationId xmlns:a16="http://schemas.microsoft.com/office/drawing/2014/main" id="{1B2A7EEA-5EF2-A247-F1D8-95181865DC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680" y="3615702"/>
                <a:ext cx="1114450" cy="67866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Gerader Verbinder 29">
                <a:extLst>
                  <a:ext uri="{FF2B5EF4-FFF2-40B4-BE49-F238E27FC236}">
                    <a16:creationId xmlns:a16="http://schemas.microsoft.com/office/drawing/2014/main" id="{5302A5D2-79FB-DB2A-6E17-DB20D984158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9290" y="3832375"/>
                <a:ext cx="1176706" cy="22661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Gerader Verbinder 30">
                <a:extLst>
                  <a:ext uri="{FF2B5EF4-FFF2-40B4-BE49-F238E27FC236}">
                    <a16:creationId xmlns:a16="http://schemas.microsoft.com/office/drawing/2014/main" id="{60CD04AD-4706-AC3E-B842-4FEAE5782F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0365" y="4047719"/>
                <a:ext cx="1113183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Gerader Verbinder 31">
                <a:extLst>
                  <a:ext uri="{FF2B5EF4-FFF2-40B4-BE49-F238E27FC236}">
                    <a16:creationId xmlns:a16="http://schemas.microsoft.com/office/drawing/2014/main" id="{0543D195-04C8-EA26-CBAB-B635B8B427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92582" y="3403159"/>
                <a:ext cx="0" cy="870666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3" name="Gerader Verbinder 32">
                <a:extLst>
                  <a:ext uri="{FF2B5EF4-FFF2-40B4-BE49-F238E27FC236}">
                    <a16:creationId xmlns:a16="http://schemas.microsoft.com/office/drawing/2014/main" id="{F6267D5E-4261-CCC9-5470-37CA3C0A0C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3719223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Gerader Verbinder 33">
                <a:extLst>
                  <a:ext uri="{FF2B5EF4-FFF2-40B4-BE49-F238E27FC236}">
                    <a16:creationId xmlns:a16="http://schemas.microsoft.com/office/drawing/2014/main" id="{44C89887-B083-450A-0E51-11C74AF3B1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4162507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5" name="Textfeld 34">
                <a:extLst>
                  <a:ext uri="{FF2B5EF4-FFF2-40B4-BE49-F238E27FC236}">
                    <a16:creationId xmlns:a16="http://schemas.microsoft.com/office/drawing/2014/main" id="{A3F8DBC1-CFAC-3E49-3893-1093DE131854}"/>
                  </a:ext>
                </a:extLst>
              </p:cNvPr>
              <p:cNvSpPr txBox="1"/>
              <p:nvPr/>
            </p:nvSpPr>
            <p:spPr>
              <a:xfrm>
                <a:off x="297167" y="4321943"/>
                <a:ext cx="22109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schneiden sich im Schnittpunkt S.</a:t>
                </a:r>
              </a:p>
            </p:txBody>
          </p:sp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D9F156C8-11C3-0F8A-A326-67B648CBBACC}"/>
                  </a:ext>
                </a:extLst>
              </p:cNvPr>
              <p:cNvSpPr txBox="1"/>
              <p:nvPr/>
            </p:nvSpPr>
            <p:spPr>
              <a:xfrm>
                <a:off x="2443797" y="4321943"/>
                <a:ext cx="23063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sind orthogonal zueinander. Sie schneiden sich und bilden einen rechten Winkel.</a:t>
                </a:r>
              </a:p>
            </p:txBody>
          </p:sp>
        </p:grpSp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3B60A51E-750D-5864-714E-EB66396A40E7}"/>
                </a:ext>
              </a:extLst>
            </p:cNvPr>
            <p:cNvSpPr txBox="1"/>
            <p:nvPr/>
          </p:nvSpPr>
          <p:spPr>
            <a:xfrm>
              <a:off x="4911035" y="4321943"/>
              <a:ext cx="2306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Century Gothic" panose="020B0502020202020204" pitchFamily="34" charset="0"/>
                </a:rPr>
                <a:t>Die Geraden sind parallel zueinander mit dem Abstand d.</a:t>
              </a:r>
            </a:p>
          </p:txBody>
        </p:sp>
      </p:grp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3CD212E8-E600-AF0E-4CB4-5FA8BA7217C0}"/>
              </a:ext>
            </a:extLst>
          </p:cNvPr>
          <p:cNvGrpSpPr/>
          <p:nvPr/>
        </p:nvGrpSpPr>
        <p:grpSpPr>
          <a:xfrm>
            <a:off x="319743" y="6448185"/>
            <a:ext cx="6920187" cy="1749781"/>
            <a:chOff x="297167" y="3403159"/>
            <a:chExt cx="6920187" cy="1749781"/>
          </a:xfrm>
        </p:grpSpPr>
        <p:grpSp>
          <p:nvGrpSpPr>
            <p:cNvPr id="38" name="Gruppieren 37">
              <a:extLst>
                <a:ext uri="{FF2B5EF4-FFF2-40B4-BE49-F238E27FC236}">
                  <a16:creationId xmlns:a16="http://schemas.microsoft.com/office/drawing/2014/main" id="{FA506B01-3697-8726-FB3C-D5560796880E}"/>
                </a:ext>
              </a:extLst>
            </p:cNvPr>
            <p:cNvGrpSpPr/>
            <p:nvPr/>
          </p:nvGrpSpPr>
          <p:grpSpPr>
            <a:xfrm>
              <a:off x="297167" y="3403159"/>
              <a:ext cx="6191097" cy="1749781"/>
              <a:chOff x="297167" y="3403159"/>
              <a:chExt cx="6191097" cy="1749781"/>
            </a:xfrm>
          </p:grpSpPr>
          <p:cxnSp>
            <p:nvCxnSpPr>
              <p:cNvPr id="40" name="Gerader Verbinder 39">
                <a:extLst>
                  <a:ext uri="{FF2B5EF4-FFF2-40B4-BE49-F238E27FC236}">
                    <a16:creationId xmlns:a16="http://schemas.microsoft.com/office/drawing/2014/main" id="{23084F08-2F8C-4DE6-15B5-F61E8EB0C0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680" y="3615702"/>
                <a:ext cx="1114450" cy="67866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Gerader Verbinder 40">
                <a:extLst>
                  <a:ext uri="{FF2B5EF4-FFF2-40B4-BE49-F238E27FC236}">
                    <a16:creationId xmlns:a16="http://schemas.microsoft.com/office/drawing/2014/main" id="{18B4CE05-037E-64ED-D543-C6FE9E6C814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9290" y="3832375"/>
                <a:ext cx="1176706" cy="22661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Gerader Verbinder 41">
                <a:extLst>
                  <a:ext uri="{FF2B5EF4-FFF2-40B4-BE49-F238E27FC236}">
                    <a16:creationId xmlns:a16="http://schemas.microsoft.com/office/drawing/2014/main" id="{E8EF8267-DE2C-373A-9C7E-06108BCC0B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0365" y="4047719"/>
                <a:ext cx="1113183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Gerader Verbinder 42">
                <a:extLst>
                  <a:ext uri="{FF2B5EF4-FFF2-40B4-BE49-F238E27FC236}">
                    <a16:creationId xmlns:a16="http://schemas.microsoft.com/office/drawing/2014/main" id="{8D838EF4-C89D-A0D6-45B3-5219B2207B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92582" y="3403159"/>
                <a:ext cx="0" cy="870666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Gerader Verbinder 43">
                <a:extLst>
                  <a:ext uri="{FF2B5EF4-FFF2-40B4-BE49-F238E27FC236}">
                    <a16:creationId xmlns:a16="http://schemas.microsoft.com/office/drawing/2014/main" id="{4699AA45-2CBD-9498-3CCE-3934DE71DA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3719223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Gerader Verbinder 44">
                <a:extLst>
                  <a:ext uri="{FF2B5EF4-FFF2-40B4-BE49-F238E27FC236}">
                    <a16:creationId xmlns:a16="http://schemas.microsoft.com/office/drawing/2014/main" id="{5A9980F1-1C4D-9475-6DE5-BC47F886806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4162507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82F39FD1-C9AE-B3CD-F4E3-F801C2227566}"/>
                  </a:ext>
                </a:extLst>
              </p:cNvPr>
              <p:cNvSpPr txBox="1"/>
              <p:nvPr/>
            </p:nvSpPr>
            <p:spPr>
              <a:xfrm>
                <a:off x="297167" y="4321943"/>
                <a:ext cx="22109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schneiden sich im Schnittpunkt S.</a:t>
                </a:r>
              </a:p>
            </p:txBody>
          </p:sp>
          <p:sp>
            <p:nvSpPr>
              <p:cNvPr id="47" name="Textfeld 46">
                <a:extLst>
                  <a:ext uri="{FF2B5EF4-FFF2-40B4-BE49-F238E27FC236}">
                    <a16:creationId xmlns:a16="http://schemas.microsoft.com/office/drawing/2014/main" id="{DEF773C6-9206-D797-EA1B-64CC6247CE22}"/>
                  </a:ext>
                </a:extLst>
              </p:cNvPr>
              <p:cNvSpPr txBox="1"/>
              <p:nvPr/>
            </p:nvSpPr>
            <p:spPr>
              <a:xfrm>
                <a:off x="2443797" y="4321943"/>
                <a:ext cx="23063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sind orthogonal zueinander. Sie schneiden sich und bilden einen rechten Winkel.</a:t>
                </a:r>
              </a:p>
            </p:txBody>
          </p:sp>
        </p:grp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AD9F53B4-9F75-423A-90D9-DABEFB4C0AC5}"/>
                </a:ext>
              </a:extLst>
            </p:cNvPr>
            <p:cNvSpPr txBox="1"/>
            <p:nvPr/>
          </p:nvSpPr>
          <p:spPr>
            <a:xfrm>
              <a:off x="4911035" y="4321943"/>
              <a:ext cx="2306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Century Gothic" panose="020B0502020202020204" pitchFamily="34" charset="0"/>
                </a:rPr>
                <a:t>Die Geraden sind parallel zueinander mit dem Abstand d.</a:t>
              </a:r>
            </a:p>
          </p:txBody>
        </p:sp>
      </p:grpSp>
      <p:grpSp>
        <p:nvGrpSpPr>
          <p:cNvPr id="48" name="Gruppieren 47">
            <a:extLst>
              <a:ext uri="{FF2B5EF4-FFF2-40B4-BE49-F238E27FC236}">
                <a16:creationId xmlns:a16="http://schemas.microsoft.com/office/drawing/2014/main" id="{31845218-AA6E-8BB9-AF05-37D350AD0576}"/>
              </a:ext>
            </a:extLst>
          </p:cNvPr>
          <p:cNvGrpSpPr/>
          <p:nvPr/>
        </p:nvGrpSpPr>
        <p:grpSpPr>
          <a:xfrm>
            <a:off x="392583" y="8415583"/>
            <a:ext cx="6920187" cy="1749781"/>
            <a:chOff x="297167" y="3403159"/>
            <a:chExt cx="6920187" cy="1749781"/>
          </a:xfrm>
        </p:grpSpPr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5DEED4C3-BFB3-E00F-220A-A84E230B7C36}"/>
                </a:ext>
              </a:extLst>
            </p:cNvPr>
            <p:cNvGrpSpPr/>
            <p:nvPr/>
          </p:nvGrpSpPr>
          <p:grpSpPr>
            <a:xfrm>
              <a:off x="297167" y="3403159"/>
              <a:ext cx="6191097" cy="1749781"/>
              <a:chOff x="297167" y="3403159"/>
              <a:chExt cx="6191097" cy="1749781"/>
            </a:xfrm>
          </p:grpSpPr>
          <p:cxnSp>
            <p:nvCxnSpPr>
              <p:cNvPr id="51" name="Gerader Verbinder 50">
                <a:extLst>
                  <a:ext uri="{FF2B5EF4-FFF2-40B4-BE49-F238E27FC236}">
                    <a16:creationId xmlns:a16="http://schemas.microsoft.com/office/drawing/2014/main" id="{CF3796FD-67C5-BBDF-E678-2E9F2178F55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5680" y="3615702"/>
                <a:ext cx="1114450" cy="67866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Gerader Verbinder 51">
                <a:extLst>
                  <a:ext uri="{FF2B5EF4-FFF2-40B4-BE49-F238E27FC236}">
                    <a16:creationId xmlns:a16="http://schemas.microsoft.com/office/drawing/2014/main" id="{08B8256A-1EE1-A6AC-78FC-9D6DAA4EE0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29290" y="3832375"/>
                <a:ext cx="1176706" cy="22661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Gerader Verbinder 52">
                <a:extLst>
                  <a:ext uri="{FF2B5EF4-FFF2-40B4-BE49-F238E27FC236}">
                    <a16:creationId xmlns:a16="http://schemas.microsoft.com/office/drawing/2014/main" id="{87C65595-962E-F6DA-E445-5A3CC57D12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40365" y="4047719"/>
                <a:ext cx="1113183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Gerader Verbinder 53">
                <a:extLst>
                  <a:ext uri="{FF2B5EF4-FFF2-40B4-BE49-F238E27FC236}">
                    <a16:creationId xmlns:a16="http://schemas.microsoft.com/office/drawing/2014/main" id="{60EBC4CA-60C3-2EE4-D340-6C4260EDE3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92582" y="3403159"/>
                <a:ext cx="0" cy="870666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Gerader Verbinder 54">
                <a:extLst>
                  <a:ext uri="{FF2B5EF4-FFF2-40B4-BE49-F238E27FC236}">
                    <a16:creationId xmlns:a16="http://schemas.microsoft.com/office/drawing/2014/main" id="{61131472-A59E-4665-B1A0-04353ACFCD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3719223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6" name="Gerader Verbinder 55">
                <a:extLst>
                  <a:ext uri="{FF2B5EF4-FFF2-40B4-BE49-F238E27FC236}">
                    <a16:creationId xmlns:a16="http://schemas.microsoft.com/office/drawing/2014/main" id="{4A6B5FF3-676C-31EF-1FD6-80C8F6F15A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0754" y="4162507"/>
                <a:ext cx="1277510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7" name="Textfeld 56">
                <a:extLst>
                  <a:ext uri="{FF2B5EF4-FFF2-40B4-BE49-F238E27FC236}">
                    <a16:creationId xmlns:a16="http://schemas.microsoft.com/office/drawing/2014/main" id="{EF14F0A3-BDE1-22E5-B4EE-7897BF475BC6}"/>
                  </a:ext>
                </a:extLst>
              </p:cNvPr>
              <p:cNvSpPr txBox="1"/>
              <p:nvPr/>
            </p:nvSpPr>
            <p:spPr>
              <a:xfrm>
                <a:off x="297167" y="4321943"/>
                <a:ext cx="221090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schneiden sich im Schnittpunkt S.</a:t>
                </a:r>
              </a:p>
            </p:txBody>
          </p:sp>
          <p:sp>
            <p:nvSpPr>
              <p:cNvPr id="58" name="Textfeld 57">
                <a:extLst>
                  <a:ext uri="{FF2B5EF4-FFF2-40B4-BE49-F238E27FC236}">
                    <a16:creationId xmlns:a16="http://schemas.microsoft.com/office/drawing/2014/main" id="{56175D74-0A3D-88D4-EAE8-90B7305BF230}"/>
                  </a:ext>
                </a:extLst>
              </p:cNvPr>
              <p:cNvSpPr txBox="1"/>
              <p:nvPr/>
            </p:nvSpPr>
            <p:spPr>
              <a:xfrm>
                <a:off x="2443797" y="4321943"/>
                <a:ext cx="230631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1200" dirty="0">
                    <a:latin typeface="Century Gothic" panose="020B0502020202020204" pitchFamily="34" charset="0"/>
                  </a:rPr>
                  <a:t>Die Geraden sind orthogonal zueinander. Sie schneiden sich und bilden einen rechten Winkel.</a:t>
                </a:r>
              </a:p>
            </p:txBody>
          </p:sp>
        </p:grp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A911301F-DFA1-31FD-4D5F-BA065C4FB1A9}"/>
                </a:ext>
              </a:extLst>
            </p:cNvPr>
            <p:cNvSpPr txBox="1"/>
            <p:nvPr/>
          </p:nvSpPr>
          <p:spPr>
            <a:xfrm>
              <a:off x="4911035" y="4321943"/>
              <a:ext cx="23063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Century Gothic" panose="020B0502020202020204" pitchFamily="34" charset="0"/>
                </a:rPr>
                <a:t>Die Geraden sind parallel zueinander mit dem Abstand 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753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181</Words>
  <Application>Microsoft Office PowerPoint</Application>
  <PresentationFormat>Benutzerdefiniert</PresentationFormat>
  <Paragraphs>31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Valerie Uhlig</dc:creator>
  <cp:lastModifiedBy>Valerie Uhlig</cp:lastModifiedBy>
  <cp:revision>1</cp:revision>
  <cp:lastPrinted>2023-11-06T10:44:06Z</cp:lastPrinted>
  <dcterms:created xsi:type="dcterms:W3CDTF">2023-11-02T09:16:56Z</dcterms:created>
  <dcterms:modified xsi:type="dcterms:W3CDTF">2023-11-06T10:48:22Z</dcterms:modified>
</cp:coreProperties>
</file>