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65" r:id="rId2"/>
    <p:sldId id="266" r:id="rId3"/>
    <p:sldId id="267" r:id="rId4"/>
    <p:sldId id="268" r:id="rId5"/>
    <p:sldId id="269" r:id="rId6"/>
    <p:sldId id="270" r:id="rId7"/>
    <p:sldId id="272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107" d="100"/>
          <a:sy n="107" d="100"/>
        </p:scale>
        <p:origin x="1876" y="56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de/arcmap/10.3/manage-data/topologies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/>
              <a:t>Topologien</a:t>
            </a:r>
            <a:r>
              <a:rPr lang="en-US" i="1" dirty="0"/>
              <a:t> &amp; </a:t>
            </a:r>
            <a:r>
              <a:rPr lang="en-US" i="1" dirty="0" err="1"/>
              <a:t>Konsistenzregeln</a:t>
            </a:r>
            <a:r>
              <a:rPr lang="en-US" i="1" dirty="0"/>
              <a:t> </a:t>
            </a:r>
            <a:r>
              <a:rPr lang="en-US" i="1" dirty="0" err="1"/>
              <a:t>zwischen</a:t>
            </a:r>
            <a:r>
              <a:rPr lang="en-US" i="1" dirty="0"/>
              <a:t> Feature Classes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FDF099-3E4E-4511-8C1D-1ED8F318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464801" y="3951772"/>
            <a:ext cx="1868137" cy="30702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C05FC4A-3BC0-4D54-9234-3E2AE6BF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938" y="3951772"/>
            <a:ext cx="1348308" cy="29240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DB5B75-0D50-449B-8EBC-DE8F86452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6" y="3919284"/>
            <a:ext cx="1510754" cy="29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Fügen Sie drei Regeln hinzu: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Keine Lücken für Landnutzungsergebnis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Keine Überlappungen für Landnutzungsergebnis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Liegt innerhalb der Flächen von für die Bleimessungen und das </a:t>
            </a:r>
            <a:r>
              <a:rPr lang="de-DE" dirty="0" err="1"/>
              <a:t>Talsperrenpolygon</a:t>
            </a:r>
            <a:br>
              <a:rPr lang="de-DE" dirty="0"/>
            </a:b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eines Topologie-Objektes und Definition der Konsistenzregel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5893AC-6141-4C96-99AF-CE3D7F17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84" y="3021048"/>
            <a:ext cx="6794603" cy="383695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7393365-AD3A-4B32-9C9A-FB677A972D48}"/>
              </a:ext>
            </a:extLst>
          </p:cNvPr>
          <p:cNvSpPr/>
          <p:nvPr/>
        </p:nvSpPr>
        <p:spPr>
          <a:xfrm>
            <a:off x="6715497" y="3348842"/>
            <a:ext cx="5373584" cy="14487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604372-3367-44B1-9CDE-2E5B4B3FE862}"/>
              </a:ext>
            </a:extLst>
          </p:cNvPr>
          <p:cNvSpPr/>
          <p:nvPr/>
        </p:nvSpPr>
        <p:spPr>
          <a:xfrm>
            <a:off x="10052462" y="6430488"/>
            <a:ext cx="670956" cy="4136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72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Fügen Sie drei Regeln hinzu: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Keine Lücken für Landnutzungsergebnis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Keine Überlappungen für Landnutzungsergebnis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Liegt innerhalb der Flächen von für die Bleimessungen und das </a:t>
            </a:r>
            <a:r>
              <a:rPr lang="de-DE" dirty="0" err="1"/>
              <a:t>Talsperrenpolygon</a:t>
            </a:r>
            <a:br>
              <a:rPr lang="de-DE" dirty="0"/>
            </a:b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eines Topologie-Objektes und Definition der Konsistenzregel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5893AC-6141-4C96-99AF-CE3D7F17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84" y="3021048"/>
            <a:ext cx="6794603" cy="383695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7393365-AD3A-4B32-9C9A-FB677A972D48}"/>
              </a:ext>
            </a:extLst>
          </p:cNvPr>
          <p:cNvSpPr/>
          <p:nvPr/>
        </p:nvSpPr>
        <p:spPr>
          <a:xfrm>
            <a:off x="6715497" y="3348842"/>
            <a:ext cx="5373584" cy="14487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604372-3367-44B1-9CDE-2E5B4B3FE862}"/>
              </a:ext>
            </a:extLst>
          </p:cNvPr>
          <p:cNvSpPr/>
          <p:nvPr/>
        </p:nvSpPr>
        <p:spPr>
          <a:xfrm>
            <a:off x="10052462" y="6430488"/>
            <a:ext cx="670956" cy="4136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972683-E3D5-46D5-9B5C-20D846FA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98" y="0"/>
            <a:ext cx="9625803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B8B4871-7B49-4245-A532-AFF7E96058CD}"/>
              </a:ext>
            </a:extLst>
          </p:cNvPr>
          <p:cNvSpPr/>
          <p:nvPr/>
        </p:nvSpPr>
        <p:spPr>
          <a:xfrm>
            <a:off x="8851752" y="6323610"/>
            <a:ext cx="963204" cy="497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45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Fügen Sie das Topologie-Objekt ihrer Kartenansicht hinzu.</a:t>
            </a:r>
            <a:br>
              <a:rPr lang="de-DE" dirty="0"/>
            </a:b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eines Topologie-Objektes und Definition der Konsistenzregel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11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Fügen Sie das Topologie-Objekt ihrer Kartenansicht hinzu.</a:t>
            </a:r>
            <a:br>
              <a:rPr lang="de-DE" dirty="0"/>
            </a:b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eines Topologie-Objektes und Definition der Konsistenzregel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88234-A476-4B78-AA29-45D3DE32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Fehler-Inspektor: Kernregisterkarte „Bearbeiten“, Bereich „Änderungen verwalten“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E7F002-02E3-44BE-BA8C-B6254C59C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2" t="10342" r="24610" b="65919"/>
          <a:stretch/>
        </p:blipFill>
        <p:spPr>
          <a:xfrm>
            <a:off x="682831" y="2784765"/>
            <a:ext cx="10322879" cy="21850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B78214D-6BA0-4B69-8080-8C8E3ABAC8F1}"/>
              </a:ext>
            </a:extLst>
          </p:cNvPr>
          <p:cNvSpPr/>
          <p:nvPr/>
        </p:nvSpPr>
        <p:spPr>
          <a:xfrm>
            <a:off x="2848775" y="3379539"/>
            <a:ext cx="963204" cy="497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1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Fehler-Inspektor: Kernregisterkarte „Bearbeiten“, Bereich „Änderungen verwalten“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Starten sie die Fehlerüberprüfung: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200C61-8DE4-47AF-8AC1-DB28EAD1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2" t="10342" r="24610" b="65919"/>
          <a:stretch/>
        </p:blipFill>
        <p:spPr>
          <a:xfrm>
            <a:off x="682831" y="2784765"/>
            <a:ext cx="10322879" cy="218505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161E9A9-BA0E-488A-8F61-4EBAA027E970}"/>
              </a:ext>
            </a:extLst>
          </p:cNvPr>
          <p:cNvSpPr/>
          <p:nvPr/>
        </p:nvSpPr>
        <p:spPr>
          <a:xfrm>
            <a:off x="2848775" y="3379539"/>
            <a:ext cx="963204" cy="497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E871E3-9C08-45BF-B3D2-6EA7E05A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365F41C-B71D-43CA-A104-AFA0D1EE438F}"/>
              </a:ext>
            </a:extLst>
          </p:cNvPr>
          <p:cNvSpPr/>
          <p:nvPr/>
        </p:nvSpPr>
        <p:spPr>
          <a:xfrm>
            <a:off x="1843331" y="4867914"/>
            <a:ext cx="769240" cy="28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8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Fehler-Inspektor: Kernregisterkarte „Bearbeiten“, Bereich „Änderungen verwalten“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Starten sie die Fehlerüberprüfung: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200C61-8DE4-47AF-8AC1-DB28EAD1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2" t="10342" r="24610" b="65919"/>
          <a:stretch/>
        </p:blipFill>
        <p:spPr>
          <a:xfrm>
            <a:off x="682831" y="2784765"/>
            <a:ext cx="10322879" cy="218505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161E9A9-BA0E-488A-8F61-4EBAA027E970}"/>
              </a:ext>
            </a:extLst>
          </p:cNvPr>
          <p:cNvSpPr/>
          <p:nvPr/>
        </p:nvSpPr>
        <p:spPr>
          <a:xfrm>
            <a:off x="2848775" y="3379539"/>
            <a:ext cx="963204" cy="497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9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den Fehler-Inspektor: Kernregisterkarte „Bearbeiten“, Bereich „Änderungen verwalten“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Starten sie die Fehlerüberprüfung: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200C61-8DE4-47AF-8AC1-DB28EAD1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2" t="10342" r="24610" b="65919"/>
          <a:stretch/>
        </p:blipFill>
        <p:spPr>
          <a:xfrm>
            <a:off x="682831" y="2784765"/>
            <a:ext cx="10322879" cy="218505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161E9A9-BA0E-488A-8F61-4EBAA027E970}"/>
              </a:ext>
            </a:extLst>
          </p:cNvPr>
          <p:cNvSpPr/>
          <p:nvPr/>
        </p:nvSpPr>
        <p:spPr>
          <a:xfrm>
            <a:off x="2848775" y="3379539"/>
            <a:ext cx="963204" cy="497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E871E3-9C08-45BF-B3D2-6EA7E05A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365F41C-B71D-43CA-A104-AFA0D1EE438F}"/>
              </a:ext>
            </a:extLst>
          </p:cNvPr>
          <p:cNvSpPr/>
          <p:nvPr/>
        </p:nvSpPr>
        <p:spPr>
          <a:xfrm>
            <a:off x="1843331" y="4867914"/>
            <a:ext cx="769240" cy="28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05ABB4-93BF-4FDD-9753-5A01D0592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sollten nur Fehler bezüglich der „Keine Lücken“-Regel auftreten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Keine Überlappungen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Alle Messpunkte liegen innerhalb des </a:t>
            </a:r>
            <a:r>
              <a:rPr lang="de-DE" dirty="0" err="1"/>
              <a:t>Talsperrenpolygons</a:t>
            </a:r>
            <a:endParaRPr lang="de-DE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Lücken zwischen Polygonen … warum?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Eventuell Pixel, welche nicht klassifiziert werden konnten …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Fehler an der Außengrenze … warum?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Polygone an der Grenze können nicht komplett mit anderen Polygonen umgeben sein. Grenzen sind in den verwendeten Topologie-Regeln nicht vorgesehen.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dirty="0"/>
              <a:t>Topologischer Fehler, aber inhaltlich korrekt =&gt; Ausnahme!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0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Einzelne Fehler können über Fehler-Inspektor selektiert und behandelt</a:t>
            </a:r>
            <a:br>
              <a:rPr lang="de-DE" dirty="0"/>
            </a:br>
            <a:r>
              <a:rPr lang="de-DE" dirty="0"/>
              <a:t>werden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C37F54-8B90-4503-9ABD-6F4FBB6D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65"/>
          <a:stretch/>
        </p:blipFill>
        <p:spPr>
          <a:xfrm>
            <a:off x="-61395" y="4534906"/>
            <a:ext cx="12314789" cy="23705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1253B35-9E42-4E71-B71D-B489B1787225}"/>
              </a:ext>
            </a:extLst>
          </p:cNvPr>
          <p:cNvSpPr/>
          <p:nvPr/>
        </p:nvSpPr>
        <p:spPr>
          <a:xfrm>
            <a:off x="8971808" y="4980729"/>
            <a:ext cx="469074" cy="28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2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i="1" dirty="0"/>
              <a:t>Feature Classes</a:t>
            </a:r>
            <a:r>
              <a:rPr lang="de-DE" dirty="0"/>
              <a:t>, welche innerhalb eines </a:t>
            </a:r>
            <a:r>
              <a:rPr lang="de-DE" i="1" dirty="0"/>
              <a:t>Feature Datasets </a:t>
            </a:r>
            <a:r>
              <a:rPr lang="de-DE" dirty="0"/>
              <a:t>erstellt werden,</a:t>
            </a:r>
            <a:br>
              <a:rPr lang="de-DE" dirty="0"/>
            </a:br>
            <a:r>
              <a:rPr lang="de-DE" dirty="0"/>
              <a:t>können mit verschiedenen </a:t>
            </a:r>
            <a:r>
              <a:rPr lang="de-DE" i="1" dirty="0"/>
              <a:t>Konsistenzregeln</a:t>
            </a:r>
            <a:r>
              <a:rPr lang="de-DE" dirty="0"/>
              <a:t> verknüpft werden.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Überprüfung der </a:t>
            </a:r>
            <a:r>
              <a:rPr lang="de-DE" i="1" dirty="0"/>
              <a:t>Feature Classes</a:t>
            </a:r>
            <a:r>
              <a:rPr lang="de-DE" dirty="0"/>
              <a:t> anhand der Regeln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Regel-konsistente Bearbeitung der </a:t>
            </a:r>
            <a:r>
              <a:rPr lang="de-DE" i="1" dirty="0"/>
              <a:t>Feature Classes</a:t>
            </a:r>
            <a:r>
              <a:rPr lang="de-D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Behandlungen von Fehlern gemäß den Regeln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r>
              <a:rPr lang="de-DE" b="1" dirty="0"/>
              <a:t>Topologien in ArcGIS sind Objekte, welche diese Konsistenzregeln verwalten.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sind Topologien und wozu benötiget man sie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Einzelne Fehler können über Fehler-Inspektor selektiert und behandelt</a:t>
            </a:r>
            <a:br>
              <a:rPr lang="de-DE" dirty="0"/>
            </a:br>
            <a:r>
              <a:rPr lang="de-DE" dirty="0"/>
              <a:t>werden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C37F54-8B90-4503-9ABD-6F4FBB6D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65"/>
          <a:stretch/>
        </p:blipFill>
        <p:spPr>
          <a:xfrm>
            <a:off x="-61395" y="4534906"/>
            <a:ext cx="12314789" cy="23705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1253B35-9E42-4E71-B71D-B489B1787225}"/>
              </a:ext>
            </a:extLst>
          </p:cNvPr>
          <p:cNvSpPr/>
          <p:nvPr/>
        </p:nvSpPr>
        <p:spPr>
          <a:xfrm>
            <a:off x="8971808" y="4980729"/>
            <a:ext cx="469074" cy="28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6D53B0-E274-417F-8B79-AE3B0A8A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32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Definieren Sie den Fehler an der Außengrenze als „Ausnahme“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Behandeln Sie die anderen Fehler, indem sie das fehlende Feature erstellen lassen.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Speichern Sie die Änderungen in der Kernregisterkarte </a:t>
            </a:r>
            <a:r>
              <a:rPr lang="de-DE"/>
              <a:t>„Bearbeiten“.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43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Definieren Sie den Fehler an der Außengrenze als „Ausnahme“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Behandeln Sie die anderen Fehler, indem sie das fehlende Feature erstellen lassen.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Überprüfen der Konsistenzregeln - Fehler-Inspektor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C37F54-8B90-4503-9ABD-6F4FBB6D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65"/>
          <a:stretch/>
        </p:blipFill>
        <p:spPr>
          <a:xfrm>
            <a:off x="-61395" y="4534906"/>
            <a:ext cx="12314789" cy="23705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1253B35-9E42-4E71-B71D-B489B1787225}"/>
              </a:ext>
            </a:extLst>
          </p:cNvPr>
          <p:cNvSpPr/>
          <p:nvPr/>
        </p:nvSpPr>
        <p:spPr>
          <a:xfrm>
            <a:off x="8971808" y="4980729"/>
            <a:ext cx="469074" cy="28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64613B-C559-4607-B28F-41360121D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6DFA9E7-274C-4068-BBF4-FD528F74F0F6}"/>
              </a:ext>
            </a:extLst>
          </p:cNvPr>
          <p:cNvSpPr/>
          <p:nvPr/>
        </p:nvSpPr>
        <p:spPr>
          <a:xfrm>
            <a:off x="2171205" y="3239015"/>
            <a:ext cx="4704607" cy="982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D59384-13D1-47EE-A510-5366DA60F61F}"/>
              </a:ext>
            </a:extLst>
          </p:cNvPr>
          <p:cNvSpPr txBox="1"/>
          <p:nvPr/>
        </p:nvSpPr>
        <p:spPr>
          <a:xfrm>
            <a:off x="6875812" y="3463892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Neu erstellte Features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6213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F60DCE-2070-46CA-84C1-4B523F44925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Topologien sind ein Werkzeug um die Einhaltung von Konsistenzregeln</a:t>
            </a:r>
            <a:br>
              <a:rPr lang="de-DE" dirty="0"/>
            </a:br>
            <a:r>
              <a:rPr lang="de-DE" dirty="0"/>
              <a:t>innerhalb von </a:t>
            </a:r>
            <a:r>
              <a:rPr lang="de-DE" i="1" dirty="0"/>
              <a:t>Feature Classes </a:t>
            </a:r>
            <a:r>
              <a:rPr lang="de-DE" dirty="0"/>
              <a:t>zu überprüfen und herzustellen.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Topologien können nur innerhalb eines </a:t>
            </a:r>
            <a:r>
              <a:rPr lang="de-DE" i="1" dirty="0"/>
              <a:t>Feature Datasets </a:t>
            </a:r>
            <a:r>
              <a:rPr lang="de-DE" dirty="0"/>
              <a:t>erstellt werden und beziehen sich immer auf andere in diesem </a:t>
            </a:r>
            <a:r>
              <a:rPr lang="de-DE" i="1" dirty="0"/>
              <a:t>Feature Dataset </a:t>
            </a:r>
            <a:r>
              <a:rPr lang="de-DE" dirty="0"/>
              <a:t>enthaltene </a:t>
            </a:r>
            <a:r>
              <a:rPr lang="de-DE" i="1" dirty="0"/>
              <a:t>Feature Classes</a:t>
            </a:r>
            <a:r>
              <a:rPr lang="de-D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Topologien können viele verschiedene Regeln beinhalten und mehrere </a:t>
            </a:r>
            <a:r>
              <a:rPr lang="de-DE" i="1" dirty="0"/>
              <a:t>Feature Classes </a:t>
            </a:r>
            <a:r>
              <a:rPr lang="de-DE" dirty="0"/>
              <a:t>verknüpfen.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Objekte lassen sich innerhalb der Regeln bearbeiten und erstellen.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421284-640C-4BFD-9D9A-BB41B1E4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Zusammenfassung: Topologien in ArcGIS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48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F60DCE-2070-46CA-84C1-4B523F44925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Die vorgeschlagenen Operationen, um topologische Fehler zu beheben, müssen </a:t>
            </a:r>
            <a:r>
              <a:rPr lang="de-DE" b="1" dirty="0"/>
              <a:t>IMMER</a:t>
            </a:r>
            <a:r>
              <a:rPr lang="de-DE" dirty="0"/>
              <a:t> hinterfragt werden.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dirty="0"/>
              <a:t>Ist ein topologischer Fehler auch ein inhaltlicher Fehler oder ist der Sachverhalt korrekt und damit eine Ausnahme von den topologischen Regeln?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Tipp – topologisch konsistente </a:t>
            </a:r>
            <a:r>
              <a:rPr lang="de-DE" i="1" dirty="0"/>
              <a:t>Feature Classes </a:t>
            </a:r>
            <a:r>
              <a:rPr lang="de-DE" dirty="0"/>
              <a:t>neu erstellen: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Erst leere neue </a:t>
            </a:r>
            <a:r>
              <a:rPr lang="de-DE" i="1" dirty="0"/>
              <a:t>Feature Classes </a:t>
            </a:r>
            <a:r>
              <a:rPr lang="de-DE" dirty="0"/>
              <a:t>erstellen.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Dann Topologie erstellen und Regeln definieren.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i="1" dirty="0"/>
              <a:t>Features</a:t>
            </a:r>
            <a:r>
              <a:rPr lang="de-DE" dirty="0"/>
              <a:t> unter Berücksichtigung der Topologie erstellen.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421284-640C-4BFD-9D9A-BB41B1E4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Zusammenfassung: Topologien in ArcGIS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03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Regeln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Beschreiben, wie die einzelnen Elemente der </a:t>
            </a:r>
            <a:r>
              <a:rPr lang="de-DE" i="1" dirty="0"/>
              <a:t>Features</a:t>
            </a:r>
            <a:r>
              <a:rPr lang="de-DE" dirty="0"/>
              <a:t> sich </a:t>
            </a:r>
            <a:br>
              <a:rPr lang="de-DE" dirty="0"/>
            </a:br>
            <a:r>
              <a:rPr lang="de-DE" dirty="0"/>
              <a:t>zueinander verhalten dürfen, z.B.: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Must</a:t>
            </a:r>
            <a:r>
              <a:rPr lang="de-DE" i="1" dirty="0"/>
              <a:t> not </a:t>
            </a:r>
            <a:r>
              <a:rPr lang="de-DE" i="1" dirty="0" err="1"/>
              <a:t>overlap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Must</a:t>
            </a:r>
            <a:r>
              <a:rPr lang="de-DE" i="1" dirty="0"/>
              <a:t> not </a:t>
            </a:r>
            <a:r>
              <a:rPr lang="de-DE" i="1" dirty="0" err="1"/>
              <a:t>intersect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Must</a:t>
            </a:r>
            <a:r>
              <a:rPr lang="de-DE" i="1" dirty="0"/>
              <a:t> </a:t>
            </a:r>
            <a:r>
              <a:rPr lang="de-DE" i="1" dirty="0" err="1"/>
              <a:t>contain</a:t>
            </a:r>
            <a:r>
              <a:rPr lang="de-DE" i="1" dirty="0"/>
              <a:t> …</a:t>
            </a:r>
          </a:p>
          <a:p>
            <a:endParaRPr lang="de-DE" i="1" dirty="0"/>
          </a:p>
          <a:p>
            <a:r>
              <a:rPr lang="de-DE" dirty="0"/>
              <a:t>Klassischerweise wird eine Topologie durch einen Graphen </a:t>
            </a:r>
            <a:br>
              <a:rPr lang="de-DE" dirty="0"/>
            </a:br>
            <a:r>
              <a:rPr lang="de-DE" dirty="0"/>
              <a:t>repräsentiert: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Knoten: Elemente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Kanten: Beziehungen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sind Topologien und wozu benötiget man sie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F64CB0-79DE-4955-B513-F240CF54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47" y="923058"/>
            <a:ext cx="4525153" cy="43451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E6B8D09-19BD-426B-8A1B-C13BC64C2FB3}"/>
              </a:ext>
            </a:extLst>
          </p:cNvPr>
          <p:cNvSpPr txBox="1"/>
          <p:nvPr/>
        </p:nvSpPr>
        <p:spPr>
          <a:xfrm>
            <a:off x="7208322" y="5100994"/>
            <a:ext cx="5278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/>
              </a:rPr>
              <a:t>http://desktop.arcgis.com/de/arcmap/10.3/manage-data/topologies/</a:t>
            </a:r>
            <a:r>
              <a:rPr lang="de-DE" sz="1000" u="sng" dirty="0"/>
              <a:t>topology-basics.htm</a:t>
            </a:r>
          </a:p>
        </p:txBody>
      </p:sp>
    </p:spTree>
    <p:extLst>
      <p:ext uri="{BB962C8B-B14F-4D97-AF65-F5344CB8AC3E}">
        <p14:creationId xmlns:p14="http://schemas.microsoft.com/office/powerpoint/2010/main" val="396418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74EF72-6FC0-4C0B-8B83-BCB1DACF8DC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Inzidenz-Beziehung (Kanten)</a:t>
            </a:r>
            <a:r>
              <a:rPr lang="de-DE" dirty="0"/>
              <a:t>: „Verwendet“ oder „Besteht aus“ 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296866-8A67-4CE8-A685-AFB455D9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Inzidenzgraph</a:t>
            </a:r>
            <a:br>
              <a:rPr lang="de-DE" dirty="0"/>
            </a:br>
            <a:endParaRPr lang="en-GB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312B9FFB-34FE-4879-896E-7502033F95F0}"/>
              </a:ext>
            </a:extLst>
          </p:cNvPr>
          <p:cNvSpPr txBox="1">
            <a:spLocks/>
          </p:cNvSpPr>
          <p:nvPr/>
        </p:nvSpPr>
        <p:spPr>
          <a:xfrm>
            <a:off x="1915579" y="5257599"/>
            <a:ext cx="332100" cy="334350"/>
          </a:xfrm>
          <a:prstGeom prst="rect">
            <a:avLst/>
          </a:prstGeom>
        </p:spPr>
        <p:txBody>
          <a:bodyPr lIns="0" t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4A7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9455ABB-09CE-40BB-86F8-E53B5A7EE4D9}"/>
              </a:ext>
            </a:extLst>
          </p:cNvPr>
          <p:cNvSpPr/>
          <p:nvPr/>
        </p:nvSpPr>
        <p:spPr>
          <a:xfrm>
            <a:off x="1779320" y="508745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6B87196A-3F79-4169-9249-32686C31A189}"/>
              </a:ext>
            </a:extLst>
          </p:cNvPr>
          <p:cNvSpPr txBox="1">
            <a:spLocks/>
          </p:cNvSpPr>
          <p:nvPr/>
        </p:nvSpPr>
        <p:spPr>
          <a:xfrm>
            <a:off x="4141520" y="5193721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V3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60343FD-E956-42E6-B2F6-A7DE7244DC59}"/>
              </a:ext>
            </a:extLst>
          </p:cNvPr>
          <p:cNvSpPr/>
          <p:nvPr/>
        </p:nvSpPr>
        <p:spPr>
          <a:xfrm>
            <a:off x="3989120" y="5097236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1B8A821B-F045-415F-B7E0-00E330DA8A9A}"/>
              </a:ext>
            </a:extLst>
          </p:cNvPr>
          <p:cNvSpPr txBox="1">
            <a:spLocks/>
          </p:cNvSpPr>
          <p:nvPr/>
        </p:nvSpPr>
        <p:spPr>
          <a:xfrm>
            <a:off x="2998520" y="5186979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V2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A8F4F6-FCE4-4BC5-A08A-2314F031A0CF}"/>
              </a:ext>
            </a:extLst>
          </p:cNvPr>
          <p:cNvSpPr/>
          <p:nvPr/>
        </p:nvSpPr>
        <p:spPr>
          <a:xfrm>
            <a:off x="2846120" y="5097236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BCDFFFF6-8A17-4CF8-AE95-532A00BDA045}"/>
              </a:ext>
            </a:extLst>
          </p:cNvPr>
          <p:cNvSpPr txBox="1">
            <a:spLocks/>
          </p:cNvSpPr>
          <p:nvPr/>
        </p:nvSpPr>
        <p:spPr>
          <a:xfrm>
            <a:off x="1904420" y="3891579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E1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D3658D-4E42-4CD0-B671-6B5B9424ED2E}"/>
              </a:ext>
            </a:extLst>
          </p:cNvPr>
          <p:cNvSpPr/>
          <p:nvPr/>
        </p:nvSpPr>
        <p:spPr>
          <a:xfrm>
            <a:off x="1779320" y="3792054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C2BDB3DB-3B13-48A1-B604-04A1AB19D25B}"/>
              </a:ext>
            </a:extLst>
          </p:cNvPr>
          <p:cNvSpPr txBox="1">
            <a:spLocks/>
          </p:cNvSpPr>
          <p:nvPr/>
        </p:nvSpPr>
        <p:spPr>
          <a:xfrm>
            <a:off x="4141520" y="3898321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E3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DA1D0B-6FEE-4B11-A70C-A7C1EB9C9265}"/>
              </a:ext>
            </a:extLst>
          </p:cNvPr>
          <p:cNvSpPr/>
          <p:nvPr/>
        </p:nvSpPr>
        <p:spPr>
          <a:xfrm>
            <a:off x="3989120" y="3801836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itel 6">
            <a:extLst>
              <a:ext uri="{FF2B5EF4-FFF2-40B4-BE49-F238E27FC236}">
                <a16:creationId xmlns:a16="http://schemas.microsoft.com/office/drawing/2014/main" id="{96E96D56-74F7-4CD5-B891-FF966AAF29D5}"/>
              </a:ext>
            </a:extLst>
          </p:cNvPr>
          <p:cNvSpPr txBox="1">
            <a:spLocks/>
          </p:cNvSpPr>
          <p:nvPr/>
        </p:nvSpPr>
        <p:spPr>
          <a:xfrm>
            <a:off x="2998520" y="3891579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E2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668387-62E9-4128-B9D1-85F907B5ADDB}"/>
              </a:ext>
            </a:extLst>
          </p:cNvPr>
          <p:cNvSpPr/>
          <p:nvPr/>
        </p:nvSpPr>
        <p:spPr>
          <a:xfrm>
            <a:off x="2846120" y="3801836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itel 6">
            <a:extLst>
              <a:ext uri="{FF2B5EF4-FFF2-40B4-BE49-F238E27FC236}">
                <a16:creationId xmlns:a16="http://schemas.microsoft.com/office/drawing/2014/main" id="{EFBE4B5D-8624-4CE2-887B-7C48F24FDCB0}"/>
              </a:ext>
            </a:extLst>
          </p:cNvPr>
          <p:cNvSpPr txBox="1">
            <a:spLocks/>
          </p:cNvSpPr>
          <p:nvPr/>
        </p:nvSpPr>
        <p:spPr>
          <a:xfrm>
            <a:off x="2998520" y="2824779"/>
            <a:ext cx="283200" cy="3343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rgbClr val="0064A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F1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BFAF9CC-5B87-4B56-B5A5-156E54951D8E}"/>
              </a:ext>
            </a:extLst>
          </p:cNvPr>
          <p:cNvSpPr/>
          <p:nvPr/>
        </p:nvSpPr>
        <p:spPr>
          <a:xfrm>
            <a:off x="2846120" y="2735036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6C8609B-B8C6-44BF-8038-F74792AD1161}"/>
              </a:ext>
            </a:extLst>
          </p:cNvPr>
          <p:cNvGrpSpPr/>
          <p:nvPr/>
        </p:nvGrpSpPr>
        <p:grpSpPr>
          <a:xfrm>
            <a:off x="6513128" y="2824779"/>
            <a:ext cx="3320400" cy="3053434"/>
            <a:chOff x="5040000" y="1138080"/>
            <a:chExt cx="3320400" cy="3053434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6D97401-7389-4774-B060-85182908540E}"/>
                </a:ext>
              </a:extLst>
            </p:cNvPr>
            <p:cNvSpPr/>
            <p:nvPr/>
          </p:nvSpPr>
          <p:spPr>
            <a:xfrm>
              <a:off x="5105400" y="3738075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34067F1-C07B-42B4-9142-28F49F96F8BE}"/>
                </a:ext>
              </a:extLst>
            </p:cNvPr>
            <p:cNvSpPr/>
            <p:nvPr/>
          </p:nvSpPr>
          <p:spPr>
            <a:xfrm>
              <a:off x="7239000" y="150495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993CE2E-6774-4294-A4E0-DFBC840379CF}"/>
                </a:ext>
              </a:extLst>
            </p:cNvPr>
            <p:cNvSpPr/>
            <p:nvPr/>
          </p:nvSpPr>
          <p:spPr>
            <a:xfrm>
              <a:off x="7848600" y="3006189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260CAB84-1EEE-4886-8E17-AB9A29A212F9}"/>
                </a:ext>
              </a:extLst>
            </p:cNvPr>
            <p:cNvCxnSpPr>
              <a:stCxn id="19" idx="6"/>
              <a:endCxn id="21" idx="2"/>
            </p:cNvCxnSpPr>
            <p:nvPr/>
          </p:nvCxnSpPr>
          <p:spPr>
            <a:xfrm flipV="1">
              <a:off x="5181600" y="3044289"/>
              <a:ext cx="2667000" cy="731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8A829FB3-D319-4FB5-9B0B-210C6AB54803}"/>
                </a:ext>
              </a:extLst>
            </p:cNvPr>
            <p:cNvCxnSpPr>
              <a:stCxn id="20" idx="3"/>
              <a:endCxn id="19" idx="0"/>
            </p:cNvCxnSpPr>
            <p:nvPr/>
          </p:nvCxnSpPr>
          <p:spPr>
            <a:xfrm flipH="1">
              <a:off x="5143500" y="1569991"/>
              <a:ext cx="2106659" cy="2168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D0EE7C43-4C94-4456-AC70-CEE46DB9F10E}"/>
                </a:ext>
              </a:extLst>
            </p:cNvPr>
            <p:cNvCxnSpPr>
              <a:stCxn id="20" idx="5"/>
              <a:endCxn id="21" idx="0"/>
            </p:cNvCxnSpPr>
            <p:nvPr/>
          </p:nvCxnSpPr>
          <p:spPr>
            <a:xfrm>
              <a:off x="7304041" y="1569991"/>
              <a:ext cx="582659" cy="14361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itel 6">
              <a:extLst>
                <a:ext uri="{FF2B5EF4-FFF2-40B4-BE49-F238E27FC236}">
                  <a16:creationId xmlns:a16="http://schemas.microsoft.com/office/drawing/2014/main" id="{FA321D3A-69C5-49EF-A9FB-B6D603CFF089}"/>
                </a:ext>
              </a:extLst>
            </p:cNvPr>
            <p:cNvSpPr txBox="1">
              <a:spLocks/>
            </p:cNvSpPr>
            <p:nvPr/>
          </p:nvSpPr>
          <p:spPr>
            <a:xfrm>
              <a:off x="5040000" y="3857164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/>
                <a:t>V1</a:t>
              </a:r>
              <a:endParaRPr lang="de-DE" dirty="0"/>
            </a:p>
          </p:txBody>
        </p:sp>
        <p:sp>
          <p:nvSpPr>
            <p:cNvPr id="26" name="Titel 6">
              <a:extLst>
                <a:ext uri="{FF2B5EF4-FFF2-40B4-BE49-F238E27FC236}">
                  <a16:creationId xmlns:a16="http://schemas.microsoft.com/office/drawing/2014/main" id="{FB9964EE-BA23-4456-8CA9-07F84C4667EA}"/>
                </a:ext>
              </a:extLst>
            </p:cNvPr>
            <p:cNvSpPr txBox="1">
              <a:spLocks/>
            </p:cNvSpPr>
            <p:nvPr/>
          </p:nvSpPr>
          <p:spPr>
            <a:xfrm>
              <a:off x="8077200" y="2952750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V2</a:t>
              </a:r>
            </a:p>
          </p:txBody>
        </p:sp>
        <p:sp>
          <p:nvSpPr>
            <p:cNvPr id="27" name="Titel 6">
              <a:extLst>
                <a:ext uri="{FF2B5EF4-FFF2-40B4-BE49-F238E27FC236}">
                  <a16:creationId xmlns:a16="http://schemas.microsoft.com/office/drawing/2014/main" id="{08189BE5-B1C8-4165-9181-DDBAACEC23D4}"/>
                </a:ext>
              </a:extLst>
            </p:cNvPr>
            <p:cNvSpPr txBox="1">
              <a:spLocks/>
            </p:cNvSpPr>
            <p:nvPr/>
          </p:nvSpPr>
          <p:spPr>
            <a:xfrm>
              <a:off x="7162441" y="1138080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V3</a:t>
              </a:r>
            </a:p>
          </p:txBody>
        </p:sp>
        <p:sp>
          <p:nvSpPr>
            <p:cNvPr id="28" name="Titel 6">
              <a:extLst>
                <a:ext uri="{FF2B5EF4-FFF2-40B4-BE49-F238E27FC236}">
                  <a16:creationId xmlns:a16="http://schemas.microsoft.com/office/drawing/2014/main" id="{719B800A-21EC-4A0E-BCCA-EB783C6CB26D}"/>
                </a:ext>
              </a:extLst>
            </p:cNvPr>
            <p:cNvSpPr txBox="1">
              <a:spLocks/>
            </p:cNvSpPr>
            <p:nvPr/>
          </p:nvSpPr>
          <p:spPr>
            <a:xfrm>
              <a:off x="6553200" y="3333750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E1</a:t>
              </a:r>
            </a:p>
          </p:txBody>
        </p:sp>
        <p:sp>
          <p:nvSpPr>
            <p:cNvPr id="29" name="Titel 6">
              <a:extLst>
                <a:ext uri="{FF2B5EF4-FFF2-40B4-BE49-F238E27FC236}">
                  <a16:creationId xmlns:a16="http://schemas.microsoft.com/office/drawing/2014/main" id="{D6C9D65E-5EC3-409C-98A9-439B2B65073F}"/>
                </a:ext>
              </a:extLst>
            </p:cNvPr>
            <p:cNvSpPr txBox="1">
              <a:spLocks/>
            </p:cNvSpPr>
            <p:nvPr/>
          </p:nvSpPr>
          <p:spPr>
            <a:xfrm>
              <a:off x="7565400" y="1934690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E2</a:t>
              </a:r>
            </a:p>
          </p:txBody>
        </p:sp>
        <p:sp>
          <p:nvSpPr>
            <p:cNvPr id="30" name="Titel 6">
              <a:extLst>
                <a:ext uri="{FF2B5EF4-FFF2-40B4-BE49-F238E27FC236}">
                  <a16:creationId xmlns:a16="http://schemas.microsoft.com/office/drawing/2014/main" id="{F3C5E6B5-FE12-47F7-B6F4-50864794819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207281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E3</a:t>
              </a:r>
            </a:p>
          </p:txBody>
        </p:sp>
        <p:sp>
          <p:nvSpPr>
            <p:cNvPr id="31" name="Titel 6">
              <a:extLst>
                <a:ext uri="{FF2B5EF4-FFF2-40B4-BE49-F238E27FC236}">
                  <a16:creationId xmlns:a16="http://schemas.microsoft.com/office/drawing/2014/main" id="{133FD249-19EE-4EA9-823E-8F49780CE51D}"/>
                </a:ext>
              </a:extLst>
            </p:cNvPr>
            <p:cNvSpPr txBox="1">
              <a:spLocks/>
            </p:cNvSpPr>
            <p:nvPr/>
          </p:nvSpPr>
          <p:spPr>
            <a:xfrm>
              <a:off x="6845787" y="2541631"/>
              <a:ext cx="283200" cy="33435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400" kern="1200" baseline="0">
                  <a:solidFill>
                    <a:srgbClr val="0064A8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de-DE" dirty="0"/>
                <a:t>F1</a:t>
              </a:r>
            </a:p>
          </p:txBody>
        </p:sp>
      </p:grp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3207D3D9-7C05-4CE1-AC1B-3B494EAEFE89}"/>
              </a:ext>
            </a:extLst>
          </p:cNvPr>
          <p:cNvCxnSpPr>
            <a:stCxn id="11" idx="4"/>
            <a:endCxn id="5" idx="0"/>
          </p:cNvCxnSpPr>
          <p:nvPr/>
        </p:nvCxnSpPr>
        <p:spPr>
          <a:xfrm>
            <a:off x="2046020" y="4325454"/>
            <a:ext cx="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7AACB00-9380-4CE2-AE58-7B19A40848E3}"/>
              </a:ext>
            </a:extLst>
          </p:cNvPr>
          <p:cNvCxnSpPr>
            <a:stCxn id="15" idx="4"/>
            <a:endCxn id="9" idx="0"/>
          </p:cNvCxnSpPr>
          <p:nvPr/>
        </p:nvCxnSpPr>
        <p:spPr>
          <a:xfrm>
            <a:off x="3112820" y="4335236"/>
            <a:ext cx="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E7AA51D-D408-4DDC-81FB-06806EB74462}"/>
              </a:ext>
            </a:extLst>
          </p:cNvPr>
          <p:cNvCxnSpPr>
            <a:stCxn id="13" idx="4"/>
            <a:endCxn id="7" idx="0"/>
          </p:cNvCxnSpPr>
          <p:nvPr/>
        </p:nvCxnSpPr>
        <p:spPr>
          <a:xfrm>
            <a:off x="4255820" y="4335236"/>
            <a:ext cx="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5E9A4D6-DC02-43C0-92CB-546B2AC80667}"/>
              </a:ext>
            </a:extLst>
          </p:cNvPr>
          <p:cNvCxnSpPr>
            <a:stCxn id="11" idx="4"/>
            <a:endCxn id="9" idx="2"/>
          </p:cNvCxnSpPr>
          <p:nvPr/>
        </p:nvCxnSpPr>
        <p:spPr>
          <a:xfrm>
            <a:off x="2046020" y="4325454"/>
            <a:ext cx="800100" cy="1038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95FD028-2487-4861-90A1-16F055B024A8}"/>
              </a:ext>
            </a:extLst>
          </p:cNvPr>
          <p:cNvCxnSpPr>
            <a:stCxn id="15" idx="4"/>
            <a:endCxn id="7" idx="2"/>
          </p:cNvCxnSpPr>
          <p:nvPr/>
        </p:nvCxnSpPr>
        <p:spPr>
          <a:xfrm>
            <a:off x="3112820" y="4335236"/>
            <a:ext cx="876300" cy="1028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340289F-0D0D-47DD-99CA-DD0B5788B540}"/>
              </a:ext>
            </a:extLst>
          </p:cNvPr>
          <p:cNvCxnSpPr>
            <a:stCxn id="5" idx="6"/>
            <a:endCxn id="13" idx="4"/>
          </p:cNvCxnSpPr>
          <p:nvPr/>
        </p:nvCxnSpPr>
        <p:spPr>
          <a:xfrm flipV="1">
            <a:off x="2312720" y="4335236"/>
            <a:ext cx="1943100" cy="1018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53CEDF91-9A1F-4C10-B955-331B93A825B8}"/>
              </a:ext>
            </a:extLst>
          </p:cNvPr>
          <p:cNvCxnSpPr>
            <a:stCxn id="17" idx="4"/>
            <a:endCxn id="11" idx="0"/>
          </p:cNvCxnSpPr>
          <p:nvPr/>
        </p:nvCxnSpPr>
        <p:spPr>
          <a:xfrm flipH="1">
            <a:off x="2046020" y="3268436"/>
            <a:ext cx="1066800" cy="523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9A436A9-3132-4495-89C0-6543F4ABC3A3}"/>
              </a:ext>
            </a:extLst>
          </p:cNvPr>
          <p:cNvCxnSpPr>
            <a:stCxn id="17" idx="4"/>
            <a:endCxn id="15" idx="0"/>
          </p:cNvCxnSpPr>
          <p:nvPr/>
        </p:nvCxnSpPr>
        <p:spPr>
          <a:xfrm>
            <a:off x="3112820" y="3268436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AF9A8816-ACA5-477B-B158-B049997E9943}"/>
              </a:ext>
            </a:extLst>
          </p:cNvPr>
          <p:cNvCxnSpPr>
            <a:stCxn id="17" idx="4"/>
            <a:endCxn id="17" idx="4"/>
          </p:cNvCxnSpPr>
          <p:nvPr/>
        </p:nvCxnSpPr>
        <p:spPr>
          <a:xfrm>
            <a:off x="3112820" y="326843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546A76F-7F8C-41BB-BA73-90C6E3E1C9B3}"/>
              </a:ext>
            </a:extLst>
          </p:cNvPr>
          <p:cNvCxnSpPr>
            <a:stCxn id="17" idx="4"/>
            <a:endCxn id="13" idx="0"/>
          </p:cNvCxnSpPr>
          <p:nvPr/>
        </p:nvCxnSpPr>
        <p:spPr>
          <a:xfrm>
            <a:off x="3112820" y="3268436"/>
            <a:ext cx="1143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6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Projekt „Freiberg“.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„Topologie“ an </a:t>
            </a:r>
            <a:br>
              <a:rPr lang="de-DE" dirty="0"/>
            </a:br>
            <a:r>
              <a:rPr lang="de-DE" dirty="0"/>
              <a:t>(Raumbezug: ETRS 1989 UTM Zone 33N).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Datenbank „Topologie“ an.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Legen Sie in der Datenbank ein neues Feature Dataset „Daten“ an </a:t>
            </a:r>
            <a:br>
              <a:rPr lang="de-DE" dirty="0"/>
            </a:br>
            <a:r>
              <a:rPr lang="de-DE" dirty="0"/>
              <a:t>(Raumbezug: ETRS 1989 UTM Zone 33N)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Importieren Sie folgende Feature Classes in das Dataset:</a:t>
            </a:r>
          </a:p>
          <a:p>
            <a:pPr marL="1485900" lvl="2" indent="-342900"/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Vorarbeiten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700AC5-D2FE-4B38-A91C-E00E999F5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1" t="17749"/>
          <a:stretch/>
        </p:blipFill>
        <p:spPr>
          <a:xfrm>
            <a:off x="8906494" y="8785"/>
            <a:ext cx="3285506" cy="68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Projekt „Freiberg“.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„Topologie“ an </a:t>
            </a:r>
            <a:br>
              <a:rPr lang="de-DE" dirty="0"/>
            </a:br>
            <a:r>
              <a:rPr lang="de-DE" dirty="0"/>
              <a:t>(Raumbezug: ETRS 1989 UTM Zone 33N).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Datenbank „Topologie“ an.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Legen Sie in der Datenbank ein neues Feature Dataset „Daten“ an </a:t>
            </a:r>
            <a:br>
              <a:rPr lang="de-DE" dirty="0"/>
            </a:br>
            <a:r>
              <a:rPr lang="de-DE" dirty="0"/>
              <a:t>(Raumbezug: ETRS 1989 UTM Zone 33N)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Importieren Sie folgende Feature Classes in das Dataset:</a:t>
            </a:r>
          </a:p>
          <a:p>
            <a:pPr marL="1485900" lvl="2" indent="-342900"/>
            <a:r>
              <a:rPr lang="de-DE" dirty="0"/>
              <a:t>Ergebnis ihrer Landnutzungsklassifikation</a:t>
            </a:r>
          </a:p>
          <a:p>
            <a:pPr marL="1485900" lvl="2" indent="-342900"/>
            <a:r>
              <a:rPr lang="de-DE" dirty="0"/>
              <a:t>Bleimesspunkte</a:t>
            </a:r>
          </a:p>
          <a:p>
            <a:pPr marL="1485900" lvl="2" indent="-342900"/>
            <a:r>
              <a:rPr lang="de-DE" dirty="0"/>
              <a:t>Polygon der Talsperre Klingenberg</a:t>
            </a:r>
          </a:p>
          <a:p>
            <a:pPr marL="1485900" lvl="2" indent="-342900"/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Vorarbeiten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5EC438-1AB1-4665-AE2F-B7DC8361A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03" t="18182"/>
          <a:stretch/>
        </p:blipFill>
        <p:spPr>
          <a:xfrm>
            <a:off x="8930244" y="3839"/>
            <a:ext cx="3261756" cy="68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Projekt „Freiberg“.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„Topologie“ an </a:t>
            </a:r>
            <a:br>
              <a:rPr lang="de-DE" dirty="0"/>
            </a:br>
            <a:r>
              <a:rPr lang="de-DE" dirty="0"/>
              <a:t>(Raumbezug: ETRS 1989 UTM Zone 33N).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Datenbank „Topologie“ an.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Legen Sie in der Datenbank ein neues Feature Dataset „Daten“ an </a:t>
            </a:r>
            <a:br>
              <a:rPr lang="de-DE" dirty="0"/>
            </a:br>
            <a:r>
              <a:rPr lang="de-DE" dirty="0"/>
              <a:t>(Raumbezug: ETRS 1989 UTM Zone 33N)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Importieren Sie folgende Feature Classes in das Dataset:</a:t>
            </a:r>
          </a:p>
          <a:p>
            <a:pPr marL="1485900" lvl="2" indent="-342900"/>
            <a:r>
              <a:rPr lang="de-DE" dirty="0"/>
              <a:t>Ergebnis ihrer Landnutzungsklassifikation</a:t>
            </a:r>
          </a:p>
          <a:p>
            <a:pPr marL="1485900" lvl="2" indent="-342900"/>
            <a:r>
              <a:rPr lang="de-DE" dirty="0"/>
              <a:t>Bleimesspunkte</a:t>
            </a:r>
          </a:p>
          <a:p>
            <a:pPr marL="1485900" lvl="2" indent="-342900"/>
            <a:r>
              <a:rPr lang="de-DE" dirty="0"/>
              <a:t>Polygon der Talsperre Klingenberg</a:t>
            </a:r>
          </a:p>
          <a:p>
            <a:pPr marL="1485900" lvl="2" indent="-342900"/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Vorarbeiten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5EC438-1AB1-4665-AE2F-B7DC8361A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03" t="18182"/>
          <a:stretch/>
        </p:blipFill>
        <p:spPr>
          <a:xfrm>
            <a:off x="8930244" y="3839"/>
            <a:ext cx="3261756" cy="68541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4E0AEA-63E8-4042-AE1F-6DEB69F27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Projekt „Freiberg“.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„Topologie“ an </a:t>
            </a:r>
            <a:br>
              <a:rPr lang="de-DE" dirty="0"/>
            </a:br>
            <a:r>
              <a:rPr lang="de-DE" dirty="0"/>
              <a:t>(Raumbezug: ETRS 1989 UTM Zone 33N).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Datenbank „Topologie“ an.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Legen Sie in der Datenbank ein neues Feature Dataset „Daten“ an </a:t>
            </a:r>
            <a:br>
              <a:rPr lang="de-DE" dirty="0"/>
            </a:br>
            <a:r>
              <a:rPr lang="de-DE" dirty="0"/>
              <a:t>(Raumbezug: ETRS 1989 UTM Zone 33N)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Importieren Sie folgende Feature Classes in das Dataset:</a:t>
            </a:r>
          </a:p>
          <a:p>
            <a:pPr marL="1485900" lvl="2" indent="-342900"/>
            <a:r>
              <a:rPr lang="de-DE" dirty="0"/>
              <a:t>Ergebnis ihrer Landnutzungsklassifikation</a:t>
            </a:r>
          </a:p>
          <a:p>
            <a:pPr marL="1485900" lvl="2" indent="-342900"/>
            <a:r>
              <a:rPr lang="de-DE" dirty="0"/>
              <a:t>Bleimesspunkte</a:t>
            </a:r>
          </a:p>
          <a:p>
            <a:pPr marL="1485900" lvl="2" indent="-342900"/>
            <a:r>
              <a:rPr lang="de-DE" dirty="0"/>
              <a:t>Polygon der Talsperre Klingenberg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eine neue Topologie in dem Feature Dataset</a:t>
            </a:r>
          </a:p>
          <a:p>
            <a:pPr marL="1485900" lvl="2" indent="-342900"/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Vorarbeiten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8C2B99-4896-4D01-AFA8-34E37132F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98" t="23099" r="18670" b="23875"/>
          <a:stretch/>
        </p:blipFill>
        <p:spPr>
          <a:xfrm>
            <a:off x="7885216" y="641268"/>
            <a:ext cx="413201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914DEF7-C1EA-4525-B954-5B447D251B3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die drei Feature Classes</a:t>
            </a:r>
            <a:br>
              <a:rPr lang="de-DE" dirty="0"/>
            </a:b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2A7E114-43B3-4C75-B99B-3193ED26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eines Topologie-Objektes und Definition der Konsistenzregel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856332E-55F7-4EF1-9D1F-ACE78CD2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737" y="1947553"/>
            <a:ext cx="6547263" cy="491044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F35EFD0-777A-41B3-B996-FC0C934224BA}"/>
              </a:ext>
            </a:extLst>
          </p:cNvPr>
          <p:cNvSpPr/>
          <p:nvPr/>
        </p:nvSpPr>
        <p:spPr>
          <a:xfrm>
            <a:off x="7303325" y="4203865"/>
            <a:ext cx="3598223" cy="15497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CA035D-8398-4C4B-BC9B-9856D9A398F3}"/>
              </a:ext>
            </a:extLst>
          </p:cNvPr>
          <p:cNvSpPr/>
          <p:nvPr/>
        </p:nvSpPr>
        <p:spPr>
          <a:xfrm>
            <a:off x="9517003" y="6424551"/>
            <a:ext cx="856093" cy="3687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28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1035</Words>
  <Application>Microsoft Office PowerPoint</Application>
  <PresentationFormat>Breitbild</PresentationFormat>
  <Paragraphs>130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Spartan ExtraBold</vt:lpstr>
      <vt:lpstr>Wingdings</vt:lpstr>
      <vt:lpstr>Office</vt:lpstr>
      <vt:lpstr>Übung Grundlagen GIS</vt:lpstr>
      <vt:lpstr>Was sind Topologien und wozu benötiget man sie </vt:lpstr>
      <vt:lpstr>Was sind Topologien und wozu benötiget man sie </vt:lpstr>
      <vt:lpstr>Beispiel: Inzidenzgraph </vt:lpstr>
      <vt:lpstr>Vorarbeiten</vt:lpstr>
      <vt:lpstr>Vorarbeiten</vt:lpstr>
      <vt:lpstr>Vorarbeiten</vt:lpstr>
      <vt:lpstr>Vorarbeiten</vt:lpstr>
      <vt:lpstr>Praxis: Erstellen eines Topologie-Objektes und Definition der Konsistenzregel</vt:lpstr>
      <vt:lpstr>Praxis: Erstellen eines Topologie-Objektes und Definition der Konsistenzregel</vt:lpstr>
      <vt:lpstr>Praxis: Erstellen eines Topologie-Objektes und Definition der Konsistenzregel</vt:lpstr>
      <vt:lpstr>Praxis: Erstellen eines Topologie-Objektes und Definition der Konsistenzregel</vt:lpstr>
      <vt:lpstr>Praxis: Erstellen eines Topologie-Objektes und Definition der Konsistenzregel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Praxis: Überprüfen der Konsistenzregeln - Fehler-Inspektor</vt:lpstr>
      <vt:lpstr>Zusammenfassung: Topologien in ArcGIS </vt:lpstr>
      <vt:lpstr>Zusammenfassung: Topologien in ArcGIS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210</cp:revision>
  <cp:lastPrinted>2023-04-13T13:19:24Z</cp:lastPrinted>
  <dcterms:created xsi:type="dcterms:W3CDTF">2021-01-06T10:07:23Z</dcterms:created>
  <dcterms:modified xsi:type="dcterms:W3CDTF">2025-06-04T09:27:11Z</dcterms:modified>
</cp:coreProperties>
</file>