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65" r:id="rId2"/>
    <p:sldId id="266" r:id="rId3"/>
    <p:sldId id="270" r:id="rId4"/>
    <p:sldId id="271" r:id="rId5"/>
    <p:sldId id="268" r:id="rId6"/>
    <p:sldId id="269"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Lst>
  <p:sldSz cx="12192000" cy="6858000"/>
  <p:notesSz cx="7010400" cy="9296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7" userDrawn="1">
          <p15:clr>
            <a:srgbClr val="A4A3A4"/>
          </p15:clr>
        </p15:guide>
        <p15:guide id="2" pos="3840" userDrawn="1">
          <p15:clr>
            <a:srgbClr val="A4A3A4"/>
          </p15:clr>
        </p15:guide>
        <p15:guide id="3" orient="horz" pos="686" userDrawn="1">
          <p15:clr>
            <a:srgbClr val="A4A3A4"/>
          </p15:clr>
        </p15:guide>
        <p15:guide id="4" pos="438" userDrawn="1">
          <p15:clr>
            <a:srgbClr val="A4A3A4"/>
          </p15:clr>
        </p15:guide>
        <p15:guide id="5" orient="horz" pos="11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D"/>
    <a:srgbClr val="0069B4"/>
    <a:srgbClr val="8AAD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11" autoAdjust="0"/>
    <p:restoredTop sz="94712" autoAdjust="0"/>
  </p:normalViewPr>
  <p:slideViewPr>
    <p:cSldViewPr snapToGrid="0" showGuides="1">
      <p:cViewPr varScale="1">
        <p:scale>
          <a:sx n="107" d="100"/>
          <a:sy n="107" d="100"/>
        </p:scale>
        <p:origin x="1076" y="56"/>
      </p:cViewPr>
      <p:guideLst>
        <p:guide orient="horz" pos="3407"/>
        <p:guide pos="3840"/>
        <p:guide orient="horz" pos="686"/>
        <p:guide pos="438"/>
        <p:guide orient="horz" pos="1139"/>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de-DE"/>
          </a:p>
        </p:txBody>
      </p:sp>
      <p:sp>
        <p:nvSpPr>
          <p:cNvPr id="3" name="Datumsplatzhalt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A2D55D-E9BC-4C36-B72D-B1213935B848}" type="datetimeFigureOut">
              <a:rPr lang="de-DE" smtClean="0"/>
              <a:t>12.06.2025</a:t>
            </a:fld>
            <a:endParaRPr lang="de-DE"/>
          </a:p>
        </p:txBody>
      </p:sp>
      <p:sp>
        <p:nvSpPr>
          <p:cNvPr id="4" name="Folienbildplatzhalt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de-DE"/>
          </a:p>
        </p:txBody>
      </p:sp>
      <p:sp>
        <p:nvSpPr>
          <p:cNvPr id="5" name="Notizenplatzhalt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de-DE"/>
          </a:p>
        </p:txBody>
      </p:sp>
      <p:sp>
        <p:nvSpPr>
          <p:cNvPr id="7" name="Foliennummernplatzhalt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9146D6B-7675-4AF9-A4D9-D66329B706FC}" type="slidenum">
              <a:rPr lang="de-DE" smtClean="0"/>
              <a:t>‹Nr.›</a:t>
            </a:fld>
            <a:endParaRPr lang="de-DE"/>
          </a:p>
        </p:txBody>
      </p:sp>
    </p:spTree>
    <p:extLst>
      <p:ext uri="{BB962C8B-B14F-4D97-AF65-F5344CB8AC3E}">
        <p14:creationId xmlns:p14="http://schemas.microsoft.com/office/powerpoint/2010/main" val="2306325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9146D6B-7675-4AF9-A4D9-D66329B706FC}" type="slidenum">
              <a:rPr lang="de-DE" smtClean="0"/>
              <a:t>19</a:t>
            </a:fld>
            <a:endParaRPr lang="de-DE"/>
          </a:p>
        </p:txBody>
      </p:sp>
    </p:spTree>
    <p:extLst>
      <p:ext uri="{BB962C8B-B14F-4D97-AF65-F5344CB8AC3E}">
        <p14:creationId xmlns:p14="http://schemas.microsoft.com/office/powerpoint/2010/main" val="239949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9146D6B-7675-4AF9-A4D9-D66329B706FC}" type="slidenum">
              <a:rPr lang="de-DE" smtClean="0"/>
              <a:t>20</a:t>
            </a:fld>
            <a:endParaRPr lang="de-DE"/>
          </a:p>
        </p:txBody>
      </p:sp>
    </p:spTree>
    <p:extLst>
      <p:ext uri="{BB962C8B-B14F-4D97-AF65-F5344CB8AC3E}">
        <p14:creationId xmlns:p14="http://schemas.microsoft.com/office/powerpoint/2010/main" val="180795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89146D6B-7675-4AF9-A4D9-D66329B706FC}" type="slidenum">
              <a:rPr lang="de-DE" smtClean="0"/>
              <a:t>21</a:t>
            </a:fld>
            <a:endParaRPr lang="de-DE"/>
          </a:p>
        </p:txBody>
      </p:sp>
    </p:spTree>
    <p:extLst>
      <p:ext uri="{BB962C8B-B14F-4D97-AF65-F5344CB8AC3E}">
        <p14:creationId xmlns:p14="http://schemas.microsoft.com/office/powerpoint/2010/main" val="2236028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1 ohne Bi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3600" b="1" i="0" cap="all" spc="0" baseline="0">
                <a:solidFill>
                  <a:srgbClr val="004A7D"/>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rgbClr val="004A7D"/>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10" name="Gerade Verbindung 5">
            <a:extLst>
              <a:ext uri="{FF2B5EF4-FFF2-40B4-BE49-F238E27FC236}">
                <a16:creationId xmlns:a16="http://schemas.microsoft.com/office/drawing/2014/main" id="{B6CB56BE-7674-4FC7-B75B-B7881B25E4ED}"/>
              </a:ext>
            </a:extLst>
          </p:cNvPr>
          <p:cNvCxnSpPr>
            <a:cxnSpLocks/>
          </p:cNvCxnSpPr>
          <p:nvPr userDrawn="1"/>
        </p:nvCxnSpPr>
        <p:spPr>
          <a:xfrm flipV="1">
            <a:off x="760227" y="5760406"/>
            <a:ext cx="0" cy="108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platzhalter 4">
            <a:extLst>
              <a:ext uri="{FF2B5EF4-FFF2-40B4-BE49-F238E27FC236}">
                <a16:creationId xmlns:a16="http://schemas.microsoft.com/office/drawing/2014/main" id="{E9FDD28D-5F98-4D34-A78F-7381EA09F755}"/>
              </a:ext>
            </a:extLst>
          </p:cNvPr>
          <p:cNvSpPr>
            <a:spLocks noGrp="1"/>
          </p:cNvSpPr>
          <p:nvPr>
            <p:ph type="body" sz="quarter" idx="12" hasCustomPrompt="1"/>
          </p:nvPr>
        </p:nvSpPr>
        <p:spPr>
          <a:xfrm>
            <a:off x="1049721" y="5768578"/>
            <a:ext cx="10680958" cy="1080000"/>
          </a:xfrm>
          <a:prstGeom prst="rect">
            <a:avLst/>
          </a:prstGeom>
        </p:spPr>
        <p:txBody>
          <a:bodyPr/>
          <a:lstStyle>
            <a:lvl1pPr>
              <a:defRPr>
                <a:solidFill>
                  <a:schemeClr val="bg1"/>
                </a:solidFill>
              </a:defRPr>
            </a:lvl1pPr>
            <a:lvl3pPr>
              <a:defRPr>
                <a:solidFill>
                  <a:schemeClr val="bg1"/>
                </a:solidFill>
              </a:defRPr>
            </a:lvl3pPr>
          </a:lstStyle>
          <a:p>
            <a:pPr marL="228600" marR="0" lvl="0" indent="-228600" algn="l" defTabSz="914400" rtl="0" eaLnBrk="1" fontAlgn="auto" latinLnBrk="0" hangingPunct="1">
              <a:lnSpc>
                <a:spcPct val="90000"/>
              </a:lnSpc>
              <a:spcBef>
                <a:spcPts val="1000"/>
              </a:spcBef>
              <a:spcAft>
                <a:spcPts val="0"/>
              </a:spcAft>
              <a:buClr>
                <a:srgbClr val="004A7D"/>
              </a:buClr>
              <a:buSzTx/>
              <a:buFont typeface="Wingdings" pitchFamily="2" charset="2"/>
              <a:buChar char="§"/>
              <a:tabLst/>
              <a:defRPr/>
            </a:pPr>
            <a:r>
              <a:rPr lang="de-DE" dirty="0"/>
              <a:t>Dr. Peter Menzel, Institut für Geophysik </a:t>
            </a:r>
            <a:r>
              <a:rPr lang="de-DE"/>
              <a:t>und Geoinformatik</a:t>
            </a:r>
            <a:endParaRPr lang="de-DE" dirty="0"/>
          </a:p>
          <a:p>
            <a:endParaRPr lang="de-DE" dirty="0"/>
          </a:p>
        </p:txBody>
      </p:sp>
      <p:pic>
        <p:nvPicPr>
          <p:cNvPr id="3" name="Grafik 2">
            <a:extLst>
              <a:ext uri="{FF2B5EF4-FFF2-40B4-BE49-F238E27FC236}">
                <a16:creationId xmlns:a16="http://schemas.microsoft.com/office/drawing/2014/main" id="{11BD618A-BD18-4BCE-9B22-82783314C6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1086" y="520473"/>
            <a:ext cx="2553188" cy="900000"/>
          </a:xfrm>
          <a:prstGeom prst="rect">
            <a:avLst/>
          </a:prstGeom>
        </p:spPr>
      </p:pic>
    </p:spTree>
    <p:extLst>
      <p:ext uri="{BB962C8B-B14F-4D97-AF65-F5344CB8AC3E}">
        <p14:creationId xmlns:p14="http://schemas.microsoft.com/office/powerpoint/2010/main" val="3328947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 Diagram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748145" y="923058"/>
            <a:ext cx="10982536"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sp>
        <p:nvSpPr>
          <p:cNvPr id="3" name="Diagrammplatzhalter 2">
            <a:extLst>
              <a:ext uri="{FF2B5EF4-FFF2-40B4-BE49-F238E27FC236}">
                <a16:creationId xmlns:a16="http://schemas.microsoft.com/office/drawing/2014/main" id="{2483862F-6D91-964D-BE35-72549DABF132}"/>
              </a:ext>
            </a:extLst>
          </p:cNvPr>
          <p:cNvSpPr>
            <a:spLocks noGrp="1"/>
          </p:cNvSpPr>
          <p:nvPr>
            <p:ph type="chart" sz="quarter" idx="14" hasCustomPrompt="1"/>
          </p:nvPr>
        </p:nvSpPr>
        <p:spPr>
          <a:xfrm>
            <a:off x="748145" y="1704975"/>
            <a:ext cx="10982535" cy="4230688"/>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pic>
        <p:nvPicPr>
          <p:cNvPr id="5" name="Grafik 4">
            <a:extLst>
              <a:ext uri="{FF2B5EF4-FFF2-40B4-BE49-F238E27FC236}">
                <a16:creationId xmlns:a16="http://schemas.microsoft.com/office/drawing/2014/main" id="{8114F96E-E110-4AF7-B5DC-3E1BE54715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0598" y="5769631"/>
            <a:ext cx="893257" cy="895937"/>
          </a:xfrm>
          <a:prstGeom prst="rect">
            <a:avLst/>
          </a:prstGeom>
        </p:spPr>
      </p:pic>
    </p:spTree>
    <p:extLst>
      <p:ext uri="{BB962C8B-B14F-4D97-AF65-F5344CB8AC3E}">
        <p14:creationId xmlns:p14="http://schemas.microsoft.com/office/powerpoint/2010/main" val="151295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 3 Diagramme">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754083" y="923058"/>
            <a:ext cx="10976598"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sp>
        <p:nvSpPr>
          <p:cNvPr id="3" name="Diagrammplatzhalter 2">
            <a:extLst>
              <a:ext uri="{FF2B5EF4-FFF2-40B4-BE49-F238E27FC236}">
                <a16:creationId xmlns:a16="http://schemas.microsoft.com/office/drawing/2014/main" id="{2483862F-6D91-964D-BE35-72549DABF132}"/>
              </a:ext>
            </a:extLst>
          </p:cNvPr>
          <p:cNvSpPr>
            <a:spLocks noGrp="1"/>
          </p:cNvSpPr>
          <p:nvPr>
            <p:ph type="chart" sz="quarter" idx="14" hasCustomPrompt="1"/>
          </p:nvPr>
        </p:nvSpPr>
        <p:spPr>
          <a:xfrm>
            <a:off x="753301" y="1712981"/>
            <a:ext cx="3393426" cy="4230688"/>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sp>
        <p:nvSpPr>
          <p:cNvPr id="14" name="Diagrammplatzhalter 2">
            <a:extLst>
              <a:ext uri="{FF2B5EF4-FFF2-40B4-BE49-F238E27FC236}">
                <a16:creationId xmlns:a16="http://schemas.microsoft.com/office/drawing/2014/main" id="{85493028-4E16-3C4A-BD65-3436E4073715}"/>
              </a:ext>
            </a:extLst>
          </p:cNvPr>
          <p:cNvSpPr>
            <a:spLocks noGrp="1"/>
          </p:cNvSpPr>
          <p:nvPr>
            <p:ph type="chart" sz="quarter" idx="15" hasCustomPrompt="1"/>
          </p:nvPr>
        </p:nvSpPr>
        <p:spPr>
          <a:xfrm>
            <a:off x="8344003" y="1712981"/>
            <a:ext cx="3393426" cy="4230688"/>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sp>
        <p:nvSpPr>
          <p:cNvPr id="15" name="Diagrammplatzhalter 2">
            <a:extLst>
              <a:ext uri="{FF2B5EF4-FFF2-40B4-BE49-F238E27FC236}">
                <a16:creationId xmlns:a16="http://schemas.microsoft.com/office/drawing/2014/main" id="{C53FB2FC-6039-1F45-AC1C-11CB345BEDEA}"/>
              </a:ext>
            </a:extLst>
          </p:cNvPr>
          <p:cNvSpPr>
            <a:spLocks noGrp="1"/>
          </p:cNvSpPr>
          <p:nvPr>
            <p:ph type="chart" sz="quarter" idx="16" hasCustomPrompt="1"/>
          </p:nvPr>
        </p:nvSpPr>
        <p:spPr>
          <a:xfrm>
            <a:off x="4548652" y="1712981"/>
            <a:ext cx="3393426" cy="4230688"/>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pic>
        <p:nvPicPr>
          <p:cNvPr id="7" name="Grafik 6">
            <a:extLst>
              <a:ext uri="{FF2B5EF4-FFF2-40B4-BE49-F238E27FC236}">
                <a16:creationId xmlns:a16="http://schemas.microsoft.com/office/drawing/2014/main" id="{5375E368-7061-4EAC-8D8F-91FADBAC04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0598" y="5769631"/>
            <a:ext cx="893257" cy="895937"/>
          </a:xfrm>
          <a:prstGeom prst="rect">
            <a:avLst/>
          </a:prstGeom>
        </p:spPr>
      </p:pic>
    </p:spTree>
    <p:extLst>
      <p:ext uri="{BB962C8B-B14F-4D97-AF65-F5344CB8AC3E}">
        <p14:creationId xmlns:p14="http://schemas.microsoft.com/office/powerpoint/2010/main" val="3727987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 Tabelle">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754083" y="923058"/>
            <a:ext cx="10976598"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sp>
        <p:nvSpPr>
          <p:cNvPr id="4" name="Tabellenplatzhalter 3">
            <a:extLst>
              <a:ext uri="{FF2B5EF4-FFF2-40B4-BE49-F238E27FC236}">
                <a16:creationId xmlns:a16="http://schemas.microsoft.com/office/drawing/2014/main" id="{42393A5D-B8CA-DB43-A5C3-B61EB6BE6DAB}"/>
              </a:ext>
            </a:extLst>
          </p:cNvPr>
          <p:cNvSpPr>
            <a:spLocks noGrp="1"/>
          </p:cNvSpPr>
          <p:nvPr>
            <p:ph type="tbl" sz="quarter" idx="15" hasCustomPrompt="1"/>
          </p:nvPr>
        </p:nvSpPr>
        <p:spPr>
          <a:xfrm>
            <a:off x="754084" y="1704975"/>
            <a:ext cx="10976598" cy="4230688"/>
          </a:xfrm>
          <a:prstGeom prst="rect">
            <a:avLst/>
          </a:prstGeom>
        </p:spPr>
        <p:txBody>
          <a:bodyPr/>
          <a:lstStyle>
            <a:lvl1pPr marL="228600" indent="-228600">
              <a:buFont typeface="Arial" panose="020B0604020202020204" pitchFamily="34" charset="0"/>
              <a:buChar char="•"/>
              <a:defRPr>
                <a:latin typeface="+mn-lt"/>
              </a:defRPr>
            </a:lvl1pPr>
          </a:lstStyle>
          <a:p>
            <a:r>
              <a:rPr lang="de-DE" dirty="0"/>
              <a:t>Tabelle einfügen</a:t>
            </a:r>
          </a:p>
        </p:txBody>
      </p:sp>
      <p:pic>
        <p:nvPicPr>
          <p:cNvPr id="5" name="Grafik 4">
            <a:extLst>
              <a:ext uri="{FF2B5EF4-FFF2-40B4-BE49-F238E27FC236}">
                <a16:creationId xmlns:a16="http://schemas.microsoft.com/office/drawing/2014/main" id="{2507D64E-2D6A-49B3-90C9-D8842A2376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0598" y="5769631"/>
            <a:ext cx="893257" cy="895937"/>
          </a:xfrm>
          <a:prstGeom prst="rect">
            <a:avLst/>
          </a:prstGeom>
        </p:spPr>
      </p:pic>
    </p:spTree>
    <p:extLst>
      <p:ext uri="{BB962C8B-B14F-4D97-AF65-F5344CB8AC3E}">
        <p14:creationId xmlns:p14="http://schemas.microsoft.com/office/powerpoint/2010/main" val="411771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ild + weiße 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44462"/>
            <a:ext cx="12192000" cy="2813538"/>
          </a:xfrm>
          <a:prstGeom prst="rect">
            <a:avLst/>
          </a:prstGeom>
        </p:spPr>
      </p:pic>
      <p:sp>
        <p:nvSpPr>
          <p:cNvPr id="10" name="Titel 1">
            <a:extLst>
              <a:ext uri="{FF2B5EF4-FFF2-40B4-BE49-F238E27FC236}">
                <a16:creationId xmlns:a16="http://schemas.microsoft.com/office/drawing/2014/main" id="{AE4DC475-0773-FD4F-8894-FD86AB375A42}"/>
              </a:ext>
            </a:extLst>
          </p:cNvPr>
          <p:cNvSpPr>
            <a:spLocks noGrp="1"/>
          </p:cNvSpPr>
          <p:nvPr>
            <p:ph type="ctrTitle"/>
          </p:nvPr>
        </p:nvSpPr>
        <p:spPr>
          <a:xfrm>
            <a:off x="1333595" y="1979827"/>
            <a:ext cx="10397085" cy="1333307"/>
          </a:xfrm>
          <a:prstGeom prst="rect">
            <a:avLst/>
          </a:prstGeom>
          <a:noFill/>
        </p:spPr>
        <p:txBody>
          <a:bodyPr lIns="0" tIns="0" rIns="0" anchor="t">
            <a:normAutofit/>
          </a:bodyPr>
          <a:lstStyle>
            <a:lvl1pPr algn="l">
              <a:lnSpc>
                <a:spcPct val="120000"/>
              </a:lnSpc>
              <a:defRPr sz="36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1" name="Untertitel 2">
            <a:extLst>
              <a:ext uri="{FF2B5EF4-FFF2-40B4-BE49-F238E27FC236}">
                <a16:creationId xmlns:a16="http://schemas.microsoft.com/office/drawing/2014/main" id="{C0AF655A-574C-354D-BC9B-554D42DDD4BE}"/>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14" name="Gerade Verbindung 13">
            <a:extLst>
              <a:ext uri="{FF2B5EF4-FFF2-40B4-BE49-F238E27FC236}">
                <a16:creationId xmlns:a16="http://schemas.microsoft.com/office/drawing/2014/main" id="{CD17BEE2-4CFD-88E3-10CD-8178C0CEC98E}"/>
              </a:ext>
            </a:extLst>
          </p:cNvPr>
          <p:cNvCxnSpPr>
            <a:cxnSpLocks/>
          </p:cNvCxnSpPr>
          <p:nvPr userDrawn="1"/>
        </p:nvCxnSpPr>
        <p:spPr>
          <a:xfrm flipV="1">
            <a:off x="760227" y="5762082"/>
            <a:ext cx="0" cy="108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platzhalter 4">
            <a:extLst>
              <a:ext uri="{FF2B5EF4-FFF2-40B4-BE49-F238E27FC236}">
                <a16:creationId xmlns:a16="http://schemas.microsoft.com/office/drawing/2014/main" id="{54F54922-C6D0-486F-9516-5F7B612902B2}"/>
              </a:ext>
            </a:extLst>
          </p:cNvPr>
          <p:cNvSpPr>
            <a:spLocks noGrp="1"/>
          </p:cNvSpPr>
          <p:nvPr>
            <p:ph type="body" sz="quarter" idx="12" hasCustomPrompt="1"/>
          </p:nvPr>
        </p:nvSpPr>
        <p:spPr>
          <a:xfrm>
            <a:off x="1049721" y="5768578"/>
            <a:ext cx="10680958" cy="1080000"/>
          </a:xfrm>
          <a:prstGeom prst="rect">
            <a:avLst/>
          </a:prstGeom>
        </p:spPr>
        <p:txBody>
          <a:bodyPr/>
          <a:lstStyle>
            <a:lvl1pPr>
              <a:defRPr>
                <a:solidFill>
                  <a:schemeClr val="bg1"/>
                </a:solidFill>
              </a:defRPr>
            </a:lvl1pPr>
            <a:lvl3pPr>
              <a:defRPr>
                <a:solidFill>
                  <a:schemeClr val="bg1"/>
                </a:solidFill>
              </a:defRPr>
            </a:lvl3pPr>
          </a:lstStyle>
          <a:p>
            <a:pPr marL="228600" marR="0" lvl="0" indent="-228600" algn="l" defTabSz="914400" rtl="0" eaLnBrk="1" fontAlgn="auto" latinLnBrk="0" hangingPunct="1">
              <a:lnSpc>
                <a:spcPct val="90000"/>
              </a:lnSpc>
              <a:spcBef>
                <a:spcPts val="1000"/>
              </a:spcBef>
              <a:spcAft>
                <a:spcPts val="0"/>
              </a:spcAft>
              <a:buClr>
                <a:srgbClr val="004A7D"/>
              </a:buClr>
              <a:buSzTx/>
              <a:buFont typeface="Wingdings" pitchFamily="2" charset="2"/>
              <a:buChar char="§"/>
              <a:tabLst/>
              <a:defRPr/>
            </a:pPr>
            <a:r>
              <a:rPr lang="de-DE" dirty="0"/>
              <a:t>Dr. Peter Menzel, Institut </a:t>
            </a:r>
            <a:r>
              <a:rPr lang="de-DE" dirty="0" err="1"/>
              <a:t>for</a:t>
            </a:r>
            <a:r>
              <a:rPr lang="de-DE" dirty="0"/>
              <a:t> </a:t>
            </a:r>
            <a:r>
              <a:rPr lang="de-DE" dirty="0" err="1"/>
              <a:t>Geophysics</a:t>
            </a:r>
            <a:r>
              <a:rPr lang="de-DE" dirty="0"/>
              <a:t> and </a:t>
            </a:r>
            <a:r>
              <a:rPr lang="de-DE" dirty="0" err="1"/>
              <a:t>Geoinformatics</a:t>
            </a:r>
            <a:endParaRPr lang="de-DE" dirty="0"/>
          </a:p>
          <a:p>
            <a:endParaRPr lang="de-DE" dirty="0"/>
          </a:p>
        </p:txBody>
      </p:sp>
      <p:pic>
        <p:nvPicPr>
          <p:cNvPr id="3" name="Grafik 2">
            <a:extLst>
              <a:ext uri="{FF2B5EF4-FFF2-40B4-BE49-F238E27FC236}">
                <a16:creationId xmlns:a16="http://schemas.microsoft.com/office/drawing/2014/main" id="{0E18612A-927F-4CA8-AC48-CD39216036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6572" y="521206"/>
            <a:ext cx="2553189" cy="900000"/>
          </a:xfrm>
          <a:prstGeom prst="rect">
            <a:avLst/>
          </a:prstGeom>
        </p:spPr>
      </p:pic>
    </p:spTree>
    <p:extLst>
      <p:ext uri="{BB962C8B-B14F-4D97-AF65-F5344CB8AC3E}">
        <p14:creationId xmlns:p14="http://schemas.microsoft.com/office/powerpoint/2010/main" val="25041144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Bild + blaue Schrift">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44462"/>
            <a:ext cx="12192000" cy="2813538"/>
          </a:xfrm>
          <a:prstGeom prst="rect">
            <a:avLst/>
          </a:prstGeom>
        </p:spPr>
      </p:pic>
      <p:sp>
        <p:nvSpPr>
          <p:cNvPr id="10" name="Titel 1">
            <a:extLst>
              <a:ext uri="{FF2B5EF4-FFF2-40B4-BE49-F238E27FC236}">
                <a16:creationId xmlns:a16="http://schemas.microsoft.com/office/drawing/2014/main" id="{AE4DC475-0773-FD4F-8894-FD86AB375A42}"/>
              </a:ext>
            </a:extLst>
          </p:cNvPr>
          <p:cNvSpPr>
            <a:spLocks noGrp="1"/>
          </p:cNvSpPr>
          <p:nvPr>
            <p:ph type="ctrTitle"/>
          </p:nvPr>
        </p:nvSpPr>
        <p:spPr>
          <a:xfrm>
            <a:off x="1333595" y="1979827"/>
            <a:ext cx="10397085" cy="1333307"/>
          </a:xfrm>
          <a:prstGeom prst="rect">
            <a:avLst/>
          </a:prstGeom>
          <a:noFill/>
        </p:spPr>
        <p:txBody>
          <a:bodyPr lIns="0" tIns="0" rIns="0" anchor="t">
            <a:normAutofit/>
          </a:bodyPr>
          <a:lstStyle>
            <a:lvl1pPr algn="l">
              <a:lnSpc>
                <a:spcPct val="120000"/>
              </a:lnSpc>
              <a:defRPr sz="3600" b="1" i="0" cap="all" spc="0" baseline="0">
                <a:solidFill>
                  <a:srgbClr val="004A7D"/>
                </a:solidFill>
                <a:effectLst/>
                <a:latin typeface="+mn-lt"/>
                <a:cs typeface="Arial" panose="020B0604020202020204" pitchFamily="34" charset="0"/>
              </a:defRPr>
            </a:lvl1pPr>
          </a:lstStyle>
          <a:p>
            <a:r>
              <a:rPr lang="de-DE" dirty="0"/>
              <a:t>Mastertitelformat bearbeiten</a:t>
            </a:r>
          </a:p>
        </p:txBody>
      </p:sp>
      <p:sp>
        <p:nvSpPr>
          <p:cNvPr id="11" name="Untertitel 2">
            <a:extLst>
              <a:ext uri="{FF2B5EF4-FFF2-40B4-BE49-F238E27FC236}">
                <a16:creationId xmlns:a16="http://schemas.microsoft.com/office/drawing/2014/main" id="{C0AF655A-574C-354D-BC9B-554D42DDD4BE}"/>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rgbClr val="004A7D"/>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14" name="Gerade Verbindung 13">
            <a:extLst>
              <a:ext uri="{FF2B5EF4-FFF2-40B4-BE49-F238E27FC236}">
                <a16:creationId xmlns:a16="http://schemas.microsoft.com/office/drawing/2014/main" id="{CD17BEE2-4CFD-88E3-10CD-8178C0CEC98E}"/>
              </a:ext>
            </a:extLst>
          </p:cNvPr>
          <p:cNvCxnSpPr>
            <a:cxnSpLocks/>
          </p:cNvCxnSpPr>
          <p:nvPr userDrawn="1"/>
        </p:nvCxnSpPr>
        <p:spPr>
          <a:xfrm flipV="1">
            <a:off x="766763" y="5768578"/>
            <a:ext cx="0" cy="108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platzhalter 4">
            <a:extLst>
              <a:ext uri="{FF2B5EF4-FFF2-40B4-BE49-F238E27FC236}">
                <a16:creationId xmlns:a16="http://schemas.microsoft.com/office/drawing/2014/main" id="{FA72C748-26E8-412F-890F-594491E90819}"/>
              </a:ext>
            </a:extLst>
          </p:cNvPr>
          <p:cNvSpPr>
            <a:spLocks noGrp="1"/>
          </p:cNvSpPr>
          <p:nvPr>
            <p:ph type="body" sz="quarter" idx="12" hasCustomPrompt="1"/>
          </p:nvPr>
        </p:nvSpPr>
        <p:spPr>
          <a:xfrm>
            <a:off x="1049721" y="5768578"/>
            <a:ext cx="10680958" cy="1080000"/>
          </a:xfrm>
          <a:prstGeom prst="rect">
            <a:avLst/>
          </a:prstGeom>
        </p:spPr>
        <p:txBody>
          <a:bodyPr/>
          <a:lstStyle>
            <a:lvl1pPr>
              <a:defRPr>
                <a:solidFill>
                  <a:schemeClr val="bg1"/>
                </a:solidFill>
              </a:defRPr>
            </a:lvl1pPr>
            <a:lvl3pPr>
              <a:defRPr>
                <a:solidFill>
                  <a:schemeClr val="bg1"/>
                </a:solidFill>
              </a:defRPr>
            </a:lvl3pPr>
          </a:lstStyle>
          <a:p>
            <a:pPr marL="228600" marR="0" lvl="0" indent="-228600" algn="l" defTabSz="914400" rtl="0" eaLnBrk="1" fontAlgn="auto" latinLnBrk="0" hangingPunct="1">
              <a:lnSpc>
                <a:spcPct val="90000"/>
              </a:lnSpc>
              <a:spcBef>
                <a:spcPts val="1000"/>
              </a:spcBef>
              <a:spcAft>
                <a:spcPts val="0"/>
              </a:spcAft>
              <a:buClr>
                <a:srgbClr val="004A7D"/>
              </a:buClr>
              <a:buSzTx/>
              <a:buFont typeface="Wingdings" pitchFamily="2" charset="2"/>
              <a:buChar char="§"/>
              <a:tabLst/>
              <a:defRPr/>
            </a:pPr>
            <a:r>
              <a:rPr lang="de-DE" dirty="0"/>
              <a:t>Dr. Peter Menzel, Institut </a:t>
            </a:r>
            <a:r>
              <a:rPr lang="de-DE" dirty="0" err="1"/>
              <a:t>for</a:t>
            </a:r>
            <a:r>
              <a:rPr lang="de-DE" dirty="0"/>
              <a:t> </a:t>
            </a:r>
            <a:r>
              <a:rPr lang="de-DE" dirty="0" err="1"/>
              <a:t>Geophysics</a:t>
            </a:r>
            <a:r>
              <a:rPr lang="de-DE" dirty="0"/>
              <a:t> and </a:t>
            </a:r>
            <a:r>
              <a:rPr lang="de-DE" dirty="0" err="1"/>
              <a:t>Geoinformatics</a:t>
            </a:r>
            <a:endParaRPr lang="de-DE" dirty="0"/>
          </a:p>
          <a:p>
            <a:endParaRPr lang="de-DE" dirty="0"/>
          </a:p>
        </p:txBody>
      </p:sp>
      <p:pic>
        <p:nvPicPr>
          <p:cNvPr id="8" name="Grafik 7">
            <a:extLst>
              <a:ext uri="{FF2B5EF4-FFF2-40B4-BE49-F238E27FC236}">
                <a16:creationId xmlns:a16="http://schemas.microsoft.com/office/drawing/2014/main" id="{F9423C04-9F6A-4DA0-BE81-E6C83F4F40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1086" y="520473"/>
            <a:ext cx="2553188" cy="900000"/>
          </a:xfrm>
          <a:prstGeom prst="rect">
            <a:avLst/>
          </a:prstGeom>
        </p:spPr>
      </p:pic>
    </p:spTree>
    <p:extLst>
      <p:ext uri="{BB962C8B-B14F-4D97-AF65-F5344CB8AC3E}">
        <p14:creationId xmlns:p14="http://schemas.microsoft.com/office/powerpoint/2010/main" val="587434679"/>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 Titel">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748145" y="1721708"/>
            <a:ext cx="10982536"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748145" y="923058"/>
            <a:ext cx="10982536"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pic>
        <p:nvPicPr>
          <p:cNvPr id="6" name="Grafik 5">
            <a:extLst>
              <a:ext uri="{FF2B5EF4-FFF2-40B4-BE49-F238E27FC236}">
                <a16:creationId xmlns:a16="http://schemas.microsoft.com/office/drawing/2014/main" id="{A8F4D545-5734-447E-BC12-3730E868CF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0598" y="5769631"/>
            <a:ext cx="893257" cy="895937"/>
          </a:xfrm>
          <a:prstGeom prst="rect">
            <a:avLst/>
          </a:prstGeom>
        </p:spPr>
      </p:pic>
    </p:spTree>
    <p:extLst>
      <p:ext uri="{BB962C8B-B14F-4D97-AF65-F5344CB8AC3E}">
        <p14:creationId xmlns:p14="http://schemas.microsoft.com/office/powerpoint/2010/main" val="26406036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2-spaltig + Titel">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960BD8C6-7AB3-C64F-8C75-0984F7FD809D}"/>
              </a:ext>
            </a:extLst>
          </p:cNvPr>
          <p:cNvSpPr>
            <a:spLocks noGrp="1"/>
          </p:cNvSpPr>
          <p:nvPr>
            <p:ph idx="12"/>
          </p:nvPr>
        </p:nvSpPr>
        <p:spPr>
          <a:xfrm>
            <a:off x="748145" y="1721708"/>
            <a:ext cx="5259227"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742950" indent="-285750">
              <a:buClr>
                <a:srgbClr val="004A7D"/>
              </a:buClr>
              <a:buSzPct val="110000"/>
              <a:buFont typeface="Arial" panose="020B0604020202020204" pitchFamily="34" charset="0"/>
              <a:buChar char="•"/>
              <a:defRPr sz="1600">
                <a:latin typeface="+mn-lt"/>
              </a:defRPr>
            </a:lvl2pPr>
            <a:lvl3pPr marL="1200150" indent="-285750">
              <a:buClr>
                <a:srgbClr val="004A7D"/>
              </a:buClr>
              <a:buSzPct val="110000"/>
              <a:buFont typeface="Arial" panose="020B0604020202020204" pitchFamily="34" charset="0"/>
              <a:buChar char="•"/>
              <a:defRPr sz="1400">
                <a:latin typeface="+mn-lt"/>
              </a:defRPr>
            </a:lvl3pPr>
            <a:lvl4pPr marL="1657350" indent="-285750">
              <a:buClr>
                <a:srgbClr val="004A7D"/>
              </a:buClr>
              <a:buSzPct val="110000"/>
              <a:buFont typeface="Arial" panose="020B0604020202020204" pitchFamily="34" charset="0"/>
              <a:buChar char="•"/>
              <a:defRPr sz="1400">
                <a:latin typeface="+mn-lt"/>
              </a:defRPr>
            </a:lvl4pPr>
            <a:lvl5pPr marL="2000250" indent="-17145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Inhaltsplatzhalter 2">
            <a:extLst>
              <a:ext uri="{FF2B5EF4-FFF2-40B4-BE49-F238E27FC236}">
                <a16:creationId xmlns:a16="http://schemas.microsoft.com/office/drawing/2014/main" id="{64349417-2101-9E4F-957C-40EE9DC94BA6}"/>
              </a:ext>
            </a:extLst>
          </p:cNvPr>
          <p:cNvSpPr>
            <a:spLocks noGrp="1"/>
          </p:cNvSpPr>
          <p:nvPr>
            <p:ph idx="13"/>
          </p:nvPr>
        </p:nvSpPr>
        <p:spPr>
          <a:xfrm>
            <a:off x="6471454" y="1721708"/>
            <a:ext cx="5259227"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4">
            <a:extLst>
              <a:ext uri="{FF2B5EF4-FFF2-40B4-BE49-F238E27FC236}">
                <a16:creationId xmlns:a16="http://schemas.microsoft.com/office/drawing/2014/main" id="{BCAE72CF-FE3E-B44F-A41E-BFF4769C3051}"/>
              </a:ext>
            </a:extLst>
          </p:cNvPr>
          <p:cNvSpPr>
            <a:spLocks noGrp="1"/>
          </p:cNvSpPr>
          <p:nvPr>
            <p:ph type="title"/>
          </p:nvPr>
        </p:nvSpPr>
        <p:spPr>
          <a:xfrm>
            <a:off x="748145" y="923058"/>
            <a:ext cx="10982536"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pic>
        <p:nvPicPr>
          <p:cNvPr id="6" name="Grafik 5">
            <a:extLst>
              <a:ext uri="{FF2B5EF4-FFF2-40B4-BE49-F238E27FC236}">
                <a16:creationId xmlns:a16="http://schemas.microsoft.com/office/drawing/2014/main" id="{18BE2FA2-7F9B-4F82-93BA-179F5A7A9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0598" y="5769631"/>
            <a:ext cx="893257" cy="895937"/>
          </a:xfrm>
          <a:prstGeom prst="rect">
            <a:avLst/>
          </a:prstGeom>
        </p:spPr>
      </p:pic>
    </p:spTree>
    <p:extLst>
      <p:ext uri="{BB962C8B-B14F-4D97-AF65-F5344CB8AC3E}">
        <p14:creationId xmlns:p14="http://schemas.microsoft.com/office/powerpoint/2010/main" val="336770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5244DFFF-5FDB-2845-9FB3-C504544BB021}"/>
              </a:ext>
            </a:extLst>
          </p:cNvPr>
          <p:cNvSpPr>
            <a:spLocks noGrp="1"/>
          </p:cNvSpPr>
          <p:nvPr>
            <p:ph idx="12"/>
          </p:nvPr>
        </p:nvSpPr>
        <p:spPr>
          <a:xfrm>
            <a:off x="754083" y="864231"/>
            <a:ext cx="10976598"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Grafik 3">
            <a:extLst>
              <a:ext uri="{FF2B5EF4-FFF2-40B4-BE49-F238E27FC236}">
                <a16:creationId xmlns:a16="http://schemas.microsoft.com/office/drawing/2014/main" id="{3CCC6298-7B59-40FD-81F7-9F386267D7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0598" y="5769631"/>
            <a:ext cx="893257" cy="895937"/>
          </a:xfrm>
          <a:prstGeom prst="rect">
            <a:avLst/>
          </a:prstGeom>
        </p:spPr>
      </p:pic>
    </p:spTree>
    <p:extLst>
      <p:ext uri="{BB962C8B-B14F-4D97-AF65-F5344CB8AC3E}">
        <p14:creationId xmlns:p14="http://schemas.microsoft.com/office/powerpoint/2010/main" val="57615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EC617361-E60C-DE46-BBF4-073B94746F1F}"/>
              </a:ext>
            </a:extLst>
          </p:cNvPr>
          <p:cNvSpPr>
            <a:spLocks noGrp="1"/>
          </p:cNvSpPr>
          <p:nvPr>
            <p:ph idx="12"/>
          </p:nvPr>
        </p:nvSpPr>
        <p:spPr>
          <a:xfrm>
            <a:off x="6471453" y="864231"/>
            <a:ext cx="5259227"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2">
            <a:extLst>
              <a:ext uri="{FF2B5EF4-FFF2-40B4-BE49-F238E27FC236}">
                <a16:creationId xmlns:a16="http://schemas.microsoft.com/office/drawing/2014/main" id="{400A0BB4-9691-2743-8231-5FFC854F1A80}"/>
              </a:ext>
            </a:extLst>
          </p:cNvPr>
          <p:cNvSpPr>
            <a:spLocks noGrp="1"/>
          </p:cNvSpPr>
          <p:nvPr>
            <p:ph idx="14"/>
          </p:nvPr>
        </p:nvSpPr>
        <p:spPr>
          <a:xfrm>
            <a:off x="753301" y="864231"/>
            <a:ext cx="5259227"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id="{C3F52199-0BE3-4F26-8B3E-C873622D7D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0598" y="5769631"/>
            <a:ext cx="893257" cy="895937"/>
          </a:xfrm>
          <a:prstGeom prst="rect">
            <a:avLst/>
          </a:prstGeom>
        </p:spPr>
      </p:pic>
    </p:spTree>
    <p:extLst>
      <p:ext uri="{BB962C8B-B14F-4D97-AF65-F5344CB8AC3E}">
        <p14:creationId xmlns:p14="http://schemas.microsoft.com/office/powerpoint/2010/main" val="2574307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Film">
    <p:spTree>
      <p:nvGrpSpPr>
        <p:cNvPr id="1" name=""/>
        <p:cNvGrpSpPr/>
        <p:nvPr/>
      </p:nvGrpSpPr>
      <p:grpSpPr>
        <a:xfrm>
          <a:off x="0" y="0"/>
          <a:ext cx="0" cy="0"/>
          <a:chOff x="0" y="0"/>
          <a:chExt cx="0" cy="0"/>
        </a:xfrm>
      </p:grpSpPr>
      <p:sp>
        <p:nvSpPr>
          <p:cNvPr id="5" name="Medienplatzhalter 4">
            <a:extLst>
              <a:ext uri="{FF2B5EF4-FFF2-40B4-BE49-F238E27FC236}">
                <a16:creationId xmlns:a16="http://schemas.microsoft.com/office/drawing/2014/main" id="{20FE898B-58F2-9142-9ED3-EEBBA769A76A}"/>
              </a:ext>
            </a:extLst>
          </p:cNvPr>
          <p:cNvSpPr>
            <a:spLocks noGrp="1"/>
          </p:cNvSpPr>
          <p:nvPr>
            <p:ph type="media" sz="quarter" idx="10"/>
          </p:nvPr>
        </p:nvSpPr>
        <p:spPr>
          <a:xfrm>
            <a:off x="748145" y="841376"/>
            <a:ext cx="10982536" cy="4959918"/>
          </a:xfrm>
          <a:prstGeom prst="rect">
            <a:avLst/>
          </a:prstGeom>
        </p:spPr>
        <p:txBody>
          <a:bodyPr/>
          <a:lstStyle>
            <a:lvl1pPr marL="228600" indent="-228600">
              <a:buFont typeface="Arial" panose="020B0604020202020204" pitchFamily="34" charset="0"/>
              <a:buChar char="•"/>
              <a:defRPr/>
            </a:lvl1pPr>
          </a:lstStyle>
          <a:p>
            <a:endParaRPr lang="de-DE" dirty="0"/>
          </a:p>
        </p:txBody>
      </p:sp>
      <p:pic>
        <p:nvPicPr>
          <p:cNvPr id="4" name="Grafik 3">
            <a:extLst>
              <a:ext uri="{FF2B5EF4-FFF2-40B4-BE49-F238E27FC236}">
                <a16:creationId xmlns:a16="http://schemas.microsoft.com/office/drawing/2014/main" id="{AB3F7442-48D7-410A-B860-69E890898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0598" y="5769631"/>
            <a:ext cx="893257" cy="895937"/>
          </a:xfrm>
          <a:prstGeom prst="rect">
            <a:avLst/>
          </a:prstGeom>
        </p:spPr>
      </p:pic>
    </p:spTree>
    <p:extLst>
      <p:ext uri="{BB962C8B-B14F-4D97-AF65-F5344CB8AC3E}">
        <p14:creationId xmlns:p14="http://schemas.microsoft.com/office/powerpoint/2010/main" val="7431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E4BC42F-D558-FF41-B4B9-7A075C25C7D7}"/>
              </a:ext>
            </a:extLst>
          </p:cNvPr>
          <p:cNvSpPr>
            <a:spLocks noGrp="1"/>
          </p:cNvSpPr>
          <p:nvPr>
            <p:ph type="pic" sz="quarter" idx="13" hasCustomPrompt="1"/>
          </p:nvPr>
        </p:nvSpPr>
        <p:spPr>
          <a:xfrm>
            <a:off x="754083" y="1704822"/>
            <a:ext cx="10976598" cy="4230841"/>
          </a:xfrm>
          <a:prstGeom prst="rect">
            <a:avLst/>
          </a:prstGeom>
        </p:spPr>
        <p:txBody>
          <a:bodyPr/>
          <a:lstStyle>
            <a:lvl1pPr marL="228600" indent="-228600">
              <a:buFont typeface="Arial" panose="020B0604020202020204" pitchFamily="34" charset="0"/>
              <a:buChar char="•"/>
              <a:defRPr>
                <a:latin typeface="+mn-lt"/>
              </a:defRPr>
            </a:lvl1pPr>
          </a:lstStyle>
          <a:p>
            <a:r>
              <a:rPr lang="de-DE" dirty="0"/>
              <a:t>Bild einfügen</a:t>
            </a:r>
          </a:p>
        </p:txBody>
      </p:sp>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754083" y="923058"/>
            <a:ext cx="10976598"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pic>
        <p:nvPicPr>
          <p:cNvPr id="6" name="Grafik 5">
            <a:extLst>
              <a:ext uri="{FF2B5EF4-FFF2-40B4-BE49-F238E27FC236}">
                <a16:creationId xmlns:a16="http://schemas.microsoft.com/office/drawing/2014/main" id="{5B2990FB-9498-45C9-8E18-87877C9571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0598" y="5769631"/>
            <a:ext cx="893257" cy="895937"/>
          </a:xfrm>
          <a:prstGeom prst="rect">
            <a:avLst/>
          </a:prstGeom>
        </p:spPr>
      </p:pic>
    </p:spTree>
    <p:extLst>
      <p:ext uri="{BB962C8B-B14F-4D97-AF65-F5344CB8AC3E}">
        <p14:creationId xmlns:p14="http://schemas.microsoft.com/office/powerpoint/2010/main" val="70302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Gerade Verbindung 5">
            <a:extLst>
              <a:ext uri="{FF2B5EF4-FFF2-40B4-BE49-F238E27FC236}">
                <a16:creationId xmlns:a16="http://schemas.microsoft.com/office/drawing/2014/main" id="{BF5E3395-C981-4234-9E4A-431FB9716BC5}"/>
              </a:ext>
            </a:extLst>
          </p:cNvPr>
          <p:cNvCxnSpPr>
            <a:cxnSpLocks/>
          </p:cNvCxnSpPr>
          <p:nvPr userDrawn="1"/>
        </p:nvCxnSpPr>
        <p:spPr>
          <a:xfrm flipV="1">
            <a:off x="760227" y="6217600"/>
            <a:ext cx="0" cy="640400"/>
          </a:xfrm>
          <a:prstGeom prst="line">
            <a:avLst/>
          </a:prstGeom>
          <a:ln>
            <a:solidFill>
              <a:srgbClr val="004A7D"/>
            </a:solidFill>
          </a:ln>
        </p:spPr>
        <p:style>
          <a:lnRef idx="1">
            <a:schemeClr val="accent1"/>
          </a:lnRef>
          <a:fillRef idx="0">
            <a:schemeClr val="accent1"/>
          </a:fillRef>
          <a:effectRef idx="0">
            <a:schemeClr val="accent1"/>
          </a:effectRef>
          <a:fontRef idx="minor">
            <a:schemeClr val="tx1"/>
          </a:fontRef>
        </p:style>
      </p:cxnSp>
      <p:sp>
        <p:nvSpPr>
          <p:cNvPr id="3" name="Foliennummernplatzhalter 5">
            <a:extLst>
              <a:ext uri="{FF2B5EF4-FFF2-40B4-BE49-F238E27FC236}">
                <a16:creationId xmlns:a16="http://schemas.microsoft.com/office/drawing/2014/main" id="{73F8053B-A6A5-488D-A314-83E271417020}"/>
              </a:ext>
            </a:extLst>
          </p:cNvPr>
          <p:cNvSpPr txBox="1">
            <a:spLocks/>
          </p:cNvSpPr>
          <p:nvPr userDrawn="1"/>
        </p:nvSpPr>
        <p:spPr>
          <a:xfrm>
            <a:off x="194239" y="6274750"/>
            <a:ext cx="494764" cy="365125"/>
          </a:xfrm>
          <a:prstGeom prst="rect">
            <a:avLst/>
          </a:prstGeom>
        </p:spPr>
        <p:txBody>
          <a:bodyPr lIns="0" tIns="0" rIns="0"/>
          <a:lstStyle>
            <a:defPPr>
              <a:defRPr lang="de-DE"/>
            </a:defPPr>
            <a:lvl1pPr marL="0" algn="r" defTabSz="914400" rtl="0" eaLnBrk="1" latinLnBrk="0" hangingPunct="1">
              <a:defRPr sz="1200" kern="120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1FBD69-6E57-4E10-B6F4-1F4D658D73AC}" type="slidenum">
              <a:rPr lang="de-DE" smtClean="0">
                <a:latin typeface="+mn-lt"/>
              </a:rPr>
              <a:pPr/>
              <a:t>‹Nr.›</a:t>
            </a:fld>
            <a:endParaRPr lang="de-DE" dirty="0">
              <a:latin typeface="+mn-lt"/>
            </a:endParaRPr>
          </a:p>
        </p:txBody>
      </p:sp>
      <p:sp>
        <p:nvSpPr>
          <p:cNvPr id="4" name="Fußzeilenplatzhalter 4">
            <a:extLst>
              <a:ext uri="{FF2B5EF4-FFF2-40B4-BE49-F238E27FC236}">
                <a16:creationId xmlns:a16="http://schemas.microsoft.com/office/drawing/2014/main" id="{ED8D6D00-FF5F-483E-B336-EE136557BCB3}"/>
              </a:ext>
            </a:extLst>
          </p:cNvPr>
          <p:cNvSpPr txBox="1">
            <a:spLocks/>
          </p:cNvSpPr>
          <p:nvPr userDrawn="1"/>
        </p:nvSpPr>
        <p:spPr>
          <a:xfrm>
            <a:off x="902677" y="6223950"/>
            <a:ext cx="6864875" cy="533387"/>
          </a:xfrm>
          <a:prstGeom prst="rect">
            <a:avLst/>
          </a:prstGeom>
        </p:spPr>
        <p:txBody>
          <a:bodyPr lIns="0" tIns="0" rIns="0"/>
          <a:lstStyle>
            <a:defPPr>
              <a:defRPr lang="de-DE"/>
            </a:defPPr>
            <a:lvl1pPr marL="0" algn="l" defTabSz="914400" rtl="0" eaLnBrk="1" latinLnBrk="0" hangingPunct="1">
              <a:lnSpc>
                <a:spcPct val="150000"/>
              </a:lnSpc>
              <a:defRPr sz="1000" b="0" i="0" kern="1200" spc="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latin typeface="+mn-lt"/>
              </a:rPr>
              <a:t>Dr. Peter Menzel</a:t>
            </a:r>
          </a:p>
          <a:p>
            <a:r>
              <a:rPr lang="de-DE" dirty="0">
                <a:latin typeface="+mn-lt"/>
              </a:rPr>
              <a:t>Grundlagen GIS</a:t>
            </a:r>
          </a:p>
        </p:txBody>
      </p:sp>
    </p:spTree>
    <p:extLst>
      <p:ext uri="{BB962C8B-B14F-4D97-AF65-F5344CB8AC3E}">
        <p14:creationId xmlns:p14="http://schemas.microsoft.com/office/powerpoint/2010/main" val="2895392174"/>
      </p:ext>
    </p:extLst>
  </p:cSld>
  <p:clrMap bg1="lt1" tx1="dk1" bg2="lt2" tx2="dk2" accent1="accent1" accent2="accent2" accent3="accent3" accent4="accent4" accent5="accent5" accent6="accent6" hlink="hlink" folHlink="folHlink"/>
  <p:sldLayoutIdLst>
    <p:sldLayoutId id="2147483669" r:id="rId1"/>
    <p:sldLayoutId id="2147483687" r:id="rId2"/>
    <p:sldLayoutId id="2147483688" r:id="rId3"/>
    <p:sldLayoutId id="2147483682" r:id="rId4"/>
    <p:sldLayoutId id="2147483670" r:id="rId5"/>
    <p:sldLayoutId id="2147483672" r:id="rId6"/>
    <p:sldLayoutId id="2147483671" r:id="rId7"/>
    <p:sldLayoutId id="2147483665" r:id="rId8"/>
    <p:sldLayoutId id="2147483681" r:id="rId9"/>
    <p:sldLayoutId id="2147483683" r:id="rId10"/>
    <p:sldLayoutId id="2147483685" r:id="rId11"/>
    <p:sldLayoutId id="214748368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4A7D"/>
        </a:buClr>
        <a:buFont typeface="Wingdings"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00000"/>
        <a:buFont typeface="Wingdings"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Font typeface="Wingdings"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Font typeface="Wingdings" pitchFamily="2" charset="2"/>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Font typeface="Wingdings" pitchFamily="2" charset="2"/>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ACE98-E6DF-4E0D-952D-B62AD8906F9A}"/>
              </a:ext>
            </a:extLst>
          </p:cNvPr>
          <p:cNvSpPr>
            <a:spLocks noGrp="1"/>
          </p:cNvSpPr>
          <p:nvPr>
            <p:ph type="ctrTitle"/>
          </p:nvPr>
        </p:nvSpPr>
        <p:spPr/>
        <p:txBody>
          <a:bodyPr/>
          <a:lstStyle/>
          <a:p>
            <a:r>
              <a:rPr lang="en-US" dirty="0" err="1"/>
              <a:t>Übung</a:t>
            </a:r>
            <a:r>
              <a:rPr lang="en-US" dirty="0"/>
              <a:t> </a:t>
            </a:r>
            <a:r>
              <a:rPr lang="en-US" dirty="0" err="1"/>
              <a:t>Grundlagen</a:t>
            </a:r>
            <a:r>
              <a:rPr lang="en-US" dirty="0"/>
              <a:t> GIS</a:t>
            </a:r>
            <a:endParaRPr lang="de-DE" dirty="0"/>
          </a:p>
        </p:txBody>
      </p:sp>
      <p:sp>
        <p:nvSpPr>
          <p:cNvPr id="3" name="Untertitel 2">
            <a:extLst>
              <a:ext uri="{FF2B5EF4-FFF2-40B4-BE49-F238E27FC236}">
                <a16:creationId xmlns:a16="http://schemas.microsoft.com/office/drawing/2014/main" id="{866A64CF-F362-49F2-9948-E38B261F0EAD}"/>
              </a:ext>
            </a:extLst>
          </p:cNvPr>
          <p:cNvSpPr>
            <a:spLocks noGrp="1"/>
          </p:cNvSpPr>
          <p:nvPr>
            <p:ph type="subTitle" idx="1"/>
          </p:nvPr>
        </p:nvSpPr>
        <p:spPr/>
        <p:txBody>
          <a:bodyPr/>
          <a:lstStyle/>
          <a:p>
            <a:r>
              <a:rPr lang="en-US" i="1" dirty="0"/>
              <a:t>Interpolation von </a:t>
            </a:r>
            <a:r>
              <a:rPr lang="en-US" i="1" dirty="0" err="1"/>
              <a:t>Punktdaten</a:t>
            </a:r>
            <a:r>
              <a:rPr lang="en-US" i="1" dirty="0"/>
              <a:t> auf </a:t>
            </a:r>
            <a:r>
              <a:rPr lang="en-US" i="1" dirty="0" err="1"/>
              <a:t>ein</a:t>
            </a:r>
            <a:r>
              <a:rPr lang="en-US" i="1" dirty="0"/>
              <a:t> Raster</a:t>
            </a:r>
            <a:endParaRPr lang="de-DE" dirty="0"/>
          </a:p>
        </p:txBody>
      </p:sp>
      <p:sp>
        <p:nvSpPr>
          <p:cNvPr id="4" name="Textplatzhalter 3">
            <a:extLst>
              <a:ext uri="{FF2B5EF4-FFF2-40B4-BE49-F238E27FC236}">
                <a16:creationId xmlns:a16="http://schemas.microsoft.com/office/drawing/2014/main" id="{8683AE27-0C24-4FDF-A589-9FCC2BC4E314}"/>
              </a:ext>
            </a:extLst>
          </p:cNvPr>
          <p:cNvSpPr>
            <a:spLocks noGrp="1"/>
          </p:cNvSpPr>
          <p:nvPr>
            <p:ph type="body" sz="quarter" idx="12"/>
          </p:nvPr>
        </p:nvSpPr>
        <p:spPr/>
        <p:txBody>
          <a:bodyPr/>
          <a:lstStyle/>
          <a:p>
            <a:endParaRPr lang="de-DE"/>
          </a:p>
        </p:txBody>
      </p:sp>
      <p:pic>
        <p:nvPicPr>
          <p:cNvPr id="6" name="Grafik 5">
            <a:extLst>
              <a:ext uri="{FF2B5EF4-FFF2-40B4-BE49-F238E27FC236}">
                <a16:creationId xmlns:a16="http://schemas.microsoft.com/office/drawing/2014/main" id="{BF7A8788-D44B-4EBF-B042-9AA9CBD1E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22" y="-9077"/>
            <a:ext cx="2679365" cy="2768254"/>
          </a:xfrm>
          <a:prstGeom prst="rect">
            <a:avLst/>
          </a:prstGeom>
        </p:spPr>
      </p:pic>
      <p:pic>
        <p:nvPicPr>
          <p:cNvPr id="7" name="Grafik 6">
            <a:extLst>
              <a:ext uri="{FF2B5EF4-FFF2-40B4-BE49-F238E27FC236}">
                <a16:creationId xmlns:a16="http://schemas.microsoft.com/office/drawing/2014/main" id="{C155A51C-A760-435A-8729-2759A3902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2635" y="3489367"/>
            <a:ext cx="2679365" cy="3376310"/>
          </a:xfrm>
          <a:prstGeom prst="rect">
            <a:avLst/>
          </a:prstGeom>
        </p:spPr>
      </p:pic>
      <p:sp>
        <p:nvSpPr>
          <p:cNvPr id="8" name="Pfeil nach rechts 8">
            <a:extLst>
              <a:ext uri="{FF2B5EF4-FFF2-40B4-BE49-F238E27FC236}">
                <a16:creationId xmlns:a16="http://schemas.microsoft.com/office/drawing/2014/main" id="{3229A7FD-5BAE-46B4-A02E-F75366539702}"/>
              </a:ext>
            </a:extLst>
          </p:cNvPr>
          <p:cNvSpPr/>
          <p:nvPr/>
        </p:nvSpPr>
        <p:spPr>
          <a:xfrm rot="5400000">
            <a:off x="10357016" y="2847602"/>
            <a:ext cx="990600" cy="655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Tree>
    <p:extLst>
      <p:ext uri="{BB962C8B-B14F-4D97-AF65-F5344CB8AC3E}">
        <p14:creationId xmlns:p14="http://schemas.microsoft.com/office/powerpoint/2010/main" val="2841601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50014868-A3C7-4097-B945-5C7631C00D05}"/>
                  </a:ext>
                </a:extLst>
              </p:cNvPr>
              <p:cNvSpPr>
                <a:spLocks noGrp="1"/>
              </p:cNvSpPr>
              <p:nvPr>
                <p:ph idx="12"/>
              </p:nvPr>
            </p:nvSpPr>
            <p:spPr/>
            <p:txBody>
              <a:bodyPr/>
              <a:lstStyle/>
              <a:p>
                <a:pPr marL="285750" indent="-285750">
                  <a:buFont typeface="Arial" panose="020B0604020202020204" pitchFamily="34" charset="0"/>
                  <a:buChar char="•"/>
                </a:pPr>
                <a:r>
                  <a:rPr lang="de-DE" dirty="0" err="1"/>
                  <a:t>Spatial</a:t>
                </a:r>
                <a:r>
                  <a:rPr lang="de-DE" dirty="0"/>
                  <a:t> Analyst Tool &gt; Interpolation &gt; IDW</a:t>
                </a:r>
              </a:p>
              <a:p>
                <a:pPr marL="971550" lvl="1" indent="-285750"/>
                <a:r>
                  <a:rPr lang="de-DE" i="1" dirty="0"/>
                  <a:t>Potenz / Power: </a:t>
                </a:r>
                <a:r>
                  <a:rPr lang="de-DE" dirty="0"/>
                  <a:t>Gewichtung der Richtungsabhängigkeit</a:t>
                </a:r>
                <a:br>
                  <a:rPr lang="de-DE" dirty="0"/>
                </a:br>
                <a14:m>
                  <m:oMath xmlns:m="http://schemas.openxmlformats.org/officeDocument/2006/math">
                    <m:r>
                      <a:rPr lang="de-DE" b="0" i="1" smtClean="0">
                        <a:latin typeface="Cambria Math" panose="02040503050406030204" pitchFamily="18" charset="0"/>
                      </a:rPr>
                      <m:t>0.5 </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m:t>
                    </m:r>
                    <m:r>
                      <a:rPr lang="de-DE" b="0" i="1" smtClean="0">
                        <a:latin typeface="Cambria Math" panose="02040503050406030204" pitchFamily="18" charset="0"/>
                        <a:ea typeface="Cambria Math" panose="02040503050406030204" pitchFamily="18" charset="0"/>
                      </a:rPr>
                      <m:t> ≤3</m:t>
                    </m:r>
                  </m:oMath>
                </a14:m>
                <a:endParaRPr lang="de-DE" i="1" dirty="0"/>
              </a:p>
              <a:p>
                <a:pPr marL="971550" lvl="1" indent="-285750"/>
                <a:endParaRPr lang="de-DE" i="1" dirty="0"/>
              </a:p>
              <a:p>
                <a:pPr marL="285750" indent="-285750">
                  <a:buFont typeface="Arial" panose="020B0604020202020204" pitchFamily="34" charset="0"/>
                  <a:buChar char="•"/>
                </a:pPr>
                <a:r>
                  <a:rPr lang="de-DE" dirty="0"/>
                  <a:t>Problem: Ergebnisraster erstreckt sich nicht über die komplette Talsperre</a:t>
                </a:r>
              </a:p>
              <a:p>
                <a:pPr marL="971550" lvl="1" indent="-285750"/>
                <a:endParaRPr lang="en-GB" dirty="0"/>
              </a:p>
            </p:txBody>
          </p:sp>
        </mc:Choice>
        <mc:Fallback>
          <p:sp>
            <p:nvSpPr>
              <p:cNvPr id="2" name="Inhaltsplatzhalter 1">
                <a:extLst>
                  <a:ext uri="{FF2B5EF4-FFF2-40B4-BE49-F238E27FC236}">
                    <a16:creationId xmlns:a16="http://schemas.microsoft.com/office/drawing/2014/main" id="{50014868-A3C7-4097-B945-5C7631C00D05}"/>
                  </a:ext>
                </a:extLst>
              </p:cNvPr>
              <p:cNvSpPr>
                <a:spLocks noGrp="1" noRot="1" noChangeAspect="1" noMove="1" noResize="1" noEditPoints="1" noAdjustHandles="1" noChangeArrowheads="1" noChangeShapeType="1" noTextEdit="1"/>
              </p:cNvSpPr>
              <p:nvPr>
                <p:ph idx="12"/>
              </p:nvPr>
            </p:nvSpPr>
            <p:spPr>
              <a:blipFill>
                <a:blip r:embed="rId2"/>
                <a:stretch>
                  <a:fillRect l="-1333" t="-1301"/>
                </a:stretch>
              </a:blipFill>
            </p:spPr>
            <p:txBody>
              <a:bodyPr/>
              <a:lstStyle/>
              <a:p>
                <a:r>
                  <a:rPr lang="en-GB">
                    <a:noFill/>
                  </a:rPr>
                  <a:t> </a:t>
                </a:r>
              </a:p>
            </p:txBody>
          </p:sp>
        </mc:Fallback>
      </mc:AlternateContent>
      <p:sp>
        <p:nvSpPr>
          <p:cNvPr id="3" name="Titel 2">
            <a:extLst>
              <a:ext uri="{FF2B5EF4-FFF2-40B4-BE49-F238E27FC236}">
                <a16:creationId xmlns:a16="http://schemas.microsoft.com/office/drawing/2014/main" id="{7BAAE24B-FEDC-4951-A5DB-984D9A1D62A0}"/>
              </a:ext>
            </a:extLst>
          </p:cNvPr>
          <p:cNvSpPr>
            <a:spLocks noGrp="1"/>
          </p:cNvSpPr>
          <p:nvPr>
            <p:ph type="title"/>
          </p:nvPr>
        </p:nvSpPr>
        <p:spPr/>
        <p:txBody>
          <a:bodyPr/>
          <a:lstStyle/>
          <a:p>
            <a:r>
              <a:rPr lang="de-DE" dirty="0"/>
              <a:t>Praxis: IDW-Interpolation</a:t>
            </a:r>
            <a:endParaRPr lang="en-GB" dirty="0"/>
          </a:p>
        </p:txBody>
      </p:sp>
      <p:pic>
        <p:nvPicPr>
          <p:cNvPr id="5" name="Grafik 4">
            <a:extLst>
              <a:ext uri="{FF2B5EF4-FFF2-40B4-BE49-F238E27FC236}">
                <a16:creationId xmlns:a16="http://schemas.microsoft.com/office/drawing/2014/main" id="{ED0A9D25-945A-4231-A686-75AED251E213}"/>
              </a:ext>
            </a:extLst>
          </p:cNvPr>
          <p:cNvPicPr>
            <a:picLocks noChangeAspect="1"/>
          </p:cNvPicPr>
          <p:nvPr/>
        </p:nvPicPr>
        <p:blipFill>
          <a:blip r:embed="rId3"/>
          <a:stretch>
            <a:fillRect/>
          </a:stretch>
        </p:blipFill>
        <p:spPr>
          <a:xfrm>
            <a:off x="8859592" y="0"/>
            <a:ext cx="3332408" cy="6858000"/>
          </a:xfrm>
          <a:prstGeom prst="rect">
            <a:avLst/>
          </a:prstGeom>
        </p:spPr>
      </p:pic>
      <p:pic>
        <p:nvPicPr>
          <p:cNvPr id="6" name="Grafik 5">
            <a:extLst>
              <a:ext uri="{FF2B5EF4-FFF2-40B4-BE49-F238E27FC236}">
                <a16:creationId xmlns:a16="http://schemas.microsoft.com/office/drawing/2014/main" id="{03D6354E-2CE7-43FD-B21B-A7AC3D56FC05}"/>
              </a:ext>
            </a:extLst>
          </p:cNvPr>
          <p:cNvPicPr>
            <a:picLocks noChangeAspect="1"/>
          </p:cNvPicPr>
          <p:nvPr/>
        </p:nvPicPr>
        <p:blipFill rotWithShape="1">
          <a:blip r:embed="rId4"/>
          <a:srcRect l="53084" t="14336" r="33572" b="14557"/>
          <a:stretch/>
        </p:blipFill>
        <p:spPr>
          <a:xfrm>
            <a:off x="3728852" y="0"/>
            <a:ext cx="2927267" cy="6848096"/>
          </a:xfrm>
          <a:prstGeom prst="rect">
            <a:avLst/>
          </a:prstGeom>
        </p:spPr>
      </p:pic>
      <p:sp>
        <p:nvSpPr>
          <p:cNvPr id="7" name="Rechteck 6">
            <a:extLst>
              <a:ext uri="{FF2B5EF4-FFF2-40B4-BE49-F238E27FC236}">
                <a16:creationId xmlns:a16="http://schemas.microsoft.com/office/drawing/2014/main" id="{B54B42B2-0ACB-4E2C-B635-6FD8D8891146}"/>
              </a:ext>
            </a:extLst>
          </p:cNvPr>
          <p:cNvSpPr/>
          <p:nvPr/>
        </p:nvSpPr>
        <p:spPr>
          <a:xfrm>
            <a:off x="3776353" y="2179122"/>
            <a:ext cx="2879766" cy="4487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hteck 7">
            <a:extLst>
              <a:ext uri="{FF2B5EF4-FFF2-40B4-BE49-F238E27FC236}">
                <a16:creationId xmlns:a16="http://schemas.microsoft.com/office/drawing/2014/main" id="{ECCAC299-A4E9-450D-BA90-AB0447DFE518}"/>
              </a:ext>
            </a:extLst>
          </p:cNvPr>
          <p:cNvSpPr/>
          <p:nvPr/>
        </p:nvSpPr>
        <p:spPr>
          <a:xfrm>
            <a:off x="3752601" y="4308764"/>
            <a:ext cx="2927267" cy="181296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feld 8">
            <a:extLst>
              <a:ext uri="{FF2B5EF4-FFF2-40B4-BE49-F238E27FC236}">
                <a16:creationId xmlns:a16="http://schemas.microsoft.com/office/drawing/2014/main" id="{2665160D-6713-4603-83B5-13F7EF696281}"/>
              </a:ext>
            </a:extLst>
          </p:cNvPr>
          <p:cNvSpPr txBox="1"/>
          <p:nvPr/>
        </p:nvSpPr>
        <p:spPr>
          <a:xfrm>
            <a:off x="6703620" y="2179122"/>
            <a:ext cx="4132614" cy="448758"/>
          </a:xfrm>
          <a:prstGeom prst="rect">
            <a:avLst/>
          </a:prstGeom>
          <a:solidFill>
            <a:schemeClr val="bg1"/>
          </a:solidFill>
        </p:spPr>
        <p:txBody>
          <a:bodyPr wrap="none" lIns="0" rIns="0" rtlCol="0" anchor="t">
            <a:normAutofit/>
          </a:bodyPr>
          <a:lstStyle/>
          <a:p>
            <a:pPr algn="l"/>
            <a:r>
              <a:rPr lang="de-DE" sz="2000" b="1" i="0" dirty="0">
                <a:solidFill>
                  <a:srgbClr val="FF0000"/>
                </a:solidFill>
                <a:latin typeface="Spartan ExtraBold" pitchFamily="2" charset="77"/>
              </a:rPr>
              <a:t>Interpolation nur innerhalb der Maske</a:t>
            </a:r>
            <a:endParaRPr lang="en-GB" sz="2000" b="1" i="0" dirty="0">
              <a:solidFill>
                <a:srgbClr val="FF0000"/>
              </a:solidFill>
              <a:latin typeface="Spartan ExtraBold" pitchFamily="2" charset="77"/>
            </a:endParaRPr>
          </a:p>
        </p:txBody>
      </p:sp>
      <p:sp>
        <p:nvSpPr>
          <p:cNvPr id="10" name="Textfeld 9">
            <a:extLst>
              <a:ext uri="{FF2B5EF4-FFF2-40B4-BE49-F238E27FC236}">
                <a16:creationId xmlns:a16="http://schemas.microsoft.com/office/drawing/2014/main" id="{63C3AE56-9DD6-4650-8A36-50A13A706A14}"/>
              </a:ext>
            </a:extLst>
          </p:cNvPr>
          <p:cNvSpPr txBox="1"/>
          <p:nvPr/>
        </p:nvSpPr>
        <p:spPr>
          <a:xfrm>
            <a:off x="6745784" y="4914405"/>
            <a:ext cx="4132614" cy="448758"/>
          </a:xfrm>
          <a:prstGeom prst="rect">
            <a:avLst/>
          </a:prstGeom>
          <a:solidFill>
            <a:schemeClr val="bg1"/>
          </a:solidFill>
        </p:spPr>
        <p:txBody>
          <a:bodyPr wrap="none" lIns="0" rIns="0" rtlCol="0" anchor="t">
            <a:normAutofit/>
          </a:bodyPr>
          <a:lstStyle/>
          <a:p>
            <a:pPr algn="l"/>
            <a:r>
              <a:rPr lang="de-DE" sz="2000" b="1" i="0" dirty="0">
                <a:solidFill>
                  <a:srgbClr val="FF0000"/>
                </a:solidFill>
                <a:latin typeface="Spartan ExtraBold" pitchFamily="2" charset="77"/>
              </a:rPr>
              <a:t>Ausdehnung des interpolierten Rasters</a:t>
            </a:r>
            <a:endParaRPr lang="en-GB" sz="2000" b="1" i="0" dirty="0">
              <a:solidFill>
                <a:srgbClr val="FF0000"/>
              </a:solidFill>
              <a:latin typeface="Spartan ExtraBold" pitchFamily="2" charset="77"/>
            </a:endParaRPr>
          </a:p>
        </p:txBody>
      </p:sp>
      <p:sp>
        <p:nvSpPr>
          <p:cNvPr id="11" name="Rechteck 10">
            <a:extLst>
              <a:ext uri="{FF2B5EF4-FFF2-40B4-BE49-F238E27FC236}">
                <a16:creationId xmlns:a16="http://schemas.microsoft.com/office/drawing/2014/main" id="{A8449EAF-150A-42F4-B3F1-6DBBB165B3B4}"/>
              </a:ext>
            </a:extLst>
          </p:cNvPr>
          <p:cNvSpPr/>
          <p:nvPr/>
        </p:nvSpPr>
        <p:spPr>
          <a:xfrm>
            <a:off x="4215740" y="359796"/>
            <a:ext cx="783772" cy="3764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98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50014868-A3C7-4097-B945-5C7631C00D05}"/>
                  </a:ext>
                </a:extLst>
              </p:cNvPr>
              <p:cNvSpPr>
                <a:spLocks noGrp="1"/>
              </p:cNvSpPr>
              <p:nvPr>
                <p:ph idx="12"/>
              </p:nvPr>
            </p:nvSpPr>
            <p:spPr/>
            <p:txBody>
              <a:bodyPr/>
              <a:lstStyle/>
              <a:p>
                <a:pPr marL="285750" indent="-285750">
                  <a:buFont typeface="Arial" panose="020B0604020202020204" pitchFamily="34" charset="0"/>
                  <a:buChar char="•"/>
                </a:pPr>
                <a:r>
                  <a:rPr lang="de-DE" dirty="0" err="1"/>
                  <a:t>Spatial</a:t>
                </a:r>
                <a:r>
                  <a:rPr lang="de-DE" dirty="0"/>
                  <a:t> Analyst Tool &gt; Interpolation &gt; IDW</a:t>
                </a:r>
              </a:p>
              <a:p>
                <a:pPr marL="971550" lvl="1" indent="-285750"/>
                <a:r>
                  <a:rPr lang="de-DE" i="1" dirty="0"/>
                  <a:t>Potenz / Power: </a:t>
                </a:r>
                <a:r>
                  <a:rPr lang="de-DE" dirty="0"/>
                  <a:t>Gewichtung der Richtungsabhängigkeit</a:t>
                </a:r>
                <a:br>
                  <a:rPr lang="de-DE" dirty="0"/>
                </a:br>
                <a14:m>
                  <m:oMath xmlns:m="http://schemas.openxmlformats.org/officeDocument/2006/math">
                    <m:r>
                      <a:rPr lang="de-DE" b="0" i="1" smtClean="0">
                        <a:latin typeface="Cambria Math" panose="02040503050406030204" pitchFamily="18" charset="0"/>
                      </a:rPr>
                      <m:t>0.5 </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m:t>
                    </m:r>
                    <m:r>
                      <a:rPr lang="de-DE" b="0" i="1" smtClean="0">
                        <a:latin typeface="Cambria Math" panose="02040503050406030204" pitchFamily="18" charset="0"/>
                        <a:ea typeface="Cambria Math" panose="02040503050406030204" pitchFamily="18" charset="0"/>
                      </a:rPr>
                      <m:t> ≤3</m:t>
                    </m:r>
                  </m:oMath>
                </a14:m>
                <a:endParaRPr lang="de-DE" i="1" dirty="0"/>
              </a:p>
              <a:p>
                <a:pPr marL="971550" lvl="1" indent="-285750"/>
                <a:endParaRPr lang="de-DE" i="1" dirty="0"/>
              </a:p>
              <a:p>
                <a:pPr marL="285750" indent="-285750">
                  <a:buFont typeface="Arial" panose="020B0604020202020204" pitchFamily="34" charset="0"/>
                  <a:buChar char="•"/>
                </a:pPr>
                <a:r>
                  <a:rPr lang="de-DE" dirty="0"/>
                  <a:t>Problem: Ergebnisraster erstreckt sich nicht über die komplette Talsperre</a:t>
                </a:r>
              </a:p>
              <a:p>
                <a:pPr marL="971550" lvl="1" indent="-285750"/>
                <a:endParaRPr lang="en-GB" dirty="0"/>
              </a:p>
            </p:txBody>
          </p:sp>
        </mc:Choice>
        <mc:Fallback>
          <p:sp>
            <p:nvSpPr>
              <p:cNvPr id="2" name="Inhaltsplatzhalter 1">
                <a:extLst>
                  <a:ext uri="{FF2B5EF4-FFF2-40B4-BE49-F238E27FC236}">
                    <a16:creationId xmlns:a16="http://schemas.microsoft.com/office/drawing/2014/main" id="{50014868-A3C7-4097-B945-5C7631C00D05}"/>
                  </a:ext>
                </a:extLst>
              </p:cNvPr>
              <p:cNvSpPr>
                <a:spLocks noGrp="1" noRot="1" noChangeAspect="1" noMove="1" noResize="1" noEditPoints="1" noAdjustHandles="1" noChangeArrowheads="1" noChangeShapeType="1" noTextEdit="1"/>
              </p:cNvSpPr>
              <p:nvPr>
                <p:ph idx="12"/>
              </p:nvPr>
            </p:nvSpPr>
            <p:spPr>
              <a:blipFill>
                <a:blip r:embed="rId2"/>
                <a:stretch>
                  <a:fillRect l="-1333" t="-1301"/>
                </a:stretch>
              </a:blipFill>
            </p:spPr>
            <p:txBody>
              <a:bodyPr/>
              <a:lstStyle/>
              <a:p>
                <a:r>
                  <a:rPr lang="en-GB">
                    <a:noFill/>
                  </a:rPr>
                  <a:t> </a:t>
                </a:r>
              </a:p>
            </p:txBody>
          </p:sp>
        </mc:Fallback>
      </mc:AlternateContent>
      <p:sp>
        <p:nvSpPr>
          <p:cNvPr id="3" name="Titel 2">
            <a:extLst>
              <a:ext uri="{FF2B5EF4-FFF2-40B4-BE49-F238E27FC236}">
                <a16:creationId xmlns:a16="http://schemas.microsoft.com/office/drawing/2014/main" id="{7BAAE24B-FEDC-4951-A5DB-984D9A1D62A0}"/>
              </a:ext>
            </a:extLst>
          </p:cNvPr>
          <p:cNvSpPr>
            <a:spLocks noGrp="1"/>
          </p:cNvSpPr>
          <p:nvPr>
            <p:ph type="title"/>
          </p:nvPr>
        </p:nvSpPr>
        <p:spPr/>
        <p:txBody>
          <a:bodyPr/>
          <a:lstStyle/>
          <a:p>
            <a:r>
              <a:rPr lang="de-DE" dirty="0"/>
              <a:t>Praxis: IDW-Interpolation</a:t>
            </a:r>
            <a:endParaRPr lang="en-GB" dirty="0"/>
          </a:p>
        </p:txBody>
      </p:sp>
      <p:pic>
        <p:nvPicPr>
          <p:cNvPr id="5" name="Grafik 4">
            <a:extLst>
              <a:ext uri="{FF2B5EF4-FFF2-40B4-BE49-F238E27FC236}">
                <a16:creationId xmlns:a16="http://schemas.microsoft.com/office/drawing/2014/main" id="{ED0A9D25-945A-4231-A686-75AED251E213}"/>
              </a:ext>
            </a:extLst>
          </p:cNvPr>
          <p:cNvPicPr>
            <a:picLocks noChangeAspect="1"/>
          </p:cNvPicPr>
          <p:nvPr/>
        </p:nvPicPr>
        <p:blipFill>
          <a:blip r:embed="rId3"/>
          <a:stretch>
            <a:fillRect/>
          </a:stretch>
        </p:blipFill>
        <p:spPr>
          <a:xfrm>
            <a:off x="8859592" y="0"/>
            <a:ext cx="3332408" cy="6858000"/>
          </a:xfrm>
          <a:prstGeom prst="rect">
            <a:avLst/>
          </a:prstGeom>
        </p:spPr>
      </p:pic>
      <p:pic>
        <p:nvPicPr>
          <p:cNvPr id="6" name="Grafik 5">
            <a:extLst>
              <a:ext uri="{FF2B5EF4-FFF2-40B4-BE49-F238E27FC236}">
                <a16:creationId xmlns:a16="http://schemas.microsoft.com/office/drawing/2014/main" id="{03D6354E-2CE7-43FD-B21B-A7AC3D56FC05}"/>
              </a:ext>
            </a:extLst>
          </p:cNvPr>
          <p:cNvPicPr>
            <a:picLocks noChangeAspect="1"/>
          </p:cNvPicPr>
          <p:nvPr/>
        </p:nvPicPr>
        <p:blipFill rotWithShape="1">
          <a:blip r:embed="rId4"/>
          <a:srcRect l="53084" t="14336" r="33572" b="14557"/>
          <a:stretch/>
        </p:blipFill>
        <p:spPr>
          <a:xfrm>
            <a:off x="3728852" y="0"/>
            <a:ext cx="2927267" cy="6848096"/>
          </a:xfrm>
          <a:prstGeom prst="rect">
            <a:avLst/>
          </a:prstGeom>
        </p:spPr>
      </p:pic>
      <p:sp>
        <p:nvSpPr>
          <p:cNvPr id="7" name="Rechteck 6">
            <a:extLst>
              <a:ext uri="{FF2B5EF4-FFF2-40B4-BE49-F238E27FC236}">
                <a16:creationId xmlns:a16="http://schemas.microsoft.com/office/drawing/2014/main" id="{B54B42B2-0ACB-4E2C-B635-6FD8D8891146}"/>
              </a:ext>
            </a:extLst>
          </p:cNvPr>
          <p:cNvSpPr/>
          <p:nvPr/>
        </p:nvSpPr>
        <p:spPr>
          <a:xfrm>
            <a:off x="3776353" y="2179122"/>
            <a:ext cx="2879766" cy="4487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hteck 7">
            <a:extLst>
              <a:ext uri="{FF2B5EF4-FFF2-40B4-BE49-F238E27FC236}">
                <a16:creationId xmlns:a16="http://schemas.microsoft.com/office/drawing/2014/main" id="{ECCAC299-A4E9-450D-BA90-AB0447DFE518}"/>
              </a:ext>
            </a:extLst>
          </p:cNvPr>
          <p:cNvSpPr/>
          <p:nvPr/>
        </p:nvSpPr>
        <p:spPr>
          <a:xfrm>
            <a:off x="3752601" y="4308764"/>
            <a:ext cx="2927267" cy="181296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feld 8">
            <a:extLst>
              <a:ext uri="{FF2B5EF4-FFF2-40B4-BE49-F238E27FC236}">
                <a16:creationId xmlns:a16="http://schemas.microsoft.com/office/drawing/2014/main" id="{2665160D-6713-4603-83B5-13F7EF696281}"/>
              </a:ext>
            </a:extLst>
          </p:cNvPr>
          <p:cNvSpPr txBox="1"/>
          <p:nvPr/>
        </p:nvSpPr>
        <p:spPr>
          <a:xfrm>
            <a:off x="6703620" y="2179122"/>
            <a:ext cx="4132614" cy="448758"/>
          </a:xfrm>
          <a:prstGeom prst="rect">
            <a:avLst/>
          </a:prstGeom>
          <a:solidFill>
            <a:schemeClr val="bg1"/>
          </a:solidFill>
        </p:spPr>
        <p:txBody>
          <a:bodyPr wrap="none" lIns="0" rIns="0" rtlCol="0" anchor="t">
            <a:normAutofit/>
          </a:bodyPr>
          <a:lstStyle/>
          <a:p>
            <a:pPr algn="l"/>
            <a:r>
              <a:rPr lang="de-DE" sz="2000" b="1" i="0" dirty="0">
                <a:solidFill>
                  <a:srgbClr val="FF0000"/>
                </a:solidFill>
                <a:latin typeface="Spartan ExtraBold" pitchFamily="2" charset="77"/>
              </a:rPr>
              <a:t>Interpolation nur innerhalb der Maske</a:t>
            </a:r>
            <a:endParaRPr lang="en-GB" sz="2000" b="1" i="0" dirty="0">
              <a:solidFill>
                <a:srgbClr val="FF0000"/>
              </a:solidFill>
              <a:latin typeface="Spartan ExtraBold" pitchFamily="2" charset="77"/>
            </a:endParaRPr>
          </a:p>
        </p:txBody>
      </p:sp>
      <p:sp>
        <p:nvSpPr>
          <p:cNvPr id="10" name="Textfeld 9">
            <a:extLst>
              <a:ext uri="{FF2B5EF4-FFF2-40B4-BE49-F238E27FC236}">
                <a16:creationId xmlns:a16="http://schemas.microsoft.com/office/drawing/2014/main" id="{63C3AE56-9DD6-4650-8A36-50A13A706A14}"/>
              </a:ext>
            </a:extLst>
          </p:cNvPr>
          <p:cNvSpPr txBox="1"/>
          <p:nvPr/>
        </p:nvSpPr>
        <p:spPr>
          <a:xfrm>
            <a:off x="6745784" y="4914405"/>
            <a:ext cx="4132614" cy="448758"/>
          </a:xfrm>
          <a:prstGeom prst="rect">
            <a:avLst/>
          </a:prstGeom>
          <a:solidFill>
            <a:schemeClr val="bg1"/>
          </a:solidFill>
        </p:spPr>
        <p:txBody>
          <a:bodyPr wrap="none" lIns="0" rIns="0" rtlCol="0" anchor="t">
            <a:normAutofit/>
          </a:bodyPr>
          <a:lstStyle/>
          <a:p>
            <a:pPr algn="l"/>
            <a:r>
              <a:rPr lang="de-DE" sz="2000" b="1" i="0" dirty="0">
                <a:solidFill>
                  <a:srgbClr val="FF0000"/>
                </a:solidFill>
                <a:latin typeface="Spartan ExtraBold" pitchFamily="2" charset="77"/>
              </a:rPr>
              <a:t>Ausdehnung des interpolierten Rasters</a:t>
            </a:r>
            <a:endParaRPr lang="en-GB" sz="2000" b="1" i="0" dirty="0">
              <a:solidFill>
                <a:srgbClr val="FF0000"/>
              </a:solidFill>
              <a:latin typeface="Spartan ExtraBold" pitchFamily="2" charset="77"/>
            </a:endParaRPr>
          </a:p>
        </p:txBody>
      </p:sp>
      <p:sp>
        <p:nvSpPr>
          <p:cNvPr id="11" name="Rechteck 10">
            <a:extLst>
              <a:ext uri="{FF2B5EF4-FFF2-40B4-BE49-F238E27FC236}">
                <a16:creationId xmlns:a16="http://schemas.microsoft.com/office/drawing/2014/main" id="{A8449EAF-150A-42F4-B3F1-6DBBB165B3B4}"/>
              </a:ext>
            </a:extLst>
          </p:cNvPr>
          <p:cNvSpPr/>
          <p:nvPr/>
        </p:nvSpPr>
        <p:spPr>
          <a:xfrm>
            <a:off x="4215740" y="359796"/>
            <a:ext cx="783772" cy="3764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fik 13">
            <a:extLst>
              <a:ext uri="{FF2B5EF4-FFF2-40B4-BE49-F238E27FC236}">
                <a16:creationId xmlns:a16="http://schemas.microsoft.com/office/drawing/2014/main" id="{42F779F8-3EF1-42A9-8B5C-0F543902B7F6}"/>
              </a:ext>
            </a:extLst>
          </p:cNvPr>
          <p:cNvPicPr>
            <a:picLocks noChangeAspect="1"/>
          </p:cNvPicPr>
          <p:nvPr/>
        </p:nvPicPr>
        <p:blipFill>
          <a:blip r:embed="rId5"/>
          <a:stretch>
            <a:fillRect/>
          </a:stretch>
        </p:blipFill>
        <p:spPr>
          <a:xfrm>
            <a:off x="389671" y="0"/>
            <a:ext cx="11412658" cy="6858000"/>
          </a:xfrm>
          <a:prstGeom prst="rect">
            <a:avLst/>
          </a:prstGeom>
        </p:spPr>
      </p:pic>
    </p:spTree>
    <p:extLst>
      <p:ext uri="{BB962C8B-B14F-4D97-AF65-F5344CB8AC3E}">
        <p14:creationId xmlns:p14="http://schemas.microsoft.com/office/powerpoint/2010/main" val="325080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73ABFB1-9612-42C3-9F8F-247B99D8E4F9}"/>
              </a:ext>
            </a:extLst>
          </p:cNvPr>
          <p:cNvSpPr>
            <a:spLocks noGrp="1"/>
          </p:cNvSpPr>
          <p:nvPr>
            <p:ph idx="12"/>
          </p:nvPr>
        </p:nvSpPr>
        <p:spPr/>
        <p:txBody>
          <a:bodyPr/>
          <a:lstStyle/>
          <a:p>
            <a:pPr marL="285750" indent="-285750">
              <a:buFont typeface="Arial" panose="020B0604020202020204" pitchFamily="34" charset="0"/>
              <a:buChar char="•"/>
            </a:pPr>
            <a:r>
              <a:rPr lang="de-DE" b="1" dirty="0"/>
              <a:t>IDW</a:t>
            </a:r>
            <a:endParaRPr lang="de-DE" dirty="0"/>
          </a:p>
          <a:p>
            <a:pPr marL="285750" indent="-285750">
              <a:buFont typeface="Arial" panose="020B0604020202020204" pitchFamily="34" charset="0"/>
              <a:buChar char="•"/>
            </a:pPr>
            <a:r>
              <a:rPr lang="de-DE" b="1" dirty="0"/>
              <a:t>Natural </a:t>
            </a:r>
            <a:r>
              <a:rPr lang="de-DE" b="1" dirty="0" err="1"/>
              <a:t>Neighbor</a:t>
            </a:r>
            <a:endParaRPr lang="de-DE" dirty="0"/>
          </a:p>
          <a:p>
            <a:pPr marL="285750" indent="-285750">
              <a:buFont typeface="Arial" panose="020B0604020202020204" pitchFamily="34" charset="0"/>
              <a:buChar char="•"/>
            </a:pPr>
            <a:r>
              <a:rPr lang="de-DE" b="1" dirty="0"/>
              <a:t>Spline</a:t>
            </a:r>
            <a:endParaRPr lang="de-DE" dirty="0"/>
          </a:p>
          <a:p>
            <a:pPr marL="285750" indent="-285750">
              <a:buFont typeface="Arial" panose="020B0604020202020204" pitchFamily="34" charset="0"/>
              <a:buChar char="•"/>
            </a:pPr>
            <a:r>
              <a:rPr lang="de-DE" b="1" dirty="0"/>
              <a:t>Trend</a:t>
            </a:r>
            <a:r>
              <a:rPr lang="de-DE" dirty="0"/>
              <a:t> </a:t>
            </a:r>
          </a:p>
          <a:p>
            <a:pPr marL="285750" indent="-285750">
              <a:buFont typeface="Arial" panose="020B0604020202020204" pitchFamily="34" charset="0"/>
              <a:buChar char="•"/>
            </a:pPr>
            <a:r>
              <a:rPr lang="de-DE" b="1" dirty="0" err="1"/>
              <a:t>Kriging</a:t>
            </a:r>
            <a:endParaRPr lang="de-DE" b="1" dirty="0"/>
          </a:p>
          <a:p>
            <a:pPr marL="285750" indent="-285750">
              <a:buFont typeface="Arial" panose="020B0604020202020204" pitchFamily="34" charset="0"/>
              <a:buChar char="•"/>
            </a:pPr>
            <a:endParaRPr lang="de-DE" b="1" dirty="0"/>
          </a:p>
          <a:p>
            <a:pPr marL="285750" indent="-285750">
              <a:buFont typeface="Wingdings" panose="05000000000000000000" pitchFamily="2" charset="2"/>
              <a:buChar char="Ø"/>
            </a:pPr>
            <a:r>
              <a:rPr lang="de-DE" dirty="0"/>
              <a:t>Wählen sie </a:t>
            </a:r>
            <a:r>
              <a:rPr lang="de-DE" dirty="0" err="1"/>
              <a:t>Parameterisierungen</a:t>
            </a:r>
            <a:r>
              <a:rPr lang="de-DE" dirty="0"/>
              <a:t>, welche Ihnen am geeignetes erscheinen.</a:t>
            </a:r>
          </a:p>
          <a:p>
            <a:endParaRPr lang="en-GB" dirty="0"/>
          </a:p>
        </p:txBody>
      </p:sp>
      <p:sp>
        <p:nvSpPr>
          <p:cNvPr id="3" name="Titel 2">
            <a:extLst>
              <a:ext uri="{FF2B5EF4-FFF2-40B4-BE49-F238E27FC236}">
                <a16:creationId xmlns:a16="http://schemas.microsoft.com/office/drawing/2014/main" id="{58C0B1F0-1590-49D4-941B-7C86976FFDE8}"/>
              </a:ext>
            </a:extLst>
          </p:cNvPr>
          <p:cNvSpPr>
            <a:spLocks noGrp="1"/>
          </p:cNvSpPr>
          <p:nvPr>
            <p:ph type="title"/>
          </p:nvPr>
        </p:nvSpPr>
        <p:spPr/>
        <p:txBody>
          <a:bodyPr/>
          <a:lstStyle/>
          <a:p>
            <a:r>
              <a:rPr lang="de-DE" dirty="0"/>
              <a:t>Übungsaufgabe: Vergleichen Sie die Ergebnisse der verschiedenen Interpolationsverfahren</a:t>
            </a:r>
            <a:br>
              <a:rPr lang="de-DE" dirty="0"/>
            </a:br>
            <a:endParaRPr lang="en-GB" dirty="0"/>
          </a:p>
        </p:txBody>
      </p:sp>
    </p:spTree>
    <p:extLst>
      <p:ext uri="{BB962C8B-B14F-4D97-AF65-F5344CB8AC3E}">
        <p14:creationId xmlns:p14="http://schemas.microsoft.com/office/powerpoint/2010/main" val="1432046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A73ABFB1-9612-42C3-9F8F-247B99D8E4F9}"/>
                  </a:ext>
                </a:extLst>
              </p:cNvPr>
              <p:cNvSpPr>
                <a:spLocks noGrp="1"/>
              </p:cNvSpPr>
              <p:nvPr>
                <p:ph idx="12"/>
              </p:nvPr>
            </p:nvSpPr>
            <p:spPr/>
            <p:txBody>
              <a:bodyPr/>
              <a:lstStyle/>
              <a:p>
                <a:pPr marL="285750" indent="-285750">
                  <a:buFont typeface="Arial" panose="020B0604020202020204" pitchFamily="34" charset="0"/>
                  <a:buChar char="•"/>
                </a:pPr>
                <a:r>
                  <a:rPr lang="de-DE" b="1" dirty="0"/>
                  <a:t>IDW</a:t>
                </a:r>
                <a:r>
                  <a:rPr lang="de-DE" dirty="0"/>
                  <a:t>:  </a:t>
                </a:r>
                <a14:m>
                  <m:oMath xmlns:m="http://schemas.openxmlformats.org/officeDocument/2006/math">
                    <m:r>
                      <a:rPr lang="de-DE" b="0" i="1" smtClean="0">
                        <a:latin typeface="Cambria Math" panose="02040503050406030204" pitchFamily="18" charset="0"/>
                        <a:ea typeface="Cambria Math" panose="02040503050406030204" pitchFamily="18" charset="0"/>
                      </a:rPr>
                      <m:t>𝑦</m:t>
                    </m:r>
                    <m:d>
                      <m:dPr>
                        <m:ctrlPr>
                          <a:rPr lang="de-DE" b="0" i="1" smtClean="0">
                            <a:latin typeface="Cambria Math" panose="02040503050406030204" pitchFamily="18" charset="0"/>
                            <a:ea typeface="Cambria Math" panose="02040503050406030204" pitchFamily="18" charset="0"/>
                          </a:rPr>
                        </m:ctrlPr>
                      </m:dPr>
                      <m:e>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𝑥</m:t>
                            </m:r>
                          </m:e>
                          <m:sup>
                            <m:r>
                              <a:rPr lang="de-DE" b="0" i="1" smtClean="0">
                                <a:latin typeface="Cambria Math" panose="02040503050406030204" pitchFamily="18" charset="0"/>
                                <a:ea typeface="Cambria Math" panose="02040503050406030204" pitchFamily="18" charset="0"/>
                              </a:rPr>
                              <m:t>′</m:t>
                            </m:r>
                          </m:sup>
                        </m:sSup>
                      </m:e>
                    </m:d>
                    <m:r>
                      <a:rPr lang="de-DE" b="0" i="1" smtClean="0">
                        <a:latin typeface="Cambria Math" panose="02040503050406030204" pitchFamily="18" charset="0"/>
                        <a:ea typeface="Cambria Math" panose="02040503050406030204" pitchFamily="18" charset="0"/>
                      </a:rPr>
                      <m:t>= </m:t>
                    </m:r>
                    <m:f>
                      <m:fPr>
                        <m:ctrlPr>
                          <a:rPr lang="de-DE" b="0" i="1" smtClean="0">
                            <a:latin typeface="Cambria Math" panose="02040503050406030204" pitchFamily="18" charset="0"/>
                            <a:ea typeface="Cambria Math" panose="02040503050406030204" pitchFamily="18" charset="0"/>
                          </a:rPr>
                        </m:ctrlPr>
                      </m:fPr>
                      <m:num>
                        <m:nary>
                          <m:naryPr>
                            <m:chr m:val="∑"/>
                            <m:ctrlPr>
                              <a:rPr lang="de-DE" b="0" i="1" smtClean="0">
                                <a:latin typeface="Cambria Math" panose="02040503050406030204" pitchFamily="18" charset="0"/>
                                <a:ea typeface="Cambria Math" panose="02040503050406030204" pitchFamily="18" charset="0"/>
                              </a:rPr>
                            </m:ctrlPr>
                          </m:naryPr>
                          <m:sub>
                            <m:r>
                              <m:rPr>
                                <m:brk m:alnAt="23"/>
                              </m:rPr>
                              <a:rPr lang="de-DE" b="0" i="1" smtClean="0">
                                <a:latin typeface="Cambria Math" panose="02040503050406030204" pitchFamily="18" charset="0"/>
                                <a:ea typeface="Cambria Math" panose="02040503050406030204" pitchFamily="18" charset="0"/>
                              </a:rPr>
                              <m:t>𝑖</m:t>
                            </m:r>
                          </m:sub>
                          <m:sup>
                            <m:r>
                              <a:rPr lang="de-DE" b="0" i="1" smtClean="0">
                                <a:latin typeface="Cambria Math" panose="02040503050406030204" pitchFamily="18" charset="0"/>
                                <a:ea typeface="Cambria Math" panose="02040503050406030204" pitchFamily="18" charset="0"/>
                              </a:rPr>
                              <m:t>𝑁</m:t>
                            </m:r>
                          </m:sup>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𝑤</m:t>
                                </m:r>
                              </m:e>
                              <m:sub>
                                <m:r>
                                  <a:rPr lang="de-DE" b="0" i="1" smtClean="0">
                                    <a:latin typeface="Cambria Math" panose="02040503050406030204" pitchFamily="18" charset="0"/>
                                    <a:ea typeface="Cambria Math" panose="02040503050406030204" pitchFamily="18" charset="0"/>
                                  </a:rPr>
                                  <m:t>𝑖</m:t>
                                </m:r>
                              </m:sub>
                            </m:sSub>
                            <m:r>
                              <a:rPr lang="de-DE" b="0" i="1" smtClean="0">
                                <a:latin typeface="Cambria Math" panose="02040503050406030204" pitchFamily="18" charset="0"/>
                                <a:ea typeface="Cambria Math" panose="02040503050406030204" pitchFamily="18" charset="0"/>
                              </a:rPr>
                              <m:t>𝑦</m:t>
                            </m:r>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𝑥</m:t>
                                </m:r>
                              </m:e>
                              <m:sub>
                                <m:r>
                                  <a:rPr lang="de-DE" b="0" i="1" smtClean="0">
                                    <a:latin typeface="Cambria Math" panose="02040503050406030204" pitchFamily="18" charset="0"/>
                                    <a:ea typeface="Cambria Math" panose="02040503050406030204" pitchFamily="18" charset="0"/>
                                  </a:rPr>
                                  <m:t>𝑖</m:t>
                                </m:r>
                              </m:sub>
                            </m:sSub>
                            <m:r>
                              <a:rPr lang="de-DE" b="0" i="1" smtClean="0">
                                <a:latin typeface="Cambria Math" panose="02040503050406030204" pitchFamily="18" charset="0"/>
                                <a:ea typeface="Cambria Math" panose="02040503050406030204" pitchFamily="18" charset="0"/>
                              </a:rPr>
                              <m:t>)</m:t>
                            </m:r>
                          </m:e>
                        </m:nary>
                      </m:num>
                      <m:den>
                        <m:nary>
                          <m:naryPr>
                            <m:chr m:val="∑"/>
                            <m:ctrlPr>
                              <a:rPr lang="de-DE" i="1">
                                <a:latin typeface="Cambria Math" panose="02040503050406030204" pitchFamily="18" charset="0"/>
                                <a:ea typeface="Cambria Math" panose="02040503050406030204" pitchFamily="18" charset="0"/>
                              </a:rPr>
                            </m:ctrlPr>
                          </m:naryPr>
                          <m:sub>
                            <m:r>
                              <m:rPr>
                                <m:brk m:alnAt="23"/>
                              </m:rPr>
                              <a:rPr lang="de-DE" i="1">
                                <a:latin typeface="Cambria Math" panose="02040503050406030204" pitchFamily="18" charset="0"/>
                                <a:ea typeface="Cambria Math" panose="02040503050406030204" pitchFamily="18" charset="0"/>
                              </a:rPr>
                              <m:t>𝑖</m:t>
                            </m:r>
                          </m:sub>
                          <m:sup>
                            <m:r>
                              <a:rPr lang="de-DE" i="1">
                                <a:latin typeface="Cambria Math" panose="02040503050406030204" pitchFamily="18" charset="0"/>
                                <a:ea typeface="Cambria Math" panose="02040503050406030204" pitchFamily="18" charset="0"/>
                              </a:rPr>
                              <m:t>𝑁</m:t>
                            </m:r>
                          </m:sup>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𝑤</m:t>
                                </m:r>
                              </m:e>
                              <m:sub>
                                <m:r>
                                  <a:rPr lang="de-DE" i="1">
                                    <a:latin typeface="Cambria Math" panose="02040503050406030204" pitchFamily="18" charset="0"/>
                                    <a:ea typeface="Cambria Math" panose="02040503050406030204" pitchFamily="18" charset="0"/>
                                  </a:rPr>
                                  <m:t>𝑖</m:t>
                                </m:r>
                              </m:sub>
                            </m:sSub>
                          </m:e>
                        </m:nary>
                      </m:den>
                    </m:f>
                  </m:oMath>
                </a14:m>
                <a:r>
                  <a:rPr lang="de-DE" dirty="0"/>
                  <a:t> mit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𝑤</m:t>
                        </m:r>
                      </m:e>
                      <m:sub>
                        <m:r>
                          <a:rPr lang="de-DE" b="0" i="1" smtClean="0">
                            <a:latin typeface="Cambria Math" panose="02040503050406030204" pitchFamily="18" charset="0"/>
                          </a:rPr>
                          <m:t>𝑖</m:t>
                        </m:r>
                      </m:sub>
                    </m:sSub>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sSup>
                          <m:sSupPr>
                            <m:ctrlPr>
                              <a:rPr lang="de-DE" b="0" i="1" smtClean="0">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𝑖</m:t>
                                </m:r>
                              </m:sub>
                            </m:sSub>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m:t>
                            </m:r>
                          </m:e>
                          <m:sup>
                            <m:r>
                              <a:rPr lang="de-DE" b="0" i="1" smtClean="0">
                                <a:latin typeface="Cambria Math" panose="02040503050406030204" pitchFamily="18" charset="0"/>
                              </a:rPr>
                              <m:t>𝑝</m:t>
                            </m:r>
                          </m:sup>
                        </m:sSup>
                      </m:den>
                    </m:f>
                  </m:oMath>
                </a14:m>
                <a:endParaRPr lang="de-DE" dirty="0"/>
              </a:p>
              <a:p>
                <a:pPr marL="285750" indent="-285750">
                  <a:buFont typeface="Arial" panose="020B0604020202020204" pitchFamily="34" charset="0"/>
                  <a:buChar char="•"/>
                </a:pPr>
                <a:r>
                  <a:rPr lang="de-DE" b="1" dirty="0"/>
                  <a:t>Natural </a:t>
                </a:r>
                <a:r>
                  <a:rPr lang="de-DE" b="1" dirty="0" err="1"/>
                  <a:t>Neighbor</a:t>
                </a:r>
                <a:r>
                  <a:rPr lang="de-DE" dirty="0"/>
                  <a:t>: </a:t>
                </a:r>
                <a:r>
                  <a:rPr lang="de-DE" dirty="0" err="1"/>
                  <a:t>Voronoi</a:t>
                </a:r>
                <a:r>
                  <a:rPr lang="de-DE" dirty="0"/>
                  <a:t>-basiert</a:t>
                </a:r>
              </a:p>
              <a:p>
                <a:pPr marL="285750" indent="-285750">
                  <a:buFont typeface="Arial" panose="020B0604020202020204" pitchFamily="34" charset="0"/>
                  <a:buChar char="•"/>
                </a:pPr>
                <a:r>
                  <a:rPr lang="de-DE" b="1" dirty="0" err="1"/>
                  <a:t>Spline</a:t>
                </a:r>
                <a:r>
                  <a:rPr lang="de-DE" dirty="0"/>
                  <a:t>: Approximation durch </a:t>
                </a:r>
                <a:r>
                  <a:rPr lang="de-DE" dirty="0" err="1"/>
                  <a:t>Spline</a:t>
                </a:r>
                <a:r>
                  <a:rPr lang="de-DE" dirty="0"/>
                  <a:t>-Funktionen dritter Ordnung, </a:t>
                </a:r>
                <a:br>
                  <a:rPr lang="de-DE" dirty="0"/>
                </a:br>
                <a:r>
                  <a:rPr lang="de-DE" dirty="0"/>
                  <a:t>3x stetig differenzierbar</a:t>
                </a:r>
              </a:p>
              <a:p>
                <a:pPr marL="285750" indent="-285750">
                  <a:buFont typeface="Arial" panose="020B0604020202020204" pitchFamily="34" charset="0"/>
                  <a:buChar char="•"/>
                </a:pPr>
                <a:r>
                  <a:rPr lang="de-DE" b="1" dirty="0"/>
                  <a:t>Trend</a:t>
                </a:r>
                <a:r>
                  <a:rPr lang="de-DE" dirty="0"/>
                  <a:t>: Approximation durch Polynom n-</a:t>
                </a:r>
                <a:r>
                  <a:rPr lang="de-DE" dirty="0" err="1"/>
                  <a:t>ter</a:t>
                </a:r>
                <a:r>
                  <a:rPr lang="de-DE" dirty="0"/>
                  <a:t> Ordnung</a:t>
                </a:r>
              </a:p>
              <a:p>
                <a:pPr marL="285750" indent="-285750">
                  <a:buFont typeface="Arial" panose="020B0604020202020204" pitchFamily="34" charset="0"/>
                  <a:buChar char="•"/>
                </a:pPr>
                <a:r>
                  <a:rPr lang="de-DE" b="1" dirty="0" err="1"/>
                  <a:t>Kriging</a:t>
                </a:r>
                <a:r>
                  <a:rPr lang="de-DE" b="1" dirty="0"/>
                  <a:t>: </a:t>
                </a:r>
                <a:r>
                  <a:rPr lang="de-DE" dirty="0" err="1"/>
                  <a:t>Berechung</a:t>
                </a:r>
                <a:r>
                  <a:rPr lang="de-DE" dirty="0"/>
                  <a:t> der Interpolationsgewichte </a:t>
                </a:r>
                <a:br>
                  <a:rPr lang="de-DE" dirty="0"/>
                </a:br>
                <a:r>
                  <a:rPr lang="de-DE" dirty="0"/>
                  <a:t>basiert auf </a:t>
                </a:r>
                <a:r>
                  <a:rPr lang="de-DE" dirty="0" err="1"/>
                  <a:t>Variographie</a:t>
                </a:r>
                <a:r>
                  <a:rPr lang="de-DE" dirty="0"/>
                  <a:t> =&gt; Berücksichtigung der</a:t>
                </a:r>
                <a:br>
                  <a:rPr lang="de-DE" dirty="0"/>
                </a:br>
                <a:r>
                  <a:rPr lang="de-DE" dirty="0"/>
                  <a:t>räumlichen Korrelation der Daten</a:t>
                </a:r>
                <a:endParaRPr lang="de-DE" b="1" dirty="0"/>
              </a:p>
              <a:p>
                <a:endParaRPr lang="en-GB" dirty="0"/>
              </a:p>
            </p:txBody>
          </p:sp>
        </mc:Choice>
        <mc:Fallback>
          <p:sp>
            <p:nvSpPr>
              <p:cNvPr id="2" name="Inhaltsplatzhalter 1">
                <a:extLst>
                  <a:ext uri="{FF2B5EF4-FFF2-40B4-BE49-F238E27FC236}">
                    <a16:creationId xmlns:a16="http://schemas.microsoft.com/office/drawing/2014/main" id="{A73ABFB1-9612-42C3-9F8F-247B99D8E4F9}"/>
                  </a:ext>
                </a:extLst>
              </p:cNvPr>
              <p:cNvSpPr>
                <a:spLocks noGrp="1" noRot="1" noChangeAspect="1" noMove="1" noResize="1" noEditPoints="1" noAdjustHandles="1" noChangeArrowheads="1" noChangeShapeType="1" noTextEdit="1"/>
              </p:cNvSpPr>
              <p:nvPr>
                <p:ph idx="12"/>
              </p:nvPr>
            </p:nvSpPr>
            <p:spPr>
              <a:blipFill>
                <a:blip r:embed="rId2"/>
                <a:stretch>
                  <a:fillRect l="-1333"/>
                </a:stretch>
              </a:blipFill>
            </p:spPr>
            <p:txBody>
              <a:bodyPr/>
              <a:lstStyle/>
              <a:p>
                <a:r>
                  <a:rPr lang="en-GB">
                    <a:noFill/>
                  </a:rPr>
                  <a:t> </a:t>
                </a:r>
              </a:p>
            </p:txBody>
          </p:sp>
        </mc:Fallback>
      </mc:AlternateContent>
      <p:sp>
        <p:nvSpPr>
          <p:cNvPr id="3" name="Titel 2">
            <a:extLst>
              <a:ext uri="{FF2B5EF4-FFF2-40B4-BE49-F238E27FC236}">
                <a16:creationId xmlns:a16="http://schemas.microsoft.com/office/drawing/2014/main" id="{58C0B1F0-1590-49D4-941B-7C86976FFDE8}"/>
              </a:ext>
            </a:extLst>
          </p:cNvPr>
          <p:cNvSpPr>
            <a:spLocks noGrp="1"/>
          </p:cNvSpPr>
          <p:nvPr>
            <p:ph type="title"/>
          </p:nvPr>
        </p:nvSpPr>
        <p:spPr/>
        <p:txBody>
          <a:bodyPr/>
          <a:lstStyle/>
          <a:p>
            <a:r>
              <a:rPr lang="de-DE" dirty="0"/>
              <a:t>Übungsaufgabe: Vergleichen Sie die Ergebnisse der verschiedenen Interpolationsverfahren</a:t>
            </a:r>
            <a:br>
              <a:rPr lang="de-DE" dirty="0"/>
            </a:br>
            <a:endParaRPr lang="en-GB" dirty="0"/>
          </a:p>
        </p:txBody>
      </p:sp>
      <p:pic>
        <p:nvPicPr>
          <p:cNvPr id="4" name="Grafik 3">
            <a:extLst>
              <a:ext uri="{FF2B5EF4-FFF2-40B4-BE49-F238E27FC236}">
                <a16:creationId xmlns:a16="http://schemas.microsoft.com/office/drawing/2014/main" id="{96AF6755-85FB-4F88-9207-B25D78969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3828325"/>
            <a:ext cx="3208317" cy="2673596"/>
          </a:xfrm>
          <a:prstGeom prst="rect">
            <a:avLst/>
          </a:prstGeom>
        </p:spPr>
      </p:pic>
    </p:spTree>
    <p:extLst>
      <p:ext uri="{BB962C8B-B14F-4D97-AF65-F5344CB8AC3E}">
        <p14:creationId xmlns:p14="http://schemas.microsoft.com/office/powerpoint/2010/main" val="258673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8C0B1F0-1590-49D4-941B-7C86976FFDE8}"/>
              </a:ext>
            </a:extLst>
          </p:cNvPr>
          <p:cNvSpPr>
            <a:spLocks noGrp="1"/>
          </p:cNvSpPr>
          <p:nvPr>
            <p:ph type="title"/>
          </p:nvPr>
        </p:nvSpPr>
        <p:spPr/>
        <p:txBody>
          <a:bodyPr/>
          <a:lstStyle/>
          <a:p>
            <a:r>
              <a:rPr lang="de-DE" dirty="0"/>
              <a:t>Übungsaufgabe: Vergleichen Sie die Ergebnisse der verschiedenen Interpolationsverfahren</a:t>
            </a:r>
            <a:br>
              <a:rPr lang="de-DE" dirty="0"/>
            </a:br>
            <a:endParaRPr lang="en-GB" dirty="0"/>
          </a:p>
        </p:txBody>
      </p:sp>
      <p:pic>
        <p:nvPicPr>
          <p:cNvPr id="6" name="Grafik 5">
            <a:extLst>
              <a:ext uri="{FF2B5EF4-FFF2-40B4-BE49-F238E27FC236}">
                <a16:creationId xmlns:a16="http://schemas.microsoft.com/office/drawing/2014/main" id="{8925BF65-6D69-43D2-92D3-4E69C6D14311}"/>
              </a:ext>
            </a:extLst>
          </p:cNvPr>
          <p:cNvPicPr>
            <a:picLocks noChangeAspect="1"/>
          </p:cNvPicPr>
          <p:nvPr/>
        </p:nvPicPr>
        <p:blipFill>
          <a:blip r:embed="rId2"/>
          <a:stretch>
            <a:fillRect/>
          </a:stretch>
        </p:blipFill>
        <p:spPr>
          <a:xfrm>
            <a:off x="0" y="1609106"/>
            <a:ext cx="3107365" cy="3538847"/>
          </a:xfrm>
          <a:prstGeom prst="rect">
            <a:avLst/>
          </a:prstGeom>
        </p:spPr>
      </p:pic>
      <p:pic>
        <p:nvPicPr>
          <p:cNvPr id="8" name="Grafik 7">
            <a:extLst>
              <a:ext uri="{FF2B5EF4-FFF2-40B4-BE49-F238E27FC236}">
                <a16:creationId xmlns:a16="http://schemas.microsoft.com/office/drawing/2014/main" id="{BB37669B-8419-4E3A-8407-AFA5DA90F05A}"/>
              </a:ext>
            </a:extLst>
          </p:cNvPr>
          <p:cNvPicPr>
            <a:picLocks noChangeAspect="1"/>
          </p:cNvPicPr>
          <p:nvPr/>
        </p:nvPicPr>
        <p:blipFill>
          <a:blip r:embed="rId3"/>
          <a:stretch>
            <a:fillRect/>
          </a:stretch>
        </p:blipFill>
        <p:spPr>
          <a:xfrm>
            <a:off x="4489270" y="1609106"/>
            <a:ext cx="3152505" cy="3556222"/>
          </a:xfrm>
          <a:prstGeom prst="rect">
            <a:avLst/>
          </a:prstGeom>
        </p:spPr>
      </p:pic>
      <p:pic>
        <p:nvPicPr>
          <p:cNvPr id="10" name="Grafik 9">
            <a:extLst>
              <a:ext uri="{FF2B5EF4-FFF2-40B4-BE49-F238E27FC236}">
                <a16:creationId xmlns:a16="http://schemas.microsoft.com/office/drawing/2014/main" id="{10DB5EC6-500A-4567-9D49-C78D06C7EFEC}"/>
              </a:ext>
            </a:extLst>
          </p:cNvPr>
          <p:cNvPicPr>
            <a:picLocks noChangeAspect="1"/>
          </p:cNvPicPr>
          <p:nvPr/>
        </p:nvPicPr>
        <p:blipFill>
          <a:blip r:embed="rId4"/>
          <a:stretch>
            <a:fillRect/>
          </a:stretch>
        </p:blipFill>
        <p:spPr>
          <a:xfrm>
            <a:off x="9059315" y="1609106"/>
            <a:ext cx="3120984" cy="3556222"/>
          </a:xfrm>
          <a:prstGeom prst="rect">
            <a:avLst/>
          </a:prstGeom>
        </p:spPr>
      </p:pic>
      <p:sp>
        <p:nvSpPr>
          <p:cNvPr id="11" name="Textfeld 10">
            <a:extLst>
              <a:ext uri="{FF2B5EF4-FFF2-40B4-BE49-F238E27FC236}">
                <a16:creationId xmlns:a16="http://schemas.microsoft.com/office/drawing/2014/main" id="{1522FCFD-BC91-4FA9-A279-9CC2FA379A43}"/>
              </a:ext>
            </a:extLst>
          </p:cNvPr>
          <p:cNvSpPr txBox="1"/>
          <p:nvPr/>
        </p:nvSpPr>
        <p:spPr>
          <a:xfrm>
            <a:off x="3107365" y="2323408"/>
            <a:ext cx="45719" cy="45719"/>
          </a:xfrm>
          <a:prstGeom prst="rect">
            <a:avLst/>
          </a:prstGeom>
        </p:spPr>
        <p:txBody>
          <a:bodyPr wrap="square" lIns="0" rIns="0" rtlCol="0" anchor="t">
            <a:normAutofit fontScale="25000" lnSpcReduction="20000"/>
          </a:bodyPr>
          <a:lstStyle/>
          <a:p>
            <a:pPr algn="l"/>
            <a:endParaRPr lang="en-GB" sz="2000" b="1" i="0" dirty="0">
              <a:solidFill>
                <a:srgbClr val="004A7D"/>
              </a:solidFill>
              <a:latin typeface="Spartan ExtraBold" pitchFamily="2" charset="77"/>
            </a:endParaRPr>
          </a:p>
        </p:txBody>
      </p:sp>
      <p:sp>
        <p:nvSpPr>
          <p:cNvPr id="12" name="Textfeld 11">
            <a:extLst>
              <a:ext uri="{FF2B5EF4-FFF2-40B4-BE49-F238E27FC236}">
                <a16:creationId xmlns:a16="http://schemas.microsoft.com/office/drawing/2014/main" id="{3F495AC1-945A-4BEF-B8C3-E43ED35AC700}"/>
              </a:ext>
            </a:extLst>
          </p:cNvPr>
          <p:cNvSpPr txBox="1"/>
          <p:nvPr/>
        </p:nvSpPr>
        <p:spPr>
          <a:xfrm>
            <a:off x="2276093" y="1638794"/>
            <a:ext cx="914400" cy="855023"/>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IDW</a:t>
            </a:r>
            <a:endParaRPr lang="en-GB" sz="2000" b="1" i="0" dirty="0">
              <a:solidFill>
                <a:srgbClr val="004A7D"/>
              </a:solidFill>
              <a:latin typeface="Spartan ExtraBold" pitchFamily="2" charset="77"/>
            </a:endParaRPr>
          </a:p>
        </p:txBody>
      </p:sp>
      <p:sp>
        <p:nvSpPr>
          <p:cNvPr id="13" name="Textfeld 12">
            <a:extLst>
              <a:ext uri="{FF2B5EF4-FFF2-40B4-BE49-F238E27FC236}">
                <a16:creationId xmlns:a16="http://schemas.microsoft.com/office/drawing/2014/main" id="{FFA292CE-725B-44F1-AF4C-E75060F460FC}"/>
              </a:ext>
            </a:extLst>
          </p:cNvPr>
          <p:cNvSpPr txBox="1"/>
          <p:nvPr/>
        </p:nvSpPr>
        <p:spPr>
          <a:xfrm>
            <a:off x="5753596" y="1609106"/>
            <a:ext cx="1888180" cy="855023"/>
          </a:xfrm>
          <a:prstGeom prst="rect">
            <a:avLst/>
          </a:prstGeom>
        </p:spPr>
        <p:txBody>
          <a:bodyPr wrap="square" lIns="0" rIns="0" rtlCol="0" anchor="t">
            <a:normAutofit/>
          </a:bodyPr>
          <a:lstStyle/>
          <a:p>
            <a:pPr algn="l"/>
            <a:r>
              <a:rPr lang="de-DE" sz="2000" b="1" dirty="0">
                <a:solidFill>
                  <a:srgbClr val="004A7D"/>
                </a:solidFill>
                <a:latin typeface="Spartan ExtraBold" pitchFamily="2" charset="77"/>
              </a:rPr>
              <a:t>Natural </a:t>
            </a:r>
            <a:r>
              <a:rPr lang="de-DE" sz="2000" b="1" dirty="0" err="1">
                <a:solidFill>
                  <a:srgbClr val="004A7D"/>
                </a:solidFill>
                <a:latin typeface="Spartan ExtraBold" pitchFamily="2" charset="77"/>
              </a:rPr>
              <a:t>Neighbor</a:t>
            </a:r>
            <a:endParaRPr lang="en-GB" sz="2000" b="1" i="0" dirty="0">
              <a:solidFill>
                <a:srgbClr val="004A7D"/>
              </a:solidFill>
              <a:latin typeface="Spartan ExtraBold" pitchFamily="2" charset="77"/>
            </a:endParaRPr>
          </a:p>
        </p:txBody>
      </p:sp>
      <p:sp>
        <p:nvSpPr>
          <p:cNvPr id="14" name="Textfeld 13">
            <a:extLst>
              <a:ext uri="{FF2B5EF4-FFF2-40B4-BE49-F238E27FC236}">
                <a16:creationId xmlns:a16="http://schemas.microsoft.com/office/drawing/2014/main" id="{409F6353-5328-47BF-9340-8858A5F096BC}"/>
              </a:ext>
            </a:extLst>
          </p:cNvPr>
          <p:cNvSpPr txBox="1"/>
          <p:nvPr/>
        </p:nvSpPr>
        <p:spPr>
          <a:xfrm>
            <a:off x="10898585" y="1609105"/>
            <a:ext cx="1888180" cy="855023"/>
          </a:xfrm>
          <a:prstGeom prst="rect">
            <a:avLst/>
          </a:prstGeom>
        </p:spPr>
        <p:txBody>
          <a:bodyPr wrap="square" lIns="0" rIns="0" rtlCol="0" anchor="t">
            <a:normAutofit/>
          </a:bodyPr>
          <a:lstStyle/>
          <a:p>
            <a:pPr algn="l"/>
            <a:r>
              <a:rPr lang="de-DE" sz="2000" b="1" dirty="0">
                <a:solidFill>
                  <a:srgbClr val="004A7D"/>
                </a:solidFill>
                <a:latin typeface="Spartan ExtraBold" pitchFamily="2" charset="77"/>
              </a:rPr>
              <a:t>Spline</a:t>
            </a:r>
            <a:endParaRPr lang="en-GB" sz="2000" b="1" i="0" dirty="0">
              <a:solidFill>
                <a:srgbClr val="004A7D"/>
              </a:solidFill>
              <a:latin typeface="Spartan ExtraBold" pitchFamily="2" charset="77"/>
            </a:endParaRPr>
          </a:p>
        </p:txBody>
      </p:sp>
    </p:spTree>
    <p:extLst>
      <p:ext uri="{BB962C8B-B14F-4D97-AF65-F5344CB8AC3E}">
        <p14:creationId xmlns:p14="http://schemas.microsoft.com/office/powerpoint/2010/main" val="3380040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8C0B1F0-1590-49D4-941B-7C86976FFDE8}"/>
              </a:ext>
            </a:extLst>
          </p:cNvPr>
          <p:cNvSpPr>
            <a:spLocks noGrp="1"/>
          </p:cNvSpPr>
          <p:nvPr>
            <p:ph type="title"/>
          </p:nvPr>
        </p:nvSpPr>
        <p:spPr/>
        <p:txBody>
          <a:bodyPr/>
          <a:lstStyle/>
          <a:p>
            <a:r>
              <a:rPr lang="de-DE" dirty="0"/>
              <a:t>Übungsaufgabe: Vergleichen Sie die Ergebnisse der verschiedenen Interpolationsverfahren</a:t>
            </a:r>
            <a:br>
              <a:rPr lang="de-DE" dirty="0"/>
            </a:br>
            <a:endParaRPr lang="en-GB" dirty="0"/>
          </a:p>
        </p:txBody>
      </p:sp>
      <p:pic>
        <p:nvPicPr>
          <p:cNvPr id="4" name="Grafik 3">
            <a:extLst>
              <a:ext uri="{FF2B5EF4-FFF2-40B4-BE49-F238E27FC236}">
                <a16:creationId xmlns:a16="http://schemas.microsoft.com/office/drawing/2014/main" id="{D43F7466-AE0C-4B6A-86DB-7034F8509444}"/>
              </a:ext>
            </a:extLst>
          </p:cNvPr>
          <p:cNvPicPr>
            <a:picLocks noChangeAspect="1"/>
          </p:cNvPicPr>
          <p:nvPr/>
        </p:nvPicPr>
        <p:blipFill>
          <a:blip r:embed="rId2"/>
          <a:stretch>
            <a:fillRect/>
          </a:stretch>
        </p:blipFill>
        <p:spPr>
          <a:xfrm>
            <a:off x="162319" y="1609107"/>
            <a:ext cx="3134718" cy="3556222"/>
          </a:xfrm>
          <a:prstGeom prst="rect">
            <a:avLst/>
          </a:prstGeom>
        </p:spPr>
      </p:pic>
      <p:pic>
        <p:nvPicPr>
          <p:cNvPr id="7" name="Grafik 6">
            <a:extLst>
              <a:ext uri="{FF2B5EF4-FFF2-40B4-BE49-F238E27FC236}">
                <a16:creationId xmlns:a16="http://schemas.microsoft.com/office/drawing/2014/main" id="{28EA7899-2250-43B5-B082-FB9E751989DF}"/>
              </a:ext>
            </a:extLst>
          </p:cNvPr>
          <p:cNvPicPr>
            <a:picLocks noChangeAspect="1"/>
          </p:cNvPicPr>
          <p:nvPr/>
        </p:nvPicPr>
        <p:blipFill>
          <a:blip r:embed="rId3"/>
          <a:stretch>
            <a:fillRect/>
          </a:stretch>
        </p:blipFill>
        <p:spPr>
          <a:xfrm>
            <a:off x="4480731" y="1609106"/>
            <a:ext cx="3156369" cy="3556223"/>
          </a:xfrm>
          <a:prstGeom prst="rect">
            <a:avLst/>
          </a:prstGeom>
        </p:spPr>
      </p:pic>
      <p:sp>
        <p:nvSpPr>
          <p:cNvPr id="11" name="Textfeld 10">
            <a:extLst>
              <a:ext uri="{FF2B5EF4-FFF2-40B4-BE49-F238E27FC236}">
                <a16:creationId xmlns:a16="http://schemas.microsoft.com/office/drawing/2014/main" id="{451B2223-9785-4735-A867-D2543933198D}"/>
              </a:ext>
            </a:extLst>
          </p:cNvPr>
          <p:cNvSpPr txBox="1"/>
          <p:nvPr/>
        </p:nvSpPr>
        <p:spPr>
          <a:xfrm>
            <a:off x="2164284" y="1609106"/>
            <a:ext cx="1888180" cy="855023"/>
          </a:xfrm>
          <a:prstGeom prst="rect">
            <a:avLst/>
          </a:prstGeom>
        </p:spPr>
        <p:txBody>
          <a:bodyPr wrap="square" lIns="0" rIns="0" rtlCol="0" anchor="t">
            <a:normAutofit/>
          </a:bodyPr>
          <a:lstStyle/>
          <a:p>
            <a:pPr algn="l"/>
            <a:r>
              <a:rPr lang="de-DE" sz="2000" b="1" dirty="0">
                <a:solidFill>
                  <a:srgbClr val="004A7D"/>
                </a:solidFill>
                <a:latin typeface="Spartan ExtraBold" pitchFamily="2" charset="77"/>
              </a:rPr>
              <a:t>Trend</a:t>
            </a:r>
            <a:endParaRPr lang="en-GB" sz="2000" b="1" i="0" dirty="0">
              <a:solidFill>
                <a:srgbClr val="004A7D"/>
              </a:solidFill>
              <a:latin typeface="Spartan ExtraBold" pitchFamily="2" charset="77"/>
            </a:endParaRPr>
          </a:p>
        </p:txBody>
      </p:sp>
      <p:sp>
        <p:nvSpPr>
          <p:cNvPr id="12" name="Textfeld 11">
            <a:extLst>
              <a:ext uri="{FF2B5EF4-FFF2-40B4-BE49-F238E27FC236}">
                <a16:creationId xmlns:a16="http://schemas.microsoft.com/office/drawing/2014/main" id="{707FED39-A411-4412-9C7B-E348402F8047}"/>
              </a:ext>
            </a:extLst>
          </p:cNvPr>
          <p:cNvSpPr txBox="1"/>
          <p:nvPr/>
        </p:nvSpPr>
        <p:spPr>
          <a:xfrm>
            <a:off x="6516590" y="1609105"/>
            <a:ext cx="1888180" cy="855023"/>
          </a:xfrm>
          <a:prstGeom prst="rect">
            <a:avLst/>
          </a:prstGeom>
        </p:spPr>
        <p:txBody>
          <a:bodyPr wrap="square" lIns="0" rIns="0" rtlCol="0" anchor="t">
            <a:normAutofit/>
          </a:bodyPr>
          <a:lstStyle/>
          <a:p>
            <a:pPr algn="l"/>
            <a:r>
              <a:rPr lang="de-DE" sz="2000" b="1" dirty="0" err="1">
                <a:solidFill>
                  <a:srgbClr val="004A7D"/>
                </a:solidFill>
                <a:latin typeface="Spartan ExtraBold" pitchFamily="2" charset="77"/>
              </a:rPr>
              <a:t>Kriging</a:t>
            </a:r>
            <a:endParaRPr lang="en-GB" sz="2000" b="1" i="0" dirty="0">
              <a:solidFill>
                <a:srgbClr val="004A7D"/>
              </a:solidFill>
              <a:latin typeface="Spartan ExtraBold" pitchFamily="2" charset="77"/>
            </a:endParaRPr>
          </a:p>
        </p:txBody>
      </p:sp>
    </p:spTree>
    <p:extLst>
      <p:ext uri="{BB962C8B-B14F-4D97-AF65-F5344CB8AC3E}">
        <p14:creationId xmlns:p14="http://schemas.microsoft.com/office/powerpoint/2010/main" val="4167183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8C0B1F0-1590-49D4-941B-7C86976FFDE8}"/>
              </a:ext>
            </a:extLst>
          </p:cNvPr>
          <p:cNvSpPr>
            <a:spLocks noGrp="1"/>
          </p:cNvSpPr>
          <p:nvPr>
            <p:ph type="title"/>
          </p:nvPr>
        </p:nvSpPr>
        <p:spPr/>
        <p:txBody>
          <a:bodyPr/>
          <a:lstStyle/>
          <a:p>
            <a:r>
              <a:rPr lang="de-DE" dirty="0"/>
              <a:t>Übungsaufgabe: Beschränken der Kartenansicht auf ein Layer</a:t>
            </a:r>
            <a:br>
              <a:rPr lang="de-DE" dirty="0"/>
            </a:br>
            <a:endParaRPr lang="en-GB" dirty="0"/>
          </a:p>
        </p:txBody>
      </p:sp>
      <p:pic>
        <p:nvPicPr>
          <p:cNvPr id="8" name="Grafik 7">
            <a:extLst>
              <a:ext uri="{FF2B5EF4-FFF2-40B4-BE49-F238E27FC236}">
                <a16:creationId xmlns:a16="http://schemas.microsoft.com/office/drawing/2014/main" id="{BB37669B-8419-4E3A-8407-AFA5DA90F05A}"/>
              </a:ext>
            </a:extLst>
          </p:cNvPr>
          <p:cNvPicPr>
            <a:picLocks noChangeAspect="1"/>
          </p:cNvPicPr>
          <p:nvPr/>
        </p:nvPicPr>
        <p:blipFill>
          <a:blip r:embed="rId2"/>
          <a:stretch>
            <a:fillRect/>
          </a:stretch>
        </p:blipFill>
        <p:spPr>
          <a:xfrm>
            <a:off x="8990018" y="1650889"/>
            <a:ext cx="3152505" cy="3556222"/>
          </a:xfrm>
          <a:prstGeom prst="rect">
            <a:avLst/>
          </a:prstGeom>
        </p:spPr>
      </p:pic>
      <p:sp>
        <p:nvSpPr>
          <p:cNvPr id="11" name="Textfeld 10">
            <a:extLst>
              <a:ext uri="{FF2B5EF4-FFF2-40B4-BE49-F238E27FC236}">
                <a16:creationId xmlns:a16="http://schemas.microsoft.com/office/drawing/2014/main" id="{1522FCFD-BC91-4FA9-A279-9CC2FA379A43}"/>
              </a:ext>
            </a:extLst>
          </p:cNvPr>
          <p:cNvSpPr txBox="1"/>
          <p:nvPr/>
        </p:nvSpPr>
        <p:spPr>
          <a:xfrm>
            <a:off x="3107365" y="2323408"/>
            <a:ext cx="45719" cy="45719"/>
          </a:xfrm>
          <a:prstGeom prst="rect">
            <a:avLst/>
          </a:prstGeom>
        </p:spPr>
        <p:txBody>
          <a:bodyPr wrap="square" lIns="0" rIns="0" rtlCol="0" anchor="t">
            <a:normAutofit fontScale="25000" lnSpcReduction="20000"/>
          </a:bodyPr>
          <a:lstStyle/>
          <a:p>
            <a:pPr algn="l"/>
            <a:endParaRPr lang="en-GB" sz="2000" b="1" i="0" dirty="0">
              <a:solidFill>
                <a:srgbClr val="004A7D"/>
              </a:solidFill>
              <a:latin typeface="Spartan ExtraBold" pitchFamily="2" charset="77"/>
            </a:endParaRPr>
          </a:p>
        </p:txBody>
      </p:sp>
      <p:sp>
        <p:nvSpPr>
          <p:cNvPr id="13" name="Textfeld 12">
            <a:extLst>
              <a:ext uri="{FF2B5EF4-FFF2-40B4-BE49-F238E27FC236}">
                <a16:creationId xmlns:a16="http://schemas.microsoft.com/office/drawing/2014/main" id="{FFA292CE-725B-44F1-AF4C-E75060F460FC}"/>
              </a:ext>
            </a:extLst>
          </p:cNvPr>
          <p:cNvSpPr txBox="1"/>
          <p:nvPr/>
        </p:nvSpPr>
        <p:spPr>
          <a:xfrm>
            <a:off x="10254344" y="1650889"/>
            <a:ext cx="1888180" cy="855023"/>
          </a:xfrm>
          <a:prstGeom prst="rect">
            <a:avLst/>
          </a:prstGeom>
        </p:spPr>
        <p:txBody>
          <a:bodyPr wrap="square" lIns="0" rIns="0" rtlCol="0" anchor="t">
            <a:normAutofit/>
          </a:bodyPr>
          <a:lstStyle/>
          <a:p>
            <a:pPr algn="l"/>
            <a:r>
              <a:rPr lang="de-DE" sz="2000" b="1" dirty="0">
                <a:solidFill>
                  <a:srgbClr val="004A7D"/>
                </a:solidFill>
                <a:latin typeface="Spartan ExtraBold" pitchFamily="2" charset="77"/>
              </a:rPr>
              <a:t>Natural </a:t>
            </a:r>
            <a:r>
              <a:rPr lang="de-DE" sz="2000" b="1" dirty="0" err="1">
                <a:solidFill>
                  <a:srgbClr val="004A7D"/>
                </a:solidFill>
                <a:latin typeface="Spartan ExtraBold" pitchFamily="2" charset="77"/>
              </a:rPr>
              <a:t>Neighbor</a:t>
            </a:r>
            <a:endParaRPr lang="en-GB" sz="2000" b="1" i="0" dirty="0">
              <a:solidFill>
                <a:srgbClr val="004A7D"/>
              </a:solidFill>
              <a:latin typeface="Spartan ExtraBold" pitchFamily="2" charset="77"/>
            </a:endParaRPr>
          </a:p>
        </p:txBody>
      </p:sp>
      <p:sp>
        <p:nvSpPr>
          <p:cNvPr id="15" name="Inhaltsplatzhalter 1">
            <a:extLst>
              <a:ext uri="{FF2B5EF4-FFF2-40B4-BE49-F238E27FC236}">
                <a16:creationId xmlns:a16="http://schemas.microsoft.com/office/drawing/2014/main" id="{11FF9091-26DF-4E9E-8CE2-2B533FA92A74}"/>
              </a:ext>
            </a:extLst>
          </p:cNvPr>
          <p:cNvSpPr>
            <a:spLocks noGrp="1"/>
          </p:cNvSpPr>
          <p:nvPr>
            <p:ph idx="12"/>
          </p:nvPr>
        </p:nvSpPr>
        <p:spPr>
          <a:xfrm>
            <a:off x="748145" y="1721708"/>
            <a:ext cx="10982536" cy="4213234"/>
          </a:xfrm>
        </p:spPr>
        <p:txBody>
          <a:bodyPr/>
          <a:lstStyle/>
          <a:p>
            <a:pPr marL="285750" indent="-285750">
              <a:buFont typeface="Arial" panose="020B0604020202020204" pitchFamily="34" charset="0"/>
              <a:buChar char="•"/>
            </a:pPr>
            <a:r>
              <a:rPr lang="de-DE" b="1" dirty="0"/>
              <a:t>Natural </a:t>
            </a:r>
            <a:r>
              <a:rPr lang="de-DE" b="1" dirty="0" err="1"/>
              <a:t>Neighbor</a:t>
            </a:r>
            <a:r>
              <a:rPr lang="de-DE" b="1" dirty="0"/>
              <a:t> Interpolation erlaubt es nicht, eine Maske anzugeben </a:t>
            </a:r>
            <a:br>
              <a:rPr lang="de-DE" b="1" dirty="0"/>
            </a:br>
            <a:r>
              <a:rPr lang="de-DE" b="1" dirty="0"/>
              <a:t>und kann nur innerhalb der konvexen Hülle interpolieren.</a:t>
            </a:r>
          </a:p>
          <a:p>
            <a:pPr marL="285750" indent="-285750">
              <a:buFont typeface="Wingdings" panose="05000000000000000000" pitchFamily="2" charset="2"/>
              <a:buChar char="Ø"/>
            </a:pPr>
            <a:r>
              <a:rPr lang="de-DE" b="1" dirty="0"/>
              <a:t>Beschränken der Kartenansicht auf Layer / Features</a:t>
            </a:r>
          </a:p>
          <a:p>
            <a:pPr marL="971550" lvl="1" indent="-285750">
              <a:buFont typeface="Wingdings" panose="05000000000000000000" pitchFamily="2" charset="2"/>
              <a:buChar char="Ø"/>
            </a:pPr>
            <a:r>
              <a:rPr lang="de-DE" b="1" dirty="0"/>
              <a:t>Rechts-Klick auf Kartenansicht im Inhaltsbereich &gt; Eigenschaften</a:t>
            </a:r>
            <a:br>
              <a:rPr lang="de-DE" b="1" dirty="0"/>
            </a:br>
            <a:r>
              <a:rPr lang="de-DE" b="1" dirty="0"/>
              <a:t>&gt; Layer </a:t>
            </a:r>
            <a:r>
              <a:rPr lang="de-DE" b="1" dirty="0" err="1"/>
              <a:t>auschneiden</a:t>
            </a:r>
            <a:r>
              <a:rPr lang="de-DE" b="1" dirty="0"/>
              <a:t> </a:t>
            </a:r>
            <a:endParaRPr lang="de-DE" dirty="0"/>
          </a:p>
          <a:p>
            <a:endParaRPr lang="en-GB" dirty="0"/>
          </a:p>
        </p:txBody>
      </p:sp>
    </p:spTree>
    <p:extLst>
      <p:ext uri="{BB962C8B-B14F-4D97-AF65-F5344CB8AC3E}">
        <p14:creationId xmlns:p14="http://schemas.microsoft.com/office/powerpoint/2010/main" val="221513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8C0B1F0-1590-49D4-941B-7C86976FFDE8}"/>
              </a:ext>
            </a:extLst>
          </p:cNvPr>
          <p:cNvSpPr>
            <a:spLocks noGrp="1"/>
          </p:cNvSpPr>
          <p:nvPr>
            <p:ph type="title"/>
          </p:nvPr>
        </p:nvSpPr>
        <p:spPr/>
        <p:txBody>
          <a:bodyPr/>
          <a:lstStyle/>
          <a:p>
            <a:r>
              <a:rPr lang="de-DE" dirty="0"/>
              <a:t>Übungsaufgabe: Beschränken der Kartenansicht auf ein Layer</a:t>
            </a:r>
            <a:br>
              <a:rPr lang="de-DE" dirty="0"/>
            </a:br>
            <a:endParaRPr lang="en-GB" dirty="0"/>
          </a:p>
        </p:txBody>
      </p:sp>
      <p:pic>
        <p:nvPicPr>
          <p:cNvPr id="8" name="Grafik 7">
            <a:extLst>
              <a:ext uri="{FF2B5EF4-FFF2-40B4-BE49-F238E27FC236}">
                <a16:creationId xmlns:a16="http://schemas.microsoft.com/office/drawing/2014/main" id="{BB37669B-8419-4E3A-8407-AFA5DA90F05A}"/>
              </a:ext>
            </a:extLst>
          </p:cNvPr>
          <p:cNvPicPr>
            <a:picLocks noChangeAspect="1"/>
          </p:cNvPicPr>
          <p:nvPr/>
        </p:nvPicPr>
        <p:blipFill>
          <a:blip r:embed="rId2"/>
          <a:stretch>
            <a:fillRect/>
          </a:stretch>
        </p:blipFill>
        <p:spPr>
          <a:xfrm>
            <a:off x="8990018" y="1650889"/>
            <a:ext cx="3152505" cy="3556222"/>
          </a:xfrm>
          <a:prstGeom prst="rect">
            <a:avLst/>
          </a:prstGeom>
        </p:spPr>
      </p:pic>
      <p:sp>
        <p:nvSpPr>
          <p:cNvPr id="11" name="Textfeld 10">
            <a:extLst>
              <a:ext uri="{FF2B5EF4-FFF2-40B4-BE49-F238E27FC236}">
                <a16:creationId xmlns:a16="http://schemas.microsoft.com/office/drawing/2014/main" id="{1522FCFD-BC91-4FA9-A279-9CC2FA379A43}"/>
              </a:ext>
            </a:extLst>
          </p:cNvPr>
          <p:cNvSpPr txBox="1"/>
          <p:nvPr/>
        </p:nvSpPr>
        <p:spPr>
          <a:xfrm>
            <a:off x="3107365" y="2323408"/>
            <a:ext cx="45719" cy="45719"/>
          </a:xfrm>
          <a:prstGeom prst="rect">
            <a:avLst/>
          </a:prstGeom>
        </p:spPr>
        <p:txBody>
          <a:bodyPr wrap="square" lIns="0" rIns="0" rtlCol="0" anchor="t">
            <a:normAutofit fontScale="25000" lnSpcReduction="20000"/>
          </a:bodyPr>
          <a:lstStyle/>
          <a:p>
            <a:pPr algn="l"/>
            <a:endParaRPr lang="en-GB" sz="2000" b="1" i="0" dirty="0">
              <a:solidFill>
                <a:srgbClr val="004A7D"/>
              </a:solidFill>
              <a:latin typeface="Spartan ExtraBold" pitchFamily="2" charset="77"/>
            </a:endParaRPr>
          </a:p>
        </p:txBody>
      </p:sp>
      <p:sp>
        <p:nvSpPr>
          <p:cNvPr id="13" name="Textfeld 12">
            <a:extLst>
              <a:ext uri="{FF2B5EF4-FFF2-40B4-BE49-F238E27FC236}">
                <a16:creationId xmlns:a16="http://schemas.microsoft.com/office/drawing/2014/main" id="{FFA292CE-725B-44F1-AF4C-E75060F460FC}"/>
              </a:ext>
            </a:extLst>
          </p:cNvPr>
          <p:cNvSpPr txBox="1"/>
          <p:nvPr/>
        </p:nvSpPr>
        <p:spPr>
          <a:xfrm>
            <a:off x="10254344" y="1650889"/>
            <a:ext cx="1888180" cy="855023"/>
          </a:xfrm>
          <a:prstGeom prst="rect">
            <a:avLst/>
          </a:prstGeom>
        </p:spPr>
        <p:txBody>
          <a:bodyPr wrap="square" lIns="0" rIns="0" rtlCol="0" anchor="t">
            <a:normAutofit/>
          </a:bodyPr>
          <a:lstStyle/>
          <a:p>
            <a:pPr algn="l"/>
            <a:r>
              <a:rPr lang="de-DE" sz="2000" b="1" dirty="0">
                <a:solidFill>
                  <a:srgbClr val="004A7D"/>
                </a:solidFill>
                <a:latin typeface="Spartan ExtraBold" pitchFamily="2" charset="77"/>
              </a:rPr>
              <a:t>Natural </a:t>
            </a:r>
            <a:r>
              <a:rPr lang="de-DE" sz="2000" b="1" dirty="0" err="1">
                <a:solidFill>
                  <a:srgbClr val="004A7D"/>
                </a:solidFill>
                <a:latin typeface="Spartan ExtraBold" pitchFamily="2" charset="77"/>
              </a:rPr>
              <a:t>Neighbor</a:t>
            </a:r>
            <a:endParaRPr lang="en-GB" sz="2000" b="1" i="0" dirty="0">
              <a:solidFill>
                <a:srgbClr val="004A7D"/>
              </a:solidFill>
              <a:latin typeface="Spartan ExtraBold" pitchFamily="2" charset="77"/>
            </a:endParaRPr>
          </a:p>
        </p:txBody>
      </p:sp>
      <p:sp>
        <p:nvSpPr>
          <p:cNvPr id="15" name="Inhaltsplatzhalter 1">
            <a:extLst>
              <a:ext uri="{FF2B5EF4-FFF2-40B4-BE49-F238E27FC236}">
                <a16:creationId xmlns:a16="http://schemas.microsoft.com/office/drawing/2014/main" id="{11FF9091-26DF-4E9E-8CE2-2B533FA92A74}"/>
              </a:ext>
            </a:extLst>
          </p:cNvPr>
          <p:cNvSpPr>
            <a:spLocks noGrp="1"/>
          </p:cNvSpPr>
          <p:nvPr>
            <p:ph idx="12"/>
          </p:nvPr>
        </p:nvSpPr>
        <p:spPr>
          <a:xfrm>
            <a:off x="748145" y="1721708"/>
            <a:ext cx="10982536" cy="4213234"/>
          </a:xfrm>
        </p:spPr>
        <p:txBody>
          <a:bodyPr/>
          <a:lstStyle/>
          <a:p>
            <a:pPr marL="285750" indent="-285750">
              <a:buFont typeface="Arial" panose="020B0604020202020204" pitchFamily="34" charset="0"/>
              <a:buChar char="•"/>
            </a:pPr>
            <a:r>
              <a:rPr lang="de-DE" b="1" dirty="0"/>
              <a:t>Natural </a:t>
            </a:r>
            <a:r>
              <a:rPr lang="de-DE" b="1" dirty="0" err="1"/>
              <a:t>Neighbor</a:t>
            </a:r>
            <a:r>
              <a:rPr lang="de-DE" b="1" dirty="0"/>
              <a:t> Interpolation erlaubt es nicht, eine Maske anzugeben </a:t>
            </a:r>
            <a:br>
              <a:rPr lang="de-DE" b="1" dirty="0"/>
            </a:br>
            <a:r>
              <a:rPr lang="de-DE" b="1" dirty="0"/>
              <a:t>und kann nur innerhalb der konvexen Hülle interpolieren.</a:t>
            </a:r>
          </a:p>
          <a:p>
            <a:pPr marL="285750" indent="-285750">
              <a:buFont typeface="Wingdings" panose="05000000000000000000" pitchFamily="2" charset="2"/>
              <a:buChar char="Ø"/>
            </a:pPr>
            <a:r>
              <a:rPr lang="de-DE" b="1" dirty="0"/>
              <a:t>Beschränken der Kartenansicht auf Layer / Features</a:t>
            </a:r>
          </a:p>
          <a:p>
            <a:pPr marL="971550" lvl="1" indent="-285750">
              <a:buFont typeface="Wingdings" panose="05000000000000000000" pitchFamily="2" charset="2"/>
              <a:buChar char="Ø"/>
            </a:pPr>
            <a:r>
              <a:rPr lang="de-DE" b="1" dirty="0"/>
              <a:t>Rechts-Klick auf Kartenansicht im Inhaltsbereich &gt; Eigenschaften</a:t>
            </a:r>
            <a:br>
              <a:rPr lang="de-DE" b="1" dirty="0"/>
            </a:br>
            <a:r>
              <a:rPr lang="de-DE" b="1" dirty="0"/>
              <a:t>&gt; Layer ausschneiden </a:t>
            </a:r>
            <a:endParaRPr lang="de-DE" dirty="0"/>
          </a:p>
          <a:p>
            <a:endParaRPr lang="en-GB" dirty="0"/>
          </a:p>
        </p:txBody>
      </p:sp>
      <p:pic>
        <p:nvPicPr>
          <p:cNvPr id="4" name="Grafik 3">
            <a:extLst>
              <a:ext uri="{FF2B5EF4-FFF2-40B4-BE49-F238E27FC236}">
                <a16:creationId xmlns:a16="http://schemas.microsoft.com/office/drawing/2014/main" id="{0EECCF92-C547-4B3C-A917-1E9113E5E8B9}"/>
              </a:ext>
            </a:extLst>
          </p:cNvPr>
          <p:cNvPicPr>
            <a:picLocks noChangeAspect="1"/>
          </p:cNvPicPr>
          <p:nvPr/>
        </p:nvPicPr>
        <p:blipFill>
          <a:blip r:embed="rId3"/>
          <a:stretch>
            <a:fillRect/>
          </a:stretch>
        </p:blipFill>
        <p:spPr>
          <a:xfrm>
            <a:off x="336302" y="136352"/>
            <a:ext cx="5938938" cy="3907196"/>
          </a:xfrm>
          <a:prstGeom prst="rect">
            <a:avLst/>
          </a:prstGeom>
        </p:spPr>
      </p:pic>
      <p:pic>
        <p:nvPicPr>
          <p:cNvPr id="6" name="Grafik 5">
            <a:extLst>
              <a:ext uri="{FF2B5EF4-FFF2-40B4-BE49-F238E27FC236}">
                <a16:creationId xmlns:a16="http://schemas.microsoft.com/office/drawing/2014/main" id="{BFD89BCF-F1C7-4D61-A214-7DCD9D978BD8}"/>
              </a:ext>
            </a:extLst>
          </p:cNvPr>
          <p:cNvPicPr>
            <a:picLocks noChangeAspect="1"/>
          </p:cNvPicPr>
          <p:nvPr/>
        </p:nvPicPr>
        <p:blipFill>
          <a:blip r:embed="rId4"/>
          <a:stretch>
            <a:fillRect/>
          </a:stretch>
        </p:blipFill>
        <p:spPr>
          <a:xfrm>
            <a:off x="4411051" y="1531917"/>
            <a:ext cx="6155219" cy="4049486"/>
          </a:xfrm>
          <a:prstGeom prst="rect">
            <a:avLst/>
          </a:prstGeom>
        </p:spPr>
      </p:pic>
    </p:spTree>
    <p:extLst>
      <p:ext uri="{BB962C8B-B14F-4D97-AF65-F5344CB8AC3E}">
        <p14:creationId xmlns:p14="http://schemas.microsoft.com/office/powerpoint/2010/main" val="1989904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8C0B1F0-1590-49D4-941B-7C86976FFDE8}"/>
              </a:ext>
            </a:extLst>
          </p:cNvPr>
          <p:cNvSpPr>
            <a:spLocks noGrp="1"/>
          </p:cNvSpPr>
          <p:nvPr>
            <p:ph type="title"/>
          </p:nvPr>
        </p:nvSpPr>
        <p:spPr/>
        <p:txBody>
          <a:bodyPr/>
          <a:lstStyle/>
          <a:p>
            <a:r>
              <a:rPr lang="de-DE" dirty="0"/>
              <a:t>Übungsaufgabe: Beschränken der Kartenansicht auf ein Layer</a:t>
            </a:r>
            <a:br>
              <a:rPr lang="de-DE" dirty="0"/>
            </a:br>
            <a:endParaRPr lang="en-GB" dirty="0"/>
          </a:p>
        </p:txBody>
      </p:sp>
      <p:pic>
        <p:nvPicPr>
          <p:cNvPr id="8" name="Grafik 7">
            <a:extLst>
              <a:ext uri="{FF2B5EF4-FFF2-40B4-BE49-F238E27FC236}">
                <a16:creationId xmlns:a16="http://schemas.microsoft.com/office/drawing/2014/main" id="{BB37669B-8419-4E3A-8407-AFA5DA90F05A}"/>
              </a:ext>
            </a:extLst>
          </p:cNvPr>
          <p:cNvPicPr>
            <a:picLocks noChangeAspect="1"/>
          </p:cNvPicPr>
          <p:nvPr/>
        </p:nvPicPr>
        <p:blipFill>
          <a:blip r:embed="rId2"/>
          <a:stretch>
            <a:fillRect/>
          </a:stretch>
        </p:blipFill>
        <p:spPr>
          <a:xfrm>
            <a:off x="8990018" y="1650889"/>
            <a:ext cx="3152505" cy="3556222"/>
          </a:xfrm>
          <a:prstGeom prst="rect">
            <a:avLst/>
          </a:prstGeom>
        </p:spPr>
      </p:pic>
      <p:sp>
        <p:nvSpPr>
          <p:cNvPr id="11" name="Textfeld 10">
            <a:extLst>
              <a:ext uri="{FF2B5EF4-FFF2-40B4-BE49-F238E27FC236}">
                <a16:creationId xmlns:a16="http://schemas.microsoft.com/office/drawing/2014/main" id="{1522FCFD-BC91-4FA9-A279-9CC2FA379A43}"/>
              </a:ext>
            </a:extLst>
          </p:cNvPr>
          <p:cNvSpPr txBox="1"/>
          <p:nvPr/>
        </p:nvSpPr>
        <p:spPr>
          <a:xfrm>
            <a:off x="3107365" y="2323408"/>
            <a:ext cx="45719" cy="45719"/>
          </a:xfrm>
          <a:prstGeom prst="rect">
            <a:avLst/>
          </a:prstGeom>
        </p:spPr>
        <p:txBody>
          <a:bodyPr wrap="square" lIns="0" rIns="0" rtlCol="0" anchor="t">
            <a:normAutofit fontScale="25000" lnSpcReduction="20000"/>
          </a:bodyPr>
          <a:lstStyle/>
          <a:p>
            <a:pPr algn="l"/>
            <a:endParaRPr lang="en-GB" sz="2000" b="1" i="0" dirty="0">
              <a:solidFill>
                <a:srgbClr val="004A7D"/>
              </a:solidFill>
              <a:latin typeface="Spartan ExtraBold" pitchFamily="2" charset="77"/>
            </a:endParaRPr>
          </a:p>
        </p:txBody>
      </p:sp>
      <p:sp>
        <p:nvSpPr>
          <p:cNvPr id="13" name="Textfeld 12">
            <a:extLst>
              <a:ext uri="{FF2B5EF4-FFF2-40B4-BE49-F238E27FC236}">
                <a16:creationId xmlns:a16="http://schemas.microsoft.com/office/drawing/2014/main" id="{FFA292CE-725B-44F1-AF4C-E75060F460FC}"/>
              </a:ext>
            </a:extLst>
          </p:cNvPr>
          <p:cNvSpPr txBox="1"/>
          <p:nvPr/>
        </p:nvSpPr>
        <p:spPr>
          <a:xfrm>
            <a:off x="10254344" y="1650889"/>
            <a:ext cx="1888180" cy="855023"/>
          </a:xfrm>
          <a:prstGeom prst="rect">
            <a:avLst/>
          </a:prstGeom>
        </p:spPr>
        <p:txBody>
          <a:bodyPr wrap="square" lIns="0" rIns="0" rtlCol="0" anchor="t">
            <a:normAutofit/>
          </a:bodyPr>
          <a:lstStyle/>
          <a:p>
            <a:pPr algn="l"/>
            <a:r>
              <a:rPr lang="de-DE" sz="2000" b="1" dirty="0">
                <a:solidFill>
                  <a:srgbClr val="004A7D"/>
                </a:solidFill>
                <a:latin typeface="Spartan ExtraBold" pitchFamily="2" charset="77"/>
              </a:rPr>
              <a:t>Natural </a:t>
            </a:r>
            <a:r>
              <a:rPr lang="de-DE" sz="2000" b="1" dirty="0" err="1">
                <a:solidFill>
                  <a:srgbClr val="004A7D"/>
                </a:solidFill>
                <a:latin typeface="Spartan ExtraBold" pitchFamily="2" charset="77"/>
              </a:rPr>
              <a:t>Neighbor</a:t>
            </a:r>
            <a:endParaRPr lang="en-GB" sz="2000" b="1" i="0" dirty="0">
              <a:solidFill>
                <a:srgbClr val="004A7D"/>
              </a:solidFill>
              <a:latin typeface="Spartan ExtraBold" pitchFamily="2" charset="77"/>
            </a:endParaRPr>
          </a:p>
        </p:txBody>
      </p:sp>
      <p:sp>
        <p:nvSpPr>
          <p:cNvPr id="15" name="Inhaltsplatzhalter 1">
            <a:extLst>
              <a:ext uri="{FF2B5EF4-FFF2-40B4-BE49-F238E27FC236}">
                <a16:creationId xmlns:a16="http://schemas.microsoft.com/office/drawing/2014/main" id="{11FF9091-26DF-4E9E-8CE2-2B533FA92A74}"/>
              </a:ext>
            </a:extLst>
          </p:cNvPr>
          <p:cNvSpPr>
            <a:spLocks noGrp="1"/>
          </p:cNvSpPr>
          <p:nvPr>
            <p:ph idx="12"/>
          </p:nvPr>
        </p:nvSpPr>
        <p:spPr>
          <a:xfrm>
            <a:off x="748145" y="1721708"/>
            <a:ext cx="10982536" cy="4213234"/>
          </a:xfrm>
        </p:spPr>
        <p:txBody>
          <a:bodyPr/>
          <a:lstStyle/>
          <a:p>
            <a:pPr marL="285750" indent="-285750">
              <a:buFont typeface="Arial" panose="020B0604020202020204" pitchFamily="34" charset="0"/>
              <a:buChar char="•"/>
            </a:pPr>
            <a:r>
              <a:rPr lang="de-DE" b="1" dirty="0"/>
              <a:t>Natural </a:t>
            </a:r>
            <a:r>
              <a:rPr lang="de-DE" b="1" dirty="0" err="1"/>
              <a:t>Neighbor</a:t>
            </a:r>
            <a:r>
              <a:rPr lang="de-DE" b="1" dirty="0"/>
              <a:t> Interpolation erlaubt es nicht, eine Maske anzugeben </a:t>
            </a:r>
            <a:br>
              <a:rPr lang="de-DE" b="1" dirty="0"/>
            </a:br>
            <a:r>
              <a:rPr lang="de-DE" b="1" dirty="0"/>
              <a:t>und kann nur innerhalb der konvexen Hülle interpolieren.</a:t>
            </a:r>
          </a:p>
          <a:p>
            <a:pPr marL="285750" indent="-285750">
              <a:buFont typeface="Wingdings" panose="05000000000000000000" pitchFamily="2" charset="2"/>
              <a:buChar char="Ø"/>
            </a:pPr>
            <a:r>
              <a:rPr lang="de-DE" b="1" dirty="0"/>
              <a:t>Beschränken der Kartenansicht auf Layer / Features</a:t>
            </a:r>
          </a:p>
          <a:p>
            <a:pPr marL="971550" lvl="1" indent="-285750">
              <a:buFont typeface="Wingdings" panose="05000000000000000000" pitchFamily="2" charset="2"/>
              <a:buChar char="Ø"/>
            </a:pPr>
            <a:r>
              <a:rPr lang="de-DE" b="1" dirty="0"/>
              <a:t>Rechts-Klick auf Kartenansicht im Inhaltsbereich &gt; Eigenschaften</a:t>
            </a:r>
            <a:br>
              <a:rPr lang="de-DE" b="1" dirty="0"/>
            </a:br>
            <a:r>
              <a:rPr lang="de-DE" b="1" dirty="0"/>
              <a:t>&gt; Layer ausschneiden </a:t>
            </a:r>
            <a:endParaRPr lang="de-DE" dirty="0"/>
          </a:p>
          <a:p>
            <a:endParaRPr lang="en-GB" dirty="0"/>
          </a:p>
        </p:txBody>
      </p:sp>
      <p:pic>
        <p:nvPicPr>
          <p:cNvPr id="4" name="Grafik 3">
            <a:extLst>
              <a:ext uri="{FF2B5EF4-FFF2-40B4-BE49-F238E27FC236}">
                <a16:creationId xmlns:a16="http://schemas.microsoft.com/office/drawing/2014/main" id="{0EECCF92-C547-4B3C-A917-1E9113E5E8B9}"/>
              </a:ext>
            </a:extLst>
          </p:cNvPr>
          <p:cNvPicPr>
            <a:picLocks noChangeAspect="1"/>
          </p:cNvPicPr>
          <p:nvPr/>
        </p:nvPicPr>
        <p:blipFill>
          <a:blip r:embed="rId3"/>
          <a:stretch>
            <a:fillRect/>
          </a:stretch>
        </p:blipFill>
        <p:spPr>
          <a:xfrm>
            <a:off x="336302" y="136352"/>
            <a:ext cx="5938938" cy="3907196"/>
          </a:xfrm>
          <a:prstGeom prst="rect">
            <a:avLst/>
          </a:prstGeom>
        </p:spPr>
      </p:pic>
      <p:pic>
        <p:nvPicPr>
          <p:cNvPr id="6" name="Grafik 5">
            <a:extLst>
              <a:ext uri="{FF2B5EF4-FFF2-40B4-BE49-F238E27FC236}">
                <a16:creationId xmlns:a16="http://schemas.microsoft.com/office/drawing/2014/main" id="{BFD89BCF-F1C7-4D61-A214-7DCD9D978BD8}"/>
              </a:ext>
            </a:extLst>
          </p:cNvPr>
          <p:cNvPicPr>
            <a:picLocks noChangeAspect="1"/>
          </p:cNvPicPr>
          <p:nvPr/>
        </p:nvPicPr>
        <p:blipFill>
          <a:blip r:embed="rId4"/>
          <a:stretch>
            <a:fillRect/>
          </a:stretch>
        </p:blipFill>
        <p:spPr>
          <a:xfrm>
            <a:off x="4411051" y="1531917"/>
            <a:ext cx="6155219" cy="4049486"/>
          </a:xfrm>
          <a:prstGeom prst="rect">
            <a:avLst/>
          </a:prstGeom>
        </p:spPr>
      </p:pic>
      <p:pic>
        <p:nvPicPr>
          <p:cNvPr id="5" name="Grafik 4">
            <a:extLst>
              <a:ext uri="{FF2B5EF4-FFF2-40B4-BE49-F238E27FC236}">
                <a16:creationId xmlns:a16="http://schemas.microsoft.com/office/drawing/2014/main" id="{701AFD97-2DE8-4A36-B353-A9A28DA4AA97}"/>
              </a:ext>
            </a:extLst>
          </p:cNvPr>
          <p:cNvPicPr>
            <a:picLocks noChangeAspect="1"/>
          </p:cNvPicPr>
          <p:nvPr/>
        </p:nvPicPr>
        <p:blipFill>
          <a:blip r:embed="rId5"/>
          <a:stretch>
            <a:fillRect/>
          </a:stretch>
        </p:blipFill>
        <p:spPr>
          <a:xfrm>
            <a:off x="389671" y="0"/>
            <a:ext cx="11412658" cy="6858000"/>
          </a:xfrm>
          <a:prstGeom prst="rect">
            <a:avLst/>
          </a:prstGeom>
        </p:spPr>
      </p:pic>
    </p:spTree>
    <p:extLst>
      <p:ext uri="{BB962C8B-B14F-4D97-AF65-F5344CB8AC3E}">
        <p14:creationId xmlns:p14="http://schemas.microsoft.com/office/powerpoint/2010/main" val="2252932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8C0B1F0-1590-49D4-941B-7C86976FFDE8}"/>
              </a:ext>
            </a:extLst>
          </p:cNvPr>
          <p:cNvSpPr>
            <a:spLocks noGrp="1"/>
          </p:cNvSpPr>
          <p:nvPr>
            <p:ph type="title"/>
          </p:nvPr>
        </p:nvSpPr>
        <p:spPr/>
        <p:txBody>
          <a:bodyPr/>
          <a:lstStyle/>
          <a:p>
            <a:r>
              <a:rPr lang="de-DE" dirty="0"/>
              <a:t>Übungsaufgabe: Vergleichen Sie die Ergebnisse der verschiedenen Interpolationsverfahren</a:t>
            </a:r>
            <a:br>
              <a:rPr lang="de-DE" dirty="0"/>
            </a:br>
            <a:endParaRPr lang="en-GB" dirty="0"/>
          </a:p>
        </p:txBody>
      </p:sp>
      <p:pic>
        <p:nvPicPr>
          <p:cNvPr id="6" name="Grafik 5">
            <a:extLst>
              <a:ext uri="{FF2B5EF4-FFF2-40B4-BE49-F238E27FC236}">
                <a16:creationId xmlns:a16="http://schemas.microsoft.com/office/drawing/2014/main" id="{8925BF65-6D69-43D2-92D3-4E69C6D14311}"/>
              </a:ext>
            </a:extLst>
          </p:cNvPr>
          <p:cNvPicPr>
            <a:picLocks noChangeAspect="1"/>
          </p:cNvPicPr>
          <p:nvPr/>
        </p:nvPicPr>
        <p:blipFill>
          <a:blip r:embed="rId3"/>
          <a:stretch>
            <a:fillRect/>
          </a:stretch>
        </p:blipFill>
        <p:spPr>
          <a:xfrm>
            <a:off x="5635838" y="1609105"/>
            <a:ext cx="2090061" cy="2380283"/>
          </a:xfrm>
          <a:prstGeom prst="rect">
            <a:avLst/>
          </a:prstGeom>
        </p:spPr>
      </p:pic>
      <p:pic>
        <p:nvPicPr>
          <p:cNvPr id="8" name="Grafik 7">
            <a:extLst>
              <a:ext uri="{FF2B5EF4-FFF2-40B4-BE49-F238E27FC236}">
                <a16:creationId xmlns:a16="http://schemas.microsoft.com/office/drawing/2014/main" id="{BB37669B-8419-4E3A-8407-AFA5DA90F05A}"/>
              </a:ext>
            </a:extLst>
          </p:cNvPr>
          <p:cNvPicPr>
            <a:picLocks noChangeAspect="1"/>
          </p:cNvPicPr>
          <p:nvPr/>
        </p:nvPicPr>
        <p:blipFill>
          <a:blip r:embed="rId4"/>
          <a:stretch>
            <a:fillRect/>
          </a:stretch>
        </p:blipFill>
        <p:spPr>
          <a:xfrm>
            <a:off x="7843663" y="1631670"/>
            <a:ext cx="2090061" cy="2357719"/>
          </a:xfrm>
          <a:prstGeom prst="rect">
            <a:avLst/>
          </a:prstGeom>
        </p:spPr>
      </p:pic>
      <p:pic>
        <p:nvPicPr>
          <p:cNvPr id="10" name="Grafik 9">
            <a:extLst>
              <a:ext uri="{FF2B5EF4-FFF2-40B4-BE49-F238E27FC236}">
                <a16:creationId xmlns:a16="http://schemas.microsoft.com/office/drawing/2014/main" id="{10DB5EC6-500A-4567-9D49-C78D06C7EFEC}"/>
              </a:ext>
            </a:extLst>
          </p:cNvPr>
          <p:cNvPicPr>
            <a:picLocks noChangeAspect="1"/>
          </p:cNvPicPr>
          <p:nvPr/>
        </p:nvPicPr>
        <p:blipFill>
          <a:blip r:embed="rId5"/>
          <a:stretch>
            <a:fillRect/>
          </a:stretch>
        </p:blipFill>
        <p:spPr>
          <a:xfrm>
            <a:off x="10086123" y="1609106"/>
            <a:ext cx="2094175" cy="2386219"/>
          </a:xfrm>
          <a:prstGeom prst="rect">
            <a:avLst/>
          </a:prstGeom>
        </p:spPr>
      </p:pic>
      <p:sp>
        <p:nvSpPr>
          <p:cNvPr id="11" name="Textfeld 10">
            <a:extLst>
              <a:ext uri="{FF2B5EF4-FFF2-40B4-BE49-F238E27FC236}">
                <a16:creationId xmlns:a16="http://schemas.microsoft.com/office/drawing/2014/main" id="{1522FCFD-BC91-4FA9-A279-9CC2FA379A43}"/>
              </a:ext>
            </a:extLst>
          </p:cNvPr>
          <p:cNvSpPr txBox="1"/>
          <p:nvPr/>
        </p:nvSpPr>
        <p:spPr>
          <a:xfrm>
            <a:off x="7725899" y="2323407"/>
            <a:ext cx="45719" cy="45719"/>
          </a:xfrm>
          <a:prstGeom prst="rect">
            <a:avLst/>
          </a:prstGeom>
        </p:spPr>
        <p:txBody>
          <a:bodyPr wrap="square" lIns="0" rIns="0" rtlCol="0" anchor="t">
            <a:normAutofit fontScale="25000" lnSpcReduction="20000"/>
          </a:bodyPr>
          <a:lstStyle/>
          <a:p>
            <a:pPr algn="l"/>
            <a:endParaRPr lang="en-GB" sz="2000" b="1" i="0" dirty="0">
              <a:solidFill>
                <a:srgbClr val="004A7D"/>
              </a:solidFill>
              <a:latin typeface="Spartan ExtraBold" pitchFamily="2" charset="77"/>
            </a:endParaRPr>
          </a:p>
        </p:txBody>
      </p:sp>
      <p:sp>
        <p:nvSpPr>
          <p:cNvPr id="12" name="Textfeld 11">
            <a:extLst>
              <a:ext uri="{FF2B5EF4-FFF2-40B4-BE49-F238E27FC236}">
                <a16:creationId xmlns:a16="http://schemas.microsoft.com/office/drawing/2014/main" id="{3F495AC1-945A-4BEF-B8C3-E43ED35AC700}"/>
              </a:ext>
            </a:extLst>
          </p:cNvPr>
          <p:cNvSpPr txBox="1"/>
          <p:nvPr/>
        </p:nvSpPr>
        <p:spPr>
          <a:xfrm>
            <a:off x="6894627" y="1638793"/>
            <a:ext cx="914400" cy="855023"/>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IDW</a:t>
            </a:r>
            <a:endParaRPr lang="en-GB" sz="2000" b="1" i="0" dirty="0">
              <a:solidFill>
                <a:srgbClr val="004A7D"/>
              </a:solidFill>
              <a:latin typeface="Spartan ExtraBold" pitchFamily="2" charset="77"/>
            </a:endParaRPr>
          </a:p>
        </p:txBody>
      </p:sp>
      <p:sp>
        <p:nvSpPr>
          <p:cNvPr id="13" name="Textfeld 12">
            <a:extLst>
              <a:ext uri="{FF2B5EF4-FFF2-40B4-BE49-F238E27FC236}">
                <a16:creationId xmlns:a16="http://schemas.microsoft.com/office/drawing/2014/main" id="{FFA292CE-725B-44F1-AF4C-E75060F460FC}"/>
              </a:ext>
            </a:extLst>
          </p:cNvPr>
          <p:cNvSpPr txBox="1"/>
          <p:nvPr/>
        </p:nvSpPr>
        <p:spPr>
          <a:xfrm>
            <a:off x="8045545" y="1631670"/>
            <a:ext cx="1888180" cy="855023"/>
          </a:xfrm>
          <a:prstGeom prst="rect">
            <a:avLst/>
          </a:prstGeom>
        </p:spPr>
        <p:txBody>
          <a:bodyPr wrap="square" lIns="0" rIns="0" rtlCol="0" anchor="t">
            <a:normAutofit/>
          </a:bodyPr>
          <a:lstStyle/>
          <a:p>
            <a:pPr algn="l"/>
            <a:r>
              <a:rPr lang="de-DE" sz="2000" b="1" dirty="0">
                <a:solidFill>
                  <a:srgbClr val="004A7D"/>
                </a:solidFill>
                <a:latin typeface="Spartan ExtraBold" pitchFamily="2" charset="77"/>
              </a:rPr>
              <a:t>Natural </a:t>
            </a:r>
            <a:r>
              <a:rPr lang="de-DE" sz="2000" b="1" dirty="0" err="1">
                <a:solidFill>
                  <a:srgbClr val="004A7D"/>
                </a:solidFill>
                <a:latin typeface="Spartan ExtraBold" pitchFamily="2" charset="77"/>
              </a:rPr>
              <a:t>Neighbor</a:t>
            </a:r>
            <a:endParaRPr lang="en-GB" sz="2000" b="1" i="0" dirty="0">
              <a:solidFill>
                <a:srgbClr val="004A7D"/>
              </a:solidFill>
              <a:latin typeface="Spartan ExtraBold" pitchFamily="2" charset="77"/>
            </a:endParaRPr>
          </a:p>
        </p:txBody>
      </p:sp>
      <p:sp>
        <p:nvSpPr>
          <p:cNvPr id="14" name="Textfeld 13">
            <a:extLst>
              <a:ext uri="{FF2B5EF4-FFF2-40B4-BE49-F238E27FC236}">
                <a16:creationId xmlns:a16="http://schemas.microsoft.com/office/drawing/2014/main" id="{409F6353-5328-47BF-9340-8858A5F096BC}"/>
              </a:ext>
            </a:extLst>
          </p:cNvPr>
          <p:cNvSpPr txBox="1"/>
          <p:nvPr/>
        </p:nvSpPr>
        <p:spPr>
          <a:xfrm>
            <a:off x="10898585" y="1609105"/>
            <a:ext cx="1888180" cy="855023"/>
          </a:xfrm>
          <a:prstGeom prst="rect">
            <a:avLst/>
          </a:prstGeom>
        </p:spPr>
        <p:txBody>
          <a:bodyPr wrap="square" lIns="0" rIns="0" rtlCol="0" anchor="t">
            <a:normAutofit/>
          </a:bodyPr>
          <a:lstStyle/>
          <a:p>
            <a:pPr algn="l"/>
            <a:r>
              <a:rPr lang="de-DE" sz="2000" b="1" dirty="0">
                <a:solidFill>
                  <a:srgbClr val="004A7D"/>
                </a:solidFill>
                <a:latin typeface="Spartan ExtraBold" pitchFamily="2" charset="77"/>
              </a:rPr>
              <a:t>Spline</a:t>
            </a:r>
            <a:endParaRPr lang="en-GB" sz="2000" b="1" i="0" dirty="0">
              <a:solidFill>
                <a:srgbClr val="004A7D"/>
              </a:solidFill>
              <a:latin typeface="Spartan ExtraBold" pitchFamily="2" charset="77"/>
            </a:endParaRPr>
          </a:p>
        </p:txBody>
      </p:sp>
      <p:pic>
        <p:nvPicPr>
          <p:cNvPr id="15" name="Grafik 14">
            <a:extLst>
              <a:ext uri="{FF2B5EF4-FFF2-40B4-BE49-F238E27FC236}">
                <a16:creationId xmlns:a16="http://schemas.microsoft.com/office/drawing/2014/main" id="{F1E1755D-D581-4C94-90DE-5DB1B5DA0840}"/>
              </a:ext>
            </a:extLst>
          </p:cNvPr>
          <p:cNvPicPr>
            <a:picLocks noChangeAspect="1"/>
          </p:cNvPicPr>
          <p:nvPr/>
        </p:nvPicPr>
        <p:blipFill>
          <a:blip r:embed="rId6"/>
          <a:stretch>
            <a:fillRect/>
          </a:stretch>
        </p:blipFill>
        <p:spPr>
          <a:xfrm>
            <a:off x="7843663" y="4128458"/>
            <a:ext cx="2098156" cy="2380281"/>
          </a:xfrm>
          <a:prstGeom prst="rect">
            <a:avLst/>
          </a:prstGeom>
        </p:spPr>
      </p:pic>
      <p:pic>
        <p:nvPicPr>
          <p:cNvPr id="16" name="Grafik 15">
            <a:extLst>
              <a:ext uri="{FF2B5EF4-FFF2-40B4-BE49-F238E27FC236}">
                <a16:creationId xmlns:a16="http://schemas.microsoft.com/office/drawing/2014/main" id="{A8D626AE-56D6-49CA-A3B5-ACB9ABC17EE6}"/>
              </a:ext>
            </a:extLst>
          </p:cNvPr>
          <p:cNvPicPr>
            <a:picLocks noChangeAspect="1"/>
          </p:cNvPicPr>
          <p:nvPr/>
        </p:nvPicPr>
        <p:blipFill>
          <a:blip r:embed="rId7"/>
          <a:stretch>
            <a:fillRect/>
          </a:stretch>
        </p:blipFill>
        <p:spPr>
          <a:xfrm>
            <a:off x="10086123" y="4105893"/>
            <a:ext cx="2105877" cy="2372653"/>
          </a:xfrm>
          <a:prstGeom prst="rect">
            <a:avLst/>
          </a:prstGeom>
        </p:spPr>
      </p:pic>
      <p:sp>
        <p:nvSpPr>
          <p:cNvPr id="17" name="Textfeld 16">
            <a:extLst>
              <a:ext uri="{FF2B5EF4-FFF2-40B4-BE49-F238E27FC236}">
                <a16:creationId xmlns:a16="http://schemas.microsoft.com/office/drawing/2014/main" id="{34E0D79E-9600-4322-8750-CF3A29E6808E}"/>
              </a:ext>
            </a:extLst>
          </p:cNvPr>
          <p:cNvSpPr txBox="1"/>
          <p:nvPr/>
        </p:nvSpPr>
        <p:spPr>
          <a:xfrm>
            <a:off x="8809066" y="4128457"/>
            <a:ext cx="1888180" cy="855023"/>
          </a:xfrm>
          <a:prstGeom prst="rect">
            <a:avLst/>
          </a:prstGeom>
        </p:spPr>
        <p:txBody>
          <a:bodyPr wrap="square" lIns="0" rIns="0" rtlCol="0" anchor="t">
            <a:normAutofit/>
          </a:bodyPr>
          <a:lstStyle/>
          <a:p>
            <a:pPr algn="l"/>
            <a:r>
              <a:rPr lang="de-DE" sz="2000" b="1" dirty="0">
                <a:solidFill>
                  <a:srgbClr val="004A7D"/>
                </a:solidFill>
                <a:latin typeface="Spartan ExtraBold" pitchFamily="2" charset="77"/>
              </a:rPr>
              <a:t>Trend</a:t>
            </a:r>
            <a:endParaRPr lang="en-GB" sz="2000" b="1" i="0" dirty="0">
              <a:solidFill>
                <a:srgbClr val="004A7D"/>
              </a:solidFill>
              <a:latin typeface="Spartan ExtraBold" pitchFamily="2" charset="77"/>
            </a:endParaRPr>
          </a:p>
        </p:txBody>
      </p:sp>
      <p:sp>
        <p:nvSpPr>
          <p:cNvPr id="18" name="Textfeld 17">
            <a:extLst>
              <a:ext uri="{FF2B5EF4-FFF2-40B4-BE49-F238E27FC236}">
                <a16:creationId xmlns:a16="http://schemas.microsoft.com/office/drawing/2014/main" id="{5B43BBA1-FF08-49DB-8FE4-B6F841E37B3E}"/>
              </a:ext>
            </a:extLst>
          </p:cNvPr>
          <p:cNvSpPr txBox="1"/>
          <p:nvPr/>
        </p:nvSpPr>
        <p:spPr>
          <a:xfrm>
            <a:off x="11247910" y="4189733"/>
            <a:ext cx="1888180" cy="855023"/>
          </a:xfrm>
          <a:prstGeom prst="rect">
            <a:avLst/>
          </a:prstGeom>
        </p:spPr>
        <p:txBody>
          <a:bodyPr wrap="square" lIns="0" rIns="0" rtlCol="0" anchor="t">
            <a:normAutofit/>
          </a:bodyPr>
          <a:lstStyle/>
          <a:p>
            <a:pPr algn="l"/>
            <a:r>
              <a:rPr lang="de-DE" sz="2000" b="1" dirty="0" err="1">
                <a:solidFill>
                  <a:srgbClr val="004A7D"/>
                </a:solidFill>
                <a:latin typeface="Spartan ExtraBold" pitchFamily="2" charset="77"/>
              </a:rPr>
              <a:t>Kriging</a:t>
            </a:r>
            <a:endParaRPr lang="en-GB" sz="2000" b="1" i="0" dirty="0">
              <a:solidFill>
                <a:srgbClr val="004A7D"/>
              </a:solidFill>
              <a:latin typeface="Spartan ExtraBold" pitchFamily="2" charset="77"/>
            </a:endParaRPr>
          </a:p>
        </p:txBody>
      </p:sp>
      <p:sp>
        <p:nvSpPr>
          <p:cNvPr id="19" name="Inhaltsplatzhalter 1">
            <a:extLst>
              <a:ext uri="{FF2B5EF4-FFF2-40B4-BE49-F238E27FC236}">
                <a16:creationId xmlns:a16="http://schemas.microsoft.com/office/drawing/2014/main" id="{D1785C5D-5071-4347-A2E7-9362AB0EC3C7}"/>
              </a:ext>
            </a:extLst>
          </p:cNvPr>
          <p:cNvSpPr>
            <a:spLocks noGrp="1"/>
          </p:cNvSpPr>
          <p:nvPr>
            <p:ph idx="12"/>
          </p:nvPr>
        </p:nvSpPr>
        <p:spPr>
          <a:xfrm>
            <a:off x="748144" y="1721708"/>
            <a:ext cx="4841975" cy="4213234"/>
          </a:xfrm>
        </p:spPr>
        <p:txBody>
          <a:bodyPr/>
          <a:lstStyle/>
          <a:p>
            <a:r>
              <a:rPr lang="de-DE" dirty="0"/>
              <a:t>Welches Ergebnis ist korrekt? Welche Verfahren sind ungeeignet?</a:t>
            </a:r>
          </a:p>
          <a:p>
            <a:pPr marL="285750" indent="-285750">
              <a:buFont typeface="Wingdings" panose="05000000000000000000" pitchFamily="2" charset="2"/>
              <a:buChar char="Ø"/>
            </a:pPr>
            <a:r>
              <a:rPr lang="de-DE" b="1" dirty="0"/>
              <a:t>ALLE Verfahren sind korrekt bezüglich ihres Modells!</a:t>
            </a:r>
          </a:p>
          <a:p>
            <a:pPr marL="285750" indent="-285750">
              <a:buFont typeface="Wingdings" panose="05000000000000000000" pitchFamily="2" charset="2"/>
              <a:buChar char="Ø"/>
            </a:pPr>
            <a:endParaRPr lang="de-DE" b="1" dirty="0"/>
          </a:p>
          <a:p>
            <a:pPr marL="285750" indent="-285750">
              <a:buFont typeface="Wingdings" panose="05000000000000000000" pitchFamily="2" charset="2"/>
              <a:buChar char="Ø"/>
            </a:pPr>
            <a:r>
              <a:rPr lang="de-DE" dirty="0"/>
              <a:t>IDW: Plausibles Ergebnis … IDW könnte geeignet sein.</a:t>
            </a:r>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de-DE" dirty="0"/>
              <a:t>Natural </a:t>
            </a:r>
            <a:r>
              <a:rPr lang="de-DE" dirty="0" err="1"/>
              <a:t>Neighbor</a:t>
            </a:r>
            <a:r>
              <a:rPr lang="de-DE" dirty="0"/>
              <a:t>: keine komplette Ausdehnung über Talsperre, da Interpolation </a:t>
            </a:r>
            <a:r>
              <a:rPr lang="de-DE" b="1" dirty="0"/>
              <a:t>NUR</a:t>
            </a:r>
            <a:r>
              <a:rPr lang="de-DE" dirty="0"/>
              <a:t> über Triangulierung der Punkte … Ergebnis scheint aber plausibel. </a:t>
            </a:r>
            <a:br>
              <a:rPr lang="de-DE" dirty="0"/>
            </a:br>
            <a:r>
              <a:rPr lang="de-DE" dirty="0"/>
              <a:t>Ohne Extrapolation hier aber vermutlich nicht geeignet.</a:t>
            </a:r>
          </a:p>
          <a:p>
            <a:endParaRPr lang="de-DE" dirty="0"/>
          </a:p>
        </p:txBody>
      </p:sp>
    </p:spTree>
    <p:extLst>
      <p:ext uri="{BB962C8B-B14F-4D97-AF65-F5344CB8AC3E}">
        <p14:creationId xmlns:p14="http://schemas.microsoft.com/office/powerpoint/2010/main" val="178639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101F6E2-C6CD-4154-9064-F2FA32D7495F}"/>
              </a:ext>
            </a:extLst>
          </p:cNvPr>
          <p:cNvSpPr>
            <a:spLocks noGrp="1"/>
          </p:cNvSpPr>
          <p:nvPr>
            <p:ph idx="12"/>
          </p:nvPr>
        </p:nvSpPr>
        <p:spPr/>
        <p:txBody>
          <a:bodyPr/>
          <a:lstStyle/>
          <a:p>
            <a:r>
              <a:rPr lang="de-DE" dirty="0"/>
              <a:t>Praxis: </a:t>
            </a:r>
          </a:p>
          <a:p>
            <a:pPr marL="285750" indent="-285750">
              <a:buFont typeface="Arial" panose="020B0604020202020204" pitchFamily="34" charset="0"/>
              <a:buChar char="•"/>
            </a:pPr>
            <a:r>
              <a:rPr lang="de-DE" dirty="0"/>
              <a:t>Interpolation der Bleiverteilung im Bereich der </a:t>
            </a:r>
            <a:br>
              <a:rPr lang="de-DE" dirty="0"/>
            </a:br>
            <a:r>
              <a:rPr lang="de-DE" dirty="0"/>
              <a:t>Talsperre „Klingenberg“ mittels der </a:t>
            </a:r>
            <a:r>
              <a:rPr lang="de-DE" dirty="0" err="1"/>
              <a:t>Spatial</a:t>
            </a:r>
            <a:r>
              <a:rPr lang="de-DE" dirty="0"/>
              <a:t> Analyst Toolbox.</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Begrenzung der Darstellung einer </a:t>
            </a:r>
            <a:r>
              <a:rPr lang="de-DE" dirty="0" err="1"/>
              <a:t>Kartenansich</a:t>
            </a:r>
            <a:r>
              <a:rPr lang="de-DE" dirty="0"/>
              <a:t> </a:t>
            </a:r>
            <a:br>
              <a:rPr lang="de-DE" dirty="0"/>
            </a:br>
            <a:r>
              <a:rPr lang="de-DE" dirty="0"/>
              <a:t>auf einzelne Layer / Features.</a:t>
            </a:r>
          </a:p>
          <a:p>
            <a:pPr marL="285750" indent="-285750">
              <a:buFont typeface="Arial" panose="020B0604020202020204" pitchFamily="34" charset="0"/>
              <a:buChar char="•"/>
            </a:pPr>
            <a:endParaRPr lang="de-DE" dirty="0"/>
          </a:p>
        </p:txBody>
      </p:sp>
      <p:sp>
        <p:nvSpPr>
          <p:cNvPr id="3" name="Titel 2">
            <a:extLst>
              <a:ext uri="{FF2B5EF4-FFF2-40B4-BE49-F238E27FC236}">
                <a16:creationId xmlns:a16="http://schemas.microsoft.com/office/drawing/2014/main" id="{6B20B79F-E06B-4152-8503-221D92123F1B}"/>
              </a:ext>
            </a:extLst>
          </p:cNvPr>
          <p:cNvSpPr>
            <a:spLocks noGrp="1"/>
          </p:cNvSpPr>
          <p:nvPr>
            <p:ph type="title"/>
          </p:nvPr>
        </p:nvSpPr>
        <p:spPr/>
        <p:txBody>
          <a:bodyPr/>
          <a:lstStyle/>
          <a:p>
            <a:r>
              <a:rPr lang="de-DE" dirty="0"/>
              <a:t>Übungsinhalte</a:t>
            </a:r>
          </a:p>
        </p:txBody>
      </p:sp>
      <p:pic>
        <p:nvPicPr>
          <p:cNvPr id="6" name="Grafik 5">
            <a:extLst>
              <a:ext uri="{FF2B5EF4-FFF2-40B4-BE49-F238E27FC236}">
                <a16:creationId xmlns:a16="http://schemas.microsoft.com/office/drawing/2014/main" id="{B2FF0A13-EBF3-4C52-B4B6-2B0690821854}"/>
              </a:ext>
            </a:extLst>
          </p:cNvPr>
          <p:cNvPicPr>
            <a:picLocks noChangeAspect="1"/>
          </p:cNvPicPr>
          <p:nvPr/>
        </p:nvPicPr>
        <p:blipFill>
          <a:blip r:embed="rId2"/>
          <a:stretch>
            <a:fillRect/>
          </a:stretch>
        </p:blipFill>
        <p:spPr>
          <a:xfrm>
            <a:off x="7672140" y="187284"/>
            <a:ext cx="4352925" cy="6210300"/>
          </a:xfrm>
          <a:prstGeom prst="rect">
            <a:avLst/>
          </a:prstGeom>
        </p:spPr>
      </p:pic>
    </p:spTree>
    <p:extLst>
      <p:ext uri="{BB962C8B-B14F-4D97-AF65-F5344CB8AC3E}">
        <p14:creationId xmlns:p14="http://schemas.microsoft.com/office/powerpoint/2010/main" val="3484729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8C0B1F0-1590-49D4-941B-7C86976FFDE8}"/>
              </a:ext>
            </a:extLst>
          </p:cNvPr>
          <p:cNvSpPr>
            <a:spLocks noGrp="1"/>
          </p:cNvSpPr>
          <p:nvPr>
            <p:ph type="title"/>
          </p:nvPr>
        </p:nvSpPr>
        <p:spPr/>
        <p:txBody>
          <a:bodyPr/>
          <a:lstStyle/>
          <a:p>
            <a:r>
              <a:rPr lang="de-DE" dirty="0"/>
              <a:t>Übungsaufgabe: Vergleichen Sie die Ergebnisse der verschiedenen Interpolationsverfahren</a:t>
            </a:r>
            <a:br>
              <a:rPr lang="de-DE" dirty="0"/>
            </a:br>
            <a:endParaRPr lang="en-GB" dirty="0"/>
          </a:p>
        </p:txBody>
      </p:sp>
      <p:pic>
        <p:nvPicPr>
          <p:cNvPr id="6" name="Grafik 5">
            <a:extLst>
              <a:ext uri="{FF2B5EF4-FFF2-40B4-BE49-F238E27FC236}">
                <a16:creationId xmlns:a16="http://schemas.microsoft.com/office/drawing/2014/main" id="{8925BF65-6D69-43D2-92D3-4E69C6D14311}"/>
              </a:ext>
            </a:extLst>
          </p:cNvPr>
          <p:cNvPicPr>
            <a:picLocks noChangeAspect="1"/>
          </p:cNvPicPr>
          <p:nvPr/>
        </p:nvPicPr>
        <p:blipFill>
          <a:blip r:embed="rId3"/>
          <a:stretch>
            <a:fillRect/>
          </a:stretch>
        </p:blipFill>
        <p:spPr>
          <a:xfrm>
            <a:off x="5635838" y="1609105"/>
            <a:ext cx="2090061" cy="2380283"/>
          </a:xfrm>
          <a:prstGeom prst="rect">
            <a:avLst/>
          </a:prstGeom>
        </p:spPr>
      </p:pic>
      <p:pic>
        <p:nvPicPr>
          <p:cNvPr id="8" name="Grafik 7">
            <a:extLst>
              <a:ext uri="{FF2B5EF4-FFF2-40B4-BE49-F238E27FC236}">
                <a16:creationId xmlns:a16="http://schemas.microsoft.com/office/drawing/2014/main" id="{BB37669B-8419-4E3A-8407-AFA5DA90F05A}"/>
              </a:ext>
            </a:extLst>
          </p:cNvPr>
          <p:cNvPicPr>
            <a:picLocks noChangeAspect="1"/>
          </p:cNvPicPr>
          <p:nvPr/>
        </p:nvPicPr>
        <p:blipFill>
          <a:blip r:embed="rId4"/>
          <a:stretch>
            <a:fillRect/>
          </a:stretch>
        </p:blipFill>
        <p:spPr>
          <a:xfrm>
            <a:off x="7843663" y="1631670"/>
            <a:ext cx="2090061" cy="2357719"/>
          </a:xfrm>
          <a:prstGeom prst="rect">
            <a:avLst/>
          </a:prstGeom>
        </p:spPr>
      </p:pic>
      <p:pic>
        <p:nvPicPr>
          <p:cNvPr id="10" name="Grafik 9">
            <a:extLst>
              <a:ext uri="{FF2B5EF4-FFF2-40B4-BE49-F238E27FC236}">
                <a16:creationId xmlns:a16="http://schemas.microsoft.com/office/drawing/2014/main" id="{10DB5EC6-500A-4567-9D49-C78D06C7EFEC}"/>
              </a:ext>
            </a:extLst>
          </p:cNvPr>
          <p:cNvPicPr>
            <a:picLocks noChangeAspect="1"/>
          </p:cNvPicPr>
          <p:nvPr/>
        </p:nvPicPr>
        <p:blipFill>
          <a:blip r:embed="rId5"/>
          <a:stretch>
            <a:fillRect/>
          </a:stretch>
        </p:blipFill>
        <p:spPr>
          <a:xfrm>
            <a:off x="10086123" y="1609106"/>
            <a:ext cx="2094175" cy="2386219"/>
          </a:xfrm>
          <a:prstGeom prst="rect">
            <a:avLst/>
          </a:prstGeom>
        </p:spPr>
      </p:pic>
      <p:sp>
        <p:nvSpPr>
          <p:cNvPr id="11" name="Textfeld 10">
            <a:extLst>
              <a:ext uri="{FF2B5EF4-FFF2-40B4-BE49-F238E27FC236}">
                <a16:creationId xmlns:a16="http://schemas.microsoft.com/office/drawing/2014/main" id="{1522FCFD-BC91-4FA9-A279-9CC2FA379A43}"/>
              </a:ext>
            </a:extLst>
          </p:cNvPr>
          <p:cNvSpPr txBox="1"/>
          <p:nvPr/>
        </p:nvSpPr>
        <p:spPr>
          <a:xfrm>
            <a:off x="7725899" y="2323407"/>
            <a:ext cx="45719" cy="45719"/>
          </a:xfrm>
          <a:prstGeom prst="rect">
            <a:avLst/>
          </a:prstGeom>
        </p:spPr>
        <p:txBody>
          <a:bodyPr wrap="square" lIns="0" rIns="0" rtlCol="0" anchor="t">
            <a:normAutofit fontScale="25000" lnSpcReduction="20000"/>
          </a:bodyPr>
          <a:lstStyle/>
          <a:p>
            <a:pPr algn="l"/>
            <a:endParaRPr lang="en-GB" sz="2000" b="1" i="0" dirty="0">
              <a:solidFill>
                <a:srgbClr val="004A7D"/>
              </a:solidFill>
              <a:latin typeface="Spartan ExtraBold" pitchFamily="2" charset="77"/>
            </a:endParaRPr>
          </a:p>
        </p:txBody>
      </p:sp>
      <p:sp>
        <p:nvSpPr>
          <p:cNvPr id="12" name="Textfeld 11">
            <a:extLst>
              <a:ext uri="{FF2B5EF4-FFF2-40B4-BE49-F238E27FC236}">
                <a16:creationId xmlns:a16="http://schemas.microsoft.com/office/drawing/2014/main" id="{3F495AC1-945A-4BEF-B8C3-E43ED35AC700}"/>
              </a:ext>
            </a:extLst>
          </p:cNvPr>
          <p:cNvSpPr txBox="1"/>
          <p:nvPr/>
        </p:nvSpPr>
        <p:spPr>
          <a:xfrm>
            <a:off x="6894627" y="1638793"/>
            <a:ext cx="914400" cy="855023"/>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IDW</a:t>
            </a:r>
            <a:endParaRPr lang="en-GB" sz="2000" b="1" i="0" dirty="0">
              <a:solidFill>
                <a:srgbClr val="004A7D"/>
              </a:solidFill>
              <a:latin typeface="Spartan ExtraBold" pitchFamily="2" charset="77"/>
            </a:endParaRPr>
          </a:p>
        </p:txBody>
      </p:sp>
      <p:sp>
        <p:nvSpPr>
          <p:cNvPr id="13" name="Textfeld 12">
            <a:extLst>
              <a:ext uri="{FF2B5EF4-FFF2-40B4-BE49-F238E27FC236}">
                <a16:creationId xmlns:a16="http://schemas.microsoft.com/office/drawing/2014/main" id="{FFA292CE-725B-44F1-AF4C-E75060F460FC}"/>
              </a:ext>
            </a:extLst>
          </p:cNvPr>
          <p:cNvSpPr txBox="1"/>
          <p:nvPr/>
        </p:nvSpPr>
        <p:spPr>
          <a:xfrm>
            <a:off x="8045545" y="1631670"/>
            <a:ext cx="1888180" cy="855023"/>
          </a:xfrm>
          <a:prstGeom prst="rect">
            <a:avLst/>
          </a:prstGeom>
        </p:spPr>
        <p:txBody>
          <a:bodyPr wrap="square" lIns="0" rIns="0" rtlCol="0" anchor="t">
            <a:normAutofit/>
          </a:bodyPr>
          <a:lstStyle/>
          <a:p>
            <a:pPr algn="l"/>
            <a:r>
              <a:rPr lang="de-DE" sz="2000" b="1" dirty="0">
                <a:solidFill>
                  <a:srgbClr val="004A7D"/>
                </a:solidFill>
                <a:latin typeface="Spartan ExtraBold" pitchFamily="2" charset="77"/>
              </a:rPr>
              <a:t>Natural </a:t>
            </a:r>
            <a:r>
              <a:rPr lang="de-DE" sz="2000" b="1" dirty="0" err="1">
                <a:solidFill>
                  <a:srgbClr val="004A7D"/>
                </a:solidFill>
                <a:latin typeface="Spartan ExtraBold" pitchFamily="2" charset="77"/>
              </a:rPr>
              <a:t>Neighbor</a:t>
            </a:r>
            <a:endParaRPr lang="en-GB" sz="2000" b="1" i="0" dirty="0">
              <a:solidFill>
                <a:srgbClr val="004A7D"/>
              </a:solidFill>
              <a:latin typeface="Spartan ExtraBold" pitchFamily="2" charset="77"/>
            </a:endParaRPr>
          </a:p>
        </p:txBody>
      </p:sp>
      <p:sp>
        <p:nvSpPr>
          <p:cNvPr id="14" name="Textfeld 13">
            <a:extLst>
              <a:ext uri="{FF2B5EF4-FFF2-40B4-BE49-F238E27FC236}">
                <a16:creationId xmlns:a16="http://schemas.microsoft.com/office/drawing/2014/main" id="{409F6353-5328-47BF-9340-8858A5F096BC}"/>
              </a:ext>
            </a:extLst>
          </p:cNvPr>
          <p:cNvSpPr txBox="1"/>
          <p:nvPr/>
        </p:nvSpPr>
        <p:spPr>
          <a:xfrm>
            <a:off x="10898585" y="1609105"/>
            <a:ext cx="1888180" cy="855023"/>
          </a:xfrm>
          <a:prstGeom prst="rect">
            <a:avLst/>
          </a:prstGeom>
        </p:spPr>
        <p:txBody>
          <a:bodyPr wrap="square" lIns="0" rIns="0" rtlCol="0" anchor="t">
            <a:normAutofit/>
          </a:bodyPr>
          <a:lstStyle/>
          <a:p>
            <a:pPr algn="l"/>
            <a:r>
              <a:rPr lang="de-DE" sz="2000" b="1" dirty="0">
                <a:solidFill>
                  <a:srgbClr val="004A7D"/>
                </a:solidFill>
                <a:latin typeface="Spartan ExtraBold" pitchFamily="2" charset="77"/>
              </a:rPr>
              <a:t>Spline</a:t>
            </a:r>
            <a:endParaRPr lang="en-GB" sz="2000" b="1" i="0" dirty="0">
              <a:solidFill>
                <a:srgbClr val="004A7D"/>
              </a:solidFill>
              <a:latin typeface="Spartan ExtraBold" pitchFamily="2" charset="77"/>
            </a:endParaRPr>
          </a:p>
        </p:txBody>
      </p:sp>
      <p:pic>
        <p:nvPicPr>
          <p:cNvPr id="15" name="Grafik 14">
            <a:extLst>
              <a:ext uri="{FF2B5EF4-FFF2-40B4-BE49-F238E27FC236}">
                <a16:creationId xmlns:a16="http://schemas.microsoft.com/office/drawing/2014/main" id="{F1E1755D-D581-4C94-90DE-5DB1B5DA0840}"/>
              </a:ext>
            </a:extLst>
          </p:cNvPr>
          <p:cNvPicPr>
            <a:picLocks noChangeAspect="1"/>
          </p:cNvPicPr>
          <p:nvPr/>
        </p:nvPicPr>
        <p:blipFill>
          <a:blip r:embed="rId6"/>
          <a:stretch>
            <a:fillRect/>
          </a:stretch>
        </p:blipFill>
        <p:spPr>
          <a:xfrm>
            <a:off x="7843663" y="4128458"/>
            <a:ext cx="2098156" cy="2380281"/>
          </a:xfrm>
          <a:prstGeom prst="rect">
            <a:avLst/>
          </a:prstGeom>
        </p:spPr>
      </p:pic>
      <p:pic>
        <p:nvPicPr>
          <p:cNvPr id="16" name="Grafik 15">
            <a:extLst>
              <a:ext uri="{FF2B5EF4-FFF2-40B4-BE49-F238E27FC236}">
                <a16:creationId xmlns:a16="http://schemas.microsoft.com/office/drawing/2014/main" id="{A8D626AE-56D6-49CA-A3B5-ACB9ABC17EE6}"/>
              </a:ext>
            </a:extLst>
          </p:cNvPr>
          <p:cNvPicPr>
            <a:picLocks noChangeAspect="1"/>
          </p:cNvPicPr>
          <p:nvPr/>
        </p:nvPicPr>
        <p:blipFill>
          <a:blip r:embed="rId7"/>
          <a:stretch>
            <a:fillRect/>
          </a:stretch>
        </p:blipFill>
        <p:spPr>
          <a:xfrm>
            <a:off x="10086123" y="4105893"/>
            <a:ext cx="2105877" cy="2372653"/>
          </a:xfrm>
          <a:prstGeom prst="rect">
            <a:avLst/>
          </a:prstGeom>
        </p:spPr>
      </p:pic>
      <p:sp>
        <p:nvSpPr>
          <p:cNvPr id="17" name="Textfeld 16">
            <a:extLst>
              <a:ext uri="{FF2B5EF4-FFF2-40B4-BE49-F238E27FC236}">
                <a16:creationId xmlns:a16="http://schemas.microsoft.com/office/drawing/2014/main" id="{34E0D79E-9600-4322-8750-CF3A29E6808E}"/>
              </a:ext>
            </a:extLst>
          </p:cNvPr>
          <p:cNvSpPr txBox="1"/>
          <p:nvPr/>
        </p:nvSpPr>
        <p:spPr>
          <a:xfrm>
            <a:off x="8809066" y="4128457"/>
            <a:ext cx="1888180" cy="855023"/>
          </a:xfrm>
          <a:prstGeom prst="rect">
            <a:avLst/>
          </a:prstGeom>
        </p:spPr>
        <p:txBody>
          <a:bodyPr wrap="square" lIns="0" rIns="0" rtlCol="0" anchor="t">
            <a:normAutofit/>
          </a:bodyPr>
          <a:lstStyle/>
          <a:p>
            <a:pPr algn="l"/>
            <a:r>
              <a:rPr lang="de-DE" sz="2000" b="1" dirty="0">
                <a:solidFill>
                  <a:srgbClr val="004A7D"/>
                </a:solidFill>
                <a:latin typeface="Spartan ExtraBold" pitchFamily="2" charset="77"/>
              </a:rPr>
              <a:t>Trend</a:t>
            </a:r>
            <a:endParaRPr lang="en-GB" sz="2000" b="1" i="0" dirty="0">
              <a:solidFill>
                <a:srgbClr val="004A7D"/>
              </a:solidFill>
              <a:latin typeface="Spartan ExtraBold" pitchFamily="2" charset="77"/>
            </a:endParaRPr>
          </a:p>
        </p:txBody>
      </p:sp>
      <p:sp>
        <p:nvSpPr>
          <p:cNvPr id="18" name="Textfeld 17">
            <a:extLst>
              <a:ext uri="{FF2B5EF4-FFF2-40B4-BE49-F238E27FC236}">
                <a16:creationId xmlns:a16="http://schemas.microsoft.com/office/drawing/2014/main" id="{5B43BBA1-FF08-49DB-8FE4-B6F841E37B3E}"/>
              </a:ext>
            </a:extLst>
          </p:cNvPr>
          <p:cNvSpPr txBox="1"/>
          <p:nvPr/>
        </p:nvSpPr>
        <p:spPr>
          <a:xfrm>
            <a:off x="11247910" y="4189733"/>
            <a:ext cx="1888180" cy="855023"/>
          </a:xfrm>
          <a:prstGeom prst="rect">
            <a:avLst/>
          </a:prstGeom>
        </p:spPr>
        <p:txBody>
          <a:bodyPr wrap="square" lIns="0" rIns="0" rtlCol="0" anchor="t">
            <a:normAutofit/>
          </a:bodyPr>
          <a:lstStyle/>
          <a:p>
            <a:pPr algn="l"/>
            <a:r>
              <a:rPr lang="de-DE" sz="2000" b="1" dirty="0" err="1">
                <a:solidFill>
                  <a:srgbClr val="004A7D"/>
                </a:solidFill>
                <a:latin typeface="Spartan ExtraBold" pitchFamily="2" charset="77"/>
              </a:rPr>
              <a:t>Kriging</a:t>
            </a:r>
            <a:endParaRPr lang="en-GB" sz="2000" b="1" i="0" dirty="0">
              <a:solidFill>
                <a:srgbClr val="004A7D"/>
              </a:solidFill>
              <a:latin typeface="Spartan ExtraBold" pitchFamily="2" charset="77"/>
            </a:endParaRPr>
          </a:p>
        </p:txBody>
      </p:sp>
      <p:sp>
        <p:nvSpPr>
          <p:cNvPr id="19" name="Inhaltsplatzhalter 1">
            <a:extLst>
              <a:ext uri="{FF2B5EF4-FFF2-40B4-BE49-F238E27FC236}">
                <a16:creationId xmlns:a16="http://schemas.microsoft.com/office/drawing/2014/main" id="{D1785C5D-5071-4347-A2E7-9362AB0EC3C7}"/>
              </a:ext>
            </a:extLst>
          </p:cNvPr>
          <p:cNvSpPr>
            <a:spLocks noGrp="1"/>
          </p:cNvSpPr>
          <p:nvPr>
            <p:ph idx="12"/>
          </p:nvPr>
        </p:nvSpPr>
        <p:spPr>
          <a:xfrm>
            <a:off x="748144" y="1721708"/>
            <a:ext cx="4841975" cy="4213234"/>
          </a:xfrm>
        </p:spPr>
        <p:txBody>
          <a:bodyPr/>
          <a:lstStyle/>
          <a:p>
            <a:r>
              <a:rPr lang="de-DE" dirty="0"/>
              <a:t>Welches Ergebnis ist korrekt? Welche Verfahren sind ungeeignet?</a:t>
            </a:r>
          </a:p>
          <a:p>
            <a:pPr marL="285750" indent="-285750">
              <a:buFont typeface="Wingdings" panose="05000000000000000000" pitchFamily="2" charset="2"/>
              <a:buChar char="Ø"/>
            </a:pPr>
            <a:r>
              <a:rPr lang="de-DE" b="1" dirty="0"/>
              <a:t>ALLE Verfahren sind korrekt bezüglich ihres Modells!</a:t>
            </a:r>
          </a:p>
          <a:p>
            <a:pPr marL="285750" indent="-285750">
              <a:buFont typeface="Wingdings" panose="05000000000000000000" pitchFamily="2" charset="2"/>
              <a:buChar char="Ø"/>
            </a:pPr>
            <a:endParaRPr lang="de-DE" b="1" dirty="0"/>
          </a:p>
          <a:p>
            <a:pPr marL="285750" indent="-285750">
              <a:buFont typeface="Wingdings" panose="05000000000000000000" pitchFamily="2" charset="2"/>
              <a:buChar char="Ø"/>
            </a:pPr>
            <a:r>
              <a:rPr lang="de-DE" dirty="0"/>
              <a:t>Spline: Ergebnis ist plausibel. Spline könnte geeignet sein.</a:t>
            </a:r>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de-DE" dirty="0"/>
              <a:t>Trend (Polynomapproximation der Ordnung 2): Zu starke Approximation, Strukturen sind nicht erkennbar.</a:t>
            </a:r>
            <a:br>
              <a:rPr lang="de-DE" dirty="0"/>
            </a:br>
            <a:r>
              <a:rPr lang="de-DE" dirty="0"/>
              <a:t>Polynomapproximation ist hier nicht geeignet.</a:t>
            </a:r>
          </a:p>
          <a:p>
            <a:endParaRPr lang="de-DE" dirty="0"/>
          </a:p>
        </p:txBody>
      </p:sp>
    </p:spTree>
    <p:extLst>
      <p:ext uri="{BB962C8B-B14F-4D97-AF65-F5344CB8AC3E}">
        <p14:creationId xmlns:p14="http://schemas.microsoft.com/office/powerpoint/2010/main" val="287306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8C0B1F0-1590-49D4-941B-7C86976FFDE8}"/>
              </a:ext>
            </a:extLst>
          </p:cNvPr>
          <p:cNvSpPr>
            <a:spLocks noGrp="1"/>
          </p:cNvSpPr>
          <p:nvPr>
            <p:ph type="title"/>
          </p:nvPr>
        </p:nvSpPr>
        <p:spPr/>
        <p:txBody>
          <a:bodyPr/>
          <a:lstStyle/>
          <a:p>
            <a:r>
              <a:rPr lang="de-DE" dirty="0"/>
              <a:t>Übungsaufgabe: Vergleichen Sie die Ergebnisse der verschiedenen Interpolationsverfahren</a:t>
            </a:r>
            <a:br>
              <a:rPr lang="de-DE" dirty="0"/>
            </a:br>
            <a:endParaRPr lang="en-GB" dirty="0"/>
          </a:p>
        </p:txBody>
      </p:sp>
      <p:pic>
        <p:nvPicPr>
          <p:cNvPr id="6" name="Grafik 5">
            <a:extLst>
              <a:ext uri="{FF2B5EF4-FFF2-40B4-BE49-F238E27FC236}">
                <a16:creationId xmlns:a16="http://schemas.microsoft.com/office/drawing/2014/main" id="{8925BF65-6D69-43D2-92D3-4E69C6D14311}"/>
              </a:ext>
            </a:extLst>
          </p:cNvPr>
          <p:cNvPicPr>
            <a:picLocks noChangeAspect="1"/>
          </p:cNvPicPr>
          <p:nvPr/>
        </p:nvPicPr>
        <p:blipFill>
          <a:blip r:embed="rId3"/>
          <a:stretch>
            <a:fillRect/>
          </a:stretch>
        </p:blipFill>
        <p:spPr>
          <a:xfrm>
            <a:off x="5635838" y="1609105"/>
            <a:ext cx="2090061" cy="2380283"/>
          </a:xfrm>
          <a:prstGeom prst="rect">
            <a:avLst/>
          </a:prstGeom>
        </p:spPr>
      </p:pic>
      <p:pic>
        <p:nvPicPr>
          <p:cNvPr id="8" name="Grafik 7">
            <a:extLst>
              <a:ext uri="{FF2B5EF4-FFF2-40B4-BE49-F238E27FC236}">
                <a16:creationId xmlns:a16="http://schemas.microsoft.com/office/drawing/2014/main" id="{BB37669B-8419-4E3A-8407-AFA5DA90F05A}"/>
              </a:ext>
            </a:extLst>
          </p:cNvPr>
          <p:cNvPicPr>
            <a:picLocks noChangeAspect="1"/>
          </p:cNvPicPr>
          <p:nvPr/>
        </p:nvPicPr>
        <p:blipFill>
          <a:blip r:embed="rId4"/>
          <a:stretch>
            <a:fillRect/>
          </a:stretch>
        </p:blipFill>
        <p:spPr>
          <a:xfrm>
            <a:off x="7843663" y="1631670"/>
            <a:ext cx="2090061" cy="2357719"/>
          </a:xfrm>
          <a:prstGeom prst="rect">
            <a:avLst/>
          </a:prstGeom>
        </p:spPr>
      </p:pic>
      <p:pic>
        <p:nvPicPr>
          <p:cNvPr id="10" name="Grafik 9">
            <a:extLst>
              <a:ext uri="{FF2B5EF4-FFF2-40B4-BE49-F238E27FC236}">
                <a16:creationId xmlns:a16="http://schemas.microsoft.com/office/drawing/2014/main" id="{10DB5EC6-500A-4567-9D49-C78D06C7EFEC}"/>
              </a:ext>
            </a:extLst>
          </p:cNvPr>
          <p:cNvPicPr>
            <a:picLocks noChangeAspect="1"/>
          </p:cNvPicPr>
          <p:nvPr/>
        </p:nvPicPr>
        <p:blipFill>
          <a:blip r:embed="rId5"/>
          <a:stretch>
            <a:fillRect/>
          </a:stretch>
        </p:blipFill>
        <p:spPr>
          <a:xfrm>
            <a:off x="10086123" y="1609106"/>
            <a:ext cx="2094175" cy="2386219"/>
          </a:xfrm>
          <a:prstGeom prst="rect">
            <a:avLst/>
          </a:prstGeom>
        </p:spPr>
      </p:pic>
      <p:sp>
        <p:nvSpPr>
          <p:cNvPr id="11" name="Textfeld 10">
            <a:extLst>
              <a:ext uri="{FF2B5EF4-FFF2-40B4-BE49-F238E27FC236}">
                <a16:creationId xmlns:a16="http://schemas.microsoft.com/office/drawing/2014/main" id="{1522FCFD-BC91-4FA9-A279-9CC2FA379A43}"/>
              </a:ext>
            </a:extLst>
          </p:cNvPr>
          <p:cNvSpPr txBox="1"/>
          <p:nvPr/>
        </p:nvSpPr>
        <p:spPr>
          <a:xfrm>
            <a:off x="7725899" y="2323407"/>
            <a:ext cx="45719" cy="45719"/>
          </a:xfrm>
          <a:prstGeom prst="rect">
            <a:avLst/>
          </a:prstGeom>
        </p:spPr>
        <p:txBody>
          <a:bodyPr wrap="square" lIns="0" rIns="0" rtlCol="0" anchor="t">
            <a:normAutofit fontScale="25000" lnSpcReduction="20000"/>
          </a:bodyPr>
          <a:lstStyle/>
          <a:p>
            <a:pPr algn="l"/>
            <a:endParaRPr lang="en-GB" sz="2000" b="1" i="0" dirty="0">
              <a:solidFill>
                <a:srgbClr val="004A7D"/>
              </a:solidFill>
              <a:latin typeface="Spartan ExtraBold" pitchFamily="2" charset="77"/>
            </a:endParaRPr>
          </a:p>
        </p:txBody>
      </p:sp>
      <p:sp>
        <p:nvSpPr>
          <p:cNvPr id="12" name="Textfeld 11">
            <a:extLst>
              <a:ext uri="{FF2B5EF4-FFF2-40B4-BE49-F238E27FC236}">
                <a16:creationId xmlns:a16="http://schemas.microsoft.com/office/drawing/2014/main" id="{3F495AC1-945A-4BEF-B8C3-E43ED35AC700}"/>
              </a:ext>
            </a:extLst>
          </p:cNvPr>
          <p:cNvSpPr txBox="1"/>
          <p:nvPr/>
        </p:nvSpPr>
        <p:spPr>
          <a:xfrm>
            <a:off x="6894627" y="1638793"/>
            <a:ext cx="914400" cy="855023"/>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IDW</a:t>
            </a:r>
            <a:endParaRPr lang="en-GB" sz="2000" b="1" i="0" dirty="0">
              <a:solidFill>
                <a:srgbClr val="004A7D"/>
              </a:solidFill>
              <a:latin typeface="Spartan ExtraBold" pitchFamily="2" charset="77"/>
            </a:endParaRPr>
          </a:p>
        </p:txBody>
      </p:sp>
      <p:sp>
        <p:nvSpPr>
          <p:cNvPr id="13" name="Textfeld 12">
            <a:extLst>
              <a:ext uri="{FF2B5EF4-FFF2-40B4-BE49-F238E27FC236}">
                <a16:creationId xmlns:a16="http://schemas.microsoft.com/office/drawing/2014/main" id="{FFA292CE-725B-44F1-AF4C-E75060F460FC}"/>
              </a:ext>
            </a:extLst>
          </p:cNvPr>
          <p:cNvSpPr txBox="1"/>
          <p:nvPr/>
        </p:nvSpPr>
        <p:spPr>
          <a:xfrm>
            <a:off x="8045545" y="1631670"/>
            <a:ext cx="1888180" cy="855023"/>
          </a:xfrm>
          <a:prstGeom prst="rect">
            <a:avLst/>
          </a:prstGeom>
        </p:spPr>
        <p:txBody>
          <a:bodyPr wrap="square" lIns="0" rIns="0" rtlCol="0" anchor="t">
            <a:normAutofit/>
          </a:bodyPr>
          <a:lstStyle/>
          <a:p>
            <a:pPr algn="l"/>
            <a:r>
              <a:rPr lang="de-DE" sz="2000" b="1" dirty="0">
                <a:solidFill>
                  <a:srgbClr val="004A7D"/>
                </a:solidFill>
                <a:latin typeface="Spartan ExtraBold" pitchFamily="2" charset="77"/>
              </a:rPr>
              <a:t>Natural </a:t>
            </a:r>
            <a:r>
              <a:rPr lang="de-DE" sz="2000" b="1" dirty="0" err="1">
                <a:solidFill>
                  <a:srgbClr val="004A7D"/>
                </a:solidFill>
                <a:latin typeface="Spartan ExtraBold" pitchFamily="2" charset="77"/>
              </a:rPr>
              <a:t>Neighbor</a:t>
            </a:r>
            <a:endParaRPr lang="en-GB" sz="2000" b="1" i="0" dirty="0">
              <a:solidFill>
                <a:srgbClr val="004A7D"/>
              </a:solidFill>
              <a:latin typeface="Spartan ExtraBold" pitchFamily="2" charset="77"/>
            </a:endParaRPr>
          </a:p>
        </p:txBody>
      </p:sp>
      <p:sp>
        <p:nvSpPr>
          <p:cNvPr id="14" name="Textfeld 13">
            <a:extLst>
              <a:ext uri="{FF2B5EF4-FFF2-40B4-BE49-F238E27FC236}">
                <a16:creationId xmlns:a16="http://schemas.microsoft.com/office/drawing/2014/main" id="{409F6353-5328-47BF-9340-8858A5F096BC}"/>
              </a:ext>
            </a:extLst>
          </p:cNvPr>
          <p:cNvSpPr txBox="1"/>
          <p:nvPr/>
        </p:nvSpPr>
        <p:spPr>
          <a:xfrm>
            <a:off x="10898585" y="1609105"/>
            <a:ext cx="1888180" cy="855023"/>
          </a:xfrm>
          <a:prstGeom prst="rect">
            <a:avLst/>
          </a:prstGeom>
        </p:spPr>
        <p:txBody>
          <a:bodyPr wrap="square" lIns="0" rIns="0" rtlCol="0" anchor="t">
            <a:normAutofit/>
          </a:bodyPr>
          <a:lstStyle/>
          <a:p>
            <a:pPr algn="l"/>
            <a:r>
              <a:rPr lang="de-DE" sz="2000" b="1" dirty="0">
                <a:solidFill>
                  <a:srgbClr val="004A7D"/>
                </a:solidFill>
                <a:latin typeface="Spartan ExtraBold" pitchFamily="2" charset="77"/>
              </a:rPr>
              <a:t>Spline</a:t>
            </a:r>
            <a:endParaRPr lang="en-GB" sz="2000" b="1" i="0" dirty="0">
              <a:solidFill>
                <a:srgbClr val="004A7D"/>
              </a:solidFill>
              <a:latin typeface="Spartan ExtraBold" pitchFamily="2" charset="77"/>
            </a:endParaRPr>
          </a:p>
        </p:txBody>
      </p:sp>
      <p:pic>
        <p:nvPicPr>
          <p:cNvPr id="15" name="Grafik 14">
            <a:extLst>
              <a:ext uri="{FF2B5EF4-FFF2-40B4-BE49-F238E27FC236}">
                <a16:creationId xmlns:a16="http://schemas.microsoft.com/office/drawing/2014/main" id="{F1E1755D-D581-4C94-90DE-5DB1B5DA0840}"/>
              </a:ext>
            </a:extLst>
          </p:cNvPr>
          <p:cNvPicPr>
            <a:picLocks noChangeAspect="1"/>
          </p:cNvPicPr>
          <p:nvPr/>
        </p:nvPicPr>
        <p:blipFill>
          <a:blip r:embed="rId6"/>
          <a:stretch>
            <a:fillRect/>
          </a:stretch>
        </p:blipFill>
        <p:spPr>
          <a:xfrm>
            <a:off x="7843663" y="4128458"/>
            <a:ext cx="2098156" cy="2380281"/>
          </a:xfrm>
          <a:prstGeom prst="rect">
            <a:avLst/>
          </a:prstGeom>
        </p:spPr>
      </p:pic>
      <p:pic>
        <p:nvPicPr>
          <p:cNvPr id="16" name="Grafik 15">
            <a:extLst>
              <a:ext uri="{FF2B5EF4-FFF2-40B4-BE49-F238E27FC236}">
                <a16:creationId xmlns:a16="http://schemas.microsoft.com/office/drawing/2014/main" id="{A8D626AE-56D6-49CA-A3B5-ACB9ABC17EE6}"/>
              </a:ext>
            </a:extLst>
          </p:cNvPr>
          <p:cNvPicPr>
            <a:picLocks noChangeAspect="1"/>
          </p:cNvPicPr>
          <p:nvPr/>
        </p:nvPicPr>
        <p:blipFill>
          <a:blip r:embed="rId7"/>
          <a:stretch>
            <a:fillRect/>
          </a:stretch>
        </p:blipFill>
        <p:spPr>
          <a:xfrm>
            <a:off x="10086123" y="4105893"/>
            <a:ext cx="2105877" cy="2372653"/>
          </a:xfrm>
          <a:prstGeom prst="rect">
            <a:avLst/>
          </a:prstGeom>
        </p:spPr>
      </p:pic>
      <p:sp>
        <p:nvSpPr>
          <p:cNvPr id="17" name="Textfeld 16">
            <a:extLst>
              <a:ext uri="{FF2B5EF4-FFF2-40B4-BE49-F238E27FC236}">
                <a16:creationId xmlns:a16="http://schemas.microsoft.com/office/drawing/2014/main" id="{34E0D79E-9600-4322-8750-CF3A29E6808E}"/>
              </a:ext>
            </a:extLst>
          </p:cNvPr>
          <p:cNvSpPr txBox="1"/>
          <p:nvPr/>
        </p:nvSpPr>
        <p:spPr>
          <a:xfrm>
            <a:off x="8809066" y="4128457"/>
            <a:ext cx="1888180" cy="855023"/>
          </a:xfrm>
          <a:prstGeom prst="rect">
            <a:avLst/>
          </a:prstGeom>
        </p:spPr>
        <p:txBody>
          <a:bodyPr wrap="square" lIns="0" rIns="0" rtlCol="0" anchor="t">
            <a:normAutofit/>
          </a:bodyPr>
          <a:lstStyle/>
          <a:p>
            <a:pPr algn="l"/>
            <a:r>
              <a:rPr lang="de-DE" sz="2000" b="1" dirty="0">
                <a:solidFill>
                  <a:srgbClr val="004A7D"/>
                </a:solidFill>
                <a:latin typeface="Spartan ExtraBold" pitchFamily="2" charset="77"/>
              </a:rPr>
              <a:t>Trend</a:t>
            </a:r>
            <a:endParaRPr lang="en-GB" sz="2000" b="1" i="0" dirty="0">
              <a:solidFill>
                <a:srgbClr val="004A7D"/>
              </a:solidFill>
              <a:latin typeface="Spartan ExtraBold" pitchFamily="2" charset="77"/>
            </a:endParaRPr>
          </a:p>
        </p:txBody>
      </p:sp>
      <p:sp>
        <p:nvSpPr>
          <p:cNvPr id="18" name="Textfeld 17">
            <a:extLst>
              <a:ext uri="{FF2B5EF4-FFF2-40B4-BE49-F238E27FC236}">
                <a16:creationId xmlns:a16="http://schemas.microsoft.com/office/drawing/2014/main" id="{5B43BBA1-FF08-49DB-8FE4-B6F841E37B3E}"/>
              </a:ext>
            </a:extLst>
          </p:cNvPr>
          <p:cNvSpPr txBox="1"/>
          <p:nvPr/>
        </p:nvSpPr>
        <p:spPr>
          <a:xfrm>
            <a:off x="11247910" y="4189733"/>
            <a:ext cx="1888180" cy="855023"/>
          </a:xfrm>
          <a:prstGeom prst="rect">
            <a:avLst/>
          </a:prstGeom>
        </p:spPr>
        <p:txBody>
          <a:bodyPr wrap="square" lIns="0" rIns="0" rtlCol="0" anchor="t">
            <a:normAutofit/>
          </a:bodyPr>
          <a:lstStyle/>
          <a:p>
            <a:pPr algn="l"/>
            <a:r>
              <a:rPr lang="de-DE" sz="2000" b="1" dirty="0" err="1">
                <a:solidFill>
                  <a:srgbClr val="004A7D"/>
                </a:solidFill>
                <a:latin typeface="Spartan ExtraBold" pitchFamily="2" charset="77"/>
              </a:rPr>
              <a:t>Kriging</a:t>
            </a:r>
            <a:endParaRPr lang="en-GB" sz="2000" b="1" i="0" dirty="0">
              <a:solidFill>
                <a:srgbClr val="004A7D"/>
              </a:solidFill>
              <a:latin typeface="Spartan ExtraBold" pitchFamily="2" charset="77"/>
            </a:endParaRPr>
          </a:p>
        </p:txBody>
      </p:sp>
      <p:sp>
        <p:nvSpPr>
          <p:cNvPr id="19" name="Inhaltsplatzhalter 1">
            <a:extLst>
              <a:ext uri="{FF2B5EF4-FFF2-40B4-BE49-F238E27FC236}">
                <a16:creationId xmlns:a16="http://schemas.microsoft.com/office/drawing/2014/main" id="{D1785C5D-5071-4347-A2E7-9362AB0EC3C7}"/>
              </a:ext>
            </a:extLst>
          </p:cNvPr>
          <p:cNvSpPr>
            <a:spLocks noGrp="1"/>
          </p:cNvSpPr>
          <p:nvPr>
            <p:ph idx="12"/>
          </p:nvPr>
        </p:nvSpPr>
        <p:spPr>
          <a:xfrm>
            <a:off x="748144" y="1721708"/>
            <a:ext cx="4841975" cy="4213234"/>
          </a:xfrm>
        </p:spPr>
        <p:txBody>
          <a:bodyPr/>
          <a:lstStyle/>
          <a:p>
            <a:r>
              <a:rPr lang="de-DE" dirty="0"/>
              <a:t>Welches Ergebnis ist korrekt? Welche Verfahren sind ungeeignet?</a:t>
            </a:r>
          </a:p>
          <a:p>
            <a:pPr marL="285750" indent="-285750">
              <a:buFont typeface="Wingdings" panose="05000000000000000000" pitchFamily="2" charset="2"/>
              <a:buChar char="Ø"/>
            </a:pPr>
            <a:r>
              <a:rPr lang="de-DE" b="1" dirty="0"/>
              <a:t>ALLE Verfahren sind korrekt bezüglich ihres Modells!</a:t>
            </a:r>
          </a:p>
          <a:p>
            <a:pPr marL="285750" indent="-285750">
              <a:buFont typeface="Wingdings" panose="05000000000000000000" pitchFamily="2" charset="2"/>
              <a:buChar char="Ø"/>
            </a:pPr>
            <a:endParaRPr lang="de-DE" b="1" dirty="0"/>
          </a:p>
          <a:p>
            <a:pPr marL="285750" indent="-285750">
              <a:buFont typeface="Wingdings" panose="05000000000000000000" pitchFamily="2" charset="2"/>
              <a:buChar char="Ø"/>
            </a:pPr>
            <a:r>
              <a:rPr lang="de-DE" dirty="0" err="1"/>
              <a:t>Kriging</a:t>
            </a:r>
            <a:r>
              <a:rPr lang="de-DE" dirty="0"/>
              <a:t>: Ergebnis ist unplausibel, Interpolation ist viel zu lokal. Die Ursache könnte ein komplett falsches </a:t>
            </a:r>
            <a:r>
              <a:rPr lang="de-DE" dirty="0" err="1"/>
              <a:t>Variogrammodell</a:t>
            </a:r>
            <a:r>
              <a:rPr lang="de-DE" dirty="0"/>
              <a:t> sein.</a:t>
            </a:r>
            <a:br>
              <a:rPr lang="de-DE" dirty="0"/>
            </a:br>
            <a:r>
              <a:rPr lang="de-DE" dirty="0"/>
              <a:t>Mit dem aktuellen </a:t>
            </a:r>
            <a:r>
              <a:rPr lang="de-DE" dirty="0" err="1"/>
              <a:t>Variogramm</a:t>
            </a:r>
            <a:r>
              <a:rPr lang="de-DE" dirty="0"/>
              <a:t> ist </a:t>
            </a:r>
            <a:r>
              <a:rPr lang="de-DE" dirty="0" err="1"/>
              <a:t>Kriging</a:t>
            </a:r>
            <a:r>
              <a:rPr lang="de-DE" dirty="0"/>
              <a:t> für diese Sachverhalt nicht geeignet.</a:t>
            </a:r>
            <a:br>
              <a:rPr lang="de-DE" dirty="0"/>
            </a:br>
            <a:br>
              <a:rPr lang="de-DE" dirty="0"/>
            </a:br>
            <a:r>
              <a:rPr lang="de-DE" b="1" dirty="0"/>
              <a:t>Geostatistische Analyse ist notwendig … nächste Übung!</a:t>
            </a:r>
          </a:p>
          <a:p>
            <a:endParaRPr lang="de-DE" dirty="0"/>
          </a:p>
        </p:txBody>
      </p:sp>
    </p:spTree>
    <p:extLst>
      <p:ext uri="{BB962C8B-B14F-4D97-AF65-F5344CB8AC3E}">
        <p14:creationId xmlns:p14="http://schemas.microsoft.com/office/powerpoint/2010/main" val="410313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FD8A169-6ACB-4D2A-8C8C-99961B50819E}"/>
              </a:ext>
            </a:extLst>
          </p:cNvPr>
          <p:cNvSpPr>
            <a:spLocks noGrp="1"/>
          </p:cNvSpPr>
          <p:nvPr>
            <p:ph idx="12"/>
          </p:nvPr>
        </p:nvSpPr>
        <p:spPr/>
        <p:txBody>
          <a:bodyPr/>
          <a:lstStyle/>
          <a:p>
            <a:pPr marL="285750" indent="-285750">
              <a:buFont typeface="Arial" panose="020B0604020202020204" pitchFamily="34" charset="0"/>
              <a:buChar char="•"/>
            </a:pPr>
            <a:r>
              <a:rPr lang="de-DE" dirty="0"/>
              <a:t>Vorhersage einer kontinuierlichen Parameterverteilung an unbekannten Lokationen basierend auf wenigen bekannten Datenpunkten.</a:t>
            </a:r>
          </a:p>
          <a:p>
            <a:pPr marL="285750" indent="-285750">
              <a:buFont typeface="Arial" panose="020B0604020202020204" pitchFamily="34" charset="0"/>
              <a:buChar char="•"/>
            </a:pPr>
            <a:r>
              <a:rPr lang="de-DE" dirty="0"/>
              <a:t>Berechnungsvorgehen:</a:t>
            </a:r>
          </a:p>
          <a:p>
            <a:pPr marL="742950" lvl="1" indent="-285750">
              <a:buFont typeface="Arial" panose="020B0604020202020204" pitchFamily="34" charset="0"/>
              <a:buChar char="•"/>
            </a:pPr>
            <a:r>
              <a:rPr lang="de-DE" b="1" dirty="0"/>
              <a:t>Deterministisch</a:t>
            </a:r>
            <a:r>
              <a:rPr lang="de-DE" dirty="0"/>
              <a:t>: Berechnung der Parameterwerte basierend auf einer Gewichtung der bekannten Datenpunkte anhand vorgegebener Modelle. (IDW, Spline, Trend, Natural </a:t>
            </a:r>
            <a:r>
              <a:rPr lang="de-DE" dirty="0" err="1"/>
              <a:t>Neighbor</a:t>
            </a:r>
            <a:r>
              <a:rPr lang="de-DE" dirty="0"/>
              <a:t>)</a:t>
            </a:r>
          </a:p>
          <a:p>
            <a:pPr marL="742950" lvl="1" indent="-285750">
              <a:buFont typeface="Arial" panose="020B0604020202020204" pitchFamily="34" charset="0"/>
              <a:buChar char="•"/>
            </a:pPr>
            <a:r>
              <a:rPr lang="de-DE" b="1" dirty="0"/>
              <a:t>(</a:t>
            </a:r>
            <a:r>
              <a:rPr lang="de-DE" b="1" dirty="0" err="1"/>
              <a:t>Geo</a:t>
            </a:r>
            <a:r>
              <a:rPr lang="de-DE" b="1" dirty="0"/>
              <a:t>)-Statistik</a:t>
            </a:r>
            <a:r>
              <a:rPr lang="de-DE" dirty="0"/>
              <a:t>: Basierend auf statistischen Modellen, die Autokorrelation (die statistische Beziehung zwischen den gemessenen Punkten) enthalten. Aus diesem Grund liefern geostatistische Methoden nicht nur eine Oberfläche auf Basis der angenommenen Werte, sondern können auch einen gewissen Grad an Gewissheit oder Genauigkeit der Vorhersagen gewährleisten. (</a:t>
            </a:r>
            <a:r>
              <a:rPr lang="de-DE" dirty="0" err="1"/>
              <a:t>Kriging</a:t>
            </a:r>
            <a:r>
              <a:rPr lang="de-DE" dirty="0"/>
              <a:t>)</a:t>
            </a:r>
          </a:p>
          <a:p>
            <a:endParaRPr lang="en-GB" dirty="0"/>
          </a:p>
        </p:txBody>
      </p:sp>
      <p:sp>
        <p:nvSpPr>
          <p:cNvPr id="3" name="Titel 2">
            <a:extLst>
              <a:ext uri="{FF2B5EF4-FFF2-40B4-BE49-F238E27FC236}">
                <a16:creationId xmlns:a16="http://schemas.microsoft.com/office/drawing/2014/main" id="{DB5F0CAB-5A27-4F65-84D8-A44A3119862B}"/>
              </a:ext>
            </a:extLst>
          </p:cNvPr>
          <p:cNvSpPr>
            <a:spLocks noGrp="1"/>
          </p:cNvSpPr>
          <p:nvPr>
            <p:ph type="title"/>
          </p:nvPr>
        </p:nvSpPr>
        <p:spPr/>
        <p:txBody>
          <a:bodyPr/>
          <a:lstStyle/>
          <a:p>
            <a:r>
              <a:rPr lang="de-DE" dirty="0"/>
              <a:t>Theorie: Interpolation</a:t>
            </a:r>
            <a:endParaRPr lang="en-GB" dirty="0"/>
          </a:p>
        </p:txBody>
      </p:sp>
    </p:spTree>
    <p:extLst>
      <p:ext uri="{BB962C8B-B14F-4D97-AF65-F5344CB8AC3E}">
        <p14:creationId xmlns:p14="http://schemas.microsoft.com/office/powerpoint/2010/main" val="84669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FD8A169-6ACB-4D2A-8C8C-99961B50819E}"/>
              </a:ext>
            </a:extLst>
          </p:cNvPr>
          <p:cNvSpPr>
            <a:spLocks noGrp="1"/>
          </p:cNvSpPr>
          <p:nvPr>
            <p:ph idx="12"/>
          </p:nvPr>
        </p:nvSpPr>
        <p:spPr/>
        <p:txBody>
          <a:bodyPr/>
          <a:lstStyle/>
          <a:p>
            <a:pPr marL="285750" indent="-285750">
              <a:buFont typeface="Arial" panose="020B0604020202020204" pitchFamily="34" charset="0"/>
              <a:buChar char="•"/>
            </a:pPr>
            <a:r>
              <a:rPr lang="de-DE" dirty="0"/>
              <a:t>Regionalität:</a:t>
            </a:r>
          </a:p>
          <a:p>
            <a:pPr marL="742950" lvl="1" indent="-285750">
              <a:buFont typeface="Arial" panose="020B0604020202020204" pitchFamily="34" charset="0"/>
              <a:buChar char="•"/>
            </a:pPr>
            <a:r>
              <a:rPr lang="de-DE" b="1" dirty="0"/>
              <a:t>Lokal</a:t>
            </a:r>
            <a:r>
              <a:rPr lang="de-DE" dirty="0"/>
              <a:t>: Nur „benachbarte“ Datenpunkte werden zur Berechnung eines neuen Parameterwertes verwendet. (Natural </a:t>
            </a:r>
            <a:r>
              <a:rPr lang="de-DE" dirty="0" err="1"/>
              <a:t>Neighbor</a:t>
            </a:r>
            <a:r>
              <a:rPr lang="de-DE" dirty="0"/>
              <a:t>, Spline)</a:t>
            </a:r>
          </a:p>
          <a:p>
            <a:pPr marL="742950" lvl="1" indent="-285750">
              <a:buFont typeface="Arial" panose="020B0604020202020204" pitchFamily="34" charset="0"/>
              <a:buChar char="•"/>
            </a:pPr>
            <a:r>
              <a:rPr lang="de-DE" b="1" dirty="0"/>
              <a:t>Global</a:t>
            </a:r>
            <a:r>
              <a:rPr lang="de-DE" dirty="0"/>
              <a:t>: Alle Datenpunkte fließen in die Berechnung eines neuen </a:t>
            </a:r>
            <a:r>
              <a:rPr lang="de-DE" dirty="0" err="1"/>
              <a:t>Paramterwertes</a:t>
            </a:r>
            <a:r>
              <a:rPr lang="de-DE" dirty="0"/>
              <a:t> ein (IDW, </a:t>
            </a:r>
            <a:r>
              <a:rPr lang="de-DE" dirty="0" err="1"/>
              <a:t>Kriging</a:t>
            </a:r>
            <a:r>
              <a:rPr lang="de-DE" dirty="0"/>
              <a:t>, Trend)</a:t>
            </a:r>
          </a:p>
          <a:p>
            <a:pPr marL="285750" indent="-285750">
              <a:buFont typeface="Arial" panose="020B0604020202020204" pitchFamily="34" charset="0"/>
              <a:buChar char="•"/>
            </a:pPr>
            <a:r>
              <a:rPr lang="de-DE" dirty="0"/>
              <a:t>Exaktheit:</a:t>
            </a:r>
          </a:p>
          <a:p>
            <a:pPr marL="742950" lvl="1" indent="-285750">
              <a:buFont typeface="Arial" panose="020B0604020202020204" pitchFamily="34" charset="0"/>
              <a:buChar char="•"/>
            </a:pPr>
            <a:r>
              <a:rPr lang="de-DE" b="1" dirty="0"/>
              <a:t>Exakt</a:t>
            </a:r>
            <a:r>
              <a:rPr lang="de-DE" dirty="0"/>
              <a:t>: Eingehende Datenpunkte werden exakt rekonstruiert. (IDW, Natural </a:t>
            </a:r>
            <a:r>
              <a:rPr lang="de-DE" dirty="0" err="1"/>
              <a:t>Neighbor</a:t>
            </a:r>
            <a:r>
              <a:rPr lang="de-DE" dirty="0"/>
              <a:t>, Spline, </a:t>
            </a:r>
            <a:r>
              <a:rPr lang="de-DE" dirty="0" err="1"/>
              <a:t>Kriging</a:t>
            </a:r>
            <a:r>
              <a:rPr lang="de-DE" dirty="0"/>
              <a:t>)</a:t>
            </a:r>
          </a:p>
          <a:p>
            <a:pPr marL="742950" lvl="1" indent="-285750">
              <a:buFont typeface="Arial" panose="020B0604020202020204" pitchFamily="34" charset="0"/>
              <a:buChar char="•"/>
            </a:pPr>
            <a:r>
              <a:rPr lang="de-DE" b="1" dirty="0"/>
              <a:t>Nicht-Exakt</a:t>
            </a:r>
            <a:r>
              <a:rPr lang="de-DE" dirty="0"/>
              <a:t>: Eingehende Datenpunkte werden nur annäherungsweise rekonstruiert (Trend)</a:t>
            </a:r>
          </a:p>
          <a:p>
            <a:endParaRPr lang="en-GB" dirty="0"/>
          </a:p>
        </p:txBody>
      </p:sp>
      <p:sp>
        <p:nvSpPr>
          <p:cNvPr id="3" name="Titel 2">
            <a:extLst>
              <a:ext uri="{FF2B5EF4-FFF2-40B4-BE49-F238E27FC236}">
                <a16:creationId xmlns:a16="http://schemas.microsoft.com/office/drawing/2014/main" id="{DB5F0CAB-5A27-4F65-84D8-A44A3119862B}"/>
              </a:ext>
            </a:extLst>
          </p:cNvPr>
          <p:cNvSpPr>
            <a:spLocks noGrp="1"/>
          </p:cNvSpPr>
          <p:nvPr>
            <p:ph type="title"/>
          </p:nvPr>
        </p:nvSpPr>
        <p:spPr/>
        <p:txBody>
          <a:bodyPr/>
          <a:lstStyle/>
          <a:p>
            <a:r>
              <a:rPr lang="de-DE" dirty="0"/>
              <a:t>Theorie: Interpolation</a:t>
            </a:r>
            <a:endParaRPr lang="en-GB" dirty="0"/>
          </a:p>
        </p:txBody>
      </p:sp>
    </p:spTree>
    <p:extLst>
      <p:ext uri="{BB962C8B-B14F-4D97-AF65-F5344CB8AC3E}">
        <p14:creationId xmlns:p14="http://schemas.microsoft.com/office/powerpoint/2010/main" val="47013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101F6E2-C6CD-4154-9064-F2FA32D7495F}"/>
              </a:ext>
            </a:extLst>
          </p:cNvPr>
          <p:cNvSpPr>
            <a:spLocks noGrp="1"/>
          </p:cNvSpPr>
          <p:nvPr>
            <p:ph idx="12"/>
          </p:nvPr>
        </p:nvSpPr>
        <p:spPr/>
        <p:txBody>
          <a:bodyPr/>
          <a:lstStyle/>
          <a:p>
            <a:pPr marL="342900" indent="-342900">
              <a:buFont typeface="+mj-lt"/>
              <a:buAutoNum type="arabicPeriod"/>
            </a:pPr>
            <a:r>
              <a:rPr lang="de-DE" dirty="0"/>
              <a:t>Starten Sie Ihr Freiberg-Projekt und legen Sie eine neue Kartenansicht „Interpolation“ an (ETRS 1989 UTM Zone 33N).</a:t>
            </a:r>
          </a:p>
          <a:p>
            <a:pPr marL="342900" indent="-342900">
              <a:buFont typeface="+mj-lt"/>
              <a:buAutoNum type="arabicPeriod"/>
            </a:pPr>
            <a:r>
              <a:rPr lang="de-DE" dirty="0"/>
              <a:t>Folgende Feature Classes werden benötigt:</a:t>
            </a:r>
          </a:p>
          <a:p>
            <a:pPr marL="971550" lvl="1" indent="-285750"/>
            <a:r>
              <a:rPr lang="de-DE" dirty="0"/>
              <a:t>Polygon der Talsperre</a:t>
            </a:r>
          </a:p>
          <a:p>
            <a:pPr marL="971550" lvl="1" indent="-285750"/>
            <a:r>
              <a:rPr lang="de-DE" dirty="0"/>
              <a:t>Messpunkte Bleiwerte</a:t>
            </a:r>
            <a:br>
              <a:rPr lang="de-DE" dirty="0"/>
            </a:br>
            <a:endParaRPr lang="de-DE" dirty="0"/>
          </a:p>
          <a:p>
            <a:pPr lvl="1" indent="0">
              <a:buNone/>
            </a:pPr>
            <a:r>
              <a:rPr lang="de-DE" dirty="0"/>
              <a:t>Fügen Sie diese der </a:t>
            </a:r>
            <a:r>
              <a:rPr lang="de-DE" dirty="0" err="1"/>
              <a:t>Kartenansich</a:t>
            </a:r>
            <a:r>
              <a:rPr lang="de-DE" dirty="0"/>
              <a:t> hinzu.</a:t>
            </a:r>
          </a:p>
          <a:p>
            <a:pPr lvl="1" indent="0">
              <a:buNone/>
            </a:pPr>
            <a:endParaRPr lang="de-DE" dirty="0"/>
          </a:p>
          <a:p>
            <a:pPr marL="342900" indent="-342900">
              <a:buFont typeface="+mj-lt"/>
              <a:buAutoNum type="arabicPeriod"/>
            </a:pPr>
            <a:r>
              <a:rPr lang="de-DE" dirty="0"/>
              <a:t>Legen Sie eine neue Datenbank „</a:t>
            </a:r>
            <a:r>
              <a:rPr lang="de-DE" dirty="0" err="1"/>
              <a:t>Pb</a:t>
            </a:r>
            <a:r>
              <a:rPr lang="de-DE" dirty="0"/>
              <a:t> Raster“ für ihre Interpolationsergebnisse an.</a:t>
            </a:r>
          </a:p>
        </p:txBody>
      </p:sp>
      <p:sp>
        <p:nvSpPr>
          <p:cNvPr id="3" name="Titel 2">
            <a:extLst>
              <a:ext uri="{FF2B5EF4-FFF2-40B4-BE49-F238E27FC236}">
                <a16:creationId xmlns:a16="http://schemas.microsoft.com/office/drawing/2014/main" id="{6B20B79F-E06B-4152-8503-221D92123F1B}"/>
              </a:ext>
            </a:extLst>
          </p:cNvPr>
          <p:cNvSpPr>
            <a:spLocks noGrp="1"/>
          </p:cNvSpPr>
          <p:nvPr>
            <p:ph type="title"/>
          </p:nvPr>
        </p:nvSpPr>
        <p:spPr/>
        <p:txBody>
          <a:bodyPr/>
          <a:lstStyle/>
          <a:p>
            <a:r>
              <a:rPr lang="de-DE" dirty="0"/>
              <a:t>Praxis: Vorarbeiten</a:t>
            </a:r>
          </a:p>
        </p:txBody>
      </p:sp>
    </p:spTree>
    <p:extLst>
      <p:ext uri="{BB962C8B-B14F-4D97-AF65-F5344CB8AC3E}">
        <p14:creationId xmlns:p14="http://schemas.microsoft.com/office/powerpoint/2010/main" val="363441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9ED9639-097F-4772-8230-AD8FEC82B37F}"/>
              </a:ext>
            </a:extLst>
          </p:cNvPr>
          <p:cNvSpPr>
            <a:spLocks noGrp="1"/>
          </p:cNvSpPr>
          <p:nvPr>
            <p:ph idx="12"/>
          </p:nvPr>
        </p:nvSpPr>
        <p:spPr/>
        <p:txBody>
          <a:bodyPr/>
          <a:lstStyle/>
          <a:p>
            <a:endParaRPr lang="en-GB"/>
          </a:p>
        </p:txBody>
      </p:sp>
      <p:sp>
        <p:nvSpPr>
          <p:cNvPr id="3" name="Titel 2">
            <a:extLst>
              <a:ext uri="{FF2B5EF4-FFF2-40B4-BE49-F238E27FC236}">
                <a16:creationId xmlns:a16="http://schemas.microsoft.com/office/drawing/2014/main" id="{5B1F3030-3FFE-47C7-98C9-E1A6DCEA9AFC}"/>
              </a:ext>
            </a:extLst>
          </p:cNvPr>
          <p:cNvSpPr>
            <a:spLocks noGrp="1"/>
          </p:cNvSpPr>
          <p:nvPr>
            <p:ph type="title"/>
          </p:nvPr>
        </p:nvSpPr>
        <p:spPr/>
        <p:txBody>
          <a:bodyPr/>
          <a:lstStyle/>
          <a:p>
            <a:endParaRPr lang="en-GB"/>
          </a:p>
        </p:txBody>
      </p:sp>
      <p:pic>
        <p:nvPicPr>
          <p:cNvPr id="5" name="Grafik 4">
            <a:extLst>
              <a:ext uri="{FF2B5EF4-FFF2-40B4-BE49-F238E27FC236}">
                <a16:creationId xmlns:a16="http://schemas.microsoft.com/office/drawing/2014/main" id="{C45E8CF4-DD96-41D3-9E27-CC53448D4DEC}"/>
              </a:ext>
            </a:extLst>
          </p:cNvPr>
          <p:cNvPicPr>
            <a:picLocks noChangeAspect="1"/>
          </p:cNvPicPr>
          <p:nvPr/>
        </p:nvPicPr>
        <p:blipFill>
          <a:blip r:embed="rId2"/>
          <a:stretch>
            <a:fillRect/>
          </a:stretch>
        </p:blipFill>
        <p:spPr>
          <a:xfrm>
            <a:off x="389671" y="0"/>
            <a:ext cx="11412658" cy="6858000"/>
          </a:xfrm>
          <a:prstGeom prst="rect">
            <a:avLst/>
          </a:prstGeom>
        </p:spPr>
      </p:pic>
    </p:spTree>
    <p:extLst>
      <p:ext uri="{BB962C8B-B14F-4D97-AF65-F5344CB8AC3E}">
        <p14:creationId xmlns:p14="http://schemas.microsoft.com/office/powerpoint/2010/main" val="714365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50014868-A3C7-4097-B945-5C7631C00D05}"/>
                  </a:ext>
                </a:extLst>
              </p:cNvPr>
              <p:cNvSpPr>
                <a:spLocks noGrp="1"/>
              </p:cNvSpPr>
              <p:nvPr>
                <p:ph idx="12"/>
              </p:nvPr>
            </p:nvSpPr>
            <p:spPr/>
            <p:txBody>
              <a:bodyPr/>
              <a:lstStyle/>
              <a:p>
                <a:pPr marL="285750" indent="-285750">
                  <a:buFont typeface="Arial" panose="020B0604020202020204" pitchFamily="34" charset="0"/>
                  <a:buChar char="•"/>
                </a:pPr>
                <a:r>
                  <a:rPr lang="de-DE" dirty="0" err="1"/>
                  <a:t>Spatial</a:t>
                </a:r>
                <a:r>
                  <a:rPr lang="de-DE" dirty="0"/>
                  <a:t> Analyst Tool &gt; Interpolation &gt; IDW</a:t>
                </a:r>
              </a:p>
              <a:p>
                <a:pPr marL="971550" lvl="1" indent="-285750"/>
                <a:r>
                  <a:rPr lang="de-DE" i="1" dirty="0"/>
                  <a:t>Potenz / Power: </a:t>
                </a:r>
                <a:r>
                  <a:rPr lang="de-DE" dirty="0"/>
                  <a:t>Gewichtung der Richtungsabhängigkeit</a:t>
                </a:r>
                <a:br>
                  <a:rPr lang="de-DE" dirty="0"/>
                </a:br>
                <a14:m>
                  <m:oMath xmlns:m="http://schemas.openxmlformats.org/officeDocument/2006/math">
                    <m:r>
                      <a:rPr lang="de-DE" b="0" i="1" smtClean="0">
                        <a:latin typeface="Cambria Math" panose="02040503050406030204" pitchFamily="18" charset="0"/>
                      </a:rPr>
                      <m:t>0.5 </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m:t>
                    </m:r>
                    <m:r>
                      <a:rPr lang="de-DE" b="0" i="1" smtClean="0">
                        <a:latin typeface="Cambria Math" panose="02040503050406030204" pitchFamily="18" charset="0"/>
                        <a:ea typeface="Cambria Math" panose="02040503050406030204" pitchFamily="18" charset="0"/>
                      </a:rPr>
                      <m:t> ≤3</m:t>
                    </m:r>
                  </m:oMath>
                </a14:m>
                <a:endParaRPr lang="de-DE" i="1" dirty="0"/>
              </a:p>
              <a:p>
                <a:pPr marL="971550" lvl="1" indent="-285750"/>
                <a:endParaRPr lang="en-GB" dirty="0"/>
              </a:p>
            </p:txBody>
          </p:sp>
        </mc:Choice>
        <mc:Fallback>
          <p:sp>
            <p:nvSpPr>
              <p:cNvPr id="2" name="Inhaltsplatzhalter 1">
                <a:extLst>
                  <a:ext uri="{FF2B5EF4-FFF2-40B4-BE49-F238E27FC236}">
                    <a16:creationId xmlns:a16="http://schemas.microsoft.com/office/drawing/2014/main" id="{50014868-A3C7-4097-B945-5C7631C00D05}"/>
                  </a:ext>
                </a:extLst>
              </p:cNvPr>
              <p:cNvSpPr>
                <a:spLocks noGrp="1" noRot="1" noChangeAspect="1" noMove="1" noResize="1" noEditPoints="1" noAdjustHandles="1" noChangeArrowheads="1" noChangeShapeType="1" noTextEdit="1"/>
              </p:cNvSpPr>
              <p:nvPr>
                <p:ph idx="12"/>
              </p:nvPr>
            </p:nvSpPr>
            <p:spPr>
              <a:blipFill>
                <a:blip r:embed="rId2"/>
                <a:stretch>
                  <a:fillRect l="-1333" t="-1301"/>
                </a:stretch>
              </a:blipFill>
            </p:spPr>
            <p:txBody>
              <a:bodyPr/>
              <a:lstStyle/>
              <a:p>
                <a:r>
                  <a:rPr lang="en-GB">
                    <a:noFill/>
                  </a:rPr>
                  <a:t> </a:t>
                </a:r>
              </a:p>
            </p:txBody>
          </p:sp>
        </mc:Fallback>
      </mc:AlternateContent>
      <p:sp>
        <p:nvSpPr>
          <p:cNvPr id="3" name="Titel 2">
            <a:extLst>
              <a:ext uri="{FF2B5EF4-FFF2-40B4-BE49-F238E27FC236}">
                <a16:creationId xmlns:a16="http://schemas.microsoft.com/office/drawing/2014/main" id="{7BAAE24B-FEDC-4951-A5DB-984D9A1D62A0}"/>
              </a:ext>
            </a:extLst>
          </p:cNvPr>
          <p:cNvSpPr>
            <a:spLocks noGrp="1"/>
          </p:cNvSpPr>
          <p:nvPr>
            <p:ph type="title"/>
          </p:nvPr>
        </p:nvSpPr>
        <p:spPr/>
        <p:txBody>
          <a:bodyPr/>
          <a:lstStyle/>
          <a:p>
            <a:r>
              <a:rPr lang="de-DE" dirty="0"/>
              <a:t>Praxis: IDW-Interpolation</a:t>
            </a:r>
            <a:endParaRPr lang="en-GB" dirty="0"/>
          </a:p>
        </p:txBody>
      </p:sp>
      <p:pic>
        <p:nvPicPr>
          <p:cNvPr id="5" name="Grafik 4">
            <a:extLst>
              <a:ext uri="{FF2B5EF4-FFF2-40B4-BE49-F238E27FC236}">
                <a16:creationId xmlns:a16="http://schemas.microsoft.com/office/drawing/2014/main" id="{ED0A9D25-945A-4231-A686-75AED251E213}"/>
              </a:ext>
            </a:extLst>
          </p:cNvPr>
          <p:cNvPicPr>
            <a:picLocks noChangeAspect="1"/>
          </p:cNvPicPr>
          <p:nvPr/>
        </p:nvPicPr>
        <p:blipFill>
          <a:blip r:embed="rId3"/>
          <a:stretch>
            <a:fillRect/>
          </a:stretch>
        </p:blipFill>
        <p:spPr>
          <a:xfrm>
            <a:off x="8859592" y="0"/>
            <a:ext cx="3332408" cy="6858000"/>
          </a:xfrm>
          <a:prstGeom prst="rect">
            <a:avLst/>
          </a:prstGeom>
        </p:spPr>
      </p:pic>
    </p:spTree>
    <p:extLst>
      <p:ext uri="{BB962C8B-B14F-4D97-AF65-F5344CB8AC3E}">
        <p14:creationId xmlns:p14="http://schemas.microsoft.com/office/powerpoint/2010/main" val="206346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50014868-A3C7-4097-B945-5C7631C00D05}"/>
                  </a:ext>
                </a:extLst>
              </p:cNvPr>
              <p:cNvSpPr>
                <a:spLocks noGrp="1"/>
              </p:cNvSpPr>
              <p:nvPr>
                <p:ph idx="12"/>
              </p:nvPr>
            </p:nvSpPr>
            <p:spPr/>
            <p:txBody>
              <a:bodyPr/>
              <a:lstStyle/>
              <a:p>
                <a:pPr marL="285750" indent="-285750">
                  <a:buFont typeface="Arial" panose="020B0604020202020204" pitchFamily="34" charset="0"/>
                  <a:buChar char="•"/>
                </a:pPr>
                <a:r>
                  <a:rPr lang="de-DE" dirty="0" err="1"/>
                  <a:t>Spatial</a:t>
                </a:r>
                <a:r>
                  <a:rPr lang="de-DE" dirty="0"/>
                  <a:t> Analyst Tool &gt; Interpolation &gt; IDW</a:t>
                </a:r>
              </a:p>
              <a:p>
                <a:pPr marL="971550" lvl="1" indent="-285750"/>
                <a:r>
                  <a:rPr lang="de-DE" i="1" dirty="0"/>
                  <a:t>Potenz / Power: </a:t>
                </a:r>
                <a:r>
                  <a:rPr lang="de-DE" dirty="0"/>
                  <a:t>Gewichtung der Richtungsabhängigkeit</a:t>
                </a:r>
                <a:br>
                  <a:rPr lang="de-DE" dirty="0"/>
                </a:br>
                <a14:m>
                  <m:oMath xmlns:m="http://schemas.openxmlformats.org/officeDocument/2006/math">
                    <m:r>
                      <a:rPr lang="de-DE" b="0" i="1" smtClean="0">
                        <a:latin typeface="Cambria Math" panose="02040503050406030204" pitchFamily="18" charset="0"/>
                      </a:rPr>
                      <m:t>0.5 </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m:t>
                    </m:r>
                    <m:r>
                      <a:rPr lang="de-DE" b="0" i="1" smtClean="0">
                        <a:latin typeface="Cambria Math" panose="02040503050406030204" pitchFamily="18" charset="0"/>
                        <a:ea typeface="Cambria Math" panose="02040503050406030204" pitchFamily="18" charset="0"/>
                      </a:rPr>
                      <m:t> ≤3</m:t>
                    </m:r>
                  </m:oMath>
                </a14:m>
                <a:endParaRPr lang="de-DE" i="1" dirty="0"/>
              </a:p>
              <a:p>
                <a:pPr marL="971550" lvl="1" indent="-285750"/>
                <a:endParaRPr lang="en-GB" dirty="0"/>
              </a:p>
            </p:txBody>
          </p:sp>
        </mc:Choice>
        <mc:Fallback>
          <p:sp>
            <p:nvSpPr>
              <p:cNvPr id="2" name="Inhaltsplatzhalter 1">
                <a:extLst>
                  <a:ext uri="{FF2B5EF4-FFF2-40B4-BE49-F238E27FC236}">
                    <a16:creationId xmlns:a16="http://schemas.microsoft.com/office/drawing/2014/main" id="{50014868-A3C7-4097-B945-5C7631C00D05}"/>
                  </a:ext>
                </a:extLst>
              </p:cNvPr>
              <p:cNvSpPr>
                <a:spLocks noGrp="1" noRot="1" noChangeAspect="1" noMove="1" noResize="1" noEditPoints="1" noAdjustHandles="1" noChangeArrowheads="1" noChangeShapeType="1" noTextEdit="1"/>
              </p:cNvSpPr>
              <p:nvPr>
                <p:ph idx="12"/>
              </p:nvPr>
            </p:nvSpPr>
            <p:spPr>
              <a:blipFill>
                <a:blip r:embed="rId2"/>
                <a:stretch>
                  <a:fillRect l="-1333" t="-1301"/>
                </a:stretch>
              </a:blipFill>
            </p:spPr>
            <p:txBody>
              <a:bodyPr/>
              <a:lstStyle/>
              <a:p>
                <a:r>
                  <a:rPr lang="en-GB">
                    <a:noFill/>
                  </a:rPr>
                  <a:t> </a:t>
                </a:r>
              </a:p>
            </p:txBody>
          </p:sp>
        </mc:Fallback>
      </mc:AlternateContent>
      <p:sp>
        <p:nvSpPr>
          <p:cNvPr id="3" name="Titel 2">
            <a:extLst>
              <a:ext uri="{FF2B5EF4-FFF2-40B4-BE49-F238E27FC236}">
                <a16:creationId xmlns:a16="http://schemas.microsoft.com/office/drawing/2014/main" id="{7BAAE24B-FEDC-4951-A5DB-984D9A1D62A0}"/>
              </a:ext>
            </a:extLst>
          </p:cNvPr>
          <p:cNvSpPr>
            <a:spLocks noGrp="1"/>
          </p:cNvSpPr>
          <p:nvPr>
            <p:ph type="title"/>
          </p:nvPr>
        </p:nvSpPr>
        <p:spPr/>
        <p:txBody>
          <a:bodyPr/>
          <a:lstStyle/>
          <a:p>
            <a:r>
              <a:rPr lang="de-DE" dirty="0"/>
              <a:t>Praxis: IDW-Interpolation</a:t>
            </a:r>
            <a:endParaRPr lang="en-GB" dirty="0"/>
          </a:p>
        </p:txBody>
      </p:sp>
      <p:pic>
        <p:nvPicPr>
          <p:cNvPr id="5" name="Grafik 4">
            <a:extLst>
              <a:ext uri="{FF2B5EF4-FFF2-40B4-BE49-F238E27FC236}">
                <a16:creationId xmlns:a16="http://schemas.microsoft.com/office/drawing/2014/main" id="{ED0A9D25-945A-4231-A686-75AED251E213}"/>
              </a:ext>
            </a:extLst>
          </p:cNvPr>
          <p:cNvPicPr>
            <a:picLocks noChangeAspect="1"/>
          </p:cNvPicPr>
          <p:nvPr/>
        </p:nvPicPr>
        <p:blipFill>
          <a:blip r:embed="rId3"/>
          <a:stretch>
            <a:fillRect/>
          </a:stretch>
        </p:blipFill>
        <p:spPr>
          <a:xfrm>
            <a:off x="8859592" y="0"/>
            <a:ext cx="3332408" cy="6858000"/>
          </a:xfrm>
          <a:prstGeom prst="rect">
            <a:avLst/>
          </a:prstGeom>
        </p:spPr>
      </p:pic>
      <p:pic>
        <p:nvPicPr>
          <p:cNvPr id="6" name="Grafik 5">
            <a:extLst>
              <a:ext uri="{FF2B5EF4-FFF2-40B4-BE49-F238E27FC236}">
                <a16:creationId xmlns:a16="http://schemas.microsoft.com/office/drawing/2014/main" id="{F1FC8063-3A22-478E-B175-377765425B68}"/>
              </a:ext>
            </a:extLst>
          </p:cNvPr>
          <p:cNvPicPr>
            <a:picLocks noChangeAspect="1"/>
          </p:cNvPicPr>
          <p:nvPr/>
        </p:nvPicPr>
        <p:blipFill>
          <a:blip r:embed="rId4"/>
          <a:stretch>
            <a:fillRect/>
          </a:stretch>
        </p:blipFill>
        <p:spPr>
          <a:xfrm>
            <a:off x="389671" y="0"/>
            <a:ext cx="11412658" cy="6858000"/>
          </a:xfrm>
          <a:prstGeom prst="rect">
            <a:avLst/>
          </a:prstGeom>
        </p:spPr>
      </p:pic>
    </p:spTree>
    <p:extLst>
      <p:ext uri="{BB962C8B-B14F-4D97-AF65-F5344CB8AC3E}">
        <p14:creationId xmlns:p14="http://schemas.microsoft.com/office/powerpoint/2010/main" val="1969886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50014868-A3C7-4097-B945-5C7631C00D05}"/>
                  </a:ext>
                </a:extLst>
              </p:cNvPr>
              <p:cNvSpPr>
                <a:spLocks noGrp="1"/>
              </p:cNvSpPr>
              <p:nvPr>
                <p:ph idx="12"/>
              </p:nvPr>
            </p:nvSpPr>
            <p:spPr/>
            <p:txBody>
              <a:bodyPr/>
              <a:lstStyle/>
              <a:p>
                <a:pPr marL="285750" indent="-285750">
                  <a:buFont typeface="Arial" panose="020B0604020202020204" pitchFamily="34" charset="0"/>
                  <a:buChar char="•"/>
                </a:pPr>
                <a:r>
                  <a:rPr lang="de-DE" dirty="0" err="1"/>
                  <a:t>Spatial</a:t>
                </a:r>
                <a:r>
                  <a:rPr lang="de-DE" dirty="0"/>
                  <a:t> Analyst Tool &gt; Interpolation &gt; IDW</a:t>
                </a:r>
              </a:p>
              <a:p>
                <a:pPr marL="971550" lvl="1" indent="-285750"/>
                <a:r>
                  <a:rPr lang="de-DE" i="1" dirty="0"/>
                  <a:t>Potenz / Power: </a:t>
                </a:r>
                <a:r>
                  <a:rPr lang="de-DE" dirty="0"/>
                  <a:t>Gewichtung der Richtungsabhängigkeit</a:t>
                </a:r>
                <a:br>
                  <a:rPr lang="de-DE" dirty="0"/>
                </a:br>
                <a14:m>
                  <m:oMath xmlns:m="http://schemas.openxmlformats.org/officeDocument/2006/math">
                    <m:r>
                      <a:rPr lang="de-DE" b="0" i="1" smtClean="0">
                        <a:latin typeface="Cambria Math" panose="02040503050406030204" pitchFamily="18" charset="0"/>
                      </a:rPr>
                      <m:t>0.5 </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𝑝</m:t>
                    </m:r>
                    <m:r>
                      <a:rPr lang="de-DE" b="0" i="1" smtClean="0">
                        <a:latin typeface="Cambria Math" panose="02040503050406030204" pitchFamily="18" charset="0"/>
                        <a:ea typeface="Cambria Math" panose="02040503050406030204" pitchFamily="18" charset="0"/>
                      </a:rPr>
                      <m:t> ≤3</m:t>
                    </m:r>
                  </m:oMath>
                </a14:m>
                <a:endParaRPr lang="de-DE" i="1" dirty="0"/>
              </a:p>
              <a:p>
                <a:pPr marL="971550" lvl="1" indent="-285750"/>
                <a:endParaRPr lang="de-DE" i="1" dirty="0"/>
              </a:p>
              <a:p>
                <a:pPr marL="285750" indent="-285750">
                  <a:buFont typeface="Arial" panose="020B0604020202020204" pitchFamily="34" charset="0"/>
                  <a:buChar char="•"/>
                </a:pPr>
                <a:r>
                  <a:rPr lang="de-DE" dirty="0"/>
                  <a:t>Problem: Ergebnisraster erstreckt sich nicht über die komplette Talsperre</a:t>
                </a:r>
              </a:p>
              <a:p>
                <a:pPr marL="971550" lvl="1" indent="-285750"/>
                <a:endParaRPr lang="en-GB" dirty="0"/>
              </a:p>
            </p:txBody>
          </p:sp>
        </mc:Choice>
        <mc:Fallback>
          <p:sp>
            <p:nvSpPr>
              <p:cNvPr id="2" name="Inhaltsplatzhalter 1">
                <a:extLst>
                  <a:ext uri="{FF2B5EF4-FFF2-40B4-BE49-F238E27FC236}">
                    <a16:creationId xmlns:a16="http://schemas.microsoft.com/office/drawing/2014/main" id="{50014868-A3C7-4097-B945-5C7631C00D05}"/>
                  </a:ext>
                </a:extLst>
              </p:cNvPr>
              <p:cNvSpPr>
                <a:spLocks noGrp="1" noRot="1" noChangeAspect="1" noMove="1" noResize="1" noEditPoints="1" noAdjustHandles="1" noChangeArrowheads="1" noChangeShapeType="1" noTextEdit="1"/>
              </p:cNvSpPr>
              <p:nvPr>
                <p:ph idx="12"/>
              </p:nvPr>
            </p:nvSpPr>
            <p:spPr>
              <a:blipFill>
                <a:blip r:embed="rId2"/>
                <a:stretch>
                  <a:fillRect l="-1333" t="-1301"/>
                </a:stretch>
              </a:blipFill>
            </p:spPr>
            <p:txBody>
              <a:bodyPr/>
              <a:lstStyle/>
              <a:p>
                <a:r>
                  <a:rPr lang="en-GB">
                    <a:noFill/>
                  </a:rPr>
                  <a:t> </a:t>
                </a:r>
              </a:p>
            </p:txBody>
          </p:sp>
        </mc:Fallback>
      </mc:AlternateContent>
      <p:sp>
        <p:nvSpPr>
          <p:cNvPr id="3" name="Titel 2">
            <a:extLst>
              <a:ext uri="{FF2B5EF4-FFF2-40B4-BE49-F238E27FC236}">
                <a16:creationId xmlns:a16="http://schemas.microsoft.com/office/drawing/2014/main" id="{7BAAE24B-FEDC-4951-A5DB-984D9A1D62A0}"/>
              </a:ext>
            </a:extLst>
          </p:cNvPr>
          <p:cNvSpPr>
            <a:spLocks noGrp="1"/>
          </p:cNvSpPr>
          <p:nvPr>
            <p:ph type="title"/>
          </p:nvPr>
        </p:nvSpPr>
        <p:spPr/>
        <p:txBody>
          <a:bodyPr/>
          <a:lstStyle/>
          <a:p>
            <a:r>
              <a:rPr lang="de-DE" dirty="0"/>
              <a:t>Praxis: IDW-Interpolation</a:t>
            </a:r>
            <a:endParaRPr lang="en-GB" dirty="0"/>
          </a:p>
        </p:txBody>
      </p:sp>
      <p:pic>
        <p:nvPicPr>
          <p:cNvPr id="5" name="Grafik 4">
            <a:extLst>
              <a:ext uri="{FF2B5EF4-FFF2-40B4-BE49-F238E27FC236}">
                <a16:creationId xmlns:a16="http://schemas.microsoft.com/office/drawing/2014/main" id="{ED0A9D25-945A-4231-A686-75AED251E213}"/>
              </a:ext>
            </a:extLst>
          </p:cNvPr>
          <p:cNvPicPr>
            <a:picLocks noChangeAspect="1"/>
          </p:cNvPicPr>
          <p:nvPr/>
        </p:nvPicPr>
        <p:blipFill>
          <a:blip r:embed="rId3"/>
          <a:stretch>
            <a:fillRect/>
          </a:stretch>
        </p:blipFill>
        <p:spPr>
          <a:xfrm>
            <a:off x="8859592" y="0"/>
            <a:ext cx="3332408" cy="6858000"/>
          </a:xfrm>
          <a:prstGeom prst="rect">
            <a:avLst/>
          </a:prstGeom>
        </p:spPr>
      </p:pic>
    </p:spTree>
    <p:extLst>
      <p:ext uri="{BB962C8B-B14F-4D97-AF65-F5344CB8AC3E}">
        <p14:creationId xmlns:p14="http://schemas.microsoft.com/office/powerpoint/2010/main" val="3659087015"/>
      </p:ext>
    </p:extLst>
  </p:cSld>
  <p:clrMapOvr>
    <a:masterClrMapping/>
  </p:clrMapOvr>
</p:sld>
</file>

<file path=ppt/theme/theme1.xml><?xml version="1.0" encoding="utf-8"?>
<a:theme xmlns:a="http://schemas.openxmlformats.org/drawingml/2006/main" name="Office">
  <a:themeElements>
    <a:clrScheme name="TUBAF">
      <a:dk1>
        <a:sysClr val="windowText" lastClr="000000"/>
      </a:dk1>
      <a:lt1>
        <a:sysClr val="window" lastClr="FFFFFF"/>
      </a:lt1>
      <a:dk2>
        <a:srgbClr val="004A7D"/>
      </a:dk2>
      <a:lt2>
        <a:srgbClr val="F2F2F2"/>
      </a:lt2>
      <a:accent1>
        <a:srgbClr val="8B7530"/>
      </a:accent1>
      <a:accent2>
        <a:srgbClr val="007B99"/>
      </a:accent2>
      <a:accent3>
        <a:srgbClr val="B71E3F"/>
      </a:accent3>
      <a:accent4>
        <a:srgbClr val="15882E"/>
      </a:accent4>
      <a:accent5>
        <a:srgbClr val="F39433"/>
      </a:accent5>
      <a:accent6>
        <a:srgbClr val="86CCD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rIns="0" anchor="t">
        <a:normAutofit/>
      </a:bodyPr>
      <a:lstStyle>
        <a:defPPr algn="l">
          <a:defRPr sz="2000" b="1" i="0" dirty="0">
            <a:solidFill>
              <a:srgbClr val="004A7D"/>
            </a:solidFill>
            <a:latin typeface="Spartan ExtraBold" pitchFamily="2" charset="77"/>
          </a:defRPr>
        </a:defPPr>
      </a:lstStyle>
    </a:txDef>
  </a:objectDefaults>
  <a:extraClrSchemeLst/>
  <a:extLst>
    <a:ext uri="{05A4C25C-085E-4340-85A3-A5531E510DB2}">
      <thm15:themeFamily xmlns:thm15="http://schemas.microsoft.com/office/thememl/2012/main" name="Präsentation1" id="{6CD6EA72-AF7F-462F-9AC0-76C9F8BA9064}" vid="{57E2CBE2-615A-4F91-98CE-C6E42D9E22C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plate>
  <TotalTime>0</TotalTime>
  <Words>920</Words>
  <Application>Microsoft Office PowerPoint</Application>
  <PresentationFormat>Breitbild</PresentationFormat>
  <Paragraphs>125</Paragraphs>
  <Slides>21</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Arial</vt:lpstr>
      <vt:lpstr>Calibri</vt:lpstr>
      <vt:lpstr>Cambria Math</vt:lpstr>
      <vt:lpstr>Spartan ExtraBold</vt:lpstr>
      <vt:lpstr>Wingdings</vt:lpstr>
      <vt:lpstr>Office</vt:lpstr>
      <vt:lpstr>Übung Grundlagen GIS</vt:lpstr>
      <vt:lpstr>Übungsinhalte</vt:lpstr>
      <vt:lpstr>Theorie: Interpolation</vt:lpstr>
      <vt:lpstr>Theorie: Interpolation</vt:lpstr>
      <vt:lpstr>Praxis: Vorarbeiten</vt:lpstr>
      <vt:lpstr>PowerPoint-Präsentation</vt:lpstr>
      <vt:lpstr>Praxis: IDW-Interpolation</vt:lpstr>
      <vt:lpstr>Praxis: IDW-Interpolation</vt:lpstr>
      <vt:lpstr>Praxis: IDW-Interpolation</vt:lpstr>
      <vt:lpstr>Praxis: IDW-Interpolation</vt:lpstr>
      <vt:lpstr>Praxis: IDW-Interpolation</vt:lpstr>
      <vt:lpstr>Übungsaufgabe: Vergleichen Sie die Ergebnisse der verschiedenen Interpolationsverfahren </vt:lpstr>
      <vt:lpstr>Übungsaufgabe: Vergleichen Sie die Ergebnisse der verschiedenen Interpolationsverfahren </vt:lpstr>
      <vt:lpstr>Übungsaufgabe: Vergleichen Sie die Ergebnisse der verschiedenen Interpolationsverfahren </vt:lpstr>
      <vt:lpstr>Übungsaufgabe: Vergleichen Sie die Ergebnisse der verschiedenen Interpolationsverfahren </vt:lpstr>
      <vt:lpstr>Übungsaufgabe: Beschränken der Kartenansicht auf ein Layer </vt:lpstr>
      <vt:lpstr>Übungsaufgabe: Beschränken der Kartenansicht auf ein Layer </vt:lpstr>
      <vt:lpstr>Übungsaufgabe: Beschränken der Kartenansicht auf ein Layer </vt:lpstr>
      <vt:lpstr>Übungsaufgabe: Vergleichen Sie die Ergebnisse der verschiedenen Interpolationsverfahren </vt:lpstr>
      <vt:lpstr>Übungsaufgabe: Vergleichen Sie die Ergebnisse der verschiedenen Interpolationsverfahren </vt:lpstr>
      <vt:lpstr>Übungsaufgabe: Vergleichen Sie die Ergebnisse der verschiedenen Interpolationsverfahren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meiner präsentation</dc:title>
  <dc:creator>Matthias Donath</dc:creator>
  <cp:lastModifiedBy>Peter Menzel</cp:lastModifiedBy>
  <cp:revision>208</cp:revision>
  <cp:lastPrinted>2023-04-13T13:19:24Z</cp:lastPrinted>
  <dcterms:created xsi:type="dcterms:W3CDTF">2021-01-06T10:07:23Z</dcterms:created>
  <dcterms:modified xsi:type="dcterms:W3CDTF">2025-06-12T09:43:24Z</dcterms:modified>
</cp:coreProperties>
</file>