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4"/>
  </p:notesMasterIdLst>
  <p:sldIdLst>
    <p:sldId id="293" r:id="rId2"/>
    <p:sldId id="294" r:id="rId3"/>
  </p:sldIdLst>
  <p:sldSz cx="9144000" cy="6858000" type="screen4x3"/>
  <p:notesSz cx="7099300" cy="10234613"/>
  <p:custDataLst>
    <p:tags r:id="rId5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4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CFFF"/>
    <a:srgbClr val="336699"/>
    <a:srgbClr val="F2F2F2"/>
    <a:srgbClr val="ADC9D7"/>
    <a:srgbClr val="DA6C13"/>
    <a:srgbClr val="000000"/>
    <a:srgbClr val="CC3300"/>
    <a:srgbClr val="FFFFFF"/>
    <a:srgbClr val="B6DCFC"/>
    <a:srgbClr val="CFED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76" autoAdjust="0"/>
  </p:normalViewPr>
  <p:slideViewPr>
    <p:cSldViewPr showGuides="1">
      <p:cViewPr>
        <p:scale>
          <a:sx n="100" d="100"/>
          <a:sy n="100" d="100"/>
        </p:scale>
        <p:origin x="1698" y="228"/>
      </p:cViewPr>
      <p:guideLst>
        <p:guide orient="horz" pos="414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743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631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978" y="0"/>
            <a:ext cx="3075631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6763"/>
            <a:ext cx="5121275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62" y="4861156"/>
            <a:ext cx="5679778" cy="460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674"/>
            <a:ext cx="3075631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978" y="9720674"/>
            <a:ext cx="3075631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fld id="{10A74FBB-075E-44EB-9AC5-18650973E4C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439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4FBB-075E-44EB-9AC5-18650973E4CD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345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4FBB-075E-44EB-9AC5-18650973E4C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71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573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1618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tif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-520"/>
            <a:ext cx="9144000" cy="764704"/>
          </a:xfrm>
          <a:prstGeom prst="rect">
            <a:avLst/>
          </a:prstGeom>
          <a:solidFill>
            <a:srgbClr val="1233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noProof="0" dirty="0">
              <a:solidFill>
                <a:prstClr val="white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48" y="-80348"/>
            <a:ext cx="1297424" cy="869671"/>
          </a:xfrm>
          <a:prstGeom prst="rect">
            <a:avLst/>
          </a:prstGeom>
        </p:spPr>
      </p:pic>
      <p:sp>
        <p:nvSpPr>
          <p:cNvPr id="13" name="Textplatzhalter 9"/>
          <p:cNvSpPr txBox="1">
            <a:spLocks/>
          </p:cNvSpPr>
          <p:nvPr userDrawn="1"/>
        </p:nvSpPr>
        <p:spPr>
          <a:xfrm>
            <a:off x="1516771" y="108526"/>
            <a:ext cx="6511613" cy="58417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bg1"/>
                </a:solidFill>
                <a:latin typeface="InfoDispRegular-Roman" panose="02000506050000020004" pitchFamily="2" charset="0"/>
                <a:ea typeface="Roboto Condensed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600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Institute of Materials Science and Engineering</a:t>
            </a:r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600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Materials and Surface Engineering Group</a:t>
            </a:r>
          </a:p>
        </p:txBody>
      </p:sp>
      <p:cxnSp>
        <p:nvCxnSpPr>
          <p:cNvPr id="15" name="Gerader Verbinder 14"/>
          <p:cNvCxnSpPr/>
          <p:nvPr userDrawn="1"/>
        </p:nvCxnSpPr>
        <p:spPr>
          <a:xfrm>
            <a:off x="1440000" y="126000"/>
            <a:ext cx="0" cy="4680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5"/>
          <p:cNvSpPr txBox="1">
            <a:spLocks noChangeArrowheads="1"/>
          </p:cNvSpPr>
          <p:nvPr userDrawn="1"/>
        </p:nvSpPr>
        <p:spPr bwMode="auto">
          <a:xfrm>
            <a:off x="4896544" y="6553920"/>
            <a:ext cx="2699792" cy="2880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US" sz="1100" noProof="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www.tu-chemnitz.de/mb/iww</a:t>
            </a:r>
          </a:p>
        </p:txBody>
      </p:sp>
      <p:cxnSp>
        <p:nvCxnSpPr>
          <p:cNvPr id="20" name="Gerader Verbinder 19"/>
          <p:cNvCxnSpPr/>
          <p:nvPr userDrawn="1"/>
        </p:nvCxnSpPr>
        <p:spPr>
          <a:xfrm>
            <a:off x="0" y="6525344"/>
            <a:ext cx="9144000" cy="0"/>
          </a:xfrm>
          <a:prstGeom prst="line">
            <a:avLst/>
          </a:prstGeom>
          <a:ln w="12700">
            <a:solidFill>
              <a:schemeClr val="tx1">
                <a:alpha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ußzeilenplatzhalter 4"/>
          <p:cNvSpPr txBox="1">
            <a:spLocks/>
          </p:cNvSpPr>
          <p:nvPr userDrawn="1"/>
        </p:nvSpPr>
        <p:spPr>
          <a:xfrm>
            <a:off x="8532440" y="6555508"/>
            <a:ext cx="611560" cy="28644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72C5D026-0A5E-414E-BDD7-AEAAC7E56A8F}" type="slidenum">
              <a:rPr lang="en-US" sz="1100" noProof="0" smtClean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pPr algn="ctr">
                <a:defRPr/>
              </a:pPr>
              <a:t>‹Nr.›</a:t>
            </a:fld>
            <a:endParaRPr lang="en-US" sz="1100" noProof="0" dirty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 userDrawn="1"/>
        </p:nvSpPr>
        <p:spPr bwMode="auto">
          <a:xfrm>
            <a:off x="235191" y="6553920"/>
            <a:ext cx="4624841" cy="2880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 dirty="0" smtClean="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sz="1100" noProof="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Dr.-Ing. R. Drehmann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600" y="172569"/>
            <a:ext cx="1255376" cy="37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07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Roboto Condensed bold" panose="02000000000000000000" pitchFamily="2" charset="0"/>
          <a:ea typeface="Roboto Condensed bold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07504" y="1520788"/>
            <a:ext cx="903649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Allgemeine Rahmenbedingungen für die schriftliche digitale Prüfung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müssen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allein im Zimmer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(geschlossener Raum) sein und dürfen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keine Hilfsmittel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benutzen.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Verboten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ist jegliche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Kommunikation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mit anderen Personen (außer der Prüfungsaufsicht)!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Sorgen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für ein ruhiges und störungsfreies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Arbeitsumfeld. Ihr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Arbeitsplatz sollte leer bzw. aufgeräumt sein.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Nehmen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nur teil, wenn Sie mit den bei der Einschreibung angezeigten Bedingungen (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Einverständniserklärung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) wirklich einverstanden sind!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Aufsicht per Webcam (</a:t>
            </a:r>
            <a:r>
              <a:rPr lang="de-DE" sz="1200" u="sng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Proctoring</a:t>
            </a:r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):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müssen während der Klausur Ihre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Webcam(s)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angeschaltet lassen und so sitzen, dass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Sie selbst (Oberschenkel aufwärts), Ihr Tisch und Ihr Monitor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zu sehen sind (die Zimmertür muss nicht unbedingt mit im Bild sein). Gegebenenfalls werden Sie von der Aufsicht aufgefordert, einen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Schwenk durch Ihr Zimmer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zu machen.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dürfen während der Klausur Ihren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Arbeitsplatz nicht verlassen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Nur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die Aufsichtsperson kann das Bild Ihrer Webcam sehen, keine anderen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Studierenden. In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der Teilnehmerliste ist nur die Prüfungsaufsicht sichtbar.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Stellen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Fragen zur Prüfung im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privaten Chat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mit der Prüfungsaufsicht.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Durchführung der Prüfung: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Stellen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eine möglichst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stabile Internetverbindung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sicher (am besten via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Kabel).</a:t>
            </a:r>
            <a:endParaRPr lang="en-US" sz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Nutzen Sie bitte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Google Chrome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oder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Firefox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als Internetbrowser für den </a:t>
            </a:r>
            <a:r>
              <a:rPr lang="de-DE" sz="1200" b="1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de-DE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W</a:t>
            </a:r>
            <a:r>
              <a:rPr lang="de-DE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ebroom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 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Stellen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sicher, dass Sie evtl. benötigte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Ladekabel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griffbereit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haben. Halten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Ihren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Studierendenausweis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bereit.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en-US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Wählen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beim Betreten die Teilnahme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mit Mikrofon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aus. Geben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Ihre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Webcam(s)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frei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en-US" sz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Klicken Sie zum Klausurtermin auf "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Test starten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". Der Test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wird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erst nach erfolgter Identifizierung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für Sie durch die Aufsicht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freigegeben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!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Arbeiten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auf </a:t>
            </a:r>
            <a:r>
              <a:rPr lang="de-DE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TUCexam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nur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in einem Browser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. Ein paralleles Öffnen in einem weiteren Gerät, Browser oder </a:t>
            </a:r>
            <a:r>
              <a:rPr lang="de-DE" sz="1200" dirty="0" err="1">
                <a:solidFill>
                  <a:schemeClr val="tx1"/>
                </a:solidFill>
                <a:latin typeface="Arial Narrow" panose="020B0606020202030204" pitchFamily="34" charset="0"/>
              </a:rPr>
              <a:t>Browsertab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führt zum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Abbruch!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Lassen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die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ganze Zeit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das Browserfenster zur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Videoidentifizierung (</a:t>
            </a:r>
            <a:r>
              <a:rPr lang="de-DE" sz="1200" b="1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offen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! Sonst wird der Test abgebrochen.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Sollte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der Test durch technische Probleme unterbrochen sein, melden Sie sich bitte über </a:t>
            </a:r>
            <a:r>
              <a:rPr lang="de-DE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im privaten Chat oder per E-Mail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(</a:t>
            </a:r>
            <a:r>
              <a:rPr lang="de-DE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XXX.XXX@mb.tu-chemnitz.de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oder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XXX.XXX@mb.tu-chemnitz.de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Sollte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Ihre Internetverbindung komplett zusammenbrechen,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sodass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sowohl die Prüfungsplattform (der Test) als auch </a:t>
            </a:r>
            <a:r>
              <a:rPr lang="de-DE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unterbrochen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sind, gilt damit auch die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Prüfung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als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abgebrochen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. Eine unmittelbare Kontaktaufnahme mit der Prüfungsaufsicht ist in diesem Fall nicht notwendig. Unabhängig davon, ob Sie irgendeine Schuld an der Unterbrechung der Internetverbindung trifft, kann die Prüfungsaufsicht während Ihrer Offline-Zeit nicht überprüfen, ob Sie unerlaubte Hilfsmittel nutzen. Insofern bleibt keine andere Möglichkeit, als die Prüfung zu beenden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334325" y="796642"/>
            <a:ext cx="247535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Digitale Klausur “</a:t>
            </a:r>
            <a:r>
              <a:rPr lang="de-DE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XXX</a:t>
            </a:r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”</a:t>
            </a:r>
          </a:p>
          <a:p>
            <a:pPr algn="ctr"/>
            <a:r>
              <a:rPr lang="de-DE" sz="1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XX.XX.2021, XX:XX Uhr</a:t>
            </a:r>
            <a:endParaRPr lang="de-DE" sz="1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07504" y="1701386"/>
            <a:ext cx="892899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sz="14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Weitere Hinweise</a:t>
            </a:r>
            <a:r>
              <a:rPr lang="en-US" sz="14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</a:t>
            </a:r>
            <a:endParaRPr lang="en-US" sz="1400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8775" indent="-179388">
              <a:spcAft>
                <a:spcPts val="600"/>
              </a:spcAft>
            </a:pPr>
            <a:r>
              <a:rPr lang="en-US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•	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Die Prüfungsdauer beträgt </a:t>
            </a:r>
            <a:r>
              <a:rPr lang="de-DE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90</a:t>
            </a:r>
            <a:r>
              <a:rPr lang="de-DE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</a:t>
            </a:r>
            <a:r>
              <a:rPr lang="de-DE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inuten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358775" indent="-179388">
              <a:spcAft>
                <a:spcPts val="600"/>
              </a:spcAft>
            </a:pP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•	Es sind keine Hilfsmittel zugelassen. 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Insbesondere </a:t>
            </a: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sind keine elektronischen Geräte (Handys, Translatoren, Tabletcomputer, Notebooks, Funktechnik, Speicheruhren etc.) zugelassen. Die Nutzung derartiger Geräte während der Prüfung wird als Betrugsversuch 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gewertet (abgesehen von der Nutzung für das </a:t>
            </a:r>
            <a:r>
              <a:rPr lang="de-DE" sz="14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Proctoring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in </a:t>
            </a:r>
            <a:r>
              <a:rPr lang="de-DE" sz="14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).</a:t>
            </a:r>
            <a:endParaRPr lang="de-DE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8775" indent="-179388"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•	Betrugsversuch wird in Übereinstimmung mit den Prüfungsordnungen der Fakultäten der TU Chemnitz mit Prüfungsausschluss und Nichtbestehen geahndet.</a:t>
            </a:r>
          </a:p>
          <a:p>
            <a:pPr marL="358775" indent="-179388"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•	Mit Abgabe der 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digitalen Prüfung bestätigt </a:t>
            </a: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der Prüfling, dass er körperlich und geistig in der Verfassung war, die Prüfung abzulegen.</a:t>
            </a:r>
          </a:p>
          <a:p>
            <a:pPr marL="358775" indent="-179388">
              <a:spcAft>
                <a:spcPts val="600"/>
              </a:spcAft>
            </a:pPr>
            <a:endParaRPr lang="en-US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Nachdem Sie die Prüfung beendet haben, sehen Sie einen Link zu einer kurzen anonymen </a:t>
            </a:r>
            <a:r>
              <a:rPr lang="de-DE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Umfrage</a:t>
            </a: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 des Teams "Lehrpraxis im Transfer" unserer Hochschule. Mit der Teilnahme an der Umfrage leisten Sie einen Beitrag zur wissenschaftlichen Erforschung digitaler Prüfungsformate.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334325" y="796642"/>
            <a:ext cx="247535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Digitale Klausur “</a:t>
            </a:r>
            <a:r>
              <a:rPr lang="de-DE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XXX</a:t>
            </a:r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”</a:t>
            </a:r>
          </a:p>
          <a:p>
            <a:pPr algn="ctr"/>
            <a:r>
              <a:rPr lang="de-DE" sz="1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XX.XX.2021, XX:XX Uhr</a:t>
            </a:r>
            <a:endParaRPr lang="de-DE" sz="1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0438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4.1.2"/>
  <p:tag name="PPTVERSION" val="15"/>
  <p:tag name="TPOS" val="2"/>
</p:tagLst>
</file>

<file path=ppt/theme/theme1.xml><?xml version="1.0" encoding="utf-8"?>
<a:theme xmlns:a="http://schemas.openxmlformats.org/drawingml/2006/main" name="1_Folgefolien mit Lo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150915_Powerpoint_WOT_vers1</Template>
  <TotalTime>0</TotalTime>
  <Words>448</Words>
  <Application>Microsoft Office PowerPoint</Application>
  <PresentationFormat>Bildschirmpräsentation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Roboto Condensed</vt:lpstr>
      <vt:lpstr>Roboto Condensed bold</vt:lpstr>
      <vt:lpstr>1_Folgefolien mit Logo</vt:lpstr>
      <vt:lpstr>PowerPoint-Präsentation</vt:lpstr>
      <vt:lpstr>PowerPoint-Präsentation</vt:lpstr>
    </vt:vector>
  </TitlesOfParts>
  <Company>TU Chemnitz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WSK</dc:creator>
  <cp:lastModifiedBy>Rico Drehmann</cp:lastModifiedBy>
  <cp:revision>451</cp:revision>
  <cp:lastPrinted>2011-06-08T07:46:00Z</cp:lastPrinted>
  <dcterms:created xsi:type="dcterms:W3CDTF">2006-03-23T12:32:06Z</dcterms:created>
  <dcterms:modified xsi:type="dcterms:W3CDTF">2021-01-19T15:46:55Z</dcterms:modified>
</cp:coreProperties>
</file>