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65" r:id="rId2"/>
    <p:sldId id="26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D"/>
    <a:srgbClr val="0069B4"/>
    <a:srgbClr val="8A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1" autoAdjust="0"/>
    <p:restoredTop sz="94712" autoAdjust="0"/>
  </p:normalViewPr>
  <p:slideViewPr>
    <p:cSldViewPr snapToGrid="0" showGuides="1">
      <p:cViewPr varScale="1">
        <p:scale>
          <a:sx n="79" d="100"/>
          <a:sy n="79" d="100"/>
        </p:scale>
        <p:origin x="1243" y="72"/>
      </p:cViewPr>
      <p:guideLst>
        <p:guide orient="horz" pos="3407"/>
        <p:guide pos="3840"/>
        <p:guide orient="horz" pos="686"/>
        <p:guide pos="438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A2D55D-E9BC-4C36-B72D-B1213935B848}" type="datetimeFigureOut">
              <a:rPr lang="de-DE" smtClean="0"/>
              <a:t>08.04.2025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146D6B-7675-4AF9-A4D9-D66329B706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2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Nebenhörer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6D6B-7675-4AF9-A4D9-D66329B706F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34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Haupthörer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6D6B-7675-4AF9-A4D9-D66329B706F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392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6D6B-7675-4AF9-A4D9-D66329B706FC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71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1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884B69-E849-4E14-84C0-DB35C2B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8"/>
            <a:ext cx="10397085" cy="1314518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B5A38D9-4A1A-4CCF-BF40-AADD0B153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B6CB56BE-7674-4FC7-B75B-B7881B25E4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0406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9FDD28D-5F98-4D34-A78F-7381EA09F7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für Geophysik und Geoinformatik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BD618A-BD18-4BCE-9B22-82783314C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48145" y="1704975"/>
            <a:ext cx="10982535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14F96E-E110-4AF7-B5DC-3E1BE5471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3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53301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85493028-4E16-3C4A-BD65-3436E4073715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44003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5" name="Diagrammplatzhalter 2">
            <a:extLst>
              <a:ext uri="{FF2B5EF4-FFF2-40B4-BE49-F238E27FC236}">
                <a16:creationId xmlns:a16="http://schemas.microsoft.com/office/drawing/2014/main" id="{C53FB2FC-6039-1F45-AC1C-11CB345BEDE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548652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75E368-7061-4EAC-8D8F-91FADBAC0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2393A5D-B8CA-DB43-A5C3-B61EB6BE6D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54084" y="1704975"/>
            <a:ext cx="10976598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Tabelle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07D64E-2D6A-49B3-90C9-D8842A23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weiße 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2082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4F54922-C6D0-486F-9516-5F7B61290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18612A-927F-4CA8-AC48-CD392160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521206"/>
            <a:ext cx="255318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blaue Schrif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6763" y="5768578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A72C748-26E8-412F-890F-594491E908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423C04-9F6A-4DA0-BE81-E6C83F4F4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3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27592B3-D4DC-E24F-AA1C-2A05D60DD6C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DE3F634-B07A-6F47-9151-9C187E08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F4D545-5734-447E-BC12-3730E868C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60BD8C6-7AB3-C64F-8C75-0984F7FD80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7429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2001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573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00250" indent="-1714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4349417-2101-9E4F-957C-40EE9DC94B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1454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BCAE72CF-FE3E-B44F-A41E-BFF4769C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BE2FA2-7F9B-4F82-93BA-179F5A7A9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0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244DFFF-5FDB-2845-9FB3-C504544BB0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54083" y="864231"/>
            <a:ext cx="10976598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CC6298-7B59-40FD-81F7-9F386267D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617361-E60C-DE46-BBF4-073B94746F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71453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00A0BB4-9691-2743-8231-5FFC854F1A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301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F52199-0BE3-4F26-8B3E-C873622D7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20FE898B-58F2-9142-9ED3-EEBBA769A76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48145" y="841376"/>
            <a:ext cx="10982536" cy="495991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3F7442-48D7-410A-B860-69E89089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E4BC42F-D558-FF41-B4B9-7A075C25C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4083" y="1704822"/>
            <a:ext cx="10976598" cy="4230841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2990FB-9498-45C9-8E18-87877C957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>
            <a:extLst>
              <a:ext uri="{FF2B5EF4-FFF2-40B4-BE49-F238E27FC236}">
                <a16:creationId xmlns:a16="http://schemas.microsoft.com/office/drawing/2014/main" id="{BF5E3395-C981-4234-9E4A-431FB9716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6217600"/>
            <a:ext cx="0" cy="640400"/>
          </a:xfrm>
          <a:prstGeom prst="line">
            <a:avLst/>
          </a:prstGeom>
          <a:ln>
            <a:solidFill>
              <a:srgbClr val="004A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3F8053B-A6A5-488D-A314-83E271417020}"/>
              </a:ext>
            </a:extLst>
          </p:cNvPr>
          <p:cNvSpPr txBox="1">
            <a:spLocks/>
          </p:cNvSpPr>
          <p:nvPr userDrawn="1"/>
        </p:nvSpPr>
        <p:spPr>
          <a:xfrm>
            <a:off x="194239" y="6274750"/>
            <a:ext cx="494764" cy="365125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1FBD69-6E57-4E10-B6F4-1F4D658D73AC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D8D6D00-FF5F-483E-B336-EE136557BCB3}"/>
              </a:ext>
            </a:extLst>
          </p:cNvPr>
          <p:cNvSpPr txBox="1">
            <a:spLocks/>
          </p:cNvSpPr>
          <p:nvPr userDrawn="1"/>
        </p:nvSpPr>
        <p:spPr>
          <a:xfrm>
            <a:off x="902677" y="6223950"/>
            <a:ext cx="6864875" cy="533387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50000"/>
              </a:lnSpc>
              <a:defRPr sz="1000" b="0" i="0" kern="1200" spc="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Dr. Peter Menzel</a:t>
            </a:r>
          </a:p>
          <a:p>
            <a:r>
              <a:rPr lang="de-DE" dirty="0">
                <a:latin typeface="+mn-lt"/>
              </a:rPr>
              <a:t>Grundlagen GIS</a:t>
            </a:r>
          </a:p>
        </p:txBody>
      </p:sp>
    </p:spTree>
    <p:extLst>
      <p:ext uri="{BB962C8B-B14F-4D97-AF65-F5344CB8AC3E}">
        <p14:creationId xmlns:p14="http://schemas.microsoft.com/office/powerpoint/2010/main" val="28953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7" r:id="rId2"/>
    <p:sldLayoutId id="2147483688" r:id="rId3"/>
    <p:sldLayoutId id="2147483682" r:id="rId4"/>
    <p:sldLayoutId id="2147483670" r:id="rId5"/>
    <p:sldLayoutId id="2147483672" r:id="rId6"/>
    <p:sldLayoutId id="2147483671" r:id="rId7"/>
    <p:sldLayoutId id="2147483665" r:id="rId8"/>
    <p:sldLayoutId id="2147483681" r:id="rId9"/>
    <p:sldLayoutId id="2147483683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A7D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ubaf.maps.arcgis.com/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tubaf.maps.arcgis.com/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tubaf.maps.arcgis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Menzel@geophysik.tu-freiberg.de" TargetMode="External"/><Relationship Id="rId2" Type="http://schemas.openxmlformats.org/officeDocument/2006/relationships/hyperlink" Target="https://bildungsportal.sachsen.de/opal/auth/RepositoryEntry/19758415873/CourseNode/101413612291379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ro.arcgis.com/de/pro-app/latest/help/main/welcome-to-the-arcgis-pro-app-help.ht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ACE98-E6DF-4E0D-952D-B62AD8906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Übung</a:t>
            </a:r>
            <a:r>
              <a:rPr lang="en-US" dirty="0"/>
              <a:t> </a:t>
            </a:r>
            <a:r>
              <a:rPr lang="en-US" dirty="0" err="1"/>
              <a:t>Grundlagen</a:t>
            </a:r>
            <a:r>
              <a:rPr lang="en-US" dirty="0"/>
              <a:t> GIS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6A64CF-F362-49F2-9948-E38B261F0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Einführung ArcGIS Pro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83AE27-0C24-4FDF-A589-9FCC2BC4E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B61040-2EB5-4452-A18E-55A86D36A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6" y="470508"/>
            <a:ext cx="3570514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3852058-E87B-496E-B9EB-F8F3312BF1C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Punktobjekte</a:t>
            </a:r>
            <a:r>
              <a:rPr lang="de-DE" dirty="0"/>
              <a:t>: Bohrungen, Messpunkte, Einzellokationen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Räumlich verteilte Objekte oder Ereignisse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Nur eine Punktkoordinate (Lokation), keine Ausdehnung</a:t>
            </a:r>
          </a:p>
          <a:p>
            <a:r>
              <a:rPr lang="de-DE" dirty="0"/>
              <a:t>Beispiele: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Bäume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Verkehrsunfälle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Lampenmasten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4923A0-2DB6-4FBC-B947-D7341D69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64A8"/>
                </a:solidFill>
              </a:rPr>
              <a:t>Vektor-Datenmodell</a:t>
            </a:r>
            <a:br>
              <a:rPr lang="de-DE" dirty="0">
                <a:solidFill>
                  <a:srgbClr val="0064A8"/>
                </a:solidFill>
              </a:rPr>
            </a:br>
            <a:endParaRPr lang="en-GB" dirty="0"/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7CF137BF-149E-49E2-A544-FA2E2A676FCA}"/>
              </a:ext>
            </a:extLst>
          </p:cNvPr>
          <p:cNvGrpSpPr/>
          <p:nvPr/>
        </p:nvGrpSpPr>
        <p:grpSpPr>
          <a:xfrm>
            <a:off x="7291211" y="1846613"/>
            <a:ext cx="3830031" cy="3002077"/>
            <a:chOff x="3429000" y="3886200"/>
            <a:chExt cx="5264150" cy="2720975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E748783F-2106-48E5-B075-EB6353A9A5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4572000"/>
              <a:ext cx="2001838" cy="1862138"/>
              <a:chOff x="1111" y="3085"/>
              <a:chExt cx="1261" cy="1173"/>
            </a:xfrm>
          </p:grpSpPr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6043E4FD-3BE2-4DF8-A2A0-E753AB6BA9A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/>
              <a:srcRect l="30502" t="11731" r="53966" b="77631"/>
              <a:stretch>
                <a:fillRect/>
              </a:stretch>
            </p:blipFill>
            <p:spPr bwMode="auto">
              <a:xfrm>
                <a:off x="1111" y="3726"/>
                <a:ext cx="333" cy="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grpSp>
            <p:nvGrpSpPr>
              <p:cNvPr id="9" name="Group 4">
                <a:extLst>
                  <a:ext uri="{FF2B5EF4-FFF2-40B4-BE49-F238E27FC236}">
                    <a16:creationId xmlns:a16="http://schemas.microsoft.com/office/drawing/2014/main" id="{5CEA5E62-C741-4A71-9563-6AAF639E7D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24" y="3933"/>
                <a:ext cx="120" cy="123"/>
                <a:chOff x="1224" y="3933"/>
                <a:chExt cx="120" cy="123"/>
              </a:xfrm>
            </p:grpSpPr>
            <p:sp>
              <p:nvSpPr>
                <p:cNvPr id="15" name="Line 5">
                  <a:extLst>
                    <a:ext uri="{FF2B5EF4-FFF2-40B4-BE49-F238E27FC236}">
                      <a16:creationId xmlns:a16="http://schemas.microsoft.com/office/drawing/2014/main" id="{4C774A34-48B1-41D9-BCF3-427FB0F937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24" y="3936"/>
                  <a:ext cx="120" cy="120"/>
                </a:xfrm>
                <a:prstGeom prst="line">
                  <a:avLst/>
                </a:prstGeom>
                <a:noFill/>
                <a:ln w="254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16" name="Line 6">
                  <a:extLst>
                    <a:ext uri="{FF2B5EF4-FFF2-40B4-BE49-F238E27FC236}">
                      <a16:creationId xmlns:a16="http://schemas.microsoft.com/office/drawing/2014/main" id="{7A60C9E0-86B0-43F3-A3CF-C1E79ED3C5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24" y="3933"/>
                  <a:ext cx="120" cy="120"/>
                </a:xfrm>
                <a:prstGeom prst="line">
                  <a:avLst/>
                </a:prstGeom>
                <a:noFill/>
                <a:ln w="254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</p:grpSp>
          <p:pic>
            <p:nvPicPr>
              <p:cNvPr id="10" name="Picture 7">
                <a:extLst>
                  <a:ext uri="{FF2B5EF4-FFF2-40B4-BE49-F238E27FC236}">
                    <a16:creationId xmlns:a16="http://schemas.microsoft.com/office/drawing/2014/main" id="{ABE5D6F7-892D-43A1-8BDC-B8FAB4D55C4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16" y="3085"/>
                <a:ext cx="1256" cy="1173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  <a:miter lim="800000"/>
                <a:headEnd/>
                <a:tailEnd/>
              </a:ln>
            </p:spPr>
          </p:pic>
          <p:pic>
            <p:nvPicPr>
              <p:cNvPr id="11" name="Picture 8">
                <a:extLst>
                  <a:ext uri="{FF2B5EF4-FFF2-40B4-BE49-F238E27FC236}">
                    <a16:creationId xmlns:a16="http://schemas.microsoft.com/office/drawing/2014/main" id="{0062A2AC-460F-470C-84D7-7888AED0B4B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/>
              <a:srcRect l="30502" t="11731" r="53966" b="77631"/>
              <a:stretch>
                <a:fillRect/>
              </a:stretch>
            </p:blipFill>
            <p:spPr bwMode="auto">
              <a:xfrm>
                <a:off x="1150" y="3817"/>
                <a:ext cx="333" cy="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9">
                <a:extLst>
                  <a:ext uri="{FF2B5EF4-FFF2-40B4-BE49-F238E27FC236}">
                    <a16:creationId xmlns:a16="http://schemas.microsoft.com/office/drawing/2014/main" id="{3A624333-346F-4D4B-A647-D8E2B513CD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8" y="4015"/>
                <a:ext cx="120" cy="123"/>
                <a:chOff x="1268" y="4015"/>
                <a:chExt cx="120" cy="123"/>
              </a:xfrm>
            </p:grpSpPr>
            <p:sp>
              <p:nvSpPr>
                <p:cNvPr id="13" name="Line 10">
                  <a:extLst>
                    <a:ext uri="{FF2B5EF4-FFF2-40B4-BE49-F238E27FC236}">
                      <a16:creationId xmlns:a16="http://schemas.microsoft.com/office/drawing/2014/main" id="{3D51648E-FA71-4908-80A4-FE063F4044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8" y="4018"/>
                  <a:ext cx="120" cy="120"/>
                </a:xfrm>
                <a:prstGeom prst="line">
                  <a:avLst/>
                </a:prstGeom>
                <a:noFill/>
                <a:ln w="254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14" name="Line 11">
                  <a:extLst>
                    <a:ext uri="{FF2B5EF4-FFF2-40B4-BE49-F238E27FC236}">
                      <a16:creationId xmlns:a16="http://schemas.microsoft.com/office/drawing/2014/main" id="{0C7E9D6E-8319-4EDA-A334-86A6C219C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8" y="4015"/>
                  <a:ext cx="120" cy="120"/>
                </a:xfrm>
                <a:prstGeom prst="line">
                  <a:avLst/>
                </a:prstGeom>
                <a:noFill/>
                <a:ln w="254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6" name="Line 15">
              <a:extLst>
                <a:ext uri="{FF2B5EF4-FFF2-40B4-BE49-F238E27FC236}">
                  <a16:creationId xmlns:a16="http://schemas.microsoft.com/office/drawing/2014/main" id="{9E2DD1B5-9403-409E-9D5D-0BD19E2E82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2400" y="5105400"/>
              <a:ext cx="3221038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350"/>
            </a:p>
          </p:txBody>
        </p:sp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F94AA667-03D5-4F42-B81F-CAAD1CCB91F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/>
            <a:srcRect l="340" t="1149" r="1025" b="345"/>
            <a:stretch>
              <a:fillRect/>
            </a:stretch>
          </p:blipFill>
          <p:spPr bwMode="auto">
            <a:xfrm>
              <a:off x="6858000" y="3886200"/>
              <a:ext cx="1835150" cy="2720975"/>
            </a:xfrm>
            <a:prstGeom prst="rect">
              <a:avLst/>
            </a:prstGeom>
            <a:solidFill>
              <a:srgbClr val="618FFD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54607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3852058-E87B-496E-B9EB-F8F3312BF1C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Lineare Objekte</a:t>
            </a:r>
            <a:r>
              <a:rPr lang="de-DE" dirty="0"/>
              <a:t>:  Straßen, Flüsse, Leitungen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Räumlich verteilte Objekte oder Ereignisse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Linien (</a:t>
            </a:r>
            <a:r>
              <a:rPr lang="de-DE" dirty="0" err="1"/>
              <a:t>lines</a:t>
            </a:r>
            <a:r>
              <a:rPr lang="de-DE" dirty="0"/>
              <a:t>, </a:t>
            </a:r>
            <a:r>
              <a:rPr lang="de-DE" dirty="0" err="1"/>
              <a:t>arcs</a:t>
            </a:r>
            <a:r>
              <a:rPr lang="de-DE" dirty="0"/>
              <a:t>) aus einer Serien von Punkten, verbunden durch Liniensegmente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4923A0-2DB6-4FBC-B947-D7341D69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64A8"/>
                </a:solidFill>
              </a:rPr>
              <a:t>Vektor-Datenmodell</a:t>
            </a:r>
            <a:br>
              <a:rPr lang="de-DE" dirty="0">
                <a:solidFill>
                  <a:srgbClr val="0064A8"/>
                </a:solidFill>
              </a:rPr>
            </a:br>
            <a:endParaRPr lang="en-GB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CB0CAA1-A720-4C3C-9478-693C1FFE7F17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9580" y="2861383"/>
            <a:ext cx="3974275" cy="2265466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EC570979-6358-403C-A2A1-A3EE62BC72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94570" y="4578108"/>
            <a:ext cx="2741315" cy="13418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19" name="Group 6">
            <a:extLst>
              <a:ext uri="{FF2B5EF4-FFF2-40B4-BE49-F238E27FC236}">
                <a16:creationId xmlns:a16="http://schemas.microsoft.com/office/drawing/2014/main" id="{69200A5E-E493-46B2-9D92-01A6B4174607}"/>
              </a:ext>
            </a:extLst>
          </p:cNvPr>
          <p:cNvGrpSpPr>
            <a:grpSpLocks/>
          </p:cNvGrpSpPr>
          <p:nvPr/>
        </p:nvGrpSpPr>
        <p:grpSpPr bwMode="auto">
          <a:xfrm>
            <a:off x="4047321" y="3549936"/>
            <a:ext cx="2597954" cy="2044147"/>
            <a:chOff x="1091" y="3085"/>
            <a:chExt cx="1310" cy="1173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8B62BD40-49A3-4E1E-BE69-E3E4D718DD2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6" y="3085"/>
              <a:ext cx="1256" cy="1173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74B56D70-D2AF-4D13-A5A2-91A318E376C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/>
            <a:srcRect l="30502" t="11731" r="53966" b="77631"/>
            <a:stretch>
              <a:fillRect/>
            </a:stretch>
          </p:blipFill>
          <p:spPr bwMode="auto">
            <a:xfrm>
              <a:off x="1150" y="3817"/>
              <a:ext cx="333" cy="36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</p:pic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401DC503-984D-472D-8E15-8B211C002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4" y="3752"/>
              <a:ext cx="104" cy="136"/>
              <a:chOff x="1634" y="3752"/>
              <a:chExt cx="104" cy="136"/>
            </a:xfrm>
          </p:grpSpPr>
          <p:sp>
            <p:nvSpPr>
              <p:cNvPr id="33" name="Line 10">
                <a:extLst>
                  <a:ext uri="{FF2B5EF4-FFF2-40B4-BE49-F238E27FC236}">
                    <a16:creationId xmlns:a16="http://schemas.microsoft.com/office/drawing/2014/main" id="{15240C83-116C-426B-8833-3AC27B718D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4" y="3771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34" name="Line 11">
                <a:extLst>
                  <a:ext uri="{FF2B5EF4-FFF2-40B4-BE49-F238E27FC236}">
                    <a16:creationId xmlns:a16="http://schemas.microsoft.com/office/drawing/2014/main" id="{AB40AB9E-7412-42F7-B921-7746DFC64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4" y="3752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A382132D-D4B7-4964-8478-B6F5D2706C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1" y="3788"/>
              <a:ext cx="104" cy="136"/>
              <a:chOff x="1961" y="3788"/>
              <a:chExt cx="104" cy="136"/>
            </a:xfrm>
          </p:grpSpPr>
          <p:sp>
            <p:nvSpPr>
              <p:cNvPr id="31" name="Line 13">
                <a:extLst>
                  <a:ext uri="{FF2B5EF4-FFF2-40B4-BE49-F238E27FC236}">
                    <a16:creationId xmlns:a16="http://schemas.microsoft.com/office/drawing/2014/main" id="{9889C513-9972-4551-B4A3-ABE56B7F89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1" y="3807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32" name="Line 14">
                <a:extLst>
                  <a:ext uri="{FF2B5EF4-FFF2-40B4-BE49-F238E27FC236}">
                    <a16:creationId xmlns:a16="http://schemas.microsoft.com/office/drawing/2014/main" id="{7BDDCC07-9C79-425B-8E85-DEEDC2E18F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1" y="3788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24" name="Group 15">
              <a:extLst>
                <a:ext uri="{FF2B5EF4-FFF2-40B4-BE49-F238E27FC236}">
                  <a16:creationId xmlns:a16="http://schemas.microsoft.com/office/drawing/2014/main" id="{91806DA0-5A7E-4044-A2FE-6749DC9C73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1" y="3602"/>
              <a:ext cx="104" cy="136"/>
              <a:chOff x="1091" y="3602"/>
              <a:chExt cx="104" cy="136"/>
            </a:xfrm>
          </p:grpSpPr>
          <p:sp>
            <p:nvSpPr>
              <p:cNvPr id="29" name="Line 16">
                <a:extLst>
                  <a:ext uri="{FF2B5EF4-FFF2-40B4-BE49-F238E27FC236}">
                    <a16:creationId xmlns:a16="http://schemas.microsoft.com/office/drawing/2014/main" id="{8FF725F4-AB0E-4D3D-B1FE-91177BCC8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1" y="3621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30" name="Line 17">
                <a:extLst>
                  <a:ext uri="{FF2B5EF4-FFF2-40B4-BE49-F238E27FC236}">
                    <a16:creationId xmlns:a16="http://schemas.microsoft.com/office/drawing/2014/main" id="{EEE5CDFE-0A2C-40B5-86F9-790F5F1FF7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1" y="3602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25" name="Group 18">
              <a:extLst>
                <a:ext uri="{FF2B5EF4-FFF2-40B4-BE49-F238E27FC236}">
                  <a16:creationId xmlns:a16="http://schemas.microsoft.com/office/drawing/2014/main" id="{D849EAF4-4F86-4B92-9B39-3859F4ECEB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7" y="3716"/>
              <a:ext cx="104" cy="136"/>
              <a:chOff x="2297" y="3716"/>
              <a:chExt cx="104" cy="136"/>
            </a:xfrm>
          </p:grpSpPr>
          <p:sp>
            <p:nvSpPr>
              <p:cNvPr id="27" name="Line 19">
                <a:extLst>
                  <a:ext uri="{FF2B5EF4-FFF2-40B4-BE49-F238E27FC236}">
                    <a16:creationId xmlns:a16="http://schemas.microsoft.com/office/drawing/2014/main" id="{5DAB8E60-4FEF-414C-8BDA-DDA0C58E0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7" y="3735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8" name="Line 20">
                <a:extLst>
                  <a:ext uri="{FF2B5EF4-FFF2-40B4-BE49-F238E27FC236}">
                    <a16:creationId xmlns:a16="http://schemas.microsoft.com/office/drawing/2014/main" id="{D2B4CE18-32D6-4920-8F80-238214B42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7" y="3716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413E782-50FC-4F66-B9F3-CFB865A1B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" y="3675"/>
              <a:ext cx="1222" cy="191"/>
            </a:xfrm>
            <a:custGeom>
              <a:avLst/>
              <a:gdLst>
                <a:gd name="T0" fmla="*/ 0 w 1222"/>
                <a:gd name="T1" fmla="*/ 0 h 191"/>
                <a:gd name="T2" fmla="*/ 517 w 1222"/>
                <a:gd name="T3" fmla="*/ 147 h 191"/>
                <a:gd name="T4" fmla="*/ 848 w 1222"/>
                <a:gd name="T5" fmla="*/ 190 h 191"/>
                <a:gd name="T6" fmla="*/ 1221 w 1222"/>
                <a:gd name="T7" fmla="*/ 104 h 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2"/>
                <a:gd name="T13" fmla="*/ 0 h 191"/>
                <a:gd name="T14" fmla="*/ 1222 w 1222"/>
                <a:gd name="T15" fmla="*/ 191 h 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2" h="191">
                  <a:moveTo>
                    <a:pt x="0" y="0"/>
                  </a:moveTo>
                  <a:lnTo>
                    <a:pt x="517" y="147"/>
                  </a:lnTo>
                  <a:lnTo>
                    <a:pt x="848" y="190"/>
                  </a:lnTo>
                  <a:lnTo>
                    <a:pt x="1221" y="104"/>
                  </a:lnTo>
                </a:path>
              </a:pathLst>
            </a:custGeom>
            <a:noFill/>
            <a:ln w="254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 sz="1350"/>
            </a:p>
          </p:txBody>
        </p:sp>
      </p:grpSp>
    </p:spTree>
    <p:extLst>
      <p:ext uri="{BB962C8B-B14F-4D97-AF65-F5344CB8AC3E}">
        <p14:creationId xmlns:p14="http://schemas.microsoft.com/office/powerpoint/2010/main" val="875453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1128D32-C20A-4B9D-890B-FC59FFD949E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Flächenhafte Objekte</a:t>
            </a:r>
            <a:r>
              <a:rPr lang="de-DE" dirty="0"/>
              <a:t>: Seen, Wälder, Siedlungen, geologische Einheiten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Räumlich verteilte Objekte oder Ereignisse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Flächen (Polygone), definiert durch ihre Grenze als Serien von verbundenen Punkten (geschlossener Linienzug)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85AD7B-9B89-44FE-B81B-10236C56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64A8"/>
                </a:solidFill>
              </a:rPr>
              <a:t>Vektor-Datenmodell</a:t>
            </a:r>
            <a:endParaRPr lang="en-GB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87C46B5-0980-45A5-97B3-1CA8886DEAB9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 l="9044" r="4744"/>
          <a:stretch>
            <a:fillRect/>
          </a:stretch>
        </p:blipFill>
        <p:spPr bwMode="auto">
          <a:xfrm>
            <a:off x="6096000" y="3111335"/>
            <a:ext cx="4983678" cy="222230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F5054891-3186-47F5-A638-3F290010F41B}"/>
              </a:ext>
            </a:extLst>
          </p:cNvPr>
          <p:cNvGrpSpPr>
            <a:grpSpLocks/>
          </p:cNvGrpSpPr>
          <p:nvPr/>
        </p:nvGrpSpPr>
        <p:grpSpPr bwMode="auto">
          <a:xfrm>
            <a:off x="3112324" y="4222488"/>
            <a:ext cx="2155475" cy="1784233"/>
            <a:chOff x="1116" y="3085"/>
            <a:chExt cx="1256" cy="1173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49306EF6-7C1B-4603-BFB3-32A8AED9F7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2" y="3122"/>
              <a:ext cx="104" cy="136"/>
              <a:chOff x="1772" y="3122"/>
              <a:chExt cx="104" cy="136"/>
            </a:xfrm>
          </p:grpSpPr>
          <p:sp>
            <p:nvSpPr>
              <p:cNvPr id="28" name="Line 9">
                <a:extLst>
                  <a:ext uri="{FF2B5EF4-FFF2-40B4-BE49-F238E27FC236}">
                    <a16:creationId xmlns:a16="http://schemas.microsoft.com/office/drawing/2014/main" id="{2435792B-1977-445A-97FC-8D9FE47EAE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2" y="3141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9" name="Line 10">
                <a:extLst>
                  <a:ext uri="{FF2B5EF4-FFF2-40B4-BE49-F238E27FC236}">
                    <a16:creationId xmlns:a16="http://schemas.microsoft.com/office/drawing/2014/main" id="{FF8E5BE2-4BBD-4A7E-A812-0E6B2DB747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2" y="3122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C4B40F3F-A3CD-44B7-8836-786A48D1A8B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6" y="3085"/>
              <a:ext cx="1256" cy="1173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</p:pic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34DA935E-482E-4471-9CA7-E6B3D5F4D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4" y="3404"/>
              <a:ext cx="104" cy="136"/>
              <a:chOff x="2024" y="3404"/>
              <a:chExt cx="104" cy="136"/>
            </a:xfrm>
          </p:grpSpPr>
          <p:sp>
            <p:nvSpPr>
              <p:cNvPr id="26" name="Line 13">
                <a:extLst>
                  <a:ext uri="{FF2B5EF4-FFF2-40B4-BE49-F238E27FC236}">
                    <a16:creationId xmlns:a16="http://schemas.microsoft.com/office/drawing/2014/main" id="{BE8859FB-3210-44A1-9D86-76F81EBB6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4" y="3423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7" name="Line 14">
                <a:extLst>
                  <a:ext uri="{FF2B5EF4-FFF2-40B4-BE49-F238E27FC236}">
                    <a16:creationId xmlns:a16="http://schemas.microsoft.com/office/drawing/2014/main" id="{F24F67BE-F97D-4887-A25B-10B70EAFF8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4" y="3404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ACDDCAE5-AF58-4495-8342-0636867AAD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0" y="3590"/>
              <a:ext cx="104" cy="136"/>
              <a:chOff x="1970" y="3590"/>
              <a:chExt cx="104" cy="136"/>
            </a:xfrm>
          </p:grpSpPr>
          <p:sp>
            <p:nvSpPr>
              <p:cNvPr id="24" name="Line 16">
                <a:extLst>
                  <a:ext uri="{FF2B5EF4-FFF2-40B4-BE49-F238E27FC236}">
                    <a16:creationId xmlns:a16="http://schemas.microsoft.com/office/drawing/2014/main" id="{5BDFCCF6-A359-4BBE-B886-BDAADBE2E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0" y="3609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5" name="Line 17">
                <a:extLst>
                  <a:ext uri="{FF2B5EF4-FFF2-40B4-BE49-F238E27FC236}">
                    <a16:creationId xmlns:a16="http://schemas.microsoft.com/office/drawing/2014/main" id="{69528A3F-B214-45AC-AEE8-E0223F5D0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0" y="3590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65195899-E746-4EDA-9D14-16B381DE9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" y="3178"/>
              <a:ext cx="541" cy="557"/>
            </a:xfrm>
            <a:custGeom>
              <a:avLst/>
              <a:gdLst>
                <a:gd name="T0" fmla="*/ 258 w 541"/>
                <a:gd name="T1" fmla="*/ 0 h 557"/>
                <a:gd name="T2" fmla="*/ 58 w 541"/>
                <a:gd name="T3" fmla="*/ 83 h 557"/>
                <a:gd name="T4" fmla="*/ 0 w 541"/>
                <a:gd name="T5" fmla="*/ 332 h 557"/>
                <a:gd name="T6" fmla="*/ 100 w 541"/>
                <a:gd name="T7" fmla="*/ 556 h 557"/>
                <a:gd name="T8" fmla="*/ 457 w 541"/>
                <a:gd name="T9" fmla="*/ 481 h 557"/>
                <a:gd name="T10" fmla="*/ 540 w 541"/>
                <a:gd name="T11" fmla="*/ 299 h 557"/>
                <a:gd name="T12" fmla="*/ 474 w 541"/>
                <a:gd name="T13" fmla="*/ 83 h 557"/>
                <a:gd name="T14" fmla="*/ 258 w 541"/>
                <a:gd name="T15" fmla="*/ 0 h 5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1"/>
                <a:gd name="T25" fmla="*/ 0 h 557"/>
                <a:gd name="T26" fmla="*/ 541 w 541"/>
                <a:gd name="T27" fmla="*/ 557 h 5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1" h="557">
                  <a:moveTo>
                    <a:pt x="258" y="0"/>
                  </a:moveTo>
                  <a:lnTo>
                    <a:pt x="58" y="83"/>
                  </a:lnTo>
                  <a:lnTo>
                    <a:pt x="0" y="332"/>
                  </a:lnTo>
                  <a:lnTo>
                    <a:pt x="100" y="556"/>
                  </a:lnTo>
                  <a:lnTo>
                    <a:pt x="457" y="481"/>
                  </a:lnTo>
                  <a:lnTo>
                    <a:pt x="540" y="299"/>
                  </a:lnTo>
                  <a:lnTo>
                    <a:pt x="474" y="83"/>
                  </a:lnTo>
                  <a:lnTo>
                    <a:pt x="258" y="0"/>
                  </a:lnTo>
                </a:path>
              </a:pathLst>
            </a:custGeom>
            <a:noFill/>
            <a:ln w="254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 sz="1350"/>
            </a:p>
          </p:txBody>
        </p:sp>
        <p:pic>
          <p:nvPicPr>
            <p:cNvPr id="11" name="Picture 19">
              <a:extLst>
                <a:ext uri="{FF2B5EF4-FFF2-40B4-BE49-F238E27FC236}">
                  <a16:creationId xmlns:a16="http://schemas.microsoft.com/office/drawing/2014/main" id="{C142F30B-1787-429E-AE80-1CDBF0472B5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/>
            <a:srcRect l="30502" t="11731" r="53966" b="77631"/>
            <a:stretch>
              <a:fillRect/>
            </a:stretch>
          </p:blipFill>
          <p:spPr bwMode="auto">
            <a:xfrm>
              <a:off x="1150" y="3817"/>
              <a:ext cx="333" cy="36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</p:pic>
        <p:grpSp>
          <p:nvGrpSpPr>
            <p:cNvPr id="12" name="Group 20">
              <a:extLst>
                <a:ext uri="{FF2B5EF4-FFF2-40B4-BE49-F238E27FC236}">
                  <a16:creationId xmlns:a16="http://schemas.microsoft.com/office/drawing/2014/main" id="{0EBA2F9F-EE19-46EF-84D7-C103B079B3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4" y="3410"/>
              <a:ext cx="104" cy="136"/>
              <a:chOff x="1514" y="3410"/>
              <a:chExt cx="104" cy="136"/>
            </a:xfrm>
          </p:grpSpPr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D304745B-30A5-45FC-B748-2CA03F5EA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4" y="3429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EE3B55A4-F113-473E-A77E-66C7542590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4" y="3410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13" name="Group 23">
              <a:extLst>
                <a:ext uri="{FF2B5EF4-FFF2-40B4-BE49-F238E27FC236}">
                  <a16:creationId xmlns:a16="http://schemas.microsoft.com/office/drawing/2014/main" id="{28A10197-5A05-43CE-960C-B07B537F98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9" y="3176"/>
              <a:ext cx="104" cy="136"/>
              <a:chOff x="1559" y="3176"/>
              <a:chExt cx="104" cy="136"/>
            </a:xfrm>
          </p:grpSpPr>
          <p:sp>
            <p:nvSpPr>
              <p:cNvPr id="20" name="Line 24">
                <a:extLst>
                  <a:ext uri="{FF2B5EF4-FFF2-40B4-BE49-F238E27FC236}">
                    <a16:creationId xmlns:a16="http://schemas.microsoft.com/office/drawing/2014/main" id="{9B2FAFBC-29FE-455F-9F41-9F1AFEED5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9" y="3195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1" name="Line 25">
                <a:extLst>
                  <a:ext uri="{FF2B5EF4-FFF2-40B4-BE49-F238E27FC236}">
                    <a16:creationId xmlns:a16="http://schemas.microsoft.com/office/drawing/2014/main" id="{A7C345D1-BD89-4C4A-899D-88B60563A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9" y="3176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14" name="Group 26">
              <a:extLst>
                <a:ext uri="{FF2B5EF4-FFF2-40B4-BE49-F238E27FC236}">
                  <a16:creationId xmlns:a16="http://schemas.microsoft.com/office/drawing/2014/main" id="{719BB5A3-DF76-41FB-82C0-7E457127E4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5" y="3650"/>
              <a:ext cx="104" cy="136"/>
              <a:chOff x="1625" y="3650"/>
              <a:chExt cx="104" cy="136"/>
            </a:xfrm>
          </p:grpSpPr>
          <p:sp>
            <p:nvSpPr>
              <p:cNvPr id="18" name="Line 27">
                <a:extLst>
                  <a:ext uri="{FF2B5EF4-FFF2-40B4-BE49-F238E27FC236}">
                    <a16:creationId xmlns:a16="http://schemas.microsoft.com/office/drawing/2014/main" id="{3047E318-6179-49C3-BF9B-54942ED602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5" y="3669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9" name="Line 28">
                <a:extLst>
                  <a:ext uri="{FF2B5EF4-FFF2-40B4-BE49-F238E27FC236}">
                    <a16:creationId xmlns:a16="http://schemas.microsoft.com/office/drawing/2014/main" id="{8E0F9966-E0E3-45F3-B6E8-C54D1A6F88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25" y="3650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15" name="Group 29">
              <a:extLst>
                <a:ext uri="{FF2B5EF4-FFF2-40B4-BE49-F238E27FC236}">
                  <a16:creationId xmlns:a16="http://schemas.microsoft.com/office/drawing/2014/main" id="{071B8BDF-E1CE-42A7-BF02-0E10D66EE8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" y="3212"/>
              <a:ext cx="104" cy="136"/>
              <a:chOff x="1985" y="3212"/>
              <a:chExt cx="104" cy="136"/>
            </a:xfrm>
          </p:grpSpPr>
          <p:sp>
            <p:nvSpPr>
              <p:cNvPr id="16" name="Line 30">
                <a:extLst>
                  <a:ext uri="{FF2B5EF4-FFF2-40B4-BE49-F238E27FC236}">
                    <a16:creationId xmlns:a16="http://schemas.microsoft.com/office/drawing/2014/main" id="{6A96C66B-5BB4-4BDF-9CE0-671A8FA59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5" y="3231"/>
                <a:ext cx="104" cy="104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7" name="Line 31">
                <a:extLst>
                  <a:ext uri="{FF2B5EF4-FFF2-40B4-BE49-F238E27FC236}">
                    <a16:creationId xmlns:a16="http://schemas.microsoft.com/office/drawing/2014/main" id="{63CDD3DE-9819-41D7-809A-3AF2603A3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5" y="3212"/>
                <a:ext cx="104" cy="13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</p:grpSp>
      <p:sp>
        <p:nvSpPr>
          <p:cNvPr id="30" name="Line 32">
            <a:extLst>
              <a:ext uri="{FF2B5EF4-FFF2-40B4-BE49-F238E27FC236}">
                <a16:creationId xmlns:a16="http://schemas.microsoft.com/office/drawing/2014/main" id="{11DAE546-46C9-4B42-AA98-A5A736FE26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38872" y="4913498"/>
            <a:ext cx="1968805" cy="6649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03190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1040A9-9497-45D0-B1DF-937F41CF22F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290458" cy="42132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Daten sind in einzelne Zellen, Pixel oder Elemente unterteilt.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Zellen werden in Feldern (Arrays/Matrizen) gruppiert.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 Attribut hat jede Zelle </a:t>
            </a:r>
            <a:r>
              <a:rPr lang="de-DE" b="1" dirty="0"/>
              <a:t>einen</a:t>
            </a:r>
            <a:r>
              <a:rPr lang="de-DE" dirty="0"/>
              <a:t> Wert.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Lokation wird über die Zeilen- und Spaltennummer im Array bestimmt.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Array kann über Georeferenzierung einen Raumbezug erhalten.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F8188F5-52B1-44C4-95EF-DE0602AE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ea typeface="+mn-ea"/>
              </a:rPr>
              <a:t>Raster-</a:t>
            </a:r>
            <a:r>
              <a:rPr lang="en-US" sz="2000" dirty="0" err="1">
                <a:ea typeface="+mn-ea"/>
              </a:rPr>
              <a:t>Datenmodell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F8F7AD-5A1E-403A-B11E-0624A7E7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0063" y="478851"/>
            <a:ext cx="4563104" cy="39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2">
            <a:extLst>
              <a:ext uri="{FF2B5EF4-FFF2-40B4-BE49-F238E27FC236}">
                <a16:creationId xmlns:a16="http://schemas.microsoft.com/office/drawing/2014/main" id="{6840676E-0033-4647-AA49-532D8E97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22050" r="7935" b="25266"/>
          <a:stretch>
            <a:fillRect/>
          </a:stretch>
        </p:blipFill>
        <p:spPr bwMode="auto">
          <a:xfrm>
            <a:off x="8193974" y="4759899"/>
            <a:ext cx="3689456" cy="191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7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E219F7-3DDE-4132-8D1F-C9DCF393E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000" dirty="0">
                <a:ea typeface="+mn-ea"/>
              </a:rPr>
              <a:t>Zusammenfassung Datenmodelle</a:t>
            </a:r>
            <a:br>
              <a:rPr lang="de-DE" altLang="de-DE" sz="2000" dirty="0">
                <a:ea typeface="+mn-ea"/>
              </a:rPr>
            </a:br>
            <a:endParaRPr lang="en-GB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2CA82448-A860-4354-9B4E-217270A110AD}"/>
              </a:ext>
            </a:extLst>
          </p:cNvPr>
          <p:cNvGrpSpPr/>
          <p:nvPr/>
        </p:nvGrpSpPr>
        <p:grpSpPr>
          <a:xfrm>
            <a:off x="8340444" y="1584117"/>
            <a:ext cx="3528950" cy="4187290"/>
            <a:chOff x="5486400" y="1349708"/>
            <a:chExt cx="2601913" cy="3232904"/>
          </a:xfrm>
        </p:grpSpPr>
        <p:pic>
          <p:nvPicPr>
            <p:cNvPr id="5" name="Picture 3" descr="D:\Courses\GIS\Lecture\ras_vec.gif">
              <a:extLst>
                <a:ext uri="{FF2B5EF4-FFF2-40B4-BE49-F238E27FC236}">
                  <a16:creationId xmlns:a16="http://schemas.microsoft.com/office/drawing/2014/main" id="{F00F6D1E-0115-43D8-A0CB-B52187E8E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65041"/>
            <a:stretch>
              <a:fillRect/>
            </a:stretch>
          </p:blipFill>
          <p:spPr bwMode="auto">
            <a:xfrm>
              <a:off x="5715000" y="3562350"/>
              <a:ext cx="2373313" cy="102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D:\Courses\GIS\Lecture\ras_vec.gif">
              <a:extLst>
                <a:ext uri="{FF2B5EF4-FFF2-40B4-BE49-F238E27FC236}">
                  <a16:creationId xmlns:a16="http://schemas.microsoft.com/office/drawing/2014/main" id="{13A9A22E-42E9-4CB3-9BA4-8D34C8F73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b="67642"/>
            <a:stretch>
              <a:fillRect/>
            </a:stretch>
          </p:blipFill>
          <p:spPr bwMode="auto">
            <a:xfrm>
              <a:off x="5486400" y="1349708"/>
              <a:ext cx="2297113" cy="914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D:\Courses\GIS\Lecture\ras_vec.gif">
              <a:extLst>
                <a:ext uri="{FF2B5EF4-FFF2-40B4-BE49-F238E27FC236}">
                  <a16:creationId xmlns:a16="http://schemas.microsoft.com/office/drawing/2014/main" id="{A7AEA8C2-E181-4F0F-9D9B-848B79F20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33821" b="33821"/>
            <a:stretch>
              <a:fillRect/>
            </a:stretch>
          </p:blipFill>
          <p:spPr bwMode="auto">
            <a:xfrm>
              <a:off x="5696102" y="2491135"/>
              <a:ext cx="2068513" cy="822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 Box 4">
            <a:extLst>
              <a:ext uri="{FF2B5EF4-FFF2-40B4-BE49-F238E27FC236}">
                <a16:creationId xmlns:a16="http://schemas.microsoft.com/office/drawing/2014/main" id="{12AAB17A-37FA-44EE-A716-A3270E9DE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77" y="1821728"/>
            <a:ext cx="2897674" cy="3370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</a:rPr>
              <a:t> RASTER</a:t>
            </a: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333333"/>
              </a:solidFill>
              <a:latin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333333"/>
              </a:solidFill>
              <a:latin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</a:rPr>
              <a:t> VECTOR</a:t>
            </a: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333333"/>
              </a:solidFill>
              <a:latin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333333"/>
              </a:solidFill>
              <a:latin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itchFamily="34" charset="0"/>
              </a:rPr>
              <a:t> Real World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FBF5CCB4-A2E4-4253-A815-B18B4759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34" y="1341722"/>
            <a:ext cx="5668084" cy="433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849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448832E-E220-400F-B8E9-908F047220D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4405746" cy="4213234"/>
          </a:xfrm>
        </p:spPr>
        <p:txBody>
          <a:bodyPr/>
          <a:lstStyle/>
          <a:p>
            <a:r>
              <a:rPr lang="de-DE" altLang="de-DE" sz="1800" dirty="0">
                <a:solidFill>
                  <a:srgbClr val="333333"/>
                </a:solidFill>
              </a:rPr>
              <a:t>Als</a:t>
            </a:r>
            <a:r>
              <a:rPr lang="de-DE" altLang="de-DE" sz="1800" b="1" dirty="0">
                <a:solidFill>
                  <a:srgbClr val="333333"/>
                </a:solidFill>
              </a:rPr>
              <a:t> Primärdaten </a:t>
            </a:r>
            <a:r>
              <a:rPr lang="de-DE" altLang="de-DE" sz="1800" dirty="0">
                <a:solidFill>
                  <a:srgbClr val="333333"/>
                </a:solidFill>
              </a:rPr>
              <a:t>bezeichnet man alle Geodaten die direkt gewonnen werden. Dazu gehören z. B. Vermessungsdaten und unbearbeitete Satellitendaten.</a:t>
            </a:r>
          </a:p>
          <a:p>
            <a:endParaRPr lang="de-DE" altLang="de-DE" sz="1800" dirty="0">
              <a:solidFill>
                <a:srgbClr val="333333"/>
              </a:solidFill>
            </a:endParaRPr>
          </a:p>
          <a:p>
            <a:r>
              <a:rPr lang="de-DE" altLang="de-DE" sz="1800" dirty="0">
                <a:cs typeface="+mn-cs"/>
              </a:rPr>
              <a:t>Als </a:t>
            </a:r>
            <a:r>
              <a:rPr lang="de-DE" altLang="de-DE" sz="1800" b="1" dirty="0">
                <a:cs typeface="+mn-cs"/>
              </a:rPr>
              <a:t>Sekundärdaten</a:t>
            </a:r>
            <a:r>
              <a:rPr lang="de-DE" altLang="de-DE" sz="1800" dirty="0">
                <a:cs typeface="+mn-cs"/>
              </a:rPr>
              <a:t> bezeichnet man alle durch Interpretation von Primärdaten gewonnenen Ergebnisse, z.B. topographische Karten, Landnutzungsklassifizierung.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FB3CA5-A488-44D7-A265-88EA6DCF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de-DE" sz="2000" b="0" dirty="0" err="1"/>
              <a:t>Was</a:t>
            </a:r>
            <a:r>
              <a:rPr lang="fr-FR" altLang="de-DE" sz="2000" b="0" dirty="0"/>
              <a:t> </a:t>
            </a:r>
            <a:r>
              <a:rPr lang="fr-FR" altLang="de-DE" sz="2000" b="0" dirty="0" err="1"/>
              <a:t>sind</a:t>
            </a:r>
            <a:r>
              <a:rPr lang="fr-FR" altLang="de-DE" sz="2000" b="0" dirty="0"/>
              <a:t> </a:t>
            </a:r>
            <a:r>
              <a:rPr lang="fr-FR" altLang="de-DE" sz="2000" b="0" dirty="0" err="1"/>
              <a:t>Geodaten</a:t>
            </a:r>
            <a:r>
              <a:rPr lang="fr-FR" altLang="de-DE" sz="2000" b="0" dirty="0"/>
              <a:t>?</a:t>
            </a:r>
            <a:br>
              <a:rPr lang="de-DE" sz="2000" b="0" dirty="0"/>
            </a:br>
            <a:endParaRPr lang="en-GB" dirty="0"/>
          </a:p>
        </p:txBody>
      </p:sp>
      <p:graphicFrame>
        <p:nvGraphicFramePr>
          <p:cNvPr id="4" name="Object 2">
            <a:hlinkClick r:id="" action="ppaction://ole?verb=0"/>
            <a:extLst>
              <a:ext uri="{FF2B5EF4-FFF2-40B4-BE49-F238E27FC236}">
                <a16:creationId xmlns:a16="http://schemas.microsoft.com/office/drawing/2014/main" id="{1D6FE882-1489-4D4E-81FD-D64F3BFB23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188513"/>
              </p:ext>
            </p:extLst>
          </p:nvPr>
        </p:nvGraphicFramePr>
        <p:xfrm>
          <a:off x="8564061" y="1293662"/>
          <a:ext cx="981075" cy="59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2" imgW="4867200" imgH="3114360" progId="">
                  <p:embed/>
                </p:oleObj>
              </mc:Choice>
              <mc:Fallback>
                <p:oleObj name="Microsoft ClipArt Gallery" r:id="rId2" imgW="4867200" imgH="3114360" progId="">
                  <p:embed/>
                  <p:pic>
                    <p:nvPicPr>
                      <p:cNvPr id="9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4061" y="1293662"/>
                        <a:ext cx="981075" cy="595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9">
            <a:extLst>
              <a:ext uri="{FF2B5EF4-FFF2-40B4-BE49-F238E27FC236}">
                <a16:creationId xmlns:a16="http://schemas.microsoft.com/office/drawing/2014/main" id="{9E3D599B-6AA0-47AE-9699-A3BB806073BA}"/>
              </a:ext>
            </a:extLst>
          </p:cNvPr>
          <p:cNvGrpSpPr/>
          <p:nvPr/>
        </p:nvGrpSpPr>
        <p:grpSpPr>
          <a:xfrm>
            <a:off x="8707049" y="3932702"/>
            <a:ext cx="651670" cy="572264"/>
            <a:chOff x="6178550" y="4730750"/>
            <a:chExt cx="882650" cy="1054100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5F11F2D5-F894-4255-992A-9AA87A30D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0" y="4730750"/>
              <a:ext cx="139700" cy="5207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FB549912-6633-498A-A559-4B8941A83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8150" y="4730750"/>
              <a:ext cx="139700" cy="5207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63BBEFEA-45ED-4F67-8D60-13554A134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150" y="4883150"/>
              <a:ext cx="368300" cy="635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814E439E-3AFC-4752-BF84-48DCDE478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350" y="4806950"/>
              <a:ext cx="215900" cy="2159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06830DE2-B903-45E8-A855-A03CA91ED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0" y="5264150"/>
              <a:ext cx="673100" cy="1397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D3AFA917-0EC1-4E56-8814-1B60A219AE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59600" y="4927600"/>
              <a:ext cx="101600" cy="35560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27BC141B-2503-4ADA-888C-45558098F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0950" y="5416550"/>
              <a:ext cx="520700" cy="635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DBB411D9-7EA3-4D70-878E-8C0FDE767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150" y="5492750"/>
              <a:ext cx="368300" cy="1397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C88403DF-35A0-414D-87CD-39CE3270E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350" y="5645150"/>
              <a:ext cx="215900" cy="635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939439F8-AE6C-4F3A-988B-DEAD758250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77000" y="5721350"/>
              <a:ext cx="0" cy="6350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F9D0C0FB-4B39-452C-8DC7-A28C3A2E9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5600" y="5721350"/>
              <a:ext cx="0" cy="6350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B279C78B-7AA9-45C1-B668-CBD5B67CB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8550" y="5111750"/>
              <a:ext cx="63500" cy="1397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A0FA5752-F017-47BA-B470-07ABF6C6C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0550" y="5264150"/>
              <a:ext cx="63500" cy="13970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aphicFrame>
        <p:nvGraphicFramePr>
          <p:cNvPr id="19" name="Object 6">
            <a:hlinkClick r:id="" action="ppaction://ole?verb=0"/>
            <a:extLst>
              <a:ext uri="{FF2B5EF4-FFF2-40B4-BE49-F238E27FC236}">
                <a16:creationId xmlns:a16="http://schemas.microsoft.com/office/drawing/2014/main" id="{6594C6B7-04C8-41D8-9869-1695EB0A6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173752"/>
              </p:ext>
            </p:extLst>
          </p:nvPr>
        </p:nvGraphicFramePr>
        <p:xfrm>
          <a:off x="8587242" y="2652982"/>
          <a:ext cx="981075" cy="424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4" imgW="5613120" imgH="2749320" progId="">
                  <p:embed/>
                </p:oleObj>
              </mc:Choice>
              <mc:Fallback>
                <p:oleObj name="Microsoft ClipArt Gallery" r:id="rId4" imgW="5613120" imgH="2749320" progId="">
                  <p:embed/>
                  <p:pic>
                    <p:nvPicPr>
                      <p:cNvPr id="24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7242" y="2652982"/>
                        <a:ext cx="981075" cy="424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>
            <a:hlinkClick r:id="" action="ppaction://ole?verb=0"/>
            <a:extLst>
              <a:ext uri="{FF2B5EF4-FFF2-40B4-BE49-F238E27FC236}">
                <a16:creationId xmlns:a16="http://schemas.microsoft.com/office/drawing/2014/main" id="{D29CDA68-0F4C-4C37-9266-E72AAC45DD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967507"/>
              </p:ext>
            </p:extLst>
          </p:nvPr>
        </p:nvGraphicFramePr>
        <p:xfrm>
          <a:off x="6296479" y="4474082"/>
          <a:ext cx="776287" cy="679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6" imgW="4485960" imgH="3114360" progId="">
                  <p:embed/>
                </p:oleObj>
              </mc:Choice>
              <mc:Fallback>
                <p:oleObj name="Microsoft ClipArt Gallery" r:id="rId6" imgW="4485960" imgH="3114360" progId="">
                  <p:embed/>
                  <p:pic>
                    <p:nvPicPr>
                      <p:cNvPr id="25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6479" y="4474082"/>
                        <a:ext cx="776287" cy="6799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>
            <a:hlinkClick r:id="" action="ppaction://ole?verb=0"/>
            <a:extLst>
              <a:ext uri="{FF2B5EF4-FFF2-40B4-BE49-F238E27FC236}">
                <a16:creationId xmlns:a16="http://schemas.microsoft.com/office/drawing/2014/main" id="{7A31C57D-7232-499C-979C-2896E009AA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942521"/>
              </p:ext>
            </p:extLst>
          </p:nvPr>
        </p:nvGraphicFramePr>
        <p:xfrm>
          <a:off x="6265522" y="1193718"/>
          <a:ext cx="7620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8" imgW="2946240" imgH="3267000" progId="">
                  <p:embed/>
                </p:oleObj>
              </mc:Choice>
              <mc:Fallback>
                <p:oleObj name="Microsoft ClipArt Gallery" r:id="rId8" imgW="2946240" imgH="3267000" progId="">
                  <p:embed/>
                  <p:pic>
                    <p:nvPicPr>
                      <p:cNvPr id="26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522" y="1193718"/>
                        <a:ext cx="7620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chemeClr val="bg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>
            <a:hlinkClick r:id="" action="ppaction://ole?verb=0"/>
            <a:extLst>
              <a:ext uri="{FF2B5EF4-FFF2-40B4-BE49-F238E27FC236}">
                <a16:creationId xmlns:a16="http://schemas.microsoft.com/office/drawing/2014/main" id="{6266F64B-EB6E-4AE8-A4BC-9721BA0BD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150839"/>
              </p:ext>
            </p:extLst>
          </p:nvPr>
        </p:nvGraphicFramePr>
        <p:xfrm>
          <a:off x="6341723" y="2479619"/>
          <a:ext cx="6858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10" imgW="4105080" imgH="4357440" progId="">
                  <p:embed/>
                </p:oleObj>
              </mc:Choice>
              <mc:Fallback>
                <p:oleObj name="Microsoft ClipArt Gallery" r:id="rId10" imgW="4105080" imgH="4357440" progId="">
                  <p:embed/>
                  <p:pic>
                    <p:nvPicPr>
                      <p:cNvPr id="27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1723" y="2479619"/>
                        <a:ext cx="6858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7">
            <a:hlinkClick r:id="" action="ppaction://ole?verb=0"/>
            <a:extLst>
              <a:ext uri="{FF2B5EF4-FFF2-40B4-BE49-F238E27FC236}">
                <a16:creationId xmlns:a16="http://schemas.microsoft.com/office/drawing/2014/main" id="{56F33E97-8BE6-49AF-A697-3D4B984582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850626"/>
              </p:ext>
            </p:extLst>
          </p:nvPr>
        </p:nvGraphicFramePr>
        <p:xfrm>
          <a:off x="6155391" y="3542521"/>
          <a:ext cx="1247775" cy="490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12" imgW="5003640" imgH="1682640" progId="">
                  <p:embed/>
                </p:oleObj>
              </mc:Choice>
              <mc:Fallback>
                <p:oleObj name="Microsoft ClipArt Gallery" r:id="rId12" imgW="5003640" imgH="1682640" progId="">
                  <p:embed/>
                  <p:pic>
                    <p:nvPicPr>
                      <p:cNvPr id="28" name="Object 7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5391" y="3542521"/>
                        <a:ext cx="1247775" cy="490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">
            <a:extLst>
              <a:ext uri="{FF2B5EF4-FFF2-40B4-BE49-F238E27FC236}">
                <a16:creationId xmlns:a16="http://schemas.microsoft.com/office/drawing/2014/main" id="{FE0D7F88-B7C8-49DB-936A-3251BC23B28C}"/>
              </a:ext>
            </a:extLst>
          </p:cNvPr>
          <p:cNvSpPr/>
          <p:nvPr/>
        </p:nvSpPr>
        <p:spPr>
          <a:xfrm>
            <a:off x="6136493" y="1929780"/>
            <a:ext cx="115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rgbClr val="333333"/>
                </a:solidFill>
              </a:rPr>
              <a:t>Printed maps</a:t>
            </a:r>
            <a:endParaRPr lang="en-US" sz="1400" dirty="0"/>
          </a:p>
        </p:txBody>
      </p:sp>
      <p:sp>
        <p:nvSpPr>
          <p:cNvPr id="25" name="Rectangle 42">
            <a:extLst>
              <a:ext uri="{FF2B5EF4-FFF2-40B4-BE49-F238E27FC236}">
                <a16:creationId xmlns:a16="http://schemas.microsoft.com/office/drawing/2014/main" id="{6D7E8617-9760-462F-ACA9-F57C50FBD685}"/>
              </a:ext>
            </a:extLst>
          </p:cNvPr>
          <p:cNvSpPr/>
          <p:nvPr/>
        </p:nvSpPr>
        <p:spPr>
          <a:xfrm>
            <a:off x="6096000" y="3129709"/>
            <a:ext cx="11321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rgbClr val="333333"/>
                </a:solidFill>
              </a:rPr>
              <a:t>Degital maps</a:t>
            </a:r>
            <a:endParaRPr lang="en-US" sz="1400" dirty="0"/>
          </a:p>
        </p:txBody>
      </p:sp>
      <p:sp>
        <p:nvSpPr>
          <p:cNvPr id="26" name="Rectangle 43">
            <a:extLst>
              <a:ext uri="{FF2B5EF4-FFF2-40B4-BE49-F238E27FC236}">
                <a16:creationId xmlns:a16="http://schemas.microsoft.com/office/drawing/2014/main" id="{309BC219-295D-46B0-B032-2840067CC3DD}"/>
              </a:ext>
            </a:extLst>
          </p:cNvPr>
          <p:cNvSpPr/>
          <p:nvPr/>
        </p:nvSpPr>
        <p:spPr>
          <a:xfrm>
            <a:off x="6108459" y="4074044"/>
            <a:ext cx="1069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rgbClr val="333333"/>
                </a:solidFill>
              </a:rPr>
              <a:t>Arial photos</a:t>
            </a:r>
            <a:endParaRPr lang="en-US" sz="1400" dirty="0"/>
          </a:p>
        </p:txBody>
      </p:sp>
      <p:sp>
        <p:nvSpPr>
          <p:cNvPr id="27" name="Rectangle 44">
            <a:extLst>
              <a:ext uri="{FF2B5EF4-FFF2-40B4-BE49-F238E27FC236}">
                <a16:creationId xmlns:a16="http://schemas.microsoft.com/office/drawing/2014/main" id="{32196A74-1067-49B8-A6C9-4DFB2E791C24}"/>
              </a:ext>
            </a:extLst>
          </p:cNvPr>
          <p:cNvSpPr/>
          <p:nvPr/>
        </p:nvSpPr>
        <p:spPr>
          <a:xfrm>
            <a:off x="6108459" y="5176035"/>
            <a:ext cx="1274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rgbClr val="333333"/>
                </a:solidFill>
              </a:rPr>
              <a:t>Sattelite image</a:t>
            </a:r>
            <a:endParaRPr lang="en-US" sz="1400" dirty="0"/>
          </a:p>
        </p:txBody>
      </p:sp>
      <p:sp>
        <p:nvSpPr>
          <p:cNvPr id="28" name="Rectangle 45">
            <a:extLst>
              <a:ext uri="{FF2B5EF4-FFF2-40B4-BE49-F238E27FC236}">
                <a16:creationId xmlns:a16="http://schemas.microsoft.com/office/drawing/2014/main" id="{AF5B05DB-0317-48DF-A3A9-B11551950975}"/>
              </a:ext>
            </a:extLst>
          </p:cNvPr>
          <p:cNvSpPr/>
          <p:nvPr/>
        </p:nvSpPr>
        <p:spPr>
          <a:xfrm>
            <a:off x="8564061" y="1964781"/>
            <a:ext cx="945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rgbClr val="333333"/>
                </a:solidFill>
              </a:rPr>
              <a:t>Paper files</a:t>
            </a:r>
            <a:endParaRPr lang="en-US" sz="1400" dirty="0"/>
          </a:p>
        </p:txBody>
      </p:sp>
      <p:sp>
        <p:nvSpPr>
          <p:cNvPr id="29" name="Rectangle 46">
            <a:extLst>
              <a:ext uri="{FF2B5EF4-FFF2-40B4-BE49-F238E27FC236}">
                <a16:creationId xmlns:a16="http://schemas.microsoft.com/office/drawing/2014/main" id="{71F58866-C34D-4CBF-90B2-45B158CDA656}"/>
              </a:ext>
            </a:extLst>
          </p:cNvPr>
          <p:cNvSpPr/>
          <p:nvPr/>
        </p:nvSpPr>
        <p:spPr>
          <a:xfrm>
            <a:off x="8564061" y="3197281"/>
            <a:ext cx="944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rgbClr val="333333"/>
                </a:solidFill>
              </a:rPr>
              <a:t>Interviews</a:t>
            </a:r>
            <a:endParaRPr lang="en-US" sz="1400" dirty="0"/>
          </a:p>
        </p:txBody>
      </p:sp>
      <p:sp>
        <p:nvSpPr>
          <p:cNvPr id="30" name="Rectangle 47">
            <a:extLst>
              <a:ext uri="{FF2B5EF4-FFF2-40B4-BE49-F238E27FC236}">
                <a16:creationId xmlns:a16="http://schemas.microsoft.com/office/drawing/2014/main" id="{995CA9E0-38C6-436F-BD2C-E9887E59907F}"/>
              </a:ext>
            </a:extLst>
          </p:cNvPr>
          <p:cNvSpPr/>
          <p:nvPr/>
        </p:nvSpPr>
        <p:spPr>
          <a:xfrm>
            <a:off x="8517830" y="4747014"/>
            <a:ext cx="1087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rgbClr val="333333"/>
                </a:solidFill>
              </a:rPr>
              <a:t>Field survies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1231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77294A6-C522-40EB-B0E9-A0058DFCF53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2072245" cy="4213234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1800" b="1" dirty="0">
                <a:solidFill>
                  <a:srgbClr val="333333"/>
                </a:solidFill>
                <a:latin typeface="Tahoma" panose="020B0604030504040204" pitchFamily="34" charset="0"/>
              </a:rPr>
              <a:t>kommerziell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altLang="de-DE" sz="1800" b="1" dirty="0">
                <a:solidFill>
                  <a:srgbClr val="333333"/>
                </a:solidFill>
                <a:latin typeface="Tahoma" panose="020B0604030504040204" pitchFamily="34" charset="0"/>
              </a:rPr>
              <a:t>ArcGIS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altLang="de-DE" sz="1800" dirty="0" err="1">
                <a:solidFill>
                  <a:srgbClr val="333333"/>
                </a:solidFill>
                <a:latin typeface="Tahoma" panose="020B0604030504040204" pitchFamily="34" charset="0"/>
              </a:rPr>
              <a:t>Geomedia</a:t>
            </a:r>
            <a:endParaRPr lang="de-DE" altLang="de-DE" sz="1800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altLang="de-DE" sz="1800" dirty="0" err="1">
                <a:solidFill>
                  <a:srgbClr val="333333"/>
                </a:solidFill>
                <a:latin typeface="Tahoma" panose="020B0604030504040204" pitchFamily="34" charset="0"/>
              </a:rPr>
              <a:t>TntMips</a:t>
            </a:r>
            <a:endParaRPr lang="de-DE" altLang="de-DE" sz="1800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altLang="de-DE" sz="1800" dirty="0" err="1">
                <a:solidFill>
                  <a:srgbClr val="333333"/>
                </a:solidFill>
                <a:latin typeface="Tahoma" panose="020B0604030504040204" pitchFamily="34" charset="0"/>
              </a:rPr>
              <a:t>PolyGIS</a:t>
            </a:r>
            <a:endParaRPr lang="de-DE" altLang="de-DE" sz="1800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7232B92-EEB9-4E0B-9817-14C6B3C5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GIS-Softwarelösungen</a:t>
            </a:r>
            <a:br>
              <a:rPr lang="de-DE" dirty="0"/>
            </a:br>
            <a:endParaRPr lang="en-GB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FB2E2047-1BFE-45AA-8C85-6F8C78EE2AE3}"/>
              </a:ext>
            </a:extLst>
          </p:cNvPr>
          <p:cNvSpPr txBox="1">
            <a:spLocks/>
          </p:cNvSpPr>
          <p:nvPr/>
        </p:nvSpPr>
        <p:spPr>
          <a:xfrm>
            <a:off x="4202794" y="1531917"/>
            <a:ext cx="3539918" cy="4406769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None/>
            </a:pPr>
            <a:r>
              <a:rPr lang="de-DE" altLang="de-DE" sz="1800" b="1" dirty="0">
                <a:solidFill>
                  <a:srgbClr val="333333"/>
                </a:solidFill>
                <a:latin typeface="Tahoma" panose="020B0604030504040204" pitchFamily="34" charset="0"/>
              </a:rPr>
              <a:t>Nicht-kommerziell</a:t>
            </a: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333"/>
                </a:solidFill>
                <a:latin typeface="Tahoma" panose="020B0604030504040204" pitchFamily="34" charset="0"/>
              </a:rPr>
              <a:t>QGIS</a:t>
            </a: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333"/>
                </a:solidFill>
                <a:latin typeface="Tahoma" panose="020B0604030504040204" pitchFamily="34" charset="0"/>
              </a:rPr>
              <a:t>GRASS</a:t>
            </a: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333"/>
                </a:solidFill>
                <a:latin typeface="Tahoma" panose="020B0604030504040204" pitchFamily="34" charset="0"/>
              </a:rPr>
              <a:t> Quantum GIS</a:t>
            </a: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333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1800" dirty="0" err="1">
                <a:solidFill>
                  <a:srgbClr val="333333"/>
                </a:solidFill>
                <a:latin typeface="Tahoma" panose="020B0604030504040204" pitchFamily="34" charset="0"/>
              </a:rPr>
              <a:t>TntLite</a:t>
            </a:r>
            <a:endParaRPr lang="de-DE" altLang="de-DE" sz="1800" dirty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333"/>
                </a:solidFill>
                <a:latin typeface="Tahoma" panose="020B0604030504040204" pitchFamily="34" charset="0"/>
              </a:rPr>
              <a:t> SAGA 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734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846F23A-6B3E-45D3-868E-47E49D6D177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766B2C5-6DCB-4D81-ABA9-7CA410DEE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erste Schritte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542205-6DAE-480B-AD98-217D19FF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087" y="2154691"/>
            <a:ext cx="317182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07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1C1E284-8504-4F8A-9B2E-0FFF493A22D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i="1" dirty="0" err="1"/>
              <a:t>Geodatabase</a:t>
            </a:r>
            <a:r>
              <a:rPr lang="de-DE" dirty="0"/>
              <a:t> als ESRI Standardcontainer </a:t>
            </a:r>
            <a:br>
              <a:rPr lang="de-DE" dirty="0"/>
            </a:br>
            <a:r>
              <a:rPr lang="de-DE" dirty="0"/>
              <a:t>für Geodaten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Feature </a:t>
            </a:r>
            <a:r>
              <a:rPr lang="de-DE" i="1" dirty="0" err="1"/>
              <a:t>class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Feature </a:t>
            </a:r>
            <a:r>
              <a:rPr lang="de-DE" i="1" dirty="0" err="1"/>
              <a:t>dataset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In ArcGIS Pro wird bei jeder Projekterstellung eine</a:t>
            </a:r>
            <a:br>
              <a:rPr lang="de-DE" dirty="0"/>
            </a:br>
            <a:r>
              <a:rPr lang="de-DE" dirty="0"/>
              <a:t>Projektdatenbank angelegt. Diese ist automatisch</a:t>
            </a:r>
            <a:br>
              <a:rPr lang="de-DE" dirty="0"/>
            </a:br>
            <a:r>
              <a:rPr lang="de-DE" dirty="0"/>
              <a:t>die Standard-Datenbank.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72F7B1-6D0C-46D1-A7EC-92303E6B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Datenmanagement in ArcGIS</a:t>
            </a:r>
            <a:br>
              <a:rPr lang="de-DE" dirty="0"/>
            </a:b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08A711E-D054-4538-9953-D557A3C6DD6E}"/>
              </a:ext>
            </a:extLst>
          </p:cNvPr>
          <p:cNvGrpSpPr/>
          <p:nvPr/>
        </p:nvGrpSpPr>
        <p:grpSpPr>
          <a:xfrm>
            <a:off x="6788727" y="1704822"/>
            <a:ext cx="3810000" cy="2986021"/>
            <a:chOff x="4419600" y="1446795"/>
            <a:chExt cx="3810000" cy="298602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2E2F650-E93E-45C4-8453-318CDB7B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9600" y="1446795"/>
              <a:ext cx="3667125" cy="2630910"/>
            </a:xfrm>
            <a:prstGeom prst="rect">
              <a:avLst/>
            </a:prstGeom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63FEC2CA-4ADF-402F-87A7-72A735F787C0}"/>
                </a:ext>
              </a:extLst>
            </p:cNvPr>
            <p:cNvSpPr/>
            <p:nvPr/>
          </p:nvSpPr>
          <p:spPr>
            <a:xfrm>
              <a:off x="6019800" y="3638550"/>
              <a:ext cx="22098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3FC1443A-79E2-4F31-8CDE-E0DE9243094A}"/>
                </a:ext>
              </a:extLst>
            </p:cNvPr>
            <p:cNvSpPr/>
            <p:nvPr/>
          </p:nvSpPr>
          <p:spPr>
            <a:xfrm>
              <a:off x="4832709" y="4063484"/>
              <a:ext cx="14204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dirty="0">
                  <a:solidFill>
                    <a:srgbClr val="333333"/>
                  </a:solidFill>
                </a:rPr>
                <a:t>Geodatabase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510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757F3BE-FB1A-4D05-BB79-BAA23F71511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i="1" dirty="0" err="1"/>
              <a:t>Shapefile</a:t>
            </a:r>
            <a:r>
              <a:rPr lang="de-DE" i="1" dirty="0"/>
              <a:t> </a:t>
            </a:r>
            <a:r>
              <a:rPr lang="de-DE" dirty="0"/>
              <a:t>(Datenbank-unabhängiges Vektorformat)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ESRI Datenformat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Eine </a:t>
            </a:r>
            <a:r>
              <a:rPr lang="de-DE" i="1" dirty="0"/>
              <a:t>feature </a:t>
            </a:r>
            <a:r>
              <a:rPr lang="de-DE" i="1" dirty="0" err="1"/>
              <a:t>class</a:t>
            </a:r>
            <a:r>
              <a:rPr lang="de-DE" i="1" dirty="0"/>
              <a:t> </a:t>
            </a:r>
            <a:r>
              <a:rPr lang="de-DE" dirty="0"/>
              <a:t>(Punkte, Linien oder Polygon) pro Datei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Geometrie und Attribute in ArcGIS editierbar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Kann in </a:t>
            </a:r>
            <a:r>
              <a:rPr lang="de-DE" i="1" dirty="0" err="1"/>
              <a:t>Geodatabase</a:t>
            </a:r>
            <a:r>
              <a:rPr lang="de-DE" dirty="0"/>
              <a:t> umgewandelt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Veraltet, aber gut dokumentiert; kann extern</a:t>
            </a:r>
          </a:p>
          <a:p>
            <a:r>
              <a:rPr lang="de-DE" dirty="0"/>
              <a:t>	gut verarbeitet werden (z.B. </a:t>
            </a:r>
            <a:r>
              <a:rPr lang="de-DE" dirty="0" err="1"/>
              <a:t>Matlab</a:t>
            </a:r>
            <a:r>
              <a:rPr lang="de-DE" dirty="0"/>
              <a:t>)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4AF2C3-11A8-4496-9472-53999F02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Datenmanagement in ArcGIS</a:t>
            </a:r>
            <a:endParaRPr lang="en-GB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AE798BA-3DC9-400C-93E6-8EE7CE121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242" y="923058"/>
            <a:ext cx="3388426" cy="45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Einführung ArcGIS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Georeferenzierung</a:t>
            </a:r>
            <a:r>
              <a:rPr lang="en-US" dirty="0"/>
              <a:t> (Geo-referencing) &amp; </a:t>
            </a:r>
            <a:r>
              <a:rPr lang="en-US" dirty="0" err="1"/>
              <a:t>Digitalisierung</a:t>
            </a:r>
            <a:r>
              <a:rPr lang="en-US" dirty="0"/>
              <a:t> (Digitization)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Erstellung</a:t>
            </a:r>
            <a:r>
              <a:rPr lang="en-US" dirty="0"/>
              <a:t>/</a:t>
            </a:r>
            <a:r>
              <a:rPr lang="en-US" dirty="0" err="1"/>
              <a:t>Bearbeitung</a:t>
            </a:r>
            <a:r>
              <a:rPr lang="en-US" dirty="0"/>
              <a:t> von </a:t>
            </a:r>
            <a:r>
              <a:rPr lang="en-US" dirty="0" err="1"/>
              <a:t>Vektor</a:t>
            </a:r>
            <a:r>
              <a:rPr lang="en-US" dirty="0"/>
              <a:t>- und </a:t>
            </a:r>
            <a:r>
              <a:rPr lang="en-US" dirty="0" err="1"/>
              <a:t>Rasterobjekten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Darstellung</a:t>
            </a:r>
            <a:r>
              <a:rPr lang="en-US" dirty="0"/>
              <a:t> und </a:t>
            </a:r>
            <a:r>
              <a:rPr lang="en-US" dirty="0" err="1"/>
              <a:t>Beschriftung</a:t>
            </a:r>
            <a:r>
              <a:rPr lang="en-US" dirty="0"/>
              <a:t> von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Kartenlayout</a:t>
            </a:r>
            <a:r>
              <a:rPr lang="en-US" dirty="0"/>
              <a:t> und Export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Übungsinhalte Nebenhörer</a:t>
            </a:r>
          </a:p>
        </p:txBody>
      </p:sp>
    </p:spTree>
    <p:extLst>
      <p:ext uri="{BB962C8B-B14F-4D97-AF65-F5344CB8AC3E}">
        <p14:creationId xmlns:p14="http://schemas.microsoft.com/office/powerpoint/2010/main" val="348472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757F3BE-FB1A-4D05-BB79-BAA23F71511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6181107" cy="4213234"/>
          </a:xfrm>
        </p:spPr>
        <p:txBody>
          <a:bodyPr/>
          <a:lstStyle/>
          <a:p>
            <a:r>
              <a:rPr lang="de-DE" i="1" dirty="0"/>
              <a:t>Coverage </a:t>
            </a:r>
            <a:r>
              <a:rPr lang="de-DE" dirty="0"/>
              <a:t>(Datenbank-unabhängiges Vektorformat)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ESRI Datenformat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Feature </a:t>
            </a:r>
            <a:r>
              <a:rPr lang="de-DE" i="1" dirty="0" err="1"/>
              <a:t>classes</a:t>
            </a:r>
            <a:r>
              <a:rPr lang="de-DE" i="1" dirty="0"/>
              <a:t> </a:t>
            </a:r>
            <a:r>
              <a:rPr lang="de-DE" dirty="0"/>
              <a:t>als Punkte, Linien oder Polygon mit Zusatzinformationen (</a:t>
            </a:r>
            <a:r>
              <a:rPr lang="de-DE" dirty="0" err="1"/>
              <a:t>Annotations</a:t>
            </a:r>
            <a:r>
              <a:rPr lang="de-DE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Mehrere </a:t>
            </a:r>
            <a:r>
              <a:rPr lang="de-DE" i="1" dirty="0"/>
              <a:t>Feature </a:t>
            </a:r>
            <a:r>
              <a:rPr lang="de-DE" i="1" dirty="0" err="1"/>
              <a:t>classes</a:t>
            </a:r>
            <a:r>
              <a:rPr lang="de-DE" i="1" dirty="0"/>
              <a:t> </a:t>
            </a:r>
            <a:r>
              <a:rPr lang="de-DE" dirty="0"/>
              <a:t>werden als eine </a:t>
            </a:r>
          </a:p>
          <a:p>
            <a:r>
              <a:rPr lang="de-DE" dirty="0"/>
              <a:t>	Gruppe von </a:t>
            </a:r>
            <a:r>
              <a:rPr lang="de-DE" dirty="0" err="1"/>
              <a:t>features</a:t>
            </a:r>
            <a:r>
              <a:rPr lang="de-DE" dirty="0"/>
              <a:t> behandelt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Geometrie in ArcGIS </a:t>
            </a:r>
            <a:r>
              <a:rPr lang="de-DE" b="1" dirty="0"/>
              <a:t>nicht </a:t>
            </a:r>
            <a:r>
              <a:rPr lang="de-DE" dirty="0"/>
              <a:t>editierbar; Attribute können verändert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Kann in </a:t>
            </a:r>
            <a:r>
              <a:rPr lang="de-DE" i="1" dirty="0" err="1"/>
              <a:t>Geodatabase</a:t>
            </a:r>
            <a:r>
              <a:rPr lang="de-DE" dirty="0"/>
              <a:t> umgewandelt werden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4AF2C3-11A8-4496-9472-53999F02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Datenmanagement in ArcGIS</a:t>
            </a:r>
            <a:endParaRPr lang="en-GB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29E4616-1CE4-411D-BF3F-B7BA8C0A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267" y="1907721"/>
            <a:ext cx="2971800" cy="23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21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757F3BE-FB1A-4D05-BB79-BAA23F71511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6181107" cy="4213234"/>
          </a:xfrm>
        </p:spPr>
        <p:txBody>
          <a:bodyPr/>
          <a:lstStyle/>
          <a:p>
            <a:r>
              <a:rPr lang="de-DE" i="1" dirty="0"/>
              <a:t>AutoCAD .</a:t>
            </a:r>
            <a:r>
              <a:rPr lang="de-DE" i="1" dirty="0" err="1"/>
              <a:t>dwg</a:t>
            </a:r>
            <a:r>
              <a:rPr lang="de-DE" i="1" dirty="0"/>
              <a:t> </a:t>
            </a:r>
            <a:r>
              <a:rPr lang="de-DE" dirty="0"/>
              <a:t>(externes Vektorformat)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Feature </a:t>
            </a:r>
            <a:r>
              <a:rPr lang="de-DE" i="1" dirty="0" err="1"/>
              <a:t>classes</a:t>
            </a:r>
            <a:r>
              <a:rPr lang="de-DE" i="1" dirty="0"/>
              <a:t> </a:t>
            </a:r>
            <a:r>
              <a:rPr lang="de-DE" dirty="0"/>
              <a:t>als Punkte, Linien oder Polygon 	mit Zusatzinformationen (</a:t>
            </a:r>
            <a:r>
              <a:rPr lang="de-DE" dirty="0" err="1"/>
              <a:t>Annotations</a:t>
            </a:r>
            <a:r>
              <a:rPr lang="de-DE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Mehrere </a:t>
            </a:r>
            <a:r>
              <a:rPr lang="de-DE" i="1" dirty="0"/>
              <a:t>Feature </a:t>
            </a:r>
            <a:r>
              <a:rPr lang="de-DE" i="1" dirty="0" err="1"/>
              <a:t>classes</a:t>
            </a:r>
            <a:r>
              <a:rPr lang="de-DE" i="1" dirty="0"/>
              <a:t> </a:t>
            </a:r>
            <a:r>
              <a:rPr lang="de-DE" dirty="0"/>
              <a:t>als separate CAD-Zeichnungen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Nicht editierbar in ArcGIS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Kann in </a:t>
            </a:r>
            <a:r>
              <a:rPr lang="de-DE" i="1" dirty="0" err="1"/>
              <a:t>Geodatabase</a:t>
            </a:r>
            <a:r>
              <a:rPr lang="de-DE" dirty="0"/>
              <a:t> umgewandelt werden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4AF2C3-11A8-4496-9472-53999F02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Datenmanagement in ArcGIS</a:t>
            </a:r>
            <a:endParaRPr lang="en-GB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B447157-0E96-4E11-8A5A-559FF371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185" y="1446563"/>
            <a:ext cx="3181257" cy="26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96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757F3BE-FB1A-4D05-BB79-BAA23F71511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6181107" cy="4213234"/>
          </a:xfrm>
        </p:spPr>
        <p:txBody>
          <a:bodyPr/>
          <a:lstStyle/>
          <a:p>
            <a:r>
              <a:rPr lang="de-DE" dirty="0"/>
              <a:t>Datenbank-unabhängige Rasterformate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ESRI </a:t>
            </a:r>
            <a:r>
              <a:rPr lang="de-DE" i="1" dirty="0" err="1"/>
              <a:t>Grid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Extern: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DEM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MrSID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TIFF/</a:t>
            </a:r>
            <a:r>
              <a:rPr lang="de-DE" dirty="0" err="1"/>
              <a:t>GeoTIFF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JPEG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4AF2C3-11A8-4496-9472-53999F02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Datenmanagement in ArcGIS</a:t>
            </a:r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B952047-8C7A-4C6F-87C9-B10B8400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065" y="1542760"/>
            <a:ext cx="32385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95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C88634-EF36-44CA-AFF5-404A2A41490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Persönliche Lizenz beziehen über </a:t>
            </a:r>
            <a:r>
              <a:rPr lang="de-DE" dirty="0">
                <a:hlinkClick r:id="rId2"/>
              </a:rPr>
              <a:t>https://tubaf.maps.arcgis.com/</a:t>
            </a:r>
            <a:r>
              <a:rPr lang="de-DE" dirty="0"/>
              <a:t> 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Anmeldung über URZ-Login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34835A-2020-4E23-B9BF-0EE58845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1B63B6-CFE8-49DB-B8C1-A067DC72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22" y="2171515"/>
            <a:ext cx="7383678" cy="468648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5E85601-FD72-4204-83EC-B1209DA52034}"/>
              </a:ext>
            </a:extLst>
          </p:cNvPr>
          <p:cNvSpPr/>
          <p:nvPr/>
        </p:nvSpPr>
        <p:spPr>
          <a:xfrm>
            <a:off x="7059881" y="4874821"/>
            <a:ext cx="2897579" cy="5284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91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C88634-EF36-44CA-AFF5-404A2A41490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Persönliche Lizenz beziehen über </a:t>
            </a:r>
            <a:r>
              <a:rPr lang="de-DE" dirty="0">
                <a:hlinkClick r:id="rId2"/>
              </a:rPr>
              <a:t>https://tubaf.maps.arcgis.com/</a:t>
            </a:r>
            <a:r>
              <a:rPr lang="de-DE" dirty="0"/>
              <a:t> 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Anmeldung über URZ-Login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Download der Software zur Nutzung</a:t>
            </a:r>
            <a:br>
              <a:rPr lang="de-DE" dirty="0"/>
            </a:br>
            <a:r>
              <a:rPr lang="de-DE" dirty="0"/>
              <a:t>auf privater Hardware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34835A-2020-4E23-B9BF-0EE58845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6F91CB-5331-4D53-9AF1-DAAD454B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2187342"/>
            <a:ext cx="7358743" cy="467065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27825FD-D501-4AB4-AD21-7D3FC3E52D4D}"/>
              </a:ext>
            </a:extLst>
          </p:cNvPr>
          <p:cNvSpPr/>
          <p:nvPr/>
        </p:nvSpPr>
        <p:spPr>
          <a:xfrm>
            <a:off x="11655631" y="2962894"/>
            <a:ext cx="356260" cy="3859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984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C88634-EF36-44CA-AFF5-404A2A41490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Persönliche Lizenz beziehen über </a:t>
            </a:r>
            <a:r>
              <a:rPr lang="de-DE" dirty="0">
                <a:hlinkClick r:id="rId2"/>
              </a:rPr>
              <a:t>https://tubaf.maps.arcgis.com/</a:t>
            </a:r>
            <a:r>
              <a:rPr lang="de-DE" dirty="0"/>
              <a:t> 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Anmeldung über URZ-Login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Download der Software zur Nutzung</a:t>
            </a:r>
            <a:br>
              <a:rPr lang="de-DE" dirty="0"/>
            </a:br>
            <a:r>
              <a:rPr lang="de-DE" dirty="0"/>
              <a:t>auf privater Hardware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34835A-2020-4E23-B9BF-0EE58845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6F91CB-5331-4D53-9AF1-DAAD454B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2187342"/>
            <a:ext cx="7358743" cy="467065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27825FD-D501-4AB4-AD21-7D3FC3E52D4D}"/>
              </a:ext>
            </a:extLst>
          </p:cNvPr>
          <p:cNvSpPr/>
          <p:nvPr/>
        </p:nvSpPr>
        <p:spPr>
          <a:xfrm>
            <a:off x="11655631" y="2962894"/>
            <a:ext cx="356260" cy="3859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6ACA36-CD93-47D7-A103-0511387BF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494" y="0"/>
            <a:ext cx="6101506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0AB8A23-118E-4093-A213-C6FE612C5A75}"/>
              </a:ext>
            </a:extLst>
          </p:cNvPr>
          <p:cNvSpPr/>
          <p:nvPr/>
        </p:nvSpPr>
        <p:spPr>
          <a:xfrm>
            <a:off x="10248405" y="6543304"/>
            <a:ext cx="1163782" cy="2671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355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AC61AAA-5611-4447-874D-42FB7BABD0E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Starten Sie das Programm ArcGIS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Wenn Sie nicht angemeldet sind, melden Sie sich mit Ihrem URZ-Login 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Wenn Sie sich nicht wieder abmelden, bleiben Sie beim nächsten Start angemeldet. Sie müssen für die Nutzung der Lizenz nur mit dem Internet verbunden aber nicht im Uni-Netzwerk sein.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277678-7A2C-4597-8F6A-A7D1E022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8C22BA-CD28-4580-966C-DA6FB1DA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85" y="1062841"/>
            <a:ext cx="1838149" cy="18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8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AC61AAA-5611-4447-874D-42FB7BABD0E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277678-7A2C-4597-8F6A-A7D1E022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973D63-93DD-458D-AB1D-2AB53FA81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52"/>
            <a:ext cx="12192000" cy="671669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1B6F813-16E9-45D3-AA9C-7574BF8FF28C}"/>
              </a:ext>
            </a:extLst>
          </p:cNvPr>
          <p:cNvSpPr/>
          <p:nvPr/>
        </p:nvSpPr>
        <p:spPr>
          <a:xfrm>
            <a:off x="9583387" y="314696"/>
            <a:ext cx="2535382" cy="6083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C7DCC7-7180-4A03-B8EC-BDFA5661B6F7}"/>
              </a:ext>
            </a:extLst>
          </p:cNvPr>
          <p:cNvSpPr/>
          <p:nvPr/>
        </p:nvSpPr>
        <p:spPr>
          <a:xfrm>
            <a:off x="4510644" y="5326580"/>
            <a:ext cx="3612077" cy="6083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1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4AD3654-F447-49BA-B544-A3A2890775E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92F1E01-C6F4-4D35-8E23-778F1EAA3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BE2F8B-3220-4E62-AB52-664AA8E7F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7384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6794F8C-B0BE-4BDD-AF8C-A3188BEC0D59}"/>
              </a:ext>
            </a:extLst>
          </p:cNvPr>
          <p:cNvSpPr/>
          <p:nvPr/>
        </p:nvSpPr>
        <p:spPr>
          <a:xfrm>
            <a:off x="1466602" y="1253807"/>
            <a:ext cx="5771407" cy="11212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8F70F7-32B0-4BC5-81A6-20CBBEAEB25A}"/>
              </a:ext>
            </a:extLst>
          </p:cNvPr>
          <p:cNvSpPr txBox="1"/>
          <p:nvPr/>
        </p:nvSpPr>
        <p:spPr>
          <a:xfrm>
            <a:off x="1466602" y="1183601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1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6CDEAAE-CF3B-414F-BB73-34A1D257642D}"/>
              </a:ext>
            </a:extLst>
          </p:cNvPr>
          <p:cNvSpPr/>
          <p:nvPr/>
        </p:nvSpPr>
        <p:spPr>
          <a:xfrm>
            <a:off x="1466601" y="2534363"/>
            <a:ext cx="5771407" cy="42132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FA0427-F9FF-4AA3-9671-BF595777F43E}"/>
              </a:ext>
            </a:extLst>
          </p:cNvPr>
          <p:cNvSpPr txBox="1"/>
          <p:nvPr/>
        </p:nvSpPr>
        <p:spPr>
          <a:xfrm>
            <a:off x="1466602" y="2645720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  <a:latin typeface="Spartan ExtraBold" pitchFamily="2" charset="77"/>
              </a:rPr>
              <a:t>2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35B9708-C6A7-4819-94DB-47BD2C12DD9A}"/>
              </a:ext>
            </a:extLst>
          </p:cNvPr>
          <p:cNvSpPr/>
          <p:nvPr/>
        </p:nvSpPr>
        <p:spPr>
          <a:xfrm>
            <a:off x="5492339" y="2534363"/>
            <a:ext cx="1745670" cy="32759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33791A5-1FAE-4F74-9E50-6A217BFC9224}"/>
              </a:ext>
            </a:extLst>
          </p:cNvPr>
          <p:cNvSpPr/>
          <p:nvPr/>
        </p:nvSpPr>
        <p:spPr>
          <a:xfrm>
            <a:off x="55481" y="1721708"/>
            <a:ext cx="1143927" cy="37629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938B0D5-7B5C-4E3D-B4F2-D5443608FFF3}"/>
              </a:ext>
            </a:extLst>
          </p:cNvPr>
          <p:cNvSpPr txBox="1"/>
          <p:nvPr/>
        </p:nvSpPr>
        <p:spPr>
          <a:xfrm>
            <a:off x="5325013" y="2698158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3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9E0A08D-20AD-4C02-B3F3-3F77F5084361}"/>
              </a:ext>
            </a:extLst>
          </p:cNvPr>
          <p:cNvSpPr txBox="1"/>
          <p:nvPr/>
        </p:nvSpPr>
        <p:spPr>
          <a:xfrm>
            <a:off x="55480" y="1619963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4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46571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189372A-C2D8-4F75-BE91-22F655C1881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Neues Projekt aus Vorlage erstellen. </a:t>
            </a:r>
          </a:p>
          <a:p>
            <a:pPr lvl="1" indent="0">
              <a:buNone/>
            </a:pPr>
            <a:r>
              <a:rPr lang="de-DE" dirty="0"/>
              <a:t>„Karte“ ist die für uns relevante Vorlage. Diese erzeugt ein Projekt (inkl. Projektordner und Projektdatenbank) welches bereits eine Kartenansicht beinhaltet und die globale Topographie als Basis-Layer geladen hat.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Zuletzt verwendetes Projekt ...</a:t>
            </a:r>
          </a:p>
          <a:p>
            <a:pPr lvl="1" indent="0">
              <a:buNone/>
            </a:pPr>
            <a:r>
              <a:rPr lang="de-DE" dirty="0"/>
              <a:t>Hier können Sie auf vorherige Projekte zugreifen.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Anderes Projekt öffnen.</a:t>
            </a:r>
          </a:p>
          <a:p>
            <a:pPr lvl="1" indent="0">
              <a:buNone/>
            </a:pPr>
            <a:r>
              <a:rPr lang="de-DE" dirty="0"/>
              <a:t>Hier können Sie nach externen Projekten suchen und auch auf ArcGIS Beispiel-Projekte zugreifen.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Lernressourcen</a:t>
            </a:r>
          </a:p>
          <a:p>
            <a:pPr lvl="1" indent="0">
              <a:buNone/>
            </a:pPr>
            <a:r>
              <a:rPr lang="de-DE" dirty="0"/>
              <a:t>Hier können Sie die verschiedenen Beispiel-Tutorials für ArcGIS Pro durchsuchen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BF1C1D1-B972-415C-ABD8-2453E9B08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- Startbildschirm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38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01F6E2-C6CD-4154-9064-F2FA32D7495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Einführung ArcGIS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Georeferenzierung</a:t>
            </a:r>
            <a:r>
              <a:rPr lang="en-US" b="1" dirty="0"/>
              <a:t> (Geo-referencing) &amp; </a:t>
            </a:r>
            <a:r>
              <a:rPr lang="en-US" b="1" dirty="0" err="1"/>
              <a:t>Digitalisierung</a:t>
            </a:r>
            <a:r>
              <a:rPr lang="en-US" b="1" dirty="0"/>
              <a:t> (Digitization)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Erstellung</a:t>
            </a:r>
            <a:r>
              <a:rPr lang="en-US" b="1" dirty="0"/>
              <a:t>/</a:t>
            </a:r>
            <a:r>
              <a:rPr lang="en-US" b="1" dirty="0" err="1"/>
              <a:t>Bearbeitung</a:t>
            </a:r>
            <a:r>
              <a:rPr lang="en-US" b="1" dirty="0"/>
              <a:t> von </a:t>
            </a:r>
            <a:r>
              <a:rPr lang="en-US" b="1" dirty="0" err="1"/>
              <a:t>Vektor</a:t>
            </a:r>
            <a:r>
              <a:rPr lang="en-US" b="1" dirty="0"/>
              <a:t>- und </a:t>
            </a:r>
            <a:r>
              <a:rPr lang="en-US" b="1" dirty="0" err="1"/>
              <a:t>Rasterobjekten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Darstellung</a:t>
            </a:r>
            <a:r>
              <a:rPr lang="en-US" b="1" dirty="0"/>
              <a:t> und </a:t>
            </a:r>
            <a:r>
              <a:rPr lang="en-US" b="1" dirty="0" err="1"/>
              <a:t>Beschriftung</a:t>
            </a:r>
            <a:r>
              <a:rPr lang="en-US" b="1" dirty="0"/>
              <a:t> von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Kartenlayout</a:t>
            </a:r>
            <a:r>
              <a:rPr lang="en-US" b="1" dirty="0"/>
              <a:t> und Export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Räumliche</a:t>
            </a:r>
            <a:r>
              <a:rPr lang="en-US" dirty="0"/>
              <a:t> </a:t>
            </a:r>
            <a:r>
              <a:rPr lang="en-US" dirty="0" err="1"/>
              <a:t>Abfragen</a:t>
            </a:r>
            <a:r>
              <a:rPr lang="en-US" dirty="0"/>
              <a:t> (Querying and Selection)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Spatial analyst tools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Operationen</a:t>
            </a:r>
            <a:r>
              <a:rPr lang="en-US" dirty="0"/>
              <a:t> mir </a:t>
            </a:r>
            <a:r>
              <a:rPr lang="en-US" dirty="0" err="1"/>
              <a:t>Rasterdaten</a:t>
            </a:r>
            <a:r>
              <a:rPr lang="en-US" dirty="0"/>
              <a:t> / </a:t>
            </a:r>
            <a:r>
              <a:rPr lang="en-US" dirty="0" err="1"/>
              <a:t>Luftbildklassifikation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Interpolation und </a:t>
            </a:r>
            <a:r>
              <a:rPr lang="en-US" dirty="0" err="1"/>
              <a:t>Geostatistik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20B79F-E06B-4152-8503-221D9212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Übungsinhalte Haupthörer</a:t>
            </a:r>
          </a:p>
        </p:txBody>
      </p:sp>
    </p:spTree>
    <p:extLst>
      <p:ext uri="{BB962C8B-B14F-4D97-AF65-F5344CB8AC3E}">
        <p14:creationId xmlns:p14="http://schemas.microsoft.com/office/powerpoint/2010/main" val="3637281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189372A-C2D8-4F75-BE91-22F655C1881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Laden der Projektdaten: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Gehen Sie zum Punkt „Anderes Projekt öffnen“.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Selektieren Sie unter „Portal“ den Punkt „ArcGIS online“.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Geben Sie im Suchfeld „</a:t>
            </a:r>
            <a:r>
              <a:rPr lang="de-DE" dirty="0" err="1"/>
              <a:t>Introducing</a:t>
            </a:r>
            <a:r>
              <a:rPr lang="de-DE" dirty="0"/>
              <a:t> ArcGIS Pro“ ein.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Selektieren Sie das Projekt mit dem Titel „</a:t>
            </a:r>
            <a:r>
              <a:rPr lang="de-DE" dirty="0" err="1"/>
              <a:t>Introducing</a:t>
            </a:r>
            <a:r>
              <a:rPr lang="de-DE" dirty="0"/>
              <a:t> ArcGIS Pro v340“ und bestätigen Sie mit „OK“.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BF1C1D1-B972-415C-ABD8-2453E9B08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Ein erstes Beispielprojekt zum Kennenlernen</a:t>
            </a:r>
            <a:br>
              <a:rPr lang="de-DE" dirty="0"/>
            </a:br>
            <a:r>
              <a:rPr lang="de-DE" dirty="0"/>
              <a:t>„</a:t>
            </a:r>
            <a:r>
              <a:rPr lang="de-DE" dirty="0" err="1"/>
              <a:t>Introducing</a:t>
            </a:r>
            <a:r>
              <a:rPr lang="de-DE" dirty="0"/>
              <a:t> ArcGIS Pro“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24B60B-D3AE-4AF8-AF06-1A4974215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71" y="3228457"/>
            <a:ext cx="9626930" cy="36295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A7A8795-1527-4A46-9C62-CB9ACC1C153F}"/>
              </a:ext>
            </a:extLst>
          </p:cNvPr>
          <p:cNvSpPr txBox="1"/>
          <p:nvPr/>
        </p:nvSpPr>
        <p:spPr>
          <a:xfrm>
            <a:off x="2749138" y="4916384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  <a:latin typeface="Spartan ExtraBold" pitchFamily="2" charset="77"/>
              </a:rPr>
              <a:t>2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42A64F-A9EF-457F-8B29-2BD5653B6F64}"/>
              </a:ext>
            </a:extLst>
          </p:cNvPr>
          <p:cNvSpPr txBox="1"/>
          <p:nvPr/>
        </p:nvSpPr>
        <p:spPr>
          <a:xfrm>
            <a:off x="9361715" y="3211571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3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B1BFFEE-AAF9-4FEA-BEBF-B017F4CD15ED}"/>
              </a:ext>
            </a:extLst>
          </p:cNvPr>
          <p:cNvSpPr txBox="1"/>
          <p:nvPr/>
        </p:nvSpPr>
        <p:spPr>
          <a:xfrm>
            <a:off x="5782213" y="4279075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4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7358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02959D8-FD4E-4A99-9B24-5C0C36CA4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16" y="0"/>
            <a:ext cx="10167384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5D933B8-9801-4CF6-A8E4-18CF47570070}"/>
              </a:ext>
            </a:extLst>
          </p:cNvPr>
          <p:cNvSpPr/>
          <p:nvPr/>
        </p:nvSpPr>
        <p:spPr>
          <a:xfrm>
            <a:off x="2024616" y="0"/>
            <a:ext cx="1487448" cy="2671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D21DDA-90EA-4C12-A080-6C253B11903E}"/>
              </a:ext>
            </a:extLst>
          </p:cNvPr>
          <p:cNvSpPr txBox="1"/>
          <p:nvPr/>
        </p:nvSpPr>
        <p:spPr>
          <a:xfrm>
            <a:off x="89065" y="267194"/>
            <a:ext cx="1715054" cy="1870363"/>
          </a:xfrm>
          <a:prstGeom prst="rect">
            <a:avLst/>
          </a:prstGeom>
        </p:spPr>
        <p:txBody>
          <a:bodyPr wrap="none" lIns="0" rIns="0" rtlCol="0" anchor="t">
            <a:normAutofit fontScale="85000" lnSpcReduction="20000"/>
          </a:bodyPr>
          <a:lstStyle/>
          <a:p>
            <a:pPr marL="228600" indent="-228600" algn="l">
              <a:buFont typeface="+mj-lt"/>
              <a:buAutoNum type="arabicPeriod"/>
            </a:pPr>
            <a:r>
              <a:rPr lang="de-DE" sz="1200" b="1" i="0" dirty="0">
                <a:solidFill>
                  <a:srgbClr val="004A7D"/>
                </a:solidFill>
                <a:latin typeface="Spartan ExtraBold" pitchFamily="2" charset="77"/>
              </a:rPr>
              <a:t>Schnellzugriff</a:t>
            </a:r>
          </a:p>
          <a:p>
            <a:pPr marL="228600" indent="-228600" algn="l">
              <a:buFont typeface="+mj-lt"/>
              <a:buAutoNum type="arabicPeriod"/>
            </a:pPr>
            <a:endParaRPr lang="de-DE" sz="1200" b="1" i="0" dirty="0">
              <a:solidFill>
                <a:srgbClr val="004A7D"/>
              </a:solidFill>
              <a:latin typeface="Spartan ExtraBold" pitchFamily="2" charset="77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de-DE" sz="1200" b="1" dirty="0">
                <a:solidFill>
                  <a:srgbClr val="004A7D"/>
                </a:solidFill>
                <a:latin typeface="Spartan ExtraBold" pitchFamily="2" charset="77"/>
              </a:rPr>
              <a:t>Befehlssuche</a:t>
            </a:r>
          </a:p>
          <a:p>
            <a:pPr marL="228600" indent="-228600" algn="l">
              <a:buFont typeface="+mj-lt"/>
              <a:buAutoNum type="arabicPeriod"/>
            </a:pPr>
            <a:endParaRPr lang="de-DE" sz="1200" b="1" dirty="0">
              <a:solidFill>
                <a:srgbClr val="004A7D"/>
              </a:solidFill>
              <a:latin typeface="Spartan ExtraBold" pitchFamily="2" charset="77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de-DE" sz="1200" b="1" dirty="0">
                <a:solidFill>
                  <a:srgbClr val="004A7D"/>
                </a:solidFill>
                <a:latin typeface="Spartan ExtraBold" pitchFamily="2" charset="77"/>
              </a:rPr>
              <a:t>Kernregisterkarten</a:t>
            </a:r>
          </a:p>
          <a:p>
            <a:pPr marL="228600" indent="-228600" algn="l">
              <a:buFont typeface="+mj-lt"/>
              <a:buAutoNum type="arabicPeriod"/>
            </a:pPr>
            <a:endParaRPr lang="de-DE" sz="1200" b="1" dirty="0">
              <a:solidFill>
                <a:srgbClr val="004A7D"/>
              </a:solidFill>
              <a:latin typeface="Spartan ExtraBold" pitchFamily="2" charset="77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de-DE" sz="1200" b="1" dirty="0">
                <a:solidFill>
                  <a:srgbClr val="004A7D"/>
                </a:solidFill>
                <a:latin typeface="Spartan ExtraBold" pitchFamily="2" charset="77"/>
              </a:rPr>
              <a:t>Kontextregisterkarten</a:t>
            </a:r>
          </a:p>
          <a:p>
            <a:pPr marL="228600" indent="-228600" algn="l">
              <a:buFont typeface="+mj-lt"/>
              <a:buAutoNum type="arabicPeriod"/>
            </a:pPr>
            <a:endParaRPr lang="de-DE" sz="1200" b="1" dirty="0">
              <a:solidFill>
                <a:srgbClr val="004A7D"/>
              </a:solidFill>
              <a:latin typeface="Spartan ExtraBold" pitchFamily="2" charset="77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de-DE" sz="1200" b="1" dirty="0">
                <a:solidFill>
                  <a:srgbClr val="004A7D"/>
                </a:solidFill>
                <a:latin typeface="Spartan ExtraBold" pitchFamily="2" charset="77"/>
              </a:rPr>
              <a:t>Inhaltsbereich</a:t>
            </a:r>
          </a:p>
          <a:p>
            <a:pPr marL="228600" indent="-228600" algn="l">
              <a:buFont typeface="+mj-lt"/>
              <a:buAutoNum type="arabicPeriod"/>
            </a:pPr>
            <a:endParaRPr lang="de-DE" sz="1200" b="1" dirty="0">
              <a:solidFill>
                <a:srgbClr val="004A7D"/>
              </a:solidFill>
              <a:latin typeface="Spartan ExtraBold" pitchFamily="2" charset="77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de-DE" sz="1200" b="1" dirty="0">
                <a:solidFill>
                  <a:srgbClr val="004A7D"/>
                </a:solidFill>
                <a:latin typeface="Spartan ExtraBold" pitchFamily="2" charset="77"/>
              </a:rPr>
              <a:t>Katalogbereich</a:t>
            </a:r>
          </a:p>
          <a:p>
            <a:pPr marL="228600" indent="-228600" algn="l">
              <a:buFont typeface="+mj-lt"/>
              <a:buAutoNum type="arabicPeriod"/>
            </a:pPr>
            <a:endParaRPr lang="de-DE" sz="1200" b="1" dirty="0">
              <a:solidFill>
                <a:srgbClr val="004A7D"/>
              </a:solidFill>
              <a:latin typeface="Spartan ExtraBold" pitchFamily="2" charset="77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de-DE" sz="1200" b="1" dirty="0">
                <a:solidFill>
                  <a:srgbClr val="004A7D"/>
                </a:solidFill>
                <a:latin typeface="Spartan ExtraBold" pitchFamily="2" charset="77"/>
              </a:rPr>
              <a:t>Ansichtsbereich</a:t>
            </a:r>
          </a:p>
          <a:p>
            <a:pPr marL="228600" indent="-228600" algn="l">
              <a:buFont typeface="+mj-lt"/>
              <a:buAutoNum type="arabicPeriod"/>
            </a:pPr>
            <a:endParaRPr lang="de-DE" sz="1200" b="1" dirty="0">
              <a:solidFill>
                <a:srgbClr val="004A7D"/>
              </a:solidFill>
              <a:latin typeface="Spartan ExtraBold" pitchFamily="2" charset="77"/>
            </a:endParaRPr>
          </a:p>
          <a:p>
            <a:pPr marL="228600" indent="-228600" algn="l">
              <a:buFont typeface="+mj-lt"/>
              <a:buAutoNum type="arabicPeriod"/>
            </a:pPr>
            <a:endParaRPr lang="de-DE" sz="1200" b="1" dirty="0">
              <a:solidFill>
                <a:srgbClr val="004A7D"/>
              </a:solidFill>
              <a:latin typeface="Spartan ExtraBold" pitchFamily="2" charset="77"/>
            </a:endParaRPr>
          </a:p>
          <a:p>
            <a:pPr marL="228600" indent="-228600" algn="l">
              <a:buFont typeface="+mj-lt"/>
              <a:buAutoNum type="arabicPeriod"/>
            </a:pPr>
            <a:endParaRPr lang="de-DE" sz="1200" b="1" i="0" dirty="0">
              <a:solidFill>
                <a:srgbClr val="004A7D"/>
              </a:solidFill>
              <a:latin typeface="Spartan ExtraBold" pitchFamily="2" charset="77"/>
            </a:endParaRPr>
          </a:p>
          <a:p>
            <a:pPr marL="228600" indent="-228600" algn="l">
              <a:buFont typeface="+mj-lt"/>
              <a:buAutoNum type="arabicPeriod"/>
            </a:pPr>
            <a:endParaRPr lang="en-GB" sz="12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9885A59-4FAE-41E6-A4CA-586D8A66021C}"/>
              </a:ext>
            </a:extLst>
          </p:cNvPr>
          <p:cNvSpPr/>
          <p:nvPr/>
        </p:nvSpPr>
        <p:spPr>
          <a:xfrm>
            <a:off x="5377542" y="-6927"/>
            <a:ext cx="1436916" cy="26026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5C8001C-0328-4809-A22F-FF83D40BB54E}"/>
              </a:ext>
            </a:extLst>
          </p:cNvPr>
          <p:cNvSpPr/>
          <p:nvPr/>
        </p:nvSpPr>
        <p:spPr>
          <a:xfrm>
            <a:off x="2024616" y="260267"/>
            <a:ext cx="5468714" cy="18010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8E4B463-8C84-4014-AFD4-8C9604852FD0}"/>
              </a:ext>
            </a:extLst>
          </p:cNvPr>
          <p:cNvSpPr/>
          <p:nvPr/>
        </p:nvSpPr>
        <p:spPr>
          <a:xfrm>
            <a:off x="7562475" y="251360"/>
            <a:ext cx="2145603" cy="18010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DEA1FF2-4636-4916-BCD7-43803263DC73}"/>
              </a:ext>
            </a:extLst>
          </p:cNvPr>
          <p:cNvSpPr/>
          <p:nvPr/>
        </p:nvSpPr>
        <p:spPr>
          <a:xfrm>
            <a:off x="2075147" y="1181595"/>
            <a:ext cx="2164343" cy="56170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4CF3632-60BC-4FDD-B00E-CA06A8330CAC}"/>
              </a:ext>
            </a:extLst>
          </p:cNvPr>
          <p:cNvSpPr/>
          <p:nvPr/>
        </p:nvSpPr>
        <p:spPr>
          <a:xfrm>
            <a:off x="10116853" y="1181595"/>
            <a:ext cx="2067229" cy="56170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7F3DD69-55EB-4019-B91D-477EB70276C5}"/>
              </a:ext>
            </a:extLst>
          </p:cNvPr>
          <p:cNvSpPr/>
          <p:nvPr/>
        </p:nvSpPr>
        <p:spPr>
          <a:xfrm>
            <a:off x="4288041" y="1188522"/>
            <a:ext cx="5770359" cy="56170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94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D7427E2-809F-4B2A-B9E2-8E081F52501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de-DE" b="1" dirty="0">
                <a:solidFill>
                  <a:srgbClr val="004A7D"/>
                </a:solidFill>
                <a:latin typeface="Spartan ExtraBold" pitchFamily="2" charset="77"/>
              </a:rPr>
              <a:t>Schnellzugriff</a:t>
            </a:r>
            <a:r>
              <a:rPr lang="de-DE" dirty="0">
                <a:solidFill>
                  <a:srgbClr val="004A7D"/>
                </a:solidFill>
                <a:latin typeface="Spartan ExtraBold" pitchFamily="2" charset="77"/>
              </a:rPr>
              <a:t>: Projekt speichern, laden, rückgängig machen usw.</a:t>
            </a:r>
          </a:p>
          <a:p>
            <a:pPr marL="228600" indent="-228600">
              <a:buFont typeface="+mj-lt"/>
              <a:buAutoNum type="arabicPeriod"/>
            </a:pPr>
            <a:r>
              <a:rPr lang="de-DE" b="1" dirty="0">
                <a:solidFill>
                  <a:srgbClr val="004A7D"/>
                </a:solidFill>
                <a:latin typeface="Spartan ExtraBold" pitchFamily="2" charset="77"/>
              </a:rPr>
              <a:t>Befehlssuche</a:t>
            </a:r>
            <a:r>
              <a:rPr lang="de-DE" dirty="0">
                <a:solidFill>
                  <a:srgbClr val="004A7D"/>
                </a:solidFill>
                <a:latin typeface="Spartan ExtraBold" pitchFamily="2" charset="77"/>
              </a:rPr>
              <a:t>: Geben Sie hier einen Suchbegriff ein, wenn Sie eine Funktion mal nicht finden.</a:t>
            </a:r>
          </a:p>
          <a:p>
            <a:pPr marL="228600" indent="-228600">
              <a:buFont typeface="+mj-lt"/>
              <a:buAutoNum type="arabicPeriod"/>
            </a:pPr>
            <a:r>
              <a:rPr lang="de-DE" b="1" dirty="0">
                <a:solidFill>
                  <a:srgbClr val="004A7D"/>
                </a:solidFill>
                <a:latin typeface="Spartan ExtraBold" pitchFamily="2" charset="77"/>
              </a:rPr>
              <a:t>Kernregisterkarten</a:t>
            </a:r>
            <a:r>
              <a:rPr lang="de-DE" dirty="0">
                <a:solidFill>
                  <a:srgbClr val="004A7D"/>
                </a:solidFill>
                <a:latin typeface="Spartan ExtraBold" pitchFamily="2" charset="77"/>
              </a:rPr>
              <a:t>: Bündelung verschiedener Standardfunktionen</a:t>
            </a:r>
          </a:p>
          <a:p>
            <a:pPr marL="228600" indent="-228600">
              <a:buFont typeface="+mj-lt"/>
              <a:buAutoNum type="arabicPeriod"/>
            </a:pPr>
            <a:r>
              <a:rPr lang="de-DE" b="1" dirty="0">
                <a:solidFill>
                  <a:srgbClr val="004A7D"/>
                </a:solidFill>
                <a:latin typeface="Spartan ExtraBold" pitchFamily="2" charset="77"/>
              </a:rPr>
              <a:t>Kontextregisterkarten</a:t>
            </a:r>
            <a:r>
              <a:rPr lang="de-DE" dirty="0">
                <a:solidFill>
                  <a:srgbClr val="004A7D"/>
                </a:solidFill>
                <a:latin typeface="Spartan ExtraBold" pitchFamily="2" charset="77"/>
              </a:rPr>
              <a:t>: Die hier verfügbaren Funktionen erscheinen nur, wenn Sie ein passendes Layer selektiert haben</a:t>
            </a:r>
          </a:p>
          <a:p>
            <a:pPr marL="228600" indent="-228600">
              <a:buFont typeface="+mj-lt"/>
              <a:buAutoNum type="arabicPeriod"/>
            </a:pPr>
            <a:r>
              <a:rPr lang="de-DE" b="1" dirty="0">
                <a:solidFill>
                  <a:srgbClr val="004A7D"/>
                </a:solidFill>
                <a:latin typeface="Spartan ExtraBold" pitchFamily="2" charset="77"/>
              </a:rPr>
              <a:t>Inhaltsbereich</a:t>
            </a:r>
            <a:r>
              <a:rPr lang="de-DE" dirty="0">
                <a:solidFill>
                  <a:srgbClr val="004A7D"/>
                </a:solidFill>
                <a:latin typeface="Spartan ExtraBold" pitchFamily="2" charset="77"/>
              </a:rPr>
              <a:t>: Hier finden Sie alle Layer für die gerade aktive Ansicht.</a:t>
            </a:r>
          </a:p>
          <a:p>
            <a:pPr marL="228600" indent="-228600">
              <a:buFont typeface="+mj-lt"/>
              <a:buAutoNum type="arabicPeriod"/>
            </a:pPr>
            <a:r>
              <a:rPr lang="de-DE" b="1" dirty="0">
                <a:solidFill>
                  <a:srgbClr val="004A7D"/>
                </a:solidFill>
                <a:latin typeface="Spartan ExtraBold" pitchFamily="2" charset="77"/>
              </a:rPr>
              <a:t>Katalogbereich</a:t>
            </a:r>
            <a:r>
              <a:rPr lang="de-DE" dirty="0">
                <a:solidFill>
                  <a:srgbClr val="004A7D"/>
                </a:solidFill>
                <a:latin typeface="Spartan ExtraBold" pitchFamily="2" charset="77"/>
              </a:rPr>
              <a:t>: Hier finden Sie u.a. alle Datenquellen für Ihr Projekt, können neue Objekte anlegen oder importieren.</a:t>
            </a:r>
          </a:p>
          <a:p>
            <a:pPr marL="228600" indent="-228600">
              <a:buFont typeface="+mj-lt"/>
              <a:buAutoNum type="arabicPeriod"/>
            </a:pPr>
            <a:r>
              <a:rPr lang="de-DE" b="1" dirty="0">
                <a:solidFill>
                  <a:srgbClr val="004A7D"/>
                </a:solidFill>
                <a:latin typeface="Spartan ExtraBold" pitchFamily="2" charset="77"/>
              </a:rPr>
              <a:t>Ansichtsbereich</a:t>
            </a:r>
            <a:r>
              <a:rPr lang="de-DE" dirty="0">
                <a:solidFill>
                  <a:srgbClr val="004A7D"/>
                </a:solidFill>
                <a:latin typeface="Spartan ExtraBold" pitchFamily="2" charset="77"/>
              </a:rPr>
              <a:t>: Hier finden Sie verschiedene Tabs für Ihre verschiedenen Ansichten; </a:t>
            </a:r>
            <a:r>
              <a:rPr lang="de-DE" dirty="0" err="1">
                <a:solidFill>
                  <a:srgbClr val="004A7D"/>
                </a:solidFill>
                <a:latin typeface="Spartan ExtraBold" pitchFamily="2" charset="77"/>
              </a:rPr>
              <a:t>z.b.</a:t>
            </a:r>
            <a:r>
              <a:rPr lang="de-DE" dirty="0">
                <a:solidFill>
                  <a:srgbClr val="004A7D"/>
                </a:solidFill>
                <a:latin typeface="Spartan ExtraBold" pitchFamily="2" charset="77"/>
              </a:rPr>
              <a:t> Karten, 3D-Szenen oder Layouts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4F73AC6-561B-40E3-89C8-D83676A9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Standard-User-Interface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233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F888E94-35BE-4F6E-8CD1-B6DAAB9D597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Das geladene Projekt beinhaltet 4 verschiedene Ansichten zur neuseeländischen Stadt Wellington: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 Kartenansichten, einmal eine Übersicht, einmal eine detaillierte Ansicht des Stadtgebiets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3D-Scene des Stadtgebiets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Kartenlayout für das Stadtgebiet, welches als Karte exportiert werden kann.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Verschaffen Sie sich einen Überblick und versuchen Sie, in den verschiedenen Ansichten zu navigieren.</a:t>
            </a:r>
          </a:p>
          <a:p>
            <a:r>
              <a:rPr lang="de-DE" dirty="0"/>
              <a:t>Sie können per Links-Klick in der Ansicht Informationen zum zugehörigen Feature abfragen.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CAEF006-658E-45A9-B91B-E43A2B99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Ein erstes Beispielprojekt zum kennenlernen</a:t>
            </a:r>
            <a:br>
              <a:rPr lang="de-DE" dirty="0"/>
            </a:br>
            <a:r>
              <a:rPr lang="de-DE" dirty="0"/>
              <a:t>„</a:t>
            </a:r>
            <a:r>
              <a:rPr lang="de-DE" dirty="0" err="1"/>
              <a:t>Introducing</a:t>
            </a:r>
            <a:r>
              <a:rPr lang="de-DE" dirty="0"/>
              <a:t> ArcGIS Pro“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412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2E3B41-404D-404B-AF38-1FB140CE7FE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Öffnen Sie die Attributtabelle für die Feature-Class „Zoning“ der Karte „Wellington City“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Rechts-Klick im Inhaltsbereich auf das zugehörige Layer -&gt; Attributtabelle </a:t>
            </a:r>
          </a:p>
          <a:p>
            <a:pPr lvl="1" indent="0">
              <a:buNone/>
            </a:pPr>
            <a:r>
              <a:rPr lang="de-DE" dirty="0"/>
              <a:t>oder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Selektieren Sie das zugehörige Layer und drücken Sie </a:t>
            </a:r>
            <a:r>
              <a:rPr lang="de-DE" dirty="0" err="1"/>
              <a:t>Strg+t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r>
              <a:rPr lang="de-DE" dirty="0"/>
              <a:t>Die Attributtabelle zeigt Ihnen für</a:t>
            </a:r>
            <a:br>
              <a:rPr lang="de-DE" dirty="0"/>
            </a:br>
            <a:r>
              <a:rPr lang="de-DE" dirty="0"/>
              <a:t>jedes Einzelfeature alle Felder und</a:t>
            </a:r>
            <a:br>
              <a:rPr lang="de-DE" dirty="0"/>
            </a:br>
            <a:r>
              <a:rPr lang="de-DE" dirty="0"/>
              <a:t>deren Inhalt an.</a:t>
            </a:r>
          </a:p>
          <a:p>
            <a:r>
              <a:rPr lang="de-DE" dirty="0"/>
              <a:t>Die Selektion einer Zeile (eines </a:t>
            </a:r>
            <a:br>
              <a:rPr lang="de-DE" dirty="0"/>
            </a:br>
            <a:r>
              <a:rPr lang="de-DE" dirty="0"/>
              <a:t>Features) selektiert das betreffende</a:t>
            </a:r>
            <a:br>
              <a:rPr lang="de-DE" dirty="0"/>
            </a:br>
            <a:r>
              <a:rPr lang="de-DE" dirty="0"/>
              <a:t>Feature in Ihrer Kartenansicht.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62017E-91A5-4035-BBDE-8EA524324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Welche Daten hat eine Feature-Class? </a:t>
            </a:r>
            <a:br>
              <a:rPr lang="de-DE" dirty="0"/>
            </a:br>
            <a:r>
              <a:rPr lang="de-DE" dirty="0"/>
              <a:t>Die Attributtabelle …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C195B38-4040-4B25-9B6D-38C9507F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42" y="3335063"/>
            <a:ext cx="7412058" cy="352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3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1F085C0-3797-43BB-8CBB-8750D711FA6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Verschaffen Sie sich einen Überblick über die Attribute des Features „Zoning“ in der Karte „Wellington City“ und des Features „Parks“ in der Karte „Central Wellington“.</a:t>
            </a:r>
          </a:p>
          <a:p>
            <a:endParaRPr lang="de-DE" dirty="0"/>
          </a:p>
          <a:p>
            <a:r>
              <a:rPr lang="en-GB" dirty="0"/>
              <a:t>Wie </a:t>
            </a:r>
            <a:r>
              <a:rPr lang="en-GB" dirty="0" err="1"/>
              <a:t>würden</a:t>
            </a:r>
            <a:r>
              <a:rPr lang="en-GB" dirty="0"/>
              <a:t> Sie </a:t>
            </a:r>
            <a:r>
              <a:rPr lang="en-GB" dirty="0" err="1"/>
              <a:t>vorgehen</a:t>
            </a:r>
            <a:r>
              <a:rPr lang="en-GB" dirty="0"/>
              <a:t>, </a:t>
            </a:r>
            <a:r>
              <a:rPr lang="en-GB" dirty="0" err="1"/>
              <a:t>wenn</a:t>
            </a:r>
            <a:r>
              <a:rPr lang="en-GB" dirty="0"/>
              <a:t> Sie </a:t>
            </a:r>
            <a:r>
              <a:rPr lang="en-GB" dirty="0" err="1"/>
              <a:t>z.B.</a:t>
            </a:r>
            <a:r>
              <a:rPr lang="en-GB" dirty="0"/>
              <a:t> die </a:t>
            </a:r>
            <a:r>
              <a:rPr lang="en-GB" dirty="0" err="1"/>
              <a:t>Gesamtfläche</a:t>
            </a:r>
            <a:r>
              <a:rPr lang="en-GB" dirty="0"/>
              <a:t> des </a:t>
            </a:r>
            <a:r>
              <a:rPr lang="en-GB" dirty="0" err="1"/>
              <a:t>Flughafens</a:t>
            </a:r>
            <a:r>
              <a:rPr lang="en-GB" dirty="0"/>
              <a:t> von Wellington </a:t>
            </a:r>
            <a:r>
              <a:rPr lang="en-GB" dirty="0" err="1"/>
              <a:t>abschätzen</a:t>
            </a:r>
            <a:r>
              <a:rPr lang="en-GB" dirty="0"/>
              <a:t> </a:t>
            </a:r>
            <a:r>
              <a:rPr lang="en-GB" dirty="0" err="1"/>
              <a:t>wöllten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das/die </a:t>
            </a:r>
            <a:r>
              <a:rPr lang="en-GB" dirty="0" err="1"/>
              <a:t>Objekt</a:t>
            </a:r>
            <a:r>
              <a:rPr lang="en-GB" dirty="0"/>
              <a:t>(e) </a:t>
            </a:r>
            <a:r>
              <a:rPr lang="en-GB" dirty="0" err="1"/>
              <a:t>suchen</a:t>
            </a:r>
            <a:r>
              <a:rPr lang="en-GB" dirty="0"/>
              <a:t>, </a:t>
            </a:r>
            <a:r>
              <a:rPr lang="en-GB" dirty="0" err="1"/>
              <a:t>welche</a:t>
            </a:r>
            <a:r>
              <a:rPr lang="en-GB" dirty="0"/>
              <a:t> den </a:t>
            </a:r>
            <a:r>
              <a:rPr lang="en-GB" dirty="0" err="1"/>
              <a:t>botanischen</a:t>
            </a:r>
            <a:r>
              <a:rPr lang="en-GB" dirty="0"/>
              <a:t> Garten von Wellington </a:t>
            </a:r>
            <a:r>
              <a:rPr lang="en-GB" dirty="0" err="1"/>
              <a:t>repräsentieren</a:t>
            </a:r>
            <a:r>
              <a:rPr lang="en-GB" dirty="0"/>
              <a:t>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E27DBE-B77F-4940-B043-B86A3C51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Welche Daten hat eine Feature-Class? </a:t>
            </a:r>
            <a:br>
              <a:rPr lang="de-DE" dirty="0"/>
            </a:br>
            <a:r>
              <a:rPr lang="de-DE" dirty="0"/>
              <a:t>Die Attributtabelle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465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E430244-8E3C-4C0D-830C-75CE4DB2A24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Öffnen Sie die Funktion „Suchen“ in der „Karte“ Registerkarte: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Es öffnet sich das „Suchen“-Fenster auf der rechten Seite über dem „Katalogbereich“: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D4D3BD-5813-434C-9508-F1C2B85D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Suchen von Features über Attribute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2DF935-B873-4A39-85EE-6E3E51C86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190"/>
          <a:stretch/>
        </p:blipFill>
        <p:spPr>
          <a:xfrm>
            <a:off x="748145" y="2078182"/>
            <a:ext cx="10167384" cy="16328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6B4F34C-D29C-4187-8D08-73E62F7F42D0}"/>
              </a:ext>
            </a:extLst>
          </p:cNvPr>
          <p:cNvSpPr/>
          <p:nvPr/>
        </p:nvSpPr>
        <p:spPr>
          <a:xfrm>
            <a:off x="1357621" y="2347355"/>
            <a:ext cx="477120" cy="18208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1456B6C-9714-43E1-83FB-9A48AA0D195A}"/>
              </a:ext>
            </a:extLst>
          </p:cNvPr>
          <p:cNvSpPr/>
          <p:nvPr/>
        </p:nvSpPr>
        <p:spPr>
          <a:xfrm>
            <a:off x="6070146" y="2438399"/>
            <a:ext cx="477120" cy="5165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7F10361-86AE-48A5-ADB2-A9E7DFDAB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471"/>
          <a:stretch/>
        </p:blipFill>
        <p:spPr>
          <a:xfrm>
            <a:off x="748145" y="4304805"/>
            <a:ext cx="10167384" cy="264226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7560223-8A1A-4672-B09E-111F467ECCCF}"/>
              </a:ext>
            </a:extLst>
          </p:cNvPr>
          <p:cNvSpPr/>
          <p:nvPr/>
        </p:nvSpPr>
        <p:spPr>
          <a:xfrm>
            <a:off x="8882617" y="5456959"/>
            <a:ext cx="2032911" cy="194136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345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41A29C5-9584-497E-A1A9-5CBD2D5A181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Aktuell können Sie nur online-Ressourcen durchsuchen und </a:t>
            </a:r>
            <a:br>
              <a:rPr lang="de-DE" dirty="0"/>
            </a:br>
            <a:r>
              <a:rPr lang="de-DE" dirty="0"/>
              <a:t>keine Layer in Ihrer Karte. Diese müssen erst der Suche hinzugefügt</a:t>
            </a:r>
            <a:br>
              <a:rPr lang="en-GB" dirty="0"/>
            </a:br>
            <a:r>
              <a:rPr lang="de-DE" dirty="0"/>
              <a:t>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Öffnen Sie die „Suchen” Optionen: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Gehen Sie zum Punkt “Provider-Einstellungen”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Aktuell ist noch kein Layer als „Provider” ausgewählt,</a:t>
            </a:r>
            <a:br>
              <a:rPr lang="de-DE" dirty="0"/>
            </a:br>
            <a:r>
              <a:rPr lang="de-DE" dirty="0"/>
              <a:t>klicken Sie auf „Für Suche konfigurieren“.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637937-920C-48DF-B530-8C86429E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Suchen von Features über Attribute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B6E4CC-20B2-48EF-ACB8-4AFE7D358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53" t="16710" b="64156"/>
          <a:stretch/>
        </p:blipFill>
        <p:spPr>
          <a:xfrm>
            <a:off x="8930243" y="581887"/>
            <a:ext cx="2017879" cy="131222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13D97C5-2B63-4A4E-894A-B880D5DC8698}"/>
              </a:ext>
            </a:extLst>
          </p:cNvPr>
          <p:cNvSpPr/>
          <p:nvPr/>
        </p:nvSpPr>
        <p:spPr>
          <a:xfrm>
            <a:off x="8989621" y="1100442"/>
            <a:ext cx="417742" cy="1880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439BC4-9290-499A-8006-B5790EDFF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94" t="23765" r="26753" b="54932"/>
          <a:stretch/>
        </p:blipFill>
        <p:spPr>
          <a:xfrm>
            <a:off x="8876805" y="2071494"/>
            <a:ext cx="2835598" cy="227583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CE45E9C-BF56-473C-8BB8-BCABBECE1121}"/>
              </a:ext>
            </a:extLst>
          </p:cNvPr>
          <p:cNvSpPr/>
          <p:nvPr/>
        </p:nvSpPr>
        <p:spPr>
          <a:xfrm>
            <a:off x="8989620" y="3734311"/>
            <a:ext cx="1958501" cy="3686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04E4D82-262F-4EF2-A127-E605D4581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41" y="4389314"/>
            <a:ext cx="4001180" cy="246868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514BEB09-A141-4DBA-8C6D-FC3FE107B45B}"/>
              </a:ext>
            </a:extLst>
          </p:cNvPr>
          <p:cNvSpPr/>
          <p:nvPr/>
        </p:nvSpPr>
        <p:spPr>
          <a:xfrm>
            <a:off x="9184211" y="4842674"/>
            <a:ext cx="345738" cy="3686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45DF9A-E8F3-4351-A57B-33572096872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Wählen Sie ein Layer aus, für die Karte „Wellington City“ z.B. das Layer „Zoning“.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Geben Sie dann an, in welchen Feldern wie gesucht werden soll.</a:t>
            </a:r>
            <a:br>
              <a:rPr lang="de-DE" dirty="0"/>
            </a:br>
            <a:r>
              <a:rPr lang="de-DE" dirty="0"/>
              <a:t>In diesem Fall sollen die Felder „</a:t>
            </a:r>
            <a:r>
              <a:rPr lang="de-DE" dirty="0" err="1"/>
              <a:t>District</a:t>
            </a:r>
            <a:r>
              <a:rPr lang="de-DE" dirty="0"/>
              <a:t> Plan Zone“ und „</a:t>
            </a:r>
            <a:r>
              <a:rPr lang="de-DE" dirty="0" err="1"/>
              <a:t>Generalized</a:t>
            </a:r>
            <a:br>
              <a:rPr lang="de-DE" dirty="0"/>
            </a:br>
            <a:r>
              <a:rPr lang="de-DE" dirty="0"/>
              <a:t>Zone“ für die Suche berücksichtigt werden. Der Suchbegriff soll</a:t>
            </a:r>
            <a:br>
              <a:rPr lang="de-DE" dirty="0"/>
            </a:br>
            <a:r>
              <a:rPr lang="de-DE" dirty="0"/>
              <a:t>im Feld-Wert enthalten sein.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Gehen Sie über den „Zurück“-Pfeil wieder zu den Provider-</a:t>
            </a:r>
            <a:br>
              <a:rPr lang="de-DE" dirty="0"/>
            </a:br>
            <a:r>
              <a:rPr lang="de-DE" dirty="0"/>
              <a:t>Einstellungen und deaktivieren Sie die Provider „XY-Provider“ und</a:t>
            </a:r>
            <a:br>
              <a:rPr lang="de-DE" dirty="0"/>
            </a:br>
            <a:r>
              <a:rPr lang="de-DE" dirty="0"/>
              <a:t>„ArcGIS World </a:t>
            </a:r>
            <a:r>
              <a:rPr lang="de-DE" dirty="0" err="1"/>
              <a:t>Geocoding</a:t>
            </a:r>
            <a:r>
              <a:rPr lang="de-DE" dirty="0"/>
              <a:t> Service“.</a:t>
            </a:r>
            <a:br>
              <a:rPr lang="de-DE" dirty="0"/>
            </a:br>
            <a:r>
              <a:rPr lang="de-DE" dirty="0"/>
              <a:t>Verlassen Sie die Einstellung wieder mit dem „Zurück“-Pfeil.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FF0000"/>
                </a:solidFill>
              </a:rPr>
              <a:t>Wenn Sie die anderen Provider nicht deaktivieren, erhalten Sie welt-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weite Suchergebnisse!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CC32A1-A884-47F8-A9DB-0FDD851F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Suchen von Features über Attribute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47D400-733A-4E7A-BA0C-972B5DFB1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347" y="2226622"/>
            <a:ext cx="3748995" cy="23130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8CAA7A-51B5-404D-A509-0390B8A8B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347" y="4539159"/>
            <a:ext cx="3748995" cy="231309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0E7C211-0ABE-4066-ACEE-C22021BB7C09}"/>
              </a:ext>
            </a:extLst>
          </p:cNvPr>
          <p:cNvSpPr/>
          <p:nvPr/>
        </p:nvSpPr>
        <p:spPr>
          <a:xfrm>
            <a:off x="8428347" y="4739136"/>
            <a:ext cx="288142" cy="3223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11AFEC9-E25D-47E6-BA64-740AD701EECF}"/>
              </a:ext>
            </a:extLst>
          </p:cNvPr>
          <p:cNvSpPr/>
          <p:nvPr/>
        </p:nvSpPr>
        <p:spPr>
          <a:xfrm>
            <a:off x="8428347" y="2439282"/>
            <a:ext cx="288142" cy="3223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22EFF0C-61BB-4684-B394-B6C32138D2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894" b="62052"/>
          <a:stretch/>
        </p:blipFill>
        <p:spPr>
          <a:xfrm>
            <a:off x="8486971" y="95123"/>
            <a:ext cx="3299236" cy="14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1969347-1C69-4347-8308-4B9D3D597B8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Jetzt können Sie z.B. den Suchbegriff</a:t>
            </a:r>
            <a:br>
              <a:rPr lang="de-DE" dirty="0"/>
            </a:br>
            <a:r>
              <a:rPr lang="de-DE" dirty="0"/>
              <a:t>„Airport” eingeben und mit Enter bestätigen.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Sie erhalten als Ergebnis 5 Features, welche</a:t>
            </a:r>
            <a:br>
              <a:rPr lang="de-DE" dirty="0"/>
            </a:br>
            <a:r>
              <a:rPr lang="de-DE" dirty="0"/>
              <a:t>der Zone „Airport“ zugeordnet sind.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de-DE" dirty="0"/>
              <a:t>Über Rechts-Klick auf ein Suchergebnis können</a:t>
            </a:r>
            <a:br>
              <a:rPr lang="de-DE" dirty="0"/>
            </a:br>
            <a:r>
              <a:rPr lang="de-DE" dirty="0"/>
              <a:t>Sie sich Details anzeigen lassen oder das</a:t>
            </a:r>
            <a:br>
              <a:rPr lang="de-DE" dirty="0"/>
            </a:br>
            <a:r>
              <a:rPr lang="de-DE" dirty="0"/>
              <a:t>Feature Ihrer Auswahl hinzufügen.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971550" lvl="1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FD7A48-C530-4B6B-91F8-A5757415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ArcGIS Pro – Suchen von Features über Attribute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D2F82A-8B77-46BA-91BB-601BD0D11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44" t="15152" b="17489"/>
          <a:stretch/>
        </p:blipFill>
        <p:spPr>
          <a:xfrm>
            <a:off x="6096000" y="1199407"/>
            <a:ext cx="6096000" cy="461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0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209C629-5D0B-4F49-88DD-AC52F37318D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557652" cy="4213234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altLang="de-DE" b="1" dirty="0">
                <a:solidFill>
                  <a:srgbClr val="002060"/>
                </a:solidFill>
              </a:rPr>
              <a:t>Geoinformatik</a:t>
            </a:r>
            <a:r>
              <a:rPr lang="de-DE" altLang="de-DE" dirty="0">
                <a:solidFill>
                  <a:srgbClr val="002060"/>
                </a:solidFill>
              </a:rPr>
              <a:t> ... </a:t>
            </a:r>
            <a:r>
              <a:rPr lang="de-DE" altLang="de-DE" dirty="0">
                <a:solidFill>
                  <a:srgbClr val="333333"/>
                </a:solidFill>
              </a:rPr>
              <a:t>widmet sich der Entwicklung und Anwendung von Methoden und Konzepten der Informatik auf raumbezogene Fragestellungen, d.h. auf </a:t>
            </a:r>
            <a:r>
              <a:rPr lang="de-DE" altLang="de-DE" b="1" dirty="0">
                <a:solidFill>
                  <a:srgbClr val="333333"/>
                </a:solidFill>
              </a:rPr>
              <a:t>Geodaten. </a:t>
            </a:r>
          </a:p>
          <a:p>
            <a:pPr>
              <a:spcBef>
                <a:spcPct val="0"/>
              </a:spcBef>
            </a:pPr>
            <a:endParaRPr lang="de-DE" altLang="de-DE" b="1" dirty="0">
              <a:solidFill>
                <a:srgbClr val="333333"/>
              </a:solidFill>
            </a:endParaRPr>
          </a:p>
          <a:p>
            <a:pPr>
              <a:spcBef>
                <a:spcPct val="0"/>
              </a:spcBef>
            </a:pPr>
            <a:r>
              <a:rPr lang="de-DE" altLang="de-DE" b="1" dirty="0">
                <a:solidFill>
                  <a:srgbClr val="002060"/>
                </a:solidFill>
              </a:rPr>
              <a:t>GIS</a:t>
            </a:r>
            <a:r>
              <a:rPr lang="de-DE" altLang="de-DE" b="1" dirty="0">
                <a:solidFill>
                  <a:srgbClr val="333333"/>
                </a:solidFill>
              </a:rPr>
              <a:t> – </a:t>
            </a:r>
            <a:r>
              <a:rPr lang="de-DE" altLang="de-DE" b="1" dirty="0">
                <a:solidFill>
                  <a:srgbClr val="002060"/>
                </a:solidFill>
              </a:rPr>
              <a:t>Geografisches Informationssystem</a:t>
            </a:r>
          </a:p>
          <a:p>
            <a:pPr>
              <a:spcBef>
                <a:spcPct val="0"/>
              </a:spcBef>
            </a:pPr>
            <a:r>
              <a:rPr lang="de-DE" altLang="de-DE" dirty="0">
                <a:solidFill>
                  <a:srgbClr val="333333"/>
                </a:solidFill>
              </a:rPr>
              <a:t>Informationssysteme zur Erfassung, Bearbeitung, Organisation, Analyse und Präsentation räumlicher Daten. Geoinformationssysteme umfassen die dazu benötigte Hardware, Software, Daten und Anwendungen. </a:t>
            </a:r>
            <a:endParaRPr lang="de-DE" altLang="de-DE" b="1" dirty="0">
              <a:solidFill>
                <a:srgbClr val="333333"/>
              </a:solidFill>
            </a:endParaRP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56027A-BD2F-46DA-850B-55469FEF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Bildergebnis für gis">
            <a:extLst>
              <a:ext uri="{FF2B5EF4-FFF2-40B4-BE49-F238E27FC236}">
                <a16:creationId xmlns:a16="http://schemas.microsoft.com/office/drawing/2014/main" id="{67D785CD-00B3-4C57-8F06-8D41AE5A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13" y="997480"/>
            <a:ext cx="3829792" cy="477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61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EF3AAF2-F12C-4A60-83C3-8E2F10E004E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800" dirty="0">
                <a:hlinkClick r:id="rId2"/>
              </a:rPr>
              <a:t>OPAL-Forum im Kurs „Grundlagen GIS“</a:t>
            </a:r>
            <a:endParaRPr lang="de-DE" alt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800" dirty="0"/>
              <a:t>Email: </a:t>
            </a:r>
            <a:r>
              <a:rPr lang="de-DE" altLang="de-DE" sz="1800" dirty="0">
                <a:hlinkClick r:id="rId3"/>
              </a:rPr>
              <a:t>Peter.Menzel@geophysik.tu-freiberg.de</a:t>
            </a:r>
            <a:endParaRPr lang="de-DE" alt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hlinkClick r:id="rId4"/>
              </a:rPr>
              <a:t>ArcGIS Pro Online-Hilfe</a:t>
            </a:r>
            <a:endParaRPr lang="de-DE" altLang="de-DE" sz="1800" dirty="0"/>
          </a:p>
          <a:p>
            <a:endParaRPr lang="de-DE" alt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A106B0-7089-4C88-8815-08DA5C0F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 Fragen: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31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209C629-5D0B-4F49-88DD-AC52F37318D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557652" cy="4213234"/>
          </a:xfrm>
        </p:spPr>
        <p:txBody>
          <a:bodyPr/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sz="1800" dirty="0" err="1"/>
              <a:t>Erfassung</a:t>
            </a:r>
            <a:r>
              <a:rPr lang="fr-FR" altLang="de-DE" sz="1800" dirty="0"/>
              <a:t> (Capture),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sz="1800" dirty="0" err="1"/>
              <a:t>Bearbeitung</a:t>
            </a:r>
            <a:r>
              <a:rPr lang="fr-FR" altLang="de-DE" sz="1800" dirty="0"/>
              <a:t> (Manipulation),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sz="1800" dirty="0" err="1"/>
              <a:t>Verwaltung</a:t>
            </a:r>
            <a:r>
              <a:rPr lang="fr-FR" altLang="de-DE" sz="1800" dirty="0"/>
              <a:t> (Storage),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sz="1800" dirty="0"/>
              <a:t>Analyse (</a:t>
            </a:r>
            <a:r>
              <a:rPr lang="fr-FR" altLang="de-DE" sz="1800" dirty="0" err="1"/>
              <a:t>Analysis</a:t>
            </a:r>
            <a:r>
              <a:rPr lang="fr-FR" altLang="de-DE" sz="1800" dirty="0"/>
              <a:t>) </a:t>
            </a:r>
            <a:r>
              <a:rPr lang="fr-FR" altLang="de-DE" sz="1800" dirty="0" err="1"/>
              <a:t>und</a:t>
            </a:r>
            <a:r>
              <a:rPr lang="fr-FR" altLang="de-DE" sz="1800" dirty="0"/>
              <a:t>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de-DE" sz="1800" dirty="0" err="1"/>
              <a:t>Präsentation</a:t>
            </a:r>
            <a:r>
              <a:rPr lang="fr-FR" altLang="de-DE" sz="1800" dirty="0"/>
              <a:t> (</a:t>
            </a:r>
            <a:r>
              <a:rPr lang="fr-FR" altLang="de-DE" sz="1800" dirty="0" err="1"/>
              <a:t>Visualization</a:t>
            </a:r>
            <a:r>
              <a:rPr lang="fr-FR" altLang="de-DE" sz="1800" dirty="0"/>
              <a:t>) von </a:t>
            </a:r>
            <a:r>
              <a:rPr lang="fr-FR" altLang="de-DE" sz="1800" dirty="0" err="1"/>
              <a:t>Geodaten</a:t>
            </a:r>
            <a:r>
              <a:rPr lang="fr-FR" altLang="de-DE" sz="1800" dirty="0"/>
              <a:t>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56027A-BD2F-46DA-850B-55469FEF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Funktionen einen GIS</a:t>
            </a:r>
            <a:endParaRPr lang="en-GB" dirty="0"/>
          </a:p>
        </p:txBody>
      </p:sp>
      <p:pic>
        <p:nvPicPr>
          <p:cNvPr id="4" name="Picture 2" descr="Bildergebnis für gis">
            <a:extLst>
              <a:ext uri="{FF2B5EF4-FFF2-40B4-BE49-F238E27FC236}">
                <a16:creationId xmlns:a16="http://schemas.microsoft.com/office/drawing/2014/main" id="{67D785CD-00B3-4C57-8F06-8D41AE5A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13" y="997480"/>
            <a:ext cx="3829792" cy="477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EEBB658-3E00-483B-9344-1827DFC7E00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... sind raumbezogene Daten: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Sie besitzen eine tatsächliche </a:t>
            </a:r>
            <a:r>
              <a:rPr lang="de-DE" b="1" dirty="0"/>
              <a:t>Position/Lage</a:t>
            </a:r>
            <a:r>
              <a:rPr lang="de-DE" dirty="0"/>
              <a:t> auf der Erdoberfläche.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Der Raumbezug ist </a:t>
            </a:r>
            <a:r>
              <a:rPr lang="de-DE" dirty="0" err="1"/>
              <a:t>definitert</a:t>
            </a:r>
            <a:r>
              <a:rPr lang="de-DE" dirty="0"/>
              <a:t> durch </a:t>
            </a:r>
            <a:r>
              <a:rPr lang="de-DE" b="1" dirty="0"/>
              <a:t>Koordinaten</a:t>
            </a:r>
            <a:r>
              <a:rPr lang="de-DE" dirty="0"/>
              <a:t> und </a:t>
            </a:r>
          </a:p>
          <a:p>
            <a:r>
              <a:rPr lang="de-DE" dirty="0"/>
              <a:t>	ein dazugehörigen </a:t>
            </a:r>
            <a:r>
              <a:rPr lang="de-DE" b="1" dirty="0"/>
              <a:t>Koordinatensystem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Aus Sicht eines klassischen GIS sind Geodaten </a:t>
            </a:r>
            <a:r>
              <a:rPr lang="de-DE" b="1" dirty="0"/>
              <a:t>immer</a:t>
            </a:r>
            <a:r>
              <a:rPr lang="de-DE" dirty="0"/>
              <a:t> 2D. </a:t>
            </a:r>
          </a:p>
          <a:p>
            <a:r>
              <a:rPr lang="de-DE" dirty="0"/>
              <a:t>	Höhen- oder Tiefeninformation liegt nur als unabhängiger Parameter vor.</a:t>
            </a:r>
          </a:p>
          <a:p>
            <a:r>
              <a:rPr lang="de-DE" dirty="0"/>
              <a:t>	3D GIS Anwendungen sind möglich und werden zunehmend verwendet.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DA139D9-A193-49B0-A2C8-DBE3ACF3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>
                <a:solidFill>
                  <a:srgbClr val="0064A8"/>
                </a:solidFill>
              </a:rPr>
              <a:t>Geodaten (</a:t>
            </a:r>
            <a:r>
              <a:rPr lang="de-DE" sz="2000" dirty="0" err="1">
                <a:solidFill>
                  <a:srgbClr val="0064A8"/>
                </a:solidFill>
              </a:rPr>
              <a:t>spatial</a:t>
            </a:r>
            <a:r>
              <a:rPr lang="de-DE" sz="2000" dirty="0">
                <a:solidFill>
                  <a:srgbClr val="0064A8"/>
                </a:solidFill>
              </a:rPr>
              <a:t> </a:t>
            </a:r>
            <a:r>
              <a:rPr lang="de-DE" sz="2000" dirty="0" err="1">
                <a:solidFill>
                  <a:srgbClr val="0064A8"/>
                </a:solidFill>
              </a:rPr>
              <a:t>data</a:t>
            </a:r>
            <a:r>
              <a:rPr lang="de-DE" sz="2000" dirty="0">
                <a:solidFill>
                  <a:srgbClr val="0064A8"/>
                </a:solidFill>
              </a:rPr>
              <a:t>)</a:t>
            </a:r>
            <a:br>
              <a:rPr lang="de-DE" sz="2000" dirty="0">
                <a:solidFill>
                  <a:srgbClr val="0064A8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15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EDE1BD6-103A-4714-9996-F3283DB1B8F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b="1" dirty="0"/>
              <a:t>Wie werden räumliche Objekte beschrieben?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Zwei verschiedene Arten von Daten: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Raumbezogene Daten: Lage/Koordinaten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Attribute: Charakteristiken einer Lokation</a:t>
            </a:r>
            <a:endParaRPr lang="en-GB" dirty="0"/>
          </a:p>
          <a:p>
            <a:r>
              <a:rPr lang="de-DE" b="1" dirty="0"/>
              <a:t>Wie werden räumliche Objekte in GIS repräsentiert?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Gruppierung in </a:t>
            </a:r>
            <a:r>
              <a:rPr lang="de-DE" b="1" dirty="0"/>
              <a:t>Layer </a:t>
            </a:r>
            <a:r>
              <a:rPr lang="de-DE" dirty="0"/>
              <a:t>aufgrund gleicher/ähnlicher Charakteristiken 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Vektor-Datenmodell (Feature Class, </a:t>
            </a:r>
            <a:r>
              <a:rPr lang="de-DE" i="1" dirty="0" err="1"/>
              <a:t>coverage</a:t>
            </a:r>
            <a:r>
              <a:rPr lang="de-DE" dirty="0"/>
              <a:t> in ArcGIS/</a:t>
            </a:r>
            <a:r>
              <a:rPr lang="de-DE" dirty="0" err="1"/>
              <a:t>ArcInfo</a:t>
            </a:r>
            <a:r>
              <a:rPr lang="de-DE" dirty="0"/>
              <a:t>, </a:t>
            </a:r>
            <a:r>
              <a:rPr lang="de-DE" i="1" dirty="0" err="1"/>
              <a:t>shapefile</a:t>
            </a:r>
            <a:r>
              <a:rPr lang="de-DE" dirty="0"/>
              <a:t> </a:t>
            </a:r>
            <a:r>
              <a:rPr lang="de-DE" dirty="0" err="1"/>
              <a:t>ArcView</a:t>
            </a:r>
            <a:r>
              <a:rPr lang="de-DE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Raster-Datenmodell (Raster Objekt, </a:t>
            </a:r>
            <a:r>
              <a:rPr lang="de-DE" i="1" dirty="0"/>
              <a:t>GRID</a:t>
            </a:r>
            <a:r>
              <a:rPr lang="de-DE" dirty="0"/>
              <a:t> oder </a:t>
            </a:r>
            <a:r>
              <a:rPr lang="de-DE" i="1" dirty="0"/>
              <a:t>Image </a:t>
            </a:r>
            <a:r>
              <a:rPr lang="de-DE" dirty="0"/>
              <a:t>in ArcGIS/</a:t>
            </a:r>
            <a:r>
              <a:rPr lang="de-DE" dirty="0" err="1"/>
              <a:t>ArcInfo</a:t>
            </a:r>
            <a:r>
              <a:rPr lang="de-DE" dirty="0"/>
              <a:t>/</a:t>
            </a:r>
            <a:r>
              <a:rPr lang="de-DE" dirty="0" err="1"/>
              <a:t>ArcView</a:t>
            </a:r>
            <a:r>
              <a:rPr lang="de-DE" dirty="0"/>
              <a:t>)</a:t>
            </a:r>
            <a:endParaRPr lang="en-GB" dirty="0"/>
          </a:p>
          <a:p>
            <a:r>
              <a:rPr lang="de-DE" b="1" dirty="0"/>
              <a:t>Wie werden räumliche Objekte in GIS digital gespeichert?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Relationales Datenbank Management System (DBMS)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Jedes Objekt ist ein separater Eintrag in der Datenbank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9BA302-3BD4-47DB-89EB-610B6F75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GIS Daten Modell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68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9BA302-3BD4-47DB-89EB-610B6F75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GIS Daten Modell</a:t>
            </a: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528C611-6EA9-4081-B1C1-AB7CEC3F8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5983" y="2056752"/>
            <a:ext cx="211455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NUMERIC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95B6C53-00E0-4F25-B2E2-1FEF360A1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333" y="3567655"/>
            <a:ext cx="1371600" cy="285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VECTOR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65AB6481-2FB6-4704-A8BE-4C039D5FC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458" y="4253455"/>
            <a:ext cx="1657350" cy="571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COORDINATE</a:t>
            </a:r>
          </a:p>
          <a:p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40E088-066B-4BBB-BD8B-18E49BD2D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83" y="2786761"/>
            <a:ext cx="1371600" cy="285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SPATIAL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928CC5B6-D006-43B0-9BCC-AE5971C5C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533" y="3567655"/>
            <a:ext cx="1371600" cy="285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RASTER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B1AFD4-7A86-4798-B952-08DE2766F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533" y="4253194"/>
            <a:ext cx="13716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IMAGE</a:t>
            </a:r>
            <a:r>
              <a:rPr lang="en-US" dirty="0">
                <a:solidFill>
                  <a:srgbClr val="333333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B7E571-A62E-4A3E-A210-557EA9CA4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333" y="5098204"/>
            <a:ext cx="2438399" cy="571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500" dirty="0">
                <a:solidFill>
                  <a:srgbClr val="333333"/>
                </a:solidFill>
                <a:latin typeface="Times New Roman" pitchFamily="18" charset="0"/>
              </a:rPr>
              <a:t>AREAL PHOTOGRAPH</a:t>
            </a:r>
          </a:p>
          <a:p>
            <a:r>
              <a:rPr lang="en-US" sz="1500" dirty="0">
                <a:solidFill>
                  <a:srgbClr val="333333"/>
                </a:solidFill>
                <a:latin typeface="Times New Roman" pitchFamily="18" charset="0"/>
              </a:rPr>
              <a:t>REMOTE SENSED IMAGES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20FDB4-61ED-4F43-9C87-3C2BE05A6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856" y="5098204"/>
            <a:ext cx="1836877" cy="3137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500" dirty="0">
                <a:solidFill>
                  <a:srgbClr val="333333"/>
                </a:solidFill>
                <a:latin typeface="Times New Roman" pitchFamily="18" charset="0"/>
              </a:rPr>
              <a:t>SCANNED IMAGES 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D989F79-71DC-4E06-B323-46B5D988E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133" y="2790774"/>
            <a:ext cx="1657350" cy="6500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NON-SPATIAL/ </a:t>
            </a:r>
          </a:p>
          <a:p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ATTRIBUTE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604A6CD-DE65-4F28-B64E-5C7C21713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83" y="2782748"/>
            <a:ext cx="1657350" cy="6500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NON-SPATIAL/ </a:t>
            </a:r>
          </a:p>
          <a:p>
            <a:pPr>
              <a:defRPr/>
            </a:pPr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ATTRIBUTE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93C4CFE4-625B-4AC1-8561-A14BDCF59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83" y="1335233"/>
            <a:ext cx="1714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333333"/>
                </a:solidFill>
                <a:latin typeface="Times New Roman" pitchFamily="18" charset="0"/>
              </a:rPr>
              <a:t>GIS DATA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DA97516-6B85-4398-93CC-AA0B9F391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83" y="2056752"/>
            <a:ext cx="1828800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rgbClr val="333333"/>
                </a:solidFill>
                <a:latin typeface="Times New Roman" pitchFamily="18" charset="0"/>
              </a:rPr>
              <a:t>GRAPHIC</a:t>
            </a:r>
          </a:p>
        </p:txBody>
      </p:sp>
      <p:cxnSp>
        <p:nvCxnSpPr>
          <p:cNvPr id="19" name="Gewinkelter Verbinder 4">
            <a:extLst>
              <a:ext uri="{FF2B5EF4-FFF2-40B4-BE49-F238E27FC236}">
                <a16:creationId xmlns:a16="http://schemas.microsoft.com/office/drawing/2014/main" id="{8A38D54C-BD8B-4A21-9304-0DBE20161122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 rot="5400000">
            <a:off x="4398649" y="924467"/>
            <a:ext cx="378619" cy="1885950"/>
          </a:xfrm>
          <a:prstGeom prst="bentConnector3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winkelter Verbinder 7">
            <a:extLst>
              <a:ext uri="{FF2B5EF4-FFF2-40B4-BE49-F238E27FC236}">
                <a16:creationId xmlns:a16="http://schemas.microsoft.com/office/drawing/2014/main" id="{30F89284-D8B3-44C8-9C90-97218A26BDF7}"/>
              </a:ext>
            </a:extLst>
          </p:cNvPr>
          <p:cNvCxnSpPr>
            <a:stCxn id="17" idx="2"/>
            <a:endCxn id="6" idx="0"/>
          </p:cNvCxnSpPr>
          <p:nvPr/>
        </p:nvCxnSpPr>
        <p:spPr>
          <a:xfrm rot="16200000" flipH="1">
            <a:off x="7022786" y="186279"/>
            <a:ext cx="378619" cy="3362325"/>
          </a:xfrm>
          <a:prstGeom prst="bentConnector3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FFF5A15-C047-45A0-A846-0EFBC40F29AA}"/>
              </a:ext>
            </a:extLst>
          </p:cNvPr>
          <p:cNvCxnSpPr>
            <a:stCxn id="18" idx="2"/>
            <a:endCxn id="9" idx="0"/>
          </p:cNvCxnSpPr>
          <p:nvPr/>
        </p:nvCxnSpPr>
        <p:spPr>
          <a:xfrm>
            <a:off x="3644983" y="2456802"/>
            <a:ext cx="0" cy="329959"/>
          </a:xfrm>
          <a:prstGeom prst="straightConnector1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winkelter Verbinder 14">
            <a:extLst>
              <a:ext uri="{FF2B5EF4-FFF2-40B4-BE49-F238E27FC236}">
                <a16:creationId xmlns:a16="http://schemas.microsoft.com/office/drawing/2014/main" id="{87435D8B-400D-4DEE-919B-AFCFEF5FD9D0}"/>
              </a:ext>
            </a:extLst>
          </p:cNvPr>
          <p:cNvCxnSpPr>
            <a:stCxn id="18" idx="2"/>
            <a:endCxn id="15" idx="0"/>
          </p:cNvCxnSpPr>
          <p:nvPr/>
        </p:nvCxnSpPr>
        <p:spPr>
          <a:xfrm rot="16200000" flipH="1">
            <a:off x="5063909" y="1037875"/>
            <a:ext cx="333972" cy="3171825"/>
          </a:xfrm>
          <a:prstGeom prst="bentConnector3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CE9A490-6179-428A-A90F-89D9D483909C}"/>
              </a:ext>
            </a:extLst>
          </p:cNvPr>
          <p:cNvCxnSpPr>
            <a:stCxn id="6" idx="2"/>
            <a:endCxn id="16" idx="0"/>
          </p:cNvCxnSpPr>
          <p:nvPr/>
        </p:nvCxnSpPr>
        <p:spPr>
          <a:xfrm>
            <a:off x="8893258" y="2513952"/>
            <a:ext cx="0" cy="268796"/>
          </a:xfrm>
          <a:prstGeom prst="straightConnector1">
            <a:avLst/>
          </a:prstGeom>
          <a:ln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r Verbinder 21">
            <a:extLst>
              <a:ext uri="{FF2B5EF4-FFF2-40B4-BE49-F238E27FC236}">
                <a16:creationId xmlns:a16="http://schemas.microsoft.com/office/drawing/2014/main" id="{115E0206-3EA2-478E-81FF-6D18061FF722}"/>
              </a:ext>
            </a:extLst>
          </p:cNvPr>
          <p:cNvCxnSpPr>
            <a:stCxn id="9" idx="2"/>
            <a:endCxn id="7" idx="0"/>
          </p:cNvCxnSpPr>
          <p:nvPr/>
        </p:nvCxnSpPr>
        <p:spPr>
          <a:xfrm rot="5400000">
            <a:off x="2663986" y="2586658"/>
            <a:ext cx="495144" cy="1466850"/>
          </a:xfrm>
          <a:prstGeom prst="bentConnector3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winkelter Verbinder 27">
            <a:extLst>
              <a:ext uri="{FF2B5EF4-FFF2-40B4-BE49-F238E27FC236}">
                <a16:creationId xmlns:a16="http://schemas.microsoft.com/office/drawing/2014/main" id="{7D146FBF-7250-42F9-876D-BDF3E967F12C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4416586" y="2300908"/>
            <a:ext cx="495144" cy="2038350"/>
          </a:xfrm>
          <a:prstGeom prst="bentConnector3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37314FF1-4AFF-40DF-A69C-A920F100A60E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2178133" y="3853405"/>
            <a:ext cx="0" cy="400050"/>
          </a:xfrm>
          <a:prstGeom prst="straightConnector1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B89E6223-AB84-4031-B8B4-EAAB3B060CD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5683333" y="3853405"/>
            <a:ext cx="0" cy="399789"/>
          </a:xfrm>
          <a:prstGeom prst="straightConnector1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winkelter Verbinder 53">
            <a:extLst>
              <a:ext uri="{FF2B5EF4-FFF2-40B4-BE49-F238E27FC236}">
                <a16:creationId xmlns:a16="http://schemas.microsoft.com/office/drawing/2014/main" id="{5F399590-E19D-46F3-952F-AD6E70E5397F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 rot="16200000" flipH="1">
            <a:off x="6192259" y="4087168"/>
            <a:ext cx="502110" cy="1519962"/>
          </a:xfrm>
          <a:prstGeom prst="bentConnector3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winkelter Verbinder 56">
            <a:extLst>
              <a:ext uri="{FF2B5EF4-FFF2-40B4-BE49-F238E27FC236}">
                <a16:creationId xmlns:a16="http://schemas.microsoft.com/office/drawing/2014/main" id="{90958744-5953-45C2-AC8D-9897E635B906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 rot="5400000">
            <a:off x="5089378" y="4504249"/>
            <a:ext cx="502110" cy="685800"/>
          </a:xfrm>
          <a:prstGeom prst="bentConnector3">
            <a:avLst/>
          </a:prstGeom>
          <a:ln w="12700"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1">
            <a:extLst>
              <a:ext uri="{FF2B5EF4-FFF2-40B4-BE49-F238E27FC236}">
                <a16:creationId xmlns:a16="http://schemas.microsoft.com/office/drawing/2014/main" id="{A2A0F094-836B-493D-9A21-D2DE1DF67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133" y="4264374"/>
            <a:ext cx="1371600" cy="320539"/>
          </a:xfrm>
          <a:prstGeom prst="rect">
            <a:avLst/>
          </a:prstGeom>
          <a:noFill/>
          <a:ln w="12700">
            <a:solidFill>
              <a:srgbClr val="004A7D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sz="1000" dirty="0">
                <a:solidFill>
                  <a:srgbClr val="333333"/>
                </a:solidFill>
                <a:latin typeface="Times New Roman" pitchFamily="18" charset="0"/>
              </a:rPr>
              <a:t>GEO-REFERENCING 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1F0AB49C-AB5B-4EBD-B9D6-25AF05C59178}"/>
              </a:ext>
            </a:extLst>
          </p:cNvPr>
          <p:cNvCxnSpPr>
            <a:stCxn id="12" idx="1"/>
            <a:endCxn id="30" idx="3"/>
          </p:cNvCxnSpPr>
          <p:nvPr/>
        </p:nvCxnSpPr>
        <p:spPr>
          <a:xfrm flipH="1">
            <a:off x="4692733" y="4424644"/>
            <a:ext cx="304800" cy="0"/>
          </a:xfrm>
          <a:prstGeom prst="straightConnector1">
            <a:avLst/>
          </a:prstGeom>
          <a:ln>
            <a:solidFill>
              <a:srgbClr val="004A7D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winkelter Verbinder 66593">
            <a:extLst>
              <a:ext uri="{FF2B5EF4-FFF2-40B4-BE49-F238E27FC236}">
                <a16:creationId xmlns:a16="http://schemas.microsoft.com/office/drawing/2014/main" id="{4E4FA9E0-FB99-46D5-ABDE-32EC58E454FD}"/>
              </a:ext>
            </a:extLst>
          </p:cNvPr>
          <p:cNvCxnSpPr>
            <a:stCxn id="30" idx="1"/>
            <a:endCxn id="8" idx="3"/>
          </p:cNvCxnSpPr>
          <p:nvPr/>
        </p:nvCxnSpPr>
        <p:spPr>
          <a:xfrm rot="10800000" flipV="1">
            <a:off x="3006809" y="4424643"/>
            <a:ext cx="314325" cy="114561"/>
          </a:xfrm>
          <a:prstGeom prst="bentConnector3">
            <a:avLst/>
          </a:prstGeom>
          <a:ln>
            <a:solidFill>
              <a:srgbClr val="004A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65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3852058-E87B-496E-B9EB-F8F3312BF1C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Punktobjekte</a:t>
            </a:r>
            <a:r>
              <a:rPr lang="de-DE" dirty="0"/>
              <a:t>: Bohrungen, Messpunkte, Einzellokationen …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Lineare Objekte</a:t>
            </a:r>
            <a:r>
              <a:rPr lang="de-DE" dirty="0"/>
              <a:t>:  Straßen, Flüsse, Leitungen …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Flächenhafte Objekte</a:t>
            </a:r>
            <a:r>
              <a:rPr lang="de-DE" dirty="0"/>
              <a:t>: Seen, Wälder, Siedlungen, geologische Einheiten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4923A0-2DB6-4FBC-B947-D7341D69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64A8"/>
                </a:solidFill>
              </a:rPr>
              <a:t>Vektor-Datenmodell</a:t>
            </a:r>
            <a:br>
              <a:rPr lang="de-DE" dirty="0">
                <a:solidFill>
                  <a:srgbClr val="0064A8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337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TUBAF">
      <a:dk1>
        <a:sysClr val="windowText" lastClr="000000"/>
      </a:dk1>
      <a:lt1>
        <a:sysClr val="window" lastClr="FFFFFF"/>
      </a:lt1>
      <a:dk2>
        <a:srgbClr val="004A7D"/>
      </a:dk2>
      <a:lt2>
        <a:srgbClr val="F2F2F2"/>
      </a:lt2>
      <a:accent1>
        <a:srgbClr val="8B7530"/>
      </a:accent1>
      <a:accent2>
        <a:srgbClr val="007B99"/>
      </a:accent2>
      <a:accent3>
        <a:srgbClr val="B71E3F"/>
      </a:accent3>
      <a:accent4>
        <a:srgbClr val="15882E"/>
      </a:accent4>
      <a:accent5>
        <a:srgbClr val="F39433"/>
      </a:accent5>
      <a:accent6>
        <a:srgbClr val="86CCD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rIns="0" anchor="t">
        <a:normAutofit/>
      </a:bodyPr>
      <a:lstStyle>
        <a:defPPr algn="l">
          <a:defRPr sz="2000" b="1" i="0" dirty="0">
            <a:solidFill>
              <a:srgbClr val="004A7D"/>
            </a:solidFill>
            <a:latin typeface="Spartan Extra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6CD6EA72-AF7F-462F-9AC0-76C9F8BA9064}" vid="{57E2CBE2-615A-4F91-98CE-C6E42D9E22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1809</Words>
  <Application>Microsoft Office PowerPoint</Application>
  <PresentationFormat>Breitbild</PresentationFormat>
  <Paragraphs>299</Paragraphs>
  <Slides>40</Slides>
  <Notes>3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8" baseType="lpstr">
      <vt:lpstr>Arial</vt:lpstr>
      <vt:lpstr>Calibri</vt:lpstr>
      <vt:lpstr>Spartan ExtraBold</vt:lpstr>
      <vt:lpstr>Tahoma</vt:lpstr>
      <vt:lpstr>Times New Roman</vt:lpstr>
      <vt:lpstr>Wingdings</vt:lpstr>
      <vt:lpstr>Office</vt:lpstr>
      <vt:lpstr>Microsoft ClipArt Gallery</vt:lpstr>
      <vt:lpstr>Übung Grundlagen GIS</vt:lpstr>
      <vt:lpstr>Übungsinhalte Nebenhörer</vt:lpstr>
      <vt:lpstr>Übungsinhalte Haupthörer</vt:lpstr>
      <vt:lpstr>PowerPoint-Präsentation</vt:lpstr>
      <vt:lpstr>Funktionen einen GIS</vt:lpstr>
      <vt:lpstr>Geodaten (spatial data) </vt:lpstr>
      <vt:lpstr>GIS Daten Modell</vt:lpstr>
      <vt:lpstr>GIS Daten Modell</vt:lpstr>
      <vt:lpstr>Vektor-Datenmodell </vt:lpstr>
      <vt:lpstr>Vektor-Datenmodell </vt:lpstr>
      <vt:lpstr>Vektor-Datenmodell </vt:lpstr>
      <vt:lpstr>Vektor-Datenmodell</vt:lpstr>
      <vt:lpstr>Raster-Datenmodell</vt:lpstr>
      <vt:lpstr>Zusammenfassung Datenmodelle </vt:lpstr>
      <vt:lpstr>Was sind Geodaten? </vt:lpstr>
      <vt:lpstr>GIS-Softwarelösungen </vt:lpstr>
      <vt:lpstr>ArcGIS Pro – erste Schritte</vt:lpstr>
      <vt:lpstr>Datenmanagement in ArcGIS </vt:lpstr>
      <vt:lpstr>Datenmanagement in ArcGIS</vt:lpstr>
      <vt:lpstr>Datenmanagement in ArcGIS</vt:lpstr>
      <vt:lpstr>Datenmanagement in ArcGIS</vt:lpstr>
      <vt:lpstr>Datenmanagement in ArcGIS</vt:lpstr>
      <vt:lpstr>ArcGIS Pro</vt:lpstr>
      <vt:lpstr>ArcGIS Pro</vt:lpstr>
      <vt:lpstr>ArcGIS Pro</vt:lpstr>
      <vt:lpstr>ArcGIS Pro</vt:lpstr>
      <vt:lpstr>PowerPoint-Präsentation</vt:lpstr>
      <vt:lpstr>PowerPoint-Präsentation</vt:lpstr>
      <vt:lpstr>ArcGIS Pro - Startbildschirm</vt:lpstr>
      <vt:lpstr>ArcGIS Pro – Ein erstes Beispielprojekt zum Kennenlernen „Introducing ArcGIS Pro“</vt:lpstr>
      <vt:lpstr>PowerPoint-Präsentation</vt:lpstr>
      <vt:lpstr>ArcGIS Pro – Standard-User-Interface</vt:lpstr>
      <vt:lpstr>ArcGIS Pro – Ein erstes Beispielprojekt zum kennenlernen „Introducing ArcGIS Pro“</vt:lpstr>
      <vt:lpstr>ArcGIS Pro – Welche Daten hat eine Feature-Class?  Die Attributtabelle …</vt:lpstr>
      <vt:lpstr>ArcGIS Pro – Welche Daten hat eine Feature-Class?  Die Attributtabelle …</vt:lpstr>
      <vt:lpstr>ArcGIS Pro – Suchen von Features über Attribute</vt:lpstr>
      <vt:lpstr>ArcGIS Pro – Suchen von Features über Attribute</vt:lpstr>
      <vt:lpstr>ArcGIS Pro – Suchen von Features über Attribute</vt:lpstr>
      <vt:lpstr>ArcGIS Pro – Suchen von Features über Attribute</vt:lpstr>
      <vt:lpstr>Bei Fragen: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meiner präsentation</dc:title>
  <dc:creator>Matthias Donath</dc:creator>
  <cp:lastModifiedBy>Peter Menzel</cp:lastModifiedBy>
  <cp:revision>159</cp:revision>
  <cp:lastPrinted>2023-04-13T13:19:24Z</cp:lastPrinted>
  <dcterms:created xsi:type="dcterms:W3CDTF">2021-01-06T10:07:23Z</dcterms:created>
  <dcterms:modified xsi:type="dcterms:W3CDTF">2025-04-08T13:48:17Z</dcterms:modified>
</cp:coreProperties>
</file>