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in Schulz" initials="AS" lastIdx="1" clrIdx="0">
    <p:extLst>
      <p:ext uri="{19B8F6BF-5375-455C-9EA6-DF929625EA0E}">
        <p15:presenceInfo xmlns:p15="http://schemas.microsoft.com/office/powerpoint/2012/main" userId="ee781d263e3576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FEDE3"/>
    <a:srgbClr val="538022"/>
    <a:srgbClr val="77A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5910-37ED-40F8-AE6E-E8EBE832620A}" type="datetimeFigureOut">
              <a:rPr lang="de-DE" smtClean="0"/>
              <a:t>10.11.2019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FBFC-D3E5-482E-9BB1-23BC6ED3F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0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5375" y="1788454"/>
            <a:ext cx="10001250" cy="1457842"/>
          </a:xfrm>
        </p:spPr>
        <p:txBody>
          <a:bodyPr anchor="b">
            <a:noAutofit/>
          </a:bodyPr>
          <a:lstStyle>
            <a:lvl1pPr algn="ctr">
              <a:defRPr sz="7200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584675"/>
            <a:ext cx="6831673" cy="1457841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Lehrplan-Thema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BFA487-BBE3-49B3-A8AE-CD536AEB574E}"/>
              </a:ext>
            </a:extLst>
          </p:cNvPr>
          <p:cNvSpPr txBox="1"/>
          <p:nvPr userDrawn="1"/>
        </p:nvSpPr>
        <p:spPr>
          <a:xfrm>
            <a:off x="689564" y="5644869"/>
            <a:ext cx="199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utura"/>
              </a:rPr>
              <a:t>Armin Schulz</a:t>
            </a:r>
          </a:p>
          <a:p>
            <a:r>
              <a:rPr lang="de-DE" sz="1200" dirty="0">
                <a:latin typeface="Futura"/>
              </a:rPr>
              <a:t>Grundwissen Informatik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D59CD12-538B-4023-BC4A-C19A4BAA3F25}"/>
              </a:ext>
            </a:extLst>
          </p:cNvPr>
          <p:cNvGrpSpPr/>
          <p:nvPr userDrawn="1"/>
        </p:nvGrpSpPr>
        <p:grpSpPr>
          <a:xfrm>
            <a:off x="9739862" y="4876350"/>
            <a:ext cx="1777934" cy="838202"/>
            <a:chOff x="1299655" y="5219699"/>
            <a:chExt cx="1777934" cy="83820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9506844-86B0-4448-BAC7-BBF8F4EFEA7E}"/>
                </a:ext>
              </a:extLst>
            </p:cNvPr>
            <p:cNvSpPr/>
            <p:nvPr userDrawn="1"/>
          </p:nvSpPr>
          <p:spPr>
            <a:xfrm>
              <a:off x="1299655" y="5219699"/>
              <a:ext cx="462470" cy="838201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EF79FDF-7195-41F3-A0DC-A6DF5BF6C0FF}"/>
                </a:ext>
              </a:extLst>
            </p:cNvPr>
            <p:cNvSpPr/>
            <p:nvPr userDrawn="1"/>
          </p:nvSpPr>
          <p:spPr>
            <a:xfrm>
              <a:off x="1762125" y="5219700"/>
              <a:ext cx="462470" cy="838201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B976754-2995-4965-AA2F-2145533194FD}"/>
                </a:ext>
              </a:extLst>
            </p:cNvPr>
            <p:cNvSpPr/>
            <p:nvPr userDrawn="1"/>
          </p:nvSpPr>
          <p:spPr>
            <a:xfrm>
              <a:off x="2224595" y="5219700"/>
              <a:ext cx="462470" cy="838201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CD4E569-A077-41E5-B6E4-7573C7D66BD5}"/>
                </a:ext>
              </a:extLst>
            </p:cNvPr>
            <p:cNvSpPr/>
            <p:nvPr userDrawn="1"/>
          </p:nvSpPr>
          <p:spPr>
            <a:xfrm>
              <a:off x="1366583" y="5274400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Futura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C99BCFA-4276-41D8-BD5C-58B74B039F6D}"/>
                </a:ext>
              </a:extLst>
            </p:cNvPr>
            <p:cNvSpPr/>
            <p:nvPr userDrawn="1"/>
          </p:nvSpPr>
          <p:spPr>
            <a:xfrm>
              <a:off x="1366583" y="5667374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563755C-4165-4C26-B361-343A66357CB0}"/>
                </a:ext>
              </a:extLst>
            </p:cNvPr>
            <p:cNvSpPr/>
            <p:nvPr userDrawn="1"/>
          </p:nvSpPr>
          <p:spPr>
            <a:xfrm>
              <a:off x="1829053" y="5274400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FDF565F-9CE1-442C-92DA-5BB9D92E9754}"/>
                </a:ext>
              </a:extLst>
            </p:cNvPr>
            <p:cNvSpPr/>
            <p:nvPr userDrawn="1"/>
          </p:nvSpPr>
          <p:spPr>
            <a:xfrm>
              <a:off x="1829053" y="5667374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1C5406A-4FA1-4ADE-80C4-2ABC8D11EAF6}"/>
                </a:ext>
              </a:extLst>
            </p:cNvPr>
            <p:cNvSpPr/>
            <p:nvPr userDrawn="1"/>
          </p:nvSpPr>
          <p:spPr>
            <a:xfrm>
              <a:off x="2286506" y="5274400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BD5102A-5E66-4B79-8034-BB489FC25D0E}"/>
                </a:ext>
              </a:extLst>
            </p:cNvPr>
            <p:cNvSpPr/>
            <p:nvPr userDrawn="1"/>
          </p:nvSpPr>
          <p:spPr>
            <a:xfrm>
              <a:off x="2286506" y="5667374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3D68E46-3622-46ED-9DFC-235B470B317E}"/>
                </a:ext>
              </a:extLst>
            </p:cNvPr>
            <p:cNvSpPr/>
            <p:nvPr userDrawn="1"/>
          </p:nvSpPr>
          <p:spPr>
            <a:xfrm>
              <a:off x="2748976" y="5667374"/>
              <a:ext cx="328613" cy="328613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FA0A83F-B065-41AC-8543-A9E489811966}"/>
              </a:ext>
            </a:extLst>
          </p:cNvPr>
          <p:cNvGrpSpPr/>
          <p:nvPr userDrawn="1"/>
        </p:nvGrpSpPr>
        <p:grpSpPr>
          <a:xfrm>
            <a:off x="470598" y="751464"/>
            <a:ext cx="4183952" cy="5355071"/>
            <a:chOff x="348998" y="886843"/>
            <a:chExt cx="3575302" cy="5355071"/>
          </a:xfrm>
          <a:blipFill>
            <a:blip r:embed="rId2"/>
            <a:stretch>
              <a:fillRect/>
            </a:stretch>
          </a:blipFill>
        </p:grpSpPr>
        <p:sp>
          <p:nvSpPr>
            <p:cNvPr id="24" name="L-Form 23">
              <a:extLst>
                <a:ext uri="{FF2B5EF4-FFF2-40B4-BE49-F238E27FC236}">
                  <a16:creationId xmlns:a16="http://schemas.microsoft.com/office/drawing/2014/main" id="{5DDA315B-455F-4D7C-A353-C551EF7CA5F9}"/>
                </a:ext>
              </a:extLst>
            </p:cNvPr>
            <p:cNvSpPr/>
            <p:nvPr userDrawn="1"/>
          </p:nvSpPr>
          <p:spPr>
            <a:xfrm flipV="1">
              <a:off x="460917" y="1031084"/>
              <a:ext cx="3463383" cy="5210829"/>
            </a:xfrm>
            <a:prstGeom prst="corner">
              <a:avLst>
                <a:gd name="adj1" fmla="val 4263"/>
                <a:gd name="adj2" fmla="val 35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  <p:sp>
          <p:nvSpPr>
            <p:cNvPr id="25" name="L-Form 24">
              <a:extLst>
                <a:ext uri="{FF2B5EF4-FFF2-40B4-BE49-F238E27FC236}">
                  <a16:creationId xmlns:a16="http://schemas.microsoft.com/office/drawing/2014/main" id="{10C4B8AA-8D21-463E-BECD-BA403F474FD6}"/>
                </a:ext>
              </a:extLst>
            </p:cNvPr>
            <p:cNvSpPr/>
            <p:nvPr userDrawn="1"/>
          </p:nvSpPr>
          <p:spPr>
            <a:xfrm flipV="1">
              <a:off x="348998" y="886843"/>
              <a:ext cx="3575302" cy="5355071"/>
            </a:xfrm>
            <a:prstGeom prst="corner">
              <a:avLst>
                <a:gd name="adj1" fmla="val 4120"/>
                <a:gd name="adj2" fmla="val 32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Futura"/>
              </a:endParaRPr>
            </a:p>
          </p:txBody>
        </p:sp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5336A72-E9E4-49F6-85FB-6F9EFCBD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025" y="6607733"/>
            <a:ext cx="1990342" cy="20230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utura"/>
              </a:defRPr>
            </a:lvl1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FC04FAB-2B6E-4019-8C9B-62117CE58375}"/>
              </a:ext>
            </a:extLst>
          </p:cNvPr>
          <p:cNvSpPr/>
          <p:nvPr userDrawn="1"/>
        </p:nvSpPr>
        <p:spPr>
          <a:xfrm>
            <a:off x="4305300" y="610141"/>
            <a:ext cx="349250" cy="440296"/>
          </a:xfrm>
          <a:prstGeom prst="triangle">
            <a:avLst>
              <a:gd name="adj" fmla="val 100000"/>
            </a:avLst>
          </a:prstGeom>
          <a:solidFill>
            <a:srgbClr val="EF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9704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ECAD3D-34F2-4E6B-BF48-8CA0A9E1E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0650" y="1923691"/>
            <a:ext cx="9582150" cy="36986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23B27A-8E6D-47F4-A256-AA7086D7128F}"/>
              </a:ext>
            </a:extLst>
          </p:cNvPr>
          <p:cNvSpPr/>
          <p:nvPr userDrawn="1"/>
        </p:nvSpPr>
        <p:spPr>
          <a:xfrm>
            <a:off x="602093" y="0"/>
            <a:ext cx="137684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E02DAAB-EAF3-4F4B-9C62-AA12E5921287}"/>
              </a:ext>
            </a:extLst>
          </p:cNvPr>
          <p:cNvSpPr/>
          <p:nvPr userDrawn="1"/>
        </p:nvSpPr>
        <p:spPr>
          <a:xfrm>
            <a:off x="464409" y="1"/>
            <a:ext cx="13768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CDC2482-EA16-4EBF-A4A5-D9B779801D51}"/>
              </a:ext>
            </a:extLst>
          </p:cNvPr>
          <p:cNvSpPr txBox="1">
            <a:spLocks/>
          </p:cNvSpPr>
          <p:nvPr userDrawn="1"/>
        </p:nvSpPr>
        <p:spPr>
          <a:xfrm>
            <a:off x="705356" y="6554540"/>
            <a:ext cx="1990342" cy="2023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78B2DE-5B8E-4360-8B97-3DB9B95596A4}"/>
              </a:ext>
            </a:extLst>
          </p:cNvPr>
          <p:cNvSpPr txBox="1"/>
          <p:nvPr userDrawn="1"/>
        </p:nvSpPr>
        <p:spPr>
          <a:xfrm>
            <a:off x="670935" y="6009362"/>
            <a:ext cx="199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utura"/>
              </a:rPr>
              <a:t>Armin Schulz</a:t>
            </a:r>
          </a:p>
          <a:p>
            <a:r>
              <a:rPr lang="de-DE" sz="1200" dirty="0">
                <a:latin typeface="Futura"/>
              </a:rPr>
              <a:t>Grundwissen Informatik</a:t>
            </a:r>
          </a:p>
          <a:p>
            <a:r>
              <a:rPr lang="de-DE" sz="1200" dirty="0">
                <a:latin typeface="Futura"/>
              </a:rPr>
              <a:t>„Teilen mit Rest“</a:t>
            </a:r>
          </a:p>
        </p:txBody>
      </p:sp>
    </p:spTree>
    <p:extLst>
      <p:ext uri="{BB962C8B-B14F-4D97-AF65-F5344CB8AC3E}">
        <p14:creationId xmlns:p14="http://schemas.microsoft.com/office/powerpoint/2010/main" val="42568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9704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ECAD3D-34F2-4E6B-BF48-8CA0A9E1E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0649" y="1923691"/>
            <a:ext cx="9601199" cy="3686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23B27A-8E6D-47F4-A256-AA7086D7128F}"/>
              </a:ext>
            </a:extLst>
          </p:cNvPr>
          <p:cNvSpPr/>
          <p:nvPr userDrawn="1"/>
        </p:nvSpPr>
        <p:spPr>
          <a:xfrm>
            <a:off x="602093" y="0"/>
            <a:ext cx="137684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E02DAAB-EAF3-4F4B-9C62-AA12E5921287}"/>
              </a:ext>
            </a:extLst>
          </p:cNvPr>
          <p:cNvSpPr/>
          <p:nvPr userDrawn="1"/>
        </p:nvSpPr>
        <p:spPr>
          <a:xfrm>
            <a:off x="464409" y="1"/>
            <a:ext cx="13768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79F030E-B2DE-4826-A439-F490D4AEF6CB}"/>
              </a:ext>
            </a:extLst>
          </p:cNvPr>
          <p:cNvSpPr txBox="1">
            <a:spLocks/>
          </p:cNvSpPr>
          <p:nvPr userDrawn="1"/>
        </p:nvSpPr>
        <p:spPr>
          <a:xfrm>
            <a:off x="705356" y="6554540"/>
            <a:ext cx="1990342" cy="2023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EDD5901-70E9-491A-91C3-F45DD6F017DF}"/>
              </a:ext>
            </a:extLst>
          </p:cNvPr>
          <p:cNvSpPr txBox="1"/>
          <p:nvPr userDrawn="1"/>
        </p:nvSpPr>
        <p:spPr>
          <a:xfrm>
            <a:off x="670935" y="6009362"/>
            <a:ext cx="199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utura"/>
              </a:rPr>
              <a:t>Armin Schulz</a:t>
            </a:r>
          </a:p>
          <a:p>
            <a:r>
              <a:rPr lang="de-DE" sz="1200" dirty="0">
                <a:latin typeface="Futura"/>
              </a:rPr>
              <a:t>Grundwissen Informatik</a:t>
            </a:r>
          </a:p>
          <a:p>
            <a:r>
              <a:rPr lang="de-DE" sz="1200" dirty="0">
                <a:latin typeface="Futura"/>
              </a:rPr>
              <a:t>„Teilen mit Rest“</a:t>
            </a:r>
          </a:p>
        </p:txBody>
      </p:sp>
      <p:sp>
        <p:nvSpPr>
          <p:cNvPr id="26" name="Rechteck: obere Ecken abgerundet 25">
            <a:extLst>
              <a:ext uri="{FF2B5EF4-FFF2-40B4-BE49-F238E27FC236}">
                <a16:creationId xmlns:a16="http://schemas.microsoft.com/office/drawing/2014/main" id="{A9F0D32C-5CF0-45D5-A1A8-51B0D6C36151}"/>
              </a:ext>
            </a:extLst>
          </p:cNvPr>
          <p:cNvSpPr/>
          <p:nvPr userDrawn="1"/>
        </p:nvSpPr>
        <p:spPr>
          <a:xfrm rot="5400000">
            <a:off x="6782860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3E199171-BDB6-4818-9888-65A8889306E1}"/>
              </a:ext>
            </a:extLst>
          </p:cNvPr>
          <p:cNvSpPr/>
          <p:nvPr userDrawn="1"/>
        </p:nvSpPr>
        <p:spPr>
          <a:xfrm rot="16200000">
            <a:off x="4895677" y="5443636"/>
            <a:ext cx="523875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91032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: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9704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3826" y="1923691"/>
            <a:ext cx="3648973" cy="39437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Bilderfeld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9ECAD3D-34F2-4E6B-BF48-8CA0A9E1E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0650" y="1923691"/>
            <a:ext cx="5933176" cy="36986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Textfeld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23B27A-8E6D-47F4-A256-AA7086D7128F}"/>
              </a:ext>
            </a:extLst>
          </p:cNvPr>
          <p:cNvSpPr/>
          <p:nvPr userDrawn="1"/>
        </p:nvSpPr>
        <p:spPr>
          <a:xfrm>
            <a:off x="602093" y="0"/>
            <a:ext cx="137684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E02DAAB-EAF3-4F4B-9C62-AA12E5921287}"/>
              </a:ext>
            </a:extLst>
          </p:cNvPr>
          <p:cNvSpPr/>
          <p:nvPr userDrawn="1"/>
        </p:nvSpPr>
        <p:spPr>
          <a:xfrm>
            <a:off x="464409" y="1"/>
            <a:ext cx="13768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79F030E-B2DE-4826-A439-F490D4AEF6CB}"/>
              </a:ext>
            </a:extLst>
          </p:cNvPr>
          <p:cNvSpPr txBox="1">
            <a:spLocks/>
          </p:cNvSpPr>
          <p:nvPr userDrawn="1"/>
        </p:nvSpPr>
        <p:spPr>
          <a:xfrm>
            <a:off x="705356" y="6554540"/>
            <a:ext cx="1990342" cy="2023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EDD5901-70E9-491A-91C3-F45DD6F017DF}"/>
              </a:ext>
            </a:extLst>
          </p:cNvPr>
          <p:cNvSpPr txBox="1"/>
          <p:nvPr userDrawn="1"/>
        </p:nvSpPr>
        <p:spPr>
          <a:xfrm>
            <a:off x="670935" y="6009362"/>
            <a:ext cx="199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utura"/>
              </a:rPr>
              <a:t>Armin Schulz</a:t>
            </a:r>
          </a:p>
          <a:p>
            <a:r>
              <a:rPr lang="de-DE" sz="1200" dirty="0">
                <a:latin typeface="Futura"/>
              </a:rPr>
              <a:t>Grundwissen Informatik</a:t>
            </a:r>
          </a:p>
          <a:p>
            <a:r>
              <a:rPr lang="de-DE" sz="1200" dirty="0">
                <a:latin typeface="Futura"/>
              </a:rPr>
              <a:t>„Teilen mit Rest“</a:t>
            </a:r>
          </a:p>
        </p:txBody>
      </p:sp>
      <p:sp>
        <p:nvSpPr>
          <p:cNvPr id="33" name="Rechteck: obere Ecken abgerundet 32">
            <a:extLst>
              <a:ext uri="{FF2B5EF4-FFF2-40B4-BE49-F238E27FC236}">
                <a16:creationId xmlns:a16="http://schemas.microsoft.com/office/drawing/2014/main" id="{118DCA17-8A08-48D7-BE6F-220261321AE1}"/>
              </a:ext>
            </a:extLst>
          </p:cNvPr>
          <p:cNvSpPr/>
          <p:nvPr userDrawn="1"/>
        </p:nvSpPr>
        <p:spPr>
          <a:xfrm rot="5400000">
            <a:off x="6782860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34" name="Rechteck: obere Ecken abgerundet 33">
            <a:extLst>
              <a:ext uri="{FF2B5EF4-FFF2-40B4-BE49-F238E27FC236}">
                <a16:creationId xmlns:a16="http://schemas.microsoft.com/office/drawing/2014/main" id="{56B8F9DC-41BF-4217-BC13-19BA9C63406F}"/>
              </a:ext>
            </a:extLst>
          </p:cNvPr>
          <p:cNvSpPr/>
          <p:nvPr userDrawn="1"/>
        </p:nvSpPr>
        <p:spPr>
          <a:xfrm rot="16200000">
            <a:off x="4895677" y="5443636"/>
            <a:ext cx="523875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013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ungs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080000"/>
            <a:ext cx="9601200" cy="9704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Frage…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4583428-8648-476E-A29B-E0E140C919C9}"/>
              </a:ext>
            </a:extLst>
          </p:cNvPr>
          <p:cNvSpPr/>
          <p:nvPr userDrawn="1"/>
        </p:nvSpPr>
        <p:spPr>
          <a:xfrm>
            <a:off x="602093" y="0"/>
            <a:ext cx="137684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1CF3020-BC20-4783-998C-9C7ACCF8A488}"/>
              </a:ext>
            </a:extLst>
          </p:cNvPr>
          <p:cNvSpPr/>
          <p:nvPr userDrawn="1"/>
        </p:nvSpPr>
        <p:spPr>
          <a:xfrm>
            <a:off x="464409" y="1"/>
            <a:ext cx="137684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7DF6D4D-6294-43D9-9ACA-CC4817CB985A}"/>
              </a:ext>
            </a:extLst>
          </p:cNvPr>
          <p:cNvSpPr txBox="1">
            <a:spLocks/>
          </p:cNvSpPr>
          <p:nvPr userDrawn="1"/>
        </p:nvSpPr>
        <p:spPr>
          <a:xfrm>
            <a:off x="705356" y="6554540"/>
            <a:ext cx="1990342" cy="2023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Futur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104111-0FEB-4416-8090-81C86CC528A5}"/>
              </a:ext>
            </a:extLst>
          </p:cNvPr>
          <p:cNvSpPr txBox="1"/>
          <p:nvPr userDrawn="1"/>
        </p:nvSpPr>
        <p:spPr>
          <a:xfrm>
            <a:off x="670935" y="6009362"/>
            <a:ext cx="199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utura"/>
              </a:rPr>
              <a:t>Armin Schulz</a:t>
            </a:r>
          </a:p>
          <a:p>
            <a:r>
              <a:rPr lang="de-DE" sz="1200" dirty="0">
                <a:latin typeface="Futura"/>
              </a:rPr>
              <a:t>Grundwissen Informatik</a:t>
            </a:r>
          </a:p>
          <a:p>
            <a:r>
              <a:rPr lang="de-DE" sz="1200" dirty="0">
                <a:latin typeface="Futura"/>
              </a:rPr>
              <a:t>„Teilen mit Rest“</a:t>
            </a:r>
          </a:p>
        </p:txBody>
      </p:sp>
      <p:sp>
        <p:nvSpPr>
          <p:cNvPr id="23" name="Rechteck: obere Ecken abgerundet 22">
            <a:extLst>
              <a:ext uri="{FF2B5EF4-FFF2-40B4-BE49-F238E27FC236}">
                <a16:creationId xmlns:a16="http://schemas.microsoft.com/office/drawing/2014/main" id="{C18C3EBA-F483-433D-9C90-28A92C8CCE5D}"/>
              </a:ext>
            </a:extLst>
          </p:cNvPr>
          <p:cNvSpPr/>
          <p:nvPr userDrawn="1"/>
        </p:nvSpPr>
        <p:spPr>
          <a:xfrm rot="5400000">
            <a:off x="6782860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24" name="Rechteck: obere Ecken abgerundet 23">
            <a:extLst>
              <a:ext uri="{FF2B5EF4-FFF2-40B4-BE49-F238E27FC236}">
                <a16:creationId xmlns:a16="http://schemas.microsoft.com/office/drawing/2014/main" id="{D7E04445-E3DC-4D5E-A790-0FFD069C7791}"/>
              </a:ext>
            </a:extLst>
          </p:cNvPr>
          <p:cNvSpPr/>
          <p:nvPr userDrawn="1"/>
        </p:nvSpPr>
        <p:spPr>
          <a:xfrm rot="16200000">
            <a:off x="4895677" y="5443636"/>
            <a:ext cx="523875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1413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Futura"/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C6E82AD-942C-4150-A5DA-9E3AF82A1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779" y="6554539"/>
            <a:ext cx="1990342" cy="20230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utura"/>
              </a:defRPr>
            </a:lvl1pPr>
          </a:lstStyle>
          <a:p>
            <a:fld id="{05CB270E-8D7F-4CBD-B849-0B5B13051337}" type="datetime1">
              <a:rPr lang="de-DE" smtClean="0"/>
              <a:pPr/>
              <a:t>10.11.2019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0" r:id="rId4"/>
    <p:sldLayoutId id="2147483662" r:id="rId5"/>
  </p:sldLayoutIdLst>
  <p:hf sldNum="0"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Futura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Futura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Futura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Futura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Futura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Futura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4D811-8D7D-47D7-A606-559946506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632" y="1211605"/>
            <a:ext cx="10001250" cy="1457842"/>
          </a:xfrm>
        </p:spPr>
        <p:txBody>
          <a:bodyPr/>
          <a:lstStyle/>
          <a:p>
            <a:r>
              <a:rPr lang="de-DE" dirty="0"/>
              <a:t>Schülerpräsentation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0183A2-4F31-46A5-B972-9A2DCE99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3007826"/>
            <a:ext cx="6831673" cy="1457841"/>
          </a:xfrm>
        </p:spPr>
        <p:txBody>
          <a:bodyPr/>
          <a:lstStyle/>
          <a:p>
            <a:r>
              <a:rPr lang="de-DE" dirty="0"/>
              <a:t>Teilen mit Rest</a:t>
            </a:r>
          </a:p>
        </p:txBody>
      </p:sp>
      <p:sp>
        <p:nvSpPr>
          <p:cNvPr id="4" name="Pfeil: eingekerbt nach rechts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9EEBC-77A7-4E30-AB19-6715F46DC7F0}"/>
              </a:ext>
            </a:extLst>
          </p:cNvPr>
          <p:cNvSpPr/>
          <p:nvPr/>
        </p:nvSpPr>
        <p:spPr>
          <a:xfrm>
            <a:off x="4578094" y="4465667"/>
            <a:ext cx="3035809" cy="1764615"/>
          </a:xfrm>
          <a:prstGeom prst="notched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spc="120" dirty="0">
                <a:latin typeface="Futura"/>
              </a:rPr>
              <a:t>Start!</a:t>
            </a:r>
          </a:p>
        </p:txBody>
      </p:sp>
    </p:spTree>
    <p:extLst>
      <p:ext uri="{BB962C8B-B14F-4D97-AF65-F5344CB8AC3E}">
        <p14:creationId xmlns:p14="http://schemas.microsoft.com/office/powerpoint/2010/main" val="18276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601C6E-5AD4-4E2B-9E1D-D512A92B5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063" y="4246398"/>
            <a:ext cx="491861" cy="4953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96CBE22-79EB-4531-934C-927514BB3F37}"/>
              </a:ext>
            </a:extLst>
          </p:cNvPr>
          <p:cNvSpPr/>
          <p:nvPr/>
        </p:nvSpPr>
        <p:spPr>
          <a:xfrm>
            <a:off x="3128760" y="1602189"/>
            <a:ext cx="7600200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latin typeface="Futura"/>
              </a:rPr>
              <a:t>Wenn </a:t>
            </a:r>
            <a:r>
              <a:rPr lang="de-DE" b="1" dirty="0">
                <a:latin typeface="Futura"/>
              </a:rPr>
              <a:t>drei Kinder sieben Bonbons </a:t>
            </a:r>
            <a:r>
              <a:rPr lang="de-DE" dirty="0">
                <a:latin typeface="Futura"/>
              </a:rPr>
              <a:t>gerecht untereinander aufteilen, bekommt jedes von ihnen  </a:t>
            </a:r>
            <a:r>
              <a:rPr lang="de-DE" b="1" dirty="0">
                <a:latin typeface="Futura"/>
              </a:rPr>
              <a:t>zwei Stück</a:t>
            </a:r>
            <a:r>
              <a:rPr lang="de-DE" dirty="0">
                <a:latin typeface="Futura"/>
              </a:rPr>
              <a:t>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583156-DD02-489B-9F4A-0A76CD57C36F}"/>
              </a:ext>
            </a:extLst>
          </p:cNvPr>
          <p:cNvSpPr/>
          <p:nvPr/>
        </p:nvSpPr>
        <p:spPr>
          <a:xfrm>
            <a:off x="3125157" y="2733054"/>
            <a:ext cx="5797863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solidFill>
                  <a:srgbClr val="191B0E"/>
                </a:solidFill>
                <a:latin typeface="Futura"/>
              </a:rPr>
              <a:t>Es bleibt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ein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Bonbon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übrig. Das ist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der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Rest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.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AC2EE5A-866E-4F3C-8BDE-4D06B8D4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093" y="3500120"/>
            <a:ext cx="491861" cy="4953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B5E1290-5051-4602-85E8-CBCC4CD6C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162" y="5294816"/>
            <a:ext cx="491861" cy="4953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ABEECEC-F9F5-4494-A44B-35767C0B8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22" y="4318412"/>
            <a:ext cx="491861" cy="4953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C23D5B1-4977-413A-851F-89C50F52A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4287691"/>
            <a:ext cx="491861" cy="4953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9E1676B-F538-4B62-A2A5-3AD0D6D65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5275670"/>
            <a:ext cx="491861" cy="4953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08942ED-612F-4A68-AACA-99112932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4" y="3500120"/>
            <a:ext cx="491861" cy="4953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94B89CD0-28CD-4519-B0A3-2688E8754F66}"/>
              </a:ext>
            </a:extLst>
          </p:cNvPr>
          <p:cNvSpPr/>
          <p:nvPr/>
        </p:nvSpPr>
        <p:spPr>
          <a:xfrm>
            <a:off x="3125156" y="3037531"/>
            <a:ext cx="5797863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b="1" dirty="0">
                <a:solidFill>
                  <a:schemeClr val="accent6"/>
                </a:solidFill>
                <a:latin typeface="Futura"/>
              </a:rPr>
              <a:t>Der</a:t>
            </a:r>
            <a:r>
              <a:rPr lang="de-DE" b="1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Rest</a:t>
            </a:r>
            <a:r>
              <a:rPr lang="de-DE" b="1" dirty="0">
                <a:latin typeface="Futura"/>
              </a:rPr>
              <a:t> ist eins</a:t>
            </a:r>
            <a:r>
              <a:rPr lang="de-DE" b="1" dirty="0">
                <a:solidFill>
                  <a:srgbClr val="191B0E"/>
                </a:solidFill>
                <a:latin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8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E96CBE22-79EB-4531-934C-927514BB3F37}"/>
              </a:ext>
            </a:extLst>
          </p:cNvPr>
          <p:cNvSpPr/>
          <p:nvPr/>
        </p:nvSpPr>
        <p:spPr>
          <a:xfrm>
            <a:off x="3128760" y="1602189"/>
            <a:ext cx="7600200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latin typeface="Futura"/>
              </a:rPr>
              <a:t>Wenn </a:t>
            </a:r>
            <a:r>
              <a:rPr lang="de-DE" b="1" dirty="0">
                <a:latin typeface="Futura"/>
              </a:rPr>
              <a:t>drei Kinder sieben Bonbons </a:t>
            </a:r>
            <a:r>
              <a:rPr lang="de-DE" dirty="0">
                <a:latin typeface="Futura"/>
              </a:rPr>
              <a:t>gerecht untereinander aufteilen, bekommt jedes von ihnen  </a:t>
            </a:r>
            <a:r>
              <a:rPr lang="de-DE" b="1" dirty="0">
                <a:latin typeface="Futura"/>
              </a:rPr>
              <a:t>zwei Stück</a:t>
            </a:r>
            <a:r>
              <a:rPr lang="de-DE" dirty="0">
                <a:latin typeface="Futura"/>
              </a:rPr>
              <a:t>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583156-DD02-489B-9F4A-0A76CD57C36F}"/>
              </a:ext>
            </a:extLst>
          </p:cNvPr>
          <p:cNvSpPr/>
          <p:nvPr/>
        </p:nvSpPr>
        <p:spPr>
          <a:xfrm>
            <a:off x="3125157" y="2733054"/>
            <a:ext cx="5797863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solidFill>
                  <a:srgbClr val="191B0E"/>
                </a:solidFill>
                <a:latin typeface="Futura"/>
              </a:rPr>
              <a:t>Es bleibt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ein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Bonbon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übrig. Das ist der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Rest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.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A404738-8C00-46D1-B7F7-768E70B41620}"/>
              </a:ext>
            </a:extLst>
          </p:cNvPr>
          <p:cNvSpPr/>
          <p:nvPr/>
        </p:nvSpPr>
        <p:spPr>
          <a:xfrm>
            <a:off x="3125156" y="3037531"/>
            <a:ext cx="5797863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b="1" dirty="0">
                <a:solidFill>
                  <a:schemeClr val="accent6"/>
                </a:solidFill>
                <a:latin typeface="Futura"/>
              </a:rPr>
              <a:t>Der</a:t>
            </a:r>
            <a:r>
              <a:rPr lang="de-DE" b="1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Rest</a:t>
            </a:r>
            <a:r>
              <a:rPr lang="de-DE" b="1" dirty="0">
                <a:latin typeface="Futura"/>
              </a:rPr>
              <a:t> ist eins</a:t>
            </a:r>
            <a:r>
              <a:rPr lang="de-DE" b="1" dirty="0">
                <a:solidFill>
                  <a:srgbClr val="191B0E"/>
                </a:solidFill>
                <a:latin typeface="Futura"/>
              </a:rPr>
              <a:t>.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8927328-B705-43D0-A618-D9334F03C921}"/>
              </a:ext>
            </a:extLst>
          </p:cNvPr>
          <p:cNvSpPr/>
          <p:nvPr/>
        </p:nvSpPr>
        <p:spPr>
          <a:xfrm>
            <a:off x="3125156" y="3659899"/>
            <a:ext cx="2165978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solidFill>
                  <a:srgbClr val="191B0E"/>
                </a:solidFill>
                <a:latin typeface="Futura"/>
              </a:rPr>
              <a:t>Oder kurz gesagt:</a:t>
            </a:r>
          </a:p>
        </p:txBody>
      </p:sp>
      <p:graphicFrame>
        <p:nvGraphicFramePr>
          <p:cNvPr id="32" name="Tabelle 2">
            <a:extLst>
              <a:ext uri="{FF2B5EF4-FFF2-40B4-BE49-F238E27FC236}">
                <a16:creationId xmlns:a16="http://schemas.microsoft.com/office/drawing/2014/main" id="{12F99F45-2E1D-4DED-AB29-75012966B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428032"/>
              </p:ext>
            </p:extLst>
          </p:nvPr>
        </p:nvGraphicFramePr>
        <p:xfrm>
          <a:off x="3224216" y="4029845"/>
          <a:ext cx="53109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80756780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1073671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9106258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397294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3485437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22530509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26857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Sieben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geteilt durch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drei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sind gleich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zwei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Futura"/>
                        </a:rPr>
                        <a:t>und 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accent6"/>
                          </a:solidFill>
                          <a:latin typeface="Futura"/>
                        </a:rPr>
                        <a:t>der Rest ist eins.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5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7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: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3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2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  <a:latin typeface="Futura"/>
                        </a:rPr>
                        <a:t>Rest 1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4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6.25E-7 -0.0893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2">
            <a:extLst>
              <a:ext uri="{FF2B5EF4-FFF2-40B4-BE49-F238E27FC236}">
                <a16:creationId xmlns:a16="http://schemas.microsoft.com/office/drawing/2014/main" id="{12F99F45-2E1D-4DED-AB29-75012966B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035396"/>
              </p:ext>
            </p:extLst>
          </p:nvPr>
        </p:nvGraphicFramePr>
        <p:xfrm>
          <a:off x="3224216" y="4029845"/>
          <a:ext cx="53109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80756780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1073671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9106258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397294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03485437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22530509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26857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Sieben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geteilt durch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drei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sind gleich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Futura"/>
                        </a:rPr>
                        <a:t>zwei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Futura"/>
                        </a:rPr>
                        <a:t>und 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accent6"/>
                          </a:solidFill>
                          <a:latin typeface="Futura"/>
                        </a:rPr>
                        <a:t>der Rest ist eins.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5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7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: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3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Futura"/>
                        </a:rPr>
                        <a:t>2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6"/>
                          </a:solidFill>
                          <a:latin typeface="Futura"/>
                        </a:rPr>
                        <a:t>Rest 1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45418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70DBC7A-E626-4C15-95A8-9FF33309055F}"/>
              </a:ext>
            </a:extLst>
          </p:cNvPr>
          <p:cNvSpPr txBox="1"/>
          <p:nvPr/>
        </p:nvSpPr>
        <p:spPr>
          <a:xfrm>
            <a:off x="3224216" y="3075057"/>
            <a:ext cx="561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utura"/>
              </a:rPr>
              <a:t>In diesem Beispiel ist 7 die zu teilende Zahl, die 3 ist der Teiler und die 2 das Ergebnis.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95AC24-8E8F-4299-8BC9-FB6D12135C79}"/>
              </a:ext>
            </a:extLst>
          </p:cNvPr>
          <p:cNvSpPr txBox="1"/>
          <p:nvPr/>
        </p:nvSpPr>
        <p:spPr>
          <a:xfrm>
            <a:off x="2699658" y="2106192"/>
            <a:ext cx="51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zu teilende Zahl	    Teiler            Ergebnis</a:t>
            </a:r>
          </a:p>
        </p:txBody>
      </p:sp>
    </p:spTree>
    <p:extLst>
      <p:ext uri="{BB962C8B-B14F-4D97-AF65-F5344CB8AC3E}">
        <p14:creationId xmlns:p14="http://schemas.microsoft.com/office/powerpoint/2010/main" val="12620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-0.3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5EFB7B3-DBD9-4E1C-967A-50EEDD76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61457"/>
            <a:ext cx="9601200" cy="970462"/>
          </a:xfrm>
        </p:spPr>
        <p:txBody>
          <a:bodyPr>
            <a:normAutofit/>
          </a:bodyPr>
          <a:lstStyle/>
          <a:p>
            <a:pPr algn="ctr"/>
            <a:r>
              <a:rPr lang="de-DE" sz="4400" dirty="0"/>
              <a:t>Übung: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3FB14F-8D2B-4B34-AE96-9FE572C0C464}"/>
              </a:ext>
            </a:extLst>
          </p:cNvPr>
          <p:cNvSpPr txBox="1">
            <a:spLocks/>
          </p:cNvSpPr>
          <p:nvPr/>
        </p:nvSpPr>
        <p:spPr>
          <a:xfrm>
            <a:off x="1295400" y="2943769"/>
            <a:ext cx="9601200" cy="970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ctr"/>
            <a:r>
              <a:rPr lang="de-DE" sz="4400" dirty="0"/>
              <a:t>Teilen mit Rest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DB063D7-AFAE-4DA9-AFA3-7FF1DED1E2B2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6620C9B-8A85-431A-8BB5-12BE61497558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Interaktive Schaltfläche: Nächste(r) oder Weiter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EF24C61-74E9-43E4-814C-A0ACB0D5D02C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Interaktive Schaltfläche: Zur Startseite wechseln 10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17B37EF7-2BF1-43FD-8B09-7C535D9741C9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Interaktive Schaltfläche: Zurück oder Vorherige(r)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90D84F5-5A76-49BF-98AA-C06FEDCAA70F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74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193383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drei</a:t>
            </a:r>
            <a:r>
              <a:rPr lang="de-DE" dirty="0"/>
              <a:t> Kinder </a:t>
            </a:r>
            <a:r>
              <a:rPr lang="de-DE" b="1" dirty="0"/>
              <a:t>sieben</a:t>
            </a:r>
            <a:r>
              <a:rPr lang="de-DE" dirty="0"/>
              <a:t> Bonbons gerecht untereinander aufteilen, bleiben wie viele Bonbons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kein Bonbon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ein Bonbon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zwei Bonbons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drei Bonbons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:a16="http://schemas.microsoft.com/office/drawing/2014/main" id="{B033E377-070A-4023-9895-69D80237DD58}"/>
              </a:ext>
            </a:extLst>
          </p:cNvPr>
          <p:cNvSpPr/>
          <p:nvPr/>
        </p:nvSpPr>
        <p:spPr>
          <a:xfrm>
            <a:off x="10726614" y="1"/>
            <a:ext cx="1500555" cy="6518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Anfangs-aufgaben</a:t>
            </a:r>
            <a:endParaRPr lang="de-DE" sz="1100" dirty="0">
              <a:latin typeface="Futura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3B70724-8FA4-45FF-B7A5-455B9908DE37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677B2C6-73E6-4A5D-9FFC-CD1F7205CAF6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Interaktive Schaltfläche: Nächste(r) oder Weiter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7057FCF1-FB6C-412D-B899-BBE9156E9658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629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F466498-DCCF-444B-8CD8-9622963B8E61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193383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drei</a:t>
            </a:r>
            <a:r>
              <a:rPr lang="de-DE" dirty="0"/>
              <a:t> Kinder </a:t>
            </a:r>
            <a:r>
              <a:rPr lang="de-DE" b="1" dirty="0"/>
              <a:t>acht</a:t>
            </a:r>
            <a:r>
              <a:rPr lang="de-DE" dirty="0"/>
              <a:t> Bonbons gerecht untereinander aufteilen, bleiben wie viele Bonbons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kein Bonbon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ein Bonbon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zwei Bonbons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drei Bonbons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:a16="http://schemas.microsoft.com/office/drawing/2014/main" id="{92D3FE3B-A45A-4978-93AC-EC1D9B8001A8}"/>
              </a:ext>
            </a:extLst>
          </p:cNvPr>
          <p:cNvSpPr/>
          <p:nvPr/>
        </p:nvSpPr>
        <p:spPr>
          <a:xfrm>
            <a:off x="10726614" y="1"/>
            <a:ext cx="1500555" cy="6518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Anfangs-aufgaben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6072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8173639-4259-4B2E-A9E9-1C27ECF20CBE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193383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vier</a:t>
            </a:r>
            <a:r>
              <a:rPr lang="de-DE" dirty="0"/>
              <a:t> Kinder </a:t>
            </a:r>
            <a:r>
              <a:rPr lang="de-DE" b="1" dirty="0"/>
              <a:t>acht</a:t>
            </a:r>
            <a:r>
              <a:rPr lang="de-DE" dirty="0"/>
              <a:t> Bonbons gerecht untereinander aufteilen, bleiben wie viele Bonbons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kein Bonbon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ein Bonbon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zwei Bonbons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drei Bonbons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hlinkClick r:id="rId2" action="ppaction://hlinksldjump"/>
            <a:extLst>
              <a:ext uri="{FF2B5EF4-FFF2-40B4-BE49-F238E27FC236}">
                <a16:creationId xmlns:a16="http://schemas.microsoft.com/office/drawing/2014/main" id="{4CBFBA6C-08D7-4AE4-9C1B-5EBB4AABCB79}"/>
              </a:ext>
            </a:extLst>
          </p:cNvPr>
          <p:cNvSpPr/>
          <p:nvPr/>
        </p:nvSpPr>
        <p:spPr>
          <a:xfrm>
            <a:off x="10726614" y="1"/>
            <a:ext cx="1500555" cy="6518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Anfangs-aufgaben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596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2A3914C-DB8C-42E1-87EC-B32729EE35A0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193383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vier</a:t>
            </a:r>
            <a:r>
              <a:rPr lang="de-DE" dirty="0"/>
              <a:t> Kinder </a:t>
            </a:r>
            <a:r>
              <a:rPr lang="de-DE" b="1" dirty="0"/>
              <a:t>zehn</a:t>
            </a:r>
            <a:r>
              <a:rPr lang="de-DE" dirty="0"/>
              <a:t> Bonbons gerecht untereinander aufteilen, bleiben wie viele Bonbons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kein Bonbon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ein Bonbon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zwei Bonbons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drei Bonbons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DE2650B-32D1-4E31-A337-8903B60A1086}"/>
              </a:ext>
            </a:extLst>
          </p:cNvPr>
          <p:cNvSpPr/>
          <p:nvPr/>
        </p:nvSpPr>
        <p:spPr>
          <a:xfrm>
            <a:off x="10726614" y="1"/>
            <a:ext cx="1500555" cy="6518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Anfangs-aufgaben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5701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54C94-AEB8-4F5E-AEDE-0C61E339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429000"/>
            <a:ext cx="10020300" cy="509954"/>
          </a:xfrm>
        </p:spPr>
        <p:txBody>
          <a:bodyPr>
            <a:normAutofit/>
          </a:bodyPr>
          <a:lstStyle/>
          <a:p>
            <a:r>
              <a:rPr lang="de-DE" sz="2200" dirty="0"/>
              <a:t>Du hast gut aufgepasst und kannst nun schwierigere Aufgaben lösen.</a:t>
            </a:r>
          </a:p>
        </p:txBody>
      </p:sp>
      <p:sp>
        <p:nvSpPr>
          <p:cNvPr id="3" name="Rechteck 2">
            <a:hlinkClick r:id="rId2" action="ppaction://hlinksldjump"/>
            <a:extLst>
              <a:ext uri="{FF2B5EF4-FFF2-40B4-BE49-F238E27FC236}">
                <a16:creationId xmlns:a16="http://schemas.microsoft.com/office/drawing/2014/main" id="{3E55F1A0-9675-4567-BB39-F148D378453C}"/>
              </a:ext>
            </a:extLst>
          </p:cNvPr>
          <p:cNvSpPr/>
          <p:nvPr/>
        </p:nvSpPr>
        <p:spPr>
          <a:xfrm>
            <a:off x="2971800" y="1627418"/>
            <a:ext cx="2813538" cy="1222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Futura"/>
              </a:rPr>
              <a:t>Anfangs-aufgaben</a:t>
            </a:r>
            <a:endParaRPr lang="de-DE" dirty="0">
              <a:latin typeface="Futura"/>
            </a:endParaRPr>
          </a:p>
        </p:txBody>
      </p:sp>
      <p:sp>
        <p:nvSpPr>
          <p:cNvPr id="4" name="Rechteck 3">
            <a:hlinkClick r:id="rId3" action="ppaction://hlinksldjump"/>
            <a:extLst>
              <a:ext uri="{FF2B5EF4-FFF2-40B4-BE49-F238E27FC236}">
                <a16:creationId xmlns:a16="http://schemas.microsoft.com/office/drawing/2014/main" id="{6CFB15E5-48A6-462D-99B8-412B4C06CCB6}"/>
              </a:ext>
            </a:extLst>
          </p:cNvPr>
          <p:cNvSpPr/>
          <p:nvPr/>
        </p:nvSpPr>
        <p:spPr>
          <a:xfrm>
            <a:off x="6096000" y="1631815"/>
            <a:ext cx="2813538" cy="12221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Futura"/>
              </a:rPr>
              <a:t>Schwierigere</a:t>
            </a:r>
          </a:p>
          <a:p>
            <a:pPr algn="ctr"/>
            <a:r>
              <a:rPr lang="de-DE" sz="2800" dirty="0">
                <a:latin typeface="Futura"/>
              </a:rPr>
              <a:t>Aufgaben</a:t>
            </a:r>
            <a:endParaRPr lang="de-DE" dirty="0">
              <a:latin typeface="Futura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E540EB-BB2D-45E3-B79A-BB378186CDA7}"/>
              </a:ext>
            </a:extLst>
          </p:cNvPr>
          <p:cNvSpPr txBox="1">
            <a:spLocks/>
          </p:cNvSpPr>
          <p:nvPr/>
        </p:nvSpPr>
        <p:spPr>
          <a:xfrm>
            <a:off x="1295400" y="4406035"/>
            <a:ext cx="9601200" cy="50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Futura"/>
                <a:ea typeface="+mj-ea"/>
                <a:cs typeface="+mj-cs"/>
              </a:defRPr>
            </a:lvl1pPr>
          </a:lstStyle>
          <a:p>
            <a:r>
              <a:rPr lang="de-DE" sz="2200" dirty="0"/>
              <a:t>Du kannst dir auch noch einmal die Anfangsaufgaben ausschauen.</a:t>
            </a:r>
          </a:p>
        </p:txBody>
      </p:sp>
    </p:spTree>
    <p:extLst>
      <p:ext uri="{BB962C8B-B14F-4D97-AF65-F5344CB8AC3E}">
        <p14:creationId xmlns:p14="http://schemas.microsoft.com/office/powerpoint/2010/main" val="25696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913D74-BD22-4CE6-B043-0EBB636DE636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590757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7</a:t>
            </a:r>
            <a:r>
              <a:rPr lang="de-DE" dirty="0"/>
              <a:t> Kinder </a:t>
            </a:r>
            <a:r>
              <a:rPr lang="de-DE" b="1" dirty="0"/>
              <a:t>37</a:t>
            </a:r>
            <a:r>
              <a:rPr lang="de-DE" dirty="0"/>
              <a:t> Bälle gerecht untereinander aufteilen, bleiben wie viele Bälle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6 Bälle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kein Ball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4 Bälle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2 Bälle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739042-DC18-4E84-A1A7-EEEEDBB67782}"/>
              </a:ext>
            </a:extLst>
          </p:cNvPr>
          <p:cNvSpPr/>
          <p:nvPr/>
        </p:nvSpPr>
        <p:spPr>
          <a:xfrm>
            <a:off x="10731640" y="0"/>
            <a:ext cx="1460359" cy="652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Schwierigere</a:t>
            </a:r>
          </a:p>
          <a:p>
            <a:pPr algn="ctr"/>
            <a:r>
              <a:rPr lang="de-DE" sz="1600" dirty="0">
                <a:latin typeface="Futura"/>
              </a:rPr>
              <a:t>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2634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A5A013A-2E43-4F41-BF2A-952D8912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0462"/>
          </a:xfrm>
        </p:spPr>
        <p:txBody>
          <a:bodyPr>
            <a:normAutofit fontScale="90000"/>
          </a:bodyPr>
          <a:lstStyle/>
          <a:p>
            <a:r>
              <a:rPr lang="de-DE" dirty="0"/>
              <a:t>Wie funktioniert diese Präsentation?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2BA48A9-8017-4B95-863D-28891F3BBBEA}"/>
              </a:ext>
            </a:extLst>
          </p:cNvPr>
          <p:cNvSpPr/>
          <p:nvPr/>
        </p:nvSpPr>
        <p:spPr>
          <a:xfrm>
            <a:off x="10081259" y="6012759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1EF33D-52B7-47FE-9E6A-40027783FC9D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 Startseite wechseln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F92B80E-FD30-456C-919A-A88388ED354A}"/>
              </a:ext>
            </a:extLst>
          </p:cNvPr>
          <p:cNvSpPr/>
          <p:nvPr/>
        </p:nvSpPr>
        <p:spPr>
          <a:xfrm>
            <a:off x="10638608" y="6094639"/>
            <a:ext cx="391886" cy="391886"/>
          </a:xfrm>
          <a:prstGeom prst="actionButtonHome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Zurück oder Vorherige(r)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DB64A8-D312-479A-84B9-0D71D553E3F8}"/>
              </a:ext>
            </a:extLst>
          </p:cNvPr>
          <p:cNvSpPr/>
          <p:nvPr/>
        </p:nvSpPr>
        <p:spPr>
          <a:xfrm>
            <a:off x="10163990" y="6091136"/>
            <a:ext cx="391886" cy="391886"/>
          </a:xfrm>
          <a:prstGeom prst="actionButtonBackPrevious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1EC81B27-01FD-4A32-9E6F-D45F31052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1923691"/>
            <a:ext cx="9582150" cy="1200509"/>
          </a:xfrm>
        </p:spPr>
        <p:txBody>
          <a:bodyPr>
            <a:normAutofit/>
          </a:bodyPr>
          <a:lstStyle/>
          <a:p>
            <a:pPr algn="ctr"/>
            <a:r>
              <a:rPr lang="de-DE" sz="2400" i="1" dirty="0"/>
              <a:t>Zuerst erkläre ich dir kurz etwas zu dieser Präsentation.</a:t>
            </a:r>
          </a:p>
          <a:p>
            <a:pPr algn="ctr"/>
            <a:r>
              <a:rPr lang="de-DE" sz="2400" i="1" dirty="0"/>
              <a:t>Wenn du dazu bereit bist, klicke auf die Sprechblase.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5C89CF3-42DC-406F-8D94-E4C6968937C7}"/>
              </a:ext>
            </a:extLst>
          </p:cNvPr>
          <p:cNvGrpSpPr/>
          <p:nvPr/>
        </p:nvGrpSpPr>
        <p:grpSpPr>
          <a:xfrm>
            <a:off x="10081259" y="6012759"/>
            <a:ext cx="1506583" cy="548640"/>
            <a:chOff x="9814560" y="6235337"/>
            <a:chExt cx="1506583" cy="548640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4DB259D-D5D2-40C3-A66C-AF08546025B6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Interaktive Schaltfläche: Nächste(r) oder Weiter 3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8AFD35F-8962-4574-8F28-77962B49D03B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Interaktive Schaltfläche: Zur Startseite wechseln 3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ACA9BB7-3D10-4781-9827-BDF42915C48E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Interaktive Schaltfläche: Zurück oder Vorherige(r) 3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F7ACBA-190E-4352-9CBB-EEABEF1F6BBB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Interaktive Schaltfläche: Nächste(r) oder Weiter 3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AF8D8F-E3DB-47CD-8DC1-9BE620F0C18D}"/>
              </a:ext>
            </a:extLst>
          </p:cNvPr>
          <p:cNvSpPr/>
          <p:nvPr/>
        </p:nvSpPr>
        <p:spPr>
          <a:xfrm>
            <a:off x="11113223" y="6099658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: obere Ecken abgerundet 43">
            <a:extLst>
              <a:ext uri="{FF2B5EF4-FFF2-40B4-BE49-F238E27FC236}">
                <a16:creationId xmlns:a16="http://schemas.microsoft.com/office/drawing/2014/main" id="{20EC040B-3163-4CC9-BCE3-E1F62854B0F3}"/>
              </a:ext>
            </a:extLst>
          </p:cNvPr>
          <p:cNvSpPr/>
          <p:nvPr/>
        </p:nvSpPr>
        <p:spPr>
          <a:xfrm rot="5400000">
            <a:off x="6782860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45" name="Rechteck: obere Ecken abgerundet 44">
            <a:extLst>
              <a:ext uri="{FF2B5EF4-FFF2-40B4-BE49-F238E27FC236}">
                <a16:creationId xmlns:a16="http://schemas.microsoft.com/office/drawing/2014/main" id="{01A4B027-464C-4A94-80C7-DFCD20F923F1}"/>
              </a:ext>
            </a:extLst>
          </p:cNvPr>
          <p:cNvSpPr/>
          <p:nvPr/>
        </p:nvSpPr>
        <p:spPr>
          <a:xfrm rot="16200000">
            <a:off x="4895677" y="5443636"/>
            <a:ext cx="523875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46" name="Rechteck: obere Ecken abgerundet 45">
            <a:extLst>
              <a:ext uri="{FF2B5EF4-FFF2-40B4-BE49-F238E27FC236}">
                <a16:creationId xmlns:a16="http://schemas.microsoft.com/office/drawing/2014/main" id="{C7112C8D-50C6-4227-A303-BF88858C3994}"/>
              </a:ext>
            </a:extLst>
          </p:cNvPr>
          <p:cNvSpPr/>
          <p:nvPr/>
        </p:nvSpPr>
        <p:spPr>
          <a:xfrm rot="5400000">
            <a:off x="6782859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47" name="Rechteck: obere Ecken abgerundet 46">
            <a:extLst>
              <a:ext uri="{FF2B5EF4-FFF2-40B4-BE49-F238E27FC236}">
                <a16:creationId xmlns:a16="http://schemas.microsoft.com/office/drawing/2014/main" id="{F0D8791C-F22C-40C2-9798-E0F865482391}"/>
              </a:ext>
            </a:extLst>
          </p:cNvPr>
          <p:cNvSpPr/>
          <p:nvPr/>
        </p:nvSpPr>
        <p:spPr>
          <a:xfrm rot="16200000">
            <a:off x="4894355" y="5440995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2C7BE13A-5880-464B-B450-A4293255702A}"/>
              </a:ext>
            </a:extLst>
          </p:cNvPr>
          <p:cNvSpPr/>
          <p:nvPr/>
        </p:nvSpPr>
        <p:spPr>
          <a:xfrm>
            <a:off x="5157613" y="3569110"/>
            <a:ext cx="2305071" cy="12781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Futura"/>
              </a:rPr>
              <a:t>.  .  .</a:t>
            </a:r>
          </a:p>
        </p:txBody>
      </p:sp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0849941-4A33-4573-A78C-77DB77D7AD9E}"/>
              </a:ext>
            </a:extLst>
          </p:cNvPr>
          <p:cNvSpPr/>
          <p:nvPr/>
        </p:nvSpPr>
        <p:spPr>
          <a:xfrm rot="5400000">
            <a:off x="6776991" y="5442316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Übung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sp>
        <p:nvSpPr>
          <p:cNvPr id="28" name="Rechteck: obere Ecken abgerundet 27">
            <a:extLst>
              <a:ext uri="{FF2B5EF4-FFF2-40B4-BE49-F238E27FC236}">
                <a16:creationId xmlns:a16="http://schemas.microsoft.com/office/drawing/2014/main" id="{96920622-DC19-4D81-99D5-AB0A2A7B196C}"/>
              </a:ext>
            </a:extLst>
          </p:cNvPr>
          <p:cNvSpPr/>
          <p:nvPr/>
        </p:nvSpPr>
        <p:spPr>
          <a:xfrm rot="16200000">
            <a:off x="4894356" y="5439675"/>
            <a:ext cx="526517" cy="19002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D9D9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Futura"/>
              </a:rPr>
              <a:t>Inhalt</a:t>
            </a:r>
            <a:endParaRPr lang="de-DE" dirty="0">
              <a:solidFill>
                <a:schemeClr val="tx1"/>
              </a:solidFill>
              <a:latin typeface="Futura"/>
            </a:endParaRPr>
          </a:p>
        </p:txBody>
      </p:sp>
      <p:pic>
        <p:nvPicPr>
          <p:cNvPr id="16" name="Präsentation Erklärungen">
            <a:hlinkClick r:id="" action="ppaction://media"/>
            <a:extLst>
              <a:ext uri="{FF2B5EF4-FFF2-40B4-BE49-F238E27FC236}">
                <a16:creationId xmlns:a16="http://schemas.microsoft.com/office/drawing/2014/main" id="{84F1EE9E-FEC9-43A9-BA1D-5E6A067B9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0" y="5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7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8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800"/>
                            </p:stCondLst>
                            <p:childTnLst>
                              <p:par>
                                <p:cTn id="8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800"/>
                            </p:stCondLst>
                            <p:childTnLst>
                              <p:par>
                                <p:cTn id="8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800"/>
                            </p:stCondLst>
                            <p:childTnLst>
                              <p:par>
                                <p:cTn id="91" presetID="1" presetClass="exit" presetSubtype="0" fill="hold" grpId="4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7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7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7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3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2300"/>
                            </p:stCondLst>
                            <p:childTnLst>
                              <p:par>
                                <p:cTn id="122" presetID="10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4400"/>
                            </p:stCondLst>
                            <p:childTnLst>
                              <p:par>
                                <p:cTn id="13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3" animBg="1"/>
      <p:bldP spid="9" grpId="4" animBg="1"/>
      <p:bldP spid="10" grpId="0" animBg="1"/>
      <p:bldP spid="10" grpId="1" animBg="1"/>
      <p:bldP spid="10" grpId="3" animBg="1"/>
      <p:bldP spid="10" grpId="5" animBg="1"/>
      <p:bldP spid="10" grpId="6" animBg="1"/>
      <p:bldP spid="11" grpId="0" animBg="1"/>
      <p:bldP spid="11" grpId="1" animBg="1"/>
      <p:bldP spid="11" grpId="3" animBg="1"/>
      <p:bldP spid="11" grpId="5" animBg="1"/>
      <p:bldP spid="11" grpId="6" animBg="1"/>
      <p:bldP spid="22" grpId="0" uiExpand="1" build="p"/>
      <p:bldP spid="39" grpId="1" animBg="1"/>
      <p:bldP spid="39" grpId="2" animBg="1"/>
      <p:bldP spid="39" grpId="3" animBg="1"/>
      <p:bldP spid="44" grpId="0" animBg="1"/>
      <p:bldP spid="44" grpId="1" animBg="1"/>
      <p:bldP spid="44" grpId="3" animBg="1"/>
      <p:bldP spid="45" grpId="0" animBg="1"/>
      <p:bldP spid="45" grpId="1" animBg="1"/>
      <p:bldP spid="45" grpId="3" animBg="1"/>
      <p:bldP spid="45" grpId="4" animBg="1"/>
      <p:bldP spid="46" grpId="0" animBg="1"/>
      <p:bldP spid="46" grpId="1" animBg="1"/>
      <p:bldP spid="46" grpId="2" animBg="1"/>
      <p:bldP spid="47" grpId="0" animBg="1"/>
      <p:bldP spid="47" grpId="1" animBg="1"/>
      <p:bldP spid="12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913D74-BD22-4CE6-B043-0EBB636DE636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590757" cy="970462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de-DE" b="1" dirty="0"/>
              <a:t>4</a:t>
            </a:r>
            <a:r>
              <a:rPr lang="de-DE" dirty="0"/>
              <a:t> Geschwister </a:t>
            </a:r>
            <a:r>
              <a:rPr lang="de-DE" b="1" dirty="0"/>
              <a:t>19</a:t>
            </a:r>
            <a:r>
              <a:rPr lang="de-DE" dirty="0"/>
              <a:t> Euro Taschengeld gerecht untereinander aufteilen, bleiben wie viele Euro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1 Euro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3 Euro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0 Euro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2 Euro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739042-DC18-4E84-A1A7-EEEEDBB67782}"/>
              </a:ext>
            </a:extLst>
          </p:cNvPr>
          <p:cNvSpPr/>
          <p:nvPr/>
        </p:nvSpPr>
        <p:spPr>
          <a:xfrm>
            <a:off x="10731640" y="0"/>
            <a:ext cx="1460359" cy="652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Schwierigere</a:t>
            </a:r>
          </a:p>
          <a:p>
            <a:pPr algn="ctr"/>
            <a:r>
              <a:rPr lang="de-DE" sz="1600" dirty="0">
                <a:latin typeface="Futura"/>
              </a:rPr>
              <a:t>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5895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913D74-BD22-4CE6-B043-0EBB636DE636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590757" cy="970462"/>
          </a:xfrm>
        </p:spPr>
        <p:txBody>
          <a:bodyPr>
            <a:normAutofit/>
          </a:bodyPr>
          <a:lstStyle/>
          <a:p>
            <a:r>
              <a:rPr lang="de-DE" dirty="0"/>
              <a:t>Wenn </a:t>
            </a:r>
            <a:r>
              <a:rPr lang="de-DE" b="1" dirty="0"/>
              <a:t>9</a:t>
            </a:r>
            <a:r>
              <a:rPr lang="de-DE" dirty="0"/>
              <a:t> Gärtner eine Ernte von </a:t>
            </a:r>
            <a:r>
              <a:rPr lang="de-DE" b="1" dirty="0"/>
              <a:t>80</a:t>
            </a:r>
            <a:r>
              <a:rPr lang="de-DE" dirty="0"/>
              <a:t> Äpfeln gerecht untereinander aufteilen, bleiben wie viele Äpfel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7 Äpfel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4 Äpfel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8 Äpfel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kein Apfel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739042-DC18-4E84-A1A7-EEEEDBB67782}"/>
              </a:ext>
            </a:extLst>
          </p:cNvPr>
          <p:cNvSpPr/>
          <p:nvPr/>
        </p:nvSpPr>
        <p:spPr>
          <a:xfrm>
            <a:off x="10731640" y="0"/>
            <a:ext cx="1460359" cy="652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Schwierigere</a:t>
            </a:r>
          </a:p>
          <a:p>
            <a:pPr algn="ctr"/>
            <a:r>
              <a:rPr lang="de-DE" sz="1600" dirty="0">
                <a:latin typeface="Futura"/>
              </a:rPr>
              <a:t>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535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913D74-BD22-4CE6-B043-0EBB636DE636}"/>
              </a:ext>
            </a:extLst>
          </p:cNvPr>
          <p:cNvSpPr/>
          <p:nvPr/>
        </p:nvSpPr>
        <p:spPr>
          <a:xfrm>
            <a:off x="10081260" y="6016262"/>
            <a:ext cx="1506583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C19E1-FB67-462D-8CD3-A633579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80000"/>
            <a:ext cx="10590757" cy="970462"/>
          </a:xfrm>
        </p:spPr>
        <p:txBody>
          <a:bodyPr>
            <a:normAutofit/>
          </a:bodyPr>
          <a:lstStyle/>
          <a:p>
            <a:r>
              <a:rPr lang="de-DE" dirty="0"/>
              <a:t>Wenn </a:t>
            </a:r>
            <a:r>
              <a:rPr lang="de-DE" b="1" dirty="0"/>
              <a:t>2</a:t>
            </a:r>
            <a:r>
              <a:rPr lang="de-DE" dirty="0"/>
              <a:t> Affen </a:t>
            </a:r>
            <a:r>
              <a:rPr lang="de-DE" b="1" dirty="0"/>
              <a:t>6</a:t>
            </a:r>
            <a:r>
              <a:rPr lang="de-DE" dirty="0"/>
              <a:t> </a:t>
            </a:r>
            <a:r>
              <a:rPr lang="de-DE" dirty="0" err="1"/>
              <a:t>Banannen</a:t>
            </a:r>
            <a:r>
              <a:rPr lang="de-DE" dirty="0"/>
              <a:t> gerecht untereinander aufteilen, bleiben wie viele Bananen übrig?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51C94E-D3FD-4B56-BC50-5425754497D9}"/>
              </a:ext>
            </a:extLst>
          </p:cNvPr>
          <p:cNvSpPr txBox="1"/>
          <p:nvPr/>
        </p:nvSpPr>
        <p:spPr>
          <a:xfrm>
            <a:off x="13715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A: keine Banane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BCA61D-6E97-4ED5-9947-24F69AD03EC3}"/>
              </a:ext>
            </a:extLst>
          </p:cNvPr>
          <p:cNvSpPr txBox="1"/>
          <p:nvPr/>
        </p:nvSpPr>
        <p:spPr>
          <a:xfrm>
            <a:off x="6296299" y="229035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B: 3 Bananen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6D2FB5-AA37-4A6C-B666-6D5018A9BE37}"/>
              </a:ext>
            </a:extLst>
          </p:cNvPr>
          <p:cNvSpPr txBox="1"/>
          <p:nvPr/>
        </p:nvSpPr>
        <p:spPr>
          <a:xfrm>
            <a:off x="1371597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C: 1 Banane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A394ED-A882-4C4A-8B2F-2C69C58674C7}"/>
              </a:ext>
            </a:extLst>
          </p:cNvPr>
          <p:cNvSpPr txBox="1"/>
          <p:nvPr/>
        </p:nvSpPr>
        <p:spPr>
          <a:xfrm>
            <a:off x="6296299" y="3635114"/>
            <a:ext cx="4524104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e-DE" dirty="0">
                <a:latin typeface="Futura"/>
              </a:rPr>
              <a:t>D: 2 Bananen</a:t>
            </a:r>
          </a:p>
        </p:txBody>
      </p:sp>
      <p:sp>
        <p:nvSpPr>
          <p:cNvPr id="7" name="Interaktive Schaltfläche: Nächste(r) oder Weiter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0E317-FC7E-40A9-A46E-AB717781B51F}"/>
              </a:ext>
            </a:extLst>
          </p:cNvPr>
          <p:cNvSpPr/>
          <p:nvPr/>
        </p:nvSpPr>
        <p:spPr>
          <a:xfrm>
            <a:off x="11113225" y="6094639"/>
            <a:ext cx="391886" cy="391886"/>
          </a:xfrm>
          <a:prstGeom prst="actionButtonForwardNex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739042-DC18-4E84-A1A7-EEEEDBB67782}"/>
              </a:ext>
            </a:extLst>
          </p:cNvPr>
          <p:cNvSpPr/>
          <p:nvPr/>
        </p:nvSpPr>
        <p:spPr>
          <a:xfrm>
            <a:off x="10731640" y="0"/>
            <a:ext cx="1460359" cy="652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utura"/>
              </a:rPr>
              <a:t>Schwierigere</a:t>
            </a:r>
          </a:p>
          <a:p>
            <a:pPr algn="ctr"/>
            <a:r>
              <a:rPr lang="de-DE" sz="1600" dirty="0">
                <a:latin typeface="Futura"/>
              </a:rPr>
              <a:t>Aufgaben</a:t>
            </a:r>
            <a:endParaRPr lang="de-DE" sz="11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8748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2135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8664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E39F6DB-C23B-40DC-A868-436B0A03E0B3}"/>
              </a:ext>
            </a:extLst>
          </p:cNvPr>
          <p:cNvGrpSpPr/>
          <p:nvPr/>
        </p:nvGrpSpPr>
        <p:grpSpPr>
          <a:xfrm>
            <a:off x="4316962" y="197956"/>
            <a:ext cx="3558074" cy="2954801"/>
            <a:chOff x="4316963" y="1951600"/>
            <a:chExt cx="3558074" cy="295480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5A1A0CC-6C27-4C5D-B9A2-C6FF10A65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16963" y="1951600"/>
              <a:ext cx="3558074" cy="2954801"/>
            </a:xfrm>
            <a:prstGeom prst="rect">
              <a:avLst/>
            </a:prstGeom>
          </p:spPr>
        </p:pic>
        <p:sp>
          <p:nvSpPr>
            <p:cNvPr id="8" name="Smiley 7">
              <a:extLst>
                <a:ext uri="{FF2B5EF4-FFF2-40B4-BE49-F238E27FC236}">
                  <a16:creationId xmlns:a16="http://schemas.microsoft.com/office/drawing/2014/main" id="{87B9F8B2-B284-4126-B305-CAF17F2FA512}"/>
                </a:ext>
              </a:extLst>
            </p:cNvPr>
            <p:cNvSpPr/>
            <p:nvPr/>
          </p:nvSpPr>
          <p:spPr>
            <a:xfrm>
              <a:off x="5055109" y="2220240"/>
              <a:ext cx="2081781" cy="2081781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Futura"/>
              </a:endParaRPr>
            </a:p>
          </p:txBody>
        </p: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9B696CFC-C70B-4A84-A1B1-BF5AA597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91214"/>
            <a:ext cx="9601200" cy="20072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dirty="0"/>
              <a:t>Du hast alle Übungsaufgaben gelöst!</a:t>
            </a:r>
            <a:br>
              <a:rPr lang="de-DE" dirty="0"/>
            </a:br>
            <a:r>
              <a:rPr lang="de-DE" dirty="0"/>
              <a:t>Diese Präsentation ist nun zu Ende. </a:t>
            </a:r>
          </a:p>
        </p:txBody>
      </p:sp>
      <p:sp>
        <p:nvSpPr>
          <p:cNvPr id="12" name="Rechteck 11">
            <a:hlinkClick r:id="rId4" action="ppaction://hlinksldjump"/>
            <a:extLst>
              <a:ext uri="{FF2B5EF4-FFF2-40B4-BE49-F238E27FC236}">
                <a16:creationId xmlns:a16="http://schemas.microsoft.com/office/drawing/2014/main" id="{E94BB656-91DC-4868-8405-5F22D524001E}"/>
              </a:ext>
            </a:extLst>
          </p:cNvPr>
          <p:cNvSpPr/>
          <p:nvPr/>
        </p:nvSpPr>
        <p:spPr>
          <a:xfrm>
            <a:off x="6263" y="0"/>
            <a:ext cx="513567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6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F1B82-06BB-4801-86A9-B87B4F85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43769"/>
            <a:ext cx="9601200" cy="970462"/>
          </a:xfrm>
        </p:spPr>
        <p:txBody>
          <a:bodyPr/>
          <a:lstStyle/>
          <a:p>
            <a:pPr algn="ctr"/>
            <a:r>
              <a:rPr lang="de-DE" dirty="0"/>
              <a:t>Teilen mit Rest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3AA5F4F-27EC-4AB9-A8DB-51E2DCBC7457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E3DEFF8-3979-47CD-B5D2-2F1AEDFDCCCB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Interaktive Schaltfläche: Nächste(r) oder Weiter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45C18FC-1E7A-45CF-B0B8-25AED5BDC15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859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AF0143-2DB8-447C-B4D4-758B5FF1E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1923691"/>
            <a:ext cx="7639050" cy="3698698"/>
          </a:xfrm>
        </p:spPr>
        <p:txBody>
          <a:bodyPr/>
          <a:lstStyle/>
          <a:p>
            <a:pPr algn="just"/>
            <a:r>
              <a:rPr lang="de-DE" sz="2400" dirty="0"/>
              <a:t>Du kennst bereits das Teilen </a:t>
            </a:r>
            <a:r>
              <a:rPr lang="de-DE" sz="2400" b="1" dirty="0"/>
              <a:t>ohne</a:t>
            </a:r>
            <a:r>
              <a:rPr lang="de-DE" sz="2400" dirty="0"/>
              <a:t> Rest:</a:t>
            </a:r>
          </a:p>
          <a:p>
            <a:pPr algn="just"/>
            <a:endParaRPr lang="de-DE" sz="2400" dirty="0"/>
          </a:p>
          <a:p>
            <a:pPr algn="just"/>
            <a:r>
              <a:rPr lang="de-DE" sz="1800" dirty="0"/>
              <a:t>Wenn </a:t>
            </a:r>
            <a:r>
              <a:rPr lang="de-DE" sz="1800" b="1" dirty="0">
                <a:solidFill>
                  <a:schemeClr val="accent5"/>
                </a:solidFill>
              </a:rPr>
              <a:t>drei Kinder </a:t>
            </a:r>
            <a:r>
              <a:rPr lang="de-DE" sz="1800" b="1" dirty="0">
                <a:solidFill>
                  <a:schemeClr val="accent3"/>
                </a:solidFill>
              </a:rPr>
              <a:t>sechs Bonbons </a:t>
            </a:r>
            <a:r>
              <a:rPr lang="de-DE" sz="1800" dirty="0"/>
              <a:t>gerecht untereinander aufteilen, bekommt jedes von ihnen natürlich </a:t>
            </a:r>
            <a:r>
              <a:rPr lang="de-DE" sz="1800" b="1" dirty="0">
                <a:solidFill>
                  <a:schemeClr val="accent6"/>
                </a:solidFill>
              </a:rPr>
              <a:t>zwei Stück</a:t>
            </a:r>
            <a:r>
              <a:rPr lang="de-DE" sz="1800" dirty="0"/>
              <a:t>.</a:t>
            </a:r>
          </a:p>
          <a:p>
            <a:pPr algn="just"/>
            <a:r>
              <a:rPr lang="de-DE" sz="1800" dirty="0"/>
              <a:t>Es bleibt kein Bonbon übrig.</a:t>
            </a:r>
          </a:p>
          <a:p>
            <a:pPr algn="just"/>
            <a:endParaRPr lang="de-DE" sz="1800" dirty="0"/>
          </a:p>
          <a:p>
            <a:pPr algn="just"/>
            <a:r>
              <a:rPr lang="de-DE" sz="1800" dirty="0"/>
              <a:t>Oder kurz gesagt:</a:t>
            </a:r>
          </a:p>
          <a:p>
            <a:pPr algn="just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B904C5EA-3DDF-4D5B-B980-F0781A494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90200"/>
              </p:ext>
            </p:extLst>
          </p:nvPr>
        </p:nvGraphicFramePr>
        <p:xfrm>
          <a:off x="1482090" y="4880709"/>
          <a:ext cx="34861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23">
                  <a:extLst>
                    <a:ext uri="{9D8B030D-6E8A-4147-A177-3AD203B41FA5}">
                      <a16:colId xmlns:a16="http://schemas.microsoft.com/office/drawing/2014/main" val="2807567809"/>
                    </a:ext>
                  </a:extLst>
                </a:gridCol>
                <a:gridCol w="1152423">
                  <a:extLst>
                    <a:ext uri="{9D8B030D-6E8A-4147-A177-3AD203B41FA5}">
                      <a16:colId xmlns:a16="http://schemas.microsoft.com/office/drawing/2014/main" val="1107367107"/>
                    </a:ext>
                  </a:extLst>
                </a:gridCol>
                <a:gridCol w="355260">
                  <a:extLst>
                    <a:ext uri="{9D8B030D-6E8A-4147-A177-3AD203B41FA5}">
                      <a16:colId xmlns:a16="http://schemas.microsoft.com/office/drawing/2014/main" val="3291062588"/>
                    </a:ext>
                  </a:extLst>
                </a:gridCol>
                <a:gridCol w="996454">
                  <a:extLst>
                    <a:ext uri="{9D8B030D-6E8A-4147-A177-3AD203B41FA5}">
                      <a16:colId xmlns:a16="http://schemas.microsoft.com/office/drawing/2014/main" val="439729409"/>
                    </a:ext>
                  </a:extLst>
                </a:gridCol>
                <a:gridCol w="450090">
                  <a:extLst>
                    <a:ext uri="{9D8B030D-6E8A-4147-A177-3AD203B41FA5}">
                      <a16:colId xmlns:a16="http://schemas.microsoft.com/office/drawing/2014/main" val="1034854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5"/>
                          </a:solidFill>
                          <a:latin typeface="Futura"/>
                        </a:rPr>
                        <a:t>Sechs</a:t>
                      </a:r>
                      <a:endParaRPr lang="de-DE" sz="1400" b="0" dirty="0">
                        <a:solidFill>
                          <a:schemeClr val="accent5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geteilt durch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3"/>
                          </a:solidFill>
                          <a:latin typeface="Futura"/>
                        </a:rPr>
                        <a:t>drei</a:t>
                      </a:r>
                      <a:endParaRPr lang="de-DE" sz="1400" b="0" dirty="0">
                        <a:solidFill>
                          <a:schemeClr val="accent3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sind gleich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6"/>
                          </a:solidFill>
                          <a:latin typeface="Futura"/>
                        </a:rPr>
                        <a:t>zwei.</a:t>
                      </a:r>
                      <a:endParaRPr lang="de-DE" sz="1400" b="0" dirty="0">
                        <a:solidFill>
                          <a:schemeClr val="accent6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5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5"/>
                          </a:solidFill>
                          <a:latin typeface="Futura"/>
                        </a:rPr>
                        <a:t>6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: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/>
                          </a:solidFill>
                          <a:latin typeface="Futura"/>
                        </a:rPr>
                        <a:t>3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6"/>
                          </a:solidFill>
                          <a:latin typeface="Futura"/>
                        </a:rPr>
                        <a:t>2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45418"/>
                  </a:ext>
                </a:extLst>
              </a:tr>
            </a:tbl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4164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AF0143-2DB8-447C-B4D4-758B5FF1E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115" y="2783478"/>
            <a:ext cx="5779770" cy="2758185"/>
          </a:xfrm>
        </p:spPr>
        <p:txBody>
          <a:bodyPr/>
          <a:lstStyle/>
          <a:p>
            <a:r>
              <a:rPr lang="de-DE" dirty="0"/>
              <a:t>Die Kinder haben das bestimmt so gemacht: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B904C5EA-3DDF-4D5B-B980-F0781A4943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2090" y="4880709"/>
          <a:ext cx="34861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23">
                  <a:extLst>
                    <a:ext uri="{9D8B030D-6E8A-4147-A177-3AD203B41FA5}">
                      <a16:colId xmlns:a16="http://schemas.microsoft.com/office/drawing/2014/main" val="2807567809"/>
                    </a:ext>
                  </a:extLst>
                </a:gridCol>
                <a:gridCol w="1152423">
                  <a:extLst>
                    <a:ext uri="{9D8B030D-6E8A-4147-A177-3AD203B41FA5}">
                      <a16:colId xmlns:a16="http://schemas.microsoft.com/office/drawing/2014/main" val="1107367107"/>
                    </a:ext>
                  </a:extLst>
                </a:gridCol>
                <a:gridCol w="355260">
                  <a:extLst>
                    <a:ext uri="{9D8B030D-6E8A-4147-A177-3AD203B41FA5}">
                      <a16:colId xmlns:a16="http://schemas.microsoft.com/office/drawing/2014/main" val="3291062588"/>
                    </a:ext>
                  </a:extLst>
                </a:gridCol>
                <a:gridCol w="996454">
                  <a:extLst>
                    <a:ext uri="{9D8B030D-6E8A-4147-A177-3AD203B41FA5}">
                      <a16:colId xmlns:a16="http://schemas.microsoft.com/office/drawing/2014/main" val="439729409"/>
                    </a:ext>
                  </a:extLst>
                </a:gridCol>
                <a:gridCol w="450090">
                  <a:extLst>
                    <a:ext uri="{9D8B030D-6E8A-4147-A177-3AD203B41FA5}">
                      <a16:colId xmlns:a16="http://schemas.microsoft.com/office/drawing/2014/main" val="1034854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5"/>
                          </a:solidFill>
                          <a:latin typeface="Futura"/>
                        </a:rPr>
                        <a:t>Sechs</a:t>
                      </a:r>
                      <a:endParaRPr lang="de-DE" sz="1400" b="0" dirty="0">
                        <a:solidFill>
                          <a:schemeClr val="accent5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geteilt durch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3"/>
                          </a:solidFill>
                          <a:latin typeface="Futura"/>
                        </a:rPr>
                        <a:t>drei</a:t>
                      </a:r>
                      <a:endParaRPr lang="de-DE" sz="1400" b="0" dirty="0">
                        <a:solidFill>
                          <a:schemeClr val="accent3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sind gleich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6"/>
                          </a:solidFill>
                          <a:latin typeface="Futura"/>
                        </a:rPr>
                        <a:t>zwei.</a:t>
                      </a:r>
                      <a:endParaRPr lang="de-DE" sz="1400" b="0" dirty="0">
                        <a:solidFill>
                          <a:schemeClr val="accent6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5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5"/>
                          </a:solidFill>
                          <a:latin typeface="Futura"/>
                        </a:rPr>
                        <a:t>6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: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/>
                          </a:solidFill>
                          <a:latin typeface="Futura"/>
                        </a:rPr>
                        <a:t>3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6"/>
                          </a:solidFill>
                          <a:latin typeface="Futura"/>
                        </a:rPr>
                        <a:t>2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45418"/>
                  </a:ext>
                </a:extLst>
              </a:tr>
            </a:tbl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AB2891FB-2F83-4B94-B33A-A5F5EF4A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13" y="3732283"/>
            <a:ext cx="491861" cy="495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B20C83-1477-46AD-861F-C83849CE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50" y="4693784"/>
            <a:ext cx="491861" cy="495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B58DD5-C3E1-4EB8-A154-9CDB6086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994" y="3375759"/>
            <a:ext cx="491861" cy="4953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2A8C1E0-0B00-4A6C-9971-CAD2C697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133" y="4319640"/>
            <a:ext cx="491861" cy="4953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FB04BF0-DA88-4854-9531-4B817605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666" y="4987789"/>
            <a:ext cx="491861" cy="495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A4963D-72EA-4F4F-9732-887C3338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64" y="4567290"/>
            <a:ext cx="491861" cy="4953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3542 -0.4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17201 -0.036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-18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27995 0.0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43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25443 0.137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687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6393 -0.00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20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27409 0.041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9063 -0.15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AF0143-2DB8-447C-B4D4-758B5FF1E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115" y="2783478"/>
            <a:ext cx="5779770" cy="2758185"/>
          </a:xfrm>
        </p:spPr>
        <p:txBody>
          <a:bodyPr/>
          <a:lstStyle/>
          <a:p>
            <a:r>
              <a:rPr lang="de-DE" dirty="0"/>
              <a:t>Die Kinder haben das bestimmt so gemacht: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B904C5EA-3DDF-4D5B-B980-F0781A4943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2090" y="4880709"/>
          <a:ext cx="34861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23">
                  <a:extLst>
                    <a:ext uri="{9D8B030D-6E8A-4147-A177-3AD203B41FA5}">
                      <a16:colId xmlns:a16="http://schemas.microsoft.com/office/drawing/2014/main" val="2807567809"/>
                    </a:ext>
                  </a:extLst>
                </a:gridCol>
                <a:gridCol w="1152423">
                  <a:extLst>
                    <a:ext uri="{9D8B030D-6E8A-4147-A177-3AD203B41FA5}">
                      <a16:colId xmlns:a16="http://schemas.microsoft.com/office/drawing/2014/main" val="1107367107"/>
                    </a:ext>
                  </a:extLst>
                </a:gridCol>
                <a:gridCol w="355260">
                  <a:extLst>
                    <a:ext uri="{9D8B030D-6E8A-4147-A177-3AD203B41FA5}">
                      <a16:colId xmlns:a16="http://schemas.microsoft.com/office/drawing/2014/main" val="3291062588"/>
                    </a:ext>
                  </a:extLst>
                </a:gridCol>
                <a:gridCol w="996454">
                  <a:extLst>
                    <a:ext uri="{9D8B030D-6E8A-4147-A177-3AD203B41FA5}">
                      <a16:colId xmlns:a16="http://schemas.microsoft.com/office/drawing/2014/main" val="439729409"/>
                    </a:ext>
                  </a:extLst>
                </a:gridCol>
                <a:gridCol w="450090">
                  <a:extLst>
                    <a:ext uri="{9D8B030D-6E8A-4147-A177-3AD203B41FA5}">
                      <a16:colId xmlns:a16="http://schemas.microsoft.com/office/drawing/2014/main" val="1034854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5"/>
                          </a:solidFill>
                          <a:latin typeface="Futura"/>
                        </a:rPr>
                        <a:t>Sechs</a:t>
                      </a:r>
                      <a:endParaRPr lang="de-DE" sz="1400" b="0" dirty="0">
                        <a:solidFill>
                          <a:schemeClr val="accent5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geteilt durch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3"/>
                          </a:solidFill>
                          <a:latin typeface="Futura"/>
                        </a:rPr>
                        <a:t>drei</a:t>
                      </a:r>
                      <a:endParaRPr lang="de-DE" sz="1400" b="0" dirty="0">
                        <a:solidFill>
                          <a:schemeClr val="accent3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Futura"/>
                        </a:rPr>
                        <a:t>sind gleich</a:t>
                      </a:r>
                      <a:endParaRPr lang="de-DE" sz="1400" b="0" dirty="0"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accent6"/>
                          </a:solidFill>
                          <a:latin typeface="Futura"/>
                        </a:rPr>
                        <a:t>zwei.</a:t>
                      </a:r>
                      <a:endParaRPr lang="de-DE" sz="1400" b="0" dirty="0">
                        <a:solidFill>
                          <a:schemeClr val="accent6"/>
                        </a:solidFill>
                        <a:latin typeface="Futura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5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5"/>
                          </a:solidFill>
                          <a:latin typeface="Futura"/>
                        </a:rPr>
                        <a:t>6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: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/>
                          </a:solidFill>
                          <a:latin typeface="Futura"/>
                        </a:rPr>
                        <a:t>3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Futura"/>
                        </a:rPr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6"/>
                          </a:solidFill>
                          <a:latin typeface="Futura"/>
                        </a:rPr>
                        <a:t>2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4245418"/>
                  </a:ext>
                </a:extLst>
              </a:tr>
            </a:tbl>
          </a:graphicData>
        </a:graphic>
      </p:graphicFrame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AB2891FB-2F83-4B94-B33A-A5F5EF4A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93" y="3500120"/>
            <a:ext cx="491861" cy="495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B20C83-1477-46AD-861F-C83849CE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62" y="5294816"/>
            <a:ext cx="491861" cy="495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B58DD5-C3E1-4EB8-A154-9CDB6086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922" y="4318412"/>
            <a:ext cx="491861" cy="4953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2A8C1E0-0B00-4A6C-9971-CAD2C697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43" y="4287691"/>
            <a:ext cx="491861" cy="4953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FB04BF0-DA88-4854-9531-4B817605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43" y="5275670"/>
            <a:ext cx="491861" cy="495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A4963D-72EA-4F4F-9732-887C3338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44" y="3500120"/>
            <a:ext cx="491861" cy="4953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601C6E-5AD4-4E2B-9E1D-D512A92B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063" y="4246398"/>
            <a:ext cx="491861" cy="495300"/>
          </a:xfrm>
          <a:prstGeom prst="rect">
            <a:avLst/>
          </a:prstGeom>
        </p:spPr>
      </p:pic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6750B4B-B995-44D2-94B9-1437DD9579CF}"/>
              </a:ext>
            </a:extLst>
          </p:cNvPr>
          <p:cNvSpPr txBox="1">
            <a:spLocks/>
          </p:cNvSpPr>
          <p:nvPr/>
        </p:nvSpPr>
        <p:spPr>
          <a:xfrm>
            <a:off x="3125157" y="1589814"/>
            <a:ext cx="5779770" cy="191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Doch was passiert mit dem siebten Bonbon, den die Kinder jetzt auch noch finden?</a:t>
            </a:r>
          </a:p>
        </p:txBody>
      </p:sp>
    </p:spTree>
    <p:extLst>
      <p:ext uri="{BB962C8B-B14F-4D97-AF65-F5344CB8AC3E}">
        <p14:creationId xmlns:p14="http://schemas.microsoft.com/office/powerpoint/2010/main" val="8445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44259 L 0.23542 -0.44167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7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70"/>
                            </p:stCondLst>
                            <p:childTnLst>
                              <p:par>
                                <p:cTn id="5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7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601C6E-5AD4-4E2B-9E1D-D512A92B5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063" y="4246398"/>
            <a:ext cx="491861" cy="495300"/>
          </a:xfrm>
          <a:prstGeom prst="rect">
            <a:avLst/>
          </a:prstGeom>
        </p:spPr>
      </p:pic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6750B4B-B995-44D2-94B9-1437DD9579CF}"/>
              </a:ext>
            </a:extLst>
          </p:cNvPr>
          <p:cNvSpPr txBox="1">
            <a:spLocks/>
          </p:cNvSpPr>
          <p:nvPr/>
        </p:nvSpPr>
        <p:spPr>
          <a:xfrm>
            <a:off x="3125157" y="1589814"/>
            <a:ext cx="5779770" cy="70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Doch was passiert mit dem siebten Bonbon, den die Kinder jetzt auch noch finden?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C029133C-B79B-417D-AD12-E9BD1B7982B6}"/>
              </a:ext>
            </a:extLst>
          </p:cNvPr>
          <p:cNvSpPr txBox="1">
            <a:spLocks/>
          </p:cNvSpPr>
          <p:nvPr/>
        </p:nvSpPr>
        <p:spPr>
          <a:xfrm>
            <a:off x="3125156" y="1593559"/>
            <a:ext cx="6712263" cy="154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Wenn eines der Kinder den siebten Bonbon bekäme, wäre das nicht gerecht.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5CAF332-130D-4BDF-AFFD-85548E25F1F8}"/>
              </a:ext>
            </a:extLst>
          </p:cNvPr>
          <p:cNvSpPr txBox="1">
            <a:spLocks/>
          </p:cNvSpPr>
          <p:nvPr/>
        </p:nvSpPr>
        <p:spPr>
          <a:xfrm>
            <a:off x="3125157" y="2310600"/>
            <a:ext cx="5860728" cy="70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erste Junge hätte einen Bonbon mehr als die anderen beiden Kinder.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C7977A0-100B-4DDC-9F66-8B435D07B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093" y="3500120"/>
            <a:ext cx="491861" cy="4953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3425738-FF15-4898-BDAF-06E388FE2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162" y="5294816"/>
            <a:ext cx="491861" cy="4953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A41FCB4-CE7F-4C8B-B552-409AC42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22" y="4318412"/>
            <a:ext cx="491861" cy="4953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BA2C8C6-4E5C-4D65-8BA9-7A47C0116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4287691"/>
            <a:ext cx="491861" cy="4953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1D49031-EE87-45EB-9E5A-D0AE650B8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5275670"/>
            <a:ext cx="491861" cy="4953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0CBEC98-379B-474A-A3AF-B6EBC30E6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4" y="3500120"/>
            <a:ext cx="4918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1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1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17253 -0.1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-5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1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601C6E-5AD4-4E2B-9E1D-D512A92B5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063" y="4246398"/>
            <a:ext cx="491861" cy="495300"/>
          </a:xfrm>
          <a:prstGeom prst="rect">
            <a:avLst/>
          </a:prstGeom>
        </p:spPr>
      </p:pic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6750B4B-B995-44D2-94B9-1437DD9579CF}"/>
              </a:ext>
            </a:extLst>
          </p:cNvPr>
          <p:cNvSpPr txBox="1">
            <a:spLocks/>
          </p:cNvSpPr>
          <p:nvPr/>
        </p:nvSpPr>
        <p:spPr>
          <a:xfrm>
            <a:off x="3125157" y="1589814"/>
            <a:ext cx="5477823" cy="196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Darum entscheiden sich alle drei dafür, den siebten Bonbon übrig zulassen.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C029133C-B79B-417D-AD12-E9BD1B7982B6}"/>
              </a:ext>
            </a:extLst>
          </p:cNvPr>
          <p:cNvSpPr txBox="1">
            <a:spLocks/>
          </p:cNvSpPr>
          <p:nvPr/>
        </p:nvSpPr>
        <p:spPr>
          <a:xfrm>
            <a:off x="3125156" y="1593248"/>
            <a:ext cx="6757984" cy="154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Wenn eines der Kinder den siebten Bonbon bekäme, wäre das nicht gerecht.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33C25853-C13F-4EF3-8000-1AFFF18FC99B}"/>
              </a:ext>
            </a:extLst>
          </p:cNvPr>
          <p:cNvSpPr txBox="1">
            <a:spLocks/>
          </p:cNvSpPr>
          <p:nvPr/>
        </p:nvSpPr>
        <p:spPr>
          <a:xfrm>
            <a:off x="3125157" y="2310600"/>
            <a:ext cx="5860728" cy="70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erste Junge hätte einen Bonbon mehr als die anderen beiden Kinder.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4E9FC3C-38FC-4D07-95AF-BDB463A84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093" y="3500120"/>
            <a:ext cx="491861" cy="4953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20B25B0-82A5-4BBB-A46C-8FFDCF85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162" y="5294816"/>
            <a:ext cx="491861" cy="4953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43C5BF4-E4C4-47CC-AE3B-8AAF4ABA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22" y="4318412"/>
            <a:ext cx="491861" cy="4953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8B4E0D8-254A-4C03-83CE-4A4C85992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4287691"/>
            <a:ext cx="491861" cy="4953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A4C6C39-4953-4D23-B32E-895722CE0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5275670"/>
            <a:ext cx="491861" cy="4953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89D526E-6F46-49B8-95E4-531DE01EE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4" y="3500120"/>
            <a:ext cx="4918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53 -0.11111 L -0.17253 -0.11111 " pathEditMode="relative" rAng="0" ptsTypes="AA">
                                      <p:cBhvr>
                                        <p:cTn id="3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1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253 -0.11088 L 3.95833E-6 -4.07407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1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49CE96-00D3-441C-B08E-0994A8DC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 mit Rest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E77552-6C80-4206-847D-E25DC665AA4D}"/>
              </a:ext>
            </a:extLst>
          </p:cNvPr>
          <p:cNvGrpSpPr/>
          <p:nvPr/>
        </p:nvGrpSpPr>
        <p:grpSpPr>
          <a:xfrm>
            <a:off x="10081260" y="6016262"/>
            <a:ext cx="1506583" cy="548640"/>
            <a:chOff x="9814560" y="6235337"/>
            <a:chExt cx="1506583" cy="54864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926A482-FB02-41E9-A4A7-A8FD9443F1EA}"/>
                </a:ext>
              </a:extLst>
            </p:cNvPr>
            <p:cNvSpPr/>
            <p:nvPr/>
          </p:nvSpPr>
          <p:spPr>
            <a:xfrm>
              <a:off x="9814560" y="6235337"/>
              <a:ext cx="1506583" cy="5486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Interaktive Schaltfläche: Nächste(r) oder Weiter 23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243FB10B-A9D1-4C7D-BB7D-F96515765AD7}"/>
                </a:ext>
              </a:extLst>
            </p:cNvPr>
            <p:cNvSpPr/>
            <p:nvPr/>
          </p:nvSpPr>
          <p:spPr>
            <a:xfrm>
              <a:off x="10846525" y="6313714"/>
              <a:ext cx="391886" cy="391886"/>
            </a:xfrm>
            <a:prstGeom prst="actionButtonForwardNext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Interaktive Schaltfläche: Zur Startseite wechseln 2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675C78E9-C124-4025-9FA9-F723D6AF8347}"/>
                </a:ext>
              </a:extLst>
            </p:cNvPr>
            <p:cNvSpPr/>
            <p:nvPr/>
          </p:nvSpPr>
          <p:spPr>
            <a:xfrm>
              <a:off x="10371908" y="6313714"/>
              <a:ext cx="391886" cy="391886"/>
            </a:xfrm>
            <a:prstGeom prst="actionButtonHome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nteraktive Schaltfläche: Zurück oder Vorherige(r) 2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B56B574-D1EE-4D06-97A4-A488EC603934}"/>
                </a:ext>
              </a:extLst>
            </p:cNvPr>
            <p:cNvSpPr/>
            <p:nvPr/>
          </p:nvSpPr>
          <p:spPr>
            <a:xfrm>
              <a:off x="9897290" y="6310211"/>
              <a:ext cx="391886" cy="391886"/>
            </a:xfrm>
            <a:prstGeom prst="actionButtonBackPrevious">
              <a:avLst/>
            </a:prstGeom>
            <a:ln w="190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41CFA72C-713C-4A46-8FD6-680A49A9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93" y="3283593"/>
            <a:ext cx="532411" cy="771697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E8AB2F1-067B-49C3-81F6-6BBDF70C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7" y="4162571"/>
            <a:ext cx="788685" cy="809439"/>
          </a:xfrm>
          <a:prstGeom prst="rect">
            <a:avLst/>
          </a:prstGeom>
        </p:spPr>
      </p:pic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C54DC8-A40D-49FD-B247-791002CC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021" y="5027251"/>
            <a:ext cx="489696" cy="8094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601C6E-5AD4-4E2B-9E1D-D512A92B5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063" y="4246398"/>
            <a:ext cx="491861" cy="495300"/>
          </a:xfrm>
          <a:prstGeom prst="rect">
            <a:avLst/>
          </a:prstGeom>
        </p:spPr>
      </p:pic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6750B4B-B995-44D2-94B9-1437DD9579CF}"/>
              </a:ext>
            </a:extLst>
          </p:cNvPr>
          <p:cNvSpPr txBox="1">
            <a:spLocks/>
          </p:cNvSpPr>
          <p:nvPr/>
        </p:nvSpPr>
        <p:spPr>
          <a:xfrm>
            <a:off x="3125157" y="1589814"/>
            <a:ext cx="5386383" cy="196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Futura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Darum entscheiden sich alle drei dafür, den siebten Bonbon übrig zulassen.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6CBE22-79EB-4531-934C-927514BB3F37}"/>
              </a:ext>
            </a:extLst>
          </p:cNvPr>
          <p:cNvSpPr/>
          <p:nvPr/>
        </p:nvSpPr>
        <p:spPr>
          <a:xfrm>
            <a:off x="3128760" y="1602189"/>
            <a:ext cx="7592580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latin typeface="Futura"/>
              </a:rPr>
              <a:t>Wenn </a:t>
            </a:r>
            <a:r>
              <a:rPr lang="de-DE" b="1" dirty="0">
                <a:latin typeface="Futura"/>
              </a:rPr>
              <a:t>drei Kinder sieben Bonbons </a:t>
            </a:r>
            <a:r>
              <a:rPr lang="de-DE" dirty="0">
                <a:latin typeface="Futura"/>
              </a:rPr>
              <a:t>gerecht untereinander aufteilen, bekommt jedes von ihnen  </a:t>
            </a:r>
            <a:r>
              <a:rPr lang="de-DE" b="1" dirty="0">
                <a:latin typeface="Futura"/>
              </a:rPr>
              <a:t>zwei Stück</a:t>
            </a:r>
            <a:r>
              <a:rPr lang="de-DE" dirty="0">
                <a:latin typeface="Futura"/>
              </a:rPr>
              <a:t>.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AC2EE5A-866E-4F3C-8BDE-4D06B8D45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093" y="3500120"/>
            <a:ext cx="491861" cy="4953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B5E1290-5051-4602-85E8-CBCC4CD6C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162" y="5294816"/>
            <a:ext cx="491861" cy="4953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ABEECEC-F9F5-4494-A44B-35767C0B8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22" y="4318412"/>
            <a:ext cx="491861" cy="4953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C23D5B1-4977-413A-851F-89C50F52A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4287691"/>
            <a:ext cx="491861" cy="4953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9E1676B-F538-4B62-A2A5-3AD0D6D65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3" y="5275670"/>
            <a:ext cx="491861" cy="4953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08942ED-612F-4A68-AACA-99112932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44" y="3500120"/>
            <a:ext cx="491861" cy="4953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EF8C3A28-3421-4FC0-80E9-1EF18B612B43}"/>
              </a:ext>
            </a:extLst>
          </p:cNvPr>
          <p:cNvSpPr/>
          <p:nvPr/>
        </p:nvSpPr>
        <p:spPr>
          <a:xfrm>
            <a:off x="3125157" y="2733054"/>
            <a:ext cx="5797863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de-DE" dirty="0">
                <a:solidFill>
                  <a:srgbClr val="191B0E"/>
                </a:solidFill>
                <a:latin typeface="Futura"/>
              </a:rPr>
              <a:t>Es bleibt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ein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Bonbon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übrig. Das ist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der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 </a:t>
            </a:r>
            <a:r>
              <a:rPr lang="de-DE" b="1" dirty="0">
                <a:solidFill>
                  <a:schemeClr val="accent6"/>
                </a:solidFill>
                <a:latin typeface="Futura"/>
              </a:rPr>
              <a:t>Rest</a:t>
            </a:r>
            <a:r>
              <a:rPr lang="de-DE" dirty="0">
                <a:solidFill>
                  <a:srgbClr val="191B0E"/>
                </a:solidFill>
                <a:latin typeface="Futu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7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10"/>
                            </p:stCondLst>
                            <p:childTnLst>
                              <p:par>
                                <p:cTn id="4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1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" grpId="0"/>
      <p:bldP spid="39" grpId="0"/>
      <p:bldP spid="39" grpId="1"/>
    </p:bldLst>
  </p:timing>
</p:sld>
</file>

<file path=ppt/theme/theme1.xml><?xml version="1.0" encoding="utf-8"?>
<a:theme xmlns:a="http://schemas.openxmlformats.org/drawingml/2006/main" name="Ausschnitt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TM10001105[[fn=Ernte]]</Template>
  <TotalTime>0</TotalTime>
  <Words>731</Words>
  <Application>Microsoft Office PowerPoint</Application>
  <PresentationFormat>Breitbild</PresentationFormat>
  <Paragraphs>166</Paragraphs>
  <Slides>23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Calibri</vt:lpstr>
      <vt:lpstr>Franklin Gothic Book</vt:lpstr>
      <vt:lpstr>Futura</vt:lpstr>
      <vt:lpstr>Ausschnitt</vt:lpstr>
      <vt:lpstr>Schülerpräsentation</vt:lpstr>
      <vt:lpstr>Wie funktioniert diese Präsentation?</vt:lpstr>
      <vt:lpstr>Teilen mit Rest</vt:lpstr>
      <vt:lpstr>Teilen mit Rest</vt:lpstr>
      <vt:lpstr>Teilen mit Rest</vt:lpstr>
      <vt:lpstr>Teilen mit Rest</vt:lpstr>
      <vt:lpstr>Teilen mit Rest</vt:lpstr>
      <vt:lpstr>Teilen mit Rest</vt:lpstr>
      <vt:lpstr>Teilen mit Rest</vt:lpstr>
      <vt:lpstr>Teilen mit Rest</vt:lpstr>
      <vt:lpstr>Teilen mit Rest</vt:lpstr>
      <vt:lpstr>Teilen mit Rest</vt:lpstr>
      <vt:lpstr>Übung:</vt:lpstr>
      <vt:lpstr>Wenn drei Kinder sieben Bonbons gerecht untereinander aufteilen, bleiben wie viele Bonbons übrig?</vt:lpstr>
      <vt:lpstr>Wenn drei Kinder acht Bonbons gerecht untereinander aufteilen, bleiben wie viele Bonbons übrig?</vt:lpstr>
      <vt:lpstr>Wenn vier Kinder acht Bonbons gerecht untereinander aufteilen, bleiben wie viele Bonbons übrig?</vt:lpstr>
      <vt:lpstr>Wenn vier Kinder zehn Bonbons gerecht untereinander aufteilen, bleiben wie viele Bonbons übrig?</vt:lpstr>
      <vt:lpstr>Du hast gut aufgepasst und kannst nun schwierigere Aufgaben lösen.</vt:lpstr>
      <vt:lpstr>Wenn 7 Kinder 37 Bälle gerecht untereinander aufteilen, bleiben wie viele Bälle übrig?</vt:lpstr>
      <vt:lpstr>Wenn 4 Geschwister 19 Euro Taschengeld gerecht untereinander aufteilen, bleiben wie viele Euro übrig?</vt:lpstr>
      <vt:lpstr>Wenn 9 Gärtner eine Ernte von 80 Äpfeln gerecht untereinander aufteilen, bleiben wie viele Äpfel übrig?</vt:lpstr>
      <vt:lpstr>Wenn 2 Affen 6 Banannen gerecht untereinander aufteilen, bleiben wie viele Bananen übrig?</vt:lpstr>
      <vt:lpstr>Du hast alle Übungsaufgaben gelöst! Diese Präsentation ist nun zu Ende.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Armin Schulz</dc:creator>
  <cp:lastModifiedBy>Armin Schulz</cp:lastModifiedBy>
  <cp:revision>79</cp:revision>
  <dcterms:created xsi:type="dcterms:W3CDTF">2019-11-10T11:26:46Z</dcterms:created>
  <dcterms:modified xsi:type="dcterms:W3CDTF">2019-11-10T22:54:03Z</dcterms:modified>
</cp:coreProperties>
</file>