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0"/>
  </p:notesMasterIdLst>
  <p:sldIdLst>
    <p:sldId id="265" r:id="rId2"/>
    <p:sldId id="350" r:id="rId3"/>
    <p:sldId id="266" r:id="rId4"/>
    <p:sldId id="349" r:id="rId5"/>
    <p:sldId id="306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317" r:id="rId17"/>
    <p:sldId id="318" r:id="rId18"/>
    <p:sldId id="319" r:id="rId19"/>
    <p:sldId id="320" r:id="rId20"/>
    <p:sldId id="323" r:id="rId21"/>
    <p:sldId id="321" r:id="rId22"/>
    <p:sldId id="322" r:id="rId23"/>
    <p:sldId id="324" r:id="rId24"/>
    <p:sldId id="325" r:id="rId25"/>
    <p:sldId id="326" r:id="rId26"/>
    <p:sldId id="327" r:id="rId27"/>
    <p:sldId id="328" r:id="rId28"/>
    <p:sldId id="329" r:id="rId29"/>
    <p:sldId id="330" r:id="rId30"/>
    <p:sldId id="331" r:id="rId31"/>
    <p:sldId id="332" r:id="rId32"/>
    <p:sldId id="333" r:id="rId33"/>
    <p:sldId id="334" r:id="rId34"/>
    <p:sldId id="335" r:id="rId35"/>
    <p:sldId id="336" r:id="rId36"/>
    <p:sldId id="337" r:id="rId37"/>
    <p:sldId id="338" r:id="rId38"/>
    <p:sldId id="339" r:id="rId39"/>
    <p:sldId id="340" r:id="rId40"/>
    <p:sldId id="341" r:id="rId41"/>
    <p:sldId id="342" r:id="rId42"/>
    <p:sldId id="343" r:id="rId43"/>
    <p:sldId id="344" r:id="rId44"/>
    <p:sldId id="345" r:id="rId45"/>
    <p:sldId id="347" r:id="rId46"/>
    <p:sldId id="346" r:id="rId47"/>
    <p:sldId id="348" r:id="rId48"/>
    <p:sldId id="305" r:id="rId49"/>
  </p:sldIdLst>
  <p:sldSz cx="12192000" cy="6858000"/>
  <p:notesSz cx="7010400" cy="92964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0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686" userDrawn="1">
          <p15:clr>
            <a:srgbClr val="A4A3A4"/>
          </p15:clr>
        </p15:guide>
        <p15:guide id="4" pos="438" userDrawn="1">
          <p15:clr>
            <a:srgbClr val="A4A3A4"/>
          </p15:clr>
        </p15:guide>
        <p15:guide id="5" orient="horz" pos="11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7D"/>
    <a:srgbClr val="0069B4"/>
    <a:srgbClr val="8AAD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11" autoAdjust="0"/>
    <p:restoredTop sz="94712" autoAdjust="0"/>
  </p:normalViewPr>
  <p:slideViewPr>
    <p:cSldViewPr snapToGrid="0" showGuides="1">
      <p:cViewPr varScale="1">
        <p:scale>
          <a:sx n="107" d="100"/>
          <a:sy n="107" d="100"/>
        </p:scale>
        <p:origin x="1876" y="56"/>
      </p:cViewPr>
      <p:guideLst>
        <p:guide orient="horz" pos="3407"/>
        <p:guide pos="3840"/>
        <p:guide orient="horz" pos="686"/>
        <p:guide pos="438"/>
        <p:guide orient="horz" pos="11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9A2D55D-E9BC-4C36-B72D-B1213935B848}" type="datetimeFigureOut">
              <a:rPr lang="de-DE" smtClean="0"/>
              <a:t>01.04.2025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9146D6B-7675-4AF9-A4D9-D66329B706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6325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Nebenhörer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6D6B-7675-4AF9-A4D9-D66329B706FC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0349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Nebenhörer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6D6B-7675-4AF9-A4D9-D66329B706FC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7169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1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A063EAD2-69D9-CD41-8A47-FB81C38040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4462"/>
            <a:ext cx="12192000" cy="2813538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24884B69-E849-4E14-84C0-DB35C2BB77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3595" y="1979828"/>
            <a:ext cx="10397085" cy="1314518"/>
          </a:xfrm>
          <a:prstGeom prst="rect">
            <a:avLst/>
          </a:prstGeom>
          <a:noFill/>
        </p:spPr>
        <p:txBody>
          <a:bodyPr lIns="0" tIns="0" rIns="0" anchor="t">
            <a:normAutofit/>
          </a:bodyPr>
          <a:lstStyle>
            <a:lvl1pPr algn="l">
              <a:lnSpc>
                <a:spcPct val="120000"/>
              </a:lnSpc>
              <a:defRPr sz="3600" b="1" i="0" cap="all" spc="0" baseline="0">
                <a:solidFill>
                  <a:srgbClr val="004A7D"/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8B5A38D9-4A1A-4CCF-BF40-AADD0B153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595" y="3429000"/>
            <a:ext cx="10397084" cy="999932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 algn="l">
              <a:buNone/>
              <a:defRPr sz="2600" b="0" i="0" baseline="0">
                <a:solidFill>
                  <a:srgbClr val="004A7D"/>
                </a:solidFill>
                <a:effectLst/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cxnSp>
        <p:nvCxnSpPr>
          <p:cNvPr id="10" name="Gerade Verbindung 5">
            <a:extLst>
              <a:ext uri="{FF2B5EF4-FFF2-40B4-BE49-F238E27FC236}">
                <a16:creationId xmlns:a16="http://schemas.microsoft.com/office/drawing/2014/main" id="{B6CB56BE-7674-4FC7-B75B-B7881B25E4ED}"/>
              </a:ext>
            </a:extLst>
          </p:cNvPr>
          <p:cNvCxnSpPr>
            <a:cxnSpLocks/>
          </p:cNvCxnSpPr>
          <p:nvPr userDrawn="1"/>
        </p:nvCxnSpPr>
        <p:spPr>
          <a:xfrm flipV="1">
            <a:off x="760227" y="5760406"/>
            <a:ext cx="0" cy="10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E9FDD28D-5F98-4D34-A78F-7381EA09F7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9721" y="5768578"/>
            <a:ext cx="10680958" cy="1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A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de-DE" dirty="0"/>
              <a:t>Dr. Peter Menzel, Institut für Geophysik und Geoinformatik</a:t>
            </a:r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1BD618A-BD18-4BCE-9B22-82783314C6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86" y="520473"/>
            <a:ext cx="255318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47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4">
            <a:extLst>
              <a:ext uri="{FF2B5EF4-FFF2-40B4-BE49-F238E27FC236}">
                <a16:creationId xmlns:a16="http://schemas.microsoft.com/office/drawing/2014/main" id="{B7933CBF-A719-B444-8AF5-04F23B2A8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5" y="923058"/>
            <a:ext cx="10982536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2483862F-6D91-964D-BE35-72549DABF132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748145" y="1704975"/>
            <a:ext cx="10982535" cy="423068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Diagramm einfügen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114F96E-E110-4AF7-B5DC-3E1BE54715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59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3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4">
            <a:extLst>
              <a:ext uri="{FF2B5EF4-FFF2-40B4-BE49-F238E27FC236}">
                <a16:creationId xmlns:a16="http://schemas.microsoft.com/office/drawing/2014/main" id="{B7933CBF-A719-B444-8AF5-04F23B2A8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83" y="923058"/>
            <a:ext cx="10976598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2483862F-6D91-964D-BE35-72549DABF132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753301" y="1712981"/>
            <a:ext cx="3393426" cy="423068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Diagramm einfügen</a:t>
            </a:r>
          </a:p>
        </p:txBody>
      </p:sp>
      <p:sp>
        <p:nvSpPr>
          <p:cNvPr id="14" name="Diagrammplatzhalter 2">
            <a:extLst>
              <a:ext uri="{FF2B5EF4-FFF2-40B4-BE49-F238E27FC236}">
                <a16:creationId xmlns:a16="http://schemas.microsoft.com/office/drawing/2014/main" id="{85493028-4E16-3C4A-BD65-3436E4073715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8344003" y="1712981"/>
            <a:ext cx="3393426" cy="423068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Diagramm einfügen</a:t>
            </a:r>
          </a:p>
        </p:txBody>
      </p:sp>
      <p:sp>
        <p:nvSpPr>
          <p:cNvPr id="15" name="Diagrammplatzhalter 2">
            <a:extLst>
              <a:ext uri="{FF2B5EF4-FFF2-40B4-BE49-F238E27FC236}">
                <a16:creationId xmlns:a16="http://schemas.microsoft.com/office/drawing/2014/main" id="{C53FB2FC-6039-1F45-AC1C-11CB345BEDEA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4548652" y="1712981"/>
            <a:ext cx="3393426" cy="423068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Diagramm einfügen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375E368-7061-4EAC-8D8F-91FADBAC04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87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4">
            <a:extLst>
              <a:ext uri="{FF2B5EF4-FFF2-40B4-BE49-F238E27FC236}">
                <a16:creationId xmlns:a16="http://schemas.microsoft.com/office/drawing/2014/main" id="{B7933CBF-A719-B444-8AF5-04F23B2A8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83" y="923058"/>
            <a:ext cx="10976598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Tabellenplatzhalter 3">
            <a:extLst>
              <a:ext uri="{FF2B5EF4-FFF2-40B4-BE49-F238E27FC236}">
                <a16:creationId xmlns:a16="http://schemas.microsoft.com/office/drawing/2014/main" id="{42393A5D-B8CA-DB43-A5C3-B61EB6BE6DAB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754084" y="1704975"/>
            <a:ext cx="10976598" cy="423068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Tabelle einfügen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507D64E-2D6A-49B3-90C9-D8842A2376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1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ild + weiße 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A063EAD2-69D9-CD41-8A47-FB81C38040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4462"/>
            <a:ext cx="12192000" cy="2813538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AE4DC475-0773-FD4F-8894-FD86AB375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3595" y="1979827"/>
            <a:ext cx="10397085" cy="1333307"/>
          </a:xfrm>
          <a:prstGeom prst="rect">
            <a:avLst/>
          </a:prstGeom>
          <a:noFill/>
        </p:spPr>
        <p:txBody>
          <a:bodyPr lIns="0" tIns="0" rIns="0" anchor="t">
            <a:normAutofit/>
          </a:bodyPr>
          <a:lstStyle>
            <a:lvl1pPr algn="l">
              <a:lnSpc>
                <a:spcPct val="120000"/>
              </a:lnSpc>
              <a:defRPr sz="3600" b="1" i="0" cap="all" spc="0" baseline="0"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C0AF655A-574C-354D-BC9B-554D42DDD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595" y="3429000"/>
            <a:ext cx="10397084" cy="999932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 algn="l">
              <a:buNone/>
              <a:defRPr sz="2600" b="0" i="0" baseline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CD17BEE2-4CFD-88E3-10CD-8178C0CEC98E}"/>
              </a:ext>
            </a:extLst>
          </p:cNvPr>
          <p:cNvCxnSpPr>
            <a:cxnSpLocks/>
          </p:cNvCxnSpPr>
          <p:nvPr userDrawn="1"/>
        </p:nvCxnSpPr>
        <p:spPr>
          <a:xfrm flipV="1">
            <a:off x="760227" y="5762082"/>
            <a:ext cx="0" cy="10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54F54922-C6D0-486F-9516-5F7B612902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9721" y="5768578"/>
            <a:ext cx="10680958" cy="1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A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de-DE" dirty="0"/>
              <a:t>Dr. Peter Menzel, Institut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Geophysics</a:t>
            </a:r>
            <a:r>
              <a:rPr lang="de-DE" dirty="0"/>
              <a:t> and </a:t>
            </a:r>
            <a:r>
              <a:rPr lang="de-DE" dirty="0" err="1"/>
              <a:t>Geoinformatics</a:t>
            </a:r>
            <a:endParaRPr lang="de-DE" dirty="0"/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E18612A-927F-4CA8-AC48-CD39216036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521206"/>
            <a:ext cx="2553189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14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ild + blaue Schrift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A063EAD2-69D9-CD41-8A47-FB81C38040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4462"/>
            <a:ext cx="12192000" cy="2813538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AE4DC475-0773-FD4F-8894-FD86AB375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3595" y="1979827"/>
            <a:ext cx="10397085" cy="1333307"/>
          </a:xfrm>
          <a:prstGeom prst="rect">
            <a:avLst/>
          </a:prstGeom>
          <a:noFill/>
        </p:spPr>
        <p:txBody>
          <a:bodyPr lIns="0" tIns="0" rIns="0" anchor="t">
            <a:normAutofit/>
          </a:bodyPr>
          <a:lstStyle>
            <a:lvl1pPr algn="l">
              <a:lnSpc>
                <a:spcPct val="120000"/>
              </a:lnSpc>
              <a:defRPr sz="3600" b="1" i="0" cap="all" spc="0" baseline="0">
                <a:solidFill>
                  <a:srgbClr val="004A7D"/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C0AF655A-574C-354D-BC9B-554D42DDD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595" y="3429000"/>
            <a:ext cx="10397084" cy="999932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 algn="l">
              <a:buNone/>
              <a:defRPr sz="2600" b="0" i="0" baseline="0">
                <a:solidFill>
                  <a:srgbClr val="004A7D"/>
                </a:solidFill>
                <a:effectLst/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CD17BEE2-4CFD-88E3-10CD-8178C0CEC98E}"/>
              </a:ext>
            </a:extLst>
          </p:cNvPr>
          <p:cNvCxnSpPr>
            <a:cxnSpLocks/>
          </p:cNvCxnSpPr>
          <p:nvPr userDrawn="1"/>
        </p:nvCxnSpPr>
        <p:spPr>
          <a:xfrm flipV="1">
            <a:off x="766763" y="5768578"/>
            <a:ext cx="0" cy="10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FA72C748-26E8-412F-890F-594491E908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9721" y="5768578"/>
            <a:ext cx="10680958" cy="1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A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de-DE" dirty="0"/>
              <a:t>Dr. Peter Menzel, Institut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Geophysics</a:t>
            </a:r>
            <a:r>
              <a:rPr lang="de-DE" dirty="0"/>
              <a:t> and </a:t>
            </a:r>
            <a:r>
              <a:rPr lang="de-DE" dirty="0" err="1"/>
              <a:t>Geoinformatics</a:t>
            </a:r>
            <a:endParaRPr lang="de-DE" dirty="0"/>
          </a:p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9423C04-9F6A-4DA0-BE81-E6C83F4F40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86" y="520473"/>
            <a:ext cx="255318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434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8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27592B3-D4DC-E24F-AA1C-2A05D60DD6C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8145" y="1721708"/>
            <a:ext cx="10982536" cy="4213234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6858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002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DE3F634-B07A-6F47-9151-9C187E088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5" y="923058"/>
            <a:ext cx="10982536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8F4D545-5734-447E-BC12-3730E868CF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03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6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960BD8C6-7AB3-C64F-8C75-0984F7FD809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8145" y="1721708"/>
            <a:ext cx="5259227" cy="4213234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742950" indent="-28575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200150" indent="-28575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57350" indent="-28575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00250" indent="-17145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64349417-2101-9E4F-957C-40EE9DC94BA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71454" y="1721708"/>
            <a:ext cx="5259227" cy="4213234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6858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002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BCAE72CF-FE3E-B44F-A41E-BFF4769C3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5" y="923058"/>
            <a:ext cx="10982536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8BE2FA2-7F9B-4F82-93BA-179F5A7A9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09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5244DFFF-5FDB-2845-9FB3-C504544BB02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54083" y="864231"/>
            <a:ext cx="10976598" cy="5070711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6858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002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CCC6298-7B59-40FD-81F7-9F386267D7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5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EC617361-E60C-DE46-BBF4-073B94746F1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471453" y="864231"/>
            <a:ext cx="5259227" cy="5070711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6858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002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400A0BB4-9691-2743-8231-5FFC854F1A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53301" y="864231"/>
            <a:ext cx="5259227" cy="5070711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6858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002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3F52199-0BE3-4F26-8B3E-C873622D7D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07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/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enplatzhalter 4">
            <a:extLst>
              <a:ext uri="{FF2B5EF4-FFF2-40B4-BE49-F238E27FC236}">
                <a16:creationId xmlns:a16="http://schemas.microsoft.com/office/drawing/2014/main" id="{20FE898B-58F2-9142-9ED3-EEBBA769A76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48145" y="841376"/>
            <a:ext cx="10982536" cy="495991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</a:lstStyle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B3F7442-48D7-410A-B860-69E8908983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5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E4BC42F-D558-FF41-B4B9-7A075C25C7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4083" y="1704822"/>
            <a:ext cx="10976598" cy="4230841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B7933CBF-A719-B444-8AF5-04F23B2A8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83" y="923058"/>
            <a:ext cx="10976598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B2990FB-9498-45C9-8E18-87877C9571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2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5">
            <a:extLst>
              <a:ext uri="{FF2B5EF4-FFF2-40B4-BE49-F238E27FC236}">
                <a16:creationId xmlns:a16="http://schemas.microsoft.com/office/drawing/2014/main" id="{BF5E3395-C981-4234-9E4A-431FB9716BC5}"/>
              </a:ext>
            </a:extLst>
          </p:cNvPr>
          <p:cNvCxnSpPr>
            <a:cxnSpLocks/>
          </p:cNvCxnSpPr>
          <p:nvPr userDrawn="1"/>
        </p:nvCxnSpPr>
        <p:spPr>
          <a:xfrm flipV="1">
            <a:off x="760227" y="6217600"/>
            <a:ext cx="0" cy="640400"/>
          </a:xfrm>
          <a:prstGeom prst="line">
            <a:avLst/>
          </a:prstGeom>
          <a:ln>
            <a:solidFill>
              <a:srgbClr val="004A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73F8053B-A6A5-488D-A314-83E271417020}"/>
              </a:ext>
            </a:extLst>
          </p:cNvPr>
          <p:cNvSpPr txBox="1">
            <a:spLocks/>
          </p:cNvSpPr>
          <p:nvPr userDrawn="1"/>
        </p:nvSpPr>
        <p:spPr>
          <a:xfrm>
            <a:off x="194239" y="6274750"/>
            <a:ext cx="494764" cy="365125"/>
          </a:xfrm>
          <a:prstGeom prst="rect">
            <a:avLst/>
          </a:prstGeom>
        </p:spPr>
        <p:txBody>
          <a:bodyPr lIns="0" tIns="0" rIns="0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rgbClr val="004A7D"/>
                </a:solidFill>
                <a:latin typeface="Spartan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1FBD69-6E57-4E10-B6F4-1F4D658D73AC}" type="slidenum">
              <a:rPr lang="de-DE" smtClean="0">
                <a:latin typeface="+mn-lt"/>
              </a:rPr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ED8D6D00-FF5F-483E-B336-EE136557BCB3}"/>
              </a:ext>
            </a:extLst>
          </p:cNvPr>
          <p:cNvSpPr txBox="1">
            <a:spLocks/>
          </p:cNvSpPr>
          <p:nvPr userDrawn="1"/>
        </p:nvSpPr>
        <p:spPr>
          <a:xfrm>
            <a:off x="902677" y="6223950"/>
            <a:ext cx="6864875" cy="533387"/>
          </a:xfrm>
          <a:prstGeom prst="rect">
            <a:avLst/>
          </a:prstGeom>
        </p:spPr>
        <p:txBody>
          <a:bodyPr lIns="0" tIns="0" rIns="0"/>
          <a:lstStyle>
            <a:defPPr>
              <a:defRPr lang="de-DE"/>
            </a:defPPr>
            <a:lvl1pPr marL="0" algn="l" defTabSz="914400" rtl="0" eaLnBrk="1" latinLnBrk="0" hangingPunct="1">
              <a:lnSpc>
                <a:spcPct val="150000"/>
              </a:lnSpc>
              <a:defRPr sz="1000" b="0" i="0" kern="1200" spc="0">
                <a:solidFill>
                  <a:srgbClr val="004A7D"/>
                </a:solidFill>
                <a:latin typeface="Spartan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+mn-lt"/>
              </a:rPr>
              <a:t>Dr. Peter Menzel</a:t>
            </a:r>
          </a:p>
          <a:p>
            <a:r>
              <a:rPr lang="de-DE" dirty="0">
                <a:latin typeface="+mn-lt"/>
              </a:rPr>
              <a:t>Grundlagen GIS</a:t>
            </a:r>
          </a:p>
        </p:txBody>
      </p:sp>
    </p:spTree>
    <p:extLst>
      <p:ext uri="{BB962C8B-B14F-4D97-AF65-F5344CB8AC3E}">
        <p14:creationId xmlns:p14="http://schemas.microsoft.com/office/powerpoint/2010/main" val="289539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7" r:id="rId2"/>
    <p:sldLayoutId id="2147483688" r:id="rId3"/>
    <p:sldLayoutId id="2147483682" r:id="rId4"/>
    <p:sldLayoutId id="2147483670" r:id="rId5"/>
    <p:sldLayoutId id="2147483672" r:id="rId6"/>
    <p:sldLayoutId id="2147483671" r:id="rId7"/>
    <p:sldLayoutId id="2147483665" r:id="rId8"/>
    <p:sldLayoutId id="2147483681" r:id="rId9"/>
    <p:sldLayoutId id="2147483683" r:id="rId10"/>
    <p:sldLayoutId id="2147483685" r:id="rId11"/>
    <p:sldLayoutId id="2147483686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4A7D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A7D"/>
        </a:buClr>
        <a:buSzPct val="10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A7D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A7D"/>
        </a:buClr>
        <a:buFont typeface="Wingdings" pitchFamily="2" charset="2"/>
        <a:buChar char="§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A7D"/>
        </a:buClr>
        <a:buFont typeface="Wingdings" pitchFamily="2" charset="2"/>
        <a:buChar char="§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mailto:Peter.Menzel@geophysik.tu-freiberg.de" TargetMode="External"/><Relationship Id="rId2" Type="http://schemas.openxmlformats.org/officeDocument/2006/relationships/hyperlink" Target="https://bildungsportal.sachsen.de/opal/auth/RepositoryEntry/19758415873/CourseNode/101413612291379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ro.arcgis.com/de/pro-app/latest/help/main/welcome-to-the-arcgis-pro-app-help.htm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9ACE98-E6DF-4E0D-952D-B62AD8906F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Übung</a:t>
            </a:r>
            <a:r>
              <a:rPr lang="en-US" dirty="0"/>
              <a:t> </a:t>
            </a:r>
            <a:r>
              <a:rPr lang="en-US" dirty="0" err="1"/>
              <a:t>Grundlagen</a:t>
            </a:r>
            <a:r>
              <a:rPr lang="en-US" dirty="0"/>
              <a:t> GIS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66A64CF-F362-49F2-9948-E38B261F0E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Georeferenzierung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683AE27-0C24-4FDF-A589-9FCC2BC4E3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7A4E5B7-52AE-46AD-B5D3-2130509CBE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758" y="810662"/>
            <a:ext cx="3322642" cy="252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01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45056FE-ECAD-41F7-BF82-F77AFBBA6C54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dirty="0"/>
              <a:t>Vorarbeit zur korrekten Darstellung der Metadaten (nur einmalig notwendig):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Wenn Sie bereits ein Projekt geöffnet haben:</a:t>
            </a:r>
          </a:p>
          <a:p>
            <a:pPr marL="971550" lvl="1" indent="-285750"/>
            <a:r>
              <a:rPr lang="de-DE" dirty="0"/>
              <a:t>Menü: </a:t>
            </a:r>
            <a:r>
              <a:rPr lang="de-DE" i="1" dirty="0"/>
              <a:t>Projekt </a:t>
            </a:r>
            <a:r>
              <a:rPr lang="de-DE" dirty="0"/>
              <a:t>&gt;&gt; </a:t>
            </a:r>
            <a:r>
              <a:rPr lang="de-DE" i="1" dirty="0"/>
              <a:t>Optionen</a:t>
            </a:r>
          </a:p>
          <a:p>
            <a:r>
              <a:rPr lang="de-DE" dirty="0"/>
              <a:t>Wenn Sie sich in Startbildschirm befinden:</a:t>
            </a:r>
          </a:p>
          <a:p>
            <a:pPr marL="971550" lvl="1" indent="-285750"/>
            <a:r>
              <a:rPr lang="de-DE" dirty="0"/>
              <a:t>Menü:</a:t>
            </a:r>
            <a:r>
              <a:rPr lang="de-DE" i="1" dirty="0"/>
              <a:t> Einstellungen &gt;&gt; Optionen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de-DE" dirty="0"/>
              <a:t>Tab </a:t>
            </a:r>
            <a:r>
              <a:rPr lang="de-DE" i="1" dirty="0"/>
              <a:t>Metadaten</a:t>
            </a:r>
            <a:r>
              <a:rPr lang="de-DE" dirty="0"/>
              <a:t> &gt;&gt; </a:t>
            </a:r>
            <a:r>
              <a:rPr lang="de-DE" i="1" dirty="0" err="1"/>
              <a:t>Metadata</a:t>
            </a:r>
            <a:r>
              <a:rPr lang="de-DE" i="1" dirty="0"/>
              <a:t> Style 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de-DE" dirty="0"/>
              <a:t>Wählen Sie Option </a:t>
            </a:r>
            <a:r>
              <a:rPr lang="de-DE" i="1" dirty="0"/>
              <a:t>FGDC CSDGM </a:t>
            </a:r>
            <a:r>
              <a:rPr lang="de-DE" i="1" dirty="0" err="1"/>
              <a:t>Metadata</a:t>
            </a:r>
            <a:endParaRPr lang="de-DE" i="1" dirty="0"/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FF9F34E-6742-4E23-8227-59270FD34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Raumbezug / </a:t>
            </a:r>
            <a:r>
              <a:rPr lang="de-DE" dirty="0" err="1"/>
              <a:t>Spatial</a:t>
            </a:r>
            <a:r>
              <a:rPr lang="de-DE" dirty="0"/>
              <a:t> Reference in ArcGIS Pro</a:t>
            </a:r>
            <a:br>
              <a:rPr lang="de-DE" dirty="0"/>
            </a:b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9C6ECE3-6C6C-4DFE-A00F-1D3DF177A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887" y="2286001"/>
            <a:ext cx="6405114" cy="4572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92666F26-25AA-4B14-8D53-D03C943FC08D}"/>
              </a:ext>
            </a:extLst>
          </p:cNvPr>
          <p:cNvSpPr/>
          <p:nvPr/>
        </p:nvSpPr>
        <p:spPr>
          <a:xfrm>
            <a:off x="7404100" y="3117850"/>
            <a:ext cx="3175000" cy="3746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771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45056FE-ECAD-41F7-BF82-F77AFBBA6C54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dirty="0"/>
              <a:t>Anzeige der Informationen zum </a:t>
            </a:r>
            <a:br>
              <a:rPr lang="de-DE" dirty="0"/>
            </a:br>
            <a:r>
              <a:rPr lang="de-DE" dirty="0"/>
              <a:t>vergebenen Raumbezugs für </a:t>
            </a:r>
            <a:br>
              <a:rPr lang="de-DE" dirty="0"/>
            </a:br>
            <a:r>
              <a:rPr lang="de-DE" dirty="0"/>
              <a:t>ein Objekt</a:t>
            </a:r>
            <a:r>
              <a:rPr lang="de-DE" i="1" dirty="0"/>
              <a:t> </a:t>
            </a:r>
            <a:r>
              <a:rPr lang="de-DE" dirty="0"/>
              <a:t>im Katalog-Bereich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Rechts-Klick auf ein Objekt</a:t>
            </a:r>
            <a:r>
              <a:rPr lang="de-DE" i="1" dirty="0"/>
              <a:t> </a:t>
            </a:r>
            <a:br>
              <a:rPr lang="de-DE" i="1" dirty="0"/>
            </a:br>
            <a:r>
              <a:rPr lang="de-DE" dirty="0"/>
              <a:t>im Katalog-Bereich &gt;&gt; Eigenschaften</a:t>
            </a:r>
            <a:endParaRPr lang="de-DE" i="1" dirty="0"/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Scrollen Sie zum Eintrag Raumbezug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FF9F34E-6742-4E23-8227-59270FD34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Raumbezug / </a:t>
            </a:r>
            <a:r>
              <a:rPr lang="de-DE" dirty="0" err="1"/>
              <a:t>Spatial</a:t>
            </a:r>
            <a:r>
              <a:rPr lang="de-DE" dirty="0"/>
              <a:t> Reference in ArcGIS Pro</a:t>
            </a:r>
            <a:br>
              <a:rPr lang="de-DE" dirty="0"/>
            </a:br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DB5ECD4-CC00-4B87-8551-8D6A4457D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150" y="1261425"/>
            <a:ext cx="6292850" cy="5596576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886C7014-E87F-40DD-9C67-3C2E4B04EEBF}"/>
              </a:ext>
            </a:extLst>
          </p:cNvPr>
          <p:cNvSpPr/>
          <p:nvPr/>
        </p:nvSpPr>
        <p:spPr>
          <a:xfrm>
            <a:off x="7404100" y="3549650"/>
            <a:ext cx="4610100" cy="26543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593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5A031C4-6948-4104-B417-E1FA0450B45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dirty="0"/>
              <a:t>Anzeigen und Ändern des Raumbezuges einer Kartenansicht</a:t>
            </a:r>
            <a:endParaRPr lang="de-DE" i="1" dirty="0"/>
          </a:p>
          <a:p>
            <a:r>
              <a:rPr lang="de-DE" dirty="0"/>
              <a:t>in ArcGIS Pro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Selektieren Sie eine Karte im Inhaltsbereich; Rechts-Klick &gt;&gt; Eigenschaften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8DB870A-366D-4B40-826B-0CD567EE2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Raumbezug / </a:t>
            </a:r>
            <a:r>
              <a:rPr lang="de-DE" dirty="0" err="1"/>
              <a:t>Spatial</a:t>
            </a:r>
            <a:r>
              <a:rPr lang="de-DE" dirty="0"/>
              <a:t> Reference in ArcGIS Pro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BAC13AA-A482-4155-AF09-AE25540557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17" t="16427" r="59010" b="30900"/>
          <a:stretch/>
        </p:blipFill>
        <p:spPr>
          <a:xfrm>
            <a:off x="8877300" y="749299"/>
            <a:ext cx="3086100" cy="5459077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848C5D60-16AA-4375-90EC-AE0DF7FA69FB}"/>
              </a:ext>
            </a:extLst>
          </p:cNvPr>
          <p:cNvSpPr/>
          <p:nvPr/>
        </p:nvSpPr>
        <p:spPr>
          <a:xfrm>
            <a:off x="9368480" y="5488278"/>
            <a:ext cx="2480619" cy="26482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632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5A031C4-6948-4104-B417-E1FA0450B45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dirty="0"/>
              <a:t>Anzeigen und Ändern des Raumbezuges einer Kartenansicht</a:t>
            </a:r>
            <a:endParaRPr lang="de-DE" i="1" dirty="0"/>
          </a:p>
          <a:p>
            <a:r>
              <a:rPr lang="de-DE" dirty="0"/>
              <a:t>in ArcGIS Pro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Selektieren Sie eine Karte im Inhaltsbereich Rechts-Klick &gt;&gt; </a:t>
            </a:r>
            <a:r>
              <a:rPr lang="de-DE" i="1" dirty="0"/>
              <a:t>Eigenschaften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Gehen Sie zu Tab Koordinatensysteme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Selektieren Sie das neue Koordinatensystem </a:t>
            </a:r>
            <a:br>
              <a:rPr lang="de-DE" dirty="0"/>
            </a:br>
            <a:r>
              <a:rPr lang="de-DE" dirty="0"/>
              <a:t>für den Raumbezug aus der Liste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dirty="0"/>
              <a:t>Favoriten </a:t>
            </a:r>
            <a:br>
              <a:rPr lang="de-DE" dirty="0"/>
            </a:br>
            <a:r>
              <a:rPr lang="de-DE" dirty="0"/>
              <a:t>Sie können mehrere KS als Favoriten setzen;</a:t>
            </a:r>
            <a:br>
              <a:rPr lang="de-DE" dirty="0"/>
            </a:br>
            <a:r>
              <a:rPr lang="de-DE" dirty="0"/>
              <a:t>Empfehlung: </a:t>
            </a:r>
          </a:p>
          <a:p>
            <a:pPr marL="1257300" lvl="2" indent="-342900"/>
            <a:r>
              <a:rPr lang="de-DE" dirty="0"/>
              <a:t>ETRS 1989 UTM Zone 33N (projiziert)</a:t>
            </a:r>
          </a:p>
          <a:p>
            <a:pPr marL="1257300" lvl="2" indent="-342900"/>
            <a:r>
              <a:rPr lang="de-DE" dirty="0"/>
              <a:t>WGS 1984 (geografisch)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dirty="0"/>
              <a:t>Layer (Raumbezüge aller Layer)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dirty="0"/>
              <a:t>Geografisches Koordinatensystem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dirty="0"/>
              <a:t>Projiziertes Koordinatensystem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8DB870A-366D-4B40-826B-0CD567EE2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Raumbezug / </a:t>
            </a:r>
            <a:r>
              <a:rPr lang="de-DE" dirty="0" err="1"/>
              <a:t>Spatial</a:t>
            </a:r>
            <a:r>
              <a:rPr lang="de-DE" dirty="0"/>
              <a:t> Reference in ArcGIS Pro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BAC13AA-A482-4155-AF09-AE25540557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17" t="16427" r="59010" b="30900"/>
          <a:stretch/>
        </p:blipFill>
        <p:spPr>
          <a:xfrm>
            <a:off x="8877300" y="749299"/>
            <a:ext cx="3086100" cy="5459077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848C5D60-16AA-4375-90EC-AE0DF7FA69FB}"/>
              </a:ext>
            </a:extLst>
          </p:cNvPr>
          <p:cNvSpPr/>
          <p:nvPr/>
        </p:nvSpPr>
        <p:spPr>
          <a:xfrm>
            <a:off x="9368480" y="5488278"/>
            <a:ext cx="2480619" cy="26482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98DD5-06BB-4974-B295-3D1550064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650" y="2782928"/>
            <a:ext cx="5721350" cy="4075072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0CC0B5AE-71A8-4C90-A23A-080BFAB95973}"/>
              </a:ext>
            </a:extLst>
          </p:cNvPr>
          <p:cNvSpPr/>
          <p:nvPr/>
        </p:nvSpPr>
        <p:spPr>
          <a:xfrm>
            <a:off x="7658100" y="3828325"/>
            <a:ext cx="2127250" cy="17406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894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BA6D93B-CE0C-4220-AE3E-CF8A3273FF2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b="1" dirty="0"/>
              <a:t>Georeferenzierung (im engeren Sinn): </a:t>
            </a:r>
            <a:r>
              <a:rPr lang="de-DE" dirty="0"/>
              <a:t>allg. Zuweisen eines Raumbezuges zu </a:t>
            </a:r>
            <a:br>
              <a:rPr lang="de-DE" dirty="0"/>
            </a:br>
            <a:r>
              <a:rPr lang="de-DE" dirty="0"/>
              <a:t>	einem Geoobjekt</a:t>
            </a:r>
          </a:p>
          <a:p>
            <a:endParaRPr lang="de-DE" b="1" dirty="0"/>
          </a:p>
          <a:p>
            <a:r>
              <a:rPr lang="de-DE" b="1" dirty="0"/>
              <a:t>Geocodierung: </a:t>
            </a:r>
            <a:r>
              <a:rPr lang="de-DE" dirty="0"/>
              <a:t>allg. Umwandlung eines Raumbezuges in einen anderen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/>
              <a:t>Koordinatenumwandlung: </a:t>
            </a:r>
            <a:r>
              <a:rPr lang="de-DE" dirty="0"/>
              <a:t>Umrechnung eines Koordinatensystem / einer Projektion</a:t>
            </a:r>
          </a:p>
          <a:p>
            <a:r>
              <a:rPr lang="de-DE" dirty="0"/>
              <a:t>	in ein anderes System / eine andere Projektion </a:t>
            </a:r>
            <a:br>
              <a:rPr lang="de-DE" dirty="0"/>
            </a:br>
            <a:r>
              <a:rPr lang="de-DE" dirty="0"/>
              <a:t>	</a:t>
            </a:r>
            <a:r>
              <a:rPr lang="de-DE" b="1" dirty="0"/>
              <a:t>mittels bekannten Formalismus</a:t>
            </a:r>
          </a:p>
          <a:p>
            <a:endParaRPr lang="de-DE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/>
              <a:t>Koordinatentransformation:</a:t>
            </a:r>
            <a:r>
              <a:rPr lang="de-DE" dirty="0"/>
              <a:t> Umrechnung eines Koordinatensystem in ein </a:t>
            </a:r>
            <a:br>
              <a:rPr lang="de-DE" dirty="0"/>
            </a:br>
            <a:r>
              <a:rPr lang="de-DE" dirty="0"/>
              <a:t>	anderes System; die Parameter der Transformationsgleichung werden </a:t>
            </a:r>
            <a:br>
              <a:rPr lang="de-DE" dirty="0"/>
            </a:br>
            <a:r>
              <a:rPr lang="de-DE" dirty="0"/>
              <a:t>	über </a:t>
            </a:r>
            <a:r>
              <a:rPr lang="de-DE" b="1" dirty="0"/>
              <a:t>Passpunkte</a:t>
            </a:r>
            <a:r>
              <a:rPr lang="de-DE" dirty="0"/>
              <a:t> bestimmt</a:t>
            </a:r>
            <a:endParaRPr lang="de-DE" b="1" dirty="0"/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46A5352-0DD9-4A6F-9926-60D2DAB66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Theorie: Georeferenzierung</a:t>
            </a:r>
            <a:br>
              <a:rPr lang="de-DE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9494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BA6D93B-CE0C-4220-AE3E-CF8A3273FF2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Bezeichnet den Vorgang der Ausrichtung eines Rasterobjektes mit </a:t>
            </a:r>
            <a:br>
              <a:rPr lang="de-DE" dirty="0"/>
            </a:br>
            <a:r>
              <a:rPr lang="de-DE" dirty="0"/>
              <a:t>unbekanntem / lokalen Raumbezug in einem bekannten </a:t>
            </a:r>
            <a:br>
              <a:rPr lang="de-DE" dirty="0"/>
            </a:br>
            <a:r>
              <a:rPr lang="de-DE" dirty="0"/>
              <a:t>Raumbezug / Koordinatensystem.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Dieser Vorgang ist in ArcGIS eigentlich eine klassische </a:t>
            </a:r>
            <a:br>
              <a:rPr lang="de-DE" dirty="0"/>
            </a:br>
            <a:r>
              <a:rPr lang="de-DE" b="1" dirty="0"/>
              <a:t>Geocodierung über eine Koordinatentransformation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Koordinatenumwandlung findet in ArcGIS entweder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/>
              <a:t>„on-</a:t>
            </a:r>
            <a:r>
              <a:rPr lang="de-DE" dirty="0" err="1"/>
              <a:t>the</a:t>
            </a:r>
            <a:r>
              <a:rPr lang="de-DE" dirty="0"/>
              <a:t>-</a:t>
            </a:r>
            <a:r>
              <a:rPr lang="de-DE" dirty="0" err="1"/>
              <a:t>fly</a:t>
            </a:r>
            <a:r>
              <a:rPr lang="de-DE" dirty="0"/>
              <a:t>“ und temporär statt: Objekt-Raumbezug in Projekt-Raumbezug</a:t>
            </a:r>
            <a:br>
              <a:rPr lang="de-DE" dirty="0"/>
            </a:br>
            <a:r>
              <a:rPr lang="de-DE" dirty="0"/>
              <a:t>oder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/>
              <a:t>über eine spezielle Toolbox statt (dauerhaft).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46A5352-0DD9-4A6F-9926-60D2DAB66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Theorie: Georeferenzierung in ArcGIS</a:t>
            </a:r>
            <a:br>
              <a:rPr lang="de-DE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792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BA6D93B-CE0C-4220-AE3E-CF8A3273FF2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dirty="0"/>
              <a:t>Ausrichten eines beliebigen (Raster-)Datensatzes</a:t>
            </a:r>
            <a:br>
              <a:rPr lang="de-DE" dirty="0"/>
            </a:br>
            <a:r>
              <a:rPr lang="de-DE" dirty="0"/>
              <a:t>an einem bekannten Koordinatensystem:</a:t>
            </a:r>
          </a:p>
          <a:p>
            <a:endParaRPr lang="de-DE" dirty="0"/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Definition von Passpunkten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dirty="0"/>
              <a:t>Bekannte Koordinaten für einzelne Pixel oder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dirty="0"/>
              <a:t>Anhand von georeferenzierten Strukturen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Definition der Transformationsgleichung</a:t>
            </a:r>
          </a:p>
          <a:p>
            <a:pPr lvl="1"/>
            <a:r>
              <a:rPr lang="de-DE" dirty="0"/>
              <a:t>Min. Anzahl der Passpunkte wird durch die </a:t>
            </a:r>
          </a:p>
          <a:p>
            <a:pPr lvl="1"/>
            <a:r>
              <a:rPr lang="de-DE" dirty="0"/>
              <a:t>Art der Transformation bestimmt 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Berechnung der transformierten Koordinaten</a:t>
            </a:r>
          </a:p>
          <a:p>
            <a:r>
              <a:rPr lang="de-DE" dirty="0"/>
              <a:t>	für jeden Pixel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46A5352-0DD9-4A6F-9926-60D2DAB66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Theorie: Georeferenzierung in ArcGIS</a:t>
            </a:r>
            <a:br>
              <a:rPr lang="de-DE" dirty="0"/>
            </a:b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BAB7E48-3E11-4541-9F35-19B0EBF54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266" y="1854200"/>
            <a:ext cx="4699134" cy="338195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2B0A8EE-4EA4-4DA3-ADE0-CDB02E9F64FC}"/>
              </a:ext>
            </a:extLst>
          </p:cNvPr>
          <p:cNvSpPr txBox="1"/>
          <p:nvPr/>
        </p:nvSpPr>
        <p:spPr>
          <a:xfrm>
            <a:off x="8808602" y="5588000"/>
            <a:ext cx="1356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https://pro.arcgis.com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2CA8914-B744-454E-B316-BEA8AB9D936F}"/>
              </a:ext>
            </a:extLst>
          </p:cNvPr>
          <p:cNvSpPr txBox="1"/>
          <p:nvPr/>
        </p:nvSpPr>
        <p:spPr>
          <a:xfrm>
            <a:off x="7137266" y="3352800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/>
              <a:t>3 Passpunkte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524B840-225E-4D9F-906B-D86046835C9E}"/>
              </a:ext>
            </a:extLst>
          </p:cNvPr>
          <p:cNvSpPr txBox="1"/>
          <p:nvPr/>
        </p:nvSpPr>
        <p:spPr>
          <a:xfrm>
            <a:off x="8869515" y="3352800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/>
              <a:t>6 Passpunkte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FF33FCB-905A-46B3-993D-BE0B10A97F7F}"/>
              </a:ext>
            </a:extLst>
          </p:cNvPr>
          <p:cNvSpPr txBox="1"/>
          <p:nvPr/>
        </p:nvSpPr>
        <p:spPr>
          <a:xfrm>
            <a:off x="10455693" y="3352800"/>
            <a:ext cx="9557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/>
              <a:t>10 Passpunkte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D9E8509-8624-4755-964C-6428AC7B1F10}"/>
              </a:ext>
            </a:extLst>
          </p:cNvPr>
          <p:cNvSpPr txBox="1"/>
          <p:nvPr/>
        </p:nvSpPr>
        <p:spPr>
          <a:xfrm>
            <a:off x="8808602" y="1483417"/>
            <a:ext cx="10118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/>
              <a:t>Transformation</a:t>
            </a:r>
          </a:p>
        </p:txBody>
      </p:sp>
    </p:spTree>
    <p:extLst>
      <p:ext uri="{BB962C8B-B14F-4D97-AF65-F5344CB8AC3E}">
        <p14:creationId xmlns:p14="http://schemas.microsoft.com/office/powerpoint/2010/main" val="3006984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7B1EF6E-D115-4BEB-B3FB-9EBCA303D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Theorie: Georeferenzierung – Konzept Passpunkt</a:t>
            </a:r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220413F-6702-4E75-93F6-5B62039CA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5450"/>
            <a:ext cx="12196831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90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7B1EF6E-D115-4BEB-B3FB-9EBCA303D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Theorie: Georeferenzierung – Konzept Passpunkt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984654D-66FC-41F8-8536-0387E54EC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8523"/>
            <a:ext cx="12192000" cy="531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45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7B1EF6E-D115-4BEB-B3FB-9EBCA303D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Theorie: Georeferenzierung – Konzept Passpunkt</a:t>
            </a:r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1217D46-3501-44FE-9027-0702A7F6F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6193"/>
            <a:ext cx="12192000" cy="532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690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621ED35-46AE-4232-B2B3-52AA28651A8D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Folien sind mit folgen Schlagworten versehen:</a:t>
            </a:r>
          </a:p>
          <a:p>
            <a:pPr marL="1028700" lvl="1" indent="-342900"/>
            <a:r>
              <a:rPr lang="de-DE" b="1" dirty="0"/>
              <a:t>Theorie</a:t>
            </a:r>
            <a:r>
              <a:rPr lang="de-DE" dirty="0"/>
              <a:t>: Theoretische / methodische Grundlagen zu einem Sachverhalt</a:t>
            </a:r>
          </a:p>
          <a:p>
            <a:pPr marL="1028700" lvl="1" indent="-342900"/>
            <a:r>
              <a:rPr lang="de-DE" b="1" dirty="0"/>
              <a:t>Praxis</a:t>
            </a:r>
            <a:r>
              <a:rPr lang="de-DE" dirty="0"/>
              <a:t>: Umsetzung eines Sachverhalts in ArcGIS anhand einer (generischen) Beispiels; die ggf. notwendigen Daten werden zusätzlich zur Verfügung gestellt</a:t>
            </a:r>
          </a:p>
          <a:p>
            <a:pPr marL="1028700" lvl="1" indent="-342900"/>
            <a:r>
              <a:rPr lang="de-DE" b="1" dirty="0"/>
              <a:t>Übungsaufgaben</a:t>
            </a:r>
            <a:r>
              <a:rPr lang="de-DE" dirty="0"/>
              <a:t>: Selbständiges Lösen einer Aufgabe mit den zuvor vorgestellten Mitteln. Inhalte aus vorangegangenen Übungen werden vorausgesetzt, Schlagen Sie sie bitte ggf. nach. </a:t>
            </a:r>
            <a:br>
              <a:rPr lang="de-DE" dirty="0"/>
            </a:br>
            <a:r>
              <a:rPr lang="de-DE" dirty="0"/>
              <a:t>Übungsaufgaben können spezifische Theorie und Praxis-Abschnitte enthalten</a:t>
            </a:r>
          </a:p>
          <a:p>
            <a:pPr marL="1028700" lvl="1" indent="-342900"/>
            <a:endParaRPr lang="de-DE" dirty="0"/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Die Praxis-Abschnitte stellen Ihnen eine Lösungsmöglichkeit für einen Sachverhalt vor; ggf. werden Alternativen genannt. In ArcGIS Pro stehen häufig mehrere alternative Wege zur Lösung eines Sachverhalts zur Verfügung. Wenn Sie einen alternativen Weg kennen und nutzen wollen, tun Sie dies bitte!</a:t>
            </a:r>
          </a:p>
          <a:p>
            <a:pPr marL="1028700" lvl="1" indent="-342900">
              <a:buFont typeface="Wingdings" panose="05000000000000000000" pitchFamily="2" charset="2"/>
              <a:buChar char="Ø"/>
            </a:pPr>
            <a:r>
              <a:rPr lang="de-DE" dirty="0"/>
              <a:t>Beispiel: Wenn Sie eine Funktion nicht finden sollten, nutzen Sie bitte die Suchfunktion. Im Idealfall wird diese Sie direkt zu gesuchten Funktion führen. </a:t>
            </a:r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C2BB362-4E35-4D04-9CA8-2FD31ADC3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Wichtige Hinweise zu den folgenden Übungen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7636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7B1EF6E-D115-4BEB-B3FB-9EBCA303D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Theorie: Georeferenzierung – Konzept Passpunkt</a:t>
            </a:r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587C648-96AE-46B0-92E6-3235A547A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8523"/>
            <a:ext cx="12192000" cy="531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88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7B1EF6E-D115-4BEB-B3FB-9EBCA303D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Theorie: Georeferenzierung – Konzept Passpunkt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5A6E0B3-A7EE-4A60-8464-A45CD186A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8523"/>
            <a:ext cx="12192000" cy="531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047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7B1EF6E-D115-4BEB-B3FB-9EBCA303D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Theorie: Georeferenzierung – Konzept Passpunkt</a:t>
            </a:r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504BEFD-F609-45DB-A7ED-5C07D7280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8522"/>
            <a:ext cx="12192000" cy="531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64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5FB2ED38-0638-4487-9646-720355C4F778}"/>
                  </a:ext>
                </a:extLst>
              </p:cNvPr>
              <p:cNvSpPr>
                <a:spLocks noGrp="1"/>
              </p:cNvSpPr>
              <p:nvPr>
                <p:ph idx="12"/>
              </p:nvPr>
            </p:nvSpPr>
            <p:spPr>
              <a:xfrm>
                <a:off x="748145" y="1721708"/>
                <a:ext cx="6636905" cy="4213234"/>
              </a:xfrm>
            </p:spPr>
            <p:txBody>
              <a:bodyPr/>
              <a:lstStyle/>
              <a:p>
                <a:r>
                  <a:rPr lang="de-DE" dirty="0"/>
                  <a:t>Transformationsgleichungen:</a:t>
                </a:r>
              </a:p>
              <a:p>
                <a:r>
                  <a:rPr lang="de-DE" dirty="0"/>
                  <a:t>Affine: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brk m:alnAt="7"/>
                                  </m:r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m:rPr>
                                <m:brk m:alnAt="7"/>
                              </m:rPr>
                              <a:rPr lang="de-DE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m:rPr>
                                    <m:brk m:alnAt="7"/>
                                  </m:r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mr>
                        <m:mr>
                          <m:e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m:rPr>
                                <m:brk m:alnAt="7"/>
                              </m:rPr>
                              <a:rPr lang="de-DE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mr>
                      </m:m>
                    </m:oMath>
                  </m:oMathPara>
                </a14:m>
                <a:endParaRPr lang="de-DE" dirty="0"/>
              </a:p>
              <a:p>
                <a:endParaRPr lang="de-DE" dirty="0"/>
              </a:p>
              <a:p>
                <a:r>
                  <a:rPr lang="de-DE" dirty="0"/>
                  <a:t>2nd Order: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m:rPr>
                                <m:brk m:alnAt="7"/>
                              </m:rPr>
                              <a:rPr lang="de-DE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m:rPr>
                                <m:sty m:val="p"/>
                              </m:rPr>
                              <a:rPr lang="de-DE" b="0" i="1" smtClean="0">
                                <a:latin typeface="Cambria Math" panose="02040503050406030204" pitchFamily="18" charset="0"/>
                              </a:rPr>
                              <m:t>y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mr>
                        <m:mr>
                          <m:e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m:rPr>
                                <m:brk m:alnAt="7"/>
                              </m:rPr>
                              <a:rPr lang="de-DE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m:rPr>
                                <m:sty m:val="p"/>
                              </m:rPr>
                              <a:rPr lang="de-DE" i="1">
                                <a:latin typeface="Cambria Math" panose="02040503050406030204" pitchFamily="18" charset="0"/>
                              </a:rPr>
                              <m:t>y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mr>
                      </m:m>
                    </m:oMath>
                  </m:oMathPara>
                </a14:m>
                <a:endParaRPr lang="de-DE" dirty="0"/>
              </a:p>
              <a:p>
                <a:endParaRPr lang="de-DE" dirty="0"/>
              </a:p>
              <a:p>
                <a:r>
                  <a:rPr lang="de-DE" b="1" dirty="0"/>
                  <a:t>Wie kommen wir an die Transformationsparameter?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5FB2ED38-0638-4487-9646-720355C4F7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2"/>
              </p:nvPr>
            </p:nvSpPr>
            <p:spPr>
              <a:xfrm>
                <a:off x="748145" y="1721708"/>
                <a:ext cx="6636905" cy="4213234"/>
              </a:xfrm>
              <a:blipFill>
                <a:blip r:embed="rId2"/>
                <a:stretch>
                  <a:fillRect l="-2206" t="-13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5662B6E8-664D-4661-A609-DEE4E26E9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Theorie: Koordinatentransformation - Methodik</a:t>
            </a:r>
            <a:br>
              <a:rPr lang="de-DE" dirty="0"/>
            </a:br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E635B8C-103A-4B62-A061-4BE9C965F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266" y="1854200"/>
            <a:ext cx="4699134" cy="338195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7F6FEE7-9CC3-4727-907C-B2E2C48672A7}"/>
              </a:ext>
            </a:extLst>
          </p:cNvPr>
          <p:cNvSpPr txBox="1"/>
          <p:nvPr/>
        </p:nvSpPr>
        <p:spPr>
          <a:xfrm>
            <a:off x="8808602" y="5588000"/>
            <a:ext cx="1356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https://pro.arcgis.com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607B8C5-A229-40ED-B1CB-D3C51FFCE119}"/>
              </a:ext>
            </a:extLst>
          </p:cNvPr>
          <p:cNvSpPr txBox="1"/>
          <p:nvPr/>
        </p:nvSpPr>
        <p:spPr>
          <a:xfrm>
            <a:off x="7137266" y="3352800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/>
              <a:t>3 Passpunkte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EE4E7A9-52DF-4446-92E4-CF21B5018791}"/>
              </a:ext>
            </a:extLst>
          </p:cNvPr>
          <p:cNvSpPr txBox="1"/>
          <p:nvPr/>
        </p:nvSpPr>
        <p:spPr>
          <a:xfrm>
            <a:off x="8869515" y="3352800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/>
              <a:t>6 Passpunkte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FB7539A-072D-4598-8A11-0C01CD26EBF8}"/>
              </a:ext>
            </a:extLst>
          </p:cNvPr>
          <p:cNvSpPr txBox="1"/>
          <p:nvPr/>
        </p:nvSpPr>
        <p:spPr>
          <a:xfrm>
            <a:off x="10455693" y="3352800"/>
            <a:ext cx="9557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/>
              <a:t>10 Passpunkte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976714B-C8EA-4210-8480-C21F936B28B4}"/>
              </a:ext>
            </a:extLst>
          </p:cNvPr>
          <p:cNvSpPr txBox="1"/>
          <p:nvPr/>
        </p:nvSpPr>
        <p:spPr>
          <a:xfrm>
            <a:off x="8808602" y="1483417"/>
            <a:ext cx="10118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/>
              <a:t>Transformation</a:t>
            </a:r>
          </a:p>
        </p:txBody>
      </p:sp>
    </p:spTree>
    <p:extLst>
      <p:ext uri="{BB962C8B-B14F-4D97-AF65-F5344CB8AC3E}">
        <p14:creationId xmlns:p14="http://schemas.microsoft.com/office/powerpoint/2010/main" val="2027066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5FB2ED38-0638-4487-9646-720355C4F778}"/>
                  </a:ext>
                </a:extLst>
              </p:cNvPr>
              <p:cNvSpPr>
                <a:spLocks noGrp="1"/>
              </p:cNvSpPr>
              <p:nvPr>
                <p:ph idx="12"/>
              </p:nvPr>
            </p:nvSpPr>
            <p:spPr>
              <a:xfrm>
                <a:off x="748145" y="1721708"/>
                <a:ext cx="10982536" cy="4213234"/>
              </a:xfrm>
            </p:spPr>
            <p:txBody>
              <a:bodyPr/>
              <a:lstStyle/>
              <a:p>
                <a:r>
                  <a:rPr lang="de-DE" b="1" dirty="0"/>
                  <a:t>Wie kommen wir an die Transformationsparameter?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Passpunkte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bekannte Koordinatenpaar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d>
                      </m:e>
                    </m:d>
                  </m:oMath>
                </a14:m>
                <a:endParaRPr lang="de-DE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Passpunktmatrix A:</a:t>
                </a:r>
              </a:p>
              <a:p>
                <a:pPr lvl="1"/>
                <a:r>
                  <a:rPr lang="de-DE" dirty="0"/>
                  <a:t>Affin: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de-DE" dirty="0"/>
                  <a:t>		2nd Order: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A</m:t>
                    </m:r>
                    <m:r>
                      <a:rPr lang="de-DE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6"/>
                                  <m:mcJc m:val="center"/>
                                </m:mcPr>
                              </m:mc>
                            </m:mcs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Sup>
                                <m:sSub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de-DE" dirty="0"/>
              </a:p>
              <a:p>
                <a:endParaRPr lang="de-DE" b="1" dirty="0"/>
              </a:p>
              <a:p>
                <a:r>
                  <a:rPr lang="de-DE" b="0" dirty="0"/>
                  <a:t>Lösen folgender LGS: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eqArr>
                            </m:e>
                          </m:mr>
                        </m:m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Sup>
                                <m:sSub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mr>
                          <m:mr>
                            <m:e>
                              <m:sSubSup>
                                <m:sSub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mr>
                          <m:m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</m:m>
                      </m:e>
                    </m:d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 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eqArr>
                            </m:e>
                          </m:mr>
                        </m:m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mr>
                          <m:mr>
                            <m:e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mr>
                          <m:m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de-DE" dirty="0"/>
              </a:p>
              <a:p>
                <a:endParaRPr lang="de-DE" dirty="0"/>
              </a:p>
              <a:p>
                <a:r>
                  <a:rPr lang="de-DE" dirty="0"/>
                  <a:t>Notwendig sind immer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Passpunkte für 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unbekannte Parameter!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5FB2ED38-0638-4487-9646-720355C4F7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2"/>
              </p:nvPr>
            </p:nvSpPr>
            <p:spPr>
              <a:xfrm>
                <a:off x="748145" y="1721708"/>
                <a:ext cx="10982536" cy="4213234"/>
              </a:xfrm>
              <a:blipFill>
                <a:blip r:embed="rId2"/>
                <a:stretch>
                  <a:fillRect l="-1333" t="-13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5662B6E8-664D-4661-A609-DEE4E26E9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Theorie: Koordinatentransformation - Methodik</a:t>
            </a:r>
            <a:br>
              <a:rPr lang="de-DE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30392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94D799FC-2602-4503-8FA2-D0C9D7789E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1" t="4653"/>
          <a:stretch/>
        </p:blipFill>
        <p:spPr>
          <a:xfrm>
            <a:off x="4156364" y="2185059"/>
            <a:ext cx="8035636" cy="4672941"/>
          </a:xfrm>
          <a:prstGeom prst="rect">
            <a:avLst/>
          </a:prstGeom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5EF11A1-5BEC-4191-B1F9-B2DDD674ADC2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de-DE" dirty="0"/>
              <a:t>Starten Sie ein neues Kartenprojekt mit ArcGIS Pro</a:t>
            </a:r>
          </a:p>
          <a:p>
            <a:pPr marL="342900" indent="-342900">
              <a:buAutoNum type="arabicPeriod"/>
            </a:pPr>
            <a:endParaRPr lang="de-DE" dirty="0"/>
          </a:p>
          <a:p>
            <a:pPr marL="342900" indent="-342900">
              <a:buAutoNum type="arabicPeriod"/>
            </a:pPr>
            <a:r>
              <a:rPr lang="de-DE" dirty="0"/>
              <a:t>Benennen Sie es „Freiberg.“</a:t>
            </a:r>
          </a:p>
          <a:p>
            <a:pPr marL="342900" indent="-342900">
              <a:buAutoNum type="arabicPeriod"/>
            </a:pPr>
            <a:endParaRPr lang="de-DE" dirty="0"/>
          </a:p>
          <a:p>
            <a:pPr marL="342900" indent="-342900">
              <a:buAutoNum type="arabicPeriod"/>
            </a:pPr>
            <a:r>
              <a:rPr lang="de-DE" dirty="0"/>
              <a:t>Wählen Sie ein Ziel-</a:t>
            </a:r>
            <a:br>
              <a:rPr lang="de-DE" dirty="0"/>
            </a:br>
            <a:r>
              <a:rPr lang="de-DE" dirty="0" err="1"/>
              <a:t>verzeichnis</a:t>
            </a:r>
            <a:r>
              <a:rPr lang="de-DE" dirty="0"/>
              <a:t> aus.</a:t>
            </a: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7BFB125-9721-4411-8EBD-DD6537EFA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Georeferenzierung eines Rasterdatensatzes in ArcGIS Pro</a:t>
            </a:r>
            <a:endParaRPr lang="en-GB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9ADFD42-A20A-4CCB-82F3-2749590D485D}"/>
              </a:ext>
            </a:extLst>
          </p:cNvPr>
          <p:cNvSpPr/>
          <p:nvPr/>
        </p:nvSpPr>
        <p:spPr>
          <a:xfrm>
            <a:off x="6001207" y="3500871"/>
            <a:ext cx="684684" cy="77065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94316CD-9FFC-4642-BA9A-94AE2ABB8512}"/>
              </a:ext>
            </a:extLst>
          </p:cNvPr>
          <p:cNvSpPr txBox="1"/>
          <p:nvPr/>
        </p:nvSpPr>
        <p:spPr>
          <a:xfrm>
            <a:off x="5771491" y="3429000"/>
            <a:ext cx="914400" cy="914400"/>
          </a:xfrm>
          <a:prstGeom prst="rect">
            <a:avLst/>
          </a:prstGeom>
        </p:spPr>
        <p:txBody>
          <a:bodyPr wrap="none" lIns="0" rIns="0" rtlCol="0" anchor="t">
            <a:normAutofit/>
          </a:bodyPr>
          <a:lstStyle/>
          <a:p>
            <a:pPr algn="l"/>
            <a:r>
              <a:rPr lang="de-DE" sz="2000" b="1" i="0" dirty="0">
                <a:solidFill>
                  <a:srgbClr val="FF0000"/>
                </a:solidFill>
                <a:latin typeface="Spartan ExtraBold" pitchFamily="2" charset="77"/>
              </a:rPr>
              <a:t>1.</a:t>
            </a:r>
            <a:endParaRPr lang="en-GB" sz="2000" b="1" i="0" dirty="0">
              <a:solidFill>
                <a:srgbClr val="FF0000"/>
              </a:solidFill>
              <a:latin typeface="Spartan ExtraBold" pitchFamily="2" charset="77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F2C4073-D3DF-4870-A590-8F5505605817}"/>
              </a:ext>
            </a:extLst>
          </p:cNvPr>
          <p:cNvSpPr txBox="1"/>
          <p:nvPr/>
        </p:nvSpPr>
        <p:spPr>
          <a:xfrm>
            <a:off x="7475600" y="4870307"/>
            <a:ext cx="914400" cy="914400"/>
          </a:xfrm>
          <a:prstGeom prst="rect">
            <a:avLst/>
          </a:prstGeom>
        </p:spPr>
        <p:txBody>
          <a:bodyPr wrap="none" lIns="0" rIns="0" rtlCol="0" anchor="t">
            <a:normAutofit/>
          </a:bodyPr>
          <a:lstStyle/>
          <a:p>
            <a:pPr algn="l"/>
            <a:r>
              <a:rPr lang="de-DE" sz="2000" b="1" dirty="0">
                <a:solidFill>
                  <a:srgbClr val="FF0000"/>
                </a:solidFill>
                <a:latin typeface="Spartan ExtraBold" pitchFamily="2" charset="77"/>
              </a:rPr>
              <a:t>2</a:t>
            </a:r>
            <a:r>
              <a:rPr lang="de-DE" sz="2000" b="1" i="0" dirty="0">
                <a:solidFill>
                  <a:srgbClr val="FF0000"/>
                </a:solidFill>
                <a:latin typeface="Spartan ExtraBold" pitchFamily="2" charset="77"/>
              </a:rPr>
              <a:t>.</a:t>
            </a:r>
            <a:endParaRPr lang="en-GB" sz="2000" b="1" i="0" dirty="0">
              <a:solidFill>
                <a:srgbClr val="FF0000"/>
              </a:solidFill>
              <a:latin typeface="Spartan ExtraBold" pitchFamily="2" charset="77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EC579A4-B71A-4023-8580-A3E3626A2DF5}"/>
              </a:ext>
            </a:extLst>
          </p:cNvPr>
          <p:cNvSpPr txBox="1"/>
          <p:nvPr/>
        </p:nvSpPr>
        <p:spPr>
          <a:xfrm>
            <a:off x="7475600" y="5428043"/>
            <a:ext cx="914400" cy="914400"/>
          </a:xfrm>
          <a:prstGeom prst="rect">
            <a:avLst/>
          </a:prstGeom>
        </p:spPr>
        <p:txBody>
          <a:bodyPr wrap="none" lIns="0" rIns="0" rtlCol="0" anchor="t">
            <a:normAutofit/>
          </a:bodyPr>
          <a:lstStyle/>
          <a:p>
            <a:pPr algn="l"/>
            <a:r>
              <a:rPr lang="de-DE" sz="2000" b="1" dirty="0">
                <a:solidFill>
                  <a:srgbClr val="FF0000"/>
                </a:solidFill>
                <a:latin typeface="Spartan ExtraBold" pitchFamily="2" charset="77"/>
              </a:rPr>
              <a:t>3</a:t>
            </a:r>
            <a:r>
              <a:rPr lang="de-DE" sz="2000" b="1" i="0" dirty="0">
                <a:solidFill>
                  <a:srgbClr val="FF0000"/>
                </a:solidFill>
                <a:latin typeface="Spartan ExtraBold" pitchFamily="2" charset="77"/>
              </a:rPr>
              <a:t>.</a:t>
            </a:r>
            <a:endParaRPr lang="en-GB" sz="2000" b="1" i="0" dirty="0">
              <a:solidFill>
                <a:srgbClr val="FF0000"/>
              </a:solidFill>
              <a:latin typeface="Spartan ExtraBold" pitchFamily="2" charset="77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7B8D27E-CF66-46B1-B995-3142B5C23A88}"/>
              </a:ext>
            </a:extLst>
          </p:cNvPr>
          <p:cNvSpPr txBox="1"/>
          <p:nvPr/>
        </p:nvSpPr>
        <p:spPr>
          <a:xfrm>
            <a:off x="6635750" y="4892635"/>
            <a:ext cx="914400" cy="130628"/>
          </a:xfrm>
          <a:prstGeom prst="rect">
            <a:avLst/>
          </a:prstGeom>
        </p:spPr>
        <p:txBody>
          <a:bodyPr wrap="none" lIns="0" rIns="0" rtlCol="0" anchor="t">
            <a:normAutofit fontScale="32500" lnSpcReduction="20000"/>
          </a:bodyPr>
          <a:lstStyle/>
          <a:p>
            <a:pPr algn="l"/>
            <a:r>
              <a:rPr lang="de-DE" sz="900" i="0" dirty="0">
                <a:solidFill>
                  <a:srgbClr val="004A7D"/>
                </a:solidFill>
                <a:latin typeface="Spartan ExtraBold" pitchFamily="2" charset="77"/>
              </a:rPr>
              <a:t>Freiberg</a:t>
            </a:r>
            <a:endParaRPr lang="en-GB" sz="900" i="0" dirty="0">
              <a:solidFill>
                <a:srgbClr val="004A7D"/>
              </a:solidFill>
              <a:latin typeface="Spartan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581034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5EF11A1-5BEC-4191-B1F9-B2DDD674ADC2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de-DE" dirty="0"/>
              <a:t>Starten Sie ein neues Kartenprojekt mit ArcGIS Pro</a:t>
            </a:r>
          </a:p>
          <a:p>
            <a:pPr marL="342900" indent="-342900">
              <a:buAutoNum type="arabicPeriod"/>
            </a:pPr>
            <a:endParaRPr lang="de-DE" dirty="0"/>
          </a:p>
          <a:p>
            <a:pPr marL="342900" indent="-342900">
              <a:buAutoNum type="arabicPeriod"/>
            </a:pPr>
            <a:r>
              <a:rPr lang="de-DE" dirty="0"/>
              <a:t>Benennen Sie es „Freiberg.“</a:t>
            </a:r>
          </a:p>
          <a:p>
            <a:pPr marL="342900" indent="-342900">
              <a:buAutoNum type="arabicPeriod"/>
            </a:pPr>
            <a:endParaRPr lang="de-DE" dirty="0"/>
          </a:p>
          <a:p>
            <a:pPr marL="342900" indent="-342900">
              <a:buAutoNum type="arabicPeriod"/>
            </a:pPr>
            <a:r>
              <a:rPr lang="de-DE" dirty="0"/>
              <a:t>Wählen Sie ein Ziel-</a:t>
            </a:r>
            <a:br>
              <a:rPr lang="de-DE" dirty="0"/>
            </a:br>
            <a:r>
              <a:rPr lang="de-DE" dirty="0" err="1"/>
              <a:t>verzeichnis</a:t>
            </a:r>
            <a:r>
              <a:rPr lang="de-DE" dirty="0"/>
              <a:t> aus.</a:t>
            </a:r>
            <a:endParaRPr lang="en-GB" dirty="0"/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7BFB125-9721-4411-8EBD-DD6537EFA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Georeferenzierung eines Rasterdatensatzes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E84B28A-9957-4091-8FCF-2BF49B79B7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19" t="11326" r="19427" b="40747"/>
          <a:stretch/>
        </p:blipFill>
        <p:spPr>
          <a:xfrm>
            <a:off x="3638550" y="2178049"/>
            <a:ext cx="8432800" cy="4290745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69ADFD42-A20A-4CCB-82F3-2749590D485D}"/>
              </a:ext>
            </a:extLst>
          </p:cNvPr>
          <p:cNvSpPr/>
          <p:nvPr/>
        </p:nvSpPr>
        <p:spPr>
          <a:xfrm>
            <a:off x="4985866" y="3280642"/>
            <a:ext cx="684684" cy="77065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94316CD-9FFC-4642-BA9A-94AE2ABB8512}"/>
              </a:ext>
            </a:extLst>
          </p:cNvPr>
          <p:cNvSpPr txBox="1"/>
          <p:nvPr/>
        </p:nvSpPr>
        <p:spPr>
          <a:xfrm>
            <a:off x="4756150" y="3208771"/>
            <a:ext cx="914400" cy="914400"/>
          </a:xfrm>
          <a:prstGeom prst="rect">
            <a:avLst/>
          </a:prstGeom>
        </p:spPr>
        <p:txBody>
          <a:bodyPr wrap="none" lIns="0" rIns="0" rtlCol="0" anchor="t">
            <a:normAutofit/>
          </a:bodyPr>
          <a:lstStyle/>
          <a:p>
            <a:pPr algn="l"/>
            <a:r>
              <a:rPr lang="de-DE" sz="2000" b="1" i="0" dirty="0">
                <a:solidFill>
                  <a:srgbClr val="FF0000"/>
                </a:solidFill>
                <a:latin typeface="Spartan ExtraBold" pitchFamily="2" charset="77"/>
              </a:rPr>
              <a:t>1.</a:t>
            </a:r>
            <a:endParaRPr lang="en-GB" sz="2000" b="1" i="0" dirty="0">
              <a:solidFill>
                <a:srgbClr val="FF0000"/>
              </a:solidFill>
              <a:latin typeface="Spartan ExtraBold" pitchFamily="2" charset="77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F2C4073-D3DF-4870-A590-8F5505605817}"/>
              </a:ext>
            </a:extLst>
          </p:cNvPr>
          <p:cNvSpPr txBox="1"/>
          <p:nvPr/>
        </p:nvSpPr>
        <p:spPr>
          <a:xfrm>
            <a:off x="6127750" y="4323421"/>
            <a:ext cx="914400" cy="914400"/>
          </a:xfrm>
          <a:prstGeom prst="rect">
            <a:avLst/>
          </a:prstGeom>
        </p:spPr>
        <p:txBody>
          <a:bodyPr wrap="none" lIns="0" rIns="0" rtlCol="0" anchor="t">
            <a:normAutofit/>
          </a:bodyPr>
          <a:lstStyle/>
          <a:p>
            <a:pPr algn="l"/>
            <a:r>
              <a:rPr lang="de-DE" sz="2000" b="1" dirty="0">
                <a:solidFill>
                  <a:srgbClr val="FF0000"/>
                </a:solidFill>
                <a:latin typeface="Spartan ExtraBold" pitchFamily="2" charset="77"/>
              </a:rPr>
              <a:t>2</a:t>
            </a:r>
            <a:r>
              <a:rPr lang="de-DE" sz="2000" b="1" i="0" dirty="0">
                <a:solidFill>
                  <a:srgbClr val="FF0000"/>
                </a:solidFill>
                <a:latin typeface="Spartan ExtraBold" pitchFamily="2" charset="77"/>
              </a:rPr>
              <a:t>.</a:t>
            </a:r>
            <a:endParaRPr lang="en-GB" sz="2000" b="1" i="0" dirty="0">
              <a:solidFill>
                <a:srgbClr val="FF0000"/>
              </a:solidFill>
              <a:latin typeface="Spartan ExtraBold" pitchFamily="2" charset="77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EC579A4-B71A-4023-8580-A3E3626A2DF5}"/>
              </a:ext>
            </a:extLst>
          </p:cNvPr>
          <p:cNvSpPr txBox="1"/>
          <p:nvPr/>
        </p:nvSpPr>
        <p:spPr>
          <a:xfrm>
            <a:off x="6153150" y="4732771"/>
            <a:ext cx="914400" cy="914400"/>
          </a:xfrm>
          <a:prstGeom prst="rect">
            <a:avLst/>
          </a:prstGeom>
        </p:spPr>
        <p:txBody>
          <a:bodyPr wrap="none" lIns="0" rIns="0" rtlCol="0" anchor="t">
            <a:normAutofit/>
          </a:bodyPr>
          <a:lstStyle/>
          <a:p>
            <a:pPr algn="l"/>
            <a:r>
              <a:rPr lang="de-DE" sz="2000" b="1" dirty="0">
                <a:solidFill>
                  <a:srgbClr val="FF0000"/>
                </a:solidFill>
                <a:latin typeface="Spartan ExtraBold" pitchFamily="2" charset="77"/>
              </a:rPr>
              <a:t>3</a:t>
            </a:r>
            <a:r>
              <a:rPr lang="de-DE" sz="2000" b="1" i="0" dirty="0">
                <a:solidFill>
                  <a:srgbClr val="FF0000"/>
                </a:solidFill>
                <a:latin typeface="Spartan ExtraBold" pitchFamily="2" charset="77"/>
              </a:rPr>
              <a:t>.</a:t>
            </a:r>
            <a:endParaRPr lang="en-GB" sz="2000" b="1" i="0" dirty="0">
              <a:solidFill>
                <a:srgbClr val="FF0000"/>
              </a:solidFill>
              <a:latin typeface="Spartan ExtraBold" pitchFamily="2" charset="77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AE0B5C4-116D-4FB3-BEA2-D72AD229B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616" y="0"/>
            <a:ext cx="10167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811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A032212-E673-414D-9E3B-0DFE677255EC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In dem neuen Projekt ist bereits eine Kartenansicht mit einer Grundkarte geladen.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Aktueller Raumbezug:</a:t>
            </a:r>
            <a:br>
              <a:rPr lang="de-DE" dirty="0"/>
            </a:br>
            <a:r>
              <a:rPr lang="de-DE" dirty="0"/>
              <a:t>WGS 1984 Web Mercator (</a:t>
            </a:r>
            <a:r>
              <a:rPr lang="de-DE" dirty="0" err="1"/>
              <a:t>auxilliary</a:t>
            </a:r>
            <a:br>
              <a:rPr lang="de-DE" dirty="0"/>
            </a:br>
            <a:r>
              <a:rPr lang="de-DE" dirty="0" err="1"/>
              <a:t>sphere</a:t>
            </a:r>
            <a:r>
              <a:rPr lang="de-DE" dirty="0"/>
              <a:t>)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DEF8E82-39F3-486E-89B3-5FB60BED0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47F11F8-4B10-47A6-865A-2A15E2E4E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6970" y="2104691"/>
            <a:ext cx="7225030" cy="475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896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A032212-E673-414D-9E3B-0DFE677255EC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In dem neuen Projekt ist bereits eine Kartenansicht mit einer Grundkarte geladen.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Aktueller Raumbezug:</a:t>
            </a:r>
            <a:br>
              <a:rPr lang="de-DE" dirty="0"/>
            </a:br>
            <a:r>
              <a:rPr lang="de-DE" dirty="0"/>
              <a:t>WGS 1984 Web Mercator (</a:t>
            </a:r>
            <a:r>
              <a:rPr lang="de-DE" dirty="0" err="1"/>
              <a:t>auxilliary</a:t>
            </a:r>
            <a:br>
              <a:rPr lang="de-DE" dirty="0"/>
            </a:br>
            <a:r>
              <a:rPr lang="de-DE" dirty="0" err="1"/>
              <a:t>sphere</a:t>
            </a:r>
            <a:r>
              <a:rPr lang="de-D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dirty="0"/>
              <a:t>Für das aktuelle Beispiel benötigen wir </a:t>
            </a:r>
            <a:br>
              <a:rPr lang="de-DE" dirty="0"/>
            </a:br>
            <a:r>
              <a:rPr lang="de-DE" dirty="0"/>
              <a:t>ein anderes Koordinatensystem.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Neuer Raumbezug:</a:t>
            </a:r>
            <a:br>
              <a:rPr lang="de-DE" dirty="0"/>
            </a:br>
            <a:r>
              <a:rPr lang="de-DE" dirty="0"/>
              <a:t>WGS 1984</a:t>
            </a: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DEF8E82-39F3-486E-89B3-5FB60BED0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47F11F8-4B10-47A6-865A-2A15E2E4E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6970" y="2104691"/>
            <a:ext cx="7225030" cy="475330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DF9B280-351D-47CC-8956-A9D8C16B2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970" y="2104690"/>
            <a:ext cx="7225030" cy="475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599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E6567B8-9E8E-4E0B-B3B9-CDF99A62B13D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/>
          <a:stretch>
            <a:fillRect/>
          </a:stretch>
        </p:blipFill>
        <p:spPr>
          <a:xfrm>
            <a:off x="5945649" y="668338"/>
            <a:ext cx="6246351" cy="4213225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6C7020BF-EF1F-4D15-AB44-5D8EA8CC3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Suchen der Zielregion</a:t>
            </a:r>
            <a:endParaRPr lang="en-GB" dirty="0"/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E734F947-62CF-4864-828F-0ECF9C66FDA6}"/>
              </a:ext>
            </a:extLst>
          </p:cNvPr>
          <p:cNvSpPr txBox="1">
            <a:spLocks/>
          </p:cNvSpPr>
          <p:nvPr/>
        </p:nvSpPr>
        <p:spPr>
          <a:xfrm>
            <a:off x="748145" y="1721708"/>
            <a:ext cx="10982536" cy="4213234"/>
          </a:xfrm>
          <a:prstGeom prst="rect">
            <a:avLst/>
          </a:prstGeom>
        </p:spPr>
        <p:txBody>
          <a:bodyPr lIns="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A7D"/>
              </a:buClr>
              <a:buSzPct val="11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Öffnen Sie den Suchen-Bereich.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Suchen Sie nach „Freiberg, Sachsen“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Links-Klicken Sie auf das Suchergebnis:</a:t>
            </a:r>
            <a:br>
              <a:rPr lang="de-DE" dirty="0"/>
            </a:br>
            <a:r>
              <a:rPr lang="de-DE" dirty="0"/>
              <a:t>„Freiberg, Sachsen, </a:t>
            </a:r>
            <a:r>
              <a:rPr lang="de-DE" dirty="0" err="1"/>
              <a:t>Deu</a:t>
            </a:r>
            <a:r>
              <a:rPr lang="de-DE" dirty="0"/>
              <a:t>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Schließen Sie im Anschluss den Suchen-</a:t>
            </a:r>
            <a:br>
              <a:rPr lang="de-DE" dirty="0"/>
            </a:br>
            <a:r>
              <a:rPr lang="de-DE" dirty="0"/>
              <a:t>Bereich.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FC3D1F0-A6FE-4A27-8229-8349F9D3BC9C}"/>
              </a:ext>
            </a:extLst>
          </p:cNvPr>
          <p:cNvSpPr/>
          <p:nvPr/>
        </p:nvSpPr>
        <p:spPr>
          <a:xfrm>
            <a:off x="9888066" y="923058"/>
            <a:ext cx="341784" cy="37234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F61EC12-D276-4670-BB13-449C49E4C524}"/>
              </a:ext>
            </a:extLst>
          </p:cNvPr>
          <p:cNvSpPr/>
          <p:nvPr/>
        </p:nvSpPr>
        <p:spPr>
          <a:xfrm>
            <a:off x="10840566" y="1672998"/>
            <a:ext cx="1224434" cy="37234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378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101F6E2-C6CD-4154-9064-F2FA32D7495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Theorie: Koordinatensysteme und Kartenprojektionen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Praxis:</a:t>
            </a:r>
          </a:p>
          <a:p>
            <a:pPr marL="971550" lvl="1" indent="-285750"/>
            <a:r>
              <a:rPr lang="de-DE" dirty="0"/>
              <a:t>Vorarbeiten</a:t>
            </a:r>
          </a:p>
          <a:p>
            <a:pPr marL="1428750" lvl="2" indent="-285750"/>
            <a:r>
              <a:rPr lang="de-DE" dirty="0"/>
              <a:t>„leeres“ Kartenprojekt erstellen</a:t>
            </a:r>
          </a:p>
          <a:p>
            <a:pPr marL="1428750" lvl="2" indent="-285750"/>
            <a:r>
              <a:rPr lang="de-DE" dirty="0"/>
              <a:t>Metadaten-Formatierung anpassen (nur einmalig notwendig)</a:t>
            </a:r>
          </a:p>
          <a:p>
            <a:pPr marL="971550" lvl="1" indent="-285750"/>
            <a:r>
              <a:rPr lang="de-DE" dirty="0"/>
              <a:t>Georeferenzierung </a:t>
            </a:r>
          </a:p>
          <a:p>
            <a:pPr marL="1428750" lvl="2" indent="-285750"/>
            <a:r>
              <a:rPr lang="de-DE" dirty="0"/>
              <a:t>Zuweisen eines Raumbezuges zu Projekten und Rasterdaten</a:t>
            </a:r>
          </a:p>
          <a:p>
            <a:pPr marL="971550" lvl="1" indent="-285750"/>
            <a:r>
              <a:rPr lang="de-DE" dirty="0"/>
              <a:t>Erstellung neuer Vektorobjekte</a:t>
            </a:r>
          </a:p>
          <a:p>
            <a:pPr marL="1428750" lvl="2" indent="-285750"/>
            <a:r>
              <a:rPr lang="en-US" dirty="0" err="1"/>
              <a:t>Erstellen</a:t>
            </a:r>
            <a:r>
              <a:rPr lang="en-US" dirty="0"/>
              <a:t> und </a:t>
            </a:r>
            <a:r>
              <a:rPr lang="en-US" dirty="0" err="1"/>
              <a:t>Verwalten</a:t>
            </a:r>
            <a:r>
              <a:rPr lang="en-US" dirty="0"/>
              <a:t> von </a:t>
            </a:r>
            <a:r>
              <a:rPr lang="en-US" dirty="0" err="1"/>
              <a:t>Domänen</a:t>
            </a:r>
            <a:r>
              <a:rPr lang="en-US" dirty="0"/>
              <a:t> </a:t>
            </a:r>
          </a:p>
          <a:p>
            <a:pPr marL="1428750" lvl="2" indent="-285750"/>
            <a:r>
              <a:rPr lang="en-US" dirty="0" err="1"/>
              <a:t>Erstellen</a:t>
            </a:r>
            <a:r>
              <a:rPr lang="en-US" dirty="0"/>
              <a:t> </a:t>
            </a:r>
            <a:r>
              <a:rPr lang="en-US" dirty="0" err="1"/>
              <a:t>neuer</a:t>
            </a:r>
            <a:r>
              <a:rPr lang="en-US" dirty="0"/>
              <a:t> </a:t>
            </a:r>
            <a:r>
              <a:rPr lang="en-US" i="1" dirty="0"/>
              <a:t>Feature Classes</a:t>
            </a:r>
          </a:p>
          <a:p>
            <a:pPr marL="1428750" lvl="2" indent="-285750"/>
            <a:r>
              <a:rPr lang="en-US" dirty="0" err="1"/>
              <a:t>Digitalisierung</a:t>
            </a:r>
            <a:r>
              <a:rPr lang="en-US" dirty="0"/>
              <a:t> </a:t>
            </a:r>
            <a:r>
              <a:rPr lang="en-US" dirty="0" err="1"/>
              <a:t>neuer</a:t>
            </a:r>
            <a:r>
              <a:rPr lang="en-US" dirty="0"/>
              <a:t> Features</a:t>
            </a:r>
          </a:p>
          <a:p>
            <a:pPr marL="1428750" lvl="2" indent="-285750"/>
            <a:r>
              <a:rPr lang="en-US" dirty="0" err="1"/>
              <a:t>Hinzufügen</a:t>
            </a:r>
            <a:r>
              <a:rPr lang="en-US" dirty="0"/>
              <a:t> und </a:t>
            </a:r>
            <a:r>
              <a:rPr lang="en-US" dirty="0" err="1"/>
              <a:t>Setzen</a:t>
            </a:r>
            <a:r>
              <a:rPr lang="en-US" dirty="0"/>
              <a:t> </a:t>
            </a:r>
            <a:r>
              <a:rPr lang="en-US" dirty="0" err="1"/>
              <a:t>neuer</a:t>
            </a:r>
            <a:r>
              <a:rPr lang="en-US" dirty="0"/>
              <a:t> Attribute </a:t>
            </a:r>
            <a:r>
              <a:rPr lang="en-US" dirty="0" err="1"/>
              <a:t>für</a:t>
            </a:r>
            <a:r>
              <a:rPr lang="en-US" dirty="0"/>
              <a:t> Feature Classes</a:t>
            </a:r>
          </a:p>
          <a:p>
            <a:pPr marL="971550" lvl="1" indent="-285750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B20B79F-E06B-4152-8503-221D92123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Übungsinhalte</a:t>
            </a:r>
          </a:p>
        </p:txBody>
      </p:sp>
    </p:spTree>
    <p:extLst>
      <p:ext uri="{BB962C8B-B14F-4D97-AF65-F5344CB8AC3E}">
        <p14:creationId xmlns:p14="http://schemas.microsoft.com/office/powerpoint/2010/main" val="34847296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E6567B8-9E8E-4E0B-B3B9-CDF99A62B13D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/>
          <a:stretch>
            <a:fillRect/>
          </a:stretch>
        </p:blipFill>
        <p:spPr>
          <a:xfrm>
            <a:off x="5945649" y="668338"/>
            <a:ext cx="6246351" cy="4213225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6C7020BF-EF1F-4D15-AB44-5D8EA8CC3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Suchen der Zielregion</a:t>
            </a:r>
            <a:endParaRPr lang="en-GB" dirty="0"/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E734F947-62CF-4864-828F-0ECF9C66FDA6}"/>
              </a:ext>
            </a:extLst>
          </p:cNvPr>
          <p:cNvSpPr txBox="1">
            <a:spLocks/>
          </p:cNvSpPr>
          <p:nvPr/>
        </p:nvSpPr>
        <p:spPr>
          <a:xfrm>
            <a:off x="748145" y="1721708"/>
            <a:ext cx="10982536" cy="4213234"/>
          </a:xfrm>
          <a:prstGeom prst="rect">
            <a:avLst/>
          </a:prstGeom>
        </p:spPr>
        <p:txBody>
          <a:bodyPr lIns="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A7D"/>
              </a:buClr>
              <a:buSzPct val="11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Öffnen Sie den Suchen-Bereich.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Links-Klicken Sie auf das Suchergebnis:</a:t>
            </a:r>
            <a:br>
              <a:rPr lang="de-DE" dirty="0"/>
            </a:br>
            <a:r>
              <a:rPr lang="de-DE" dirty="0"/>
              <a:t>Freiberg, Sachsen, </a:t>
            </a:r>
            <a:r>
              <a:rPr lang="de-DE" dirty="0" err="1"/>
              <a:t>Deu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FC3D1F0-A6FE-4A27-8229-8349F9D3BC9C}"/>
              </a:ext>
            </a:extLst>
          </p:cNvPr>
          <p:cNvSpPr/>
          <p:nvPr/>
        </p:nvSpPr>
        <p:spPr>
          <a:xfrm>
            <a:off x="9888066" y="923058"/>
            <a:ext cx="341784" cy="37234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F61EC12-D276-4670-BB13-449C49E4C524}"/>
              </a:ext>
            </a:extLst>
          </p:cNvPr>
          <p:cNvSpPr/>
          <p:nvPr/>
        </p:nvSpPr>
        <p:spPr>
          <a:xfrm>
            <a:off x="10840566" y="1672998"/>
            <a:ext cx="1224434" cy="37234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0BC2193-5116-43B6-8079-595BFCEAE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616" y="0"/>
            <a:ext cx="10167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432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B9083CD-AE94-458A-AAC8-51C4879F3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Georeferenzierung eines Rasterbildes</a:t>
            </a:r>
            <a:endParaRPr lang="en-GB" dirty="0"/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27DD8DCF-28E4-4E9A-916B-5B38EEE95207}"/>
              </a:ext>
            </a:extLst>
          </p:cNvPr>
          <p:cNvSpPr txBox="1">
            <a:spLocks/>
          </p:cNvSpPr>
          <p:nvPr/>
        </p:nvSpPr>
        <p:spPr>
          <a:xfrm>
            <a:off x="748145" y="1721708"/>
            <a:ext cx="10982536" cy="4213234"/>
          </a:xfrm>
          <a:prstGeom prst="rect">
            <a:avLst/>
          </a:prstGeom>
        </p:spPr>
        <p:txBody>
          <a:bodyPr lIns="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A7D"/>
              </a:buClr>
              <a:buSzPct val="11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Laden Sie den zu georeferenzierenden Rasterdatensatz</a:t>
            </a:r>
            <a:br>
              <a:rPr lang="de-DE" dirty="0"/>
            </a:br>
            <a:r>
              <a:rPr lang="de-DE" dirty="0"/>
              <a:t>„Freiberg-map.jpg“ (OPAL)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Entweder </a:t>
            </a:r>
          </a:p>
          <a:p>
            <a:pPr marL="971550" lvl="1" indent="-285750"/>
            <a:r>
              <a:rPr lang="de-DE" dirty="0"/>
              <a:t>Rechts-Klick auf die Karte im Inhaltsbereich &gt;&gt; Daten hinzufügen; oder</a:t>
            </a:r>
          </a:p>
          <a:p>
            <a:pPr marL="971550" lvl="1" indent="-285750"/>
            <a:endParaRPr lang="de-DE" dirty="0"/>
          </a:p>
          <a:p>
            <a:pPr marL="971550" lvl="1" indent="-285750"/>
            <a:r>
              <a:rPr lang="de-DE" dirty="0"/>
              <a:t>Tasten-Kombination: </a:t>
            </a:r>
            <a:r>
              <a:rPr lang="de-DE" dirty="0" err="1"/>
              <a:t>Alt+D</a:t>
            </a:r>
            <a:r>
              <a:rPr lang="de-DE" dirty="0"/>
              <a:t>; oder</a:t>
            </a:r>
          </a:p>
          <a:p>
            <a:pPr marL="971550" lvl="1" indent="-285750"/>
            <a:endParaRPr lang="de-DE" dirty="0"/>
          </a:p>
          <a:p>
            <a:pPr marL="971550" lvl="1" indent="-285750"/>
            <a:r>
              <a:rPr lang="de-DE" dirty="0"/>
              <a:t>Aktivieren Sie Funktion Daten hinzufügen in der</a:t>
            </a:r>
            <a:br>
              <a:rPr lang="de-DE" dirty="0"/>
            </a:br>
            <a:r>
              <a:rPr lang="de-DE" dirty="0"/>
              <a:t>Kernregisterkarte „Karte“ im „Layer“-Bereich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DC75EEB-CF69-4306-92C5-CFDB25DDBF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45" r="687" b="79166"/>
          <a:stretch/>
        </p:blipFill>
        <p:spPr>
          <a:xfrm>
            <a:off x="532366" y="4818925"/>
            <a:ext cx="10097534" cy="1123950"/>
          </a:xfrm>
          <a:prstGeom prst="rect">
            <a:avLst/>
          </a:prstGeom>
        </p:spPr>
      </p:pic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7C023F1-87D2-4A4C-9C04-653398C3678E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150" y="90488"/>
            <a:ext cx="3505476" cy="4958320"/>
          </a:xfr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4E9C61D3-4F01-462D-A71B-07B69EF8665B}"/>
              </a:ext>
            </a:extLst>
          </p:cNvPr>
          <p:cNvSpPr/>
          <p:nvPr/>
        </p:nvSpPr>
        <p:spPr>
          <a:xfrm>
            <a:off x="1099666" y="4722392"/>
            <a:ext cx="341784" cy="37234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715423A-DEBB-49BC-B1CB-2A8CB3BBC907}"/>
              </a:ext>
            </a:extLst>
          </p:cNvPr>
          <p:cNvSpPr/>
          <p:nvPr/>
        </p:nvSpPr>
        <p:spPr>
          <a:xfrm>
            <a:off x="3569816" y="5194729"/>
            <a:ext cx="341784" cy="37234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3418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B9083CD-AE94-458A-AAC8-51C4879F3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Georeferenzierung eines Rasterbildes</a:t>
            </a:r>
            <a:endParaRPr lang="en-GB" dirty="0"/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27DD8DCF-28E4-4E9A-916B-5B38EEE95207}"/>
              </a:ext>
            </a:extLst>
          </p:cNvPr>
          <p:cNvSpPr txBox="1">
            <a:spLocks/>
          </p:cNvSpPr>
          <p:nvPr/>
        </p:nvSpPr>
        <p:spPr>
          <a:xfrm>
            <a:off x="748145" y="1721708"/>
            <a:ext cx="10982536" cy="4213234"/>
          </a:xfrm>
          <a:prstGeom prst="rect">
            <a:avLst/>
          </a:prstGeom>
        </p:spPr>
        <p:txBody>
          <a:bodyPr lIns="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A7D"/>
              </a:buClr>
              <a:buSzPct val="11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Laden Sie den zu georeferenzierenden Rasterdatensatz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Entweder </a:t>
            </a:r>
          </a:p>
          <a:p>
            <a:pPr marL="971550" lvl="1" indent="-285750"/>
            <a:r>
              <a:rPr lang="de-DE" dirty="0"/>
              <a:t>Rechts-Klick auf die Karte im Inhaltsbereich &gt;&gt; Daten hinzufügen; oder</a:t>
            </a:r>
          </a:p>
          <a:p>
            <a:pPr marL="971550" lvl="1" indent="-285750"/>
            <a:endParaRPr lang="de-DE" dirty="0"/>
          </a:p>
          <a:p>
            <a:pPr marL="971550" lvl="1" indent="-285750"/>
            <a:r>
              <a:rPr lang="de-DE" dirty="0"/>
              <a:t>Tasten-Kombination: </a:t>
            </a:r>
            <a:r>
              <a:rPr lang="de-DE" dirty="0" err="1"/>
              <a:t>Alt+D</a:t>
            </a:r>
            <a:r>
              <a:rPr lang="de-DE" dirty="0"/>
              <a:t>; oder</a:t>
            </a:r>
          </a:p>
          <a:p>
            <a:pPr marL="971550" lvl="1" indent="-285750"/>
            <a:endParaRPr lang="de-DE" dirty="0"/>
          </a:p>
          <a:p>
            <a:pPr marL="971550" lvl="1" indent="-285750"/>
            <a:r>
              <a:rPr lang="de-DE" dirty="0"/>
              <a:t>Aktivieren Sie Funktion Daten hinzufügen in der</a:t>
            </a:r>
            <a:br>
              <a:rPr lang="de-DE" dirty="0"/>
            </a:br>
            <a:r>
              <a:rPr lang="de-DE" dirty="0"/>
              <a:t>Kernregisterkarte „Karte“ im „Layer“-Bereich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DC75EEB-CF69-4306-92C5-CFDB25DDBF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45" r="687" b="79166"/>
          <a:stretch/>
        </p:blipFill>
        <p:spPr>
          <a:xfrm>
            <a:off x="532366" y="4818925"/>
            <a:ext cx="10097534" cy="1123950"/>
          </a:xfrm>
          <a:prstGeom prst="rect">
            <a:avLst/>
          </a:prstGeom>
        </p:spPr>
      </p:pic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7C023F1-87D2-4A4C-9C04-653398C3678E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150" y="90488"/>
            <a:ext cx="3505476" cy="4958320"/>
          </a:xfr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4E9C61D3-4F01-462D-A71B-07B69EF8665B}"/>
              </a:ext>
            </a:extLst>
          </p:cNvPr>
          <p:cNvSpPr/>
          <p:nvPr/>
        </p:nvSpPr>
        <p:spPr>
          <a:xfrm>
            <a:off x="1099666" y="4722392"/>
            <a:ext cx="341784" cy="37234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715423A-DEBB-49BC-B1CB-2A8CB3BBC907}"/>
              </a:ext>
            </a:extLst>
          </p:cNvPr>
          <p:cNvSpPr/>
          <p:nvPr/>
        </p:nvSpPr>
        <p:spPr>
          <a:xfrm>
            <a:off x="3569816" y="5194729"/>
            <a:ext cx="341784" cy="37234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345A1DD-7171-4C27-A4D2-8E2BC868F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616" y="0"/>
            <a:ext cx="10167384" cy="685800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431E9E6A-7ECA-4B8F-80C2-FD2983A91B26}"/>
              </a:ext>
            </a:extLst>
          </p:cNvPr>
          <p:cNvSpPr/>
          <p:nvPr/>
        </p:nvSpPr>
        <p:spPr>
          <a:xfrm>
            <a:off x="2179166" y="2441708"/>
            <a:ext cx="1256184" cy="94284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A4AE479-DD17-4707-B1B2-CBDB05DCAEA3}"/>
              </a:ext>
            </a:extLst>
          </p:cNvPr>
          <p:cNvSpPr txBox="1"/>
          <p:nvPr/>
        </p:nvSpPr>
        <p:spPr>
          <a:xfrm>
            <a:off x="5892800" y="2984500"/>
            <a:ext cx="914400" cy="914400"/>
          </a:xfrm>
          <a:prstGeom prst="rect">
            <a:avLst/>
          </a:prstGeom>
        </p:spPr>
        <p:txBody>
          <a:bodyPr wrap="none" lIns="0" rIns="0" rtlCol="0" anchor="t">
            <a:normAutofit/>
          </a:bodyPr>
          <a:lstStyle/>
          <a:p>
            <a:pPr algn="l"/>
            <a:r>
              <a:rPr lang="de-DE" sz="3600" b="1" i="0" dirty="0">
                <a:solidFill>
                  <a:srgbClr val="FF0000"/>
                </a:solidFill>
                <a:latin typeface="Spartan ExtraBold" pitchFamily="2" charset="77"/>
              </a:rPr>
              <a:t>Nicht sichtbar?</a:t>
            </a:r>
            <a:endParaRPr lang="en-GB" sz="3600" b="1" i="0" dirty="0">
              <a:solidFill>
                <a:srgbClr val="FF0000"/>
              </a:solidFill>
              <a:latin typeface="Spartan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6619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5A7DBF4-CF3C-448F-8B7F-B2D7468A0513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Das geladene Bild ist nicht zu sehen, was könnte das Problem sein?</a:t>
            </a: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323F4DD-1117-4A04-9D52-1F1957D4E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Georeferenzierung eines Rasterbildes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53828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5A7DBF4-CF3C-448F-8B7F-B2D7468A0513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Selektieren Sie das Layer im Inhaltsbereich, welches Sie georeferenzieren wollen.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Öffnen Sie den </a:t>
            </a:r>
            <a:r>
              <a:rPr lang="de-DE" dirty="0" err="1"/>
              <a:t>Georeferenzierungmodus</a:t>
            </a:r>
            <a:r>
              <a:rPr lang="de-DE" dirty="0"/>
              <a:t> über:</a:t>
            </a:r>
            <a:br>
              <a:rPr lang="en-GB" dirty="0"/>
            </a:br>
            <a:r>
              <a:rPr lang="en-GB" dirty="0" err="1"/>
              <a:t>Kernregisterkarte</a:t>
            </a:r>
            <a:r>
              <a:rPr lang="en-GB" dirty="0"/>
              <a:t> </a:t>
            </a:r>
            <a:r>
              <a:rPr lang="de-DE" dirty="0"/>
              <a:t>„Bilddaten“, Option „Georeferenzieren“ im Bereich „Ausrichtung“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323F4DD-1117-4A04-9D52-1F1957D4E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Georeferenzierung eines Rasterbildes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AEB895-DAD9-4405-8057-98AEECB44B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26" b="80000"/>
          <a:stretch/>
        </p:blipFill>
        <p:spPr>
          <a:xfrm>
            <a:off x="0" y="2914650"/>
            <a:ext cx="12212221" cy="136525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5B8C0FC6-4753-4A1A-A9F4-323805FFD3B4}"/>
              </a:ext>
            </a:extLst>
          </p:cNvPr>
          <p:cNvSpPr/>
          <p:nvPr/>
        </p:nvSpPr>
        <p:spPr>
          <a:xfrm>
            <a:off x="979016" y="3216408"/>
            <a:ext cx="1256184" cy="94284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5514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5A7DBF4-CF3C-448F-8B7F-B2D7468A0513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323F4DD-1117-4A04-9D52-1F1957D4E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Georeferenzierung eines Rasterbildes</a:t>
            </a:r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11B377B-8648-4660-A113-1F6D5CB82F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81" b="80926"/>
          <a:stretch/>
        </p:blipFill>
        <p:spPr>
          <a:xfrm>
            <a:off x="0" y="1313940"/>
            <a:ext cx="12192000" cy="1241158"/>
          </a:xfrm>
          <a:prstGeom prst="rect">
            <a:avLst/>
          </a:prstGeom>
        </p:spPr>
      </p:pic>
      <p:sp>
        <p:nvSpPr>
          <p:cNvPr id="8" name="Inhaltsplatzhalter 1">
            <a:extLst>
              <a:ext uri="{FF2B5EF4-FFF2-40B4-BE49-F238E27FC236}">
                <a16:creationId xmlns:a16="http://schemas.microsoft.com/office/drawing/2014/main" id="{1BF501AB-4CE8-40AF-877B-E651AE7803D2}"/>
              </a:ext>
            </a:extLst>
          </p:cNvPr>
          <p:cNvSpPr txBox="1">
            <a:spLocks/>
          </p:cNvSpPr>
          <p:nvPr/>
        </p:nvSpPr>
        <p:spPr>
          <a:xfrm>
            <a:off x="900545" y="2794000"/>
            <a:ext cx="10982536" cy="3293342"/>
          </a:xfrm>
          <a:prstGeom prst="rect">
            <a:avLst/>
          </a:prstGeom>
        </p:spPr>
        <p:txBody>
          <a:bodyPr lIns="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A7D"/>
              </a:buClr>
              <a:buSzPct val="11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Über „Auf Anzeige Anpassen“ verschieben Sie den Rasterdatensatz in den aktuell sichtbaren Bereich.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CCAA149-3978-4A50-9400-D0A5148EE0F2}"/>
              </a:ext>
            </a:extLst>
          </p:cNvPr>
          <p:cNvSpPr/>
          <p:nvPr/>
        </p:nvSpPr>
        <p:spPr>
          <a:xfrm>
            <a:off x="1137766" y="1569309"/>
            <a:ext cx="678334" cy="78176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9509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5A7DBF4-CF3C-448F-8B7F-B2D7468A0513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323F4DD-1117-4A04-9D52-1F1957D4E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Georeferenzierung eines Rasterbildes</a:t>
            </a:r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11B377B-8648-4660-A113-1F6D5CB82F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81" b="80926"/>
          <a:stretch/>
        </p:blipFill>
        <p:spPr>
          <a:xfrm>
            <a:off x="0" y="1313940"/>
            <a:ext cx="12192000" cy="1241158"/>
          </a:xfrm>
          <a:prstGeom prst="rect">
            <a:avLst/>
          </a:prstGeom>
        </p:spPr>
      </p:pic>
      <p:sp>
        <p:nvSpPr>
          <p:cNvPr id="8" name="Inhaltsplatzhalter 1">
            <a:extLst>
              <a:ext uri="{FF2B5EF4-FFF2-40B4-BE49-F238E27FC236}">
                <a16:creationId xmlns:a16="http://schemas.microsoft.com/office/drawing/2014/main" id="{1BF501AB-4CE8-40AF-877B-E651AE7803D2}"/>
              </a:ext>
            </a:extLst>
          </p:cNvPr>
          <p:cNvSpPr txBox="1">
            <a:spLocks/>
          </p:cNvSpPr>
          <p:nvPr/>
        </p:nvSpPr>
        <p:spPr>
          <a:xfrm>
            <a:off x="900545" y="2794000"/>
            <a:ext cx="10982536" cy="3293342"/>
          </a:xfrm>
          <a:prstGeom prst="rect">
            <a:avLst/>
          </a:prstGeom>
        </p:spPr>
        <p:txBody>
          <a:bodyPr lIns="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A7D"/>
              </a:buClr>
              <a:buSzPct val="11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Über „Auf Anzeige Anpassen“ verschieben Sie den Rasterdatensatz in den aktuell sichtbaren Bereich.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CCAA149-3978-4A50-9400-D0A5148EE0F2}"/>
              </a:ext>
            </a:extLst>
          </p:cNvPr>
          <p:cNvSpPr/>
          <p:nvPr/>
        </p:nvSpPr>
        <p:spPr>
          <a:xfrm>
            <a:off x="1137766" y="1569309"/>
            <a:ext cx="678334" cy="78176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0EED0CD-C685-4E54-BA32-BAE190C3C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616" y="0"/>
            <a:ext cx="10167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082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323F4DD-1117-4A04-9D52-1F1957D4E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Georeferenzierung eines Rasterbildes</a:t>
            </a:r>
            <a:endParaRPr lang="en-GB" dirty="0"/>
          </a:p>
        </p:txBody>
      </p:sp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F203E7D8-35CA-45DE-B786-1297A04D6369}"/>
              </a:ext>
            </a:extLst>
          </p:cNvPr>
          <p:cNvSpPr txBox="1">
            <a:spLocks/>
          </p:cNvSpPr>
          <p:nvPr/>
        </p:nvSpPr>
        <p:spPr>
          <a:xfrm>
            <a:off x="900545" y="2606442"/>
            <a:ext cx="10982536" cy="3480900"/>
          </a:xfrm>
          <a:prstGeom prst="rect">
            <a:avLst/>
          </a:prstGeom>
        </p:spPr>
        <p:txBody>
          <a:bodyPr lIns="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A7D"/>
              </a:buClr>
              <a:buSzPct val="11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Der aktuelle Rasterdatensatz kann sowohl über Koordinaten  </a:t>
            </a:r>
          </a:p>
          <a:p>
            <a:pPr marL="971550" lvl="1" indent="-285750"/>
            <a:r>
              <a:rPr lang="de-DE" dirty="0"/>
              <a:t>Kreuzungspunkte der Koordinatenlinien</a:t>
            </a:r>
          </a:p>
          <a:p>
            <a:pPr marL="971550" lvl="1" indent="-285750"/>
            <a:r>
              <a:rPr lang="de-DE" dirty="0"/>
              <a:t>Geografische Koordinaten (WGS 1984) in Grad, Minute, Sekunde Formatierung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als auch über gleiche Strukturen georeferenziert werden.</a:t>
            </a:r>
          </a:p>
          <a:p>
            <a:pPr marL="971550" lvl="1" indent="-285750"/>
            <a:r>
              <a:rPr lang="de-DE" dirty="0"/>
              <a:t>Gleiche Strukturen auf dem </a:t>
            </a:r>
            <a:r>
              <a:rPr lang="de-DE" dirty="0" err="1"/>
              <a:t>Rasterlayer</a:t>
            </a:r>
            <a:r>
              <a:rPr lang="de-DE" dirty="0"/>
              <a:t> und auf der vorhanden Grundkarte</a:t>
            </a:r>
          </a:p>
          <a:p>
            <a:pPr marL="971550" lvl="1" indent="-285750"/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4FE6DB3-361F-4060-A7BC-05FE05F95F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81" b="80926"/>
          <a:stretch/>
        </p:blipFill>
        <p:spPr>
          <a:xfrm>
            <a:off x="0" y="1313940"/>
            <a:ext cx="12192000" cy="124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964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323F4DD-1117-4A04-9D52-1F1957D4E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Georeferenzierung eines Rasterbildes</a:t>
            </a:r>
            <a:endParaRPr lang="en-GB" dirty="0"/>
          </a:p>
        </p:txBody>
      </p:sp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F203E7D8-35CA-45DE-B786-1297A04D6369}"/>
              </a:ext>
            </a:extLst>
          </p:cNvPr>
          <p:cNvSpPr txBox="1">
            <a:spLocks/>
          </p:cNvSpPr>
          <p:nvPr/>
        </p:nvSpPr>
        <p:spPr>
          <a:xfrm>
            <a:off x="900545" y="2606442"/>
            <a:ext cx="10982536" cy="3480900"/>
          </a:xfrm>
          <a:prstGeom prst="rect">
            <a:avLst/>
          </a:prstGeom>
        </p:spPr>
        <p:txBody>
          <a:bodyPr lIns="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A7D"/>
              </a:buClr>
              <a:buSzPct val="11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Hinzufügen neuer Passpunkte Option „Passpunkte hinzufügen“.</a:t>
            </a:r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Passpunkte über Koordinaten:</a:t>
            </a:r>
          </a:p>
          <a:p>
            <a:pPr marL="1028700" lvl="1" indent="-342900"/>
            <a:r>
              <a:rPr lang="de-DE" dirty="0"/>
              <a:t>Links-Klick auf Ausgangsposition.</a:t>
            </a:r>
          </a:p>
          <a:p>
            <a:pPr marL="1028700" lvl="1" indent="-342900"/>
            <a:r>
              <a:rPr lang="de-DE" dirty="0"/>
              <a:t>Rechts-Klick öffnet Dialog zur Eingabe der</a:t>
            </a:r>
            <a:br>
              <a:rPr lang="de-DE" dirty="0"/>
            </a:br>
            <a:r>
              <a:rPr lang="de-DE" dirty="0"/>
              <a:t>Koordinaten.</a:t>
            </a:r>
          </a:p>
          <a:p>
            <a:pPr marL="1028700" lvl="1" indent="-342900"/>
            <a:endParaRPr lang="de-DE" dirty="0"/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Passpunkte über Strukturen:</a:t>
            </a:r>
          </a:p>
          <a:p>
            <a:pPr marL="1028700" lvl="1" indent="-342900"/>
            <a:r>
              <a:rPr lang="de-DE" dirty="0"/>
              <a:t>Links-Klick auf Ausgangsposition.</a:t>
            </a:r>
          </a:p>
          <a:p>
            <a:pPr marL="1028700" lvl="1" indent="-342900"/>
            <a:r>
              <a:rPr lang="de-DE" dirty="0"/>
              <a:t>Links-Klick auf Zielposition.</a:t>
            </a:r>
          </a:p>
          <a:p>
            <a:pPr marL="1028700" lvl="1" indent="-342900">
              <a:buFont typeface="+mj-lt"/>
              <a:buAutoNum type="arabicPeriod"/>
            </a:pP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4FE6DB3-361F-4060-A7BC-05FE05F95F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81" b="80926"/>
          <a:stretch/>
        </p:blipFill>
        <p:spPr>
          <a:xfrm>
            <a:off x="0" y="1313940"/>
            <a:ext cx="12192000" cy="1241158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88CBEF67-E804-4C33-BCA2-EC1653255742}"/>
              </a:ext>
            </a:extLst>
          </p:cNvPr>
          <p:cNvSpPr/>
          <p:nvPr/>
        </p:nvSpPr>
        <p:spPr>
          <a:xfrm>
            <a:off x="4261966" y="1543637"/>
            <a:ext cx="678334" cy="78176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C64B14F-B123-4CA4-A202-B32109A75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413" y="3543938"/>
            <a:ext cx="5894387" cy="1421762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379273F1-60D6-40AB-BF87-9B8083483A0B}"/>
              </a:ext>
            </a:extLst>
          </p:cNvPr>
          <p:cNvSpPr/>
          <p:nvPr/>
        </p:nvSpPr>
        <p:spPr>
          <a:xfrm>
            <a:off x="10292652" y="3877294"/>
            <a:ext cx="1671738" cy="29688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7569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323F4DD-1117-4A04-9D52-1F1957D4E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Georeferenzierung eines Rasterbildes</a:t>
            </a:r>
            <a:endParaRPr lang="en-GB" dirty="0"/>
          </a:p>
        </p:txBody>
      </p:sp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F203E7D8-35CA-45DE-B786-1297A04D6369}"/>
              </a:ext>
            </a:extLst>
          </p:cNvPr>
          <p:cNvSpPr txBox="1">
            <a:spLocks/>
          </p:cNvSpPr>
          <p:nvPr/>
        </p:nvSpPr>
        <p:spPr>
          <a:xfrm>
            <a:off x="900545" y="2606442"/>
            <a:ext cx="10982536" cy="3480900"/>
          </a:xfrm>
          <a:prstGeom prst="rect">
            <a:avLst/>
          </a:prstGeom>
        </p:spPr>
        <p:txBody>
          <a:bodyPr lIns="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A7D"/>
              </a:buClr>
              <a:buSzPct val="11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Öffnen Sie die Passpunkttabelle.</a:t>
            </a:r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lvl="1" indent="0">
              <a:buNone/>
            </a:pP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4FE6DB3-361F-4060-A7BC-05FE05F95F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81" b="80926"/>
          <a:stretch/>
        </p:blipFill>
        <p:spPr>
          <a:xfrm>
            <a:off x="0" y="1313940"/>
            <a:ext cx="12192000" cy="1241158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88CBEF67-E804-4C33-BCA2-EC1653255742}"/>
              </a:ext>
            </a:extLst>
          </p:cNvPr>
          <p:cNvSpPr/>
          <p:nvPr/>
        </p:nvSpPr>
        <p:spPr>
          <a:xfrm>
            <a:off x="6239412" y="1588087"/>
            <a:ext cx="891637" cy="64711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6122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101F6E2-C6CD-4154-9064-F2FA32D7495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Theorie: Koordinatensysteme und Kartenprojektionen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Praxis:</a:t>
            </a:r>
          </a:p>
          <a:p>
            <a:pPr marL="971550" lvl="1" indent="-285750"/>
            <a:r>
              <a:rPr lang="de-DE" dirty="0"/>
              <a:t>Vorarbeiten</a:t>
            </a:r>
          </a:p>
          <a:p>
            <a:pPr marL="1428750" lvl="2" indent="-285750"/>
            <a:r>
              <a:rPr lang="de-DE" dirty="0"/>
              <a:t>„leeres“ Kartenprojekt erstellen</a:t>
            </a:r>
          </a:p>
          <a:p>
            <a:pPr marL="1428750" lvl="2" indent="-285750"/>
            <a:r>
              <a:rPr lang="de-DE" dirty="0"/>
              <a:t>Metadaten-Formatierung anpassen (nur einmalig notwendig)</a:t>
            </a:r>
          </a:p>
          <a:p>
            <a:pPr marL="971550" lvl="1" indent="-285750"/>
            <a:r>
              <a:rPr lang="de-DE" dirty="0"/>
              <a:t>Georeferenzierung </a:t>
            </a:r>
          </a:p>
          <a:p>
            <a:pPr marL="1428750" lvl="2" indent="-285750"/>
            <a:r>
              <a:rPr lang="de-DE" dirty="0"/>
              <a:t>Zuweisen eines Raumbezuges zu Projekten und Rasterdaten</a:t>
            </a:r>
          </a:p>
          <a:p>
            <a:pPr marL="971550" lvl="1" indent="-285750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B20B79F-E06B-4152-8503-221D92123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Übungsinhalte</a:t>
            </a:r>
          </a:p>
        </p:txBody>
      </p:sp>
    </p:spTree>
    <p:extLst>
      <p:ext uri="{BB962C8B-B14F-4D97-AF65-F5344CB8AC3E}">
        <p14:creationId xmlns:p14="http://schemas.microsoft.com/office/powerpoint/2010/main" val="22299295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323F4DD-1117-4A04-9D52-1F1957D4E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Georeferenzierung eines Rasterbildes</a:t>
            </a:r>
            <a:endParaRPr lang="en-GB" dirty="0"/>
          </a:p>
        </p:txBody>
      </p:sp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F203E7D8-35CA-45DE-B786-1297A04D6369}"/>
              </a:ext>
            </a:extLst>
          </p:cNvPr>
          <p:cNvSpPr txBox="1">
            <a:spLocks/>
          </p:cNvSpPr>
          <p:nvPr/>
        </p:nvSpPr>
        <p:spPr>
          <a:xfrm>
            <a:off x="900545" y="2606442"/>
            <a:ext cx="10982536" cy="3480900"/>
          </a:xfrm>
          <a:prstGeom prst="rect">
            <a:avLst/>
          </a:prstGeom>
        </p:spPr>
        <p:txBody>
          <a:bodyPr lIns="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A7D"/>
              </a:buClr>
              <a:buSzPct val="11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Öffnen Sie die Passpunkttabelle.</a:t>
            </a:r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lvl="1" indent="0">
              <a:buNone/>
            </a:pP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4FE6DB3-361F-4060-A7BC-05FE05F95F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81" b="80926"/>
          <a:stretch/>
        </p:blipFill>
        <p:spPr>
          <a:xfrm>
            <a:off x="0" y="1313940"/>
            <a:ext cx="12192000" cy="1241158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88CBEF67-E804-4C33-BCA2-EC1653255742}"/>
              </a:ext>
            </a:extLst>
          </p:cNvPr>
          <p:cNvSpPr/>
          <p:nvPr/>
        </p:nvSpPr>
        <p:spPr>
          <a:xfrm>
            <a:off x="6239412" y="1588087"/>
            <a:ext cx="891637" cy="64711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93C679B-C3EB-4339-BB37-1CAB36C8FE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9159" r="-151" b="18241"/>
          <a:stretch/>
        </p:blipFill>
        <p:spPr>
          <a:xfrm>
            <a:off x="2009258" y="2555098"/>
            <a:ext cx="10182742" cy="429311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31FF4F5A-6018-4DD0-B87E-466453BF5EB5}"/>
              </a:ext>
            </a:extLst>
          </p:cNvPr>
          <p:cNvSpPr/>
          <p:nvPr/>
        </p:nvSpPr>
        <p:spPr>
          <a:xfrm>
            <a:off x="4242378" y="5220503"/>
            <a:ext cx="5709144" cy="15484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8412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323F4DD-1117-4A04-9D52-1F1957D4E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Georeferenzierung eines Rasterbildes</a:t>
            </a:r>
            <a:endParaRPr lang="en-GB" dirty="0"/>
          </a:p>
        </p:txBody>
      </p:sp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F203E7D8-35CA-45DE-B786-1297A04D6369}"/>
              </a:ext>
            </a:extLst>
          </p:cNvPr>
          <p:cNvSpPr txBox="1">
            <a:spLocks/>
          </p:cNvSpPr>
          <p:nvPr/>
        </p:nvSpPr>
        <p:spPr>
          <a:xfrm>
            <a:off x="900545" y="2606442"/>
            <a:ext cx="10982536" cy="3480900"/>
          </a:xfrm>
          <a:prstGeom prst="rect">
            <a:avLst/>
          </a:prstGeom>
        </p:spPr>
        <p:txBody>
          <a:bodyPr lIns="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A7D"/>
              </a:buClr>
              <a:buSzPct val="11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Öffnen Sie die Passpunkttabelle.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Hier können Sie die Fehler für jeden Passpunkt überprüfen und ggf. fehlerhafte Passpunkte löschen.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Hier können Sie auch, abhängig von den vorhanden Passpunkten, die Transformationsart auswählen.</a:t>
            </a:r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lvl="1" indent="0">
              <a:buNone/>
            </a:pP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4FE6DB3-361F-4060-A7BC-05FE05F95F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81" b="80926"/>
          <a:stretch/>
        </p:blipFill>
        <p:spPr>
          <a:xfrm>
            <a:off x="0" y="1313940"/>
            <a:ext cx="12192000" cy="1241158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88CBEF67-E804-4C33-BCA2-EC1653255742}"/>
              </a:ext>
            </a:extLst>
          </p:cNvPr>
          <p:cNvSpPr/>
          <p:nvPr/>
        </p:nvSpPr>
        <p:spPr>
          <a:xfrm>
            <a:off x="6239412" y="1588087"/>
            <a:ext cx="891637" cy="64711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8F5636A-1EDA-4B89-94E5-0C43BF9964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96" t="55926" r="21520" b="19814"/>
          <a:stretch/>
        </p:blipFill>
        <p:spPr>
          <a:xfrm>
            <a:off x="3187700" y="3835400"/>
            <a:ext cx="8728002" cy="25019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7A826876-58BC-45C7-BEB0-6A5E0D2135B9}"/>
              </a:ext>
            </a:extLst>
          </p:cNvPr>
          <p:cNvSpPr/>
          <p:nvPr/>
        </p:nvSpPr>
        <p:spPr>
          <a:xfrm>
            <a:off x="4924963" y="4553537"/>
            <a:ext cx="326488" cy="31056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0783B99-6640-4D0D-BF9A-303283B6DB69}"/>
              </a:ext>
            </a:extLst>
          </p:cNvPr>
          <p:cNvSpPr/>
          <p:nvPr/>
        </p:nvSpPr>
        <p:spPr>
          <a:xfrm>
            <a:off x="6988714" y="4553537"/>
            <a:ext cx="2193386" cy="31056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F2EE128-2BFD-4785-A7E4-5C99E9600F73}"/>
              </a:ext>
            </a:extLst>
          </p:cNvPr>
          <p:cNvSpPr/>
          <p:nvPr/>
        </p:nvSpPr>
        <p:spPr>
          <a:xfrm>
            <a:off x="4937663" y="1608017"/>
            <a:ext cx="840430" cy="69703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97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323F4DD-1117-4A04-9D52-1F1957D4E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Georeferenzierung eines Rasterbildes</a:t>
            </a:r>
            <a:endParaRPr lang="en-GB" dirty="0"/>
          </a:p>
        </p:txBody>
      </p:sp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F203E7D8-35CA-45DE-B786-1297A04D6369}"/>
              </a:ext>
            </a:extLst>
          </p:cNvPr>
          <p:cNvSpPr txBox="1">
            <a:spLocks/>
          </p:cNvSpPr>
          <p:nvPr/>
        </p:nvSpPr>
        <p:spPr>
          <a:xfrm>
            <a:off x="900545" y="2606442"/>
            <a:ext cx="10982536" cy="3480900"/>
          </a:xfrm>
          <a:prstGeom prst="rect">
            <a:avLst/>
          </a:prstGeom>
        </p:spPr>
        <p:txBody>
          <a:bodyPr lIns="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A7D"/>
              </a:buClr>
              <a:buSzPct val="11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Wenn Sie eine ausreichend Anzahl von Passpunkten gesetzt haben und die </a:t>
            </a:r>
            <a:br>
              <a:rPr lang="de-DE" dirty="0"/>
            </a:br>
            <a:r>
              <a:rPr lang="de-DE" dirty="0"/>
              <a:t>Fehler in einem angemessen Bereich liegen, speichern Sie das </a:t>
            </a:r>
            <a:br>
              <a:rPr lang="de-DE" dirty="0"/>
            </a:br>
            <a:r>
              <a:rPr lang="de-DE" dirty="0"/>
              <a:t>georeferenzierte Raster als neues Rasterobjekt in der Projektdatenbank.</a:t>
            </a:r>
            <a:br>
              <a:rPr lang="de-DE" dirty="0"/>
            </a:br>
            <a:r>
              <a:rPr lang="de-DE" dirty="0"/>
              <a:t>„Speichern“-Bereich, Option „Als neu speichern“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lvl="1" indent="0">
              <a:buNone/>
            </a:pP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4FE6DB3-361F-4060-A7BC-05FE05F95F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81" b="80926"/>
          <a:stretch/>
        </p:blipFill>
        <p:spPr>
          <a:xfrm>
            <a:off x="0" y="1313940"/>
            <a:ext cx="12192000" cy="1241158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88CBEF67-E804-4C33-BCA2-EC1653255742}"/>
              </a:ext>
            </a:extLst>
          </p:cNvPr>
          <p:cNvSpPr/>
          <p:nvPr/>
        </p:nvSpPr>
        <p:spPr>
          <a:xfrm>
            <a:off x="7766051" y="1866901"/>
            <a:ext cx="247650" cy="2794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F2AC1D4-CAF6-400A-9A3F-DF4835A96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5401" y="5250"/>
            <a:ext cx="2846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427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323F4DD-1117-4A04-9D52-1F1957D4E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Georeferenzierung eines Rasterbildes</a:t>
            </a:r>
            <a:endParaRPr lang="en-GB" dirty="0"/>
          </a:p>
        </p:txBody>
      </p:sp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F203E7D8-35CA-45DE-B786-1297A04D6369}"/>
              </a:ext>
            </a:extLst>
          </p:cNvPr>
          <p:cNvSpPr txBox="1">
            <a:spLocks/>
          </p:cNvSpPr>
          <p:nvPr/>
        </p:nvSpPr>
        <p:spPr>
          <a:xfrm>
            <a:off x="900545" y="2606442"/>
            <a:ext cx="10982536" cy="3480900"/>
          </a:xfrm>
          <a:prstGeom prst="rect">
            <a:avLst/>
          </a:prstGeom>
        </p:spPr>
        <p:txBody>
          <a:bodyPr lIns="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A7D"/>
              </a:buClr>
              <a:buSzPct val="11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Wenn Sie eine ausreichend Anzahl von Passpunkten gesetzt haben und die </a:t>
            </a:r>
            <a:br>
              <a:rPr lang="de-DE" dirty="0"/>
            </a:br>
            <a:r>
              <a:rPr lang="de-DE" dirty="0"/>
              <a:t>Fehler in einem angemessen Bereich liegen, speichern Sie das </a:t>
            </a:r>
            <a:br>
              <a:rPr lang="de-DE" dirty="0"/>
            </a:br>
            <a:r>
              <a:rPr lang="de-DE" dirty="0"/>
              <a:t>georeferenzierte Raster als neues Rasterobjekt in der Projektdatenbank.</a:t>
            </a:r>
            <a:br>
              <a:rPr lang="de-DE" dirty="0"/>
            </a:br>
            <a:r>
              <a:rPr lang="de-DE" dirty="0"/>
              <a:t>„Speichern“-Bereich, Option „Als neu speichern“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Wählen Sie die Zieldatenbank aus und vergeben Sie eine neuen Namen.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Schließen Sie mit „Exportieren“ ab. Das exportierte Raster wird automatisch in</a:t>
            </a:r>
            <a:br>
              <a:rPr lang="de-DE" dirty="0"/>
            </a:br>
            <a:r>
              <a:rPr lang="de-DE" dirty="0"/>
              <a:t>Ihre Karte geladen.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Beenden Sie den </a:t>
            </a:r>
            <a:r>
              <a:rPr lang="de-DE" dirty="0" err="1"/>
              <a:t>Georeferenzierungsmodus</a:t>
            </a:r>
            <a:r>
              <a:rPr lang="de-DE" dirty="0"/>
              <a:t> und entfernen Sie das Layer mit </a:t>
            </a:r>
            <a:br>
              <a:rPr lang="de-DE" dirty="0"/>
            </a:br>
            <a:r>
              <a:rPr lang="de-DE" dirty="0"/>
              <a:t>dem ursprünglichen Raster.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lvl="1" indent="0">
              <a:buNone/>
            </a:pP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4FE6DB3-361F-4060-A7BC-05FE05F95F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81" b="80926"/>
          <a:stretch/>
        </p:blipFill>
        <p:spPr>
          <a:xfrm>
            <a:off x="0" y="1313940"/>
            <a:ext cx="12192000" cy="1241158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88CBEF67-E804-4C33-BCA2-EC1653255742}"/>
              </a:ext>
            </a:extLst>
          </p:cNvPr>
          <p:cNvSpPr/>
          <p:nvPr/>
        </p:nvSpPr>
        <p:spPr>
          <a:xfrm>
            <a:off x="8401050" y="1655118"/>
            <a:ext cx="882649" cy="68168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F2AC1D4-CAF6-400A-9A3F-DF4835A96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5401" y="5250"/>
            <a:ext cx="2846599" cy="6858000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93B865B9-36F1-4A7C-95A6-67139A75C727}"/>
              </a:ext>
            </a:extLst>
          </p:cNvPr>
          <p:cNvSpPr/>
          <p:nvPr/>
        </p:nvSpPr>
        <p:spPr>
          <a:xfrm>
            <a:off x="9467850" y="1262596"/>
            <a:ext cx="2520949" cy="2794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31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323F4DD-1117-4A04-9D52-1F1957D4E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Georeferenzierung eines Rasterbildes</a:t>
            </a:r>
            <a:endParaRPr lang="en-GB" dirty="0"/>
          </a:p>
        </p:txBody>
      </p:sp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F203E7D8-35CA-45DE-B786-1297A04D6369}"/>
              </a:ext>
            </a:extLst>
          </p:cNvPr>
          <p:cNvSpPr txBox="1">
            <a:spLocks/>
          </p:cNvSpPr>
          <p:nvPr/>
        </p:nvSpPr>
        <p:spPr>
          <a:xfrm>
            <a:off x="900545" y="2606442"/>
            <a:ext cx="10982536" cy="3480900"/>
          </a:xfrm>
          <a:prstGeom prst="rect">
            <a:avLst/>
          </a:prstGeom>
        </p:spPr>
        <p:txBody>
          <a:bodyPr lIns="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A7D"/>
              </a:buClr>
              <a:buSzPct val="11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Wenn Sie eine ausreichend Anzahl von Passpunkten gesetzt haben und die </a:t>
            </a:r>
            <a:br>
              <a:rPr lang="de-DE" dirty="0"/>
            </a:br>
            <a:r>
              <a:rPr lang="de-DE" dirty="0"/>
              <a:t>Fehler in einem angemessen Bereich liegen, speichern Sie das </a:t>
            </a:r>
            <a:br>
              <a:rPr lang="de-DE" dirty="0"/>
            </a:br>
            <a:r>
              <a:rPr lang="de-DE" dirty="0"/>
              <a:t>georeferenzierte Raster als neues Rasterobjekt in der Projektdatenbank.</a:t>
            </a:r>
            <a:br>
              <a:rPr lang="de-DE" dirty="0"/>
            </a:br>
            <a:r>
              <a:rPr lang="de-DE" dirty="0"/>
              <a:t>„Speichern“-Bereich, Option „Als neu speichern“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Wählen Sie die Zieldatenbank aus und vergeben Sie eine neuen Namen.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Schließen Sie mit „Exportieren“ ab. Das exportierte Raster wird automatisch in</a:t>
            </a:r>
            <a:br>
              <a:rPr lang="de-DE" dirty="0"/>
            </a:br>
            <a:r>
              <a:rPr lang="de-DE" dirty="0"/>
              <a:t>Ihre Karte geladen.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Beenden Sie den </a:t>
            </a:r>
            <a:r>
              <a:rPr lang="de-DE" dirty="0" err="1"/>
              <a:t>Georeferenzierungsmodus</a:t>
            </a:r>
            <a:r>
              <a:rPr lang="de-DE" dirty="0"/>
              <a:t> und entfernen Sie das Layer mit </a:t>
            </a:r>
            <a:br>
              <a:rPr lang="de-DE" dirty="0"/>
            </a:br>
            <a:r>
              <a:rPr lang="de-DE" dirty="0"/>
              <a:t>dem ursprünglichen Raster.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lvl="1" indent="0">
              <a:buNone/>
            </a:pP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4FE6DB3-361F-4060-A7BC-05FE05F95F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81" b="80926"/>
          <a:stretch/>
        </p:blipFill>
        <p:spPr>
          <a:xfrm>
            <a:off x="0" y="1313940"/>
            <a:ext cx="12192000" cy="1241158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88CBEF67-E804-4C33-BCA2-EC1653255742}"/>
              </a:ext>
            </a:extLst>
          </p:cNvPr>
          <p:cNvSpPr/>
          <p:nvPr/>
        </p:nvSpPr>
        <p:spPr>
          <a:xfrm>
            <a:off x="8401050" y="1655118"/>
            <a:ext cx="882649" cy="68168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F2AC1D4-CAF6-400A-9A3F-DF4835A96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5401" y="5250"/>
            <a:ext cx="2846599" cy="6858000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93B865B9-36F1-4A7C-95A6-67139A75C727}"/>
              </a:ext>
            </a:extLst>
          </p:cNvPr>
          <p:cNvSpPr/>
          <p:nvPr/>
        </p:nvSpPr>
        <p:spPr>
          <a:xfrm>
            <a:off x="9467850" y="1262596"/>
            <a:ext cx="2520949" cy="2794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663EE8D-1847-456B-9F93-F4BB38844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616" y="-5250"/>
            <a:ext cx="10167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07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30467F1-9CAD-473B-9566-535D9B90FBEE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Beim Setzen der Passpunkte gilt: Zuerst wird immer der Ausgangspunkt im zu georeferenzierenden Raster ausgewählt, danach der Zielpunkt!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Verwenden Sie so viele Passpunkte wie für Ihre Anwendung angemessen sind. Generell gilt, mehr ist immer besser. 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Verteilen Sie Ihre Passpunkte, wenn möglich, gleichmäßig über den zu georeferenzierenden Datensatz.</a:t>
            </a:r>
            <a:br>
              <a:rPr lang="de-DE" dirty="0"/>
            </a:br>
            <a:r>
              <a:rPr lang="de-DE" dirty="0"/>
              <a:t>Dies verbessert das erzielte Ergebnis.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Verwenden Sie komplexere Transformationen nur, wenn sich anders keine „guten“ Ergebnisse erreichen lassen.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Versuchen Sie zu vermeiden, dass bei den ersten 3-4 Passpunkten identische x- oder y-Werte auftreten.</a:t>
            </a:r>
            <a:br>
              <a:rPr lang="de-DE" dirty="0"/>
            </a:br>
            <a:r>
              <a:rPr lang="de-DE" dirty="0"/>
              <a:t>Dies kann zu Problemen beim Lösen des Gleichungssystems führen. Wenn Sie mehr Passpunkte haben, tritt dieses Problem nicht mehr auf.</a:t>
            </a: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A35296D-C690-45BC-A31E-44D98FDF7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Hinweise zur Georeferenzierung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784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A00FC2E-B45D-40AF-B6EA-1EB74C5E1077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dirty="0"/>
              <a:t>Bitte georeferenzieren Sie das Rasterbild „Freiberg-map.jpg“ 2 mal: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Ausschließlich über die bekannten Koordinaten der Kreuzungen der</a:t>
            </a:r>
            <a:br>
              <a:rPr lang="de-DE" dirty="0"/>
            </a:br>
            <a:r>
              <a:rPr lang="de-DE" dirty="0"/>
              <a:t>Koordinatenlinien.</a:t>
            </a:r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Ausschließlich über gleiche Strukturen auf den Grundkarte.</a:t>
            </a:r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Verwenden Sie jeweils 4-6 Passpunkte und protokollieren Sie die </a:t>
            </a:r>
            <a:br>
              <a:rPr lang="de-DE" dirty="0"/>
            </a:br>
            <a:r>
              <a:rPr lang="de-DE" dirty="0"/>
              <a:t>erreichten Fehlerwerte. Vergleichen Sie die Fehler zwischen beiden</a:t>
            </a:r>
            <a:br>
              <a:rPr lang="de-DE" dirty="0"/>
            </a:br>
            <a:r>
              <a:rPr lang="de-DE" dirty="0"/>
              <a:t>Versionen. </a:t>
            </a:r>
            <a:br>
              <a:rPr lang="de-DE" dirty="0"/>
            </a:br>
            <a:br>
              <a:rPr lang="de-DE" dirty="0"/>
            </a:br>
            <a:r>
              <a:rPr lang="de-DE" b="1" dirty="0"/>
              <a:t>Ist ein Unterschied in der Genauigkeit vorhanden und wie lässt er </a:t>
            </a:r>
            <a:br>
              <a:rPr lang="de-DE" b="1" dirty="0"/>
            </a:br>
            <a:r>
              <a:rPr lang="de-DE" b="1" dirty="0"/>
              <a:t>sich begründen?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F8749FC-BDFF-43C2-A1FC-27190635F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Übungsaufgabe: Georeferenzierung</a:t>
            </a:r>
            <a:endParaRPr lang="en-GB" dirty="0"/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28494AF8-AC55-4874-8AF5-7242F3C83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150" y="90488"/>
            <a:ext cx="3505476" cy="495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628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A00FC2E-B45D-40AF-B6EA-1EB74C5E1077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b="1" dirty="0">
                <a:solidFill>
                  <a:srgbClr val="FF0000"/>
                </a:solidFill>
              </a:rPr>
              <a:t>Bitte speichern Sie ihr Projekt ab, wir werden in der nächsten </a:t>
            </a:r>
            <a:br>
              <a:rPr lang="de-DE" b="1" dirty="0">
                <a:solidFill>
                  <a:srgbClr val="FF0000"/>
                </a:solidFill>
              </a:rPr>
            </a:br>
            <a:r>
              <a:rPr lang="de-DE" b="1" dirty="0">
                <a:solidFill>
                  <a:srgbClr val="FF0000"/>
                </a:solidFill>
              </a:rPr>
              <a:t>Übung mit dem Projekt weiterarbeiten!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F8749FC-BDFF-43C2-A1FC-27190635F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Übungsaufgabe: Georeferenzierung</a:t>
            </a:r>
            <a:endParaRPr lang="en-GB" dirty="0"/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28494AF8-AC55-4874-8AF5-7242F3C83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150" y="90488"/>
            <a:ext cx="3505476" cy="495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365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EF3AAF2-F12C-4A60-83C3-8E2F10E004EC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sz="1800" dirty="0">
                <a:hlinkClick r:id="rId2"/>
              </a:rPr>
              <a:t>OPAL-Forum im Kurs „Grundlagen GIS“</a:t>
            </a:r>
            <a:endParaRPr lang="de-DE" altLang="de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alt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sz="1800" dirty="0"/>
              <a:t>Email: </a:t>
            </a:r>
            <a:r>
              <a:rPr lang="de-DE" altLang="de-DE" sz="1800" dirty="0">
                <a:hlinkClick r:id="rId3"/>
              </a:rPr>
              <a:t>Peter.Menzel@geophysik.tu-freiberg.de</a:t>
            </a:r>
            <a:endParaRPr lang="de-DE" altLang="de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altLang="de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dirty="0">
                <a:hlinkClick r:id="rId4"/>
              </a:rPr>
              <a:t>ArcGIS Pro Online-Hilfe</a:t>
            </a:r>
            <a:endParaRPr lang="de-DE" altLang="de-DE" sz="1800" dirty="0"/>
          </a:p>
          <a:p>
            <a:endParaRPr lang="de-DE" altLang="de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alt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altLang="de-DE" sz="1800" dirty="0"/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3A106B0-7089-4C88-8815-08DA5C0F5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 Fragen: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3314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4A50C5F-02E8-4D7F-B5F5-8F199EEC680C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Bei einer kugelförmigen Erde kann jedem Punkt eine 3D aus Längengrad (</a:t>
            </a:r>
            <a:r>
              <a:rPr lang="de-DE" dirty="0" err="1"/>
              <a:t>longitude</a:t>
            </a:r>
            <a:r>
              <a:rPr lang="de-DE" dirty="0"/>
              <a:t>), Breitengrad (</a:t>
            </a:r>
            <a:r>
              <a:rPr lang="de-DE" dirty="0" err="1"/>
              <a:t>latitude</a:t>
            </a:r>
            <a:r>
              <a:rPr lang="de-DE" dirty="0"/>
              <a:t>) und Radius zugewiesen werden. Das Zentrum der Erde ist der Koordinatenursprung des sphärischen Koordinatensystems.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Diese sphärischen Koordinaten lassen sich durch </a:t>
            </a:r>
            <a:r>
              <a:rPr lang="de-DE" b="1" dirty="0"/>
              <a:t>Projektion</a:t>
            </a:r>
            <a:r>
              <a:rPr lang="de-DE" dirty="0"/>
              <a:t> auf einer Ebene abbilden.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E81EED-2C67-4F68-AEDC-F272CCE55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Theorie: Koordinatensysteme und Kartenprojektionen</a:t>
            </a:r>
            <a:br>
              <a:rPr lang="de-DE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9203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5F02F9B-DACB-4604-8902-11CDFBD877ED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Kugelkoordinaten zur Beschreibung einer Punktes auf der Erdoberfläche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Längenkreise: Nord-Süd-Meridian (-180° bis 180°)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Breitenkreise: Ost-West-Linien parallel zum Äquator </a:t>
            </a:r>
          </a:p>
          <a:p>
            <a:pPr lvl="1"/>
            <a:r>
              <a:rPr lang="de-DE" dirty="0"/>
              <a:t>	(-90° bis 90°)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Länge und Breite stehen </a:t>
            </a:r>
            <a:r>
              <a:rPr lang="de-DE" b="1" dirty="0"/>
              <a:t>senkrecht</a:t>
            </a:r>
            <a:r>
              <a:rPr lang="de-DE" dirty="0"/>
              <a:t> aufeinander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Ursprung (0°, 0°): Schnitt des </a:t>
            </a:r>
            <a:br>
              <a:rPr lang="de-DE" dirty="0"/>
            </a:br>
            <a:r>
              <a:rPr lang="de-DE" dirty="0" err="1"/>
              <a:t>Greenwitch</a:t>
            </a:r>
            <a:r>
              <a:rPr lang="de-DE" dirty="0"/>
              <a:t> Meridians mit dem Äquator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D507F9D-D5FA-4465-A14F-3CF56EC64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Geografisches Koordinatensystem</a:t>
            </a:r>
            <a:br>
              <a:rPr lang="de-DE" dirty="0"/>
            </a:br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00C59FE-8F25-4AA1-BEC5-4FE0A0F287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683" y="-1"/>
            <a:ext cx="3208317" cy="3159857"/>
          </a:xfrm>
          <a:prstGeom prst="rect">
            <a:avLst/>
          </a:prstGeom>
        </p:spPr>
      </p:pic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2B844699-D196-43DB-973A-589D2A2EFA3C}"/>
              </a:ext>
            </a:extLst>
          </p:cNvPr>
          <p:cNvSpPr txBox="1">
            <a:spLocks/>
          </p:cNvSpPr>
          <p:nvPr/>
        </p:nvSpPr>
        <p:spPr>
          <a:xfrm>
            <a:off x="9928105" y="5337963"/>
            <a:ext cx="973769" cy="51533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CA7F02-FF28-4D8F-AF3B-6C950C783A54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F111DCB-CFC5-40EE-8B8D-8061650E1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468" y="3630730"/>
            <a:ext cx="6537979" cy="320711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24CFC45-0704-4CFD-87D2-E297AEB53523}"/>
              </a:ext>
            </a:extLst>
          </p:cNvPr>
          <p:cNvSpPr txBox="1"/>
          <p:nvPr/>
        </p:nvSpPr>
        <p:spPr>
          <a:xfrm>
            <a:off x="9211294" y="3131582"/>
            <a:ext cx="26500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/>
              <a:t>https://de.wikipedia.org/wiki/Geographische_Koordinaten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E8BDCA9-82EF-4028-9C82-109B86C488C3}"/>
              </a:ext>
            </a:extLst>
          </p:cNvPr>
          <p:cNvSpPr/>
          <p:nvPr/>
        </p:nvSpPr>
        <p:spPr>
          <a:xfrm>
            <a:off x="8475918" y="5169682"/>
            <a:ext cx="203518" cy="2150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1776548-9512-4BBA-A57F-03D206740674}"/>
              </a:ext>
            </a:extLst>
          </p:cNvPr>
          <p:cNvSpPr/>
          <p:nvPr/>
        </p:nvSpPr>
        <p:spPr>
          <a:xfrm>
            <a:off x="5588235" y="5092563"/>
            <a:ext cx="5077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0°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B07D2F0-8225-46B7-A3A8-1B1982068232}"/>
              </a:ext>
            </a:extLst>
          </p:cNvPr>
          <p:cNvSpPr/>
          <p:nvPr/>
        </p:nvSpPr>
        <p:spPr>
          <a:xfrm>
            <a:off x="8475918" y="3534804"/>
            <a:ext cx="5077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0°</a:t>
            </a:r>
          </a:p>
        </p:txBody>
      </p:sp>
    </p:spTree>
    <p:extLst>
      <p:ext uri="{BB962C8B-B14F-4D97-AF65-F5344CB8AC3E}">
        <p14:creationId xmlns:p14="http://schemas.microsoft.com/office/powerpoint/2010/main" val="3267957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8EA2F7B-6959-4157-A260-5615D1B4316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Transformation der sphärischen Koordinaten auf der</a:t>
            </a:r>
          </a:p>
          <a:p>
            <a:r>
              <a:rPr lang="de-DE" dirty="0"/>
              <a:t>	Kugel zu kartesischen (rechtwinkligen) </a:t>
            </a:r>
          </a:p>
          <a:p>
            <a:r>
              <a:rPr lang="de-DE" dirty="0"/>
              <a:t>	Koordinaten in der Ebene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Eigenschaften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b="1" dirty="0" err="1"/>
              <a:t>Orthomorphic</a:t>
            </a:r>
            <a:r>
              <a:rPr lang="de-DE" b="1" dirty="0"/>
              <a:t>: </a:t>
            </a:r>
            <a:r>
              <a:rPr lang="de-DE" dirty="0"/>
              <a:t>Winkel- und Form-erhaltend; Meridiane und Breitenkreisen schneiden sich weiterhin im rechten Winkel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b="1" dirty="0" err="1"/>
              <a:t>equal</a:t>
            </a:r>
            <a:r>
              <a:rPr lang="de-DE" b="1" dirty="0"/>
              <a:t>-area: </a:t>
            </a:r>
            <a:r>
              <a:rPr lang="de-DE" dirty="0"/>
              <a:t>korrekte relative Größe; Meridiane und Breitenkreisen schneiden sich NICHT im rechten Winkel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b="1" dirty="0" err="1"/>
              <a:t>Equidistant</a:t>
            </a:r>
            <a:r>
              <a:rPr lang="de-DE" b="1" dirty="0"/>
              <a:t>: </a:t>
            </a:r>
            <a:r>
              <a:rPr lang="de-DE" dirty="0"/>
              <a:t>Strecken-erhaltend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b="1" dirty="0" err="1"/>
              <a:t>Azimuthal</a:t>
            </a:r>
            <a:r>
              <a:rPr lang="de-DE" b="1" dirty="0"/>
              <a:t>: </a:t>
            </a:r>
            <a:r>
              <a:rPr lang="de-DE" dirty="0"/>
              <a:t>Richtungs-erhaltend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Es können NIE alle Eigenschaften gleichzeitig erfüllt sein!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Datum: </a:t>
            </a:r>
            <a:r>
              <a:rPr lang="de-DE" dirty="0"/>
              <a:t>definiert Parameter und Referenzpunkte für die Projektion in ein lokales Koordinatensystem.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967A4B4-9BAE-4D7C-9192-1F559E8F4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Kartenprojektionen und Datum</a:t>
            </a:r>
            <a:br>
              <a:rPr lang="de-DE" dirty="0"/>
            </a:br>
            <a:endParaRPr lang="en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A4CF55D-F4B6-4F73-9FF5-B76483CBF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400" y="-1"/>
            <a:ext cx="4165600" cy="31494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14CB0D-4CB6-4190-9F76-1275FE871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3002" y="95497"/>
            <a:ext cx="2603398" cy="54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32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8EA2F7B-6959-4157-A260-5615D1B4316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Transformation der sphärischen Koordinaten auf der</a:t>
            </a:r>
          </a:p>
          <a:p>
            <a:r>
              <a:rPr lang="de-DE" dirty="0"/>
              <a:t>	Kugel zu kartesischen (rechtwinkligen) </a:t>
            </a:r>
          </a:p>
          <a:p>
            <a:r>
              <a:rPr lang="de-DE" dirty="0"/>
              <a:t>	Koordinaten in der Ebene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Eigenschaften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b="1" dirty="0" err="1"/>
              <a:t>Orthomorphic</a:t>
            </a:r>
            <a:r>
              <a:rPr lang="de-DE" b="1" dirty="0"/>
              <a:t>: </a:t>
            </a:r>
            <a:r>
              <a:rPr lang="de-DE" dirty="0"/>
              <a:t>Winkel- und Form-erhaltend; Meridiane und Breitenkreisen schneiden sich weiterhin im rechten Winkel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b="1" dirty="0" err="1"/>
              <a:t>equal</a:t>
            </a:r>
            <a:r>
              <a:rPr lang="de-DE" b="1" dirty="0"/>
              <a:t>-area: </a:t>
            </a:r>
            <a:r>
              <a:rPr lang="de-DE" dirty="0"/>
              <a:t>korrekte relative Größe; Meridiane und Breitenkreisen schneiden sich NICHT im rechten Winkel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b="1" dirty="0" err="1"/>
              <a:t>Equidistant</a:t>
            </a:r>
            <a:r>
              <a:rPr lang="de-DE" b="1" dirty="0"/>
              <a:t>: </a:t>
            </a:r>
            <a:r>
              <a:rPr lang="de-DE" dirty="0"/>
              <a:t>Strecken-erhaltend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b="1" dirty="0" err="1"/>
              <a:t>Azimuthal</a:t>
            </a:r>
            <a:r>
              <a:rPr lang="de-DE" b="1" dirty="0"/>
              <a:t>: </a:t>
            </a:r>
            <a:r>
              <a:rPr lang="de-DE" dirty="0"/>
              <a:t>Richtungs-erhaltend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Es können NIE alle Eigenschaften gleichzeitig erfüllt sein!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Datum: </a:t>
            </a:r>
            <a:r>
              <a:rPr lang="de-DE" dirty="0"/>
              <a:t>definiert Parameter und Referenzpunkte für die Projektion in ein lokales Koordinatensystem.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967A4B4-9BAE-4D7C-9192-1F559E8F4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Kartenprojektionen und Datum</a:t>
            </a:r>
            <a:br>
              <a:rPr lang="de-DE" dirty="0"/>
            </a:br>
            <a:endParaRPr lang="en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A4CF55D-F4B6-4F73-9FF5-B76483CBF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400" y="-1"/>
            <a:ext cx="4165600" cy="31494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14CB0D-4CB6-4190-9F76-1275FE871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3002" y="95497"/>
            <a:ext cx="2603398" cy="546079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044A4806-95BE-4130-B8A7-BE247E5D3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774" y="0"/>
            <a:ext cx="9382125" cy="625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95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8EA2F7B-6959-4157-A260-5615D1B4316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Raumbezug / </a:t>
            </a:r>
            <a:r>
              <a:rPr lang="de-DE" b="1" dirty="0" err="1"/>
              <a:t>Spatial</a:t>
            </a:r>
            <a:r>
              <a:rPr lang="de-DE" b="1" dirty="0"/>
              <a:t> Reference: </a:t>
            </a:r>
            <a:r>
              <a:rPr lang="de-DE" dirty="0"/>
              <a:t>Art, Projektion und Datum des lokalen Koordinatensystems </a:t>
            </a:r>
            <a:endParaRPr lang="de-DE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Raumbezug </a:t>
            </a:r>
            <a:r>
              <a:rPr lang="de-DE" b="1" dirty="0"/>
              <a:t>muss</a:t>
            </a:r>
            <a:r>
              <a:rPr lang="de-DE" dirty="0"/>
              <a:t> für ein GIS-Projekt (oder die jeweiligen Kartenansichten), für alle </a:t>
            </a:r>
            <a:r>
              <a:rPr lang="de-DE" i="1" dirty="0"/>
              <a:t>Features</a:t>
            </a:r>
            <a:r>
              <a:rPr lang="de-DE" dirty="0"/>
              <a:t> und Geodaten bekannt sein.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Wenn Sie </a:t>
            </a:r>
            <a:r>
              <a:rPr lang="de-DE" i="1" dirty="0"/>
              <a:t>Features </a:t>
            </a:r>
            <a:r>
              <a:rPr lang="de-DE" dirty="0"/>
              <a:t>oder</a:t>
            </a:r>
            <a:r>
              <a:rPr lang="de-DE" i="1" dirty="0"/>
              <a:t> </a:t>
            </a:r>
            <a:r>
              <a:rPr lang="de-DE" dirty="0"/>
              <a:t>Rasterdaten</a:t>
            </a:r>
            <a:r>
              <a:rPr lang="de-DE" i="1" dirty="0"/>
              <a:t> </a:t>
            </a:r>
            <a:r>
              <a:rPr lang="de-DE" dirty="0"/>
              <a:t>mit einem anderen Raumbezug zur eine </a:t>
            </a:r>
            <a:r>
              <a:rPr lang="de-DE" i="1" dirty="0"/>
              <a:t>Kartenansicht</a:t>
            </a:r>
            <a:r>
              <a:rPr lang="de-DE" dirty="0"/>
              <a:t> hinzufügen, versucht ArcGIS, diesen in den aktuellen Raumbezug zu transformieren.</a:t>
            </a:r>
            <a:endParaRPr lang="de-DE" i="1" dirty="0"/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967A4B4-9BAE-4D7C-9192-1F559E8F4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Kartenprojektionen und Datum</a:t>
            </a:r>
            <a:br>
              <a:rPr lang="de-DE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16107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TUBAF">
      <a:dk1>
        <a:sysClr val="windowText" lastClr="000000"/>
      </a:dk1>
      <a:lt1>
        <a:sysClr val="window" lastClr="FFFFFF"/>
      </a:lt1>
      <a:dk2>
        <a:srgbClr val="004A7D"/>
      </a:dk2>
      <a:lt2>
        <a:srgbClr val="F2F2F2"/>
      </a:lt2>
      <a:accent1>
        <a:srgbClr val="8B7530"/>
      </a:accent1>
      <a:accent2>
        <a:srgbClr val="007B99"/>
      </a:accent2>
      <a:accent3>
        <a:srgbClr val="B71E3F"/>
      </a:accent3>
      <a:accent4>
        <a:srgbClr val="15882E"/>
      </a:accent4>
      <a:accent5>
        <a:srgbClr val="F39433"/>
      </a:accent5>
      <a:accent6>
        <a:srgbClr val="86CCD2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rIns="0" anchor="t">
        <a:normAutofit/>
      </a:bodyPr>
      <a:lstStyle>
        <a:defPPr algn="l">
          <a:defRPr sz="2000" b="1" i="0" dirty="0">
            <a:solidFill>
              <a:srgbClr val="004A7D"/>
            </a:solidFill>
            <a:latin typeface="Spartan ExtraBold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6CD6EA72-AF7F-462F-9AC0-76C9F8BA9064}" vid="{57E2CBE2-615A-4F91-98CE-C6E42D9E22C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2186</Words>
  <Application>Microsoft Office PowerPoint</Application>
  <PresentationFormat>Breitbild</PresentationFormat>
  <Paragraphs>302</Paragraphs>
  <Slides>48</Slides>
  <Notes>2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48</vt:i4>
      </vt:variant>
    </vt:vector>
  </HeadingPairs>
  <TitlesOfParts>
    <vt:vector size="54" baseType="lpstr">
      <vt:lpstr>Arial</vt:lpstr>
      <vt:lpstr>Calibri</vt:lpstr>
      <vt:lpstr>Cambria Math</vt:lpstr>
      <vt:lpstr>Spartan ExtraBold</vt:lpstr>
      <vt:lpstr>Wingdings</vt:lpstr>
      <vt:lpstr>Office</vt:lpstr>
      <vt:lpstr>Übung Grundlagen GIS</vt:lpstr>
      <vt:lpstr>Wichtige Hinweise zu den folgenden Übungen</vt:lpstr>
      <vt:lpstr>Übungsinhalte</vt:lpstr>
      <vt:lpstr>Übungsinhalte</vt:lpstr>
      <vt:lpstr>Theorie: Koordinatensysteme und Kartenprojektionen </vt:lpstr>
      <vt:lpstr>Geografisches Koordinatensystem </vt:lpstr>
      <vt:lpstr>Kartenprojektionen und Datum </vt:lpstr>
      <vt:lpstr>Kartenprojektionen und Datum </vt:lpstr>
      <vt:lpstr>Kartenprojektionen und Datum </vt:lpstr>
      <vt:lpstr>Praxis: Raumbezug / Spatial Reference in ArcGIS Pro </vt:lpstr>
      <vt:lpstr>Praxis: Raumbezug / Spatial Reference in ArcGIS Pro </vt:lpstr>
      <vt:lpstr>Praxis: Raumbezug / Spatial Reference in ArcGIS Pro</vt:lpstr>
      <vt:lpstr>Praxis: Raumbezug / Spatial Reference in ArcGIS Pro</vt:lpstr>
      <vt:lpstr>Theorie: Georeferenzierung </vt:lpstr>
      <vt:lpstr>Theorie: Georeferenzierung in ArcGIS </vt:lpstr>
      <vt:lpstr>Theorie: Georeferenzierung in ArcGIS </vt:lpstr>
      <vt:lpstr>Theorie: Georeferenzierung – Konzept Passpunkt</vt:lpstr>
      <vt:lpstr>Theorie: Georeferenzierung – Konzept Passpunkt</vt:lpstr>
      <vt:lpstr>Theorie: Georeferenzierung – Konzept Passpunkt</vt:lpstr>
      <vt:lpstr>Theorie: Georeferenzierung – Konzept Passpunkt</vt:lpstr>
      <vt:lpstr>Theorie: Georeferenzierung – Konzept Passpunkt</vt:lpstr>
      <vt:lpstr>Theorie: Georeferenzierung – Konzept Passpunkt</vt:lpstr>
      <vt:lpstr>Theorie: Koordinatentransformation - Methodik </vt:lpstr>
      <vt:lpstr>Theorie: Koordinatentransformation - Methodik </vt:lpstr>
      <vt:lpstr>Praxis: Georeferenzierung eines Rasterdatensatzes in ArcGIS Pro</vt:lpstr>
      <vt:lpstr>Praxis: Georeferenzierung eines Rasterdatensatzes</vt:lpstr>
      <vt:lpstr>PowerPoint-Präsentation</vt:lpstr>
      <vt:lpstr>PowerPoint-Präsentation</vt:lpstr>
      <vt:lpstr>Praxis: Suchen der Zielregion</vt:lpstr>
      <vt:lpstr>Praxis: Suchen der Zielregion</vt:lpstr>
      <vt:lpstr>Praxis: Georeferenzierung eines Rasterbildes</vt:lpstr>
      <vt:lpstr>Praxis: Georeferenzierung eines Rasterbildes</vt:lpstr>
      <vt:lpstr>Praxis: Georeferenzierung eines Rasterbildes</vt:lpstr>
      <vt:lpstr>Praxis: Georeferenzierung eines Rasterbildes</vt:lpstr>
      <vt:lpstr>Praxis: Georeferenzierung eines Rasterbildes</vt:lpstr>
      <vt:lpstr>Praxis: Georeferenzierung eines Rasterbildes</vt:lpstr>
      <vt:lpstr>Praxis: Georeferenzierung eines Rasterbildes</vt:lpstr>
      <vt:lpstr>Praxis: Georeferenzierung eines Rasterbildes</vt:lpstr>
      <vt:lpstr>Praxis: Georeferenzierung eines Rasterbildes</vt:lpstr>
      <vt:lpstr>Praxis: Georeferenzierung eines Rasterbildes</vt:lpstr>
      <vt:lpstr>Praxis: Georeferenzierung eines Rasterbildes</vt:lpstr>
      <vt:lpstr>Praxis: Georeferenzierung eines Rasterbildes</vt:lpstr>
      <vt:lpstr>Praxis: Georeferenzierung eines Rasterbildes</vt:lpstr>
      <vt:lpstr>Praxis: Georeferenzierung eines Rasterbildes</vt:lpstr>
      <vt:lpstr>Praxis: Hinweise zur Georeferenzierung</vt:lpstr>
      <vt:lpstr>Übungsaufgabe: Georeferenzierung</vt:lpstr>
      <vt:lpstr>Übungsaufgabe: Georeferenzierung</vt:lpstr>
      <vt:lpstr>Bei Fragen: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meiner präsentation</dc:title>
  <dc:creator>Matthias Donath</dc:creator>
  <cp:lastModifiedBy>Peter Menzel</cp:lastModifiedBy>
  <cp:revision>192</cp:revision>
  <cp:lastPrinted>2023-04-13T13:19:24Z</cp:lastPrinted>
  <dcterms:created xsi:type="dcterms:W3CDTF">2021-01-06T10:07:23Z</dcterms:created>
  <dcterms:modified xsi:type="dcterms:W3CDTF">2025-04-01T07:16:28Z</dcterms:modified>
</cp:coreProperties>
</file>