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65" r:id="rId2"/>
    <p:sldId id="295" r:id="rId3"/>
    <p:sldId id="296" r:id="rId4"/>
    <p:sldId id="297" r:id="rId5"/>
    <p:sldId id="298" r:id="rId6"/>
    <p:sldId id="303" r:id="rId7"/>
    <p:sldId id="299" r:id="rId8"/>
    <p:sldId id="300" r:id="rId9"/>
    <p:sldId id="305" r:id="rId10"/>
    <p:sldId id="304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01" r:id="rId21"/>
    <p:sldId id="315" r:id="rId22"/>
    <p:sldId id="316" r:id="rId23"/>
    <p:sldId id="317" r:id="rId24"/>
    <p:sldId id="318" r:id="rId25"/>
    <p:sldId id="302" r:id="rId26"/>
    <p:sldId id="319" r:id="rId27"/>
    <p:sldId id="320" r:id="rId28"/>
    <p:sldId id="321" r:id="rId29"/>
    <p:sldId id="409" r:id="rId30"/>
    <p:sldId id="410" r:id="rId31"/>
    <p:sldId id="411" r:id="rId32"/>
    <p:sldId id="412" r:id="rId33"/>
  </p:sldIdLst>
  <p:sldSz cx="12192000" cy="6858000"/>
  <p:notesSz cx="7010400" cy="9296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0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686" userDrawn="1">
          <p15:clr>
            <a:srgbClr val="A4A3A4"/>
          </p15:clr>
        </p15:guide>
        <p15:guide id="4" pos="438" userDrawn="1">
          <p15:clr>
            <a:srgbClr val="A4A3A4"/>
          </p15:clr>
        </p15:guide>
        <p15:guide id="5" orient="horz" pos="11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ADDB"/>
    <a:srgbClr val="004A7D"/>
    <a:srgbClr val="006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11" autoAdjust="0"/>
    <p:restoredTop sz="94712" autoAdjust="0"/>
  </p:normalViewPr>
  <p:slideViewPr>
    <p:cSldViewPr snapToGrid="0" showGuides="1">
      <p:cViewPr varScale="1">
        <p:scale>
          <a:sx n="107" d="100"/>
          <a:sy n="107" d="100"/>
        </p:scale>
        <p:origin x="1876" y="40"/>
      </p:cViewPr>
      <p:guideLst>
        <p:guide orient="horz" pos="3407"/>
        <p:guide pos="3840"/>
        <p:guide orient="horz" pos="686"/>
        <p:guide pos="438"/>
        <p:guide orient="horz" pos="11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9A2D55D-E9BC-4C36-B72D-B1213935B848}" type="datetimeFigureOut">
              <a:rPr lang="de-DE" smtClean="0"/>
              <a:t>08.05.2025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9146D6B-7675-4AF9-A4D9-D66329B706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6325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1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A063EAD2-69D9-CD41-8A47-FB81C38040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4462"/>
            <a:ext cx="12192000" cy="2813538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24884B69-E849-4E14-84C0-DB35C2BB77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595" y="1979828"/>
            <a:ext cx="10397085" cy="1314518"/>
          </a:xfrm>
          <a:prstGeom prst="rect">
            <a:avLst/>
          </a:prstGeom>
          <a:noFill/>
        </p:spPr>
        <p:txBody>
          <a:bodyPr lIns="0" tIns="0" rIns="0" anchor="t">
            <a:normAutofit/>
          </a:bodyPr>
          <a:lstStyle>
            <a:lvl1pPr algn="l">
              <a:lnSpc>
                <a:spcPct val="120000"/>
              </a:lnSpc>
              <a:defRPr sz="3600" b="1" i="0" cap="all" spc="0" baseline="0">
                <a:solidFill>
                  <a:srgbClr val="004A7D"/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8B5A38D9-4A1A-4CCF-BF40-AADD0B153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595" y="3429000"/>
            <a:ext cx="10397084" cy="999932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 algn="l">
              <a:buNone/>
              <a:defRPr sz="2600" b="0" i="0" baseline="0">
                <a:solidFill>
                  <a:srgbClr val="004A7D"/>
                </a:solidFill>
                <a:effectLst/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cxnSp>
        <p:nvCxnSpPr>
          <p:cNvPr id="10" name="Gerade Verbindung 5">
            <a:extLst>
              <a:ext uri="{FF2B5EF4-FFF2-40B4-BE49-F238E27FC236}">
                <a16:creationId xmlns:a16="http://schemas.microsoft.com/office/drawing/2014/main" id="{B6CB56BE-7674-4FC7-B75B-B7881B25E4ED}"/>
              </a:ext>
            </a:extLst>
          </p:cNvPr>
          <p:cNvCxnSpPr>
            <a:cxnSpLocks/>
          </p:cNvCxnSpPr>
          <p:nvPr userDrawn="1"/>
        </p:nvCxnSpPr>
        <p:spPr>
          <a:xfrm flipV="1">
            <a:off x="760227" y="5760406"/>
            <a:ext cx="0" cy="10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E9FDD28D-5F98-4D34-A78F-7381EA09F7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721" y="5768578"/>
            <a:ext cx="10680958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A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/>
              <a:t>Dr. Peter Menzel, Institut für Geophysik </a:t>
            </a:r>
            <a:r>
              <a:rPr lang="de-DE"/>
              <a:t>und Geoinformatik</a:t>
            </a:r>
            <a:endParaRPr lang="de-DE" dirty="0"/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1BD618A-BD18-4BCE-9B22-82783314C6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6" y="520473"/>
            <a:ext cx="255318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47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4">
            <a:extLst>
              <a:ext uri="{FF2B5EF4-FFF2-40B4-BE49-F238E27FC236}">
                <a16:creationId xmlns:a16="http://schemas.microsoft.com/office/drawing/2014/main" id="{B7933CBF-A719-B444-8AF5-04F23B2A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923058"/>
            <a:ext cx="10982536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2483862F-6D91-964D-BE35-72549DABF132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748145" y="1704975"/>
            <a:ext cx="10982535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Diagramm einfügen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114F96E-E110-4AF7-B5DC-3E1BE54715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59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3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4">
            <a:extLst>
              <a:ext uri="{FF2B5EF4-FFF2-40B4-BE49-F238E27FC236}">
                <a16:creationId xmlns:a16="http://schemas.microsoft.com/office/drawing/2014/main" id="{B7933CBF-A719-B444-8AF5-04F23B2A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83" y="923058"/>
            <a:ext cx="10976598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2483862F-6D91-964D-BE35-72549DABF132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753301" y="1712981"/>
            <a:ext cx="3393426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Diagramm einfügen</a:t>
            </a:r>
          </a:p>
        </p:txBody>
      </p:sp>
      <p:sp>
        <p:nvSpPr>
          <p:cNvPr id="14" name="Diagrammplatzhalter 2">
            <a:extLst>
              <a:ext uri="{FF2B5EF4-FFF2-40B4-BE49-F238E27FC236}">
                <a16:creationId xmlns:a16="http://schemas.microsoft.com/office/drawing/2014/main" id="{85493028-4E16-3C4A-BD65-3436E4073715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8344003" y="1712981"/>
            <a:ext cx="3393426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Diagramm einfügen</a:t>
            </a:r>
          </a:p>
        </p:txBody>
      </p:sp>
      <p:sp>
        <p:nvSpPr>
          <p:cNvPr id="15" name="Diagrammplatzhalter 2">
            <a:extLst>
              <a:ext uri="{FF2B5EF4-FFF2-40B4-BE49-F238E27FC236}">
                <a16:creationId xmlns:a16="http://schemas.microsoft.com/office/drawing/2014/main" id="{C53FB2FC-6039-1F45-AC1C-11CB345BEDEA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4548652" y="1712981"/>
            <a:ext cx="3393426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Diagramm einfügen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375E368-7061-4EAC-8D8F-91FADBAC04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87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4">
            <a:extLst>
              <a:ext uri="{FF2B5EF4-FFF2-40B4-BE49-F238E27FC236}">
                <a16:creationId xmlns:a16="http://schemas.microsoft.com/office/drawing/2014/main" id="{B7933CBF-A719-B444-8AF5-04F23B2A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83" y="923058"/>
            <a:ext cx="10976598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42393A5D-B8CA-DB43-A5C3-B61EB6BE6DAB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754084" y="1704975"/>
            <a:ext cx="10976598" cy="423068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Tabelle einfügen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507D64E-2D6A-49B3-90C9-D8842A2376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1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ild + weiße 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A063EAD2-69D9-CD41-8A47-FB81C38040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4462"/>
            <a:ext cx="12192000" cy="2813538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AE4DC475-0773-FD4F-8894-FD86AB375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595" y="1979827"/>
            <a:ext cx="10397085" cy="1333307"/>
          </a:xfrm>
          <a:prstGeom prst="rect">
            <a:avLst/>
          </a:prstGeom>
          <a:noFill/>
        </p:spPr>
        <p:txBody>
          <a:bodyPr lIns="0" tIns="0" rIns="0" anchor="t">
            <a:normAutofit/>
          </a:bodyPr>
          <a:lstStyle>
            <a:lvl1pPr algn="l">
              <a:lnSpc>
                <a:spcPct val="120000"/>
              </a:lnSpc>
              <a:defRPr sz="3600" b="1" i="0" cap="all" spc="0" baseline="0">
                <a:solidFill>
                  <a:schemeClr val="bg1"/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C0AF655A-574C-354D-BC9B-554D42DDD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595" y="3429000"/>
            <a:ext cx="10397084" cy="999932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 algn="l">
              <a:buNone/>
              <a:defRPr sz="2600" b="0" i="0" baseline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D17BEE2-4CFD-88E3-10CD-8178C0CEC98E}"/>
              </a:ext>
            </a:extLst>
          </p:cNvPr>
          <p:cNvCxnSpPr>
            <a:cxnSpLocks/>
          </p:cNvCxnSpPr>
          <p:nvPr userDrawn="1"/>
        </p:nvCxnSpPr>
        <p:spPr>
          <a:xfrm flipV="1">
            <a:off x="760227" y="5762082"/>
            <a:ext cx="0" cy="10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54F54922-C6D0-486F-9516-5F7B612902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721" y="5768578"/>
            <a:ext cx="10680958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A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/>
              <a:t>Dr. Peter Menzel, Institut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Geophysics</a:t>
            </a:r>
            <a:r>
              <a:rPr lang="de-DE" dirty="0"/>
              <a:t> and </a:t>
            </a:r>
            <a:r>
              <a:rPr lang="de-DE" dirty="0" err="1"/>
              <a:t>Geoinformatics</a:t>
            </a:r>
            <a:endParaRPr lang="de-DE" dirty="0"/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E18612A-927F-4CA8-AC48-CD39216036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521206"/>
            <a:ext cx="2553189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14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ild + blaue Schrift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A063EAD2-69D9-CD41-8A47-FB81C38040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4462"/>
            <a:ext cx="12192000" cy="2813538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AE4DC475-0773-FD4F-8894-FD86AB375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595" y="1979827"/>
            <a:ext cx="10397085" cy="1333307"/>
          </a:xfrm>
          <a:prstGeom prst="rect">
            <a:avLst/>
          </a:prstGeom>
          <a:noFill/>
        </p:spPr>
        <p:txBody>
          <a:bodyPr lIns="0" tIns="0" rIns="0" anchor="t">
            <a:normAutofit/>
          </a:bodyPr>
          <a:lstStyle>
            <a:lvl1pPr algn="l">
              <a:lnSpc>
                <a:spcPct val="120000"/>
              </a:lnSpc>
              <a:defRPr sz="3600" b="1" i="0" cap="all" spc="0" baseline="0">
                <a:solidFill>
                  <a:srgbClr val="004A7D"/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C0AF655A-574C-354D-BC9B-554D42DDD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595" y="3429000"/>
            <a:ext cx="10397084" cy="999932"/>
          </a:xfrm>
          <a:prstGeom prst="rect">
            <a:avLst/>
          </a:prstGeom>
        </p:spPr>
        <p:txBody>
          <a:bodyPr lIns="0" tIns="0" rIns="0">
            <a:normAutofit/>
          </a:bodyPr>
          <a:lstStyle>
            <a:lvl1pPr marL="0" indent="0" algn="l">
              <a:buNone/>
              <a:defRPr sz="2600" b="0" i="0" baseline="0">
                <a:solidFill>
                  <a:srgbClr val="004A7D"/>
                </a:solidFill>
                <a:effectLst/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D17BEE2-4CFD-88E3-10CD-8178C0CEC98E}"/>
              </a:ext>
            </a:extLst>
          </p:cNvPr>
          <p:cNvCxnSpPr>
            <a:cxnSpLocks/>
          </p:cNvCxnSpPr>
          <p:nvPr userDrawn="1"/>
        </p:nvCxnSpPr>
        <p:spPr>
          <a:xfrm flipV="1">
            <a:off x="766763" y="5768578"/>
            <a:ext cx="0" cy="1080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FA72C748-26E8-412F-890F-594491E908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721" y="5768578"/>
            <a:ext cx="10680958" cy="1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A7D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/>
              <a:t>Dr. Peter Menzel, Institut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Geophysics</a:t>
            </a:r>
            <a:r>
              <a:rPr lang="de-DE" dirty="0"/>
              <a:t> and </a:t>
            </a:r>
            <a:r>
              <a:rPr lang="de-DE" dirty="0" err="1"/>
              <a:t>Geoinformatics</a:t>
            </a:r>
            <a:endParaRPr lang="de-DE" dirty="0"/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9423C04-9F6A-4DA0-BE81-E6C83F4F40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6" y="520473"/>
            <a:ext cx="255318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434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8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27592B3-D4DC-E24F-AA1C-2A05D60DD6C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8145" y="1721708"/>
            <a:ext cx="10982536" cy="4213234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DE3F634-B07A-6F47-9151-9C187E088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923058"/>
            <a:ext cx="10982536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8F4D545-5734-447E-BC12-3730E868CF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03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6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960BD8C6-7AB3-C64F-8C75-0984F7FD809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48145" y="1721708"/>
            <a:ext cx="5259227" cy="4213234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742950" indent="-28575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200150" indent="-28575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57350" indent="-28575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00250" indent="-17145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64349417-2101-9E4F-957C-40EE9DC94BA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71454" y="1721708"/>
            <a:ext cx="5259227" cy="4213234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BCAE72CF-FE3E-B44F-A41E-BFF4769C3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923058"/>
            <a:ext cx="10982536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8BE2FA2-7F9B-4F82-93BA-179F5A7A9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09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5244DFFF-5FDB-2845-9FB3-C504544BB02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54083" y="864231"/>
            <a:ext cx="10976598" cy="5070711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CCC6298-7B59-40FD-81F7-9F386267D7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5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EC617361-E60C-DE46-BBF4-073B94746F1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471453" y="864231"/>
            <a:ext cx="5259227" cy="5070711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400A0BB4-9691-2743-8231-5FFC854F1A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53301" y="864231"/>
            <a:ext cx="5259227" cy="5070711"/>
          </a:xfrm>
          <a:prstGeom prst="rect">
            <a:avLst/>
          </a:prstGeom>
        </p:spPr>
        <p:txBody>
          <a:bodyPr lIns="0" rIns="0"/>
          <a:lstStyle>
            <a:lvl1pPr marL="0" indent="0">
              <a:buClr>
                <a:srgbClr val="004A7D"/>
              </a:buClr>
              <a:buSzPct val="110000"/>
              <a:buFont typeface="Wingdings" pitchFamily="2" charset="2"/>
              <a:buNone/>
              <a:defRPr sz="1800">
                <a:latin typeface="+mn-lt"/>
              </a:defRPr>
            </a:lvl1pPr>
            <a:lvl2pPr marL="6858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>
                <a:latin typeface="+mn-lt"/>
              </a:defRPr>
            </a:lvl2pPr>
            <a:lvl3pPr marL="11430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3pPr>
            <a:lvl4pPr marL="16002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>
                <a:latin typeface="+mn-lt"/>
              </a:defRPr>
            </a:lvl4pPr>
            <a:lvl5pPr marL="2057400" indent="-228600"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3F52199-0BE3-4F26-8B3E-C873622D7D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07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/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enplatzhalter 4">
            <a:extLst>
              <a:ext uri="{FF2B5EF4-FFF2-40B4-BE49-F238E27FC236}">
                <a16:creationId xmlns:a16="http://schemas.microsoft.com/office/drawing/2014/main" id="{20FE898B-58F2-9142-9ED3-EEBBA769A76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48145" y="841376"/>
            <a:ext cx="10982536" cy="4959918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</a:lstStyle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B3F7442-48D7-410A-B860-69E8908983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5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E4BC42F-D558-FF41-B4B9-7A075C25C7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4083" y="1704822"/>
            <a:ext cx="10976598" cy="4230841"/>
          </a:xfrm>
          <a:prstGeom prst="rect">
            <a:avLst/>
          </a:prstGeo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+mn-lt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B7933CBF-A719-B444-8AF5-04F23B2A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83" y="923058"/>
            <a:ext cx="10976598" cy="781764"/>
          </a:xfrm>
          <a:prstGeom prst="rect">
            <a:avLst/>
          </a:prstGeom>
        </p:spPr>
        <p:txBody>
          <a:bodyPr lIns="0" tIns="0"/>
          <a:lstStyle>
            <a:lvl1pPr>
              <a:defRPr sz="2000" b="1" i="0">
                <a:solidFill>
                  <a:srgbClr val="004A7D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B2990FB-9498-45C9-8E18-87877C9571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98" y="5769631"/>
            <a:ext cx="893257" cy="8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2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5">
            <a:extLst>
              <a:ext uri="{FF2B5EF4-FFF2-40B4-BE49-F238E27FC236}">
                <a16:creationId xmlns:a16="http://schemas.microsoft.com/office/drawing/2014/main" id="{BF5E3395-C981-4234-9E4A-431FB9716BC5}"/>
              </a:ext>
            </a:extLst>
          </p:cNvPr>
          <p:cNvCxnSpPr>
            <a:cxnSpLocks/>
          </p:cNvCxnSpPr>
          <p:nvPr userDrawn="1"/>
        </p:nvCxnSpPr>
        <p:spPr>
          <a:xfrm flipV="1">
            <a:off x="760227" y="6217600"/>
            <a:ext cx="0" cy="640400"/>
          </a:xfrm>
          <a:prstGeom prst="line">
            <a:avLst/>
          </a:prstGeom>
          <a:ln>
            <a:solidFill>
              <a:srgbClr val="004A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73F8053B-A6A5-488D-A314-83E271417020}"/>
              </a:ext>
            </a:extLst>
          </p:cNvPr>
          <p:cNvSpPr txBox="1">
            <a:spLocks/>
          </p:cNvSpPr>
          <p:nvPr userDrawn="1"/>
        </p:nvSpPr>
        <p:spPr>
          <a:xfrm>
            <a:off x="194239" y="6274750"/>
            <a:ext cx="494764" cy="365125"/>
          </a:xfrm>
          <a:prstGeom prst="rect">
            <a:avLst/>
          </a:prstGeom>
        </p:spPr>
        <p:txBody>
          <a:bodyPr lIns="0" tIns="0" rIns="0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rgbClr val="004A7D"/>
                </a:solidFill>
                <a:latin typeface="Spartan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1FBD69-6E57-4E10-B6F4-1F4D658D73AC}" type="slidenum">
              <a:rPr lang="de-DE" smtClean="0">
                <a:latin typeface="+mn-lt"/>
              </a:rPr>
              <a:pPr/>
              <a:t>‹Nr.›</a:t>
            </a:fld>
            <a:endParaRPr lang="de-DE" dirty="0">
              <a:latin typeface="+mn-lt"/>
            </a:endParaRP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ED8D6D00-FF5F-483E-B336-EE136557BCB3}"/>
              </a:ext>
            </a:extLst>
          </p:cNvPr>
          <p:cNvSpPr txBox="1">
            <a:spLocks/>
          </p:cNvSpPr>
          <p:nvPr userDrawn="1"/>
        </p:nvSpPr>
        <p:spPr>
          <a:xfrm>
            <a:off x="902677" y="6223950"/>
            <a:ext cx="6864875" cy="533387"/>
          </a:xfrm>
          <a:prstGeom prst="rect">
            <a:avLst/>
          </a:prstGeom>
        </p:spPr>
        <p:txBody>
          <a:bodyPr lIns="0" tIns="0" rIns="0"/>
          <a:lstStyle>
            <a:defPPr>
              <a:defRPr lang="de-DE"/>
            </a:defPPr>
            <a:lvl1pPr marL="0" algn="l" defTabSz="914400" rtl="0" eaLnBrk="1" latinLnBrk="0" hangingPunct="1">
              <a:lnSpc>
                <a:spcPct val="150000"/>
              </a:lnSpc>
              <a:defRPr sz="1000" b="0" i="0" kern="1200" spc="0">
                <a:solidFill>
                  <a:srgbClr val="004A7D"/>
                </a:solidFill>
                <a:latin typeface="Spartan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+mn-lt"/>
              </a:rPr>
              <a:t>Dr. Peter Menzel</a:t>
            </a:r>
          </a:p>
          <a:p>
            <a:r>
              <a:rPr lang="de-DE" dirty="0">
                <a:latin typeface="+mn-lt"/>
              </a:rPr>
              <a:t>Grundlagen GIS</a:t>
            </a:r>
          </a:p>
        </p:txBody>
      </p:sp>
    </p:spTree>
    <p:extLst>
      <p:ext uri="{BB962C8B-B14F-4D97-AF65-F5344CB8AC3E}">
        <p14:creationId xmlns:p14="http://schemas.microsoft.com/office/powerpoint/2010/main" val="289539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7" r:id="rId2"/>
    <p:sldLayoutId id="2147483688" r:id="rId3"/>
    <p:sldLayoutId id="2147483682" r:id="rId4"/>
    <p:sldLayoutId id="2147483670" r:id="rId5"/>
    <p:sldLayoutId id="2147483672" r:id="rId6"/>
    <p:sldLayoutId id="2147483671" r:id="rId7"/>
    <p:sldLayoutId id="2147483665" r:id="rId8"/>
    <p:sldLayoutId id="2147483681" r:id="rId9"/>
    <p:sldLayoutId id="2147483683" r:id="rId10"/>
    <p:sldLayoutId id="2147483685" r:id="rId11"/>
    <p:sldLayoutId id="2147483686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4A7D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A7D"/>
        </a:buClr>
        <a:buSzPct val="10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A7D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A7D"/>
        </a:buClr>
        <a:buFont typeface="Wingdings" pitchFamily="2" charset="2"/>
        <a:buChar char="§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A7D"/>
        </a:buClr>
        <a:buFont typeface="Wingdings" pitchFamily="2" charset="2"/>
        <a:buChar char="§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9ACE98-E6DF-4E0D-952D-B62AD8906F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Übung</a:t>
            </a:r>
            <a:r>
              <a:rPr lang="en-US" dirty="0"/>
              <a:t> </a:t>
            </a:r>
            <a:r>
              <a:rPr lang="en-US" dirty="0" err="1"/>
              <a:t>Grundlagen</a:t>
            </a:r>
            <a:r>
              <a:rPr lang="en-US" dirty="0"/>
              <a:t> GIS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66A64CF-F362-49F2-9948-E38B261F0E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Klassifikation</a:t>
            </a:r>
            <a:r>
              <a:rPr lang="en-US" dirty="0"/>
              <a:t> von </a:t>
            </a:r>
            <a:r>
              <a:rPr lang="en-US" dirty="0" err="1"/>
              <a:t>Rasterdaten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683AE27-0C24-4FDF-A589-9FCC2BC4E3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A21618D-E9A6-44F1-852B-2BDD124751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388" y="0"/>
            <a:ext cx="3766280" cy="273888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C7E3A68-392A-4D70-B7F5-ECBC4D0FE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5527" y="2748311"/>
            <a:ext cx="4336473" cy="4109689"/>
          </a:xfrm>
          <a:prstGeom prst="rect">
            <a:avLst/>
          </a:prstGeom>
        </p:spPr>
      </p:pic>
      <p:sp>
        <p:nvSpPr>
          <p:cNvPr id="8" name="Pfeil: gebogen 7">
            <a:extLst>
              <a:ext uri="{FF2B5EF4-FFF2-40B4-BE49-F238E27FC236}">
                <a16:creationId xmlns:a16="http://schemas.microsoft.com/office/drawing/2014/main" id="{32F2C336-A6E5-432E-AA8E-A6733107899E}"/>
              </a:ext>
            </a:extLst>
          </p:cNvPr>
          <p:cNvSpPr/>
          <p:nvPr/>
        </p:nvSpPr>
        <p:spPr>
          <a:xfrm rot="5400000">
            <a:off x="9749643" y="1591295"/>
            <a:ext cx="1324099" cy="973777"/>
          </a:xfrm>
          <a:prstGeom prst="bentArrow">
            <a:avLst/>
          </a:prstGeom>
          <a:solidFill>
            <a:srgbClr val="004A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601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1CE4B79-18C4-4A66-BD2C-2ACCD6403B6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Kernregisterkarte</a:t>
            </a:r>
            <a:r>
              <a:rPr lang="en-GB" dirty="0"/>
              <a:t> </a:t>
            </a:r>
            <a:r>
              <a:rPr lang="de-DE" dirty="0"/>
              <a:t>„Bilddaten“, Punkt „Klassifizierungswerkzeuge“ im </a:t>
            </a:r>
            <a:br>
              <a:rPr lang="de-DE" dirty="0"/>
            </a:br>
            <a:r>
              <a:rPr lang="de-DE" dirty="0"/>
              <a:t>Bereich „Bildklassifizierung“, Werkzeug „Trainingsgebiet-Manager“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Erstellen Sie ein neues Schema 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Rechts-Klick auf „Neues Schema“ -&gt; Eigenschaften bearbeiten</a:t>
            </a:r>
          </a:p>
          <a:p>
            <a:pPr marL="1028700" lvl="1" indent="-342900">
              <a:buFont typeface="Wingdings" panose="05000000000000000000" pitchFamily="2" charset="2"/>
              <a:buChar char="Ø"/>
            </a:pPr>
            <a:r>
              <a:rPr lang="de-DE" dirty="0"/>
              <a:t>Benennen Sie das neue Schema, Schließen Sie mit „Speichern“ ab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F29A909-B97F-49FF-A72E-6158AC281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Erstellung der Trainingsdaten für die Klassifikation</a:t>
            </a: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B1BEC6C-5E93-4BBA-9E56-030214766A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763" t="18787" b="347"/>
          <a:stretch/>
        </p:blipFill>
        <p:spPr>
          <a:xfrm>
            <a:off x="9482447" y="0"/>
            <a:ext cx="2709553" cy="6851083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93EBAF8-131F-45F1-83F8-C7F4C980F2C8}"/>
              </a:ext>
            </a:extLst>
          </p:cNvPr>
          <p:cNvSpPr/>
          <p:nvPr/>
        </p:nvSpPr>
        <p:spPr>
          <a:xfrm>
            <a:off x="11370623" y="633374"/>
            <a:ext cx="285008" cy="34438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5B62508-483F-4631-A483-F8C104C4F0A9}"/>
              </a:ext>
            </a:extLst>
          </p:cNvPr>
          <p:cNvSpPr txBox="1"/>
          <p:nvPr/>
        </p:nvSpPr>
        <p:spPr>
          <a:xfrm>
            <a:off x="11198431" y="399540"/>
            <a:ext cx="914400" cy="914400"/>
          </a:xfrm>
          <a:prstGeom prst="rect">
            <a:avLst/>
          </a:prstGeom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2000" b="1" i="0" dirty="0">
                <a:solidFill>
                  <a:srgbClr val="FF0000"/>
                </a:solidFill>
                <a:latin typeface="Spartan ExtraBold" pitchFamily="2" charset="77"/>
              </a:rPr>
              <a:t>1.</a:t>
            </a:r>
            <a:endParaRPr lang="en-GB" sz="2000" b="1" i="0" dirty="0">
              <a:solidFill>
                <a:srgbClr val="FF0000"/>
              </a:solidFill>
              <a:latin typeface="Spartan ExtraBold" pitchFamily="2" charset="77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9E0E94B-5146-4B0F-842E-C14C84E0BD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713" t="18482" b="101"/>
          <a:stretch/>
        </p:blipFill>
        <p:spPr>
          <a:xfrm>
            <a:off x="9482447" y="-4903"/>
            <a:ext cx="2709553" cy="687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59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1CE4B79-18C4-4A66-BD2C-2ACCD6403B6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Kernregisterkarte</a:t>
            </a:r>
            <a:r>
              <a:rPr lang="en-GB" dirty="0"/>
              <a:t> </a:t>
            </a:r>
            <a:r>
              <a:rPr lang="de-DE" dirty="0"/>
              <a:t>„Bilddaten“, Punkt „Klassifizierungswerkzeuge“ im </a:t>
            </a:r>
            <a:br>
              <a:rPr lang="de-DE" dirty="0"/>
            </a:br>
            <a:r>
              <a:rPr lang="de-DE" dirty="0"/>
              <a:t>Bereich „Bildklassifizierung“, Werkzeug „Trainingsgebiet-Manager“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Erstellen Sie ein neues Schema 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Rechts-Klick auf „Neues Schema“ -&gt; Eigenschaften bearbeiten</a:t>
            </a:r>
          </a:p>
          <a:p>
            <a:pPr marL="1028700" lvl="1" indent="-342900">
              <a:buFont typeface="Wingdings" panose="05000000000000000000" pitchFamily="2" charset="2"/>
              <a:buChar char="Ø"/>
            </a:pPr>
            <a:r>
              <a:rPr lang="de-DE" dirty="0"/>
              <a:t>Benennen Sie das neue Schema, Schließen Sie mit „Speichern“ ab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Fügen Sie die neue Klasse „Wald“ hinzu:</a:t>
            </a:r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1028700" lvl="1" indent="-342900">
              <a:buFont typeface="Wingdings" panose="05000000000000000000" pitchFamily="2" charset="2"/>
              <a:buChar char="Ø"/>
            </a:pPr>
            <a:r>
              <a:rPr lang="de-DE" dirty="0"/>
              <a:t>Rechts-Klick auf Schema-Name:</a:t>
            </a:r>
            <a:br>
              <a:rPr lang="de-DE" dirty="0"/>
            </a:br>
            <a:br>
              <a:rPr lang="de-DE" dirty="0"/>
            </a:br>
            <a:r>
              <a:rPr lang="de-DE" dirty="0"/>
              <a:t>oder</a:t>
            </a:r>
          </a:p>
          <a:p>
            <a:pPr marL="1028700" lvl="1" indent="-342900">
              <a:buFont typeface="Wingdings" panose="05000000000000000000" pitchFamily="2" charset="2"/>
              <a:buChar char="Ø"/>
            </a:pPr>
            <a:endParaRPr lang="de-DE" dirty="0"/>
          </a:p>
          <a:p>
            <a:pPr marL="1028700" lvl="1" indent="-342900">
              <a:buFont typeface="Wingdings" panose="05000000000000000000" pitchFamily="2" charset="2"/>
              <a:buChar char="Ø"/>
            </a:pPr>
            <a:r>
              <a:rPr lang="de-DE" dirty="0"/>
              <a:t>Über grünes „Plus“-Icon</a:t>
            </a:r>
          </a:p>
          <a:p>
            <a:pPr marL="1028700" lvl="1" indent="-342900">
              <a:buFont typeface="Wingdings" panose="05000000000000000000" pitchFamily="2" charset="2"/>
              <a:buChar char="Ø"/>
            </a:pPr>
            <a:endParaRPr lang="de-DE" dirty="0"/>
          </a:p>
          <a:p>
            <a:pPr marL="1028700" lvl="1" indent="-342900">
              <a:buFont typeface="Wingdings" panose="05000000000000000000" pitchFamily="2" charset="2"/>
              <a:buChar char="Ø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F29A909-B97F-49FF-A72E-6158AC281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Erstellung der Trainingsdaten für die Klassifikation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009EF24-A4D9-4298-9B7E-412077F15F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614" t="19159"/>
          <a:stretch/>
        </p:blipFill>
        <p:spPr>
          <a:xfrm>
            <a:off x="9452759" y="-1"/>
            <a:ext cx="2739242" cy="686822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DB8CBC8-621E-4838-8C81-B59E10AE26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66" t="18104" r="27581" b="72130"/>
          <a:stretch/>
        </p:blipFill>
        <p:spPr>
          <a:xfrm>
            <a:off x="5949537" y="3752387"/>
            <a:ext cx="2499333" cy="1158059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26FA47FD-ADCE-4EBA-A904-6F995B73E34B}"/>
              </a:ext>
            </a:extLst>
          </p:cNvPr>
          <p:cNvSpPr/>
          <p:nvPr/>
        </p:nvSpPr>
        <p:spPr>
          <a:xfrm>
            <a:off x="6524341" y="4110650"/>
            <a:ext cx="1414314" cy="24165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F46796E7-14A7-4552-AA61-37D8C8CA08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295" t="18104" r="37906" b="68248"/>
          <a:stretch/>
        </p:blipFill>
        <p:spPr>
          <a:xfrm>
            <a:off x="5949537" y="5011814"/>
            <a:ext cx="4171368" cy="1329609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FAEF8CBA-DAC5-4DD2-B14F-EB6D70F1F8FF}"/>
              </a:ext>
            </a:extLst>
          </p:cNvPr>
          <p:cNvSpPr/>
          <p:nvPr/>
        </p:nvSpPr>
        <p:spPr>
          <a:xfrm>
            <a:off x="7741713" y="4984941"/>
            <a:ext cx="101270" cy="24165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361BC80-6BB6-46A6-A904-CE7EBF32418F}"/>
              </a:ext>
            </a:extLst>
          </p:cNvPr>
          <p:cNvSpPr/>
          <p:nvPr/>
        </p:nvSpPr>
        <p:spPr>
          <a:xfrm>
            <a:off x="8546601" y="5172967"/>
            <a:ext cx="152074" cy="24165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11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1CE4B79-18C4-4A66-BD2C-2ACCD6403B6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Kernregisterkarte</a:t>
            </a:r>
            <a:r>
              <a:rPr lang="en-GB" dirty="0"/>
              <a:t> </a:t>
            </a:r>
            <a:r>
              <a:rPr lang="de-DE" dirty="0"/>
              <a:t>„Bilddaten“, Punkt „Klassifizierungswerkzeuge“ im </a:t>
            </a:r>
            <a:br>
              <a:rPr lang="de-DE" dirty="0"/>
            </a:br>
            <a:r>
              <a:rPr lang="de-DE" dirty="0"/>
              <a:t>Bereich „Bildklassifizierung“, Werkzeug „Trainingsgebiet-Manager“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Erstellen Sie ein neues Schema 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Rechts-Klick auf „Neues Schema“ -&gt; Eigenschaften bearbeiten</a:t>
            </a:r>
          </a:p>
          <a:p>
            <a:pPr marL="1028700" lvl="1" indent="-342900">
              <a:buFont typeface="Wingdings" panose="05000000000000000000" pitchFamily="2" charset="2"/>
              <a:buChar char="Ø"/>
            </a:pPr>
            <a:r>
              <a:rPr lang="de-DE" dirty="0"/>
              <a:t>Benennen Sie das neue Schema, Schließen Sie mit „Speichern“ ab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Fügen Sie die neue Klasse „Wald“ hinzu:</a:t>
            </a:r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1028700" lvl="1" indent="-342900">
              <a:buFont typeface="Wingdings" panose="05000000000000000000" pitchFamily="2" charset="2"/>
              <a:buChar char="Ø"/>
            </a:pPr>
            <a:r>
              <a:rPr lang="de-DE" dirty="0"/>
              <a:t>Vergeben Sie einen Namen, einen numerischen Wert (z.B. 1), eine Farbe und, </a:t>
            </a:r>
            <a:br>
              <a:rPr lang="de-DE" dirty="0"/>
            </a:br>
            <a:r>
              <a:rPr lang="de-DE" dirty="0"/>
              <a:t>ggf. einen Alias und eine Beschreibung</a:t>
            </a:r>
          </a:p>
          <a:p>
            <a:pPr marL="1028700" lvl="1" indent="-342900">
              <a:buFont typeface="Wingdings" panose="05000000000000000000" pitchFamily="2" charset="2"/>
              <a:buChar char="Ø"/>
            </a:pPr>
            <a:r>
              <a:rPr lang="de-DE" dirty="0"/>
              <a:t>Schließen Sie mit „OK“ ab</a:t>
            </a:r>
          </a:p>
          <a:p>
            <a:pPr marL="1028700" lvl="1" indent="-342900">
              <a:buFont typeface="Wingdings" panose="05000000000000000000" pitchFamily="2" charset="2"/>
              <a:buChar char="Ø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F29A909-B97F-49FF-A72E-6158AC281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Erstellung der Trainingsdaten für die Klassifikation</a:t>
            </a: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C412C8F-84BD-4FF3-971F-9FDE230A48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960" t="19134"/>
          <a:stretch/>
        </p:blipFill>
        <p:spPr>
          <a:xfrm>
            <a:off x="9506197" y="0"/>
            <a:ext cx="2685803" cy="68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9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1CE4B79-18C4-4A66-BD2C-2ACCD6403B6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Kernregisterkarte</a:t>
            </a:r>
            <a:r>
              <a:rPr lang="en-GB" dirty="0"/>
              <a:t> </a:t>
            </a:r>
            <a:r>
              <a:rPr lang="de-DE" dirty="0"/>
              <a:t>„Bilddaten“, Punkt „Klassifizierungswerkzeuge“ im </a:t>
            </a:r>
            <a:br>
              <a:rPr lang="de-DE" dirty="0"/>
            </a:br>
            <a:r>
              <a:rPr lang="de-DE" dirty="0"/>
              <a:t>Bereich „Bildklassifizierung“, Werkzeug „Trainingsgebiet-Manager“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Erstellen Sie ein neues Schema 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Rechts-Klick auf „Neues Schema“ -&gt; Eigenschaften bearbeiten</a:t>
            </a:r>
          </a:p>
          <a:p>
            <a:pPr marL="1028700" lvl="1" indent="-342900">
              <a:buFont typeface="Wingdings" panose="05000000000000000000" pitchFamily="2" charset="2"/>
              <a:buChar char="Ø"/>
            </a:pPr>
            <a:r>
              <a:rPr lang="de-DE" dirty="0"/>
              <a:t>Benennen Sie das neue Schema, Schließen Sie mit „Speichern“ ab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Fügen Sie die neue Klasse „Wald“ hinzu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Zeichnen Sie mittels „Polygon“</a:t>
            </a:r>
            <a:r>
              <a:rPr lang="de-DE" i="1" dirty="0"/>
              <a:t> </a:t>
            </a:r>
            <a:r>
              <a:rPr lang="de-DE" dirty="0"/>
              <a:t>großzügig Polygone </a:t>
            </a:r>
            <a:br>
              <a:rPr lang="de-DE" dirty="0"/>
            </a:br>
            <a:r>
              <a:rPr lang="de-DE" dirty="0"/>
              <a:t>um Regionen, die Sie als Wald erkennen. </a:t>
            </a:r>
            <a:br>
              <a:rPr lang="de-DE" dirty="0"/>
            </a:br>
            <a:r>
              <a:rPr lang="de-DE" dirty="0"/>
              <a:t>(Doppelklick um Polygon zu beenden)</a:t>
            </a:r>
            <a:endParaRPr lang="de-DE" i="1" dirty="0"/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342900" indent="-342900">
              <a:buFont typeface="+mj-lt"/>
              <a:buAutoNum type="arabicPeriod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F29A909-B97F-49FF-A72E-6158AC281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Erstellung der Trainingsdaten für die Klassifikation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7F2E77F-4717-4F16-955B-67C607F4F9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812" t="19134"/>
          <a:stretch/>
        </p:blipFill>
        <p:spPr>
          <a:xfrm>
            <a:off x="9487055" y="0"/>
            <a:ext cx="2704945" cy="68580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47A954D-DFA0-478C-A68F-EACEA9EF7C95}"/>
              </a:ext>
            </a:extLst>
          </p:cNvPr>
          <p:cNvSpPr/>
          <p:nvPr/>
        </p:nvSpPr>
        <p:spPr>
          <a:xfrm>
            <a:off x="10111838" y="626457"/>
            <a:ext cx="285008" cy="34438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56E7914-6919-4EDA-ACD9-FA4F14A1B949}"/>
              </a:ext>
            </a:extLst>
          </p:cNvPr>
          <p:cNvSpPr txBox="1"/>
          <p:nvPr/>
        </p:nvSpPr>
        <p:spPr>
          <a:xfrm>
            <a:off x="9850581" y="392623"/>
            <a:ext cx="914400" cy="914400"/>
          </a:xfrm>
          <a:prstGeom prst="rect">
            <a:avLst/>
          </a:prstGeom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2000" b="1" dirty="0">
                <a:solidFill>
                  <a:srgbClr val="FF0000"/>
                </a:solidFill>
                <a:latin typeface="Spartan ExtraBold" pitchFamily="2" charset="77"/>
              </a:rPr>
              <a:t>4</a:t>
            </a:r>
            <a:r>
              <a:rPr lang="de-DE" sz="2000" b="1" i="0" dirty="0">
                <a:solidFill>
                  <a:srgbClr val="FF0000"/>
                </a:solidFill>
                <a:latin typeface="Spartan ExtraBold" pitchFamily="2" charset="77"/>
              </a:rPr>
              <a:t>.</a:t>
            </a:r>
            <a:endParaRPr lang="en-GB" sz="2000" b="1" i="0" dirty="0">
              <a:solidFill>
                <a:srgbClr val="FF0000"/>
              </a:solidFill>
              <a:latin typeface="Spartan ExtraBold" pitchFamily="2" charset="77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13D03DE-23D3-4A8F-9597-6EEE78B1F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951" y="3828325"/>
            <a:ext cx="902191" cy="78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28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1CE4B79-18C4-4A66-BD2C-2ACCD6403B6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Kernregisterkarte</a:t>
            </a:r>
            <a:r>
              <a:rPr lang="en-GB" dirty="0"/>
              <a:t> </a:t>
            </a:r>
            <a:r>
              <a:rPr lang="de-DE" dirty="0"/>
              <a:t>„Bilddaten“, Punkt „Klassifizierungswerkzeuge“ im </a:t>
            </a:r>
            <a:br>
              <a:rPr lang="de-DE" dirty="0"/>
            </a:br>
            <a:r>
              <a:rPr lang="de-DE" dirty="0"/>
              <a:t>Bereich „Bildklassifizierung“, Werkzeug „Trainingsgebiet-Manager“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Erstellen Sie ein neues Schema 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Rechts-Klick auf „Neues Schema“ -&gt; Eigenschaften bearbeiten</a:t>
            </a:r>
          </a:p>
          <a:p>
            <a:pPr marL="1028700" lvl="1" indent="-342900">
              <a:buFont typeface="Wingdings" panose="05000000000000000000" pitchFamily="2" charset="2"/>
              <a:buChar char="Ø"/>
            </a:pPr>
            <a:r>
              <a:rPr lang="de-DE" dirty="0"/>
              <a:t>Benennen Sie das neue Schema, Schließen Sie mit „Speichern“ ab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Fügen Sie die neue Klasse „Wald“ hinzu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Zeichnen Sie mittels „Polygon“</a:t>
            </a:r>
            <a:r>
              <a:rPr lang="de-DE" i="1" dirty="0"/>
              <a:t> </a:t>
            </a:r>
            <a:r>
              <a:rPr lang="de-DE" dirty="0"/>
              <a:t>großzügig Polygone </a:t>
            </a:r>
            <a:br>
              <a:rPr lang="de-DE" dirty="0"/>
            </a:br>
            <a:r>
              <a:rPr lang="de-DE" dirty="0"/>
              <a:t>um Regionen, die Sie als Wald erkennen. </a:t>
            </a:r>
            <a:br>
              <a:rPr lang="de-DE" dirty="0"/>
            </a:br>
            <a:r>
              <a:rPr lang="de-DE" dirty="0"/>
              <a:t>(Doppelklick um Polygon zu beenden)</a:t>
            </a:r>
            <a:endParaRPr lang="de-DE" i="1" dirty="0"/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342900" indent="-342900">
              <a:buFont typeface="+mj-lt"/>
              <a:buAutoNum type="arabicPeriod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F29A909-B97F-49FF-A72E-6158AC281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Erstellung der Trainingsdaten für die Klassifikation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7F2E77F-4717-4F16-955B-67C607F4F9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812" t="19134"/>
          <a:stretch/>
        </p:blipFill>
        <p:spPr>
          <a:xfrm>
            <a:off x="9487055" y="0"/>
            <a:ext cx="2704945" cy="68580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47A954D-DFA0-478C-A68F-EACEA9EF7C95}"/>
              </a:ext>
            </a:extLst>
          </p:cNvPr>
          <p:cNvSpPr/>
          <p:nvPr/>
        </p:nvSpPr>
        <p:spPr>
          <a:xfrm>
            <a:off x="10111838" y="626457"/>
            <a:ext cx="285008" cy="34438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56E7914-6919-4EDA-ACD9-FA4F14A1B949}"/>
              </a:ext>
            </a:extLst>
          </p:cNvPr>
          <p:cNvSpPr txBox="1"/>
          <p:nvPr/>
        </p:nvSpPr>
        <p:spPr>
          <a:xfrm>
            <a:off x="9850581" y="392623"/>
            <a:ext cx="914400" cy="914400"/>
          </a:xfrm>
          <a:prstGeom prst="rect">
            <a:avLst/>
          </a:prstGeom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2000" b="1" dirty="0">
                <a:solidFill>
                  <a:srgbClr val="FF0000"/>
                </a:solidFill>
                <a:latin typeface="Spartan ExtraBold" pitchFamily="2" charset="77"/>
              </a:rPr>
              <a:t>4</a:t>
            </a:r>
            <a:r>
              <a:rPr lang="de-DE" sz="2000" b="1" i="0" dirty="0">
                <a:solidFill>
                  <a:srgbClr val="FF0000"/>
                </a:solidFill>
                <a:latin typeface="Spartan ExtraBold" pitchFamily="2" charset="77"/>
              </a:rPr>
              <a:t>.</a:t>
            </a:r>
            <a:endParaRPr lang="en-GB" sz="2000" b="1" i="0" dirty="0">
              <a:solidFill>
                <a:srgbClr val="FF0000"/>
              </a:solidFill>
              <a:latin typeface="Spartan ExtraBold" pitchFamily="2" charset="77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13D03DE-23D3-4A8F-9597-6EEE78B1F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951" y="3828325"/>
            <a:ext cx="902191" cy="78767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EB1DB01-73C7-4B8A-AFAF-DF3A23798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0" y="0"/>
            <a:ext cx="12026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55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1CE4B79-18C4-4A66-BD2C-2ACCD6403B6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Kernregisterkarte</a:t>
            </a:r>
            <a:r>
              <a:rPr lang="en-GB" dirty="0"/>
              <a:t> </a:t>
            </a:r>
            <a:r>
              <a:rPr lang="de-DE" dirty="0"/>
              <a:t>„Bilddaten“, Punkt „Klassifizierungswerkzeuge“ im </a:t>
            </a:r>
            <a:br>
              <a:rPr lang="de-DE" dirty="0"/>
            </a:br>
            <a:r>
              <a:rPr lang="de-DE" dirty="0"/>
              <a:t>Bereich „Bildklassifizierung“, Werkzeug „Trainingsgebiet-Manager“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Erstellen Sie ein neues Schema 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Rechts-Klick auf „Neues Schema“ -&gt; Eigenschaften bearbeiten</a:t>
            </a:r>
          </a:p>
          <a:p>
            <a:pPr marL="1028700" lvl="1" indent="-342900">
              <a:buFont typeface="Wingdings" panose="05000000000000000000" pitchFamily="2" charset="2"/>
              <a:buChar char="Ø"/>
            </a:pPr>
            <a:r>
              <a:rPr lang="de-DE" dirty="0"/>
              <a:t>Benennen Sie das neue Schema, Schließen Sie mit „Speichern“ ab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Fügen Sie die neue Klasse „Wald“ hinzu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Zeichnen Sie mittels „Polygon“</a:t>
            </a:r>
            <a:r>
              <a:rPr lang="de-DE" i="1" dirty="0"/>
              <a:t> </a:t>
            </a:r>
            <a:r>
              <a:rPr lang="de-DE" dirty="0"/>
              <a:t>großzügig Polygone </a:t>
            </a:r>
            <a:br>
              <a:rPr lang="de-DE" dirty="0"/>
            </a:br>
            <a:r>
              <a:rPr lang="de-DE" dirty="0"/>
              <a:t>um Regionen, die Sie als Wald erkennen. </a:t>
            </a:r>
            <a:br>
              <a:rPr lang="de-DE" dirty="0"/>
            </a:br>
            <a:r>
              <a:rPr lang="de-DE" dirty="0"/>
              <a:t>(Doppelklick um Polygon zu beenden)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Führen Sie ihre Einzelpolygone zu einer Stichprobe zusammen.</a:t>
            </a:r>
            <a:br>
              <a:rPr lang="de-DE" dirty="0"/>
            </a:br>
            <a:r>
              <a:rPr lang="de-DE" dirty="0"/>
              <a:t>Dafür müssen Sie alle betreffenden Polygone selektiert haben.</a:t>
            </a:r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342900" indent="-342900">
              <a:buFont typeface="+mj-lt"/>
              <a:buAutoNum type="arabicPeriod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F29A909-B97F-49FF-A72E-6158AC281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Erstellung der Trainingsdaten für die Klassifikation</a:t>
            </a:r>
            <a:endParaRPr lang="en-GB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13D03DE-23D3-4A8F-9597-6EEE78B1F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951" y="3828325"/>
            <a:ext cx="902191" cy="78767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EB1DB01-73C7-4B8A-AFAF-DF3A237988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812" t="19058"/>
          <a:stretch/>
        </p:blipFill>
        <p:spPr>
          <a:xfrm>
            <a:off x="9489589" y="0"/>
            <a:ext cx="2702411" cy="68580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47A954D-DFA0-478C-A68F-EACEA9EF7C95}"/>
              </a:ext>
            </a:extLst>
          </p:cNvPr>
          <p:cNvSpPr/>
          <p:nvPr/>
        </p:nvSpPr>
        <p:spPr>
          <a:xfrm>
            <a:off x="10788179" y="3656132"/>
            <a:ext cx="285008" cy="34438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56E7914-6919-4EDA-ACD9-FA4F14A1B949}"/>
              </a:ext>
            </a:extLst>
          </p:cNvPr>
          <p:cNvSpPr txBox="1"/>
          <p:nvPr/>
        </p:nvSpPr>
        <p:spPr>
          <a:xfrm>
            <a:off x="10589741" y="3543317"/>
            <a:ext cx="914400" cy="914400"/>
          </a:xfrm>
          <a:prstGeom prst="rect">
            <a:avLst/>
          </a:prstGeom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2000" b="1" i="0" dirty="0">
                <a:solidFill>
                  <a:srgbClr val="FF0000"/>
                </a:solidFill>
                <a:latin typeface="Spartan ExtraBold" pitchFamily="2" charset="77"/>
              </a:rPr>
              <a:t>5.</a:t>
            </a:r>
            <a:endParaRPr lang="en-GB" sz="2000" b="1" i="0" dirty="0">
              <a:solidFill>
                <a:srgbClr val="FF0000"/>
              </a:solidFill>
              <a:latin typeface="Spartan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3284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1CE4B79-18C4-4A66-BD2C-2ACCD6403B6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Wiederholen Sie dies für die weiteren Klassen</a:t>
            </a:r>
          </a:p>
          <a:p>
            <a:pPr marL="1028700" lvl="1" indent="-342900">
              <a:buFont typeface="+mj-lt"/>
              <a:buAutoNum type="arabicPeriod"/>
            </a:pPr>
            <a:r>
              <a:rPr lang="de-DE" dirty="0"/>
              <a:t>Wasserflächen</a:t>
            </a:r>
          </a:p>
          <a:p>
            <a:pPr marL="1028700" lvl="1" indent="-342900">
              <a:buFont typeface="+mj-lt"/>
              <a:buAutoNum type="arabicPeriod"/>
            </a:pPr>
            <a:r>
              <a:rPr lang="de-DE" dirty="0"/>
              <a:t>Acker / Brachland</a:t>
            </a:r>
          </a:p>
          <a:p>
            <a:pPr marL="1028700" lvl="1" indent="-342900">
              <a:buFont typeface="+mj-lt"/>
              <a:buAutoNum type="arabicPeriod"/>
            </a:pPr>
            <a:r>
              <a:rPr lang="de-DE" dirty="0"/>
              <a:t>Feld / Wiese</a:t>
            </a:r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342900" indent="-342900">
              <a:buFont typeface="+mj-lt"/>
              <a:buAutoNum type="arabicPeriod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F29A909-B97F-49FF-A72E-6158AC281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Erstellung der Trainingsdaten für die Klassifikation</a:t>
            </a:r>
            <a:endParaRPr lang="en-GB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0408A-DF49-4707-AA5F-9D7E39111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044" y="1564477"/>
            <a:ext cx="1524000" cy="100529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8261597-5EC4-44D6-BA4E-441DCCA52784}"/>
              </a:ext>
            </a:extLst>
          </p:cNvPr>
          <p:cNvSpPr txBox="1"/>
          <p:nvPr/>
        </p:nvSpPr>
        <p:spPr>
          <a:xfrm>
            <a:off x="5926507" y="144656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tx2"/>
                </a:solidFill>
              </a:rPr>
              <a:t>1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C584871-2D51-48B7-B71D-FF2357C62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070" y="1530103"/>
            <a:ext cx="1447800" cy="103966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5C5D643-8AC2-4308-8C9B-00C7AD2E6EE9}"/>
              </a:ext>
            </a:extLst>
          </p:cNvPr>
          <p:cNvSpPr txBox="1"/>
          <p:nvPr/>
        </p:nvSpPr>
        <p:spPr>
          <a:xfrm>
            <a:off x="7862086" y="14727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tx2"/>
                </a:solidFill>
              </a:rPr>
              <a:t>2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8A4C4F9-02C8-4922-8879-0A26A169C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030" y="2965615"/>
            <a:ext cx="1738313" cy="145559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0A59E06-C118-48E6-9102-D210395DD2BC}"/>
              </a:ext>
            </a:extLst>
          </p:cNvPr>
          <p:cNvSpPr txBox="1"/>
          <p:nvPr/>
        </p:nvSpPr>
        <p:spPr>
          <a:xfrm>
            <a:off x="7216344" y="296561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tx2"/>
                </a:solidFill>
              </a:rPr>
              <a:t>3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590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1CE4B79-18C4-4A66-BD2C-2ACCD6403B6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Wiederholen Sie dies für die weiteren Klassen</a:t>
            </a:r>
          </a:p>
          <a:p>
            <a:pPr marL="1028700" lvl="1" indent="-342900">
              <a:buFont typeface="+mj-lt"/>
              <a:buAutoNum type="arabicPeriod"/>
            </a:pPr>
            <a:r>
              <a:rPr lang="de-DE" dirty="0"/>
              <a:t>Wasserflächen</a:t>
            </a:r>
          </a:p>
          <a:p>
            <a:pPr marL="1028700" lvl="1" indent="-342900">
              <a:buFont typeface="+mj-lt"/>
              <a:buAutoNum type="arabicPeriod"/>
            </a:pPr>
            <a:r>
              <a:rPr lang="de-DE" dirty="0"/>
              <a:t>Acker / Brachland</a:t>
            </a:r>
          </a:p>
          <a:p>
            <a:pPr marL="1028700" lvl="1" indent="-342900">
              <a:buFont typeface="+mj-lt"/>
              <a:buAutoNum type="arabicPeriod"/>
            </a:pPr>
            <a:r>
              <a:rPr lang="de-DE" dirty="0"/>
              <a:t>Feld / Wiese</a:t>
            </a:r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342900" indent="-342900">
              <a:buFont typeface="+mj-lt"/>
              <a:buAutoNum type="arabicPeriod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F29A909-B97F-49FF-A72E-6158AC281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Erstellung der Trainingsdaten für die Klassifikation</a:t>
            </a:r>
            <a:endParaRPr lang="en-GB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0408A-DF49-4707-AA5F-9D7E39111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044" y="1564477"/>
            <a:ext cx="1524000" cy="100529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8261597-5EC4-44D6-BA4E-441DCCA52784}"/>
              </a:ext>
            </a:extLst>
          </p:cNvPr>
          <p:cNvSpPr txBox="1"/>
          <p:nvPr/>
        </p:nvSpPr>
        <p:spPr>
          <a:xfrm>
            <a:off x="5926507" y="144656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tx2"/>
                </a:solidFill>
              </a:rPr>
              <a:t>1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C584871-2D51-48B7-B71D-FF2357C62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070" y="1530103"/>
            <a:ext cx="1447800" cy="103966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5C5D643-8AC2-4308-8C9B-00C7AD2E6EE9}"/>
              </a:ext>
            </a:extLst>
          </p:cNvPr>
          <p:cNvSpPr txBox="1"/>
          <p:nvPr/>
        </p:nvSpPr>
        <p:spPr>
          <a:xfrm>
            <a:off x="7862086" y="14727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tx2"/>
                </a:solidFill>
              </a:rPr>
              <a:t>2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8A4C4F9-02C8-4922-8879-0A26A169C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030" y="2965615"/>
            <a:ext cx="1738313" cy="145559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0A59E06-C118-48E6-9102-D210395DD2BC}"/>
              </a:ext>
            </a:extLst>
          </p:cNvPr>
          <p:cNvSpPr txBox="1"/>
          <p:nvPr/>
        </p:nvSpPr>
        <p:spPr>
          <a:xfrm>
            <a:off x="7216344" y="296561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tx2"/>
                </a:solidFill>
              </a:rPr>
              <a:t>3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151AB4E-E014-4079-B4FF-CBFC1D9224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0" y="0"/>
            <a:ext cx="12026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40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1CE4B79-18C4-4A66-BD2C-2ACCD6403B6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Wiederholen Sie dies für die weiteren Klassen</a:t>
            </a:r>
          </a:p>
          <a:p>
            <a:pPr marL="1028700" lvl="1" indent="-342900">
              <a:buFont typeface="+mj-lt"/>
              <a:buAutoNum type="arabicPeriod"/>
            </a:pPr>
            <a:r>
              <a:rPr lang="de-DE" dirty="0"/>
              <a:t>Wasserflächen</a:t>
            </a:r>
          </a:p>
          <a:p>
            <a:pPr marL="1028700" lvl="1" indent="-342900">
              <a:buFont typeface="+mj-lt"/>
              <a:buAutoNum type="arabicPeriod"/>
            </a:pPr>
            <a:r>
              <a:rPr lang="de-DE" dirty="0"/>
              <a:t>Acker / Brachland</a:t>
            </a:r>
          </a:p>
          <a:p>
            <a:pPr marL="1028700" lvl="1" indent="-342900">
              <a:buFont typeface="+mj-lt"/>
              <a:buAutoNum type="arabicPeriod"/>
            </a:pPr>
            <a:r>
              <a:rPr lang="de-DE" dirty="0"/>
              <a:t>Feld / Wiese</a:t>
            </a:r>
          </a:p>
          <a:p>
            <a:pPr lvl="1" indent="0">
              <a:buNone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Speichern Sie Ihre Trainingsgebiete als Feature-Class in ihre</a:t>
            </a:r>
            <a:br>
              <a:rPr lang="de-DE" dirty="0"/>
            </a:br>
            <a:r>
              <a:rPr lang="de-DE" dirty="0"/>
              <a:t>Datenbank</a:t>
            </a:r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342900" indent="-342900">
              <a:buFont typeface="+mj-lt"/>
              <a:buAutoNum type="arabicPeriod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F29A909-B97F-49FF-A72E-6158AC281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Erstellung der Trainingsdaten für die Klassifikation</a:t>
            </a:r>
            <a:endParaRPr lang="en-GB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0408A-DF49-4707-AA5F-9D7E39111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044" y="1564477"/>
            <a:ext cx="1524000" cy="100529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8261597-5EC4-44D6-BA4E-441DCCA52784}"/>
              </a:ext>
            </a:extLst>
          </p:cNvPr>
          <p:cNvSpPr txBox="1"/>
          <p:nvPr/>
        </p:nvSpPr>
        <p:spPr>
          <a:xfrm>
            <a:off x="5926507" y="144656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tx2"/>
                </a:solidFill>
              </a:rPr>
              <a:t>1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C584871-2D51-48B7-B71D-FF2357C62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070" y="1530103"/>
            <a:ext cx="1447800" cy="103966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5C5D643-8AC2-4308-8C9B-00C7AD2E6EE9}"/>
              </a:ext>
            </a:extLst>
          </p:cNvPr>
          <p:cNvSpPr txBox="1"/>
          <p:nvPr/>
        </p:nvSpPr>
        <p:spPr>
          <a:xfrm>
            <a:off x="7862086" y="14727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tx2"/>
                </a:solidFill>
              </a:rPr>
              <a:t>2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8A4C4F9-02C8-4922-8879-0A26A169C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030" y="2965615"/>
            <a:ext cx="1738313" cy="145559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0A59E06-C118-48E6-9102-D210395DD2BC}"/>
              </a:ext>
            </a:extLst>
          </p:cNvPr>
          <p:cNvSpPr txBox="1"/>
          <p:nvPr/>
        </p:nvSpPr>
        <p:spPr>
          <a:xfrm>
            <a:off x="7216344" y="296561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tx2"/>
                </a:solidFill>
              </a:rPr>
              <a:t>3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121976D-E882-4E97-8D2A-4B54D950D1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911" t="18788"/>
          <a:stretch/>
        </p:blipFill>
        <p:spPr>
          <a:xfrm>
            <a:off x="9482447" y="0"/>
            <a:ext cx="2709553" cy="6936760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CB34EE2E-04D8-413E-8133-3858E7C72D06}"/>
              </a:ext>
            </a:extLst>
          </p:cNvPr>
          <p:cNvSpPr/>
          <p:nvPr/>
        </p:nvSpPr>
        <p:spPr>
          <a:xfrm>
            <a:off x="9886208" y="3656132"/>
            <a:ext cx="498763" cy="34438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255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1CE4B79-18C4-4A66-BD2C-2ACCD6403B6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Wiederholen Sie dies für die weiteren Klassen</a:t>
            </a:r>
          </a:p>
          <a:p>
            <a:pPr marL="1028700" lvl="1" indent="-342900">
              <a:buFont typeface="+mj-lt"/>
              <a:buAutoNum type="arabicPeriod"/>
            </a:pPr>
            <a:r>
              <a:rPr lang="de-DE" dirty="0"/>
              <a:t>Wasserflächen</a:t>
            </a:r>
          </a:p>
          <a:p>
            <a:pPr marL="1028700" lvl="1" indent="-342900">
              <a:buFont typeface="+mj-lt"/>
              <a:buAutoNum type="arabicPeriod"/>
            </a:pPr>
            <a:r>
              <a:rPr lang="de-DE" dirty="0"/>
              <a:t>Acker / Brachland</a:t>
            </a:r>
          </a:p>
          <a:p>
            <a:pPr marL="1028700" lvl="1" indent="-342900">
              <a:buFont typeface="+mj-lt"/>
              <a:buAutoNum type="arabicPeriod"/>
            </a:pPr>
            <a:r>
              <a:rPr lang="de-DE" dirty="0"/>
              <a:t>Feld / Wiese</a:t>
            </a:r>
          </a:p>
          <a:p>
            <a:pPr lvl="1" indent="0">
              <a:buNone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Speichern Sie Ihre Trainingsgebiete als Feature-Class in ihre</a:t>
            </a:r>
            <a:br>
              <a:rPr lang="de-DE" dirty="0"/>
            </a:br>
            <a:r>
              <a:rPr lang="de-DE" dirty="0"/>
              <a:t>Datenbank</a:t>
            </a:r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342900" indent="-342900">
              <a:buFont typeface="+mj-lt"/>
              <a:buAutoNum type="arabicPeriod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F29A909-B97F-49FF-A72E-6158AC281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Erstellung der Trainingsdaten für die Klassifikation</a:t>
            </a:r>
            <a:endParaRPr lang="en-GB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0408A-DF49-4707-AA5F-9D7E39111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044" y="1564477"/>
            <a:ext cx="1524000" cy="100529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8261597-5EC4-44D6-BA4E-441DCCA52784}"/>
              </a:ext>
            </a:extLst>
          </p:cNvPr>
          <p:cNvSpPr txBox="1"/>
          <p:nvPr/>
        </p:nvSpPr>
        <p:spPr>
          <a:xfrm>
            <a:off x="5926507" y="144656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tx2"/>
                </a:solidFill>
              </a:rPr>
              <a:t>1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C584871-2D51-48B7-B71D-FF2357C62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070" y="1530103"/>
            <a:ext cx="1447800" cy="103966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5C5D643-8AC2-4308-8C9B-00C7AD2E6EE9}"/>
              </a:ext>
            </a:extLst>
          </p:cNvPr>
          <p:cNvSpPr txBox="1"/>
          <p:nvPr/>
        </p:nvSpPr>
        <p:spPr>
          <a:xfrm>
            <a:off x="7862086" y="14727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tx2"/>
                </a:solidFill>
              </a:rPr>
              <a:t>2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8A4C4F9-02C8-4922-8879-0A26A169C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030" y="2965615"/>
            <a:ext cx="1738313" cy="145559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0A59E06-C118-48E6-9102-D210395DD2BC}"/>
              </a:ext>
            </a:extLst>
          </p:cNvPr>
          <p:cNvSpPr txBox="1"/>
          <p:nvPr/>
        </p:nvSpPr>
        <p:spPr>
          <a:xfrm>
            <a:off x="7216344" y="296561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tx2"/>
                </a:solidFill>
              </a:rPr>
              <a:t>3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121976D-E882-4E97-8D2A-4B54D950D1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911" t="18788"/>
          <a:stretch/>
        </p:blipFill>
        <p:spPr>
          <a:xfrm>
            <a:off x="9482447" y="0"/>
            <a:ext cx="2709553" cy="6936760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CB34EE2E-04D8-413E-8133-3858E7C72D06}"/>
              </a:ext>
            </a:extLst>
          </p:cNvPr>
          <p:cNvSpPr/>
          <p:nvPr/>
        </p:nvSpPr>
        <p:spPr>
          <a:xfrm>
            <a:off x="9886208" y="3656132"/>
            <a:ext cx="498763" cy="34438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7E5FD3A-EC36-405B-88A9-4A0D330811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90" y="0"/>
            <a:ext cx="12026420" cy="6858000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DE1C972F-33A8-405B-950F-2C0BB381E4C9}"/>
              </a:ext>
            </a:extLst>
          </p:cNvPr>
          <p:cNvSpPr/>
          <p:nvPr/>
        </p:nvSpPr>
        <p:spPr>
          <a:xfrm>
            <a:off x="211937" y="2502247"/>
            <a:ext cx="1302167" cy="100529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15556C9-82C5-4DFB-B341-EFD8C625F743}"/>
              </a:ext>
            </a:extLst>
          </p:cNvPr>
          <p:cNvSpPr txBox="1"/>
          <p:nvPr/>
        </p:nvSpPr>
        <p:spPr>
          <a:xfrm>
            <a:off x="1535120" y="2553980"/>
            <a:ext cx="1987298" cy="914400"/>
          </a:xfrm>
          <a:prstGeom prst="rect">
            <a:avLst/>
          </a:prstGeom>
          <a:solidFill>
            <a:schemeClr val="bg1"/>
          </a:solidFill>
        </p:spPr>
        <p:txBody>
          <a:bodyPr wrap="none" lIns="0" rIns="0" rtlCol="0" anchor="t">
            <a:normAutofit/>
          </a:bodyPr>
          <a:lstStyle/>
          <a:p>
            <a:pPr algn="ctr"/>
            <a:r>
              <a:rPr lang="de-DE" sz="2000" b="1" i="0" dirty="0">
                <a:solidFill>
                  <a:srgbClr val="004A7D"/>
                </a:solidFill>
                <a:latin typeface="Spartan ExtraBold" pitchFamily="2" charset="77"/>
              </a:rPr>
              <a:t>Symbolisierung </a:t>
            </a:r>
            <a:br>
              <a:rPr lang="de-DE" sz="2000" b="1" i="0" dirty="0">
                <a:solidFill>
                  <a:srgbClr val="004A7D"/>
                </a:solidFill>
                <a:latin typeface="Spartan ExtraBold" pitchFamily="2" charset="77"/>
              </a:rPr>
            </a:br>
            <a:r>
              <a:rPr lang="de-DE" sz="2000" b="1" i="0" dirty="0">
                <a:solidFill>
                  <a:srgbClr val="004A7D"/>
                </a:solidFill>
                <a:latin typeface="Spartan ExtraBold" pitchFamily="2" charset="77"/>
              </a:rPr>
              <a:t>manuell angepasst</a:t>
            </a:r>
            <a:endParaRPr lang="en-GB" sz="2000" b="1" i="0" dirty="0">
              <a:solidFill>
                <a:srgbClr val="004A7D"/>
              </a:solidFill>
              <a:latin typeface="Spartan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71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3700E7A-35AC-4AAB-8E4F-25D7B1AD88C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Legen Sie eine neue Kartenansicht namens „LNK“ (UTM Zone 33N) </a:t>
            </a:r>
            <a:br>
              <a:rPr lang="de-DE" dirty="0"/>
            </a:br>
            <a:r>
              <a:rPr lang="de-DE" dirty="0"/>
              <a:t>und eine zugehörige Geodatenbank „LNK“ in Ihrem Projekt an.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Laden Sie Ihren extrahierten Ausschnitt aus dem Satellitenbild </a:t>
            </a:r>
            <a:br>
              <a:rPr lang="de-DE" dirty="0"/>
            </a:br>
            <a:r>
              <a:rPr lang="de-DE" dirty="0"/>
              <a:t>aus der letzten Übungsaufgabe in die neue Kartenansicht.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(Exportieren sie den Ausschnitt in ihre neue Datenbank.)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D77B5E-8461-4A0D-915D-D182D3BE3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Datengrundlage und Vorarbeiten</a:t>
            </a:r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39F4583-B024-4C45-92BB-EF1E72404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6191" y="2499756"/>
            <a:ext cx="4703795" cy="435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61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1CE4B79-18C4-4A66-BD2C-2ACCD6403B6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Spatial</a:t>
            </a:r>
            <a:r>
              <a:rPr lang="de-DE" dirty="0"/>
              <a:t> Analyst Tools &gt; Multivariate &gt; </a:t>
            </a:r>
            <a:br>
              <a:rPr lang="de-DE" dirty="0"/>
            </a:br>
            <a:r>
              <a:rPr lang="de-DE" dirty="0"/>
              <a:t>Signaturen erstellen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F29A909-B97F-49FF-A72E-6158AC281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Berechnung der multivariaten Klassenstatistiken und </a:t>
            </a:r>
            <a:br>
              <a:rPr lang="de-DE" dirty="0"/>
            </a:br>
            <a:r>
              <a:rPr lang="de-DE" dirty="0"/>
              <a:t>Erstellung der Signaturdatei</a:t>
            </a:r>
            <a:br>
              <a:rPr lang="de-DE" dirty="0"/>
            </a:b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D04E0C7-7A9B-4937-BBC9-C99FFFD970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614" t="18788"/>
          <a:stretch/>
        </p:blipFill>
        <p:spPr>
          <a:xfrm>
            <a:off x="9476509" y="18049"/>
            <a:ext cx="2715491" cy="683995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2EF4F0D-EBE6-475A-BDAB-207DCB15F7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009" t="22424" b="8571"/>
          <a:stretch/>
        </p:blipFill>
        <p:spPr>
          <a:xfrm>
            <a:off x="6632369" y="1313940"/>
            <a:ext cx="2535382" cy="554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2D38C1BB-F8A7-4650-A946-AE145E91BB11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 rotWithShape="1">
          <a:blip r:embed="rId2"/>
          <a:srcRect l="81846" t="18591"/>
          <a:stretch/>
        </p:blipFill>
        <p:spPr>
          <a:xfrm>
            <a:off x="9512135" y="0"/>
            <a:ext cx="2679865" cy="6852919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9F29A909-B97F-49FF-A72E-6158AC281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Klassifikation des </a:t>
            </a:r>
            <a:r>
              <a:rPr lang="de-DE" dirty="0" err="1"/>
              <a:t>Rasterlayers</a:t>
            </a:r>
            <a:br>
              <a:rPr lang="de-DE" dirty="0"/>
            </a:br>
            <a:endParaRPr lang="en-GB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4D1DF4F-D910-48B0-88C4-FAD62653F3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713" t="19134"/>
          <a:stretch/>
        </p:blipFill>
        <p:spPr>
          <a:xfrm>
            <a:off x="6780810" y="-1"/>
            <a:ext cx="2731325" cy="6887487"/>
          </a:xfrm>
          <a:prstGeom prst="rect">
            <a:avLst/>
          </a:prstGeom>
        </p:spPr>
      </p:pic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E6E39A1B-E3DC-40FC-B2FB-0A32FA06B356}"/>
              </a:ext>
            </a:extLst>
          </p:cNvPr>
          <p:cNvSpPr txBox="1">
            <a:spLocks/>
          </p:cNvSpPr>
          <p:nvPr/>
        </p:nvSpPr>
        <p:spPr>
          <a:xfrm>
            <a:off x="748145" y="1721708"/>
            <a:ext cx="10982536" cy="4213234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A7D"/>
              </a:buClr>
              <a:buSzPct val="11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Spatial</a:t>
            </a:r>
            <a:r>
              <a:rPr lang="de-DE" dirty="0"/>
              <a:t> Analyst Tools &gt; Multivariate &gt; </a:t>
            </a:r>
            <a:br>
              <a:rPr lang="de-DE" dirty="0"/>
            </a:br>
            <a:r>
              <a:rPr lang="de-DE" dirty="0"/>
              <a:t>Maximum-</a:t>
            </a:r>
            <a:r>
              <a:rPr lang="de-DE" dirty="0" err="1"/>
              <a:t>Likelihood</a:t>
            </a:r>
            <a:r>
              <a:rPr lang="de-DE" dirty="0"/>
              <a:t>-Klassifizierung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GB" dirty="0" err="1"/>
              <a:t>Geben</a:t>
            </a:r>
            <a:r>
              <a:rPr lang="en-GB" dirty="0"/>
              <a:t> Sie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Eingaberaster</a:t>
            </a:r>
            <a:r>
              <a:rPr lang="en-GB" dirty="0"/>
              <a:t> </a:t>
            </a:r>
            <a:r>
              <a:rPr lang="en-GB" dirty="0" err="1"/>
              <a:t>ihr</a:t>
            </a:r>
            <a:r>
              <a:rPr lang="en-GB" dirty="0"/>
              <a:t> </a:t>
            </a:r>
            <a:r>
              <a:rPr lang="en-GB" dirty="0" err="1"/>
              <a:t>extrahiertes</a:t>
            </a:r>
            <a:r>
              <a:rPr lang="en-GB" dirty="0"/>
              <a:t> </a:t>
            </a:r>
            <a:r>
              <a:rPr lang="en-GB" dirty="0" err="1"/>
              <a:t>Satelliten</a:t>
            </a:r>
            <a:r>
              <a:rPr lang="en-GB" dirty="0"/>
              <a:t>-</a:t>
            </a:r>
            <a:br>
              <a:rPr lang="en-GB" dirty="0"/>
            </a:br>
            <a:r>
              <a:rPr lang="en-GB" dirty="0" err="1"/>
              <a:t>bild</a:t>
            </a:r>
            <a:r>
              <a:rPr lang="en-GB" dirty="0"/>
              <a:t> und </a:t>
            </a:r>
            <a:r>
              <a:rPr lang="en-GB" dirty="0" err="1"/>
              <a:t>ihre</a:t>
            </a:r>
            <a:r>
              <a:rPr lang="en-GB" dirty="0"/>
              <a:t> </a:t>
            </a:r>
            <a:r>
              <a:rPr lang="en-GB" dirty="0" err="1"/>
              <a:t>Signaturdatei</a:t>
            </a:r>
            <a:r>
              <a:rPr lang="en-GB" dirty="0"/>
              <a:t> an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GB" dirty="0" err="1"/>
              <a:t>Geben</a:t>
            </a:r>
            <a:r>
              <a:rPr lang="en-GB" dirty="0"/>
              <a:t> Sie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Ausgaberaster</a:t>
            </a:r>
            <a:r>
              <a:rPr lang="en-GB" dirty="0"/>
              <a:t> </a:t>
            </a:r>
            <a:r>
              <a:rPr lang="en-GB" dirty="0" err="1"/>
              <a:t>für</a:t>
            </a:r>
            <a:r>
              <a:rPr lang="en-GB" dirty="0"/>
              <a:t> die </a:t>
            </a:r>
            <a:r>
              <a:rPr lang="en-GB" dirty="0" err="1"/>
              <a:t>Klassifikation</a:t>
            </a:r>
            <a:r>
              <a:rPr lang="en-GB" dirty="0"/>
              <a:t> an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GB" dirty="0"/>
              <a:t>Sie </a:t>
            </a:r>
            <a:r>
              <a:rPr lang="en-GB" dirty="0" err="1"/>
              <a:t>können</a:t>
            </a:r>
            <a:r>
              <a:rPr lang="en-GB" dirty="0"/>
              <a:t> </a:t>
            </a:r>
            <a:r>
              <a:rPr lang="en-GB" dirty="0" err="1"/>
              <a:t>zusätzlich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Ausgabe-Konfidenzraster</a:t>
            </a:r>
            <a:br>
              <a:rPr lang="en-GB" dirty="0"/>
            </a:br>
            <a:r>
              <a:rPr lang="en-GB" dirty="0" err="1"/>
              <a:t>angeben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5208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2D38C1BB-F8A7-4650-A946-AE145E91BB11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 rotWithShape="1">
          <a:blip r:embed="rId2"/>
          <a:srcRect l="81846" t="18591"/>
          <a:stretch/>
        </p:blipFill>
        <p:spPr>
          <a:xfrm>
            <a:off x="9512135" y="0"/>
            <a:ext cx="2679865" cy="6852919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9F29A909-B97F-49FF-A72E-6158AC281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Klassifikation des </a:t>
            </a:r>
            <a:r>
              <a:rPr lang="de-DE" dirty="0" err="1"/>
              <a:t>Rasterlayers</a:t>
            </a:r>
            <a:br>
              <a:rPr lang="de-DE" dirty="0"/>
            </a:br>
            <a:endParaRPr lang="en-GB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4D1DF4F-D910-48B0-88C4-FAD62653F3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713" t="19134"/>
          <a:stretch/>
        </p:blipFill>
        <p:spPr>
          <a:xfrm>
            <a:off x="6780810" y="-1"/>
            <a:ext cx="2731325" cy="6887487"/>
          </a:xfrm>
          <a:prstGeom prst="rect">
            <a:avLst/>
          </a:prstGeom>
        </p:spPr>
      </p:pic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E6E39A1B-E3DC-40FC-B2FB-0A32FA06B356}"/>
              </a:ext>
            </a:extLst>
          </p:cNvPr>
          <p:cNvSpPr txBox="1">
            <a:spLocks/>
          </p:cNvSpPr>
          <p:nvPr/>
        </p:nvSpPr>
        <p:spPr>
          <a:xfrm>
            <a:off x="748145" y="1721708"/>
            <a:ext cx="10982536" cy="4213234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A7D"/>
              </a:buClr>
              <a:buSzPct val="11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Spatial</a:t>
            </a:r>
            <a:r>
              <a:rPr lang="de-DE" dirty="0"/>
              <a:t> Analyst Tools &gt; Multivariate &gt; </a:t>
            </a:r>
            <a:br>
              <a:rPr lang="de-DE" dirty="0"/>
            </a:br>
            <a:r>
              <a:rPr lang="de-DE" dirty="0"/>
              <a:t>Maximum-</a:t>
            </a:r>
            <a:r>
              <a:rPr lang="de-DE" dirty="0" err="1"/>
              <a:t>Likelihood</a:t>
            </a:r>
            <a:r>
              <a:rPr lang="de-DE" dirty="0"/>
              <a:t>-Klassifizierung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GB" dirty="0" err="1"/>
              <a:t>Geben</a:t>
            </a:r>
            <a:r>
              <a:rPr lang="en-GB" dirty="0"/>
              <a:t> Sie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Eingaberaster</a:t>
            </a:r>
            <a:r>
              <a:rPr lang="en-GB" dirty="0"/>
              <a:t> </a:t>
            </a:r>
            <a:r>
              <a:rPr lang="en-GB" dirty="0" err="1"/>
              <a:t>ihr</a:t>
            </a:r>
            <a:r>
              <a:rPr lang="en-GB" dirty="0"/>
              <a:t> </a:t>
            </a:r>
            <a:r>
              <a:rPr lang="en-GB" dirty="0" err="1"/>
              <a:t>extrahiertes</a:t>
            </a:r>
            <a:r>
              <a:rPr lang="en-GB" dirty="0"/>
              <a:t> </a:t>
            </a:r>
            <a:r>
              <a:rPr lang="en-GB" dirty="0" err="1"/>
              <a:t>Satelliten</a:t>
            </a:r>
            <a:r>
              <a:rPr lang="en-GB" dirty="0"/>
              <a:t>-</a:t>
            </a:r>
            <a:br>
              <a:rPr lang="en-GB" dirty="0"/>
            </a:br>
            <a:r>
              <a:rPr lang="en-GB" dirty="0" err="1"/>
              <a:t>bild</a:t>
            </a:r>
            <a:r>
              <a:rPr lang="en-GB" dirty="0"/>
              <a:t> und </a:t>
            </a:r>
            <a:r>
              <a:rPr lang="en-GB" dirty="0" err="1"/>
              <a:t>ihre</a:t>
            </a:r>
            <a:r>
              <a:rPr lang="en-GB" dirty="0"/>
              <a:t> </a:t>
            </a:r>
            <a:r>
              <a:rPr lang="en-GB" dirty="0" err="1"/>
              <a:t>Signaturdatei</a:t>
            </a:r>
            <a:r>
              <a:rPr lang="en-GB" dirty="0"/>
              <a:t> an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GB" dirty="0" err="1"/>
              <a:t>Geben</a:t>
            </a:r>
            <a:r>
              <a:rPr lang="en-GB" dirty="0"/>
              <a:t> Sie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Ausgaberaster</a:t>
            </a:r>
            <a:r>
              <a:rPr lang="en-GB" dirty="0"/>
              <a:t> </a:t>
            </a:r>
            <a:r>
              <a:rPr lang="en-GB" dirty="0" err="1"/>
              <a:t>für</a:t>
            </a:r>
            <a:r>
              <a:rPr lang="en-GB" dirty="0"/>
              <a:t> die </a:t>
            </a:r>
            <a:r>
              <a:rPr lang="en-GB" dirty="0" err="1"/>
              <a:t>Klassifikation</a:t>
            </a:r>
            <a:r>
              <a:rPr lang="en-GB" dirty="0"/>
              <a:t> an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GB" dirty="0"/>
              <a:t>Sie </a:t>
            </a:r>
            <a:r>
              <a:rPr lang="en-GB" dirty="0" err="1"/>
              <a:t>können</a:t>
            </a:r>
            <a:r>
              <a:rPr lang="en-GB" dirty="0"/>
              <a:t> </a:t>
            </a:r>
            <a:r>
              <a:rPr lang="en-GB" dirty="0" err="1"/>
              <a:t>zusätzlich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Ausgabe-Konfidenzraster</a:t>
            </a:r>
            <a:br>
              <a:rPr lang="en-GB" dirty="0"/>
            </a:br>
            <a:r>
              <a:rPr lang="en-GB" dirty="0" err="1"/>
              <a:t>angeben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1AC5A91-D1AD-464F-834C-5A915BA38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0" y="0"/>
            <a:ext cx="12026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76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F29A909-B97F-49FF-A72E-6158AC281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Konfidenz der Klassifikation</a:t>
            </a:r>
            <a:br>
              <a:rPr lang="de-DE" dirty="0"/>
            </a:br>
            <a:endParaRPr lang="en-GB" dirty="0"/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E6E39A1B-E3DC-40FC-B2FB-0A32FA06B356}"/>
              </a:ext>
            </a:extLst>
          </p:cNvPr>
          <p:cNvSpPr txBox="1">
            <a:spLocks/>
          </p:cNvSpPr>
          <p:nvPr/>
        </p:nvSpPr>
        <p:spPr>
          <a:xfrm>
            <a:off x="748145" y="1721708"/>
            <a:ext cx="10982536" cy="4213234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A7D"/>
              </a:buClr>
              <a:buSzPct val="11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Spatial</a:t>
            </a:r>
            <a:r>
              <a:rPr lang="de-DE" dirty="0"/>
              <a:t> Analyst Tools &gt; Multivariate &gt; </a:t>
            </a:r>
            <a:br>
              <a:rPr lang="de-DE" dirty="0"/>
            </a:br>
            <a:r>
              <a:rPr lang="de-DE" dirty="0"/>
              <a:t>Maximum-</a:t>
            </a:r>
            <a:r>
              <a:rPr lang="de-DE" dirty="0" err="1"/>
              <a:t>Likelihood</a:t>
            </a:r>
            <a:r>
              <a:rPr lang="de-DE" dirty="0"/>
              <a:t>-Klassifizierung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GB" dirty="0" err="1"/>
              <a:t>Geben</a:t>
            </a:r>
            <a:r>
              <a:rPr lang="en-GB" dirty="0"/>
              <a:t> Sie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Eingaberaster</a:t>
            </a:r>
            <a:r>
              <a:rPr lang="en-GB" dirty="0"/>
              <a:t> </a:t>
            </a:r>
            <a:r>
              <a:rPr lang="en-GB" dirty="0" err="1"/>
              <a:t>ihr</a:t>
            </a:r>
            <a:r>
              <a:rPr lang="en-GB" dirty="0"/>
              <a:t> </a:t>
            </a:r>
            <a:r>
              <a:rPr lang="en-GB" dirty="0" err="1"/>
              <a:t>extrahiertes</a:t>
            </a:r>
            <a:r>
              <a:rPr lang="en-GB" dirty="0"/>
              <a:t> </a:t>
            </a:r>
            <a:r>
              <a:rPr lang="en-GB" dirty="0" err="1"/>
              <a:t>Satelliten</a:t>
            </a:r>
            <a:r>
              <a:rPr lang="en-GB" dirty="0"/>
              <a:t>-</a:t>
            </a:r>
            <a:br>
              <a:rPr lang="en-GB" dirty="0"/>
            </a:br>
            <a:r>
              <a:rPr lang="en-GB" dirty="0" err="1"/>
              <a:t>bild</a:t>
            </a:r>
            <a:r>
              <a:rPr lang="en-GB" dirty="0"/>
              <a:t> und </a:t>
            </a:r>
            <a:r>
              <a:rPr lang="en-GB" dirty="0" err="1"/>
              <a:t>ihre</a:t>
            </a:r>
            <a:r>
              <a:rPr lang="en-GB" dirty="0"/>
              <a:t> </a:t>
            </a:r>
            <a:r>
              <a:rPr lang="en-GB" dirty="0" err="1"/>
              <a:t>Signaturdatei</a:t>
            </a:r>
            <a:r>
              <a:rPr lang="en-GB" dirty="0"/>
              <a:t> an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GB" dirty="0" err="1"/>
              <a:t>Geben</a:t>
            </a:r>
            <a:r>
              <a:rPr lang="en-GB" dirty="0"/>
              <a:t> Sie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Ausgaberaster</a:t>
            </a:r>
            <a:r>
              <a:rPr lang="en-GB" dirty="0"/>
              <a:t> </a:t>
            </a:r>
            <a:r>
              <a:rPr lang="en-GB" dirty="0" err="1"/>
              <a:t>für</a:t>
            </a:r>
            <a:r>
              <a:rPr lang="en-GB" dirty="0"/>
              <a:t> die </a:t>
            </a:r>
            <a:r>
              <a:rPr lang="en-GB" dirty="0" err="1"/>
              <a:t>Klassifikation</a:t>
            </a:r>
            <a:r>
              <a:rPr lang="en-GB" dirty="0"/>
              <a:t> an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GB" dirty="0"/>
              <a:t>Sie </a:t>
            </a:r>
            <a:r>
              <a:rPr lang="en-GB" dirty="0" err="1"/>
              <a:t>können</a:t>
            </a:r>
            <a:r>
              <a:rPr lang="en-GB" dirty="0"/>
              <a:t> </a:t>
            </a:r>
            <a:r>
              <a:rPr lang="en-GB" dirty="0" err="1"/>
              <a:t>zusätzlich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Ausgabe-Konfidenzraster</a:t>
            </a:r>
            <a:br>
              <a:rPr lang="en-GB" dirty="0"/>
            </a:br>
            <a:r>
              <a:rPr lang="en-GB" dirty="0" err="1"/>
              <a:t>angeben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51DB528-EB7C-46FD-8007-999B2150D5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156" r="27371"/>
          <a:stretch/>
        </p:blipFill>
        <p:spPr>
          <a:xfrm>
            <a:off x="0" y="1188536"/>
            <a:ext cx="9512135" cy="566438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19AB67A-FC85-4B90-8E12-C9FA7D678A82}"/>
              </a:ext>
            </a:extLst>
          </p:cNvPr>
          <p:cNvSpPr txBox="1"/>
          <p:nvPr/>
        </p:nvSpPr>
        <p:spPr>
          <a:xfrm>
            <a:off x="878773" y="3429000"/>
            <a:ext cx="914400" cy="914400"/>
          </a:xfrm>
          <a:prstGeom prst="rect">
            <a:avLst/>
          </a:prstGeom>
        </p:spPr>
        <p:txBody>
          <a:bodyPr wrap="none" lIns="0" rIns="0" rtlCol="0" anchor="t"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de-DE" sz="2000" b="1" i="0" dirty="0">
                <a:solidFill>
                  <a:srgbClr val="004A7D"/>
                </a:solidFill>
                <a:latin typeface="Spartan ExtraBold" pitchFamily="2" charset="77"/>
              </a:rPr>
              <a:t>Sicher</a:t>
            </a:r>
            <a:endParaRPr lang="en-GB" sz="2000" b="1" i="0" dirty="0">
              <a:solidFill>
                <a:srgbClr val="004A7D"/>
              </a:solidFill>
              <a:latin typeface="Spartan ExtraBold" pitchFamily="2" charset="77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6AFCC93-93B6-4982-8983-280B11A37ADE}"/>
              </a:ext>
            </a:extLst>
          </p:cNvPr>
          <p:cNvSpPr txBox="1"/>
          <p:nvPr/>
        </p:nvSpPr>
        <p:spPr>
          <a:xfrm>
            <a:off x="989609" y="5477742"/>
            <a:ext cx="914400" cy="914400"/>
          </a:xfrm>
          <a:prstGeom prst="rect">
            <a:avLst/>
          </a:prstGeom>
        </p:spPr>
        <p:txBody>
          <a:bodyPr wrap="none" lIns="0" rIns="0" rtlCol="0" anchor="t"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de-DE" sz="2000" b="1" i="0" dirty="0">
                <a:solidFill>
                  <a:srgbClr val="004A7D"/>
                </a:solidFill>
                <a:latin typeface="Spartan ExtraBold" pitchFamily="2" charset="77"/>
              </a:rPr>
              <a:t>Sehr unsicher</a:t>
            </a:r>
          </a:p>
        </p:txBody>
      </p:sp>
    </p:spTree>
    <p:extLst>
      <p:ext uri="{BB962C8B-B14F-4D97-AF65-F5344CB8AC3E}">
        <p14:creationId xmlns:p14="http://schemas.microsoft.com/office/powerpoint/2010/main" val="2410072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F29A909-B97F-49FF-A72E-6158AC281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Klassifikation des </a:t>
            </a:r>
            <a:r>
              <a:rPr lang="de-DE" dirty="0" err="1"/>
              <a:t>Rasterlayers</a:t>
            </a:r>
            <a:br>
              <a:rPr lang="de-DE" dirty="0"/>
            </a:br>
            <a:endParaRPr lang="en-GB" dirty="0"/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E6E39A1B-E3DC-40FC-B2FB-0A32FA06B356}"/>
              </a:ext>
            </a:extLst>
          </p:cNvPr>
          <p:cNvSpPr txBox="1">
            <a:spLocks/>
          </p:cNvSpPr>
          <p:nvPr/>
        </p:nvSpPr>
        <p:spPr>
          <a:xfrm>
            <a:off x="748145" y="1721708"/>
            <a:ext cx="10982536" cy="4213234"/>
          </a:xfrm>
          <a:prstGeom prst="rect">
            <a:avLst/>
          </a:prstGeom>
        </p:spPr>
        <p:txBody>
          <a:bodyPr l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A7D"/>
              </a:buClr>
              <a:buSzPct val="11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A7D"/>
              </a:buClr>
              <a:buSzPct val="11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Spatial</a:t>
            </a:r>
            <a:r>
              <a:rPr lang="de-DE" dirty="0"/>
              <a:t> Analyst Tools &gt; Multivariate &gt; </a:t>
            </a:r>
            <a:br>
              <a:rPr lang="de-DE" dirty="0"/>
            </a:br>
            <a:r>
              <a:rPr lang="de-DE" dirty="0"/>
              <a:t>Maximum-</a:t>
            </a:r>
            <a:r>
              <a:rPr lang="de-DE" dirty="0" err="1"/>
              <a:t>Likelihood</a:t>
            </a:r>
            <a:r>
              <a:rPr lang="de-DE" dirty="0"/>
              <a:t>-Klassifizierung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lvl="1" indent="0">
              <a:buNone/>
            </a:pPr>
            <a:r>
              <a:rPr lang="de-DE" dirty="0"/>
              <a:t>Oder alternativ</a:t>
            </a:r>
          </a:p>
          <a:p>
            <a:pPr marL="971550" lvl="1" indent="-285750"/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Rasterfunktionen -&gt; Klassifizierung -&gt;</a:t>
            </a:r>
            <a:br>
              <a:rPr lang="de-DE" dirty="0"/>
            </a:br>
            <a:r>
              <a:rPr lang="de-DE" dirty="0"/>
              <a:t>ML-Klassifizierung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971550" lvl="1" indent="-285750"/>
            <a:r>
              <a:rPr lang="de-DE" dirty="0"/>
              <a:t>Temporäres Layer</a:t>
            </a:r>
          </a:p>
          <a:p>
            <a:pPr marL="971550" lvl="1" indent="-285750"/>
            <a:r>
              <a:rPr lang="de-DE" dirty="0"/>
              <a:t>Keine Konfidenz</a:t>
            </a:r>
          </a:p>
          <a:p>
            <a:pPr marL="971550" lvl="1" indent="-285750"/>
            <a:endParaRPr lang="de-DE" dirty="0"/>
          </a:p>
          <a:p>
            <a:pPr marL="285750" indent="-285750"/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59E7F5D-2142-4BD3-9FCB-902503EC48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136" t="15445" r="21981" b="32528"/>
          <a:stretch/>
        </p:blipFill>
        <p:spPr>
          <a:xfrm>
            <a:off x="8875717" y="14595"/>
            <a:ext cx="3316284" cy="637432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5C2D25D-562C-4428-B6ED-D55609939A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614" t="18961"/>
          <a:stretch/>
        </p:blipFill>
        <p:spPr>
          <a:xfrm>
            <a:off x="6181106" y="14595"/>
            <a:ext cx="2694611" cy="677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16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1CE4B79-18C4-4A66-BD2C-2ACCD6403B6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Conversion</a:t>
            </a:r>
            <a:r>
              <a:rPr lang="de-DE" dirty="0"/>
              <a:t> Tools -&gt; Von Raster -&gt; Raster in Polygon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F29A909-B97F-49FF-A72E-6158AC281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Vektorisierung des klassifizierten Rasters</a:t>
            </a:r>
            <a:br>
              <a:rPr lang="de-DE" dirty="0"/>
            </a:b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6088867-6DA0-4367-85EF-8A13C9590E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911" t="18961"/>
          <a:stretch/>
        </p:blipFill>
        <p:spPr>
          <a:xfrm>
            <a:off x="9494323" y="-1"/>
            <a:ext cx="2697678" cy="689163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31CECC4-B164-49F4-B2E0-290FDEECBF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713" t="19308"/>
          <a:stretch/>
        </p:blipFill>
        <p:spPr>
          <a:xfrm>
            <a:off x="6768855" y="-1"/>
            <a:ext cx="272546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30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1CE4B79-18C4-4A66-BD2C-2ACCD6403B6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Conversion</a:t>
            </a:r>
            <a:r>
              <a:rPr lang="de-DE" dirty="0"/>
              <a:t> Tools -&gt; Von Raster -&gt; Raster in Polygon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F29A909-B97F-49FF-A72E-6158AC281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Vektorisierung des klassifizierten Rasters</a:t>
            </a:r>
            <a:br>
              <a:rPr lang="de-DE" dirty="0"/>
            </a:b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6088867-6DA0-4367-85EF-8A13C9590E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911" t="18961"/>
          <a:stretch/>
        </p:blipFill>
        <p:spPr>
          <a:xfrm>
            <a:off x="9494323" y="-1"/>
            <a:ext cx="2697678" cy="689163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31CECC4-B164-49F4-B2E0-290FDEECBF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713" t="19308"/>
          <a:stretch/>
        </p:blipFill>
        <p:spPr>
          <a:xfrm>
            <a:off x="6768855" y="-1"/>
            <a:ext cx="2725468" cy="685800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A4922D3-EA00-4C0C-AB23-DC72E8535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0" y="0"/>
            <a:ext cx="12026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867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CB6783A-6781-4777-AE25-5938A904BBFE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Das aktuelle Klassifikationsergebnis hat ein Problem:</a:t>
            </a:r>
          </a:p>
          <a:p>
            <a:r>
              <a:rPr lang="de-DE" dirty="0"/>
              <a:t>Im Bereich von Siedlungen ist die Klassifikation sehr </a:t>
            </a:r>
            <a:br>
              <a:rPr lang="de-DE" dirty="0"/>
            </a:br>
            <a:r>
              <a:rPr lang="de-DE" dirty="0"/>
              <a:t>unsicher, da dafür noch keine eigene Klasse existiert.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err="1"/>
              <a:t>Erweitern</a:t>
            </a:r>
            <a:r>
              <a:rPr lang="en-GB" dirty="0"/>
              <a:t> Sie </a:t>
            </a:r>
            <a:r>
              <a:rPr lang="en-GB" dirty="0" err="1"/>
              <a:t>Ihr</a:t>
            </a:r>
            <a:r>
              <a:rPr lang="en-GB" dirty="0"/>
              <a:t> </a:t>
            </a:r>
            <a:r>
              <a:rPr lang="en-GB" dirty="0" err="1"/>
              <a:t>Klassifikationsschema</a:t>
            </a:r>
            <a:r>
              <a:rPr lang="en-GB" dirty="0"/>
              <a:t> um </a:t>
            </a:r>
            <a:r>
              <a:rPr lang="en-GB" dirty="0" err="1"/>
              <a:t>eine</a:t>
            </a:r>
            <a:br>
              <a:rPr lang="en-GB" dirty="0"/>
            </a:br>
            <a:r>
              <a:rPr lang="en-GB" dirty="0" err="1"/>
              <a:t>weitere</a:t>
            </a:r>
            <a:r>
              <a:rPr lang="en-GB" dirty="0"/>
              <a:t> </a:t>
            </a:r>
            <a:r>
              <a:rPr lang="en-GB" dirty="0" err="1"/>
              <a:t>Klasse</a:t>
            </a:r>
            <a:r>
              <a:rPr lang="en-GB" dirty="0"/>
              <a:t> </a:t>
            </a:r>
            <a:r>
              <a:rPr lang="en-GB" dirty="0" err="1"/>
              <a:t>für</a:t>
            </a:r>
            <a:r>
              <a:rPr lang="en-GB" dirty="0"/>
              <a:t> </a:t>
            </a:r>
            <a:r>
              <a:rPr lang="en-GB" dirty="0" err="1"/>
              <a:t>Siedlungen</a:t>
            </a:r>
            <a:r>
              <a:rPr lang="en-GB" dirty="0"/>
              <a:t> und </a:t>
            </a:r>
            <a:r>
              <a:rPr lang="en-GB" dirty="0" err="1"/>
              <a:t>digitalisieren</a:t>
            </a:r>
            <a:r>
              <a:rPr lang="en-GB" dirty="0"/>
              <a:t> Sie</a:t>
            </a:r>
            <a:br>
              <a:rPr lang="en-GB" dirty="0"/>
            </a:br>
            <a:r>
              <a:rPr lang="en-GB" dirty="0" err="1"/>
              <a:t>zugehörige</a:t>
            </a:r>
            <a:r>
              <a:rPr lang="en-GB" dirty="0"/>
              <a:t> </a:t>
            </a:r>
            <a:r>
              <a:rPr lang="en-GB" dirty="0" err="1"/>
              <a:t>Trainingsgebiete</a:t>
            </a:r>
            <a:r>
              <a:rPr lang="en-GB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err="1"/>
              <a:t>Erstellen</a:t>
            </a:r>
            <a:r>
              <a:rPr lang="en-GB" dirty="0"/>
              <a:t> </a:t>
            </a:r>
            <a:r>
              <a:rPr lang="en-GB" dirty="0" err="1"/>
              <a:t>sie</a:t>
            </a:r>
            <a:r>
              <a:rPr lang="en-GB" dirty="0"/>
              <a:t> </a:t>
            </a:r>
            <a:r>
              <a:rPr lang="en-GB" dirty="0" err="1"/>
              <a:t>eine</a:t>
            </a:r>
            <a:r>
              <a:rPr lang="en-GB" dirty="0"/>
              <a:t> </a:t>
            </a:r>
            <a:r>
              <a:rPr lang="en-GB" dirty="0" err="1"/>
              <a:t>neue</a:t>
            </a:r>
            <a:r>
              <a:rPr lang="en-GB" dirty="0"/>
              <a:t> </a:t>
            </a:r>
            <a:r>
              <a:rPr lang="en-GB" dirty="0" err="1"/>
              <a:t>Signaturdatei</a:t>
            </a:r>
            <a:r>
              <a:rPr lang="en-GB" dirty="0"/>
              <a:t> und </a:t>
            </a:r>
            <a:br>
              <a:rPr lang="en-GB" dirty="0"/>
            </a:br>
            <a:r>
              <a:rPr lang="en-GB" dirty="0" err="1"/>
              <a:t>wiederholen</a:t>
            </a:r>
            <a:r>
              <a:rPr lang="en-GB" dirty="0"/>
              <a:t> </a:t>
            </a:r>
            <a:r>
              <a:rPr lang="en-GB" dirty="0" err="1"/>
              <a:t>sie</a:t>
            </a:r>
            <a:r>
              <a:rPr lang="en-GB" dirty="0"/>
              <a:t> die </a:t>
            </a:r>
            <a:r>
              <a:rPr lang="en-GB" dirty="0" err="1"/>
              <a:t>Klassifikation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DB3DC8A-41D6-4EEA-8C5A-090A35ED3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Übungsaufgabe: Erweiterung der Landnutzungsklassifikation</a:t>
            </a:r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7ED61F3-E8E3-42C0-B577-8B89F76652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23" t="24156" r="27371" b="6212"/>
          <a:stretch/>
        </p:blipFill>
        <p:spPr>
          <a:xfrm>
            <a:off x="6533408" y="1657611"/>
            <a:ext cx="5658592" cy="520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CB6783A-6781-4777-AE25-5938A904BBFE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400050" indent="-400050">
              <a:buFont typeface="+mj-lt"/>
              <a:buAutoNum type="arabicPeriod" startAt="3"/>
            </a:pPr>
            <a:r>
              <a:rPr lang="de-DE" dirty="0"/>
              <a:t>Führen Sie mittels </a:t>
            </a:r>
            <a:r>
              <a:rPr lang="de-DE" dirty="0" err="1"/>
              <a:t>Spatial</a:t>
            </a:r>
            <a:r>
              <a:rPr lang="de-DE" dirty="0"/>
              <a:t> Analyst Tools-&gt;Multivariate-&gt;Hauptkomponentenanalyse</a:t>
            </a:r>
            <a:br>
              <a:rPr lang="de-DE" dirty="0"/>
            </a:br>
            <a:r>
              <a:rPr lang="de-DE" dirty="0"/>
              <a:t>eine Hauptkomponentenanalyse Ihres extrahierten Satellitenbildes durch. Dadurch werden die existierenden Farbkanäle in linear unabhängige Kanäle überführt. Dies sollte die Klassifikation verbessern. Verwenden Sie 3 Hauptkomponenten.</a:t>
            </a:r>
          </a:p>
          <a:p>
            <a:pPr marL="400050" indent="-400050">
              <a:buFont typeface="+mj-lt"/>
              <a:buAutoNum type="arabicPeriod" startAt="3"/>
            </a:pPr>
            <a:r>
              <a:rPr lang="en-GB" dirty="0" err="1"/>
              <a:t>Erstellen</a:t>
            </a:r>
            <a:r>
              <a:rPr lang="en-GB" dirty="0"/>
              <a:t> </a:t>
            </a:r>
            <a:r>
              <a:rPr lang="en-GB" dirty="0" err="1"/>
              <a:t>sie</a:t>
            </a:r>
            <a:r>
              <a:rPr lang="en-GB" dirty="0"/>
              <a:t> </a:t>
            </a:r>
            <a:r>
              <a:rPr lang="en-GB" dirty="0" err="1"/>
              <a:t>eine</a:t>
            </a:r>
            <a:r>
              <a:rPr lang="en-GB" dirty="0"/>
              <a:t> </a:t>
            </a:r>
            <a:r>
              <a:rPr lang="en-GB" dirty="0" err="1"/>
              <a:t>neue</a:t>
            </a:r>
            <a:r>
              <a:rPr lang="en-GB" dirty="0"/>
              <a:t> </a:t>
            </a:r>
            <a:r>
              <a:rPr lang="en-GB" dirty="0" err="1"/>
              <a:t>Signaturdatei</a:t>
            </a:r>
            <a:r>
              <a:rPr lang="en-GB" dirty="0"/>
              <a:t> </a:t>
            </a:r>
            <a:r>
              <a:rPr lang="en-GB" dirty="0" err="1"/>
              <a:t>für</a:t>
            </a:r>
            <a:r>
              <a:rPr lang="en-GB" dirty="0"/>
              <a:t> </a:t>
            </a:r>
            <a:r>
              <a:rPr lang="en-GB" dirty="0" err="1"/>
              <a:t>Ihre</a:t>
            </a:r>
            <a:r>
              <a:rPr lang="en-GB" dirty="0"/>
              <a:t> </a:t>
            </a:r>
            <a:r>
              <a:rPr lang="en-GB" dirty="0" err="1"/>
              <a:t>Trainingsgebiete</a:t>
            </a:r>
            <a:r>
              <a:rPr lang="en-GB" dirty="0"/>
              <a:t> und das </a:t>
            </a:r>
            <a:r>
              <a:rPr lang="en-GB" dirty="0" err="1"/>
              <a:t>Ergebnisraster</a:t>
            </a:r>
            <a:r>
              <a:rPr lang="en-GB" dirty="0"/>
              <a:t> der </a:t>
            </a:r>
            <a:r>
              <a:rPr lang="en-GB" dirty="0" err="1"/>
              <a:t>Hauptkomponentenanalyse</a:t>
            </a:r>
            <a:r>
              <a:rPr lang="en-GB" dirty="0"/>
              <a:t>, </a:t>
            </a:r>
            <a:r>
              <a:rPr lang="en-GB" dirty="0" err="1"/>
              <a:t>wiederholen</a:t>
            </a:r>
            <a:r>
              <a:rPr lang="en-GB" dirty="0"/>
              <a:t> </a:t>
            </a:r>
            <a:r>
              <a:rPr lang="en-GB" dirty="0" err="1"/>
              <a:t>sie</a:t>
            </a:r>
            <a:r>
              <a:rPr lang="en-GB" dirty="0"/>
              <a:t> die </a:t>
            </a:r>
            <a:r>
              <a:rPr lang="en-GB" dirty="0" err="1"/>
              <a:t>Klassifikation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drittes</a:t>
            </a:r>
            <a:r>
              <a:rPr lang="en-GB" dirty="0"/>
              <a:t> Mal.</a:t>
            </a:r>
          </a:p>
          <a:p>
            <a:pPr marL="400050" indent="-400050">
              <a:buFont typeface="+mj-lt"/>
              <a:buAutoNum type="arabicPeriod" startAt="3"/>
            </a:pPr>
            <a:r>
              <a:rPr lang="en-GB" dirty="0" err="1"/>
              <a:t>Erstellen</a:t>
            </a:r>
            <a:r>
              <a:rPr lang="en-GB" dirty="0"/>
              <a:t> Sie </a:t>
            </a:r>
            <a:r>
              <a:rPr lang="en-GB" dirty="0" err="1"/>
              <a:t>eine</a:t>
            </a:r>
            <a:r>
              <a:rPr lang="en-GB" dirty="0"/>
              <a:t> Polygon-Feature-Class </a:t>
            </a:r>
            <a:r>
              <a:rPr lang="en-GB" dirty="0" err="1"/>
              <a:t>aus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aus</a:t>
            </a:r>
            <a:r>
              <a:rPr lang="en-GB" dirty="0"/>
              <a:t> </a:t>
            </a:r>
            <a:r>
              <a:rPr lang="en-GB" dirty="0" err="1"/>
              <a:t>Ihrer</a:t>
            </a:r>
            <a:r>
              <a:rPr lang="en-GB" dirty="0"/>
              <a:t> Sicht </a:t>
            </a:r>
            <a:r>
              <a:rPr lang="en-GB" dirty="0" err="1"/>
              <a:t>optimalen</a:t>
            </a:r>
            <a:r>
              <a:rPr lang="en-GB" dirty="0"/>
              <a:t> </a:t>
            </a:r>
            <a:r>
              <a:rPr lang="en-GB" dirty="0" err="1"/>
              <a:t>Klassifikationsergebnis</a:t>
            </a:r>
            <a:r>
              <a:rPr lang="en-GB" dirty="0"/>
              <a:t>.</a:t>
            </a:r>
          </a:p>
          <a:p>
            <a:pPr marL="400050" indent="-400050">
              <a:buFont typeface="+mj-lt"/>
              <a:buAutoNum type="arabicPeriod" startAt="3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DB3DC8A-41D6-4EEA-8C5A-090A35ED3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Übungsaufgabe: Erweiterung der Landnutzungsklassifikation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4518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B2A6987-3684-46C6-BD97-D2E2E4C1EF8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sz="1800" dirty="0"/>
              <a:t>Bestimmt die orthogonalen Achsen maximaler Variabilität in einem mehrdimensionalen Datensatz.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DA2D3E5-4497-49B8-9699-3E31DA64A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Theorie: Hauptkomponentenanalyse / </a:t>
            </a:r>
            <a:r>
              <a:rPr lang="de-DE" dirty="0" err="1"/>
              <a:t>Principle</a:t>
            </a:r>
            <a:r>
              <a:rPr lang="de-DE" dirty="0"/>
              <a:t> </a:t>
            </a:r>
            <a:r>
              <a:rPr lang="de-DE" dirty="0" err="1"/>
              <a:t>Component</a:t>
            </a:r>
            <a:r>
              <a:rPr lang="de-DE" dirty="0"/>
              <a:t> Analysis (PCA)</a:t>
            </a:r>
            <a:endParaRPr lang="en-GB" dirty="0"/>
          </a:p>
        </p:txBody>
      </p: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DE0F183C-0999-44C7-A7E2-0F17D6D4DB56}"/>
              </a:ext>
            </a:extLst>
          </p:cNvPr>
          <p:cNvCxnSpPr/>
          <p:nvPr/>
        </p:nvCxnSpPr>
        <p:spPr>
          <a:xfrm flipV="1">
            <a:off x="3508500" y="2328554"/>
            <a:ext cx="0" cy="337274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8AFEAA9C-E8DD-4563-A0ED-B3F3E88D73BB}"/>
              </a:ext>
            </a:extLst>
          </p:cNvPr>
          <p:cNvCxnSpPr/>
          <p:nvPr/>
        </p:nvCxnSpPr>
        <p:spPr>
          <a:xfrm>
            <a:off x="3508500" y="5701297"/>
            <a:ext cx="497840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E6728966-82A0-471B-954A-1B7183C68A14}"/>
              </a:ext>
            </a:extLst>
          </p:cNvPr>
          <p:cNvSpPr/>
          <p:nvPr/>
        </p:nvSpPr>
        <p:spPr>
          <a:xfrm rot="20222763">
            <a:off x="4148849" y="3123573"/>
            <a:ext cx="3352800" cy="15651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9A39E87-B1DF-425F-ADFC-72687DFAE843}"/>
              </a:ext>
            </a:extLst>
          </p:cNvPr>
          <p:cNvSpPr txBox="1"/>
          <p:nvPr/>
        </p:nvSpPr>
        <p:spPr>
          <a:xfrm rot="16200000">
            <a:off x="2293658" y="3598170"/>
            <a:ext cx="19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Parameter B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0BF20FD-6CAE-4ED7-9010-98BAA85C570E}"/>
              </a:ext>
            </a:extLst>
          </p:cNvPr>
          <p:cNvSpPr txBox="1"/>
          <p:nvPr/>
        </p:nvSpPr>
        <p:spPr>
          <a:xfrm>
            <a:off x="7349377" y="3039755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Daten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5F77093-2C37-4059-8C8B-99FC958CEA3E}"/>
              </a:ext>
            </a:extLst>
          </p:cNvPr>
          <p:cNvSpPr txBox="1"/>
          <p:nvPr/>
        </p:nvSpPr>
        <p:spPr>
          <a:xfrm>
            <a:off x="4877393" y="5701297"/>
            <a:ext cx="1895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Parameter A</a:t>
            </a:r>
          </a:p>
        </p:txBody>
      </p:sp>
    </p:spTree>
    <p:extLst>
      <p:ext uri="{BB962C8B-B14F-4D97-AF65-F5344CB8AC3E}">
        <p14:creationId xmlns:p14="http://schemas.microsoft.com/office/powerpoint/2010/main" val="1234178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D2A79E52-92A7-447A-A0F6-D8F74282A473}"/>
                  </a:ext>
                </a:extLst>
              </p:cNvPr>
              <p:cNvSpPr>
                <a:spLocks noGrp="1"/>
              </p:cNvSpPr>
              <p:nvPr>
                <p:ph idx="12"/>
              </p:nvPr>
            </p:nvSpPr>
            <p:spPr/>
            <p:txBody>
              <a:bodyPr/>
              <a:lstStyle/>
              <a:p>
                <a:r>
                  <a:rPr lang="de-DE" dirty="0"/>
                  <a:t>Maschinelles Lernen: Vorhersage einer Output-Variable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Y</m:t>
                        </m:r>
                      </m:e>
                    </m:acc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𝔾</m:t>
                    </m:r>
                  </m:oMath>
                </a14:m>
                <a:r>
                  <a:rPr lang="de-DE" dirty="0"/>
                  <a:t> basierend auf Input-Variablen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p>
                  </m:oMath>
                </a14:m>
                <a:r>
                  <a:rPr lang="de-DE" dirty="0"/>
                  <a:t> (mit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de-DE" dirty="0"/>
                  <a:t> Einzelvariablen) mit</a:t>
                </a:r>
                <a:br>
                  <a:rPr lang="de-DE" dirty="0"/>
                </a:br>
                <a:r>
                  <a:rPr lang="de-DE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Y</m:t>
                        </m:r>
                      </m:e>
                    </m:acc>
                    <m:r>
                      <a:rPr lang="de-DE" b="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Y</m:t>
                    </m:r>
                  </m:oMath>
                </a14:m>
                <a:endParaRPr lang="de-DE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dirty="0"/>
                  <a:t>Regression: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𝔾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de-DE" dirty="0"/>
                  <a:t> (kontinuierlich):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Y</m:t>
                        </m:r>
                      </m:e>
                    </m:acc>
                    <m:r>
                      <a:rPr lang="de-DE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b="1" dirty="0"/>
                  <a:t>Klassifikation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𝔾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ℂ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lit/>
                      </m:rPr>
                      <a:rPr lang="de-DE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,…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sub>
                    </m:sSub>
                    <m:r>
                      <m:rPr>
                        <m:lit/>
                      </m:rPr>
                      <a:rPr lang="de-DE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de-DE" dirty="0"/>
                  <a:t> (kategoriell):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ℂ</m:t>
                    </m:r>
                  </m:oMath>
                </a14:m>
                <a:endParaRPr lang="de-DE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de-DE" dirty="0"/>
              </a:p>
              <a:p>
                <a:r>
                  <a:rPr lang="de-DE" dirty="0" err="1"/>
                  <a:t>Unsupervised</a:t>
                </a:r>
                <a:r>
                  <a:rPr lang="de-DE" dirty="0"/>
                  <a:t> </a:t>
                </a:r>
                <a:r>
                  <a:rPr lang="de-DE" dirty="0" err="1"/>
                  <a:t>vs</a:t>
                </a:r>
                <a:r>
                  <a:rPr lang="de-DE" dirty="0"/>
                  <a:t> </a:t>
                </a:r>
                <a:r>
                  <a:rPr lang="de-DE" dirty="0" err="1"/>
                  <a:t>superised</a:t>
                </a:r>
                <a:r>
                  <a:rPr lang="de-DE" dirty="0"/>
                  <a:t> Klassifikation: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dirty="0" err="1"/>
                  <a:t>Unsupervised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{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Y</m:t>
                        </m:r>
                      </m:e>
                    </m:acc>
                    <m:r>
                      <a:rPr lang="de-DE" b="0" i="1" smtClean="0">
                        <a:latin typeface="Cambria Math" panose="02040503050406030204" pitchFamily="18" charset="0"/>
                      </a:rPr>
                      <m:t>: </m:t>
                    </m:r>
                    <m:acc>
                      <m:accPr>
                        <m:chr m:val="̂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Y</m:t>
                        </m:r>
                      </m:e>
                    </m:acc>
                    <m:r>
                      <a:rPr lang="de-DE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de-DE" i="1" dirty="0"/>
                  <a:t> </a:t>
                </a:r>
                <a:r>
                  <a:rPr lang="de-DE" dirty="0"/>
                  <a:t>mittels eines gegebenen Operators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endParaRPr lang="de-DE" i="1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b="1" dirty="0" err="1"/>
                  <a:t>Supervised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>
                        <a:latin typeface="Cambria Math" panose="02040503050406030204" pitchFamily="18" charset="0"/>
                      </a:rPr>
                      <m:t>{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Y</m:t>
                        </m:r>
                      </m:e>
                    </m:acc>
                    <m:r>
                      <a:rPr lang="de-DE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Y</m:t>
                        </m:r>
                      </m:e>
                    </m:acc>
                    <m:r>
                      <a:rPr lang="de-DE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|(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)}</m:t>
                    </m:r>
                  </m:oMath>
                </a14:m>
                <a:r>
                  <a:rPr lang="de-DE" i="1" dirty="0"/>
                  <a:t> </a:t>
                </a:r>
                <a:r>
                  <a:rPr lang="de-DE" dirty="0"/>
                  <a:t>mittels eines gegebenen Operators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de-DE" dirty="0"/>
                  <a:t> und Trainingsdaten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i="1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de-DE" i="1" dirty="0"/>
              </a:p>
            </p:txBody>
          </p:sp>
        </mc:Choice>
        <mc:Fallback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D2A79E52-92A7-447A-A0F6-D8F74282A4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2"/>
              </p:nvPr>
            </p:nvSpPr>
            <p:spPr>
              <a:blipFill>
                <a:blip r:embed="rId2"/>
                <a:stretch>
                  <a:fillRect l="-1333" t="-11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0B7065BD-AB8E-4FBB-B580-53FF5EBAF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Theorie: Klassifikation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1346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B2A6987-3684-46C6-BD97-D2E2E4C1EF8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sz="1800" dirty="0"/>
              <a:t>Bestimmt die orthogonalen Achsen maximaler Variabilität in einem mehrdimensionalen Datensatz.</a:t>
            </a:r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DA2D3E5-4497-49B8-9699-3E31DA64A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Theorie: Hauptkomponentenanalyse / </a:t>
            </a:r>
            <a:r>
              <a:rPr lang="de-DE" dirty="0" err="1"/>
              <a:t>Principle</a:t>
            </a:r>
            <a:r>
              <a:rPr lang="de-DE" dirty="0"/>
              <a:t> </a:t>
            </a:r>
            <a:r>
              <a:rPr lang="de-DE" dirty="0" err="1"/>
              <a:t>Component</a:t>
            </a:r>
            <a:r>
              <a:rPr lang="de-DE" dirty="0"/>
              <a:t> Analysis (PCA)</a:t>
            </a:r>
            <a:endParaRPr lang="en-GB" dirty="0"/>
          </a:p>
        </p:txBody>
      </p: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DE0F183C-0999-44C7-A7E2-0F17D6D4DB56}"/>
              </a:ext>
            </a:extLst>
          </p:cNvPr>
          <p:cNvCxnSpPr/>
          <p:nvPr/>
        </p:nvCxnSpPr>
        <p:spPr>
          <a:xfrm flipV="1">
            <a:off x="3508500" y="2328554"/>
            <a:ext cx="0" cy="337274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8AFEAA9C-E8DD-4563-A0ED-B3F3E88D73BB}"/>
              </a:ext>
            </a:extLst>
          </p:cNvPr>
          <p:cNvCxnSpPr/>
          <p:nvPr/>
        </p:nvCxnSpPr>
        <p:spPr>
          <a:xfrm>
            <a:off x="3508500" y="5701297"/>
            <a:ext cx="497840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E6728966-82A0-471B-954A-1B7183C68A14}"/>
              </a:ext>
            </a:extLst>
          </p:cNvPr>
          <p:cNvSpPr/>
          <p:nvPr/>
        </p:nvSpPr>
        <p:spPr>
          <a:xfrm rot="20222763">
            <a:off x="4148849" y="3123573"/>
            <a:ext cx="3352800" cy="15651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9A39E87-B1DF-425F-ADFC-72687DFAE843}"/>
              </a:ext>
            </a:extLst>
          </p:cNvPr>
          <p:cNvSpPr txBox="1"/>
          <p:nvPr/>
        </p:nvSpPr>
        <p:spPr>
          <a:xfrm rot="16200000">
            <a:off x="2293658" y="3598170"/>
            <a:ext cx="19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Parameter B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5F77093-2C37-4059-8C8B-99FC958CEA3E}"/>
              </a:ext>
            </a:extLst>
          </p:cNvPr>
          <p:cNvSpPr txBox="1"/>
          <p:nvPr/>
        </p:nvSpPr>
        <p:spPr>
          <a:xfrm>
            <a:off x="4877393" y="5701297"/>
            <a:ext cx="1895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Parameter A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891DA0D-D0DF-4667-9203-6468CB8DB503}"/>
              </a:ext>
            </a:extLst>
          </p:cNvPr>
          <p:cNvSpPr/>
          <p:nvPr/>
        </p:nvSpPr>
        <p:spPr>
          <a:xfrm rot="20222763">
            <a:off x="4147529" y="3123570"/>
            <a:ext cx="3352800" cy="156510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170EF837-40A2-43D7-AAC5-158C89447FB4}"/>
              </a:ext>
            </a:extLst>
          </p:cNvPr>
          <p:cNvCxnSpPr>
            <a:endCxn id="15" idx="6"/>
          </p:cNvCxnSpPr>
          <p:nvPr/>
        </p:nvCxnSpPr>
        <p:spPr>
          <a:xfrm flipV="1">
            <a:off x="5823930" y="3252343"/>
            <a:ext cx="1543660" cy="653781"/>
          </a:xfrm>
          <a:prstGeom prst="straightConnector1">
            <a:avLst/>
          </a:prstGeom>
          <a:ln w="15875">
            <a:solidFill>
              <a:srgbClr val="3333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8BA515A2-646F-477B-B697-D9277112275F}"/>
              </a:ext>
            </a:extLst>
          </p:cNvPr>
          <p:cNvCxnSpPr>
            <a:endCxn id="15" idx="0"/>
          </p:cNvCxnSpPr>
          <p:nvPr/>
        </p:nvCxnSpPr>
        <p:spPr>
          <a:xfrm flipH="1" flipV="1">
            <a:off x="5518740" y="3185534"/>
            <a:ext cx="305189" cy="720591"/>
          </a:xfrm>
          <a:prstGeom prst="straightConnector1">
            <a:avLst/>
          </a:prstGeom>
          <a:ln w="15875">
            <a:solidFill>
              <a:srgbClr val="3333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C0B9A846-267D-4045-BC2B-2DC5E19F523E}"/>
              </a:ext>
            </a:extLst>
          </p:cNvPr>
          <p:cNvSpPr txBox="1"/>
          <p:nvPr/>
        </p:nvSpPr>
        <p:spPr>
          <a:xfrm rot="20218360">
            <a:off x="6071748" y="3553383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333333"/>
                </a:solidFill>
              </a:rPr>
              <a:t>PC 1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DDBAC7F-6176-4C2E-8D62-C59CD400C1F6}"/>
              </a:ext>
            </a:extLst>
          </p:cNvPr>
          <p:cNvSpPr txBox="1"/>
          <p:nvPr/>
        </p:nvSpPr>
        <p:spPr>
          <a:xfrm rot="14797313">
            <a:off x="5046590" y="3429967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333333"/>
                </a:solidFill>
              </a:rPr>
              <a:t>PC 2</a:t>
            </a:r>
          </a:p>
        </p:txBody>
      </p:sp>
    </p:spTree>
    <p:extLst>
      <p:ext uri="{BB962C8B-B14F-4D97-AF65-F5344CB8AC3E}">
        <p14:creationId xmlns:p14="http://schemas.microsoft.com/office/powerpoint/2010/main" val="12952260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6B2A6987-3684-46C6-BD97-D2E2E4C1EF80}"/>
                  </a:ext>
                </a:extLst>
              </p:cNvPr>
              <p:cNvSpPr>
                <a:spLocks noGrp="1"/>
              </p:cNvSpPr>
              <p:nvPr>
                <p:ph idx="12"/>
              </p:nvPr>
            </p:nvSpPr>
            <p:spPr/>
            <p:txBody>
              <a:bodyPr/>
              <a:lstStyle/>
              <a:p>
                <a:pPr marL="457189" indent="-457189">
                  <a:buFont typeface="+mj-lt"/>
                  <a:buAutoNum type="arabicPeriod"/>
                </a:pPr>
                <a:r>
                  <a:rPr lang="de-DE" sz="2400" dirty="0"/>
                  <a:t>Datensatz: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</a:rPr>
                      <m:t>X</m:t>
                    </m:r>
                    <m:r>
                      <a:rPr lang="de-DE" sz="240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1,1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1,</m:t>
                                  </m:r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⋱</m:t>
                              </m:r>
                            </m:e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,1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de-DE" sz="2400" dirty="0"/>
                  <a:t>, mit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sz="2400" dirty="0"/>
                  <a:t> Datenpunkte und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de-DE" sz="2400" dirty="0"/>
                  <a:t> Datenparametern</a:t>
                </a:r>
              </a:p>
              <a:p>
                <a:pPr marL="457189" indent="-457189">
                  <a:buFont typeface="+mj-lt"/>
                  <a:buAutoNum type="arabicPeriod"/>
                </a:pPr>
                <a:r>
                  <a:rPr lang="de-DE" sz="2400" dirty="0"/>
                  <a:t>Berechnung der Kovarianz-Matrix </a:t>
                </a:r>
                <a:br>
                  <a:rPr lang="de-DE" sz="240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𝐶𝑉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de-DE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4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de-DE" sz="24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de-DE" sz="2400" i="1">
                                            <a:latin typeface="Cambria Math" panose="02040503050406030204" pitchFamily="18" charset="0"/>
                                          </a:rPr>
                                          <m:t>,1</m:t>
                                        </m:r>
                                      </m:sub>
                                    </m:s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  <m:sSub>
                                      <m:sSubPr>
                                        <m:ctrlPr>
                                          <a:rPr lang="de-DE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4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de-DE" sz="24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de-DE" sz="2400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de-DE" sz="2400" i="1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de-DE" sz="24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  <m:sSub>
                                      <m:sSubPr>
                                        <m:ctrlPr>
                                          <a:rPr lang="de-DE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de-DE" sz="2400" i="1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d>
                          <m:dPr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,1</m:t>
                                    </m:r>
                                  </m:sub>
                                </m:sSub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  <m:sSub>
                                  <m:sSub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  <m:sSub>
                                  <m:sSub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endParaRPr lang="de-DE" sz="2400" dirty="0"/>
              </a:p>
              <a:p>
                <a:pPr marL="457189" indent="-457189">
                  <a:buFont typeface="+mj-lt"/>
                  <a:buAutoNum type="arabicPeriod"/>
                </a:pPr>
                <a:r>
                  <a:rPr lang="de-DE" sz="2400" dirty="0"/>
                  <a:t>Berechnung der Eigenwerte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de-DE" sz="2400" dirty="0"/>
                  <a:t> und Eigenvektoren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2400" dirty="0"/>
                  <a:t>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𝐶𝑉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endParaRPr lang="de-DE" sz="2400" dirty="0"/>
              </a:p>
              <a:p>
                <a:pPr marL="1066773" lvl="1" indent="-457189">
                  <a:buFont typeface="+mj-lt"/>
                  <a:buAutoNum type="arabicPeriod"/>
                </a:pPr>
                <a:r>
                  <a:rPr lang="de-DE" sz="2400" dirty="0"/>
                  <a:t>Eigenvektoren: Hauptkomponenten</a:t>
                </a:r>
              </a:p>
              <a:p>
                <a:pPr marL="1066773" lvl="1" indent="-457189">
                  <a:buFont typeface="+mj-lt"/>
                  <a:buAutoNum type="arabicPeriod"/>
                </a:pPr>
                <a:r>
                  <a:rPr lang="de-DE" sz="2400" dirty="0"/>
                  <a:t>Eigenwerte: Varianz entlang der zugehörigen Hauptkomponente  </a:t>
                </a:r>
              </a:p>
              <a:p>
                <a:pPr marL="457189" indent="-457189">
                  <a:buFont typeface="+mj-lt"/>
                  <a:buAutoNum type="arabicPeriod"/>
                </a:pPr>
                <a:r>
                  <a:rPr lang="de-DE" sz="2400" dirty="0"/>
                  <a:t>Sortierung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de-DE" sz="2400" dirty="0"/>
                  <a:t> anhand absteigender Varianz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⋯</m:t>
                        </m:r>
                        <m:sSub>
                          <m:sSubPr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2400" dirty="0"/>
                  <a:t> </a:t>
                </a:r>
                <a:br>
                  <a:rPr lang="de-DE" sz="2400" dirty="0"/>
                </a:br>
                <a:r>
                  <a:rPr lang="de-DE" sz="2400" dirty="0"/>
                  <a:t>mit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&gt;</m:t>
                        </m:r>
                        <m:sSub>
                          <m:sSubPr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&gt; ⋯&gt; </m:t>
                        </m:r>
                        <m:sSub>
                          <m:sSubPr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2400" dirty="0"/>
                  <a:t> 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6B2A6987-3684-46C6-BD97-D2E2E4C1EF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2"/>
              </p:nvPr>
            </p:nvSpPr>
            <p:spPr>
              <a:blipFill>
                <a:blip r:embed="rId2"/>
                <a:stretch>
                  <a:fillRect l="-1777" t="-145" r="-278" b="-1257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1DA2D3E5-4497-49B8-9699-3E31DA64A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Theorie: Hauptkomponentenanalyse / </a:t>
            </a:r>
            <a:r>
              <a:rPr lang="de-DE" dirty="0" err="1"/>
              <a:t>Principle</a:t>
            </a:r>
            <a:r>
              <a:rPr lang="de-DE" dirty="0"/>
              <a:t> </a:t>
            </a:r>
            <a:r>
              <a:rPr lang="de-DE" dirty="0" err="1"/>
              <a:t>Component</a:t>
            </a:r>
            <a:r>
              <a:rPr lang="de-DE" dirty="0"/>
              <a:t> Analysis (PCA)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57657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6B2A6987-3684-46C6-BD97-D2E2E4C1EF80}"/>
                  </a:ext>
                </a:extLst>
              </p:cNvPr>
              <p:cNvSpPr>
                <a:spLocks noGrp="1"/>
              </p:cNvSpPr>
              <p:nvPr>
                <p:ph idx="12"/>
              </p:nvPr>
            </p:nvSpPr>
            <p:spPr/>
            <p:txBody>
              <a:bodyPr/>
              <a:lstStyle/>
              <a:p>
                <a:pPr marL="457189" indent="-457189">
                  <a:buFont typeface="+mj-lt"/>
                  <a:buAutoNum type="arabicPeriod" startAt="5"/>
                </a:pPr>
                <a:r>
                  <a:rPr lang="de-DE" sz="2400" dirty="0"/>
                  <a:t>Projektion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sz="2400" dirty="0"/>
                  <a:t> in den Raum der Hauptkomponenten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sSup>
                      <m:sSup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 →</m:t>
                    </m:r>
                    <m:sSup>
                      <m:sSup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e>
                      <m:sup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endParaRPr lang="de-DE" sz="2400" dirty="0"/>
              </a:p>
              <a:p>
                <a:pPr marL="457189" indent="-457189">
                  <a:buFont typeface="+mj-lt"/>
                  <a:buAutoNum type="arabicPeriod" startAt="5"/>
                </a:pPr>
                <a:r>
                  <a:rPr lang="de-DE" sz="2400" dirty="0"/>
                  <a:t>Datenreduktion von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de-DE" sz="2400" dirty="0"/>
                  <a:t> zu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 ′</m:t>
                    </m:r>
                  </m:oMath>
                </a14:m>
                <a:r>
                  <a:rPr lang="de-DE" sz="2400" dirty="0"/>
                  <a:t> Parametern mit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sz="2400">
                        <a:latin typeface="Cambria Math" panose="02040503050406030204" pitchFamily="18" charset="0"/>
                      </a:rPr>
                      <m:t>&lt;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de-DE" sz="2400" dirty="0"/>
                  <a:t>: </a:t>
                </a:r>
                <a:br>
                  <a:rPr lang="de-DE" sz="2400" dirty="0"/>
                </a:br>
                <a:r>
                  <a:rPr lang="de-DE" sz="2400" dirty="0"/>
                  <a:t>Verwendung von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e>
                      <m:sup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sz="2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⋯</m:t>
                        </m:r>
                        <m:sSub>
                          <m:sSubPr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b>
                        </m:sSub>
                      </m:e>
                    </m:d>
                  </m:oMath>
                </a14:m>
                <a:endParaRPr lang="de-DE" sz="2400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6B2A6987-3684-46C6-BD97-D2E2E4C1EF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2"/>
              </p:nvPr>
            </p:nvSpPr>
            <p:spPr>
              <a:blipFill>
                <a:blip r:embed="rId2"/>
                <a:stretch>
                  <a:fillRect l="-1777" t="-17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1DA2D3E5-4497-49B8-9699-3E31DA64A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Theorie: Hauptkomponentenanalyse / </a:t>
            </a:r>
            <a:r>
              <a:rPr lang="de-DE" dirty="0" err="1"/>
              <a:t>Principle</a:t>
            </a:r>
            <a:r>
              <a:rPr lang="de-DE" dirty="0"/>
              <a:t> </a:t>
            </a:r>
            <a:r>
              <a:rPr lang="de-DE" dirty="0" err="1"/>
              <a:t>Component</a:t>
            </a:r>
            <a:r>
              <a:rPr lang="de-DE" dirty="0"/>
              <a:t> Analysis (PCA)</a:t>
            </a:r>
            <a:endParaRPr lang="en-GB" dirty="0"/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2B4F739B-7038-4A64-ACFE-CE5A3BFED053}"/>
              </a:ext>
            </a:extLst>
          </p:cNvPr>
          <p:cNvSpPr txBox="1">
            <a:spLocks/>
          </p:cNvSpPr>
          <p:nvPr/>
        </p:nvSpPr>
        <p:spPr>
          <a:xfrm>
            <a:off x="10992544" y="6213310"/>
            <a:ext cx="972256" cy="48683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CA7F02-FF28-4D8F-AF3B-6C950C783A54}" type="slidenum">
              <a:rPr lang="de-DE" smtClean="0"/>
              <a:pPr/>
              <a:t>32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644D370-5969-4E73-90CE-2F23E4430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37" y="3728991"/>
            <a:ext cx="4567164" cy="312832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3550A0E-149D-442B-B498-B9E04871F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6800" y="3705500"/>
            <a:ext cx="4267200" cy="31518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9D352DC5-034C-4CCB-BD55-83C606A0CA57}"/>
                  </a:ext>
                </a:extLst>
              </p:cNvPr>
              <p:cNvSpPr/>
              <p:nvPr/>
            </p:nvSpPr>
            <p:spPr>
              <a:xfrm>
                <a:off x="4150383" y="3939130"/>
                <a:ext cx="47590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9D352DC5-034C-4CCB-BD55-83C606A0CA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383" y="3939130"/>
                <a:ext cx="475900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AA9531AC-8895-4D9D-BA3F-E8D33DE924BD}"/>
                  </a:ext>
                </a:extLst>
              </p:cNvPr>
              <p:cNvSpPr/>
              <p:nvPr/>
            </p:nvSpPr>
            <p:spPr>
              <a:xfrm>
                <a:off x="10871200" y="3922689"/>
                <a:ext cx="548547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sz="2400" i="1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AA9531AC-8895-4D9D-BA3F-E8D33DE92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1200" y="3922689"/>
                <a:ext cx="548547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hteck 8">
                <a:extLst>
                  <a:ext uri="{FF2B5EF4-FFF2-40B4-BE49-F238E27FC236}">
                    <a16:creationId xmlns:a16="http://schemas.microsoft.com/office/drawing/2014/main" id="{746447F9-D9AB-405F-AA6C-2B605649AC5B}"/>
                  </a:ext>
                </a:extLst>
              </p:cNvPr>
              <p:cNvSpPr/>
              <p:nvPr/>
            </p:nvSpPr>
            <p:spPr>
              <a:xfrm>
                <a:off x="3860801" y="5545931"/>
                <a:ext cx="4436471" cy="12813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40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de-DE" sz="240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1,</m:t>
                                    </m:r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𝑅𝑜𝑡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1,</m:t>
                                    </m:r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𝐺𝑟</m:t>
                                    </m:r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ü</m:t>
                                    </m:r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1,</m:t>
                                    </m:r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𝐵𝑙𝑎𝑢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𝑅𝑜𝑡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𝐺𝑟</m:t>
                                    </m:r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ü</m:t>
                                    </m:r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𝐵𝑙𝑎𝑢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9" name="Rechteck 8">
                <a:extLst>
                  <a:ext uri="{FF2B5EF4-FFF2-40B4-BE49-F238E27FC236}">
                    <a16:creationId xmlns:a16="http://schemas.microsoft.com/office/drawing/2014/main" id="{746447F9-D9AB-405F-AA6C-2B605649AC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801" y="5545931"/>
                <a:ext cx="4436471" cy="12813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4597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D2A79E52-92A7-447A-A0F6-D8F74282A473}"/>
                  </a:ext>
                </a:extLst>
              </p:cNvPr>
              <p:cNvSpPr>
                <a:spLocks noGrp="1"/>
              </p:cNvSpPr>
              <p:nvPr>
                <p:ph idx="12"/>
              </p:nvPr>
            </p:nvSpPr>
            <p:spPr/>
            <p:txBody>
              <a:bodyPr/>
              <a:lstStyle/>
              <a:p>
                <a:r>
                  <a:rPr lang="de-DE" dirty="0"/>
                  <a:t>Supervised Klassifikation basierend auf multivariater Statistik: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sup>
                    </m:sSup>
                  </m:oMath>
                </a14:m>
                <a:endParaRPr lang="de-DE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dirty="0"/>
                  <a:t>Kovarianzmatrix</a:t>
                </a:r>
                <a:r>
                  <a:rPr lang="de-DE" i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p>
                  </m:oMath>
                </a14:m>
                <a:r>
                  <a:rPr lang="de-DE" i="1" dirty="0"/>
                  <a:t> </a:t>
                </a:r>
                <a:r>
                  <a:rPr lang="de-DE" dirty="0"/>
                  <a:t>und Mittelvektor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p>
                  </m:oMath>
                </a14:m>
                <a:r>
                  <a:rPr lang="de-DE" dirty="0"/>
                  <a:t> für jede Klasse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ℂ</m:t>
                    </m:r>
                  </m:oMath>
                </a14:m>
                <a:r>
                  <a:rPr lang="de-DE" dirty="0"/>
                  <a:t> bestimmen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ü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r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de-DE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dirty="0" err="1"/>
                  <a:t>Likelihood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PDF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</m:sSub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</m:sSub>
                      </m:e>
                    </m:d>
                  </m:oMath>
                </a14:m>
                <a:endParaRPr lang="de-DE" b="0" i="0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de-DE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|</m:t>
                          </m:r>
                          <m:limLow>
                            <m:limLow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∀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D2A79E52-92A7-447A-A0F6-D8F74282A4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2"/>
              </p:nvPr>
            </p:nvSpPr>
            <p:spPr>
              <a:blipFill>
                <a:blip r:embed="rId2"/>
                <a:stretch>
                  <a:fillRect l="-1333" t="-13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0B7065BD-AB8E-4FBB-B580-53FF5EBAF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Theorie: Maximum-</a:t>
            </a:r>
            <a:r>
              <a:rPr lang="de-DE" dirty="0" err="1"/>
              <a:t>Likelihood</a:t>
            </a:r>
            <a:r>
              <a:rPr lang="de-DE" dirty="0"/>
              <a:t>-Klassifikation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2457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3FCF361-1C4F-472D-94EA-6532C52D7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Theorie: Maximum-</a:t>
            </a:r>
            <a:r>
              <a:rPr lang="de-DE" dirty="0" err="1"/>
              <a:t>Likelihood</a:t>
            </a:r>
            <a:r>
              <a:rPr lang="de-DE" dirty="0"/>
              <a:t>-Klassifikation – 1D Beispiel</a:t>
            </a:r>
            <a:endParaRPr lang="en-GB" dirty="0"/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DF7AA62B-4E6A-4367-A093-616014BB741E}"/>
              </a:ext>
            </a:extLst>
          </p:cNvPr>
          <p:cNvSpPr/>
          <p:nvPr/>
        </p:nvSpPr>
        <p:spPr>
          <a:xfrm>
            <a:off x="4429496" y="2853331"/>
            <a:ext cx="3491345" cy="2365874"/>
          </a:xfrm>
          <a:custGeom>
            <a:avLst/>
            <a:gdLst>
              <a:gd name="connsiteX0" fmla="*/ 0 w 3580411"/>
              <a:gd name="connsiteY0" fmla="*/ 1484280 h 1490218"/>
              <a:gd name="connsiteX1" fmla="*/ 255320 w 3580411"/>
              <a:gd name="connsiteY1" fmla="*/ 1430841 h 1490218"/>
              <a:gd name="connsiteX2" fmla="*/ 575953 w 3580411"/>
              <a:gd name="connsiteY2" fmla="*/ 1205210 h 1490218"/>
              <a:gd name="connsiteX3" fmla="*/ 884712 w 3580411"/>
              <a:gd name="connsiteY3" fmla="*/ 736135 h 1490218"/>
              <a:gd name="connsiteX4" fmla="*/ 1193470 w 3580411"/>
              <a:gd name="connsiteY4" fmla="*/ 302686 h 1490218"/>
              <a:gd name="connsiteX5" fmla="*/ 1549730 w 3580411"/>
              <a:gd name="connsiteY5" fmla="*/ 53304 h 1490218"/>
              <a:gd name="connsiteX6" fmla="*/ 1816925 w 3580411"/>
              <a:gd name="connsiteY6" fmla="*/ 5803 h 1490218"/>
              <a:gd name="connsiteX7" fmla="*/ 2232561 w 3580411"/>
              <a:gd name="connsiteY7" fmla="*/ 142369 h 1490218"/>
              <a:gd name="connsiteX8" fmla="*/ 2487881 w 3580411"/>
              <a:gd name="connsiteY8" fmla="*/ 463003 h 1490218"/>
              <a:gd name="connsiteX9" fmla="*/ 2743200 w 3580411"/>
              <a:gd name="connsiteY9" fmla="*/ 813325 h 1490218"/>
              <a:gd name="connsiteX10" fmla="*/ 2951018 w 3580411"/>
              <a:gd name="connsiteY10" fmla="*/ 1128021 h 1490218"/>
              <a:gd name="connsiteX11" fmla="*/ 3182587 w 3580411"/>
              <a:gd name="connsiteY11" fmla="*/ 1359590 h 1490218"/>
              <a:gd name="connsiteX12" fmla="*/ 3360717 w 3580411"/>
              <a:gd name="connsiteY12" fmla="*/ 1454592 h 1490218"/>
              <a:gd name="connsiteX13" fmla="*/ 3580411 w 3580411"/>
              <a:gd name="connsiteY13" fmla="*/ 1490218 h 149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80411" h="1490218">
                <a:moveTo>
                  <a:pt x="0" y="1484280"/>
                </a:moveTo>
                <a:cubicBezTo>
                  <a:pt x="79664" y="1480816"/>
                  <a:pt x="159328" y="1477353"/>
                  <a:pt x="255320" y="1430841"/>
                </a:cubicBezTo>
                <a:cubicBezTo>
                  <a:pt x="351312" y="1384329"/>
                  <a:pt x="471054" y="1320994"/>
                  <a:pt x="575953" y="1205210"/>
                </a:cubicBezTo>
                <a:cubicBezTo>
                  <a:pt x="680852" y="1089426"/>
                  <a:pt x="781793" y="886556"/>
                  <a:pt x="884712" y="736135"/>
                </a:cubicBezTo>
                <a:cubicBezTo>
                  <a:pt x="987632" y="585714"/>
                  <a:pt x="1082634" y="416491"/>
                  <a:pt x="1193470" y="302686"/>
                </a:cubicBezTo>
                <a:cubicBezTo>
                  <a:pt x="1304306" y="188881"/>
                  <a:pt x="1445821" y="102784"/>
                  <a:pt x="1549730" y="53304"/>
                </a:cubicBezTo>
                <a:cubicBezTo>
                  <a:pt x="1653639" y="3823"/>
                  <a:pt x="1703120" y="-9041"/>
                  <a:pt x="1816925" y="5803"/>
                </a:cubicBezTo>
                <a:cubicBezTo>
                  <a:pt x="1930730" y="20647"/>
                  <a:pt x="2120735" y="66169"/>
                  <a:pt x="2232561" y="142369"/>
                </a:cubicBezTo>
                <a:cubicBezTo>
                  <a:pt x="2344387" y="218569"/>
                  <a:pt x="2402775" y="351177"/>
                  <a:pt x="2487881" y="463003"/>
                </a:cubicBezTo>
                <a:cubicBezTo>
                  <a:pt x="2572988" y="574829"/>
                  <a:pt x="2666010" y="702489"/>
                  <a:pt x="2743200" y="813325"/>
                </a:cubicBezTo>
                <a:cubicBezTo>
                  <a:pt x="2820390" y="924161"/>
                  <a:pt x="2877787" y="1036977"/>
                  <a:pt x="2951018" y="1128021"/>
                </a:cubicBezTo>
                <a:cubicBezTo>
                  <a:pt x="3024249" y="1219065"/>
                  <a:pt x="3114304" y="1305162"/>
                  <a:pt x="3182587" y="1359590"/>
                </a:cubicBezTo>
                <a:cubicBezTo>
                  <a:pt x="3250870" y="1414018"/>
                  <a:pt x="3294413" y="1432821"/>
                  <a:pt x="3360717" y="1454592"/>
                </a:cubicBezTo>
                <a:cubicBezTo>
                  <a:pt x="3427021" y="1476363"/>
                  <a:pt x="3503716" y="1483290"/>
                  <a:pt x="3580411" y="149021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54C1AF71-C194-4F30-B1A0-F7537D95B153}"/>
              </a:ext>
            </a:extLst>
          </p:cNvPr>
          <p:cNvCxnSpPr>
            <a:cxnSpLocks/>
          </p:cNvCxnSpPr>
          <p:nvPr/>
        </p:nvCxnSpPr>
        <p:spPr>
          <a:xfrm>
            <a:off x="1436914" y="1947553"/>
            <a:ext cx="0" cy="3271652"/>
          </a:xfrm>
          <a:prstGeom prst="line">
            <a:avLst/>
          </a:prstGeom>
          <a:ln w="381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D92BA810-C744-4CF4-B7CB-48E121AA68ED}"/>
              </a:ext>
            </a:extLst>
          </p:cNvPr>
          <p:cNvCxnSpPr>
            <a:cxnSpLocks/>
          </p:cNvCxnSpPr>
          <p:nvPr/>
        </p:nvCxnSpPr>
        <p:spPr>
          <a:xfrm flipH="1">
            <a:off x="1436914" y="5219205"/>
            <a:ext cx="9476509" cy="0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910BF299-5B8C-4A95-A311-49EE322686A9}"/>
              </a:ext>
            </a:extLst>
          </p:cNvPr>
          <p:cNvSpPr/>
          <p:nvPr/>
        </p:nvSpPr>
        <p:spPr>
          <a:xfrm>
            <a:off x="5167745" y="4348348"/>
            <a:ext cx="5565569" cy="870857"/>
          </a:xfrm>
          <a:custGeom>
            <a:avLst/>
            <a:gdLst>
              <a:gd name="connsiteX0" fmla="*/ 0 w 3580411"/>
              <a:gd name="connsiteY0" fmla="*/ 1484280 h 1490218"/>
              <a:gd name="connsiteX1" fmla="*/ 255320 w 3580411"/>
              <a:gd name="connsiteY1" fmla="*/ 1430841 h 1490218"/>
              <a:gd name="connsiteX2" fmla="*/ 575953 w 3580411"/>
              <a:gd name="connsiteY2" fmla="*/ 1205210 h 1490218"/>
              <a:gd name="connsiteX3" fmla="*/ 884712 w 3580411"/>
              <a:gd name="connsiteY3" fmla="*/ 736135 h 1490218"/>
              <a:gd name="connsiteX4" fmla="*/ 1193470 w 3580411"/>
              <a:gd name="connsiteY4" fmla="*/ 302686 h 1490218"/>
              <a:gd name="connsiteX5" fmla="*/ 1549730 w 3580411"/>
              <a:gd name="connsiteY5" fmla="*/ 53304 h 1490218"/>
              <a:gd name="connsiteX6" fmla="*/ 1816925 w 3580411"/>
              <a:gd name="connsiteY6" fmla="*/ 5803 h 1490218"/>
              <a:gd name="connsiteX7" fmla="*/ 2232561 w 3580411"/>
              <a:gd name="connsiteY7" fmla="*/ 142369 h 1490218"/>
              <a:gd name="connsiteX8" fmla="*/ 2487881 w 3580411"/>
              <a:gd name="connsiteY8" fmla="*/ 463003 h 1490218"/>
              <a:gd name="connsiteX9" fmla="*/ 2743200 w 3580411"/>
              <a:gd name="connsiteY9" fmla="*/ 813325 h 1490218"/>
              <a:gd name="connsiteX10" fmla="*/ 2951018 w 3580411"/>
              <a:gd name="connsiteY10" fmla="*/ 1128021 h 1490218"/>
              <a:gd name="connsiteX11" fmla="*/ 3182587 w 3580411"/>
              <a:gd name="connsiteY11" fmla="*/ 1359590 h 1490218"/>
              <a:gd name="connsiteX12" fmla="*/ 3360717 w 3580411"/>
              <a:gd name="connsiteY12" fmla="*/ 1454592 h 1490218"/>
              <a:gd name="connsiteX13" fmla="*/ 3580411 w 3580411"/>
              <a:gd name="connsiteY13" fmla="*/ 1490218 h 149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80411" h="1490218">
                <a:moveTo>
                  <a:pt x="0" y="1484280"/>
                </a:moveTo>
                <a:cubicBezTo>
                  <a:pt x="79664" y="1480816"/>
                  <a:pt x="159328" y="1477353"/>
                  <a:pt x="255320" y="1430841"/>
                </a:cubicBezTo>
                <a:cubicBezTo>
                  <a:pt x="351312" y="1384329"/>
                  <a:pt x="471054" y="1320994"/>
                  <a:pt x="575953" y="1205210"/>
                </a:cubicBezTo>
                <a:cubicBezTo>
                  <a:pt x="680852" y="1089426"/>
                  <a:pt x="781793" y="886556"/>
                  <a:pt x="884712" y="736135"/>
                </a:cubicBezTo>
                <a:cubicBezTo>
                  <a:pt x="987632" y="585714"/>
                  <a:pt x="1082634" y="416491"/>
                  <a:pt x="1193470" y="302686"/>
                </a:cubicBezTo>
                <a:cubicBezTo>
                  <a:pt x="1304306" y="188881"/>
                  <a:pt x="1445821" y="102784"/>
                  <a:pt x="1549730" y="53304"/>
                </a:cubicBezTo>
                <a:cubicBezTo>
                  <a:pt x="1653639" y="3823"/>
                  <a:pt x="1703120" y="-9041"/>
                  <a:pt x="1816925" y="5803"/>
                </a:cubicBezTo>
                <a:cubicBezTo>
                  <a:pt x="1930730" y="20647"/>
                  <a:pt x="2120735" y="66169"/>
                  <a:pt x="2232561" y="142369"/>
                </a:cubicBezTo>
                <a:cubicBezTo>
                  <a:pt x="2344387" y="218569"/>
                  <a:pt x="2402775" y="351177"/>
                  <a:pt x="2487881" y="463003"/>
                </a:cubicBezTo>
                <a:cubicBezTo>
                  <a:pt x="2572988" y="574829"/>
                  <a:pt x="2666010" y="702489"/>
                  <a:pt x="2743200" y="813325"/>
                </a:cubicBezTo>
                <a:cubicBezTo>
                  <a:pt x="2820390" y="924161"/>
                  <a:pt x="2877787" y="1036977"/>
                  <a:pt x="2951018" y="1128021"/>
                </a:cubicBezTo>
                <a:cubicBezTo>
                  <a:pt x="3024249" y="1219065"/>
                  <a:pt x="3114304" y="1305162"/>
                  <a:pt x="3182587" y="1359590"/>
                </a:cubicBezTo>
                <a:cubicBezTo>
                  <a:pt x="3250870" y="1414018"/>
                  <a:pt x="3294413" y="1432821"/>
                  <a:pt x="3360717" y="1454592"/>
                </a:cubicBezTo>
                <a:cubicBezTo>
                  <a:pt x="3427021" y="1476363"/>
                  <a:pt x="3503716" y="1483290"/>
                  <a:pt x="3580411" y="1490218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94466AAA-0AB3-4BCA-B9AF-04AECD9E30AB}"/>
              </a:ext>
            </a:extLst>
          </p:cNvPr>
          <p:cNvSpPr/>
          <p:nvPr/>
        </p:nvSpPr>
        <p:spPr>
          <a:xfrm>
            <a:off x="1436914" y="2458193"/>
            <a:ext cx="2582884" cy="2761012"/>
          </a:xfrm>
          <a:custGeom>
            <a:avLst/>
            <a:gdLst>
              <a:gd name="connsiteX0" fmla="*/ 0 w 3580411"/>
              <a:gd name="connsiteY0" fmla="*/ 1484280 h 1490218"/>
              <a:gd name="connsiteX1" fmla="*/ 255320 w 3580411"/>
              <a:gd name="connsiteY1" fmla="*/ 1430841 h 1490218"/>
              <a:gd name="connsiteX2" fmla="*/ 575953 w 3580411"/>
              <a:gd name="connsiteY2" fmla="*/ 1205210 h 1490218"/>
              <a:gd name="connsiteX3" fmla="*/ 884712 w 3580411"/>
              <a:gd name="connsiteY3" fmla="*/ 736135 h 1490218"/>
              <a:gd name="connsiteX4" fmla="*/ 1193470 w 3580411"/>
              <a:gd name="connsiteY4" fmla="*/ 302686 h 1490218"/>
              <a:gd name="connsiteX5" fmla="*/ 1549730 w 3580411"/>
              <a:gd name="connsiteY5" fmla="*/ 53304 h 1490218"/>
              <a:gd name="connsiteX6" fmla="*/ 1816925 w 3580411"/>
              <a:gd name="connsiteY6" fmla="*/ 5803 h 1490218"/>
              <a:gd name="connsiteX7" fmla="*/ 2232561 w 3580411"/>
              <a:gd name="connsiteY7" fmla="*/ 142369 h 1490218"/>
              <a:gd name="connsiteX8" fmla="*/ 2487881 w 3580411"/>
              <a:gd name="connsiteY8" fmla="*/ 463003 h 1490218"/>
              <a:gd name="connsiteX9" fmla="*/ 2743200 w 3580411"/>
              <a:gd name="connsiteY9" fmla="*/ 813325 h 1490218"/>
              <a:gd name="connsiteX10" fmla="*/ 2951018 w 3580411"/>
              <a:gd name="connsiteY10" fmla="*/ 1128021 h 1490218"/>
              <a:gd name="connsiteX11" fmla="*/ 3182587 w 3580411"/>
              <a:gd name="connsiteY11" fmla="*/ 1359590 h 1490218"/>
              <a:gd name="connsiteX12" fmla="*/ 3360717 w 3580411"/>
              <a:gd name="connsiteY12" fmla="*/ 1454592 h 1490218"/>
              <a:gd name="connsiteX13" fmla="*/ 3580411 w 3580411"/>
              <a:gd name="connsiteY13" fmla="*/ 1490218 h 149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80411" h="1490218">
                <a:moveTo>
                  <a:pt x="0" y="1484280"/>
                </a:moveTo>
                <a:cubicBezTo>
                  <a:pt x="79664" y="1480816"/>
                  <a:pt x="159328" y="1477353"/>
                  <a:pt x="255320" y="1430841"/>
                </a:cubicBezTo>
                <a:cubicBezTo>
                  <a:pt x="351312" y="1384329"/>
                  <a:pt x="471054" y="1320994"/>
                  <a:pt x="575953" y="1205210"/>
                </a:cubicBezTo>
                <a:cubicBezTo>
                  <a:pt x="680852" y="1089426"/>
                  <a:pt x="781793" y="886556"/>
                  <a:pt x="884712" y="736135"/>
                </a:cubicBezTo>
                <a:cubicBezTo>
                  <a:pt x="987632" y="585714"/>
                  <a:pt x="1082634" y="416491"/>
                  <a:pt x="1193470" y="302686"/>
                </a:cubicBezTo>
                <a:cubicBezTo>
                  <a:pt x="1304306" y="188881"/>
                  <a:pt x="1445821" y="102784"/>
                  <a:pt x="1549730" y="53304"/>
                </a:cubicBezTo>
                <a:cubicBezTo>
                  <a:pt x="1653639" y="3823"/>
                  <a:pt x="1703120" y="-9041"/>
                  <a:pt x="1816925" y="5803"/>
                </a:cubicBezTo>
                <a:cubicBezTo>
                  <a:pt x="1930730" y="20647"/>
                  <a:pt x="2120735" y="66169"/>
                  <a:pt x="2232561" y="142369"/>
                </a:cubicBezTo>
                <a:cubicBezTo>
                  <a:pt x="2344387" y="218569"/>
                  <a:pt x="2402775" y="351177"/>
                  <a:pt x="2487881" y="463003"/>
                </a:cubicBezTo>
                <a:cubicBezTo>
                  <a:pt x="2572988" y="574829"/>
                  <a:pt x="2666010" y="702489"/>
                  <a:pt x="2743200" y="813325"/>
                </a:cubicBezTo>
                <a:cubicBezTo>
                  <a:pt x="2820390" y="924161"/>
                  <a:pt x="2877787" y="1036977"/>
                  <a:pt x="2951018" y="1128021"/>
                </a:cubicBezTo>
                <a:cubicBezTo>
                  <a:pt x="3024249" y="1219065"/>
                  <a:pt x="3114304" y="1305162"/>
                  <a:pt x="3182587" y="1359590"/>
                </a:cubicBezTo>
                <a:cubicBezTo>
                  <a:pt x="3250870" y="1414018"/>
                  <a:pt x="3294413" y="1432821"/>
                  <a:pt x="3360717" y="1454592"/>
                </a:cubicBezTo>
                <a:cubicBezTo>
                  <a:pt x="3427021" y="1476363"/>
                  <a:pt x="3503716" y="1483290"/>
                  <a:pt x="3580411" y="1490218"/>
                </a:cubicBezTo>
              </a:path>
            </a:pathLst>
          </a:cu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54318D52-67C2-40DB-A7F8-D0F3BAA4D763}"/>
                  </a:ext>
                </a:extLst>
              </p:cNvPr>
              <p:cNvSpPr txBox="1"/>
              <p:nvPr/>
            </p:nvSpPr>
            <p:spPr>
              <a:xfrm>
                <a:off x="5818910" y="5296396"/>
                <a:ext cx="914400" cy="914400"/>
              </a:xfrm>
              <a:prstGeom prst="rect">
                <a:avLst/>
              </a:prstGeom>
            </p:spPr>
            <p:txBody>
              <a:bodyPr wrap="none" lIns="0" rIns="0" rtlCol="0" anchor="t">
                <a:norm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1" i="1" smtClean="0">
                          <a:solidFill>
                            <a:srgbClr val="004A7D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GB" sz="2000" b="1" i="0" dirty="0">
                  <a:solidFill>
                    <a:srgbClr val="004A7D"/>
                  </a:solidFill>
                  <a:latin typeface="Spartan ExtraBold" pitchFamily="2" charset="77"/>
                </a:endParaRPr>
              </a:p>
            </p:txBody>
          </p:sp>
        </mc:Choice>
        <mc:Fallback xmlns="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54318D52-67C2-40DB-A7F8-D0F3BAA4D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910" y="5296396"/>
                <a:ext cx="914400" cy="9144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A7AD3DAB-6F98-449D-9A5A-9CD7E65251E1}"/>
                  </a:ext>
                </a:extLst>
              </p:cNvPr>
              <p:cNvSpPr txBox="1"/>
              <p:nvPr/>
            </p:nvSpPr>
            <p:spPr>
              <a:xfrm>
                <a:off x="635330" y="3121868"/>
                <a:ext cx="914400" cy="914400"/>
              </a:xfrm>
              <a:prstGeom prst="rect">
                <a:avLst/>
              </a:prstGeom>
            </p:spPr>
            <p:txBody>
              <a:bodyPr wrap="none" lIns="0" rIns="0" rtlCol="0" anchor="t">
                <a:norm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1" i="1" smtClean="0">
                          <a:solidFill>
                            <a:srgbClr val="004A7D"/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lang="de-DE" sz="2000" b="1" i="1" smtClean="0">
                          <a:solidFill>
                            <a:srgbClr val="004A7D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2000" b="1" i="1" smtClean="0">
                          <a:solidFill>
                            <a:srgbClr val="004A7D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de-DE" sz="2000" b="1" i="1" smtClean="0">
                          <a:solidFill>
                            <a:srgbClr val="004A7D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000" b="1" i="0" dirty="0">
                  <a:solidFill>
                    <a:srgbClr val="004A7D"/>
                  </a:solidFill>
                  <a:latin typeface="Spartan ExtraBold" pitchFamily="2" charset="77"/>
                </a:endParaRPr>
              </a:p>
            </p:txBody>
          </p:sp>
        </mc:Choice>
        <mc:Fallback xmlns="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A7AD3DAB-6F98-449D-9A5A-9CD7E65251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330" y="3121868"/>
                <a:ext cx="914400" cy="9144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7E664CBE-D7FA-4749-A3EB-D58FD18C3F5C}"/>
                  </a:ext>
                </a:extLst>
              </p:cNvPr>
              <p:cNvSpPr txBox="1"/>
              <p:nvPr/>
            </p:nvSpPr>
            <p:spPr>
              <a:xfrm>
                <a:off x="1662545" y="2458192"/>
                <a:ext cx="914400" cy="914400"/>
              </a:xfrm>
              <a:prstGeom prst="rect">
                <a:avLst/>
              </a:prstGeom>
            </p:spPr>
            <p:txBody>
              <a:bodyPr wrap="none" lIns="0" rIns="0" rtlCol="0" anchor="t">
                <a:norm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de-DE" sz="20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GB" sz="2000" b="1" i="0" dirty="0">
                  <a:solidFill>
                    <a:srgbClr val="004A7D"/>
                  </a:solidFill>
                  <a:latin typeface="Spartan ExtraBold" pitchFamily="2" charset="77"/>
                </a:endParaRPr>
              </a:p>
            </p:txBody>
          </p:sp>
        </mc:Choice>
        <mc:Fallback xmlns="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7E664CBE-D7FA-4749-A3EB-D58FD18C3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2545" y="2458192"/>
                <a:ext cx="914400" cy="9144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C7A639B6-11B8-4E18-BDD7-4854EC1D9759}"/>
                  </a:ext>
                </a:extLst>
              </p:cNvPr>
              <p:cNvSpPr txBox="1"/>
              <p:nvPr/>
            </p:nvSpPr>
            <p:spPr>
              <a:xfrm>
                <a:off x="4968834" y="2708211"/>
                <a:ext cx="914400" cy="914400"/>
              </a:xfrm>
              <a:prstGeom prst="rect">
                <a:avLst/>
              </a:prstGeom>
            </p:spPr>
            <p:txBody>
              <a:bodyPr wrap="none" lIns="0" rIns="0" rtlCol="0" anchor="t">
                <a:norm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de-DE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GB" sz="2000" b="1" i="0" dirty="0">
                  <a:solidFill>
                    <a:srgbClr val="FF0000"/>
                  </a:solidFill>
                  <a:latin typeface="Spartan ExtraBold" pitchFamily="2" charset="77"/>
                </a:endParaRPr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C7A639B6-11B8-4E18-BDD7-4854EC1D9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834" y="2708211"/>
                <a:ext cx="914400" cy="9144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1D7BDA6E-3594-4963-B59D-DE5BF72503BB}"/>
                  </a:ext>
                </a:extLst>
              </p:cNvPr>
              <p:cNvSpPr txBox="1"/>
              <p:nvPr/>
            </p:nvSpPr>
            <p:spPr>
              <a:xfrm>
                <a:off x="9195460" y="4488202"/>
                <a:ext cx="914400" cy="914400"/>
              </a:xfrm>
              <a:prstGeom prst="rect">
                <a:avLst/>
              </a:prstGeom>
            </p:spPr>
            <p:txBody>
              <a:bodyPr wrap="none" lIns="0" rIns="0" rtlCol="0" anchor="t">
                <a:norm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b="1" i="1" smtClean="0">
                              <a:solidFill>
                                <a:srgbClr val="0069B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1" i="1" smtClean="0">
                              <a:solidFill>
                                <a:srgbClr val="0069B4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de-DE" sz="2000" b="1" i="1" smtClean="0">
                              <a:solidFill>
                                <a:srgbClr val="0069B4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GB" sz="2000" b="1" i="0" dirty="0">
                  <a:solidFill>
                    <a:srgbClr val="004A7D"/>
                  </a:solidFill>
                  <a:latin typeface="Spartan ExtraBold" pitchFamily="2" charset="77"/>
                </a:endParaRPr>
              </a:p>
            </p:txBody>
          </p:sp>
        </mc:Choice>
        <mc:Fallback xmlns="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1D7BDA6E-3594-4963-B59D-DE5BF72503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460" y="4488202"/>
                <a:ext cx="914400" cy="9144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DBA57995-CA26-4F54-B089-4634FE2042B4}"/>
              </a:ext>
            </a:extLst>
          </p:cNvPr>
          <p:cNvGrpSpPr/>
          <p:nvPr/>
        </p:nvGrpSpPr>
        <p:grpSpPr>
          <a:xfrm>
            <a:off x="2119745" y="2000992"/>
            <a:ext cx="914400" cy="4144488"/>
            <a:chOff x="2119745" y="2000992"/>
            <a:chExt cx="914400" cy="4144488"/>
          </a:xfrm>
        </p:grpSpPr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82721106-FE32-4401-9FA0-49F01512AD06}"/>
                </a:ext>
              </a:extLst>
            </p:cNvPr>
            <p:cNvCxnSpPr>
              <a:cxnSpLocks/>
            </p:cNvCxnSpPr>
            <p:nvPr/>
          </p:nvCxnSpPr>
          <p:spPr>
            <a:xfrm>
              <a:off x="2576945" y="2000992"/>
              <a:ext cx="0" cy="3218213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feld 28">
                  <a:extLst>
                    <a:ext uri="{FF2B5EF4-FFF2-40B4-BE49-F238E27FC236}">
                      <a16:creationId xmlns:a16="http://schemas.microsoft.com/office/drawing/2014/main" id="{16A1EAC0-399E-4066-93FA-26A89B35C25A}"/>
                    </a:ext>
                  </a:extLst>
                </p:cNvPr>
                <p:cNvSpPr txBox="1"/>
                <p:nvPr/>
              </p:nvSpPr>
              <p:spPr>
                <a:xfrm>
                  <a:off x="2119745" y="5231080"/>
                  <a:ext cx="914400" cy="914400"/>
                </a:xfrm>
                <a:prstGeom prst="rect">
                  <a:avLst/>
                </a:prstGeom>
              </p:spPr>
              <p:txBody>
                <a:bodyPr wrap="none" lIns="0" rIns="0" rtlCol="0" anchor="t">
                  <a:norm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de-DE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GB" sz="2000" b="1" i="0" dirty="0">
                    <a:solidFill>
                      <a:srgbClr val="004A7D"/>
                    </a:solidFill>
                    <a:latin typeface="Spartan ExtraBold" pitchFamily="2" charset="77"/>
                  </a:endParaRPr>
                </a:p>
              </p:txBody>
            </p:sp>
          </mc:Choice>
          <mc:Fallback xmlns="">
            <p:sp>
              <p:nvSpPr>
                <p:cNvPr id="29" name="Textfeld 28">
                  <a:extLst>
                    <a:ext uri="{FF2B5EF4-FFF2-40B4-BE49-F238E27FC236}">
                      <a16:creationId xmlns:a16="http://schemas.microsoft.com/office/drawing/2014/main" id="{16A1EAC0-399E-4066-93FA-26A89B35C2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9745" y="5231080"/>
                  <a:ext cx="914400" cy="91440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F9253FDC-51FA-43EF-AB6B-016E8575021E}"/>
              </a:ext>
            </a:extLst>
          </p:cNvPr>
          <p:cNvGrpSpPr/>
          <p:nvPr/>
        </p:nvGrpSpPr>
        <p:grpSpPr>
          <a:xfrm>
            <a:off x="5325013" y="2000992"/>
            <a:ext cx="914400" cy="4144488"/>
            <a:chOff x="2119745" y="2000992"/>
            <a:chExt cx="914400" cy="4144488"/>
          </a:xfrm>
        </p:grpSpPr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9E9383BA-86D9-4E42-9C12-53E6EADA1CA6}"/>
                </a:ext>
              </a:extLst>
            </p:cNvPr>
            <p:cNvCxnSpPr>
              <a:cxnSpLocks/>
            </p:cNvCxnSpPr>
            <p:nvPr/>
          </p:nvCxnSpPr>
          <p:spPr>
            <a:xfrm>
              <a:off x="2576945" y="2000992"/>
              <a:ext cx="0" cy="3218213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feld 35">
                  <a:extLst>
                    <a:ext uri="{FF2B5EF4-FFF2-40B4-BE49-F238E27FC236}">
                      <a16:creationId xmlns:a16="http://schemas.microsoft.com/office/drawing/2014/main" id="{2AE2A605-E8F4-4994-8383-DCB02DAD8786}"/>
                    </a:ext>
                  </a:extLst>
                </p:cNvPr>
                <p:cNvSpPr txBox="1"/>
                <p:nvPr/>
              </p:nvSpPr>
              <p:spPr>
                <a:xfrm>
                  <a:off x="2119745" y="5231080"/>
                  <a:ext cx="914400" cy="914400"/>
                </a:xfrm>
                <a:prstGeom prst="rect">
                  <a:avLst/>
                </a:prstGeom>
              </p:spPr>
              <p:txBody>
                <a:bodyPr wrap="none" lIns="0" rIns="0" rtlCol="0" anchor="t">
                  <a:norm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de-DE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GB" sz="2000" b="1" i="0" dirty="0">
                    <a:solidFill>
                      <a:srgbClr val="004A7D"/>
                    </a:solidFill>
                    <a:latin typeface="Spartan ExtraBold" pitchFamily="2" charset="77"/>
                  </a:endParaRPr>
                </a:p>
              </p:txBody>
            </p:sp>
          </mc:Choice>
          <mc:Fallback xmlns="">
            <p:sp>
              <p:nvSpPr>
                <p:cNvPr id="36" name="Textfeld 35">
                  <a:extLst>
                    <a:ext uri="{FF2B5EF4-FFF2-40B4-BE49-F238E27FC236}">
                      <a16:creationId xmlns:a16="http://schemas.microsoft.com/office/drawing/2014/main" id="{2AE2A605-E8F4-4994-8383-DCB02DAD87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9745" y="5231080"/>
                  <a:ext cx="914400" cy="91440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4C1981EB-AAC0-4F86-AA25-B33213DBEDE6}"/>
              </a:ext>
            </a:extLst>
          </p:cNvPr>
          <p:cNvGrpSpPr/>
          <p:nvPr/>
        </p:nvGrpSpPr>
        <p:grpSpPr>
          <a:xfrm>
            <a:off x="7013288" y="2000992"/>
            <a:ext cx="914400" cy="4144488"/>
            <a:chOff x="2119745" y="2000992"/>
            <a:chExt cx="914400" cy="4144488"/>
          </a:xfrm>
        </p:grpSpPr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4E9D2A67-8D58-443B-9E78-1BB6E9FF0E59}"/>
                </a:ext>
              </a:extLst>
            </p:cNvPr>
            <p:cNvCxnSpPr>
              <a:cxnSpLocks/>
            </p:cNvCxnSpPr>
            <p:nvPr/>
          </p:nvCxnSpPr>
          <p:spPr>
            <a:xfrm>
              <a:off x="2576945" y="2000992"/>
              <a:ext cx="0" cy="3218213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feld 38">
                  <a:extLst>
                    <a:ext uri="{FF2B5EF4-FFF2-40B4-BE49-F238E27FC236}">
                      <a16:creationId xmlns:a16="http://schemas.microsoft.com/office/drawing/2014/main" id="{FD322D08-8C86-41AC-9DFD-3EBEAC0CFAE3}"/>
                    </a:ext>
                  </a:extLst>
                </p:cNvPr>
                <p:cNvSpPr txBox="1"/>
                <p:nvPr/>
              </p:nvSpPr>
              <p:spPr>
                <a:xfrm>
                  <a:off x="2119745" y="5231080"/>
                  <a:ext cx="914400" cy="914400"/>
                </a:xfrm>
                <a:prstGeom prst="rect">
                  <a:avLst/>
                </a:prstGeom>
              </p:spPr>
              <p:txBody>
                <a:bodyPr wrap="none" lIns="0" rIns="0" rtlCol="0" anchor="t">
                  <a:norm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de-DE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en-GB" sz="2000" b="1" i="0" dirty="0">
                    <a:solidFill>
                      <a:srgbClr val="004A7D"/>
                    </a:solidFill>
                    <a:latin typeface="Spartan ExtraBold" pitchFamily="2" charset="77"/>
                  </a:endParaRPr>
                </a:p>
              </p:txBody>
            </p:sp>
          </mc:Choice>
          <mc:Fallback xmlns="">
            <p:sp>
              <p:nvSpPr>
                <p:cNvPr id="39" name="Textfeld 38">
                  <a:extLst>
                    <a:ext uri="{FF2B5EF4-FFF2-40B4-BE49-F238E27FC236}">
                      <a16:creationId xmlns:a16="http://schemas.microsoft.com/office/drawing/2014/main" id="{FD322D08-8C86-41AC-9DFD-3EBEAC0CFA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9745" y="5231080"/>
                  <a:ext cx="914400" cy="91440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995CB6EB-85D0-4893-80BA-DBEE2BBCB458}"/>
                  </a:ext>
                </a:extLst>
              </p:cNvPr>
              <p:cNvSpPr txBox="1"/>
              <p:nvPr/>
            </p:nvSpPr>
            <p:spPr>
              <a:xfrm>
                <a:off x="9146969" y="2575679"/>
                <a:ext cx="1925782" cy="1365659"/>
              </a:xfrm>
              <a:prstGeom prst="rect">
                <a:avLst/>
              </a:prstGeom>
            </p:spPr>
            <p:txBody>
              <a:bodyPr wrap="none" lIns="0" rIns="0" rtlCol="0" anchor="t">
                <a:norm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de-DE" sz="20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de-DE" sz="20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de-DE" sz="20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de-DE" sz="20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de-DE" sz="20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0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de-DE" sz="20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de-DE" sz="2000" b="1" i="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Spartan ExtraBold" pitchFamily="2" charset="77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de-DE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de-DE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de-DE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de-DE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de-DE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de-DE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de-DE" sz="20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Spartan ExtraBold" pitchFamily="2" charset="77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b="1" i="1" smtClean="0">
                              <a:solidFill>
                                <a:srgbClr val="8AADD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1" i="1" smtClean="0">
                              <a:solidFill>
                                <a:srgbClr val="8AADDB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de-DE" sz="2000" b="1" i="1" smtClean="0">
                              <a:solidFill>
                                <a:srgbClr val="8AADDB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de-DE" sz="2000" b="1" i="1" smtClean="0">
                          <a:solidFill>
                            <a:srgbClr val="8AADDB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de-DE" sz="2000" b="1" i="1" smtClean="0">
                              <a:solidFill>
                                <a:srgbClr val="8AADD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1" i="1" smtClean="0">
                              <a:solidFill>
                                <a:srgbClr val="8AADDB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de-DE" sz="2000" b="1" i="1" smtClean="0">
                              <a:solidFill>
                                <a:srgbClr val="8AADDB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de-DE" sz="2000" b="1" i="1" smtClean="0">
                          <a:solidFill>
                            <a:srgbClr val="8AADDB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000" b="1" i="1" smtClean="0">
                              <a:solidFill>
                                <a:srgbClr val="8AADD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1" i="1" smtClean="0">
                              <a:solidFill>
                                <a:srgbClr val="8AADDB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de-DE" sz="2000" b="1" i="1" smtClean="0">
                              <a:solidFill>
                                <a:srgbClr val="8AADDB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de-DE" sz="2000" b="1" i="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Spartan ExtraBold" pitchFamily="2" charset="77"/>
                </a:endParaRPr>
              </a:p>
              <a:p>
                <a:pPr algn="l"/>
                <a:endParaRPr lang="de-DE" sz="2000" b="1" i="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Spartan ExtraBold" pitchFamily="2" charset="77"/>
                </a:endParaRPr>
              </a:p>
              <a:p>
                <a:pPr algn="l"/>
                <a:endParaRPr lang="en-GB" sz="2000" b="1" i="0" dirty="0">
                  <a:solidFill>
                    <a:srgbClr val="004A7D"/>
                  </a:solidFill>
                  <a:latin typeface="Spartan ExtraBold" pitchFamily="2" charset="77"/>
                </a:endParaRPr>
              </a:p>
            </p:txBody>
          </p:sp>
        </mc:Choice>
        <mc:Fallback xmlns=""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995CB6EB-85D0-4893-80BA-DBEE2BBCB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6969" y="2575679"/>
                <a:ext cx="1925782" cy="136565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750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2A79E52-92A7-447A-A0F6-D8F74282A473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Vorteile (Solange die Klassenstatistiken stabil berechenbar sind):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robust gegenüber ungünstiger Verteilung der Trainingsdaten;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Minimum an Trainingsdaten ausreichend;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Robust gegenüber Ausreißern in den Trainingsdaten.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dirty="0"/>
              <a:t>Nachteile: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Annahme: Daten für jede Klasse sind normalverteilt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Klassifikation schwierig bei stark „überlappenden“ Klassenstatistiken, vor allen bei sehr ähnlichen Mittelvektoren.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B7065BD-AB8E-4FBB-B580-53FF5EBAF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Theorie: Maximum-</a:t>
            </a:r>
            <a:r>
              <a:rPr lang="de-DE" dirty="0" err="1"/>
              <a:t>Likelihood</a:t>
            </a:r>
            <a:r>
              <a:rPr lang="de-DE" dirty="0"/>
              <a:t>-Klassifikation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5240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1CE4B79-18C4-4A66-BD2C-2ACCD6403B6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e-DE" dirty="0"/>
              <a:t>Das Ziel ist eine Polygon-Feature-Class, die Polygone beschreiben dabei lokale Regionen gleicher Klasse.</a:t>
            </a:r>
          </a:p>
          <a:p>
            <a:r>
              <a:rPr lang="de-DE" dirty="0"/>
              <a:t>Folgende Schritte 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Definition der </a:t>
            </a:r>
            <a:r>
              <a:rPr lang="de-DE" dirty="0" err="1"/>
              <a:t>Trainingssdaten</a:t>
            </a:r>
            <a:endParaRPr lang="de-DE" dirty="0"/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Berechnung der multivariaten Klassenstatistiken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Erstellung des klassifizierten Rasters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Vektorisierung des klassifizierten Rasters und Erstellung der Feature-Class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F29A909-B97F-49FF-A72E-6158AC281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Landnutzungsklassifikation über ML-Klassifikation in ArcGIS Pro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2084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1CE4B79-18C4-4A66-BD2C-2ACCD6403B6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Ziel: Klassifikation des extrahierten Rasters in Regionen unterschiedlicher Landnutzung:</a:t>
            </a:r>
          </a:p>
          <a:p>
            <a:pPr marL="800100" lvl="1" indent="-342900">
              <a:buFont typeface="+mj-lt"/>
              <a:buAutoNum type="arabicPeriod"/>
            </a:pPr>
            <a:r>
              <a:rPr lang="de-DE" dirty="0"/>
              <a:t>Waldflächen</a:t>
            </a:r>
          </a:p>
          <a:p>
            <a:pPr marL="800100" lvl="1" indent="-342900">
              <a:buFont typeface="+mj-lt"/>
              <a:buAutoNum type="arabicPeriod"/>
            </a:pPr>
            <a:r>
              <a:rPr lang="de-DE" dirty="0"/>
              <a:t>Wasserflächen</a:t>
            </a:r>
          </a:p>
          <a:p>
            <a:pPr marL="800100" lvl="1" indent="-342900">
              <a:buFont typeface="+mj-lt"/>
              <a:buAutoNum type="arabicPeriod"/>
            </a:pPr>
            <a:r>
              <a:rPr lang="de-DE" dirty="0"/>
              <a:t>Äcker und Brachland</a:t>
            </a:r>
          </a:p>
          <a:p>
            <a:pPr marL="800100" lvl="1" indent="-342900">
              <a:buFont typeface="+mj-lt"/>
              <a:buAutoNum type="arabicPeriod"/>
            </a:pPr>
            <a:r>
              <a:rPr lang="de-DE" dirty="0"/>
              <a:t>Wiesen und Felder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Selektieren Sie das extrahierte Satellitenbild im Inhaltsbereich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Kernregisterkarte</a:t>
            </a:r>
            <a:r>
              <a:rPr lang="en-GB" dirty="0"/>
              <a:t> </a:t>
            </a:r>
            <a:r>
              <a:rPr lang="de-DE" dirty="0"/>
              <a:t>„Bilddaten“, Punkt „Klassifizierungswerkzeuge“ im Bereich „Bildklassifizierung“, Werkzeug „Trainingsgebiet-Manager“ </a:t>
            </a:r>
            <a:endParaRPr lang="en-GB" dirty="0"/>
          </a:p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F29A909-B97F-49FF-A72E-6158AC281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Erstellung der Trainingsdaten für die Klassifikation</a:t>
            </a: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F2052BF-57F1-445D-865D-5FB4C13E18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74" t="1801" r="43069" b="71465"/>
          <a:stretch/>
        </p:blipFill>
        <p:spPr>
          <a:xfrm>
            <a:off x="4532416" y="4171015"/>
            <a:ext cx="7659584" cy="268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70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1CE4B79-18C4-4A66-BD2C-2ACCD6403B6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Kernregisterkarte</a:t>
            </a:r>
            <a:r>
              <a:rPr lang="en-GB" dirty="0"/>
              <a:t> </a:t>
            </a:r>
            <a:r>
              <a:rPr lang="de-DE" dirty="0"/>
              <a:t>„Bilddaten“, Punkt „Klassifizierungswerkzeuge“ im </a:t>
            </a:r>
            <a:br>
              <a:rPr lang="de-DE" dirty="0"/>
            </a:br>
            <a:r>
              <a:rPr lang="de-DE" dirty="0"/>
              <a:t>Bereich „Bildklassifizierung“, Werkzeug „Trainingsgebiet-Manager“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Erstellen Sie ein neues Schema 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Rechts-Klick auf „Neues Schema“ -&gt; Eigenschaften bearbeiten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F29A909-B97F-49FF-A72E-6158AC281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Praxis: Erstellung der Trainingsdaten für die Klassifikation</a:t>
            </a: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B1BEC6C-5E93-4BBA-9E56-030214766A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763" t="18787" b="347"/>
          <a:stretch/>
        </p:blipFill>
        <p:spPr>
          <a:xfrm>
            <a:off x="9482447" y="0"/>
            <a:ext cx="2709553" cy="6851083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93EBAF8-131F-45F1-83F8-C7F4C980F2C8}"/>
              </a:ext>
            </a:extLst>
          </p:cNvPr>
          <p:cNvSpPr/>
          <p:nvPr/>
        </p:nvSpPr>
        <p:spPr>
          <a:xfrm>
            <a:off x="11370623" y="633374"/>
            <a:ext cx="285008" cy="34438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5B62508-483F-4631-A483-F8C104C4F0A9}"/>
              </a:ext>
            </a:extLst>
          </p:cNvPr>
          <p:cNvSpPr txBox="1"/>
          <p:nvPr/>
        </p:nvSpPr>
        <p:spPr>
          <a:xfrm>
            <a:off x="11109366" y="399540"/>
            <a:ext cx="914400" cy="914400"/>
          </a:xfrm>
          <a:prstGeom prst="rect">
            <a:avLst/>
          </a:prstGeom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2000" b="1" i="0" dirty="0">
                <a:solidFill>
                  <a:srgbClr val="FF0000"/>
                </a:solidFill>
                <a:latin typeface="Spartan ExtraBold" pitchFamily="2" charset="77"/>
              </a:rPr>
              <a:t>1.</a:t>
            </a:r>
            <a:endParaRPr lang="en-GB" sz="2000" b="1" i="0" dirty="0">
              <a:solidFill>
                <a:srgbClr val="FF0000"/>
              </a:solidFill>
              <a:latin typeface="Spartan ExtraBold" pitchFamily="2" charset="77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71CE8F5-3FE1-4350-8758-9B97AA8A36CB}"/>
              </a:ext>
            </a:extLst>
          </p:cNvPr>
          <p:cNvSpPr/>
          <p:nvPr/>
        </p:nvSpPr>
        <p:spPr>
          <a:xfrm>
            <a:off x="9742554" y="948954"/>
            <a:ext cx="1073727" cy="22076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F61FBF2-68F9-4F74-BDA1-C29C8BF36481}"/>
              </a:ext>
            </a:extLst>
          </p:cNvPr>
          <p:cNvSpPr txBox="1"/>
          <p:nvPr/>
        </p:nvSpPr>
        <p:spPr>
          <a:xfrm>
            <a:off x="9499110" y="856740"/>
            <a:ext cx="914400" cy="914400"/>
          </a:xfrm>
          <a:prstGeom prst="rect">
            <a:avLst/>
          </a:prstGeom>
        </p:spPr>
        <p:txBody>
          <a:bodyPr wrap="none" lIns="0" rIns="0" rtlCol="0" anchor="t">
            <a:normAutofit/>
          </a:bodyPr>
          <a:lstStyle/>
          <a:p>
            <a:pPr algn="l"/>
            <a:r>
              <a:rPr lang="de-DE" sz="2000" b="1" dirty="0">
                <a:solidFill>
                  <a:srgbClr val="FF0000"/>
                </a:solidFill>
                <a:latin typeface="Spartan ExtraBold" pitchFamily="2" charset="77"/>
              </a:rPr>
              <a:t>2</a:t>
            </a:r>
            <a:r>
              <a:rPr lang="de-DE" sz="2000" b="1" i="0" dirty="0">
                <a:solidFill>
                  <a:srgbClr val="FF0000"/>
                </a:solidFill>
                <a:latin typeface="Spartan ExtraBold" pitchFamily="2" charset="77"/>
              </a:rPr>
              <a:t>.</a:t>
            </a:r>
            <a:endParaRPr lang="en-GB" sz="2000" b="1" i="0" dirty="0">
              <a:solidFill>
                <a:srgbClr val="FF0000"/>
              </a:solidFill>
              <a:latin typeface="Spartan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820986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TUBAF">
      <a:dk1>
        <a:sysClr val="windowText" lastClr="000000"/>
      </a:dk1>
      <a:lt1>
        <a:sysClr val="window" lastClr="FFFFFF"/>
      </a:lt1>
      <a:dk2>
        <a:srgbClr val="004A7D"/>
      </a:dk2>
      <a:lt2>
        <a:srgbClr val="F2F2F2"/>
      </a:lt2>
      <a:accent1>
        <a:srgbClr val="8B7530"/>
      </a:accent1>
      <a:accent2>
        <a:srgbClr val="007B99"/>
      </a:accent2>
      <a:accent3>
        <a:srgbClr val="B71E3F"/>
      </a:accent3>
      <a:accent4>
        <a:srgbClr val="15882E"/>
      </a:accent4>
      <a:accent5>
        <a:srgbClr val="F39433"/>
      </a:accent5>
      <a:accent6>
        <a:srgbClr val="86CCD2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rIns="0" anchor="t">
        <a:normAutofit/>
      </a:bodyPr>
      <a:lstStyle>
        <a:defPPr algn="l">
          <a:defRPr sz="2000" b="1" i="0" dirty="0">
            <a:solidFill>
              <a:srgbClr val="004A7D"/>
            </a:solidFill>
            <a:latin typeface="Spartan ExtraBold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6CD6EA72-AF7F-462F-9AC0-76C9F8BA9064}" vid="{57E2CBE2-615A-4F91-98CE-C6E42D9E22C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1624</Words>
  <Application>Microsoft Office PowerPoint</Application>
  <PresentationFormat>Breitbild</PresentationFormat>
  <Paragraphs>220</Paragraphs>
  <Slides>32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8" baseType="lpstr">
      <vt:lpstr>Arial</vt:lpstr>
      <vt:lpstr>Calibri</vt:lpstr>
      <vt:lpstr>Cambria Math</vt:lpstr>
      <vt:lpstr>Spartan ExtraBold</vt:lpstr>
      <vt:lpstr>Wingdings</vt:lpstr>
      <vt:lpstr>Office</vt:lpstr>
      <vt:lpstr>Übung Grundlagen GIS</vt:lpstr>
      <vt:lpstr>Datengrundlage und Vorarbeiten</vt:lpstr>
      <vt:lpstr>Theorie: Klassifikation</vt:lpstr>
      <vt:lpstr>Theorie: Maximum-Likelihood-Klassifikation</vt:lpstr>
      <vt:lpstr>Theorie: Maximum-Likelihood-Klassifikation – 1D Beispiel</vt:lpstr>
      <vt:lpstr>Theorie: Maximum-Likelihood-Klassifikation</vt:lpstr>
      <vt:lpstr>Praxis: Landnutzungsklassifikation über ML-Klassifikation in ArcGIS Pro</vt:lpstr>
      <vt:lpstr>Praxis: Erstellung der Trainingsdaten für die Klassifikation</vt:lpstr>
      <vt:lpstr>Praxis: Erstellung der Trainingsdaten für die Klassifikation</vt:lpstr>
      <vt:lpstr>Praxis: Erstellung der Trainingsdaten für die Klassifikation</vt:lpstr>
      <vt:lpstr>Praxis: Erstellung der Trainingsdaten für die Klassifikation</vt:lpstr>
      <vt:lpstr>Praxis: Erstellung der Trainingsdaten für die Klassifikation</vt:lpstr>
      <vt:lpstr>Praxis: Erstellung der Trainingsdaten für die Klassifikation</vt:lpstr>
      <vt:lpstr>Praxis: Erstellung der Trainingsdaten für die Klassifikation</vt:lpstr>
      <vt:lpstr>Praxis: Erstellung der Trainingsdaten für die Klassifikation</vt:lpstr>
      <vt:lpstr>Praxis: Erstellung der Trainingsdaten für die Klassifikation</vt:lpstr>
      <vt:lpstr>Praxis: Erstellung der Trainingsdaten für die Klassifikation</vt:lpstr>
      <vt:lpstr>Praxis: Erstellung der Trainingsdaten für die Klassifikation</vt:lpstr>
      <vt:lpstr>Praxis: Erstellung der Trainingsdaten für die Klassifikation</vt:lpstr>
      <vt:lpstr>Praxis: Berechnung der multivariaten Klassenstatistiken und  Erstellung der Signaturdatei </vt:lpstr>
      <vt:lpstr>Praxis: Klassifikation des Rasterlayers </vt:lpstr>
      <vt:lpstr>Praxis: Klassifikation des Rasterlayers </vt:lpstr>
      <vt:lpstr>Praxis: Konfidenz der Klassifikation </vt:lpstr>
      <vt:lpstr>Praxis: Klassifikation des Rasterlayers </vt:lpstr>
      <vt:lpstr>Praxis: Vektorisierung des klassifizierten Rasters </vt:lpstr>
      <vt:lpstr>Praxis: Vektorisierung des klassifizierten Rasters </vt:lpstr>
      <vt:lpstr>Übungsaufgabe: Erweiterung der Landnutzungsklassifikation</vt:lpstr>
      <vt:lpstr>Übungsaufgabe: Erweiterung der Landnutzungsklassifikation</vt:lpstr>
      <vt:lpstr>Theorie: Hauptkomponentenanalyse / Principle Component Analysis (PCA)</vt:lpstr>
      <vt:lpstr>Theorie: Hauptkomponentenanalyse / Principle Component Analysis (PCA)</vt:lpstr>
      <vt:lpstr>Theorie: Hauptkomponentenanalyse / Principle Component Analysis (PCA)</vt:lpstr>
      <vt:lpstr>Theorie: Hauptkomponentenanalyse / Principle Component Analysis (PCA)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Übung Grundlagen GIS</dc:title>
  <dc:creator>Peter Menzel</dc:creator>
  <cp:lastModifiedBy>Peter Menzel</cp:lastModifiedBy>
  <cp:revision>192</cp:revision>
  <cp:lastPrinted>2023-04-13T13:19:24Z</cp:lastPrinted>
  <dcterms:created xsi:type="dcterms:W3CDTF">2021-01-06T10:07:23Z</dcterms:created>
  <dcterms:modified xsi:type="dcterms:W3CDTF">2025-05-08T12:32:25Z</dcterms:modified>
</cp:coreProperties>
</file>