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65" r:id="rId2"/>
    <p:sldId id="266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9" r:id="rId24"/>
    <p:sldId id="290" r:id="rId25"/>
    <p:sldId id="288" r:id="rId26"/>
    <p:sldId id="291" r:id="rId27"/>
    <p:sldId id="292" r:id="rId28"/>
    <p:sldId id="293" r:id="rId29"/>
    <p:sldId id="294" r:id="rId30"/>
    <p:sldId id="267" r:id="rId31"/>
  </p:sldIdLst>
  <p:sldSz cx="12192000" cy="6858000"/>
  <p:notesSz cx="7010400" cy="92964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0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686" userDrawn="1">
          <p15:clr>
            <a:srgbClr val="A4A3A4"/>
          </p15:clr>
        </p15:guide>
        <p15:guide id="4" pos="438" userDrawn="1">
          <p15:clr>
            <a:srgbClr val="A4A3A4"/>
          </p15:clr>
        </p15:guide>
        <p15:guide id="5" orient="horz" pos="11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7D"/>
    <a:srgbClr val="0069B4"/>
    <a:srgbClr val="8AAD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11" autoAdjust="0"/>
    <p:restoredTop sz="94712" autoAdjust="0"/>
  </p:normalViewPr>
  <p:slideViewPr>
    <p:cSldViewPr snapToGrid="0" showGuides="1">
      <p:cViewPr varScale="1">
        <p:scale>
          <a:sx n="107" d="100"/>
          <a:sy n="107" d="100"/>
        </p:scale>
        <p:origin x="1260" y="52"/>
      </p:cViewPr>
      <p:guideLst>
        <p:guide orient="horz" pos="3407"/>
        <p:guide pos="3840"/>
        <p:guide orient="horz" pos="686"/>
        <p:guide pos="438"/>
        <p:guide orient="horz" pos="11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9A2D55D-E9BC-4C36-B72D-B1213935B848}" type="datetimeFigureOut">
              <a:rPr lang="de-DE" smtClean="0"/>
              <a:t>30.04.2025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9146D6B-7675-4AF9-A4D9-D66329B706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6325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-1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A063EAD2-69D9-CD41-8A47-FB81C38040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4462"/>
            <a:ext cx="12192000" cy="2813538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24884B69-E849-4E14-84C0-DB35C2BB77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3595" y="1979828"/>
            <a:ext cx="10397085" cy="1314518"/>
          </a:xfrm>
          <a:prstGeom prst="rect">
            <a:avLst/>
          </a:prstGeom>
          <a:noFill/>
        </p:spPr>
        <p:txBody>
          <a:bodyPr lIns="0" tIns="0" rIns="0" anchor="t">
            <a:normAutofit/>
          </a:bodyPr>
          <a:lstStyle>
            <a:lvl1pPr algn="l">
              <a:lnSpc>
                <a:spcPct val="120000"/>
              </a:lnSpc>
              <a:defRPr sz="3600" b="1" i="0" cap="all" spc="0" baseline="0">
                <a:solidFill>
                  <a:srgbClr val="004A7D"/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8B5A38D9-4A1A-4CCF-BF40-AADD0B153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3595" y="3429000"/>
            <a:ext cx="10397084" cy="999932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 algn="l">
              <a:buNone/>
              <a:defRPr sz="2600" b="0" i="0" baseline="0">
                <a:solidFill>
                  <a:srgbClr val="004A7D"/>
                </a:solidFill>
                <a:effectLst/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cxnSp>
        <p:nvCxnSpPr>
          <p:cNvPr id="10" name="Gerade Verbindung 5">
            <a:extLst>
              <a:ext uri="{FF2B5EF4-FFF2-40B4-BE49-F238E27FC236}">
                <a16:creationId xmlns:a16="http://schemas.microsoft.com/office/drawing/2014/main" id="{B6CB56BE-7674-4FC7-B75B-B7881B25E4ED}"/>
              </a:ext>
            </a:extLst>
          </p:cNvPr>
          <p:cNvCxnSpPr>
            <a:cxnSpLocks/>
          </p:cNvCxnSpPr>
          <p:nvPr userDrawn="1"/>
        </p:nvCxnSpPr>
        <p:spPr>
          <a:xfrm flipV="1">
            <a:off x="760227" y="5760406"/>
            <a:ext cx="0" cy="10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E9FDD28D-5F98-4D34-A78F-7381EA09F7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9721" y="5768578"/>
            <a:ext cx="10680958" cy="1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A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de-DE" dirty="0"/>
              <a:t>Dr. Peter Menzel, Institut für Geophysik </a:t>
            </a:r>
            <a:r>
              <a:rPr lang="de-DE"/>
              <a:t>und Geoinformatik</a:t>
            </a:r>
            <a:endParaRPr lang="de-DE" dirty="0"/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1BD618A-BD18-4BCE-9B22-82783314C6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86" y="520473"/>
            <a:ext cx="255318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47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8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4">
            <a:extLst>
              <a:ext uri="{FF2B5EF4-FFF2-40B4-BE49-F238E27FC236}">
                <a16:creationId xmlns:a16="http://schemas.microsoft.com/office/drawing/2014/main" id="{B7933CBF-A719-B444-8AF5-04F23B2A8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5" y="923058"/>
            <a:ext cx="10982536" cy="781764"/>
          </a:xfrm>
          <a:prstGeom prst="rect">
            <a:avLst/>
          </a:prstGeom>
        </p:spPr>
        <p:txBody>
          <a:bodyPr lIns="0" tIns="0"/>
          <a:lstStyle>
            <a:lvl1pPr>
              <a:defRPr sz="2000" b="1" i="0">
                <a:solidFill>
                  <a:srgbClr val="004A7D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2483862F-6D91-964D-BE35-72549DABF132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748145" y="1704975"/>
            <a:ext cx="10982535" cy="423068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r>
              <a:rPr lang="de-DE" dirty="0"/>
              <a:t>Diagramm einfügen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114F96E-E110-4AF7-B5DC-3E1BE54715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59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3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4">
            <a:extLst>
              <a:ext uri="{FF2B5EF4-FFF2-40B4-BE49-F238E27FC236}">
                <a16:creationId xmlns:a16="http://schemas.microsoft.com/office/drawing/2014/main" id="{B7933CBF-A719-B444-8AF5-04F23B2A8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83" y="923058"/>
            <a:ext cx="10976598" cy="781764"/>
          </a:xfrm>
          <a:prstGeom prst="rect">
            <a:avLst/>
          </a:prstGeom>
        </p:spPr>
        <p:txBody>
          <a:bodyPr lIns="0" tIns="0"/>
          <a:lstStyle>
            <a:lvl1pPr>
              <a:defRPr sz="2000" b="1" i="0">
                <a:solidFill>
                  <a:srgbClr val="004A7D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2483862F-6D91-964D-BE35-72549DABF132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753301" y="1712981"/>
            <a:ext cx="3393426" cy="423068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r>
              <a:rPr lang="de-DE" dirty="0"/>
              <a:t>Diagramm einfügen</a:t>
            </a:r>
          </a:p>
        </p:txBody>
      </p:sp>
      <p:sp>
        <p:nvSpPr>
          <p:cNvPr id="14" name="Diagrammplatzhalter 2">
            <a:extLst>
              <a:ext uri="{FF2B5EF4-FFF2-40B4-BE49-F238E27FC236}">
                <a16:creationId xmlns:a16="http://schemas.microsoft.com/office/drawing/2014/main" id="{85493028-4E16-3C4A-BD65-3436E4073715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8344003" y="1712981"/>
            <a:ext cx="3393426" cy="423068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r>
              <a:rPr lang="de-DE" dirty="0"/>
              <a:t>Diagramm einfügen</a:t>
            </a:r>
          </a:p>
        </p:txBody>
      </p:sp>
      <p:sp>
        <p:nvSpPr>
          <p:cNvPr id="15" name="Diagrammplatzhalter 2">
            <a:extLst>
              <a:ext uri="{FF2B5EF4-FFF2-40B4-BE49-F238E27FC236}">
                <a16:creationId xmlns:a16="http://schemas.microsoft.com/office/drawing/2014/main" id="{C53FB2FC-6039-1F45-AC1C-11CB345BEDEA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4548652" y="1712981"/>
            <a:ext cx="3393426" cy="423068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r>
              <a:rPr lang="de-DE" dirty="0"/>
              <a:t>Diagramm einfügen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375E368-7061-4EAC-8D8F-91FADBAC04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987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4">
            <a:extLst>
              <a:ext uri="{FF2B5EF4-FFF2-40B4-BE49-F238E27FC236}">
                <a16:creationId xmlns:a16="http://schemas.microsoft.com/office/drawing/2014/main" id="{B7933CBF-A719-B444-8AF5-04F23B2A8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83" y="923058"/>
            <a:ext cx="10976598" cy="781764"/>
          </a:xfrm>
          <a:prstGeom prst="rect">
            <a:avLst/>
          </a:prstGeom>
        </p:spPr>
        <p:txBody>
          <a:bodyPr lIns="0" tIns="0"/>
          <a:lstStyle>
            <a:lvl1pPr>
              <a:defRPr sz="2000" b="1" i="0">
                <a:solidFill>
                  <a:srgbClr val="004A7D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Tabellenplatzhalter 3">
            <a:extLst>
              <a:ext uri="{FF2B5EF4-FFF2-40B4-BE49-F238E27FC236}">
                <a16:creationId xmlns:a16="http://schemas.microsoft.com/office/drawing/2014/main" id="{42393A5D-B8CA-DB43-A5C3-B61EB6BE6DAB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754084" y="1704975"/>
            <a:ext cx="10976598" cy="423068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r>
              <a:rPr lang="de-DE" dirty="0"/>
              <a:t>Tabelle einfügen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507D64E-2D6A-49B3-90C9-D8842A2376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1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ild + weiße 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A063EAD2-69D9-CD41-8A47-FB81C38040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4462"/>
            <a:ext cx="12192000" cy="2813538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AE4DC475-0773-FD4F-8894-FD86AB375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3595" y="1979827"/>
            <a:ext cx="10397085" cy="1333307"/>
          </a:xfrm>
          <a:prstGeom prst="rect">
            <a:avLst/>
          </a:prstGeom>
          <a:noFill/>
        </p:spPr>
        <p:txBody>
          <a:bodyPr lIns="0" tIns="0" rIns="0" anchor="t">
            <a:normAutofit/>
          </a:bodyPr>
          <a:lstStyle>
            <a:lvl1pPr algn="l">
              <a:lnSpc>
                <a:spcPct val="120000"/>
              </a:lnSpc>
              <a:defRPr sz="3600" b="1" i="0" cap="all" spc="0" baseline="0"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C0AF655A-574C-354D-BC9B-554D42DDD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3595" y="3429000"/>
            <a:ext cx="10397084" cy="999932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 algn="l">
              <a:buNone/>
              <a:defRPr sz="2600" b="0" i="0" baseline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CD17BEE2-4CFD-88E3-10CD-8178C0CEC98E}"/>
              </a:ext>
            </a:extLst>
          </p:cNvPr>
          <p:cNvCxnSpPr>
            <a:cxnSpLocks/>
          </p:cNvCxnSpPr>
          <p:nvPr userDrawn="1"/>
        </p:nvCxnSpPr>
        <p:spPr>
          <a:xfrm flipV="1">
            <a:off x="760227" y="5762082"/>
            <a:ext cx="0" cy="10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54F54922-C6D0-486F-9516-5F7B612902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9721" y="5768578"/>
            <a:ext cx="10680958" cy="1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A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de-DE" dirty="0"/>
              <a:t>Dr. Peter Menzel, Institut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Geophysics</a:t>
            </a:r>
            <a:r>
              <a:rPr lang="de-DE" dirty="0"/>
              <a:t> and </a:t>
            </a:r>
            <a:r>
              <a:rPr lang="de-DE" dirty="0" err="1"/>
              <a:t>Geoinformatics</a:t>
            </a:r>
            <a:endParaRPr lang="de-DE" dirty="0"/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E18612A-927F-4CA8-AC48-CD39216036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2" y="521206"/>
            <a:ext cx="2553189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14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8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ild + blaue Schrift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A063EAD2-69D9-CD41-8A47-FB81C38040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4462"/>
            <a:ext cx="12192000" cy="2813538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AE4DC475-0773-FD4F-8894-FD86AB375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3595" y="1979827"/>
            <a:ext cx="10397085" cy="1333307"/>
          </a:xfrm>
          <a:prstGeom prst="rect">
            <a:avLst/>
          </a:prstGeom>
          <a:noFill/>
        </p:spPr>
        <p:txBody>
          <a:bodyPr lIns="0" tIns="0" rIns="0" anchor="t">
            <a:normAutofit/>
          </a:bodyPr>
          <a:lstStyle>
            <a:lvl1pPr algn="l">
              <a:lnSpc>
                <a:spcPct val="120000"/>
              </a:lnSpc>
              <a:defRPr sz="3600" b="1" i="0" cap="all" spc="0" baseline="0">
                <a:solidFill>
                  <a:srgbClr val="004A7D"/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C0AF655A-574C-354D-BC9B-554D42DDD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3595" y="3429000"/>
            <a:ext cx="10397084" cy="999932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 algn="l">
              <a:buNone/>
              <a:defRPr sz="2600" b="0" i="0" baseline="0">
                <a:solidFill>
                  <a:srgbClr val="004A7D"/>
                </a:solidFill>
                <a:effectLst/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CD17BEE2-4CFD-88E3-10CD-8178C0CEC98E}"/>
              </a:ext>
            </a:extLst>
          </p:cNvPr>
          <p:cNvCxnSpPr>
            <a:cxnSpLocks/>
          </p:cNvCxnSpPr>
          <p:nvPr userDrawn="1"/>
        </p:nvCxnSpPr>
        <p:spPr>
          <a:xfrm flipV="1">
            <a:off x="766763" y="5768578"/>
            <a:ext cx="0" cy="10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FA72C748-26E8-412F-890F-594491E908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9721" y="5768578"/>
            <a:ext cx="10680958" cy="1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A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de-DE" dirty="0"/>
              <a:t>Dr. Peter Menzel, Institut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Geophysics</a:t>
            </a:r>
            <a:r>
              <a:rPr lang="de-DE" dirty="0"/>
              <a:t> and </a:t>
            </a:r>
            <a:r>
              <a:rPr lang="de-DE" dirty="0" err="1"/>
              <a:t>Geoinformatics</a:t>
            </a:r>
            <a:endParaRPr lang="de-DE" dirty="0"/>
          </a:p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9423C04-9F6A-4DA0-BE81-E6C83F4F40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86" y="520473"/>
            <a:ext cx="255318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434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8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27592B3-D4DC-E24F-AA1C-2A05D60DD6C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48145" y="1721708"/>
            <a:ext cx="10982536" cy="4213234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rgbClr val="004A7D"/>
              </a:buClr>
              <a:buSzPct val="110000"/>
              <a:buFont typeface="Wingdings" pitchFamily="2" charset="2"/>
              <a:buNone/>
              <a:defRPr sz="1800">
                <a:latin typeface="+mn-lt"/>
              </a:defRPr>
            </a:lvl1pPr>
            <a:lvl2pPr marL="6858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1430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002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574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DE3F634-B07A-6F47-9151-9C187E088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5" y="923058"/>
            <a:ext cx="10982536" cy="781764"/>
          </a:xfrm>
          <a:prstGeom prst="rect">
            <a:avLst/>
          </a:prstGeom>
        </p:spPr>
        <p:txBody>
          <a:bodyPr lIns="0" tIns="0"/>
          <a:lstStyle>
            <a:lvl1pPr>
              <a:defRPr sz="2000" b="1" i="0">
                <a:solidFill>
                  <a:srgbClr val="004A7D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8F4D545-5734-447E-BC12-3730E868CF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03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6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960BD8C6-7AB3-C64F-8C75-0984F7FD809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48145" y="1721708"/>
            <a:ext cx="5259227" cy="4213234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rgbClr val="004A7D"/>
              </a:buClr>
              <a:buSzPct val="110000"/>
              <a:buFont typeface="Wingdings" pitchFamily="2" charset="2"/>
              <a:buNone/>
              <a:defRPr sz="1800">
                <a:latin typeface="+mn-lt"/>
              </a:defRPr>
            </a:lvl1pPr>
            <a:lvl2pPr marL="742950" indent="-28575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200150" indent="-28575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57350" indent="-28575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00250" indent="-17145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64349417-2101-9E4F-957C-40EE9DC94BA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71454" y="1721708"/>
            <a:ext cx="5259227" cy="4213234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rgbClr val="004A7D"/>
              </a:buClr>
              <a:buSzPct val="110000"/>
              <a:buFont typeface="Wingdings" pitchFamily="2" charset="2"/>
              <a:buNone/>
              <a:defRPr sz="1800">
                <a:latin typeface="+mn-lt"/>
              </a:defRPr>
            </a:lvl1pPr>
            <a:lvl2pPr marL="6858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1430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002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574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BCAE72CF-FE3E-B44F-A41E-BFF4769C3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5" y="923058"/>
            <a:ext cx="10982536" cy="781764"/>
          </a:xfrm>
          <a:prstGeom prst="rect">
            <a:avLst/>
          </a:prstGeom>
        </p:spPr>
        <p:txBody>
          <a:bodyPr lIns="0" tIns="0"/>
          <a:lstStyle>
            <a:lvl1pPr>
              <a:defRPr sz="2000" b="1" i="0">
                <a:solidFill>
                  <a:srgbClr val="004A7D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8BE2FA2-7F9B-4F82-93BA-179F5A7A9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09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5244DFFF-5FDB-2845-9FB3-C504544BB02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54083" y="864231"/>
            <a:ext cx="10976598" cy="5070711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rgbClr val="004A7D"/>
              </a:buClr>
              <a:buSzPct val="110000"/>
              <a:buFont typeface="Wingdings" pitchFamily="2" charset="2"/>
              <a:buNone/>
              <a:defRPr sz="1800">
                <a:latin typeface="+mn-lt"/>
              </a:defRPr>
            </a:lvl1pPr>
            <a:lvl2pPr marL="6858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1430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002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574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CCC6298-7B59-40FD-81F7-9F386267D7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5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EC617361-E60C-DE46-BBF4-073B94746F1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471453" y="864231"/>
            <a:ext cx="5259227" cy="5070711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rgbClr val="004A7D"/>
              </a:buClr>
              <a:buSzPct val="110000"/>
              <a:buFont typeface="Wingdings" pitchFamily="2" charset="2"/>
              <a:buNone/>
              <a:defRPr sz="1800">
                <a:latin typeface="+mn-lt"/>
              </a:defRPr>
            </a:lvl1pPr>
            <a:lvl2pPr marL="6858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1430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002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574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400A0BB4-9691-2743-8231-5FFC854F1A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53301" y="864231"/>
            <a:ext cx="5259227" cy="5070711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rgbClr val="004A7D"/>
              </a:buClr>
              <a:buSzPct val="110000"/>
              <a:buFont typeface="Wingdings" pitchFamily="2" charset="2"/>
              <a:buNone/>
              <a:defRPr sz="1800">
                <a:latin typeface="+mn-lt"/>
              </a:defRPr>
            </a:lvl1pPr>
            <a:lvl2pPr marL="6858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1430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002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574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3F52199-0BE3-4F26-8B3E-C873622D7D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07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/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enplatzhalter 4">
            <a:extLst>
              <a:ext uri="{FF2B5EF4-FFF2-40B4-BE49-F238E27FC236}">
                <a16:creationId xmlns:a16="http://schemas.microsoft.com/office/drawing/2014/main" id="{20FE898B-58F2-9142-9ED3-EEBBA769A76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48145" y="841376"/>
            <a:ext cx="10982536" cy="495991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</a:lstStyle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B3F7442-48D7-410A-B860-69E8908983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5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E4BC42F-D558-FF41-B4B9-7A075C25C7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4083" y="1704822"/>
            <a:ext cx="10976598" cy="4230841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B7933CBF-A719-B444-8AF5-04F23B2A8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83" y="923058"/>
            <a:ext cx="10976598" cy="781764"/>
          </a:xfrm>
          <a:prstGeom prst="rect">
            <a:avLst/>
          </a:prstGeom>
        </p:spPr>
        <p:txBody>
          <a:bodyPr lIns="0" tIns="0"/>
          <a:lstStyle>
            <a:lvl1pPr>
              <a:defRPr sz="2000" b="1" i="0">
                <a:solidFill>
                  <a:srgbClr val="004A7D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B2990FB-9498-45C9-8E18-87877C9571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2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 Verbindung 5">
            <a:extLst>
              <a:ext uri="{FF2B5EF4-FFF2-40B4-BE49-F238E27FC236}">
                <a16:creationId xmlns:a16="http://schemas.microsoft.com/office/drawing/2014/main" id="{BF5E3395-C981-4234-9E4A-431FB9716BC5}"/>
              </a:ext>
            </a:extLst>
          </p:cNvPr>
          <p:cNvCxnSpPr>
            <a:cxnSpLocks/>
          </p:cNvCxnSpPr>
          <p:nvPr userDrawn="1"/>
        </p:nvCxnSpPr>
        <p:spPr>
          <a:xfrm flipV="1">
            <a:off x="760227" y="6217600"/>
            <a:ext cx="0" cy="640400"/>
          </a:xfrm>
          <a:prstGeom prst="line">
            <a:avLst/>
          </a:prstGeom>
          <a:ln>
            <a:solidFill>
              <a:srgbClr val="004A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73F8053B-A6A5-488D-A314-83E271417020}"/>
              </a:ext>
            </a:extLst>
          </p:cNvPr>
          <p:cNvSpPr txBox="1">
            <a:spLocks/>
          </p:cNvSpPr>
          <p:nvPr userDrawn="1"/>
        </p:nvSpPr>
        <p:spPr>
          <a:xfrm>
            <a:off x="194239" y="6274750"/>
            <a:ext cx="494764" cy="365125"/>
          </a:xfrm>
          <a:prstGeom prst="rect">
            <a:avLst/>
          </a:prstGeom>
        </p:spPr>
        <p:txBody>
          <a:bodyPr lIns="0" tIns="0" rIns="0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rgbClr val="004A7D"/>
                </a:solidFill>
                <a:latin typeface="Spartan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1FBD69-6E57-4E10-B6F4-1F4D658D73AC}" type="slidenum">
              <a:rPr lang="de-DE" smtClean="0">
                <a:latin typeface="+mn-lt"/>
              </a:rPr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ED8D6D00-FF5F-483E-B336-EE136557BCB3}"/>
              </a:ext>
            </a:extLst>
          </p:cNvPr>
          <p:cNvSpPr txBox="1">
            <a:spLocks/>
          </p:cNvSpPr>
          <p:nvPr userDrawn="1"/>
        </p:nvSpPr>
        <p:spPr>
          <a:xfrm>
            <a:off x="902677" y="6223950"/>
            <a:ext cx="6864875" cy="533387"/>
          </a:xfrm>
          <a:prstGeom prst="rect">
            <a:avLst/>
          </a:prstGeom>
        </p:spPr>
        <p:txBody>
          <a:bodyPr lIns="0" tIns="0" rIns="0"/>
          <a:lstStyle>
            <a:defPPr>
              <a:defRPr lang="de-DE"/>
            </a:defPPr>
            <a:lvl1pPr marL="0" algn="l" defTabSz="914400" rtl="0" eaLnBrk="1" latinLnBrk="0" hangingPunct="1">
              <a:lnSpc>
                <a:spcPct val="150000"/>
              </a:lnSpc>
              <a:defRPr sz="1000" b="0" i="0" kern="1200" spc="0">
                <a:solidFill>
                  <a:srgbClr val="004A7D"/>
                </a:solidFill>
                <a:latin typeface="Spartan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+mn-lt"/>
              </a:rPr>
              <a:t>Dr. Peter Menzel</a:t>
            </a:r>
          </a:p>
          <a:p>
            <a:r>
              <a:rPr lang="de-DE" dirty="0">
                <a:latin typeface="+mn-lt"/>
              </a:rPr>
              <a:t>Grundlagen GIS</a:t>
            </a:r>
          </a:p>
        </p:txBody>
      </p:sp>
    </p:spTree>
    <p:extLst>
      <p:ext uri="{BB962C8B-B14F-4D97-AF65-F5344CB8AC3E}">
        <p14:creationId xmlns:p14="http://schemas.microsoft.com/office/powerpoint/2010/main" val="289539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7" r:id="rId2"/>
    <p:sldLayoutId id="2147483688" r:id="rId3"/>
    <p:sldLayoutId id="2147483682" r:id="rId4"/>
    <p:sldLayoutId id="2147483670" r:id="rId5"/>
    <p:sldLayoutId id="2147483672" r:id="rId6"/>
    <p:sldLayoutId id="2147483671" r:id="rId7"/>
    <p:sldLayoutId id="2147483665" r:id="rId8"/>
    <p:sldLayoutId id="2147483681" r:id="rId9"/>
    <p:sldLayoutId id="2147483683" r:id="rId10"/>
    <p:sldLayoutId id="2147483685" r:id="rId11"/>
    <p:sldLayoutId id="2147483686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4A7D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A7D"/>
        </a:buClr>
        <a:buSzPct val="10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A7D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A7D"/>
        </a:buClr>
        <a:buFont typeface="Wingdings" pitchFamily="2" charset="2"/>
        <a:buChar char="§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A7D"/>
        </a:buClr>
        <a:buFont typeface="Wingdings" pitchFamily="2" charset="2"/>
        <a:buChar char="§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earthexplorer.usgs.gov/" TargetMode="Externa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9ACE98-E6DF-4E0D-952D-B62AD8906F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Übung</a:t>
            </a:r>
            <a:r>
              <a:rPr lang="en-US" dirty="0"/>
              <a:t> </a:t>
            </a:r>
            <a:r>
              <a:rPr lang="en-US" dirty="0" err="1"/>
              <a:t>Grundlagen</a:t>
            </a:r>
            <a:r>
              <a:rPr lang="en-US" dirty="0"/>
              <a:t> GIS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66A64CF-F362-49F2-9948-E38B261F0E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Arbeiten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Rasterdaten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683AE27-0C24-4FDF-A589-9FCC2BC4E3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8B95E78-8228-48C9-BA11-BD1114B55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140" y="9422"/>
            <a:ext cx="4775860" cy="221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601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F6EA062-49A3-4F40-97E4-5640F10FEA9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Selektieren Sie das kombinierte Raster im Inhaltsbereich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de-DE" dirty="0"/>
              <a:t>Kernregisterkarte „Bilddaten“ 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de-DE" dirty="0"/>
              <a:t>Option „Rasterfunktionen“ im Bereich Analyse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de-DE" dirty="0"/>
              <a:t>Punkt „Oberfläche“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de-DE" dirty="0"/>
              <a:t>Funktion „Konturlinie“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3F0735F-C860-4506-B09F-AC7892C59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Erstellung der Isolinien als Feature Class</a:t>
            </a:r>
            <a:br>
              <a:rPr lang="de-DE" i="1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9596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F6EA062-49A3-4F40-97E4-5640F10FEA9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Selektieren Sie das kombinierte Raster im Inhaltsbereich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de-DE" dirty="0"/>
              <a:t>Kernregisterkarte „Bilddaten“ 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de-DE" dirty="0"/>
              <a:t>Option „Rasterfunktionen“ im Bereich Analyse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de-DE" dirty="0"/>
              <a:t>Punkt „Oberfläche“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de-DE" dirty="0"/>
              <a:t>Funktion „Konturlinie“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3F0735F-C860-4506-B09F-AC7892C59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Erstellung der Isolinien als Feature Class</a:t>
            </a:r>
            <a:br>
              <a:rPr lang="de-DE" i="1" dirty="0"/>
            </a:b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DF2E612-453E-4535-A257-0071EB030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35" y="0"/>
            <a:ext cx="11439930" cy="6858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A9DCD9EC-38E3-4727-B70E-F8D9BD5B6E65}"/>
              </a:ext>
            </a:extLst>
          </p:cNvPr>
          <p:cNvSpPr/>
          <p:nvPr/>
        </p:nvSpPr>
        <p:spPr>
          <a:xfrm>
            <a:off x="2588821" y="621164"/>
            <a:ext cx="739595" cy="71386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46D60EF-C187-49DC-BA67-AE6538CE9370}"/>
              </a:ext>
            </a:extLst>
          </p:cNvPr>
          <p:cNvSpPr/>
          <p:nvPr/>
        </p:nvSpPr>
        <p:spPr>
          <a:xfrm>
            <a:off x="9032293" y="4111124"/>
            <a:ext cx="739595" cy="71386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617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F6EA062-49A3-4F40-97E4-5640F10FEA9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Selektieren Sie das kombinierte Raster im Inhaltsbereich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de-DE" dirty="0"/>
              <a:t>Kernregisterkarte „Bilddaten“ 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de-DE" dirty="0"/>
              <a:t>Option „Rasterfunktionen“ im Bereich Analyse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de-DE" dirty="0"/>
              <a:t>Punkt „Oberfläche“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de-DE" dirty="0"/>
              <a:t>Funktion „Konturlinie“</a:t>
            </a:r>
          </a:p>
          <a:p>
            <a:pPr marL="1428750" lvl="2" indent="-285750">
              <a:buFont typeface="Wingdings" panose="05000000000000000000" pitchFamily="2" charset="2"/>
              <a:buChar char="Ø"/>
            </a:pPr>
            <a:r>
              <a:rPr lang="de-DE" dirty="0"/>
              <a:t>Raster: Ihr kombiniertes </a:t>
            </a:r>
            <a:r>
              <a:rPr lang="de-DE" dirty="0" err="1"/>
              <a:t>Rasterlayer</a:t>
            </a:r>
            <a:endParaRPr lang="de-DE" dirty="0"/>
          </a:p>
          <a:p>
            <a:pPr marL="1428750" lvl="2" indent="-285750">
              <a:buFont typeface="Wingdings" panose="05000000000000000000" pitchFamily="2" charset="2"/>
              <a:buChar char="Ø"/>
            </a:pPr>
            <a:r>
              <a:rPr lang="de-DE" dirty="0" err="1"/>
              <a:t>Konturlinieninterval</a:t>
            </a:r>
            <a:r>
              <a:rPr lang="de-DE" dirty="0"/>
              <a:t>: 5 m</a:t>
            </a:r>
          </a:p>
          <a:p>
            <a:pPr marL="1428750" lvl="2" indent="-285750">
              <a:buFont typeface="Wingdings" panose="05000000000000000000" pitchFamily="2" charset="2"/>
              <a:buChar char="Ø"/>
            </a:pPr>
            <a:r>
              <a:rPr lang="de-DE" dirty="0"/>
              <a:t>Ausgabe-Layer-Typ: </a:t>
            </a:r>
            <a:r>
              <a:rPr lang="de-DE" dirty="0" err="1"/>
              <a:t>Rasterlayer</a:t>
            </a:r>
            <a:endParaRPr lang="de-DE" dirty="0"/>
          </a:p>
          <a:p>
            <a:pPr marL="1428750" lvl="2" indent="-285750">
              <a:buFont typeface="Wingdings" panose="05000000000000000000" pitchFamily="2" charset="2"/>
              <a:buChar char="Ø"/>
            </a:pPr>
            <a:r>
              <a:rPr lang="de-DE" dirty="0"/>
              <a:t>Bestätigen mit „Neuen Layer Erstellen“</a:t>
            </a:r>
          </a:p>
          <a:p>
            <a:pPr marL="1428750" lvl="2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1428750" lvl="2" indent="-285750">
              <a:buFont typeface="Wingdings" panose="05000000000000000000" pitchFamily="2" charset="2"/>
              <a:buChar char="Ø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3F0735F-C860-4506-B09F-AC7892C59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Erstellung der Isolinien als Feature Class</a:t>
            </a:r>
            <a:br>
              <a:rPr lang="de-DE" i="1" dirty="0"/>
            </a:b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2C493BE-D4D2-4142-B151-5C8C67E971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166" t="22000" b="5066"/>
          <a:stretch/>
        </p:blipFill>
        <p:spPr>
          <a:xfrm>
            <a:off x="8366759" y="173736"/>
            <a:ext cx="3771279" cy="63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57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F6EA062-49A3-4F40-97E4-5640F10FEA9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Selektieren Sie das kombinierte Raster im Inhaltsbereich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de-DE" dirty="0"/>
              <a:t>Kernregisterkarte „Bilddaten“ 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de-DE" dirty="0"/>
              <a:t>Option „Rasterfunktionen“ im Bereich Analyse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de-DE" dirty="0"/>
              <a:t>Punkt „Oberfläche“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de-DE" dirty="0"/>
              <a:t>Funktion „Konturlinie“</a:t>
            </a:r>
          </a:p>
          <a:p>
            <a:pPr marL="1428750" lvl="2" indent="-285750">
              <a:buFont typeface="Wingdings" panose="05000000000000000000" pitchFamily="2" charset="2"/>
              <a:buChar char="Ø"/>
            </a:pPr>
            <a:r>
              <a:rPr lang="de-DE" dirty="0"/>
              <a:t>Raster: Ihr kombiniertes </a:t>
            </a:r>
            <a:r>
              <a:rPr lang="de-DE" dirty="0" err="1"/>
              <a:t>Rasterlyer</a:t>
            </a:r>
            <a:endParaRPr lang="de-DE" dirty="0"/>
          </a:p>
          <a:p>
            <a:pPr marL="1428750" lvl="2" indent="-285750">
              <a:buFont typeface="Wingdings" panose="05000000000000000000" pitchFamily="2" charset="2"/>
              <a:buChar char="Ø"/>
            </a:pPr>
            <a:r>
              <a:rPr lang="de-DE" dirty="0" err="1"/>
              <a:t>Konturlinieninterval</a:t>
            </a:r>
            <a:r>
              <a:rPr lang="de-DE" dirty="0"/>
              <a:t>: 5 m</a:t>
            </a:r>
          </a:p>
          <a:p>
            <a:pPr marL="1428750" lvl="2" indent="-285750">
              <a:buFont typeface="Wingdings" panose="05000000000000000000" pitchFamily="2" charset="2"/>
              <a:buChar char="Ø"/>
            </a:pPr>
            <a:r>
              <a:rPr lang="de-DE" dirty="0"/>
              <a:t>Ausgabe-Layer-Typ: </a:t>
            </a:r>
            <a:r>
              <a:rPr lang="de-DE" dirty="0" err="1"/>
              <a:t>Rasterlayer</a:t>
            </a:r>
            <a:r>
              <a:rPr lang="de-DE" dirty="0"/>
              <a:t> (?)</a:t>
            </a:r>
          </a:p>
          <a:p>
            <a:pPr marL="1428750" lvl="2" indent="-285750">
              <a:buFont typeface="Wingdings" panose="05000000000000000000" pitchFamily="2" charset="2"/>
              <a:buChar char="Ø"/>
            </a:pPr>
            <a:r>
              <a:rPr lang="de-DE" dirty="0"/>
              <a:t>Bestätigen mit „Neuen Layer Erstellen“</a:t>
            </a:r>
          </a:p>
          <a:p>
            <a:pPr marL="1428750" lvl="2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1428750" lvl="2" indent="-285750">
              <a:buFont typeface="Wingdings" panose="05000000000000000000" pitchFamily="2" charset="2"/>
              <a:buChar char="Ø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3F0735F-C860-4506-B09F-AC7892C59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Erstellung der Isolinien als Feature Class</a:t>
            </a:r>
            <a:br>
              <a:rPr lang="de-DE" i="1" dirty="0"/>
            </a:b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2C493BE-D4D2-4142-B151-5C8C67E971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166" t="22000" b="5066"/>
          <a:stretch/>
        </p:blipFill>
        <p:spPr>
          <a:xfrm>
            <a:off x="8366759" y="173736"/>
            <a:ext cx="3771279" cy="638251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9901A5F-FD35-4E80-9606-343DF7CA1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35" y="0"/>
            <a:ext cx="11439930" cy="68580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99257A01-F877-49DE-A03D-06B1DF336EEA}"/>
              </a:ext>
            </a:extLst>
          </p:cNvPr>
          <p:cNvSpPr/>
          <p:nvPr/>
        </p:nvSpPr>
        <p:spPr>
          <a:xfrm>
            <a:off x="461319" y="3429000"/>
            <a:ext cx="1705809" cy="9144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032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F6EA062-49A3-4F40-97E4-5640F10FEA9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Selektieren Sie das kombinierte Raster im Inhaltsbereich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de-DE" dirty="0"/>
              <a:t>Kernregisterkarte „Bilddaten“ 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de-DE" dirty="0"/>
              <a:t>Option „Rasterfunktionen“ im Bereich Analyse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de-DE" dirty="0"/>
              <a:t>Punkt „Oberfläche“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de-DE" dirty="0"/>
              <a:t>Funktion „Konturlinie“</a:t>
            </a:r>
          </a:p>
          <a:p>
            <a:pPr marL="1428750" lvl="2" indent="-285750">
              <a:buFont typeface="Wingdings" panose="05000000000000000000" pitchFamily="2" charset="2"/>
              <a:buChar char="Ø"/>
            </a:pPr>
            <a:r>
              <a:rPr lang="de-DE" dirty="0"/>
              <a:t>Raster: Ihr kombiniertes </a:t>
            </a:r>
            <a:r>
              <a:rPr lang="de-DE" dirty="0" err="1"/>
              <a:t>Rasterlayer</a:t>
            </a:r>
            <a:endParaRPr lang="de-DE" dirty="0"/>
          </a:p>
          <a:p>
            <a:pPr marL="1428750" lvl="2" indent="-285750">
              <a:buFont typeface="Wingdings" panose="05000000000000000000" pitchFamily="2" charset="2"/>
              <a:buChar char="Ø"/>
            </a:pPr>
            <a:r>
              <a:rPr lang="de-DE" dirty="0" err="1"/>
              <a:t>Konturlinieninterval</a:t>
            </a:r>
            <a:r>
              <a:rPr lang="de-DE" dirty="0"/>
              <a:t>: 5 m</a:t>
            </a:r>
          </a:p>
          <a:p>
            <a:pPr marL="1428750" lvl="2" indent="-285750">
              <a:buFont typeface="Wingdings" panose="05000000000000000000" pitchFamily="2" charset="2"/>
              <a:buChar char="Ø"/>
            </a:pPr>
            <a:r>
              <a:rPr lang="de-DE" dirty="0"/>
              <a:t>Ausgabe-Layer-Typ: </a:t>
            </a:r>
            <a:r>
              <a:rPr lang="de-DE" dirty="0" err="1"/>
              <a:t>Rasterlayer</a:t>
            </a:r>
            <a:r>
              <a:rPr lang="de-DE" dirty="0"/>
              <a:t> (?)</a:t>
            </a:r>
          </a:p>
          <a:p>
            <a:pPr marL="1428750" lvl="2" indent="-285750">
              <a:buFont typeface="Wingdings" panose="05000000000000000000" pitchFamily="2" charset="2"/>
              <a:buChar char="Ø"/>
            </a:pPr>
            <a:r>
              <a:rPr lang="de-DE" dirty="0"/>
              <a:t>Bestätigen mit „Neuen Layer Erstellen“</a:t>
            </a:r>
          </a:p>
          <a:p>
            <a:pPr marL="1428750" lvl="2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Problem: 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de-DE" dirty="0"/>
              <a:t>Ausgabe ist ein „temporäres“ </a:t>
            </a:r>
            <a:r>
              <a:rPr lang="de-DE" dirty="0" err="1"/>
              <a:t>Rasterlayer</a:t>
            </a:r>
            <a:r>
              <a:rPr lang="de-DE" dirty="0"/>
              <a:t> mit binären Pixelwerte </a:t>
            </a:r>
            <a:br>
              <a:rPr lang="de-DE" dirty="0"/>
            </a:br>
            <a:r>
              <a:rPr lang="de-DE" dirty="0"/>
              <a:t>Isolinie: ja/nein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de-DE" dirty="0"/>
              <a:t>Keine Höhenwerte -&gt; keine Beschriftung möglich</a:t>
            </a:r>
          </a:p>
          <a:p>
            <a:pPr marL="1428750" lvl="2" indent="-285750">
              <a:buFont typeface="Wingdings" panose="05000000000000000000" pitchFamily="2" charset="2"/>
              <a:buChar char="Ø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3F0735F-C860-4506-B09F-AC7892C59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Erstellung der Isolinien als Feature Class</a:t>
            </a:r>
            <a:br>
              <a:rPr lang="de-DE" i="1" dirty="0"/>
            </a:b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2C493BE-D4D2-4142-B151-5C8C67E971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166" t="22000" b="5066"/>
          <a:stretch/>
        </p:blipFill>
        <p:spPr>
          <a:xfrm>
            <a:off x="8366759" y="173736"/>
            <a:ext cx="3771279" cy="63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67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F6EA062-49A3-4F40-97E4-5640F10FEA9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Öffnen Sie die Option „Werkzeuge“ in der</a:t>
            </a:r>
            <a:br>
              <a:rPr lang="de-DE" dirty="0"/>
            </a:br>
            <a:r>
              <a:rPr lang="de-DE" dirty="0"/>
              <a:t>Kernregisterkarte „Analyse“</a:t>
            </a:r>
          </a:p>
          <a:p>
            <a:pPr marL="971550" lvl="1" indent="-285750"/>
            <a:r>
              <a:rPr lang="de-DE" dirty="0"/>
              <a:t>Gehen Sie unter Toolboxen zum Punkt</a:t>
            </a:r>
            <a:br>
              <a:rPr lang="de-DE" dirty="0"/>
            </a:br>
            <a:r>
              <a:rPr lang="de-DE" dirty="0" err="1"/>
              <a:t>Spatial</a:t>
            </a:r>
            <a:r>
              <a:rPr lang="de-DE" dirty="0"/>
              <a:t> Analyst Tools &gt; Oberfläche &gt;Konturlinie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3F0735F-C860-4506-B09F-AC7892C59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Erstellung der Isolinien als Feature Class</a:t>
            </a:r>
            <a:br>
              <a:rPr lang="de-DE" i="1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69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F6EA062-49A3-4F40-97E4-5640F10FEA9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Öffnen Sie die Option „Werkzeuge“ in der</a:t>
            </a:r>
            <a:br>
              <a:rPr lang="de-DE" dirty="0"/>
            </a:br>
            <a:r>
              <a:rPr lang="de-DE" dirty="0"/>
              <a:t>Kernregisterkarte „Analyse“</a:t>
            </a:r>
          </a:p>
          <a:p>
            <a:pPr marL="971550" lvl="1" indent="-285750"/>
            <a:r>
              <a:rPr lang="de-DE" dirty="0"/>
              <a:t>Gehen Sie unter Toolboxen zum Punkt</a:t>
            </a:r>
            <a:br>
              <a:rPr lang="de-DE" dirty="0"/>
            </a:br>
            <a:r>
              <a:rPr lang="de-DE" dirty="0" err="1"/>
              <a:t>Spatial</a:t>
            </a:r>
            <a:r>
              <a:rPr lang="de-DE" dirty="0"/>
              <a:t> Analyst Tools &gt; Oberfläche &gt;Konturlinie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3F0735F-C860-4506-B09F-AC7892C59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Erstellung der Isolinien als Feature Class</a:t>
            </a:r>
            <a:br>
              <a:rPr lang="de-DE" i="1" dirty="0"/>
            </a:b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C4E7A00-45F7-4DAA-A327-91BA13071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35" y="0"/>
            <a:ext cx="11439930" cy="6858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6CBE33B4-48B6-4143-B117-44BFD98A73DE}"/>
              </a:ext>
            </a:extLst>
          </p:cNvPr>
          <p:cNvSpPr/>
          <p:nvPr/>
        </p:nvSpPr>
        <p:spPr>
          <a:xfrm>
            <a:off x="2734057" y="576072"/>
            <a:ext cx="749808" cy="66751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2020732-9AC8-4D74-BFD2-C9F514D699E0}"/>
              </a:ext>
            </a:extLst>
          </p:cNvPr>
          <p:cNvSpPr/>
          <p:nvPr/>
        </p:nvSpPr>
        <p:spPr>
          <a:xfrm>
            <a:off x="9406128" y="5093208"/>
            <a:ext cx="1356359" cy="53644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867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F6EA062-49A3-4F40-97E4-5640F10FEA9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Öffnen Sie die Option „Werkzeuge“ in der</a:t>
            </a:r>
            <a:br>
              <a:rPr lang="de-DE" dirty="0"/>
            </a:br>
            <a:r>
              <a:rPr lang="de-DE" dirty="0"/>
              <a:t>Kernregisterkarte „Analyse“</a:t>
            </a:r>
          </a:p>
          <a:p>
            <a:pPr marL="971550" lvl="1" indent="-285750"/>
            <a:r>
              <a:rPr lang="de-DE" dirty="0"/>
              <a:t>Gehen Sie unter Toolboxes zum Punkt</a:t>
            </a:r>
            <a:br>
              <a:rPr lang="de-DE" dirty="0"/>
            </a:br>
            <a:r>
              <a:rPr lang="de-DE" dirty="0" err="1"/>
              <a:t>Spatial</a:t>
            </a:r>
            <a:r>
              <a:rPr lang="de-DE" dirty="0"/>
              <a:t> Analyst Tools &gt; Oberfläche &gt;Konturlinie</a:t>
            </a:r>
          </a:p>
          <a:p>
            <a:pPr marL="1428750" lvl="2" indent="-285750">
              <a:buFont typeface="Wingdings" panose="05000000000000000000" pitchFamily="2" charset="2"/>
              <a:buChar char="Ø"/>
            </a:pPr>
            <a:r>
              <a:rPr lang="de-DE" dirty="0"/>
              <a:t>Eingabe-Raster: Ihr kombiniertes </a:t>
            </a:r>
            <a:r>
              <a:rPr lang="de-DE" dirty="0" err="1"/>
              <a:t>Rasterlayer</a:t>
            </a:r>
            <a:endParaRPr lang="de-DE" dirty="0"/>
          </a:p>
          <a:p>
            <a:pPr marL="1428750" lvl="2" indent="-285750">
              <a:buFont typeface="Wingdings" panose="05000000000000000000" pitchFamily="2" charset="2"/>
              <a:buChar char="Ø"/>
            </a:pPr>
            <a:r>
              <a:rPr lang="de-DE" dirty="0"/>
              <a:t>Ausgabe-Feature-Class: Wählen Sie eine </a:t>
            </a:r>
            <a:r>
              <a:rPr lang="de-DE" dirty="0" err="1"/>
              <a:t>Geodatabase</a:t>
            </a:r>
            <a:r>
              <a:rPr lang="de-DE" dirty="0"/>
              <a:t> und geben</a:t>
            </a:r>
            <a:br>
              <a:rPr lang="de-DE" dirty="0"/>
            </a:br>
            <a:r>
              <a:rPr lang="de-DE" dirty="0"/>
              <a:t>Sie einen Namen</a:t>
            </a:r>
          </a:p>
          <a:p>
            <a:pPr marL="1428750" lvl="2" indent="-285750">
              <a:buFont typeface="Wingdings" panose="05000000000000000000" pitchFamily="2" charset="2"/>
              <a:buChar char="Ø"/>
            </a:pPr>
            <a:r>
              <a:rPr lang="de-DE" dirty="0" err="1"/>
              <a:t>Konturlinieninterval</a:t>
            </a:r>
            <a:r>
              <a:rPr lang="de-DE" dirty="0"/>
              <a:t>: 5 m</a:t>
            </a:r>
          </a:p>
          <a:p>
            <a:pPr marL="1428750" lvl="2" indent="-285750">
              <a:buFont typeface="Wingdings" panose="05000000000000000000" pitchFamily="2" charset="2"/>
              <a:buChar char="Ø"/>
            </a:pPr>
            <a:r>
              <a:rPr lang="de-DE" dirty="0"/>
              <a:t>Bestätigen mit „Ausführen“</a:t>
            </a:r>
          </a:p>
          <a:p>
            <a:pPr marL="971550" lvl="1" indent="-285750"/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3F0735F-C860-4506-B09F-AC7892C59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Erstellung der Isolinien als Feature Class</a:t>
            </a:r>
            <a:br>
              <a:rPr lang="de-DE" i="1" dirty="0"/>
            </a:b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607B74B-9891-4D66-9D5E-E3AE2EF231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26" t="21732" b="5068"/>
          <a:stretch/>
        </p:blipFill>
        <p:spPr>
          <a:xfrm>
            <a:off x="7973567" y="0"/>
            <a:ext cx="4199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62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F6EA062-49A3-4F40-97E4-5640F10FEA9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Öffnen Sie die Option „Werkzeuge“ in der</a:t>
            </a:r>
            <a:br>
              <a:rPr lang="de-DE" dirty="0"/>
            </a:br>
            <a:r>
              <a:rPr lang="de-DE" dirty="0"/>
              <a:t>Kernregisterkarte „Analyse“</a:t>
            </a:r>
          </a:p>
          <a:p>
            <a:pPr marL="971550" lvl="1" indent="-285750"/>
            <a:r>
              <a:rPr lang="de-DE" dirty="0"/>
              <a:t>Gehen Sie unter Toolboxes zum Punkt</a:t>
            </a:r>
            <a:br>
              <a:rPr lang="de-DE" dirty="0"/>
            </a:br>
            <a:r>
              <a:rPr lang="de-DE" dirty="0" err="1"/>
              <a:t>Spatial</a:t>
            </a:r>
            <a:r>
              <a:rPr lang="de-DE" dirty="0"/>
              <a:t> Analyst Tools &gt; Oberfläche &gt;Konturlinie</a:t>
            </a:r>
          </a:p>
          <a:p>
            <a:pPr marL="1428750" lvl="2" indent="-285750">
              <a:buFont typeface="Wingdings" panose="05000000000000000000" pitchFamily="2" charset="2"/>
              <a:buChar char="Ø"/>
            </a:pPr>
            <a:r>
              <a:rPr lang="de-DE" dirty="0"/>
              <a:t>Eingabe-Raster: Ihr kombiniertes </a:t>
            </a:r>
            <a:r>
              <a:rPr lang="de-DE" dirty="0" err="1"/>
              <a:t>Rasterlayer</a:t>
            </a:r>
            <a:endParaRPr lang="de-DE" dirty="0"/>
          </a:p>
          <a:p>
            <a:pPr marL="1428750" lvl="2" indent="-285750">
              <a:buFont typeface="Wingdings" panose="05000000000000000000" pitchFamily="2" charset="2"/>
              <a:buChar char="Ø"/>
            </a:pPr>
            <a:r>
              <a:rPr lang="de-DE" dirty="0"/>
              <a:t>Ausgabe-Feature-Class: Wählen Sie eine </a:t>
            </a:r>
            <a:r>
              <a:rPr lang="de-DE" dirty="0" err="1"/>
              <a:t>Geodatabase</a:t>
            </a:r>
            <a:r>
              <a:rPr lang="de-DE" dirty="0"/>
              <a:t> und geben</a:t>
            </a:r>
            <a:br>
              <a:rPr lang="de-DE" dirty="0"/>
            </a:br>
            <a:r>
              <a:rPr lang="de-DE" dirty="0"/>
              <a:t>Sie einen Namen</a:t>
            </a:r>
          </a:p>
          <a:p>
            <a:pPr marL="1428750" lvl="2" indent="-285750">
              <a:buFont typeface="Wingdings" panose="05000000000000000000" pitchFamily="2" charset="2"/>
              <a:buChar char="Ø"/>
            </a:pPr>
            <a:r>
              <a:rPr lang="de-DE" dirty="0" err="1"/>
              <a:t>Konturlinieninterval</a:t>
            </a:r>
            <a:r>
              <a:rPr lang="de-DE" dirty="0"/>
              <a:t>: 5 m</a:t>
            </a:r>
          </a:p>
          <a:p>
            <a:pPr marL="1428750" lvl="2" indent="-285750">
              <a:buFont typeface="Wingdings" panose="05000000000000000000" pitchFamily="2" charset="2"/>
              <a:buChar char="Ø"/>
            </a:pPr>
            <a:r>
              <a:rPr lang="de-DE" dirty="0"/>
              <a:t>Bestätigen mit „Ausführen“</a:t>
            </a:r>
          </a:p>
          <a:p>
            <a:pPr marL="971550" lvl="1" indent="-285750"/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3F0735F-C860-4506-B09F-AC7892C59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Erstellung der Isolinien als Feature Class</a:t>
            </a:r>
            <a:br>
              <a:rPr lang="de-DE" i="1" dirty="0"/>
            </a:b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607B74B-9891-4D66-9D5E-E3AE2EF231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26" t="21732" b="5068"/>
          <a:stretch/>
        </p:blipFill>
        <p:spPr>
          <a:xfrm>
            <a:off x="7973567" y="0"/>
            <a:ext cx="4199865" cy="6858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98C2DE4-9B90-4929-9AC0-6A5CEC57A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35" y="0"/>
            <a:ext cx="11439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6446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F6EA062-49A3-4F40-97E4-5640F10FEA9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Öffnen Sie die Option „Werkzeuge“ in der</a:t>
            </a:r>
            <a:br>
              <a:rPr lang="de-DE" dirty="0"/>
            </a:br>
            <a:r>
              <a:rPr lang="de-DE" dirty="0"/>
              <a:t>Kernregisterkarte „Analyse“</a:t>
            </a:r>
          </a:p>
          <a:p>
            <a:pPr marL="971550" lvl="1" indent="-285750"/>
            <a:r>
              <a:rPr lang="de-DE" dirty="0"/>
              <a:t>Gehen Sie unter Toolboxes zum Punkt</a:t>
            </a:r>
            <a:br>
              <a:rPr lang="de-DE" dirty="0"/>
            </a:br>
            <a:r>
              <a:rPr lang="de-DE" dirty="0" err="1"/>
              <a:t>Spatial</a:t>
            </a:r>
            <a:r>
              <a:rPr lang="de-DE" dirty="0"/>
              <a:t> Analyst Tools &gt; Oberfläche &gt;Konturlinie</a:t>
            </a:r>
          </a:p>
          <a:p>
            <a:pPr marL="1428750" lvl="2" indent="-285750">
              <a:buFont typeface="Wingdings" panose="05000000000000000000" pitchFamily="2" charset="2"/>
              <a:buChar char="Ø"/>
            </a:pPr>
            <a:r>
              <a:rPr lang="de-DE" dirty="0"/>
              <a:t>Eingabe-Raster: Ihr kombiniertes </a:t>
            </a:r>
            <a:r>
              <a:rPr lang="de-DE" dirty="0" err="1"/>
              <a:t>Rasterlayer</a:t>
            </a:r>
            <a:endParaRPr lang="de-DE" dirty="0"/>
          </a:p>
          <a:p>
            <a:pPr marL="1428750" lvl="2" indent="-285750">
              <a:buFont typeface="Wingdings" panose="05000000000000000000" pitchFamily="2" charset="2"/>
              <a:buChar char="Ø"/>
            </a:pPr>
            <a:r>
              <a:rPr lang="de-DE" dirty="0"/>
              <a:t>Ausgabe-Feature-Class: Wählen Sie eine </a:t>
            </a:r>
            <a:r>
              <a:rPr lang="de-DE" dirty="0" err="1"/>
              <a:t>Geodatabase</a:t>
            </a:r>
            <a:r>
              <a:rPr lang="de-DE" dirty="0"/>
              <a:t> und geben</a:t>
            </a:r>
            <a:br>
              <a:rPr lang="de-DE" dirty="0"/>
            </a:br>
            <a:r>
              <a:rPr lang="de-DE" dirty="0"/>
              <a:t>Sie einen Namen</a:t>
            </a:r>
          </a:p>
          <a:p>
            <a:pPr marL="1428750" lvl="2" indent="-285750">
              <a:buFont typeface="Wingdings" panose="05000000000000000000" pitchFamily="2" charset="2"/>
              <a:buChar char="Ø"/>
            </a:pPr>
            <a:r>
              <a:rPr lang="de-DE" dirty="0" err="1"/>
              <a:t>Konturlinieninterval</a:t>
            </a:r>
            <a:r>
              <a:rPr lang="de-DE" dirty="0"/>
              <a:t>: 5 m</a:t>
            </a:r>
          </a:p>
          <a:p>
            <a:pPr marL="1428750" lvl="2" indent="-285750">
              <a:buFont typeface="Wingdings" panose="05000000000000000000" pitchFamily="2" charset="2"/>
              <a:buChar char="Ø"/>
            </a:pPr>
            <a:r>
              <a:rPr lang="de-DE" dirty="0"/>
              <a:t>Bestätigen mit „Ausführen“</a:t>
            </a:r>
          </a:p>
          <a:p>
            <a:pPr marL="1428750" lvl="2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Ergebnis ist jetzt ein Linien-Layer, jede Linie hat einen ihr </a:t>
            </a:r>
            <a:br>
              <a:rPr lang="de-DE" dirty="0"/>
            </a:br>
            <a:r>
              <a:rPr lang="de-DE" dirty="0"/>
              <a:t>zugewiesenen Höhenwert 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de-DE" dirty="0"/>
              <a:t>Beschriftung ist möglich!</a:t>
            </a:r>
          </a:p>
          <a:p>
            <a:pPr marL="971550" lvl="1" indent="-285750"/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3F0735F-C860-4506-B09F-AC7892C59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Erstellung der Isolinien als Feature Class</a:t>
            </a:r>
            <a:br>
              <a:rPr lang="de-DE" i="1" dirty="0"/>
            </a:b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607B74B-9891-4D66-9D5E-E3AE2EF231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26" t="21732" b="5068"/>
          <a:stretch/>
        </p:blipFill>
        <p:spPr>
          <a:xfrm>
            <a:off x="7973567" y="0"/>
            <a:ext cx="4199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41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101F6E2-C6CD-4154-9064-F2FA32D7495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Zusammenfügen von Rasterobjekten</a:t>
            </a:r>
            <a:br>
              <a:rPr lang="de-DE" dirty="0"/>
            </a:br>
            <a:r>
              <a:rPr lang="de-DE" i="1" dirty="0"/>
              <a:t>Datamanagement Tools &gt; Raster &gt;</a:t>
            </a:r>
            <a:br>
              <a:rPr lang="de-DE" i="1" dirty="0"/>
            </a:br>
            <a:r>
              <a:rPr lang="de-DE" i="1" dirty="0"/>
              <a:t>Raster Dataset &gt; </a:t>
            </a:r>
            <a:r>
              <a:rPr lang="de-DE" i="1" dirty="0" err="1"/>
              <a:t>Mosaic</a:t>
            </a:r>
            <a:endParaRPr lang="de-DE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i="1" dirty="0" err="1"/>
              <a:t>Spatial</a:t>
            </a:r>
            <a:r>
              <a:rPr lang="de-DE" i="1" dirty="0"/>
              <a:t> Analyst Tools &gt; Surface</a:t>
            </a:r>
            <a:r>
              <a:rPr lang="de-DE" dirty="0"/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i="1" dirty="0" err="1"/>
              <a:t>Contour</a:t>
            </a:r>
            <a:endParaRPr lang="de-DE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i="1" dirty="0" err="1"/>
              <a:t>Slope</a:t>
            </a:r>
            <a:endParaRPr lang="de-DE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i="1" dirty="0" err="1"/>
              <a:t>Hillshade</a:t>
            </a:r>
            <a:endParaRPr lang="de-DE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Ändern der Rasterauflösung</a:t>
            </a:r>
            <a:br>
              <a:rPr lang="de-DE" dirty="0"/>
            </a:br>
            <a:r>
              <a:rPr lang="de-DE" i="1" dirty="0"/>
              <a:t>Datamanagement Tool &gt; Raster &gt; </a:t>
            </a:r>
            <a:br>
              <a:rPr lang="de-DE" i="1" dirty="0"/>
            </a:br>
            <a:r>
              <a:rPr lang="de-DE" i="1" dirty="0"/>
              <a:t>Raster Processing &gt; </a:t>
            </a:r>
            <a:r>
              <a:rPr lang="de-DE" i="1" dirty="0" err="1"/>
              <a:t>Resample</a:t>
            </a:r>
            <a:endParaRPr lang="de-DE" i="1" dirty="0"/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B20B79F-E06B-4152-8503-221D92123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Themen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ADE643A-47DD-48D1-8511-F82384778D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2" t="28921" r="10160" b="26655"/>
          <a:stretch/>
        </p:blipFill>
        <p:spPr>
          <a:xfrm>
            <a:off x="8472665" y="4617573"/>
            <a:ext cx="3719336" cy="223155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E68A44C-02A2-42F6-8CC7-6C3A3EFF1C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2" t="26655" r="10160" b="25959"/>
          <a:stretch/>
        </p:blipFill>
        <p:spPr>
          <a:xfrm>
            <a:off x="8472665" y="2249328"/>
            <a:ext cx="3719336" cy="238034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55202F2-85C0-4C7A-A33C-5D309D1492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8" t="29258" r="9310" b="27779"/>
          <a:stretch/>
        </p:blipFill>
        <p:spPr>
          <a:xfrm>
            <a:off x="8472665" y="0"/>
            <a:ext cx="3719336" cy="224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729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F6EA062-49A3-4F40-97E4-5640F10FEA9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Öffnen Sie die Option „Werkzeuge“ in der</a:t>
            </a:r>
            <a:br>
              <a:rPr lang="de-DE" dirty="0"/>
            </a:br>
            <a:r>
              <a:rPr lang="de-DE" dirty="0"/>
              <a:t>Kernregisterkarte „Analyse“</a:t>
            </a:r>
          </a:p>
          <a:p>
            <a:pPr marL="971550" lvl="1" indent="-285750"/>
            <a:r>
              <a:rPr lang="de-DE" dirty="0"/>
              <a:t>Gehen Sie unter Toolboxes zum Punkt</a:t>
            </a:r>
            <a:br>
              <a:rPr lang="de-DE" dirty="0"/>
            </a:br>
            <a:r>
              <a:rPr lang="de-DE" dirty="0" err="1"/>
              <a:t>Spatial</a:t>
            </a:r>
            <a:r>
              <a:rPr lang="de-DE" dirty="0"/>
              <a:t> Analyst Tools &gt; Oberfläche &gt;Konturlinie</a:t>
            </a:r>
          </a:p>
          <a:p>
            <a:pPr marL="1428750" lvl="2" indent="-285750">
              <a:buFont typeface="Wingdings" panose="05000000000000000000" pitchFamily="2" charset="2"/>
              <a:buChar char="Ø"/>
            </a:pPr>
            <a:r>
              <a:rPr lang="de-DE" dirty="0"/>
              <a:t>Eingabe-Raster: Ihr kombiniertes </a:t>
            </a:r>
            <a:r>
              <a:rPr lang="de-DE" dirty="0" err="1"/>
              <a:t>Rasterlayer</a:t>
            </a:r>
            <a:endParaRPr lang="de-DE" dirty="0"/>
          </a:p>
          <a:p>
            <a:pPr marL="1428750" lvl="2" indent="-285750">
              <a:buFont typeface="Wingdings" panose="05000000000000000000" pitchFamily="2" charset="2"/>
              <a:buChar char="Ø"/>
            </a:pPr>
            <a:r>
              <a:rPr lang="de-DE" dirty="0"/>
              <a:t>Ausgabe-Feature-Class: Wählen Sie eine </a:t>
            </a:r>
            <a:r>
              <a:rPr lang="de-DE" dirty="0" err="1"/>
              <a:t>Geodatabase</a:t>
            </a:r>
            <a:r>
              <a:rPr lang="de-DE" dirty="0"/>
              <a:t> und geben</a:t>
            </a:r>
            <a:br>
              <a:rPr lang="de-DE" dirty="0"/>
            </a:br>
            <a:r>
              <a:rPr lang="de-DE" dirty="0"/>
              <a:t>Sie einen Namen</a:t>
            </a:r>
          </a:p>
          <a:p>
            <a:pPr marL="1428750" lvl="2" indent="-285750">
              <a:buFont typeface="Wingdings" panose="05000000000000000000" pitchFamily="2" charset="2"/>
              <a:buChar char="Ø"/>
            </a:pPr>
            <a:r>
              <a:rPr lang="de-DE" dirty="0" err="1"/>
              <a:t>Konturlinieninterval</a:t>
            </a:r>
            <a:r>
              <a:rPr lang="de-DE" dirty="0"/>
              <a:t>: 5 m</a:t>
            </a:r>
          </a:p>
          <a:p>
            <a:pPr marL="1428750" lvl="2" indent="-285750">
              <a:buFont typeface="Wingdings" panose="05000000000000000000" pitchFamily="2" charset="2"/>
              <a:buChar char="Ø"/>
            </a:pPr>
            <a:r>
              <a:rPr lang="de-DE" dirty="0"/>
              <a:t>Bestätigen mit „Ausführen“</a:t>
            </a:r>
          </a:p>
          <a:p>
            <a:pPr marL="1428750" lvl="2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Ergebnis ist jetzt ein Linien-Layer, jede Linie hat einen ihr </a:t>
            </a:r>
            <a:br>
              <a:rPr lang="de-DE" dirty="0"/>
            </a:br>
            <a:r>
              <a:rPr lang="de-DE" dirty="0"/>
              <a:t>zugewiesenen Höhenwert</a:t>
            </a:r>
          </a:p>
          <a:p>
            <a:pPr marL="971550" lvl="1" indent="-285750"/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3F0735F-C860-4506-B09F-AC7892C59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Erstellung der Isolinien als Feature Class</a:t>
            </a:r>
            <a:br>
              <a:rPr lang="de-DE" i="1" dirty="0"/>
            </a:b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607B74B-9891-4D66-9D5E-E3AE2EF231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26" t="21732" b="5068"/>
          <a:stretch/>
        </p:blipFill>
        <p:spPr>
          <a:xfrm>
            <a:off x="7973567" y="0"/>
            <a:ext cx="4199865" cy="685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AC47C5D-A025-4231-8D57-70F7AA311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35" y="0"/>
            <a:ext cx="11439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193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4DAA22C7-96BD-4AD3-ABAB-972FC700ECDF}"/>
                  </a:ext>
                </a:extLst>
              </p:cNvPr>
              <p:cNvSpPr>
                <a:spLocks noGrp="1"/>
              </p:cNvSpPr>
              <p:nvPr>
                <p:ph idx="12"/>
              </p:nvPr>
            </p:nvSpPr>
            <p:spPr/>
            <p:txBody>
              <a:bodyPr/>
              <a:lstStyle/>
              <a:p>
                <a:r>
                  <a:rPr lang="de-DE" b="1" i="1" dirty="0"/>
                  <a:t>Rasterfunktionen</a:t>
                </a:r>
                <a:r>
                  <a:rPr lang="de-DE" b="1" dirty="0"/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Erzeugt abgeleitete </a:t>
                </a:r>
                <a:r>
                  <a:rPr lang="de-DE" dirty="0" err="1"/>
                  <a:t>Rasterlayer</a:t>
                </a:r>
                <a:r>
                  <a:rPr lang="de-DE" dirty="0"/>
                  <a:t> der Form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Das abgeleitete Layer ist „temporär“, d.h. es existiert nicht als eigenes</a:t>
                </a:r>
                <a:br>
                  <a:rPr lang="de-DE" dirty="0"/>
                </a:br>
                <a:r>
                  <a:rPr lang="de-DE" dirty="0"/>
                  <a:t>Rasterobjekt in der Datenbank.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Das abgeleitete Layer wird bei jedem Laden der Kartenansicht neu erstellt.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Das abgeleitet Layer kann als separates Rasterobjekt exportiert werden.</a:t>
                </a:r>
              </a:p>
            </p:txBody>
          </p:sp>
        </mc:Choice>
        <mc:Fallback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4DAA22C7-96BD-4AD3-ABAB-972FC700EC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2"/>
              </p:nvPr>
            </p:nvSpPr>
            <p:spPr>
              <a:blipFill>
                <a:blip r:embed="rId2"/>
                <a:stretch>
                  <a:fillRect l="-1333" t="-130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89C616B7-0A5C-4BA0-8A45-201A28D5E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Unterschied zwischen </a:t>
            </a:r>
            <a:r>
              <a:rPr lang="de-DE" i="1" dirty="0"/>
              <a:t>Rasterfunktionen</a:t>
            </a:r>
            <a:r>
              <a:rPr lang="de-DE" dirty="0"/>
              <a:t> und </a:t>
            </a:r>
            <a:r>
              <a:rPr lang="de-DE" i="1" dirty="0" err="1"/>
              <a:t>Spatial</a:t>
            </a:r>
            <a:r>
              <a:rPr lang="de-DE" i="1" dirty="0"/>
              <a:t> Analyst Toolbox</a:t>
            </a:r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2E04E48-F211-42FE-B3EF-8A9ACDA3F2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12" t="7705" r="72768" b="78789"/>
          <a:stretch/>
        </p:blipFill>
        <p:spPr>
          <a:xfrm>
            <a:off x="9167749" y="1609106"/>
            <a:ext cx="1365663" cy="1268114"/>
          </a:xfrm>
          <a:prstGeom prst="rect">
            <a:avLst/>
          </a:prstGeom>
          <a:ln w="25400">
            <a:solidFill>
              <a:srgbClr val="004A7D"/>
            </a:solidFill>
          </a:ln>
        </p:spPr>
      </p:pic>
    </p:spTree>
    <p:extLst>
      <p:ext uri="{BB962C8B-B14F-4D97-AF65-F5344CB8AC3E}">
        <p14:creationId xmlns:p14="http://schemas.microsoft.com/office/powerpoint/2010/main" val="1578944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DAA22C7-96BD-4AD3-ABAB-972FC700ECD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b="1" i="1" dirty="0" err="1"/>
              <a:t>Spatial</a:t>
            </a:r>
            <a:r>
              <a:rPr lang="de-DE" b="1" i="1" dirty="0"/>
              <a:t> Analyst Toolbox</a:t>
            </a:r>
            <a:r>
              <a:rPr lang="de-DE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Sammlung eigenständiger Werkzeuge zur räumlichen Analyse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Eingabe- und Ausgabeobjekte hängen vom jeweiligen Werkzeug ab.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Jedes Werkzeug erstellt Ausgabeobjekte als neue Objekte in Ihrer Datenquelle.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9C616B7-0A5C-4BA0-8A45-201A28D5E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Unterschied zwischen </a:t>
            </a:r>
            <a:r>
              <a:rPr lang="de-DE" i="1" dirty="0"/>
              <a:t>Rasterfunktionen</a:t>
            </a:r>
            <a:r>
              <a:rPr lang="de-DE" dirty="0"/>
              <a:t> und </a:t>
            </a:r>
            <a:r>
              <a:rPr lang="de-DE" i="1" dirty="0" err="1"/>
              <a:t>Spatial</a:t>
            </a:r>
            <a:r>
              <a:rPr lang="de-DE" i="1" dirty="0"/>
              <a:t> Analyst Toolbox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5692651-B0FB-45C1-9671-380092D24F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737" t="22685" b="4501"/>
          <a:stretch/>
        </p:blipFill>
        <p:spPr>
          <a:xfrm>
            <a:off x="9187526" y="0"/>
            <a:ext cx="3004474" cy="4993573"/>
          </a:xfrm>
          <a:prstGeom prst="rect">
            <a:avLst/>
          </a:prstGeom>
          <a:ln w="25400">
            <a:solidFill>
              <a:srgbClr val="004A7D"/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FE08579-B552-41BE-ABE6-A912FB8391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47" t="8398" r="73288" b="82424"/>
          <a:stretch/>
        </p:blipFill>
        <p:spPr>
          <a:xfrm>
            <a:off x="7713024" y="1348561"/>
            <a:ext cx="967838" cy="907884"/>
          </a:xfrm>
          <a:prstGeom prst="rect">
            <a:avLst/>
          </a:prstGeom>
          <a:ln w="25400">
            <a:solidFill>
              <a:srgbClr val="004A7D"/>
            </a:solidFill>
          </a:ln>
        </p:spPr>
      </p:pic>
    </p:spTree>
    <p:extLst>
      <p:ext uri="{BB962C8B-B14F-4D97-AF65-F5344CB8AC3E}">
        <p14:creationId xmlns:p14="http://schemas.microsoft.com/office/powerpoint/2010/main" val="23053093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14121D3-D0EF-4DAF-BF14-57AFA247C14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i="1" dirty="0"/>
              <a:t>Data Management Toolbox &gt; Raster &gt; Rasterverarbeitung &gt; </a:t>
            </a:r>
            <a:r>
              <a:rPr lang="de-DE" i="1" dirty="0" err="1"/>
              <a:t>Resampling</a:t>
            </a:r>
            <a:endParaRPr lang="de-DE" i="1" dirty="0"/>
          </a:p>
          <a:p>
            <a:pPr marL="971550" lvl="1" indent="-285750"/>
            <a:r>
              <a:rPr lang="de-DE" dirty="0"/>
              <a:t>X und Y sind die neue Zellgröße (die initiale Auflösung ist 1m x 1m)</a:t>
            </a:r>
          </a:p>
          <a:p>
            <a:pPr marL="971550" lvl="1" indent="-285750"/>
            <a:r>
              <a:rPr lang="de-DE" dirty="0" err="1"/>
              <a:t>Resampling</a:t>
            </a:r>
            <a:r>
              <a:rPr lang="de-DE" dirty="0"/>
              <a:t>-Methode:</a:t>
            </a:r>
          </a:p>
          <a:p>
            <a:pPr marL="1428750" lvl="2" indent="-285750"/>
            <a:r>
              <a:rPr lang="de-DE" dirty="0"/>
              <a:t>Nächster Nachbar (kategoriell und kontinuierlich)</a:t>
            </a:r>
          </a:p>
          <a:p>
            <a:pPr marL="1428750" lvl="2" indent="-285750"/>
            <a:r>
              <a:rPr lang="de-DE" dirty="0"/>
              <a:t>Bilinear (kontinuierlich)</a:t>
            </a:r>
          </a:p>
          <a:p>
            <a:pPr marL="1428750" lvl="2" indent="-285750"/>
            <a:r>
              <a:rPr lang="de-DE" dirty="0"/>
              <a:t>Kubisch (kontinuierlich)</a:t>
            </a:r>
          </a:p>
          <a:p>
            <a:pPr marL="1428750" lvl="2" indent="-285750"/>
            <a:r>
              <a:rPr lang="de-DE" dirty="0"/>
              <a:t>Mehrheit (kategoriell)</a:t>
            </a:r>
          </a:p>
          <a:p>
            <a:pPr marL="1428750" lvl="2" indent="-285750"/>
            <a:endParaRPr lang="de-DE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Neue Zellgröße 10m x 10m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Ebenfalls unter Rasterfunktionen (Datenmanagement) verfügbar.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F09B727-B54E-490B-B613-972AC92DD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Resampling</a:t>
            </a:r>
            <a:r>
              <a:rPr lang="de-DE" dirty="0"/>
              <a:t>: Ändern der Auflösung eines Rasterobjekts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A1264B2-C8A3-4C15-9D5B-D362F46BB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188" t="14225" r="26705" b="34081"/>
          <a:stretch/>
        </p:blipFill>
        <p:spPr>
          <a:xfrm>
            <a:off x="9440883" y="0"/>
            <a:ext cx="2751117" cy="685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64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14121D3-D0EF-4DAF-BF14-57AFA247C14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i="1" dirty="0"/>
              <a:t>Data Management Toolbox &gt; Raster &gt; Rasterverarbeitung &gt; </a:t>
            </a:r>
            <a:r>
              <a:rPr lang="de-DE" i="1" dirty="0" err="1"/>
              <a:t>Resampling</a:t>
            </a:r>
            <a:endParaRPr lang="de-DE" i="1" dirty="0"/>
          </a:p>
          <a:p>
            <a:pPr marL="971550" lvl="1" indent="-285750"/>
            <a:r>
              <a:rPr lang="de-DE" dirty="0"/>
              <a:t>X und Y sind die neue Zellgröße (die initiale Auflösung ist 1m x 1m)</a:t>
            </a:r>
          </a:p>
          <a:p>
            <a:pPr marL="971550" lvl="1" indent="-285750"/>
            <a:r>
              <a:rPr lang="de-DE" dirty="0" err="1"/>
              <a:t>Resampling</a:t>
            </a:r>
            <a:r>
              <a:rPr lang="de-DE" dirty="0"/>
              <a:t>-Methode:</a:t>
            </a:r>
          </a:p>
          <a:p>
            <a:pPr marL="1428750" lvl="2" indent="-285750"/>
            <a:r>
              <a:rPr lang="de-DE" dirty="0"/>
              <a:t>Nächster Nachbar (kategoriell und kontinuierlich)</a:t>
            </a:r>
          </a:p>
          <a:p>
            <a:pPr marL="1428750" lvl="2" indent="-285750"/>
            <a:r>
              <a:rPr lang="de-DE" dirty="0"/>
              <a:t>Bilinear (kontinuierlich)</a:t>
            </a:r>
          </a:p>
          <a:p>
            <a:pPr marL="1428750" lvl="2" indent="-285750"/>
            <a:r>
              <a:rPr lang="de-DE" dirty="0"/>
              <a:t>Kubisch (kontinuierlich)</a:t>
            </a:r>
          </a:p>
          <a:p>
            <a:pPr marL="1428750" lvl="2" indent="-285750"/>
            <a:r>
              <a:rPr lang="de-DE" dirty="0"/>
              <a:t>Mehrheit (kategoriell)</a:t>
            </a:r>
          </a:p>
          <a:p>
            <a:pPr marL="1428750" lvl="2" indent="-285750"/>
            <a:endParaRPr lang="de-DE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Neue Zellgröße 10m x 10m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Ebenfalls unter Rasterfunktionen (Datenmanagement) verfügbar.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F09B727-B54E-490B-B613-972AC92DD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Resampling</a:t>
            </a:r>
            <a:r>
              <a:rPr lang="de-DE" dirty="0"/>
              <a:t>: Ändern der Auflösung eines Rasterobjekts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A1264B2-C8A3-4C15-9D5B-D362F46BB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188" t="14225" r="26705" b="34081"/>
          <a:stretch/>
        </p:blipFill>
        <p:spPr>
          <a:xfrm>
            <a:off x="9440883" y="0"/>
            <a:ext cx="2751117" cy="685571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F1E804E-FEF4-403A-8E27-60B2FD056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0" y="0"/>
            <a:ext cx="12026420" cy="6858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0619279-6205-43B8-ACC3-51BFAA98AE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384" t="35931" r="28309" b="54718"/>
          <a:stretch/>
        </p:blipFill>
        <p:spPr>
          <a:xfrm>
            <a:off x="8573983" y="1513865"/>
            <a:ext cx="2624447" cy="191513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2D46540-431A-4514-B837-9D3CD86DBC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252" t="39913" r="31648" b="51256"/>
          <a:stretch/>
        </p:blipFill>
        <p:spPr>
          <a:xfrm>
            <a:off x="5581403" y="1513865"/>
            <a:ext cx="1844711" cy="1915136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0528E84-8F7A-478F-9800-684A69E222D2}"/>
              </a:ext>
            </a:extLst>
          </p:cNvPr>
          <p:cNvSpPr txBox="1"/>
          <p:nvPr/>
        </p:nvSpPr>
        <p:spPr>
          <a:xfrm>
            <a:off x="5638800" y="3105408"/>
            <a:ext cx="914400" cy="914400"/>
          </a:xfrm>
          <a:prstGeom prst="rect">
            <a:avLst/>
          </a:prstGeom>
        </p:spPr>
        <p:txBody>
          <a:bodyPr wrap="none" lIns="0" rIns="0" rtlCol="0" anchor="t">
            <a:normAutofit/>
          </a:bodyPr>
          <a:lstStyle/>
          <a:p>
            <a:pPr algn="l"/>
            <a:r>
              <a:rPr lang="de-DE" sz="2000" b="1" i="0" dirty="0">
                <a:solidFill>
                  <a:srgbClr val="004A7D"/>
                </a:solidFill>
                <a:latin typeface="Spartan ExtraBold" pitchFamily="2" charset="77"/>
              </a:rPr>
              <a:t>vorher</a:t>
            </a:r>
            <a:endParaRPr lang="en-GB" sz="2000" b="1" i="0" dirty="0">
              <a:solidFill>
                <a:srgbClr val="004A7D"/>
              </a:solidFill>
              <a:latin typeface="Spartan ExtraBold" pitchFamily="2" charset="77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712F25B-CCD1-4D5A-BAE4-96332FEE09A5}"/>
              </a:ext>
            </a:extLst>
          </p:cNvPr>
          <p:cNvSpPr txBox="1"/>
          <p:nvPr/>
        </p:nvSpPr>
        <p:spPr>
          <a:xfrm>
            <a:off x="8674925" y="3051958"/>
            <a:ext cx="914400" cy="914400"/>
          </a:xfrm>
          <a:prstGeom prst="rect">
            <a:avLst/>
          </a:prstGeom>
        </p:spPr>
        <p:txBody>
          <a:bodyPr wrap="none" lIns="0" rIns="0" rtlCol="0" anchor="t">
            <a:normAutofit/>
          </a:bodyPr>
          <a:lstStyle/>
          <a:p>
            <a:pPr algn="l"/>
            <a:r>
              <a:rPr lang="de-DE" sz="2000" b="1" i="0" dirty="0">
                <a:solidFill>
                  <a:srgbClr val="004A7D"/>
                </a:solidFill>
                <a:latin typeface="Spartan ExtraBold" pitchFamily="2" charset="77"/>
              </a:rPr>
              <a:t>nachher</a:t>
            </a:r>
            <a:endParaRPr lang="en-GB" sz="2000" b="1" i="0" dirty="0">
              <a:solidFill>
                <a:srgbClr val="004A7D"/>
              </a:solidFill>
              <a:latin typeface="Spartan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8394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6FE1226-6B31-4133-8DC0-05BE95EAA01B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dirty="0"/>
              <a:t>Erstellen sie 2 neue Rasterobjekte für den Geländewinkel (Neigung, </a:t>
            </a:r>
            <a:r>
              <a:rPr lang="de-DE" dirty="0" err="1"/>
              <a:t>slope</a:t>
            </a:r>
            <a:r>
              <a:rPr lang="de-DE" dirty="0"/>
              <a:t>) und das schattierte Profil (Schummerung, </a:t>
            </a:r>
            <a:r>
              <a:rPr lang="de-DE" dirty="0" err="1"/>
              <a:t>hill</a:t>
            </a:r>
            <a:r>
              <a:rPr lang="de-DE" dirty="0"/>
              <a:t> </a:t>
            </a:r>
            <a:r>
              <a:rPr lang="de-DE" dirty="0" err="1"/>
              <a:t>shade</a:t>
            </a:r>
            <a:r>
              <a:rPr lang="de-DE" dirty="0"/>
              <a:t>) des kombinierten DGM-Rasters in Ihrer Datenbank.</a:t>
            </a: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CD104DE-ED71-4622-88B3-6228F9103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Übungsaufgabe 1: Neigung (</a:t>
            </a:r>
            <a:r>
              <a:rPr lang="de-DE" dirty="0" err="1"/>
              <a:t>slope</a:t>
            </a:r>
            <a:r>
              <a:rPr lang="de-DE" dirty="0"/>
              <a:t>) und Schummerung (</a:t>
            </a:r>
            <a:r>
              <a:rPr lang="de-DE" dirty="0" err="1"/>
              <a:t>hill</a:t>
            </a:r>
            <a:r>
              <a:rPr lang="de-DE" dirty="0"/>
              <a:t> </a:t>
            </a:r>
            <a:r>
              <a:rPr lang="de-DE" dirty="0" err="1"/>
              <a:t>shade</a:t>
            </a:r>
            <a:r>
              <a:rPr lang="de-DE" dirty="0"/>
              <a:t>)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1734E78-84B0-4355-AC9E-971340CC86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82" t="19134" r="21545"/>
          <a:stretch/>
        </p:blipFill>
        <p:spPr>
          <a:xfrm>
            <a:off x="41564" y="2413717"/>
            <a:ext cx="5510150" cy="444428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4BD6954-AB7D-47A7-BA84-DE129499BC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32" t="19048" r="21200"/>
          <a:stretch/>
        </p:blipFill>
        <p:spPr>
          <a:xfrm>
            <a:off x="6640288" y="2406160"/>
            <a:ext cx="5551712" cy="445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395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3DF43D4-B908-475D-8143-143F540B987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Satellite.zip (OPAL)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/</a:t>
            </a:r>
            <a:r>
              <a:rPr lang="de-DE" dirty="0" err="1"/>
              <a:t>raster</a:t>
            </a:r>
            <a:r>
              <a:rPr lang="de-DE" dirty="0"/>
              <a:t>/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/</a:t>
            </a:r>
            <a:r>
              <a:rPr lang="de-DE" dirty="0" err="1"/>
              <a:t>shape</a:t>
            </a:r>
            <a:r>
              <a:rPr lang="de-DE" dirty="0"/>
              <a:t>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Satelliten-Raster</a:t>
            </a:r>
            <a:br>
              <a:rPr lang="de-DE" dirty="0"/>
            </a:br>
            <a:r>
              <a:rPr lang="de-DE" dirty="0"/>
              <a:t>(Sentinel 2A, </a:t>
            </a:r>
            <a:br>
              <a:rPr lang="de-DE" dirty="0"/>
            </a:br>
            <a:r>
              <a:rPr lang="de-DE" dirty="0"/>
              <a:t>3 IR Bänder)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GeoTiff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Metadaten in </a:t>
            </a:r>
            <a:r>
              <a:rPr lang="de-DE" dirty="0" err="1"/>
              <a:t>txt</a:t>
            </a:r>
            <a:r>
              <a:rPr lang="de-DE" dirty="0"/>
              <a:t>-File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dirty="0"/>
              <a:t>Quelle: </a:t>
            </a:r>
            <a:r>
              <a:rPr lang="de-DE" altLang="de-DE" dirty="0">
                <a:latin typeface="Arial" panose="020B0604020202020204" pitchFamily="34" charset="0"/>
                <a:hlinkClick r:id="rId2"/>
              </a:rPr>
              <a:t>https://earthexplorer.usgs.gov/</a:t>
            </a:r>
            <a:endParaRPr lang="de-DE" altLang="de-DE" dirty="0">
              <a:latin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766A162-C33D-4E82-A978-DE8ED5ACE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Übungsaufgabe 2</a:t>
            </a:r>
            <a:r>
              <a:rPr lang="de-DE"/>
              <a:t>: Satellitenbild </a:t>
            </a:r>
            <a:r>
              <a:rPr lang="de-DE" dirty="0"/>
              <a:t>von Westsachsen</a:t>
            </a:r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2655CD5-2CC5-43E8-8F11-2CC1221C1F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348" y="1626919"/>
            <a:ext cx="7309676" cy="531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512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3DF43D4-B908-475D-8143-143F540B987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dirty="0"/>
              <a:t>Importieren Sie sowohl das </a:t>
            </a:r>
            <a:r>
              <a:rPr lang="de-DE" dirty="0" err="1"/>
              <a:t>GeoTiff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als auch das </a:t>
            </a:r>
            <a:r>
              <a:rPr lang="de-DE" dirty="0" err="1"/>
              <a:t>Shapefile</a:t>
            </a:r>
            <a:r>
              <a:rPr lang="de-DE" dirty="0"/>
              <a:t> in Ihre </a:t>
            </a:r>
            <a:br>
              <a:rPr lang="de-DE" dirty="0"/>
            </a:br>
            <a:r>
              <a:rPr lang="de-DE" dirty="0"/>
              <a:t>Projektdatenbank.</a:t>
            </a:r>
          </a:p>
          <a:p>
            <a:endParaRPr lang="de-DE" dirty="0"/>
          </a:p>
          <a:p>
            <a:r>
              <a:rPr lang="de-DE" dirty="0"/>
              <a:t>Extrahieren Sie den Bereich innerhalb</a:t>
            </a:r>
            <a:br>
              <a:rPr lang="de-DE" dirty="0"/>
            </a:br>
            <a:r>
              <a:rPr lang="de-DE" dirty="0"/>
              <a:t>des als </a:t>
            </a:r>
            <a:r>
              <a:rPr lang="de-DE" dirty="0" err="1"/>
              <a:t>Shapefile</a:t>
            </a:r>
            <a:r>
              <a:rPr lang="de-DE" dirty="0"/>
              <a:t> gegebenen Polygons</a:t>
            </a:r>
            <a:br>
              <a:rPr lang="de-DE" dirty="0"/>
            </a:br>
            <a:r>
              <a:rPr lang="de-DE" dirty="0"/>
              <a:t>und speichern Sie das extrahierte Raster </a:t>
            </a:r>
            <a:br>
              <a:rPr lang="de-DE" dirty="0"/>
            </a:br>
            <a:r>
              <a:rPr lang="de-DE" dirty="0"/>
              <a:t>in Ihre Datenbank.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766A162-C33D-4E82-A978-DE8ED5ACE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Übungsaufgabe 2: Satellitenbild von Westsachsen</a:t>
            </a:r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2655CD5-2CC5-43E8-8F11-2CC1221C1F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348" y="1626919"/>
            <a:ext cx="7309676" cy="531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922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3DF43D4-B908-475D-8143-143F540B987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dirty="0"/>
              <a:t>Importieren Sie sowohl das </a:t>
            </a:r>
            <a:r>
              <a:rPr lang="de-DE" dirty="0" err="1"/>
              <a:t>GeoTiff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als auch das </a:t>
            </a:r>
            <a:r>
              <a:rPr lang="de-DE" dirty="0" err="1"/>
              <a:t>Shapefile</a:t>
            </a:r>
            <a:r>
              <a:rPr lang="de-DE" dirty="0"/>
              <a:t> in Ihre </a:t>
            </a:r>
            <a:br>
              <a:rPr lang="de-DE" dirty="0"/>
            </a:br>
            <a:r>
              <a:rPr lang="de-DE" dirty="0"/>
              <a:t>Projektdatenbank.</a:t>
            </a:r>
          </a:p>
          <a:p>
            <a:endParaRPr lang="de-DE" dirty="0"/>
          </a:p>
          <a:p>
            <a:r>
              <a:rPr lang="de-DE" dirty="0"/>
              <a:t>Extrahieren Sie den Bereich innerhalb</a:t>
            </a:r>
            <a:br>
              <a:rPr lang="de-DE" dirty="0"/>
            </a:br>
            <a:r>
              <a:rPr lang="de-DE" dirty="0"/>
              <a:t>des als </a:t>
            </a:r>
            <a:r>
              <a:rPr lang="de-DE" dirty="0" err="1"/>
              <a:t>Shapefile</a:t>
            </a:r>
            <a:r>
              <a:rPr lang="de-DE" dirty="0"/>
              <a:t> gegebenen Polygons</a:t>
            </a:r>
            <a:br>
              <a:rPr lang="de-DE" dirty="0"/>
            </a:br>
            <a:r>
              <a:rPr lang="de-DE" dirty="0"/>
              <a:t>und speichern Sie das extrahierte Raster </a:t>
            </a:r>
            <a:br>
              <a:rPr lang="de-DE" dirty="0"/>
            </a:br>
            <a:r>
              <a:rPr lang="de-DE" dirty="0"/>
              <a:t>in Ihre Datenbank.</a:t>
            </a:r>
          </a:p>
          <a:p>
            <a:r>
              <a:rPr lang="de-DE" dirty="0"/>
              <a:t>Siehe: </a:t>
            </a:r>
            <a:br>
              <a:rPr lang="de-DE" dirty="0"/>
            </a:br>
            <a:r>
              <a:rPr lang="de-DE" dirty="0"/>
              <a:t>Werkzeug: „Nach Maske Extrahieren“ …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766A162-C33D-4E82-A978-DE8ED5ACE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Übungsaufgabe 2: Satellitenbild von Westsachsen</a:t>
            </a:r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2655CD5-2CC5-43E8-8F11-2CC1221C1F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348" y="1626919"/>
            <a:ext cx="7309676" cy="531569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629445F-D1F0-4EF3-BA73-8E4106EC4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504" y="1313940"/>
            <a:ext cx="5990573" cy="555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5959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3DF43D4-B908-475D-8143-143F540B987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dirty="0"/>
              <a:t>Importieren Sie sowohl das </a:t>
            </a:r>
            <a:r>
              <a:rPr lang="de-DE" dirty="0" err="1"/>
              <a:t>GeoTiff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als auch das </a:t>
            </a:r>
            <a:r>
              <a:rPr lang="de-DE" dirty="0" err="1"/>
              <a:t>Shapefile</a:t>
            </a:r>
            <a:r>
              <a:rPr lang="de-DE" dirty="0"/>
              <a:t> in Ihre </a:t>
            </a:r>
            <a:br>
              <a:rPr lang="de-DE" dirty="0"/>
            </a:br>
            <a:r>
              <a:rPr lang="de-DE" dirty="0"/>
              <a:t>Projektdatenbank.</a:t>
            </a:r>
          </a:p>
          <a:p>
            <a:endParaRPr lang="de-DE" dirty="0"/>
          </a:p>
          <a:p>
            <a:r>
              <a:rPr lang="de-DE" dirty="0"/>
              <a:t>Extrahieren Sie den Bereich innerhalb</a:t>
            </a:r>
            <a:br>
              <a:rPr lang="de-DE" dirty="0"/>
            </a:br>
            <a:r>
              <a:rPr lang="de-DE" dirty="0"/>
              <a:t>des als </a:t>
            </a:r>
            <a:r>
              <a:rPr lang="de-DE" dirty="0" err="1"/>
              <a:t>Shapefile</a:t>
            </a:r>
            <a:r>
              <a:rPr lang="de-DE" dirty="0"/>
              <a:t> gegebenen Polygons</a:t>
            </a:r>
            <a:br>
              <a:rPr lang="de-DE" dirty="0"/>
            </a:br>
            <a:r>
              <a:rPr lang="de-DE" dirty="0"/>
              <a:t>und speichern Sie das extrahierte Raster </a:t>
            </a:r>
            <a:br>
              <a:rPr lang="de-DE" dirty="0"/>
            </a:br>
            <a:r>
              <a:rPr lang="de-DE" dirty="0"/>
              <a:t>in Ihre Datenbank.</a:t>
            </a:r>
          </a:p>
          <a:p>
            <a:r>
              <a:rPr lang="de-DE" dirty="0"/>
              <a:t>Siehe: </a:t>
            </a:r>
            <a:br>
              <a:rPr lang="de-DE" dirty="0"/>
            </a:br>
            <a:r>
              <a:rPr lang="de-DE" dirty="0"/>
              <a:t>Werkzeug: „Nach Maske Extrahieren“ …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766A162-C33D-4E82-A978-DE8ED5ACE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Übungsaufgabe 2: Satellitenbild von Westsachsen</a:t>
            </a:r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2655CD5-2CC5-43E8-8F11-2CC1221C1F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348" y="1626919"/>
            <a:ext cx="7309676" cy="531569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629445F-D1F0-4EF3-BA73-8E4106EC4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504" y="1313940"/>
            <a:ext cx="5990573" cy="555049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A4096D2-563F-46AD-B2ED-AAB1328C86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513" t="17403"/>
          <a:stretch/>
        </p:blipFill>
        <p:spPr>
          <a:xfrm>
            <a:off x="9013371" y="163222"/>
            <a:ext cx="2739481" cy="6694778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BAC76A1D-C2C8-4B96-BA23-3AC15B63FF53}"/>
              </a:ext>
            </a:extLst>
          </p:cNvPr>
          <p:cNvSpPr/>
          <p:nvPr/>
        </p:nvSpPr>
        <p:spPr>
          <a:xfrm>
            <a:off x="9270848" y="1235759"/>
            <a:ext cx="2289782" cy="310467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C2B6F33-D367-4387-B595-C5EEE7DF7528}"/>
              </a:ext>
            </a:extLst>
          </p:cNvPr>
          <p:cNvSpPr/>
          <p:nvPr/>
        </p:nvSpPr>
        <p:spPr>
          <a:xfrm>
            <a:off x="9898418" y="3429000"/>
            <a:ext cx="1374233" cy="2217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975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0DFCF7B-84A8-48CF-8524-7D444EC33FF3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4 georeferenzierte Raster-DGMs</a:t>
            </a:r>
            <a:r>
              <a:rPr lang="de-DE" baseline="30000" dirty="0"/>
              <a:t>1</a:t>
            </a:r>
            <a:r>
              <a:rPr lang="de-DE" dirty="0"/>
              <a:t> – Auflösung 1m, ASCII-Datenformat .</a:t>
            </a:r>
            <a:r>
              <a:rPr lang="de-DE" dirty="0" err="1"/>
              <a:t>asc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Raumbezug: ETRS_1989_UTM_Zone_33N</a:t>
            </a:r>
          </a:p>
          <a:p>
            <a:endParaRPr lang="de-DE" dirty="0"/>
          </a:p>
          <a:p>
            <a:r>
              <a:rPr lang="de-DE" dirty="0"/>
              <a:t>Erste Schritte: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Laden Sie die 4 Kacheln über „Daten hinzufügen” in eine</a:t>
            </a:r>
            <a:br>
              <a:rPr lang="de-DE" dirty="0"/>
            </a:br>
            <a:r>
              <a:rPr lang="de-DE" dirty="0"/>
              <a:t>neues Karte „DGM“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57B0DC2-9B38-404A-8E6D-0B4CE33C3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Daten: </a:t>
            </a:r>
            <a:r>
              <a:rPr lang="de-DE" i="1" dirty="0"/>
              <a:t>FG_DGM.zip</a:t>
            </a:r>
            <a:br>
              <a:rPr lang="de-DE" i="1" dirty="0"/>
            </a:br>
            <a:endParaRPr lang="en-GB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053462C-9D64-471B-9084-B3332A150412}"/>
              </a:ext>
            </a:extLst>
          </p:cNvPr>
          <p:cNvSpPr/>
          <p:nvPr/>
        </p:nvSpPr>
        <p:spPr>
          <a:xfrm>
            <a:off x="2274125" y="6434358"/>
            <a:ext cx="46481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baseline="30000" dirty="0"/>
              <a:t>1</a:t>
            </a:r>
            <a:r>
              <a:rPr lang="de-DE" sz="1000" dirty="0"/>
              <a:t>Quelle: </a:t>
            </a:r>
            <a:r>
              <a:rPr lang="de-DE" sz="1000" b="1" dirty="0"/>
              <a:t>Landesbetrieb Geobasisinformation und Vermessung - Freistaat Sachsen</a:t>
            </a:r>
            <a:endParaRPr lang="de-DE" sz="1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1823252-DDBD-4A00-962C-B541ECB88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150" y="0"/>
            <a:ext cx="1085850" cy="80962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C7D8E02-82A0-40AB-A16F-60C11ED95D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56" t="27360" r="31352" b="6666"/>
          <a:stretch/>
        </p:blipFill>
        <p:spPr>
          <a:xfrm>
            <a:off x="7305304" y="2375065"/>
            <a:ext cx="4886696" cy="4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642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A7E9A30-0348-4CFE-9EE8-2A3117A3B6C2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F76286-D9E4-4E50-AD4B-26EFFA2B876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6ABDAF5-D10F-4A33-9100-07C88E16A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5996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0DFCF7B-84A8-48CF-8524-7D444EC33FF3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4 georeferenzierte Raster-DGMs</a:t>
            </a:r>
            <a:r>
              <a:rPr lang="de-DE" baseline="30000" dirty="0"/>
              <a:t>1</a:t>
            </a:r>
            <a:r>
              <a:rPr lang="de-DE" dirty="0"/>
              <a:t> – Auflösung 1m, ASCII-Datenformat .</a:t>
            </a:r>
            <a:r>
              <a:rPr lang="de-DE" dirty="0" err="1"/>
              <a:t>asc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Raumbezug: ETRS_1989_UTM_Zone_33N</a:t>
            </a:r>
          </a:p>
          <a:p>
            <a:endParaRPr lang="de-DE" dirty="0"/>
          </a:p>
          <a:p>
            <a:r>
              <a:rPr lang="de-DE" dirty="0"/>
              <a:t>Erste Schritte: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Laden Sie die 4 Kacheln über „Daten hinzufügen” in eine</a:t>
            </a:r>
            <a:br>
              <a:rPr lang="de-DE" dirty="0"/>
            </a:br>
            <a:r>
              <a:rPr lang="de-DE" dirty="0"/>
              <a:t>neues Karte „DGM“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Exportieren Sie jede Kachel über </a:t>
            </a:r>
            <a:br>
              <a:rPr lang="de-DE" dirty="0"/>
            </a:br>
            <a:r>
              <a:rPr lang="de-DE" dirty="0"/>
              <a:t>Rechts-Klick &gt; Daten &gt; Raster exportieren</a:t>
            </a:r>
            <a:br>
              <a:rPr lang="de-DE" dirty="0"/>
            </a:br>
            <a:r>
              <a:rPr lang="de-DE" dirty="0"/>
              <a:t>in eine Datenbank in Ihrem Projekt.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57B0DC2-9B38-404A-8E6D-0B4CE33C3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Daten: </a:t>
            </a:r>
            <a:r>
              <a:rPr lang="de-DE" i="1" dirty="0"/>
              <a:t>FG_DGM.zip</a:t>
            </a:r>
            <a:br>
              <a:rPr lang="de-DE" i="1" dirty="0"/>
            </a:br>
            <a:endParaRPr lang="en-GB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053462C-9D64-471B-9084-B3332A150412}"/>
              </a:ext>
            </a:extLst>
          </p:cNvPr>
          <p:cNvSpPr/>
          <p:nvPr/>
        </p:nvSpPr>
        <p:spPr>
          <a:xfrm>
            <a:off x="2274125" y="6434358"/>
            <a:ext cx="46481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baseline="30000" dirty="0"/>
              <a:t>1</a:t>
            </a:r>
            <a:r>
              <a:rPr lang="de-DE" sz="1000" dirty="0"/>
              <a:t>Quelle: </a:t>
            </a:r>
            <a:r>
              <a:rPr lang="de-DE" sz="1000" b="1" dirty="0"/>
              <a:t>Landesbetrieb Geobasisinformation und Vermessung - Freistaat Sachsen</a:t>
            </a:r>
            <a:endParaRPr lang="de-DE" sz="1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1823252-DDBD-4A00-962C-B541ECB88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150" y="0"/>
            <a:ext cx="1085850" cy="80962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C7D8E02-82A0-40AB-A16F-60C11ED95D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56" t="27360" r="31352" b="6666"/>
          <a:stretch/>
        </p:blipFill>
        <p:spPr>
          <a:xfrm>
            <a:off x="7305304" y="2375065"/>
            <a:ext cx="4886696" cy="45245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E63B45A-B5A8-452B-9BF8-18C6C1DA72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66" t="43178" r="49010" b="27648"/>
          <a:stretch/>
        </p:blipFill>
        <p:spPr>
          <a:xfrm>
            <a:off x="5578684" y="3912920"/>
            <a:ext cx="6070391" cy="285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93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0DFCF7B-84A8-48CF-8524-7D444EC33FF3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4 georeferenzierte Raster-DGMs</a:t>
            </a:r>
            <a:r>
              <a:rPr lang="de-DE" baseline="30000" dirty="0"/>
              <a:t>1</a:t>
            </a:r>
            <a:r>
              <a:rPr lang="de-DE" dirty="0"/>
              <a:t> – Auflösung 1m, ASCII-Datenformat .</a:t>
            </a:r>
            <a:r>
              <a:rPr lang="de-DE" dirty="0" err="1"/>
              <a:t>asc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Raumbezug: ETRS_1989_UTM_Zone_33N</a:t>
            </a:r>
          </a:p>
          <a:p>
            <a:endParaRPr lang="de-DE" dirty="0"/>
          </a:p>
          <a:p>
            <a:r>
              <a:rPr lang="de-DE" dirty="0"/>
              <a:t>Erste Schritte: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Laden Sie die 4 Kacheln über „Daten hinzufügen” in eine</a:t>
            </a:r>
            <a:br>
              <a:rPr lang="de-DE" dirty="0"/>
            </a:br>
            <a:r>
              <a:rPr lang="de-DE" dirty="0"/>
              <a:t>neues Karte „DGM“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Exportieren Sie jede Kachel über </a:t>
            </a:r>
            <a:br>
              <a:rPr lang="de-DE" dirty="0"/>
            </a:br>
            <a:r>
              <a:rPr lang="de-DE" dirty="0"/>
              <a:t>Rechts-Klick &gt; Daten &gt; Raster exportieren</a:t>
            </a:r>
            <a:br>
              <a:rPr lang="de-DE" dirty="0"/>
            </a:br>
            <a:r>
              <a:rPr lang="de-DE" dirty="0"/>
              <a:t>in eine Datenbank in Ihrem Projekt.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Gruppieren Sie die 4 exportierten Kacheln in einem Gruppen-</a:t>
            </a:r>
            <a:br>
              <a:rPr lang="de-DE" dirty="0"/>
            </a:br>
            <a:r>
              <a:rPr lang="de-DE" dirty="0" err="1"/>
              <a:t>layer</a:t>
            </a:r>
            <a:r>
              <a:rPr lang="de-DE" dirty="0"/>
              <a:t> und entfernen Sie die initialen Rasterdaten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57B0DC2-9B38-404A-8E6D-0B4CE33C3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Daten: </a:t>
            </a:r>
            <a:r>
              <a:rPr lang="de-DE" i="1" dirty="0"/>
              <a:t>FG_DGM.zip</a:t>
            </a:r>
            <a:br>
              <a:rPr lang="de-DE" i="1" dirty="0"/>
            </a:br>
            <a:endParaRPr lang="en-GB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053462C-9D64-471B-9084-B3332A150412}"/>
              </a:ext>
            </a:extLst>
          </p:cNvPr>
          <p:cNvSpPr/>
          <p:nvPr/>
        </p:nvSpPr>
        <p:spPr>
          <a:xfrm>
            <a:off x="2274125" y="6434358"/>
            <a:ext cx="46481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baseline="30000" dirty="0"/>
              <a:t>1</a:t>
            </a:r>
            <a:r>
              <a:rPr lang="de-DE" sz="1000" dirty="0"/>
              <a:t>Quelle: </a:t>
            </a:r>
            <a:r>
              <a:rPr lang="de-DE" sz="1000" b="1" dirty="0"/>
              <a:t>Landesbetrieb Geobasisinformation und Vermessung - Freistaat Sachsen</a:t>
            </a:r>
            <a:endParaRPr lang="de-DE" sz="1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1823252-DDBD-4A00-962C-B541ECB88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150" y="0"/>
            <a:ext cx="1085850" cy="80962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C7D8E02-82A0-40AB-A16F-60C11ED95D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56" t="27360" r="31352" b="6666"/>
          <a:stretch/>
        </p:blipFill>
        <p:spPr>
          <a:xfrm>
            <a:off x="7305304" y="2375065"/>
            <a:ext cx="4886696" cy="4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79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0DFCF7B-84A8-48CF-8524-7D444EC33FF3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4 georeferenzierte Raster-DGMs</a:t>
            </a:r>
            <a:r>
              <a:rPr lang="de-DE" baseline="30000" dirty="0"/>
              <a:t>1</a:t>
            </a:r>
            <a:r>
              <a:rPr lang="de-DE" dirty="0"/>
              <a:t> – Auflösung 1m, ASCII-Datenformat .</a:t>
            </a:r>
            <a:r>
              <a:rPr lang="de-DE" dirty="0" err="1"/>
              <a:t>asc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Raumbezug: ETRS_1989_UTM_Zone_33N</a:t>
            </a:r>
          </a:p>
          <a:p>
            <a:endParaRPr lang="de-DE" dirty="0"/>
          </a:p>
          <a:p>
            <a:r>
              <a:rPr lang="de-DE" dirty="0"/>
              <a:t>Erste Schritte: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Laden Sie die 4 Kacheln über „Daten hinzufügen” in eine</a:t>
            </a:r>
            <a:br>
              <a:rPr lang="de-DE" dirty="0"/>
            </a:br>
            <a:r>
              <a:rPr lang="de-DE" dirty="0"/>
              <a:t>neues Karte „DGM“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Exportieren Sie jede Kachel über </a:t>
            </a:r>
            <a:br>
              <a:rPr lang="de-DE" dirty="0"/>
            </a:br>
            <a:r>
              <a:rPr lang="de-DE" dirty="0"/>
              <a:t>Rechts-Klick &gt; Daten &gt; Raster exportieren</a:t>
            </a:r>
            <a:br>
              <a:rPr lang="de-DE" dirty="0"/>
            </a:br>
            <a:r>
              <a:rPr lang="de-DE" dirty="0"/>
              <a:t>in eine Datenbank in Ihrem Projekt.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Gruppieren Sie die 4 exportierten kacheln in einem Gruppen-</a:t>
            </a:r>
            <a:br>
              <a:rPr lang="de-DE" dirty="0"/>
            </a:br>
            <a:r>
              <a:rPr lang="de-DE" dirty="0" err="1"/>
              <a:t>layer</a:t>
            </a:r>
            <a:r>
              <a:rPr lang="de-DE" dirty="0"/>
              <a:t> und entfernen Sie die initialen Rasterdaten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57B0DC2-9B38-404A-8E6D-0B4CE33C3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Daten: </a:t>
            </a:r>
            <a:r>
              <a:rPr lang="de-DE" i="1" dirty="0"/>
              <a:t>FG_DGM.zip</a:t>
            </a:r>
            <a:br>
              <a:rPr lang="de-DE" i="1" dirty="0"/>
            </a:br>
            <a:endParaRPr lang="en-GB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053462C-9D64-471B-9084-B3332A150412}"/>
              </a:ext>
            </a:extLst>
          </p:cNvPr>
          <p:cNvSpPr/>
          <p:nvPr/>
        </p:nvSpPr>
        <p:spPr>
          <a:xfrm>
            <a:off x="2274125" y="6434358"/>
            <a:ext cx="46481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baseline="30000" dirty="0"/>
              <a:t>1</a:t>
            </a:r>
            <a:r>
              <a:rPr lang="de-DE" sz="1000" dirty="0"/>
              <a:t>Quelle: </a:t>
            </a:r>
            <a:r>
              <a:rPr lang="de-DE" sz="1000" b="1" dirty="0"/>
              <a:t>Landesbetrieb Geobasisinformation und Vermessung - Freistaat Sachsen</a:t>
            </a:r>
            <a:endParaRPr lang="de-DE" sz="1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1823252-DDBD-4A00-962C-B541ECB88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150" y="0"/>
            <a:ext cx="1085850" cy="80962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C7D8E02-82A0-40AB-A16F-60C11ED95D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56" t="27360" r="31352" b="6666"/>
          <a:stretch/>
        </p:blipFill>
        <p:spPr>
          <a:xfrm>
            <a:off x="7305304" y="2375065"/>
            <a:ext cx="4886696" cy="45245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BAC9249-6A3F-4853-823E-4A6B2F4C3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90" y="0"/>
            <a:ext cx="12026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77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CDACFAF-D8B5-4296-9883-046EC6A67B3A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dirty="0"/>
              <a:t>Kombination mehrerer Raster zu einem neuen Raster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Selektieren Sie die Layer für alle 4 Kacheln im Inhaltsbereich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Aktivieren Sie die Funktion „Mosaik“ im Bereich „Werkzeuge“ in der </a:t>
            </a:r>
            <a:br>
              <a:rPr lang="de-DE" dirty="0"/>
            </a:br>
            <a:r>
              <a:rPr lang="de-DE" dirty="0"/>
              <a:t>Kernregisterkarte „Bilddaten“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6DF3D0A-15A5-4C24-80AC-5889B1CF2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i="1" dirty="0" err="1"/>
              <a:t>Mosaic</a:t>
            </a:r>
            <a:r>
              <a:rPr lang="de-DE" dirty="0"/>
              <a:t>-Operation </a:t>
            </a:r>
            <a:br>
              <a:rPr lang="de-DE" i="1" dirty="0"/>
            </a:b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81CCA62-7996-4EB9-B085-26E663A675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43" t="13448" r="65812" b="45729"/>
          <a:stretch/>
        </p:blipFill>
        <p:spPr>
          <a:xfrm>
            <a:off x="8936181" y="221409"/>
            <a:ext cx="3036067" cy="475435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A883297-F788-4777-9DAD-EBCA133A5F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28" t="6571" r="31234" b="57266"/>
          <a:stretch/>
        </p:blipFill>
        <p:spPr>
          <a:xfrm>
            <a:off x="-1" y="3158834"/>
            <a:ext cx="8853547" cy="309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83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CDACFAF-D8B5-4296-9883-046EC6A67B3A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dirty="0"/>
              <a:t>Kombination mehrerer Raster zu einem neuen Raster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Selektieren Sie die Layer für alle 4 Kacheln im Inhaltsbereich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Aktivieren Sie die Funktion „Mosaik“ im Bereich „Werkzeuge“ in der </a:t>
            </a:r>
            <a:br>
              <a:rPr lang="de-DE" dirty="0"/>
            </a:br>
            <a:r>
              <a:rPr lang="de-DE" dirty="0"/>
              <a:t>Kernregisterkarte „Bilddaten“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Exportieren Sie das temporäre Layer </a:t>
            </a:r>
            <a:br>
              <a:rPr lang="de-DE" dirty="0"/>
            </a:br>
            <a:r>
              <a:rPr lang="de-DE" dirty="0"/>
              <a:t>„Mosaik“ als neues Rasterobjekt in </a:t>
            </a:r>
            <a:br>
              <a:rPr lang="de-DE" dirty="0"/>
            </a:br>
            <a:r>
              <a:rPr lang="de-DE" dirty="0"/>
              <a:t>´Ihre Datenbank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6DF3D0A-15A5-4C24-80AC-5889B1CF2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i="1" dirty="0" err="1"/>
              <a:t>Mosaic</a:t>
            </a:r>
            <a:r>
              <a:rPr lang="de-DE" dirty="0"/>
              <a:t>-Operation </a:t>
            </a:r>
            <a:br>
              <a:rPr lang="de-DE" i="1" dirty="0"/>
            </a:br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E2E1235-3307-4C42-A545-0D5B25E0CC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216" r="82174" b="9437"/>
          <a:stretch/>
        </p:blipFill>
        <p:spPr>
          <a:xfrm>
            <a:off x="5254494" y="2903517"/>
            <a:ext cx="2143833" cy="413855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C6C7EEE-2B2E-4157-8055-95B1AB2E46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466" t="19394" b="17749"/>
          <a:stretch/>
        </p:blipFill>
        <p:spPr>
          <a:xfrm>
            <a:off x="7570519" y="2903517"/>
            <a:ext cx="2228940" cy="4310743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F935A710-8409-4221-8600-44147BC676F6}"/>
              </a:ext>
            </a:extLst>
          </p:cNvPr>
          <p:cNvSpPr/>
          <p:nvPr/>
        </p:nvSpPr>
        <p:spPr>
          <a:xfrm>
            <a:off x="5332021" y="4049486"/>
            <a:ext cx="860961" cy="28500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4631B0C-F8F0-4E29-8267-10760EDB0067}"/>
              </a:ext>
            </a:extLst>
          </p:cNvPr>
          <p:cNvSpPr txBox="1"/>
          <p:nvPr/>
        </p:nvSpPr>
        <p:spPr>
          <a:xfrm>
            <a:off x="4167902" y="3952904"/>
            <a:ext cx="914400" cy="914400"/>
          </a:xfrm>
          <a:prstGeom prst="rect">
            <a:avLst/>
          </a:prstGeom>
        </p:spPr>
        <p:txBody>
          <a:bodyPr wrap="none" lIns="0" rIns="0" rtlCol="0" anchor="t">
            <a:normAutofit/>
          </a:bodyPr>
          <a:lstStyle/>
          <a:p>
            <a:pPr algn="l"/>
            <a:r>
              <a:rPr lang="de-DE" sz="2000" i="0" dirty="0">
                <a:solidFill>
                  <a:srgbClr val="FF0000"/>
                </a:solidFill>
                <a:latin typeface="Spartan ExtraBold" pitchFamily="2" charset="77"/>
              </a:rPr>
              <a:t>temporär</a:t>
            </a:r>
            <a:endParaRPr lang="en-GB" sz="2000" i="0" dirty="0">
              <a:solidFill>
                <a:srgbClr val="FF0000"/>
              </a:solidFill>
              <a:latin typeface="Spartan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26060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CDACFAF-D8B5-4296-9883-046EC6A67B3A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dirty="0"/>
              <a:t>Kombination mehrerer Raster zu einem neuen Raster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Selektieren Sie die Layer für alle 4 Kacheln im Inhaltsbereich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Aktivieren Sie die Funktion „Mosaik“ im Bereich „Werkzeuge“ in der </a:t>
            </a:r>
            <a:br>
              <a:rPr lang="de-DE" dirty="0"/>
            </a:br>
            <a:r>
              <a:rPr lang="de-DE" dirty="0"/>
              <a:t>Kernregisterkarte „Bilddaten“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Exportieren Sie das temporäre Layer </a:t>
            </a:r>
            <a:br>
              <a:rPr lang="de-DE" dirty="0"/>
            </a:br>
            <a:r>
              <a:rPr lang="de-DE" dirty="0"/>
              <a:t>„Mosaik“ als neues Rasterobjekt in </a:t>
            </a:r>
            <a:br>
              <a:rPr lang="de-DE" dirty="0"/>
            </a:br>
            <a:r>
              <a:rPr lang="de-DE" dirty="0"/>
              <a:t>´Ihre Datenbank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6DF3D0A-15A5-4C24-80AC-5889B1CF2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i="1" dirty="0" err="1"/>
              <a:t>Mosaic</a:t>
            </a:r>
            <a:r>
              <a:rPr lang="de-DE" dirty="0"/>
              <a:t>-Operation </a:t>
            </a:r>
            <a:br>
              <a:rPr lang="de-DE" i="1" dirty="0"/>
            </a:br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E2E1235-3307-4C42-A545-0D5B25E0CC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216" r="82174" b="9437"/>
          <a:stretch/>
        </p:blipFill>
        <p:spPr>
          <a:xfrm>
            <a:off x="5254494" y="2903517"/>
            <a:ext cx="2143833" cy="413855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C6C7EEE-2B2E-4157-8055-95B1AB2E46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466" t="19394" b="17749"/>
          <a:stretch/>
        </p:blipFill>
        <p:spPr>
          <a:xfrm>
            <a:off x="7570519" y="2903517"/>
            <a:ext cx="2228940" cy="4310743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F935A710-8409-4221-8600-44147BC676F6}"/>
              </a:ext>
            </a:extLst>
          </p:cNvPr>
          <p:cNvSpPr/>
          <p:nvPr/>
        </p:nvSpPr>
        <p:spPr>
          <a:xfrm>
            <a:off x="5332021" y="4049486"/>
            <a:ext cx="860961" cy="28500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4631B0C-F8F0-4E29-8267-10760EDB0067}"/>
              </a:ext>
            </a:extLst>
          </p:cNvPr>
          <p:cNvSpPr txBox="1"/>
          <p:nvPr/>
        </p:nvSpPr>
        <p:spPr>
          <a:xfrm>
            <a:off x="4167902" y="3952904"/>
            <a:ext cx="914400" cy="914400"/>
          </a:xfrm>
          <a:prstGeom prst="rect">
            <a:avLst/>
          </a:prstGeom>
        </p:spPr>
        <p:txBody>
          <a:bodyPr wrap="none" lIns="0" rIns="0" rtlCol="0" anchor="t">
            <a:normAutofit/>
          </a:bodyPr>
          <a:lstStyle/>
          <a:p>
            <a:pPr algn="l"/>
            <a:r>
              <a:rPr lang="de-DE" sz="2000" i="0" dirty="0">
                <a:solidFill>
                  <a:srgbClr val="FF0000"/>
                </a:solidFill>
                <a:latin typeface="Spartan ExtraBold" pitchFamily="2" charset="77"/>
              </a:rPr>
              <a:t>temporär</a:t>
            </a:r>
            <a:endParaRPr lang="en-GB" sz="2000" i="0" dirty="0">
              <a:solidFill>
                <a:srgbClr val="FF0000"/>
              </a:solidFill>
              <a:latin typeface="Spartan ExtraBold" pitchFamily="2" charset="77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A5B544E-9A1F-4554-A68D-7E9FECF24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0" y="0"/>
            <a:ext cx="12026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774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TUBAF">
      <a:dk1>
        <a:sysClr val="windowText" lastClr="000000"/>
      </a:dk1>
      <a:lt1>
        <a:sysClr val="window" lastClr="FFFFFF"/>
      </a:lt1>
      <a:dk2>
        <a:srgbClr val="004A7D"/>
      </a:dk2>
      <a:lt2>
        <a:srgbClr val="F2F2F2"/>
      </a:lt2>
      <a:accent1>
        <a:srgbClr val="8B7530"/>
      </a:accent1>
      <a:accent2>
        <a:srgbClr val="007B99"/>
      </a:accent2>
      <a:accent3>
        <a:srgbClr val="B71E3F"/>
      </a:accent3>
      <a:accent4>
        <a:srgbClr val="15882E"/>
      </a:accent4>
      <a:accent5>
        <a:srgbClr val="F39433"/>
      </a:accent5>
      <a:accent6>
        <a:srgbClr val="86CCD2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0" rIns="0" anchor="t">
        <a:normAutofit/>
      </a:bodyPr>
      <a:lstStyle>
        <a:defPPr algn="l">
          <a:defRPr sz="2000" b="1" i="0" dirty="0">
            <a:solidFill>
              <a:srgbClr val="004A7D"/>
            </a:solidFill>
            <a:latin typeface="Spartan ExtraBold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6CD6EA72-AF7F-462F-9AC0-76C9F8BA9064}" vid="{57E2CBE2-615A-4F91-98CE-C6E42D9E22C3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0</TotalTime>
  <Words>1621</Words>
  <Application>Microsoft Office PowerPoint</Application>
  <PresentationFormat>Breitbild</PresentationFormat>
  <Paragraphs>205</Paragraphs>
  <Slides>30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6" baseType="lpstr">
      <vt:lpstr>Arial</vt:lpstr>
      <vt:lpstr>Calibri</vt:lpstr>
      <vt:lpstr>Cambria Math</vt:lpstr>
      <vt:lpstr>Spartan ExtraBold</vt:lpstr>
      <vt:lpstr>Wingdings</vt:lpstr>
      <vt:lpstr>Office</vt:lpstr>
      <vt:lpstr>Übung Grundlagen GIS</vt:lpstr>
      <vt:lpstr>Themen</vt:lpstr>
      <vt:lpstr>Daten: FG_DGM.zip </vt:lpstr>
      <vt:lpstr>Daten: FG_DGM.zip </vt:lpstr>
      <vt:lpstr>Daten: FG_DGM.zip </vt:lpstr>
      <vt:lpstr>Daten: FG_DGM.zip </vt:lpstr>
      <vt:lpstr>1. Mosaic-Operation  </vt:lpstr>
      <vt:lpstr>1. Mosaic-Operation  </vt:lpstr>
      <vt:lpstr>1. Mosaic-Operation  </vt:lpstr>
      <vt:lpstr>2. Erstellung der Isolinien als Feature Class </vt:lpstr>
      <vt:lpstr>2. Erstellung der Isolinien als Feature Class </vt:lpstr>
      <vt:lpstr>2. Erstellung der Isolinien als Feature Class </vt:lpstr>
      <vt:lpstr>2. Erstellung der Isolinien als Feature Class </vt:lpstr>
      <vt:lpstr>2. Erstellung der Isolinien als Feature Class </vt:lpstr>
      <vt:lpstr>2. Erstellung der Isolinien als Feature Class </vt:lpstr>
      <vt:lpstr>2. Erstellung der Isolinien als Feature Class </vt:lpstr>
      <vt:lpstr>2. Erstellung der Isolinien als Feature Class </vt:lpstr>
      <vt:lpstr>2. Erstellung der Isolinien als Feature Class </vt:lpstr>
      <vt:lpstr>2. Erstellung der Isolinien als Feature Class </vt:lpstr>
      <vt:lpstr>2. Erstellung der Isolinien als Feature Class </vt:lpstr>
      <vt:lpstr>Unterschied zwischen Rasterfunktionen und Spatial Analyst Toolbox</vt:lpstr>
      <vt:lpstr>Unterschied zwischen Rasterfunktionen und Spatial Analyst Toolbox</vt:lpstr>
      <vt:lpstr>Resampling: Ändern der Auflösung eines Rasterobjekts</vt:lpstr>
      <vt:lpstr>Resampling: Ändern der Auflösung eines Rasterobjekts</vt:lpstr>
      <vt:lpstr>Übungsaufgabe 1: Neigung (slope) und Schummerung (hill shade)</vt:lpstr>
      <vt:lpstr>Übungsaufgabe 2: Satellitenbild von Westsachsen</vt:lpstr>
      <vt:lpstr>Übungsaufgabe 2: Satellitenbild von Westsachsen</vt:lpstr>
      <vt:lpstr>Übungsaufgabe 2: Satellitenbild von Westsachsen</vt:lpstr>
      <vt:lpstr>Übungsaufgabe 2: Satellitenbild von Westsachsen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Übung Grundlagen GIS</dc:title>
  <dc:creator>Peter Menzel</dc:creator>
  <cp:lastModifiedBy>Peter Menzel</cp:lastModifiedBy>
  <cp:revision>147</cp:revision>
  <cp:lastPrinted>2023-04-13T13:19:24Z</cp:lastPrinted>
  <dcterms:created xsi:type="dcterms:W3CDTF">2021-01-06T10:07:23Z</dcterms:created>
  <dcterms:modified xsi:type="dcterms:W3CDTF">2025-04-30T08:37:26Z</dcterms:modified>
</cp:coreProperties>
</file>