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65" r:id="rId2"/>
    <p:sldId id="266" r:id="rId3"/>
    <p:sldId id="268" r:id="rId4"/>
    <p:sldId id="269" r:id="rId5"/>
    <p:sldId id="270" r:id="rId6"/>
    <p:sldId id="271" r:id="rId7"/>
    <p:sldId id="272" r:id="rId8"/>
    <p:sldId id="277" r:id="rId9"/>
    <p:sldId id="278" r:id="rId10"/>
    <p:sldId id="279" r:id="rId11"/>
    <p:sldId id="273" r:id="rId12"/>
    <p:sldId id="275" r:id="rId13"/>
    <p:sldId id="276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327" r:id="rId23"/>
    <p:sldId id="328" r:id="rId24"/>
    <p:sldId id="329" r:id="rId25"/>
    <p:sldId id="330" r:id="rId26"/>
    <p:sldId id="289" r:id="rId27"/>
    <p:sldId id="290" r:id="rId28"/>
    <p:sldId id="293" r:id="rId29"/>
    <p:sldId id="291" r:id="rId30"/>
    <p:sldId id="292" r:id="rId31"/>
    <p:sldId id="288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4" r:id="rId42"/>
    <p:sldId id="306" r:id="rId43"/>
    <p:sldId id="305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D"/>
    <a:srgbClr val="0069B4"/>
    <a:srgbClr val="8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4712" autoAdjust="0"/>
  </p:normalViewPr>
  <p:slideViewPr>
    <p:cSldViewPr snapToGrid="0" showGuides="1">
      <p:cViewPr varScale="1">
        <p:scale>
          <a:sx n="79" d="100"/>
          <a:sy n="79" d="100"/>
        </p:scale>
        <p:origin x="1243" y="72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27.05.2025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63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25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</a:t>
            </a:r>
            <a:r>
              <a:rPr lang="de-DE"/>
              <a:t>und Geoinformatik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lbedo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err="1"/>
              <a:t>Symboldarstellung</a:t>
            </a:r>
            <a:r>
              <a:rPr lang="en-US" i="1" dirty="0"/>
              <a:t>, Labels und </a:t>
            </a:r>
            <a:r>
              <a:rPr lang="en-US" i="1" dirty="0" err="1"/>
              <a:t>Kartenlayout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65D77C-6D86-459E-BE29-E011584D0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41" y="-1"/>
            <a:ext cx="4318660" cy="61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60E579-632C-4A27-8F6F-3745815B9AA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710F0B-25D2-4D6D-8A6F-39AEB5CB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5CD23B-CBEE-4DED-988D-DB7785546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61" y="0"/>
            <a:ext cx="1094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Kopieren Sie ihr Ergebnis Ihrer Landnutzungsklassifikation in die Datenbank</a:t>
            </a:r>
            <a:br>
              <a:rPr lang="de-DE" dirty="0"/>
            </a:br>
            <a:r>
              <a:rPr lang="de-DE" dirty="0"/>
              <a:t>„</a:t>
            </a:r>
            <a:r>
              <a:rPr lang="de-DE" dirty="0" err="1"/>
              <a:t>TalsperreKlingenberg</a:t>
            </a:r>
            <a:r>
              <a:rPr lang="de-DE" dirty="0"/>
              <a:t>“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 err="1"/>
              <a:t>Kopieren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Feature Class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Datenbanken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5BCAA4-B3DE-4C9B-B9A4-92EEEDE6E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07" t="18355"/>
          <a:stretch/>
        </p:blipFill>
        <p:spPr>
          <a:xfrm>
            <a:off x="8930245" y="-12209"/>
            <a:ext cx="3261756" cy="687020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C39CF7A-3FBB-43A6-BC51-01D46E1E0293}"/>
              </a:ext>
            </a:extLst>
          </p:cNvPr>
          <p:cNvSpPr/>
          <p:nvPr/>
        </p:nvSpPr>
        <p:spPr>
          <a:xfrm>
            <a:off x="9274629" y="3319153"/>
            <a:ext cx="932214" cy="3681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A0E680-5A52-47F4-BF58-E2E6008912C4}"/>
              </a:ext>
            </a:extLst>
          </p:cNvPr>
          <p:cNvSpPr/>
          <p:nvPr/>
        </p:nvSpPr>
        <p:spPr>
          <a:xfrm>
            <a:off x="9274628" y="5050971"/>
            <a:ext cx="1490353" cy="3681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35D0C1D-9931-4BFB-9605-7348077BFB5E}"/>
              </a:ext>
            </a:extLst>
          </p:cNvPr>
          <p:cNvSpPr txBox="1"/>
          <p:nvPr/>
        </p:nvSpPr>
        <p:spPr>
          <a:xfrm>
            <a:off x="10444348" y="3068505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Rechts-Klick</a:t>
            </a:r>
            <a:b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Kopieren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0B2DDD-4EF7-4E66-9FE0-BD39659C6A0E}"/>
              </a:ext>
            </a:extLst>
          </p:cNvPr>
          <p:cNvSpPr txBox="1"/>
          <p:nvPr/>
        </p:nvSpPr>
        <p:spPr>
          <a:xfrm>
            <a:off x="10841931" y="4872502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Rechts-Klick</a:t>
            </a:r>
            <a:b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Einfügen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5614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Datei „Talsperre_Klingenberg.gdb.zip “ (Opal) herunterladen und entpacken.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Katalog-Bereich, Punkt „Datenbanken“, Rechts-Klick auf „Datenbanken“ -&gt; „Datenbank hinzufügen“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Zu entpackten Ordner „ </a:t>
            </a:r>
            <a:r>
              <a:rPr lang="de-DE" dirty="0" err="1"/>
              <a:t>Talsperre_Klingenberg.gdb</a:t>
            </a:r>
            <a:r>
              <a:rPr lang="de-DE" dirty="0"/>
              <a:t>“ browsen und diesen auswählen.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 err="1"/>
              <a:t>Verlinken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externen</a:t>
            </a:r>
            <a:r>
              <a:rPr lang="en-US" dirty="0"/>
              <a:t> </a:t>
            </a:r>
            <a:r>
              <a:rPr lang="en-US" dirty="0" err="1"/>
              <a:t>Geodatenbank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Projekt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58A4DE-33F4-4086-AC2D-766FE17CC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48BDB63-8956-4AA9-A3B6-B9DE00B676D7}"/>
              </a:ext>
            </a:extLst>
          </p:cNvPr>
          <p:cNvSpPr/>
          <p:nvPr/>
        </p:nvSpPr>
        <p:spPr>
          <a:xfrm>
            <a:off x="10206841" y="2953739"/>
            <a:ext cx="1425040" cy="11135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98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Datei „Talsperre_Klingenberg.gdb.zip “ (Opal) herunterladen und entpacken.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Katalog-Bereich, Punkt „Datenbanken“, Rechts-Klick auf „Datenbanken“ -&gt; „Datenbank hinzufügen“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Zu entpackten Ordner „ </a:t>
            </a:r>
            <a:r>
              <a:rPr lang="de-DE" dirty="0" err="1"/>
              <a:t>Talsperre_Klingenberg.gdb</a:t>
            </a:r>
            <a:r>
              <a:rPr lang="de-DE" dirty="0"/>
              <a:t>“ browsen und diesen auswählen.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Fügen Sie alle in der Datenbank vorhandenen Feature Classes Ihrer Kartenansicht hinzu.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 err="1"/>
              <a:t>Verlinken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externen</a:t>
            </a:r>
            <a:r>
              <a:rPr lang="en-US" dirty="0"/>
              <a:t> </a:t>
            </a:r>
            <a:r>
              <a:rPr lang="en-US" dirty="0" err="1"/>
              <a:t>Geodatenbank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Projekt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5097E9-DC5F-4773-8696-1BD9BE11F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0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BE51AD-FAAF-4198-BD9F-DF74E4C89B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Layer „</a:t>
            </a:r>
            <a:r>
              <a:rPr lang="de-DE" dirty="0" err="1"/>
              <a:t>LKN_result</a:t>
            </a:r>
            <a:r>
              <a:rPr lang="de-DE" dirty="0"/>
              <a:t>“ &gt; Symbolisierung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F5D981-7906-48CB-8D0A-85ACE3B1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Darstellung der Feature Class „</a:t>
            </a:r>
            <a:r>
              <a:rPr lang="de-DE" dirty="0" err="1"/>
              <a:t>LKN_result</a:t>
            </a:r>
            <a:r>
              <a:rPr lang="de-DE" dirty="0"/>
              <a:t>“ über </a:t>
            </a:r>
            <a:br>
              <a:rPr lang="de-DE" dirty="0"/>
            </a:br>
            <a:r>
              <a:rPr lang="de-DE" dirty="0"/>
              <a:t>die Einzelwerte einer Variable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A238C9-2186-4B28-977F-847E2896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8" r="85383"/>
          <a:stretch/>
        </p:blipFill>
        <p:spPr>
          <a:xfrm>
            <a:off x="10022775" y="19020"/>
            <a:ext cx="2169226" cy="68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BE51AD-FAAF-4198-BD9F-DF74E4C89B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Layer „</a:t>
            </a:r>
            <a:r>
              <a:rPr lang="de-DE" dirty="0" err="1"/>
              <a:t>LKN_result</a:t>
            </a:r>
            <a:r>
              <a:rPr lang="de-DE" dirty="0"/>
              <a:t>“ &gt; Symbolisierung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Primäre Symbolisierung: Einzelwerte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F5D981-7906-48CB-8D0A-85ACE3B1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Darstellung der Feature Class „</a:t>
            </a:r>
            <a:r>
              <a:rPr lang="de-DE" dirty="0" err="1"/>
              <a:t>LKN_result</a:t>
            </a:r>
            <a:r>
              <a:rPr lang="de-DE" dirty="0"/>
              <a:t>“ über </a:t>
            </a:r>
            <a:br>
              <a:rPr lang="de-DE" dirty="0"/>
            </a:br>
            <a:r>
              <a:rPr lang="de-DE" dirty="0"/>
              <a:t>die Einzelwerte einer Variable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A238C9-2186-4B28-977F-847E2896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8" r="85383"/>
          <a:stretch/>
        </p:blipFill>
        <p:spPr>
          <a:xfrm>
            <a:off x="10022775" y="19020"/>
            <a:ext cx="2169226" cy="682882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B072C19-70E5-49FB-8DC1-75FA2A38F3AE}"/>
              </a:ext>
            </a:extLst>
          </p:cNvPr>
          <p:cNvSpPr/>
          <p:nvPr/>
        </p:nvSpPr>
        <p:spPr>
          <a:xfrm>
            <a:off x="10129652" y="923058"/>
            <a:ext cx="1983179" cy="3713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E5E88D-E0EE-472F-86DE-30DBAE74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6" t="28092" r="60162" b="33416"/>
          <a:stretch/>
        </p:blipFill>
        <p:spPr>
          <a:xfrm>
            <a:off x="5801096" y="2084120"/>
            <a:ext cx="3034145" cy="35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7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BE51AD-FAAF-4198-BD9F-DF74E4C89B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Layer „</a:t>
            </a:r>
            <a:r>
              <a:rPr lang="de-DE" dirty="0" err="1"/>
              <a:t>LKN_result</a:t>
            </a:r>
            <a:r>
              <a:rPr lang="de-DE" dirty="0"/>
              <a:t>“ &gt; Symbolisierung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Primäre Symbolisierung: Einzelwerte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Feld 1: „Nutzungsklasse“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„Mehr“ lassen sich die „alle anderen Werte“ Auflistung </a:t>
            </a:r>
            <a:br>
              <a:rPr lang="de-DE" dirty="0"/>
            </a:br>
            <a:r>
              <a:rPr lang="en-GB" dirty="0" err="1"/>
              <a:t>deaktivieren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Links-Klick auf das Symbol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jede</a:t>
            </a:r>
            <a:r>
              <a:rPr lang="en-GB" dirty="0"/>
              <a:t> </a:t>
            </a:r>
            <a:r>
              <a:rPr lang="en-GB" dirty="0" err="1"/>
              <a:t>Klasse</a:t>
            </a:r>
            <a:r>
              <a:rPr lang="en-GB" dirty="0"/>
              <a:t> </a:t>
            </a:r>
            <a:r>
              <a:rPr lang="en-GB" dirty="0" err="1"/>
              <a:t>erlaubt</a:t>
            </a:r>
            <a:r>
              <a:rPr lang="en-GB" dirty="0"/>
              <a:t> die </a:t>
            </a:r>
            <a:r>
              <a:rPr lang="en-GB" dirty="0" err="1"/>
              <a:t>Anpassung</a:t>
            </a:r>
            <a:br>
              <a:rPr lang="en-GB" dirty="0"/>
            </a:br>
            <a:r>
              <a:rPr lang="en-GB" dirty="0"/>
              <a:t>der </a:t>
            </a:r>
            <a:r>
              <a:rPr lang="en-GB" dirty="0" err="1"/>
              <a:t>Visualisierung</a:t>
            </a:r>
            <a:r>
              <a:rPr lang="en-GB" dirty="0"/>
              <a:t> der </a:t>
            </a:r>
            <a:r>
              <a:rPr lang="en-GB" dirty="0" err="1"/>
              <a:t>jeweiligen</a:t>
            </a:r>
            <a:r>
              <a:rPr lang="en-GB" dirty="0"/>
              <a:t> </a:t>
            </a:r>
            <a:r>
              <a:rPr lang="en-GB" dirty="0" err="1"/>
              <a:t>Klasse</a:t>
            </a:r>
            <a:r>
              <a:rPr lang="en-GB" dirty="0"/>
              <a:t>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/>
              <a:t>Galerie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verschiedene</a:t>
            </a:r>
            <a:r>
              <a:rPr lang="en-GB" dirty="0"/>
              <a:t> Styles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Eigenschaften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manuelle</a:t>
            </a:r>
            <a:r>
              <a:rPr lang="en-GB" dirty="0"/>
              <a:t> </a:t>
            </a:r>
            <a:r>
              <a:rPr lang="en-GB" dirty="0" err="1"/>
              <a:t>Anpassung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Text im Feld „Beschriftung“ kann manuell angepasst werden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F5D981-7906-48CB-8D0A-85ACE3B1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Darstellung der Feature Class „</a:t>
            </a:r>
            <a:r>
              <a:rPr lang="de-DE" dirty="0" err="1"/>
              <a:t>LKN_result</a:t>
            </a:r>
            <a:r>
              <a:rPr lang="de-DE" dirty="0"/>
              <a:t>“ über </a:t>
            </a:r>
            <a:br>
              <a:rPr lang="de-DE" dirty="0"/>
            </a:br>
            <a:r>
              <a:rPr lang="de-DE" dirty="0"/>
              <a:t>die Einzelwerte einer Variable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E85D6C-A038-45B8-9644-F18CAD737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4" r="77434" b="16103"/>
          <a:stretch/>
        </p:blipFill>
        <p:spPr>
          <a:xfrm>
            <a:off x="8229601" y="0"/>
            <a:ext cx="3962400" cy="64847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F29D357-0CFE-4D7B-928C-BFF07C432F15}"/>
              </a:ext>
            </a:extLst>
          </p:cNvPr>
          <p:cNvSpPr/>
          <p:nvPr/>
        </p:nvSpPr>
        <p:spPr>
          <a:xfrm>
            <a:off x="11443855" y="3191245"/>
            <a:ext cx="556161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8E147D9-4F5A-4348-BC93-E5EB725FB4C8}"/>
              </a:ext>
            </a:extLst>
          </p:cNvPr>
          <p:cNvSpPr/>
          <p:nvPr/>
        </p:nvSpPr>
        <p:spPr>
          <a:xfrm>
            <a:off x="8906494" y="4145230"/>
            <a:ext cx="556161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E25107-1E11-4185-BF8C-2E6BD7158F56}"/>
              </a:ext>
            </a:extLst>
          </p:cNvPr>
          <p:cNvSpPr/>
          <p:nvPr/>
        </p:nvSpPr>
        <p:spPr>
          <a:xfrm>
            <a:off x="10774878" y="4145230"/>
            <a:ext cx="1076696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9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420FE86-2A71-4DED-B2A0-A954C600893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F44F945-8F5E-454B-A97B-F358633A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45C02E-8D2D-47DF-B9F3-B926667E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66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15B9DF8-E7CF-4DC5-8384-830F4E1B3F2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Legen Sie ein neues Feld „Albedo“ (Typ: double) für die Feature-Class „</a:t>
            </a:r>
            <a:r>
              <a:rPr lang="de-DE" dirty="0" err="1"/>
              <a:t>LKN_result</a:t>
            </a:r>
            <a:r>
              <a:rPr lang="de-DE" dirty="0"/>
              <a:t>“ an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Öffnen Sie die Attributtabelle und Recht-Klick auf Spaltenkopf für Variable „Albedo“ -&gt; Feld berechnen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2D495F-BF83-4D7E-8D10-3F67CE630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„Albedo“ abhängig vom der Nutzungsklasse</a:t>
            </a:r>
            <a:br>
              <a:rPr lang="de-DE" dirty="0"/>
            </a:br>
            <a:r>
              <a:rPr lang="de-DE" dirty="0"/>
              <a:t>für die Feature-Class „</a:t>
            </a:r>
            <a:r>
              <a:rPr lang="de-DE" dirty="0" err="1"/>
              <a:t>LKN_result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C7AD7D-0F51-43E3-A6FD-14F4B2B72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8" t="45840" r="32207" b="20437"/>
          <a:stretch/>
        </p:blipFill>
        <p:spPr>
          <a:xfrm>
            <a:off x="1246908" y="2526475"/>
            <a:ext cx="8876805" cy="38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57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32D495F-BF83-4D7E-8D10-3F67CE630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„Albedo“ abhängig vom der Nutzungsklasse</a:t>
            </a:r>
            <a:br>
              <a:rPr lang="de-DE" dirty="0"/>
            </a:br>
            <a:r>
              <a:rPr lang="de-DE" dirty="0"/>
              <a:t>für die Feature-Class „</a:t>
            </a:r>
            <a:r>
              <a:rPr lang="de-DE" dirty="0" err="1"/>
              <a:t>LKN_result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639330-2A29-43C5-BC4D-520C50EEB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469" y="0"/>
            <a:ext cx="5678531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83C062-C2F1-4021-A141-BCF4199607ED}"/>
              </a:ext>
            </a:extLst>
          </p:cNvPr>
          <p:cNvSpPr txBox="1"/>
          <p:nvPr/>
        </p:nvSpPr>
        <p:spPr>
          <a:xfrm>
            <a:off x="1659503" y="1645446"/>
            <a:ext cx="3942608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Albedo =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Alb(!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gridcode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!)</a:t>
            </a:r>
          </a:p>
          <a:p>
            <a:endParaRPr lang="en-GB" dirty="0"/>
          </a:p>
          <a:p>
            <a:r>
              <a:rPr lang="en-GB" dirty="0"/>
              <a:t>Code-Block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def Alb(code):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1: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0.12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2 :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0.1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3 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0.26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if code == 4 :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0.2   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else: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return 0.5</a:t>
            </a:r>
          </a:p>
          <a:p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CFBADBD-087A-4384-B309-4F112884C19D}"/>
              </a:ext>
            </a:extLst>
          </p:cNvPr>
          <p:cNvSpPr/>
          <p:nvPr/>
        </p:nvSpPr>
        <p:spPr>
          <a:xfrm>
            <a:off x="11228119" y="5664530"/>
            <a:ext cx="201881" cy="2704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A3F4D71-C2AF-4D03-9ADF-65FF20803B80}"/>
              </a:ext>
            </a:extLst>
          </p:cNvPr>
          <p:cNvSpPr txBox="1"/>
          <p:nvPr/>
        </p:nvSpPr>
        <p:spPr>
          <a:xfrm>
            <a:off x="10711543" y="5929004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Überprüfung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A633FA-D5AB-4820-9126-013B324E95CE}"/>
              </a:ext>
            </a:extLst>
          </p:cNvPr>
          <p:cNvSpPr txBox="1"/>
          <p:nvPr/>
        </p:nvSpPr>
        <p:spPr>
          <a:xfrm>
            <a:off x="795645" y="6103918"/>
            <a:ext cx="8437419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Disclaimer: </a:t>
            </a:r>
            <a:r>
              <a:rPr lang="de-DE" sz="2000" i="0" dirty="0">
                <a:solidFill>
                  <a:srgbClr val="004A7D"/>
                </a:solidFill>
                <a:latin typeface="Spartan ExtraBold" pitchFamily="2" charset="77"/>
              </a:rPr>
              <a:t>Die </a:t>
            </a:r>
            <a:r>
              <a:rPr lang="de-DE" sz="2000" i="0" dirty="0" err="1">
                <a:solidFill>
                  <a:srgbClr val="004A7D"/>
                </a:solidFill>
                <a:latin typeface="Spartan ExtraBold" pitchFamily="2" charset="77"/>
              </a:rPr>
              <a:t>Albedowerte</a:t>
            </a:r>
            <a:r>
              <a:rPr lang="de-DE" sz="2000" i="0" dirty="0">
                <a:solidFill>
                  <a:srgbClr val="004A7D"/>
                </a:solidFill>
                <a:latin typeface="Spartan ExtraBold" pitchFamily="2" charset="77"/>
              </a:rPr>
              <a:t> stammen von </a:t>
            </a:r>
            <a:r>
              <a:rPr lang="de-DE" sz="2000" i="1" dirty="0">
                <a:solidFill>
                  <a:srgbClr val="004A7D"/>
                </a:solidFill>
                <a:latin typeface="Spartan ExtraBold" pitchFamily="2" charset="77"/>
                <a:hlinkClick r:id="rId3"/>
              </a:rPr>
              <a:t>https://de.wikipedia.org/wiki/Albedo</a:t>
            </a:r>
            <a:r>
              <a:rPr lang="de-DE" sz="2000" i="1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.</a:t>
            </a:r>
            <a:b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</a:b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Die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Werte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stellen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nur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eine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grobe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Vereinfachung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 </a:t>
            </a:r>
            <a:r>
              <a:rPr lang="en-GB" sz="2000" dirty="0" err="1">
                <a:solidFill>
                  <a:srgbClr val="004A7D"/>
                </a:solidFill>
                <a:latin typeface="Spartan ExtraBold" pitchFamily="2" charset="77"/>
              </a:rPr>
              <a:t>dar</a:t>
            </a:r>
            <a:r>
              <a:rPr lang="en-GB" sz="2000" dirty="0">
                <a:solidFill>
                  <a:srgbClr val="004A7D"/>
                </a:solidFill>
                <a:latin typeface="Spartan ExtraBold" pitchFamily="2" charset="77"/>
              </a:rPr>
              <a:t>!</a:t>
            </a:r>
            <a:endParaRPr lang="de-DE" sz="2000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054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Praxis: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Importieren von externen Style-Dateien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Berechnung von Attributwerten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Formatierung der Darstellung von Features und Labels</a:t>
            </a:r>
            <a:br>
              <a:rPr lang="de-DE" dirty="0"/>
            </a:br>
            <a:r>
              <a:rPr lang="de-DE" dirty="0"/>
              <a:t>(allg. und über Ausdrücke)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Erstellen eines Kartenlayouts und Laden der versch. Karten-</a:t>
            </a:r>
            <a:br>
              <a:rPr lang="de-DE" dirty="0"/>
            </a:br>
            <a:r>
              <a:rPr lang="de-DE" dirty="0" err="1"/>
              <a:t>elemente</a:t>
            </a:r>
            <a:r>
              <a:rPr lang="de-DE" dirty="0"/>
              <a:t>, Export des Kartenlayouts als druckbare Datei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Übungsinhalte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310374-A932-421D-9C16-8A7B476DF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26" y="-1"/>
            <a:ext cx="4841175" cy="68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2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568338-2163-4787-8C72-A8796F4E07B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6F9E47E-805F-4E82-9D98-EFEAF0BE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6398A5-633B-48C6-AD4F-E9B6D882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2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B37BBC6-9941-460A-BAC3-9D8409EE2BD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Hinweis: Für die Verwendung der Symbolisierung „Nicht klassifizierte Farben“ müssen Sie unter</a:t>
            </a:r>
            <a:br>
              <a:rPr lang="de-DE" dirty="0"/>
            </a:br>
            <a:r>
              <a:rPr lang="de-DE" dirty="0"/>
              <a:t>„Erweiterte Symbolisierungsoptionen“ die </a:t>
            </a:r>
            <a:r>
              <a:rPr lang="de-DE" dirty="0" err="1"/>
              <a:t>Sichprobengröße</a:t>
            </a:r>
            <a:r>
              <a:rPr lang="de-DE" dirty="0"/>
              <a:t> auf 35 000 setzen</a:t>
            </a:r>
            <a:r>
              <a:rPr lang="en-GB" dirty="0"/>
              <a:t>: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6CF854-D90B-4B98-B40A-ECB95A69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„Albedo“ abhängig vom der Nutzungsklasse</a:t>
            </a:r>
            <a:br>
              <a:rPr lang="de-DE" dirty="0"/>
            </a:br>
            <a:r>
              <a:rPr lang="de-DE" dirty="0"/>
              <a:t>für die Feature-Class „</a:t>
            </a:r>
            <a:r>
              <a:rPr lang="de-DE" dirty="0" err="1"/>
              <a:t>LKN_result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751D7D-6B07-4437-B8BB-592C8AC0A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4" r="82915" b="53333"/>
          <a:stretch/>
        </p:blipFill>
        <p:spPr>
          <a:xfrm>
            <a:off x="3312877" y="2357252"/>
            <a:ext cx="3972633" cy="365055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B11AA1E-EDF0-48B2-85E7-CDACDED9B5A2}"/>
              </a:ext>
            </a:extLst>
          </p:cNvPr>
          <p:cNvSpPr/>
          <p:nvPr/>
        </p:nvSpPr>
        <p:spPr>
          <a:xfrm flipH="1">
            <a:off x="4928260" y="2861953"/>
            <a:ext cx="629392" cy="5670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95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r>
                  <a:rPr lang="de-DE" dirty="0"/>
                  <a:t>Basierend auf dem Zeitstempel soll der Winkel eines imaginären Stundenzeigers berechnet werden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/>
                  <a:t>Legen Sie ein neues Feld „</a:t>
                </a:r>
                <a:r>
                  <a:rPr lang="de-DE" dirty="0" err="1"/>
                  <a:t>alpha</a:t>
                </a:r>
                <a:r>
                  <a:rPr lang="de-DE" dirty="0"/>
                  <a:t>“ oder „alpha2“ für die Feature Class „Wegpunkte“ an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b="1" dirty="0"/>
                  <a:t>Einfache Lösung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360°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≤360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333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0266B39-6253-44CB-B078-4E29350F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</a:t>
            </a:r>
            <a:r>
              <a:rPr lang="de-DE" dirty="0" err="1"/>
              <a:t>alpha</a:t>
            </a:r>
            <a:r>
              <a:rPr lang="de-DE" dirty="0"/>
              <a:t>“ oder „alpha2“ für die Wegpunkte Feature Class</a:t>
            </a: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0DD10F0-2EE8-4A77-9BB9-AA5E412D946D}"/>
              </a:ext>
            </a:extLst>
          </p:cNvPr>
          <p:cNvGrpSpPr/>
          <p:nvPr/>
        </p:nvGrpSpPr>
        <p:grpSpPr>
          <a:xfrm>
            <a:off x="9880725" y="2513257"/>
            <a:ext cx="2082800" cy="2082800"/>
            <a:chOff x="1981200" y="2571750"/>
            <a:chExt cx="2082800" cy="20828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AED2B37-27B1-4518-A71C-43B65E88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2571750"/>
              <a:ext cx="2082800" cy="2082800"/>
            </a:xfrm>
            <a:prstGeom prst="rect">
              <a:avLst/>
            </a:prstGeom>
          </p:spPr>
        </p:pic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5D966313-D587-4460-9B9B-995D2C6B556F}"/>
                </a:ext>
              </a:extLst>
            </p:cNvPr>
            <p:cNvCxnSpPr>
              <a:endCxn id="5" idx="0"/>
            </p:cNvCxnSpPr>
            <p:nvPr/>
          </p:nvCxnSpPr>
          <p:spPr>
            <a:xfrm flipV="1">
              <a:off x="3022600" y="2571750"/>
              <a:ext cx="0" cy="1041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D59DF3EA-804A-48AC-AE7A-358C595E15F9}"/>
                </a:ext>
              </a:extLst>
            </p:cNvPr>
            <p:cNvSpPr/>
            <p:nvPr/>
          </p:nvSpPr>
          <p:spPr>
            <a:xfrm rot="3690789">
              <a:off x="3220579" y="3128420"/>
              <a:ext cx="152400" cy="65679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Bogen 7">
              <a:extLst>
                <a:ext uri="{FF2B5EF4-FFF2-40B4-BE49-F238E27FC236}">
                  <a16:creationId xmlns:a16="http://schemas.microsoft.com/office/drawing/2014/main" id="{D4D6B716-D320-42D2-84D9-3F1C949AEBFE}"/>
                </a:ext>
              </a:extLst>
            </p:cNvPr>
            <p:cNvSpPr/>
            <p:nvPr/>
          </p:nvSpPr>
          <p:spPr>
            <a:xfrm>
              <a:off x="2781300" y="3165940"/>
              <a:ext cx="482600" cy="5080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/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9BCC963-9DD6-4BE3-A8B8-C452CE54443D}"/>
              </a:ext>
            </a:extLst>
          </p:cNvPr>
          <p:cNvGrpSpPr/>
          <p:nvPr/>
        </p:nvGrpSpPr>
        <p:grpSpPr>
          <a:xfrm>
            <a:off x="726443" y="2887183"/>
            <a:ext cx="8392282" cy="1678632"/>
            <a:chOff x="-60832" y="2798118"/>
            <a:chExt cx="8392282" cy="1678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DB9ACE73-D8D5-490B-9A32-580857D1AF07}"/>
                    </a:ext>
                  </a:extLst>
                </p:cNvPr>
                <p:cNvSpPr txBox="1"/>
                <p:nvPr/>
              </p:nvSpPr>
              <p:spPr>
                <a:xfrm>
                  <a:off x="4640055" y="3059619"/>
                  <a:ext cx="3691395" cy="42293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𝑍𝑒𝑖𝑡𝑠𝑡𝑒𝑚𝑝𝑒𝑙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−120000)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120000</m:t>
                              </m:r>
                            </m:den>
                          </m:f>
                        </m:e>
                      </m:box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∗360°</m:t>
                      </m:r>
                    </m:oMath>
                  </a14:m>
                  <a:r>
                    <a:rPr lang="de-DE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DB9ACE73-D8D5-490B-9A32-580857D1A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055" y="3059619"/>
                  <a:ext cx="3691395" cy="422936"/>
                </a:xfrm>
                <a:prstGeom prst="rect">
                  <a:avLst/>
                </a:prstGeom>
                <a:blipFill>
                  <a:blip r:embed="rId5"/>
                  <a:stretch>
                    <a:fillRect l="-1980" r="-165" b="-115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07287552-6DEF-4799-A821-2E4FE40AF98D}"/>
                </a:ext>
              </a:extLst>
            </p:cNvPr>
            <p:cNvSpPr/>
            <p:nvPr/>
          </p:nvSpPr>
          <p:spPr>
            <a:xfrm>
              <a:off x="1524000" y="3134720"/>
              <a:ext cx="1219200" cy="11340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8A1F1622-515D-4374-A699-04F9AFD07BF6}"/>
                </a:ext>
              </a:extLst>
            </p:cNvPr>
            <p:cNvSpPr/>
            <p:nvPr/>
          </p:nvSpPr>
          <p:spPr>
            <a:xfrm>
              <a:off x="2097063" y="3350325"/>
              <a:ext cx="79289" cy="351430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Nach rechts gekrümmter Pfeil 34">
              <a:extLst>
                <a:ext uri="{FF2B5EF4-FFF2-40B4-BE49-F238E27FC236}">
                  <a16:creationId xmlns:a16="http://schemas.microsoft.com/office/drawing/2014/main" id="{D0607DED-17C4-4AB0-BEB6-044C02A26438}"/>
                </a:ext>
              </a:extLst>
            </p:cNvPr>
            <p:cNvSpPr/>
            <p:nvPr/>
          </p:nvSpPr>
          <p:spPr>
            <a:xfrm>
              <a:off x="1676400" y="3413000"/>
              <a:ext cx="304800" cy="652791"/>
            </a:xfrm>
            <a:prstGeom prst="curved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Nach rechts gekrümmter Pfeil 35">
              <a:extLst>
                <a:ext uri="{FF2B5EF4-FFF2-40B4-BE49-F238E27FC236}">
                  <a16:creationId xmlns:a16="http://schemas.microsoft.com/office/drawing/2014/main" id="{68F48C46-0730-4D49-8F99-DE765C9D09C2}"/>
                </a:ext>
              </a:extLst>
            </p:cNvPr>
            <p:cNvSpPr/>
            <p:nvPr/>
          </p:nvSpPr>
          <p:spPr>
            <a:xfrm flipH="1">
              <a:off x="2286000" y="3415680"/>
              <a:ext cx="278715" cy="652791"/>
            </a:xfrm>
            <a:prstGeom prst="curved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B0DECE1-1B4B-4CAF-961E-1EB2397F76C4}"/>
                </a:ext>
              </a:extLst>
            </p:cNvPr>
            <p:cNvSpPr txBox="1"/>
            <p:nvPr/>
          </p:nvSpPr>
          <p:spPr>
            <a:xfrm>
              <a:off x="-60832" y="3271087"/>
              <a:ext cx="16610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&lt;120000</a:t>
              </a:r>
            </a:p>
            <a:p>
              <a:pPr algn="ctr"/>
              <a:r>
                <a:rPr lang="de-DE" dirty="0"/>
                <a:t>Negativ</a:t>
              </a:r>
            </a:p>
            <a:p>
              <a:pPr algn="ctr"/>
              <a:r>
                <a:rPr lang="de-DE" dirty="0"/>
                <a:t>000000 = -360° </a:t>
              </a:r>
            </a:p>
            <a:p>
              <a:pPr algn="ctr"/>
              <a:endParaRPr lang="de-DE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9E68EB3-0EA3-4F7C-9D9D-12123A1D10A3}"/>
                </a:ext>
              </a:extLst>
            </p:cNvPr>
            <p:cNvSpPr txBox="1"/>
            <p:nvPr/>
          </p:nvSpPr>
          <p:spPr>
            <a:xfrm>
              <a:off x="2829100" y="3276421"/>
              <a:ext cx="1590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&gt;=120000</a:t>
              </a:r>
            </a:p>
            <a:p>
              <a:pPr algn="ctr"/>
              <a:r>
                <a:rPr lang="de-DE" dirty="0"/>
                <a:t>Positiv</a:t>
              </a:r>
            </a:p>
            <a:p>
              <a:pPr algn="ctr"/>
              <a:r>
                <a:rPr lang="de-DE" dirty="0"/>
                <a:t>240000 = 360° </a:t>
              </a:r>
            </a:p>
            <a:p>
              <a:pPr algn="ctr"/>
              <a:endParaRPr lang="de-DE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085B67A-EAB4-4BC4-9B14-027B202502E5}"/>
                </a:ext>
              </a:extLst>
            </p:cNvPr>
            <p:cNvSpPr txBox="1"/>
            <p:nvPr/>
          </p:nvSpPr>
          <p:spPr>
            <a:xfrm>
              <a:off x="1524000" y="2798118"/>
              <a:ext cx="1303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120000 = 0°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973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r>
                  <a:rPr lang="de-DE" dirty="0"/>
                  <a:t>Basierend auf dem Zeitstempel soll der Winkel eines imaginären Stundenzeigers berechnet werden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/>
                  <a:t>Legen Sie ein neues Feld „</a:t>
                </a:r>
                <a:r>
                  <a:rPr lang="de-DE" dirty="0" err="1"/>
                  <a:t>alpha</a:t>
                </a:r>
                <a:r>
                  <a:rPr lang="de-DE" dirty="0"/>
                  <a:t>“ oder „alpha2“ für die Feature Class „Wegpunkte“ an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b="1" dirty="0"/>
                  <a:t>Einfache Lösung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360°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≤360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333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0266B39-6253-44CB-B078-4E29350F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</a:t>
            </a:r>
            <a:r>
              <a:rPr lang="de-DE" dirty="0" err="1"/>
              <a:t>alpha</a:t>
            </a:r>
            <a:r>
              <a:rPr lang="de-DE" dirty="0"/>
              <a:t>“ oder „alpha2“ für die Wegpunkte Feature Class</a:t>
            </a: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0DD10F0-2EE8-4A77-9BB9-AA5E412D946D}"/>
              </a:ext>
            </a:extLst>
          </p:cNvPr>
          <p:cNvGrpSpPr/>
          <p:nvPr/>
        </p:nvGrpSpPr>
        <p:grpSpPr>
          <a:xfrm>
            <a:off x="9880725" y="2513257"/>
            <a:ext cx="2082800" cy="2082800"/>
            <a:chOff x="1981200" y="2571750"/>
            <a:chExt cx="2082800" cy="20828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AED2B37-27B1-4518-A71C-43B65E88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2571750"/>
              <a:ext cx="2082800" cy="2082800"/>
            </a:xfrm>
            <a:prstGeom prst="rect">
              <a:avLst/>
            </a:prstGeom>
          </p:spPr>
        </p:pic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5D966313-D587-4460-9B9B-995D2C6B556F}"/>
                </a:ext>
              </a:extLst>
            </p:cNvPr>
            <p:cNvCxnSpPr>
              <a:endCxn id="5" idx="0"/>
            </p:cNvCxnSpPr>
            <p:nvPr/>
          </p:nvCxnSpPr>
          <p:spPr>
            <a:xfrm flipV="1">
              <a:off x="3022600" y="2571750"/>
              <a:ext cx="0" cy="1041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D59DF3EA-804A-48AC-AE7A-358C595E15F9}"/>
                </a:ext>
              </a:extLst>
            </p:cNvPr>
            <p:cNvSpPr/>
            <p:nvPr/>
          </p:nvSpPr>
          <p:spPr>
            <a:xfrm rot="3690789">
              <a:off x="3220579" y="3128420"/>
              <a:ext cx="152400" cy="65679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Bogen 7">
              <a:extLst>
                <a:ext uri="{FF2B5EF4-FFF2-40B4-BE49-F238E27FC236}">
                  <a16:creationId xmlns:a16="http://schemas.microsoft.com/office/drawing/2014/main" id="{D4D6B716-D320-42D2-84D9-3F1C949AEBFE}"/>
                </a:ext>
              </a:extLst>
            </p:cNvPr>
            <p:cNvSpPr/>
            <p:nvPr/>
          </p:nvSpPr>
          <p:spPr>
            <a:xfrm>
              <a:off x="2781300" y="3165940"/>
              <a:ext cx="482600" cy="5080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/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9BCC963-9DD6-4BE3-A8B8-C452CE54443D}"/>
              </a:ext>
            </a:extLst>
          </p:cNvPr>
          <p:cNvGrpSpPr/>
          <p:nvPr/>
        </p:nvGrpSpPr>
        <p:grpSpPr>
          <a:xfrm>
            <a:off x="726443" y="2887183"/>
            <a:ext cx="8392282" cy="1678632"/>
            <a:chOff x="-60832" y="2798118"/>
            <a:chExt cx="8392282" cy="1678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DB9ACE73-D8D5-490B-9A32-580857D1AF07}"/>
                    </a:ext>
                  </a:extLst>
                </p:cNvPr>
                <p:cNvSpPr txBox="1"/>
                <p:nvPr/>
              </p:nvSpPr>
              <p:spPr>
                <a:xfrm>
                  <a:off x="4640055" y="3059619"/>
                  <a:ext cx="3691395" cy="42293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𝑍𝑒𝑖𝑡𝑠𝑡𝑒𝑚𝑝𝑒𝑙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−120000)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120000</m:t>
                              </m:r>
                            </m:den>
                          </m:f>
                        </m:e>
                      </m:box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∗360°</m:t>
                      </m:r>
                    </m:oMath>
                  </a14:m>
                  <a:r>
                    <a:rPr lang="de-DE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DB9ACE73-D8D5-490B-9A32-580857D1A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055" y="3059619"/>
                  <a:ext cx="3691395" cy="422936"/>
                </a:xfrm>
                <a:prstGeom prst="rect">
                  <a:avLst/>
                </a:prstGeom>
                <a:blipFill>
                  <a:blip r:embed="rId5"/>
                  <a:stretch>
                    <a:fillRect l="-1980" r="-165" b="-115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07287552-6DEF-4799-A821-2E4FE40AF98D}"/>
                </a:ext>
              </a:extLst>
            </p:cNvPr>
            <p:cNvSpPr/>
            <p:nvPr/>
          </p:nvSpPr>
          <p:spPr>
            <a:xfrm>
              <a:off x="1524000" y="3134720"/>
              <a:ext cx="1219200" cy="11340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8A1F1622-515D-4374-A699-04F9AFD07BF6}"/>
                </a:ext>
              </a:extLst>
            </p:cNvPr>
            <p:cNvSpPr/>
            <p:nvPr/>
          </p:nvSpPr>
          <p:spPr>
            <a:xfrm>
              <a:off x="2097063" y="3350325"/>
              <a:ext cx="79289" cy="351430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Nach rechts gekrümmter Pfeil 34">
              <a:extLst>
                <a:ext uri="{FF2B5EF4-FFF2-40B4-BE49-F238E27FC236}">
                  <a16:creationId xmlns:a16="http://schemas.microsoft.com/office/drawing/2014/main" id="{D0607DED-17C4-4AB0-BEB6-044C02A26438}"/>
                </a:ext>
              </a:extLst>
            </p:cNvPr>
            <p:cNvSpPr/>
            <p:nvPr/>
          </p:nvSpPr>
          <p:spPr>
            <a:xfrm>
              <a:off x="1676400" y="3413000"/>
              <a:ext cx="304800" cy="652791"/>
            </a:xfrm>
            <a:prstGeom prst="curved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Nach rechts gekrümmter Pfeil 35">
              <a:extLst>
                <a:ext uri="{FF2B5EF4-FFF2-40B4-BE49-F238E27FC236}">
                  <a16:creationId xmlns:a16="http://schemas.microsoft.com/office/drawing/2014/main" id="{68F48C46-0730-4D49-8F99-DE765C9D09C2}"/>
                </a:ext>
              </a:extLst>
            </p:cNvPr>
            <p:cNvSpPr/>
            <p:nvPr/>
          </p:nvSpPr>
          <p:spPr>
            <a:xfrm flipH="1">
              <a:off x="2286000" y="3415680"/>
              <a:ext cx="278715" cy="652791"/>
            </a:xfrm>
            <a:prstGeom prst="curved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B0DECE1-1B4B-4CAF-961E-1EB2397F76C4}"/>
                </a:ext>
              </a:extLst>
            </p:cNvPr>
            <p:cNvSpPr txBox="1"/>
            <p:nvPr/>
          </p:nvSpPr>
          <p:spPr>
            <a:xfrm>
              <a:off x="-60832" y="3271087"/>
              <a:ext cx="16610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&lt;120000</a:t>
              </a:r>
            </a:p>
            <a:p>
              <a:pPr algn="ctr"/>
              <a:r>
                <a:rPr lang="de-DE" dirty="0"/>
                <a:t>Negativ</a:t>
              </a:r>
            </a:p>
            <a:p>
              <a:pPr algn="ctr"/>
              <a:r>
                <a:rPr lang="de-DE" dirty="0"/>
                <a:t>000000 = -360° </a:t>
              </a:r>
            </a:p>
            <a:p>
              <a:pPr algn="ctr"/>
              <a:endParaRPr lang="de-DE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9E68EB3-0EA3-4F7C-9D9D-12123A1D10A3}"/>
                </a:ext>
              </a:extLst>
            </p:cNvPr>
            <p:cNvSpPr txBox="1"/>
            <p:nvPr/>
          </p:nvSpPr>
          <p:spPr>
            <a:xfrm>
              <a:off x="2829100" y="3276421"/>
              <a:ext cx="1590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&gt;=120000</a:t>
              </a:r>
            </a:p>
            <a:p>
              <a:pPr algn="ctr"/>
              <a:r>
                <a:rPr lang="de-DE" dirty="0"/>
                <a:t>Positiv</a:t>
              </a:r>
            </a:p>
            <a:p>
              <a:pPr algn="ctr"/>
              <a:r>
                <a:rPr lang="de-DE" dirty="0"/>
                <a:t>240000 = 360° </a:t>
              </a:r>
            </a:p>
            <a:p>
              <a:pPr algn="ctr"/>
              <a:endParaRPr lang="de-DE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085B67A-EAB4-4BC4-9B14-027B202502E5}"/>
                </a:ext>
              </a:extLst>
            </p:cNvPr>
            <p:cNvSpPr txBox="1"/>
            <p:nvPr/>
          </p:nvSpPr>
          <p:spPr>
            <a:xfrm>
              <a:off x="1524000" y="2798118"/>
              <a:ext cx="1303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120000 = 0°</a:t>
              </a: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8170D993-DAD7-48B9-A394-21FFF6DAE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469" y="10390"/>
            <a:ext cx="5678531" cy="6858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4204AD3-7D7C-4BD1-B196-54BF41AE7968}"/>
              </a:ext>
            </a:extLst>
          </p:cNvPr>
          <p:cNvSpPr txBox="1"/>
          <p:nvPr/>
        </p:nvSpPr>
        <p:spPr>
          <a:xfrm>
            <a:off x="635176" y="4733288"/>
            <a:ext cx="546082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alpha =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(!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! - 120000)/120000 * 360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275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r>
                  <a:rPr lang="de-DE" dirty="0"/>
                  <a:t>Basierend auf dem Zeitstempel soll der Winkel eines imaginären Stundenzeigers berechnet werden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/>
                  <a:t>Legen Sie ein neues Feld „</a:t>
                </a:r>
                <a:r>
                  <a:rPr lang="de-DE" dirty="0" err="1"/>
                  <a:t>alpha</a:t>
                </a:r>
                <a:r>
                  <a:rPr lang="de-DE" dirty="0"/>
                  <a:t>“ oder „alpha2“ für die Feature Class „Wegpunkte“ an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b="1" dirty="0"/>
                  <a:t>Einfache Lösung: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360°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≤360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b="1" dirty="0"/>
                  <a:t>Komplexere Lösung: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≤360</m:t>
                    </m:r>
                  </m:oMath>
                </a14:m>
                <a:endParaRPr lang="de-DE" dirty="0"/>
              </a:p>
              <a:p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333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0266B39-6253-44CB-B078-4E29350F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</a:t>
            </a:r>
            <a:r>
              <a:rPr lang="de-DE" dirty="0" err="1"/>
              <a:t>alpha</a:t>
            </a:r>
            <a:r>
              <a:rPr lang="de-DE" dirty="0"/>
              <a:t>“ oder „alpha2“ für die Wegpunkte Feature Class</a:t>
            </a: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0DD10F0-2EE8-4A77-9BB9-AA5E412D946D}"/>
              </a:ext>
            </a:extLst>
          </p:cNvPr>
          <p:cNvGrpSpPr/>
          <p:nvPr/>
        </p:nvGrpSpPr>
        <p:grpSpPr>
          <a:xfrm>
            <a:off x="9880725" y="2513257"/>
            <a:ext cx="2082800" cy="2082800"/>
            <a:chOff x="1981200" y="2571750"/>
            <a:chExt cx="2082800" cy="20828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AED2B37-27B1-4518-A71C-43B65E88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2571750"/>
              <a:ext cx="2082800" cy="2082800"/>
            </a:xfrm>
            <a:prstGeom prst="rect">
              <a:avLst/>
            </a:prstGeom>
          </p:spPr>
        </p:pic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5D966313-D587-4460-9B9B-995D2C6B556F}"/>
                </a:ext>
              </a:extLst>
            </p:cNvPr>
            <p:cNvCxnSpPr>
              <a:endCxn id="5" idx="0"/>
            </p:cNvCxnSpPr>
            <p:nvPr/>
          </p:nvCxnSpPr>
          <p:spPr>
            <a:xfrm flipV="1">
              <a:off x="3022600" y="2571750"/>
              <a:ext cx="0" cy="1041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D59DF3EA-804A-48AC-AE7A-358C595E15F9}"/>
                </a:ext>
              </a:extLst>
            </p:cNvPr>
            <p:cNvSpPr/>
            <p:nvPr/>
          </p:nvSpPr>
          <p:spPr>
            <a:xfrm rot="3690789">
              <a:off x="3220579" y="3128420"/>
              <a:ext cx="152400" cy="65679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Bogen 7">
              <a:extLst>
                <a:ext uri="{FF2B5EF4-FFF2-40B4-BE49-F238E27FC236}">
                  <a16:creationId xmlns:a16="http://schemas.microsoft.com/office/drawing/2014/main" id="{D4D6B716-D320-42D2-84D9-3F1C949AEBFE}"/>
                </a:ext>
              </a:extLst>
            </p:cNvPr>
            <p:cNvSpPr/>
            <p:nvPr/>
          </p:nvSpPr>
          <p:spPr>
            <a:xfrm>
              <a:off x="2781300" y="3165940"/>
              <a:ext cx="482600" cy="5080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/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BA28505-E3BA-4CDF-9604-0A799D0B3E52}"/>
                  </a:ext>
                </a:extLst>
              </p:cNvPr>
              <p:cNvSpPr txBox="1"/>
              <p:nvPr/>
            </p:nvSpPr>
            <p:spPr>
              <a:xfrm>
                <a:off x="1028575" y="3398322"/>
                <a:ext cx="3645550" cy="8193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𝑒𝑖𝑡𝑠𝑡𝑒𝑚𝑝𝑒𝑙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;∀ 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𝑍𝑒𝑖𝑡𝑠𝑡𝑒𝑚𝑝𝑒𝑙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&lt;120000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𝑒𝑖𝑡𝑠𝑡𝑒𝑚𝑝𝑒𝑙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−120000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de-DE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𝑍𝑒𝑖𝑡𝑠𝑡𝑒𝑚𝑝𝑒𝑙</m:t>
                                </m:r>
                                <m:r>
                                  <a:rPr lang="de-DE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120000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2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120000</m:t>
                            </m:r>
                          </m:den>
                        </m:f>
                      </m:e>
                    </m:box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∗360°</m:t>
                    </m:r>
                  </m:oMath>
                </a14:m>
                <a:r>
                  <a:rPr lang="de-DE" sz="2400" dirty="0"/>
                  <a:t> 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BA28505-E3BA-4CDF-9604-0A799D0B3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75" y="3398322"/>
                <a:ext cx="3645550" cy="819327"/>
              </a:xfrm>
              <a:prstGeom prst="rect">
                <a:avLst/>
              </a:prstGeom>
              <a:blipFill>
                <a:blip r:embed="rId5"/>
                <a:stretch>
                  <a:fillRect l="-12876" t="-113333" b="-1140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12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r>
                  <a:rPr lang="de-DE" dirty="0"/>
                  <a:t>Basierend auf dem Zeitstempel soll der Winkel eines imaginären Stundenzeigers berechnet werden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/>
                  <a:t>Legen Sie ein neues Feld „</a:t>
                </a:r>
                <a:r>
                  <a:rPr lang="de-DE" dirty="0" err="1"/>
                  <a:t>alpha</a:t>
                </a:r>
                <a:r>
                  <a:rPr lang="de-DE" dirty="0"/>
                  <a:t>“ oder „alpha2“ für die Feature Class „Wegpunkte“ an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b="1" dirty="0"/>
                  <a:t>Einfache Lösung: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360°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≤360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b="1" dirty="0"/>
                  <a:t>Komplexere Lösung: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≤360</m:t>
                    </m:r>
                  </m:oMath>
                </a14:m>
                <a:endParaRPr lang="de-DE" dirty="0"/>
              </a:p>
              <a:p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31651F-9E1C-4F58-BCFD-F6203FCF42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333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0266B39-6253-44CB-B078-4E29350F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eines Feldes „</a:t>
            </a:r>
            <a:r>
              <a:rPr lang="de-DE" dirty="0" err="1"/>
              <a:t>alpha</a:t>
            </a:r>
            <a:r>
              <a:rPr lang="de-DE" dirty="0"/>
              <a:t>“ oder „alpha2“ für die Wegpunkte Feature Class</a:t>
            </a: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0DD10F0-2EE8-4A77-9BB9-AA5E412D946D}"/>
              </a:ext>
            </a:extLst>
          </p:cNvPr>
          <p:cNvGrpSpPr/>
          <p:nvPr/>
        </p:nvGrpSpPr>
        <p:grpSpPr>
          <a:xfrm>
            <a:off x="9880725" y="2513257"/>
            <a:ext cx="2082800" cy="2082800"/>
            <a:chOff x="1981200" y="2571750"/>
            <a:chExt cx="2082800" cy="20828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AED2B37-27B1-4518-A71C-43B65E88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2571750"/>
              <a:ext cx="2082800" cy="2082800"/>
            </a:xfrm>
            <a:prstGeom prst="rect">
              <a:avLst/>
            </a:prstGeom>
          </p:spPr>
        </p:pic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5D966313-D587-4460-9B9B-995D2C6B556F}"/>
                </a:ext>
              </a:extLst>
            </p:cNvPr>
            <p:cNvCxnSpPr>
              <a:endCxn id="5" idx="0"/>
            </p:cNvCxnSpPr>
            <p:nvPr/>
          </p:nvCxnSpPr>
          <p:spPr>
            <a:xfrm flipV="1">
              <a:off x="3022600" y="2571750"/>
              <a:ext cx="0" cy="1041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D59DF3EA-804A-48AC-AE7A-358C595E15F9}"/>
                </a:ext>
              </a:extLst>
            </p:cNvPr>
            <p:cNvSpPr/>
            <p:nvPr/>
          </p:nvSpPr>
          <p:spPr>
            <a:xfrm rot="3690789">
              <a:off x="3220579" y="3128420"/>
              <a:ext cx="152400" cy="65679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Bogen 7">
              <a:extLst>
                <a:ext uri="{FF2B5EF4-FFF2-40B4-BE49-F238E27FC236}">
                  <a16:creationId xmlns:a16="http://schemas.microsoft.com/office/drawing/2014/main" id="{D4D6B716-D320-42D2-84D9-3F1C949AEBFE}"/>
                </a:ext>
              </a:extLst>
            </p:cNvPr>
            <p:cNvSpPr/>
            <p:nvPr/>
          </p:nvSpPr>
          <p:spPr>
            <a:xfrm>
              <a:off x="2781300" y="3165940"/>
              <a:ext cx="482600" cy="5080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/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AEB83BA-993C-4C7A-8428-A2E18B16E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3707" y="3123182"/>
                  <a:ext cx="38241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BA28505-E3BA-4CDF-9604-0A799D0B3E52}"/>
                  </a:ext>
                </a:extLst>
              </p:cNvPr>
              <p:cNvSpPr txBox="1"/>
              <p:nvPr/>
            </p:nvSpPr>
            <p:spPr>
              <a:xfrm>
                <a:off x="1028575" y="3398322"/>
                <a:ext cx="3645550" cy="8193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𝑒𝑖𝑡𝑠𝑡𝑒𝑚𝑝𝑒𝑙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;∀ 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𝑍𝑒𝑖𝑡𝑠𝑡𝑒𝑚𝑝𝑒𝑙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&lt;120000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𝑒𝑖𝑡𝑠𝑡𝑒𝑚𝑝𝑒𝑙</m:t>
                                </m:r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−120000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de-DE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𝑍𝑒𝑖𝑡𝑠𝑡𝑒𝑚𝑝𝑒𝑙</m:t>
                                </m:r>
                                <m:r>
                                  <a:rPr lang="de-DE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120000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2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120000</m:t>
                            </m:r>
                          </m:den>
                        </m:f>
                      </m:e>
                    </m:box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∗360°</m:t>
                    </m:r>
                  </m:oMath>
                </a14:m>
                <a:r>
                  <a:rPr lang="de-DE" sz="2400" dirty="0"/>
                  <a:t> 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BA28505-E3BA-4CDF-9604-0A799D0B3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75" y="3398322"/>
                <a:ext cx="3645550" cy="819327"/>
              </a:xfrm>
              <a:prstGeom prst="rect">
                <a:avLst/>
              </a:prstGeom>
              <a:blipFill>
                <a:blip r:embed="rId5"/>
                <a:stretch>
                  <a:fillRect l="-12876" t="-113333" b="-1140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C1BE1466-068B-4782-8CE5-9335721ED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469" y="0"/>
            <a:ext cx="5678531" cy="6858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5838C96-60DE-40A6-845A-610A636B6F47}"/>
              </a:ext>
            </a:extLst>
          </p:cNvPr>
          <p:cNvSpPr txBox="1"/>
          <p:nvPr/>
        </p:nvSpPr>
        <p:spPr>
          <a:xfrm>
            <a:off x="0" y="4264671"/>
            <a:ext cx="6880391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alpha = 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Angle(!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!)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Code-Block</a:t>
            </a: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Angle(time):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time &lt; 120000: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(time / 120000) * 360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((time - 120000) / 120000) * 360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66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7CE290-4639-45F4-9A44-ECD3D9BF0F8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dirty="0"/>
              <a:t>Erlaubt komplexe Berechnungen zur Formatierung von Symbolen </a:t>
            </a:r>
            <a:br>
              <a:rPr lang="de-DE" dirty="0"/>
            </a:br>
            <a:r>
              <a:rPr lang="de-DE" dirty="0"/>
              <a:t>und Labels basierend auf Feldern mittels u.a. Python, VBScript oder </a:t>
            </a:r>
            <a:br>
              <a:rPr lang="de-DE" dirty="0"/>
            </a:br>
            <a:r>
              <a:rPr lang="de-DE" dirty="0"/>
              <a:t>JavaScript Syntax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b="1" dirty="0"/>
              <a:t>Kein Eintrag im </a:t>
            </a:r>
            <a:r>
              <a:rPr lang="de-DE" b="1" i="1" dirty="0"/>
              <a:t>Attribute Table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b="1" i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dirty="0"/>
              <a:t>Dialoge leider nicht einheitlich für Labels oder Symbole …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de-DE" dirty="0"/>
              <a:t>unterschiedliche Funktionalität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CA8437-A510-4D76-ABCA-7BCFA4F7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Ausdrücke für die Formatierung von Labels</a:t>
            </a:r>
            <a:br>
              <a:rPr lang="de-DE" dirty="0"/>
            </a:br>
            <a:r>
              <a:rPr lang="de-DE" dirty="0"/>
              <a:t>und Symbolen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E4217B-ED8C-46B6-BAF2-FC66C7124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41" t="18869" r="62588" b="78770"/>
          <a:stretch/>
        </p:blipFill>
        <p:spPr>
          <a:xfrm>
            <a:off x="7196447" y="798650"/>
            <a:ext cx="1347850" cy="4868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B24557-84A9-4319-95EE-841D9680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10" y="2470069"/>
            <a:ext cx="3139403" cy="43166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07F8454-A21F-471E-A17F-B6AE383C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761" y="0"/>
            <a:ext cx="2644239" cy="68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0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E44437C-49BB-4EAD-BB67-989998461FB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Sehr große Flexibilität mit grundlegenden Programmier-/ Scripting-Kenntnissen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i="1" dirty="0"/>
              <a:t>Feld berechnen </a:t>
            </a:r>
            <a:r>
              <a:rPr lang="de-DE" dirty="0"/>
              <a:t>oder</a:t>
            </a:r>
            <a:r>
              <a:rPr lang="de-DE" i="1" dirty="0"/>
              <a:t> Ausdrücke</a:t>
            </a:r>
            <a:r>
              <a:rPr lang="de-DE" dirty="0"/>
              <a:t>?</a:t>
            </a:r>
          </a:p>
          <a:p>
            <a:r>
              <a:rPr lang="de-DE" dirty="0"/>
              <a:t>Grundsätzlich kann man alle </a:t>
            </a:r>
            <a:r>
              <a:rPr lang="de-DE" i="1" dirty="0"/>
              <a:t>Ausdrücke </a:t>
            </a:r>
            <a:r>
              <a:rPr lang="de-DE" dirty="0"/>
              <a:t>durch mit </a:t>
            </a:r>
            <a:r>
              <a:rPr lang="de-DE" i="1" dirty="0"/>
              <a:t>Feld berechnen </a:t>
            </a:r>
            <a:r>
              <a:rPr lang="de-DE" dirty="0"/>
              <a:t>erstellte Felder ersetzen, aber: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Feld berechnen:</a:t>
            </a:r>
            <a:br>
              <a:rPr lang="de-DE" i="1" dirty="0"/>
            </a:br>
            <a:r>
              <a:rPr lang="de-DE" b="1" dirty="0"/>
              <a:t>berechnetes Feld hat eine reale inhaltliche Bedeutung -&gt; Objekt Attribut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Ausdrücke: </a:t>
            </a:r>
            <a:br>
              <a:rPr lang="de-DE" i="1" dirty="0"/>
            </a:br>
            <a:r>
              <a:rPr lang="de-DE" b="1" dirty="0"/>
              <a:t>Berechnungen zum reinen Darstellungszweck -&gt; grafisches Attribut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E19256B-99E2-43A7-96D0-8360506F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Ausdrücke und Felder berechnen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6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43D18E-582B-4C7E-A777-A3C18E57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Symbolisierung für Talsperren Polygone</a:t>
            </a:r>
            <a:endParaRPr lang="en-GB" dirty="0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2EA633C3-6ADB-41BC-A875-F715EE907AF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dirty="0"/>
              <a:t>Für die Füllung soll eine vorgefertigtes Einzelsymbol für </a:t>
            </a:r>
            <a:br>
              <a:rPr lang="de-DE" dirty="0"/>
            </a:br>
            <a:r>
              <a:rPr lang="de-DE" dirty="0"/>
              <a:t>eine Wasserfläche verwendet werden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Die Umrandung soll eine schwarze Linie der Stärke 2 sein.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74B64F-77A3-423D-A86E-3F6185411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1" r="80841" b="28658"/>
          <a:stretch/>
        </p:blipFill>
        <p:spPr>
          <a:xfrm>
            <a:off x="7036129" y="0"/>
            <a:ext cx="2755075" cy="42953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C5DBE75-9990-40DE-B18A-A9D782B67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81" r="80989"/>
          <a:stretch/>
        </p:blipFill>
        <p:spPr>
          <a:xfrm>
            <a:off x="9791204" y="0"/>
            <a:ext cx="2362548" cy="570609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E736412-44CB-48E9-9A88-634674FFC08D}"/>
              </a:ext>
            </a:extLst>
          </p:cNvPr>
          <p:cNvSpPr/>
          <p:nvPr/>
        </p:nvSpPr>
        <p:spPr>
          <a:xfrm>
            <a:off x="7152905" y="541731"/>
            <a:ext cx="435428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56055C-B748-43F3-B1EB-E3584644B94C}"/>
              </a:ext>
            </a:extLst>
          </p:cNvPr>
          <p:cNvSpPr/>
          <p:nvPr/>
        </p:nvSpPr>
        <p:spPr>
          <a:xfrm>
            <a:off x="10277772" y="397618"/>
            <a:ext cx="736591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7BE20F-378C-478C-93A6-C3DEF8F2F511}"/>
              </a:ext>
            </a:extLst>
          </p:cNvPr>
          <p:cNvSpPr/>
          <p:nvPr/>
        </p:nvSpPr>
        <p:spPr>
          <a:xfrm>
            <a:off x="11408230" y="1454728"/>
            <a:ext cx="663038" cy="4171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1C9C950-320F-4149-9E46-630E1C3D9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6" t="36623" r="28260" b="18009"/>
          <a:stretch/>
        </p:blipFill>
        <p:spPr>
          <a:xfrm>
            <a:off x="2723404" y="2933204"/>
            <a:ext cx="3372596" cy="38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33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43D18E-582B-4C7E-A777-A3C18E57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Label für Talsperren-Polygon</a:t>
            </a:r>
            <a:endParaRPr lang="en-GB" dirty="0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2EA633C3-6ADB-41BC-A875-F715EE907AF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Problem: Ein großes und ein kleines Polygon, aber nur das große Polygon soll beschriftet werden.</a:t>
            </a:r>
          </a:p>
          <a:p>
            <a:r>
              <a:rPr lang="de-DE" dirty="0"/>
              <a:t>Lösung: Anpassung der Beschriftung über einen Ausdruck.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DFBB36A-2848-417B-AD0C-927CC86F9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94" t="37316" r="37492" b="17749"/>
          <a:stretch/>
        </p:blipFill>
        <p:spPr>
          <a:xfrm>
            <a:off x="8461912" y="2612571"/>
            <a:ext cx="3730088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3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Freiberg-Projekt und ihre Kartenansicht „Talsperre Klingenberg“.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Folgende Feature Classes werden benötigt:</a:t>
            </a:r>
          </a:p>
          <a:p>
            <a:pPr marL="971550" lvl="1" indent="-285750"/>
            <a:r>
              <a:rPr lang="de-DE" dirty="0"/>
              <a:t>Polygon der Talsperre</a:t>
            </a:r>
          </a:p>
          <a:p>
            <a:pPr marL="971550" lvl="1" indent="-285750"/>
            <a:r>
              <a:rPr lang="de-DE" dirty="0"/>
              <a:t>Wegpunkte</a:t>
            </a:r>
          </a:p>
          <a:p>
            <a:pPr marL="971550" lvl="1" indent="-285750"/>
            <a:r>
              <a:rPr lang="de-DE" dirty="0"/>
              <a:t>Wegstrecke</a:t>
            </a:r>
          </a:p>
          <a:p>
            <a:pPr marL="971550" lvl="1" indent="-285750"/>
            <a:r>
              <a:rPr lang="de-DE" dirty="0"/>
              <a:t>Messpunkte Bleiwerte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Vorarbeiten</a:t>
            </a:r>
          </a:p>
        </p:txBody>
      </p:sp>
    </p:spTree>
    <p:extLst>
      <p:ext uri="{BB962C8B-B14F-4D97-AF65-F5344CB8AC3E}">
        <p14:creationId xmlns:p14="http://schemas.microsoft.com/office/powerpoint/2010/main" val="3634410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43D18E-582B-4C7E-A777-A3C18E57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Label für Talsperren-Polygon</a:t>
            </a:r>
            <a:endParaRPr lang="en-GB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8E5098A-1360-4232-9755-852C60A831CB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8200386" y="2552990"/>
            <a:ext cx="3724687" cy="4213225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2EA633C3-6ADB-41BC-A875-F715EE907AF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Problem: Ein großes und ein kleines Polygon, aber nur das große Polygon soll beschriftet werden</a:t>
            </a:r>
          </a:p>
          <a:p>
            <a:r>
              <a:rPr lang="de-DE" dirty="0"/>
              <a:t>Lösung: Anpassung der Beschriftung über einen Ausdruck.</a:t>
            </a:r>
            <a:endParaRPr lang="en-GB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B53EC79-E437-43FB-BF52-1560BE75D622}"/>
              </a:ext>
            </a:extLst>
          </p:cNvPr>
          <p:cNvSpPr/>
          <p:nvPr/>
        </p:nvSpPr>
        <p:spPr>
          <a:xfrm>
            <a:off x="2327564" y="923058"/>
            <a:ext cx="676893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01A17D6-CA25-4C7D-BDC9-4EA72B58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B2B5A08-2DA1-4EEF-A469-188AD1842FC1}"/>
              </a:ext>
            </a:extLst>
          </p:cNvPr>
          <p:cNvSpPr/>
          <p:nvPr/>
        </p:nvSpPr>
        <p:spPr>
          <a:xfrm>
            <a:off x="9961419" y="2317092"/>
            <a:ext cx="898565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D05FCA-2A59-4FF2-B41D-9978BCC08061}"/>
              </a:ext>
            </a:extLst>
          </p:cNvPr>
          <p:cNvSpPr/>
          <p:nvPr/>
        </p:nvSpPr>
        <p:spPr>
          <a:xfrm>
            <a:off x="11442099" y="3725776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13BBE8-3401-4516-A532-7D8EAD8737BC}"/>
              </a:ext>
            </a:extLst>
          </p:cNvPr>
          <p:cNvSpPr txBox="1"/>
          <p:nvPr/>
        </p:nvSpPr>
        <p:spPr>
          <a:xfrm>
            <a:off x="178128" y="4226649"/>
            <a:ext cx="5860475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locale </a:t>
            </a:r>
            <a:r>
              <a:rPr lang="en-GB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#weil deutsche Version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Shape_Area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locale.atof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Shape_Area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 &gt;100000: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Talsperre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Klingenberg"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14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8326F-1C6F-4DCB-9952-7FD97C9C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6" t="46927" r="57439" b="37142"/>
          <a:stretch/>
        </p:blipFill>
        <p:spPr>
          <a:xfrm>
            <a:off x="3283527" y="3639786"/>
            <a:ext cx="3808234" cy="214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43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8326F-1C6F-4DCB-9952-7FD97C9C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6" t="46927" r="57439" b="37142"/>
          <a:stretch/>
        </p:blipFill>
        <p:spPr>
          <a:xfrm>
            <a:off x="3283527" y="3639786"/>
            <a:ext cx="3808234" cy="2149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F11C56-BAB9-41AE-A735-B78317EA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063CB43-3A98-4D58-A57C-F2518DA9F63C}"/>
              </a:ext>
            </a:extLst>
          </p:cNvPr>
          <p:cNvSpPr/>
          <p:nvPr/>
        </p:nvSpPr>
        <p:spPr>
          <a:xfrm>
            <a:off x="1933700" y="4223081"/>
            <a:ext cx="1147947" cy="11030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B1C0C0-9B20-4E70-A7C1-FDCC08B6B584}"/>
              </a:ext>
            </a:extLst>
          </p:cNvPr>
          <p:cNvSpPr txBox="1"/>
          <p:nvPr/>
        </p:nvSpPr>
        <p:spPr>
          <a:xfrm>
            <a:off x="1945576" y="5260769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„ ppm“ manuell hinzufügen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E7C15CE-507D-4C13-8059-C25DC1D7DF6C}"/>
              </a:ext>
            </a:extLst>
          </p:cNvPr>
          <p:cNvSpPr/>
          <p:nvPr/>
        </p:nvSpPr>
        <p:spPr>
          <a:xfrm>
            <a:off x="362202" y="4223081"/>
            <a:ext cx="385943" cy="2361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C543E3-F7DB-4225-BD6F-621296E1E670}"/>
              </a:ext>
            </a:extLst>
          </p:cNvPr>
          <p:cNvSpPr txBox="1"/>
          <p:nvPr/>
        </p:nvSpPr>
        <p:spPr>
          <a:xfrm>
            <a:off x="290944" y="3560617"/>
            <a:ext cx="1953491" cy="6624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rIns="0" rtlCol="0" anchor="t">
            <a:normAutofit lnSpcReduction="10000"/>
          </a:bodyPr>
          <a:lstStyle/>
          <a:p>
            <a:pPr algn="l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Links-Klick zur </a:t>
            </a:r>
            <a:b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Einzelbearbeitung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60AFE61-9420-439A-B106-F00019ED8FF0}"/>
              </a:ext>
            </a:extLst>
          </p:cNvPr>
          <p:cNvSpPr/>
          <p:nvPr/>
        </p:nvSpPr>
        <p:spPr>
          <a:xfrm>
            <a:off x="206176" y="1577595"/>
            <a:ext cx="255143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77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B8326F-1C6F-4DCB-9952-7FD97C9C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6" t="46927" r="57439" b="37142"/>
          <a:stretch/>
        </p:blipFill>
        <p:spPr>
          <a:xfrm>
            <a:off x="3283527" y="3639786"/>
            <a:ext cx="3808234" cy="2149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F11C56-BAB9-41AE-A735-B78317EA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890ED76-2B2A-4C3B-AEE1-CA8E0C134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55" t="8014" r="15504" b="28202"/>
          <a:stretch/>
        </p:blipFill>
        <p:spPr>
          <a:xfrm>
            <a:off x="82790" y="-2256"/>
            <a:ext cx="12026420" cy="686712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D293493-424C-4E2C-AD46-D527C713AC35}"/>
              </a:ext>
            </a:extLst>
          </p:cNvPr>
          <p:cNvSpPr/>
          <p:nvPr/>
        </p:nvSpPr>
        <p:spPr>
          <a:xfrm>
            <a:off x="2586842" y="2627880"/>
            <a:ext cx="459179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0718952-CA19-4A88-A1C3-13BE5B6B1597}"/>
              </a:ext>
            </a:extLst>
          </p:cNvPr>
          <p:cNvSpPr/>
          <p:nvPr/>
        </p:nvSpPr>
        <p:spPr>
          <a:xfrm>
            <a:off x="369616" y="1564143"/>
            <a:ext cx="459179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43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Beschriftung: Bleimesswert mit Einheit (ppm)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38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B464C9-1F6C-4853-A03C-1B7673D4C5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Symboldarstellung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Farbige Punkte der Größe 10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Farbdarstellung über 5 Klassen des Feldes </a:t>
            </a:r>
            <a:r>
              <a:rPr lang="de-DE" dirty="0" err="1"/>
              <a:t>Pb_ppm</a:t>
            </a:r>
            <a:r>
              <a:rPr lang="de-DE" dirty="0"/>
              <a:t>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Colorbar-Labels mit Einheiten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Beschriftung: Bleimesswert mit Einheit (ppm)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63675F-9A63-44EC-AB74-69A4CC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</a:t>
            </a:r>
            <a:r>
              <a:rPr lang="de-DE" dirty="0" err="1"/>
              <a:t>Pb_Messungen</a:t>
            </a:r>
            <a:r>
              <a:rPr lang="de-DE" dirty="0"/>
              <a:t>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ABCA2-997C-4707-A641-C06261A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07" t="24859" r="20557"/>
          <a:stretch/>
        </p:blipFill>
        <p:spPr>
          <a:xfrm>
            <a:off x="7433953" y="1262590"/>
            <a:ext cx="4758047" cy="55954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1D93A1-3168-4524-ACAA-DB9FCABCB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62858B3-C66F-4314-B51C-68A62E64707E}"/>
              </a:ext>
            </a:extLst>
          </p:cNvPr>
          <p:cNvSpPr txBox="1"/>
          <p:nvPr/>
        </p:nvSpPr>
        <p:spPr>
          <a:xfrm>
            <a:off x="549894" y="5538873"/>
            <a:ext cx="473825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Pb_ppm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ppm"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B8786E-9590-4B1B-B884-CC0006D4EB89}"/>
              </a:ext>
            </a:extLst>
          </p:cNvPr>
          <p:cNvSpPr/>
          <p:nvPr/>
        </p:nvSpPr>
        <p:spPr>
          <a:xfrm>
            <a:off x="11442099" y="3725776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5F0E311-0D38-4B0D-9D92-BECAE9E9718C}"/>
              </a:ext>
            </a:extLst>
          </p:cNvPr>
          <p:cNvSpPr/>
          <p:nvPr/>
        </p:nvSpPr>
        <p:spPr>
          <a:xfrm>
            <a:off x="2325027" y="904799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65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0AEF4F0-A483-4161-B103-1E1C50A5BFA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Dicke (Stärke 4) rote Linien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Label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Linienlänge mit Einheit entlang der Linien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Länge gerundet auf 2 Nachkommastellen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46EE98-4C3E-498D-AE58-0C369936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„Wegstrecke“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007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0AEF4F0-A483-4161-B103-1E1C50A5BFA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Darstellung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Dicke (Stärke 4) rote Linien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Label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Linienlänge mit Einheit entlang der Linien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Länge gerundet auf 2 Nachkommastellen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46EE98-4C3E-498D-AE58-0C369936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„Wegstrecke“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91F541-347B-4978-9EAD-6BFCFB95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43C240A-34F9-4594-BFF2-7CD6AF770FFE}"/>
              </a:ext>
            </a:extLst>
          </p:cNvPr>
          <p:cNvSpPr txBox="1"/>
          <p:nvPr/>
        </p:nvSpPr>
        <p:spPr>
          <a:xfrm>
            <a:off x="198500" y="5196142"/>
            <a:ext cx="798953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locale </a:t>
            </a: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Shape_Length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str(round(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locale.atof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Shape_Length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]),2))+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m"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FE44C49-A7A3-4312-8385-7269E56F54D5}"/>
              </a:ext>
            </a:extLst>
          </p:cNvPr>
          <p:cNvSpPr/>
          <p:nvPr/>
        </p:nvSpPr>
        <p:spPr>
          <a:xfrm>
            <a:off x="11442099" y="3725776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CC07854-231D-4FDA-9E86-750ACE91EF3F}"/>
              </a:ext>
            </a:extLst>
          </p:cNvPr>
          <p:cNvSpPr/>
          <p:nvPr/>
        </p:nvSpPr>
        <p:spPr>
          <a:xfrm>
            <a:off x="2319870" y="906172"/>
            <a:ext cx="570917" cy="288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025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28FE862-55C3-4F4A-86E6-843519CD567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lvl="1" indent="-342900">
              <a:buFont typeface="+mj-lt"/>
              <a:buAutoNum type="arabicPeriod"/>
            </a:pPr>
            <a:r>
              <a:rPr lang="de-DE" dirty="0"/>
              <a:t>Darstellung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de-DE" dirty="0"/>
              <a:t>Das Symbol soll dein Eindruck eines Stundenzeigers einer Analoguhr erwecken. </a:t>
            </a:r>
            <a:br>
              <a:rPr lang="de-DE" dirty="0"/>
            </a:br>
            <a:r>
              <a:rPr lang="de-DE" dirty="0"/>
              <a:t>Dafür wurde in Vorfeld aus dem Feld „Zeitstempel“ ein Winkel für den Zeiger </a:t>
            </a:r>
            <a:br>
              <a:rPr lang="de-DE" dirty="0"/>
            </a:br>
            <a:r>
              <a:rPr lang="de-DE" dirty="0"/>
              <a:t>berechnet (Felder „</a:t>
            </a:r>
            <a:r>
              <a:rPr lang="de-DE" dirty="0" err="1"/>
              <a:t>alpha</a:t>
            </a:r>
            <a:r>
              <a:rPr lang="de-DE" dirty="0"/>
              <a:t>“ und „alpha2“).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Pfeilspitzensymbol im Größe 10, rotiert nach dem Feld „</a:t>
            </a:r>
            <a:r>
              <a:rPr lang="de-DE" dirty="0" err="1"/>
              <a:t>alpha</a:t>
            </a:r>
            <a:r>
              <a:rPr lang="de-DE" dirty="0"/>
              <a:t>“ oder „alpha2“.</a:t>
            </a:r>
          </a:p>
          <a:p>
            <a:pPr marL="342900" lvl="1" indent="-342900">
              <a:buFont typeface="+mj-lt"/>
              <a:buAutoNum type="arabicPeriod"/>
            </a:pPr>
            <a:r>
              <a:rPr lang="de-DE" dirty="0"/>
              <a:t>Label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de-DE" dirty="0"/>
              <a:t>Uhrzeit formatiert nach „HH:MM Uhr“ basierend auf Feld „Zeitstempel“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F642CD-A778-4479-A0C8-B39045931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und Labels für Feature Class „Wegpunkte“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3841AD-217E-42F3-AF16-9CD6698BE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4" r="44082" b="60303"/>
          <a:stretch/>
        </p:blipFill>
        <p:spPr>
          <a:xfrm>
            <a:off x="8131105" y="1454383"/>
            <a:ext cx="4038560" cy="2393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457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574E3CB-1C68-437F-A986-9F398AD2AA0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75EA12-EB78-4A10-BA1D-4F627BC1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für Feature Class „Wegpunkte“</a:t>
            </a:r>
            <a:endParaRPr lang="en-GB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7D2BF11-1A6A-40CF-950E-F286138427A5}"/>
              </a:ext>
            </a:extLst>
          </p:cNvPr>
          <p:cNvGrpSpPr/>
          <p:nvPr/>
        </p:nvGrpSpPr>
        <p:grpSpPr>
          <a:xfrm>
            <a:off x="0" y="1313940"/>
            <a:ext cx="2494273" cy="6858000"/>
            <a:chOff x="0" y="1313940"/>
            <a:chExt cx="2494273" cy="6858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11D5967-253C-4084-9CF6-3F2CE8954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13940"/>
              <a:ext cx="2494273" cy="6858000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7ADAA4C-3B70-4E4E-ABD2-7BADA3543C0F}"/>
                </a:ext>
              </a:extLst>
            </p:cNvPr>
            <p:cNvSpPr/>
            <p:nvPr/>
          </p:nvSpPr>
          <p:spPr>
            <a:xfrm>
              <a:off x="748146" y="2282337"/>
              <a:ext cx="285008" cy="288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6871424-2EEB-4392-AED6-FA3E762B9949}"/>
                </a:ext>
              </a:extLst>
            </p:cNvPr>
            <p:cNvSpPr txBox="1"/>
            <p:nvPr/>
          </p:nvSpPr>
          <p:spPr>
            <a:xfrm>
              <a:off x="1122674" y="2190997"/>
              <a:ext cx="914400" cy="914400"/>
            </a:xfrm>
            <a:prstGeom prst="rect">
              <a:avLst/>
            </a:prstGeom>
          </p:spPr>
          <p:txBody>
            <a:bodyPr wrap="none" lIns="0" rIns="0" rtlCol="0" anchor="t">
              <a:normAutofit/>
            </a:bodyPr>
            <a:lstStyle/>
            <a:p>
              <a:pPr algn="l"/>
              <a:r>
                <a:rPr lang="de-DE" sz="2000" b="1" i="0" dirty="0">
                  <a:solidFill>
                    <a:srgbClr val="FF0000"/>
                  </a:solidFill>
                  <a:latin typeface="Spartan ExtraBold" pitchFamily="2" charset="77"/>
                </a:rPr>
                <a:t>Links-Klick</a:t>
              </a:r>
              <a:endParaRPr lang="en-GB" sz="2000" b="1" i="0" dirty="0">
                <a:solidFill>
                  <a:srgbClr val="FF0000"/>
                </a:solidFill>
                <a:latin typeface="Spartan ExtraBold" pitchFamily="2" charset="77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9C6E0E5-D102-4330-9EDC-0A22129921C3}"/>
              </a:ext>
            </a:extLst>
          </p:cNvPr>
          <p:cNvGrpSpPr/>
          <p:nvPr/>
        </p:nvGrpSpPr>
        <p:grpSpPr>
          <a:xfrm>
            <a:off x="3598222" y="1257531"/>
            <a:ext cx="5130142" cy="5607809"/>
            <a:chOff x="3598222" y="1257531"/>
            <a:chExt cx="5130142" cy="560780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33302DB-1FC8-46E3-9988-D6D5A0378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902" t="9677" r="28945" b="25207"/>
            <a:stretch/>
          </p:blipFill>
          <p:spPr>
            <a:xfrm>
              <a:off x="3598222" y="1257531"/>
              <a:ext cx="5130142" cy="5607809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A0AA88F-6D9F-4CC9-8BB0-F1C5CC75B0E3}"/>
                </a:ext>
              </a:extLst>
            </p:cNvPr>
            <p:cNvSpPr/>
            <p:nvPr/>
          </p:nvSpPr>
          <p:spPr>
            <a:xfrm>
              <a:off x="3762499" y="2713808"/>
              <a:ext cx="370114" cy="288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3B455C0-E8D1-41DB-9691-A63A18D50274}"/>
                </a:ext>
              </a:extLst>
            </p:cNvPr>
            <p:cNvSpPr txBox="1"/>
            <p:nvPr/>
          </p:nvSpPr>
          <p:spPr>
            <a:xfrm>
              <a:off x="4169191" y="2514600"/>
              <a:ext cx="1187448" cy="914400"/>
            </a:xfrm>
            <a:prstGeom prst="rect">
              <a:avLst/>
            </a:prstGeom>
          </p:spPr>
          <p:txBody>
            <a:bodyPr wrap="none" lIns="0" rIns="0" rtlCol="0" anchor="t">
              <a:normAutofit/>
            </a:bodyPr>
            <a:lstStyle/>
            <a:p>
              <a:pPr algn="l"/>
              <a:r>
                <a:rPr lang="de-DE" sz="2000" b="1" i="0" dirty="0">
                  <a:solidFill>
                    <a:srgbClr val="FF0000"/>
                  </a:solidFill>
                  <a:latin typeface="Spartan ExtraBold" pitchFamily="2" charset="77"/>
                </a:rPr>
                <a:t>Links-Klick</a:t>
              </a:r>
              <a:endParaRPr lang="en-GB" sz="2000" b="1" i="0" dirty="0">
                <a:solidFill>
                  <a:srgbClr val="FF0000"/>
                </a:solidFill>
                <a:latin typeface="Spartan ExtraBold" pitchFamily="2" charset="77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14E943F-C48C-4F6D-903F-4C4193CF38D3}"/>
                </a:ext>
              </a:extLst>
            </p:cNvPr>
            <p:cNvSpPr/>
            <p:nvPr/>
          </p:nvSpPr>
          <p:spPr>
            <a:xfrm>
              <a:off x="3810373" y="1704823"/>
              <a:ext cx="844753" cy="413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A56CA96-07B1-4109-9A6B-F60263BC7743}"/>
                </a:ext>
              </a:extLst>
            </p:cNvPr>
            <p:cNvSpPr/>
            <p:nvPr/>
          </p:nvSpPr>
          <p:spPr>
            <a:xfrm>
              <a:off x="6258296" y="3965093"/>
              <a:ext cx="380010" cy="413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30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Starten Sie Ihr Freiberg-Projekt.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eine neue Kartenansicht „Talsperre Klingenberg“ mit dem Raumbezug „ETRS 1989 UTM Zone 33N“.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Vorarbeiten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88A0D9-D977-48E9-BCDD-11E96F44C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574E3CB-1C68-437F-A986-9F398AD2AA0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75EA12-EB78-4A10-BA1D-4F627BC1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Symboldarstellung für Feature Class „Wegpunkte“</a:t>
            </a:r>
            <a:endParaRPr lang="en-GB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53E84A0-1351-4D5E-897B-5D0A203865C2}"/>
              </a:ext>
            </a:extLst>
          </p:cNvPr>
          <p:cNvGrpSpPr/>
          <p:nvPr/>
        </p:nvGrpSpPr>
        <p:grpSpPr>
          <a:xfrm>
            <a:off x="0" y="1223159"/>
            <a:ext cx="2519012" cy="6858000"/>
            <a:chOff x="0" y="1223159"/>
            <a:chExt cx="2519012" cy="6858000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3AC608F-4F37-4EAB-BB20-C6ABC5D3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23159"/>
              <a:ext cx="2494273" cy="6858000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8588FC4-04B4-434D-B5C7-CA3285BED0F8}"/>
                </a:ext>
              </a:extLst>
            </p:cNvPr>
            <p:cNvSpPr/>
            <p:nvPr/>
          </p:nvSpPr>
          <p:spPr>
            <a:xfrm>
              <a:off x="1630341" y="4042386"/>
              <a:ext cx="888671" cy="35184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DDA04DD-0592-488F-ABBE-F64E1A71686E}"/>
                </a:ext>
              </a:extLst>
            </p:cNvPr>
            <p:cNvSpPr/>
            <p:nvPr/>
          </p:nvSpPr>
          <p:spPr>
            <a:xfrm>
              <a:off x="1605603" y="5458916"/>
              <a:ext cx="793214" cy="5499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1E7FA42D-7EF8-4F11-BE8F-964E2DF69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40" t="25801" r="34739" b="15066"/>
          <a:stretch/>
        </p:blipFill>
        <p:spPr>
          <a:xfrm>
            <a:off x="7196445" y="1223159"/>
            <a:ext cx="4156365" cy="5632534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7E9142A-1E56-47F5-A0A4-2121BA0B3BF5}"/>
              </a:ext>
            </a:extLst>
          </p:cNvPr>
          <p:cNvGrpSpPr/>
          <p:nvPr/>
        </p:nvGrpSpPr>
        <p:grpSpPr>
          <a:xfrm>
            <a:off x="3018990" y="1223159"/>
            <a:ext cx="2494273" cy="6858000"/>
            <a:chOff x="3018990" y="1223159"/>
            <a:chExt cx="2494273" cy="685800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EB9F567-85BE-47A4-991A-2C90BD314734}"/>
                </a:ext>
              </a:extLst>
            </p:cNvPr>
            <p:cNvGrpSpPr/>
            <p:nvPr/>
          </p:nvGrpSpPr>
          <p:grpSpPr>
            <a:xfrm>
              <a:off x="3018990" y="1223159"/>
              <a:ext cx="2494273" cy="6858000"/>
              <a:chOff x="3018990" y="1223159"/>
              <a:chExt cx="2494273" cy="6858000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09F6D9BA-F996-4748-8C05-CCCB886C4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8990" y="1223159"/>
                <a:ext cx="2494273" cy="6858000"/>
              </a:xfrm>
              <a:prstGeom prst="rect">
                <a:avLst/>
              </a:prstGeom>
            </p:spPr>
          </p:pic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08166B9E-44C3-4936-BB5E-3CB81B6B3419}"/>
                  </a:ext>
                </a:extLst>
              </p:cNvPr>
              <p:cNvSpPr/>
              <p:nvPr/>
            </p:nvSpPr>
            <p:spPr>
              <a:xfrm>
                <a:off x="3131127" y="2341560"/>
                <a:ext cx="2319647" cy="28822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E851AE31-F87C-4461-9FD6-8F8A39086845}"/>
                  </a:ext>
                </a:extLst>
              </p:cNvPr>
              <p:cNvSpPr/>
              <p:nvPr/>
            </p:nvSpPr>
            <p:spPr>
              <a:xfrm>
                <a:off x="3131126" y="2646671"/>
                <a:ext cx="888671" cy="35184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9D89AFE-0F1C-461C-AB0A-B842400D392C}"/>
                </a:ext>
              </a:extLst>
            </p:cNvPr>
            <p:cNvSpPr/>
            <p:nvPr/>
          </p:nvSpPr>
          <p:spPr>
            <a:xfrm>
              <a:off x="3242418" y="1434890"/>
              <a:ext cx="397369" cy="35184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834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4D255E4-01FC-46F7-ABFC-AAAD38BA0C1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5E2035-478A-43F1-851F-B5B4916D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18913"/>
            <a:ext cx="10982536" cy="781764"/>
          </a:xfrm>
        </p:spPr>
        <p:txBody>
          <a:bodyPr/>
          <a:lstStyle/>
          <a:p>
            <a:r>
              <a:rPr lang="de-DE" dirty="0"/>
              <a:t>Praxis: Labels für Feature Class „Wegpunkte“ – Version 1 (numerische Operationen)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CC2FB2-F25B-4DB9-BD1F-68E59856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54"/>
          <a:stretch/>
        </p:blipFill>
        <p:spPr>
          <a:xfrm>
            <a:off x="389671" y="1258784"/>
            <a:ext cx="11412658" cy="55992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F3C21B-9417-4D82-BBC3-2C089EA09FE0}"/>
              </a:ext>
            </a:extLst>
          </p:cNvPr>
          <p:cNvSpPr txBox="1"/>
          <p:nvPr/>
        </p:nvSpPr>
        <p:spPr>
          <a:xfrm>
            <a:off x="0" y="4272677"/>
            <a:ext cx="8401792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locale </a:t>
            </a: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stamp =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locale.atof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str(int(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np.fix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(stamp/10000)))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":"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np.fix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((stamp - 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np.fix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(stamp/10000)*10000))/100)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str(int(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Uhr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lable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47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4D255E4-01FC-46F7-ABFC-AAAD38BA0C1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5E2035-478A-43F1-851F-B5B4916D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Labels für Feature Class „Wegpunkte“ – Version 2 (String Operationen) 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C90C84-37B9-4C21-BA4D-C11EF1C6B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48"/>
          <a:stretch/>
        </p:blipFill>
        <p:spPr>
          <a:xfrm>
            <a:off x="389671" y="1306286"/>
            <a:ext cx="11412658" cy="555171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F3C21B-9417-4D82-BBC3-2C089EA09FE0}"/>
              </a:ext>
            </a:extLst>
          </p:cNvPr>
          <p:cNvSpPr txBox="1"/>
          <p:nvPr/>
        </p:nvSpPr>
        <p:spPr>
          <a:xfrm>
            <a:off x="0" y="4826675"/>
            <a:ext cx="8401792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4A7D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Ausdruck</a:t>
            </a:r>
            <a:endParaRPr lang="en-GB" dirty="0"/>
          </a:p>
          <a:p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FindLabel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):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 = [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Zeitstempel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(s) == 5: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s[0]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":"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s[1] + s[2]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Uhr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endParaRPr lang="en-GB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s[:2]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":"</a:t>
            </a:r>
            <a:r>
              <a:rPr lang="en-GB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s[2] + s[3] + 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GB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Uhr</a:t>
            </a:r>
            <a:r>
              <a:rPr lang="en-GB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72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B439946-50EB-4239-B186-862466B8DB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DE" b="1" dirty="0"/>
              <a:t>Karteninhalt: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Relevante </a:t>
            </a:r>
            <a:r>
              <a:rPr lang="de-DE" i="1" dirty="0"/>
              <a:t>Features</a:t>
            </a:r>
            <a:r>
              <a:rPr lang="de-DE" dirty="0"/>
              <a:t> und </a:t>
            </a:r>
            <a:r>
              <a:rPr lang="de-DE" i="1" dirty="0"/>
              <a:t>Raster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Ein oder mehrere </a:t>
            </a:r>
            <a:r>
              <a:rPr lang="de-DE" i="1" dirty="0"/>
              <a:t>Kartenansichten </a:t>
            </a:r>
            <a:r>
              <a:rPr lang="de-DE" dirty="0"/>
              <a:t>mit </a:t>
            </a:r>
            <a:r>
              <a:rPr lang="de-DE" i="1" dirty="0" err="1"/>
              <a:t>Layern</a:t>
            </a:r>
            <a:endParaRPr lang="de-DE" i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de-DE" i="1" dirty="0"/>
          </a:p>
          <a:p>
            <a:pPr marL="0" lvl="1" indent="0">
              <a:buNone/>
            </a:pPr>
            <a:r>
              <a:rPr lang="de-DE" b="1" dirty="0"/>
              <a:t>Notwendige Kartenelemente: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Koordinaten / Koordinatensystem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Nordpfeil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Legende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Skalierungsbalken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Rahmen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Metainformationen: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 err="1"/>
              <a:t>Spatial</a:t>
            </a:r>
            <a:r>
              <a:rPr lang="de-DE" dirty="0"/>
              <a:t> Reference, Autor, Datum, Titel, Skalierung, ….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4495CB-C35F-4720-821F-51AEF347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Erstellung von druckbaren Kartenprodukten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48ED86-182D-4997-8DED-F064204F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448" y="1472541"/>
            <a:ext cx="5275552" cy="53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7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B439946-50EB-4239-B186-862466B8DB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DE" b="1" dirty="0"/>
              <a:t>Allg. Hinweise: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Klare und eindeutige Darstellung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Symbolart / -größe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Schriftformat für Labels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Verwenden Sie, wenn möglich, standardisierte Darstellungen.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Nur relevante Informationen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de-DE" dirty="0"/>
              <a:t>So viel wie nötig, nicht wie möglich!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Metainformationen und Legende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de-DE" b="1" dirty="0"/>
              <a:t>Übersichtlichkeit und Interpretierbarkeit sicherstellen!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4495CB-C35F-4720-821F-51AEF347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Erstellung von druckbaren Kartenprodukten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48ED86-182D-4997-8DED-F064204F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448" y="1472541"/>
            <a:ext cx="5275552" cy="53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7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39639B-F87B-40F0-A765-FE674DF86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37" t="3184" r="41704" b="18103"/>
          <a:stretch/>
        </p:blipFill>
        <p:spPr>
          <a:xfrm>
            <a:off x="7184570" y="1255567"/>
            <a:ext cx="4619502" cy="53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4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F374D8-9ABC-4FF5-81ED-6026967E5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5" t="3182" r="39319" b="24541"/>
          <a:stretch/>
        </p:blipFill>
        <p:spPr>
          <a:xfrm>
            <a:off x="6733309" y="1444659"/>
            <a:ext cx="5458691" cy="54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7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F374D8-9ABC-4FF5-81ED-6026967E5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5" t="3182" r="39319" b="24541"/>
          <a:stretch/>
        </p:blipFill>
        <p:spPr>
          <a:xfrm>
            <a:off x="6733309" y="1444659"/>
            <a:ext cx="5458691" cy="54133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3FBD6E0-CABC-4D9B-94E3-5DEA33AA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B7B3413-16F0-490D-A6F4-7993CDC49DB2}"/>
              </a:ext>
            </a:extLst>
          </p:cNvPr>
          <p:cNvSpPr/>
          <p:nvPr/>
        </p:nvSpPr>
        <p:spPr>
          <a:xfrm>
            <a:off x="9731829" y="3146961"/>
            <a:ext cx="1998852" cy="570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165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 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in Elementeigenschaften des </a:t>
            </a:r>
            <a:br>
              <a:rPr lang="de-DE" dirty="0"/>
            </a:br>
            <a:r>
              <a:rPr lang="de-DE" dirty="0"/>
              <a:t>Kartenrahmens die darzustellende Kartenansicht.</a:t>
            </a:r>
            <a:br>
              <a:rPr lang="de-DE" dirty="0"/>
            </a:br>
            <a:r>
              <a:rPr lang="de-DE" dirty="0"/>
              <a:t>Über Rechts-Klick auf die Karte, „Aktivieren“ können</a:t>
            </a:r>
            <a:br>
              <a:rPr lang="de-DE" dirty="0"/>
            </a:br>
            <a:r>
              <a:rPr lang="de-DE" dirty="0"/>
              <a:t>Sie die Kartenansicht anpassen. Dies können</a:t>
            </a:r>
            <a:br>
              <a:rPr lang="de-DE" dirty="0"/>
            </a:br>
            <a:r>
              <a:rPr lang="de-DE" dirty="0"/>
              <a:t>Sie über den Pfeil oben rechts in ihrem Layout</a:t>
            </a:r>
            <a:br>
              <a:rPr lang="de-DE" dirty="0"/>
            </a:br>
            <a:r>
              <a:rPr lang="de-DE" dirty="0"/>
              <a:t>wieder beenden.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909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in Elementeigenschaften des </a:t>
            </a:r>
            <a:br>
              <a:rPr lang="de-DE" dirty="0"/>
            </a:br>
            <a:r>
              <a:rPr lang="de-DE" dirty="0"/>
              <a:t>Kartenrahmens die darzustellende Kartenansicht.</a:t>
            </a:r>
            <a:br>
              <a:rPr lang="de-DE" dirty="0"/>
            </a:br>
            <a:r>
              <a:rPr lang="de-DE" dirty="0"/>
              <a:t>Über Rechts-Klick auf die Karte, „Aktivieren“ können</a:t>
            </a:r>
            <a:br>
              <a:rPr lang="de-DE" dirty="0"/>
            </a:br>
            <a:r>
              <a:rPr lang="de-DE" dirty="0"/>
              <a:t>Sie die Kartenansicht anpassen. Dies können</a:t>
            </a:r>
            <a:br>
              <a:rPr lang="de-DE" dirty="0"/>
            </a:br>
            <a:r>
              <a:rPr lang="de-DE" dirty="0"/>
              <a:t>Sie über den blauen Pfeil oben rechts in ihrem Layout</a:t>
            </a:r>
            <a:br>
              <a:rPr lang="de-DE" dirty="0"/>
            </a:br>
            <a:r>
              <a:rPr lang="de-DE" dirty="0"/>
              <a:t>wieder beenden.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09BEDA-6091-4A19-88D0-577802FA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5" t="3184" r="22029" b="28867"/>
          <a:stretch/>
        </p:blipFill>
        <p:spPr>
          <a:xfrm>
            <a:off x="440376" y="0"/>
            <a:ext cx="11311247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3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Satz von 2D Symbolen zur Darstellung verschiedenen </a:t>
            </a:r>
            <a:r>
              <a:rPr lang="de-DE" i="1" dirty="0"/>
              <a:t>Feature Classes </a:t>
            </a:r>
            <a:r>
              <a:rPr lang="de-DE" dirty="0"/>
              <a:t>im geologischen Kontext</a:t>
            </a:r>
          </a:p>
          <a:p>
            <a:pPr marL="971550" lvl="1" indent="-285750"/>
            <a:r>
              <a:rPr lang="de-DE" dirty="0"/>
              <a:t>Punktsymbole</a:t>
            </a:r>
          </a:p>
          <a:p>
            <a:pPr marL="971550" lvl="1" indent="-285750"/>
            <a:r>
              <a:rPr lang="de-DE" dirty="0"/>
              <a:t>Liniensymbole</a:t>
            </a:r>
          </a:p>
          <a:p>
            <a:pPr marL="971550" lvl="1" indent="-285750"/>
            <a:r>
              <a:rPr lang="de-DE" dirty="0"/>
              <a:t>Polygonstraffuren</a:t>
            </a:r>
          </a:p>
          <a:p>
            <a:pPr marL="971550" lvl="1" indent="-285750"/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Notwendig zum Erstellen von geologischen Karten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In ArcGIS Pro nicht initial verfügbar und muss importiert werden: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File: „</a:t>
            </a:r>
            <a:r>
              <a:rPr lang="de-DE" dirty="0" err="1"/>
              <a:t>Geology</a:t>
            </a:r>
            <a:r>
              <a:rPr lang="de-DE" dirty="0"/>
              <a:t> 24K.style “ (OPAL)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/>
              <a:t>Style-</a:t>
            </a:r>
            <a:r>
              <a:rPr lang="en-US" dirty="0" err="1"/>
              <a:t>Referenz</a:t>
            </a:r>
            <a:r>
              <a:rPr lang="en-US" dirty="0"/>
              <a:t> </a:t>
            </a:r>
            <a:r>
              <a:rPr lang="en-US" i="1" dirty="0"/>
              <a:t>Geology 24k </a:t>
            </a:r>
            <a:r>
              <a:rPr lang="en-US" dirty="0" err="1"/>
              <a:t>importieren</a:t>
            </a:r>
            <a:br>
              <a:rPr lang="de-DE" i="1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724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„Einfügen“, Option „Neues Layout“; </a:t>
            </a:r>
            <a:br>
              <a:rPr lang="de-DE" dirty="0"/>
            </a:br>
            <a:r>
              <a:rPr lang="de-DE" dirty="0"/>
              <a:t>Wählen Sie hier ein Format aus (DIN A4, Hochformat)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 Bereich „Kartenrahmen“, wählen Sie „Rechteck“ und </a:t>
            </a:r>
            <a:br>
              <a:rPr lang="de-DE" dirty="0"/>
            </a:br>
            <a:r>
              <a:rPr lang="de-DE" dirty="0"/>
              <a:t>ziehen Sie ein Rechteck auf. Dieses wird später Ihre </a:t>
            </a:r>
            <a:br>
              <a:rPr lang="de-DE" dirty="0"/>
            </a:br>
            <a:r>
              <a:rPr lang="de-DE" dirty="0"/>
              <a:t>eigentliche Kartebeinhalten.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Selektieren Sie in Elementeigenschaften des </a:t>
            </a:r>
            <a:br>
              <a:rPr lang="de-DE" dirty="0"/>
            </a:br>
            <a:r>
              <a:rPr lang="de-DE" dirty="0"/>
              <a:t>Kartenrahmens die darzustellende Kartenansicht.</a:t>
            </a:r>
            <a:br>
              <a:rPr lang="de-DE" dirty="0"/>
            </a:br>
            <a:r>
              <a:rPr lang="de-DE" dirty="0"/>
              <a:t>Über Rechts-Klick auf die Karte, „Aktivieren“ können</a:t>
            </a:r>
            <a:br>
              <a:rPr lang="de-DE" dirty="0"/>
            </a:br>
            <a:r>
              <a:rPr lang="de-DE" dirty="0"/>
              <a:t>Sie die Kartenansicht anpassen. Dies können</a:t>
            </a:r>
            <a:br>
              <a:rPr lang="de-DE" dirty="0"/>
            </a:br>
            <a:r>
              <a:rPr lang="de-DE" dirty="0"/>
              <a:t>Sie über den blauen Pfeil oben rechts in ihrem Layout</a:t>
            </a:r>
            <a:br>
              <a:rPr lang="de-DE" dirty="0"/>
            </a:br>
            <a:r>
              <a:rPr lang="de-DE" dirty="0"/>
              <a:t>wieder beenden.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07B090-FD3D-47BD-9286-323A6694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 t="3184" r="21932" b="28867"/>
          <a:stretch/>
        </p:blipFill>
        <p:spPr>
          <a:xfrm>
            <a:off x="415716" y="0"/>
            <a:ext cx="11360567" cy="688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9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913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3654AF-A6CE-411D-A1C2-0FBE529DA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0" t="3184" r="21980" b="28756"/>
          <a:stretch/>
        </p:blipFill>
        <p:spPr>
          <a:xfrm>
            <a:off x="461319" y="0"/>
            <a:ext cx="11269362" cy="685255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8BCF966-8F6F-49DF-81B6-745460321635}"/>
              </a:ext>
            </a:extLst>
          </p:cNvPr>
          <p:cNvSpPr/>
          <p:nvPr/>
        </p:nvSpPr>
        <p:spPr>
          <a:xfrm>
            <a:off x="5070764" y="837210"/>
            <a:ext cx="676893" cy="3681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42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BD375F-89B2-4788-A7C7-E8CBF5DD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88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7764D2-9AAB-4C1E-9725-EB80C002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3" t="7347" r="28068" b="76568"/>
          <a:stretch/>
        </p:blipFill>
        <p:spPr>
          <a:xfrm>
            <a:off x="972706" y="4269180"/>
            <a:ext cx="10189870" cy="166576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036ECD2-131E-44EC-8151-BD6C32F1251C}"/>
              </a:ext>
            </a:extLst>
          </p:cNvPr>
          <p:cNvSpPr/>
          <p:nvPr/>
        </p:nvSpPr>
        <p:spPr>
          <a:xfrm>
            <a:off x="7053943" y="5102061"/>
            <a:ext cx="1704109" cy="5684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47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091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BFB396-1FDD-41C0-B5DF-CC6E3CEE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8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der Maßstab für Ihre Karte wichtig.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560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die Skalierung für Ihre Karte wichtig.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D012A1-052C-4858-9BF3-FE531F753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03" t="7236" r="21737"/>
          <a:stretch/>
        </p:blipFill>
        <p:spPr>
          <a:xfrm>
            <a:off x="6578930" y="0"/>
            <a:ext cx="3378530" cy="679142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08F8026-B296-41F7-85D7-53348248FF69}"/>
              </a:ext>
            </a:extLst>
          </p:cNvPr>
          <p:cNvSpPr/>
          <p:nvPr/>
        </p:nvSpPr>
        <p:spPr>
          <a:xfrm>
            <a:off x="7344888" y="2422566"/>
            <a:ext cx="902525" cy="3206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400AA1D-CD86-40F6-AD13-9846A0B484C2}"/>
              </a:ext>
            </a:extLst>
          </p:cNvPr>
          <p:cNvSpPr/>
          <p:nvPr/>
        </p:nvSpPr>
        <p:spPr>
          <a:xfrm>
            <a:off x="8803574" y="2101931"/>
            <a:ext cx="902525" cy="3206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1511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der Maßstab für Ihre Karte wichtig.</a:t>
            </a:r>
            <a:br>
              <a:rPr lang="de-DE" dirty="0"/>
            </a:br>
            <a:r>
              <a:rPr lang="de-DE" b="1" dirty="0"/>
              <a:t>Ihre Karte benötige zudem einen Titel, einen Autoren und ein Datum.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Hinzufügen und Bearbeiten von Kartenelementen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56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F70E7C-90FD-46B2-A949-2A58988F9E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Satz von 2D Symbolen zur Darstellung verschiedenen </a:t>
            </a:r>
            <a:r>
              <a:rPr lang="de-DE" i="1" dirty="0"/>
              <a:t>Feature Classes </a:t>
            </a:r>
            <a:r>
              <a:rPr lang="de-DE" dirty="0"/>
              <a:t>im geologischen Kontext</a:t>
            </a:r>
          </a:p>
          <a:p>
            <a:pPr marL="971550" lvl="1" indent="-285750"/>
            <a:r>
              <a:rPr lang="de-DE" dirty="0"/>
              <a:t>Punktsymbole</a:t>
            </a:r>
          </a:p>
          <a:p>
            <a:pPr marL="971550" lvl="1" indent="-285750"/>
            <a:r>
              <a:rPr lang="de-DE" dirty="0"/>
              <a:t>Liniensymbole</a:t>
            </a:r>
          </a:p>
          <a:p>
            <a:pPr marL="971550" lvl="1" indent="-285750"/>
            <a:r>
              <a:rPr lang="de-DE" dirty="0"/>
              <a:t>Polygonstraffuren</a:t>
            </a:r>
          </a:p>
          <a:p>
            <a:pPr marL="971550" lvl="1" indent="-285750"/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Notwendig zum Erstellen von geologischen Karten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In ArcGIS Pro nicht initial verfügbar und muss importiert werden: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File: „</a:t>
            </a:r>
            <a:r>
              <a:rPr lang="de-DE" dirty="0" err="1"/>
              <a:t>Geology</a:t>
            </a:r>
            <a:r>
              <a:rPr lang="de-DE" dirty="0"/>
              <a:t> 24K.style “ (OPAL)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727AE-02E5-49E0-AC74-11B61A2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</a:t>
            </a:r>
            <a:r>
              <a:rPr lang="en-US" dirty="0"/>
              <a:t>Style-</a:t>
            </a:r>
            <a:r>
              <a:rPr lang="en-US" dirty="0" err="1"/>
              <a:t>Referenz</a:t>
            </a:r>
            <a:r>
              <a:rPr lang="en-US" dirty="0"/>
              <a:t> </a:t>
            </a:r>
            <a:r>
              <a:rPr lang="en-US" i="1" dirty="0"/>
              <a:t>Geology 24k</a:t>
            </a:r>
            <a:br>
              <a:rPr lang="de-DE" i="1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DB4040-79FE-49AA-9389-568452F30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AC93939-F692-49D1-946C-E17F02AAF7DC}"/>
              </a:ext>
            </a:extLst>
          </p:cNvPr>
          <p:cNvSpPr/>
          <p:nvPr/>
        </p:nvSpPr>
        <p:spPr>
          <a:xfrm>
            <a:off x="9898083" y="923058"/>
            <a:ext cx="760021" cy="2466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4E0370C-BA8A-4351-BCA7-E4460F36335B}"/>
              </a:ext>
            </a:extLst>
          </p:cNvPr>
          <p:cNvSpPr/>
          <p:nvPr/>
        </p:nvSpPr>
        <p:spPr>
          <a:xfrm>
            <a:off x="10097984" y="2939884"/>
            <a:ext cx="760021" cy="2466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C8A6046-C1E7-4CED-B5B4-4DD7CB1CCCEB}"/>
              </a:ext>
            </a:extLst>
          </p:cNvPr>
          <p:cNvSpPr txBox="1"/>
          <p:nvPr/>
        </p:nvSpPr>
        <p:spPr>
          <a:xfrm>
            <a:off x="10548346" y="3114769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Rechts-Klick</a:t>
            </a:r>
            <a:b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&gt;Importieren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6498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Ausdehnung ihres Kartenrahmens lässt sich nachträglich manuell anpassen.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Jeder Kartenrahmen benötigt ein Gitternetz zur Orientierung mittels Koordinaten.</a:t>
            </a:r>
            <a:br>
              <a:rPr lang="de-DE" dirty="0"/>
            </a:br>
            <a:r>
              <a:rPr lang="de-DE" dirty="0"/>
              <a:t>Dieses finden Sie ebenfalls im Bereich „Kartenrahmen“. Sie müssen dafür den betreffenden Kartenrahmen im Inhaltsbereich selektiert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„Kartenumgebungen“ finden Sie alle relevanten grafischen Kartenelemente.</a:t>
            </a:r>
            <a:br>
              <a:rPr lang="de-DE" dirty="0"/>
            </a:br>
            <a:r>
              <a:rPr lang="de-DE" dirty="0"/>
              <a:t>Diese können Sie nach dem Hinzufügen über die Elementeigenschaften weiter bearbeiten.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 der Option „Grafik und Text“ können Sie allgemeinen Text und Grafiken aber auch dynamische Textelemente hinzufügen. Hier ist vor allem der Raumbezug und der Maßstab für Ihre Karte wichtig.</a:t>
            </a:r>
            <a:br>
              <a:rPr lang="de-DE" dirty="0"/>
            </a:br>
            <a:r>
              <a:rPr lang="de-DE" b="1" dirty="0"/>
              <a:t>Ihre Karte benötige zudem einen Titel, einen Autoren und ein Datum.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Erstellen einer Layout-Ansicht und Einfügen eines Kartenrahmens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AC7F44-E2CF-42E6-AE64-1DB9A83E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1" y="0"/>
            <a:ext cx="1141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76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„Freigeben“, Bereich „Ausgabe“, Option „Layout exportieren“.</a:t>
            </a:r>
            <a:br>
              <a:rPr lang="de-DE" dirty="0"/>
            </a:br>
            <a:r>
              <a:rPr lang="de-DE" dirty="0"/>
              <a:t>Als Formate empfehlen sich PDF oder PNG.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können unter „Layout drucken“ ein Layout auch direkt drucken.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Export ihres Layouts als druckbare Datei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C34C6E-A2F6-4F13-8681-7FDB2C83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501" y="0"/>
            <a:ext cx="249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47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319AE7-10A6-4FB8-BE19-E9C8F91772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Kernregisterkarte „Freigeben“, Bereich „Ausgabe“, Option „Layout exportieren“.</a:t>
            </a:r>
            <a:br>
              <a:rPr lang="de-DE" dirty="0"/>
            </a:br>
            <a:r>
              <a:rPr lang="de-DE" dirty="0"/>
              <a:t>Als Formate empfehlen sich PDF oder PNG.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können unter „Layout drucken“ ein Layout auch direkt drucken.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FAC4D4C-DBAE-442E-8A65-28C63779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Export ihres Layouts als druckbare Datei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C34C6E-A2F6-4F13-8681-7FDB2C83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501" y="0"/>
            <a:ext cx="249149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316C1D-9645-4814-AE2C-5432AE624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  <a:ln w="25400">
            <a:solidFill>
              <a:srgbClr val="004A7D"/>
            </a:solidFill>
          </a:ln>
        </p:spPr>
      </p:pic>
    </p:spTree>
    <p:extLst>
      <p:ext uri="{BB962C8B-B14F-4D97-AF65-F5344CB8AC3E}">
        <p14:creationId xmlns:p14="http://schemas.microsoft.com/office/powerpoint/2010/main" val="31861072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C830D34-779C-406D-B2EE-2145F36672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1127180" cy="4213234"/>
          </a:xfrm>
        </p:spPr>
        <p:txBody>
          <a:bodyPr/>
          <a:lstStyle/>
          <a:p>
            <a:r>
              <a:rPr lang="de-DE" dirty="0"/>
              <a:t>Bitte erstellen Sie eine druckbare Karte für Ihre Ergebnisse aus einer der Übungsaufgaben zur dritten Übung, entweder „Parkplatzprojekt“ oder „Projekt Altbergbau“.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Das Ergebnis soll als Poster verwendet werden können, benutzen Sie bitte das Layout-Format DIN A0, </a:t>
            </a:r>
            <a:br>
              <a:rPr lang="de-DE" dirty="0"/>
            </a:br>
            <a:r>
              <a:rPr lang="de-DE" dirty="0"/>
              <a:t>entweder im Hoch- oder Querformat.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Passen Sie alle Formatierungen gemäß des gewählten Formates an. Berücksichtigen Sie dabei, dass man alle Informationen auch noch in 1m Abstand vom Poster gut erkennen können sollte.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0BAB1AC-B4A6-4A32-AC59-FCB7F735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Übungsaufgabe: Projekt „Altbergbau“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BB008D-C61F-4975-BDE5-BED93034E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67" y="3740909"/>
            <a:ext cx="3137733" cy="3117091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6837436-7470-4A8B-AB23-847BDA004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35294"/>
            <a:ext cx="3859481" cy="31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6AD86E3-ECD7-40F0-8565-DAE0F2B0E3C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621EA-B98E-4A65-8536-C28C3112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6F4F4D-02FF-4381-A191-4F4078D5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1630B2A-6A45-42F6-8DF0-1036E94A2D62}"/>
              </a:ext>
            </a:extLst>
          </p:cNvPr>
          <p:cNvSpPr/>
          <p:nvPr/>
        </p:nvSpPr>
        <p:spPr>
          <a:xfrm>
            <a:off x="10218716" y="4040331"/>
            <a:ext cx="914401" cy="2466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073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60E579-632C-4A27-8F6F-3745815B9AA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710F0B-25D2-4D6D-8A6F-39AEB5CB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D7DA62-2D2D-46D9-882C-6B567197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560" y="0"/>
            <a:ext cx="8188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3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60E579-632C-4A27-8F6F-3745815B9AA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710F0B-25D2-4D6D-8A6F-39AEB5CB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C8BE1E-4E35-4F45-91A8-86A61C23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9" y="0"/>
            <a:ext cx="1157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9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3454</Words>
  <Application>Microsoft Office PowerPoint</Application>
  <PresentationFormat>Breitbild</PresentationFormat>
  <Paragraphs>398</Paragraphs>
  <Slides>63</Slides>
  <Notes>2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63</vt:i4>
      </vt:variant>
    </vt:vector>
  </HeadingPairs>
  <TitlesOfParts>
    <vt:vector size="70" baseType="lpstr">
      <vt:lpstr>Arial</vt:lpstr>
      <vt:lpstr>Calibri</vt:lpstr>
      <vt:lpstr>Cambria Math</vt:lpstr>
      <vt:lpstr>Courier New</vt:lpstr>
      <vt:lpstr>Spartan ExtraBold</vt:lpstr>
      <vt:lpstr>Wingdings</vt:lpstr>
      <vt:lpstr>Office</vt:lpstr>
      <vt:lpstr>Übung Grundlagen GIS</vt:lpstr>
      <vt:lpstr>Übungsinhalte</vt:lpstr>
      <vt:lpstr>Praxis: Vorarbeiten</vt:lpstr>
      <vt:lpstr>Praxis: Vorarbeiten</vt:lpstr>
      <vt:lpstr>Praxis: Style-Referenz Geology 24k importieren </vt:lpstr>
      <vt:lpstr>Praxis: Style-Referenz Geology 24k </vt:lpstr>
      <vt:lpstr>PowerPoint-Präsentation</vt:lpstr>
      <vt:lpstr>PowerPoint-Präsentation</vt:lpstr>
      <vt:lpstr>PowerPoint-Präsentation</vt:lpstr>
      <vt:lpstr>PowerPoint-Präsentation</vt:lpstr>
      <vt:lpstr>Praxis: Kopieren einer Feature Class zwischen Datenbanken </vt:lpstr>
      <vt:lpstr>Praxis: Verlinken einer externen Geodatenbank in einem Projekt </vt:lpstr>
      <vt:lpstr>Praxis: Verlinken einer externen Geodatenbank in einem Projekt </vt:lpstr>
      <vt:lpstr>Praxis: Darstellung der Feature Class „LKN_result“ über  die Einzelwerte einer Variable</vt:lpstr>
      <vt:lpstr>Praxis: Darstellung der Feature Class „LKN_result“ über  die Einzelwerte einer Variable</vt:lpstr>
      <vt:lpstr>Praxis: Darstellung der Feature Class „LKN_result“ über  die Einzelwerte einer Variable</vt:lpstr>
      <vt:lpstr>PowerPoint-Präsentation</vt:lpstr>
      <vt:lpstr>Praxis: Berechnung eines Feldes „Albedo“ abhängig vom der Nutzungsklasse für die Feature-Class „LKN_result“</vt:lpstr>
      <vt:lpstr>Praxis: Berechnung eines Feldes „Albedo“ abhängig vom der Nutzungsklasse für die Feature-Class „LKN_result“</vt:lpstr>
      <vt:lpstr>PowerPoint-Präsentation</vt:lpstr>
      <vt:lpstr>Praxis: Berechnung eines Feldes „Albedo“ abhängig vom der Nutzungsklasse für die Feature-Class „LKN_result“</vt:lpstr>
      <vt:lpstr>Praxis: Berechnung eines Feldes „alpha“ oder „alpha2“ für die Wegpunkte Feature Class</vt:lpstr>
      <vt:lpstr>Praxis: Berechnung eines Feldes „alpha“ oder „alpha2“ für die Wegpunkte Feature Class</vt:lpstr>
      <vt:lpstr>Praxis: Berechnung eines Feldes „alpha“ oder „alpha2“ für die Wegpunkte Feature Class</vt:lpstr>
      <vt:lpstr>Praxis: Berechnung eines Feldes „alpha“ oder „alpha2“ für die Wegpunkte Feature Class</vt:lpstr>
      <vt:lpstr>Theorie: Ausdrücke für die Formatierung von Labels und Symbolen</vt:lpstr>
      <vt:lpstr>Theorie: Ausdrücke und Felder berechnen</vt:lpstr>
      <vt:lpstr>Praxis: Symbolisierung für Talsperren Polygone</vt:lpstr>
      <vt:lpstr>Praxis: Label für Talsperren-Polygon</vt:lpstr>
      <vt:lpstr>Praxis: Label für Talsperren-Polygon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„Pb_Messungen“</vt:lpstr>
      <vt:lpstr>Praxis: Symboldarstellung und Labels für Feature Class „Wegstrecke“</vt:lpstr>
      <vt:lpstr>Praxis: Symboldarstellung und Labels für Feature Class „Wegstrecke“</vt:lpstr>
      <vt:lpstr>Praxis: Symboldarstellung und Labels für Feature Class „Wegpunkte“</vt:lpstr>
      <vt:lpstr>Praxis: Symboldarstellung für Feature Class „Wegpunkte“</vt:lpstr>
      <vt:lpstr>Praxis: Symboldarstellung für Feature Class „Wegpunkte“</vt:lpstr>
      <vt:lpstr>Praxis: Labels für Feature Class „Wegpunkte“ – Version 1 (numerische Operationen)</vt:lpstr>
      <vt:lpstr>Praxis: Labels für Feature Class „Wegpunkte“ – Version 2 (String Operationen) </vt:lpstr>
      <vt:lpstr>Theorie: Erstellung von druckbaren Kartenprodukten</vt:lpstr>
      <vt:lpstr>Theorie: Erstellung von druckbaren Kartenprodukten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Erstellen einer Layout-Ansicht und Einfügen eines Kartenrahmens</vt:lpstr>
      <vt:lpstr>Praxis: Hinzufügen und Bearbeiten von Kartenelementen</vt:lpstr>
      <vt:lpstr>Praxis: Erstellen einer Layout-Ansicht und Einfügen eines Kartenrahmens</vt:lpstr>
      <vt:lpstr>Praxis: Hinzufügen und Bearbeiten von Kartenelementen</vt:lpstr>
      <vt:lpstr>Praxis: Hinzufügen und Bearbeiten von Kartenelementen</vt:lpstr>
      <vt:lpstr>Praxis: Hinzufügen und Bearbeiten von Kartenelementen</vt:lpstr>
      <vt:lpstr>Praxis: Erstellen einer Layout-Ansicht und Einfügen eines Kartenrahmens</vt:lpstr>
      <vt:lpstr>Praxis: Export ihres Layouts als druckbare Datei</vt:lpstr>
      <vt:lpstr>Praxis: Export ihres Layouts als druckbare Datei</vt:lpstr>
      <vt:lpstr>Übungsaufgabe: Projekt „Altbergbau“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meiner präsentation</dc:title>
  <dc:creator>Matthias Donath</dc:creator>
  <cp:lastModifiedBy>Peter Menzel</cp:lastModifiedBy>
  <cp:revision>195</cp:revision>
  <cp:lastPrinted>2023-04-13T13:19:24Z</cp:lastPrinted>
  <dcterms:created xsi:type="dcterms:W3CDTF">2021-01-06T10:07:23Z</dcterms:created>
  <dcterms:modified xsi:type="dcterms:W3CDTF">2025-05-27T09:06:03Z</dcterms:modified>
</cp:coreProperties>
</file>