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8" r:id="rId2"/>
    <p:sldId id="256" r:id="rId3"/>
  </p:sldIdLst>
  <p:sldSz cx="7561263" cy="10693400"/>
  <p:notesSz cx="9926638" cy="6797675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B2A51"/>
    <a:srgbClr val="E0E0E0"/>
    <a:srgbClr val="EEEEEE"/>
    <a:srgbClr val="004488"/>
    <a:srgbClr val="2347A0"/>
    <a:srgbClr val="E4C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>
      <p:cViewPr>
        <p:scale>
          <a:sx n="100" d="100"/>
          <a:sy n="100" d="100"/>
        </p:scale>
        <p:origin x="-2532" y="1584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317" cy="340537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003" y="0"/>
            <a:ext cx="4302317" cy="340537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r">
              <a:defRPr sz="1200"/>
            </a:lvl1pPr>
          </a:lstStyle>
          <a:p>
            <a:fld id="{85001C59-FD84-4303-8AD8-0E52D3E81D7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457139"/>
            <a:ext cx="4302317" cy="340536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003" y="6457139"/>
            <a:ext cx="4302317" cy="340536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r">
              <a:defRPr sz="1200"/>
            </a:lvl1pPr>
          </a:lstStyle>
          <a:p>
            <a:fld id="{E046E4F4-FBF6-401E-95A7-34B3FB0E18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52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773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39773"/>
          </a:xfrm>
          <a:prstGeom prst="rect">
            <a:avLst/>
          </a:prstGeom>
        </p:spPr>
        <p:txBody>
          <a:bodyPr vert="horz" lIns="91495" tIns="45747" rIns="91495" bIns="45747" rtlCol="0"/>
          <a:lstStyle>
            <a:lvl1pPr algn="r">
              <a:defRPr sz="1200"/>
            </a:lvl1pPr>
          </a:lstStyle>
          <a:p>
            <a:fld id="{98B6FB0F-1DCE-4F74-AF07-7046DFFD7BA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62413" y="509588"/>
            <a:ext cx="18018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95" tIns="45747" rIns="91495" bIns="4574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4" y="3228394"/>
            <a:ext cx="7941310" cy="3059066"/>
          </a:xfrm>
          <a:prstGeom prst="rect">
            <a:avLst/>
          </a:prstGeom>
        </p:spPr>
        <p:txBody>
          <a:bodyPr vert="horz" lIns="91495" tIns="45747" rIns="91495" bIns="45747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789"/>
            <a:ext cx="4301543" cy="339773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0" y="6456789"/>
            <a:ext cx="4301543" cy="339773"/>
          </a:xfrm>
          <a:prstGeom prst="rect">
            <a:avLst/>
          </a:prstGeom>
        </p:spPr>
        <p:txBody>
          <a:bodyPr vert="horz" lIns="91495" tIns="45747" rIns="91495" bIns="45747" rtlCol="0" anchor="b"/>
          <a:lstStyle>
            <a:lvl1pPr algn="r">
              <a:defRPr sz="1200"/>
            </a:lvl1pPr>
          </a:lstStyle>
          <a:p>
            <a:fld id="{2B5DF6F9-D8C7-479E-86A1-114DC4D901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07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68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39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58A6-8EDD-4117-8BDA-56B1B7009A9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E15B-F8D5-437D-BC78-E70FE6C7B7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6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1233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33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CF90-23AA-4213-B018-E9613188122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59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9FD-295F-472F-BD58-E6816D1A4CD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72B1-79C6-47A6-9643-C3EC826301D3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44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9906-A9B3-4E81-B614-6CF2C81ACFE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24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2B05-0245-480B-A5BB-084A4DDF2B3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62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4A8D-BEBD-4290-9026-A2DF3D135EB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8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C12A-932C-4667-BB48-BCDC9989AF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38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8D54-18C9-4651-8828-1B28EA70F9D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5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2832E-8CF9-48B0-854F-5EAE5DC6F5CB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41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495550"/>
            <a:ext cx="6805613" cy="7056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3920A-B43B-4340-99E3-AAAD116F5598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18138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u-dresden.de/opal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emf"/><Relationship Id="rId10" Type="http://schemas.openxmlformats.org/officeDocument/2006/relationships/hyperlink" Target="https://creativecommons.org/licenses/by-sa/4.0/deed.de" TargetMode="External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hteck 41"/>
          <p:cNvSpPr/>
          <p:nvPr/>
        </p:nvSpPr>
        <p:spPr>
          <a:xfrm>
            <a:off x="190501" y="5003800"/>
            <a:ext cx="7175499" cy="4953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40" name="Rechteck 39"/>
          <p:cNvSpPr/>
          <p:nvPr/>
        </p:nvSpPr>
        <p:spPr>
          <a:xfrm>
            <a:off x="3911599" y="954212"/>
            <a:ext cx="3445933" cy="3808288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194386" y="954212"/>
            <a:ext cx="3482951" cy="3808288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198000" y="203159"/>
            <a:ext cx="7167600" cy="53502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>
              <a:latin typeface="ITC Officina Sans Std Book" pitchFamily="50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05589" y="1050643"/>
            <a:ext cx="3362957" cy="1577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Einloggen</a:t>
            </a:r>
          </a:p>
          <a:p>
            <a:r>
              <a:rPr lang="de-DE" sz="1300" dirty="0" smtClean="0">
                <a:latin typeface="Univers 45 Light"/>
              </a:rPr>
              <a:t>Loggen Sie sich mit Ihrem Hochschullogin unter </a:t>
            </a:r>
            <a:r>
              <a:rPr lang="de-DE" sz="1300" dirty="0" smtClean="0">
                <a:latin typeface="Univers 45 Light"/>
                <a:hlinkClick r:id="rId3"/>
              </a:rPr>
              <a:t>tu-dresden.de/</a:t>
            </a:r>
            <a:r>
              <a:rPr lang="de-DE" sz="1300" dirty="0" err="1" smtClean="0">
                <a:latin typeface="Univers 45 Light"/>
                <a:hlinkClick r:id="rId3"/>
              </a:rPr>
              <a:t>opal</a:t>
            </a:r>
            <a:r>
              <a:rPr lang="de-DE" sz="1300" dirty="0" smtClean="0">
                <a:latin typeface="Univers 45 Light"/>
              </a:rPr>
              <a:t> ein. Wählen Sie unter </a:t>
            </a:r>
            <a:r>
              <a:rPr lang="de-DE" sz="1300" b="1" dirty="0" smtClean="0">
                <a:latin typeface="Univers 45 Light"/>
              </a:rPr>
              <a:t>Login</a:t>
            </a:r>
            <a:r>
              <a:rPr lang="de-DE" sz="1300" dirty="0" smtClean="0">
                <a:latin typeface="Univers 45 Light"/>
              </a:rPr>
              <a:t> die </a:t>
            </a:r>
            <a:r>
              <a:rPr lang="de-DE" sz="1300" b="1" dirty="0" smtClean="0">
                <a:latin typeface="Univers 45 Light"/>
              </a:rPr>
              <a:t>TU-Dresden </a:t>
            </a:r>
            <a:r>
              <a:rPr lang="de-DE" sz="1300" dirty="0" smtClean="0">
                <a:latin typeface="Univers 45 Light"/>
              </a:rPr>
              <a:t>aus. Beim erstmaligen Anmelden in OPAL müssen Sie die Datenschutz- und Nutzungs-</a:t>
            </a:r>
            <a:r>
              <a:rPr lang="de-DE" sz="1300" dirty="0" err="1" smtClean="0">
                <a:latin typeface="Univers 45 Light"/>
              </a:rPr>
              <a:t>bedingungen</a:t>
            </a:r>
            <a:r>
              <a:rPr lang="de-DE" sz="1300" dirty="0" smtClean="0">
                <a:latin typeface="Univers 45 Light"/>
              </a:rPr>
              <a:t> akzeptieren.  </a:t>
            </a:r>
            <a:endParaRPr lang="de-DE" sz="1300" dirty="0">
              <a:latin typeface="Univers 45 Light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50605" y="5147509"/>
            <a:ext cx="676197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Benutzeroberfläche </a:t>
            </a:r>
          </a:p>
          <a:p>
            <a:r>
              <a:rPr lang="de-DE" sz="1300" dirty="0" smtClean="0">
                <a:latin typeface="DIN BOLD"/>
              </a:rPr>
              <a:t>Neben den drei Hauptnavigationsbereichen </a:t>
            </a:r>
            <a:r>
              <a:rPr lang="de-DE" sz="1300" b="1" dirty="0" smtClean="0">
                <a:latin typeface="DIN BOLD"/>
              </a:rPr>
              <a:t>Startseite, Lehren &amp; Lernen </a:t>
            </a:r>
            <a:r>
              <a:rPr lang="de-DE" sz="1300" dirty="0" smtClean="0">
                <a:latin typeface="DIN BOLD"/>
              </a:rPr>
              <a:t>sowie </a:t>
            </a:r>
            <a:r>
              <a:rPr lang="de-DE" sz="1300" b="1" dirty="0" smtClean="0">
                <a:latin typeface="DIN BOLD"/>
              </a:rPr>
              <a:t>Kursangebote</a:t>
            </a:r>
            <a:r>
              <a:rPr lang="de-DE" sz="1300" dirty="0" smtClean="0">
                <a:latin typeface="DIN BOLD"/>
              </a:rPr>
              <a:t> öffnen sich die Kurse in jeweils eigenen Tabs.</a:t>
            </a:r>
            <a:endParaRPr lang="de-DE" sz="1400" dirty="0">
              <a:latin typeface="DIN BOLD"/>
            </a:endParaRPr>
          </a:p>
          <a:p>
            <a:endParaRPr lang="de-DE" sz="1400" dirty="0">
              <a:latin typeface="DIN BOLD"/>
            </a:endParaRPr>
          </a:p>
        </p:txBody>
      </p:sp>
      <p:sp>
        <p:nvSpPr>
          <p:cNvPr id="564" name="Textfeld 563"/>
          <p:cNvSpPr txBox="1"/>
          <p:nvPr/>
        </p:nvSpPr>
        <p:spPr>
          <a:xfrm>
            <a:off x="4026833" y="1044294"/>
            <a:ext cx="3230724" cy="17774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Startseite</a:t>
            </a:r>
          </a:p>
          <a:p>
            <a:r>
              <a:rPr lang="de-DE" sz="1300" dirty="0">
                <a:latin typeface="Univers 45 Light"/>
              </a:rPr>
              <a:t>Nach der Anmeldung </a:t>
            </a:r>
            <a:r>
              <a:rPr lang="de-DE" sz="1300" dirty="0" smtClean="0">
                <a:latin typeface="Univers 45 Light"/>
              </a:rPr>
              <a:t>gelangen </a:t>
            </a:r>
            <a:r>
              <a:rPr lang="de-DE" sz="1300" dirty="0">
                <a:latin typeface="Univers 45 Light"/>
              </a:rPr>
              <a:t>Sie </a:t>
            </a:r>
            <a:r>
              <a:rPr lang="de-DE" sz="1300" dirty="0" smtClean="0">
                <a:latin typeface="Univers 45 Light"/>
              </a:rPr>
              <a:t>auf </a:t>
            </a:r>
            <a:r>
              <a:rPr lang="de-DE" sz="1300" dirty="0">
                <a:latin typeface="Univers 45 Light"/>
              </a:rPr>
              <a:t>Ihre persönliche </a:t>
            </a:r>
            <a:r>
              <a:rPr lang="de-DE" sz="1300" dirty="0" smtClean="0">
                <a:latin typeface="Univers 45 Light"/>
              </a:rPr>
              <a:t>Startseite. Diese können Sie personalisieren, d.h. neue Fenster (</a:t>
            </a:r>
            <a:r>
              <a:rPr lang="de-DE" sz="1300" dirty="0" err="1" smtClean="0">
                <a:latin typeface="Univers 45 Light"/>
              </a:rPr>
              <a:t>Portlets</a:t>
            </a:r>
            <a:r>
              <a:rPr lang="de-DE" sz="1300" dirty="0" smtClean="0">
                <a:latin typeface="Univers 45 Light"/>
              </a:rPr>
              <a:t>) hinzufügen oder verschieben.</a:t>
            </a:r>
          </a:p>
          <a:p>
            <a:r>
              <a:rPr lang="de-DE" sz="1300" dirty="0" smtClean="0">
                <a:latin typeface="Univers 45 Light"/>
              </a:rPr>
              <a:t>Gehen Sie dazu auf </a:t>
            </a:r>
            <a:r>
              <a:rPr lang="de-DE" sz="1300" b="1" dirty="0" err="1" smtClean="0">
                <a:latin typeface="Univers 45 Light"/>
              </a:rPr>
              <a:t>Portlet</a:t>
            </a:r>
            <a:r>
              <a:rPr lang="de-DE" sz="1300" b="1" dirty="0" smtClean="0">
                <a:latin typeface="Univers 45 Light"/>
              </a:rPr>
              <a:t> hinzufügen </a:t>
            </a:r>
            <a:r>
              <a:rPr lang="de-DE" sz="1300" dirty="0" smtClean="0">
                <a:latin typeface="Univers 45 Light"/>
              </a:rPr>
              <a:t>oder konfigurieren Sie diese über das kleine Zahnrad.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788657" y="7740015"/>
            <a:ext cx="1260000" cy="1412390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Univers 45 Light"/>
              </a:rPr>
              <a:t>Sie </a:t>
            </a:r>
            <a:r>
              <a:rPr lang="de-DE" sz="1200" dirty="0">
                <a:latin typeface="Univers 45 Light"/>
              </a:rPr>
              <a:t>finden hier </a:t>
            </a:r>
            <a:r>
              <a:rPr lang="de-DE" sz="1200" b="1" dirty="0" smtClean="0">
                <a:latin typeface="Univers 45 Light"/>
              </a:rPr>
              <a:t>Kurse und Gruppen </a:t>
            </a:r>
            <a:r>
              <a:rPr lang="de-DE" sz="1200" dirty="0" smtClean="0">
                <a:latin typeface="Univers 45 Light"/>
              </a:rPr>
              <a:t>in </a:t>
            </a:r>
            <a:r>
              <a:rPr lang="de-DE" sz="1200" dirty="0">
                <a:latin typeface="Univers 45 Light"/>
              </a:rPr>
              <a:t>denen Sie aktiv sind, sowie </a:t>
            </a:r>
            <a:r>
              <a:rPr lang="de-DE" sz="1200" dirty="0" smtClean="0">
                <a:latin typeface="Univers 45 Light"/>
              </a:rPr>
              <a:t>Ihre Leistungs-nachweise.</a:t>
            </a:r>
            <a:endParaRPr lang="de-DE" sz="1200" dirty="0">
              <a:latin typeface="Univers 45 Light"/>
            </a:endParaRPr>
          </a:p>
        </p:txBody>
      </p:sp>
      <p:sp>
        <p:nvSpPr>
          <p:cNvPr id="26" name="Textfeld 25"/>
          <p:cNvSpPr txBox="1"/>
          <p:nvPr/>
        </p:nvSpPr>
        <p:spPr>
          <a:xfrm flipH="1">
            <a:off x="3134923" y="7742396"/>
            <a:ext cx="1279913" cy="1418273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Univers 45 Light"/>
              </a:rPr>
              <a:t>Die </a:t>
            </a:r>
            <a:r>
              <a:rPr lang="de-DE" sz="1200" b="1" dirty="0">
                <a:latin typeface="Univers 45 Light"/>
              </a:rPr>
              <a:t>Kursangebote</a:t>
            </a:r>
            <a:r>
              <a:rPr lang="de-DE" sz="1200" dirty="0">
                <a:latin typeface="Univers 45 Light"/>
              </a:rPr>
              <a:t> geben Ihnen eine Übersicht über alle vorhandenen </a:t>
            </a:r>
            <a:r>
              <a:rPr lang="de-DE" sz="1200" dirty="0" smtClean="0">
                <a:latin typeface="Univers 45 Light"/>
              </a:rPr>
              <a:t>Lernressourcen.</a:t>
            </a:r>
          </a:p>
        </p:txBody>
      </p:sp>
      <p:sp>
        <p:nvSpPr>
          <p:cNvPr id="33" name="Rechteck 32"/>
          <p:cNvSpPr/>
          <p:nvPr/>
        </p:nvSpPr>
        <p:spPr>
          <a:xfrm>
            <a:off x="180231" y="10177586"/>
            <a:ext cx="7192119" cy="35250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latin typeface="DIN BOLD"/>
              </a:rPr>
              <a:t> 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4492635" y="7747232"/>
            <a:ext cx="1260000" cy="1417873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Univers 45 Light"/>
              </a:rPr>
              <a:t>In den </a:t>
            </a:r>
            <a:r>
              <a:rPr lang="de-DE" sz="1200" b="1" dirty="0" smtClean="0">
                <a:latin typeface="Univers 45 Light"/>
              </a:rPr>
              <a:t>einzelnen Tabs </a:t>
            </a:r>
            <a:r>
              <a:rPr lang="de-DE" sz="1200" dirty="0" smtClean="0">
                <a:latin typeface="Univers 45 Light"/>
              </a:rPr>
              <a:t>öffnen sich Lerninhalte wie Kurse oder Gruppen.</a:t>
            </a:r>
          </a:p>
          <a:p>
            <a:endParaRPr lang="de-DE" sz="1200" dirty="0">
              <a:latin typeface="Univers 45 Light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5835526" y="7740016"/>
            <a:ext cx="1260000" cy="1418739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Univers 45 Light"/>
              </a:rPr>
              <a:t>Hier finden Sie </a:t>
            </a:r>
            <a:r>
              <a:rPr lang="de-DE" sz="1200" b="1" dirty="0" smtClean="0">
                <a:latin typeface="Univers 45 Light"/>
              </a:rPr>
              <a:t>persönliche Inhalte </a:t>
            </a:r>
            <a:r>
              <a:rPr lang="de-DE" sz="1200" dirty="0" smtClean="0">
                <a:latin typeface="Univers 45 Light"/>
              </a:rPr>
              <a:t>und</a:t>
            </a:r>
            <a:r>
              <a:rPr lang="de-DE" sz="1200" b="1" dirty="0" smtClean="0">
                <a:latin typeface="Univers 45 Light"/>
              </a:rPr>
              <a:t> Einstellungen</a:t>
            </a:r>
            <a:r>
              <a:rPr lang="de-DE" sz="1200" dirty="0" smtClean="0">
                <a:latin typeface="Univers 45 Light"/>
              </a:rPr>
              <a:t>.</a:t>
            </a:r>
          </a:p>
          <a:p>
            <a:endParaRPr lang="de-DE" sz="1200" dirty="0" smtClean="0">
              <a:latin typeface="Univers 45 Light"/>
            </a:endParaRPr>
          </a:p>
          <a:p>
            <a:endParaRPr lang="de-DE" sz="1200" dirty="0" smtClean="0">
              <a:latin typeface="Univers 45 Light"/>
            </a:endParaRPr>
          </a:p>
          <a:p>
            <a:endParaRPr lang="de-DE" sz="1200" dirty="0" smtClean="0">
              <a:latin typeface="Univers 45 Light"/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2622402" y="292423"/>
            <a:ext cx="269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DIN BOLD"/>
              </a:rPr>
              <a:t>Erste Schritte </a:t>
            </a:r>
            <a:r>
              <a:rPr lang="de-DE" dirty="0" smtClean="0">
                <a:solidFill>
                  <a:schemeClr val="bg1"/>
                </a:solidFill>
                <a:latin typeface="DIN BOLD"/>
              </a:rPr>
              <a:t>in OPAL </a:t>
            </a:r>
            <a:endParaRPr lang="de-DE" dirty="0">
              <a:latin typeface="DIN BOLD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58155" y="9313490"/>
            <a:ext cx="67196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Die Navigation auf </a:t>
            </a:r>
            <a:r>
              <a:rPr lang="de-DE" sz="1300" b="1" dirty="0">
                <a:latin typeface="Univers 45 Light"/>
              </a:rPr>
              <a:t>mobilen Geräten </a:t>
            </a:r>
            <a:r>
              <a:rPr lang="de-DE" sz="1300" dirty="0">
                <a:latin typeface="Univers 45 Light"/>
              </a:rPr>
              <a:t>wie Smartphone oder Tablet geschieht über ein dynamisches Menü auf der linken Seite des Bildschirms. </a:t>
            </a:r>
          </a:p>
          <a:p>
            <a:endParaRPr lang="de-DE" dirty="0"/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24017" y="274885"/>
            <a:ext cx="460141" cy="402637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098" y="284865"/>
            <a:ext cx="1305099" cy="375981"/>
          </a:xfrm>
          <a:prstGeom prst="rect">
            <a:avLst/>
          </a:prstGeom>
          <a:noFill/>
        </p:spPr>
      </p:pic>
      <p:pic>
        <p:nvPicPr>
          <p:cNvPr id="1029" name="Picture 5" descr="C:\Users\user\Desktop\PNG\Zwischenablage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1017" y="2692400"/>
            <a:ext cx="3026826" cy="185135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30" name="Picture 6" descr="D:\Daten\Downloads\Startseit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9463" y="2870870"/>
            <a:ext cx="2984500" cy="166576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44" y="3335660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154" y="6057404"/>
            <a:ext cx="663733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48" name="Gerade Verbindung mit Pfeil 47"/>
          <p:cNvCxnSpPr/>
          <p:nvPr/>
        </p:nvCxnSpPr>
        <p:spPr>
          <a:xfrm>
            <a:off x="810391" y="6851888"/>
            <a:ext cx="0" cy="86400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2052439" y="6858868"/>
            <a:ext cx="0" cy="86400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/>
          <p:cNvCxnSpPr/>
          <p:nvPr/>
        </p:nvCxnSpPr>
        <p:spPr>
          <a:xfrm>
            <a:off x="3348583" y="6858868"/>
            <a:ext cx="0" cy="86400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4788743" y="6858868"/>
            <a:ext cx="0" cy="86400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>
            <a:off x="6228903" y="7434932"/>
            <a:ext cx="0" cy="28800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431106" y="7734300"/>
            <a:ext cx="1260000" cy="1423988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Univers 45 Light"/>
              </a:rPr>
              <a:t>Ihre </a:t>
            </a:r>
            <a:r>
              <a:rPr lang="de-DE" sz="1200" b="1" dirty="0" smtClean="0">
                <a:latin typeface="Univers 45 Light"/>
              </a:rPr>
              <a:t>Startseite</a:t>
            </a:r>
            <a:r>
              <a:rPr lang="de-DE" sz="1200" dirty="0" smtClean="0">
                <a:latin typeface="Univers 45 Light"/>
              </a:rPr>
              <a:t> können Sie mithilfe von </a:t>
            </a:r>
            <a:r>
              <a:rPr lang="de-DE" sz="1200" dirty="0" err="1" smtClean="0">
                <a:latin typeface="Univers 45 Light"/>
              </a:rPr>
              <a:t>Portlets</a:t>
            </a:r>
            <a:r>
              <a:rPr lang="de-DE" sz="1200" dirty="0" smtClean="0">
                <a:latin typeface="Univers 45 Light"/>
              </a:rPr>
              <a:t> </a:t>
            </a:r>
            <a:r>
              <a:rPr lang="de-DE" sz="1200" dirty="0" err="1" smtClean="0">
                <a:latin typeface="Univers 45 Light"/>
              </a:rPr>
              <a:t>indi-vidualisieren</a:t>
            </a:r>
            <a:r>
              <a:rPr lang="de-DE" sz="1200" dirty="0" smtClean="0">
                <a:latin typeface="Univers 45 Light"/>
              </a:rPr>
              <a:t> und für Schnell-zugriffe nutzen.</a:t>
            </a:r>
            <a:endParaRPr lang="de-DE" sz="1200" dirty="0">
              <a:latin typeface="Univers 45 Light"/>
            </a:endParaRPr>
          </a:p>
        </p:txBody>
      </p:sp>
      <p:pic>
        <p:nvPicPr>
          <p:cNvPr id="31" name="Grafik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5" y="6220321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4" name="Textfeld 77"/>
          <p:cNvSpPr txBox="1"/>
          <p:nvPr/>
        </p:nvSpPr>
        <p:spPr>
          <a:xfrm>
            <a:off x="6272040" y="5177423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</a:p>
        </p:txBody>
      </p:sp>
      <p:sp>
        <p:nvSpPr>
          <p:cNvPr id="35" name="Textfeld 1"/>
          <p:cNvSpPr txBox="1"/>
          <p:nvPr/>
        </p:nvSpPr>
        <p:spPr>
          <a:xfrm>
            <a:off x="222133" y="5215895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  <p:pic>
        <p:nvPicPr>
          <p:cNvPr id="44" name="Grafik 43">
            <a:hlinkClick r:id="rId10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830" y="10232690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5" name="Textfeld 77"/>
          <p:cNvSpPr txBox="1"/>
          <p:nvPr/>
        </p:nvSpPr>
        <p:spPr>
          <a:xfrm>
            <a:off x="6272039" y="10187364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</a:p>
        </p:txBody>
      </p:sp>
      <p:sp>
        <p:nvSpPr>
          <p:cNvPr id="47" name="Textfeld 1"/>
          <p:cNvSpPr txBox="1"/>
          <p:nvPr/>
        </p:nvSpPr>
        <p:spPr>
          <a:xfrm>
            <a:off x="222132" y="10225836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</p:spTree>
    <p:extLst>
      <p:ext uri="{BB962C8B-B14F-4D97-AF65-F5344CB8AC3E}">
        <p14:creationId xmlns:p14="http://schemas.microsoft.com/office/powerpoint/2010/main" val="125006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/>
          <p:cNvSpPr/>
          <p:nvPr/>
        </p:nvSpPr>
        <p:spPr>
          <a:xfrm>
            <a:off x="3924647" y="5490716"/>
            <a:ext cx="3457946" cy="4968552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29" name="Picture 5" descr="D:\Daten\Downloads\Inhalte erstelle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671" y="6714852"/>
            <a:ext cx="3049014" cy="13835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4" name="Rechteck 53"/>
          <p:cNvSpPr/>
          <p:nvPr/>
        </p:nvSpPr>
        <p:spPr>
          <a:xfrm>
            <a:off x="3927475" y="280035"/>
            <a:ext cx="3473016" cy="4968552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3" name="Rechteck 52"/>
          <p:cNvSpPr/>
          <p:nvPr/>
        </p:nvSpPr>
        <p:spPr>
          <a:xfrm>
            <a:off x="191304" y="281940"/>
            <a:ext cx="3482337" cy="497586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9" name="Rechteck 38"/>
          <p:cNvSpPr/>
          <p:nvPr/>
        </p:nvSpPr>
        <p:spPr>
          <a:xfrm>
            <a:off x="198121" y="5486400"/>
            <a:ext cx="3474719" cy="4968552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hteck 44"/>
          <p:cNvSpPr/>
          <p:nvPr/>
        </p:nvSpPr>
        <p:spPr>
          <a:xfrm>
            <a:off x="4005885" y="444204"/>
            <a:ext cx="3245158" cy="3639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Abonnieren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  <a:p>
            <a:r>
              <a:rPr lang="de-DE" sz="1300" dirty="0" smtClean="0">
                <a:latin typeface="Univers 45 Light"/>
              </a:rPr>
              <a:t>Änderungen in Wikis, Foren, Ordnern und Mitteilungen können Sie abonnieren. Bei Neuigkeiten werden Sie von OPAL informiert. </a:t>
            </a: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1300" dirty="0" smtClean="0">
              <a:solidFill>
                <a:srgbClr val="E0E0E0"/>
              </a:solidFill>
              <a:latin typeface="Univers 45 Light"/>
            </a:endParaRPr>
          </a:p>
          <a:p>
            <a:endParaRPr lang="de-DE" sz="900" dirty="0" smtClean="0">
              <a:solidFill>
                <a:srgbClr val="E0E0E0"/>
              </a:solidFill>
              <a:latin typeface="DIN BOLD"/>
            </a:endParaRPr>
          </a:p>
          <a:p>
            <a:endParaRPr lang="de-DE" sz="1300" dirty="0">
              <a:latin typeface="DIN BOLD"/>
            </a:endParaRPr>
          </a:p>
          <a:p>
            <a:endParaRPr lang="de-DE" sz="1300" dirty="0" smtClean="0">
              <a:latin typeface="DIN BOLD"/>
            </a:endParaRPr>
          </a:p>
          <a:p>
            <a:r>
              <a:rPr lang="de-DE" sz="1300" dirty="0" smtClean="0">
                <a:latin typeface="Univers 45 Light"/>
              </a:rPr>
              <a:t>Ihre Abonnements können Sie über das Menü </a:t>
            </a:r>
            <a:r>
              <a:rPr lang="de-DE" sz="1300" b="1" dirty="0" smtClean="0">
                <a:latin typeface="Univers 45 Light"/>
              </a:rPr>
              <a:t>Neuigkeiten</a:t>
            </a:r>
            <a:r>
              <a:rPr lang="de-DE" sz="1300" dirty="0" smtClean="0">
                <a:latin typeface="Univers 45 Light"/>
              </a:rPr>
              <a:t> aufrufen und verwalten.</a:t>
            </a:r>
          </a:p>
          <a:p>
            <a:endParaRPr lang="de-DE" sz="800" dirty="0" smtClean="0">
              <a:latin typeface="DIN BOLD"/>
            </a:endParaRPr>
          </a:p>
        </p:txBody>
      </p:sp>
      <p:pic>
        <p:nvPicPr>
          <p:cNvPr id="38" name="Grafik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922" y="221393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hteck 5"/>
          <p:cNvSpPr/>
          <p:nvPr/>
        </p:nvSpPr>
        <p:spPr>
          <a:xfrm>
            <a:off x="312436" y="473016"/>
            <a:ext cx="3180164" cy="494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Kurs</a:t>
            </a:r>
          </a:p>
          <a:p>
            <a:r>
              <a:rPr lang="de-DE" sz="1300" dirty="0">
                <a:latin typeface="Univers 45 Light"/>
              </a:rPr>
              <a:t>Ein Kurs ist ein virtueller Raum, der für Lehre, Kommunikation und gemeinsames Arbeiten genutzt werden kann. </a:t>
            </a:r>
            <a:r>
              <a:rPr lang="de-DE" sz="1300" dirty="0" smtClean="0">
                <a:latin typeface="Univers 45 Light"/>
              </a:rPr>
              <a:t>Bestehende Präsenz-</a:t>
            </a:r>
            <a:r>
              <a:rPr lang="de-DE" sz="1300" dirty="0" err="1" smtClean="0">
                <a:latin typeface="Univers 45 Light"/>
              </a:rPr>
              <a:t>veranstaltungen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>
                <a:latin typeface="Univers 45 Light"/>
              </a:rPr>
              <a:t>wie Seminare, Vorlesungen oder </a:t>
            </a:r>
            <a:r>
              <a:rPr lang="de-DE" sz="1300" dirty="0" smtClean="0">
                <a:latin typeface="Univers 45 Light"/>
              </a:rPr>
              <a:t>Schulungen können dadurch ergänzt </a:t>
            </a:r>
            <a:r>
              <a:rPr lang="de-DE" sz="1300" dirty="0">
                <a:latin typeface="Univers 45 Light"/>
              </a:rPr>
              <a:t>werden</a:t>
            </a:r>
            <a:r>
              <a:rPr lang="de-DE" sz="1300" dirty="0" smtClean="0">
                <a:latin typeface="Univers 45 Light"/>
              </a:rPr>
              <a:t>.</a:t>
            </a:r>
          </a:p>
          <a:p>
            <a:endParaRPr lang="de-DE" sz="1300" b="1" dirty="0" smtClean="0">
              <a:latin typeface="Univers 45 Light"/>
            </a:endParaRPr>
          </a:p>
          <a:p>
            <a:r>
              <a:rPr lang="de-DE" sz="1300" b="1" dirty="0" smtClean="0">
                <a:latin typeface="Univers 45 Light"/>
              </a:rPr>
              <a:t>Favoriten:</a:t>
            </a:r>
            <a:endParaRPr lang="de-DE" sz="1300" b="1" dirty="0">
              <a:latin typeface="Univers 45 Light"/>
            </a:endParaRPr>
          </a:p>
          <a:p>
            <a:r>
              <a:rPr lang="de-DE" sz="1300" dirty="0" smtClean="0">
                <a:latin typeface="Univers 45 Light"/>
              </a:rPr>
              <a:t>Um oft genutzte Kurse schneller aufzurufen, können Sie diese zu Ihren Favoriten hinzufügen. </a:t>
            </a:r>
          </a:p>
          <a:p>
            <a:endParaRPr lang="de-DE" sz="1300" dirty="0" smtClean="0">
              <a:latin typeface="Univers 45 Light"/>
            </a:endParaRPr>
          </a:p>
          <a:p>
            <a:endParaRPr lang="de-DE" sz="1300" dirty="0" smtClean="0">
              <a:latin typeface="Univers 45 Light"/>
            </a:endParaRPr>
          </a:p>
          <a:p>
            <a:endParaRPr lang="de-DE" sz="1300" dirty="0" smtClean="0">
              <a:latin typeface="Univers 45 Light"/>
            </a:endParaRPr>
          </a:p>
          <a:p>
            <a:endParaRPr lang="de-DE" sz="1300" dirty="0" smtClean="0">
              <a:latin typeface="Univers 45 Light"/>
            </a:endParaRPr>
          </a:p>
          <a:p>
            <a:endParaRPr lang="de-DE" sz="1300" dirty="0" smtClean="0">
              <a:latin typeface="Univers 45 Light"/>
            </a:endParaRPr>
          </a:p>
          <a:p>
            <a:endParaRPr lang="de-DE" sz="1300" dirty="0" smtClean="0">
              <a:latin typeface="Univers 45 Light"/>
            </a:endParaRPr>
          </a:p>
          <a:p>
            <a:r>
              <a:rPr lang="de-DE" sz="1300" dirty="0" smtClean="0">
                <a:latin typeface="Univers 45 Light"/>
              </a:rPr>
              <a:t>Klicken Sie dazu auf den Stern in der oberen Leiste des Kurses. Die Favoriten erscheinen dann auf der Startseite.</a:t>
            </a:r>
            <a:endParaRPr lang="de-DE" sz="1300" dirty="0">
              <a:latin typeface="Univers 45 Light"/>
            </a:endParaRPr>
          </a:p>
          <a:p>
            <a:endParaRPr lang="de-DE" sz="800" dirty="0" smtClean="0">
              <a:latin typeface="DIN BOLD"/>
            </a:endParaRPr>
          </a:p>
          <a:p>
            <a:endParaRPr lang="de-DE" sz="800" dirty="0">
              <a:latin typeface="DIN BOLD"/>
            </a:endParaRPr>
          </a:p>
          <a:p>
            <a:endParaRPr lang="de-DE" sz="800" dirty="0" smtClean="0">
              <a:latin typeface="DIN BOLD"/>
            </a:endParaRPr>
          </a:p>
        </p:txBody>
      </p:sp>
      <p:sp>
        <p:nvSpPr>
          <p:cNvPr id="46" name="Rechteck 45"/>
          <p:cNvSpPr/>
          <p:nvPr/>
        </p:nvSpPr>
        <p:spPr>
          <a:xfrm>
            <a:off x="300189" y="5641389"/>
            <a:ext cx="3393194" cy="1177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In Veranstaltungen einschreiben</a:t>
            </a:r>
          </a:p>
          <a:p>
            <a:r>
              <a:rPr lang="de-DE" sz="1300" dirty="0" smtClean="0">
                <a:latin typeface="Univers 45 Light"/>
              </a:rPr>
              <a:t>Die Teilnahme an einem Kurs wird oftmals über </a:t>
            </a:r>
            <a:r>
              <a:rPr lang="de-DE" sz="1300" b="1" dirty="0" smtClean="0">
                <a:latin typeface="Univers 45 Light"/>
              </a:rPr>
              <a:t>Einschreibungen</a:t>
            </a:r>
            <a:r>
              <a:rPr lang="de-DE" sz="1300" dirty="0" smtClean="0">
                <a:latin typeface="Univers 45 Light"/>
              </a:rPr>
              <a:t> realisiert. Diese finden Sie in der linken Navigationsleiste des Kurses.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5" y="3399056"/>
            <a:ext cx="3119687" cy="5377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278" y="4122564"/>
            <a:ext cx="3053890" cy="6523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454" y="4172652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feld 9"/>
          <p:cNvSpPr txBox="1"/>
          <p:nvPr/>
        </p:nvSpPr>
        <p:spPr>
          <a:xfrm>
            <a:off x="3956275" y="5655159"/>
            <a:ext cx="3203215" cy="1300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2550"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Inhalte erstellen</a:t>
            </a:r>
          </a:p>
          <a:p>
            <a:pPr marL="82550"/>
            <a:r>
              <a:rPr lang="de-DE" sz="1300" dirty="0">
                <a:latin typeface="Univers 45 Light"/>
              </a:rPr>
              <a:t>Unter </a:t>
            </a:r>
            <a:r>
              <a:rPr lang="de-DE" sz="1300" b="1" dirty="0">
                <a:latin typeface="Univers 45 Light"/>
              </a:rPr>
              <a:t>Lehren &amp; Lernen </a:t>
            </a:r>
            <a:r>
              <a:rPr lang="de-DE" sz="1300" dirty="0">
                <a:latin typeface="Univers 45 Light"/>
              </a:rPr>
              <a:t>können OPAL- </a:t>
            </a:r>
            <a:r>
              <a:rPr lang="de-DE" sz="1300" dirty="0" smtClean="0">
                <a:latin typeface="Univers 45 Light"/>
              </a:rPr>
              <a:t>Nutzer </a:t>
            </a:r>
            <a:r>
              <a:rPr lang="de-DE" sz="1300" dirty="0">
                <a:latin typeface="Univers 45 Light"/>
              </a:rPr>
              <a:t>mit Autorenrechten </a:t>
            </a:r>
            <a:r>
              <a:rPr lang="de-DE" sz="1300" b="1" dirty="0">
                <a:latin typeface="Univers 45 Light"/>
              </a:rPr>
              <a:t>Kurse</a:t>
            </a:r>
            <a:r>
              <a:rPr lang="de-DE" sz="1300" dirty="0">
                <a:latin typeface="Univers 45 Light"/>
              </a:rPr>
              <a:t> erstellen. </a:t>
            </a:r>
          </a:p>
          <a:p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4076283" y="8684592"/>
            <a:ext cx="310106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 smtClean="0">
                <a:latin typeface="Univers 45 Light"/>
              </a:rPr>
              <a:t>Allen OPAL-Nutzern stehen darüber hinaus kursunabhängig </a:t>
            </a:r>
            <a:r>
              <a:rPr lang="de-DE" sz="1300" b="1" dirty="0" smtClean="0">
                <a:latin typeface="Univers 45 Light"/>
              </a:rPr>
              <a:t>Arbeitsgruppen</a:t>
            </a:r>
            <a:r>
              <a:rPr lang="de-DE" sz="1300" dirty="0" smtClean="0">
                <a:latin typeface="Univers 45 Light"/>
              </a:rPr>
              <a:t> mit einer Auswahl von Werkzeugen (z.B. Ordner, Forum, etc.) zum gemeinsamen Austausch von Informationen zur Verfügung. </a:t>
            </a:r>
            <a:endParaRPr lang="de-DE" sz="1300" dirty="0">
              <a:latin typeface="Univers 45 Light"/>
            </a:endParaRPr>
          </a:p>
        </p:txBody>
      </p:sp>
      <p:pic>
        <p:nvPicPr>
          <p:cNvPr id="31" name="Grafik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692" y="3720852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Grafik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311" y="7779732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314" y="1771277"/>
            <a:ext cx="3152381" cy="11904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D:\Daten\Downloads\Einschreibun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4908" y="6888860"/>
            <a:ext cx="1714500" cy="8159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420" y="1882708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75" y="7359008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4820" y="9252147"/>
            <a:ext cx="3096344" cy="61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2" name="Grafik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009" y="962173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8" name="Rechteck 27"/>
          <p:cNvSpPr/>
          <p:nvPr/>
        </p:nvSpPr>
        <p:spPr>
          <a:xfrm>
            <a:off x="316627" y="8040037"/>
            <a:ext cx="339319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00" dirty="0" smtClean="0">
                <a:latin typeface="Univers 45 Light"/>
              </a:rPr>
              <a:t>Schreiben Sie </a:t>
            </a:r>
            <a:r>
              <a:rPr lang="de-DE" sz="1300" dirty="0">
                <a:latin typeface="Univers 45 Light"/>
              </a:rPr>
              <a:t>sich </a:t>
            </a:r>
            <a:r>
              <a:rPr lang="de-DE" sz="1300" dirty="0" smtClean="0">
                <a:latin typeface="Univers 45 Light"/>
              </a:rPr>
              <a:t>in einen </a:t>
            </a:r>
            <a:r>
              <a:rPr lang="de-DE" sz="1300" dirty="0">
                <a:latin typeface="Univers 45 Light"/>
              </a:rPr>
              <a:t>Kurs ein, </a:t>
            </a:r>
            <a:r>
              <a:rPr lang="de-DE" sz="1300" dirty="0" smtClean="0">
                <a:latin typeface="Univers 45 Light"/>
              </a:rPr>
              <a:t>werden Sie einer </a:t>
            </a:r>
            <a:r>
              <a:rPr lang="de-DE" sz="1300" dirty="0">
                <a:latin typeface="Univers 45 Light"/>
              </a:rPr>
              <a:t>dem Kurs angeschlossenen </a:t>
            </a:r>
            <a:r>
              <a:rPr lang="de-DE" sz="1300" dirty="0" smtClean="0">
                <a:latin typeface="Univers 45 Light"/>
              </a:rPr>
              <a:t>Gruppe zugeteilt.</a:t>
            </a:r>
          </a:p>
          <a:p>
            <a:r>
              <a:rPr lang="de-DE" sz="1300" dirty="0" smtClean="0">
                <a:latin typeface="Univers 45 Light"/>
              </a:rPr>
              <a:t>Diese </a:t>
            </a:r>
            <a:r>
              <a:rPr lang="de-DE" sz="1300" dirty="0">
                <a:latin typeface="Univers 45 Light"/>
              </a:rPr>
              <a:t>G</a:t>
            </a:r>
            <a:r>
              <a:rPr lang="de-DE" sz="1300" dirty="0" smtClean="0">
                <a:latin typeface="Univers 45 Light"/>
              </a:rPr>
              <a:t>ruppen </a:t>
            </a:r>
            <a:r>
              <a:rPr lang="de-DE" sz="1300" dirty="0">
                <a:latin typeface="Univers 45 Light"/>
              </a:rPr>
              <a:t>dienen vorwiegend der Verwaltung von Kursteilnehmern.</a:t>
            </a:r>
            <a:endParaRPr lang="de-DE" sz="1300" dirty="0" smtClean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23721eb533d735217187a22bf14d7f6b1941f"/>
  <p:tag name="ISPRING_RESOURCE_PATHS_HASH_PRESENTER" val="7e3f1ee88bbbc58d65a789519869711e872c744e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Benutzerdefiniert</PresentationFormat>
  <Paragraphs>55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Benutzerdefiniertes 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2016-10-06T06:54:45Z</dcterms:created>
  <dcterms:modified xsi:type="dcterms:W3CDTF">2018-03-13T15:12:59Z</dcterms:modified>
</cp:coreProperties>
</file>