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1" r:id="rId1"/>
    <p:sldMasterId id="2147483653" r:id="rId2"/>
    <p:sldMasterId id="2147483695" r:id="rId3"/>
  </p:sldMasterIdLst>
  <p:notesMasterIdLst>
    <p:notesMasterId r:id="rId17"/>
  </p:notesMasterIdLst>
  <p:handoutMasterIdLst>
    <p:handoutMasterId r:id="rId18"/>
  </p:handoutMasterIdLst>
  <p:sldIdLst>
    <p:sldId id="269" r:id="rId4"/>
    <p:sldId id="295" r:id="rId5"/>
    <p:sldId id="304" r:id="rId6"/>
    <p:sldId id="301" r:id="rId7"/>
    <p:sldId id="300" r:id="rId8"/>
    <p:sldId id="296" r:id="rId9"/>
    <p:sldId id="305" r:id="rId10"/>
    <p:sldId id="310" r:id="rId11"/>
    <p:sldId id="309" r:id="rId12"/>
    <p:sldId id="308" r:id="rId13"/>
    <p:sldId id="307" r:id="rId14"/>
    <p:sldId id="306" r:id="rId15"/>
    <p:sldId id="293" r:id="rId16"/>
  </p:sldIdLst>
  <p:sldSz cx="9144000" cy="6858000" type="screen4x3"/>
  <p:notesSz cx="6669088" cy="9926638"/>
  <p:embeddedFontLst>
    <p:embeddedFont>
      <p:font typeface="Roboto Condensed Light" panose="020B0604020202020204" charset="0"/>
      <p:regular r:id="rId19"/>
      <p:italic r:id="rId20"/>
    </p:embeddedFont>
    <p:embeddedFont>
      <p:font typeface="Roboto Condensed" panose="020B0604020202020204" charset="0"/>
      <p:regular r:id="rId21"/>
      <p:bold r:id="rId22"/>
      <p:italic r:id="rId23"/>
      <p:boldItalic r:id="rId24"/>
    </p:embeddedFont>
    <p:embeddedFont>
      <p:font typeface="Roboto Condensed bold" panose="020B060402020202020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 Müller" initials="J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C00"/>
    <a:srgbClr val="F18E00"/>
    <a:srgbClr val="9D0037"/>
    <a:srgbClr val="003577"/>
    <a:srgbClr val="789922"/>
    <a:srgbClr val="008BD0"/>
    <a:srgbClr val="E53517"/>
    <a:srgbClr val="003E2F"/>
    <a:srgbClr val="02654B"/>
    <a:srgbClr val="F18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02C3FA-FD6F-4A9D-A506-0184CF09DB55}" v="5" dt="2020-07-31T19:17:48.368"/>
    <p1510:client id="{8B80BA82-E288-4E76-AFBD-03761F7832A7}" v="5" dt="2020-08-01T13:45:42.8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884" autoAdjust="0"/>
  </p:normalViewPr>
  <p:slideViewPr>
    <p:cSldViewPr>
      <p:cViewPr>
        <p:scale>
          <a:sx n="95" d="100"/>
          <a:sy n="95" d="100"/>
        </p:scale>
        <p:origin x="20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36" y="-108"/>
      </p:cViewPr>
      <p:guideLst>
        <p:guide orient="horz" pos="312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 Reuter" userId="c01bcf0cd9d8e104" providerId="LiveId" clId="{117C2C75-7C4D-4EC4-8EBB-EEF406588A98}"/>
    <pc:docChg chg="custSel modSld">
      <pc:chgData name="Christin Reuter" userId="c01bcf0cd9d8e104" providerId="LiveId" clId="{117C2C75-7C4D-4EC4-8EBB-EEF406588A98}" dt="2020-07-31T19:32:19.007" v="233" actId="20577"/>
      <pc:docMkLst>
        <pc:docMk/>
      </pc:docMkLst>
      <pc:sldChg chg="delSp modSp modNotesTx">
        <pc:chgData name="Christin Reuter" userId="c01bcf0cd9d8e104" providerId="LiveId" clId="{117C2C75-7C4D-4EC4-8EBB-EEF406588A98}" dt="2020-07-31T19:32:19.007" v="233" actId="20577"/>
        <pc:sldMkLst>
          <pc:docMk/>
          <pc:sldMk cId="3442486172" sldId="296"/>
        </pc:sldMkLst>
        <pc:spChg chg="mod">
          <ac:chgData name="Christin Reuter" userId="c01bcf0cd9d8e104" providerId="LiveId" clId="{117C2C75-7C4D-4EC4-8EBB-EEF406588A98}" dt="2020-07-31T18:26:41.920" v="2" actId="20577"/>
          <ac:spMkLst>
            <pc:docMk/>
            <pc:sldMk cId="3442486172" sldId="296"/>
            <ac:spMk id="5" creationId="{00000000-0000-0000-0000-000000000000}"/>
          </ac:spMkLst>
        </pc:spChg>
        <pc:graphicFrameChg chg="del">
          <ac:chgData name="Christin Reuter" userId="c01bcf0cd9d8e104" providerId="LiveId" clId="{117C2C75-7C4D-4EC4-8EBB-EEF406588A98}" dt="2020-07-31T18:26:36.086" v="0" actId="478"/>
          <ac:graphicFrameMkLst>
            <pc:docMk/>
            <pc:sldMk cId="3442486172" sldId="296"/>
            <ac:graphicFrameMk id="2" creationId="{27207893-0049-4342-B7EA-2CC9D78F08AC}"/>
          </ac:graphicFrameMkLst>
        </pc:graphicFrameChg>
        <pc:graphicFrameChg chg="modGraphic">
          <ac:chgData name="Christin Reuter" userId="c01bcf0cd9d8e104" providerId="LiveId" clId="{117C2C75-7C4D-4EC4-8EBB-EEF406588A98}" dt="2020-07-31T19:32:19.007" v="233" actId="20577"/>
          <ac:graphicFrameMkLst>
            <pc:docMk/>
            <pc:sldMk cId="3442486172" sldId="296"/>
            <ac:graphicFrameMk id="6" creationId="{00000000-0000-0000-0000-000000000000}"/>
          </ac:graphicFrameMkLst>
        </pc:graphicFrameChg>
      </pc:sldChg>
    </pc:docChg>
  </pc:docChgLst>
  <pc:docChgLst>
    <pc:chgData name="Christin Reuter" userId="c01bcf0cd9d8e104" providerId="LiveId" clId="{8B80BA82-E288-4E76-AFBD-03761F7832A7}"/>
    <pc:docChg chg="undo modSld">
      <pc:chgData name="Christin Reuter" userId="c01bcf0cd9d8e104" providerId="LiveId" clId="{8B80BA82-E288-4E76-AFBD-03761F7832A7}" dt="2020-08-01T13:45:42.407" v="133" actId="20577"/>
      <pc:docMkLst>
        <pc:docMk/>
      </pc:docMkLst>
      <pc:sldChg chg="modNotesTx">
        <pc:chgData name="Christin Reuter" userId="c01bcf0cd9d8e104" providerId="LiveId" clId="{8B80BA82-E288-4E76-AFBD-03761F7832A7}" dt="2020-08-01T13:45:42.407" v="133" actId="20577"/>
        <pc:sldMkLst>
          <pc:docMk/>
          <pc:sldMk cId="3442486172" sldId="29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8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2201D-4F31-42B9-99D7-3404E8362FFB}" type="datetimeFigureOut">
              <a:rPr lang="de-DE" smtClean="0"/>
              <a:t>08.10.2020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8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D16FB-B98E-41AD-A7C8-7BD42CA5EC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031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8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8B8B00B-174A-42EB-A1B8-8BE866AF80B8}" type="datetimeFigureOut">
              <a:rPr lang="de-DE"/>
              <a:pPr>
                <a:defRPr/>
              </a:pPr>
              <a:t>08.10.2020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5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8" y="9428584"/>
            <a:ext cx="2889938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F1EA88-867B-44F4-BE95-B615105451F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4269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library.parliament.uk/research-briefings/sn02786/" TargetMode="External"/><Relationship Id="rId3" Type="http://schemas.openxmlformats.org/officeDocument/2006/relationships/hyperlink" Target="https://data.worldbank.org/indicator/NY.GDP.MKTP.CD?end=2019&amp;start=1960&amp;view=chart" TargetMode="External"/><Relationship Id="rId7" Type="http://schemas.openxmlformats.org/officeDocument/2006/relationships/hyperlink" Target="https://www.bts.gov/content/contributions-us-gross-domestic-product-gdp-selected-industries-billions-current-dollar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destatis.de/DE/Presse/Pressekonferenzen/2020/BIP2019/pressebroschuere-bip.pdf?__blob=publicationFile" TargetMode="External"/><Relationship Id="rId5" Type="http://schemas.openxmlformats.org/officeDocument/2006/relationships/hyperlink" Target="https://www.deutschlandinzahlen.de/tab/deutschland/branchen-unternehmen/dienstleistungen/anteil-dienstleistungen-an-der-bruttowertschoepfung" TargetMode="External"/><Relationship Id="rId10" Type="http://schemas.openxmlformats.org/officeDocument/2006/relationships/hyperlink" Target="https://www.worldometers.info/world-population/uk-population/" TargetMode="External"/><Relationship Id="rId4" Type="http://schemas.openxmlformats.org/officeDocument/2006/relationships/hyperlink" Target="https://www.worldometers.info/world-population/germany-population/" TargetMode="External"/><Relationship Id="rId9" Type="http://schemas.openxmlformats.org/officeDocument/2006/relationships/hyperlink" Target="https://www.worldometers.info/world-population/us-population/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library.parliament.uk/research-briefings/sn02786/" TargetMode="External"/><Relationship Id="rId3" Type="http://schemas.openxmlformats.org/officeDocument/2006/relationships/hyperlink" Target="https://data.worldbank.org/indicator/NY.GDP.MKTP.CD?end=2019&amp;start=1960&amp;view=chart" TargetMode="External"/><Relationship Id="rId7" Type="http://schemas.openxmlformats.org/officeDocument/2006/relationships/hyperlink" Target="https://www.bts.gov/content/contributions-us-gross-domestic-product-gdp-selected-industries-billions-current-dollar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destatis.de/DE/Presse/Pressekonferenzen/2020/BIP2019/pressebroschuere-bip.pdf?__blob=publicationFile" TargetMode="External"/><Relationship Id="rId5" Type="http://schemas.openxmlformats.org/officeDocument/2006/relationships/hyperlink" Target="https://www.deutschlandinzahlen.de/tab/deutschland/branchen-unternehmen/dienstleistungen/anteil-dienstleistungen-an-der-bruttowertschoepfung" TargetMode="External"/><Relationship Id="rId10" Type="http://schemas.openxmlformats.org/officeDocument/2006/relationships/hyperlink" Target="https://www.worldometers.info/world-population/uk-population/" TargetMode="External"/><Relationship Id="rId4" Type="http://schemas.openxmlformats.org/officeDocument/2006/relationships/hyperlink" Target="https://www.worldometers.info/world-population/germany-population/" TargetMode="External"/><Relationship Id="rId9" Type="http://schemas.openxmlformats.org/officeDocument/2006/relationships/hyperlink" Target="https://www.worldometers.info/world-population/us-population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625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715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185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970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3544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412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225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12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235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BIP: </a:t>
            </a:r>
            <a:r>
              <a:rPr lang="de-DE" dirty="0">
                <a:hlinkClick r:id="rId3"/>
              </a:rPr>
              <a:t>https://data.worldbank.org/indicator/NY.GDP.MKTP.CD?end=2019&amp;start=1960&amp;view=chart</a:t>
            </a:r>
            <a:endParaRPr lang="de-DE" dirty="0"/>
          </a:p>
          <a:p>
            <a:r>
              <a:rPr lang="de-DE" dirty="0">
                <a:hlinkClick r:id="rId4"/>
              </a:rPr>
              <a:t>Population/urban/</a:t>
            </a:r>
            <a:r>
              <a:rPr lang="de-DE" dirty="0" err="1">
                <a:hlinkClick r:id="rId4"/>
              </a:rPr>
              <a:t>density</a:t>
            </a:r>
            <a:r>
              <a:rPr lang="de-DE" dirty="0">
                <a:hlinkClick r:id="rId4"/>
              </a:rPr>
              <a:t>/</a:t>
            </a:r>
            <a:r>
              <a:rPr lang="de-DE" dirty="0" err="1">
                <a:hlinkClick r:id="rId4"/>
              </a:rPr>
              <a:t>fläche</a:t>
            </a:r>
            <a:r>
              <a:rPr lang="de-DE" dirty="0">
                <a:hlinkClick r:id="rId4"/>
              </a:rPr>
              <a:t>: </a:t>
            </a:r>
            <a:endParaRPr lang="de-DE" dirty="0"/>
          </a:p>
          <a:p>
            <a:r>
              <a:rPr lang="de-DE" sz="120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 Dienstleistung </a:t>
            </a:r>
            <a:r>
              <a:rPr lang="de-DE" sz="1200" u="none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BIP: </a:t>
            </a:r>
            <a:r>
              <a:rPr lang="de-DE">
                <a:hlinkClick r:id="rId6"/>
              </a:rPr>
              <a:t>https://www.destatis.de/DE/Presse/Pressekonferenzen/2020/BIP2019/pressebroschuere-bip.pdf?__blob=publicationFile</a:t>
            </a:r>
            <a:r>
              <a:rPr lang="de-DE" sz="1200" u="none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de-DE" sz="1200" u="none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dirty="0"/>
              <a:t>USA Dienstleistungen BIP: </a:t>
            </a:r>
            <a:r>
              <a:rPr lang="de-DE" dirty="0">
                <a:hlinkClick r:id="rId7"/>
              </a:rPr>
              <a:t>https://www.bts.gov/content/contributions-us-gross-domestic-product-gdp-selected-industries-billions-current-dollars</a:t>
            </a:r>
            <a:endParaRPr lang="de-DE" dirty="0"/>
          </a:p>
          <a:p>
            <a:r>
              <a:rPr lang="de-DE" dirty="0"/>
              <a:t>GB Dienstleistungen BIP: </a:t>
            </a:r>
            <a:r>
              <a:rPr lang="de-DE" dirty="0">
                <a:hlinkClick r:id="rId8"/>
              </a:rPr>
              <a:t>https://commonslibrary.parliament.uk/research-briefings/sn02786/</a:t>
            </a: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alle anderen Angaben: </a:t>
            </a:r>
            <a:r>
              <a:rPr lang="de-DE" dirty="0">
                <a:hlinkClick r:id="rId4"/>
              </a:rPr>
              <a:t>https://www.worldometers.info/world-population/germany-population/</a:t>
            </a: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hlinkClick r:id="rId9"/>
              </a:rPr>
              <a:t>https://www.worldometers.info/world-population/us-population/</a:t>
            </a: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hlinkClick r:id="rId10"/>
              </a:rPr>
              <a:t>https://www.worldometers.info/world-population/uk-population/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0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491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BIP: </a:t>
            </a:r>
            <a:r>
              <a:rPr lang="de-DE" dirty="0">
                <a:hlinkClick r:id="rId3"/>
              </a:rPr>
              <a:t>https://data.worldbank.org/indicator/NY.GDP.MKTP.CD?end=2019&amp;start=1960&amp;view=chart</a:t>
            </a:r>
            <a:endParaRPr lang="de-DE" dirty="0"/>
          </a:p>
          <a:p>
            <a:r>
              <a:rPr lang="de-DE" dirty="0">
                <a:hlinkClick r:id="rId4"/>
              </a:rPr>
              <a:t>Population/urban/</a:t>
            </a:r>
            <a:r>
              <a:rPr lang="de-DE" dirty="0" err="1">
                <a:hlinkClick r:id="rId4"/>
              </a:rPr>
              <a:t>density</a:t>
            </a:r>
            <a:r>
              <a:rPr lang="de-DE" dirty="0">
                <a:hlinkClick r:id="rId4"/>
              </a:rPr>
              <a:t>/</a:t>
            </a:r>
            <a:r>
              <a:rPr lang="de-DE" dirty="0" err="1">
                <a:hlinkClick r:id="rId4"/>
              </a:rPr>
              <a:t>fläche</a:t>
            </a:r>
            <a:r>
              <a:rPr lang="de-DE" dirty="0">
                <a:hlinkClick r:id="rId4"/>
              </a:rPr>
              <a:t>: </a:t>
            </a:r>
            <a:endParaRPr lang="de-DE" dirty="0"/>
          </a:p>
          <a:p>
            <a:r>
              <a:rPr lang="de-DE" sz="120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 Dienstleistung </a:t>
            </a:r>
            <a:r>
              <a:rPr lang="de-DE" sz="1200" u="none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BIP: </a:t>
            </a:r>
            <a:r>
              <a:rPr lang="de-DE">
                <a:hlinkClick r:id="rId6"/>
              </a:rPr>
              <a:t>https://www.destatis.de/DE/Presse/Pressekonferenzen/2020/BIP2019/pressebroschuere-bip.pdf?__blob=publicationFile</a:t>
            </a:r>
            <a:r>
              <a:rPr lang="de-DE" sz="1200" u="none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de-DE" sz="1200" u="none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e-DE" dirty="0"/>
              <a:t>USA Dienstleistungen BIP: </a:t>
            </a:r>
            <a:r>
              <a:rPr lang="de-DE" dirty="0">
                <a:hlinkClick r:id="rId7"/>
              </a:rPr>
              <a:t>https://www.bts.gov/content/contributions-us-gross-domestic-product-gdp-selected-industries-billions-current-dollars</a:t>
            </a:r>
            <a:endParaRPr lang="de-DE" dirty="0"/>
          </a:p>
          <a:p>
            <a:r>
              <a:rPr lang="de-DE" dirty="0"/>
              <a:t>GB Dienstleistungen BIP: </a:t>
            </a:r>
            <a:r>
              <a:rPr lang="de-DE" dirty="0">
                <a:hlinkClick r:id="rId8"/>
              </a:rPr>
              <a:t>https://commonslibrary.parliament.uk/research-briefings/sn02786/</a:t>
            </a: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alle anderen Angaben: </a:t>
            </a:r>
            <a:r>
              <a:rPr lang="de-DE" dirty="0">
                <a:hlinkClick r:id="rId4"/>
              </a:rPr>
              <a:t>https://www.worldometers.info/world-population/germany-population/</a:t>
            </a: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hlinkClick r:id="rId9"/>
              </a:rPr>
              <a:t>https://www.worldometers.info/world-population/us-population/</a:t>
            </a: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hlinkClick r:id="rId10"/>
              </a:rPr>
              <a:t>https://www.worldometers.info/world-population/uk-population/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2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1EA88-867B-44F4-BE95-B615105451F6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348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folie ohne Log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3934271"/>
            <a:ext cx="9144000" cy="3959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Bild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289198" y="1700808"/>
            <a:ext cx="8603280" cy="54375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aseline="0">
                <a:latin typeface="Roboto Condensed bold" panose="02000000000000000000" pitchFamily="2" charset="0"/>
                <a:ea typeface="Roboto Condensed bold" panose="02000000000000000000" pitchFamily="2" charset="0"/>
              </a:defRPr>
            </a:lvl1pPr>
          </a:lstStyle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9414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zierung Fördermittelgeber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half" idx="11" hasCustomPrompt="1"/>
          </p:nvPr>
        </p:nvSpPr>
        <p:spPr>
          <a:xfrm>
            <a:off x="5364088" y="2348879"/>
            <a:ext cx="3528390" cy="3960439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rtl="0"/>
            <a:r>
              <a:rPr lang="de-DE" dirty="0" err="1"/>
              <a:t>syvddsyv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1547812" y="980728"/>
            <a:ext cx="7344665" cy="1224136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6047656" y="9306272"/>
            <a:ext cx="7416822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1547813" y="2348880"/>
            <a:ext cx="3384227" cy="3960439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972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251439" y="2348880"/>
            <a:ext cx="8641039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6383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251439" y="2348880"/>
            <a:ext cx="8641039" cy="396044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8294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sz="half" idx="1"/>
          </p:nvPr>
        </p:nvSpPr>
        <p:spPr>
          <a:xfrm>
            <a:off x="251440" y="2348880"/>
            <a:ext cx="4104536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sz="half" idx="10"/>
          </p:nvPr>
        </p:nvSpPr>
        <p:spPr>
          <a:xfrm>
            <a:off x="4787943" y="2348880"/>
            <a:ext cx="4104536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088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251440" y="2348880"/>
            <a:ext cx="2736384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0"/>
          </p:nvPr>
        </p:nvSpPr>
        <p:spPr>
          <a:xfrm>
            <a:off x="251440" y="983269"/>
            <a:ext cx="2736384" cy="1221595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idx="12"/>
          </p:nvPr>
        </p:nvSpPr>
        <p:spPr>
          <a:xfrm>
            <a:off x="6156095" y="995051"/>
            <a:ext cx="2736384" cy="1209813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idx="13"/>
          </p:nvPr>
        </p:nvSpPr>
        <p:spPr>
          <a:xfrm>
            <a:off x="3203767" y="995051"/>
            <a:ext cx="2736384" cy="1209813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Inhaltsplatzhalter 3"/>
          <p:cNvSpPr>
            <a:spLocks noGrp="1"/>
          </p:cNvSpPr>
          <p:nvPr>
            <p:ph sz="half" idx="14"/>
          </p:nvPr>
        </p:nvSpPr>
        <p:spPr>
          <a:xfrm>
            <a:off x="3203767" y="2348880"/>
            <a:ext cx="2736384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1" name="Inhaltsplatzhalter 3"/>
          <p:cNvSpPr>
            <a:spLocks noGrp="1"/>
          </p:cNvSpPr>
          <p:nvPr>
            <p:ph sz="half" idx="15"/>
          </p:nvPr>
        </p:nvSpPr>
        <p:spPr>
          <a:xfrm>
            <a:off x="6156094" y="2348880"/>
            <a:ext cx="2736384" cy="396044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49026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51440" y="988047"/>
            <a:ext cx="4464576" cy="1216817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932039" y="988047"/>
            <a:ext cx="3960440" cy="53237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251440" y="2348880"/>
            <a:ext cx="4464576" cy="396521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92354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linksbündig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51440" y="988047"/>
            <a:ext cx="4464576" cy="1216817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2"/>
          </p:nvPr>
        </p:nvSpPr>
        <p:spPr>
          <a:xfrm>
            <a:off x="251440" y="2348880"/>
            <a:ext cx="4464576" cy="396521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Bildplatzhalter 2"/>
          <p:cNvSpPr>
            <a:spLocks noGrp="1"/>
          </p:cNvSpPr>
          <p:nvPr>
            <p:ph type="pic" idx="1"/>
          </p:nvPr>
        </p:nvSpPr>
        <p:spPr>
          <a:xfrm>
            <a:off x="4932039" y="988047"/>
            <a:ext cx="3960440" cy="5323756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5497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grammplatzhalter 2"/>
          <p:cNvSpPr>
            <a:spLocks noGrp="1"/>
          </p:cNvSpPr>
          <p:nvPr>
            <p:ph type="chart" sz="quarter" idx="10"/>
          </p:nvPr>
        </p:nvSpPr>
        <p:spPr>
          <a:xfrm>
            <a:off x="251441" y="2348880"/>
            <a:ext cx="8641038" cy="3816797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456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SmartArt-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martArt-Platzhalter 10"/>
          <p:cNvSpPr>
            <a:spLocks noGrp="1"/>
          </p:cNvSpPr>
          <p:nvPr>
            <p:ph type="dgm" sz="quarter" idx="14"/>
          </p:nvPr>
        </p:nvSpPr>
        <p:spPr>
          <a:xfrm>
            <a:off x="251441" y="2348880"/>
            <a:ext cx="8641038" cy="3960440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251440" y="988047"/>
            <a:ext cx="8641039" cy="121681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3185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spaltig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3"/>
          </p:nvPr>
        </p:nvSpPr>
        <p:spPr>
          <a:xfrm>
            <a:off x="7049391" y="980729"/>
            <a:ext cx="1843088" cy="12241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half" idx="2"/>
          </p:nvPr>
        </p:nvSpPr>
        <p:spPr>
          <a:xfrm>
            <a:off x="251520" y="980728"/>
            <a:ext cx="3024759" cy="5362378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20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9" name="Textplatzhalter 3"/>
          <p:cNvSpPr>
            <a:spLocks noGrp="1"/>
          </p:cNvSpPr>
          <p:nvPr>
            <p:ph type="body" sz="half" idx="11" hasCustomPrompt="1"/>
          </p:nvPr>
        </p:nvSpPr>
        <p:spPr>
          <a:xfrm>
            <a:off x="7049737" y="2348533"/>
            <a:ext cx="1843081" cy="144016"/>
          </a:xfrm>
        </p:spPr>
        <p:txBody>
          <a:bodyPr>
            <a:noAutofit/>
          </a:bodyPr>
          <a:lstStyle>
            <a:lvl1pPr marL="0" indent="0" rtl="0">
              <a:buNone/>
              <a:defRPr lang="de-DE" sz="1800" b="0" i="0" u="none" strike="noStrike" baseline="30000" smtClean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Bildtitel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half" idx="14"/>
          </p:nvPr>
        </p:nvSpPr>
        <p:spPr>
          <a:xfrm>
            <a:off x="3686662" y="980728"/>
            <a:ext cx="2952000" cy="5362378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20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folie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/>
          </p:nvPr>
        </p:nvSpPr>
        <p:spPr>
          <a:xfrm>
            <a:off x="2555776" y="2463477"/>
            <a:ext cx="6336702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200">
                <a:latin typeface="Roboto Condensed bold" panose="02000000000000000000" pitchFamily="2" charset="0"/>
                <a:ea typeface="Roboto Condensed bold" panose="02000000000000000000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idx="10"/>
          </p:nvPr>
        </p:nvSpPr>
        <p:spPr>
          <a:xfrm>
            <a:off x="2548784" y="3093076"/>
            <a:ext cx="6343694" cy="3211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baseline="0"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2000"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 marL="914400" indent="0">
              <a:buNone/>
              <a:defRPr sz="1800"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5" name="Bildplatzhalter 4" title="Logo"/>
          <p:cNvSpPr>
            <a:spLocks noGrp="1"/>
          </p:cNvSpPr>
          <p:nvPr>
            <p:ph type="pic" sz="quarter" idx="11" hasCustomPrompt="1"/>
          </p:nvPr>
        </p:nvSpPr>
        <p:spPr>
          <a:xfrm>
            <a:off x="360000" y="1671388"/>
            <a:ext cx="1619712" cy="1325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 (optional)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3093076"/>
            <a:ext cx="1619712" cy="13440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 (optional)</a:t>
            </a:r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1265" y="4515800"/>
            <a:ext cx="1619712" cy="1325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 (optional)</a:t>
            </a:r>
          </a:p>
        </p:txBody>
      </p:sp>
    </p:spTree>
    <p:extLst>
      <p:ext uri="{BB962C8B-B14F-4D97-AF65-F5344CB8AC3E}">
        <p14:creationId xmlns:p14="http://schemas.microsoft.com/office/powerpoint/2010/main" val="2990291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51440" y="2348880"/>
            <a:ext cx="2507462" cy="3960440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20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1"/>
          </p:nvPr>
        </p:nvSpPr>
        <p:spPr>
          <a:xfrm>
            <a:off x="3071466" y="2348880"/>
            <a:ext cx="5821013" cy="3960440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860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6" name="Titelplatzhalter 1"/>
          <p:cNvSpPr>
            <a:spLocks noGrp="1"/>
          </p:cNvSpPr>
          <p:nvPr>
            <p:ph type="title"/>
          </p:nvPr>
        </p:nvSpPr>
        <p:spPr>
          <a:xfrm>
            <a:off x="1513334" y="973545"/>
            <a:ext cx="7379144" cy="1267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800"/>
            </a:lvl1pPr>
          </a:lstStyle>
          <a:p>
            <a:r>
              <a:rPr lang="de-DE" dirty="0"/>
              <a:t>Titel für Folgefolien</a:t>
            </a:r>
            <a:br>
              <a:rPr lang="de-DE" dirty="0"/>
            </a:b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idx="1"/>
          </p:nvPr>
        </p:nvSpPr>
        <p:spPr>
          <a:xfrm>
            <a:off x="1513334" y="2312828"/>
            <a:ext cx="7379144" cy="3991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32013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13334" y="980728"/>
            <a:ext cx="3454750" cy="532859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sz="half" idx="10"/>
          </p:nvPr>
        </p:nvSpPr>
        <p:spPr>
          <a:xfrm>
            <a:off x="5400050" y="980728"/>
            <a:ext cx="3492427" cy="532859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535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47664" y="2132856"/>
            <a:ext cx="3420419" cy="4171628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0"/>
          </p:nvPr>
        </p:nvSpPr>
        <p:spPr>
          <a:xfrm>
            <a:off x="5400051" y="955510"/>
            <a:ext cx="3492427" cy="965035"/>
          </a:xfrm>
        </p:spPr>
        <p:txBody>
          <a:bodyPr anchor="t" anchorCtr="0">
            <a:noAutofit/>
          </a:bodyPr>
          <a:lstStyle>
            <a:lvl1pPr marL="0" indent="0">
              <a:buNone/>
              <a:defRPr sz="2800" b="0">
                <a:latin typeface="Roboto Condensed bold" panose="02000000000000000000" pitchFamily="2" charset="0"/>
                <a:ea typeface="Roboto Condensed bold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1"/>
          </p:nvPr>
        </p:nvSpPr>
        <p:spPr>
          <a:xfrm>
            <a:off x="5400051" y="2132856"/>
            <a:ext cx="3492427" cy="4171628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1547664" y="980728"/>
            <a:ext cx="3420418" cy="939817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83070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436096" y="980728"/>
            <a:ext cx="3456383" cy="5323756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547664" y="980728"/>
            <a:ext cx="3384376" cy="1600200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1"/>
          </p:nvPr>
        </p:nvSpPr>
        <p:spPr>
          <a:xfrm>
            <a:off x="1547664" y="2708920"/>
            <a:ext cx="3384376" cy="35955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99314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/>
          <p:cNvSpPr>
            <a:spLocks noGrp="1"/>
          </p:cNvSpPr>
          <p:nvPr>
            <p:ph type="chart" sz="quarter" idx="10"/>
          </p:nvPr>
        </p:nvSpPr>
        <p:spPr>
          <a:xfrm>
            <a:off x="1547664" y="2204864"/>
            <a:ext cx="7344814" cy="4104456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1547664" y="980728"/>
            <a:ext cx="7344814" cy="1008112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57510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einbin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artArt-Platzhalter 3"/>
          <p:cNvSpPr>
            <a:spLocks noGrp="1"/>
          </p:cNvSpPr>
          <p:nvPr>
            <p:ph type="dgm" sz="quarter" idx="10"/>
          </p:nvPr>
        </p:nvSpPr>
        <p:spPr>
          <a:xfrm>
            <a:off x="1547664" y="2348880"/>
            <a:ext cx="7344814" cy="396044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1547664" y="980728"/>
            <a:ext cx="7344814" cy="1296144"/>
          </a:xfrm>
        </p:spPr>
        <p:txBody>
          <a:bodyPr anchor="t">
            <a:normAutofit/>
          </a:bodyPr>
          <a:lstStyle>
            <a:lvl1pPr algn="l">
              <a:defRPr sz="2800"/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55589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spalti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7049390" y="980728"/>
            <a:ext cx="1843088" cy="1223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3" name="Textplatzhalter 3"/>
          <p:cNvSpPr>
            <a:spLocks noGrp="1"/>
          </p:cNvSpPr>
          <p:nvPr>
            <p:ph type="body" sz="half" idx="2"/>
          </p:nvPr>
        </p:nvSpPr>
        <p:spPr>
          <a:xfrm>
            <a:off x="1541518" y="990000"/>
            <a:ext cx="2460218" cy="5319320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20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11" name="Textplatzhalter 3"/>
          <p:cNvSpPr>
            <a:spLocks noGrp="1"/>
          </p:cNvSpPr>
          <p:nvPr>
            <p:ph type="body" sz="half" idx="11" hasCustomPrompt="1"/>
          </p:nvPr>
        </p:nvSpPr>
        <p:spPr>
          <a:xfrm>
            <a:off x="7049736" y="2276525"/>
            <a:ext cx="1843081" cy="144016"/>
          </a:xfrm>
        </p:spPr>
        <p:txBody>
          <a:bodyPr>
            <a:noAutofit/>
          </a:bodyPr>
          <a:lstStyle>
            <a:lvl1pPr marL="0" indent="0" rtl="0">
              <a:buNone/>
              <a:defRPr lang="de-DE" sz="1800" b="0" i="0" u="none" strike="noStrike" baseline="30000" smtClean="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Bildtitel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12"/>
          </p:nvPr>
        </p:nvSpPr>
        <p:spPr>
          <a:xfrm>
            <a:off x="4289654" y="990000"/>
            <a:ext cx="2448272" cy="5319320"/>
          </a:xfrm>
        </p:spPr>
        <p:txBody>
          <a:bodyPr>
            <a:normAutofit/>
          </a:bodyPr>
          <a:lstStyle>
            <a:lvl1pPr marL="0" indent="0" rtl="0">
              <a:buNone/>
              <a:defRPr lang="de-DE" sz="2400" b="0" i="0" u="none" strike="noStrike" baseline="30000" smtClean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de-DE" sz="1200" b="0" i="0" u="none" strike="noStrike" baseline="30000" dirty="0">
              <a:solidFill>
                <a:srgbClr val="00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4" hasCustomPrompt="1"/>
          </p:nvPr>
        </p:nvSpPr>
        <p:spPr>
          <a:xfrm>
            <a:off x="360000" y="990000"/>
            <a:ext cx="882000" cy="646172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</a:lstStyle>
          <a:p>
            <a:r>
              <a:rPr lang="de-DE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62856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-54832"/>
            <a:ext cx="9144000" cy="1512000"/>
          </a:xfrm>
          <a:prstGeom prst="rect">
            <a:avLst/>
          </a:prstGeom>
          <a:solidFill>
            <a:srgbClr val="F2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English</a:t>
            </a:r>
            <a:r>
              <a:rPr lang="de-DE" baseline="0" dirty="0"/>
              <a:t> Department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" y="-69663"/>
            <a:ext cx="2327217" cy="1506510"/>
          </a:xfrm>
          <a:prstGeom prst="rect">
            <a:avLst/>
          </a:prstGeom>
        </p:spPr>
      </p:pic>
      <p:cxnSp>
        <p:nvCxnSpPr>
          <p:cNvPr id="12" name="Gerader Verbinder 11"/>
          <p:cNvCxnSpPr/>
          <p:nvPr userDrawn="1"/>
        </p:nvCxnSpPr>
        <p:spPr>
          <a:xfrm>
            <a:off x="2304000" y="287168"/>
            <a:ext cx="0" cy="82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 userDrawn="1"/>
        </p:nvCxnSpPr>
        <p:spPr>
          <a:xfrm>
            <a:off x="0" y="6525344"/>
            <a:ext cx="9144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platzhalter 9"/>
          <p:cNvSpPr txBox="1">
            <a:spLocks/>
          </p:cNvSpPr>
          <p:nvPr userDrawn="1"/>
        </p:nvSpPr>
        <p:spPr>
          <a:xfrm>
            <a:off x="2555776" y="188246"/>
            <a:ext cx="6031582" cy="11926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</a:pPr>
            <a:endParaRPr lang="de-DE" sz="19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6588224" y="6525345"/>
            <a:ext cx="2339752" cy="3342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www.tu-chemnitz.de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7F4A2482-92F8-4564-85C8-B57AB02C04C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1520" y="6525345"/>
            <a:ext cx="3688737" cy="3342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 dirty="0" smtClean="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Chemnitz</a:t>
            </a:r>
            <a:r>
              <a:rPr lang="de-DE" sz="14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rPr>
              <a:t> ∙</a:t>
            </a:r>
            <a:r>
              <a:rPr lang="de-DE" sz="140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rPr>
              <a:t> Klaus Stolz</a:t>
            </a:r>
            <a:r>
              <a:rPr lang="de-DE" sz="14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88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4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-520"/>
            <a:ext cx="9144000" cy="764704"/>
          </a:xfrm>
          <a:prstGeom prst="rect">
            <a:avLst/>
          </a:prstGeom>
          <a:solidFill>
            <a:srgbClr val="F2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8" y="-80348"/>
            <a:ext cx="1297424" cy="86967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547664" y="973545"/>
            <a:ext cx="7344814" cy="1267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Titel für Folgefolien</a:t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47664" y="2312828"/>
            <a:ext cx="7344814" cy="3991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3" name="Textplatzhalter 9"/>
          <p:cNvSpPr txBox="1">
            <a:spLocks/>
          </p:cNvSpPr>
          <p:nvPr userDrawn="1"/>
        </p:nvSpPr>
        <p:spPr>
          <a:xfrm>
            <a:off x="1516771" y="108526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English Department</a:t>
            </a:r>
          </a:p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British </a:t>
            </a:r>
            <a:r>
              <a:rPr lang="de-DE" sz="1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and</a:t>
            </a:r>
            <a:r>
              <a:rPr lang="de-DE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American </a:t>
            </a:r>
            <a:r>
              <a:rPr lang="de-DE" sz="1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Social</a:t>
            </a:r>
            <a:r>
              <a:rPr lang="de-DE" sz="1600" baseline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baseline="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and</a:t>
            </a:r>
            <a:r>
              <a:rPr lang="de-DE" sz="1600" baseline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Cultural </a:t>
            </a:r>
            <a:r>
              <a:rPr lang="de-DE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Studies</a:t>
            </a:r>
          </a:p>
        </p:txBody>
      </p:sp>
      <p:cxnSp>
        <p:nvCxnSpPr>
          <p:cNvPr id="15" name="Gerader Verbinder 14"/>
          <p:cNvCxnSpPr/>
          <p:nvPr userDrawn="1"/>
        </p:nvCxnSpPr>
        <p:spPr>
          <a:xfrm>
            <a:off x="1440000" y="126000"/>
            <a:ext cx="0" cy="46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5"/>
          <p:cNvSpPr txBox="1">
            <a:spLocks noChangeArrowheads="1"/>
          </p:cNvSpPr>
          <p:nvPr userDrawn="1"/>
        </p:nvSpPr>
        <p:spPr bwMode="auto">
          <a:xfrm>
            <a:off x="6588224" y="6525345"/>
            <a:ext cx="2339752" cy="3342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www.tu-chemnitz.de</a:t>
            </a:r>
          </a:p>
        </p:txBody>
      </p:sp>
      <p:cxnSp>
        <p:nvCxnSpPr>
          <p:cNvPr id="20" name="Gerader Verbinder 19"/>
          <p:cNvCxnSpPr/>
          <p:nvPr userDrawn="1"/>
        </p:nvCxnSpPr>
        <p:spPr>
          <a:xfrm>
            <a:off x="0" y="6525344"/>
            <a:ext cx="9144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ußzeilenplatzhalter 4"/>
          <p:cNvSpPr txBox="1">
            <a:spLocks/>
          </p:cNvSpPr>
          <p:nvPr userDrawn="1"/>
        </p:nvSpPr>
        <p:spPr>
          <a:xfrm>
            <a:off x="3491880" y="6526933"/>
            <a:ext cx="3888432" cy="33265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72C5D026-0A5E-414E-BDD7-AEAAC7E56A8F}" type="slidenum">
              <a:rPr lang="de-DE" sz="1400" smtClean="0"/>
              <a:pPr algn="ctr">
                <a:defRPr/>
              </a:pPr>
              <a:t>‹Nr.›</a:t>
            </a:fld>
            <a:endParaRPr lang="de-DE" sz="1400" dirty="0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2ACFD94E-CA1D-44A1-96AE-74CC03AB82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51520" y="6525345"/>
            <a:ext cx="3688737" cy="3342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 dirty="0" smtClean="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Chemnitz</a:t>
            </a:r>
            <a:r>
              <a:rPr lang="de-DE" sz="14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rPr>
              <a:t> ∙</a:t>
            </a:r>
            <a:r>
              <a:rPr lang="de-DE" sz="1400" kern="1200" baseline="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rPr>
              <a:t> Klaus </a:t>
            </a:r>
            <a:r>
              <a:rPr lang="de-DE" sz="1400" kern="1200" baseline="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rPr>
              <a:t>Stolz</a:t>
            </a:r>
            <a:endParaRPr lang="de-DE" sz="1400" kern="12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75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62" r:id="rId4"/>
    <p:sldLayoutId id="2147483678" r:id="rId5"/>
    <p:sldLayoutId id="2147483679" r:id="rId6"/>
    <p:sldLayoutId id="2147483680" r:id="rId7"/>
    <p:sldLayoutId id="2147483682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Roboto Condensed bold" panose="02000000000000000000" pitchFamily="2" charset="0"/>
          <a:ea typeface="Roboto Condensed bold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0" y="-520"/>
            <a:ext cx="9144000" cy="764704"/>
          </a:xfrm>
          <a:prstGeom prst="rect">
            <a:avLst/>
          </a:prstGeom>
          <a:solidFill>
            <a:srgbClr val="F28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8" y="-80348"/>
            <a:ext cx="1297424" cy="869671"/>
          </a:xfrm>
          <a:prstGeom prst="rect">
            <a:avLst/>
          </a:prstGeom>
        </p:spPr>
      </p:pic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251440" y="973545"/>
            <a:ext cx="8641039" cy="12677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251439" y="2311240"/>
            <a:ext cx="8641039" cy="3993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cxnSp>
        <p:nvCxnSpPr>
          <p:cNvPr id="20" name="Gerader Verbinder 19"/>
          <p:cNvCxnSpPr/>
          <p:nvPr userDrawn="1"/>
        </p:nvCxnSpPr>
        <p:spPr>
          <a:xfrm>
            <a:off x="0" y="6525344"/>
            <a:ext cx="9144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platzhalter 9"/>
          <p:cNvSpPr txBox="1">
            <a:spLocks/>
          </p:cNvSpPr>
          <p:nvPr userDrawn="1"/>
        </p:nvSpPr>
        <p:spPr>
          <a:xfrm>
            <a:off x="1516771" y="108526"/>
            <a:ext cx="4135349" cy="5841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InfoDispRegular-Roman" panose="02000506050000020004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Muster</a:t>
            </a:r>
            <a:r>
              <a:rPr lang="de-DE" sz="1600" baseline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für Folgefolien</a:t>
            </a:r>
          </a:p>
          <a:p>
            <a:pPr fontAlgn="auto">
              <a:spcBef>
                <a:spcPts val="200"/>
              </a:spcBef>
              <a:spcAft>
                <a:spcPts val="0"/>
              </a:spcAft>
            </a:pPr>
            <a:r>
              <a:rPr lang="de-DE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(Zeile 2)</a:t>
            </a:r>
          </a:p>
        </p:txBody>
      </p:sp>
      <p:cxnSp>
        <p:nvCxnSpPr>
          <p:cNvPr id="28" name="Gerader Verbinder 27"/>
          <p:cNvCxnSpPr/>
          <p:nvPr userDrawn="1"/>
        </p:nvCxnSpPr>
        <p:spPr>
          <a:xfrm>
            <a:off x="1440000" y="126000"/>
            <a:ext cx="0" cy="46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 txBox="1">
            <a:spLocks noChangeArrowheads="1"/>
          </p:cNvSpPr>
          <p:nvPr userDrawn="1"/>
        </p:nvSpPr>
        <p:spPr bwMode="auto">
          <a:xfrm>
            <a:off x="6588224" y="6525345"/>
            <a:ext cx="2339752" cy="3342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www.tu-chemnitz.de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0" y="6525344"/>
            <a:ext cx="9144000" cy="0"/>
          </a:xfrm>
          <a:prstGeom prst="line">
            <a:avLst/>
          </a:prstGeom>
          <a:ln w="12700">
            <a:solidFill>
              <a:schemeClr val="tx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ußzeilenplatzhalter 4"/>
          <p:cNvSpPr txBox="1">
            <a:spLocks/>
          </p:cNvSpPr>
          <p:nvPr userDrawn="1"/>
        </p:nvSpPr>
        <p:spPr>
          <a:xfrm>
            <a:off x="3491880" y="6526933"/>
            <a:ext cx="3888432" cy="33265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fld id="{72C5D026-0A5E-414E-BDD7-AEAAC7E56A8F}" type="slidenum">
              <a:rPr lang="de-DE" sz="1400" smtClean="0"/>
              <a:pPr algn="ctr">
                <a:defRPr/>
              </a:pPr>
              <a:t>‹Nr.›</a:t>
            </a:fld>
            <a:endParaRPr lang="de-DE" sz="1400" dirty="0"/>
          </a:p>
        </p:txBody>
      </p:sp>
      <p:sp>
        <p:nvSpPr>
          <p:cNvPr id="13" name="Rectangle 4"/>
          <p:cNvSpPr txBox="1">
            <a:spLocks noChangeArrowheads="1"/>
          </p:cNvSpPr>
          <p:nvPr userDrawn="1"/>
        </p:nvSpPr>
        <p:spPr bwMode="auto">
          <a:xfrm>
            <a:off x="235191" y="6525345"/>
            <a:ext cx="3688737" cy="3342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 dirty="0" smtClean="0">
                <a:solidFill>
                  <a:schemeClr val="tx1"/>
                </a:solidFill>
                <a:latin typeface="InfoDispRegular-Roman" pitchFamily="2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Chemnitz</a:t>
            </a:r>
            <a:r>
              <a:rPr lang="de-DE" sz="14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rPr>
              <a:t> ∙ </a:t>
            </a:r>
            <a:r>
              <a:rPr lang="de-DE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1. Mai</a:t>
            </a:r>
            <a:r>
              <a:rPr lang="de-DE" sz="1400" baseline="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de-DE" sz="14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rPr>
              <a:t>2014 ∙ Dr. Max </a:t>
            </a:r>
            <a:r>
              <a:rPr lang="de-DE" sz="1400" kern="1200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rPr>
              <a:t>Musterman</a:t>
            </a:r>
            <a:r>
              <a:rPr lang="de-DE" sz="1400" kern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531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7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Roboto Condensed bold" panose="02000000000000000000" pitchFamily="2" charset="0"/>
          <a:ea typeface="Roboto Condensed bold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Roboto Condensed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7944" y="2996952"/>
            <a:ext cx="4968552" cy="1325563"/>
          </a:xfrm>
        </p:spPr>
        <p:txBody>
          <a:bodyPr>
            <a:normAutofit/>
          </a:bodyPr>
          <a:lstStyle/>
          <a:p>
            <a:r>
              <a:rPr lang="de-DE" dirty="0"/>
              <a:t>Vorlesung:</a:t>
            </a:r>
            <a:br>
              <a:rPr lang="de-DE" dirty="0"/>
            </a:br>
            <a:r>
              <a:rPr lang="de-DE" dirty="0"/>
              <a:t>Einführung in die USA Studien</a:t>
            </a:r>
          </a:p>
        </p:txBody>
      </p:sp>
      <p:sp>
        <p:nvSpPr>
          <p:cNvPr id="18" name="Inhaltsplatzhalter 17"/>
          <p:cNvSpPr>
            <a:spLocks noGrp="1"/>
          </p:cNvSpPr>
          <p:nvPr>
            <p:ph idx="10"/>
          </p:nvPr>
        </p:nvSpPr>
        <p:spPr>
          <a:xfrm>
            <a:off x="4067944" y="3992970"/>
            <a:ext cx="6343694" cy="3211408"/>
          </a:xfrm>
        </p:spPr>
        <p:txBody>
          <a:bodyPr/>
          <a:lstStyle/>
          <a:p>
            <a:r>
              <a:rPr lang="de-DE" dirty="0"/>
              <a:t>II: Amerika ist anders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051"/>
            <a:ext cx="3797300" cy="506306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36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35"/>
    </mc:Choice>
    <mc:Fallback>
      <p:transition spd="slow" advTm="23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52736"/>
            <a:ext cx="9144000" cy="489397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73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84"/>
    </mc:Choice>
    <mc:Fallback>
      <p:transition spd="slow" advTm="3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124744"/>
            <a:ext cx="9144000" cy="48107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6"/>
    </mc:Choice>
    <mc:Fallback>
      <p:transition spd="slow" advTm="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1052736"/>
            <a:ext cx="9144000" cy="49757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3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77"/>
    </mc:Choice>
    <mc:Fallback>
      <p:transition spd="slow" advTm="96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563888" y="5013176"/>
            <a:ext cx="7379144" cy="12677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/>
              <a:t>Danke und bis nächste Woche!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9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"/>
    </mc:Choice>
    <mc:Fallback>
      <p:transition spd="slow" advTm="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 txBox="1">
            <a:spLocks/>
          </p:cNvSpPr>
          <p:nvPr/>
        </p:nvSpPr>
        <p:spPr>
          <a:xfrm>
            <a:off x="1331640" y="1052736"/>
            <a:ext cx="7388030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/>
              <a:t>Amerika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anders</a:t>
            </a:r>
            <a:r>
              <a:rPr lang="en-GB" dirty="0"/>
              <a:t> – </a:t>
            </a:r>
            <a:r>
              <a:rPr lang="en-GB" dirty="0" err="1"/>
              <a:t>über</a:t>
            </a:r>
            <a:r>
              <a:rPr lang="en-GB" dirty="0"/>
              <a:t> </a:t>
            </a:r>
            <a:r>
              <a:rPr lang="en-GB" dirty="0" err="1"/>
              <a:t>einige</a:t>
            </a:r>
            <a:r>
              <a:rPr lang="en-GB" dirty="0"/>
              <a:t> </a:t>
            </a:r>
            <a:r>
              <a:rPr lang="en-GB" dirty="0" err="1"/>
              <a:t>Schwierigkeiten</a:t>
            </a:r>
            <a:r>
              <a:rPr lang="en-GB" dirty="0"/>
              <a:t> die USA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verstehen</a:t>
            </a:r>
            <a:endParaRPr lang="en-GB" dirty="0"/>
          </a:p>
        </p:txBody>
      </p:sp>
      <p:sp>
        <p:nvSpPr>
          <p:cNvPr id="6" name="Textplatzhalter 3"/>
          <p:cNvSpPr txBox="1">
            <a:spLocks/>
          </p:cNvSpPr>
          <p:nvPr/>
        </p:nvSpPr>
        <p:spPr>
          <a:xfrm>
            <a:off x="1331640" y="2280568"/>
            <a:ext cx="5400600" cy="4316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auto">
              <a:spcAft>
                <a:spcPts val="0"/>
              </a:spcAft>
              <a:buAutoNum type="arabicPeriod"/>
            </a:pPr>
            <a:r>
              <a:rPr lang="de-DE" sz="2200" dirty="0"/>
              <a:t>Was heißt Amerikastudien?</a:t>
            </a:r>
          </a:p>
          <a:p>
            <a:pPr marL="457200" indent="-457200" fontAlgn="auto">
              <a:spcAft>
                <a:spcPts val="0"/>
              </a:spcAft>
              <a:buAutoNum type="arabicPeriod"/>
            </a:pPr>
            <a:r>
              <a:rPr lang="de-DE" sz="2200" dirty="0"/>
              <a:t>Welche Vorstellungen haben wir von den USA?</a:t>
            </a:r>
          </a:p>
          <a:p>
            <a:pPr marL="457200" indent="-457200" fontAlgn="auto">
              <a:spcAft>
                <a:spcPts val="0"/>
              </a:spcAft>
              <a:buAutoNum type="arabicPeriod"/>
            </a:pPr>
            <a:r>
              <a:rPr lang="de-DE" sz="2200" dirty="0"/>
              <a:t>USA-Bilder in Deutschland vom 19.Jh. bis heute</a:t>
            </a:r>
          </a:p>
          <a:p>
            <a:pPr marL="457200" indent="-457200" fontAlgn="auto">
              <a:spcAft>
                <a:spcPts val="0"/>
              </a:spcAft>
              <a:buAutoNum type="arabicPeriod"/>
            </a:pPr>
            <a:r>
              <a:rPr lang="de-DE" sz="2200" dirty="0"/>
              <a:t>Dimensionen der USA</a:t>
            </a:r>
          </a:p>
          <a:p>
            <a:pPr marL="914400" lvl="1" indent="-457200" fontAlgn="auto">
              <a:spcAft>
                <a:spcPts val="0"/>
              </a:spcAft>
              <a:buAutoNum type="arabicPeriod"/>
            </a:pPr>
            <a:r>
              <a:rPr lang="de-DE" sz="1800" dirty="0"/>
              <a:t>Geographie</a:t>
            </a:r>
          </a:p>
          <a:p>
            <a:pPr marL="914400" lvl="1" indent="-457200" fontAlgn="auto">
              <a:spcAft>
                <a:spcPts val="0"/>
              </a:spcAft>
              <a:buAutoNum type="arabicPeriod"/>
            </a:pPr>
            <a:r>
              <a:rPr lang="de-DE" sz="1800" dirty="0"/>
              <a:t>Geschichte</a:t>
            </a:r>
          </a:p>
          <a:p>
            <a:pPr marL="914400" lvl="1" indent="-457200" fontAlgn="auto">
              <a:spcAft>
                <a:spcPts val="0"/>
              </a:spcAft>
              <a:buAutoNum type="arabicPeriod"/>
            </a:pPr>
            <a:r>
              <a:rPr lang="de-DE" sz="1800" dirty="0"/>
              <a:t>Bevölkerung</a:t>
            </a:r>
          </a:p>
          <a:p>
            <a:pPr marL="914400" lvl="1" indent="-457200" fontAlgn="auto">
              <a:spcAft>
                <a:spcPts val="0"/>
              </a:spcAft>
              <a:buAutoNum type="arabicPeriod"/>
            </a:pPr>
            <a:r>
              <a:rPr lang="de-DE" sz="1800" dirty="0"/>
              <a:t>Wirtschaft</a:t>
            </a:r>
          </a:p>
          <a:p>
            <a:pPr marL="457200" indent="-457200" fontAlgn="auto">
              <a:spcAft>
                <a:spcPts val="0"/>
              </a:spcAft>
              <a:buAutoNum type="arabicPeriod"/>
            </a:pPr>
            <a:r>
              <a:rPr lang="de-DE" sz="2200" dirty="0"/>
              <a:t>Zusammenfassung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6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183"/>
    </mc:Choice>
    <mc:Fallback>
      <p:transition spd="slow" advTm="544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aniel Ziesche\Nextcloud\Chemnitz\Lehre\WiSe 2017-18\VL USA\DZ NEU\Maps, Graphs and Pictures\USMediterranea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7484"/>
            <a:ext cx="6768752" cy="562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372200" y="6148936"/>
            <a:ext cx="26821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Quelle: American Studies Newsletter 14, 1988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87"/>
    </mc:Choice>
    <mc:Fallback>
      <p:transition spd="slow" advTm="91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aniel Ziesche\Nextcloud\Chemnitz\Lehre\WiSe 2017-18\VL USA\DZ NEU\Maps, Graphs and Pictures\usa-europa-geo-lagevergleich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t="1133" r="1271" b="6549"/>
          <a:stretch/>
        </p:blipFill>
        <p:spPr bwMode="auto">
          <a:xfrm>
            <a:off x="755576" y="1017304"/>
            <a:ext cx="7596000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6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55"/>
    </mc:Choice>
    <mc:Fallback>
      <p:transition spd="slow" advTm="33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aniel Ziesche\Nextcloud\Chemnitz\Lehre\WiSe 2017-18\VL USA\DZ NEU\Maps, Graphs and Pictures\usa-lage-geostrategisch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1141" r="943" b="6660"/>
          <a:stretch/>
        </p:blipFill>
        <p:spPr bwMode="auto">
          <a:xfrm>
            <a:off x="828000" y="1052736"/>
            <a:ext cx="7560000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50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810"/>
    </mc:Choice>
    <mc:Fallback>
      <p:transition spd="slow" advTm="131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 txBox="1">
            <a:spLocks/>
          </p:cNvSpPr>
          <p:nvPr/>
        </p:nvSpPr>
        <p:spPr>
          <a:xfrm>
            <a:off x="1331640" y="1052736"/>
            <a:ext cx="7388030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 err="1"/>
              <a:t>Größenverhältnis</a:t>
            </a:r>
            <a:r>
              <a:rPr lang="en-GB" dirty="0"/>
              <a:t> USA </a:t>
            </a:r>
            <a:r>
              <a:rPr lang="en-GB" dirty="0" err="1"/>
              <a:t>zu</a:t>
            </a:r>
            <a:r>
              <a:rPr lang="en-GB" dirty="0"/>
              <a:t> D und GB (2019)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632172"/>
              </p:ext>
            </p:extLst>
          </p:nvPr>
        </p:nvGraphicFramePr>
        <p:xfrm>
          <a:off x="251520" y="2132856"/>
          <a:ext cx="8640960" cy="402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60322983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06958432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99323379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64624844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225577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Verhältnis USA zu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440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Einwohner Mio.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329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1800" dirty="0"/>
                        <a:t>3,92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071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Fläche in 1000</a:t>
                      </a:r>
                      <a:r>
                        <a:rPr lang="de-DE" sz="1800" b="1" baseline="0" dirty="0"/>
                        <a:t> km²</a:t>
                      </a: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9.147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349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1800" dirty="0"/>
                        <a:t>26,2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448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Einwohner je km²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279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1800" dirty="0"/>
                        <a:t>0,15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523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Stadtbevölkerung in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82,5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76,4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82,9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287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Bruttoinlandsprodukt</a:t>
                      </a:r>
                      <a:r>
                        <a:rPr lang="de-DE" sz="1800" b="1" baseline="0" dirty="0"/>
                        <a:t> </a:t>
                      </a:r>
                      <a:r>
                        <a:rPr lang="de-DE" sz="1800" b="1" dirty="0"/>
                        <a:t>(</a:t>
                      </a:r>
                      <a:r>
                        <a:rPr lang="de-DE" sz="1800" b="1" baseline="0" dirty="0"/>
                        <a:t>Mrd. $)</a:t>
                      </a: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21.428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3.846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2.827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1800" dirty="0"/>
                        <a:t>5,57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44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BIP je </a:t>
                      </a:r>
                      <a:r>
                        <a:rPr lang="de-DE" sz="1800" b="1" baseline="0" dirty="0"/>
                        <a:t>Einwohner</a:t>
                      </a: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65.281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46.259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42.300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1800"/>
                        <a:t>1,41</a:t>
                      </a:r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784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Dienstleistungen % BIP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81,0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69,3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81,0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695636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8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21"/>
    </mc:Choice>
    <mc:Fallback>
      <p:transition spd="slow" advTm="56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niel Ziesche\Nextcloud\Chemnitz\Lehre\WiSe 2017-18\VL USA\DZ NEU\Maps, Graphs and Pictures\1280px-US_map_-_states_and_capital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98048"/>
            <a:ext cx="7416824" cy="572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3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62"/>
    </mc:Choice>
    <mc:Fallback>
      <p:transition spd="slow" advTm="157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 txBox="1">
            <a:spLocks/>
          </p:cNvSpPr>
          <p:nvPr/>
        </p:nvSpPr>
        <p:spPr>
          <a:xfrm>
            <a:off x="1331640" y="1052736"/>
            <a:ext cx="7388030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dirty="0" err="1"/>
              <a:t>Größenverhältnis</a:t>
            </a:r>
            <a:r>
              <a:rPr lang="en-GB" dirty="0"/>
              <a:t> USA </a:t>
            </a:r>
            <a:r>
              <a:rPr lang="en-GB" dirty="0" err="1"/>
              <a:t>zu</a:t>
            </a:r>
            <a:r>
              <a:rPr lang="en-GB" dirty="0"/>
              <a:t> D und GB (2019)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251520" y="2132856"/>
          <a:ext cx="8640960" cy="402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60322983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06958432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99323379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64624844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225577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>
                          <a:solidFill>
                            <a:schemeClr val="tx1"/>
                          </a:solidFill>
                        </a:rPr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Verhältnis USA zu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440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Einwohner Mio.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329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1800" dirty="0"/>
                        <a:t>3,92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071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Fläche in 1000</a:t>
                      </a:r>
                      <a:r>
                        <a:rPr lang="de-DE" sz="1800" b="1" baseline="0" dirty="0"/>
                        <a:t> km²</a:t>
                      </a: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9.147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349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1800" dirty="0"/>
                        <a:t>26,2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448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Einwohner je km²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279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1800" dirty="0"/>
                        <a:t>0,15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523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Stadtbevölkerung in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82,5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76,4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82,9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287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Bruttoinlandsprodukt</a:t>
                      </a:r>
                      <a:r>
                        <a:rPr lang="de-DE" sz="1800" b="1" baseline="0" dirty="0"/>
                        <a:t> </a:t>
                      </a:r>
                      <a:r>
                        <a:rPr lang="de-DE" sz="1800" b="1" dirty="0"/>
                        <a:t>(</a:t>
                      </a:r>
                      <a:r>
                        <a:rPr lang="de-DE" sz="1800" b="1" baseline="0" dirty="0"/>
                        <a:t>Mrd. $)</a:t>
                      </a: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21.428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3.846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2.827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1800" dirty="0"/>
                        <a:t>5,57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44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BIP je </a:t>
                      </a:r>
                      <a:r>
                        <a:rPr lang="de-DE" sz="1800" b="1" baseline="0" dirty="0"/>
                        <a:t>Einwohner</a:t>
                      </a:r>
                      <a:endParaRPr lang="de-D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65.281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46.259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42.300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de-DE" sz="1800"/>
                        <a:t>1,41</a:t>
                      </a:r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784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b="1" dirty="0"/>
                        <a:t>Dienstleistungen % BIP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81,0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69,3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800" dirty="0"/>
                        <a:t>81,0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695636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5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444"/>
    </mc:Choice>
    <mc:Fallback>
      <p:transition spd="slow" advTm="334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13" y="791884"/>
            <a:ext cx="7956376" cy="568312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0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41"/>
    </mc:Choice>
    <mc:Fallback>
      <p:transition spd="slow" advTm="44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rtfol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lgefolien mit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lgefolien ohne 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04_Maschinenbau_ppt2</Template>
  <TotalTime>0</TotalTime>
  <Words>305</Words>
  <Application>Microsoft Office PowerPoint</Application>
  <PresentationFormat>Bildschirmpräsentation (4:3)</PresentationFormat>
  <Paragraphs>119</Paragraphs>
  <Slides>13</Slides>
  <Notes>13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Roboto Condensed Light</vt:lpstr>
      <vt:lpstr>Roboto Condensed</vt:lpstr>
      <vt:lpstr>Roboto Condensed bold</vt:lpstr>
      <vt:lpstr>Arial</vt:lpstr>
      <vt:lpstr>Calibri</vt:lpstr>
      <vt:lpstr>Startfolie</vt:lpstr>
      <vt:lpstr>Folgefolien mit Logo</vt:lpstr>
      <vt:lpstr>Folgefolien ohne Logo</vt:lpstr>
      <vt:lpstr>Vorlesung: Einführung in die USA Studien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TU Chemnitz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Nicole Kaltofen</dc:creator>
  <cp:lastModifiedBy>KS</cp:lastModifiedBy>
  <cp:revision>298</cp:revision>
  <cp:lastPrinted>2017-10-05T23:01:43Z</cp:lastPrinted>
  <dcterms:created xsi:type="dcterms:W3CDTF">2014-01-29T06:28:10Z</dcterms:created>
  <dcterms:modified xsi:type="dcterms:W3CDTF">2020-10-08T08:39:22Z</dcterms:modified>
</cp:coreProperties>
</file>