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notesMasterIdLst>
    <p:notesMasterId r:id="rId38"/>
  </p:notesMasterIdLst>
  <p:handoutMasterIdLst>
    <p:handoutMasterId r:id="rId39"/>
  </p:handoutMasterIdLst>
  <p:sldIdLst>
    <p:sldId id="256" r:id="rId2"/>
    <p:sldId id="257" r:id="rId3"/>
    <p:sldId id="258" r:id="rId4"/>
    <p:sldId id="268" r:id="rId5"/>
    <p:sldId id="269" r:id="rId6"/>
    <p:sldId id="276" r:id="rId7"/>
    <p:sldId id="270" r:id="rId8"/>
    <p:sldId id="259" r:id="rId9"/>
    <p:sldId id="272" r:id="rId10"/>
    <p:sldId id="273" r:id="rId11"/>
    <p:sldId id="274" r:id="rId12"/>
    <p:sldId id="275" r:id="rId13"/>
    <p:sldId id="260" r:id="rId14"/>
    <p:sldId id="271" r:id="rId15"/>
    <p:sldId id="290" r:id="rId16"/>
    <p:sldId id="277" r:id="rId17"/>
    <p:sldId id="261" r:id="rId18"/>
    <p:sldId id="292" r:id="rId19"/>
    <p:sldId id="291" r:id="rId20"/>
    <p:sldId id="288" r:id="rId21"/>
    <p:sldId id="293" r:id="rId22"/>
    <p:sldId id="263" r:id="rId23"/>
    <p:sldId id="287" r:id="rId24"/>
    <p:sldId id="264" r:id="rId25"/>
    <p:sldId id="285" r:id="rId26"/>
    <p:sldId id="265" r:id="rId27"/>
    <p:sldId id="283" r:id="rId28"/>
    <p:sldId id="266" r:id="rId29"/>
    <p:sldId id="280" r:id="rId30"/>
    <p:sldId id="281" r:id="rId31"/>
    <p:sldId id="267" r:id="rId32"/>
    <p:sldId id="278" r:id="rId33"/>
    <p:sldId id="279" r:id="rId34"/>
    <p:sldId id="284" r:id="rId35"/>
    <p:sldId id="286" r:id="rId36"/>
    <p:sldId id="289"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157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035285-1251-4949-B263-C4ADB96A1441}"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de-DE"/>
        </a:p>
      </dgm:t>
    </dgm:pt>
    <dgm:pt modelId="{527E32DA-9535-492C-AF55-8507533172A7}">
      <dgm:prSet phldrT="[Text]"/>
      <dgm:spPr/>
      <dgm:t>
        <a:bodyPr/>
        <a:lstStyle/>
        <a:p>
          <a:r>
            <a:rPr lang="de-DE" dirty="0"/>
            <a:t>WAN</a:t>
          </a:r>
        </a:p>
      </dgm:t>
    </dgm:pt>
    <dgm:pt modelId="{29747620-7E28-47B5-95E6-64C846A74172}" type="parTrans" cxnId="{6CFF9C3F-3382-4188-837E-A0C9E51D6C3E}">
      <dgm:prSet/>
      <dgm:spPr/>
      <dgm:t>
        <a:bodyPr/>
        <a:lstStyle/>
        <a:p>
          <a:endParaRPr lang="de-DE"/>
        </a:p>
      </dgm:t>
    </dgm:pt>
    <dgm:pt modelId="{EA65D82F-B72F-43A0-BC08-32F83DD9BF13}" type="sibTrans" cxnId="{6CFF9C3F-3382-4188-837E-A0C9E51D6C3E}">
      <dgm:prSet/>
      <dgm:spPr/>
      <dgm:t>
        <a:bodyPr/>
        <a:lstStyle/>
        <a:p>
          <a:endParaRPr lang="de-DE"/>
        </a:p>
      </dgm:t>
    </dgm:pt>
    <dgm:pt modelId="{5612783B-4569-44D5-A613-02C9CA49671C}">
      <dgm:prSet phldrT="[Text]"/>
      <dgm:spPr/>
      <dgm:t>
        <a:bodyPr/>
        <a:lstStyle/>
        <a:p>
          <a:r>
            <a:rPr lang="de-DE" dirty="0"/>
            <a:t>MAN</a:t>
          </a:r>
        </a:p>
      </dgm:t>
    </dgm:pt>
    <dgm:pt modelId="{65400825-B091-414B-BCBA-398E2A9D8E6C}" type="parTrans" cxnId="{252B256A-7B49-4792-9D28-C87859063C48}">
      <dgm:prSet/>
      <dgm:spPr/>
      <dgm:t>
        <a:bodyPr/>
        <a:lstStyle/>
        <a:p>
          <a:endParaRPr lang="de-DE"/>
        </a:p>
      </dgm:t>
    </dgm:pt>
    <dgm:pt modelId="{4BDD86E1-35A9-4760-85A3-A65BEC669F95}" type="sibTrans" cxnId="{252B256A-7B49-4792-9D28-C87859063C48}">
      <dgm:prSet/>
      <dgm:spPr/>
      <dgm:t>
        <a:bodyPr/>
        <a:lstStyle/>
        <a:p>
          <a:endParaRPr lang="de-DE"/>
        </a:p>
      </dgm:t>
    </dgm:pt>
    <dgm:pt modelId="{5F210C79-ADD8-479F-B30C-148640F1007F}">
      <dgm:prSet phldrT="[Text]"/>
      <dgm:spPr/>
      <dgm:t>
        <a:bodyPr/>
        <a:lstStyle/>
        <a:p>
          <a:r>
            <a:rPr lang="de-DE" dirty="0"/>
            <a:t>LAN</a:t>
          </a:r>
        </a:p>
      </dgm:t>
    </dgm:pt>
    <dgm:pt modelId="{A8D50E97-BADD-4F6E-9A64-5372C5711166}" type="parTrans" cxnId="{A5572807-2F8E-481D-AD91-47FBA878BE31}">
      <dgm:prSet/>
      <dgm:spPr/>
      <dgm:t>
        <a:bodyPr/>
        <a:lstStyle/>
        <a:p>
          <a:endParaRPr lang="de-DE"/>
        </a:p>
      </dgm:t>
    </dgm:pt>
    <dgm:pt modelId="{78BF4F02-227E-4151-BBC9-4CAAB6D558AA}" type="sibTrans" cxnId="{A5572807-2F8E-481D-AD91-47FBA878BE31}">
      <dgm:prSet/>
      <dgm:spPr/>
      <dgm:t>
        <a:bodyPr/>
        <a:lstStyle/>
        <a:p>
          <a:endParaRPr lang="de-DE"/>
        </a:p>
      </dgm:t>
    </dgm:pt>
    <dgm:pt modelId="{D73F71B5-CDEE-4515-8E80-417B66A9F305}">
      <dgm:prSet phldrT="[Text]"/>
      <dgm:spPr/>
      <dgm:t>
        <a:bodyPr/>
        <a:lstStyle/>
        <a:p>
          <a:r>
            <a:rPr lang="de-DE" dirty="0"/>
            <a:t>PAN</a:t>
          </a:r>
        </a:p>
      </dgm:t>
    </dgm:pt>
    <dgm:pt modelId="{71C99058-E095-4847-BC49-8033799D5A34}" type="parTrans" cxnId="{66CFEE5D-3342-463F-8887-9E6602E4D2D6}">
      <dgm:prSet/>
      <dgm:spPr/>
      <dgm:t>
        <a:bodyPr/>
        <a:lstStyle/>
        <a:p>
          <a:endParaRPr lang="de-DE"/>
        </a:p>
      </dgm:t>
    </dgm:pt>
    <dgm:pt modelId="{AEEDABC4-8727-485C-9A60-ED8E7AAC744C}" type="sibTrans" cxnId="{66CFEE5D-3342-463F-8887-9E6602E4D2D6}">
      <dgm:prSet/>
      <dgm:spPr/>
      <dgm:t>
        <a:bodyPr/>
        <a:lstStyle/>
        <a:p>
          <a:endParaRPr lang="de-DE"/>
        </a:p>
      </dgm:t>
    </dgm:pt>
    <dgm:pt modelId="{C3B7B601-6252-432E-87E6-6D033F9F2297}" type="pres">
      <dgm:prSet presAssocID="{D5035285-1251-4949-B263-C4ADB96A1441}" presName="Name0" presStyleCnt="0">
        <dgm:presLayoutVars>
          <dgm:chMax val="7"/>
          <dgm:resizeHandles val="exact"/>
        </dgm:presLayoutVars>
      </dgm:prSet>
      <dgm:spPr/>
    </dgm:pt>
    <dgm:pt modelId="{AF62C5DC-AA5A-421A-984D-14E908328CE9}" type="pres">
      <dgm:prSet presAssocID="{D5035285-1251-4949-B263-C4ADB96A1441}" presName="comp1" presStyleCnt="0"/>
      <dgm:spPr/>
    </dgm:pt>
    <dgm:pt modelId="{D52F3C77-2820-4A57-8177-0282BF45EB4C}" type="pres">
      <dgm:prSet presAssocID="{D5035285-1251-4949-B263-C4ADB96A1441}" presName="circle1" presStyleLbl="node1" presStyleIdx="0" presStyleCnt="4"/>
      <dgm:spPr/>
    </dgm:pt>
    <dgm:pt modelId="{799F4D36-7DC4-4D9C-A5C9-37B6747D6767}" type="pres">
      <dgm:prSet presAssocID="{D5035285-1251-4949-B263-C4ADB96A1441}" presName="c1text" presStyleLbl="node1" presStyleIdx="0" presStyleCnt="4">
        <dgm:presLayoutVars>
          <dgm:bulletEnabled val="1"/>
        </dgm:presLayoutVars>
      </dgm:prSet>
      <dgm:spPr/>
    </dgm:pt>
    <dgm:pt modelId="{E59F078C-3AB5-4729-AD90-4B3A5CFDF20F}" type="pres">
      <dgm:prSet presAssocID="{D5035285-1251-4949-B263-C4ADB96A1441}" presName="comp2" presStyleCnt="0"/>
      <dgm:spPr/>
    </dgm:pt>
    <dgm:pt modelId="{3B4824AC-EB4E-48FF-8D24-B3AD1AA98995}" type="pres">
      <dgm:prSet presAssocID="{D5035285-1251-4949-B263-C4ADB96A1441}" presName="circle2" presStyleLbl="node1" presStyleIdx="1" presStyleCnt="4"/>
      <dgm:spPr/>
    </dgm:pt>
    <dgm:pt modelId="{A871E116-D53E-49C5-A5C1-0FE140C15B00}" type="pres">
      <dgm:prSet presAssocID="{D5035285-1251-4949-B263-C4ADB96A1441}" presName="c2text" presStyleLbl="node1" presStyleIdx="1" presStyleCnt="4">
        <dgm:presLayoutVars>
          <dgm:bulletEnabled val="1"/>
        </dgm:presLayoutVars>
      </dgm:prSet>
      <dgm:spPr/>
    </dgm:pt>
    <dgm:pt modelId="{8CB0D628-0237-4DFB-A961-9AF65C29DE14}" type="pres">
      <dgm:prSet presAssocID="{D5035285-1251-4949-B263-C4ADB96A1441}" presName="comp3" presStyleCnt="0"/>
      <dgm:spPr/>
    </dgm:pt>
    <dgm:pt modelId="{262309AF-407F-4F35-8C90-4661088417BE}" type="pres">
      <dgm:prSet presAssocID="{D5035285-1251-4949-B263-C4ADB96A1441}" presName="circle3" presStyleLbl="node1" presStyleIdx="2" presStyleCnt="4"/>
      <dgm:spPr/>
    </dgm:pt>
    <dgm:pt modelId="{4FC10758-B138-4989-9F12-FA41FD5CB4BC}" type="pres">
      <dgm:prSet presAssocID="{D5035285-1251-4949-B263-C4ADB96A1441}" presName="c3text" presStyleLbl="node1" presStyleIdx="2" presStyleCnt="4">
        <dgm:presLayoutVars>
          <dgm:bulletEnabled val="1"/>
        </dgm:presLayoutVars>
      </dgm:prSet>
      <dgm:spPr/>
    </dgm:pt>
    <dgm:pt modelId="{CECC1629-3A18-4736-A9B1-EFD14961E95D}" type="pres">
      <dgm:prSet presAssocID="{D5035285-1251-4949-B263-C4ADB96A1441}" presName="comp4" presStyleCnt="0"/>
      <dgm:spPr/>
    </dgm:pt>
    <dgm:pt modelId="{89B54351-4915-4C0D-AB02-E99300D45294}" type="pres">
      <dgm:prSet presAssocID="{D5035285-1251-4949-B263-C4ADB96A1441}" presName="circle4" presStyleLbl="node1" presStyleIdx="3" presStyleCnt="4"/>
      <dgm:spPr/>
    </dgm:pt>
    <dgm:pt modelId="{D5E81B8F-CF54-4DAF-8347-E1EF82438915}" type="pres">
      <dgm:prSet presAssocID="{D5035285-1251-4949-B263-C4ADB96A1441}" presName="c4text" presStyleLbl="node1" presStyleIdx="3" presStyleCnt="4">
        <dgm:presLayoutVars>
          <dgm:bulletEnabled val="1"/>
        </dgm:presLayoutVars>
      </dgm:prSet>
      <dgm:spPr/>
    </dgm:pt>
  </dgm:ptLst>
  <dgm:cxnLst>
    <dgm:cxn modelId="{A5572807-2F8E-481D-AD91-47FBA878BE31}" srcId="{D5035285-1251-4949-B263-C4ADB96A1441}" destId="{5F210C79-ADD8-479F-B30C-148640F1007F}" srcOrd="2" destOrd="0" parTransId="{A8D50E97-BADD-4F6E-9A64-5372C5711166}" sibTransId="{78BF4F02-227E-4151-BBC9-4CAAB6D558AA}"/>
    <dgm:cxn modelId="{6395951F-E952-4BF4-B390-5AAE21C7ED81}" type="presOf" srcId="{5F210C79-ADD8-479F-B30C-148640F1007F}" destId="{4FC10758-B138-4989-9F12-FA41FD5CB4BC}" srcOrd="1" destOrd="0" presId="urn:microsoft.com/office/officeart/2005/8/layout/venn2"/>
    <dgm:cxn modelId="{B633F335-A5B0-42B7-BABD-CD6111E20FEC}" type="presOf" srcId="{5F210C79-ADD8-479F-B30C-148640F1007F}" destId="{262309AF-407F-4F35-8C90-4661088417BE}" srcOrd="0" destOrd="0" presId="urn:microsoft.com/office/officeart/2005/8/layout/venn2"/>
    <dgm:cxn modelId="{6CFF9C3F-3382-4188-837E-A0C9E51D6C3E}" srcId="{D5035285-1251-4949-B263-C4ADB96A1441}" destId="{527E32DA-9535-492C-AF55-8507533172A7}" srcOrd="0" destOrd="0" parTransId="{29747620-7E28-47B5-95E6-64C846A74172}" sibTransId="{EA65D82F-B72F-43A0-BC08-32F83DD9BF13}"/>
    <dgm:cxn modelId="{66CFEE5D-3342-463F-8887-9E6602E4D2D6}" srcId="{D5035285-1251-4949-B263-C4ADB96A1441}" destId="{D73F71B5-CDEE-4515-8E80-417B66A9F305}" srcOrd="3" destOrd="0" parTransId="{71C99058-E095-4847-BC49-8033799D5A34}" sibTransId="{AEEDABC4-8727-485C-9A60-ED8E7AAC744C}"/>
    <dgm:cxn modelId="{E5156466-2A55-492D-A165-EA867238FBEA}" type="presOf" srcId="{D73F71B5-CDEE-4515-8E80-417B66A9F305}" destId="{D5E81B8F-CF54-4DAF-8347-E1EF82438915}" srcOrd="1" destOrd="0" presId="urn:microsoft.com/office/officeart/2005/8/layout/venn2"/>
    <dgm:cxn modelId="{252B256A-7B49-4792-9D28-C87859063C48}" srcId="{D5035285-1251-4949-B263-C4ADB96A1441}" destId="{5612783B-4569-44D5-A613-02C9CA49671C}" srcOrd="1" destOrd="0" parTransId="{65400825-B091-414B-BCBA-398E2A9D8E6C}" sibTransId="{4BDD86E1-35A9-4760-85A3-A65BEC669F95}"/>
    <dgm:cxn modelId="{15321356-BD94-4AAC-BDE4-0024B29204B9}" type="presOf" srcId="{D5035285-1251-4949-B263-C4ADB96A1441}" destId="{C3B7B601-6252-432E-87E6-6D033F9F2297}" srcOrd="0" destOrd="0" presId="urn:microsoft.com/office/officeart/2005/8/layout/venn2"/>
    <dgm:cxn modelId="{62BC609B-5974-45CA-8E59-32B7BF003832}" type="presOf" srcId="{5612783B-4569-44D5-A613-02C9CA49671C}" destId="{A871E116-D53E-49C5-A5C1-0FE140C15B00}" srcOrd="1" destOrd="0" presId="urn:microsoft.com/office/officeart/2005/8/layout/venn2"/>
    <dgm:cxn modelId="{D887EBA5-7D64-4133-BBEF-B9A13EDF0019}" type="presOf" srcId="{D73F71B5-CDEE-4515-8E80-417B66A9F305}" destId="{89B54351-4915-4C0D-AB02-E99300D45294}" srcOrd="0" destOrd="0" presId="urn:microsoft.com/office/officeart/2005/8/layout/venn2"/>
    <dgm:cxn modelId="{E5272DAB-D025-4050-BF47-4D5A31A593EB}" type="presOf" srcId="{527E32DA-9535-492C-AF55-8507533172A7}" destId="{799F4D36-7DC4-4D9C-A5C9-37B6747D6767}" srcOrd="1" destOrd="0" presId="urn:microsoft.com/office/officeart/2005/8/layout/venn2"/>
    <dgm:cxn modelId="{2D6B8DB8-760F-4A58-B44B-813BABD40DD9}" type="presOf" srcId="{5612783B-4569-44D5-A613-02C9CA49671C}" destId="{3B4824AC-EB4E-48FF-8D24-B3AD1AA98995}" srcOrd="0" destOrd="0" presId="urn:microsoft.com/office/officeart/2005/8/layout/venn2"/>
    <dgm:cxn modelId="{C091EAEE-C394-47F9-9CEB-AA9B483FA8AF}" type="presOf" srcId="{527E32DA-9535-492C-AF55-8507533172A7}" destId="{D52F3C77-2820-4A57-8177-0282BF45EB4C}" srcOrd="0" destOrd="0" presId="urn:microsoft.com/office/officeart/2005/8/layout/venn2"/>
    <dgm:cxn modelId="{095D0505-E4DD-4E6E-8B69-6F67353450AA}" type="presParOf" srcId="{C3B7B601-6252-432E-87E6-6D033F9F2297}" destId="{AF62C5DC-AA5A-421A-984D-14E908328CE9}" srcOrd="0" destOrd="0" presId="urn:microsoft.com/office/officeart/2005/8/layout/venn2"/>
    <dgm:cxn modelId="{26B0F056-9FCC-4FD6-8065-3D629B48438C}" type="presParOf" srcId="{AF62C5DC-AA5A-421A-984D-14E908328CE9}" destId="{D52F3C77-2820-4A57-8177-0282BF45EB4C}" srcOrd="0" destOrd="0" presId="urn:microsoft.com/office/officeart/2005/8/layout/venn2"/>
    <dgm:cxn modelId="{77CDFE1E-2080-4B82-B15F-054BB6990A64}" type="presParOf" srcId="{AF62C5DC-AA5A-421A-984D-14E908328CE9}" destId="{799F4D36-7DC4-4D9C-A5C9-37B6747D6767}" srcOrd="1" destOrd="0" presId="urn:microsoft.com/office/officeart/2005/8/layout/venn2"/>
    <dgm:cxn modelId="{0314F93B-FC10-4614-BD64-EC31447E3507}" type="presParOf" srcId="{C3B7B601-6252-432E-87E6-6D033F9F2297}" destId="{E59F078C-3AB5-4729-AD90-4B3A5CFDF20F}" srcOrd="1" destOrd="0" presId="urn:microsoft.com/office/officeart/2005/8/layout/venn2"/>
    <dgm:cxn modelId="{6FEBE1E3-6BCA-4649-AF24-57095B8DB198}" type="presParOf" srcId="{E59F078C-3AB5-4729-AD90-4B3A5CFDF20F}" destId="{3B4824AC-EB4E-48FF-8D24-B3AD1AA98995}" srcOrd="0" destOrd="0" presId="urn:microsoft.com/office/officeart/2005/8/layout/venn2"/>
    <dgm:cxn modelId="{5E133440-92AE-4FD3-96C7-09BFC59F877A}" type="presParOf" srcId="{E59F078C-3AB5-4729-AD90-4B3A5CFDF20F}" destId="{A871E116-D53E-49C5-A5C1-0FE140C15B00}" srcOrd="1" destOrd="0" presId="urn:microsoft.com/office/officeart/2005/8/layout/venn2"/>
    <dgm:cxn modelId="{6DA481B7-FEC7-4DB9-8F55-1F5B94BD7422}" type="presParOf" srcId="{C3B7B601-6252-432E-87E6-6D033F9F2297}" destId="{8CB0D628-0237-4DFB-A961-9AF65C29DE14}" srcOrd="2" destOrd="0" presId="urn:microsoft.com/office/officeart/2005/8/layout/venn2"/>
    <dgm:cxn modelId="{BEBDDB92-A260-4364-9ACE-A62B039F4B3A}" type="presParOf" srcId="{8CB0D628-0237-4DFB-A961-9AF65C29DE14}" destId="{262309AF-407F-4F35-8C90-4661088417BE}" srcOrd="0" destOrd="0" presId="urn:microsoft.com/office/officeart/2005/8/layout/venn2"/>
    <dgm:cxn modelId="{37513A2B-6A15-4279-8257-9E8C82B1C2D2}" type="presParOf" srcId="{8CB0D628-0237-4DFB-A961-9AF65C29DE14}" destId="{4FC10758-B138-4989-9F12-FA41FD5CB4BC}" srcOrd="1" destOrd="0" presId="urn:microsoft.com/office/officeart/2005/8/layout/venn2"/>
    <dgm:cxn modelId="{BE6A9F47-95A0-4DA6-A12F-E929A7615A13}" type="presParOf" srcId="{C3B7B601-6252-432E-87E6-6D033F9F2297}" destId="{CECC1629-3A18-4736-A9B1-EFD14961E95D}" srcOrd="3" destOrd="0" presId="urn:microsoft.com/office/officeart/2005/8/layout/venn2"/>
    <dgm:cxn modelId="{BFE5DBDF-9FE5-4333-BB94-BA11ADF37AC0}" type="presParOf" srcId="{CECC1629-3A18-4736-A9B1-EFD14961E95D}" destId="{89B54351-4915-4C0D-AB02-E99300D45294}" srcOrd="0" destOrd="0" presId="urn:microsoft.com/office/officeart/2005/8/layout/venn2"/>
    <dgm:cxn modelId="{7D6AF312-1CF7-48E0-8822-08EF2858E015}" type="presParOf" srcId="{CECC1629-3A18-4736-A9B1-EFD14961E95D}" destId="{D5E81B8F-CF54-4DAF-8347-E1EF82438915}"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E29155-927D-4679-850B-2A432C36F82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BB2D6287-895D-4B84-9049-7FA55B08A5C0}">
      <dgm:prSet phldrT="[Text]"/>
      <dgm:spPr/>
      <dgm:t>
        <a:bodyPr/>
        <a:lstStyle/>
        <a:p>
          <a:r>
            <a:rPr lang="de-DE" dirty="0"/>
            <a:t>Administrator</a:t>
          </a:r>
        </a:p>
      </dgm:t>
    </dgm:pt>
    <dgm:pt modelId="{E9F9CA47-1747-4633-A2DD-5D0919F7E63D}" type="parTrans" cxnId="{7152224A-33F2-4151-AF4A-8E41EB0C7211}">
      <dgm:prSet/>
      <dgm:spPr/>
      <dgm:t>
        <a:bodyPr/>
        <a:lstStyle/>
        <a:p>
          <a:endParaRPr lang="de-DE"/>
        </a:p>
      </dgm:t>
    </dgm:pt>
    <dgm:pt modelId="{D7E6BF9F-BD80-48CC-BE86-5065AE96D2B7}" type="sibTrans" cxnId="{7152224A-33F2-4151-AF4A-8E41EB0C7211}">
      <dgm:prSet/>
      <dgm:spPr/>
      <dgm:t>
        <a:bodyPr/>
        <a:lstStyle/>
        <a:p>
          <a:endParaRPr lang="de-DE"/>
        </a:p>
      </dgm:t>
    </dgm:pt>
    <dgm:pt modelId="{206D9BE5-37A6-4DDE-9EB6-81B261DBDEE9}">
      <dgm:prSet phldrT="[Text]" custT="1"/>
      <dgm:spPr/>
      <dgm:t>
        <a:bodyPr/>
        <a:lstStyle/>
        <a:p>
          <a:r>
            <a:rPr lang="de-DE" sz="1800" dirty="0"/>
            <a:t>Benutzer</a:t>
          </a:r>
        </a:p>
      </dgm:t>
    </dgm:pt>
    <dgm:pt modelId="{574CBD8F-78E0-481B-B531-DC699237D80E}" type="parTrans" cxnId="{C364B851-63BF-4850-8710-F84C62E94F72}">
      <dgm:prSet/>
      <dgm:spPr/>
      <dgm:t>
        <a:bodyPr/>
        <a:lstStyle/>
        <a:p>
          <a:endParaRPr lang="de-DE"/>
        </a:p>
      </dgm:t>
    </dgm:pt>
    <dgm:pt modelId="{29C7DF0C-4815-42D5-8E9B-EAAF4184F234}" type="sibTrans" cxnId="{C364B851-63BF-4850-8710-F84C62E94F72}">
      <dgm:prSet/>
      <dgm:spPr/>
      <dgm:t>
        <a:bodyPr/>
        <a:lstStyle/>
        <a:p>
          <a:endParaRPr lang="de-DE"/>
        </a:p>
      </dgm:t>
    </dgm:pt>
    <dgm:pt modelId="{591B2FE5-C3D6-4E3C-A992-02B2AA4B7E4E}">
      <dgm:prSet phldrT="[Text]" custT="1"/>
      <dgm:spPr/>
      <dgm:t>
        <a:bodyPr/>
        <a:lstStyle/>
        <a:p>
          <a:r>
            <a:rPr lang="de-DE" sz="1800" dirty="0"/>
            <a:t>Evaluation</a:t>
          </a:r>
        </a:p>
      </dgm:t>
    </dgm:pt>
    <dgm:pt modelId="{87C47EFE-CA8F-445A-BB4B-CE1C3862D2CF}" type="parTrans" cxnId="{4FB8A22B-05F1-425A-B5BB-59E41F6D3783}">
      <dgm:prSet/>
      <dgm:spPr/>
      <dgm:t>
        <a:bodyPr/>
        <a:lstStyle/>
        <a:p>
          <a:endParaRPr lang="de-DE"/>
        </a:p>
      </dgm:t>
    </dgm:pt>
    <dgm:pt modelId="{7D6ABD9E-A9C7-49EC-919C-90D4230F0D7A}" type="sibTrans" cxnId="{4FB8A22B-05F1-425A-B5BB-59E41F6D3783}">
      <dgm:prSet/>
      <dgm:spPr/>
      <dgm:t>
        <a:bodyPr/>
        <a:lstStyle/>
        <a:p>
          <a:endParaRPr lang="de-DE"/>
        </a:p>
      </dgm:t>
    </dgm:pt>
    <dgm:pt modelId="{BF6B06E1-4421-4D55-9AAB-F4115106BF70}">
      <dgm:prSet phldrT="[Text]"/>
      <dgm:spPr/>
      <dgm:t>
        <a:bodyPr/>
        <a:lstStyle/>
        <a:p>
          <a:r>
            <a:rPr lang="de-DE" dirty="0"/>
            <a:t>Lernumgebung</a:t>
          </a:r>
        </a:p>
      </dgm:t>
    </dgm:pt>
    <dgm:pt modelId="{3C5E3667-0921-4322-99E0-A8EC6ECDD801}" type="parTrans" cxnId="{6DF59B7B-D99B-47FA-8D2E-25170C00825D}">
      <dgm:prSet/>
      <dgm:spPr/>
      <dgm:t>
        <a:bodyPr/>
        <a:lstStyle/>
        <a:p>
          <a:endParaRPr lang="de-DE"/>
        </a:p>
      </dgm:t>
    </dgm:pt>
    <dgm:pt modelId="{3780427D-1139-42FC-9BE0-0D936996CAF4}" type="sibTrans" cxnId="{6DF59B7B-D99B-47FA-8D2E-25170C00825D}">
      <dgm:prSet/>
      <dgm:spPr/>
      <dgm:t>
        <a:bodyPr/>
        <a:lstStyle/>
        <a:p>
          <a:endParaRPr lang="de-DE"/>
        </a:p>
      </dgm:t>
    </dgm:pt>
    <dgm:pt modelId="{315B9B5E-FA50-40CD-82E1-BEDDB638D6D0}">
      <dgm:prSet phldrT="[Text]" custT="1"/>
      <dgm:spPr/>
      <dgm:t>
        <a:bodyPr/>
        <a:lstStyle/>
        <a:p>
          <a:r>
            <a:rPr lang="de-DE" sz="1800" dirty="0"/>
            <a:t>Kurse</a:t>
          </a:r>
        </a:p>
      </dgm:t>
    </dgm:pt>
    <dgm:pt modelId="{0416CF48-B30B-426E-A392-9D2680058393}" type="parTrans" cxnId="{E23FD4F0-9A31-442C-A137-04E08D584A5D}">
      <dgm:prSet/>
      <dgm:spPr/>
      <dgm:t>
        <a:bodyPr/>
        <a:lstStyle/>
        <a:p>
          <a:endParaRPr lang="de-DE"/>
        </a:p>
      </dgm:t>
    </dgm:pt>
    <dgm:pt modelId="{0F00282B-F1AB-42FA-9A2E-A15F4AD39B54}" type="sibTrans" cxnId="{E23FD4F0-9A31-442C-A137-04E08D584A5D}">
      <dgm:prSet/>
      <dgm:spPr/>
      <dgm:t>
        <a:bodyPr/>
        <a:lstStyle/>
        <a:p>
          <a:endParaRPr lang="de-DE"/>
        </a:p>
      </dgm:t>
    </dgm:pt>
    <dgm:pt modelId="{E89341EC-75C0-436E-BDC9-72CBA1B2B9ED}">
      <dgm:prSet phldrT="[Text]" custT="1"/>
      <dgm:spPr/>
      <dgm:t>
        <a:bodyPr/>
        <a:lstStyle/>
        <a:p>
          <a:r>
            <a:rPr lang="de-DE" sz="1800" dirty="0"/>
            <a:t>Personalisierung</a:t>
          </a:r>
        </a:p>
      </dgm:t>
    </dgm:pt>
    <dgm:pt modelId="{1A55EA50-5F71-4276-8FAE-7C04C77937D7}" type="parTrans" cxnId="{0960CF87-17AB-4305-A234-04CAB8CEF36E}">
      <dgm:prSet/>
      <dgm:spPr/>
      <dgm:t>
        <a:bodyPr/>
        <a:lstStyle/>
        <a:p>
          <a:endParaRPr lang="de-DE"/>
        </a:p>
      </dgm:t>
    </dgm:pt>
    <dgm:pt modelId="{8BA6E874-0AAE-4DCC-8A75-7E5B24F546CD}" type="sibTrans" cxnId="{0960CF87-17AB-4305-A234-04CAB8CEF36E}">
      <dgm:prSet/>
      <dgm:spPr/>
      <dgm:t>
        <a:bodyPr/>
        <a:lstStyle/>
        <a:p>
          <a:endParaRPr lang="de-DE"/>
        </a:p>
      </dgm:t>
    </dgm:pt>
    <dgm:pt modelId="{5233AF52-1E13-4748-96B9-4AED206E317A}">
      <dgm:prSet phldrT="[Text]"/>
      <dgm:spPr/>
      <dgm:t>
        <a:bodyPr/>
        <a:lstStyle/>
        <a:p>
          <a:r>
            <a:rPr lang="de-DE" dirty="0"/>
            <a:t>Authoring</a:t>
          </a:r>
        </a:p>
      </dgm:t>
    </dgm:pt>
    <dgm:pt modelId="{3EA6779D-D0E5-4C04-97B1-1A52107EA90B}" type="parTrans" cxnId="{116DADFE-2BA2-4DCF-8251-72507308259A}">
      <dgm:prSet/>
      <dgm:spPr/>
      <dgm:t>
        <a:bodyPr/>
        <a:lstStyle/>
        <a:p>
          <a:endParaRPr lang="de-DE"/>
        </a:p>
      </dgm:t>
    </dgm:pt>
    <dgm:pt modelId="{C10CFAAD-F3F9-4FBD-8AAC-FC6467CE6B11}" type="sibTrans" cxnId="{116DADFE-2BA2-4DCF-8251-72507308259A}">
      <dgm:prSet/>
      <dgm:spPr/>
      <dgm:t>
        <a:bodyPr/>
        <a:lstStyle/>
        <a:p>
          <a:endParaRPr lang="de-DE"/>
        </a:p>
      </dgm:t>
    </dgm:pt>
    <dgm:pt modelId="{74957A39-9F48-434D-A59D-D2278577BDDA}">
      <dgm:prSet phldrT="[Text]" custT="1"/>
      <dgm:spPr/>
      <dgm:t>
        <a:bodyPr/>
        <a:lstStyle/>
        <a:p>
          <a:r>
            <a:rPr lang="de-DE" sz="1800" dirty="0"/>
            <a:t>Interfacedesign</a:t>
          </a:r>
        </a:p>
      </dgm:t>
    </dgm:pt>
    <dgm:pt modelId="{7F9E2EDB-E4CE-4319-8702-16872BDF8742}" type="parTrans" cxnId="{E4ADC491-2556-4F3A-826A-66F029A42D72}">
      <dgm:prSet/>
      <dgm:spPr/>
      <dgm:t>
        <a:bodyPr/>
        <a:lstStyle/>
        <a:p>
          <a:endParaRPr lang="de-DE"/>
        </a:p>
      </dgm:t>
    </dgm:pt>
    <dgm:pt modelId="{9AF1D1C0-3045-4AD4-8A57-B9288BC2C17D}" type="sibTrans" cxnId="{E4ADC491-2556-4F3A-826A-66F029A42D72}">
      <dgm:prSet/>
      <dgm:spPr/>
      <dgm:t>
        <a:bodyPr/>
        <a:lstStyle/>
        <a:p>
          <a:endParaRPr lang="de-DE"/>
        </a:p>
      </dgm:t>
    </dgm:pt>
    <dgm:pt modelId="{937C6DE0-CE91-421C-AD1B-5F6D24927F77}">
      <dgm:prSet phldrT="[Text]" custT="1"/>
      <dgm:spPr/>
      <dgm:t>
        <a:bodyPr/>
        <a:lstStyle/>
        <a:p>
          <a:r>
            <a:rPr lang="de-DE" sz="1800" dirty="0"/>
            <a:t>Tests</a:t>
          </a:r>
        </a:p>
      </dgm:t>
    </dgm:pt>
    <dgm:pt modelId="{0BD5BB59-3703-4078-9C5D-05B6A892A1B3}" type="parTrans" cxnId="{5CF1A36C-6BD4-4914-B459-6BE3A3F7658B}">
      <dgm:prSet/>
      <dgm:spPr/>
      <dgm:t>
        <a:bodyPr/>
        <a:lstStyle/>
        <a:p>
          <a:endParaRPr lang="de-DE"/>
        </a:p>
      </dgm:t>
    </dgm:pt>
    <dgm:pt modelId="{DC09109F-A582-41D9-8812-DDA9A23074D9}" type="sibTrans" cxnId="{5CF1A36C-6BD4-4914-B459-6BE3A3F7658B}">
      <dgm:prSet/>
      <dgm:spPr/>
      <dgm:t>
        <a:bodyPr/>
        <a:lstStyle/>
        <a:p>
          <a:endParaRPr lang="de-DE"/>
        </a:p>
      </dgm:t>
    </dgm:pt>
    <dgm:pt modelId="{14E62B2C-7B2F-4CD6-BC36-D7C7206D19F0}">
      <dgm:prSet phldrT="[Text]" custT="1"/>
      <dgm:spPr/>
      <dgm:t>
        <a:bodyPr/>
        <a:lstStyle/>
        <a:p>
          <a:r>
            <a:rPr lang="de-DE" sz="1800" dirty="0"/>
            <a:t>Kursverwalter</a:t>
          </a:r>
        </a:p>
      </dgm:t>
    </dgm:pt>
    <dgm:pt modelId="{79E9159F-4D11-4DC8-BDB3-2508D0819219}" type="parTrans" cxnId="{8FE59EAF-6C85-456F-A1F1-064557D50F18}">
      <dgm:prSet/>
      <dgm:spPr/>
      <dgm:t>
        <a:bodyPr/>
        <a:lstStyle/>
        <a:p>
          <a:endParaRPr lang="de-DE"/>
        </a:p>
      </dgm:t>
    </dgm:pt>
    <dgm:pt modelId="{BE378EB6-1B30-4AC5-A505-24155611CD48}" type="sibTrans" cxnId="{8FE59EAF-6C85-456F-A1F1-064557D50F18}">
      <dgm:prSet/>
      <dgm:spPr/>
      <dgm:t>
        <a:bodyPr/>
        <a:lstStyle/>
        <a:p>
          <a:endParaRPr lang="de-DE"/>
        </a:p>
      </dgm:t>
    </dgm:pt>
    <dgm:pt modelId="{5C5835F6-0224-4365-A445-EFB1A1CE4DC3}">
      <dgm:prSet phldrT="[Text]" custT="1"/>
      <dgm:spPr/>
      <dgm:t>
        <a:bodyPr/>
        <a:lstStyle/>
        <a:p>
          <a:r>
            <a:rPr lang="de-DE" sz="1800" dirty="0"/>
            <a:t>Institutionen</a:t>
          </a:r>
        </a:p>
      </dgm:t>
    </dgm:pt>
    <dgm:pt modelId="{7C25F747-23EB-44D0-9926-48DF654F2438}" type="parTrans" cxnId="{C00BB645-AE16-4476-9562-449A90485748}">
      <dgm:prSet/>
      <dgm:spPr/>
      <dgm:t>
        <a:bodyPr/>
        <a:lstStyle/>
        <a:p>
          <a:endParaRPr lang="de-DE"/>
        </a:p>
      </dgm:t>
    </dgm:pt>
    <dgm:pt modelId="{72D78E10-62B0-44C7-9F9C-33A34A35BDD4}" type="sibTrans" cxnId="{C00BB645-AE16-4476-9562-449A90485748}">
      <dgm:prSet/>
      <dgm:spPr/>
      <dgm:t>
        <a:bodyPr/>
        <a:lstStyle/>
        <a:p>
          <a:endParaRPr lang="de-DE"/>
        </a:p>
      </dgm:t>
    </dgm:pt>
    <dgm:pt modelId="{395EB5A0-A82F-4796-84A3-CC4ACF101793}">
      <dgm:prSet phldrT="[Text]" custT="1"/>
      <dgm:spPr/>
      <dgm:t>
        <a:bodyPr/>
        <a:lstStyle/>
        <a:p>
          <a:r>
            <a:rPr lang="de-DE" sz="1800" dirty="0"/>
            <a:t>Kommunikation</a:t>
          </a:r>
        </a:p>
      </dgm:t>
    </dgm:pt>
    <dgm:pt modelId="{870095B2-5CD1-406B-83AF-1307696D813F}" type="parTrans" cxnId="{F25E4B74-011D-4B61-B9EE-21B9782A7CCB}">
      <dgm:prSet/>
      <dgm:spPr/>
      <dgm:t>
        <a:bodyPr/>
        <a:lstStyle/>
        <a:p>
          <a:endParaRPr lang="de-DE"/>
        </a:p>
      </dgm:t>
    </dgm:pt>
    <dgm:pt modelId="{2D7D151D-3F86-40DB-9D4E-FC0E4C2B03AE}" type="sibTrans" cxnId="{F25E4B74-011D-4B61-B9EE-21B9782A7CCB}">
      <dgm:prSet/>
      <dgm:spPr/>
      <dgm:t>
        <a:bodyPr/>
        <a:lstStyle/>
        <a:p>
          <a:endParaRPr lang="de-DE"/>
        </a:p>
      </dgm:t>
    </dgm:pt>
    <dgm:pt modelId="{ED10CF5D-D953-42EA-8855-B4D531E94C85}">
      <dgm:prSet phldrT="[Text]" custT="1"/>
      <dgm:spPr/>
      <dgm:t>
        <a:bodyPr/>
        <a:lstStyle/>
        <a:p>
          <a:r>
            <a:rPr lang="de-DE" sz="1800" dirty="0"/>
            <a:t>Werkzeuge</a:t>
          </a:r>
        </a:p>
      </dgm:t>
    </dgm:pt>
    <dgm:pt modelId="{BC7D6893-6F59-4514-8752-7EA2F6479097}" type="parTrans" cxnId="{2F321C5F-2BC7-4866-987A-00796510BADD}">
      <dgm:prSet/>
      <dgm:spPr/>
      <dgm:t>
        <a:bodyPr/>
        <a:lstStyle/>
        <a:p>
          <a:endParaRPr lang="de-DE"/>
        </a:p>
      </dgm:t>
    </dgm:pt>
    <dgm:pt modelId="{CD7EB27C-DF2A-46E7-827C-662ED98A5AC9}" type="sibTrans" cxnId="{2F321C5F-2BC7-4866-987A-00796510BADD}">
      <dgm:prSet/>
      <dgm:spPr/>
      <dgm:t>
        <a:bodyPr/>
        <a:lstStyle/>
        <a:p>
          <a:endParaRPr lang="de-DE"/>
        </a:p>
      </dgm:t>
    </dgm:pt>
    <dgm:pt modelId="{7F6BCD09-0E8C-45EB-B516-0B2A48A3DEAE}">
      <dgm:prSet phldrT="[Text]" custT="1"/>
      <dgm:spPr/>
      <dgm:t>
        <a:bodyPr/>
        <a:lstStyle/>
        <a:p>
          <a:r>
            <a:rPr lang="de-DE" sz="1800" dirty="0"/>
            <a:t>Lernobjekte</a:t>
          </a:r>
        </a:p>
      </dgm:t>
    </dgm:pt>
    <dgm:pt modelId="{9E73352D-F674-4B69-84FD-26C524965EF0}" type="parTrans" cxnId="{9AC32A68-6158-487B-8B75-5288B63AB551}">
      <dgm:prSet/>
      <dgm:spPr/>
      <dgm:t>
        <a:bodyPr/>
        <a:lstStyle/>
        <a:p>
          <a:endParaRPr lang="de-DE"/>
        </a:p>
      </dgm:t>
    </dgm:pt>
    <dgm:pt modelId="{B8024184-30FE-4A49-8357-DC027B6CF853}" type="sibTrans" cxnId="{9AC32A68-6158-487B-8B75-5288B63AB551}">
      <dgm:prSet/>
      <dgm:spPr/>
      <dgm:t>
        <a:bodyPr/>
        <a:lstStyle/>
        <a:p>
          <a:endParaRPr lang="de-DE"/>
        </a:p>
      </dgm:t>
    </dgm:pt>
    <dgm:pt modelId="{94470BE8-5749-43C1-9706-E604B0511C02}">
      <dgm:prSet phldrT="[Text]" custT="1"/>
      <dgm:spPr/>
      <dgm:t>
        <a:bodyPr/>
        <a:lstStyle/>
        <a:p>
          <a:r>
            <a:rPr lang="de-DE" sz="1800" dirty="0"/>
            <a:t>Aufgabe</a:t>
          </a:r>
        </a:p>
      </dgm:t>
    </dgm:pt>
    <dgm:pt modelId="{70574C0E-061A-4731-A925-1D1DB941F52C}" type="parTrans" cxnId="{2F44B80F-669E-435C-8F4F-C87ABA3C19F0}">
      <dgm:prSet/>
      <dgm:spPr/>
      <dgm:t>
        <a:bodyPr/>
        <a:lstStyle/>
        <a:p>
          <a:endParaRPr lang="de-DE"/>
        </a:p>
      </dgm:t>
    </dgm:pt>
    <dgm:pt modelId="{C72C9799-546E-47A8-B8F2-B7AC2EE1C04F}" type="sibTrans" cxnId="{2F44B80F-669E-435C-8F4F-C87ABA3C19F0}">
      <dgm:prSet/>
      <dgm:spPr/>
      <dgm:t>
        <a:bodyPr/>
        <a:lstStyle/>
        <a:p>
          <a:endParaRPr lang="de-DE"/>
        </a:p>
      </dgm:t>
    </dgm:pt>
    <dgm:pt modelId="{994A227C-2DE0-4C6F-A966-13376B66CC1B}" type="pres">
      <dgm:prSet presAssocID="{05E29155-927D-4679-850B-2A432C36F82D}" presName="Name0" presStyleCnt="0">
        <dgm:presLayoutVars>
          <dgm:dir/>
          <dgm:animLvl val="lvl"/>
          <dgm:resizeHandles val="exact"/>
        </dgm:presLayoutVars>
      </dgm:prSet>
      <dgm:spPr/>
    </dgm:pt>
    <dgm:pt modelId="{FED36A08-95F3-46F4-A709-F3EB52847A7D}" type="pres">
      <dgm:prSet presAssocID="{BB2D6287-895D-4B84-9049-7FA55B08A5C0}" presName="linNode" presStyleCnt="0"/>
      <dgm:spPr/>
    </dgm:pt>
    <dgm:pt modelId="{E294C1BA-E567-4E32-980D-63B71462D482}" type="pres">
      <dgm:prSet presAssocID="{BB2D6287-895D-4B84-9049-7FA55B08A5C0}" presName="parentText" presStyleLbl="node1" presStyleIdx="0" presStyleCnt="3" custScaleY="56905">
        <dgm:presLayoutVars>
          <dgm:chMax val="1"/>
          <dgm:bulletEnabled val="1"/>
        </dgm:presLayoutVars>
      </dgm:prSet>
      <dgm:spPr/>
    </dgm:pt>
    <dgm:pt modelId="{86DD8400-F293-43AE-B966-2ADB8091AA75}" type="pres">
      <dgm:prSet presAssocID="{BB2D6287-895D-4B84-9049-7FA55B08A5C0}" presName="descendantText" presStyleLbl="alignAccFollowNode1" presStyleIdx="0" presStyleCnt="3">
        <dgm:presLayoutVars>
          <dgm:bulletEnabled val="1"/>
        </dgm:presLayoutVars>
      </dgm:prSet>
      <dgm:spPr/>
    </dgm:pt>
    <dgm:pt modelId="{04B08B82-2725-4DBC-A164-76DE05BDFAF2}" type="pres">
      <dgm:prSet presAssocID="{D7E6BF9F-BD80-48CC-BE86-5065AE96D2B7}" presName="sp" presStyleCnt="0"/>
      <dgm:spPr/>
    </dgm:pt>
    <dgm:pt modelId="{95B12BCB-19FE-4C7C-9C49-CF6B90550343}" type="pres">
      <dgm:prSet presAssocID="{BF6B06E1-4421-4D55-9AAB-F4115106BF70}" presName="linNode" presStyleCnt="0"/>
      <dgm:spPr/>
    </dgm:pt>
    <dgm:pt modelId="{ACE622E7-1955-4996-8C6B-0C904083748C}" type="pres">
      <dgm:prSet presAssocID="{BF6B06E1-4421-4D55-9AAB-F4115106BF70}" presName="parentText" presStyleLbl="node1" presStyleIdx="1" presStyleCnt="3" custScaleY="61614">
        <dgm:presLayoutVars>
          <dgm:chMax val="1"/>
          <dgm:bulletEnabled val="1"/>
        </dgm:presLayoutVars>
      </dgm:prSet>
      <dgm:spPr/>
    </dgm:pt>
    <dgm:pt modelId="{C9FC10A9-82CE-47C4-97F0-C28ACE596CD9}" type="pres">
      <dgm:prSet presAssocID="{BF6B06E1-4421-4D55-9AAB-F4115106BF70}" presName="descendantText" presStyleLbl="alignAccFollowNode1" presStyleIdx="1" presStyleCnt="3">
        <dgm:presLayoutVars>
          <dgm:bulletEnabled val="1"/>
        </dgm:presLayoutVars>
      </dgm:prSet>
      <dgm:spPr/>
    </dgm:pt>
    <dgm:pt modelId="{63E4FECE-BAA8-4515-86DF-C863EBB23F17}" type="pres">
      <dgm:prSet presAssocID="{3780427D-1139-42FC-9BE0-0D936996CAF4}" presName="sp" presStyleCnt="0"/>
      <dgm:spPr/>
    </dgm:pt>
    <dgm:pt modelId="{8EF56FF1-96F0-4025-AAC7-445C227C8C4C}" type="pres">
      <dgm:prSet presAssocID="{5233AF52-1E13-4748-96B9-4AED206E317A}" presName="linNode" presStyleCnt="0"/>
      <dgm:spPr/>
    </dgm:pt>
    <dgm:pt modelId="{66FCA708-2FD7-40CC-81E7-3A5289F28973}" type="pres">
      <dgm:prSet presAssocID="{5233AF52-1E13-4748-96B9-4AED206E317A}" presName="parentText" presStyleLbl="node1" presStyleIdx="2" presStyleCnt="3" custScaleY="54344">
        <dgm:presLayoutVars>
          <dgm:chMax val="1"/>
          <dgm:bulletEnabled val="1"/>
        </dgm:presLayoutVars>
      </dgm:prSet>
      <dgm:spPr/>
    </dgm:pt>
    <dgm:pt modelId="{D9983443-7C7D-4A98-BAE4-A539502420C4}" type="pres">
      <dgm:prSet presAssocID="{5233AF52-1E13-4748-96B9-4AED206E317A}" presName="descendantText" presStyleLbl="alignAccFollowNode1" presStyleIdx="2" presStyleCnt="3">
        <dgm:presLayoutVars>
          <dgm:bulletEnabled val="1"/>
        </dgm:presLayoutVars>
      </dgm:prSet>
      <dgm:spPr/>
    </dgm:pt>
  </dgm:ptLst>
  <dgm:cxnLst>
    <dgm:cxn modelId="{919B8E03-7C57-4CCF-83C0-6A4EE7AC89FF}" type="presOf" srcId="{591B2FE5-C3D6-4E3C-A992-02B2AA4B7E4E}" destId="{86DD8400-F293-43AE-B966-2ADB8091AA75}" srcOrd="0" destOrd="3" presId="urn:microsoft.com/office/officeart/2005/8/layout/vList5"/>
    <dgm:cxn modelId="{2F44B80F-669E-435C-8F4F-C87ABA3C19F0}" srcId="{5233AF52-1E13-4748-96B9-4AED206E317A}" destId="{94470BE8-5749-43C1-9706-E604B0511C02}" srcOrd="2" destOrd="0" parTransId="{70574C0E-061A-4731-A925-1D1DB941F52C}" sibTransId="{C72C9799-546E-47A8-B8F2-B7AC2EE1C04F}"/>
    <dgm:cxn modelId="{32E6912A-9656-4BEF-AE6F-6BC032B3DB5A}" type="presOf" srcId="{7F6BCD09-0E8C-45EB-B516-0B2A48A3DEAE}" destId="{D9983443-7C7D-4A98-BAE4-A539502420C4}" srcOrd="0" destOrd="1" presId="urn:microsoft.com/office/officeart/2005/8/layout/vList5"/>
    <dgm:cxn modelId="{4FB8A22B-05F1-425A-B5BB-59E41F6D3783}" srcId="{BB2D6287-895D-4B84-9049-7FA55B08A5C0}" destId="{591B2FE5-C3D6-4E3C-A992-02B2AA4B7E4E}" srcOrd="3" destOrd="0" parTransId="{87C47EFE-CA8F-445A-BB4B-CE1C3862D2CF}" sibTransId="{7D6ABD9E-A9C7-49EC-919C-90D4230F0D7A}"/>
    <dgm:cxn modelId="{34B7843E-4679-4740-855F-C37ACBD3638C}" type="presOf" srcId="{5C5835F6-0224-4365-A445-EFB1A1CE4DC3}" destId="{86DD8400-F293-43AE-B966-2ADB8091AA75}" srcOrd="0" destOrd="2" presId="urn:microsoft.com/office/officeart/2005/8/layout/vList5"/>
    <dgm:cxn modelId="{2F321C5F-2BC7-4866-987A-00796510BADD}" srcId="{BF6B06E1-4421-4D55-9AAB-F4115106BF70}" destId="{ED10CF5D-D953-42EA-8855-B4D531E94C85}" srcOrd="2" destOrd="0" parTransId="{BC7D6893-6F59-4514-8752-7EA2F6479097}" sibTransId="{CD7EB27C-DF2A-46E7-827C-662ED98A5AC9}"/>
    <dgm:cxn modelId="{C00BB645-AE16-4476-9562-449A90485748}" srcId="{BB2D6287-895D-4B84-9049-7FA55B08A5C0}" destId="{5C5835F6-0224-4365-A445-EFB1A1CE4DC3}" srcOrd="2" destOrd="0" parTransId="{7C25F747-23EB-44D0-9926-48DF654F2438}" sibTransId="{72D78E10-62B0-44C7-9F9C-33A34A35BDD4}"/>
    <dgm:cxn modelId="{9AC32A68-6158-487B-8B75-5288B63AB551}" srcId="{5233AF52-1E13-4748-96B9-4AED206E317A}" destId="{7F6BCD09-0E8C-45EB-B516-0B2A48A3DEAE}" srcOrd="1" destOrd="0" parTransId="{9E73352D-F674-4B69-84FD-26C524965EF0}" sibTransId="{B8024184-30FE-4A49-8357-DC027B6CF853}"/>
    <dgm:cxn modelId="{7152224A-33F2-4151-AF4A-8E41EB0C7211}" srcId="{05E29155-927D-4679-850B-2A432C36F82D}" destId="{BB2D6287-895D-4B84-9049-7FA55B08A5C0}" srcOrd="0" destOrd="0" parTransId="{E9F9CA47-1747-4633-A2DD-5D0919F7E63D}" sibTransId="{D7E6BF9F-BD80-48CC-BE86-5065AE96D2B7}"/>
    <dgm:cxn modelId="{5CF1A36C-6BD4-4914-B459-6BE3A3F7658B}" srcId="{5233AF52-1E13-4748-96B9-4AED206E317A}" destId="{937C6DE0-CE91-421C-AD1B-5F6D24927F77}" srcOrd="3" destOrd="0" parTransId="{0BD5BB59-3703-4078-9C5D-05B6A892A1B3}" sibTransId="{DC09109F-A582-41D9-8812-DDA9A23074D9}"/>
    <dgm:cxn modelId="{FC00D84C-28DB-4B51-96DB-205B535DE3DE}" type="presOf" srcId="{94470BE8-5749-43C1-9706-E604B0511C02}" destId="{D9983443-7C7D-4A98-BAE4-A539502420C4}" srcOrd="0" destOrd="2" presId="urn:microsoft.com/office/officeart/2005/8/layout/vList5"/>
    <dgm:cxn modelId="{2016D16D-2E7F-4B3C-8C16-AFEF3E1586BE}" type="presOf" srcId="{315B9B5E-FA50-40CD-82E1-BEDDB638D6D0}" destId="{C9FC10A9-82CE-47C4-97F0-C28ACE596CD9}" srcOrd="0" destOrd="0" presId="urn:microsoft.com/office/officeart/2005/8/layout/vList5"/>
    <dgm:cxn modelId="{EEC72A6E-FD1F-476B-8406-36D1920C5213}" type="presOf" srcId="{BB2D6287-895D-4B84-9049-7FA55B08A5C0}" destId="{E294C1BA-E567-4E32-980D-63B71462D482}" srcOrd="0" destOrd="0" presId="urn:microsoft.com/office/officeart/2005/8/layout/vList5"/>
    <dgm:cxn modelId="{ABFA4970-E1FF-4F27-8297-CDAC0A59FAB9}" type="presOf" srcId="{74957A39-9F48-434D-A59D-D2278577BDDA}" destId="{D9983443-7C7D-4A98-BAE4-A539502420C4}" srcOrd="0" destOrd="0" presId="urn:microsoft.com/office/officeart/2005/8/layout/vList5"/>
    <dgm:cxn modelId="{C364B851-63BF-4850-8710-F84C62E94F72}" srcId="{BB2D6287-895D-4B84-9049-7FA55B08A5C0}" destId="{206D9BE5-37A6-4DDE-9EB6-81B261DBDEE9}" srcOrd="0" destOrd="0" parTransId="{574CBD8F-78E0-481B-B531-DC699237D80E}" sibTransId="{29C7DF0C-4815-42D5-8E9B-EAAF4184F234}"/>
    <dgm:cxn modelId="{F25E4B74-011D-4B61-B9EE-21B9782A7CCB}" srcId="{BF6B06E1-4421-4D55-9AAB-F4115106BF70}" destId="{395EB5A0-A82F-4796-84A3-CC4ACF101793}" srcOrd="1" destOrd="0" parTransId="{870095B2-5CD1-406B-83AF-1307696D813F}" sibTransId="{2D7D151D-3F86-40DB-9D4E-FC0E4C2B03AE}"/>
    <dgm:cxn modelId="{42AD0055-8A52-419B-A7D2-D154245D3F32}" type="presOf" srcId="{14E62B2C-7B2F-4CD6-BC36-D7C7206D19F0}" destId="{86DD8400-F293-43AE-B966-2ADB8091AA75}" srcOrd="0" destOrd="1" presId="urn:microsoft.com/office/officeart/2005/8/layout/vList5"/>
    <dgm:cxn modelId="{FB5D7A58-FB6C-4ADE-89AC-16C2AD17451F}" type="presOf" srcId="{ED10CF5D-D953-42EA-8855-B4D531E94C85}" destId="{C9FC10A9-82CE-47C4-97F0-C28ACE596CD9}" srcOrd="0" destOrd="2" presId="urn:microsoft.com/office/officeart/2005/8/layout/vList5"/>
    <dgm:cxn modelId="{6DF59B7B-D99B-47FA-8D2E-25170C00825D}" srcId="{05E29155-927D-4679-850B-2A432C36F82D}" destId="{BF6B06E1-4421-4D55-9AAB-F4115106BF70}" srcOrd="1" destOrd="0" parTransId="{3C5E3667-0921-4322-99E0-A8EC6ECDD801}" sibTransId="{3780427D-1139-42FC-9BE0-0D936996CAF4}"/>
    <dgm:cxn modelId="{7C549085-DA63-4850-8C56-3B2537000836}" type="presOf" srcId="{206D9BE5-37A6-4DDE-9EB6-81B261DBDEE9}" destId="{86DD8400-F293-43AE-B966-2ADB8091AA75}" srcOrd="0" destOrd="0" presId="urn:microsoft.com/office/officeart/2005/8/layout/vList5"/>
    <dgm:cxn modelId="{0960CF87-17AB-4305-A234-04CAB8CEF36E}" srcId="{BF6B06E1-4421-4D55-9AAB-F4115106BF70}" destId="{E89341EC-75C0-436E-BDC9-72CBA1B2B9ED}" srcOrd="3" destOrd="0" parTransId="{1A55EA50-5F71-4276-8FAE-7C04C77937D7}" sibTransId="{8BA6E874-0AAE-4DCC-8A75-7E5B24F546CD}"/>
    <dgm:cxn modelId="{E4ADC491-2556-4F3A-826A-66F029A42D72}" srcId="{5233AF52-1E13-4748-96B9-4AED206E317A}" destId="{74957A39-9F48-434D-A59D-D2278577BDDA}" srcOrd="0" destOrd="0" parTransId="{7F9E2EDB-E4CE-4319-8702-16872BDF8742}" sibTransId="{9AF1D1C0-3045-4AD4-8A57-B9288BC2C17D}"/>
    <dgm:cxn modelId="{8B38E291-1F5E-4353-A212-415427DDADE3}" type="presOf" srcId="{BF6B06E1-4421-4D55-9AAB-F4115106BF70}" destId="{ACE622E7-1955-4996-8C6B-0C904083748C}" srcOrd="0" destOrd="0" presId="urn:microsoft.com/office/officeart/2005/8/layout/vList5"/>
    <dgm:cxn modelId="{8FE59EAF-6C85-456F-A1F1-064557D50F18}" srcId="{BB2D6287-895D-4B84-9049-7FA55B08A5C0}" destId="{14E62B2C-7B2F-4CD6-BC36-D7C7206D19F0}" srcOrd="1" destOrd="0" parTransId="{79E9159F-4D11-4DC8-BDB3-2508D0819219}" sibTransId="{BE378EB6-1B30-4AC5-A505-24155611CD48}"/>
    <dgm:cxn modelId="{EFC00BB2-2B2A-42CF-BA19-D1BE6808DA66}" type="presOf" srcId="{E89341EC-75C0-436E-BDC9-72CBA1B2B9ED}" destId="{C9FC10A9-82CE-47C4-97F0-C28ACE596CD9}" srcOrd="0" destOrd="3" presId="urn:microsoft.com/office/officeart/2005/8/layout/vList5"/>
    <dgm:cxn modelId="{15404AB6-0EE6-48D1-A9D6-83A303C4D24A}" type="presOf" srcId="{5233AF52-1E13-4748-96B9-4AED206E317A}" destId="{66FCA708-2FD7-40CC-81E7-3A5289F28973}" srcOrd="0" destOrd="0" presId="urn:microsoft.com/office/officeart/2005/8/layout/vList5"/>
    <dgm:cxn modelId="{4E540CB8-09A6-430F-A15E-363ED2BEADD2}" type="presOf" srcId="{05E29155-927D-4679-850B-2A432C36F82D}" destId="{994A227C-2DE0-4C6F-A966-13376B66CC1B}" srcOrd="0" destOrd="0" presId="urn:microsoft.com/office/officeart/2005/8/layout/vList5"/>
    <dgm:cxn modelId="{59F8C0E7-88A6-4C01-99E3-27901C0B1DDC}" type="presOf" srcId="{395EB5A0-A82F-4796-84A3-CC4ACF101793}" destId="{C9FC10A9-82CE-47C4-97F0-C28ACE596CD9}" srcOrd="0" destOrd="1" presId="urn:microsoft.com/office/officeart/2005/8/layout/vList5"/>
    <dgm:cxn modelId="{E23FD4F0-9A31-442C-A137-04E08D584A5D}" srcId="{BF6B06E1-4421-4D55-9AAB-F4115106BF70}" destId="{315B9B5E-FA50-40CD-82E1-BEDDB638D6D0}" srcOrd="0" destOrd="0" parTransId="{0416CF48-B30B-426E-A392-9D2680058393}" sibTransId="{0F00282B-F1AB-42FA-9A2E-A15F4AD39B54}"/>
    <dgm:cxn modelId="{C03CE0F3-5A8C-4F87-A7A3-69659C686963}" type="presOf" srcId="{937C6DE0-CE91-421C-AD1B-5F6D24927F77}" destId="{D9983443-7C7D-4A98-BAE4-A539502420C4}" srcOrd="0" destOrd="3" presId="urn:microsoft.com/office/officeart/2005/8/layout/vList5"/>
    <dgm:cxn modelId="{116DADFE-2BA2-4DCF-8251-72507308259A}" srcId="{05E29155-927D-4679-850B-2A432C36F82D}" destId="{5233AF52-1E13-4748-96B9-4AED206E317A}" srcOrd="2" destOrd="0" parTransId="{3EA6779D-D0E5-4C04-97B1-1A52107EA90B}" sibTransId="{C10CFAAD-F3F9-4FBD-8AAC-FC6467CE6B11}"/>
    <dgm:cxn modelId="{A6C5F763-76CC-4C53-A903-A135CEB0F46A}" type="presParOf" srcId="{994A227C-2DE0-4C6F-A966-13376B66CC1B}" destId="{FED36A08-95F3-46F4-A709-F3EB52847A7D}" srcOrd="0" destOrd="0" presId="urn:microsoft.com/office/officeart/2005/8/layout/vList5"/>
    <dgm:cxn modelId="{3CD4F121-8203-4B5C-88C8-9A04203BF95F}" type="presParOf" srcId="{FED36A08-95F3-46F4-A709-F3EB52847A7D}" destId="{E294C1BA-E567-4E32-980D-63B71462D482}" srcOrd="0" destOrd="0" presId="urn:microsoft.com/office/officeart/2005/8/layout/vList5"/>
    <dgm:cxn modelId="{0EE3B81E-EB30-4DA1-AAB0-85D520D96BF2}" type="presParOf" srcId="{FED36A08-95F3-46F4-A709-F3EB52847A7D}" destId="{86DD8400-F293-43AE-B966-2ADB8091AA75}" srcOrd="1" destOrd="0" presId="urn:microsoft.com/office/officeart/2005/8/layout/vList5"/>
    <dgm:cxn modelId="{287E5811-BEB3-4E19-8757-50F88FADBEB5}" type="presParOf" srcId="{994A227C-2DE0-4C6F-A966-13376B66CC1B}" destId="{04B08B82-2725-4DBC-A164-76DE05BDFAF2}" srcOrd="1" destOrd="0" presId="urn:microsoft.com/office/officeart/2005/8/layout/vList5"/>
    <dgm:cxn modelId="{82075BC8-68A0-44DA-8044-22DFFED6C713}" type="presParOf" srcId="{994A227C-2DE0-4C6F-A966-13376B66CC1B}" destId="{95B12BCB-19FE-4C7C-9C49-CF6B90550343}" srcOrd="2" destOrd="0" presId="urn:microsoft.com/office/officeart/2005/8/layout/vList5"/>
    <dgm:cxn modelId="{A6576C9D-8978-4C39-BE89-47D2E2B44AB9}" type="presParOf" srcId="{95B12BCB-19FE-4C7C-9C49-CF6B90550343}" destId="{ACE622E7-1955-4996-8C6B-0C904083748C}" srcOrd="0" destOrd="0" presId="urn:microsoft.com/office/officeart/2005/8/layout/vList5"/>
    <dgm:cxn modelId="{219FD9CE-D278-44D1-A0A9-E69449D30C3A}" type="presParOf" srcId="{95B12BCB-19FE-4C7C-9C49-CF6B90550343}" destId="{C9FC10A9-82CE-47C4-97F0-C28ACE596CD9}" srcOrd="1" destOrd="0" presId="urn:microsoft.com/office/officeart/2005/8/layout/vList5"/>
    <dgm:cxn modelId="{459D79D9-5E5F-4B38-80E5-8DBC301FDABB}" type="presParOf" srcId="{994A227C-2DE0-4C6F-A966-13376B66CC1B}" destId="{63E4FECE-BAA8-4515-86DF-C863EBB23F17}" srcOrd="3" destOrd="0" presId="urn:microsoft.com/office/officeart/2005/8/layout/vList5"/>
    <dgm:cxn modelId="{98434045-0DB5-4D87-B7DC-5BDF0E48D797}" type="presParOf" srcId="{994A227C-2DE0-4C6F-A966-13376B66CC1B}" destId="{8EF56FF1-96F0-4025-AAC7-445C227C8C4C}" srcOrd="4" destOrd="0" presId="urn:microsoft.com/office/officeart/2005/8/layout/vList5"/>
    <dgm:cxn modelId="{DC34DB29-8C34-4415-934C-6CDB8AF555F6}" type="presParOf" srcId="{8EF56FF1-96F0-4025-AAC7-445C227C8C4C}" destId="{66FCA708-2FD7-40CC-81E7-3A5289F28973}" srcOrd="0" destOrd="0" presId="urn:microsoft.com/office/officeart/2005/8/layout/vList5"/>
    <dgm:cxn modelId="{5CB7F859-AC90-4E09-B0E9-A6601D039AB9}" type="presParOf" srcId="{8EF56FF1-96F0-4025-AAC7-445C227C8C4C}" destId="{D9983443-7C7D-4A98-BAE4-A539502420C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F3C77-2820-4A57-8177-0282BF45EB4C}">
      <dsp:nvSpPr>
        <dsp:cNvPr id="0" name=""/>
        <dsp:cNvSpPr/>
      </dsp:nvSpPr>
      <dsp:spPr>
        <a:xfrm>
          <a:off x="1016000" y="0"/>
          <a:ext cx="4064000" cy="406400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de-DE" sz="1900" kern="1200" dirty="0"/>
            <a:t>WAN</a:t>
          </a:r>
        </a:p>
      </dsp:txBody>
      <dsp:txXfrm>
        <a:off x="2479852" y="203199"/>
        <a:ext cx="1136294" cy="609600"/>
      </dsp:txXfrm>
    </dsp:sp>
    <dsp:sp modelId="{3B4824AC-EB4E-48FF-8D24-B3AD1AA98995}">
      <dsp:nvSpPr>
        <dsp:cNvPr id="0" name=""/>
        <dsp:cNvSpPr/>
      </dsp:nvSpPr>
      <dsp:spPr>
        <a:xfrm>
          <a:off x="1422400" y="812799"/>
          <a:ext cx="3251200" cy="325120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de-DE" sz="1900" kern="1200" dirty="0"/>
            <a:t>MAN</a:t>
          </a:r>
        </a:p>
      </dsp:txBody>
      <dsp:txXfrm>
        <a:off x="2479852" y="1007871"/>
        <a:ext cx="1136294" cy="585216"/>
      </dsp:txXfrm>
    </dsp:sp>
    <dsp:sp modelId="{262309AF-407F-4F35-8C90-4661088417BE}">
      <dsp:nvSpPr>
        <dsp:cNvPr id="0" name=""/>
        <dsp:cNvSpPr/>
      </dsp:nvSpPr>
      <dsp:spPr>
        <a:xfrm>
          <a:off x="1828800" y="1625599"/>
          <a:ext cx="2438400" cy="243840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de-DE" sz="1900" kern="1200" dirty="0"/>
            <a:t>LAN</a:t>
          </a:r>
        </a:p>
      </dsp:txBody>
      <dsp:txXfrm>
        <a:off x="2479852" y="1808479"/>
        <a:ext cx="1136294" cy="548640"/>
      </dsp:txXfrm>
    </dsp:sp>
    <dsp:sp modelId="{89B54351-4915-4C0D-AB02-E99300D45294}">
      <dsp:nvSpPr>
        <dsp:cNvPr id="0" name=""/>
        <dsp:cNvSpPr/>
      </dsp:nvSpPr>
      <dsp:spPr>
        <a:xfrm>
          <a:off x="2235200" y="2438399"/>
          <a:ext cx="1625600" cy="162560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de-DE" sz="1900" kern="1200" dirty="0"/>
            <a:t>PAN</a:t>
          </a:r>
        </a:p>
      </dsp:txBody>
      <dsp:txXfrm>
        <a:off x="2473263" y="2844799"/>
        <a:ext cx="1149472" cy="812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D8400-F293-43AE-B966-2ADB8091AA75}">
      <dsp:nvSpPr>
        <dsp:cNvPr id="0" name=""/>
        <dsp:cNvSpPr/>
      </dsp:nvSpPr>
      <dsp:spPr>
        <a:xfrm rot="5400000">
          <a:off x="4484263" y="-1768002"/>
          <a:ext cx="1291041" cy="4828032"/>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de-DE" sz="1800" kern="1200" dirty="0"/>
            <a:t>Benutzer</a:t>
          </a:r>
        </a:p>
        <a:p>
          <a:pPr marL="171450" lvl="1" indent="-171450" algn="l" defTabSz="800100">
            <a:lnSpc>
              <a:spcPct val="90000"/>
            </a:lnSpc>
            <a:spcBef>
              <a:spcPct val="0"/>
            </a:spcBef>
            <a:spcAft>
              <a:spcPct val="15000"/>
            </a:spcAft>
            <a:buChar char="•"/>
          </a:pPr>
          <a:r>
            <a:rPr lang="de-DE" sz="1800" kern="1200" dirty="0"/>
            <a:t>Kursverwalter</a:t>
          </a:r>
        </a:p>
        <a:p>
          <a:pPr marL="171450" lvl="1" indent="-171450" algn="l" defTabSz="800100">
            <a:lnSpc>
              <a:spcPct val="90000"/>
            </a:lnSpc>
            <a:spcBef>
              <a:spcPct val="0"/>
            </a:spcBef>
            <a:spcAft>
              <a:spcPct val="15000"/>
            </a:spcAft>
            <a:buChar char="•"/>
          </a:pPr>
          <a:r>
            <a:rPr lang="de-DE" sz="1800" kern="1200" dirty="0"/>
            <a:t>Institutionen</a:t>
          </a:r>
        </a:p>
        <a:p>
          <a:pPr marL="171450" lvl="1" indent="-171450" algn="l" defTabSz="800100">
            <a:lnSpc>
              <a:spcPct val="90000"/>
            </a:lnSpc>
            <a:spcBef>
              <a:spcPct val="0"/>
            </a:spcBef>
            <a:spcAft>
              <a:spcPct val="15000"/>
            </a:spcAft>
            <a:buChar char="•"/>
          </a:pPr>
          <a:r>
            <a:rPr lang="de-DE" sz="1800" kern="1200" dirty="0"/>
            <a:t>Evaluation</a:t>
          </a:r>
        </a:p>
      </dsp:txBody>
      <dsp:txXfrm rot="-5400000">
        <a:off x="2715768" y="63516"/>
        <a:ext cx="4765009" cy="1164995"/>
      </dsp:txXfrm>
    </dsp:sp>
    <dsp:sp modelId="{E294C1BA-E567-4E32-980D-63B71462D482}">
      <dsp:nvSpPr>
        <dsp:cNvPr id="0" name=""/>
        <dsp:cNvSpPr/>
      </dsp:nvSpPr>
      <dsp:spPr>
        <a:xfrm>
          <a:off x="0" y="186846"/>
          <a:ext cx="2715768" cy="91833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de-DE" sz="2800" kern="1200" dirty="0"/>
            <a:t>Administrator</a:t>
          </a:r>
        </a:p>
      </dsp:txBody>
      <dsp:txXfrm>
        <a:off x="44829" y="231675"/>
        <a:ext cx="2626110" cy="828675"/>
      </dsp:txXfrm>
    </dsp:sp>
    <dsp:sp modelId="{C9FC10A9-82CE-47C4-97F0-C28ACE596CD9}">
      <dsp:nvSpPr>
        <dsp:cNvPr id="0" name=""/>
        <dsp:cNvSpPr/>
      </dsp:nvSpPr>
      <dsp:spPr>
        <a:xfrm rot="5400000">
          <a:off x="4484263" y="-396271"/>
          <a:ext cx="1291041" cy="4828032"/>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de-DE" sz="1800" kern="1200" dirty="0"/>
            <a:t>Kurse</a:t>
          </a:r>
        </a:p>
        <a:p>
          <a:pPr marL="171450" lvl="1" indent="-171450" algn="l" defTabSz="800100">
            <a:lnSpc>
              <a:spcPct val="90000"/>
            </a:lnSpc>
            <a:spcBef>
              <a:spcPct val="0"/>
            </a:spcBef>
            <a:spcAft>
              <a:spcPct val="15000"/>
            </a:spcAft>
            <a:buChar char="•"/>
          </a:pPr>
          <a:r>
            <a:rPr lang="de-DE" sz="1800" kern="1200" dirty="0"/>
            <a:t>Kommunikation</a:t>
          </a:r>
        </a:p>
        <a:p>
          <a:pPr marL="171450" lvl="1" indent="-171450" algn="l" defTabSz="800100">
            <a:lnSpc>
              <a:spcPct val="90000"/>
            </a:lnSpc>
            <a:spcBef>
              <a:spcPct val="0"/>
            </a:spcBef>
            <a:spcAft>
              <a:spcPct val="15000"/>
            </a:spcAft>
            <a:buChar char="•"/>
          </a:pPr>
          <a:r>
            <a:rPr lang="de-DE" sz="1800" kern="1200" dirty="0"/>
            <a:t>Werkzeuge</a:t>
          </a:r>
        </a:p>
        <a:p>
          <a:pPr marL="171450" lvl="1" indent="-171450" algn="l" defTabSz="800100">
            <a:lnSpc>
              <a:spcPct val="90000"/>
            </a:lnSpc>
            <a:spcBef>
              <a:spcPct val="0"/>
            </a:spcBef>
            <a:spcAft>
              <a:spcPct val="15000"/>
            </a:spcAft>
            <a:buChar char="•"/>
          </a:pPr>
          <a:r>
            <a:rPr lang="de-DE" sz="1800" kern="1200" dirty="0"/>
            <a:t>Personalisierung</a:t>
          </a:r>
        </a:p>
      </dsp:txBody>
      <dsp:txXfrm rot="-5400000">
        <a:off x="2715768" y="1435247"/>
        <a:ext cx="4765009" cy="1164995"/>
      </dsp:txXfrm>
    </dsp:sp>
    <dsp:sp modelId="{ACE622E7-1955-4996-8C6B-0C904083748C}">
      <dsp:nvSpPr>
        <dsp:cNvPr id="0" name=""/>
        <dsp:cNvSpPr/>
      </dsp:nvSpPr>
      <dsp:spPr>
        <a:xfrm>
          <a:off x="0" y="1520580"/>
          <a:ext cx="2715768" cy="99432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de-DE" sz="2800" kern="1200" dirty="0"/>
            <a:t>Lernumgebung</a:t>
          </a:r>
        </a:p>
      </dsp:txBody>
      <dsp:txXfrm>
        <a:off x="48539" y="1569119"/>
        <a:ext cx="2618690" cy="897249"/>
      </dsp:txXfrm>
    </dsp:sp>
    <dsp:sp modelId="{D9983443-7C7D-4A98-BAE4-A539502420C4}">
      <dsp:nvSpPr>
        <dsp:cNvPr id="0" name=""/>
        <dsp:cNvSpPr/>
      </dsp:nvSpPr>
      <dsp:spPr>
        <a:xfrm rot="5400000">
          <a:off x="4484263" y="975459"/>
          <a:ext cx="1291041" cy="4828032"/>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de-DE" sz="1800" kern="1200" dirty="0"/>
            <a:t>Interfacedesign</a:t>
          </a:r>
        </a:p>
        <a:p>
          <a:pPr marL="171450" lvl="1" indent="-171450" algn="l" defTabSz="800100">
            <a:lnSpc>
              <a:spcPct val="90000"/>
            </a:lnSpc>
            <a:spcBef>
              <a:spcPct val="0"/>
            </a:spcBef>
            <a:spcAft>
              <a:spcPct val="15000"/>
            </a:spcAft>
            <a:buChar char="•"/>
          </a:pPr>
          <a:r>
            <a:rPr lang="de-DE" sz="1800" kern="1200" dirty="0"/>
            <a:t>Lernobjekte</a:t>
          </a:r>
        </a:p>
        <a:p>
          <a:pPr marL="171450" lvl="1" indent="-171450" algn="l" defTabSz="800100">
            <a:lnSpc>
              <a:spcPct val="90000"/>
            </a:lnSpc>
            <a:spcBef>
              <a:spcPct val="0"/>
            </a:spcBef>
            <a:spcAft>
              <a:spcPct val="15000"/>
            </a:spcAft>
            <a:buChar char="•"/>
          </a:pPr>
          <a:r>
            <a:rPr lang="de-DE" sz="1800" kern="1200" dirty="0"/>
            <a:t>Aufgabe</a:t>
          </a:r>
        </a:p>
        <a:p>
          <a:pPr marL="171450" lvl="1" indent="-171450" algn="l" defTabSz="800100">
            <a:lnSpc>
              <a:spcPct val="90000"/>
            </a:lnSpc>
            <a:spcBef>
              <a:spcPct val="0"/>
            </a:spcBef>
            <a:spcAft>
              <a:spcPct val="15000"/>
            </a:spcAft>
            <a:buChar char="•"/>
          </a:pPr>
          <a:r>
            <a:rPr lang="de-DE" sz="1800" kern="1200" dirty="0"/>
            <a:t>Tests</a:t>
          </a:r>
        </a:p>
      </dsp:txBody>
      <dsp:txXfrm rot="-5400000">
        <a:off x="2715768" y="2806978"/>
        <a:ext cx="4765009" cy="1164995"/>
      </dsp:txXfrm>
    </dsp:sp>
    <dsp:sp modelId="{66FCA708-2FD7-40CC-81E7-3A5289F28973}">
      <dsp:nvSpPr>
        <dsp:cNvPr id="0" name=""/>
        <dsp:cNvSpPr/>
      </dsp:nvSpPr>
      <dsp:spPr>
        <a:xfrm>
          <a:off x="0" y="2950973"/>
          <a:ext cx="2715768" cy="87700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de-DE" sz="2800" kern="1200" dirty="0"/>
            <a:t>Authoring</a:t>
          </a:r>
        </a:p>
      </dsp:txBody>
      <dsp:txXfrm>
        <a:off x="42812" y="2993785"/>
        <a:ext cx="2630144" cy="79138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D8711354-A481-4511-9261-53299EE85D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D5BC243B-ABFF-412F-A78D-0C40ABDA2A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2E58EE-6A88-4B87-88C6-5AD338D20F39}" type="datetimeFigureOut">
              <a:rPr lang="de-DE" smtClean="0"/>
              <a:t>06.07.2020</a:t>
            </a:fld>
            <a:endParaRPr lang="de-DE"/>
          </a:p>
        </p:txBody>
      </p:sp>
      <p:sp>
        <p:nvSpPr>
          <p:cNvPr id="4" name="Fußzeilenplatzhalter 3">
            <a:extLst>
              <a:ext uri="{FF2B5EF4-FFF2-40B4-BE49-F238E27FC236}">
                <a16:creationId xmlns:a16="http://schemas.microsoft.com/office/drawing/2014/main" id="{D874A079-E191-4E3A-BB09-4A09776F2A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de-DE"/>
              <a:t>Klara Scherf</a:t>
            </a:r>
          </a:p>
        </p:txBody>
      </p:sp>
      <p:sp>
        <p:nvSpPr>
          <p:cNvPr id="5" name="Foliennummernplatzhalter 4">
            <a:extLst>
              <a:ext uri="{FF2B5EF4-FFF2-40B4-BE49-F238E27FC236}">
                <a16:creationId xmlns:a16="http://schemas.microsoft.com/office/drawing/2014/main" id="{5985B897-D591-4737-BFE0-0D32EFE2A6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D12E61-7D30-4914-B0C6-4BB2247A4FD6}" type="slidenum">
              <a:rPr lang="de-DE" smtClean="0"/>
              <a:t>‹Nr.›</a:t>
            </a:fld>
            <a:endParaRPr lang="de-DE"/>
          </a:p>
        </p:txBody>
      </p:sp>
    </p:spTree>
    <p:extLst>
      <p:ext uri="{BB962C8B-B14F-4D97-AF65-F5344CB8AC3E}">
        <p14:creationId xmlns:p14="http://schemas.microsoft.com/office/powerpoint/2010/main" val="93973611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BA3B9B-2C0F-4FA3-830A-8B37E70F3355}" type="datetimeFigureOut">
              <a:rPr lang="de-DE" smtClean="0"/>
              <a:t>06.07.2020</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de-DE"/>
              <a:t>Klara Scherf</a:t>
            </a:r>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25381-0A25-4259-B676-667DA6987309}" type="slidenum">
              <a:rPr lang="de-DE" smtClean="0"/>
              <a:t>‹Nr.›</a:t>
            </a:fld>
            <a:endParaRPr lang="de-DE"/>
          </a:p>
        </p:txBody>
      </p:sp>
    </p:spTree>
    <p:extLst>
      <p:ext uri="{BB962C8B-B14F-4D97-AF65-F5344CB8AC3E}">
        <p14:creationId xmlns:p14="http://schemas.microsoft.com/office/powerpoint/2010/main" val="313302693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a:t>Mastertitelformat bearbeiten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Datumsplatzhalter 9">
            <a:extLst>
              <a:ext uri="{FF2B5EF4-FFF2-40B4-BE49-F238E27FC236}">
                <a16:creationId xmlns:a16="http://schemas.microsoft.com/office/drawing/2014/main" id="{47A3BD1A-8251-4A60-8FF5-5E6762203FBE}"/>
              </a:ext>
            </a:extLst>
          </p:cNvPr>
          <p:cNvSpPr>
            <a:spLocks noGrp="1"/>
          </p:cNvSpPr>
          <p:nvPr>
            <p:ph type="dt" sz="half" idx="10"/>
          </p:nvPr>
        </p:nvSpPr>
        <p:spPr/>
        <p:txBody>
          <a:bodyPr/>
          <a:lstStyle/>
          <a:p>
            <a:fld id="{C18CD051-AB6D-489A-BF0F-2D3A952D52D0}" type="datetime1">
              <a:rPr lang="en-US" smtClean="0"/>
              <a:t>7/6/2020</a:t>
            </a:fld>
            <a:endParaRPr lang="en-US" dirty="0"/>
          </a:p>
        </p:txBody>
      </p:sp>
      <p:sp>
        <p:nvSpPr>
          <p:cNvPr id="11" name="Fußzeilenplatzhalter 10">
            <a:extLst>
              <a:ext uri="{FF2B5EF4-FFF2-40B4-BE49-F238E27FC236}">
                <a16:creationId xmlns:a16="http://schemas.microsoft.com/office/drawing/2014/main" id="{D58EB4EF-B3CC-487E-B1CB-6262B2A1A464}"/>
              </a:ext>
            </a:extLst>
          </p:cNvPr>
          <p:cNvSpPr>
            <a:spLocks noGrp="1"/>
          </p:cNvSpPr>
          <p:nvPr>
            <p:ph type="ftr" sz="quarter" idx="11"/>
          </p:nvPr>
        </p:nvSpPr>
        <p:spPr/>
        <p:txBody>
          <a:bodyPr/>
          <a:lstStyle/>
          <a:p>
            <a:r>
              <a:rPr lang="en-US"/>
              <a:t>Klara Scherf</a:t>
            </a:r>
            <a:endParaRPr lang="en-US" dirty="0"/>
          </a:p>
        </p:txBody>
      </p:sp>
      <p:sp>
        <p:nvSpPr>
          <p:cNvPr id="12" name="Foliennummernplatzhalter 11">
            <a:extLst>
              <a:ext uri="{FF2B5EF4-FFF2-40B4-BE49-F238E27FC236}">
                <a16:creationId xmlns:a16="http://schemas.microsoft.com/office/drawing/2014/main" id="{F2D753D6-80DD-4ABD-BFD7-8963E70BA4AA}"/>
              </a:ext>
            </a:extLst>
          </p:cNvPr>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2124460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64F8C42-B28A-410C-AE9E-36D5DED2E67B}" type="datetime1">
              <a:rPr lang="en-US" smtClean="0"/>
              <a:t>7/6/2020</a:t>
            </a:fld>
            <a:endParaRPr lang="en-US" dirty="0"/>
          </a:p>
        </p:txBody>
      </p:sp>
      <p:sp>
        <p:nvSpPr>
          <p:cNvPr id="5" name="Footer Placeholder 4"/>
          <p:cNvSpPr>
            <a:spLocks noGrp="1"/>
          </p:cNvSpPr>
          <p:nvPr>
            <p:ph type="ftr" sz="quarter" idx="11"/>
          </p:nvPr>
        </p:nvSpPr>
        <p:spPr/>
        <p:txBody>
          <a:bodyPr/>
          <a:lstStyle/>
          <a:p>
            <a:r>
              <a:rPr lang="en-US"/>
              <a:t>Klara Scherf</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3892120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08B3C71-E448-4869-9FA0-DDCC0ADA5E19}" type="datetime1">
              <a:rPr lang="en-US" smtClean="0"/>
              <a:t>7/6/2020</a:t>
            </a:fld>
            <a:endParaRPr lang="en-US" dirty="0"/>
          </a:p>
        </p:txBody>
      </p:sp>
      <p:sp>
        <p:nvSpPr>
          <p:cNvPr id="5" name="Footer Placeholder 4"/>
          <p:cNvSpPr>
            <a:spLocks noGrp="1"/>
          </p:cNvSpPr>
          <p:nvPr>
            <p:ph type="ftr" sz="quarter" idx="11"/>
          </p:nvPr>
        </p:nvSpPr>
        <p:spPr/>
        <p:txBody>
          <a:bodyPr/>
          <a:lstStyle/>
          <a:p>
            <a:r>
              <a:rPr lang="en-US"/>
              <a:t>Klara Scherf</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3817531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274351B-01C6-4F2D-A3AB-4DF9BA0F5223}" type="datetime1">
              <a:rPr lang="en-US" smtClean="0"/>
              <a:t>7/6/2020</a:t>
            </a:fld>
            <a:endParaRPr lang="en-US" dirty="0"/>
          </a:p>
        </p:txBody>
      </p:sp>
      <p:sp>
        <p:nvSpPr>
          <p:cNvPr id="5" name="Footer Placeholder 4"/>
          <p:cNvSpPr>
            <a:spLocks noGrp="1"/>
          </p:cNvSpPr>
          <p:nvPr>
            <p:ph type="ftr" sz="quarter" idx="11"/>
          </p:nvPr>
        </p:nvSpPr>
        <p:spPr/>
        <p:txBody>
          <a:bodyPr/>
          <a:lstStyle/>
          <a:p>
            <a:r>
              <a:rPr lang="en-US"/>
              <a:t>Klara Scherf</a:t>
            </a:r>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smtClean="0"/>
              <a:t>‹Nr.›</a:t>
            </a:fld>
            <a:endParaRPr lang="en-US" dirty="0"/>
          </a:p>
        </p:txBody>
      </p:sp>
    </p:spTree>
    <p:extLst>
      <p:ext uri="{BB962C8B-B14F-4D97-AF65-F5344CB8AC3E}">
        <p14:creationId xmlns:p14="http://schemas.microsoft.com/office/powerpoint/2010/main" val="291448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de-DE"/>
              <a:t>Mastertitelformat bearbeiten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63F3ECE0-7414-4D36-9225-BCB6D31676F3}" type="datetime1">
              <a:rPr lang="en-US" smtClean="0"/>
              <a:t>7/6/2020</a:t>
            </a:fld>
            <a:endParaRPr lang="en-US" dirty="0"/>
          </a:p>
        </p:txBody>
      </p:sp>
      <p:sp>
        <p:nvSpPr>
          <p:cNvPr id="5" name="Footer Placeholder 4"/>
          <p:cNvSpPr>
            <a:spLocks noGrp="1"/>
          </p:cNvSpPr>
          <p:nvPr>
            <p:ph type="ftr" sz="quarter" idx="11"/>
          </p:nvPr>
        </p:nvSpPr>
        <p:spPr/>
        <p:txBody>
          <a:bodyPr/>
          <a:lstStyle/>
          <a:p>
            <a:r>
              <a:rPr lang="en-US"/>
              <a:t>Klara Scherf</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521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de-DE"/>
              <a:t>Mastertitelformat bearbeiten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FE22A8B6-7533-4C0C-A4E1-0CBA2A7BC5BB}" type="datetime1">
              <a:rPr lang="en-US" smtClean="0"/>
              <a:t>7/6/2020</a:t>
            </a:fld>
            <a:endParaRPr lang="en-US" dirty="0"/>
          </a:p>
        </p:txBody>
      </p:sp>
      <p:sp>
        <p:nvSpPr>
          <p:cNvPr id="6" name="Footer Placeholder 5"/>
          <p:cNvSpPr>
            <a:spLocks noGrp="1"/>
          </p:cNvSpPr>
          <p:nvPr>
            <p:ph type="ftr" sz="quarter" idx="11"/>
          </p:nvPr>
        </p:nvSpPr>
        <p:spPr/>
        <p:txBody>
          <a:bodyPr/>
          <a:lstStyle/>
          <a:p>
            <a:r>
              <a:rPr lang="en-US"/>
              <a:t>Klara Scherf</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53914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de-DE"/>
              <a:t>Mastertitelformat bearbeiten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22960" y="2582334"/>
            <a:ext cx="370332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63440" y="2582334"/>
            <a:ext cx="370332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EC7C4220-9E72-408E-864D-96775D41B0CE}" type="datetime1">
              <a:rPr lang="en-US" smtClean="0"/>
              <a:t>7/6/2020</a:t>
            </a:fld>
            <a:endParaRPr lang="en-US" dirty="0"/>
          </a:p>
        </p:txBody>
      </p:sp>
      <p:sp>
        <p:nvSpPr>
          <p:cNvPr id="8" name="Footer Placeholder 7"/>
          <p:cNvSpPr>
            <a:spLocks noGrp="1"/>
          </p:cNvSpPr>
          <p:nvPr>
            <p:ph type="ftr" sz="quarter" idx="11"/>
          </p:nvPr>
        </p:nvSpPr>
        <p:spPr/>
        <p:txBody>
          <a:bodyPr/>
          <a:lstStyle/>
          <a:p>
            <a:r>
              <a:rPr lang="en-US"/>
              <a:t>Klara Scherf</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68197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B007CB57-1805-4D00-8976-EE44BFB72195}" type="datetime1">
              <a:rPr lang="en-US" smtClean="0"/>
              <a:t>7/6/2020</a:t>
            </a:fld>
            <a:endParaRPr lang="en-US" dirty="0"/>
          </a:p>
        </p:txBody>
      </p:sp>
      <p:sp>
        <p:nvSpPr>
          <p:cNvPr id="4" name="Footer Placeholder 3"/>
          <p:cNvSpPr>
            <a:spLocks noGrp="1"/>
          </p:cNvSpPr>
          <p:nvPr>
            <p:ph type="ftr" sz="quarter" idx="11"/>
          </p:nvPr>
        </p:nvSpPr>
        <p:spPr/>
        <p:txBody>
          <a:bodyPr/>
          <a:lstStyle/>
          <a:p>
            <a:r>
              <a:rPr lang="en-US"/>
              <a:t>Klara Scherf</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3798393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C5FBE82-C666-46FE-90F3-A5993AB754B2}" type="datetime1">
              <a:rPr lang="en-US" smtClean="0"/>
              <a:t>7/6/2020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Klara Scherf</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53714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5788D7DC-2C6C-4C08-9707-1C62046E2A17}" type="datetime1">
              <a:rPr lang="en-US" smtClean="0"/>
              <a:t>7/6/2020</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Klara Scherf</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432461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de-DE"/>
              <a:t>Mastertitelformat bearbeiten</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5019E1-0C59-4E92-AC59-1C41CECB372F}" type="datetime1">
              <a:rPr lang="en-US" smtClean="0"/>
              <a:t>7/6/2020</a:t>
            </a:fld>
            <a:endParaRPr lang="en-US" dirty="0"/>
          </a:p>
        </p:txBody>
      </p:sp>
      <p:sp>
        <p:nvSpPr>
          <p:cNvPr id="6" name="Footer Placeholder 5"/>
          <p:cNvSpPr>
            <a:spLocks noGrp="1"/>
          </p:cNvSpPr>
          <p:nvPr>
            <p:ph type="ftr" sz="quarter" idx="11"/>
          </p:nvPr>
        </p:nvSpPr>
        <p:spPr/>
        <p:txBody>
          <a:bodyPr/>
          <a:lstStyle/>
          <a:p>
            <a:r>
              <a:rPr lang="en-US"/>
              <a:t>Klara Scherf</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3263113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20F63C38-3B28-43F3-84BC-9D96AD97DC1E}" type="datetime1">
              <a:rPr lang="en-US" smtClean="0"/>
              <a:t>7/6/2020</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Klara Scherf</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‹Nr.›</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974942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learningapps.org/7749303"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slide" Target="slide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learningapps.org/display?v=pnp6iab9j20"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hyperlink" Target="https://learningapps.org/display?v=ppges4up520"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8.xml"/><Relationship Id="rId7" Type="http://schemas.openxmlformats.org/officeDocument/2006/relationships/slide" Target="slide22.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31.xml"/><Relationship Id="rId5" Type="http://schemas.openxmlformats.org/officeDocument/2006/relationships/slide" Target="slide17.xml"/><Relationship Id="rId10" Type="http://schemas.openxmlformats.org/officeDocument/2006/relationships/slide" Target="slide25.xml"/><Relationship Id="rId4" Type="http://schemas.openxmlformats.org/officeDocument/2006/relationships/slide" Target="slide13.xml"/><Relationship Id="rId9" Type="http://schemas.openxmlformats.org/officeDocument/2006/relationships/slide" Target="slide2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learningapps.org/display?v=ppges4up520"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slide" Target="slide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learningapps.org/display?v=pcttdjzg320"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25.xml"/></Relationships>
</file>

<file path=ppt/slides/_rels/slide2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learningapps.org/571348"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learningapps.org/3141159"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slide" Target="slide28.xml"/></Relationships>
</file>

<file path=ppt/slides/_rels/slide34.xml.rels><?xml version="1.0" encoding="UTF-8" standalone="yes"?>
<Relationships xmlns="http://schemas.openxmlformats.org/package/2006/relationships"><Relationship Id="rId3" Type="http://schemas.openxmlformats.org/officeDocument/2006/relationships/hyperlink" Target="https://hilfe-center.1und1.de/rechnung-c85326/rechnungspositionen-c85331/rechnungsposition-datentransfer-a787297.html" TargetMode="External"/><Relationship Id="rId7" Type="http://schemas.openxmlformats.org/officeDocument/2006/relationships/slide" Target="slide2.xml"/><Relationship Id="rId2" Type="http://schemas.openxmlformats.org/officeDocument/2006/relationships/hyperlink" Target="https://www.eteaching.org/technik/distribution/lernmanagementsysteme/index_html.%20Zugriff%20am%2030.06.2020" TargetMode="External"/><Relationship Id="rId1" Type="http://schemas.openxmlformats.org/officeDocument/2006/relationships/slideLayout" Target="../slideLayouts/slideLayout2.xml"/><Relationship Id="rId6" Type="http://schemas.openxmlformats.org/officeDocument/2006/relationships/hyperlink" Target="https://www.sachsen.schule/~gymengel/content/schule/faecher/inform/material/10P/Filius_Netzwerke.pdf" TargetMode="External"/><Relationship Id="rId5" Type="http://schemas.openxmlformats.org/officeDocument/2006/relationships/hyperlink" Target="https://lifeentrepreneur.academy/internet/suchen-und-informieren/was-sind-such-bzw-informationsdienste" TargetMode="External"/><Relationship Id="rId4" Type="http://schemas.openxmlformats.org/officeDocument/2006/relationships/hyperlink" Target="https://www.seo-analyse.com/seo-lexikon/s/streaming/"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yumpu.com/de/document/view/3100976/dienste-und-protokolle-in-netzwerken-megger-onlinecom" TargetMode="External"/><Relationship Id="rId2" Type="http://schemas.openxmlformats.org/officeDocument/2006/relationships/hyperlink" Target="http://www.wirtschaftslexikon24.com/d/kommunikationsdienste/kommunikationsdienste.htm.%20Zugriff%20am%2001.07.2020" TargetMode="Externa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6.xml.rels><?xml version="1.0" encoding="UTF-8" standalone="yes"?>
<Relationships xmlns="http://schemas.openxmlformats.org/package/2006/relationships"><Relationship Id="rId8" Type="http://schemas.openxmlformats.org/officeDocument/2006/relationships/hyperlink" Target="https://pixabay.com/vectors/important-exclamation-mark-mark-98442/" TargetMode="External"/><Relationship Id="rId3" Type="http://schemas.openxmlformats.org/officeDocument/2006/relationships/hyperlink" Target="https://pixabay.com/vectors/flat-design-symbol-icon-www-2126880/" TargetMode="External"/><Relationship Id="rId7" Type="http://schemas.openxmlformats.org/officeDocument/2006/relationships/hyperlink" Target="https://pixabay.com/vectors/castle-security-closed-1083570/" TargetMode="External"/><Relationship Id="rId2" Type="http://schemas.openxmlformats.org/officeDocument/2006/relationships/hyperlink" Target="https://pixabay.com/illustrations/client-server-networking-laptop-341420/" TargetMode="External"/><Relationship Id="rId1" Type="http://schemas.openxmlformats.org/officeDocument/2006/relationships/slideLayout" Target="../slideLayouts/slideLayout2.xml"/><Relationship Id="rId6" Type="http://schemas.openxmlformats.org/officeDocument/2006/relationships/hyperlink" Target="https://pixabay.com/photos/computer-server-mainframe-computer-2777254/" TargetMode="External"/><Relationship Id="rId5" Type="http://schemas.openxmlformats.org/officeDocument/2006/relationships/hyperlink" Target="https://pixabay.com/photos/laptop-workstation-browsing-tablet-1483974/" TargetMode="External"/><Relationship Id="rId10" Type="http://schemas.openxmlformats.org/officeDocument/2006/relationships/slide" Target="slide2.xml"/><Relationship Id="rId4" Type="http://schemas.openxmlformats.org/officeDocument/2006/relationships/hyperlink" Target="https://pixabay.com/vectors/computer-data-database-diagram-1294359/" TargetMode="External"/><Relationship Id="rId9" Type="http://schemas.openxmlformats.org/officeDocument/2006/relationships/hyperlink" Target="https://pixabay.com/vectors/social-media-connections-networking-3846597/" TargetMode="Externa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learningapps.org/display?v=pjxxh1hac20"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6C9942-5AD1-4D71-8D59-788248B2A650}"/>
              </a:ext>
            </a:extLst>
          </p:cNvPr>
          <p:cNvSpPr>
            <a:spLocks noGrp="1"/>
          </p:cNvSpPr>
          <p:nvPr>
            <p:ph type="ctrTitle"/>
          </p:nvPr>
        </p:nvSpPr>
        <p:spPr/>
        <p:txBody>
          <a:bodyPr/>
          <a:lstStyle/>
          <a:p>
            <a:r>
              <a:rPr lang="de-DE" dirty="0"/>
              <a:t>Rechnernetze und Dienste</a:t>
            </a:r>
          </a:p>
        </p:txBody>
      </p:sp>
      <p:sp>
        <p:nvSpPr>
          <p:cNvPr id="3" name="Untertitel 2">
            <a:extLst>
              <a:ext uri="{FF2B5EF4-FFF2-40B4-BE49-F238E27FC236}">
                <a16:creationId xmlns:a16="http://schemas.microsoft.com/office/drawing/2014/main" id="{B3FEF0E3-A55D-430E-A7DD-2FA7FCF5949D}"/>
              </a:ext>
            </a:extLst>
          </p:cNvPr>
          <p:cNvSpPr>
            <a:spLocks noGrp="1"/>
          </p:cNvSpPr>
          <p:nvPr>
            <p:ph type="subTitle" idx="1"/>
          </p:nvPr>
        </p:nvSpPr>
        <p:spPr/>
        <p:txBody>
          <a:bodyPr/>
          <a:lstStyle/>
          <a:p>
            <a:endParaRPr lang="de-DE"/>
          </a:p>
        </p:txBody>
      </p:sp>
      <p:sp>
        <p:nvSpPr>
          <p:cNvPr id="6" name="Fußzeilenplatzhalter 14">
            <a:extLst>
              <a:ext uri="{FF2B5EF4-FFF2-40B4-BE49-F238E27FC236}">
                <a16:creationId xmlns:a16="http://schemas.microsoft.com/office/drawing/2014/main" id="{E0D9B2A6-2DAA-43CD-84BB-6D1CBA59230A}"/>
              </a:ext>
            </a:extLst>
          </p:cNvPr>
          <p:cNvSpPr>
            <a:spLocks noGrp="1"/>
          </p:cNvSpPr>
          <p:nvPr>
            <p:ph type="ftr" sz="quarter" idx="11"/>
          </p:nvPr>
        </p:nvSpPr>
        <p:spPr>
          <a:xfrm>
            <a:off x="7598176" y="6448689"/>
            <a:ext cx="1616846" cy="365125"/>
          </a:xfrm>
        </p:spPr>
        <p:txBody>
          <a:bodyPr/>
          <a:lstStyle/>
          <a:p>
            <a:r>
              <a:rPr lang="en-US" dirty="0"/>
              <a:t>Klara </a:t>
            </a:r>
            <a:r>
              <a:rPr lang="en-US" dirty="0" err="1"/>
              <a:t>Scherf</a:t>
            </a:r>
            <a:endParaRPr lang="en-US" dirty="0"/>
          </a:p>
        </p:txBody>
      </p:sp>
      <p:sp>
        <p:nvSpPr>
          <p:cNvPr id="5" name="Rechteck: abgerundete Ecken 4">
            <a:hlinkClick r:id="rId2" action="ppaction://hlinksldjump"/>
            <a:extLst>
              <a:ext uri="{FF2B5EF4-FFF2-40B4-BE49-F238E27FC236}">
                <a16:creationId xmlns:a16="http://schemas.microsoft.com/office/drawing/2014/main" id="{0DF75A5C-C0EF-4150-8455-6F3389A9FAEF}"/>
              </a:ext>
            </a:extLst>
          </p:cNvPr>
          <p:cNvSpPr/>
          <p:nvPr/>
        </p:nvSpPr>
        <p:spPr>
          <a:xfrm>
            <a:off x="3910027" y="6422247"/>
            <a:ext cx="1748901" cy="407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Zur Übersicht</a:t>
            </a:r>
          </a:p>
        </p:txBody>
      </p:sp>
    </p:spTree>
    <p:extLst>
      <p:ext uri="{BB962C8B-B14F-4D97-AF65-F5344CB8AC3E}">
        <p14:creationId xmlns:p14="http://schemas.microsoft.com/office/powerpoint/2010/main" val="3133116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26752D-E6D8-44ED-A331-18E97D90713B}"/>
              </a:ext>
            </a:extLst>
          </p:cNvPr>
          <p:cNvSpPr>
            <a:spLocks noGrp="1"/>
          </p:cNvSpPr>
          <p:nvPr>
            <p:ph type="title"/>
          </p:nvPr>
        </p:nvSpPr>
        <p:spPr/>
        <p:txBody>
          <a:bodyPr/>
          <a:lstStyle/>
          <a:p>
            <a:r>
              <a:rPr lang="de-DE" dirty="0"/>
              <a:t>Topologien</a:t>
            </a:r>
          </a:p>
        </p:txBody>
      </p:sp>
      <p:sp>
        <p:nvSpPr>
          <p:cNvPr id="3" name="Inhaltsplatzhalter 2">
            <a:extLst>
              <a:ext uri="{FF2B5EF4-FFF2-40B4-BE49-F238E27FC236}">
                <a16:creationId xmlns:a16="http://schemas.microsoft.com/office/drawing/2014/main" id="{FAA97352-5E9B-4D5A-B4C4-5CBB86F597AF}"/>
              </a:ext>
            </a:extLst>
          </p:cNvPr>
          <p:cNvSpPr>
            <a:spLocks noGrp="1"/>
          </p:cNvSpPr>
          <p:nvPr>
            <p:ph idx="1"/>
          </p:nvPr>
        </p:nvSpPr>
        <p:spPr/>
        <p:txBody>
          <a:bodyPr/>
          <a:lstStyle/>
          <a:p>
            <a:r>
              <a:rPr lang="de-DE" b="1" dirty="0"/>
              <a:t>Baum-Topologie:</a:t>
            </a:r>
          </a:p>
          <a:p>
            <a:pPr lvl="3">
              <a:buFont typeface="Courier New" panose="02070309020205020404" pitchFamily="49" charset="0"/>
              <a:buChar char="o"/>
            </a:pPr>
            <a:r>
              <a:rPr lang="de-DE" sz="2000" dirty="0"/>
              <a:t>verbindet mehrere Netze der Stern-Topologie</a:t>
            </a:r>
          </a:p>
          <a:p>
            <a:pPr lvl="3">
              <a:buFont typeface="Courier New" panose="02070309020205020404" pitchFamily="49" charset="0"/>
              <a:buChar char="o"/>
            </a:pPr>
            <a:r>
              <a:rPr lang="de-DE" sz="2000" dirty="0">
                <a:sym typeface="Wingdings" panose="05000000000000000000" pitchFamily="2" charset="2"/>
              </a:rPr>
              <a:t>einfache Erweiterbarkeit des Rechnernetzes wird möglich</a:t>
            </a:r>
          </a:p>
        </p:txBody>
      </p:sp>
      <p:sp>
        <p:nvSpPr>
          <p:cNvPr id="5" name="Fußzeilenplatzhalter 14">
            <a:extLst>
              <a:ext uri="{FF2B5EF4-FFF2-40B4-BE49-F238E27FC236}">
                <a16:creationId xmlns:a16="http://schemas.microsoft.com/office/drawing/2014/main" id="{D8388417-4B64-4BE9-B555-FB2A70C963A0}"/>
              </a:ext>
            </a:extLst>
          </p:cNvPr>
          <p:cNvSpPr txBox="1">
            <a:spLocks/>
          </p:cNvSpPr>
          <p:nvPr/>
        </p:nvSpPr>
        <p:spPr>
          <a:xfrm>
            <a:off x="7598176" y="6448689"/>
            <a:ext cx="161684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Klara Scherf</a:t>
            </a:r>
            <a:endParaRPr lang="en-US" dirty="0"/>
          </a:p>
        </p:txBody>
      </p:sp>
      <p:sp>
        <p:nvSpPr>
          <p:cNvPr id="6" name="Rechteck: abgerundete Ecken 5">
            <a:hlinkClick r:id="rId2" action="ppaction://hlinksldjump"/>
            <a:extLst>
              <a:ext uri="{FF2B5EF4-FFF2-40B4-BE49-F238E27FC236}">
                <a16:creationId xmlns:a16="http://schemas.microsoft.com/office/drawing/2014/main" id="{0CF7BF94-BC79-48F4-BF09-C3CF65609A1C}"/>
              </a:ext>
            </a:extLst>
          </p:cNvPr>
          <p:cNvSpPr/>
          <p:nvPr/>
        </p:nvSpPr>
        <p:spPr>
          <a:xfrm>
            <a:off x="3910027" y="6422247"/>
            <a:ext cx="1748901" cy="407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Zurück zur Übersicht</a:t>
            </a:r>
          </a:p>
        </p:txBody>
      </p:sp>
      <p:sp>
        <p:nvSpPr>
          <p:cNvPr id="7" name="Pfeil: nach rechts 6">
            <a:hlinkClick r:id="" action="ppaction://hlinkshowjump?jump=nextslide"/>
            <a:extLst>
              <a:ext uri="{FF2B5EF4-FFF2-40B4-BE49-F238E27FC236}">
                <a16:creationId xmlns:a16="http://schemas.microsoft.com/office/drawing/2014/main" id="{10573624-B479-4800-91BC-45E9E8864947}"/>
              </a:ext>
            </a:extLst>
          </p:cNvPr>
          <p:cNvSpPr/>
          <p:nvPr/>
        </p:nvSpPr>
        <p:spPr>
          <a:xfrm>
            <a:off x="390618" y="6365087"/>
            <a:ext cx="1074198" cy="492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weiter</a:t>
            </a:r>
          </a:p>
        </p:txBody>
      </p:sp>
      <p:sp>
        <p:nvSpPr>
          <p:cNvPr id="8" name="Pfeil: nach links 7">
            <a:hlinkClick r:id="" action="ppaction://hlinkshowjump?jump=previousslide"/>
            <a:extLst>
              <a:ext uri="{FF2B5EF4-FFF2-40B4-BE49-F238E27FC236}">
                <a16:creationId xmlns:a16="http://schemas.microsoft.com/office/drawing/2014/main" id="{2E6DF4C1-DCE2-4F66-BADB-3E53558776FB}"/>
              </a:ext>
            </a:extLst>
          </p:cNvPr>
          <p:cNvSpPr/>
          <p:nvPr/>
        </p:nvSpPr>
        <p:spPr>
          <a:xfrm>
            <a:off x="6217284" y="6403861"/>
            <a:ext cx="1074198" cy="4541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zurück</a:t>
            </a:r>
          </a:p>
        </p:txBody>
      </p:sp>
      <p:pic>
        <p:nvPicPr>
          <p:cNvPr id="4" name="Grafik 3">
            <a:extLst>
              <a:ext uri="{FF2B5EF4-FFF2-40B4-BE49-F238E27FC236}">
                <a16:creationId xmlns:a16="http://schemas.microsoft.com/office/drawing/2014/main" id="{9932ED06-065A-452D-9737-13B315652694}"/>
              </a:ext>
            </a:extLst>
          </p:cNvPr>
          <p:cNvPicPr>
            <a:picLocks noChangeAspect="1"/>
          </p:cNvPicPr>
          <p:nvPr/>
        </p:nvPicPr>
        <p:blipFill>
          <a:blip r:embed="rId3"/>
          <a:stretch>
            <a:fillRect/>
          </a:stretch>
        </p:blipFill>
        <p:spPr>
          <a:xfrm>
            <a:off x="2372158" y="3074266"/>
            <a:ext cx="4399684" cy="2323429"/>
          </a:xfrm>
          <a:prstGeom prst="rect">
            <a:avLst/>
          </a:prstGeom>
        </p:spPr>
      </p:pic>
    </p:spTree>
    <p:extLst>
      <p:ext uri="{BB962C8B-B14F-4D97-AF65-F5344CB8AC3E}">
        <p14:creationId xmlns:p14="http://schemas.microsoft.com/office/powerpoint/2010/main" val="3582660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26752D-E6D8-44ED-A331-18E97D90713B}"/>
              </a:ext>
            </a:extLst>
          </p:cNvPr>
          <p:cNvSpPr>
            <a:spLocks noGrp="1"/>
          </p:cNvSpPr>
          <p:nvPr>
            <p:ph type="title"/>
          </p:nvPr>
        </p:nvSpPr>
        <p:spPr/>
        <p:txBody>
          <a:bodyPr/>
          <a:lstStyle/>
          <a:p>
            <a:r>
              <a:rPr lang="de-DE" dirty="0"/>
              <a:t>Topologien: Programmübung</a:t>
            </a:r>
          </a:p>
        </p:txBody>
      </p:sp>
      <p:sp>
        <p:nvSpPr>
          <p:cNvPr id="3" name="Inhaltsplatzhalter 2">
            <a:extLst>
              <a:ext uri="{FF2B5EF4-FFF2-40B4-BE49-F238E27FC236}">
                <a16:creationId xmlns:a16="http://schemas.microsoft.com/office/drawing/2014/main" id="{FAA97352-5E9B-4D5A-B4C4-5CBB86F597AF}"/>
              </a:ext>
            </a:extLst>
          </p:cNvPr>
          <p:cNvSpPr>
            <a:spLocks noGrp="1"/>
          </p:cNvSpPr>
          <p:nvPr>
            <p:ph idx="1"/>
          </p:nvPr>
        </p:nvSpPr>
        <p:spPr/>
        <p:txBody>
          <a:bodyPr/>
          <a:lstStyle/>
          <a:p>
            <a:endParaRPr lang="de-DE" dirty="0"/>
          </a:p>
          <a:p>
            <a:r>
              <a:rPr lang="de-DE" dirty="0"/>
              <a:t>Stelle die abgebildete Stern-Topologie in Filius nach und lasse die Netzwerkteile miteinander kommunizieren. </a:t>
            </a:r>
          </a:p>
          <a:p>
            <a:endParaRPr lang="de-DE" sz="2000" dirty="0">
              <a:sym typeface="Wingdings" panose="05000000000000000000" pitchFamily="2" charset="2"/>
            </a:endParaRPr>
          </a:p>
        </p:txBody>
      </p:sp>
      <p:sp>
        <p:nvSpPr>
          <p:cNvPr id="5" name="Fußzeilenplatzhalter 14">
            <a:extLst>
              <a:ext uri="{FF2B5EF4-FFF2-40B4-BE49-F238E27FC236}">
                <a16:creationId xmlns:a16="http://schemas.microsoft.com/office/drawing/2014/main" id="{D8388417-4B64-4BE9-B555-FB2A70C963A0}"/>
              </a:ext>
            </a:extLst>
          </p:cNvPr>
          <p:cNvSpPr txBox="1">
            <a:spLocks/>
          </p:cNvSpPr>
          <p:nvPr/>
        </p:nvSpPr>
        <p:spPr>
          <a:xfrm>
            <a:off x="7598176" y="6448689"/>
            <a:ext cx="161684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Klara Scherf</a:t>
            </a:r>
            <a:endParaRPr lang="en-US" dirty="0"/>
          </a:p>
        </p:txBody>
      </p:sp>
      <p:sp>
        <p:nvSpPr>
          <p:cNvPr id="6" name="Rechteck: abgerundete Ecken 5">
            <a:hlinkClick r:id="rId2" action="ppaction://hlinksldjump"/>
            <a:extLst>
              <a:ext uri="{FF2B5EF4-FFF2-40B4-BE49-F238E27FC236}">
                <a16:creationId xmlns:a16="http://schemas.microsoft.com/office/drawing/2014/main" id="{0CF7BF94-BC79-48F4-BF09-C3CF65609A1C}"/>
              </a:ext>
            </a:extLst>
          </p:cNvPr>
          <p:cNvSpPr/>
          <p:nvPr/>
        </p:nvSpPr>
        <p:spPr>
          <a:xfrm>
            <a:off x="3910027" y="6422247"/>
            <a:ext cx="1748901" cy="407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Zurück zur Übersicht</a:t>
            </a:r>
          </a:p>
        </p:txBody>
      </p:sp>
      <p:pic>
        <p:nvPicPr>
          <p:cNvPr id="7" name="Grafik 6">
            <a:extLst>
              <a:ext uri="{FF2B5EF4-FFF2-40B4-BE49-F238E27FC236}">
                <a16:creationId xmlns:a16="http://schemas.microsoft.com/office/drawing/2014/main" id="{228DBE54-A815-46C5-80DE-F5FC57258C03}"/>
              </a:ext>
            </a:extLst>
          </p:cNvPr>
          <p:cNvPicPr>
            <a:picLocks noChangeAspect="1"/>
          </p:cNvPicPr>
          <p:nvPr/>
        </p:nvPicPr>
        <p:blipFill>
          <a:blip r:embed="rId3"/>
          <a:stretch>
            <a:fillRect/>
          </a:stretch>
        </p:blipFill>
        <p:spPr>
          <a:xfrm>
            <a:off x="2276244" y="3066673"/>
            <a:ext cx="3996388" cy="2724527"/>
          </a:xfrm>
          <a:prstGeom prst="rect">
            <a:avLst/>
          </a:prstGeom>
        </p:spPr>
      </p:pic>
      <p:sp>
        <p:nvSpPr>
          <p:cNvPr id="10" name="Pfeil: nach links 9">
            <a:hlinkClick r:id="" action="ppaction://hlinkshowjump?jump=previousslide"/>
            <a:extLst>
              <a:ext uri="{FF2B5EF4-FFF2-40B4-BE49-F238E27FC236}">
                <a16:creationId xmlns:a16="http://schemas.microsoft.com/office/drawing/2014/main" id="{615B2397-CA7C-4898-9F2A-178BCB52A4BC}"/>
              </a:ext>
            </a:extLst>
          </p:cNvPr>
          <p:cNvSpPr/>
          <p:nvPr/>
        </p:nvSpPr>
        <p:spPr>
          <a:xfrm>
            <a:off x="6217284" y="6403861"/>
            <a:ext cx="1074198" cy="4541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zurück</a:t>
            </a:r>
          </a:p>
        </p:txBody>
      </p:sp>
      <p:sp>
        <p:nvSpPr>
          <p:cNvPr id="11" name="Pfeil: nach rechts 10">
            <a:hlinkClick r:id="" action="ppaction://hlinkshowjump?jump=nextslide"/>
            <a:extLst>
              <a:ext uri="{FF2B5EF4-FFF2-40B4-BE49-F238E27FC236}">
                <a16:creationId xmlns:a16="http://schemas.microsoft.com/office/drawing/2014/main" id="{B87ABD30-753A-4B6C-B792-69EF1A358419}"/>
              </a:ext>
            </a:extLst>
          </p:cNvPr>
          <p:cNvSpPr/>
          <p:nvPr/>
        </p:nvSpPr>
        <p:spPr>
          <a:xfrm>
            <a:off x="390618" y="6365087"/>
            <a:ext cx="1074198" cy="492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weiter</a:t>
            </a:r>
          </a:p>
        </p:txBody>
      </p:sp>
    </p:spTree>
    <p:extLst>
      <p:ext uri="{BB962C8B-B14F-4D97-AF65-F5344CB8AC3E}">
        <p14:creationId xmlns:p14="http://schemas.microsoft.com/office/powerpoint/2010/main" val="4071019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26752D-E6D8-44ED-A331-18E97D90713B}"/>
              </a:ext>
            </a:extLst>
          </p:cNvPr>
          <p:cNvSpPr>
            <a:spLocks noGrp="1"/>
          </p:cNvSpPr>
          <p:nvPr>
            <p:ph type="title"/>
          </p:nvPr>
        </p:nvSpPr>
        <p:spPr/>
        <p:txBody>
          <a:bodyPr/>
          <a:lstStyle/>
          <a:p>
            <a:r>
              <a:rPr lang="de-DE" dirty="0"/>
              <a:t>Topologien: Überprüfe dich selbst</a:t>
            </a:r>
          </a:p>
        </p:txBody>
      </p:sp>
      <p:sp>
        <p:nvSpPr>
          <p:cNvPr id="3" name="Inhaltsplatzhalter 2">
            <a:extLst>
              <a:ext uri="{FF2B5EF4-FFF2-40B4-BE49-F238E27FC236}">
                <a16:creationId xmlns:a16="http://schemas.microsoft.com/office/drawing/2014/main" id="{FAA97352-5E9B-4D5A-B4C4-5CBB86F597AF}"/>
              </a:ext>
            </a:extLst>
          </p:cNvPr>
          <p:cNvSpPr>
            <a:spLocks noGrp="1"/>
          </p:cNvSpPr>
          <p:nvPr>
            <p:ph idx="1"/>
          </p:nvPr>
        </p:nvSpPr>
        <p:spPr/>
        <p:txBody>
          <a:bodyPr/>
          <a:lstStyle/>
          <a:p>
            <a:pPr marL="0" indent="0" algn="ctr">
              <a:buNone/>
            </a:pPr>
            <a:endParaRPr lang="de-DE" dirty="0">
              <a:sym typeface="Wingdings" panose="05000000000000000000" pitchFamily="2" charset="2"/>
              <a:hlinkClick r:id="rId2"/>
            </a:endParaRPr>
          </a:p>
          <a:p>
            <a:pPr marL="0" indent="0" algn="ctr">
              <a:buNone/>
            </a:pPr>
            <a:r>
              <a:rPr lang="de-DE" sz="2000" dirty="0">
                <a:sym typeface="Wingdings" panose="05000000000000000000" pitchFamily="2" charset="2"/>
                <a:hlinkClick r:id="rId2"/>
              </a:rPr>
              <a:t>Zuordnung</a:t>
            </a:r>
            <a:endParaRPr lang="de-DE" sz="2000" dirty="0">
              <a:sym typeface="Wingdings" panose="05000000000000000000" pitchFamily="2" charset="2"/>
            </a:endParaRPr>
          </a:p>
          <a:p>
            <a:pPr algn="ctr"/>
            <a:endParaRPr lang="de-DE" sz="2000" dirty="0">
              <a:sym typeface="Wingdings" panose="05000000000000000000" pitchFamily="2" charset="2"/>
            </a:endParaRPr>
          </a:p>
        </p:txBody>
      </p:sp>
      <p:sp>
        <p:nvSpPr>
          <p:cNvPr id="5" name="Fußzeilenplatzhalter 14">
            <a:extLst>
              <a:ext uri="{FF2B5EF4-FFF2-40B4-BE49-F238E27FC236}">
                <a16:creationId xmlns:a16="http://schemas.microsoft.com/office/drawing/2014/main" id="{D8388417-4B64-4BE9-B555-FB2A70C963A0}"/>
              </a:ext>
            </a:extLst>
          </p:cNvPr>
          <p:cNvSpPr txBox="1">
            <a:spLocks/>
          </p:cNvSpPr>
          <p:nvPr/>
        </p:nvSpPr>
        <p:spPr>
          <a:xfrm>
            <a:off x="7598176" y="6448689"/>
            <a:ext cx="161684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Klara Scherf</a:t>
            </a:r>
            <a:endParaRPr lang="en-US" dirty="0"/>
          </a:p>
        </p:txBody>
      </p:sp>
      <p:sp>
        <p:nvSpPr>
          <p:cNvPr id="6" name="Rechteck: abgerundete Ecken 5">
            <a:hlinkClick r:id="rId3" action="ppaction://hlinksldjump"/>
            <a:extLst>
              <a:ext uri="{FF2B5EF4-FFF2-40B4-BE49-F238E27FC236}">
                <a16:creationId xmlns:a16="http://schemas.microsoft.com/office/drawing/2014/main" id="{0CF7BF94-BC79-48F4-BF09-C3CF65609A1C}"/>
              </a:ext>
            </a:extLst>
          </p:cNvPr>
          <p:cNvSpPr/>
          <p:nvPr/>
        </p:nvSpPr>
        <p:spPr>
          <a:xfrm>
            <a:off x="3910027" y="6422247"/>
            <a:ext cx="1748901" cy="407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Zurück zur Übersicht</a:t>
            </a:r>
          </a:p>
        </p:txBody>
      </p:sp>
      <p:sp>
        <p:nvSpPr>
          <p:cNvPr id="10" name="Pfeil: nach links 9">
            <a:hlinkClick r:id="" action="ppaction://hlinkshowjump?jump=previousslide"/>
            <a:extLst>
              <a:ext uri="{FF2B5EF4-FFF2-40B4-BE49-F238E27FC236}">
                <a16:creationId xmlns:a16="http://schemas.microsoft.com/office/drawing/2014/main" id="{615B2397-CA7C-4898-9F2A-178BCB52A4BC}"/>
              </a:ext>
            </a:extLst>
          </p:cNvPr>
          <p:cNvSpPr/>
          <p:nvPr/>
        </p:nvSpPr>
        <p:spPr>
          <a:xfrm>
            <a:off x="6217284" y="6403861"/>
            <a:ext cx="1074198" cy="4541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zurück</a:t>
            </a:r>
          </a:p>
        </p:txBody>
      </p:sp>
      <p:pic>
        <p:nvPicPr>
          <p:cNvPr id="8" name="Grafik 7">
            <a:extLst>
              <a:ext uri="{FF2B5EF4-FFF2-40B4-BE49-F238E27FC236}">
                <a16:creationId xmlns:a16="http://schemas.microsoft.com/office/drawing/2014/main" id="{9DC44F72-2EE2-41C7-9226-662C6A8451AC}"/>
              </a:ext>
            </a:extLst>
          </p:cNvPr>
          <p:cNvPicPr>
            <a:picLocks noChangeAspect="1"/>
          </p:cNvPicPr>
          <p:nvPr/>
        </p:nvPicPr>
        <p:blipFill>
          <a:blip r:embed="rId4"/>
          <a:stretch>
            <a:fillRect/>
          </a:stretch>
        </p:blipFill>
        <p:spPr>
          <a:xfrm>
            <a:off x="3477022" y="3010639"/>
            <a:ext cx="2189956" cy="2189956"/>
          </a:xfrm>
          <a:prstGeom prst="rect">
            <a:avLst/>
          </a:prstGeom>
        </p:spPr>
      </p:pic>
      <p:sp>
        <p:nvSpPr>
          <p:cNvPr id="12" name="Pfeil: nach rechts 11">
            <a:hlinkClick r:id="" action="ppaction://hlinkshowjump?jump=nextslide"/>
            <a:extLst>
              <a:ext uri="{FF2B5EF4-FFF2-40B4-BE49-F238E27FC236}">
                <a16:creationId xmlns:a16="http://schemas.microsoft.com/office/drawing/2014/main" id="{FA31A28D-02F2-41A9-8A81-2059E19A6A46}"/>
              </a:ext>
            </a:extLst>
          </p:cNvPr>
          <p:cNvSpPr/>
          <p:nvPr/>
        </p:nvSpPr>
        <p:spPr>
          <a:xfrm>
            <a:off x="390617" y="6365087"/>
            <a:ext cx="2075491" cy="492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nächstes Thema</a:t>
            </a:r>
          </a:p>
        </p:txBody>
      </p:sp>
    </p:spTree>
    <p:extLst>
      <p:ext uri="{BB962C8B-B14F-4D97-AF65-F5344CB8AC3E}">
        <p14:creationId xmlns:p14="http://schemas.microsoft.com/office/powerpoint/2010/main" val="3609885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26752D-E6D8-44ED-A331-18E97D90713B}"/>
              </a:ext>
            </a:extLst>
          </p:cNvPr>
          <p:cNvSpPr>
            <a:spLocks noGrp="1"/>
          </p:cNvSpPr>
          <p:nvPr>
            <p:ph type="title"/>
          </p:nvPr>
        </p:nvSpPr>
        <p:spPr/>
        <p:txBody>
          <a:bodyPr/>
          <a:lstStyle/>
          <a:p>
            <a:r>
              <a:rPr lang="de-DE" dirty="0"/>
              <a:t>PAN, LAN, MAN, WAN</a:t>
            </a:r>
          </a:p>
        </p:txBody>
      </p:sp>
      <p:sp>
        <p:nvSpPr>
          <p:cNvPr id="3" name="Inhaltsplatzhalter 2">
            <a:extLst>
              <a:ext uri="{FF2B5EF4-FFF2-40B4-BE49-F238E27FC236}">
                <a16:creationId xmlns:a16="http://schemas.microsoft.com/office/drawing/2014/main" id="{FAA97352-5E9B-4D5A-B4C4-5CBB86F597AF}"/>
              </a:ext>
            </a:extLst>
          </p:cNvPr>
          <p:cNvSpPr>
            <a:spLocks noGrp="1"/>
          </p:cNvSpPr>
          <p:nvPr>
            <p:ph idx="1"/>
          </p:nvPr>
        </p:nvSpPr>
        <p:spPr>
          <a:xfrm>
            <a:off x="822959" y="1854969"/>
            <a:ext cx="7543801" cy="4157903"/>
          </a:xfrm>
        </p:spPr>
        <p:txBody>
          <a:bodyPr>
            <a:normAutofit fontScale="92500" lnSpcReduction="20000"/>
          </a:bodyPr>
          <a:lstStyle/>
          <a:p>
            <a:pPr>
              <a:buFont typeface="Arial" panose="020B0604020202020204" pitchFamily="34" charset="0"/>
              <a:buChar char="•"/>
            </a:pPr>
            <a:r>
              <a:rPr lang="de-DE" dirty="0"/>
              <a:t> Die Kommunikation in Rechnernetzen bedienen sich der Übertragungskanäle Funkwellen, Lichtwellen oder elektrischer Strom.</a:t>
            </a:r>
          </a:p>
          <a:p>
            <a:pPr>
              <a:buFont typeface="Arial" panose="020B0604020202020204" pitchFamily="34" charset="0"/>
              <a:buChar char="•"/>
            </a:pPr>
            <a:r>
              <a:rPr lang="de-DE" dirty="0"/>
              <a:t> Dies wir durch drahtlose oder drahtgebundene Übertragungstechnik realisiert.</a:t>
            </a:r>
          </a:p>
          <a:p>
            <a:pPr marL="0" indent="0">
              <a:buNone/>
            </a:pPr>
            <a:endParaRPr lang="de-DE" dirty="0"/>
          </a:p>
          <a:p>
            <a:pPr marL="0" indent="0">
              <a:buNone/>
            </a:pPr>
            <a:r>
              <a:rPr lang="de-DE" b="1" dirty="0"/>
              <a:t>PAN</a:t>
            </a:r>
            <a:r>
              <a:rPr lang="de-DE" dirty="0"/>
              <a:t>: </a:t>
            </a:r>
            <a:r>
              <a:rPr lang="de-DE" b="1" dirty="0"/>
              <a:t>P</a:t>
            </a:r>
            <a:r>
              <a:rPr lang="de-DE" dirty="0"/>
              <a:t>ersonal </a:t>
            </a:r>
            <a:r>
              <a:rPr lang="de-DE" b="1" dirty="0"/>
              <a:t>A</a:t>
            </a:r>
            <a:r>
              <a:rPr lang="de-DE" dirty="0"/>
              <a:t>rea </a:t>
            </a:r>
            <a:r>
              <a:rPr lang="de-DE" b="1" dirty="0"/>
              <a:t>N</a:t>
            </a:r>
            <a:r>
              <a:rPr lang="de-DE" dirty="0"/>
              <a:t>etwork </a:t>
            </a:r>
          </a:p>
          <a:p>
            <a:pPr marL="0" indent="0">
              <a:buNone/>
            </a:pPr>
            <a:r>
              <a:rPr lang="de-DE" sz="2000" dirty="0">
                <a:sym typeface="Wingdings" panose="05000000000000000000" pitchFamily="2" charset="2"/>
              </a:rPr>
              <a:t>	 unmittelbare Umgebung eines Computers zum Anschluss 	von Kleingeräten (Handys, Tastaturen) </a:t>
            </a:r>
          </a:p>
          <a:p>
            <a:pPr marL="0" indent="0">
              <a:buNone/>
            </a:pPr>
            <a:r>
              <a:rPr lang="de-DE" dirty="0">
                <a:solidFill>
                  <a:srgbClr val="FF0000"/>
                </a:solidFill>
                <a:sym typeface="Wingdings" panose="05000000000000000000" pitchFamily="2" charset="2"/>
              </a:rPr>
              <a:t>	</a:t>
            </a:r>
            <a:r>
              <a:rPr lang="de-DE" dirty="0">
                <a:solidFill>
                  <a:srgbClr val="404040"/>
                </a:solidFill>
                <a:sym typeface="Wingdings" panose="05000000000000000000" pitchFamily="2" charset="2"/>
              </a:rPr>
              <a:t> verbindet Geräte über kleine Entfernungen (USB oder 	Bluetooth)</a:t>
            </a:r>
          </a:p>
          <a:p>
            <a:pPr marL="0" indent="0">
              <a:buNone/>
            </a:pPr>
            <a:r>
              <a:rPr lang="de-DE" b="1" dirty="0">
                <a:sym typeface="Wingdings" panose="05000000000000000000" pitchFamily="2" charset="2"/>
              </a:rPr>
              <a:t>LAN</a:t>
            </a:r>
            <a:r>
              <a:rPr lang="de-DE" dirty="0">
                <a:sym typeface="Wingdings" panose="05000000000000000000" pitchFamily="2" charset="2"/>
              </a:rPr>
              <a:t>: </a:t>
            </a:r>
            <a:r>
              <a:rPr lang="de-DE" b="1" dirty="0" err="1">
                <a:sym typeface="Wingdings" panose="05000000000000000000" pitchFamily="2" charset="2"/>
              </a:rPr>
              <a:t>L</a:t>
            </a:r>
            <a:r>
              <a:rPr lang="de-DE" dirty="0" err="1">
                <a:sym typeface="Wingdings" panose="05000000000000000000" pitchFamily="2" charset="2"/>
              </a:rPr>
              <a:t>ocal</a:t>
            </a:r>
            <a:r>
              <a:rPr lang="de-DE" dirty="0">
                <a:sym typeface="Wingdings" panose="05000000000000000000" pitchFamily="2" charset="2"/>
              </a:rPr>
              <a:t> </a:t>
            </a:r>
            <a:r>
              <a:rPr lang="de-DE" b="1" dirty="0">
                <a:sym typeface="Wingdings" panose="05000000000000000000" pitchFamily="2" charset="2"/>
              </a:rPr>
              <a:t>A</a:t>
            </a:r>
            <a:r>
              <a:rPr lang="de-DE" dirty="0">
                <a:sym typeface="Wingdings" panose="05000000000000000000" pitchFamily="2" charset="2"/>
              </a:rPr>
              <a:t>rea </a:t>
            </a:r>
            <a:r>
              <a:rPr lang="de-DE" b="1" dirty="0">
                <a:sym typeface="Wingdings" panose="05000000000000000000" pitchFamily="2" charset="2"/>
              </a:rPr>
              <a:t>N</a:t>
            </a:r>
            <a:r>
              <a:rPr lang="de-DE" dirty="0">
                <a:sym typeface="Wingdings" panose="05000000000000000000" pitchFamily="2" charset="2"/>
              </a:rPr>
              <a:t>etwork</a:t>
            </a:r>
          </a:p>
          <a:p>
            <a:pPr marL="0" indent="0">
              <a:buNone/>
            </a:pPr>
            <a:r>
              <a:rPr lang="de-DE" dirty="0">
                <a:sym typeface="Wingdings" panose="05000000000000000000" pitchFamily="2" charset="2"/>
              </a:rPr>
              <a:t>	 erschließt räumlich kleines Gebiet, wie ein Haushalt oder in 	der Schule </a:t>
            </a:r>
            <a:r>
              <a:rPr lang="de-DE" dirty="0">
                <a:solidFill>
                  <a:srgbClr val="404040"/>
                </a:solidFill>
                <a:sym typeface="Wingdings" panose="05000000000000000000" pitchFamily="2" charset="2"/>
              </a:rPr>
              <a:t>(über Kabel) </a:t>
            </a:r>
            <a:endParaRPr lang="de-DE" dirty="0">
              <a:solidFill>
                <a:srgbClr val="404040"/>
              </a:solidFill>
            </a:endParaRPr>
          </a:p>
        </p:txBody>
      </p:sp>
      <p:sp>
        <p:nvSpPr>
          <p:cNvPr id="5" name="Fußzeilenplatzhalter 14">
            <a:extLst>
              <a:ext uri="{FF2B5EF4-FFF2-40B4-BE49-F238E27FC236}">
                <a16:creationId xmlns:a16="http://schemas.microsoft.com/office/drawing/2014/main" id="{D8388417-4B64-4BE9-B555-FB2A70C963A0}"/>
              </a:ext>
            </a:extLst>
          </p:cNvPr>
          <p:cNvSpPr txBox="1">
            <a:spLocks/>
          </p:cNvSpPr>
          <p:nvPr/>
        </p:nvSpPr>
        <p:spPr>
          <a:xfrm>
            <a:off x="7598176" y="6448689"/>
            <a:ext cx="161684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Klara Scherf</a:t>
            </a:r>
            <a:endParaRPr lang="en-US" dirty="0"/>
          </a:p>
        </p:txBody>
      </p:sp>
      <p:sp>
        <p:nvSpPr>
          <p:cNvPr id="6" name="Rechteck: abgerundete Ecken 5">
            <a:hlinkClick r:id="rId2" action="ppaction://hlinksldjump"/>
            <a:extLst>
              <a:ext uri="{FF2B5EF4-FFF2-40B4-BE49-F238E27FC236}">
                <a16:creationId xmlns:a16="http://schemas.microsoft.com/office/drawing/2014/main" id="{6756EE18-DE39-405B-8E62-A513CFEEC8EF}"/>
              </a:ext>
            </a:extLst>
          </p:cNvPr>
          <p:cNvSpPr/>
          <p:nvPr/>
        </p:nvSpPr>
        <p:spPr>
          <a:xfrm>
            <a:off x="3910027" y="6422247"/>
            <a:ext cx="1748901" cy="407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Zurück zur Übersicht</a:t>
            </a:r>
          </a:p>
        </p:txBody>
      </p:sp>
      <p:sp>
        <p:nvSpPr>
          <p:cNvPr id="7" name="Pfeil: nach rechts 6">
            <a:hlinkClick r:id="" action="ppaction://hlinkshowjump?jump=nextslide"/>
            <a:extLst>
              <a:ext uri="{FF2B5EF4-FFF2-40B4-BE49-F238E27FC236}">
                <a16:creationId xmlns:a16="http://schemas.microsoft.com/office/drawing/2014/main" id="{65C2BF70-C295-4205-AC22-6CDB51684147}"/>
              </a:ext>
            </a:extLst>
          </p:cNvPr>
          <p:cNvSpPr/>
          <p:nvPr/>
        </p:nvSpPr>
        <p:spPr>
          <a:xfrm>
            <a:off x="390618" y="6365087"/>
            <a:ext cx="1074198" cy="492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weiter</a:t>
            </a:r>
          </a:p>
        </p:txBody>
      </p:sp>
      <p:sp>
        <p:nvSpPr>
          <p:cNvPr id="10" name="Pfeil: nach links 9">
            <a:hlinkClick r:id="rId3" action="ppaction://hlinksldjump"/>
            <a:extLst>
              <a:ext uri="{FF2B5EF4-FFF2-40B4-BE49-F238E27FC236}">
                <a16:creationId xmlns:a16="http://schemas.microsoft.com/office/drawing/2014/main" id="{8FAD6439-9697-4EF8-B01E-DC56BBA93289}"/>
              </a:ext>
            </a:extLst>
          </p:cNvPr>
          <p:cNvSpPr/>
          <p:nvPr/>
        </p:nvSpPr>
        <p:spPr>
          <a:xfrm>
            <a:off x="6010033" y="6365086"/>
            <a:ext cx="1877822" cy="4929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vorheriges Thema</a:t>
            </a:r>
          </a:p>
        </p:txBody>
      </p:sp>
    </p:spTree>
    <p:extLst>
      <p:ext uri="{BB962C8B-B14F-4D97-AF65-F5344CB8AC3E}">
        <p14:creationId xmlns:p14="http://schemas.microsoft.com/office/powerpoint/2010/main" val="1158353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26752D-E6D8-44ED-A331-18E97D90713B}"/>
              </a:ext>
            </a:extLst>
          </p:cNvPr>
          <p:cNvSpPr>
            <a:spLocks noGrp="1"/>
          </p:cNvSpPr>
          <p:nvPr>
            <p:ph type="title"/>
          </p:nvPr>
        </p:nvSpPr>
        <p:spPr/>
        <p:txBody>
          <a:bodyPr/>
          <a:lstStyle/>
          <a:p>
            <a:r>
              <a:rPr lang="de-DE" dirty="0"/>
              <a:t>PAN, LAN, MAN, WAN</a:t>
            </a:r>
          </a:p>
        </p:txBody>
      </p:sp>
      <p:sp>
        <p:nvSpPr>
          <p:cNvPr id="3" name="Inhaltsplatzhalter 2">
            <a:extLst>
              <a:ext uri="{FF2B5EF4-FFF2-40B4-BE49-F238E27FC236}">
                <a16:creationId xmlns:a16="http://schemas.microsoft.com/office/drawing/2014/main" id="{FAA97352-5E9B-4D5A-B4C4-5CBB86F597AF}"/>
              </a:ext>
            </a:extLst>
          </p:cNvPr>
          <p:cNvSpPr>
            <a:spLocks noGrp="1"/>
          </p:cNvSpPr>
          <p:nvPr>
            <p:ph idx="1"/>
          </p:nvPr>
        </p:nvSpPr>
        <p:spPr/>
        <p:txBody>
          <a:bodyPr/>
          <a:lstStyle/>
          <a:p>
            <a:pPr marL="0" indent="0">
              <a:buNone/>
            </a:pPr>
            <a:r>
              <a:rPr lang="de-DE" b="1" dirty="0"/>
              <a:t>MAN</a:t>
            </a:r>
            <a:r>
              <a:rPr lang="de-DE" dirty="0"/>
              <a:t>: </a:t>
            </a:r>
            <a:r>
              <a:rPr lang="de-DE" b="1" dirty="0"/>
              <a:t>M</a:t>
            </a:r>
            <a:r>
              <a:rPr lang="de-DE" dirty="0"/>
              <a:t>etropolitan </a:t>
            </a:r>
            <a:r>
              <a:rPr lang="de-DE" b="1" dirty="0"/>
              <a:t>A</a:t>
            </a:r>
            <a:r>
              <a:rPr lang="de-DE" dirty="0"/>
              <a:t>rea </a:t>
            </a:r>
            <a:r>
              <a:rPr lang="de-DE" b="1" dirty="0"/>
              <a:t>N</a:t>
            </a:r>
            <a:r>
              <a:rPr lang="de-DE" dirty="0"/>
              <a:t>etwork </a:t>
            </a:r>
          </a:p>
          <a:p>
            <a:pPr marL="0" indent="0">
              <a:buNone/>
            </a:pPr>
            <a:r>
              <a:rPr lang="de-DE" dirty="0">
                <a:sym typeface="Wingdings" panose="05000000000000000000" pitchFamily="2" charset="2"/>
              </a:rPr>
              <a:t>	 in Glasfasertechnik realisiert, verbinden wichtige Zentren von 	Großstädten</a:t>
            </a:r>
          </a:p>
          <a:p>
            <a:endParaRPr lang="de-DE" dirty="0">
              <a:sym typeface="Wingdings" panose="05000000000000000000" pitchFamily="2" charset="2"/>
            </a:endParaRPr>
          </a:p>
          <a:p>
            <a:pPr marL="0" indent="0">
              <a:buNone/>
            </a:pPr>
            <a:r>
              <a:rPr lang="de-DE" b="1" dirty="0">
                <a:sym typeface="Wingdings" panose="05000000000000000000" pitchFamily="2" charset="2"/>
              </a:rPr>
              <a:t>WAN</a:t>
            </a:r>
            <a:r>
              <a:rPr lang="de-DE" dirty="0">
                <a:sym typeface="Wingdings" panose="05000000000000000000" pitchFamily="2" charset="2"/>
              </a:rPr>
              <a:t>: </a:t>
            </a:r>
            <a:r>
              <a:rPr lang="de-DE" b="1" dirty="0">
                <a:sym typeface="Wingdings" panose="05000000000000000000" pitchFamily="2" charset="2"/>
              </a:rPr>
              <a:t>W</a:t>
            </a:r>
            <a:r>
              <a:rPr lang="de-DE" dirty="0">
                <a:sym typeface="Wingdings" panose="05000000000000000000" pitchFamily="2" charset="2"/>
              </a:rPr>
              <a:t>ide </a:t>
            </a:r>
            <a:r>
              <a:rPr lang="de-DE" b="1" dirty="0">
                <a:sym typeface="Wingdings" panose="05000000000000000000" pitchFamily="2" charset="2"/>
              </a:rPr>
              <a:t>A</a:t>
            </a:r>
            <a:r>
              <a:rPr lang="de-DE" dirty="0">
                <a:sym typeface="Wingdings" panose="05000000000000000000" pitchFamily="2" charset="2"/>
              </a:rPr>
              <a:t>rea </a:t>
            </a:r>
            <a:r>
              <a:rPr lang="de-DE" b="1" dirty="0">
                <a:sym typeface="Wingdings" panose="05000000000000000000" pitchFamily="2" charset="2"/>
              </a:rPr>
              <a:t>N</a:t>
            </a:r>
            <a:r>
              <a:rPr lang="de-DE" dirty="0">
                <a:sym typeface="Wingdings" panose="05000000000000000000" pitchFamily="2" charset="2"/>
              </a:rPr>
              <a:t>etwork</a:t>
            </a:r>
          </a:p>
          <a:p>
            <a:pPr marL="0" indent="0">
              <a:buNone/>
            </a:pPr>
            <a:r>
              <a:rPr lang="de-DE" dirty="0">
                <a:sym typeface="Wingdings" panose="05000000000000000000" pitchFamily="2" charset="2"/>
              </a:rPr>
              <a:t>	 MANs werden durch WANs national bzw. internationaler 	Ebene durch GAN-Netze (Global) vernetzt.</a:t>
            </a:r>
          </a:p>
          <a:p>
            <a:endParaRPr lang="de-DE" dirty="0">
              <a:sym typeface="Wingdings" panose="05000000000000000000" pitchFamily="2" charset="2"/>
            </a:endParaRPr>
          </a:p>
          <a:p>
            <a:pPr marL="0" indent="0">
              <a:buNone/>
            </a:pPr>
            <a:r>
              <a:rPr lang="de-DE" dirty="0">
                <a:sym typeface="Wingdings" panose="05000000000000000000" pitchFamily="2" charset="2"/>
              </a:rPr>
              <a:t>Die Drahtlose Varianten beginnt man mit einem W für Wireless  WPAN, WLAN, …</a:t>
            </a:r>
            <a:endParaRPr lang="de-DE" dirty="0"/>
          </a:p>
        </p:txBody>
      </p:sp>
      <p:sp>
        <p:nvSpPr>
          <p:cNvPr id="5" name="Fußzeilenplatzhalter 14">
            <a:extLst>
              <a:ext uri="{FF2B5EF4-FFF2-40B4-BE49-F238E27FC236}">
                <a16:creationId xmlns:a16="http://schemas.microsoft.com/office/drawing/2014/main" id="{D8388417-4B64-4BE9-B555-FB2A70C963A0}"/>
              </a:ext>
            </a:extLst>
          </p:cNvPr>
          <p:cNvSpPr txBox="1">
            <a:spLocks/>
          </p:cNvSpPr>
          <p:nvPr/>
        </p:nvSpPr>
        <p:spPr>
          <a:xfrm>
            <a:off x="7598176" y="6448689"/>
            <a:ext cx="161684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Klara Scherf</a:t>
            </a:r>
            <a:endParaRPr lang="en-US" dirty="0"/>
          </a:p>
        </p:txBody>
      </p:sp>
      <p:sp>
        <p:nvSpPr>
          <p:cNvPr id="6" name="Rechteck: abgerundete Ecken 5">
            <a:hlinkClick r:id="rId2" action="ppaction://hlinksldjump"/>
            <a:extLst>
              <a:ext uri="{FF2B5EF4-FFF2-40B4-BE49-F238E27FC236}">
                <a16:creationId xmlns:a16="http://schemas.microsoft.com/office/drawing/2014/main" id="{6756EE18-DE39-405B-8E62-A513CFEEC8EF}"/>
              </a:ext>
            </a:extLst>
          </p:cNvPr>
          <p:cNvSpPr/>
          <p:nvPr/>
        </p:nvSpPr>
        <p:spPr>
          <a:xfrm>
            <a:off x="3910027" y="6422247"/>
            <a:ext cx="1748901" cy="407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Zurück zur Übersicht</a:t>
            </a:r>
          </a:p>
        </p:txBody>
      </p:sp>
      <p:sp>
        <p:nvSpPr>
          <p:cNvPr id="7" name="Pfeil: nach rechts 6">
            <a:hlinkClick r:id="" action="ppaction://hlinkshowjump?jump=nextslide"/>
            <a:extLst>
              <a:ext uri="{FF2B5EF4-FFF2-40B4-BE49-F238E27FC236}">
                <a16:creationId xmlns:a16="http://schemas.microsoft.com/office/drawing/2014/main" id="{B9D2AF17-2743-4135-9342-41F94ED09044}"/>
              </a:ext>
            </a:extLst>
          </p:cNvPr>
          <p:cNvSpPr/>
          <p:nvPr/>
        </p:nvSpPr>
        <p:spPr>
          <a:xfrm>
            <a:off x="390618" y="6365087"/>
            <a:ext cx="1074198" cy="492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weiter</a:t>
            </a:r>
          </a:p>
        </p:txBody>
      </p:sp>
      <p:sp>
        <p:nvSpPr>
          <p:cNvPr id="8" name="Pfeil: nach links 7">
            <a:hlinkClick r:id="" action="ppaction://hlinkshowjump?jump=previousslide"/>
            <a:extLst>
              <a:ext uri="{FF2B5EF4-FFF2-40B4-BE49-F238E27FC236}">
                <a16:creationId xmlns:a16="http://schemas.microsoft.com/office/drawing/2014/main" id="{4A7271F4-24F5-4481-971B-142B31F11688}"/>
              </a:ext>
            </a:extLst>
          </p:cNvPr>
          <p:cNvSpPr/>
          <p:nvPr/>
        </p:nvSpPr>
        <p:spPr>
          <a:xfrm>
            <a:off x="6217284" y="6403861"/>
            <a:ext cx="1074198" cy="4541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zurück</a:t>
            </a:r>
          </a:p>
        </p:txBody>
      </p:sp>
    </p:spTree>
    <p:extLst>
      <p:ext uri="{BB962C8B-B14F-4D97-AF65-F5344CB8AC3E}">
        <p14:creationId xmlns:p14="http://schemas.microsoft.com/office/powerpoint/2010/main" val="1223776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58FF0E-A2B9-4C53-8AF9-839E66F4D457}"/>
              </a:ext>
            </a:extLst>
          </p:cNvPr>
          <p:cNvSpPr>
            <a:spLocks noGrp="1"/>
          </p:cNvSpPr>
          <p:nvPr>
            <p:ph type="title"/>
          </p:nvPr>
        </p:nvSpPr>
        <p:spPr/>
        <p:txBody>
          <a:bodyPr/>
          <a:lstStyle/>
          <a:p>
            <a:r>
              <a:rPr lang="de-DE" dirty="0"/>
              <a:t>PAN, LAN, MAN, WAN</a:t>
            </a:r>
          </a:p>
        </p:txBody>
      </p:sp>
      <p:graphicFrame>
        <p:nvGraphicFramePr>
          <p:cNvPr id="6" name="Diagramm 5">
            <a:extLst>
              <a:ext uri="{FF2B5EF4-FFF2-40B4-BE49-F238E27FC236}">
                <a16:creationId xmlns:a16="http://schemas.microsoft.com/office/drawing/2014/main" id="{FA3DFFBE-D90F-4E6B-ACD0-2D97FEE19485}"/>
              </a:ext>
            </a:extLst>
          </p:cNvPr>
          <p:cNvGraphicFramePr/>
          <p:nvPr>
            <p:extLst>
              <p:ext uri="{D42A27DB-BD31-4B8C-83A1-F6EECF244321}">
                <p14:modId xmlns:p14="http://schemas.microsoft.com/office/powerpoint/2010/main" val="1351114965"/>
              </p:ext>
            </p:extLst>
          </p:nvPr>
        </p:nvGraphicFramePr>
        <p:xfrm>
          <a:off x="1524000" y="200317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feil: nach links 4">
            <a:hlinkClick r:id="" action="ppaction://hlinkshowjump?jump=previousslide"/>
            <a:extLst>
              <a:ext uri="{FF2B5EF4-FFF2-40B4-BE49-F238E27FC236}">
                <a16:creationId xmlns:a16="http://schemas.microsoft.com/office/drawing/2014/main" id="{8A1B8735-F734-4E14-AAB6-1C9B3F49D85D}"/>
              </a:ext>
            </a:extLst>
          </p:cNvPr>
          <p:cNvSpPr/>
          <p:nvPr/>
        </p:nvSpPr>
        <p:spPr>
          <a:xfrm>
            <a:off x="6217284" y="6403861"/>
            <a:ext cx="1074198" cy="4541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zurück</a:t>
            </a:r>
          </a:p>
        </p:txBody>
      </p:sp>
      <p:sp>
        <p:nvSpPr>
          <p:cNvPr id="8" name="Rechteck: abgerundete Ecken 7">
            <a:hlinkClick r:id="rId7" action="ppaction://hlinksldjump"/>
            <a:extLst>
              <a:ext uri="{FF2B5EF4-FFF2-40B4-BE49-F238E27FC236}">
                <a16:creationId xmlns:a16="http://schemas.microsoft.com/office/drawing/2014/main" id="{F7A67773-0996-4A1D-AC5C-67664EC020EB}"/>
              </a:ext>
            </a:extLst>
          </p:cNvPr>
          <p:cNvSpPr/>
          <p:nvPr/>
        </p:nvSpPr>
        <p:spPr>
          <a:xfrm>
            <a:off x="3910027" y="6422247"/>
            <a:ext cx="1748901" cy="407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Zurück zur Übersicht</a:t>
            </a:r>
          </a:p>
        </p:txBody>
      </p:sp>
      <p:sp>
        <p:nvSpPr>
          <p:cNvPr id="9" name="Pfeil: nach rechts 8">
            <a:hlinkClick r:id="" action="ppaction://hlinkshowjump?jump=nextslide"/>
            <a:extLst>
              <a:ext uri="{FF2B5EF4-FFF2-40B4-BE49-F238E27FC236}">
                <a16:creationId xmlns:a16="http://schemas.microsoft.com/office/drawing/2014/main" id="{F05B50EF-CB52-4787-8AB3-20DBE9F7DF5F}"/>
              </a:ext>
            </a:extLst>
          </p:cNvPr>
          <p:cNvSpPr/>
          <p:nvPr/>
        </p:nvSpPr>
        <p:spPr>
          <a:xfrm>
            <a:off x="390618" y="6365087"/>
            <a:ext cx="1074198" cy="492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weiter</a:t>
            </a:r>
          </a:p>
        </p:txBody>
      </p:sp>
    </p:spTree>
    <p:extLst>
      <p:ext uri="{BB962C8B-B14F-4D97-AF65-F5344CB8AC3E}">
        <p14:creationId xmlns:p14="http://schemas.microsoft.com/office/powerpoint/2010/main" val="2903648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26752D-E6D8-44ED-A331-18E97D90713B}"/>
              </a:ext>
            </a:extLst>
          </p:cNvPr>
          <p:cNvSpPr>
            <a:spLocks noGrp="1"/>
          </p:cNvSpPr>
          <p:nvPr>
            <p:ph type="title"/>
          </p:nvPr>
        </p:nvSpPr>
        <p:spPr/>
        <p:txBody>
          <a:bodyPr/>
          <a:lstStyle/>
          <a:p>
            <a:r>
              <a:rPr lang="de-DE" dirty="0"/>
              <a:t>PAN, LAN, MAN, WAN: Überprüfe dich selbst</a:t>
            </a:r>
          </a:p>
        </p:txBody>
      </p:sp>
      <p:sp>
        <p:nvSpPr>
          <p:cNvPr id="3" name="Inhaltsplatzhalter 2">
            <a:extLst>
              <a:ext uri="{FF2B5EF4-FFF2-40B4-BE49-F238E27FC236}">
                <a16:creationId xmlns:a16="http://schemas.microsoft.com/office/drawing/2014/main" id="{FAA97352-5E9B-4D5A-B4C4-5CBB86F597AF}"/>
              </a:ext>
            </a:extLst>
          </p:cNvPr>
          <p:cNvSpPr>
            <a:spLocks noGrp="1"/>
          </p:cNvSpPr>
          <p:nvPr>
            <p:ph idx="1"/>
          </p:nvPr>
        </p:nvSpPr>
        <p:spPr/>
        <p:txBody>
          <a:bodyPr/>
          <a:lstStyle/>
          <a:p>
            <a:pPr marL="0" indent="0" algn="ctr">
              <a:buNone/>
            </a:pPr>
            <a:endParaRPr lang="de-DE" dirty="0"/>
          </a:p>
          <a:p>
            <a:pPr marL="0" indent="0" algn="ctr">
              <a:buNone/>
            </a:pPr>
            <a:r>
              <a:rPr lang="de-DE" dirty="0">
                <a:hlinkClick r:id="rId2"/>
              </a:rPr>
              <a:t>Zuordnung</a:t>
            </a:r>
            <a:endParaRPr lang="de-DE" dirty="0"/>
          </a:p>
        </p:txBody>
      </p:sp>
      <p:sp>
        <p:nvSpPr>
          <p:cNvPr id="5" name="Fußzeilenplatzhalter 14">
            <a:extLst>
              <a:ext uri="{FF2B5EF4-FFF2-40B4-BE49-F238E27FC236}">
                <a16:creationId xmlns:a16="http://schemas.microsoft.com/office/drawing/2014/main" id="{D8388417-4B64-4BE9-B555-FB2A70C963A0}"/>
              </a:ext>
            </a:extLst>
          </p:cNvPr>
          <p:cNvSpPr txBox="1">
            <a:spLocks/>
          </p:cNvSpPr>
          <p:nvPr/>
        </p:nvSpPr>
        <p:spPr>
          <a:xfrm>
            <a:off x="7598176" y="6448689"/>
            <a:ext cx="161684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Klara Scherf</a:t>
            </a:r>
            <a:endParaRPr lang="en-US" dirty="0"/>
          </a:p>
        </p:txBody>
      </p:sp>
      <p:sp>
        <p:nvSpPr>
          <p:cNvPr id="6" name="Rechteck: abgerundete Ecken 5">
            <a:hlinkClick r:id="rId3" action="ppaction://hlinksldjump"/>
            <a:extLst>
              <a:ext uri="{FF2B5EF4-FFF2-40B4-BE49-F238E27FC236}">
                <a16:creationId xmlns:a16="http://schemas.microsoft.com/office/drawing/2014/main" id="{6756EE18-DE39-405B-8E62-A513CFEEC8EF}"/>
              </a:ext>
            </a:extLst>
          </p:cNvPr>
          <p:cNvSpPr/>
          <p:nvPr/>
        </p:nvSpPr>
        <p:spPr>
          <a:xfrm>
            <a:off x="3910027" y="6422247"/>
            <a:ext cx="1748901" cy="407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Zurück zur Übersicht</a:t>
            </a:r>
          </a:p>
        </p:txBody>
      </p:sp>
      <p:sp>
        <p:nvSpPr>
          <p:cNvPr id="8" name="Pfeil: nach links 7">
            <a:hlinkClick r:id="" action="ppaction://hlinkshowjump?jump=previousslide"/>
            <a:extLst>
              <a:ext uri="{FF2B5EF4-FFF2-40B4-BE49-F238E27FC236}">
                <a16:creationId xmlns:a16="http://schemas.microsoft.com/office/drawing/2014/main" id="{4A7271F4-24F5-4481-971B-142B31F11688}"/>
              </a:ext>
            </a:extLst>
          </p:cNvPr>
          <p:cNvSpPr/>
          <p:nvPr/>
        </p:nvSpPr>
        <p:spPr>
          <a:xfrm>
            <a:off x="6217284" y="6403861"/>
            <a:ext cx="1074198" cy="4541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zurück</a:t>
            </a:r>
          </a:p>
        </p:txBody>
      </p:sp>
      <p:pic>
        <p:nvPicPr>
          <p:cNvPr id="9" name="Grafik 8">
            <a:extLst>
              <a:ext uri="{FF2B5EF4-FFF2-40B4-BE49-F238E27FC236}">
                <a16:creationId xmlns:a16="http://schemas.microsoft.com/office/drawing/2014/main" id="{F0C51727-613F-4C56-BA94-681E9303ED83}"/>
              </a:ext>
            </a:extLst>
          </p:cNvPr>
          <p:cNvPicPr>
            <a:picLocks noChangeAspect="1"/>
          </p:cNvPicPr>
          <p:nvPr/>
        </p:nvPicPr>
        <p:blipFill>
          <a:blip r:embed="rId4"/>
          <a:stretch>
            <a:fillRect/>
          </a:stretch>
        </p:blipFill>
        <p:spPr>
          <a:xfrm>
            <a:off x="3245390" y="3036265"/>
            <a:ext cx="2698937" cy="2698937"/>
          </a:xfrm>
          <a:prstGeom prst="rect">
            <a:avLst/>
          </a:prstGeom>
        </p:spPr>
      </p:pic>
      <p:sp>
        <p:nvSpPr>
          <p:cNvPr id="10" name="Pfeil: nach rechts 9">
            <a:hlinkClick r:id="" action="ppaction://hlinkshowjump?jump=nextslide"/>
            <a:extLst>
              <a:ext uri="{FF2B5EF4-FFF2-40B4-BE49-F238E27FC236}">
                <a16:creationId xmlns:a16="http://schemas.microsoft.com/office/drawing/2014/main" id="{EB9ED6D3-B010-465A-A958-FC64FFC5B11E}"/>
              </a:ext>
            </a:extLst>
          </p:cNvPr>
          <p:cNvSpPr/>
          <p:nvPr/>
        </p:nvSpPr>
        <p:spPr>
          <a:xfrm>
            <a:off x="390617" y="6365087"/>
            <a:ext cx="2075491" cy="492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nächstes Thema</a:t>
            </a:r>
          </a:p>
        </p:txBody>
      </p:sp>
    </p:spTree>
    <p:extLst>
      <p:ext uri="{BB962C8B-B14F-4D97-AF65-F5344CB8AC3E}">
        <p14:creationId xmlns:p14="http://schemas.microsoft.com/office/powerpoint/2010/main" val="2510703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26752D-E6D8-44ED-A331-18E97D90713B}"/>
              </a:ext>
            </a:extLst>
          </p:cNvPr>
          <p:cNvSpPr>
            <a:spLocks noGrp="1"/>
          </p:cNvSpPr>
          <p:nvPr>
            <p:ph type="title"/>
          </p:nvPr>
        </p:nvSpPr>
        <p:spPr/>
        <p:txBody>
          <a:bodyPr/>
          <a:lstStyle/>
          <a:p>
            <a:r>
              <a:rPr lang="de-DE" dirty="0"/>
              <a:t>Informationsdienste</a:t>
            </a:r>
          </a:p>
        </p:txBody>
      </p:sp>
      <p:sp>
        <p:nvSpPr>
          <p:cNvPr id="3" name="Inhaltsplatzhalter 2">
            <a:extLst>
              <a:ext uri="{FF2B5EF4-FFF2-40B4-BE49-F238E27FC236}">
                <a16:creationId xmlns:a16="http://schemas.microsoft.com/office/drawing/2014/main" id="{FAA97352-5E9B-4D5A-B4C4-5CBB86F597AF}"/>
              </a:ext>
            </a:extLst>
          </p:cNvPr>
          <p:cNvSpPr>
            <a:spLocks noGrp="1"/>
          </p:cNvSpPr>
          <p:nvPr>
            <p:ph idx="1"/>
          </p:nvPr>
        </p:nvSpPr>
        <p:spPr/>
        <p:txBody>
          <a:bodyPr/>
          <a:lstStyle/>
          <a:p>
            <a:pPr marL="0" indent="0">
              <a:buNone/>
            </a:pPr>
            <a:r>
              <a:rPr lang="de-DE" b="1" dirty="0"/>
              <a:t>Informationsdienste:</a:t>
            </a:r>
          </a:p>
          <a:p>
            <a:pPr>
              <a:buFont typeface="Courier New" panose="02070309020205020404" pitchFamily="49" charset="0"/>
              <a:buChar char="o"/>
            </a:pPr>
            <a:r>
              <a:rPr lang="de-DE" dirty="0"/>
              <a:t> übernimmt die Suche und die Auswertung der gewünschten Informationen</a:t>
            </a:r>
          </a:p>
          <a:p>
            <a:pPr>
              <a:buFont typeface="Courier New" panose="02070309020205020404" pitchFamily="49" charset="0"/>
              <a:buChar char="o"/>
            </a:pPr>
            <a:r>
              <a:rPr lang="de-DE" dirty="0"/>
              <a:t> dient dazu die Auswertung der Suchergebnisse zu vereinfachen</a:t>
            </a:r>
          </a:p>
          <a:p>
            <a:pPr>
              <a:buFont typeface="Courier New" panose="02070309020205020404" pitchFamily="49" charset="0"/>
              <a:buChar char="o"/>
            </a:pPr>
            <a:r>
              <a:rPr lang="de-DE" b="1" dirty="0"/>
              <a:t> Bsp.: </a:t>
            </a:r>
            <a:r>
              <a:rPr lang="de-DE" dirty="0"/>
              <a:t>Nachrichtendienst, </a:t>
            </a:r>
            <a:r>
              <a:rPr lang="de-DE" dirty="0" err="1"/>
              <a:t>www</a:t>
            </a:r>
            <a:r>
              <a:rPr lang="de-DE" dirty="0"/>
              <a:t>, Wetterdienst, Wikipedia</a:t>
            </a:r>
          </a:p>
          <a:p>
            <a:pPr marL="0" indent="0">
              <a:buNone/>
            </a:pPr>
            <a:endParaRPr lang="de-DE" b="1" dirty="0"/>
          </a:p>
          <a:p>
            <a:r>
              <a:rPr lang="de-DE" b="1" dirty="0"/>
              <a:t>Protokoll</a:t>
            </a:r>
            <a:r>
              <a:rPr lang="de-DE" dirty="0"/>
              <a:t>: 	Als Protokoll bezeichnet man ein System von Regeln, 			die den Vorgang der Informationsübertragung exakt 			beschreiben. Jeder Dienst hat seine eigenen Protokolle.</a:t>
            </a:r>
          </a:p>
          <a:p>
            <a:endParaRPr lang="de-DE" dirty="0"/>
          </a:p>
        </p:txBody>
      </p:sp>
      <p:sp>
        <p:nvSpPr>
          <p:cNvPr id="5" name="Fußzeilenplatzhalter 14">
            <a:extLst>
              <a:ext uri="{FF2B5EF4-FFF2-40B4-BE49-F238E27FC236}">
                <a16:creationId xmlns:a16="http://schemas.microsoft.com/office/drawing/2014/main" id="{D8388417-4B64-4BE9-B555-FB2A70C963A0}"/>
              </a:ext>
            </a:extLst>
          </p:cNvPr>
          <p:cNvSpPr txBox="1">
            <a:spLocks/>
          </p:cNvSpPr>
          <p:nvPr/>
        </p:nvSpPr>
        <p:spPr>
          <a:xfrm>
            <a:off x="7598176" y="6448689"/>
            <a:ext cx="161684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Klara Scherf</a:t>
            </a:r>
            <a:endParaRPr lang="en-US" dirty="0"/>
          </a:p>
        </p:txBody>
      </p:sp>
      <p:sp>
        <p:nvSpPr>
          <p:cNvPr id="6" name="Rechteck: abgerundete Ecken 5">
            <a:hlinkClick r:id="rId2" action="ppaction://hlinksldjump"/>
            <a:extLst>
              <a:ext uri="{FF2B5EF4-FFF2-40B4-BE49-F238E27FC236}">
                <a16:creationId xmlns:a16="http://schemas.microsoft.com/office/drawing/2014/main" id="{1BF78F55-9749-4D10-ACC3-18D005C4614F}"/>
              </a:ext>
            </a:extLst>
          </p:cNvPr>
          <p:cNvSpPr/>
          <p:nvPr/>
        </p:nvSpPr>
        <p:spPr>
          <a:xfrm>
            <a:off x="3910027" y="6422247"/>
            <a:ext cx="1748901" cy="407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Zurück zur Übersicht</a:t>
            </a:r>
          </a:p>
        </p:txBody>
      </p:sp>
      <p:sp>
        <p:nvSpPr>
          <p:cNvPr id="7" name="Pfeil: nach links 6">
            <a:hlinkClick r:id="rId3" action="ppaction://hlinksldjump"/>
            <a:extLst>
              <a:ext uri="{FF2B5EF4-FFF2-40B4-BE49-F238E27FC236}">
                <a16:creationId xmlns:a16="http://schemas.microsoft.com/office/drawing/2014/main" id="{6CA98D2B-CA5D-4D3C-A066-2A5A940B8763}"/>
              </a:ext>
            </a:extLst>
          </p:cNvPr>
          <p:cNvSpPr/>
          <p:nvPr/>
        </p:nvSpPr>
        <p:spPr>
          <a:xfrm>
            <a:off x="6010033" y="6365086"/>
            <a:ext cx="1877822" cy="4929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vorheriges Thema</a:t>
            </a:r>
          </a:p>
        </p:txBody>
      </p:sp>
      <p:sp>
        <p:nvSpPr>
          <p:cNvPr id="8" name="Pfeil: nach rechts 7">
            <a:hlinkClick r:id="" action="ppaction://hlinkshowjump?jump=nextslide"/>
            <a:extLst>
              <a:ext uri="{FF2B5EF4-FFF2-40B4-BE49-F238E27FC236}">
                <a16:creationId xmlns:a16="http://schemas.microsoft.com/office/drawing/2014/main" id="{B910A90A-633F-4ACD-AC99-003AE6225093}"/>
              </a:ext>
            </a:extLst>
          </p:cNvPr>
          <p:cNvSpPr/>
          <p:nvPr/>
        </p:nvSpPr>
        <p:spPr>
          <a:xfrm>
            <a:off x="390618" y="6365087"/>
            <a:ext cx="1074198" cy="492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weiter</a:t>
            </a:r>
          </a:p>
        </p:txBody>
      </p:sp>
    </p:spTree>
    <p:extLst>
      <p:ext uri="{BB962C8B-B14F-4D97-AF65-F5344CB8AC3E}">
        <p14:creationId xmlns:p14="http://schemas.microsoft.com/office/powerpoint/2010/main" val="497981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26752D-E6D8-44ED-A331-18E97D90713B}"/>
              </a:ext>
            </a:extLst>
          </p:cNvPr>
          <p:cNvSpPr>
            <a:spLocks noGrp="1"/>
          </p:cNvSpPr>
          <p:nvPr>
            <p:ph type="title"/>
          </p:nvPr>
        </p:nvSpPr>
        <p:spPr/>
        <p:txBody>
          <a:bodyPr/>
          <a:lstStyle/>
          <a:p>
            <a:r>
              <a:rPr lang="de-DE" dirty="0"/>
              <a:t>Informationsdienste: Überprüfe dich selbst</a:t>
            </a:r>
          </a:p>
        </p:txBody>
      </p:sp>
      <p:sp>
        <p:nvSpPr>
          <p:cNvPr id="3" name="Inhaltsplatzhalter 2">
            <a:extLst>
              <a:ext uri="{FF2B5EF4-FFF2-40B4-BE49-F238E27FC236}">
                <a16:creationId xmlns:a16="http://schemas.microsoft.com/office/drawing/2014/main" id="{FAA97352-5E9B-4D5A-B4C4-5CBB86F597AF}"/>
              </a:ext>
            </a:extLst>
          </p:cNvPr>
          <p:cNvSpPr>
            <a:spLocks noGrp="1"/>
          </p:cNvSpPr>
          <p:nvPr>
            <p:ph idx="1"/>
          </p:nvPr>
        </p:nvSpPr>
        <p:spPr>
          <a:xfrm>
            <a:off x="822959" y="1845733"/>
            <a:ext cx="7543801" cy="4399791"/>
          </a:xfrm>
        </p:spPr>
        <p:txBody>
          <a:bodyPr>
            <a:normAutofit lnSpcReduction="10000"/>
          </a:bodyPr>
          <a:lstStyle/>
          <a:p>
            <a:pPr marL="0" indent="0" algn="ctr">
              <a:buNone/>
            </a:pPr>
            <a:endParaRPr lang="de-DE" dirty="0"/>
          </a:p>
          <a:p>
            <a:pPr marL="0" indent="0" algn="ctr">
              <a:buNone/>
            </a:pPr>
            <a:r>
              <a:rPr lang="de-DE" dirty="0">
                <a:hlinkClick r:id="rId2"/>
              </a:rPr>
              <a:t>Zuordnung</a:t>
            </a:r>
            <a:endParaRPr lang="de-DE" dirty="0"/>
          </a:p>
          <a:p>
            <a:pPr marL="0" indent="0" algn="ctr">
              <a:buNone/>
            </a:pPr>
            <a:endParaRPr lang="de-DE" dirty="0"/>
          </a:p>
          <a:p>
            <a:pPr marL="0" indent="0" algn="ctr">
              <a:buNone/>
            </a:pPr>
            <a:endParaRPr lang="de-DE" dirty="0"/>
          </a:p>
          <a:p>
            <a:pPr marL="0" indent="0" algn="ctr">
              <a:buNone/>
            </a:pPr>
            <a:endParaRPr lang="de-DE" dirty="0"/>
          </a:p>
          <a:p>
            <a:pPr marL="0" indent="0" algn="ctr">
              <a:buNone/>
            </a:pPr>
            <a:endParaRPr lang="de-DE" dirty="0"/>
          </a:p>
          <a:p>
            <a:pPr marL="0" indent="0" algn="ctr">
              <a:buNone/>
            </a:pPr>
            <a:endParaRPr lang="de-DE" dirty="0"/>
          </a:p>
          <a:p>
            <a:pPr marL="0" indent="0" algn="ctr">
              <a:buNone/>
            </a:pPr>
            <a:endParaRPr lang="de-DE" dirty="0"/>
          </a:p>
          <a:p>
            <a:pPr marL="0" indent="0" algn="ctr">
              <a:buNone/>
            </a:pPr>
            <a:endParaRPr lang="de-DE" dirty="0"/>
          </a:p>
          <a:p>
            <a:pPr marL="0" indent="0" algn="ctr">
              <a:buNone/>
            </a:pPr>
            <a:r>
              <a:rPr lang="de-DE" dirty="0"/>
              <a:t>(hier benötigst du auch Wissen vom Thema „</a:t>
            </a:r>
            <a:r>
              <a:rPr lang="de-DE" dirty="0">
                <a:hlinkClick r:id="rId3" action="ppaction://hlinksldjump"/>
              </a:rPr>
              <a:t>Kommunikations- und Kooperationsdienste</a:t>
            </a:r>
            <a:r>
              <a:rPr lang="de-DE" dirty="0"/>
              <a:t>“)</a:t>
            </a:r>
          </a:p>
          <a:p>
            <a:endParaRPr lang="de-DE" dirty="0"/>
          </a:p>
        </p:txBody>
      </p:sp>
      <p:sp>
        <p:nvSpPr>
          <p:cNvPr id="5" name="Fußzeilenplatzhalter 14">
            <a:extLst>
              <a:ext uri="{FF2B5EF4-FFF2-40B4-BE49-F238E27FC236}">
                <a16:creationId xmlns:a16="http://schemas.microsoft.com/office/drawing/2014/main" id="{D8388417-4B64-4BE9-B555-FB2A70C963A0}"/>
              </a:ext>
            </a:extLst>
          </p:cNvPr>
          <p:cNvSpPr txBox="1">
            <a:spLocks/>
          </p:cNvSpPr>
          <p:nvPr/>
        </p:nvSpPr>
        <p:spPr>
          <a:xfrm>
            <a:off x="7598176" y="6448689"/>
            <a:ext cx="161684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Klara Scherf</a:t>
            </a:r>
            <a:endParaRPr lang="en-US" dirty="0"/>
          </a:p>
        </p:txBody>
      </p:sp>
      <p:sp>
        <p:nvSpPr>
          <p:cNvPr id="6" name="Rechteck: abgerundete Ecken 5">
            <a:hlinkClick r:id="rId4" action="ppaction://hlinksldjump"/>
            <a:extLst>
              <a:ext uri="{FF2B5EF4-FFF2-40B4-BE49-F238E27FC236}">
                <a16:creationId xmlns:a16="http://schemas.microsoft.com/office/drawing/2014/main" id="{1BF78F55-9749-4D10-ACC3-18D005C4614F}"/>
              </a:ext>
            </a:extLst>
          </p:cNvPr>
          <p:cNvSpPr/>
          <p:nvPr/>
        </p:nvSpPr>
        <p:spPr>
          <a:xfrm>
            <a:off x="3910027" y="6422247"/>
            <a:ext cx="1748901" cy="407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Zurück zur Übersicht</a:t>
            </a:r>
          </a:p>
        </p:txBody>
      </p:sp>
      <p:sp>
        <p:nvSpPr>
          <p:cNvPr id="9" name="Pfeil: nach rechts 8">
            <a:hlinkClick r:id="" action="ppaction://hlinkshowjump?jump=nextslide"/>
            <a:extLst>
              <a:ext uri="{FF2B5EF4-FFF2-40B4-BE49-F238E27FC236}">
                <a16:creationId xmlns:a16="http://schemas.microsoft.com/office/drawing/2014/main" id="{CFC6D9EB-7921-44B2-8AB1-DD58F02728DD}"/>
              </a:ext>
            </a:extLst>
          </p:cNvPr>
          <p:cNvSpPr/>
          <p:nvPr/>
        </p:nvSpPr>
        <p:spPr>
          <a:xfrm>
            <a:off x="390617" y="6365087"/>
            <a:ext cx="2075491" cy="492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nächstes Thema</a:t>
            </a:r>
          </a:p>
        </p:txBody>
      </p:sp>
      <p:pic>
        <p:nvPicPr>
          <p:cNvPr id="8" name="Grafik 7">
            <a:extLst>
              <a:ext uri="{FF2B5EF4-FFF2-40B4-BE49-F238E27FC236}">
                <a16:creationId xmlns:a16="http://schemas.microsoft.com/office/drawing/2014/main" id="{24A254DF-D84D-4A11-8656-66248C0B4DC1}"/>
              </a:ext>
            </a:extLst>
          </p:cNvPr>
          <p:cNvPicPr>
            <a:picLocks noChangeAspect="1"/>
          </p:cNvPicPr>
          <p:nvPr/>
        </p:nvPicPr>
        <p:blipFill>
          <a:blip r:embed="rId5"/>
          <a:stretch>
            <a:fillRect/>
          </a:stretch>
        </p:blipFill>
        <p:spPr>
          <a:xfrm>
            <a:off x="3291828" y="3058228"/>
            <a:ext cx="2606061" cy="2606061"/>
          </a:xfrm>
          <a:prstGeom prst="rect">
            <a:avLst/>
          </a:prstGeom>
        </p:spPr>
      </p:pic>
      <p:sp>
        <p:nvSpPr>
          <p:cNvPr id="10" name="Pfeil: nach links 9">
            <a:hlinkClick r:id="" action="ppaction://hlinkshowjump?jump=previousslide"/>
            <a:extLst>
              <a:ext uri="{FF2B5EF4-FFF2-40B4-BE49-F238E27FC236}">
                <a16:creationId xmlns:a16="http://schemas.microsoft.com/office/drawing/2014/main" id="{78A46E8E-48B0-43DF-ABAC-E7A7FAEEC08D}"/>
              </a:ext>
            </a:extLst>
          </p:cNvPr>
          <p:cNvSpPr/>
          <p:nvPr/>
        </p:nvSpPr>
        <p:spPr>
          <a:xfrm>
            <a:off x="6217284" y="6403861"/>
            <a:ext cx="1074198" cy="4541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zurück</a:t>
            </a:r>
          </a:p>
        </p:txBody>
      </p:sp>
    </p:spTree>
    <p:extLst>
      <p:ext uri="{BB962C8B-B14F-4D97-AF65-F5344CB8AC3E}">
        <p14:creationId xmlns:p14="http://schemas.microsoft.com/office/powerpoint/2010/main" val="914297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26752D-E6D8-44ED-A331-18E97D90713B}"/>
              </a:ext>
            </a:extLst>
          </p:cNvPr>
          <p:cNvSpPr>
            <a:spLocks noGrp="1"/>
          </p:cNvSpPr>
          <p:nvPr>
            <p:ph type="title"/>
          </p:nvPr>
        </p:nvSpPr>
        <p:spPr/>
        <p:txBody>
          <a:bodyPr/>
          <a:lstStyle/>
          <a:p>
            <a:r>
              <a:rPr lang="de-DE" dirty="0"/>
              <a:t>Kommunikations- und Kooperationsdienste</a:t>
            </a:r>
          </a:p>
        </p:txBody>
      </p:sp>
      <p:sp>
        <p:nvSpPr>
          <p:cNvPr id="3" name="Inhaltsplatzhalter 2">
            <a:extLst>
              <a:ext uri="{FF2B5EF4-FFF2-40B4-BE49-F238E27FC236}">
                <a16:creationId xmlns:a16="http://schemas.microsoft.com/office/drawing/2014/main" id="{FAA97352-5E9B-4D5A-B4C4-5CBB86F597AF}"/>
              </a:ext>
            </a:extLst>
          </p:cNvPr>
          <p:cNvSpPr>
            <a:spLocks noGrp="1"/>
          </p:cNvSpPr>
          <p:nvPr>
            <p:ph idx="1"/>
          </p:nvPr>
        </p:nvSpPr>
        <p:spPr/>
        <p:txBody>
          <a:bodyPr/>
          <a:lstStyle/>
          <a:p>
            <a:r>
              <a:rPr lang="de-DE" b="1" dirty="0"/>
              <a:t>Kommunikationsdienst</a:t>
            </a:r>
            <a:r>
              <a:rPr lang="de-DE" dirty="0"/>
              <a:t>:	Die bestimmte Form des 						Nachrichtenaustauschs zwischen zwei 				Kommunikationspartnern.</a:t>
            </a:r>
          </a:p>
          <a:p>
            <a:pPr>
              <a:buFont typeface="Courier New" panose="02070309020205020404" pitchFamily="49" charset="0"/>
              <a:buChar char="o"/>
            </a:pPr>
            <a:r>
              <a:rPr lang="de-DE" b="1" dirty="0"/>
              <a:t> Bsp.: </a:t>
            </a:r>
            <a:r>
              <a:rPr lang="de-DE" dirty="0"/>
              <a:t>E-Mail, WhatsApp, Skype, Fax</a:t>
            </a:r>
          </a:p>
          <a:p>
            <a:endParaRPr lang="de-DE" dirty="0"/>
          </a:p>
          <a:p>
            <a:r>
              <a:rPr lang="de-DE" b="1" dirty="0"/>
              <a:t>Kooperationsdienste</a:t>
            </a:r>
            <a:r>
              <a:rPr lang="de-DE" dirty="0"/>
              <a:t>:	Kooperationsdienste werden für die 				gruppenorientierte Unterstützung von 				Entscheidungs- und Problemlösungsprozesse, 			den </a:t>
            </a:r>
            <a:r>
              <a:rPr lang="de-DE" dirty="0" err="1"/>
              <a:t>flexiben</a:t>
            </a:r>
            <a:r>
              <a:rPr lang="de-DE" dirty="0"/>
              <a:t> Informationsverbund und				-</a:t>
            </a:r>
            <a:r>
              <a:rPr lang="de-DE" dirty="0" err="1"/>
              <a:t>austausch</a:t>
            </a:r>
            <a:r>
              <a:rPr lang="de-DE" dirty="0"/>
              <a:t> genutzt.</a:t>
            </a:r>
          </a:p>
          <a:p>
            <a:pPr>
              <a:buFont typeface="Courier New" panose="02070309020205020404" pitchFamily="49" charset="0"/>
              <a:buChar char="o"/>
            </a:pPr>
            <a:r>
              <a:rPr lang="de-DE" dirty="0"/>
              <a:t> </a:t>
            </a:r>
            <a:r>
              <a:rPr lang="de-DE" b="1" dirty="0"/>
              <a:t>Bsp.: </a:t>
            </a:r>
            <a:r>
              <a:rPr lang="de-DE" dirty="0"/>
              <a:t>Wikipedia, Netzwerkspiele, Google </a:t>
            </a:r>
            <a:r>
              <a:rPr lang="de-DE" dirty="0" err="1"/>
              <a:t>Docs</a:t>
            </a:r>
            <a:endParaRPr lang="de-DE" dirty="0">
              <a:solidFill>
                <a:srgbClr val="FF0000"/>
              </a:solidFill>
            </a:endParaRPr>
          </a:p>
        </p:txBody>
      </p:sp>
      <p:sp>
        <p:nvSpPr>
          <p:cNvPr id="5" name="Fußzeilenplatzhalter 14">
            <a:extLst>
              <a:ext uri="{FF2B5EF4-FFF2-40B4-BE49-F238E27FC236}">
                <a16:creationId xmlns:a16="http://schemas.microsoft.com/office/drawing/2014/main" id="{D8388417-4B64-4BE9-B555-FB2A70C963A0}"/>
              </a:ext>
            </a:extLst>
          </p:cNvPr>
          <p:cNvSpPr txBox="1">
            <a:spLocks/>
          </p:cNvSpPr>
          <p:nvPr/>
        </p:nvSpPr>
        <p:spPr>
          <a:xfrm>
            <a:off x="7598176" y="6448689"/>
            <a:ext cx="161684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Klara Scherf</a:t>
            </a:r>
            <a:endParaRPr lang="en-US" dirty="0"/>
          </a:p>
        </p:txBody>
      </p:sp>
      <p:sp>
        <p:nvSpPr>
          <p:cNvPr id="6" name="Rechteck: abgerundete Ecken 5">
            <a:hlinkClick r:id="rId2" action="ppaction://hlinksldjump"/>
            <a:extLst>
              <a:ext uri="{FF2B5EF4-FFF2-40B4-BE49-F238E27FC236}">
                <a16:creationId xmlns:a16="http://schemas.microsoft.com/office/drawing/2014/main" id="{2214C54E-CC43-4B9C-8BCF-1E713229859B}"/>
              </a:ext>
            </a:extLst>
          </p:cNvPr>
          <p:cNvSpPr/>
          <p:nvPr/>
        </p:nvSpPr>
        <p:spPr>
          <a:xfrm>
            <a:off x="3910027" y="6422247"/>
            <a:ext cx="1748901" cy="407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Zurück zur Übersicht</a:t>
            </a:r>
          </a:p>
        </p:txBody>
      </p:sp>
      <p:sp>
        <p:nvSpPr>
          <p:cNvPr id="7" name="Pfeil: nach rechts 6">
            <a:hlinkClick r:id="" action="ppaction://hlinkshowjump?jump=nextslide"/>
            <a:extLst>
              <a:ext uri="{FF2B5EF4-FFF2-40B4-BE49-F238E27FC236}">
                <a16:creationId xmlns:a16="http://schemas.microsoft.com/office/drawing/2014/main" id="{3914D5CA-6BB2-4B94-9174-15F7F9BCB620}"/>
              </a:ext>
            </a:extLst>
          </p:cNvPr>
          <p:cNvSpPr/>
          <p:nvPr/>
        </p:nvSpPr>
        <p:spPr>
          <a:xfrm>
            <a:off x="390618" y="6365087"/>
            <a:ext cx="1074198" cy="492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weiter</a:t>
            </a:r>
          </a:p>
        </p:txBody>
      </p:sp>
      <p:sp>
        <p:nvSpPr>
          <p:cNvPr id="8" name="Pfeil: nach links 7">
            <a:hlinkClick r:id="rId3" action="ppaction://hlinksldjump"/>
            <a:extLst>
              <a:ext uri="{FF2B5EF4-FFF2-40B4-BE49-F238E27FC236}">
                <a16:creationId xmlns:a16="http://schemas.microsoft.com/office/drawing/2014/main" id="{06B190BD-A461-499A-B974-E8FF38C30BC7}"/>
              </a:ext>
            </a:extLst>
          </p:cNvPr>
          <p:cNvSpPr/>
          <p:nvPr/>
        </p:nvSpPr>
        <p:spPr>
          <a:xfrm>
            <a:off x="6010033" y="6365086"/>
            <a:ext cx="1877822" cy="4929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vorheriges Thema</a:t>
            </a:r>
          </a:p>
        </p:txBody>
      </p:sp>
    </p:spTree>
    <p:extLst>
      <p:ext uri="{BB962C8B-B14F-4D97-AF65-F5344CB8AC3E}">
        <p14:creationId xmlns:p14="http://schemas.microsoft.com/office/powerpoint/2010/main" val="556538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F41B5D8C-6AB6-4F19-85E7-5FB57EA2560A}"/>
              </a:ext>
            </a:extLst>
          </p:cNvPr>
          <p:cNvSpPr/>
          <p:nvPr/>
        </p:nvSpPr>
        <p:spPr>
          <a:xfrm>
            <a:off x="3400147" y="2456698"/>
            <a:ext cx="2342596" cy="8914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2400" dirty="0"/>
              <a:t>Rechnernetze und Dienste</a:t>
            </a:r>
          </a:p>
        </p:txBody>
      </p:sp>
      <p:sp>
        <p:nvSpPr>
          <p:cNvPr id="7" name="Rechteck: abgerundete Ecken 6">
            <a:hlinkClick r:id="rId2" action="ppaction://hlinksldjump"/>
            <a:extLst>
              <a:ext uri="{FF2B5EF4-FFF2-40B4-BE49-F238E27FC236}">
                <a16:creationId xmlns:a16="http://schemas.microsoft.com/office/drawing/2014/main" id="{22A8BD46-2CE0-4F52-A9EA-101A62C26115}"/>
              </a:ext>
            </a:extLst>
          </p:cNvPr>
          <p:cNvSpPr/>
          <p:nvPr/>
        </p:nvSpPr>
        <p:spPr>
          <a:xfrm>
            <a:off x="1665117" y="186432"/>
            <a:ext cx="1271726" cy="5630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Client und Server</a:t>
            </a:r>
          </a:p>
        </p:txBody>
      </p:sp>
      <p:sp>
        <p:nvSpPr>
          <p:cNvPr id="8" name="Rechteck: abgerundete Ecken 7">
            <a:hlinkClick r:id="rId3" action="ppaction://hlinksldjump"/>
            <a:extLst>
              <a:ext uri="{FF2B5EF4-FFF2-40B4-BE49-F238E27FC236}">
                <a16:creationId xmlns:a16="http://schemas.microsoft.com/office/drawing/2014/main" id="{1814C35A-7DB2-4234-AAC8-A5A6DAFF62BE}"/>
              </a:ext>
            </a:extLst>
          </p:cNvPr>
          <p:cNvSpPr/>
          <p:nvPr/>
        </p:nvSpPr>
        <p:spPr>
          <a:xfrm>
            <a:off x="393391" y="949011"/>
            <a:ext cx="1271726" cy="4327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Topologien</a:t>
            </a:r>
            <a:endParaRPr lang="de-DE" sz="1350" dirty="0"/>
          </a:p>
        </p:txBody>
      </p:sp>
      <p:sp>
        <p:nvSpPr>
          <p:cNvPr id="9" name="Rechteck: abgerundete Ecken 8">
            <a:hlinkClick r:id="rId4" action="ppaction://hlinksldjump"/>
            <a:extLst>
              <a:ext uri="{FF2B5EF4-FFF2-40B4-BE49-F238E27FC236}">
                <a16:creationId xmlns:a16="http://schemas.microsoft.com/office/drawing/2014/main" id="{D6AE3E9F-78B1-4AAF-91F4-ECB3F6E5272A}"/>
              </a:ext>
            </a:extLst>
          </p:cNvPr>
          <p:cNvSpPr/>
          <p:nvPr/>
        </p:nvSpPr>
        <p:spPr>
          <a:xfrm>
            <a:off x="393391" y="1851549"/>
            <a:ext cx="1592432" cy="757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PAN, LAN, MAN, WAN</a:t>
            </a:r>
          </a:p>
        </p:txBody>
      </p:sp>
      <p:sp>
        <p:nvSpPr>
          <p:cNvPr id="10" name="Rechteck: abgerundete Ecken 9">
            <a:extLst>
              <a:ext uri="{FF2B5EF4-FFF2-40B4-BE49-F238E27FC236}">
                <a16:creationId xmlns:a16="http://schemas.microsoft.com/office/drawing/2014/main" id="{80E86280-0562-4A39-BD94-657BAB3583D1}"/>
              </a:ext>
            </a:extLst>
          </p:cNvPr>
          <p:cNvSpPr/>
          <p:nvPr/>
        </p:nvSpPr>
        <p:spPr>
          <a:xfrm>
            <a:off x="2372003" y="1117896"/>
            <a:ext cx="2271020" cy="66527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600" dirty="0"/>
              <a:t>Netzwerkkomponenten und -strukturen</a:t>
            </a:r>
          </a:p>
        </p:txBody>
      </p:sp>
      <p:sp>
        <p:nvSpPr>
          <p:cNvPr id="11" name="Rechteck: abgerundete Ecken 10">
            <a:hlinkClick r:id="rId5" action="ppaction://hlinksldjump"/>
            <a:extLst>
              <a:ext uri="{FF2B5EF4-FFF2-40B4-BE49-F238E27FC236}">
                <a16:creationId xmlns:a16="http://schemas.microsoft.com/office/drawing/2014/main" id="{78629280-7303-421A-8E37-136A066D42DA}"/>
              </a:ext>
            </a:extLst>
          </p:cNvPr>
          <p:cNvSpPr/>
          <p:nvPr/>
        </p:nvSpPr>
        <p:spPr>
          <a:xfrm>
            <a:off x="6454135" y="4957348"/>
            <a:ext cx="1952464" cy="7279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Informationsdienste</a:t>
            </a:r>
          </a:p>
        </p:txBody>
      </p:sp>
      <p:sp>
        <p:nvSpPr>
          <p:cNvPr id="12" name="Rechteck: abgerundete Ecken 11">
            <a:hlinkClick r:id="rId6" action="ppaction://hlinksldjump"/>
            <a:extLst>
              <a:ext uri="{FF2B5EF4-FFF2-40B4-BE49-F238E27FC236}">
                <a16:creationId xmlns:a16="http://schemas.microsoft.com/office/drawing/2014/main" id="{21C13540-1026-487C-9EC8-02F7FCF874A3}"/>
              </a:ext>
            </a:extLst>
          </p:cNvPr>
          <p:cNvSpPr/>
          <p:nvPr/>
        </p:nvSpPr>
        <p:spPr>
          <a:xfrm>
            <a:off x="3472833" y="5166805"/>
            <a:ext cx="2198334" cy="8256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Kommunikations- und Kooperationsdienste</a:t>
            </a:r>
          </a:p>
        </p:txBody>
      </p:sp>
      <p:sp>
        <p:nvSpPr>
          <p:cNvPr id="13" name="Rechteck: abgerundete Ecken 12">
            <a:extLst>
              <a:ext uri="{FF2B5EF4-FFF2-40B4-BE49-F238E27FC236}">
                <a16:creationId xmlns:a16="http://schemas.microsoft.com/office/drawing/2014/main" id="{6D790DFF-6AA1-475D-BF55-8B5303DEC515}"/>
              </a:ext>
            </a:extLst>
          </p:cNvPr>
          <p:cNvSpPr/>
          <p:nvPr/>
        </p:nvSpPr>
        <p:spPr>
          <a:xfrm>
            <a:off x="5001456" y="3790764"/>
            <a:ext cx="2342596" cy="89148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600" dirty="0"/>
              <a:t>Dienste und Protokolle in vernetzen Systemen</a:t>
            </a:r>
          </a:p>
        </p:txBody>
      </p:sp>
      <p:sp>
        <p:nvSpPr>
          <p:cNvPr id="14" name="Rechteck: abgerundete Ecken 13">
            <a:hlinkClick r:id="rId7" action="ppaction://hlinksldjump"/>
            <a:extLst>
              <a:ext uri="{FF2B5EF4-FFF2-40B4-BE49-F238E27FC236}">
                <a16:creationId xmlns:a16="http://schemas.microsoft.com/office/drawing/2014/main" id="{7D62CBDC-F1A9-45CF-9B32-7D7FD07B5107}"/>
              </a:ext>
            </a:extLst>
          </p:cNvPr>
          <p:cNvSpPr/>
          <p:nvPr/>
        </p:nvSpPr>
        <p:spPr>
          <a:xfrm>
            <a:off x="7225314" y="2881914"/>
            <a:ext cx="1543748" cy="7279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Dateitransfer</a:t>
            </a:r>
          </a:p>
        </p:txBody>
      </p:sp>
      <p:cxnSp>
        <p:nvCxnSpPr>
          <p:cNvPr id="17" name="Verbinder: gekrümmt 16">
            <a:extLst>
              <a:ext uri="{FF2B5EF4-FFF2-40B4-BE49-F238E27FC236}">
                <a16:creationId xmlns:a16="http://schemas.microsoft.com/office/drawing/2014/main" id="{DDADAC89-D93D-4C6F-A9FA-F1351EFAA600}"/>
              </a:ext>
            </a:extLst>
          </p:cNvPr>
          <p:cNvCxnSpPr>
            <a:cxnSpLocks/>
            <a:stCxn id="5" idx="0"/>
            <a:endCxn id="10" idx="2"/>
          </p:cNvCxnSpPr>
          <p:nvPr/>
        </p:nvCxnSpPr>
        <p:spPr>
          <a:xfrm rot="16200000" flipV="1">
            <a:off x="3702714" y="1587967"/>
            <a:ext cx="673531" cy="1063932"/>
          </a:xfrm>
          <a:prstGeom prst="curvedConnector3">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0" name="Verbinder: gekrümmt 19">
            <a:extLst>
              <a:ext uri="{FF2B5EF4-FFF2-40B4-BE49-F238E27FC236}">
                <a16:creationId xmlns:a16="http://schemas.microsoft.com/office/drawing/2014/main" id="{7E13C8A9-078D-46B1-8923-13CBB1FDBDB5}"/>
              </a:ext>
            </a:extLst>
          </p:cNvPr>
          <p:cNvCxnSpPr>
            <a:stCxn id="10" idx="1"/>
            <a:endCxn id="9" idx="3"/>
          </p:cNvCxnSpPr>
          <p:nvPr/>
        </p:nvCxnSpPr>
        <p:spPr>
          <a:xfrm rot="10800000" flipV="1">
            <a:off x="1985823" y="1450532"/>
            <a:ext cx="386180" cy="779810"/>
          </a:xfrm>
          <a:prstGeom prst="curvedConnector3">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2" name="Verbinder: gekrümmt 21">
            <a:extLst>
              <a:ext uri="{FF2B5EF4-FFF2-40B4-BE49-F238E27FC236}">
                <a16:creationId xmlns:a16="http://schemas.microsoft.com/office/drawing/2014/main" id="{460D390D-A769-4AA4-A2D0-0A0B69B24894}"/>
              </a:ext>
            </a:extLst>
          </p:cNvPr>
          <p:cNvCxnSpPr>
            <a:stCxn id="10" idx="1"/>
            <a:endCxn id="8" idx="3"/>
          </p:cNvCxnSpPr>
          <p:nvPr/>
        </p:nvCxnSpPr>
        <p:spPr>
          <a:xfrm rot="10800000">
            <a:off x="1665117" y="1165404"/>
            <a:ext cx="706886" cy="285128"/>
          </a:xfrm>
          <a:prstGeom prst="curvedConnector3">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4" name="Verbinder: gekrümmt 23">
            <a:extLst>
              <a:ext uri="{FF2B5EF4-FFF2-40B4-BE49-F238E27FC236}">
                <a16:creationId xmlns:a16="http://schemas.microsoft.com/office/drawing/2014/main" id="{8F43C0D6-AD90-4F08-8B30-6E4590C5FD8E}"/>
              </a:ext>
            </a:extLst>
          </p:cNvPr>
          <p:cNvCxnSpPr>
            <a:stCxn id="10" idx="0"/>
            <a:endCxn id="7" idx="2"/>
          </p:cNvCxnSpPr>
          <p:nvPr/>
        </p:nvCxnSpPr>
        <p:spPr>
          <a:xfrm rot="16200000" flipV="1">
            <a:off x="2720034" y="330416"/>
            <a:ext cx="368426" cy="1206533"/>
          </a:xfrm>
          <a:prstGeom prst="curvedConnector3">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6" name="Verbinder: gekrümmt 25">
            <a:extLst>
              <a:ext uri="{FF2B5EF4-FFF2-40B4-BE49-F238E27FC236}">
                <a16:creationId xmlns:a16="http://schemas.microsoft.com/office/drawing/2014/main" id="{7F8E396F-822F-4B22-A6B8-F1F1A151EBD9}"/>
              </a:ext>
            </a:extLst>
          </p:cNvPr>
          <p:cNvCxnSpPr>
            <a:cxnSpLocks/>
            <a:stCxn id="5" idx="2"/>
            <a:endCxn id="13" idx="0"/>
          </p:cNvCxnSpPr>
          <p:nvPr/>
        </p:nvCxnSpPr>
        <p:spPr>
          <a:xfrm rot="16200000" flipH="1">
            <a:off x="5150810" y="2768820"/>
            <a:ext cx="442578" cy="1601309"/>
          </a:xfrm>
          <a:prstGeom prst="curvedConnector3">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8" name="Verbinder: gekrümmt 27">
            <a:extLst>
              <a:ext uri="{FF2B5EF4-FFF2-40B4-BE49-F238E27FC236}">
                <a16:creationId xmlns:a16="http://schemas.microsoft.com/office/drawing/2014/main" id="{9770147E-F1B6-4E24-825B-E7404D67EDD0}"/>
              </a:ext>
            </a:extLst>
          </p:cNvPr>
          <p:cNvCxnSpPr>
            <a:stCxn id="13" idx="3"/>
            <a:endCxn id="14" idx="2"/>
          </p:cNvCxnSpPr>
          <p:nvPr/>
        </p:nvCxnSpPr>
        <p:spPr>
          <a:xfrm flipV="1">
            <a:off x="7344052" y="3609882"/>
            <a:ext cx="653136" cy="626627"/>
          </a:xfrm>
          <a:prstGeom prst="curvedConnector2">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0" name="Verbinder: gekrümmt 29">
            <a:extLst>
              <a:ext uri="{FF2B5EF4-FFF2-40B4-BE49-F238E27FC236}">
                <a16:creationId xmlns:a16="http://schemas.microsoft.com/office/drawing/2014/main" id="{E3DF5F9D-9B41-4C50-B85B-0D6B3635DF6A}"/>
              </a:ext>
            </a:extLst>
          </p:cNvPr>
          <p:cNvCxnSpPr>
            <a:stCxn id="13" idx="2"/>
            <a:endCxn id="11" idx="0"/>
          </p:cNvCxnSpPr>
          <p:nvPr/>
        </p:nvCxnSpPr>
        <p:spPr>
          <a:xfrm rot="16200000" flipH="1">
            <a:off x="6664013" y="4190993"/>
            <a:ext cx="275095" cy="1257613"/>
          </a:xfrm>
          <a:prstGeom prst="curvedConnector3">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4" name="Verbinder: gekrümmt 33">
            <a:extLst>
              <a:ext uri="{FF2B5EF4-FFF2-40B4-BE49-F238E27FC236}">
                <a16:creationId xmlns:a16="http://schemas.microsoft.com/office/drawing/2014/main" id="{997D5B1C-9132-4D70-A597-0D2786458360}"/>
              </a:ext>
            </a:extLst>
          </p:cNvPr>
          <p:cNvCxnSpPr>
            <a:cxnSpLocks/>
            <a:stCxn id="13" idx="2"/>
            <a:endCxn id="12" idx="0"/>
          </p:cNvCxnSpPr>
          <p:nvPr/>
        </p:nvCxnSpPr>
        <p:spPr>
          <a:xfrm rot="5400000">
            <a:off x="5130101" y="4124152"/>
            <a:ext cx="484552" cy="1600754"/>
          </a:xfrm>
          <a:prstGeom prst="curvedConnector3">
            <a:avLst/>
          </a:prstGeom>
          <a:ln>
            <a:tailEnd type="triangle"/>
          </a:ln>
        </p:spPr>
        <p:style>
          <a:lnRef idx="2">
            <a:schemeClr val="accent2"/>
          </a:lnRef>
          <a:fillRef idx="0">
            <a:schemeClr val="accent2"/>
          </a:fillRef>
          <a:effectRef idx="1">
            <a:schemeClr val="accent2"/>
          </a:effectRef>
          <a:fontRef idx="minor">
            <a:schemeClr val="tx1"/>
          </a:fontRef>
        </p:style>
      </p:cxnSp>
      <p:sp>
        <p:nvSpPr>
          <p:cNvPr id="36" name="Rechteck: abgerundete Ecken 35">
            <a:extLst>
              <a:ext uri="{FF2B5EF4-FFF2-40B4-BE49-F238E27FC236}">
                <a16:creationId xmlns:a16="http://schemas.microsoft.com/office/drawing/2014/main" id="{77FD8C1F-1CA9-4B49-BB80-2BEA8B284667}"/>
              </a:ext>
            </a:extLst>
          </p:cNvPr>
          <p:cNvSpPr/>
          <p:nvPr/>
        </p:nvSpPr>
        <p:spPr>
          <a:xfrm>
            <a:off x="5349909" y="1551372"/>
            <a:ext cx="2271020" cy="66527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de-DE" sz="1600" dirty="0"/>
              <a:t>Grundlegende Dienste des Intra- und Internets</a:t>
            </a:r>
          </a:p>
        </p:txBody>
      </p:sp>
      <p:sp>
        <p:nvSpPr>
          <p:cNvPr id="38" name="Rechteck: abgerundete Ecken 37">
            <a:hlinkClick r:id="rId8" action="ppaction://hlinksldjump"/>
            <a:extLst>
              <a:ext uri="{FF2B5EF4-FFF2-40B4-BE49-F238E27FC236}">
                <a16:creationId xmlns:a16="http://schemas.microsoft.com/office/drawing/2014/main" id="{EEA7DC76-C8A2-4381-B3E7-7EA56B1911E2}"/>
              </a:ext>
            </a:extLst>
          </p:cNvPr>
          <p:cNvSpPr/>
          <p:nvPr/>
        </p:nvSpPr>
        <p:spPr>
          <a:xfrm>
            <a:off x="212474" y="3506018"/>
            <a:ext cx="2342596" cy="75758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de-DE" sz="1600" dirty="0"/>
              <a:t>Datensicherheit und </a:t>
            </a:r>
          </a:p>
          <a:p>
            <a:pPr algn="ctr"/>
            <a:r>
              <a:rPr lang="de-DE" sz="1600" dirty="0"/>
              <a:t>-schutz in vernetzten Systemen</a:t>
            </a:r>
          </a:p>
        </p:txBody>
      </p:sp>
      <p:sp>
        <p:nvSpPr>
          <p:cNvPr id="39" name="Rechteck: abgerundete Ecken 38">
            <a:hlinkClick r:id="rId9" action="ppaction://hlinksldjump"/>
            <a:extLst>
              <a:ext uri="{FF2B5EF4-FFF2-40B4-BE49-F238E27FC236}">
                <a16:creationId xmlns:a16="http://schemas.microsoft.com/office/drawing/2014/main" id="{73AA98E7-2259-48AB-8E03-4CBF311409EF}"/>
              </a:ext>
            </a:extLst>
          </p:cNvPr>
          <p:cNvSpPr/>
          <p:nvPr/>
        </p:nvSpPr>
        <p:spPr>
          <a:xfrm>
            <a:off x="4935433" y="302535"/>
            <a:ext cx="1271726" cy="56303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600" dirty="0"/>
              <a:t>Schulnetz</a:t>
            </a:r>
          </a:p>
        </p:txBody>
      </p:sp>
      <p:sp>
        <p:nvSpPr>
          <p:cNvPr id="40" name="Rechteck: abgerundete Ecken 39">
            <a:hlinkClick r:id="rId10" action="ppaction://hlinksldjump"/>
            <a:extLst>
              <a:ext uri="{FF2B5EF4-FFF2-40B4-BE49-F238E27FC236}">
                <a16:creationId xmlns:a16="http://schemas.microsoft.com/office/drawing/2014/main" id="{E8210863-C20E-4257-A9E9-8622EB2AE24A}"/>
              </a:ext>
            </a:extLst>
          </p:cNvPr>
          <p:cNvSpPr/>
          <p:nvPr/>
        </p:nvSpPr>
        <p:spPr>
          <a:xfrm>
            <a:off x="7087071" y="533380"/>
            <a:ext cx="1820233" cy="7228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600" dirty="0"/>
              <a:t>Lernmanagement-systeme</a:t>
            </a:r>
          </a:p>
        </p:txBody>
      </p:sp>
      <p:cxnSp>
        <p:nvCxnSpPr>
          <p:cNvPr id="42" name="Verbinder: gekrümmt 41">
            <a:extLst>
              <a:ext uri="{FF2B5EF4-FFF2-40B4-BE49-F238E27FC236}">
                <a16:creationId xmlns:a16="http://schemas.microsoft.com/office/drawing/2014/main" id="{9520FF8E-9680-455A-8715-86E5E377F971}"/>
              </a:ext>
            </a:extLst>
          </p:cNvPr>
          <p:cNvCxnSpPr>
            <a:cxnSpLocks/>
            <a:stCxn id="36" idx="0"/>
            <a:endCxn id="40" idx="2"/>
          </p:cNvCxnSpPr>
          <p:nvPr/>
        </p:nvCxnSpPr>
        <p:spPr>
          <a:xfrm rot="5400000" flipH="1" flipV="1">
            <a:off x="7093712" y="647897"/>
            <a:ext cx="295182" cy="1511769"/>
          </a:xfrm>
          <a:prstGeom prst="curvedConnector3">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45" name="Verbinder: gekrümmt 44">
            <a:extLst>
              <a:ext uri="{FF2B5EF4-FFF2-40B4-BE49-F238E27FC236}">
                <a16:creationId xmlns:a16="http://schemas.microsoft.com/office/drawing/2014/main" id="{3CE92000-79D9-4DEE-8093-E83D1734F9B2}"/>
              </a:ext>
            </a:extLst>
          </p:cNvPr>
          <p:cNvCxnSpPr>
            <a:cxnSpLocks/>
            <a:stCxn id="36" idx="0"/>
            <a:endCxn id="39" idx="2"/>
          </p:cNvCxnSpPr>
          <p:nvPr/>
        </p:nvCxnSpPr>
        <p:spPr>
          <a:xfrm rot="16200000" flipV="1">
            <a:off x="5685459" y="751411"/>
            <a:ext cx="685799" cy="914123"/>
          </a:xfrm>
          <a:prstGeom prst="curvedConnector3">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48" name="Verbinder: gekrümmt 47">
            <a:extLst>
              <a:ext uri="{FF2B5EF4-FFF2-40B4-BE49-F238E27FC236}">
                <a16:creationId xmlns:a16="http://schemas.microsoft.com/office/drawing/2014/main" id="{F8919B54-9A9A-4016-A6AA-7F0172B5394B}"/>
              </a:ext>
            </a:extLst>
          </p:cNvPr>
          <p:cNvCxnSpPr>
            <a:cxnSpLocks/>
            <a:stCxn id="5" idx="3"/>
            <a:endCxn id="36" idx="2"/>
          </p:cNvCxnSpPr>
          <p:nvPr/>
        </p:nvCxnSpPr>
        <p:spPr>
          <a:xfrm flipV="1">
            <a:off x="5742743" y="2216643"/>
            <a:ext cx="742676" cy="685799"/>
          </a:xfrm>
          <a:prstGeom prst="curvedConnector2">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51" name="Verbinder: gekrümmt 50">
            <a:extLst>
              <a:ext uri="{FF2B5EF4-FFF2-40B4-BE49-F238E27FC236}">
                <a16:creationId xmlns:a16="http://schemas.microsoft.com/office/drawing/2014/main" id="{335DAEA7-7956-4344-B6D2-CF16F67E93EA}"/>
              </a:ext>
            </a:extLst>
          </p:cNvPr>
          <p:cNvCxnSpPr>
            <a:cxnSpLocks/>
            <a:stCxn id="5" idx="1"/>
            <a:endCxn id="38" idx="0"/>
          </p:cNvCxnSpPr>
          <p:nvPr/>
        </p:nvCxnSpPr>
        <p:spPr>
          <a:xfrm rot="10800000" flipV="1">
            <a:off x="1383773" y="2902442"/>
            <a:ext cx="2016375" cy="603576"/>
          </a:xfrm>
          <a:prstGeom prst="curvedConnector2">
            <a:avLst/>
          </a:prstGeom>
          <a:ln>
            <a:tailEnd type="triangle"/>
          </a:ln>
        </p:spPr>
        <p:style>
          <a:lnRef idx="2">
            <a:schemeClr val="accent2"/>
          </a:lnRef>
          <a:fillRef idx="0">
            <a:schemeClr val="accent2"/>
          </a:fillRef>
          <a:effectRef idx="1">
            <a:schemeClr val="accent2"/>
          </a:effectRef>
          <a:fontRef idx="minor">
            <a:schemeClr val="tx1"/>
          </a:fontRef>
        </p:style>
      </p:cxnSp>
      <p:sp>
        <p:nvSpPr>
          <p:cNvPr id="55" name="Rechteck: abgerundete Ecken 54">
            <a:hlinkClick r:id="rId11" action="ppaction://hlinksldjump"/>
            <a:extLst>
              <a:ext uri="{FF2B5EF4-FFF2-40B4-BE49-F238E27FC236}">
                <a16:creationId xmlns:a16="http://schemas.microsoft.com/office/drawing/2014/main" id="{5DBE5606-F87C-4F1B-A3AB-764F6083BC37}"/>
              </a:ext>
            </a:extLst>
          </p:cNvPr>
          <p:cNvSpPr/>
          <p:nvPr/>
        </p:nvSpPr>
        <p:spPr>
          <a:xfrm>
            <a:off x="989547" y="4965549"/>
            <a:ext cx="2342596" cy="62410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de-DE" sz="1600" dirty="0"/>
              <a:t>Umgangsformen im Internet</a:t>
            </a:r>
          </a:p>
        </p:txBody>
      </p:sp>
      <p:cxnSp>
        <p:nvCxnSpPr>
          <p:cNvPr id="57" name="Verbinder: gekrümmt 56">
            <a:extLst>
              <a:ext uri="{FF2B5EF4-FFF2-40B4-BE49-F238E27FC236}">
                <a16:creationId xmlns:a16="http://schemas.microsoft.com/office/drawing/2014/main" id="{12C9A670-C85D-4032-9D13-43BE8BB675F9}"/>
              </a:ext>
            </a:extLst>
          </p:cNvPr>
          <p:cNvCxnSpPr>
            <a:cxnSpLocks/>
            <a:stCxn id="5" idx="2"/>
            <a:endCxn id="55" idx="0"/>
          </p:cNvCxnSpPr>
          <p:nvPr/>
        </p:nvCxnSpPr>
        <p:spPr>
          <a:xfrm rot="5400000">
            <a:off x="2557464" y="2951567"/>
            <a:ext cx="1617363" cy="2410600"/>
          </a:xfrm>
          <a:prstGeom prst="curvedConnector3">
            <a:avLst/>
          </a:prstGeom>
          <a:ln>
            <a:tailEnd type="triangle"/>
          </a:ln>
        </p:spPr>
        <p:style>
          <a:lnRef idx="2">
            <a:schemeClr val="accent2"/>
          </a:lnRef>
          <a:fillRef idx="0">
            <a:schemeClr val="accent2"/>
          </a:fillRef>
          <a:effectRef idx="1">
            <a:schemeClr val="accent2"/>
          </a:effectRef>
          <a:fontRef idx="minor">
            <a:schemeClr val="tx1"/>
          </a:fontRef>
        </p:style>
      </p:cxnSp>
      <p:sp>
        <p:nvSpPr>
          <p:cNvPr id="70" name="Fußzeilenplatzhalter 14">
            <a:extLst>
              <a:ext uri="{FF2B5EF4-FFF2-40B4-BE49-F238E27FC236}">
                <a16:creationId xmlns:a16="http://schemas.microsoft.com/office/drawing/2014/main" id="{23F3EC63-A60D-4F21-9896-D00DC5DEE5F5}"/>
              </a:ext>
            </a:extLst>
          </p:cNvPr>
          <p:cNvSpPr>
            <a:spLocks noGrp="1"/>
          </p:cNvSpPr>
          <p:nvPr>
            <p:ph type="ftr" sz="quarter" idx="11"/>
          </p:nvPr>
        </p:nvSpPr>
        <p:spPr>
          <a:xfrm>
            <a:off x="7598176" y="6448689"/>
            <a:ext cx="1616846" cy="365125"/>
          </a:xfrm>
        </p:spPr>
        <p:txBody>
          <a:bodyPr/>
          <a:lstStyle/>
          <a:p>
            <a:r>
              <a:rPr lang="en-US" dirty="0"/>
              <a:t>Klara </a:t>
            </a:r>
            <a:r>
              <a:rPr lang="en-US" dirty="0" err="1"/>
              <a:t>Scherf</a:t>
            </a:r>
            <a:endParaRPr lang="en-US" dirty="0"/>
          </a:p>
        </p:txBody>
      </p:sp>
      <p:sp>
        <p:nvSpPr>
          <p:cNvPr id="2" name="Rechteck: abgerundete Ecken 1">
            <a:hlinkClick r:id="rId12" action="ppaction://hlinksldjump"/>
            <a:extLst>
              <a:ext uri="{FF2B5EF4-FFF2-40B4-BE49-F238E27FC236}">
                <a16:creationId xmlns:a16="http://schemas.microsoft.com/office/drawing/2014/main" id="{475C371F-6CE2-4B23-A0AA-BBA2C7577F8B}"/>
              </a:ext>
            </a:extLst>
          </p:cNvPr>
          <p:cNvSpPr/>
          <p:nvPr/>
        </p:nvSpPr>
        <p:spPr>
          <a:xfrm>
            <a:off x="212474" y="6448689"/>
            <a:ext cx="1616846" cy="365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Quellen</a:t>
            </a:r>
          </a:p>
        </p:txBody>
      </p:sp>
    </p:spTree>
    <p:extLst>
      <p:ext uri="{BB962C8B-B14F-4D97-AF65-F5344CB8AC3E}">
        <p14:creationId xmlns:p14="http://schemas.microsoft.com/office/powerpoint/2010/main" val="3287690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26752D-E6D8-44ED-A331-18E97D90713B}"/>
              </a:ext>
            </a:extLst>
          </p:cNvPr>
          <p:cNvSpPr>
            <a:spLocks noGrp="1"/>
          </p:cNvSpPr>
          <p:nvPr>
            <p:ph type="title"/>
          </p:nvPr>
        </p:nvSpPr>
        <p:spPr/>
        <p:txBody>
          <a:bodyPr>
            <a:noAutofit/>
          </a:bodyPr>
          <a:lstStyle/>
          <a:p>
            <a:r>
              <a:rPr lang="de-DE" sz="3600" dirty="0"/>
              <a:t>Kommunikations- und Kooperationsdienste: Programmübung</a:t>
            </a:r>
          </a:p>
        </p:txBody>
      </p:sp>
      <p:sp>
        <p:nvSpPr>
          <p:cNvPr id="3" name="Inhaltsplatzhalter 2">
            <a:extLst>
              <a:ext uri="{FF2B5EF4-FFF2-40B4-BE49-F238E27FC236}">
                <a16:creationId xmlns:a16="http://schemas.microsoft.com/office/drawing/2014/main" id="{FAA97352-5E9B-4D5A-B4C4-5CBB86F597AF}"/>
              </a:ext>
            </a:extLst>
          </p:cNvPr>
          <p:cNvSpPr>
            <a:spLocks noGrp="1"/>
          </p:cNvSpPr>
          <p:nvPr>
            <p:ph idx="1"/>
          </p:nvPr>
        </p:nvSpPr>
        <p:spPr/>
        <p:txBody>
          <a:bodyPr/>
          <a:lstStyle/>
          <a:p>
            <a:r>
              <a:rPr lang="de-DE" dirty="0"/>
              <a:t>Erstelle im Programm „Filius“ eine Projekt, in dem E-Mails versendet werden. Nutze dazu zwei Rechner, einen Laptop und einen Switch.</a:t>
            </a:r>
          </a:p>
          <a:p>
            <a:r>
              <a:rPr lang="de-DE" dirty="0"/>
              <a:t>Installiere auf einem der beiden Rechner den Mailserver. Die beiden restlichen Geräten sollen das E-Mail-Programm installiert haben.</a:t>
            </a:r>
          </a:p>
          <a:p>
            <a:r>
              <a:rPr lang="de-DE" dirty="0"/>
              <a:t>Öffne nun den E-Mail-Server und gebe eine Maildomain ein. Erstelle zudem zwei Nutzerkonten. Starte anschließend den Server.</a:t>
            </a:r>
          </a:p>
          <a:p>
            <a:pPr>
              <a:spcAft>
                <a:spcPts val="0"/>
              </a:spcAft>
            </a:pPr>
            <a:r>
              <a:rPr lang="de-DE" dirty="0"/>
              <a:t>Öffne nun die E-Mail-Programme</a:t>
            </a:r>
          </a:p>
          <a:p>
            <a:pPr>
              <a:spcBef>
                <a:spcPts val="0"/>
              </a:spcBef>
              <a:spcAft>
                <a:spcPts val="0"/>
              </a:spcAft>
            </a:pPr>
            <a:r>
              <a:rPr lang="de-DE" dirty="0"/>
              <a:t>und richte auch hier jeweils ein Konto </a:t>
            </a:r>
          </a:p>
          <a:p>
            <a:pPr>
              <a:spcBef>
                <a:spcPts val="0"/>
              </a:spcBef>
              <a:spcAft>
                <a:spcPts val="0"/>
              </a:spcAft>
            </a:pPr>
            <a:r>
              <a:rPr lang="de-DE" dirty="0"/>
              <a:t>ein. Schreibe nun Nachrichten und </a:t>
            </a:r>
          </a:p>
          <a:p>
            <a:pPr>
              <a:spcBef>
                <a:spcPts val="0"/>
              </a:spcBef>
              <a:spcAft>
                <a:spcPts val="0"/>
              </a:spcAft>
            </a:pPr>
            <a:r>
              <a:rPr lang="de-DE" dirty="0"/>
              <a:t>überprüfe, ob diese angekommen sind.</a:t>
            </a:r>
          </a:p>
        </p:txBody>
      </p:sp>
      <p:sp>
        <p:nvSpPr>
          <p:cNvPr id="5" name="Fußzeilenplatzhalter 14">
            <a:extLst>
              <a:ext uri="{FF2B5EF4-FFF2-40B4-BE49-F238E27FC236}">
                <a16:creationId xmlns:a16="http://schemas.microsoft.com/office/drawing/2014/main" id="{D8388417-4B64-4BE9-B555-FB2A70C963A0}"/>
              </a:ext>
            </a:extLst>
          </p:cNvPr>
          <p:cNvSpPr txBox="1">
            <a:spLocks/>
          </p:cNvSpPr>
          <p:nvPr/>
        </p:nvSpPr>
        <p:spPr>
          <a:xfrm>
            <a:off x="7598176" y="6448689"/>
            <a:ext cx="161684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Klara Scherf</a:t>
            </a:r>
            <a:endParaRPr lang="en-US" dirty="0"/>
          </a:p>
        </p:txBody>
      </p:sp>
      <p:sp>
        <p:nvSpPr>
          <p:cNvPr id="6" name="Rechteck: abgerundete Ecken 5">
            <a:hlinkClick r:id="rId2" action="ppaction://hlinksldjump"/>
            <a:extLst>
              <a:ext uri="{FF2B5EF4-FFF2-40B4-BE49-F238E27FC236}">
                <a16:creationId xmlns:a16="http://schemas.microsoft.com/office/drawing/2014/main" id="{2214C54E-CC43-4B9C-8BCF-1E713229859B}"/>
              </a:ext>
            </a:extLst>
          </p:cNvPr>
          <p:cNvSpPr/>
          <p:nvPr/>
        </p:nvSpPr>
        <p:spPr>
          <a:xfrm>
            <a:off x="3910027" y="6422247"/>
            <a:ext cx="1748901" cy="407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Zurück zur Übersicht</a:t>
            </a:r>
          </a:p>
        </p:txBody>
      </p:sp>
      <p:pic>
        <p:nvPicPr>
          <p:cNvPr id="4" name="Grafik 3">
            <a:extLst>
              <a:ext uri="{FF2B5EF4-FFF2-40B4-BE49-F238E27FC236}">
                <a16:creationId xmlns:a16="http://schemas.microsoft.com/office/drawing/2014/main" id="{C2DF3276-1889-40AD-BCDB-904CCE2EF551}"/>
              </a:ext>
            </a:extLst>
          </p:cNvPr>
          <p:cNvPicPr>
            <a:picLocks noChangeAspect="1"/>
          </p:cNvPicPr>
          <p:nvPr/>
        </p:nvPicPr>
        <p:blipFill>
          <a:blip r:embed="rId3"/>
          <a:stretch>
            <a:fillRect/>
          </a:stretch>
        </p:blipFill>
        <p:spPr>
          <a:xfrm>
            <a:off x="5051698" y="3918500"/>
            <a:ext cx="3827045" cy="2288336"/>
          </a:xfrm>
          <a:prstGeom prst="rect">
            <a:avLst/>
          </a:prstGeom>
        </p:spPr>
      </p:pic>
      <p:sp>
        <p:nvSpPr>
          <p:cNvPr id="8" name="Pfeil: nach links 7">
            <a:hlinkClick r:id="" action="ppaction://hlinkshowjump?jump=previousslide"/>
            <a:extLst>
              <a:ext uri="{FF2B5EF4-FFF2-40B4-BE49-F238E27FC236}">
                <a16:creationId xmlns:a16="http://schemas.microsoft.com/office/drawing/2014/main" id="{2271B308-A31F-47B9-AA5D-6AC53AB193ED}"/>
              </a:ext>
            </a:extLst>
          </p:cNvPr>
          <p:cNvSpPr/>
          <p:nvPr/>
        </p:nvSpPr>
        <p:spPr>
          <a:xfrm>
            <a:off x="6217284" y="6403861"/>
            <a:ext cx="1074198" cy="4541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zurück</a:t>
            </a:r>
          </a:p>
        </p:txBody>
      </p:sp>
      <p:sp>
        <p:nvSpPr>
          <p:cNvPr id="9" name="Pfeil: nach rechts 8">
            <a:hlinkClick r:id="" action="ppaction://hlinkshowjump?jump=nextslide"/>
            <a:extLst>
              <a:ext uri="{FF2B5EF4-FFF2-40B4-BE49-F238E27FC236}">
                <a16:creationId xmlns:a16="http://schemas.microsoft.com/office/drawing/2014/main" id="{11B2969A-991B-47EA-A02F-E9575CE0B42C}"/>
              </a:ext>
            </a:extLst>
          </p:cNvPr>
          <p:cNvSpPr/>
          <p:nvPr/>
        </p:nvSpPr>
        <p:spPr>
          <a:xfrm>
            <a:off x="390618" y="6365087"/>
            <a:ext cx="1074198" cy="492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weiter</a:t>
            </a:r>
          </a:p>
        </p:txBody>
      </p:sp>
    </p:spTree>
    <p:extLst>
      <p:ext uri="{BB962C8B-B14F-4D97-AF65-F5344CB8AC3E}">
        <p14:creationId xmlns:p14="http://schemas.microsoft.com/office/powerpoint/2010/main" val="3532458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26752D-E6D8-44ED-A331-18E97D90713B}"/>
              </a:ext>
            </a:extLst>
          </p:cNvPr>
          <p:cNvSpPr>
            <a:spLocks noGrp="1"/>
          </p:cNvSpPr>
          <p:nvPr>
            <p:ph type="title"/>
          </p:nvPr>
        </p:nvSpPr>
        <p:spPr/>
        <p:txBody>
          <a:bodyPr>
            <a:noAutofit/>
          </a:bodyPr>
          <a:lstStyle/>
          <a:p>
            <a:r>
              <a:rPr lang="de-DE" sz="3600" dirty="0"/>
              <a:t>Kommunikations- und Kooperationsdienste: Überprüfe dich selbst</a:t>
            </a:r>
          </a:p>
        </p:txBody>
      </p:sp>
      <p:sp>
        <p:nvSpPr>
          <p:cNvPr id="3" name="Inhaltsplatzhalter 2">
            <a:extLst>
              <a:ext uri="{FF2B5EF4-FFF2-40B4-BE49-F238E27FC236}">
                <a16:creationId xmlns:a16="http://schemas.microsoft.com/office/drawing/2014/main" id="{FAA97352-5E9B-4D5A-B4C4-5CBB86F597AF}"/>
              </a:ext>
            </a:extLst>
          </p:cNvPr>
          <p:cNvSpPr>
            <a:spLocks noGrp="1"/>
          </p:cNvSpPr>
          <p:nvPr>
            <p:ph idx="1"/>
          </p:nvPr>
        </p:nvSpPr>
        <p:spPr>
          <a:xfrm>
            <a:off x="822959" y="1845733"/>
            <a:ext cx="7543801" cy="4399791"/>
          </a:xfrm>
        </p:spPr>
        <p:txBody>
          <a:bodyPr>
            <a:normAutofit lnSpcReduction="10000"/>
          </a:bodyPr>
          <a:lstStyle/>
          <a:p>
            <a:pPr marL="0" indent="0" algn="ctr">
              <a:buNone/>
            </a:pPr>
            <a:endParaRPr lang="de-DE" dirty="0"/>
          </a:p>
          <a:p>
            <a:pPr marL="0" indent="0" algn="ctr">
              <a:buNone/>
            </a:pPr>
            <a:r>
              <a:rPr lang="de-DE" dirty="0">
                <a:hlinkClick r:id="rId2"/>
              </a:rPr>
              <a:t>Zuordnung</a:t>
            </a:r>
            <a:endParaRPr lang="de-DE" dirty="0"/>
          </a:p>
          <a:p>
            <a:pPr marL="0" indent="0" algn="ctr">
              <a:buNone/>
            </a:pPr>
            <a:endParaRPr lang="de-DE" dirty="0"/>
          </a:p>
          <a:p>
            <a:pPr marL="0" indent="0" algn="ctr">
              <a:buNone/>
            </a:pPr>
            <a:endParaRPr lang="de-DE" dirty="0"/>
          </a:p>
          <a:p>
            <a:pPr marL="0" indent="0" algn="ctr">
              <a:buNone/>
            </a:pPr>
            <a:endParaRPr lang="de-DE" dirty="0"/>
          </a:p>
          <a:p>
            <a:pPr marL="0" indent="0" algn="ctr">
              <a:buNone/>
            </a:pPr>
            <a:endParaRPr lang="de-DE" dirty="0"/>
          </a:p>
          <a:p>
            <a:pPr marL="0" indent="0" algn="ctr">
              <a:buNone/>
            </a:pPr>
            <a:endParaRPr lang="de-DE" dirty="0"/>
          </a:p>
          <a:p>
            <a:pPr marL="0" indent="0" algn="ctr">
              <a:buNone/>
            </a:pPr>
            <a:endParaRPr lang="de-DE" dirty="0"/>
          </a:p>
          <a:p>
            <a:pPr marL="0" indent="0" algn="ctr">
              <a:buNone/>
            </a:pPr>
            <a:endParaRPr lang="de-DE" dirty="0"/>
          </a:p>
          <a:p>
            <a:pPr marL="0" indent="0" algn="ctr">
              <a:buNone/>
            </a:pPr>
            <a:r>
              <a:rPr lang="de-DE" dirty="0"/>
              <a:t>(wenn du die Aufgabe bei „Informationsdienste“ bereits gelöst hast, kannst du diese auslassen)</a:t>
            </a:r>
          </a:p>
          <a:p>
            <a:endParaRPr lang="de-DE" dirty="0"/>
          </a:p>
        </p:txBody>
      </p:sp>
      <p:sp>
        <p:nvSpPr>
          <p:cNvPr id="5" name="Fußzeilenplatzhalter 14">
            <a:extLst>
              <a:ext uri="{FF2B5EF4-FFF2-40B4-BE49-F238E27FC236}">
                <a16:creationId xmlns:a16="http://schemas.microsoft.com/office/drawing/2014/main" id="{D8388417-4B64-4BE9-B555-FB2A70C963A0}"/>
              </a:ext>
            </a:extLst>
          </p:cNvPr>
          <p:cNvSpPr txBox="1">
            <a:spLocks/>
          </p:cNvSpPr>
          <p:nvPr/>
        </p:nvSpPr>
        <p:spPr>
          <a:xfrm>
            <a:off x="7598176" y="6448689"/>
            <a:ext cx="161684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Klara Scherf</a:t>
            </a:r>
            <a:endParaRPr lang="en-US" dirty="0"/>
          </a:p>
        </p:txBody>
      </p:sp>
      <p:sp>
        <p:nvSpPr>
          <p:cNvPr id="6" name="Rechteck: abgerundete Ecken 5">
            <a:hlinkClick r:id="rId3" action="ppaction://hlinksldjump"/>
            <a:extLst>
              <a:ext uri="{FF2B5EF4-FFF2-40B4-BE49-F238E27FC236}">
                <a16:creationId xmlns:a16="http://schemas.microsoft.com/office/drawing/2014/main" id="{1BF78F55-9749-4D10-ACC3-18D005C4614F}"/>
              </a:ext>
            </a:extLst>
          </p:cNvPr>
          <p:cNvSpPr/>
          <p:nvPr/>
        </p:nvSpPr>
        <p:spPr>
          <a:xfrm>
            <a:off x="3910027" y="6422247"/>
            <a:ext cx="1748901" cy="407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Zurück zur Übersicht</a:t>
            </a:r>
          </a:p>
        </p:txBody>
      </p:sp>
      <p:sp>
        <p:nvSpPr>
          <p:cNvPr id="9" name="Pfeil: nach rechts 8">
            <a:hlinkClick r:id="" action="ppaction://hlinkshowjump?jump=nextslide"/>
            <a:extLst>
              <a:ext uri="{FF2B5EF4-FFF2-40B4-BE49-F238E27FC236}">
                <a16:creationId xmlns:a16="http://schemas.microsoft.com/office/drawing/2014/main" id="{CFC6D9EB-7921-44B2-8AB1-DD58F02728DD}"/>
              </a:ext>
            </a:extLst>
          </p:cNvPr>
          <p:cNvSpPr/>
          <p:nvPr/>
        </p:nvSpPr>
        <p:spPr>
          <a:xfrm>
            <a:off x="390617" y="6365087"/>
            <a:ext cx="2075491" cy="492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nächstes Thema</a:t>
            </a:r>
          </a:p>
        </p:txBody>
      </p:sp>
      <p:pic>
        <p:nvPicPr>
          <p:cNvPr id="8" name="Grafik 7">
            <a:extLst>
              <a:ext uri="{FF2B5EF4-FFF2-40B4-BE49-F238E27FC236}">
                <a16:creationId xmlns:a16="http://schemas.microsoft.com/office/drawing/2014/main" id="{24A254DF-D84D-4A11-8656-66248C0B4DC1}"/>
              </a:ext>
            </a:extLst>
          </p:cNvPr>
          <p:cNvPicPr>
            <a:picLocks noChangeAspect="1"/>
          </p:cNvPicPr>
          <p:nvPr/>
        </p:nvPicPr>
        <p:blipFill>
          <a:blip r:embed="rId4"/>
          <a:stretch>
            <a:fillRect/>
          </a:stretch>
        </p:blipFill>
        <p:spPr>
          <a:xfrm>
            <a:off x="3291828" y="3058228"/>
            <a:ext cx="2606061" cy="2606061"/>
          </a:xfrm>
          <a:prstGeom prst="rect">
            <a:avLst/>
          </a:prstGeom>
        </p:spPr>
      </p:pic>
      <p:sp>
        <p:nvSpPr>
          <p:cNvPr id="10" name="Pfeil: nach links 9">
            <a:hlinkClick r:id="" action="ppaction://hlinkshowjump?jump=previousslide"/>
            <a:extLst>
              <a:ext uri="{FF2B5EF4-FFF2-40B4-BE49-F238E27FC236}">
                <a16:creationId xmlns:a16="http://schemas.microsoft.com/office/drawing/2014/main" id="{379DA5C7-7BE6-4E35-A58D-7CCB674E316A}"/>
              </a:ext>
            </a:extLst>
          </p:cNvPr>
          <p:cNvSpPr/>
          <p:nvPr/>
        </p:nvSpPr>
        <p:spPr>
          <a:xfrm>
            <a:off x="6217284" y="6403861"/>
            <a:ext cx="1074198" cy="4541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zurück</a:t>
            </a:r>
          </a:p>
        </p:txBody>
      </p:sp>
    </p:spTree>
    <p:extLst>
      <p:ext uri="{BB962C8B-B14F-4D97-AF65-F5344CB8AC3E}">
        <p14:creationId xmlns:p14="http://schemas.microsoft.com/office/powerpoint/2010/main" val="3570462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26752D-E6D8-44ED-A331-18E97D90713B}"/>
              </a:ext>
            </a:extLst>
          </p:cNvPr>
          <p:cNvSpPr>
            <a:spLocks noGrp="1"/>
          </p:cNvSpPr>
          <p:nvPr>
            <p:ph type="title"/>
          </p:nvPr>
        </p:nvSpPr>
        <p:spPr/>
        <p:txBody>
          <a:bodyPr/>
          <a:lstStyle/>
          <a:p>
            <a:r>
              <a:rPr lang="de-DE" dirty="0"/>
              <a:t>Dateitransfer</a:t>
            </a:r>
          </a:p>
        </p:txBody>
      </p:sp>
      <p:sp>
        <p:nvSpPr>
          <p:cNvPr id="3" name="Inhaltsplatzhalter 2">
            <a:extLst>
              <a:ext uri="{FF2B5EF4-FFF2-40B4-BE49-F238E27FC236}">
                <a16:creationId xmlns:a16="http://schemas.microsoft.com/office/drawing/2014/main" id="{FAA97352-5E9B-4D5A-B4C4-5CBB86F597AF}"/>
              </a:ext>
            </a:extLst>
          </p:cNvPr>
          <p:cNvSpPr>
            <a:spLocks noGrp="1"/>
          </p:cNvSpPr>
          <p:nvPr>
            <p:ph idx="1"/>
          </p:nvPr>
        </p:nvSpPr>
        <p:spPr/>
        <p:txBody>
          <a:bodyPr>
            <a:normAutofit/>
          </a:bodyPr>
          <a:lstStyle/>
          <a:p>
            <a:pPr marL="0" indent="0">
              <a:buNone/>
            </a:pPr>
            <a:r>
              <a:rPr lang="de-DE" b="1" dirty="0"/>
              <a:t>Dateitransfer</a:t>
            </a:r>
            <a:r>
              <a:rPr lang="de-DE" dirty="0"/>
              <a:t>:	Unter Dateitransfer, oder auch Daten- oder 				Informationsübertragung, bezeichnet man alle 			Methoden, die Informationen von einem Sender zu 			einem Empfänger übermitteln.</a:t>
            </a:r>
          </a:p>
          <a:p>
            <a:pPr marL="0" indent="0" algn="just">
              <a:buNone/>
            </a:pPr>
            <a:r>
              <a:rPr lang="de-DE" b="1" dirty="0"/>
              <a:t>Bsp.: </a:t>
            </a:r>
            <a:r>
              <a:rPr lang="de-DE" dirty="0"/>
              <a:t>Streaming Dienste</a:t>
            </a:r>
          </a:p>
          <a:p>
            <a:pPr algn="just">
              <a:buFont typeface="Courier New" panose="02070309020205020404" pitchFamily="49" charset="0"/>
              <a:buChar char="o"/>
            </a:pPr>
            <a:r>
              <a:rPr lang="de-DE" dirty="0"/>
              <a:t> unter Streaming versteht man einen kontinuierlichen Datenstrom, der von einem Server zum Client gesendet wird</a:t>
            </a:r>
          </a:p>
          <a:p>
            <a:pPr algn="just">
              <a:buFont typeface="Courier New" panose="02070309020205020404" pitchFamily="49" charset="0"/>
              <a:buChar char="o"/>
            </a:pPr>
            <a:r>
              <a:rPr lang="de-DE" dirty="0"/>
              <a:t> die Verbindung zwischen Beiden wird permanent aufrecht erhalten</a:t>
            </a:r>
          </a:p>
          <a:p>
            <a:pPr algn="just">
              <a:buFont typeface="Courier New" panose="02070309020205020404" pitchFamily="49" charset="0"/>
              <a:buChar char="o"/>
            </a:pPr>
            <a:r>
              <a:rPr lang="de-DE" dirty="0"/>
              <a:t> die Datei bleibt nur vorübergehend auf dem Computer und wird nicht auf der Festplatte gespeichert</a:t>
            </a:r>
          </a:p>
          <a:p>
            <a:pPr algn="just">
              <a:buFont typeface="Courier New" panose="02070309020205020404" pitchFamily="49" charset="0"/>
              <a:buChar char="o"/>
            </a:pPr>
            <a:r>
              <a:rPr lang="de-DE" dirty="0"/>
              <a:t> beim Beenden des Streams wird der Inhalt gelöscht</a:t>
            </a:r>
          </a:p>
          <a:p>
            <a:pPr marL="0" indent="0">
              <a:buNone/>
            </a:pPr>
            <a:endParaRPr lang="de-DE" dirty="0"/>
          </a:p>
          <a:p>
            <a:pPr marL="0" indent="0">
              <a:buNone/>
            </a:pPr>
            <a:endParaRPr lang="de-DE" b="1" dirty="0"/>
          </a:p>
        </p:txBody>
      </p:sp>
      <p:sp>
        <p:nvSpPr>
          <p:cNvPr id="5" name="Fußzeilenplatzhalter 14">
            <a:extLst>
              <a:ext uri="{FF2B5EF4-FFF2-40B4-BE49-F238E27FC236}">
                <a16:creationId xmlns:a16="http://schemas.microsoft.com/office/drawing/2014/main" id="{D8388417-4B64-4BE9-B555-FB2A70C963A0}"/>
              </a:ext>
            </a:extLst>
          </p:cNvPr>
          <p:cNvSpPr txBox="1">
            <a:spLocks/>
          </p:cNvSpPr>
          <p:nvPr/>
        </p:nvSpPr>
        <p:spPr>
          <a:xfrm>
            <a:off x="7598176" y="6448689"/>
            <a:ext cx="161684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Klara Scherf</a:t>
            </a:r>
            <a:endParaRPr lang="en-US" dirty="0"/>
          </a:p>
        </p:txBody>
      </p:sp>
      <p:sp>
        <p:nvSpPr>
          <p:cNvPr id="6" name="Rechteck: abgerundete Ecken 5">
            <a:hlinkClick r:id="rId2" action="ppaction://hlinksldjump"/>
            <a:extLst>
              <a:ext uri="{FF2B5EF4-FFF2-40B4-BE49-F238E27FC236}">
                <a16:creationId xmlns:a16="http://schemas.microsoft.com/office/drawing/2014/main" id="{97591772-B9FB-41E4-93B8-D2F2A6ED4FEF}"/>
              </a:ext>
            </a:extLst>
          </p:cNvPr>
          <p:cNvSpPr/>
          <p:nvPr/>
        </p:nvSpPr>
        <p:spPr>
          <a:xfrm>
            <a:off x="3910027" y="6422247"/>
            <a:ext cx="1748901" cy="407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Zurück zur Übersicht</a:t>
            </a:r>
          </a:p>
        </p:txBody>
      </p:sp>
      <p:sp>
        <p:nvSpPr>
          <p:cNvPr id="7" name="Pfeil: nach rechts 6">
            <a:hlinkClick r:id="" action="ppaction://hlinkshowjump?jump=nextslide"/>
            <a:extLst>
              <a:ext uri="{FF2B5EF4-FFF2-40B4-BE49-F238E27FC236}">
                <a16:creationId xmlns:a16="http://schemas.microsoft.com/office/drawing/2014/main" id="{9ED5D86A-4AA0-4539-B6A4-E43757298CE4}"/>
              </a:ext>
            </a:extLst>
          </p:cNvPr>
          <p:cNvSpPr/>
          <p:nvPr/>
        </p:nvSpPr>
        <p:spPr>
          <a:xfrm>
            <a:off x="390618" y="6365087"/>
            <a:ext cx="1074198" cy="492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weiter</a:t>
            </a:r>
          </a:p>
        </p:txBody>
      </p:sp>
      <p:sp>
        <p:nvSpPr>
          <p:cNvPr id="9" name="Pfeil: nach links 8">
            <a:hlinkClick r:id="rId3" action="ppaction://hlinksldjump"/>
            <a:extLst>
              <a:ext uri="{FF2B5EF4-FFF2-40B4-BE49-F238E27FC236}">
                <a16:creationId xmlns:a16="http://schemas.microsoft.com/office/drawing/2014/main" id="{77B725E9-84A8-4BDA-B812-EDCD15FF9F7C}"/>
              </a:ext>
            </a:extLst>
          </p:cNvPr>
          <p:cNvSpPr/>
          <p:nvPr/>
        </p:nvSpPr>
        <p:spPr>
          <a:xfrm>
            <a:off x="6010033" y="6365086"/>
            <a:ext cx="1877822" cy="4929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vorheriges Thema</a:t>
            </a:r>
          </a:p>
        </p:txBody>
      </p:sp>
    </p:spTree>
    <p:extLst>
      <p:ext uri="{BB962C8B-B14F-4D97-AF65-F5344CB8AC3E}">
        <p14:creationId xmlns:p14="http://schemas.microsoft.com/office/powerpoint/2010/main" val="415933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26752D-E6D8-44ED-A331-18E97D90713B}"/>
              </a:ext>
            </a:extLst>
          </p:cNvPr>
          <p:cNvSpPr>
            <a:spLocks noGrp="1"/>
          </p:cNvSpPr>
          <p:nvPr>
            <p:ph type="title"/>
          </p:nvPr>
        </p:nvSpPr>
        <p:spPr/>
        <p:txBody>
          <a:bodyPr/>
          <a:lstStyle/>
          <a:p>
            <a:r>
              <a:rPr lang="de-DE" dirty="0"/>
              <a:t>Dateitransfer</a:t>
            </a:r>
          </a:p>
        </p:txBody>
      </p:sp>
      <p:sp>
        <p:nvSpPr>
          <p:cNvPr id="3" name="Inhaltsplatzhalter 2">
            <a:extLst>
              <a:ext uri="{FF2B5EF4-FFF2-40B4-BE49-F238E27FC236}">
                <a16:creationId xmlns:a16="http://schemas.microsoft.com/office/drawing/2014/main" id="{FAA97352-5E9B-4D5A-B4C4-5CBB86F597AF}"/>
              </a:ext>
            </a:extLst>
          </p:cNvPr>
          <p:cNvSpPr>
            <a:spLocks noGrp="1"/>
          </p:cNvSpPr>
          <p:nvPr>
            <p:ph idx="1"/>
          </p:nvPr>
        </p:nvSpPr>
        <p:spPr/>
        <p:txBody>
          <a:bodyPr>
            <a:normAutofit/>
          </a:bodyPr>
          <a:lstStyle/>
          <a:p>
            <a:pPr marL="0" indent="0">
              <a:buNone/>
            </a:pPr>
            <a:r>
              <a:rPr lang="de-DE" b="1" dirty="0"/>
              <a:t>URL</a:t>
            </a:r>
            <a:r>
              <a:rPr lang="de-DE" dirty="0"/>
              <a:t>:	Mittels einer URL kann man mit dem Browser eine Datei 	anfordern. Diese identifiziert eindeutig einen Computer im 	Internet, der die gewünschte Datei bereithält. Die Anfrage wird 	vom Webserver beantwortet und die gewünschte Datei 	geliefert.</a:t>
            </a:r>
          </a:p>
          <a:p>
            <a:pPr marL="0" indent="0">
              <a:buNone/>
            </a:pPr>
            <a:endParaRPr lang="de-DE" dirty="0"/>
          </a:p>
          <a:p>
            <a:pPr marL="0" indent="0" algn="ctr">
              <a:buNone/>
            </a:pPr>
            <a:r>
              <a:rPr lang="de-DE" b="1" dirty="0">
                <a:solidFill>
                  <a:srgbClr val="00B050"/>
                </a:solidFill>
              </a:rPr>
              <a:t>Protokoll://</a:t>
            </a:r>
            <a:r>
              <a:rPr lang="de-DE" b="1" dirty="0">
                <a:solidFill>
                  <a:srgbClr val="7030A0"/>
                </a:solidFill>
              </a:rPr>
              <a:t>Domainname</a:t>
            </a:r>
            <a:r>
              <a:rPr lang="de-DE" b="1" dirty="0">
                <a:solidFill>
                  <a:srgbClr val="FF0000"/>
                </a:solidFill>
              </a:rPr>
              <a:t>/Ordner des Webservers</a:t>
            </a:r>
            <a:r>
              <a:rPr lang="de-DE" b="1" dirty="0">
                <a:solidFill>
                  <a:srgbClr val="0070C0"/>
                </a:solidFill>
              </a:rPr>
              <a:t>/Datei</a:t>
            </a:r>
          </a:p>
        </p:txBody>
      </p:sp>
      <p:sp>
        <p:nvSpPr>
          <p:cNvPr id="5" name="Fußzeilenplatzhalter 14">
            <a:extLst>
              <a:ext uri="{FF2B5EF4-FFF2-40B4-BE49-F238E27FC236}">
                <a16:creationId xmlns:a16="http://schemas.microsoft.com/office/drawing/2014/main" id="{D8388417-4B64-4BE9-B555-FB2A70C963A0}"/>
              </a:ext>
            </a:extLst>
          </p:cNvPr>
          <p:cNvSpPr txBox="1">
            <a:spLocks/>
          </p:cNvSpPr>
          <p:nvPr/>
        </p:nvSpPr>
        <p:spPr>
          <a:xfrm>
            <a:off x="7598176" y="6448689"/>
            <a:ext cx="161684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Klara Scherf</a:t>
            </a:r>
            <a:endParaRPr lang="en-US" dirty="0"/>
          </a:p>
        </p:txBody>
      </p:sp>
      <p:sp>
        <p:nvSpPr>
          <p:cNvPr id="6" name="Rechteck: abgerundete Ecken 5">
            <a:hlinkClick r:id="rId2" action="ppaction://hlinksldjump"/>
            <a:extLst>
              <a:ext uri="{FF2B5EF4-FFF2-40B4-BE49-F238E27FC236}">
                <a16:creationId xmlns:a16="http://schemas.microsoft.com/office/drawing/2014/main" id="{97591772-B9FB-41E4-93B8-D2F2A6ED4FEF}"/>
              </a:ext>
            </a:extLst>
          </p:cNvPr>
          <p:cNvSpPr/>
          <p:nvPr/>
        </p:nvSpPr>
        <p:spPr>
          <a:xfrm>
            <a:off x="3910027" y="6422247"/>
            <a:ext cx="1748901" cy="407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Zurück zur Übersicht</a:t>
            </a:r>
          </a:p>
        </p:txBody>
      </p:sp>
      <p:sp>
        <p:nvSpPr>
          <p:cNvPr id="8" name="Pfeil: nach links 7">
            <a:hlinkClick r:id="" action="ppaction://hlinkshowjump?jump=previousslide"/>
            <a:extLst>
              <a:ext uri="{FF2B5EF4-FFF2-40B4-BE49-F238E27FC236}">
                <a16:creationId xmlns:a16="http://schemas.microsoft.com/office/drawing/2014/main" id="{9E85A9B5-D73B-4848-ABCC-6B1E5CB11271}"/>
              </a:ext>
            </a:extLst>
          </p:cNvPr>
          <p:cNvSpPr/>
          <p:nvPr/>
        </p:nvSpPr>
        <p:spPr>
          <a:xfrm>
            <a:off x="6217284" y="6403861"/>
            <a:ext cx="1074198" cy="4541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zurück</a:t>
            </a:r>
          </a:p>
        </p:txBody>
      </p:sp>
      <p:sp>
        <p:nvSpPr>
          <p:cNvPr id="9" name="Pfeil: nach rechts 8">
            <a:hlinkClick r:id="" action="ppaction://hlinkshowjump?jump=nextslide"/>
            <a:extLst>
              <a:ext uri="{FF2B5EF4-FFF2-40B4-BE49-F238E27FC236}">
                <a16:creationId xmlns:a16="http://schemas.microsoft.com/office/drawing/2014/main" id="{1571BFCF-781F-4633-BC79-935392740A45}"/>
              </a:ext>
            </a:extLst>
          </p:cNvPr>
          <p:cNvSpPr/>
          <p:nvPr/>
        </p:nvSpPr>
        <p:spPr>
          <a:xfrm>
            <a:off x="390617" y="6365087"/>
            <a:ext cx="2075491" cy="492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nächstes Thema</a:t>
            </a:r>
          </a:p>
        </p:txBody>
      </p:sp>
    </p:spTree>
    <p:extLst>
      <p:ext uri="{BB962C8B-B14F-4D97-AF65-F5344CB8AC3E}">
        <p14:creationId xmlns:p14="http://schemas.microsoft.com/office/powerpoint/2010/main" val="2964126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26752D-E6D8-44ED-A331-18E97D90713B}"/>
              </a:ext>
            </a:extLst>
          </p:cNvPr>
          <p:cNvSpPr>
            <a:spLocks noGrp="1"/>
          </p:cNvSpPr>
          <p:nvPr>
            <p:ph type="title"/>
          </p:nvPr>
        </p:nvSpPr>
        <p:spPr/>
        <p:txBody>
          <a:bodyPr/>
          <a:lstStyle/>
          <a:p>
            <a:r>
              <a:rPr lang="de-DE" dirty="0"/>
              <a:t>Schulnetz</a:t>
            </a:r>
          </a:p>
        </p:txBody>
      </p:sp>
      <p:sp>
        <p:nvSpPr>
          <p:cNvPr id="3" name="Inhaltsplatzhalter 2">
            <a:extLst>
              <a:ext uri="{FF2B5EF4-FFF2-40B4-BE49-F238E27FC236}">
                <a16:creationId xmlns:a16="http://schemas.microsoft.com/office/drawing/2014/main" id="{FAA97352-5E9B-4D5A-B4C4-5CBB86F597AF}"/>
              </a:ext>
            </a:extLst>
          </p:cNvPr>
          <p:cNvSpPr>
            <a:spLocks noGrp="1"/>
          </p:cNvSpPr>
          <p:nvPr>
            <p:ph idx="1"/>
          </p:nvPr>
        </p:nvSpPr>
        <p:spPr/>
        <p:txBody>
          <a:bodyPr/>
          <a:lstStyle/>
          <a:p>
            <a:r>
              <a:rPr lang="de-DE" b="1" dirty="0"/>
              <a:t>Internet</a:t>
            </a:r>
            <a:r>
              <a:rPr lang="de-DE" dirty="0"/>
              <a:t>:	Eine große Menge von Routern sind weltweit 			miteinander verbunden. Diese wiederum verbinden 			viele lokale Netzwerke miteinander.</a:t>
            </a:r>
          </a:p>
          <a:p>
            <a:endParaRPr lang="de-DE" dirty="0"/>
          </a:p>
          <a:p>
            <a:r>
              <a:rPr lang="de-DE" b="1" dirty="0"/>
              <a:t>Intranet</a:t>
            </a:r>
            <a:r>
              <a:rPr lang="de-DE" dirty="0"/>
              <a:t>:	Das Intranet ist ein nichtöffentliches Netzwerk, 			welches z.B. innerhalb der Schule Informationen zur 			Verfügung stellt. Es funktioniert ähnlich wie das 			Internet, jedoch kann nicht jeder darauf zugreifen.</a:t>
            </a:r>
          </a:p>
          <a:p>
            <a:endParaRPr lang="de-DE" dirty="0"/>
          </a:p>
        </p:txBody>
      </p:sp>
      <p:sp>
        <p:nvSpPr>
          <p:cNvPr id="5" name="Fußzeilenplatzhalter 14">
            <a:extLst>
              <a:ext uri="{FF2B5EF4-FFF2-40B4-BE49-F238E27FC236}">
                <a16:creationId xmlns:a16="http://schemas.microsoft.com/office/drawing/2014/main" id="{D8388417-4B64-4BE9-B555-FB2A70C963A0}"/>
              </a:ext>
            </a:extLst>
          </p:cNvPr>
          <p:cNvSpPr txBox="1">
            <a:spLocks/>
          </p:cNvSpPr>
          <p:nvPr/>
        </p:nvSpPr>
        <p:spPr>
          <a:xfrm>
            <a:off x="7598176" y="6448689"/>
            <a:ext cx="161684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Klara Scherf</a:t>
            </a:r>
            <a:endParaRPr lang="en-US" dirty="0"/>
          </a:p>
        </p:txBody>
      </p:sp>
      <p:sp>
        <p:nvSpPr>
          <p:cNvPr id="6" name="Rechteck: abgerundete Ecken 5">
            <a:hlinkClick r:id="rId2" action="ppaction://hlinksldjump"/>
            <a:extLst>
              <a:ext uri="{FF2B5EF4-FFF2-40B4-BE49-F238E27FC236}">
                <a16:creationId xmlns:a16="http://schemas.microsoft.com/office/drawing/2014/main" id="{75FEA581-F5FB-4DBD-8C46-D2A4EADDD142}"/>
              </a:ext>
            </a:extLst>
          </p:cNvPr>
          <p:cNvSpPr/>
          <p:nvPr/>
        </p:nvSpPr>
        <p:spPr>
          <a:xfrm>
            <a:off x="3910027" y="6422247"/>
            <a:ext cx="1748901" cy="407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Zurück zur Übersicht</a:t>
            </a:r>
          </a:p>
        </p:txBody>
      </p:sp>
      <p:sp>
        <p:nvSpPr>
          <p:cNvPr id="7" name="Pfeil: nach rechts 6">
            <a:hlinkClick r:id="" action="ppaction://hlinkshowjump?jump=nextslide"/>
            <a:extLst>
              <a:ext uri="{FF2B5EF4-FFF2-40B4-BE49-F238E27FC236}">
                <a16:creationId xmlns:a16="http://schemas.microsoft.com/office/drawing/2014/main" id="{7BA3320B-D06B-44EE-8857-B93561B445B2}"/>
              </a:ext>
            </a:extLst>
          </p:cNvPr>
          <p:cNvSpPr/>
          <p:nvPr/>
        </p:nvSpPr>
        <p:spPr>
          <a:xfrm>
            <a:off x="390617" y="6365087"/>
            <a:ext cx="2075491" cy="492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nächstes Thema</a:t>
            </a:r>
          </a:p>
        </p:txBody>
      </p:sp>
      <p:sp>
        <p:nvSpPr>
          <p:cNvPr id="8" name="Pfeil: nach links 7">
            <a:hlinkClick r:id="rId3" action="ppaction://hlinksldjump"/>
            <a:extLst>
              <a:ext uri="{FF2B5EF4-FFF2-40B4-BE49-F238E27FC236}">
                <a16:creationId xmlns:a16="http://schemas.microsoft.com/office/drawing/2014/main" id="{DFA5D990-C7DE-4396-8617-3021B9644A4D}"/>
              </a:ext>
            </a:extLst>
          </p:cNvPr>
          <p:cNvSpPr/>
          <p:nvPr/>
        </p:nvSpPr>
        <p:spPr>
          <a:xfrm>
            <a:off x="6010033" y="6365086"/>
            <a:ext cx="1877822" cy="4929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vorheriges Thema</a:t>
            </a:r>
          </a:p>
        </p:txBody>
      </p:sp>
    </p:spTree>
    <p:extLst>
      <p:ext uri="{BB962C8B-B14F-4D97-AF65-F5344CB8AC3E}">
        <p14:creationId xmlns:p14="http://schemas.microsoft.com/office/powerpoint/2010/main" val="47602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26752D-E6D8-44ED-A331-18E97D90713B}"/>
              </a:ext>
            </a:extLst>
          </p:cNvPr>
          <p:cNvSpPr>
            <a:spLocks noGrp="1"/>
          </p:cNvSpPr>
          <p:nvPr>
            <p:ph type="title"/>
          </p:nvPr>
        </p:nvSpPr>
        <p:spPr/>
        <p:txBody>
          <a:bodyPr/>
          <a:lstStyle/>
          <a:p>
            <a:r>
              <a:rPr lang="de-DE" dirty="0"/>
              <a:t>Lernmanagementsysteme</a:t>
            </a:r>
          </a:p>
        </p:txBody>
      </p:sp>
      <p:sp>
        <p:nvSpPr>
          <p:cNvPr id="3" name="Inhaltsplatzhalter 2">
            <a:extLst>
              <a:ext uri="{FF2B5EF4-FFF2-40B4-BE49-F238E27FC236}">
                <a16:creationId xmlns:a16="http://schemas.microsoft.com/office/drawing/2014/main" id="{FAA97352-5E9B-4D5A-B4C4-5CBB86F597AF}"/>
              </a:ext>
            </a:extLst>
          </p:cNvPr>
          <p:cNvSpPr>
            <a:spLocks noGrp="1"/>
          </p:cNvSpPr>
          <p:nvPr>
            <p:ph idx="1"/>
          </p:nvPr>
        </p:nvSpPr>
        <p:spPr/>
        <p:txBody>
          <a:bodyPr/>
          <a:lstStyle/>
          <a:p>
            <a:pPr marL="0" indent="0">
              <a:buNone/>
            </a:pPr>
            <a:r>
              <a:rPr lang="de-DE" b="1" dirty="0"/>
              <a:t>Lernmanagementsysteme</a:t>
            </a:r>
            <a:r>
              <a:rPr lang="de-DE" dirty="0"/>
              <a:t>:</a:t>
            </a:r>
          </a:p>
          <a:p>
            <a:pPr marL="201168" lvl="1" indent="0">
              <a:buNone/>
            </a:pPr>
            <a:r>
              <a:rPr lang="de-DE" dirty="0"/>
              <a:t>LMS wurden entwickelt, um Lehr-Lernprozesse zu unterstützen und Lernmaterialen zu verwalten. Es handelt sich um webbasierte Systeme, die es ermöglichen Lerninhalte bereitzustellen, Lernvorgänge zu organisieren.</a:t>
            </a:r>
            <a:endParaRPr lang="de-DE" b="1" dirty="0"/>
          </a:p>
          <a:p>
            <a:pPr marL="0" indent="0">
              <a:buNone/>
            </a:pPr>
            <a:endParaRPr lang="de-DE" sz="2000" b="1" dirty="0"/>
          </a:p>
          <a:p>
            <a:pPr marL="0" indent="0">
              <a:buNone/>
            </a:pPr>
            <a:r>
              <a:rPr lang="de-DE" sz="2000" b="1" dirty="0"/>
              <a:t>Beispiele</a:t>
            </a:r>
            <a:r>
              <a:rPr lang="de-DE" sz="2000" dirty="0"/>
              <a:t>:</a:t>
            </a:r>
          </a:p>
          <a:p>
            <a:pPr lvl="2">
              <a:buFont typeface="Courier New" panose="02070309020205020404" pitchFamily="49" charset="0"/>
              <a:buChar char="o"/>
            </a:pPr>
            <a:r>
              <a:rPr lang="de-DE" sz="2000" b="1" dirty="0"/>
              <a:t> </a:t>
            </a:r>
            <a:r>
              <a:rPr lang="de-DE" sz="2000" dirty="0" err="1"/>
              <a:t>Moodle</a:t>
            </a:r>
            <a:endParaRPr lang="de-DE" sz="2000" dirty="0"/>
          </a:p>
          <a:p>
            <a:pPr lvl="2">
              <a:buFont typeface="Courier New" panose="02070309020205020404" pitchFamily="49" charset="0"/>
              <a:buChar char="o"/>
            </a:pPr>
            <a:r>
              <a:rPr lang="de-DE" sz="2000" dirty="0"/>
              <a:t> </a:t>
            </a:r>
            <a:r>
              <a:rPr lang="de-DE" sz="2000" dirty="0" err="1"/>
              <a:t>LernSax</a:t>
            </a:r>
            <a:endParaRPr lang="de-DE" sz="2000" dirty="0"/>
          </a:p>
          <a:p>
            <a:pPr lvl="2">
              <a:buFont typeface="Courier New" panose="02070309020205020404" pitchFamily="49" charset="0"/>
              <a:buChar char="o"/>
            </a:pPr>
            <a:r>
              <a:rPr lang="de-DE" sz="2000" dirty="0"/>
              <a:t> OPAL Schule</a:t>
            </a:r>
          </a:p>
          <a:p>
            <a:pPr marL="384048" lvl="2" indent="0">
              <a:buNone/>
            </a:pPr>
            <a:endParaRPr lang="de-DE" sz="2000" b="1" dirty="0"/>
          </a:p>
        </p:txBody>
      </p:sp>
      <p:sp>
        <p:nvSpPr>
          <p:cNvPr id="5" name="Fußzeilenplatzhalter 14">
            <a:extLst>
              <a:ext uri="{FF2B5EF4-FFF2-40B4-BE49-F238E27FC236}">
                <a16:creationId xmlns:a16="http://schemas.microsoft.com/office/drawing/2014/main" id="{D8388417-4B64-4BE9-B555-FB2A70C963A0}"/>
              </a:ext>
            </a:extLst>
          </p:cNvPr>
          <p:cNvSpPr txBox="1">
            <a:spLocks/>
          </p:cNvSpPr>
          <p:nvPr/>
        </p:nvSpPr>
        <p:spPr>
          <a:xfrm>
            <a:off x="7598176" y="6448689"/>
            <a:ext cx="161684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Klara Scherf</a:t>
            </a:r>
            <a:endParaRPr lang="en-US" dirty="0"/>
          </a:p>
        </p:txBody>
      </p:sp>
      <p:sp>
        <p:nvSpPr>
          <p:cNvPr id="6" name="Rechteck: abgerundete Ecken 5">
            <a:hlinkClick r:id="rId2" action="ppaction://hlinksldjump"/>
            <a:extLst>
              <a:ext uri="{FF2B5EF4-FFF2-40B4-BE49-F238E27FC236}">
                <a16:creationId xmlns:a16="http://schemas.microsoft.com/office/drawing/2014/main" id="{75FEA581-F5FB-4DBD-8C46-D2A4EADDD142}"/>
              </a:ext>
            </a:extLst>
          </p:cNvPr>
          <p:cNvSpPr/>
          <p:nvPr/>
        </p:nvSpPr>
        <p:spPr>
          <a:xfrm>
            <a:off x="3910027" y="6422247"/>
            <a:ext cx="1748901" cy="407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Zurück zur Übersicht</a:t>
            </a:r>
          </a:p>
        </p:txBody>
      </p:sp>
      <p:sp>
        <p:nvSpPr>
          <p:cNvPr id="7" name="Pfeil: nach rechts 6">
            <a:hlinkClick r:id="" action="ppaction://hlinkshowjump?jump=nextslide"/>
            <a:extLst>
              <a:ext uri="{FF2B5EF4-FFF2-40B4-BE49-F238E27FC236}">
                <a16:creationId xmlns:a16="http://schemas.microsoft.com/office/drawing/2014/main" id="{5871D75F-8812-4E28-B445-C1826788BCAA}"/>
              </a:ext>
            </a:extLst>
          </p:cNvPr>
          <p:cNvSpPr/>
          <p:nvPr/>
        </p:nvSpPr>
        <p:spPr>
          <a:xfrm>
            <a:off x="390618" y="6365087"/>
            <a:ext cx="1074198" cy="492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weiter</a:t>
            </a:r>
          </a:p>
        </p:txBody>
      </p:sp>
      <p:sp>
        <p:nvSpPr>
          <p:cNvPr id="9" name="Pfeil: nach links 8">
            <a:hlinkClick r:id="rId3" action="ppaction://hlinksldjump"/>
            <a:extLst>
              <a:ext uri="{FF2B5EF4-FFF2-40B4-BE49-F238E27FC236}">
                <a16:creationId xmlns:a16="http://schemas.microsoft.com/office/drawing/2014/main" id="{2B25255F-66B8-4123-B04C-DFC06F2D7ABD}"/>
              </a:ext>
            </a:extLst>
          </p:cNvPr>
          <p:cNvSpPr/>
          <p:nvPr/>
        </p:nvSpPr>
        <p:spPr>
          <a:xfrm>
            <a:off x="6010033" y="6365086"/>
            <a:ext cx="1877822" cy="4929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vorheriges Thema</a:t>
            </a:r>
          </a:p>
        </p:txBody>
      </p:sp>
    </p:spTree>
    <p:extLst>
      <p:ext uri="{BB962C8B-B14F-4D97-AF65-F5344CB8AC3E}">
        <p14:creationId xmlns:p14="http://schemas.microsoft.com/office/powerpoint/2010/main" val="3736046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26752D-E6D8-44ED-A331-18E97D90713B}"/>
              </a:ext>
            </a:extLst>
          </p:cNvPr>
          <p:cNvSpPr>
            <a:spLocks noGrp="1"/>
          </p:cNvSpPr>
          <p:nvPr>
            <p:ph type="title"/>
          </p:nvPr>
        </p:nvSpPr>
        <p:spPr/>
        <p:txBody>
          <a:bodyPr/>
          <a:lstStyle/>
          <a:p>
            <a:r>
              <a:rPr lang="de-DE" dirty="0"/>
              <a:t>Lernmanagementsysteme</a:t>
            </a:r>
          </a:p>
        </p:txBody>
      </p:sp>
      <p:graphicFrame>
        <p:nvGraphicFramePr>
          <p:cNvPr id="4" name="Inhaltsplatzhalter 3">
            <a:extLst>
              <a:ext uri="{FF2B5EF4-FFF2-40B4-BE49-F238E27FC236}">
                <a16:creationId xmlns:a16="http://schemas.microsoft.com/office/drawing/2014/main" id="{933793C6-85A0-4AB9-A51A-B119BBB5A53B}"/>
              </a:ext>
            </a:extLst>
          </p:cNvPr>
          <p:cNvGraphicFramePr>
            <a:graphicFrameLocks noGrp="1"/>
          </p:cNvGraphicFramePr>
          <p:nvPr>
            <p:ph idx="1"/>
            <p:extLst>
              <p:ext uri="{D42A27DB-BD31-4B8C-83A1-F6EECF244321}">
                <p14:modId xmlns:p14="http://schemas.microsoft.com/office/powerpoint/2010/main" val="10910292"/>
              </p:ext>
            </p:extLst>
          </p:nvPr>
        </p:nvGraphicFramePr>
        <p:xfrm>
          <a:off x="822325" y="2106693"/>
          <a:ext cx="7543800" cy="40354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ußzeilenplatzhalter 14">
            <a:extLst>
              <a:ext uri="{FF2B5EF4-FFF2-40B4-BE49-F238E27FC236}">
                <a16:creationId xmlns:a16="http://schemas.microsoft.com/office/drawing/2014/main" id="{D8388417-4B64-4BE9-B555-FB2A70C963A0}"/>
              </a:ext>
            </a:extLst>
          </p:cNvPr>
          <p:cNvSpPr txBox="1">
            <a:spLocks/>
          </p:cNvSpPr>
          <p:nvPr/>
        </p:nvSpPr>
        <p:spPr>
          <a:xfrm>
            <a:off x="7598176" y="6448689"/>
            <a:ext cx="161684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Klara Scherf</a:t>
            </a:r>
            <a:endParaRPr lang="en-US" dirty="0"/>
          </a:p>
        </p:txBody>
      </p:sp>
      <p:sp>
        <p:nvSpPr>
          <p:cNvPr id="6" name="Rechteck: abgerundete Ecken 5">
            <a:hlinkClick r:id="rId7" action="ppaction://hlinksldjump"/>
            <a:extLst>
              <a:ext uri="{FF2B5EF4-FFF2-40B4-BE49-F238E27FC236}">
                <a16:creationId xmlns:a16="http://schemas.microsoft.com/office/drawing/2014/main" id="{30720005-0485-423A-8F65-6BADB9EB4018}"/>
              </a:ext>
            </a:extLst>
          </p:cNvPr>
          <p:cNvSpPr/>
          <p:nvPr/>
        </p:nvSpPr>
        <p:spPr>
          <a:xfrm>
            <a:off x="3910027" y="6422247"/>
            <a:ext cx="1748901" cy="407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Zurück zur Übersicht</a:t>
            </a:r>
          </a:p>
        </p:txBody>
      </p:sp>
      <p:sp>
        <p:nvSpPr>
          <p:cNvPr id="8" name="Pfeil: nach rechts 7">
            <a:hlinkClick r:id="" action="ppaction://hlinkshowjump?jump=nextslide"/>
            <a:extLst>
              <a:ext uri="{FF2B5EF4-FFF2-40B4-BE49-F238E27FC236}">
                <a16:creationId xmlns:a16="http://schemas.microsoft.com/office/drawing/2014/main" id="{6F509835-A95C-4638-A9DC-B26C09D9A8E7}"/>
              </a:ext>
            </a:extLst>
          </p:cNvPr>
          <p:cNvSpPr/>
          <p:nvPr/>
        </p:nvSpPr>
        <p:spPr>
          <a:xfrm>
            <a:off x="390618" y="6365087"/>
            <a:ext cx="1074198" cy="492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weiter</a:t>
            </a:r>
          </a:p>
        </p:txBody>
      </p:sp>
      <p:sp>
        <p:nvSpPr>
          <p:cNvPr id="10" name="Textfeld 9">
            <a:extLst>
              <a:ext uri="{FF2B5EF4-FFF2-40B4-BE49-F238E27FC236}">
                <a16:creationId xmlns:a16="http://schemas.microsoft.com/office/drawing/2014/main" id="{2D7E8E74-5AB9-484F-B474-1035599FE597}"/>
              </a:ext>
            </a:extLst>
          </p:cNvPr>
          <p:cNvSpPr txBox="1"/>
          <p:nvPr/>
        </p:nvSpPr>
        <p:spPr>
          <a:xfrm>
            <a:off x="822325" y="1737361"/>
            <a:ext cx="7543800" cy="400110"/>
          </a:xfrm>
          <a:prstGeom prst="rect">
            <a:avLst/>
          </a:prstGeom>
          <a:noFill/>
        </p:spPr>
        <p:txBody>
          <a:bodyPr wrap="square" rtlCol="0">
            <a:spAutoFit/>
          </a:bodyPr>
          <a:lstStyle/>
          <a:p>
            <a:r>
              <a:rPr lang="de-DE" sz="2000" b="1" dirty="0">
                <a:solidFill>
                  <a:srgbClr val="404040"/>
                </a:solidFill>
              </a:rPr>
              <a:t>Architektur eines LMS</a:t>
            </a:r>
            <a:r>
              <a:rPr lang="de-DE" sz="2000" dirty="0">
                <a:solidFill>
                  <a:srgbClr val="404040"/>
                </a:solidFill>
              </a:rPr>
              <a:t>:</a:t>
            </a:r>
            <a:endParaRPr lang="de-DE" sz="2000" b="1" dirty="0">
              <a:solidFill>
                <a:srgbClr val="404040"/>
              </a:solidFill>
            </a:endParaRPr>
          </a:p>
        </p:txBody>
      </p:sp>
      <p:sp>
        <p:nvSpPr>
          <p:cNvPr id="11" name="Pfeil: nach links 10">
            <a:hlinkClick r:id="" action="ppaction://hlinkshowjump?jump=previousslide"/>
            <a:extLst>
              <a:ext uri="{FF2B5EF4-FFF2-40B4-BE49-F238E27FC236}">
                <a16:creationId xmlns:a16="http://schemas.microsoft.com/office/drawing/2014/main" id="{4918ED72-ECA0-41C5-B531-0EDEF63ECF88}"/>
              </a:ext>
            </a:extLst>
          </p:cNvPr>
          <p:cNvSpPr/>
          <p:nvPr/>
        </p:nvSpPr>
        <p:spPr>
          <a:xfrm>
            <a:off x="6217284" y="6403861"/>
            <a:ext cx="1074198" cy="4541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zurück</a:t>
            </a:r>
          </a:p>
        </p:txBody>
      </p:sp>
    </p:spTree>
    <p:extLst>
      <p:ext uri="{BB962C8B-B14F-4D97-AF65-F5344CB8AC3E}">
        <p14:creationId xmlns:p14="http://schemas.microsoft.com/office/powerpoint/2010/main" val="704714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26752D-E6D8-44ED-A331-18E97D90713B}"/>
              </a:ext>
            </a:extLst>
          </p:cNvPr>
          <p:cNvSpPr>
            <a:spLocks noGrp="1"/>
          </p:cNvSpPr>
          <p:nvPr>
            <p:ph type="title"/>
          </p:nvPr>
        </p:nvSpPr>
        <p:spPr/>
        <p:txBody>
          <a:bodyPr/>
          <a:lstStyle/>
          <a:p>
            <a:r>
              <a:rPr lang="de-DE" dirty="0"/>
              <a:t>Lernmanagementsysteme : Überprüfe dich selbst</a:t>
            </a:r>
          </a:p>
        </p:txBody>
      </p:sp>
      <p:sp>
        <p:nvSpPr>
          <p:cNvPr id="3" name="Inhaltsplatzhalter 2">
            <a:extLst>
              <a:ext uri="{FF2B5EF4-FFF2-40B4-BE49-F238E27FC236}">
                <a16:creationId xmlns:a16="http://schemas.microsoft.com/office/drawing/2014/main" id="{FAA97352-5E9B-4D5A-B4C4-5CBB86F597AF}"/>
              </a:ext>
            </a:extLst>
          </p:cNvPr>
          <p:cNvSpPr>
            <a:spLocks noGrp="1"/>
          </p:cNvSpPr>
          <p:nvPr>
            <p:ph idx="1"/>
          </p:nvPr>
        </p:nvSpPr>
        <p:spPr/>
        <p:txBody>
          <a:bodyPr/>
          <a:lstStyle/>
          <a:p>
            <a:pPr marL="201168" lvl="1" indent="0" algn="ctr">
              <a:buNone/>
            </a:pPr>
            <a:endParaRPr lang="de-DE" sz="2000" b="1" dirty="0">
              <a:hlinkClick r:id="rId2"/>
            </a:endParaRPr>
          </a:p>
          <a:p>
            <a:pPr marL="201168" lvl="1" indent="0" algn="ctr">
              <a:buNone/>
            </a:pPr>
            <a:r>
              <a:rPr lang="de-DE" sz="2000" b="1" dirty="0">
                <a:hlinkClick r:id="rId2"/>
              </a:rPr>
              <a:t>Lückentext</a:t>
            </a:r>
            <a:endParaRPr lang="de-DE" sz="2000" b="1" dirty="0"/>
          </a:p>
          <a:p>
            <a:pPr marL="201168" lvl="1" indent="0" algn="ctr">
              <a:buNone/>
            </a:pPr>
            <a:endParaRPr lang="de-DE" sz="2000" b="1" dirty="0"/>
          </a:p>
          <a:p>
            <a:pPr marL="201168" lvl="1" indent="0" algn="ctr">
              <a:buNone/>
            </a:pPr>
            <a:endParaRPr lang="de-DE" sz="2000" b="1" dirty="0"/>
          </a:p>
        </p:txBody>
      </p:sp>
      <p:sp>
        <p:nvSpPr>
          <p:cNvPr id="5" name="Fußzeilenplatzhalter 14">
            <a:extLst>
              <a:ext uri="{FF2B5EF4-FFF2-40B4-BE49-F238E27FC236}">
                <a16:creationId xmlns:a16="http://schemas.microsoft.com/office/drawing/2014/main" id="{D8388417-4B64-4BE9-B555-FB2A70C963A0}"/>
              </a:ext>
            </a:extLst>
          </p:cNvPr>
          <p:cNvSpPr txBox="1">
            <a:spLocks/>
          </p:cNvSpPr>
          <p:nvPr/>
        </p:nvSpPr>
        <p:spPr>
          <a:xfrm>
            <a:off x="7598176" y="6448689"/>
            <a:ext cx="161684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Klara Scherf</a:t>
            </a:r>
            <a:endParaRPr lang="en-US" dirty="0"/>
          </a:p>
        </p:txBody>
      </p:sp>
      <p:sp>
        <p:nvSpPr>
          <p:cNvPr id="6" name="Rechteck: abgerundete Ecken 5">
            <a:hlinkClick r:id="rId3" action="ppaction://hlinksldjump"/>
            <a:extLst>
              <a:ext uri="{FF2B5EF4-FFF2-40B4-BE49-F238E27FC236}">
                <a16:creationId xmlns:a16="http://schemas.microsoft.com/office/drawing/2014/main" id="{75FEA581-F5FB-4DBD-8C46-D2A4EADDD142}"/>
              </a:ext>
            </a:extLst>
          </p:cNvPr>
          <p:cNvSpPr/>
          <p:nvPr/>
        </p:nvSpPr>
        <p:spPr>
          <a:xfrm>
            <a:off x="3910027" y="6422247"/>
            <a:ext cx="1748901" cy="407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Zurück zur Übersicht</a:t>
            </a:r>
          </a:p>
        </p:txBody>
      </p:sp>
      <p:sp>
        <p:nvSpPr>
          <p:cNvPr id="10" name="Pfeil: nach links 9">
            <a:hlinkClick r:id="" action="ppaction://hlinkshowjump?jump=previousslide"/>
            <a:extLst>
              <a:ext uri="{FF2B5EF4-FFF2-40B4-BE49-F238E27FC236}">
                <a16:creationId xmlns:a16="http://schemas.microsoft.com/office/drawing/2014/main" id="{7DDC93E5-EAF2-4E2B-A816-EE3EB9AD3B56}"/>
              </a:ext>
            </a:extLst>
          </p:cNvPr>
          <p:cNvSpPr/>
          <p:nvPr/>
        </p:nvSpPr>
        <p:spPr>
          <a:xfrm>
            <a:off x="6217284" y="6403861"/>
            <a:ext cx="1074198" cy="4541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zurück</a:t>
            </a:r>
          </a:p>
        </p:txBody>
      </p:sp>
      <p:sp>
        <p:nvSpPr>
          <p:cNvPr id="11" name="Pfeil: nach rechts 10">
            <a:hlinkClick r:id="" action="ppaction://hlinkshowjump?jump=nextslide"/>
            <a:extLst>
              <a:ext uri="{FF2B5EF4-FFF2-40B4-BE49-F238E27FC236}">
                <a16:creationId xmlns:a16="http://schemas.microsoft.com/office/drawing/2014/main" id="{F5A05B54-585B-41D6-8162-0FF09E89C3B2}"/>
              </a:ext>
            </a:extLst>
          </p:cNvPr>
          <p:cNvSpPr/>
          <p:nvPr/>
        </p:nvSpPr>
        <p:spPr>
          <a:xfrm>
            <a:off x="390617" y="6365087"/>
            <a:ext cx="2075491" cy="492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nächstes Thema</a:t>
            </a:r>
          </a:p>
        </p:txBody>
      </p:sp>
      <p:pic>
        <p:nvPicPr>
          <p:cNvPr id="12" name="Grafik 11">
            <a:extLst>
              <a:ext uri="{FF2B5EF4-FFF2-40B4-BE49-F238E27FC236}">
                <a16:creationId xmlns:a16="http://schemas.microsoft.com/office/drawing/2014/main" id="{81070F49-5792-445F-AC5E-45DD1BD6B9F7}"/>
              </a:ext>
            </a:extLst>
          </p:cNvPr>
          <p:cNvPicPr>
            <a:picLocks noChangeAspect="1"/>
          </p:cNvPicPr>
          <p:nvPr/>
        </p:nvPicPr>
        <p:blipFill>
          <a:blip r:embed="rId4"/>
          <a:stretch>
            <a:fillRect/>
          </a:stretch>
        </p:blipFill>
        <p:spPr>
          <a:xfrm>
            <a:off x="3512363" y="2964873"/>
            <a:ext cx="2544227" cy="2544227"/>
          </a:xfrm>
          <a:prstGeom prst="rect">
            <a:avLst/>
          </a:prstGeom>
        </p:spPr>
      </p:pic>
    </p:spTree>
    <p:extLst>
      <p:ext uri="{BB962C8B-B14F-4D97-AF65-F5344CB8AC3E}">
        <p14:creationId xmlns:p14="http://schemas.microsoft.com/office/powerpoint/2010/main" val="227354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26752D-E6D8-44ED-A331-18E97D90713B}"/>
              </a:ext>
            </a:extLst>
          </p:cNvPr>
          <p:cNvSpPr>
            <a:spLocks noGrp="1"/>
          </p:cNvSpPr>
          <p:nvPr>
            <p:ph type="title"/>
          </p:nvPr>
        </p:nvSpPr>
        <p:spPr/>
        <p:txBody>
          <a:bodyPr>
            <a:normAutofit/>
          </a:bodyPr>
          <a:lstStyle/>
          <a:p>
            <a:r>
              <a:rPr lang="de-DE" dirty="0"/>
              <a:t>Datensicherheit und -schutz in vernetzten Systemen</a:t>
            </a:r>
          </a:p>
        </p:txBody>
      </p:sp>
      <p:sp>
        <p:nvSpPr>
          <p:cNvPr id="3" name="Inhaltsplatzhalter 2">
            <a:extLst>
              <a:ext uri="{FF2B5EF4-FFF2-40B4-BE49-F238E27FC236}">
                <a16:creationId xmlns:a16="http://schemas.microsoft.com/office/drawing/2014/main" id="{FAA97352-5E9B-4D5A-B4C4-5CBB86F597AF}"/>
              </a:ext>
            </a:extLst>
          </p:cNvPr>
          <p:cNvSpPr>
            <a:spLocks noGrp="1"/>
          </p:cNvSpPr>
          <p:nvPr>
            <p:ph idx="1"/>
          </p:nvPr>
        </p:nvSpPr>
        <p:spPr/>
        <p:txBody>
          <a:bodyPr/>
          <a:lstStyle/>
          <a:p>
            <a:pPr marL="0" indent="0">
              <a:buNone/>
            </a:pPr>
            <a:endParaRPr lang="de-DE" b="1" dirty="0"/>
          </a:p>
          <a:p>
            <a:pPr marL="0" indent="0">
              <a:buNone/>
            </a:pPr>
            <a:r>
              <a:rPr lang="de-DE" b="1" dirty="0"/>
              <a:t>Datenschutz</a:t>
            </a:r>
            <a:r>
              <a:rPr lang="de-DE" dirty="0"/>
              <a:t>: 	Datenschutz ist die Gesamtheit gesetzlicher 				Bestimmungen zum Schutz der Rechte von 				Gemeinschaften und Personen vor dem Missbrauch 			von in Daten enthaltenen Informationen.</a:t>
            </a:r>
          </a:p>
          <a:p>
            <a:pPr marL="0" indent="0">
              <a:buNone/>
            </a:pPr>
            <a:endParaRPr lang="de-DE" b="1" dirty="0"/>
          </a:p>
          <a:p>
            <a:pPr marL="0" indent="0">
              <a:buNone/>
            </a:pPr>
            <a:r>
              <a:rPr lang="de-DE" b="1" dirty="0"/>
              <a:t>Datensicherheit</a:t>
            </a:r>
            <a:r>
              <a:rPr lang="de-DE" dirty="0"/>
              <a:t>:	Als Datensicherheit bezeichnet man alle Maßnahmen 		zum Schutz eines Informatiksystems und der darauf 			gespeicherten Daten gegen unberechtigte Einsicht, 			Manipulation oder Verlust.</a:t>
            </a:r>
            <a:endParaRPr lang="de-DE" b="1" dirty="0"/>
          </a:p>
        </p:txBody>
      </p:sp>
      <p:sp>
        <p:nvSpPr>
          <p:cNvPr id="5" name="Fußzeilenplatzhalter 14">
            <a:extLst>
              <a:ext uri="{FF2B5EF4-FFF2-40B4-BE49-F238E27FC236}">
                <a16:creationId xmlns:a16="http://schemas.microsoft.com/office/drawing/2014/main" id="{D8388417-4B64-4BE9-B555-FB2A70C963A0}"/>
              </a:ext>
            </a:extLst>
          </p:cNvPr>
          <p:cNvSpPr txBox="1">
            <a:spLocks/>
          </p:cNvSpPr>
          <p:nvPr/>
        </p:nvSpPr>
        <p:spPr>
          <a:xfrm>
            <a:off x="7598176" y="6448689"/>
            <a:ext cx="161684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Klara Scherf</a:t>
            </a:r>
            <a:endParaRPr lang="en-US" dirty="0"/>
          </a:p>
        </p:txBody>
      </p:sp>
      <p:sp>
        <p:nvSpPr>
          <p:cNvPr id="6" name="Rechteck: abgerundete Ecken 5">
            <a:hlinkClick r:id="rId2" action="ppaction://hlinksldjump"/>
            <a:extLst>
              <a:ext uri="{FF2B5EF4-FFF2-40B4-BE49-F238E27FC236}">
                <a16:creationId xmlns:a16="http://schemas.microsoft.com/office/drawing/2014/main" id="{8F432BA5-116A-4C20-9A1C-81480D56D1AB}"/>
              </a:ext>
            </a:extLst>
          </p:cNvPr>
          <p:cNvSpPr/>
          <p:nvPr/>
        </p:nvSpPr>
        <p:spPr>
          <a:xfrm>
            <a:off x="3910027" y="6422247"/>
            <a:ext cx="1748901" cy="407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Zurück zur Übersicht</a:t>
            </a:r>
          </a:p>
        </p:txBody>
      </p:sp>
      <p:sp>
        <p:nvSpPr>
          <p:cNvPr id="7" name="Pfeil: nach rechts 6">
            <a:hlinkClick r:id="" action="ppaction://hlinkshowjump?jump=nextslide"/>
            <a:extLst>
              <a:ext uri="{FF2B5EF4-FFF2-40B4-BE49-F238E27FC236}">
                <a16:creationId xmlns:a16="http://schemas.microsoft.com/office/drawing/2014/main" id="{CCA29196-25D9-4FB8-8D1D-36D49E843B88}"/>
              </a:ext>
            </a:extLst>
          </p:cNvPr>
          <p:cNvSpPr/>
          <p:nvPr/>
        </p:nvSpPr>
        <p:spPr>
          <a:xfrm>
            <a:off x="390618" y="6365087"/>
            <a:ext cx="1074198" cy="492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weiter</a:t>
            </a:r>
          </a:p>
        </p:txBody>
      </p:sp>
      <p:pic>
        <p:nvPicPr>
          <p:cNvPr id="10" name="Grafik 9">
            <a:extLst>
              <a:ext uri="{FF2B5EF4-FFF2-40B4-BE49-F238E27FC236}">
                <a16:creationId xmlns:a16="http://schemas.microsoft.com/office/drawing/2014/main" id="{7F5C4C93-79AD-4B68-BF31-ABA1F0162006}"/>
              </a:ext>
            </a:extLst>
          </p:cNvPr>
          <p:cNvPicPr>
            <a:picLocks noChangeAspect="1"/>
          </p:cNvPicPr>
          <p:nvPr/>
        </p:nvPicPr>
        <p:blipFill>
          <a:blip r:embed="rId3">
            <a:duotone>
              <a:schemeClr val="accent1">
                <a:shade val="45000"/>
                <a:satMod val="135000"/>
              </a:schemeClr>
              <a:prstClr val="white"/>
            </a:duotone>
          </a:blip>
          <a:stretch>
            <a:fillRect/>
          </a:stretch>
        </p:blipFill>
        <p:spPr>
          <a:xfrm>
            <a:off x="7359075" y="1084874"/>
            <a:ext cx="1304974" cy="1304974"/>
          </a:xfrm>
          <a:prstGeom prst="rect">
            <a:avLst/>
          </a:prstGeom>
        </p:spPr>
      </p:pic>
      <p:sp>
        <p:nvSpPr>
          <p:cNvPr id="12" name="Pfeil: nach links 11">
            <a:hlinkClick r:id="rId4" action="ppaction://hlinksldjump"/>
            <a:extLst>
              <a:ext uri="{FF2B5EF4-FFF2-40B4-BE49-F238E27FC236}">
                <a16:creationId xmlns:a16="http://schemas.microsoft.com/office/drawing/2014/main" id="{A52EC938-630C-4F54-9767-12A7109659FB}"/>
              </a:ext>
            </a:extLst>
          </p:cNvPr>
          <p:cNvSpPr/>
          <p:nvPr/>
        </p:nvSpPr>
        <p:spPr>
          <a:xfrm>
            <a:off x="6010033" y="6365086"/>
            <a:ext cx="1877822" cy="4929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vorheriges Thema</a:t>
            </a:r>
          </a:p>
        </p:txBody>
      </p:sp>
    </p:spTree>
    <p:extLst>
      <p:ext uri="{BB962C8B-B14F-4D97-AF65-F5344CB8AC3E}">
        <p14:creationId xmlns:p14="http://schemas.microsoft.com/office/powerpoint/2010/main" val="1668616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26752D-E6D8-44ED-A331-18E97D90713B}"/>
              </a:ext>
            </a:extLst>
          </p:cNvPr>
          <p:cNvSpPr>
            <a:spLocks noGrp="1"/>
          </p:cNvSpPr>
          <p:nvPr>
            <p:ph type="title"/>
          </p:nvPr>
        </p:nvSpPr>
        <p:spPr/>
        <p:txBody>
          <a:bodyPr>
            <a:normAutofit/>
          </a:bodyPr>
          <a:lstStyle/>
          <a:p>
            <a:r>
              <a:rPr lang="de-DE" dirty="0"/>
              <a:t>Datensicherheit und -schutz in vernetzten Systemen</a:t>
            </a:r>
          </a:p>
        </p:txBody>
      </p:sp>
      <p:sp>
        <p:nvSpPr>
          <p:cNvPr id="3" name="Inhaltsplatzhalter 2">
            <a:extLst>
              <a:ext uri="{FF2B5EF4-FFF2-40B4-BE49-F238E27FC236}">
                <a16:creationId xmlns:a16="http://schemas.microsoft.com/office/drawing/2014/main" id="{FAA97352-5E9B-4D5A-B4C4-5CBB86F597AF}"/>
              </a:ext>
            </a:extLst>
          </p:cNvPr>
          <p:cNvSpPr>
            <a:spLocks noGrp="1"/>
          </p:cNvSpPr>
          <p:nvPr>
            <p:ph idx="1"/>
          </p:nvPr>
        </p:nvSpPr>
        <p:spPr>
          <a:xfrm>
            <a:off x="822959" y="1845733"/>
            <a:ext cx="7543801" cy="4444231"/>
          </a:xfrm>
        </p:spPr>
        <p:txBody>
          <a:bodyPr>
            <a:normAutofit lnSpcReduction="10000"/>
          </a:bodyPr>
          <a:lstStyle/>
          <a:p>
            <a:pPr marL="0" indent="0">
              <a:buNone/>
            </a:pPr>
            <a:r>
              <a:rPr lang="de-DE" dirty="0"/>
              <a:t>Netzwerke sind komplexe Informatiksysteme. Um die Datensicherheit zu gewährleisten, gibt es verschiedene Problembereiche.</a:t>
            </a:r>
          </a:p>
          <a:p>
            <a:pPr marL="0" indent="0">
              <a:buNone/>
            </a:pPr>
            <a:endParaRPr lang="de-DE" dirty="0"/>
          </a:p>
          <a:p>
            <a:pPr marL="0" indent="0">
              <a:buNone/>
            </a:pPr>
            <a:r>
              <a:rPr lang="de-DE" b="1" dirty="0"/>
              <a:t>Physische Sicherheit</a:t>
            </a:r>
            <a:r>
              <a:rPr lang="de-DE" dirty="0"/>
              <a:t>: behandelt alle baulichen Maßnahmen</a:t>
            </a:r>
          </a:p>
          <a:p>
            <a:pPr marL="0" indent="0">
              <a:buNone/>
            </a:pPr>
            <a:r>
              <a:rPr lang="de-DE" b="1" dirty="0"/>
              <a:t>Technische Sicherheit</a:t>
            </a:r>
            <a:r>
              <a:rPr lang="de-DE" dirty="0"/>
              <a:t>: behandelt die Hard- und Softwarekomponenten</a:t>
            </a:r>
          </a:p>
          <a:p>
            <a:pPr marL="0" indent="0">
              <a:buNone/>
            </a:pPr>
            <a:r>
              <a:rPr lang="de-DE" b="1" dirty="0"/>
              <a:t>Organisatorische Sicherheit</a:t>
            </a:r>
            <a:r>
              <a:rPr lang="de-DE" dirty="0"/>
              <a:t>: 	behandelt bspw. die Überwachung 				von Ereignissen in Netzwerken</a:t>
            </a:r>
          </a:p>
          <a:p>
            <a:pPr marL="0" indent="0">
              <a:buNone/>
            </a:pPr>
            <a:r>
              <a:rPr lang="de-DE" b="1" dirty="0"/>
              <a:t>Personelle Sicherheit</a:t>
            </a:r>
            <a:r>
              <a:rPr lang="de-DE" dirty="0"/>
              <a:t>: 	behandelt Fragen der Vertrauenswürdigkeit 				der Benutzer</a:t>
            </a:r>
          </a:p>
          <a:p>
            <a:pPr marL="0" indent="0">
              <a:buNone/>
            </a:pPr>
            <a:r>
              <a:rPr lang="de-DE" dirty="0">
                <a:sym typeface="Wingdings" panose="05000000000000000000" pitchFamily="2" charset="2"/>
              </a:rPr>
              <a:t> Besonders der Anschluss an das Internet und Programmierfehler machen es nahezu unmöglich, Sicherheit vor jeder Art von Bedrohung zu erreichen</a:t>
            </a:r>
            <a:endParaRPr lang="de-DE" dirty="0"/>
          </a:p>
        </p:txBody>
      </p:sp>
      <p:sp>
        <p:nvSpPr>
          <p:cNvPr id="5" name="Fußzeilenplatzhalter 14">
            <a:extLst>
              <a:ext uri="{FF2B5EF4-FFF2-40B4-BE49-F238E27FC236}">
                <a16:creationId xmlns:a16="http://schemas.microsoft.com/office/drawing/2014/main" id="{D8388417-4B64-4BE9-B555-FB2A70C963A0}"/>
              </a:ext>
            </a:extLst>
          </p:cNvPr>
          <p:cNvSpPr txBox="1">
            <a:spLocks/>
          </p:cNvSpPr>
          <p:nvPr/>
        </p:nvSpPr>
        <p:spPr>
          <a:xfrm>
            <a:off x="7598176" y="6448689"/>
            <a:ext cx="161684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Klara Scherf</a:t>
            </a:r>
            <a:endParaRPr lang="en-US" dirty="0"/>
          </a:p>
        </p:txBody>
      </p:sp>
      <p:sp>
        <p:nvSpPr>
          <p:cNvPr id="6" name="Rechteck: abgerundete Ecken 5">
            <a:hlinkClick r:id="rId2" action="ppaction://hlinksldjump"/>
            <a:extLst>
              <a:ext uri="{FF2B5EF4-FFF2-40B4-BE49-F238E27FC236}">
                <a16:creationId xmlns:a16="http://schemas.microsoft.com/office/drawing/2014/main" id="{8F432BA5-116A-4C20-9A1C-81480D56D1AB}"/>
              </a:ext>
            </a:extLst>
          </p:cNvPr>
          <p:cNvSpPr/>
          <p:nvPr/>
        </p:nvSpPr>
        <p:spPr>
          <a:xfrm>
            <a:off x="3910027" y="6422247"/>
            <a:ext cx="1748901" cy="407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Zurück zur Übersicht</a:t>
            </a:r>
          </a:p>
        </p:txBody>
      </p:sp>
      <p:sp>
        <p:nvSpPr>
          <p:cNvPr id="7" name="Pfeil: nach rechts 6">
            <a:hlinkClick r:id="" action="ppaction://hlinkshowjump?jump=nextslide"/>
            <a:extLst>
              <a:ext uri="{FF2B5EF4-FFF2-40B4-BE49-F238E27FC236}">
                <a16:creationId xmlns:a16="http://schemas.microsoft.com/office/drawing/2014/main" id="{CCA29196-25D9-4FB8-8D1D-36D49E843B88}"/>
              </a:ext>
            </a:extLst>
          </p:cNvPr>
          <p:cNvSpPr/>
          <p:nvPr/>
        </p:nvSpPr>
        <p:spPr>
          <a:xfrm>
            <a:off x="390618" y="6365087"/>
            <a:ext cx="1074198" cy="492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weiter</a:t>
            </a:r>
          </a:p>
        </p:txBody>
      </p:sp>
      <p:sp>
        <p:nvSpPr>
          <p:cNvPr id="8" name="Pfeil: nach links 7">
            <a:hlinkClick r:id="" action="ppaction://hlinkshowjump?jump=previousslide"/>
            <a:extLst>
              <a:ext uri="{FF2B5EF4-FFF2-40B4-BE49-F238E27FC236}">
                <a16:creationId xmlns:a16="http://schemas.microsoft.com/office/drawing/2014/main" id="{56438AFF-27AC-4157-8386-620A042C2156}"/>
              </a:ext>
            </a:extLst>
          </p:cNvPr>
          <p:cNvSpPr/>
          <p:nvPr/>
        </p:nvSpPr>
        <p:spPr>
          <a:xfrm>
            <a:off x="6217284" y="6403861"/>
            <a:ext cx="1074198" cy="4541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zurück</a:t>
            </a:r>
          </a:p>
        </p:txBody>
      </p:sp>
    </p:spTree>
    <p:extLst>
      <p:ext uri="{BB962C8B-B14F-4D97-AF65-F5344CB8AC3E}">
        <p14:creationId xmlns:p14="http://schemas.microsoft.com/office/powerpoint/2010/main" val="1924706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26752D-E6D8-44ED-A331-18E97D90713B}"/>
              </a:ext>
            </a:extLst>
          </p:cNvPr>
          <p:cNvSpPr>
            <a:spLocks noGrp="1"/>
          </p:cNvSpPr>
          <p:nvPr>
            <p:ph type="title"/>
          </p:nvPr>
        </p:nvSpPr>
        <p:spPr/>
        <p:txBody>
          <a:bodyPr/>
          <a:lstStyle/>
          <a:p>
            <a:r>
              <a:rPr lang="de-DE" dirty="0"/>
              <a:t>Client und Server</a:t>
            </a:r>
          </a:p>
        </p:txBody>
      </p:sp>
      <p:sp>
        <p:nvSpPr>
          <p:cNvPr id="3" name="Inhaltsplatzhalter 2">
            <a:extLst>
              <a:ext uri="{FF2B5EF4-FFF2-40B4-BE49-F238E27FC236}">
                <a16:creationId xmlns:a16="http://schemas.microsoft.com/office/drawing/2014/main" id="{FAA97352-5E9B-4D5A-B4C4-5CBB86F597AF}"/>
              </a:ext>
            </a:extLst>
          </p:cNvPr>
          <p:cNvSpPr>
            <a:spLocks noGrp="1"/>
          </p:cNvSpPr>
          <p:nvPr>
            <p:ph idx="1"/>
          </p:nvPr>
        </p:nvSpPr>
        <p:spPr/>
        <p:txBody>
          <a:bodyPr>
            <a:normAutofit lnSpcReduction="10000"/>
          </a:bodyPr>
          <a:lstStyle/>
          <a:p>
            <a:pPr marL="0" indent="0">
              <a:buNone/>
            </a:pPr>
            <a:r>
              <a:rPr lang="de-DE" b="1" dirty="0"/>
              <a:t>Client:	</a:t>
            </a:r>
            <a:r>
              <a:rPr lang="de-DE" dirty="0"/>
              <a:t>Ein Client ist eine Anwendung, welche einen Dienst von einem 	Server in Anspruch nimmt.</a:t>
            </a:r>
          </a:p>
          <a:p>
            <a:pPr lvl="4"/>
            <a:r>
              <a:rPr lang="de-DE" sz="2000" dirty="0"/>
              <a:t>Engl.: „Auftraggeber“, „Kunde“</a:t>
            </a:r>
          </a:p>
          <a:p>
            <a:pPr lvl="4"/>
            <a:r>
              <a:rPr lang="de-DE" sz="2000" dirty="0"/>
              <a:t>Bsp.: Browser, wie Mozilla Firefox, </a:t>
            </a:r>
          </a:p>
          <a:p>
            <a:pPr marL="1471400" lvl="8" indent="0">
              <a:buNone/>
            </a:pPr>
            <a:r>
              <a:rPr lang="de-DE" sz="2000" dirty="0"/>
              <a:t> Google Chrome, Opera</a:t>
            </a:r>
          </a:p>
          <a:p>
            <a:endParaRPr lang="de-DE" dirty="0"/>
          </a:p>
          <a:p>
            <a:endParaRPr lang="de-DE" dirty="0"/>
          </a:p>
          <a:p>
            <a:r>
              <a:rPr lang="de-DE" b="1" dirty="0"/>
              <a:t>Server: </a:t>
            </a:r>
            <a:r>
              <a:rPr lang="de-DE" dirty="0"/>
              <a:t>	Ein Server ist ein Programm, welches einen Dienst im Netzwerk 	bereitstellt.</a:t>
            </a:r>
          </a:p>
          <a:p>
            <a:pPr lvl="4"/>
            <a:r>
              <a:rPr lang="de-DE" sz="2000" dirty="0"/>
              <a:t>Engl.: „Diener“, „Zusteller“</a:t>
            </a:r>
          </a:p>
          <a:p>
            <a:pPr lvl="4"/>
            <a:r>
              <a:rPr lang="de-DE" sz="2000" dirty="0"/>
              <a:t>Bsp.: Webserver, Mail-Server</a:t>
            </a:r>
          </a:p>
          <a:p>
            <a:endParaRPr lang="de-DE" dirty="0"/>
          </a:p>
          <a:p>
            <a:endParaRPr lang="de-DE" dirty="0"/>
          </a:p>
        </p:txBody>
      </p:sp>
      <p:sp>
        <p:nvSpPr>
          <p:cNvPr id="5" name="Fußzeilenplatzhalter 14">
            <a:extLst>
              <a:ext uri="{FF2B5EF4-FFF2-40B4-BE49-F238E27FC236}">
                <a16:creationId xmlns:a16="http://schemas.microsoft.com/office/drawing/2014/main" id="{D8388417-4B64-4BE9-B555-FB2A70C963A0}"/>
              </a:ext>
            </a:extLst>
          </p:cNvPr>
          <p:cNvSpPr txBox="1">
            <a:spLocks/>
          </p:cNvSpPr>
          <p:nvPr/>
        </p:nvSpPr>
        <p:spPr>
          <a:xfrm>
            <a:off x="7598176" y="6448689"/>
            <a:ext cx="161684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Klara Scherf</a:t>
            </a:r>
            <a:endParaRPr lang="en-US" dirty="0"/>
          </a:p>
        </p:txBody>
      </p:sp>
      <p:pic>
        <p:nvPicPr>
          <p:cNvPr id="9" name="Grafik 8">
            <a:extLst>
              <a:ext uri="{FF2B5EF4-FFF2-40B4-BE49-F238E27FC236}">
                <a16:creationId xmlns:a16="http://schemas.microsoft.com/office/drawing/2014/main" id="{D878B809-5B3F-4335-AED7-BECBAE1AF703}"/>
              </a:ext>
            </a:extLst>
          </p:cNvPr>
          <p:cNvPicPr>
            <a:picLocks noChangeAspect="1"/>
          </p:cNvPicPr>
          <p:nvPr/>
        </p:nvPicPr>
        <p:blipFill>
          <a:blip r:embed="rId2"/>
          <a:stretch>
            <a:fillRect/>
          </a:stretch>
        </p:blipFill>
        <p:spPr>
          <a:xfrm>
            <a:off x="5874588" y="4664318"/>
            <a:ext cx="2197810" cy="1649502"/>
          </a:xfrm>
          <a:prstGeom prst="rect">
            <a:avLst/>
          </a:prstGeom>
        </p:spPr>
      </p:pic>
      <p:sp>
        <p:nvSpPr>
          <p:cNvPr id="10" name="Pfeil: nach rechts 9">
            <a:hlinkClick r:id="" action="ppaction://hlinkshowjump?jump=nextslide"/>
            <a:extLst>
              <a:ext uri="{FF2B5EF4-FFF2-40B4-BE49-F238E27FC236}">
                <a16:creationId xmlns:a16="http://schemas.microsoft.com/office/drawing/2014/main" id="{3545B8D1-E03E-46FC-94B9-392E0A14ECE4}"/>
              </a:ext>
            </a:extLst>
          </p:cNvPr>
          <p:cNvSpPr/>
          <p:nvPr/>
        </p:nvSpPr>
        <p:spPr>
          <a:xfrm>
            <a:off x="390618" y="6365087"/>
            <a:ext cx="1074198" cy="492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weiter</a:t>
            </a:r>
          </a:p>
        </p:txBody>
      </p:sp>
      <p:sp>
        <p:nvSpPr>
          <p:cNvPr id="11" name="Rechteck: abgerundete Ecken 10">
            <a:hlinkClick r:id="rId3" action="ppaction://hlinksldjump"/>
            <a:extLst>
              <a:ext uri="{FF2B5EF4-FFF2-40B4-BE49-F238E27FC236}">
                <a16:creationId xmlns:a16="http://schemas.microsoft.com/office/drawing/2014/main" id="{4679A4F9-FB7F-4447-8B25-F018CDF8D6DF}"/>
              </a:ext>
            </a:extLst>
          </p:cNvPr>
          <p:cNvSpPr/>
          <p:nvPr/>
        </p:nvSpPr>
        <p:spPr>
          <a:xfrm>
            <a:off x="3910027" y="6422247"/>
            <a:ext cx="1748901" cy="407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Zurück zur Übersicht</a:t>
            </a:r>
          </a:p>
        </p:txBody>
      </p:sp>
      <p:pic>
        <p:nvPicPr>
          <p:cNvPr id="6" name="Grafik 5">
            <a:extLst>
              <a:ext uri="{FF2B5EF4-FFF2-40B4-BE49-F238E27FC236}">
                <a16:creationId xmlns:a16="http://schemas.microsoft.com/office/drawing/2014/main" id="{3ACE639B-0572-4E6B-9E6E-3B6AACCA7929}"/>
              </a:ext>
            </a:extLst>
          </p:cNvPr>
          <p:cNvPicPr>
            <a:picLocks noChangeAspect="1"/>
          </p:cNvPicPr>
          <p:nvPr/>
        </p:nvPicPr>
        <p:blipFill>
          <a:blip r:embed="rId4"/>
          <a:stretch>
            <a:fillRect/>
          </a:stretch>
        </p:blipFill>
        <p:spPr>
          <a:xfrm>
            <a:off x="5398309" y="2193682"/>
            <a:ext cx="3125097" cy="1739963"/>
          </a:xfrm>
          <a:prstGeom prst="rect">
            <a:avLst/>
          </a:prstGeom>
        </p:spPr>
      </p:pic>
    </p:spTree>
    <p:extLst>
      <p:ext uri="{BB962C8B-B14F-4D97-AF65-F5344CB8AC3E}">
        <p14:creationId xmlns:p14="http://schemas.microsoft.com/office/powerpoint/2010/main" val="3489629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26752D-E6D8-44ED-A331-18E97D90713B}"/>
              </a:ext>
            </a:extLst>
          </p:cNvPr>
          <p:cNvSpPr>
            <a:spLocks noGrp="1"/>
          </p:cNvSpPr>
          <p:nvPr>
            <p:ph type="title"/>
          </p:nvPr>
        </p:nvSpPr>
        <p:spPr>
          <a:xfrm>
            <a:off x="822960" y="286603"/>
            <a:ext cx="7543800" cy="1616087"/>
          </a:xfrm>
        </p:spPr>
        <p:txBody>
          <a:bodyPr>
            <a:normAutofit fontScale="90000"/>
          </a:bodyPr>
          <a:lstStyle/>
          <a:p>
            <a:r>
              <a:rPr lang="de-DE" dirty="0"/>
              <a:t>Datensicherheit und -schutz in vernetzten Systemen: Überprüfe dich selbst</a:t>
            </a:r>
          </a:p>
        </p:txBody>
      </p:sp>
      <p:sp>
        <p:nvSpPr>
          <p:cNvPr id="3" name="Inhaltsplatzhalter 2">
            <a:extLst>
              <a:ext uri="{FF2B5EF4-FFF2-40B4-BE49-F238E27FC236}">
                <a16:creationId xmlns:a16="http://schemas.microsoft.com/office/drawing/2014/main" id="{FAA97352-5E9B-4D5A-B4C4-5CBB86F597AF}"/>
              </a:ext>
            </a:extLst>
          </p:cNvPr>
          <p:cNvSpPr>
            <a:spLocks noGrp="1"/>
          </p:cNvSpPr>
          <p:nvPr>
            <p:ph idx="1"/>
          </p:nvPr>
        </p:nvSpPr>
        <p:spPr>
          <a:xfrm>
            <a:off x="822959" y="1902690"/>
            <a:ext cx="7543801" cy="4387274"/>
          </a:xfrm>
        </p:spPr>
        <p:txBody>
          <a:bodyPr>
            <a:normAutofit/>
          </a:bodyPr>
          <a:lstStyle/>
          <a:p>
            <a:pPr marL="0" indent="0" algn="ctr">
              <a:buNone/>
            </a:pPr>
            <a:endParaRPr lang="de-DE" dirty="0">
              <a:hlinkClick r:id="rId2"/>
            </a:endParaRPr>
          </a:p>
          <a:p>
            <a:pPr marL="0" indent="0" algn="ctr">
              <a:buNone/>
            </a:pPr>
            <a:r>
              <a:rPr lang="de-DE" dirty="0">
                <a:hlinkClick r:id="rId2"/>
              </a:rPr>
              <a:t>Zuordnung</a:t>
            </a:r>
            <a:endParaRPr lang="de-DE" dirty="0"/>
          </a:p>
          <a:p>
            <a:pPr marL="0" indent="0" algn="ctr">
              <a:buNone/>
            </a:pPr>
            <a:endParaRPr lang="de-DE" dirty="0"/>
          </a:p>
          <a:p>
            <a:pPr marL="0" indent="0" algn="ctr">
              <a:buNone/>
            </a:pPr>
            <a:endParaRPr lang="de-DE" dirty="0"/>
          </a:p>
        </p:txBody>
      </p:sp>
      <p:sp>
        <p:nvSpPr>
          <p:cNvPr id="5" name="Fußzeilenplatzhalter 14">
            <a:extLst>
              <a:ext uri="{FF2B5EF4-FFF2-40B4-BE49-F238E27FC236}">
                <a16:creationId xmlns:a16="http://schemas.microsoft.com/office/drawing/2014/main" id="{D8388417-4B64-4BE9-B555-FB2A70C963A0}"/>
              </a:ext>
            </a:extLst>
          </p:cNvPr>
          <p:cNvSpPr txBox="1">
            <a:spLocks/>
          </p:cNvSpPr>
          <p:nvPr/>
        </p:nvSpPr>
        <p:spPr>
          <a:xfrm>
            <a:off x="7598176" y="6448689"/>
            <a:ext cx="161684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Klara Scherf</a:t>
            </a:r>
            <a:endParaRPr lang="en-US" dirty="0"/>
          </a:p>
        </p:txBody>
      </p:sp>
      <p:sp>
        <p:nvSpPr>
          <p:cNvPr id="6" name="Rechteck: abgerundete Ecken 5">
            <a:hlinkClick r:id="rId3" action="ppaction://hlinksldjump"/>
            <a:extLst>
              <a:ext uri="{FF2B5EF4-FFF2-40B4-BE49-F238E27FC236}">
                <a16:creationId xmlns:a16="http://schemas.microsoft.com/office/drawing/2014/main" id="{8F432BA5-116A-4C20-9A1C-81480D56D1AB}"/>
              </a:ext>
            </a:extLst>
          </p:cNvPr>
          <p:cNvSpPr/>
          <p:nvPr/>
        </p:nvSpPr>
        <p:spPr>
          <a:xfrm>
            <a:off x="3910027" y="6422247"/>
            <a:ext cx="1748901" cy="407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Zurück zur Übersicht</a:t>
            </a:r>
          </a:p>
        </p:txBody>
      </p:sp>
      <p:sp>
        <p:nvSpPr>
          <p:cNvPr id="8" name="Pfeil: nach links 7">
            <a:hlinkClick r:id="" action="ppaction://hlinkshowjump?jump=previousslide"/>
            <a:extLst>
              <a:ext uri="{FF2B5EF4-FFF2-40B4-BE49-F238E27FC236}">
                <a16:creationId xmlns:a16="http://schemas.microsoft.com/office/drawing/2014/main" id="{56438AFF-27AC-4157-8386-620A042C2156}"/>
              </a:ext>
            </a:extLst>
          </p:cNvPr>
          <p:cNvSpPr/>
          <p:nvPr/>
        </p:nvSpPr>
        <p:spPr>
          <a:xfrm>
            <a:off x="6217284" y="6403861"/>
            <a:ext cx="1074198" cy="4541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zurück</a:t>
            </a:r>
          </a:p>
        </p:txBody>
      </p:sp>
      <p:sp>
        <p:nvSpPr>
          <p:cNvPr id="9" name="Pfeil: nach rechts 8">
            <a:hlinkClick r:id="" action="ppaction://hlinkshowjump?jump=nextslide"/>
            <a:extLst>
              <a:ext uri="{FF2B5EF4-FFF2-40B4-BE49-F238E27FC236}">
                <a16:creationId xmlns:a16="http://schemas.microsoft.com/office/drawing/2014/main" id="{A6F2D1BD-05EC-41FE-B563-E44CE3D96848}"/>
              </a:ext>
            </a:extLst>
          </p:cNvPr>
          <p:cNvSpPr/>
          <p:nvPr/>
        </p:nvSpPr>
        <p:spPr>
          <a:xfrm>
            <a:off x="390617" y="6365087"/>
            <a:ext cx="2075491" cy="492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nächstes Thema</a:t>
            </a:r>
          </a:p>
        </p:txBody>
      </p:sp>
      <p:pic>
        <p:nvPicPr>
          <p:cNvPr id="10" name="Grafik 9">
            <a:extLst>
              <a:ext uri="{FF2B5EF4-FFF2-40B4-BE49-F238E27FC236}">
                <a16:creationId xmlns:a16="http://schemas.microsoft.com/office/drawing/2014/main" id="{1421C08B-1D95-41BC-AD93-6A9A1BE523F4}"/>
              </a:ext>
            </a:extLst>
          </p:cNvPr>
          <p:cNvPicPr>
            <a:picLocks noChangeAspect="1"/>
          </p:cNvPicPr>
          <p:nvPr/>
        </p:nvPicPr>
        <p:blipFill>
          <a:blip r:embed="rId4"/>
          <a:stretch>
            <a:fillRect/>
          </a:stretch>
        </p:blipFill>
        <p:spPr>
          <a:xfrm>
            <a:off x="3319494" y="3111675"/>
            <a:ext cx="2505012" cy="2505012"/>
          </a:xfrm>
          <a:prstGeom prst="rect">
            <a:avLst/>
          </a:prstGeom>
        </p:spPr>
      </p:pic>
    </p:spTree>
    <p:extLst>
      <p:ext uri="{BB962C8B-B14F-4D97-AF65-F5344CB8AC3E}">
        <p14:creationId xmlns:p14="http://schemas.microsoft.com/office/powerpoint/2010/main" val="729676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26752D-E6D8-44ED-A331-18E97D90713B}"/>
              </a:ext>
            </a:extLst>
          </p:cNvPr>
          <p:cNvSpPr>
            <a:spLocks noGrp="1"/>
          </p:cNvSpPr>
          <p:nvPr>
            <p:ph type="title"/>
          </p:nvPr>
        </p:nvSpPr>
        <p:spPr/>
        <p:txBody>
          <a:bodyPr>
            <a:normAutofit/>
          </a:bodyPr>
          <a:lstStyle/>
          <a:p>
            <a:r>
              <a:rPr lang="de-DE" dirty="0"/>
              <a:t>Umgangsformen im Internet</a:t>
            </a:r>
          </a:p>
        </p:txBody>
      </p:sp>
      <p:sp>
        <p:nvSpPr>
          <p:cNvPr id="3" name="Inhaltsplatzhalter 2">
            <a:extLst>
              <a:ext uri="{FF2B5EF4-FFF2-40B4-BE49-F238E27FC236}">
                <a16:creationId xmlns:a16="http://schemas.microsoft.com/office/drawing/2014/main" id="{FAA97352-5E9B-4D5A-B4C4-5CBB86F597AF}"/>
              </a:ext>
            </a:extLst>
          </p:cNvPr>
          <p:cNvSpPr>
            <a:spLocks noGrp="1"/>
          </p:cNvSpPr>
          <p:nvPr>
            <p:ph idx="1"/>
          </p:nvPr>
        </p:nvSpPr>
        <p:spPr/>
        <p:txBody>
          <a:bodyPr/>
          <a:lstStyle/>
          <a:p>
            <a:pPr marL="0" indent="0">
              <a:buNone/>
            </a:pPr>
            <a:r>
              <a:rPr lang="de-DE" b="1" dirty="0"/>
              <a:t>Soziale Medien</a:t>
            </a:r>
            <a:r>
              <a:rPr lang="de-DE" dirty="0"/>
              <a:t>:	Soziale Medien bezeichnen digitale Medien, 			Anwendungen und Technologien, die der Vernetzung, 		Kommunikation und Kooperation von Menschen 			dienen.</a:t>
            </a:r>
          </a:p>
          <a:p>
            <a:pPr marL="0" indent="0">
              <a:buNone/>
            </a:pPr>
            <a:endParaRPr lang="de-DE" dirty="0"/>
          </a:p>
          <a:p>
            <a:pPr marL="0" indent="0">
              <a:buNone/>
            </a:pPr>
            <a:r>
              <a:rPr lang="de-DE" b="1" dirty="0"/>
              <a:t>Soziales Netzwerk</a:t>
            </a:r>
            <a:r>
              <a:rPr lang="de-DE" dirty="0"/>
              <a:t>:	Ein soziales Netzwerk im Internet stellt eine 				offene, nutzbringende Interessens-					</a:t>
            </a:r>
            <a:r>
              <a:rPr lang="de-DE" dirty="0" err="1"/>
              <a:t>gemeinschaft</a:t>
            </a:r>
            <a:r>
              <a:rPr lang="de-DE" dirty="0"/>
              <a:t> von Menschen und 					Institutionen dar. Die künstliche Umgebung 				ermöglicht die Pflege sozialer Verbindungen 			zwischen Menschen.</a:t>
            </a:r>
            <a:endParaRPr lang="de-DE" b="1" dirty="0"/>
          </a:p>
        </p:txBody>
      </p:sp>
      <p:sp>
        <p:nvSpPr>
          <p:cNvPr id="5" name="Fußzeilenplatzhalter 14">
            <a:extLst>
              <a:ext uri="{FF2B5EF4-FFF2-40B4-BE49-F238E27FC236}">
                <a16:creationId xmlns:a16="http://schemas.microsoft.com/office/drawing/2014/main" id="{D8388417-4B64-4BE9-B555-FB2A70C963A0}"/>
              </a:ext>
            </a:extLst>
          </p:cNvPr>
          <p:cNvSpPr txBox="1">
            <a:spLocks/>
          </p:cNvSpPr>
          <p:nvPr/>
        </p:nvSpPr>
        <p:spPr>
          <a:xfrm>
            <a:off x="7598176" y="6448689"/>
            <a:ext cx="161684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Klara Scherf</a:t>
            </a:r>
            <a:endParaRPr lang="en-US" dirty="0"/>
          </a:p>
        </p:txBody>
      </p:sp>
      <p:sp>
        <p:nvSpPr>
          <p:cNvPr id="6" name="Rechteck: abgerundete Ecken 5">
            <a:hlinkClick r:id="rId2" action="ppaction://hlinksldjump"/>
            <a:extLst>
              <a:ext uri="{FF2B5EF4-FFF2-40B4-BE49-F238E27FC236}">
                <a16:creationId xmlns:a16="http://schemas.microsoft.com/office/drawing/2014/main" id="{3CC838B5-4874-4AAF-9A79-1A6B528E5FA5}"/>
              </a:ext>
            </a:extLst>
          </p:cNvPr>
          <p:cNvSpPr/>
          <p:nvPr/>
        </p:nvSpPr>
        <p:spPr>
          <a:xfrm>
            <a:off x="3910027" y="6422247"/>
            <a:ext cx="1748901" cy="407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Zurück zur Übersicht</a:t>
            </a:r>
          </a:p>
        </p:txBody>
      </p:sp>
      <p:sp>
        <p:nvSpPr>
          <p:cNvPr id="7" name="Pfeil: nach rechts 6">
            <a:hlinkClick r:id="" action="ppaction://hlinkshowjump?jump=nextslide"/>
            <a:extLst>
              <a:ext uri="{FF2B5EF4-FFF2-40B4-BE49-F238E27FC236}">
                <a16:creationId xmlns:a16="http://schemas.microsoft.com/office/drawing/2014/main" id="{C64A4965-F56D-42C4-863A-4ADE31128E0C}"/>
              </a:ext>
            </a:extLst>
          </p:cNvPr>
          <p:cNvSpPr/>
          <p:nvPr/>
        </p:nvSpPr>
        <p:spPr>
          <a:xfrm>
            <a:off x="390618" y="6365087"/>
            <a:ext cx="1074198" cy="492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weiter</a:t>
            </a:r>
          </a:p>
        </p:txBody>
      </p:sp>
      <p:pic>
        <p:nvPicPr>
          <p:cNvPr id="9" name="Grafik 8">
            <a:extLst>
              <a:ext uri="{FF2B5EF4-FFF2-40B4-BE49-F238E27FC236}">
                <a16:creationId xmlns:a16="http://schemas.microsoft.com/office/drawing/2014/main" id="{6F8FC0A9-C3B6-4BCD-BB41-AAD640AC4804}"/>
              </a:ext>
            </a:extLst>
          </p:cNvPr>
          <p:cNvPicPr>
            <a:picLocks noChangeAspect="1"/>
          </p:cNvPicPr>
          <p:nvPr/>
        </p:nvPicPr>
        <p:blipFill>
          <a:blip r:embed="rId3"/>
          <a:stretch>
            <a:fillRect/>
          </a:stretch>
        </p:blipFill>
        <p:spPr>
          <a:xfrm>
            <a:off x="390618" y="4498229"/>
            <a:ext cx="2567710" cy="1618861"/>
          </a:xfrm>
          <a:prstGeom prst="rect">
            <a:avLst/>
          </a:prstGeom>
        </p:spPr>
      </p:pic>
      <p:sp>
        <p:nvSpPr>
          <p:cNvPr id="10" name="Pfeil: nach links 9">
            <a:hlinkClick r:id="rId4" action="ppaction://hlinksldjump"/>
            <a:extLst>
              <a:ext uri="{FF2B5EF4-FFF2-40B4-BE49-F238E27FC236}">
                <a16:creationId xmlns:a16="http://schemas.microsoft.com/office/drawing/2014/main" id="{2DC38817-D05F-4FCC-833A-962FFE63580A}"/>
              </a:ext>
            </a:extLst>
          </p:cNvPr>
          <p:cNvSpPr/>
          <p:nvPr/>
        </p:nvSpPr>
        <p:spPr>
          <a:xfrm>
            <a:off x="6010033" y="6365086"/>
            <a:ext cx="1877822" cy="4929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vorheriges Thema</a:t>
            </a:r>
          </a:p>
        </p:txBody>
      </p:sp>
    </p:spTree>
    <p:extLst>
      <p:ext uri="{BB962C8B-B14F-4D97-AF65-F5344CB8AC3E}">
        <p14:creationId xmlns:p14="http://schemas.microsoft.com/office/powerpoint/2010/main" val="2073577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26752D-E6D8-44ED-A331-18E97D90713B}"/>
              </a:ext>
            </a:extLst>
          </p:cNvPr>
          <p:cNvSpPr>
            <a:spLocks noGrp="1"/>
          </p:cNvSpPr>
          <p:nvPr>
            <p:ph type="title"/>
          </p:nvPr>
        </p:nvSpPr>
        <p:spPr/>
        <p:txBody>
          <a:bodyPr>
            <a:normAutofit/>
          </a:bodyPr>
          <a:lstStyle/>
          <a:p>
            <a:r>
              <a:rPr lang="de-DE" dirty="0"/>
              <a:t>Umgangsformen im Internet</a:t>
            </a:r>
          </a:p>
        </p:txBody>
      </p:sp>
      <p:sp>
        <p:nvSpPr>
          <p:cNvPr id="3" name="Inhaltsplatzhalter 2">
            <a:extLst>
              <a:ext uri="{FF2B5EF4-FFF2-40B4-BE49-F238E27FC236}">
                <a16:creationId xmlns:a16="http://schemas.microsoft.com/office/drawing/2014/main" id="{FAA97352-5E9B-4D5A-B4C4-5CBB86F597AF}"/>
              </a:ext>
            </a:extLst>
          </p:cNvPr>
          <p:cNvSpPr>
            <a:spLocks noGrp="1"/>
          </p:cNvSpPr>
          <p:nvPr>
            <p:ph idx="1"/>
          </p:nvPr>
        </p:nvSpPr>
        <p:spPr>
          <a:xfrm>
            <a:off x="822959" y="1845734"/>
            <a:ext cx="7543801" cy="4351866"/>
          </a:xfrm>
        </p:spPr>
        <p:txBody>
          <a:bodyPr>
            <a:normAutofit fontScale="92500" lnSpcReduction="10000"/>
          </a:bodyPr>
          <a:lstStyle/>
          <a:p>
            <a:pPr marL="0" indent="0">
              <a:buNone/>
            </a:pPr>
            <a:r>
              <a:rPr lang="de-DE" b="1" dirty="0"/>
              <a:t>Sicherheitsregeln:</a:t>
            </a:r>
          </a:p>
          <a:p>
            <a:pPr>
              <a:buFont typeface="Courier New" panose="02070309020205020404" pitchFamily="49" charset="0"/>
              <a:buChar char="o"/>
            </a:pPr>
            <a:r>
              <a:rPr lang="de-DE" b="1" dirty="0"/>
              <a:t> </a:t>
            </a:r>
            <a:r>
              <a:rPr lang="de-DE" dirty="0"/>
              <a:t>persönliche Informationen zurückhaltend freigeben</a:t>
            </a:r>
          </a:p>
          <a:p>
            <a:pPr>
              <a:buFont typeface="Courier New" panose="02070309020205020404" pitchFamily="49" charset="0"/>
              <a:buChar char="o"/>
            </a:pPr>
            <a:r>
              <a:rPr lang="de-DE" b="1" dirty="0"/>
              <a:t> </a:t>
            </a:r>
            <a:r>
              <a:rPr lang="de-DE" dirty="0"/>
              <a:t>Lesen der </a:t>
            </a:r>
            <a:r>
              <a:rPr lang="de-DE" dirty="0" err="1"/>
              <a:t>AGB‘s</a:t>
            </a:r>
            <a:r>
              <a:rPr lang="de-DE" dirty="0"/>
              <a:t> (Allgemeine Geschäftsbedingungen) und des Datenschutzes</a:t>
            </a:r>
          </a:p>
          <a:p>
            <a:pPr>
              <a:buFont typeface="Courier New" panose="02070309020205020404" pitchFamily="49" charset="0"/>
              <a:buChar char="o"/>
            </a:pPr>
            <a:r>
              <a:rPr lang="de-DE" b="1" dirty="0"/>
              <a:t> </a:t>
            </a:r>
            <a:r>
              <a:rPr lang="de-DE" dirty="0"/>
              <a:t>nimm nicht jede Freundschaftsanfrage an</a:t>
            </a:r>
          </a:p>
          <a:p>
            <a:pPr>
              <a:buFont typeface="Courier New" panose="02070309020205020404" pitchFamily="49" charset="0"/>
              <a:buChar char="o"/>
            </a:pPr>
            <a:r>
              <a:rPr lang="de-DE" b="1" dirty="0"/>
              <a:t> </a:t>
            </a:r>
            <a:r>
              <a:rPr lang="de-DE" dirty="0"/>
              <a:t>Melde Personen, die dich belästigen</a:t>
            </a:r>
          </a:p>
          <a:p>
            <a:pPr>
              <a:buFont typeface="Courier New" panose="02070309020205020404" pitchFamily="49" charset="0"/>
              <a:buChar char="o"/>
            </a:pPr>
            <a:r>
              <a:rPr lang="de-DE" b="1" dirty="0"/>
              <a:t> </a:t>
            </a:r>
            <a:r>
              <a:rPr lang="de-DE" dirty="0"/>
              <a:t>Poste nichts über Dritte oder deinen Arbeitgeber</a:t>
            </a:r>
          </a:p>
          <a:p>
            <a:pPr>
              <a:buFont typeface="Courier New" panose="02070309020205020404" pitchFamily="49" charset="0"/>
              <a:buChar char="o"/>
            </a:pPr>
            <a:r>
              <a:rPr lang="de-DE" b="1" dirty="0"/>
              <a:t> </a:t>
            </a:r>
            <a:r>
              <a:rPr lang="de-DE" dirty="0"/>
              <a:t>Achte auf die Rechte bei Dingen, die du hochladen möchtest</a:t>
            </a:r>
          </a:p>
          <a:p>
            <a:pPr>
              <a:buFont typeface="Courier New" panose="02070309020205020404" pitchFamily="49" charset="0"/>
              <a:buChar char="o"/>
            </a:pPr>
            <a:r>
              <a:rPr lang="de-DE" b="1" dirty="0"/>
              <a:t> </a:t>
            </a:r>
            <a:r>
              <a:rPr lang="de-DE" dirty="0"/>
              <a:t>Klicke nicht auf jeden Link, sondern betrachte ihn vorher kritisch</a:t>
            </a:r>
          </a:p>
          <a:p>
            <a:pPr>
              <a:buFont typeface="Courier New" panose="02070309020205020404" pitchFamily="49" charset="0"/>
              <a:buChar char="o"/>
            </a:pPr>
            <a:r>
              <a:rPr lang="de-DE" b="1" dirty="0"/>
              <a:t> </a:t>
            </a:r>
            <a:r>
              <a:rPr lang="de-DE" dirty="0"/>
              <a:t>Sei vorsichtig mit mobilen Geräten, die Auto-Daten senden</a:t>
            </a:r>
          </a:p>
          <a:p>
            <a:pPr>
              <a:buFont typeface="Courier New" panose="02070309020205020404" pitchFamily="49" charset="0"/>
              <a:buChar char="o"/>
            </a:pPr>
            <a:r>
              <a:rPr lang="de-DE" dirty="0"/>
              <a:t> Achte auf einen respektvollen Umgang</a:t>
            </a:r>
          </a:p>
        </p:txBody>
      </p:sp>
      <p:sp>
        <p:nvSpPr>
          <p:cNvPr id="5" name="Fußzeilenplatzhalter 14">
            <a:extLst>
              <a:ext uri="{FF2B5EF4-FFF2-40B4-BE49-F238E27FC236}">
                <a16:creationId xmlns:a16="http://schemas.microsoft.com/office/drawing/2014/main" id="{D8388417-4B64-4BE9-B555-FB2A70C963A0}"/>
              </a:ext>
            </a:extLst>
          </p:cNvPr>
          <p:cNvSpPr txBox="1">
            <a:spLocks/>
          </p:cNvSpPr>
          <p:nvPr/>
        </p:nvSpPr>
        <p:spPr>
          <a:xfrm>
            <a:off x="7598176" y="6448689"/>
            <a:ext cx="161684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Klara Scherf</a:t>
            </a:r>
            <a:endParaRPr lang="en-US" dirty="0"/>
          </a:p>
        </p:txBody>
      </p:sp>
      <p:sp>
        <p:nvSpPr>
          <p:cNvPr id="6" name="Rechteck: abgerundete Ecken 5">
            <a:hlinkClick r:id="rId2" action="ppaction://hlinksldjump"/>
            <a:extLst>
              <a:ext uri="{FF2B5EF4-FFF2-40B4-BE49-F238E27FC236}">
                <a16:creationId xmlns:a16="http://schemas.microsoft.com/office/drawing/2014/main" id="{3CC838B5-4874-4AAF-9A79-1A6B528E5FA5}"/>
              </a:ext>
            </a:extLst>
          </p:cNvPr>
          <p:cNvSpPr/>
          <p:nvPr/>
        </p:nvSpPr>
        <p:spPr>
          <a:xfrm>
            <a:off x="3910027" y="6422247"/>
            <a:ext cx="1748901" cy="407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Zurück zur Übersicht</a:t>
            </a:r>
          </a:p>
        </p:txBody>
      </p:sp>
      <p:sp>
        <p:nvSpPr>
          <p:cNvPr id="7" name="Pfeil: nach rechts 6">
            <a:hlinkClick r:id="" action="ppaction://hlinkshowjump?jump=nextslide"/>
            <a:extLst>
              <a:ext uri="{FF2B5EF4-FFF2-40B4-BE49-F238E27FC236}">
                <a16:creationId xmlns:a16="http://schemas.microsoft.com/office/drawing/2014/main" id="{96C37AA9-911E-489A-A0A2-66F2B3BAA4CC}"/>
              </a:ext>
            </a:extLst>
          </p:cNvPr>
          <p:cNvSpPr/>
          <p:nvPr/>
        </p:nvSpPr>
        <p:spPr>
          <a:xfrm>
            <a:off x="390618" y="6365087"/>
            <a:ext cx="1074198" cy="492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weiter</a:t>
            </a:r>
          </a:p>
        </p:txBody>
      </p:sp>
      <p:sp>
        <p:nvSpPr>
          <p:cNvPr id="8" name="Pfeil: nach links 7">
            <a:hlinkClick r:id="" action="ppaction://hlinkshowjump?jump=previousslide"/>
            <a:extLst>
              <a:ext uri="{FF2B5EF4-FFF2-40B4-BE49-F238E27FC236}">
                <a16:creationId xmlns:a16="http://schemas.microsoft.com/office/drawing/2014/main" id="{3094EE48-F381-40E9-942E-928FD570CB2A}"/>
              </a:ext>
            </a:extLst>
          </p:cNvPr>
          <p:cNvSpPr/>
          <p:nvPr/>
        </p:nvSpPr>
        <p:spPr>
          <a:xfrm>
            <a:off x="6217284" y="6403861"/>
            <a:ext cx="1074198" cy="4541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zurück</a:t>
            </a:r>
          </a:p>
        </p:txBody>
      </p:sp>
      <p:pic>
        <p:nvPicPr>
          <p:cNvPr id="9" name="Grafik 8">
            <a:extLst>
              <a:ext uri="{FF2B5EF4-FFF2-40B4-BE49-F238E27FC236}">
                <a16:creationId xmlns:a16="http://schemas.microsoft.com/office/drawing/2014/main" id="{E0187ADA-5540-4C79-BB40-FCD33CB2CF87}"/>
              </a:ext>
            </a:extLst>
          </p:cNvPr>
          <p:cNvPicPr>
            <a:picLocks noChangeAspect="1"/>
          </p:cNvPicPr>
          <p:nvPr/>
        </p:nvPicPr>
        <p:blipFill>
          <a:blip r:embed="rId3">
            <a:duotone>
              <a:schemeClr val="accent2">
                <a:shade val="45000"/>
                <a:satMod val="135000"/>
              </a:schemeClr>
              <a:prstClr val="white"/>
            </a:duotone>
          </a:blip>
          <a:stretch>
            <a:fillRect/>
          </a:stretch>
        </p:blipFill>
        <p:spPr>
          <a:xfrm>
            <a:off x="7291482" y="2793693"/>
            <a:ext cx="1649780" cy="1888836"/>
          </a:xfrm>
          <a:prstGeom prst="rect">
            <a:avLst/>
          </a:prstGeom>
        </p:spPr>
      </p:pic>
    </p:spTree>
    <p:extLst>
      <p:ext uri="{BB962C8B-B14F-4D97-AF65-F5344CB8AC3E}">
        <p14:creationId xmlns:p14="http://schemas.microsoft.com/office/powerpoint/2010/main" val="2305810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26752D-E6D8-44ED-A331-18E97D90713B}"/>
              </a:ext>
            </a:extLst>
          </p:cNvPr>
          <p:cNvSpPr>
            <a:spLocks noGrp="1"/>
          </p:cNvSpPr>
          <p:nvPr>
            <p:ph type="title"/>
          </p:nvPr>
        </p:nvSpPr>
        <p:spPr/>
        <p:txBody>
          <a:bodyPr>
            <a:normAutofit/>
          </a:bodyPr>
          <a:lstStyle/>
          <a:p>
            <a:r>
              <a:rPr lang="de-DE" dirty="0"/>
              <a:t>Umgangsformen im Internet: Überprüfe dich selbst</a:t>
            </a:r>
          </a:p>
        </p:txBody>
      </p:sp>
      <p:sp>
        <p:nvSpPr>
          <p:cNvPr id="3" name="Inhaltsplatzhalter 2">
            <a:extLst>
              <a:ext uri="{FF2B5EF4-FFF2-40B4-BE49-F238E27FC236}">
                <a16:creationId xmlns:a16="http://schemas.microsoft.com/office/drawing/2014/main" id="{FAA97352-5E9B-4D5A-B4C4-5CBB86F597AF}"/>
              </a:ext>
            </a:extLst>
          </p:cNvPr>
          <p:cNvSpPr>
            <a:spLocks noGrp="1"/>
          </p:cNvSpPr>
          <p:nvPr>
            <p:ph idx="1"/>
          </p:nvPr>
        </p:nvSpPr>
        <p:spPr>
          <a:xfrm>
            <a:off x="822959" y="1845734"/>
            <a:ext cx="7543801" cy="4351866"/>
          </a:xfrm>
        </p:spPr>
        <p:txBody>
          <a:bodyPr>
            <a:normAutofit/>
          </a:bodyPr>
          <a:lstStyle/>
          <a:p>
            <a:pPr marL="0" indent="0" algn="ctr">
              <a:buNone/>
            </a:pPr>
            <a:endParaRPr lang="de-DE" dirty="0">
              <a:hlinkClick r:id="rId2"/>
            </a:endParaRPr>
          </a:p>
          <a:p>
            <a:pPr marL="0" indent="0" algn="ctr">
              <a:buNone/>
            </a:pPr>
            <a:r>
              <a:rPr lang="de-DE" dirty="0">
                <a:hlinkClick r:id="rId2"/>
              </a:rPr>
              <a:t>Wahr oder Falsch</a:t>
            </a:r>
            <a:endParaRPr lang="de-DE" dirty="0"/>
          </a:p>
          <a:p>
            <a:pPr marL="0" indent="0" algn="ctr">
              <a:buNone/>
            </a:pPr>
            <a:endParaRPr lang="de-DE" dirty="0"/>
          </a:p>
          <a:p>
            <a:pPr marL="0" indent="0" algn="ctr">
              <a:buNone/>
            </a:pPr>
            <a:endParaRPr lang="de-DE" dirty="0"/>
          </a:p>
        </p:txBody>
      </p:sp>
      <p:sp>
        <p:nvSpPr>
          <p:cNvPr id="5" name="Fußzeilenplatzhalter 14">
            <a:extLst>
              <a:ext uri="{FF2B5EF4-FFF2-40B4-BE49-F238E27FC236}">
                <a16:creationId xmlns:a16="http://schemas.microsoft.com/office/drawing/2014/main" id="{D8388417-4B64-4BE9-B555-FB2A70C963A0}"/>
              </a:ext>
            </a:extLst>
          </p:cNvPr>
          <p:cNvSpPr txBox="1">
            <a:spLocks/>
          </p:cNvSpPr>
          <p:nvPr/>
        </p:nvSpPr>
        <p:spPr>
          <a:xfrm>
            <a:off x="7598176" y="6448689"/>
            <a:ext cx="161684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Klara Scherf</a:t>
            </a:r>
            <a:endParaRPr lang="en-US" dirty="0"/>
          </a:p>
        </p:txBody>
      </p:sp>
      <p:sp>
        <p:nvSpPr>
          <p:cNvPr id="6" name="Rechteck: abgerundete Ecken 5">
            <a:hlinkClick r:id="rId3" action="ppaction://hlinksldjump"/>
            <a:extLst>
              <a:ext uri="{FF2B5EF4-FFF2-40B4-BE49-F238E27FC236}">
                <a16:creationId xmlns:a16="http://schemas.microsoft.com/office/drawing/2014/main" id="{3CC838B5-4874-4AAF-9A79-1A6B528E5FA5}"/>
              </a:ext>
            </a:extLst>
          </p:cNvPr>
          <p:cNvSpPr/>
          <p:nvPr/>
        </p:nvSpPr>
        <p:spPr>
          <a:xfrm>
            <a:off x="3910027" y="6422247"/>
            <a:ext cx="1748901" cy="407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Zurück zur Übersicht</a:t>
            </a:r>
          </a:p>
        </p:txBody>
      </p:sp>
      <p:sp>
        <p:nvSpPr>
          <p:cNvPr id="7" name="Pfeil: nach links 6">
            <a:hlinkClick r:id="rId4" action="ppaction://hlinksldjump"/>
            <a:extLst>
              <a:ext uri="{FF2B5EF4-FFF2-40B4-BE49-F238E27FC236}">
                <a16:creationId xmlns:a16="http://schemas.microsoft.com/office/drawing/2014/main" id="{CF08B9B8-6A0A-408F-9F4F-15068677B264}"/>
              </a:ext>
            </a:extLst>
          </p:cNvPr>
          <p:cNvSpPr/>
          <p:nvPr/>
        </p:nvSpPr>
        <p:spPr>
          <a:xfrm>
            <a:off x="6010033" y="6365086"/>
            <a:ext cx="1877822" cy="4929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vorheriges Thema</a:t>
            </a:r>
          </a:p>
        </p:txBody>
      </p:sp>
      <p:pic>
        <p:nvPicPr>
          <p:cNvPr id="8" name="Grafik 7">
            <a:extLst>
              <a:ext uri="{FF2B5EF4-FFF2-40B4-BE49-F238E27FC236}">
                <a16:creationId xmlns:a16="http://schemas.microsoft.com/office/drawing/2014/main" id="{6033F8B0-ED89-4024-9323-25BFD5322387}"/>
              </a:ext>
            </a:extLst>
          </p:cNvPr>
          <p:cNvPicPr>
            <a:picLocks noChangeAspect="1"/>
          </p:cNvPicPr>
          <p:nvPr/>
        </p:nvPicPr>
        <p:blipFill>
          <a:blip r:embed="rId5"/>
          <a:stretch>
            <a:fillRect/>
          </a:stretch>
        </p:blipFill>
        <p:spPr>
          <a:xfrm>
            <a:off x="3286013" y="3066473"/>
            <a:ext cx="2571974" cy="2571974"/>
          </a:xfrm>
          <a:prstGeom prst="rect">
            <a:avLst/>
          </a:prstGeom>
        </p:spPr>
      </p:pic>
    </p:spTree>
    <p:extLst>
      <p:ext uri="{BB962C8B-B14F-4D97-AF65-F5344CB8AC3E}">
        <p14:creationId xmlns:p14="http://schemas.microsoft.com/office/powerpoint/2010/main" val="3666478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26752D-E6D8-44ED-A331-18E97D90713B}"/>
              </a:ext>
            </a:extLst>
          </p:cNvPr>
          <p:cNvSpPr>
            <a:spLocks noGrp="1"/>
          </p:cNvSpPr>
          <p:nvPr>
            <p:ph type="title"/>
          </p:nvPr>
        </p:nvSpPr>
        <p:spPr/>
        <p:txBody>
          <a:bodyPr>
            <a:normAutofit/>
          </a:bodyPr>
          <a:lstStyle/>
          <a:p>
            <a:r>
              <a:rPr lang="de-DE" dirty="0"/>
              <a:t>Quellenverzeichnis</a:t>
            </a:r>
          </a:p>
        </p:txBody>
      </p:sp>
      <p:sp>
        <p:nvSpPr>
          <p:cNvPr id="3" name="Inhaltsplatzhalter 2">
            <a:extLst>
              <a:ext uri="{FF2B5EF4-FFF2-40B4-BE49-F238E27FC236}">
                <a16:creationId xmlns:a16="http://schemas.microsoft.com/office/drawing/2014/main" id="{FAA97352-5E9B-4D5A-B4C4-5CBB86F597AF}"/>
              </a:ext>
            </a:extLst>
          </p:cNvPr>
          <p:cNvSpPr>
            <a:spLocks noGrp="1"/>
          </p:cNvSpPr>
          <p:nvPr>
            <p:ph idx="1"/>
          </p:nvPr>
        </p:nvSpPr>
        <p:spPr>
          <a:xfrm>
            <a:off x="822959" y="1845734"/>
            <a:ext cx="7543801" cy="4351866"/>
          </a:xfrm>
        </p:spPr>
        <p:txBody>
          <a:bodyPr>
            <a:normAutofit/>
          </a:bodyPr>
          <a:lstStyle/>
          <a:p>
            <a:r>
              <a:rPr lang="de-DE" sz="1400" dirty="0"/>
              <a:t>e-teaching.org (2016). Lernmanagement-Systeme (LMS). Zuletzt geändert am 22.04.2016. Leibniz-Institut für Wissensmedien: </a:t>
            </a:r>
            <a:r>
              <a:rPr lang="de-DE" sz="1400" dirty="0">
                <a:hlinkClick r:id="rId2"/>
              </a:rPr>
              <a:t>https://www.eteaching.org/technik/distribution/lernmanagementsysteme/index_html. </a:t>
            </a:r>
            <a:r>
              <a:rPr lang="de-DE" sz="1400" dirty="0"/>
              <a:t>Zugriff am 30.06.2020</a:t>
            </a:r>
          </a:p>
          <a:p>
            <a:r>
              <a:rPr lang="de-DE" sz="1400" dirty="0" err="1"/>
              <a:t>Buttke</a:t>
            </a:r>
            <a:r>
              <a:rPr lang="de-DE" sz="1400" dirty="0"/>
              <a:t>, Robby (2014). Duden Profilinformatik 9/10 (2. Ausgabe). Berlin: Duden Schulbuchverlag</a:t>
            </a:r>
          </a:p>
          <a:p>
            <a:r>
              <a:rPr lang="de-DE" sz="1400" dirty="0"/>
              <a:t>1und1.de (2020). Rechnungsoption „Dateitransfer“. Aufgerufen unter </a:t>
            </a:r>
            <a:r>
              <a:rPr lang="de-DE" sz="1400" dirty="0">
                <a:hlinkClick r:id="rId3"/>
              </a:rPr>
              <a:t>https://hilfe-center.1und1.de/rechnung-c85326/rechnungspositionen-c85331/rechnungsposition-datentransfer-a787297.html</a:t>
            </a:r>
            <a:r>
              <a:rPr lang="de-DE" sz="1400" dirty="0"/>
              <a:t>. Zugriff am 01.07.2020</a:t>
            </a:r>
          </a:p>
          <a:p>
            <a:r>
              <a:rPr lang="de-DE" sz="1400" dirty="0"/>
              <a:t>Seo-analyse.com. Streaming Begriffserklärung und Definition. Aufgerufen unter: </a:t>
            </a:r>
            <a:r>
              <a:rPr lang="de-DE" sz="1400" dirty="0">
                <a:hlinkClick r:id="rId4"/>
              </a:rPr>
              <a:t>https://www.seo-analyse.com/seo-lexikon/s/streaming/. </a:t>
            </a:r>
            <a:r>
              <a:rPr lang="de-DE" sz="1400" dirty="0"/>
              <a:t>Zugriff am 01.07.2020</a:t>
            </a:r>
          </a:p>
          <a:p>
            <a:r>
              <a:rPr lang="de-DE" sz="1400" dirty="0"/>
              <a:t>Martin Glogger. Was sind Such- bzw. Informationsdienste?. Aufgerufen unter </a:t>
            </a:r>
            <a:r>
              <a:rPr lang="de-DE" sz="1400" dirty="0">
                <a:hlinkClick r:id="rId5"/>
              </a:rPr>
              <a:t>https://lifeentrepreneur.academy/internet/suchen-und-informieren/was-sind-such-bzw-informationsdienste</a:t>
            </a:r>
            <a:r>
              <a:rPr lang="de-DE" sz="1400" dirty="0"/>
              <a:t>. Zugriff am 01.07.2020</a:t>
            </a:r>
          </a:p>
          <a:p>
            <a:r>
              <a:rPr lang="de-DE" sz="1400" dirty="0"/>
              <a:t>Frank Müller (2013). Aufbau von Netzwerksimulationen mit „Filius“. Aufgerufen unter </a:t>
            </a:r>
            <a:r>
              <a:rPr lang="de-DE" sz="1400" dirty="0">
                <a:hlinkClick r:id="rId6"/>
              </a:rPr>
              <a:t>https://www.sachsen.schule/~gymengel/content/schule/faecher/inform/material/10P/Filius_Netzwerke.pdf</a:t>
            </a:r>
            <a:r>
              <a:rPr lang="de-DE" sz="1400" dirty="0"/>
              <a:t>. Zugriff am 01.07.2020</a:t>
            </a:r>
          </a:p>
        </p:txBody>
      </p:sp>
      <p:sp>
        <p:nvSpPr>
          <p:cNvPr id="5" name="Fußzeilenplatzhalter 14">
            <a:extLst>
              <a:ext uri="{FF2B5EF4-FFF2-40B4-BE49-F238E27FC236}">
                <a16:creationId xmlns:a16="http://schemas.microsoft.com/office/drawing/2014/main" id="{D8388417-4B64-4BE9-B555-FB2A70C963A0}"/>
              </a:ext>
            </a:extLst>
          </p:cNvPr>
          <p:cNvSpPr txBox="1">
            <a:spLocks/>
          </p:cNvSpPr>
          <p:nvPr/>
        </p:nvSpPr>
        <p:spPr>
          <a:xfrm>
            <a:off x="7598176" y="6448689"/>
            <a:ext cx="161684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Klara Scherf</a:t>
            </a:r>
            <a:endParaRPr lang="en-US" dirty="0"/>
          </a:p>
        </p:txBody>
      </p:sp>
      <p:sp>
        <p:nvSpPr>
          <p:cNvPr id="6" name="Rechteck: abgerundete Ecken 5">
            <a:hlinkClick r:id="rId7" action="ppaction://hlinksldjump"/>
            <a:extLst>
              <a:ext uri="{FF2B5EF4-FFF2-40B4-BE49-F238E27FC236}">
                <a16:creationId xmlns:a16="http://schemas.microsoft.com/office/drawing/2014/main" id="{3CC838B5-4874-4AAF-9A79-1A6B528E5FA5}"/>
              </a:ext>
            </a:extLst>
          </p:cNvPr>
          <p:cNvSpPr/>
          <p:nvPr/>
        </p:nvSpPr>
        <p:spPr>
          <a:xfrm>
            <a:off x="3910027" y="6422247"/>
            <a:ext cx="1748901" cy="407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Zurück zur Übersicht</a:t>
            </a:r>
          </a:p>
        </p:txBody>
      </p:sp>
      <p:sp>
        <p:nvSpPr>
          <p:cNvPr id="7" name="Pfeil: nach rechts 6">
            <a:hlinkClick r:id="" action="ppaction://hlinkshowjump?jump=nextslide"/>
            <a:extLst>
              <a:ext uri="{FF2B5EF4-FFF2-40B4-BE49-F238E27FC236}">
                <a16:creationId xmlns:a16="http://schemas.microsoft.com/office/drawing/2014/main" id="{50BA31CD-D7AB-4BFF-AC82-370C4E8603BA}"/>
              </a:ext>
            </a:extLst>
          </p:cNvPr>
          <p:cNvSpPr/>
          <p:nvPr/>
        </p:nvSpPr>
        <p:spPr>
          <a:xfrm>
            <a:off x="390618" y="6365087"/>
            <a:ext cx="1074198" cy="492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weiter</a:t>
            </a:r>
          </a:p>
        </p:txBody>
      </p:sp>
    </p:spTree>
    <p:extLst>
      <p:ext uri="{BB962C8B-B14F-4D97-AF65-F5344CB8AC3E}">
        <p14:creationId xmlns:p14="http://schemas.microsoft.com/office/powerpoint/2010/main" val="19687761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26752D-E6D8-44ED-A331-18E97D90713B}"/>
              </a:ext>
            </a:extLst>
          </p:cNvPr>
          <p:cNvSpPr>
            <a:spLocks noGrp="1"/>
          </p:cNvSpPr>
          <p:nvPr>
            <p:ph type="title"/>
          </p:nvPr>
        </p:nvSpPr>
        <p:spPr/>
        <p:txBody>
          <a:bodyPr>
            <a:normAutofit/>
          </a:bodyPr>
          <a:lstStyle/>
          <a:p>
            <a:r>
              <a:rPr lang="de-DE" dirty="0"/>
              <a:t>Quellenverzeichnis</a:t>
            </a:r>
          </a:p>
        </p:txBody>
      </p:sp>
      <p:sp>
        <p:nvSpPr>
          <p:cNvPr id="3" name="Inhaltsplatzhalter 2">
            <a:extLst>
              <a:ext uri="{FF2B5EF4-FFF2-40B4-BE49-F238E27FC236}">
                <a16:creationId xmlns:a16="http://schemas.microsoft.com/office/drawing/2014/main" id="{FAA97352-5E9B-4D5A-B4C4-5CBB86F597AF}"/>
              </a:ext>
            </a:extLst>
          </p:cNvPr>
          <p:cNvSpPr>
            <a:spLocks noGrp="1"/>
          </p:cNvSpPr>
          <p:nvPr>
            <p:ph idx="1"/>
          </p:nvPr>
        </p:nvSpPr>
        <p:spPr>
          <a:xfrm>
            <a:off x="822959" y="1845734"/>
            <a:ext cx="7543801" cy="4351866"/>
          </a:xfrm>
        </p:spPr>
        <p:txBody>
          <a:bodyPr>
            <a:normAutofit/>
          </a:bodyPr>
          <a:lstStyle/>
          <a:p>
            <a:r>
              <a:rPr lang="de-DE" sz="1400" dirty="0"/>
              <a:t>Riemer, Arendt, Wulf (2005). Marktstudie Kooperationssysteme (1. Auflage). Göttingen: </a:t>
            </a:r>
            <a:r>
              <a:rPr lang="de-DE" sz="1400" dirty="0" err="1"/>
              <a:t>Cuvillier</a:t>
            </a:r>
            <a:r>
              <a:rPr lang="de-DE" sz="1400" dirty="0"/>
              <a:t> Verlag</a:t>
            </a:r>
          </a:p>
          <a:p>
            <a:r>
              <a:rPr lang="de-DE" sz="1400" dirty="0"/>
              <a:t>Wirtschaftslexikon24.com (2017). Kommunikationsdienste. Aufgerufen unter </a:t>
            </a:r>
            <a:r>
              <a:rPr lang="de-DE" sz="1400" dirty="0">
                <a:hlinkClick r:id="rId2"/>
              </a:rPr>
              <a:t>http://www.wirtschaftslexikon24.com/d/kommunikationsdienste/kommunikationsdienste.htm</a:t>
            </a:r>
            <a:r>
              <a:rPr lang="de-DE" sz="1400" dirty="0"/>
              <a:t>. Zugriff am 01.07.2020</a:t>
            </a:r>
          </a:p>
          <a:p>
            <a:r>
              <a:rPr lang="de-DE" sz="1400" dirty="0"/>
              <a:t>megger-online.com (2013). Dienste und Protokolle in Netzwerken. Aufgerufen unter </a:t>
            </a:r>
            <a:r>
              <a:rPr lang="de-DE" sz="1400" dirty="0">
                <a:hlinkClick r:id="rId3"/>
              </a:rPr>
              <a:t>https://www.yumpu.com/de/document/view/3100976/dienste-und-protokolle-in-netzwerken-megger-onlinecom</a:t>
            </a:r>
            <a:r>
              <a:rPr lang="de-DE" sz="1400" dirty="0"/>
              <a:t>. Zugriff am 06.07.2020</a:t>
            </a:r>
          </a:p>
          <a:p>
            <a:endParaRPr lang="de-DE" sz="1600" dirty="0"/>
          </a:p>
          <a:p>
            <a:endParaRPr lang="de-DE" sz="1600" dirty="0"/>
          </a:p>
          <a:p>
            <a:endParaRPr lang="de-DE" sz="1600" dirty="0"/>
          </a:p>
        </p:txBody>
      </p:sp>
      <p:sp>
        <p:nvSpPr>
          <p:cNvPr id="5" name="Fußzeilenplatzhalter 14">
            <a:extLst>
              <a:ext uri="{FF2B5EF4-FFF2-40B4-BE49-F238E27FC236}">
                <a16:creationId xmlns:a16="http://schemas.microsoft.com/office/drawing/2014/main" id="{D8388417-4B64-4BE9-B555-FB2A70C963A0}"/>
              </a:ext>
            </a:extLst>
          </p:cNvPr>
          <p:cNvSpPr txBox="1">
            <a:spLocks/>
          </p:cNvSpPr>
          <p:nvPr/>
        </p:nvSpPr>
        <p:spPr>
          <a:xfrm>
            <a:off x="7598176" y="6448689"/>
            <a:ext cx="161684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Klara Scherf</a:t>
            </a:r>
            <a:endParaRPr lang="en-US" dirty="0"/>
          </a:p>
        </p:txBody>
      </p:sp>
      <p:sp>
        <p:nvSpPr>
          <p:cNvPr id="6" name="Rechteck: abgerundete Ecken 5">
            <a:hlinkClick r:id="rId4" action="ppaction://hlinksldjump"/>
            <a:extLst>
              <a:ext uri="{FF2B5EF4-FFF2-40B4-BE49-F238E27FC236}">
                <a16:creationId xmlns:a16="http://schemas.microsoft.com/office/drawing/2014/main" id="{3CC838B5-4874-4AAF-9A79-1A6B528E5FA5}"/>
              </a:ext>
            </a:extLst>
          </p:cNvPr>
          <p:cNvSpPr/>
          <p:nvPr/>
        </p:nvSpPr>
        <p:spPr>
          <a:xfrm>
            <a:off x="3910027" y="6422247"/>
            <a:ext cx="1748901" cy="407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Zurück zur Übersicht</a:t>
            </a:r>
          </a:p>
        </p:txBody>
      </p:sp>
      <p:sp>
        <p:nvSpPr>
          <p:cNvPr id="7" name="Pfeil: nach rechts 6">
            <a:hlinkClick r:id="" action="ppaction://hlinkshowjump?jump=nextslide"/>
            <a:extLst>
              <a:ext uri="{FF2B5EF4-FFF2-40B4-BE49-F238E27FC236}">
                <a16:creationId xmlns:a16="http://schemas.microsoft.com/office/drawing/2014/main" id="{46BA1C57-2B8E-44C5-8F2D-5872B804B10F}"/>
              </a:ext>
            </a:extLst>
          </p:cNvPr>
          <p:cNvSpPr/>
          <p:nvPr/>
        </p:nvSpPr>
        <p:spPr>
          <a:xfrm>
            <a:off x="390618" y="6365087"/>
            <a:ext cx="1074198" cy="492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weiter</a:t>
            </a:r>
          </a:p>
        </p:txBody>
      </p:sp>
      <p:sp>
        <p:nvSpPr>
          <p:cNvPr id="8" name="Pfeil: nach links 7">
            <a:hlinkClick r:id="" action="ppaction://hlinkshowjump?jump=previousslide"/>
            <a:extLst>
              <a:ext uri="{FF2B5EF4-FFF2-40B4-BE49-F238E27FC236}">
                <a16:creationId xmlns:a16="http://schemas.microsoft.com/office/drawing/2014/main" id="{3ABC562F-0F53-4A9C-A7A9-B5F7E52DE358}"/>
              </a:ext>
            </a:extLst>
          </p:cNvPr>
          <p:cNvSpPr/>
          <p:nvPr/>
        </p:nvSpPr>
        <p:spPr>
          <a:xfrm>
            <a:off x="6217284" y="6403861"/>
            <a:ext cx="1074198" cy="4541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zurück</a:t>
            </a:r>
          </a:p>
        </p:txBody>
      </p:sp>
    </p:spTree>
    <p:extLst>
      <p:ext uri="{BB962C8B-B14F-4D97-AF65-F5344CB8AC3E}">
        <p14:creationId xmlns:p14="http://schemas.microsoft.com/office/powerpoint/2010/main" val="3672247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26752D-E6D8-44ED-A331-18E97D90713B}"/>
              </a:ext>
            </a:extLst>
          </p:cNvPr>
          <p:cNvSpPr>
            <a:spLocks noGrp="1"/>
          </p:cNvSpPr>
          <p:nvPr>
            <p:ph type="title"/>
          </p:nvPr>
        </p:nvSpPr>
        <p:spPr/>
        <p:txBody>
          <a:bodyPr>
            <a:normAutofit/>
          </a:bodyPr>
          <a:lstStyle/>
          <a:p>
            <a:r>
              <a:rPr lang="de-DE" dirty="0"/>
              <a:t>Abbildungsquellen</a:t>
            </a:r>
          </a:p>
        </p:txBody>
      </p:sp>
      <p:sp>
        <p:nvSpPr>
          <p:cNvPr id="3" name="Inhaltsplatzhalter 2">
            <a:extLst>
              <a:ext uri="{FF2B5EF4-FFF2-40B4-BE49-F238E27FC236}">
                <a16:creationId xmlns:a16="http://schemas.microsoft.com/office/drawing/2014/main" id="{FAA97352-5E9B-4D5A-B4C4-5CBB86F597AF}"/>
              </a:ext>
            </a:extLst>
          </p:cNvPr>
          <p:cNvSpPr>
            <a:spLocks noGrp="1"/>
          </p:cNvSpPr>
          <p:nvPr>
            <p:ph idx="1"/>
          </p:nvPr>
        </p:nvSpPr>
        <p:spPr>
          <a:xfrm>
            <a:off x="822959" y="1845734"/>
            <a:ext cx="7543801" cy="4351866"/>
          </a:xfrm>
        </p:spPr>
        <p:txBody>
          <a:bodyPr>
            <a:normAutofit/>
          </a:bodyPr>
          <a:lstStyle/>
          <a:p>
            <a:r>
              <a:rPr lang="de-DE" sz="1400" b="1" dirty="0"/>
              <a:t>Abbildungen:</a:t>
            </a:r>
          </a:p>
          <a:p>
            <a:r>
              <a:rPr lang="de-DE" sz="1400" dirty="0"/>
              <a:t>Die Filius-Abbildungen sind aus dem Programm selbst entnommen.</a:t>
            </a:r>
          </a:p>
          <a:p>
            <a:r>
              <a:rPr lang="de-DE" sz="1600" dirty="0">
                <a:hlinkClick r:id="rId2"/>
              </a:rPr>
              <a:t>https://pixabay.com/illustrations/client-server-networking-laptop-341420/</a:t>
            </a:r>
            <a:r>
              <a:rPr lang="de-DE" sz="1600" dirty="0"/>
              <a:t> (01.07.2020)</a:t>
            </a:r>
          </a:p>
          <a:p>
            <a:r>
              <a:rPr lang="de-DE" sz="1600" dirty="0">
                <a:hlinkClick r:id="rId3"/>
              </a:rPr>
              <a:t>https://pixabay.com/vectors/flat-design-symbol-icon-www-2126880/</a:t>
            </a:r>
            <a:r>
              <a:rPr lang="de-DE" sz="1600" dirty="0"/>
              <a:t> (01.07.2020)</a:t>
            </a:r>
          </a:p>
          <a:p>
            <a:r>
              <a:rPr lang="de-DE" sz="1600" dirty="0">
                <a:hlinkClick r:id="rId4"/>
              </a:rPr>
              <a:t>https://pixabay.com/vectors/computer-data-database-diagram-1294359/</a:t>
            </a:r>
            <a:r>
              <a:rPr lang="de-DE" sz="1600" dirty="0"/>
              <a:t>(01.07.2020)</a:t>
            </a:r>
          </a:p>
          <a:p>
            <a:r>
              <a:rPr lang="de-DE" sz="1600" dirty="0">
                <a:hlinkClick r:id="rId5"/>
              </a:rPr>
              <a:t>https://pixabay.com/photos/laptop-workstation-browsing-tablet-1483974/</a:t>
            </a:r>
            <a:r>
              <a:rPr lang="de-DE" sz="1600" dirty="0"/>
              <a:t> (01.07.2020)</a:t>
            </a:r>
          </a:p>
          <a:p>
            <a:r>
              <a:rPr lang="de-DE" sz="1600" dirty="0">
                <a:hlinkClick r:id="rId6"/>
              </a:rPr>
              <a:t>https://pixabay.com/photos/computer-server-mainframe-computer-2777254/</a:t>
            </a:r>
            <a:r>
              <a:rPr lang="de-DE" sz="1600" dirty="0"/>
              <a:t> (01.07.2020)</a:t>
            </a:r>
          </a:p>
          <a:p>
            <a:r>
              <a:rPr lang="de-DE" sz="1600" dirty="0">
                <a:hlinkClick r:id="rId7"/>
              </a:rPr>
              <a:t>https://pixabay.com/vectors/castle-security-closed-1083570/</a:t>
            </a:r>
            <a:r>
              <a:rPr lang="de-DE" sz="1600" dirty="0"/>
              <a:t> (01.07.2020)</a:t>
            </a:r>
          </a:p>
          <a:p>
            <a:r>
              <a:rPr lang="de-DE" sz="1600" dirty="0">
                <a:hlinkClick r:id="rId8"/>
              </a:rPr>
              <a:t>https://pixabay.com/vectors/important-exclamation-mark-mark-98442/ </a:t>
            </a:r>
            <a:r>
              <a:rPr lang="de-DE" sz="1600" dirty="0"/>
              <a:t>(01.07.2020)</a:t>
            </a:r>
          </a:p>
          <a:p>
            <a:r>
              <a:rPr lang="de-DE" sz="1600" dirty="0">
                <a:hlinkClick r:id="rId9"/>
              </a:rPr>
              <a:t>https://pixabay.com/vectors/social-media-connections-networking-3846597/</a:t>
            </a:r>
            <a:r>
              <a:rPr lang="de-DE" sz="1600" dirty="0"/>
              <a:t> (01.07.2020)</a:t>
            </a:r>
          </a:p>
          <a:p>
            <a:endParaRPr lang="de-DE" sz="1600" dirty="0"/>
          </a:p>
          <a:p>
            <a:endParaRPr lang="de-DE" sz="1600" dirty="0"/>
          </a:p>
          <a:p>
            <a:endParaRPr lang="de-DE" sz="1600" dirty="0"/>
          </a:p>
        </p:txBody>
      </p:sp>
      <p:sp>
        <p:nvSpPr>
          <p:cNvPr id="5" name="Fußzeilenplatzhalter 14">
            <a:extLst>
              <a:ext uri="{FF2B5EF4-FFF2-40B4-BE49-F238E27FC236}">
                <a16:creationId xmlns:a16="http://schemas.microsoft.com/office/drawing/2014/main" id="{D8388417-4B64-4BE9-B555-FB2A70C963A0}"/>
              </a:ext>
            </a:extLst>
          </p:cNvPr>
          <p:cNvSpPr txBox="1">
            <a:spLocks/>
          </p:cNvSpPr>
          <p:nvPr/>
        </p:nvSpPr>
        <p:spPr>
          <a:xfrm>
            <a:off x="7598176" y="6448689"/>
            <a:ext cx="161684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Klara Scherf</a:t>
            </a:r>
            <a:endParaRPr lang="en-US" dirty="0"/>
          </a:p>
        </p:txBody>
      </p:sp>
      <p:sp>
        <p:nvSpPr>
          <p:cNvPr id="6" name="Rechteck: abgerundete Ecken 5">
            <a:hlinkClick r:id="rId10" action="ppaction://hlinksldjump"/>
            <a:extLst>
              <a:ext uri="{FF2B5EF4-FFF2-40B4-BE49-F238E27FC236}">
                <a16:creationId xmlns:a16="http://schemas.microsoft.com/office/drawing/2014/main" id="{3CC838B5-4874-4AAF-9A79-1A6B528E5FA5}"/>
              </a:ext>
            </a:extLst>
          </p:cNvPr>
          <p:cNvSpPr/>
          <p:nvPr/>
        </p:nvSpPr>
        <p:spPr>
          <a:xfrm>
            <a:off x="3910027" y="6422247"/>
            <a:ext cx="1748901" cy="407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Zurück zur Übersicht</a:t>
            </a:r>
          </a:p>
        </p:txBody>
      </p:sp>
      <p:sp>
        <p:nvSpPr>
          <p:cNvPr id="7" name="Pfeil: nach links 6">
            <a:hlinkClick r:id="" action="ppaction://hlinkshowjump?jump=previousslide"/>
            <a:extLst>
              <a:ext uri="{FF2B5EF4-FFF2-40B4-BE49-F238E27FC236}">
                <a16:creationId xmlns:a16="http://schemas.microsoft.com/office/drawing/2014/main" id="{7F8F759F-7FAA-47EE-8193-7C9DCC99EE7E}"/>
              </a:ext>
            </a:extLst>
          </p:cNvPr>
          <p:cNvSpPr/>
          <p:nvPr/>
        </p:nvSpPr>
        <p:spPr>
          <a:xfrm>
            <a:off x="6217284" y="6403861"/>
            <a:ext cx="1074198" cy="4541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zurück</a:t>
            </a:r>
          </a:p>
        </p:txBody>
      </p:sp>
    </p:spTree>
    <p:extLst>
      <p:ext uri="{BB962C8B-B14F-4D97-AF65-F5344CB8AC3E}">
        <p14:creationId xmlns:p14="http://schemas.microsoft.com/office/powerpoint/2010/main" val="1248324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26752D-E6D8-44ED-A331-18E97D90713B}"/>
              </a:ext>
            </a:extLst>
          </p:cNvPr>
          <p:cNvSpPr>
            <a:spLocks noGrp="1"/>
          </p:cNvSpPr>
          <p:nvPr>
            <p:ph type="title"/>
          </p:nvPr>
        </p:nvSpPr>
        <p:spPr/>
        <p:txBody>
          <a:bodyPr/>
          <a:lstStyle/>
          <a:p>
            <a:r>
              <a:rPr lang="de-DE" dirty="0"/>
              <a:t>Server-Client-Prinzip</a:t>
            </a:r>
          </a:p>
        </p:txBody>
      </p:sp>
      <p:sp>
        <p:nvSpPr>
          <p:cNvPr id="3" name="Inhaltsplatzhalter 2">
            <a:extLst>
              <a:ext uri="{FF2B5EF4-FFF2-40B4-BE49-F238E27FC236}">
                <a16:creationId xmlns:a16="http://schemas.microsoft.com/office/drawing/2014/main" id="{FAA97352-5E9B-4D5A-B4C4-5CBB86F597AF}"/>
              </a:ext>
            </a:extLst>
          </p:cNvPr>
          <p:cNvSpPr>
            <a:spLocks noGrp="1"/>
          </p:cNvSpPr>
          <p:nvPr>
            <p:ph idx="1"/>
          </p:nvPr>
        </p:nvSpPr>
        <p:spPr/>
        <p:txBody>
          <a:bodyPr>
            <a:normAutofit/>
          </a:bodyPr>
          <a:lstStyle/>
          <a:p>
            <a:r>
              <a:rPr lang="de-DE" dirty="0"/>
              <a:t>Die Kommunikation zwischen Server und Client nennt man das </a:t>
            </a:r>
            <a:r>
              <a:rPr lang="de-DE" b="1" dirty="0"/>
              <a:t>Server-Client- Prinzip</a:t>
            </a:r>
            <a:r>
              <a:rPr lang="de-DE" dirty="0"/>
              <a:t>.</a:t>
            </a:r>
          </a:p>
          <a:p>
            <a:endParaRPr lang="de-DE" dirty="0"/>
          </a:p>
        </p:txBody>
      </p:sp>
      <p:sp>
        <p:nvSpPr>
          <p:cNvPr id="5" name="Fußzeilenplatzhalter 14">
            <a:extLst>
              <a:ext uri="{FF2B5EF4-FFF2-40B4-BE49-F238E27FC236}">
                <a16:creationId xmlns:a16="http://schemas.microsoft.com/office/drawing/2014/main" id="{D8388417-4B64-4BE9-B555-FB2A70C963A0}"/>
              </a:ext>
            </a:extLst>
          </p:cNvPr>
          <p:cNvSpPr txBox="1">
            <a:spLocks/>
          </p:cNvSpPr>
          <p:nvPr/>
        </p:nvSpPr>
        <p:spPr>
          <a:xfrm>
            <a:off x="7598176" y="6448689"/>
            <a:ext cx="161684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Klara Scherf</a:t>
            </a:r>
            <a:endParaRPr lang="en-US" dirty="0"/>
          </a:p>
        </p:txBody>
      </p:sp>
      <p:pic>
        <p:nvPicPr>
          <p:cNvPr id="4" name="Grafik 3">
            <a:extLst>
              <a:ext uri="{FF2B5EF4-FFF2-40B4-BE49-F238E27FC236}">
                <a16:creationId xmlns:a16="http://schemas.microsoft.com/office/drawing/2014/main" id="{2B989CCB-35AB-4FA4-A845-46FBC6098463}"/>
              </a:ext>
            </a:extLst>
          </p:cNvPr>
          <p:cNvPicPr>
            <a:picLocks noChangeAspect="1"/>
          </p:cNvPicPr>
          <p:nvPr/>
        </p:nvPicPr>
        <p:blipFill>
          <a:blip r:embed="rId2"/>
          <a:stretch>
            <a:fillRect/>
          </a:stretch>
        </p:blipFill>
        <p:spPr>
          <a:xfrm>
            <a:off x="965835" y="2780949"/>
            <a:ext cx="7400925" cy="3238500"/>
          </a:xfrm>
          <a:prstGeom prst="rect">
            <a:avLst/>
          </a:prstGeom>
        </p:spPr>
      </p:pic>
      <p:sp>
        <p:nvSpPr>
          <p:cNvPr id="8" name="Rechteck: abgerundete Ecken 7">
            <a:hlinkClick r:id="rId3" action="ppaction://hlinksldjump"/>
            <a:extLst>
              <a:ext uri="{FF2B5EF4-FFF2-40B4-BE49-F238E27FC236}">
                <a16:creationId xmlns:a16="http://schemas.microsoft.com/office/drawing/2014/main" id="{548D2864-D226-475B-8C5D-457E3B39B3BF}"/>
              </a:ext>
            </a:extLst>
          </p:cNvPr>
          <p:cNvSpPr/>
          <p:nvPr/>
        </p:nvSpPr>
        <p:spPr>
          <a:xfrm>
            <a:off x="3910027" y="6422247"/>
            <a:ext cx="1748901" cy="407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Zurück zur Übersicht</a:t>
            </a:r>
          </a:p>
        </p:txBody>
      </p:sp>
      <p:sp>
        <p:nvSpPr>
          <p:cNvPr id="10" name="Pfeil: nach rechts 9">
            <a:hlinkClick r:id="" action="ppaction://hlinkshowjump?jump=nextslide"/>
            <a:extLst>
              <a:ext uri="{FF2B5EF4-FFF2-40B4-BE49-F238E27FC236}">
                <a16:creationId xmlns:a16="http://schemas.microsoft.com/office/drawing/2014/main" id="{448E4DF4-48DC-467F-8A3B-E8A7FAD45F30}"/>
              </a:ext>
            </a:extLst>
          </p:cNvPr>
          <p:cNvSpPr/>
          <p:nvPr/>
        </p:nvSpPr>
        <p:spPr>
          <a:xfrm>
            <a:off x="390618" y="6365087"/>
            <a:ext cx="1074198" cy="492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weiter</a:t>
            </a:r>
          </a:p>
        </p:txBody>
      </p:sp>
      <p:sp>
        <p:nvSpPr>
          <p:cNvPr id="9" name="Pfeil: nach links 8">
            <a:hlinkClick r:id="" action="ppaction://hlinkshowjump?jump=previousslide"/>
            <a:extLst>
              <a:ext uri="{FF2B5EF4-FFF2-40B4-BE49-F238E27FC236}">
                <a16:creationId xmlns:a16="http://schemas.microsoft.com/office/drawing/2014/main" id="{9FDF4851-E03A-485D-A29F-004C6896E776}"/>
              </a:ext>
            </a:extLst>
          </p:cNvPr>
          <p:cNvSpPr/>
          <p:nvPr/>
        </p:nvSpPr>
        <p:spPr>
          <a:xfrm>
            <a:off x="6217284" y="6403861"/>
            <a:ext cx="1074198" cy="4541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zurück</a:t>
            </a:r>
          </a:p>
        </p:txBody>
      </p:sp>
    </p:spTree>
    <p:extLst>
      <p:ext uri="{BB962C8B-B14F-4D97-AF65-F5344CB8AC3E}">
        <p14:creationId xmlns:p14="http://schemas.microsoft.com/office/powerpoint/2010/main" val="3275065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26752D-E6D8-44ED-A331-18E97D90713B}"/>
              </a:ext>
            </a:extLst>
          </p:cNvPr>
          <p:cNvSpPr>
            <a:spLocks noGrp="1"/>
          </p:cNvSpPr>
          <p:nvPr>
            <p:ph type="title"/>
          </p:nvPr>
        </p:nvSpPr>
        <p:spPr/>
        <p:txBody>
          <a:bodyPr/>
          <a:lstStyle/>
          <a:p>
            <a:r>
              <a:rPr lang="de-DE" dirty="0"/>
              <a:t>Dienst und Verteiltes System</a:t>
            </a:r>
          </a:p>
        </p:txBody>
      </p:sp>
      <p:sp>
        <p:nvSpPr>
          <p:cNvPr id="3" name="Inhaltsplatzhalter 2">
            <a:extLst>
              <a:ext uri="{FF2B5EF4-FFF2-40B4-BE49-F238E27FC236}">
                <a16:creationId xmlns:a16="http://schemas.microsoft.com/office/drawing/2014/main" id="{FAA97352-5E9B-4D5A-B4C4-5CBB86F597AF}"/>
              </a:ext>
            </a:extLst>
          </p:cNvPr>
          <p:cNvSpPr>
            <a:spLocks noGrp="1"/>
          </p:cNvSpPr>
          <p:nvPr>
            <p:ph idx="1"/>
          </p:nvPr>
        </p:nvSpPr>
        <p:spPr/>
        <p:txBody>
          <a:bodyPr>
            <a:normAutofit/>
          </a:bodyPr>
          <a:lstStyle/>
          <a:p>
            <a:r>
              <a:rPr lang="de-DE" b="1" dirty="0"/>
              <a:t>Dienst</a:t>
            </a:r>
            <a:r>
              <a:rPr lang="de-DE" dirty="0"/>
              <a:t>:		Ein Dienst ist ein spezielles Kommunikationsangebot 			eines Computerprogramms, welches den Anwendern 		im Netz bereitgestellt wird.</a:t>
            </a:r>
          </a:p>
          <a:p>
            <a:r>
              <a:rPr lang="de-DE" dirty="0"/>
              <a:t>		</a:t>
            </a:r>
            <a:r>
              <a:rPr lang="de-DE" b="1" dirty="0"/>
              <a:t>Bsp. </a:t>
            </a:r>
            <a:r>
              <a:rPr lang="de-DE" dirty="0"/>
              <a:t>Sind in </a:t>
            </a:r>
            <a:r>
              <a:rPr lang="de-DE" dirty="0">
                <a:hlinkClick r:id="rId2" action="ppaction://hlinksldjump"/>
              </a:rPr>
              <a:t>Informationsdienste</a:t>
            </a:r>
            <a:r>
              <a:rPr lang="de-DE" dirty="0"/>
              <a:t>, sowie 				</a:t>
            </a:r>
            <a:r>
              <a:rPr lang="de-DE" dirty="0">
                <a:hlinkClick r:id="rId3" action="ppaction://hlinksldjump"/>
              </a:rPr>
              <a:t>Kommunikations- und Kooperationsdienste </a:t>
            </a:r>
            <a:r>
              <a:rPr lang="de-DE" dirty="0"/>
              <a:t>zu finden.</a:t>
            </a:r>
          </a:p>
          <a:p>
            <a:endParaRPr lang="de-DE" dirty="0"/>
          </a:p>
          <a:p>
            <a:pPr marL="0" indent="0"/>
            <a:r>
              <a:rPr lang="de-DE" b="1" dirty="0"/>
              <a:t>Verteiltes System</a:t>
            </a:r>
            <a:r>
              <a:rPr lang="de-DE" dirty="0"/>
              <a:t>:	Wenn die Serveraufgaben in einem 				Rechnernetz an verschiedene Computer 				vergeben werden, nennt man das ein 				verteiltes System. Dazu zählt auch das 				Internet.</a:t>
            </a:r>
          </a:p>
          <a:p>
            <a:endParaRPr lang="de-DE" dirty="0"/>
          </a:p>
        </p:txBody>
      </p:sp>
      <p:sp>
        <p:nvSpPr>
          <p:cNvPr id="5" name="Fußzeilenplatzhalter 14">
            <a:extLst>
              <a:ext uri="{FF2B5EF4-FFF2-40B4-BE49-F238E27FC236}">
                <a16:creationId xmlns:a16="http://schemas.microsoft.com/office/drawing/2014/main" id="{D8388417-4B64-4BE9-B555-FB2A70C963A0}"/>
              </a:ext>
            </a:extLst>
          </p:cNvPr>
          <p:cNvSpPr txBox="1">
            <a:spLocks/>
          </p:cNvSpPr>
          <p:nvPr/>
        </p:nvSpPr>
        <p:spPr>
          <a:xfrm>
            <a:off x="7598176" y="6448689"/>
            <a:ext cx="161684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Klara Scherf</a:t>
            </a:r>
            <a:endParaRPr lang="en-US" dirty="0"/>
          </a:p>
        </p:txBody>
      </p:sp>
      <p:sp>
        <p:nvSpPr>
          <p:cNvPr id="8" name="Rechteck: abgerundete Ecken 7">
            <a:hlinkClick r:id="rId4" action="ppaction://hlinksldjump"/>
            <a:extLst>
              <a:ext uri="{FF2B5EF4-FFF2-40B4-BE49-F238E27FC236}">
                <a16:creationId xmlns:a16="http://schemas.microsoft.com/office/drawing/2014/main" id="{548D2864-D226-475B-8C5D-457E3B39B3BF}"/>
              </a:ext>
            </a:extLst>
          </p:cNvPr>
          <p:cNvSpPr/>
          <p:nvPr/>
        </p:nvSpPr>
        <p:spPr>
          <a:xfrm>
            <a:off x="3910027" y="6422247"/>
            <a:ext cx="1748901" cy="407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Zurück zur Übersicht</a:t>
            </a:r>
          </a:p>
        </p:txBody>
      </p:sp>
      <p:sp>
        <p:nvSpPr>
          <p:cNvPr id="10" name="Pfeil: nach rechts 9">
            <a:hlinkClick r:id="" action="ppaction://hlinkshowjump?jump=nextslide"/>
            <a:extLst>
              <a:ext uri="{FF2B5EF4-FFF2-40B4-BE49-F238E27FC236}">
                <a16:creationId xmlns:a16="http://schemas.microsoft.com/office/drawing/2014/main" id="{AC5CE640-5C64-4B6C-9D98-7CA198FCA54C}"/>
              </a:ext>
            </a:extLst>
          </p:cNvPr>
          <p:cNvSpPr/>
          <p:nvPr/>
        </p:nvSpPr>
        <p:spPr>
          <a:xfrm>
            <a:off x="390618" y="6365087"/>
            <a:ext cx="1074198" cy="492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weiter</a:t>
            </a:r>
          </a:p>
        </p:txBody>
      </p:sp>
      <p:sp>
        <p:nvSpPr>
          <p:cNvPr id="7" name="Pfeil: nach links 6">
            <a:hlinkClick r:id="" action="ppaction://hlinkshowjump?jump=previousslide"/>
            <a:extLst>
              <a:ext uri="{FF2B5EF4-FFF2-40B4-BE49-F238E27FC236}">
                <a16:creationId xmlns:a16="http://schemas.microsoft.com/office/drawing/2014/main" id="{8A8DE994-92CF-4DCE-95E4-66E5D6D1E9DD}"/>
              </a:ext>
            </a:extLst>
          </p:cNvPr>
          <p:cNvSpPr/>
          <p:nvPr/>
        </p:nvSpPr>
        <p:spPr>
          <a:xfrm>
            <a:off x="6217284" y="6403861"/>
            <a:ext cx="1074198" cy="4541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zurück</a:t>
            </a:r>
          </a:p>
        </p:txBody>
      </p:sp>
    </p:spTree>
    <p:extLst>
      <p:ext uri="{BB962C8B-B14F-4D97-AF65-F5344CB8AC3E}">
        <p14:creationId xmlns:p14="http://schemas.microsoft.com/office/powerpoint/2010/main" val="2441045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26752D-E6D8-44ED-A331-18E97D90713B}"/>
              </a:ext>
            </a:extLst>
          </p:cNvPr>
          <p:cNvSpPr>
            <a:spLocks noGrp="1"/>
          </p:cNvSpPr>
          <p:nvPr>
            <p:ph type="title"/>
          </p:nvPr>
        </p:nvSpPr>
        <p:spPr/>
        <p:txBody>
          <a:bodyPr/>
          <a:lstStyle/>
          <a:p>
            <a:r>
              <a:rPr lang="de-DE" dirty="0"/>
              <a:t>Client und Server: </a:t>
            </a:r>
            <a:br>
              <a:rPr lang="de-DE" dirty="0"/>
            </a:br>
            <a:r>
              <a:rPr lang="de-DE" dirty="0"/>
              <a:t>Programmübung</a:t>
            </a:r>
          </a:p>
        </p:txBody>
      </p:sp>
      <p:sp>
        <p:nvSpPr>
          <p:cNvPr id="3" name="Inhaltsplatzhalter 2">
            <a:extLst>
              <a:ext uri="{FF2B5EF4-FFF2-40B4-BE49-F238E27FC236}">
                <a16:creationId xmlns:a16="http://schemas.microsoft.com/office/drawing/2014/main" id="{FAA97352-5E9B-4D5A-B4C4-5CBB86F597AF}"/>
              </a:ext>
            </a:extLst>
          </p:cNvPr>
          <p:cNvSpPr>
            <a:spLocks noGrp="1"/>
          </p:cNvSpPr>
          <p:nvPr>
            <p:ph idx="1"/>
          </p:nvPr>
        </p:nvSpPr>
        <p:spPr/>
        <p:txBody>
          <a:bodyPr>
            <a:normAutofit/>
          </a:bodyPr>
          <a:lstStyle/>
          <a:p>
            <a:endParaRPr lang="de-DE" dirty="0"/>
          </a:p>
          <a:p>
            <a:r>
              <a:rPr lang="de-DE" dirty="0"/>
              <a:t>Nutze im Programm „Filius“ einen Rechner und ein Notebook. Verbinde beide mit einem Kabel. Installiere anschließend auf dem Rechner die Befehlszeile und öffne diese. Nutze den Befehl „ping“ um beide Netzwerkteile miteinander kommunizieren zu lassen.</a:t>
            </a:r>
          </a:p>
          <a:p>
            <a:r>
              <a:rPr lang="de-DE" dirty="0"/>
              <a:t>Achte auf unterschiedliche IP-Adressen.</a:t>
            </a:r>
          </a:p>
        </p:txBody>
      </p:sp>
      <p:sp>
        <p:nvSpPr>
          <p:cNvPr id="5" name="Fußzeilenplatzhalter 14">
            <a:extLst>
              <a:ext uri="{FF2B5EF4-FFF2-40B4-BE49-F238E27FC236}">
                <a16:creationId xmlns:a16="http://schemas.microsoft.com/office/drawing/2014/main" id="{D8388417-4B64-4BE9-B555-FB2A70C963A0}"/>
              </a:ext>
            </a:extLst>
          </p:cNvPr>
          <p:cNvSpPr txBox="1">
            <a:spLocks/>
          </p:cNvSpPr>
          <p:nvPr/>
        </p:nvSpPr>
        <p:spPr>
          <a:xfrm>
            <a:off x="7598176" y="6448689"/>
            <a:ext cx="161684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Klara Scherf</a:t>
            </a:r>
            <a:endParaRPr lang="en-US" dirty="0"/>
          </a:p>
        </p:txBody>
      </p:sp>
      <p:sp>
        <p:nvSpPr>
          <p:cNvPr id="8" name="Rechteck: abgerundete Ecken 7">
            <a:hlinkClick r:id="rId2" action="ppaction://hlinksldjump"/>
            <a:extLst>
              <a:ext uri="{FF2B5EF4-FFF2-40B4-BE49-F238E27FC236}">
                <a16:creationId xmlns:a16="http://schemas.microsoft.com/office/drawing/2014/main" id="{548D2864-D226-475B-8C5D-457E3B39B3BF}"/>
              </a:ext>
            </a:extLst>
          </p:cNvPr>
          <p:cNvSpPr/>
          <p:nvPr/>
        </p:nvSpPr>
        <p:spPr>
          <a:xfrm>
            <a:off x="3910027" y="6422247"/>
            <a:ext cx="1748901" cy="407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Zurück zur Übersicht</a:t>
            </a:r>
          </a:p>
        </p:txBody>
      </p:sp>
      <p:sp>
        <p:nvSpPr>
          <p:cNvPr id="10" name="Pfeil: nach rechts 9">
            <a:hlinkClick r:id="" action="ppaction://hlinkshowjump?jump=nextslide"/>
            <a:extLst>
              <a:ext uri="{FF2B5EF4-FFF2-40B4-BE49-F238E27FC236}">
                <a16:creationId xmlns:a16="http://schemas.microsoft.com/office/drawing/2014/main" id="{AC5CE640-5C64-4B6C-9D98-7CA198FCA54C}"/>
              </a:ext>
            </a:extLst>
          </p:cNvPr>
          <p:cNvSpPr/>
          <p:nvPr/>
        </p:nvSpPr>
        <p:spPr>
          <a:xfrm>
            <a:off x="390618" y="6365087"/>
            <a:ext cx="1074198" cy="492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weiter</a:t>
            </a:r>
          </a:p>
        </p:txBody>
      </p:sp>
      <p:sp>
        <p:nvSpPr>
          <p:cNvPr id="7" name="Pfeil: nach links 6">
            <a:hlinkClick r:id="" action="ppaction://hlinkshowjump?jump=previousslide"/>
            <a:extLst>
              <a:ext uri="{FF2B5EF4-FFF2-40B4-BE49-F238E27FC236}">
                <a16:creationId xmlns:a16="http://schemas.microsoft.com/office/drawing/2014/main" id="{8A8DE994-92CF-4DCE-95E4-66E5D6D1E9DD}"/>
              </a:ext>
            </a:extLst>
          </p:cNvPr>
          <p:cNvSpPr/>
          <p:nvPr/>
        </p:nvSpPr>
        <p:spPr>
          <a:xfrm>
            <a:off x="6217284" y="6403861"/>
            <a:ext cx="1074198" cy="4541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zurück</a:t>
            </a:r>
          </a:p>
        </p:txBody>
      </p:sp>
      <p:pic>
        <p:nvPicPr>
          <p:cNvPr id="6" name="Grafik 5">
            <a:extLst>
              <a:ext uri="{FF2B5EF4-FFF2-40B4-BE49-F238E27FC236}">
                <a16:creationId xmlns:a16="http://schemas.microsoft.com/office/drawing/2014/main" id="{02A9F114-E82B-4B0D-93EA-40DBBA6CE8C5}"/>
              </a:ext>
            </a:extLst>
          </p:cNvPr>
          <p:cNvPicPr>
            <a:picLocks noChangeAspect="1"/>
          </p:cNvPicPr>
          <p:nvPr/>
        </p:nvPicPr>
        <p:blipFill>
          <a:blip r:embed="rId3"/>
          <a:stretch>
            <a:fillRect/>
          </a:stretch>
        </p:blipFill>
        <p:spPr>
          <a:xfrm>
            <a:off x="2519362" y="4116494"/>
            <a:ext cx="4105275" cy="1752600"/>
          </a:xfrm>
          <a:prstGeom prst="rect">
            <a:avLst/>
          </a:prstGeom>
        </p:spPr>
      </p:pic>
    </p:spTree>
    <p:extLst>
      <p:ext uri="{BB962C8B-B14F-4D97-AF65-F5344CB8AC3E}">
        <p14:creationId xmlns:p14="http://schemas.microsoft.com/office/powerpoint/2010/main" val="1583075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26752D-E6D8-44ED-A331-18E97D90713B}"/>
              </a:ext>
            </a:extLst>
          </p:cNvPr>
          <p:cNvSpPr>
            <a:spLocks noGrp="1"/>
          </p:cNvSpPr>
          <p:nvPr>
            <p:ph type="title"/>
          </p:nvPr>
        </p:nvSpPr>
        <p:spPr/>
        <p:txBody>
          <a:bodyPr/>
          <a:lstStyle/>
          <a:p>
            <a:r>
              <a:rPr lang="de-DE" dirty="0"/>
              <a:t>Client und Server: Überprüfe dich selbst</a:t>
            </a:r>
          </a:p>
        </p:txBody>
      </p:sp>
      <p:sp>
        <p:nvSpPr>
          <p:cNvPr id="3" name="Inhaltsplatzhalter 2">
            <a:extLst>
              <a:ext uri="{FF2B5EF4-FFF2-40B4-BE49-F238E27FC236}">
                <a16:creationId xmlns:a16="http://schemas.microsoft.com/office/drawing/2014/main" id="{FAA97352-5E9B-4D5A-B4C4-5CBB86F597AF}"/>
              </a:ext>
            </a:extLst>
          </p:cNvPr>
          <p:cNvSpPr>
            <a:spLocks noGrp="1"/>
          </p:cNvSpPr>
          <p:nvPr>
            <p:ph idx="1"/>
          </p:nvPr>
        </p:nvSpPr>
        <p:spPr/>
        <p:txBody>
          <a:bodyPr>
            <a:normAutofit/>
          </a:bodyPr>
          <a:lstStyle/>
          <a:p>
            <a:pPr marL="0" indent="0" algn="ctr">
              <a:buNone/>
            </a:pPr>
            <a:endParaRPr lang="de-DE" sz="2800" dirty="0">
              <a:hlinkClick r:id="rId2"/>
            </a:endParaRPr>
          </a:p>
          <a:p>
            <a:pPr marL="0" indent="0" algn="ctr">
              <a:buNone/>
            </a:pPr>
            <a:r>
              <a:rPr lang="de-DE" sz="2800" dirty="0">
                <a:hlinkClick r:id="rId2"/>
              </a:rPr>
              <a:t>Lückentext</a:t>
            </a:r>
            <a:endParaRPr lang="de-DE" sz="2800" dirty="0"/>
          </a:p>
          <a:p>
            <a:pPr algn="ctr"/>
            <a:endParaRPr lang="de-DE" sz="2800" dirty="0"/>
          </a:p>
          <a:p>
            <a:pPr algn="ctr"/>
            <a:endParaRPr lang="de-DE" sz="2800" dirty="0"/>
          </a:p>
        </p:txBody>
      </p:sp>
      <p:sp>
        <p:nvSpPr>
          <p:cNvPr id="5" name="Fußzeilenplatzhalter 14">
            <a:extLst>
              <a:ext uri="{FF2B5EF4-FFF2-40B4-BE49-F238E27FC236}">
                <a16:creationId xmlns:a16="http://schemas.microsoft.com/office/drawing/2014/main" id="{D8388417-4B64-4BE9-B555-FB2A70C963A0}"/>
              </a:ext>
            </a:extLst>
          </p:cNvPr>
          <p:cNvSpPr txBox="1">
            <a:spLocks/>
          </p:cNvSpPr>
          <p:nvPr/>
        </p:nvSpPr>
        <p:spPr>
          <a:xfrm>
            <a:off x="7598176" y="6448689"/>
            <a:ext cx="161684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Klara Scherf</a:t>
            </a:r>
            <a:endParaRPr lang="en-US" dirty="0"/>
          </a:p>
        </p:txBody>
      </p:sp>
      <p:sp>
        <p:nvSpPr>
          <p:cNvPr id="8" name="Rechteck: abgerundete Ecken 7">
            <a:hlinkClick r:id="rId3" action="ppaction://hlinksldjump"/>
            <a:extLst>
              <a:ext uri="{FF2B5EF4-FFF2-40B4-BE49-F238E27FC236}">
                <a16:creationId xmlns:a16="http://schemas.microsoft.com/office/drawing/2014/main" id="{548D2864-D226-475B-8C5D-457E3B39B3BF}"/>
              </a:ext>
            </a:extLst>
          </p:cNvPr>
          <p:cNvSpPr/>
          <p:nvPr/>
        </p:nvSpPr>
        <p:spPr>
          <a:xfrm>
            <a:off x="3910027" y="6422247"/>
            <a:ext cx="1748901" cy="407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Zurück zur Übersicht</a:t>
            </a:r>
          </a:p>
        </p:txBody>
      </p:sp>
      <p:sp>
        <p:nvSpPr>
          <p:cNvPr id="9" name="Pfeil: nach rechts 8">
            <a:hlinkClick r:id="" action="ppaction://hlinkshowjump?jump=nextslide"/>
            <a:extLst>
              <a:ext uri="{FF2B5EF4-FFF2-40B4-BE49-F238E27FC236}">
                <a16:creationId xmlns:a16="http://schemas.microsoft.com/office/drawing/2014/main" id="{E4D0036E-6D07-4C9A-BAEA-E06323120643}"/>
              </a:ext>
            </a:extLst>
          </p:cNvPr>
          <p:cNvSpPr/>
          <p:nvPr/>
        </p:nvSpPr>
        <p:spPr>
          <a:xfrm>
            <a:off x="390617" y="6365087"/>
            <a:ext cx="2075491" cy="492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nächstes Thema</a:t>
            </a:r>
          </a:p>
        </p:txBody>
      </p:sp>
      <p:pic>
        <p:nvPicPr>
          <p:cNvPr id="6" name="Grafik 5">
            <a:extLst>
              <a:ext uri="{FF2B5EF4-FFF2-40B4-BE49-F238E27FC236}">
                <a16:creationId xmlns:a16="http://schemas.microsoft.com/office/drawing/2014/main" id="{C02A126C-3C1B-41B4-A96B-391778285AE1}"/>
              </a:ext>
            </a:extLst>
          </p:cNvPr>
          <p:cNvPicPr>
            <a:picLocks noChangeAspect="1"/>
          </p:cNvPicPr>
          <p:nvPr/>
        </p:nvPicPr>
        <p:blipFill>
          <a:blip r:embed="rId4"/>
          <a:stretch>
            <a:fillRect/>
          </a:stretch>
        </p:blipFill>
        <p:spPr>
          <a:xfrm>
            <a:off x="3469409" y="3124200"/>
            <a:ext cx="2205182" cy="2205182"/>
          </a:xfrm>
          <a:prstGeom prst="rect">
            <a:avLst/>
          </a:prstGeom>
        </p:spPr>
      </p:pic>
      <p:sp>
        <p:nvSpPr>
          <p:cNvPr id="10" name="Pfeil: nach links 9">
            <a:hlinkClick r:id="" action="ppaction://hlinkshowjump?jump=previousslide"/>
            <a:extLst>
              <a:ext uri="{FF2B5EF4-FFF2-40B4-BE49-F238E27FC236}">
                <a16:creationId xmlns:a16="http://schemas.microsoft.com/office/drawing/2014/main" id="{2791D5BE-19C2-446A-813A-1099EFE5F6EF}"/>
              </a:ext>
            </a:extLst>
          </p:cNvPr>
          <p:cNvSpPr/>
          <p:nvPr/>
        </p:nvSpPr>
        <p:spPr>
          <a:xfrm>
            <a:off x="6217284" y="6403861"/>
            <a:ext cx="1074198" cy="4541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zurück</a:t>
            </a:r>
          </a:p>
        </p:txBody>
      </p:sp>
    </p:spTree>
    <p:extLst>
      <p:ext uri="{BB962C8B-B14F-4D97-AF65-F5344CB8AC3E}">
        <p14:creationId xmlns:p14="http://schemas.microsoft.com/office/powerpoint/2010/main" val="1624627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26752D-E6D8-44ED-A331-18E97D90713B}"/>
              </a:ext>
            </a:extLst>
          </p:cNvPr>
          <p:cNvSpPr>
            <a:spLocks noGrp="1"/>
          </p:cNvSpPr>
          <p:nvPr>
            <p:ph type="title"/>
          </p:nvPr>
        </p:nvSpPr>
        <p:spPr/>
        <p:txBody>
          <a:bodyPr/>
          <a:lstStyle/>
          <a:p>
            <a:r>
              <a:rPr lang="de-DE" dirty="0"/>
              <a:t>Topologien</a:t>
            </a:r>
          </a:p>
        </p:txBody>
      </p:sp>
      <p:sp>
        <p:nvSpPr>
          <p:cNvPr id="3" name="Inhaltsplatzhalter 2">
            <a:extLst>
              <a:ext uri="{FF2B5EF4-FFF2-40B4-BE49-F238E27FC236}">
                <a16:creationId xmlns:a16="http://schemas.microsoft.com/office/drawing/2014/main" id="{FAA97352-5E9B-4D5A-B4C4-5CBB86F597AF}"/>
              </a:ext>
            </a:extLst>
          </p:cNvPr>
          <p:cNvSpPr>
            <a:spLocks noGrp="1"/>
          </p:cNvSpPr>
          <p:nvPr>
            <p:ph idx="1"/>
          </p:nvPr>
        </p:nvSpPr>
        <p:spPr/>
        <p:txBody>
          <a:bodyPr/>
          <a:lstStyle/>
          <a:p>
            <a:r>
              <a:rPr lang="de-DE" b="1" dirty="0"/>
              <a:t>Topologie:</a:t>
            </a:r>
            <a:r>
              <a:rPr lang="de-DE" dirty="0"/>
              <a:t>	Eine Topologie bezeichnet die Struktur der 				Verbindungen von Geräten in eine Rechnernetz.</a:t>
            </a:r>
          </a:p>
          <a:p>
            <a:r>
              <a:rPr lang="de-DE" dirty="0"/>
              <a:t>Um Computer miteinander zu verbinden nutzt man diese Topologien.</a:t>
            </a:r>
          </a:p>
          <a:p>
            <a:endParaRPr lang="de-DE" dirty="0"/>
          </a:p>
          <a:p>
            <a:r>
              <a:rPr lang="de-DE" b="1" dirty="0"/>
              <a:t>Stern-Topologie:</a:t>
            </a:r>
          </a:p>
          <a:p>
            <a:pPr lvl="3">
              <a:buFont typeface="Courier New" panose="02070309020205020404" pitchFamily="49" charset="0"/>
              <a:buChar char="o"/>
            </a:pPr>
            <a:r>
              <a:rPr lang="de-DE" sz="2000" dirty="0"/>
              <a:t>alle Teilnehmer sind an einem zentralen Punkt angeschlossen</a:t>
            </a:r>
          </a:p>
          <a:p>
            <a:pPr lvl="3">
              <a:buFont typeface="Courier New" panose="02070309020205020404" pitchFamily="49" charset="0"/>
              <a:buChar char="o"/>
            </a:pPr>
            <a:r>
              <a:rPr lang="de-DE" sz="2000" dirty="0"/>
              <a:t>Switch (engl. Schalter) ermöglicht die Verbindung zwischen allen angeschlossenen Computern</a:t>
            </a:r>
          </a:p>
          <a:p>
            <a:pPr lvl="3">
              <a:buFont typeface="Courier New" panose="02070309020205020404" pitchFamily="49" charset="0"/>
              <a:buChar char="o"/>
            </a:pPr>
            <a:r>
              <a:rPr lang="de-DE" sz="2000" dirty="0"/>
              <a:t>hohe Ausfallsicherheit und Übertragungs-</a:t>
            </a:r>
          </a:p>
          <a:p>
            <a:pPr marL="720725" lvl="3" indent="-153988">
              <a:buNone/>
            </a:pPr>
            <a:r>
              <a:rPr lang="de-DE" sz="2000" dirty="0"/>
              <a:t>	</a:t>
            </a:r>
            <a:r>
              <a:rPr lang="de-DE" sz="2000" dirty="0" err="1"/>
              <a:t>geschwindigkeit</a:t>
            </a:r>
            <a:endParaRPr lang="de-DE" sz="2000" dirty="0"/>
          </a:p>
          <a:p>
            <a:pPr lvl="3">
              <a:buFont typeface="Courier New" panose="02070309020205020404" pitchFamily="49" charset="0"/>
              <a:buChar char="o"/>
            </a:pPr>
            <a:r>
              <a:rPr lang="de-DE" sz="2000" dirty="0"/>
              <a:t>Bsp.: Festnetz-Telefon</a:t>
            </a:r>
          </a:p>
        </p:txBody>
      </p:sp>
      <p:sp>
        <p:nvSpPr>
          <p:cNvPr id="5" name="Fußzeilenplatzhalter 14">
            <a:extLst>
              <a:ext uri="{FF2B5EF4-FFF2-40B4-BE49-F238E27FC236}">
                <a16:creationId xmlns:a16="http://schemas.microsoft.com/office/drawing/2014/main" id="{D8388417-4B64-4BE9-B555-FB2A70C963A0}"/>
              </a:ext>
            </a:extLst>
          </p:cNvPr>
          <p:cNvSpPr txBox="1">
            <a:spLocks/>
          </p:cNvSpPr>
          <p:nvPr/>
        </p:nvSpPr>
        <p:spPr>
          <a:xfrm>
            <a:off x="7598176" y="6448689"/>
            <a:ext cx="161684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Klara Scherf</a:t>
            </a:r>
            <a:endParaRPr lang="en-US" dirty="0"/>
          </a:p>
        </p:txBody>
      </p:sp>
      <p:sp>
        <p:nvSpPr>
          <p:cNvPr id="6" name="Rechteck: abgerundete Ecken 5">
            <a:hlinkClick r:id="rId2" action="ppaction://hlinksldjump"/>
            <a:extLst>
              <a:ext uri="{FF2B5EF4-FFF2-40B4-BE49-F238E27FC236}">
                <a16:creationId xmlns:a16="http://schemas.microsoft.com/office/drawing/2014/main" id="{0CF7BF94-BC79-48F4-BF09-C3CF65609A1C}"/>
              </a:ext>
            </a:extLst>
          </p:cNvPr>
          <p:cNvSpPr/>
          <p:nvPr/>
        </p:nvSpPr>
        <p:spPr>
          <a:xfrm>
            <a:off x="3910027" y="6422247"/>
            <a:ext cx="1748901" cy="407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Zurück zur Übersicht</a:t>
            </a:r>
          </a:p>
        </p:txBody>
      </p:sp>
      <p:pic>
        <p:nvPicPr>
          <p:cNvPr id="4" name="Grafik 3">
            <a:extLst>
              <a:ext uri="{FF2B5EF4-FFF2-40B4-BE49-F238E27FC236}">
                <a16:creationId xmlns:a16="http://schemas.microsoft.com/office/drawing/2014/main" id="{F4BF0D0B-2E66-4068-A056-34118645555B}"/>
              </a:ext>
            </a:extLst>
          </p:cNvPr>
          <p:cNvPicPr>
            <a:picLocks noChangeAspect="1"/>
          </p:cNvPicPr>
          <p:nvPr/>
        </p:nvPicPr>
        <p:blipFill>
          <a:blip r:embed="rId3"/>
          <a:stretch>
            <a:fillRect/>
          </a:stretch>
        </p:blipFill>
        <p:spPr>
          <a:xfrm>
            <a:off x="6137044" y="4524482"/>
            <a:ext cx="2563611" cy="1747735"/>
          </a:xfrm>
          <a:prstGeom prst="rect">
            <a:avLst/>
          </a:prstGeom>
        </p:spPr>
      </p:pic>
      <p:sp>
        <p:nvSpPr>
          <p:cNvPr id="7" name="Pfeil: nach rechts 6">
            <a:hlinkClick r:id="" action="ppaction://hlinkshowjump?jump=nextslide"/>
            <a:extLst>
              <a:ext uri="{FF2B5EF4-FFF2-40B4-BE49-F238E27FC236}">
                <a16:creationId xmlns:a16="http://schemas.microsoft.com/office/drawing/2014/main" id="{97187B4E-2717-441C-9BA0-657D2C62F089}"/>
              </a:ext>
            </a:extLst>
          </p:cNvPr>
          <p:cNvSpPr/>
          <p:nvPr/>
        </p:nvSpPr>
        <p:spPr>
          <a:xfrm>
            <a:off x="390618" y="6365087"/>
            <a:ext cx="1074198" cy="492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weiter</a:t>
            </a:r>
          </a:p>
        </p:txBody>
      </p:sp>
      <p:sp>
        <p:nvSpPr>
          <p:cNvPr id="9" name="Pfeil: nach links 8">
            <a:hlinkClick r:id="rId4" action="ppaction://hlinksldjump"/>
            <a:extLst>
              <a:ext uri="{FF2B5EF4-FFF2-40B4-BE49-F238E27FC236}">
                <a16:creationId xmlns:a16="http://schemas.microsoft.com/office/drawing/2014/main" id="{79D76845-582A-4ED1-8DF6-94D037DDAE00}"/>
              </a:ext>
            </a:extLst>
          </p:cNvPr>
          <p:cNvSpPr/>
          <p:nvPr/>
        </p:nvSpPr>
        <p:spPr>
          <a:xfrm>
            <a:off x="6010033" y="6365086"/>
            <a:ext cx="1877822" cy="4929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vorheriges Thema</a:t>
            </a:r>
          </a:p>
        </p:txBody>
      </p:sp>
    </p:spTree>
    <p:extLst>
      <p:ext uri="{BB962C8B-B14F-4D97-AF65-F5344CB8AC3E}">
        <p14:creationId xmlns:p14="http://schemas.microsoft.com/office/powerpoint/2010/main" val="1338951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26752D-E6D8-44ED-A331-18E97D90713B}"/>
              </a:ext>
            </a:extLst>
          </p:cNvPr>
          <p:cNvSpPr>
            <a:spLocks noGrp="1"/>
          </p:cNvSpPr>
          <p:nvPr>
            <p:ph type="title"/>
          </p:nvPr>
        </p:nvSpPr>
        <p:spPr/>
        <p:txBody>
          <a:bodyPr/>
          <a:lstStyle/>
          <a:p>
            <a:r>
              <a:rPr lang="de-DE" dirty="0"/>
              <a:t>Topologien</a:t>
            </a:r>
          </a:p>
        </p:txBody>
      </p:sp>
      <p:sp>
        <p:nvSpPr>
          <p:cNvPr id="3" name="Inhaltsplatzhalter 2">
            <a:extLst>
              <a:ext uri="{FF2B5EF4-FFF2-40B4-BE49-F238E27FC236}">
                <a16:creationId xmlns:a16="http://schemas.microsoft.com/office/drawing/2014/main" id="{FAA97352-5E9B-4D5A-B4C4-5CBB86F597AF}"/>
              </a:ext>
            </a:extLst>
          </p:cNvPr>
          <p:cNvSpPr>
            <a:spLocks noGrp="1"/>
          </p:cNvSpPr>
          <p:nvPr>
            <p:ph idx="1"/>
          </p:nvPr>
        </p:nvSpPr>
        <p:spPr/>
        <p:txBody>
          <a:bodyPr/>
          <a:lstStyle/>
          <a:p>
            <a:r>
              <a:rPr lang="de-DE" b="1" dirty="0"/>
              <a:t>Ring-Topologie:</a:t>
            </a:r>
          </a:p>
          <a:p>
            <a:pPr lvl="3">
              <a:buFont typeface="Courier New" panose="02070309020205020404" pitchFamily="49" charset="0"/>
              <a:buChar char="o"/>
            </a:pPr>
            <a:r>
              <a:rPr lang="de-DE" sz="2000" dirty="0"/>
              <a:t>verbindet je zwei Computer, sodass ein geschlossener Ring entsteht</a:t>
            </a:r>
          </a:p>
          <a:p>
            <a:pPr lvl="3">
              <a:buFont typeface="Courier New" panose="02070309020205020404" pitchFamily="49" charset="0"/>
              <a:buChar char="o"/>
            </a:pPr>
            <a:r>
              <a:rPr lang="de-DE" sz="2000" dirty="0"/>
              <a:t>jeder Computer kann als Repeater (engl. Verstärker, Überträger) arbeiten </a:t>
            </a:r>
            <a:r>
              <a:rPr lang="de-DE" sz="2000" dirty="0">
                <a:sym typeface="Wingdings" panose="05000000000000000000" pitchFamily="2" charset="2"/>
              </a:rPr>
              <a:t> Große Entfernungen können überbrückt werden</a:t>
            </a:r>
          </a:p>
          <a:p>
            <a:pPr lvl="3">
              <a:buFont typeface="Courier New" panose="02070309020205020404" pitchFamily="49" charset="0"/>
              <a:buChar char="o"/>
            </a:pPr>
            <a:r>
              <a:rPr lang="de-DE" sz="2000" dirty="0">
                <a:sym typeface="Wingdings" panose="05000000000000000000" pitchFamily="2" charset="2"/>
              </a:rPr>
              <a:t>beim Ausfall eines Rechners bricht ganzer Ring zusammen</a:t>
            </a:r>
          </a:p>
          <a:p>
            <a:pPr marL="92075" lvl="3" indent="0">
              <a:buNone/>
            </a:pPr>
            <a:endParaRPr lang="de-DE" sz="2000" dirty="0">
              <a:sym typeface="Wingdings" panose="05000000000000000000" pitchFamily="2" charset="2"/>
            </a:endParaRPr>
          </a:p>
          <a:p>
            <a:pPr marL="92075" lvl="3" indent="0">
              <a:buNone/>
            </a:pPr>
            <a:r>
              <a:rPr lang="de-DE" sz="2000" b="1" dirty="0">
                <a:sym typeface="Wingdings" panose="05000000000000000000" pitchFamily="2" charset="2"/>
              </a:rPr>
              <a:t>Bus-Topologie:</a:t>
            </a:r>
          </a:p>
          <a:p>
            <a:pPr marL="803275" lvl="6" indent="-161925">
              <a:buFont typeface="Courier New" panose="02070309020205020404" pitchFamily="49" charset="0"/>
              <a:buChar char="o"/>
            </a:pPr>
            <a:r>
              <a:rPr lang="de-DE" sz="2000" dirty="0">
                <a:sym typeface="Wingdings" panose="05000000000000000000" pitchFamily="2" charset="2"/>
              </a:rPr>
              <a:t>alle Computer sind durch ein Hauptkabel angeschlossen</a:t>
            </a:r>
          </a:p>
          <a:p>
            <a:pPr marL="803275" lvl="6" indent="-161925">
              <a:buFont typeface="Courier New" panose="02070309020205020404" pitchFamily="49" charset="0"/>
              <a:buChar char="o"/>
            </a:pPr>
            <a:r>
              <a:rPr lang="de-DE" sz="2000" dirty="0">
                <a:sym typeface="Wingdings" panose="05000000000000000000" pitchFamily="2" charset="2"/>
              </a:rPr>
              <a:t>geringe Übertragungsgeschwindigkeit, hohe Störanfälligkeit</a:t>
            </a:r>
          </a:p>
          <a:p>
            <a:pPr marL="803275" lvl="6" indent="-161925">
              <a:buFont typeface="Courier New" panose="02070309020205020404" pitchFamily="49" charset="0"/>
              <a:buChar char="o"/>
            </a:pPr>
            <a:r>
              <a:rPr lang="de-DE" sz="2000" dirty="0">
                <a:sym typeface="Wingdings" panose="05000000000000000000" pitchFamily="2" charset="2"/>
              </a:rPr>
              <a:t>immer nur eine Station kann senden</a:t>
            </a:r>
          </a:p>
        </p:txBody>
      </p:sp>
      <p:sp>
        <p:nvSpPr>
          <p:cNvPr id="5" name="Fußzeilenplatzhalter 14">
            <a:extLst>
              <a:ext uri="{FF2B5EF4-FFF2-40B4-BE49-F238E27FC236}">
                <a16:creationId xmlns:a16="http://schemas.microsoft.com/office/drawing/2014/main" id="{D8388417-4B64-4BE9-B555-FB2A70C963A0}"/>
              </a:ext>
            </a:extLst>
          </p:cNvPr>
          <p:cNvSpPr txBox="1">
            <a:spLocks/>
          </p:cNvSpPr>
          <p:nvPr/>
        </p:nvSpPr>
        <p:spPr>
          <a:xfrm>
            <a:off x="7598176" y="6448689"/>
            <a:ext cx="161684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Klara Scherf</a:t>
            </a:r>
            <a:endParaRPr lang="en-US" dirty="0"/>
          </a:p>
        </p:txBody>
      </p:sp>
      <p:sp>
        <p:nvSpPr>
          <p:cNvPr id="6" name="Rechteck: abgerundete Ecken 5">
            <a:hlinkClick r:id="rId2" action="ppaction://hlinksldjump"/>
            <a:extLst>
              <a:ext uri="{FF2B5EF4-FFF2-40B4-BE49-F238E27FC236}">
                <a16:creationId xmlns:a16="http://schemas.microsoft.com/office/drawing/2014/main" id="{0CF7BF94-BC79-48F4-BF09-C3CF65609A1C}"/>
              </a:ext>
            </a:extLst>
          </p:cNvPr>
          <p:cNvSpPr/>
          <p:nvPr/>
        </p:nvSpPr>
        <p:spPr>
          <a:xfrm>
            <a:off x="3910027" y="6422247"/>
            <a:ext cx="1748901" cy="407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Zurück zur Übersicht</a:t>
            </a:r>
          </a:p>
        </p:txBody>
      </p:sp>
      <p:pic>
        <p:nvPicPr>
          <p:cNvPr id="4" name="Grafik 3">
            <a:extLst>
              <a:ext uri="{FF2B5EF4-FFF2-40B4-BE49-F238E27FC236}">
                <a16:creationId xmlns:a16="http://schemas.microsoft.com/office/drawing/2014/main" id="{FE1B7449-CDD6-438A-99FB-95934BE18FF2}"/>
              </a:ext>
            </a:extLst>
          </p:cNvPr>
          <p:cNvPicPr>
            <a:picLocks noChangeAspect="1"/>
          </p:cNvPicPr>
          <p:nvPr/>
        </p:nvPicPr>
        <p:blipFill>
          <a:blip r:embed="rId3"/>
          <a:stretch>
            <a:fillRect/>
          </a:stretch>
        </p:blipFill>
        <p:spPr>
          <a:xfrm>
            <a:off x="6619298" y="927930"/>
            <a:ext cx="1508702" cy="1256013"/>
          </a:xfrm>
          <a:prstGeom prst="rect">
            <a:avLst/>
          </a:prstGeom>
        </p:spPr>
      </p:pic>
      <p:pic>
        <p:nvPicPr>
          <p:cNvPr id="7" name="Grafik 6">
            <a:extLst>
              <a:ext uri="{FF2B5EF4-FFF2-40B4-BE49-F238E27FC236}">
                <a16:creationId xmlns:a16="http://schemas.microsoft.com/office/drawing/2014/main" id="{1B35C601-6380-429A-AB06-FC658C06A029}"/>
              </a:ext>
            </a:extLst>
          </p:cNvPr>
          <p:cNvPicPr>
            <a:picLocks noChangeAspect="1"/>
          </p:cNvPicPr>
          <p:nvPr/>
        </p:nvPicPr>
        <p:blipFill>
          <a:blip r:embed="rId4"/>
          <a:stretch>
            <a:fillRect/>
          </a:stretch>
        </p:blipFill>
        <p:spPr>
          <a:xfrm>
            <a:off x="5658929" y="5246255"/>
            <a:ext cx="2112814" cy="1060305"/>
          </a:xfrm>
          <a:prstGeom prst="rect">
            <a:avLst/>
          </a:prstGeom>
        </p:spPr>
      </p:pic>
      <p:sp>
        <p:nvSpPr>
          <p:cNvPr id="8" name="Pfeil: nach rechts 7">
            <a:hlinkClick r:id="" action="ppaction://hlinkshowjump?jump=nextslide"/>
            <a:extLst>
              <a:ext uri="{FF2B5EF4-FFF2-40B4-BE49-F238E27FC236}">
                <a16:creationId xmlns:a16="http://schemas.microsoft.com/office/drawing/2014/main" id="{1A2D63D1-05A6-4839-816E-4961094108FA}"/>
              </a:ext>
            </a:extLst>
          </p:cNvPr>
          <p:cNvSpPr/>
          <p:nvPr/>
        </p:nvSpPr>
        <p:spPr>
          <a:xfrm>
            <a:off x="390618" y="6365087"/>
            <a:ext cx="1074198" cy="492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weiter</a:t>
            </a:r>
          </a:p>
        </p:txBody>
      </p:sp>
      <p:sp>
        <p:nvSpPr>
          <p:cNvPr id="9" name="Pfeil: nach links 8">
            <a:hlinkClick r:id="" action="ppaction://hlinkshowjump?jump=previousslide"/>
            <a:extLst>
              <a:ext uri="{FF2B5EF4-FFF2-40B4-BE49-F238E27FC236}">
                <a16:creationId xmlns:a16="http://schemas.microsoft.com/office/drawing/2014/main" id="{DCABC006-A924-4DD5-8659-40E95A8280C0}"/>
              </a:ext>
            </a:extLst>
          </p:cNvPr>
          <p:cNvSpPr/>
          <p:nvPr/>
        </p:nvSpPr>
        <p:spPr>
          <a:xfrm>
            <a:off x="6217284" y="6403861"/>
            <a:ext cx="1074198" cy="4541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zurück</a:t>
            </a:r>
          </a:p>
        </p:txBody>
      </p:sp>
    </p:spTree>
    <p:extLst>
      <p:ext uri="{BB962C8B-B14F-4D97-AF65-F5344CB8AC3E}">
        <p14:creationId xmlns:p14="http://schemas.microsoft.com/office/powerpoint/2010/main" val="875077882"/>
      </p:ext>
    </p:extLst>
  </p:cSld>
  <p:clrMapOvr>
    <a:masterClrMapping/>
  </p:clrMapOvr>
</p:sld>
</file>

<file path=ppt/theme/theme1.xml><?xml version="1.0" encoding="utf-8"?>
<a:theme xmlns:a="http://schemas.openxmlformats.org/drawingml/2006/main" name="Rückblick">
  <a:themeElements>
    <a:clrScheme name="Rückblick">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2219</Words>
  <Application>Microsoft Office PowerPoint</Application>
  <PresentationFormat>Bildschirmpräsentation (4:3)</PresentationFormat>
  <Paragraphs>374</Paragraphs>
  <Slides>36</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36</vt:i4>
      </vt:variant>
    </vt:vector>
  </HeadingPairs>
  <TitlesOfParts>
    <vt:vector size="41" baseType="lpstr">
      <vt:lpstr>Arial</vt:lpstr>
      <vt:lpstr>Calibri</vt:lpstr>
      <vt:lpstr>Calibri Light</vt:lpstr>
      <vt:lpstr>Courier New</vt:lpstr>
      <vt:lpstr>Rückblick</vt:lpstr>
      <vt:lpstr>Rechnernetze und Dienste</vt:lpstr>
      <vt:lpstr>PowerPoint-Präsentation</vt:lpstr>
      <vt:lpstr>Client und Server</vt:lpstr>
      <vt:lpstr>Server-Client-Prinzip</vt:lpstr>
      <vt:lpstr>Dienst und Verteiltes System</vt:lpstr>
      <vt:lpstr>Client und Server:  Programmübung</vt:lpstr>
      <vt:lpstr>Client und Server: Überprüfe dich selbst</vt:lpstr>
      <vt:lpstr>Topologien</vt:lpstr>
      <vt:lpstr>Topologien</vt:lpstr>
      <vt:lpstr>Topologien</vt:lpstr>
      <vt:lpstr>Topologien: Programmübung</vt:lpstr>
      <vt:lpstr>Topologien: Überprüfe dich selbst</vt:lpstr>
      <vt:lpstr>PAN, LAN, MAN, WAN</vt:lpstr>
      <vt:lpstr>PAN, LAN, MAN, WAN</vt:lpstr>
      <vt:lpstr>PAN, LAN, MAN, WAN</vt:lpstr>
      <vt:lpstr>PAN, LAN, MAN, WAN: Überprüfe dich selbst</vt:lpstr>
      <vt:lpstr>Informationsdienste</vt:lpstr>
      <vt:lpstr>Informationsdienste: Überprüfe dich selbst</vt:lpstr>
      <vt:lpstr>Kommunikations- und Kooperationsdienste</vt:lpstr>
      <vt:lpstr>Kommunikations- und Kooperationsdienste: Programmübung</vt:lpstr>
      <vt:lpstr>Kommunikations- und Kooperationsdienste: Überprüfe dich selbst</vt:lpstr>
      <vt:lpstr>Dateitransfer</vt:lpstr>
      <vt:lpstr>Dateitransfer</vt:lpstr>
      <vt:lpstr>Schulnetz</vt:lpstr>
      <vt:lpstr>Lernmanagementsysteme</vt:lpstr>
      <vt:lpstr>Lernmanagementsysteme</vt:lpstr>
      <vt:lpstr>Lernmanagementsysteme : Überprüfe dich selbst</vt:lpstr>
      <vt:lpstr>Datensicherheit und -schutz in vernetzten Systemen</vt:lpstr>
      <vt:lpstr>Datensicherheit und -schutz in vernetzten Systemen</vt:lpstr>
      <vt:lpstr>Datensicherheit und -schutz in vernetzten Systemen: Überprüfe dich selbst</vt:lpstr>
      <vt:lpstr>Umgangsformen im Internet</vt:lpstr>
      <vt:lpstr>Umgangsformen im Internet</vt:lpstr>
      <vt:lpstr>Umgangsformen im Internet: Überprüfe dich selbst</vt:lpstr>
      <vt:lpstr>Quellenverzeichnis</vt:lpstr>
      <vt:lpstr>Quellenverzeichnis</vt:lpstr>
      <vt:lpstr>Abbildungsquellen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Rechnernetze und Dienste</dc:title>
  <dc:creator>Klara S.</dc:creator>
  <cp:lastModifiedBy>Klara S.</cp:lastModifiedBy>
  <cp:revision>111</cp:revision>
  <dcterms:created xsi:type="dcterms:W3CDTF">2020-06-26T10:07:27Z</dcterms:created>
  <dcterms:modified xsi:type="dcterms:W3CDTF">2020-07-06T12:58:32Z</dcterms:modified>
</cp:coreProperties>
</file>