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Lst>
  <p:notesMasterIdLst>
    <p:notesMasterId r:id="rId32"/>
  </p:notesMasterIdLst>
  <p:handoutMasterIdLst>
    <p:handoutMasterId r:id="rId33"/>
  </p:handoutMasterIdLst>
  <p:sldIdLst>
    <p:sldId id="256" r:id="rId2"/>
    <p:sldId id="300" r:id="rId3"/>
    <p:sldId id="344" r:id="rId4"/>
    <p:sldId id="345" r:id="rId5"/>
    <p:sldId id="328"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15" r:id="rId22"/>
    <p:sldId id="316" r:id="rId23"/>
    <p:sldId id="317" r:id="rId24"/>
    <p:sldId id="318" r:id="rId25"/>
    <p:sldId id="319" r:id="rId26"/>
    <p:sldId id="320" r:id="rId27"/>
    <p:sldId id="321" r:id="rId28"/>
    <p:sldId id="298" r:id="rId29"/>
    <p:sldId id="295" r:id="rId30"/>
    <p:sldId id="293" r:id="rId31"/>
  </p:sldIdLst>
  <p:sldSz cx="12192000" cy="6858000"/>
  <p:notesSz cx="6858000" cy="9144000"/>
  <p:embeddedFontLst>
    <p:embeddedFont>
      <p:font typeface="Open Sans" panose="020B0606030504020204" pitchFamily="34" charset="0"/>
      <p:regular r:id="rId34"/>
      <p:bold r:id="rId35"/>
      <p:italic r:id="rId36"/>
      <p:boldItalic r:id="rId37"/>
    </p:embeddedFont>
    <p:embeddedFont>
      <p:font typeface="ＭＳ Ｐゴシック" panose="020B0600070205080204" pitchFamily="34" charset="-128"/>
      <p:regular r:id="rId38"/>
    </p:embeddedFont>
    <p:embeddedFont>
      <p:font typeface="Calibri" panose="020F0502020204030204" pitchFamily="34" charset="0"/>
      <p:regular r:id="rId39"/>
      <p:bold r:id="rId40"/>
      <p:italic r:id="rId41"/>
      <p:boldItalic r:id="rId42"/>
    </p:embeddedFont>
    <p:embeddedFont>
      <p:font typeface="Microsoft Sans Serif" panose="020B0604020202020204" pitchFamily="34" charset="0"/>
      <p:regular r:id="rId43"/>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256"/>
            <p14:sldId id="300"/>
            <p14:sldId id="344"/>
            <p14:sldId id="345"/>
            <p14:sldId id="328"/>
            <p14:sldId id="329"/>
            <p14:sldId id="330"/>
            <p14:sldId id="331"/>
            <p14:sldId id="332"/>
            <p14:sldId id="333"/>
            <p14:sldId id="334"/>
            <p14:sldId id="335"/>
            <p14:sldId id="336"/>
            <p14:sldId id="337"/>
            <p14:sldId id="338"/>
            <p14:sldId id="339"/>
            <p14:sldId id="340"/>
            <p14:sldId id="341"/>
            <p14:sldId id="342"/>
            <p14:sldId id="343"/>
            <p14:sldId id="315"/>
            <p14:sldId id="316"/>
            <p14:sldId id="317"/>
            <p14:sldId id="318"/>
            <p14:sldId id="319"/>
            <p14:sldId id="320"/>
            <p14:sldId id="321"/>
          </p14:sldIdLst>
        </p14:section>
        <p14:section name="Elemente des Corporate Design" id="{9B15DDF1-0A1C-4450-A2F2-FA4F67CF33BE}">
          <p14:sldIdLst/>
        </p14:section>
        <p14:section name="Vorlagedatei speichern" id="{94ED62BC-D27E-41F3-AF02-468A869E08D3}">
          <p14:sldIdLst/>
        </p14:section>
        <p14:section name="Hinweise zur Arbeit mit der Präsentationsvorlage" id="{274ED286-D647-4C8E-BE4C-8F6AF0A391F0}">
          <p14:sldIdLst/>
        </p14:section>
        <p14:section name="weitere Beispielseiten mit Inhalten der TU Dresden" id="{AD708181-2670-4EDC-AA8D-5A3C3905AC8F}">
          <p14:sldIdLst>
            <p14:sldId id="298"/>
            <p14:sldId id="295"/>
            <p14:sldId id="29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 id="2" name="Jens Krzywinski" initials="JK" lastIdx="8" clrIdx="1">
    <p:extLst>
      <p:ext uri="{19B8F6BF-5375-455C-9EA6-DF929625EA0E}">
        <p15:presenceInfo xmlns:p15="http://schemas.microsoft.com/office/powerpoint/2012/main" userId="b014bbd2881abe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A983"/>
    <a:srgbClr val="009BA4"/>
    <a:srgbClr val="93C356"/>
    <a:srgbClr val="BCCF02"/>
    <a:srgbClr val="28618C"/>
    <a:srgbClr val="539DC5"/>
    <a:srgbClr val="02ACA8"/>
    <a:srgbClr val="F07D00"/>
    <a:srgbClr val="E02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94193" autoAdjust="0"/>
  </p:normalViewPr>
  <p:slideViewPr>
    <p:cSldViewPr snapToGrid="0" snapToObjects="1">
      <p:cViewPr varScale="1">
        <p:scale>
          <a:sx n="68" d="100"/>
          <a:sy n="68" d="100"/>
        </p:scale>
        <p:origin x="396"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4-08T17:07:08.217" idx="2">
    <p:pos x="10" y="10"/>
    <p:text>Bild daimler truck mit Leitzentrale</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12.04.2018</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12.04.2018</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rogdesign.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Rückfragen zu eigenen Positionen</a:t>
            </a:r>
            <a:endParaRPr lang="de-DE" dirty="0"/>
          </a:p>
        </p:txBody>
      </p:sp>
      <p:sp>
        <p:nvSpPr>
          <p:cNvPr id="4" name="Foliennummernplatzhalter 3"/>
          <p:cNvSpPr>
            <a:spLocks noGrp="1"/>
          </p:cNvSpPr>
          <p:nvPr>
            <p:ph type="sldNum" sz="quarter" idx="10"/>
          </p:nvPr>
        </p:nvSpPr>
        <p:spPr/>
        <p:txBody>
          <a:bodyPr/>
          <a:lstStyle/>
          <a:p>
            <a:fld id="{24B5FB6B-0D43-4F34-8086-8AF9C2EDB56A}" type="slidenum">
              <a:rPr lang="de-DE" smtClean="0"/>
              <a:t>2</a:t>
            </a:fld>
            <a:endParaRPr lang="de-DE"/>
          </a:p>
        </p:txBody>
      </p:sp>
    </p:spTree>
    <p:extLst>
      <p:ext uri="{BB962C8B-B14F-4D97-AF65-F5344CB8AC3E}">
        <p14:creationId xmlns:p14="http://schemas.microsoft.com/office/powerpoint/2010/main" val="170950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808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Times New Roman" panose="02020603050405020304" pitchFamily="18" charset="0"/>
              <a:ea typeface="ＭＳ Ｐゴシック" panose="020B0600070205080204" pitchFamily="34" charset="-128"/>
            </a:endParaRPr>
          </a:p>
        </p:txBody>
      </p:sp>
      <p:sp>
        <p:nvSpPr>
          <p:cNvPr id="809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5906EE9-CDAA-43D5-ACC7-9029BFC091EC}" type="slidenum">
              <a:rPr lang="de-DE" altLang="de-DE"/>
              <a:pPr>
                <a:spcBef>
                  <a:spcPct val="0"/>
                </a:spcBef>
              </a:pPr>
              <a:t>16</a:t>
            </a:fld>
            <a:endParaRPr lang="de-DE" altLang="de-DE"/>
          </a:p>
        </p:txBody>
      </p:sp>
    </p:spTree>
    <p:extLst>
      <p:ext uri="{BB962C8B-B14F-4D97-AF65-F5344CB8AC3E}">
        <p14:creationId xmlns:p14="http://schemas.microsoft.com/office/powerpoint/2010/main" val="1756379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a:ln/>
        </p:spPr>
      </p:sp>
      <p:sp>
        <p:nvSpPr>
          <p:cNvPr id="829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ea typeface="ＭＳ Ｐゴシック" panose="020B0600070205080204" pitchFamily="34" charset="-128"/>
              </a:rPr>
              <a:t>Individualisierung,</a:t>
            </a:r>
          </a:p>
          <a:p>
            <a:r>
              <a:rPr lang="de-DE" altLang="de-DE" smtClean="0">
                <a:latin typeface="Times New Roman" panose="02020603050405020304" pitchFamily="18" charset="0"/>
                <a:ea typeface="ＭＳ Ｐゴシック" panose="020B0600070205080204" pitchFamily="34" charset="-128"/>
              </a:rPr>
              <a:t>Print your own interieur</a:t>
            </a:r>
          </a:p>
          <a:p>
            <a:r>
              <a:rPr lang="de-DE" altLang="de-DE" smtClean="0">
                <a:latin typeface="Times New Roman" panose="02020603050405020304" pitchFamily="18" charset="0"/>
                <a:ea typeface="ＭＳ Ｐゴシック" panose="020B0600070205080204" pitchFamily="34" charset="-128"/>
              </a:rPr>
              <a:t>Define your own interaction</a:t>
            </a:r>
          </a:p>
          <a:p>
            <a:endParaRPr lang="de-DE"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p:txBody>
      </p:sp>
      <p:sp>
        <p:nvSpPr>
          <p:cNvPr id="829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3D529B-EB0E-4364-93C2-3259020F63B4}" type="slidenum">
              <a:rPr lang="de-DE" altLang="de-DE"/>
              <a:pPr>
                <a:spcBef>
                  <a:spcPct val="0"/>
                </a:spcBef>
              </a:pPr>
              <a:t>17</a:t>
            </a:fld>
            <a:endParaRPr lang="de-DE" altLang="de-DE"/>
          </a:p>
        </p:txBody>
      </p:sp>
    </p:spTree>
    <p:extLst>
      <p:ext uri="{BB962C8B-B14F-4D97-AF65-F5344CB8AC3E}">
        <p14:creationId xmlns:p14="http://schemas.microsoft.com/office/powerpoint/2010/main" val="2615543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849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ea typeface="ＭＳ Ｐゴシック" panose="020B0600070205080204" pitchFamily="34" charset="-128"/>
              </a:rPr>
              <a:t>http://www.tigerstudiodesign.com/portfolio/track-loader-concept/</a:t>
            </a:r>
          </a:p>
          <a:p>
            <a:endParaRPr lang="de-DE"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p:txBody>
      </p:sp>
      <p:sp>
        <p:nvSpPr>
          <p:cNvPr id="849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B73DD2-0620-4964-B662-EEBEA76857EF}" type="slidenum">
              <a:rPr lang="de-DE" altLang="de-DE"/>
              <a:pPr>
                <a:spcBef>
                  <a:spcPct val="0"/>
                </a:spcBef>
              </a:pPr>
              <a:t>18</a:t>
            </a:fld>
            <a:endParaRPr lang="de-DE" altLang="de-DE"/>
          </a:p>
        </p:txBody>
      </p:sp>
    </p:spTree>
    <p:extLst>
      <p:ext uri="{BB962C8B-B14F-4D97-AF65-F5344CB8AC3E}">
        <p14:creationId xmlns:p14="http://schemas.microsoft.com/office/powerpoint/2010/main" val="603460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ea typeface="ＭＳ Ｐゴシック" panose="020B0600070205080204" pitchFamily="34" charset="-128"/>
              </a:rPr>
              <a:t>mobile steuerung</a:t>
            </a:r>
          </a:p>
        </p:txBody>
      </p:sp>
      <p:sp>
        <p:nvSpPr>
          <p:cNvPr id="870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D71F22-3A9A-4053-AEC2-3E64EC5C0213}" type="slidenum">
              <a:rPr lang="de-DE" altLang="de-DE"/>
              <a:pPr>
                <a:spcBef>
                  <a:spcPct val="0"/>
                </a:spcBef>
              </a:pPr>
              <a:t>19</a:t>
            </a:fld>
            <a:endParaRPr lang="de-DE" altLang="de-DE"/>
          </a:p>
        </p:txBody>
      </p:sp>
    </p:spTree>
    <p:extLst>
      <p:ext uri="{BB962C8B-B14F-4D97-AF65-F5344CB8AC3E}">
        <p14:creationId xmlns:p14="http://schemas.microsoft.com/office/powerpoint/2010/main" val="283791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Times New Roman" panose="02020603050405020304" pitchFamily="18" charset="0"/>
              <a:ea typeface="ＭＳ Ｐゴシック" panose="020B0600070205080204" pitchFamily="34" charset="-128"/>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F4AEEF8-609B-4F9F-A021-9164FE91774A}" type="slidenum">
              <a:rPr lang="de-DE" altLang="de-DE"/>
              <a:pPr>
                <a:spcBef>
                  <a:spcPct val="0"/>
                </a:spcBef>
              </a:pPr>
              <a:t>20</a:t>
            </a:fld>
            <a:endParaRPr lang="de-DE" altLang="de-DE"/>
          </a:p>
        </p:txBody>
      </p:sp>
    </p:spTree>
    <p:extLst>
      <p:ext uri="{BB962C8B-B14F-4D97-AF65-F5344CB8AC3E}">
        <p14:creationId xmlns:p14="http://schemas.microsoft.com/office/powerpoint/2010/main" val="23769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21</a:t>
            </a:fld>
            <a:endParaRPr lang="de-DE"/>
          </a:p>
        </p:txBody>
      </p:sp>
    </p:spTree>
    <p:extLst>
      <p:ext uri="{BB962C8B-B14F-4D97-AF65-F5344CB8AC3E}">
        <p14:creationId xmlns:p14="http://schemas.microsoft.com/office/powerpoint/2010/main" val="353111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22</a:t>
            </a:fld>
            <a:endParaRPr lang="de-DE"/>
          </a:p>
        </p:txBody>
      </p:sp>
    </p:spTree>
    <p:extLst>
      <p:ext uri="{BB962C8B-B14F-4D97-AF65-F5344CB8AC3E}">
        <p14:creationId xmlns:p14="http://schemas.microsoft.com/office/powerpoint/2010/main" val="181948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23</a:t>
            </a:fld>
            <a:endParaRPr lang="de-DE"/>
          </a:p>
        </p:txBody>
      </p:sp>
    </p:spTree>
    <p:extLst>
      <p:ext uri="{BB962C8B-B14F-4D97-AF65-F5344CB8AC3E}">
        <p14:creationId xmlns:p14="http://schemas.microsoft.com/office/powerpoint/2010/main" val="29631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müsste wahrscheinlich</a:t>
            </a:r>
            <a:r>
              <a:rPr lang="de-DE" baseline="0" dirty="0" smtClean="0"/>
              <a:t> die neue Ausgabe von </a:t>
            </a:r>
            <a:r>
              <a:rPr lang="de-DE" baseline="0" dirty="0" err="1" smtClean="0"/>
              <a:t>Bürdek</a:t>
            </a:r>
            <a:r>
              <a:rPr lang="de-DE" baseline="0" dirty="0" smtClean="0"/>
              <a:t> hin</a:t>
            </a:r>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24</a:t>
            </a:fld>
            <a:endParaRPr lang="de-DE"/>
          </a:p>
        </p:txBody>
      </p:sp>
    </p:spTree>
    <p:extLst>
      <p:ext uri="{BB962C8B-B14F-4D97-AF65-F5344CB8AC3E}">
        <p14:creationId xmlns:p14="http://schemas.microsoft.com/office/powerpoint/2010/main" val="4081660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Auch hier sollte/könnte man 3 neue </a:t>
            </a:r>
            <a:r>
              <a:rPr lang="de-DE" smtClean="0"/>
              <a:t>Texte raussuchen</a:t>
            </a:r>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25</a:t>
            </a:fld>
            <a:endParaRPr lang="de-DE"/>
          </a:p>
        </p:txBody>
      </p:sp>
    </p:spTree>
    <p:extLst>
      <p:ext uri="{BB962C8B-B14F-4D97-AF65-F5344CB8AC3E}">
        <p14:creationId xmlns:p14="http://schemas.microsoft.com/office/powerpoint/2010/main" val="33171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Times New Roman" panose="02020603050405020304" pitchFamily="18" charset="0"/>
              <a:ea typeface="ＭＳ Ｐゴシック" panose="020B0600070205080204" pitchFamily="34" charset="-128"/>
            </a:endParaRPr>
          </a:p>
        </p:txBody>
      </p:sp>
      <p:sp>
        <p:nvSpPr>
          <p:cNvPr id="645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FC4AB8-9BB6-40C7-924A-76C3572D7870}" type="slidenum">
              <a:rPr lang="de-DE" altLang="de-DE"/>
              <a:pPr>
                <a:spcBef>
                  <a:spcPct val="0"/>
                </a:spcBef>
              </a:pPr>
              <a:t>8</a:t>
            </a:fld>
            <a:endParaRPr lang="de-DE" altLang="de-DE"/>
          </a:p>
        </p:txBody>
      </p:sp>
    </p:spTree>
    <p:extLst>
      <p:ext uri="{BB962C8B-B14F-4D97-AF65-F5344CB8AC3E}">
        <p14:creationId xmlns:p14="http://schemas.microsoft.com/office/powerpoint/2010/main" val="138464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Auch hier sollte/könnte man 3 neue </a:t>
            </a:r>
            <a:r>
              <a:rPr lang="de-DE" smtClean="0"/>
              <a:t>Texte raussuchen</a:t>
            </a:r>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26</a:t>
            </a:fld>
            <a:endParaRPr lang="de-DE"/>
          </a:p>
        </p:txBody>
      </p:sp>
    </p:spTree>
    <p:extLst>
      <p:ext uri="{BB962C8B-B14F-4D97-AF65-F5344CB8AC3E}">
        <p14:creationId xmlns:p14="http://schemas.microsoft.com/office/powerpoint/2010/main" val="146944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744989A-37A8-472C-95E2-CA538930EF44}" type="slidenum">
              <a:rPr lang="de-DE" smtClean="0"/>
              <a:pPr>
                <a:defRPr/>
              </a:pPr>
              <a:t>27</a:t>
            </a:fld>
            <a:endParaRPr lang="de-DE"/>
          </a:p>
        </p:txBody>
      </p:sp>
    </p:spTree>
    <p:extLst>
      <p:ext uri="{BB962C8B-B14F-4D97-AF65-F5344CB8AC3E}">
        <p14:creationId xmlns:p14="http://schemas.microsoft.com/office/powerpoint/2010/main" val="16841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Gegebenenfalls noch fehlende Punkte:</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Vollautomatisierung kein erstrebenswertes Ziel (unwirtschaftlich) </a:t>
            </a:r>
          </a:p>
          <a:p>
            <a:r>
              <a:rPr lang="de-DE" sz="1200" b="0" i="0" u="none" strike="noStrike" kern="1200" baseline="0" dirty="0" smtClean="0">
                <a:solidFill>
                  <a:schemeClr val="tx1"/>
                </a:solidFill>
                <a:latin typeface="+mn-lt"/>
                <a:ea typeface="+mn-ea"/>
                <a:cs typeface="+mn-cs"/>
              </a:rPr>
              <a:t> was und warum </a:t>
            </a:r>
            <a:r>
              <a:rPr lang="de-DE" sz="1200" b="1" i="0" u="none" strike="noStrike" kern="1200" baseline="0" dirty="0" smtClean="0">
                <a:solidFill>
                  <a:schemeClr val="tx1"/>
                </a:solidFill>
                <a:latin typeface="+mn-lt"/>
                <a:ea typeface="+mn-ea"/>
                <a:cs typeface="+mn-cs"/>
              </a:rPr>
              <a:t>Teil- Automatisierung</a:t>
            </a:r>
            <a:r>
              <a:rPr lang="de-DE" sz="1200" b="0" i="0" u="none" strike="noStrike" kern="1200" baseline="0" dirty="0" smtClean="0">
                <a:solidFill>
                  <a:schemeClr val="tx1"/>
                </a:solidFill>
                <a:latin typeface="+mn-lt"/>
                <a:ea typeface="+mn-ea"/>
                <a:cs typeface="+mn-cs"/>
              </a:rPr>
              <a:t>, Mensch kann aus Fehlern lernen, KI kann mit unbekannten Situationen umgehen, welche Szenarien / Randbedingungen erlauben eine Teil- Automatisierung </a:t>
            </a:r>
          </a:p>
          <a:p>
            <a:r>
              <a:rPr lang="de-DE" sz="1200" b="0" i="0" u="none" strike="noStrike" kern="1200" baseline="0" dirty="0" smtClean="0">
                <a:solidFill>
                  <a:schemeClr val="tx1"/>
                </a:solidFill>
                <a:latin typeface="+mn-lt"/>
                <a:ea typeface="+mn-ea"/>
                <a:cs typeface="+mn-cs"/>
              </a:rPr>
              <a:t> Monopolstellung bei Daten durch </a:t>
            </a:r>
            <a:r>
              <a:rPr lang="de-DE" sz="1200" b="1" i="0" u="none" strike="noStrike" kern="1200" baseline="0" dirty="0" smtClean="0">
                <a:solidFill>
                  <a:schemeClr val="tx1"/>
                </a:solidFill>
                <a:latin typeface="+mn-lt"/>
                <a:ea typeface="+mn-ea"/>
                <a:cs typeface="+mn-cs"/>
              </a:rPr>
              <a:t>Retrofitlösungen </a:t>
            </a:r>
            <a:r>
              <a:rPr lang="de-DE" sz="1200" b="0" i="0" u="none" strike="noStrike" kern="1200" baseline="0" dirty="0" smtClean="0">
                <a:solidFill>
                  <a:schemeClr val="tx1"/>
                </a:solidFill>
                <a:latin typeface="+mn-lt"/>
                <a:ea typeface="+mn-ea"/>
                <a:cs typeface="+mn-cs"/>
              </a:rPr>
              <a:t>aufbrechen </a:t>
            </a:r>
          </a:p>
          <a:p>
            <a:r>
              <a:rPr lang="de-DE" sz="1200" b="0" i="0" u="none" strike="noStrike" kern="1200" baseline="0" dirty="0" smtClean="0">
                <a:solidFill>
                  <a:schemeClr val="tx1"/>
                </a:solidFill>
                <a:latin typeface="+mn-lt"/>
                <a:ea typeface="+mn-ea"/>
                <a:cs typeface="+mn-cs"/>
              </a:rPr>
              <a:t> Welcher Beitrag ist der lohnenswerteste zur </a:t>
            </a:r>
            <a:r>
              <a:rPr lang="de-DE" sz="1200" b="1" i="0" u="none" strike="noStrike" kern="1200" baseline="0" dirty="0" smtClean="0">
                <a:solidFill>
                  <a:schemeClr val="tx1"/>
                </a:solidFill>
                <a:latin typeface="+mn-lt"/>
                <a:ea typeface="+mn-ea"/>
                <a:cs typeface="+mn-cs"/>
              </a:rPr>
              <a:t>Visualisierung (Anwendungsfälle) </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Jede Baustelle ist individuell, lohnt sich dann eine Zentrale, was wäre ein </a:t>
            </a:r>
            <a:r>
              <a:rPr lang="de-DE" sz="1200" b="1" i="0" u="none" strike="noStrike" kern="1200" baseline="0" dirty="0" smtClean="0">
                <a:solidFill>
                  <a:schemeClr val="tx1"/>
                </a:solidFill>
                <a:latin typeface="+mn-lt"/>
                <a:ea typeface="+mn-ea"/>
                <a:cs typeface="+mn-cs"/>
              </a:rPr>
              <a:t>generischer Ansatz für eine Zentrale </a:t>
            </a:r>
            <a:endParaRPr lang="de-DE" sz="1200" b="0" i="0" u="none" strike="noStrike" kern="1200" baseline="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290587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a:ln/>
        </p:spPr>
      </p:sp>
      <p:sp>
        <p:nvSpPr>
          <p:cNvPr id="66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smtClean="0">
                <a:latin typeface="Times New Roman" panose="02020603050405020304" pitchFamily="18" charset="0"/>
                <a:ea typeface="ＭＳ Ｐゴシック" panose="020B0600070205080204" pitchFamily="34" charset="-128"/>
              </a:rPr>
              <a:t>Revolver – Personal Wind Turbine</a:t>
            </a:r>
            <a:r>
              <a:rPr lang="de-DE" altLang="de-DE" smtClean="0">
                <a:latin typeface="Times New Roman" panose="02020603050405020304" pitchFamily="18" charset="0"/>
                <a:ea typeface="ＭＳ Ｐゴシック" panose="020B0600070205080204" pitchFamily="34" charset="-128"/>
              </a:rPr>
              <a:t> </a:t>
            </a:r>
            <a:r>
              <a:rPr lang="de-DE" altLang="de-DE" smtClean="0">
                <a:latin typeface="Times New Roman" panose="02020603050405020304" pitchFamily="18" charset="0"/>
                <a:ea typeface="ＭＳ Ｐゴシック" panose="020B0600070205080204" pitchFamily="34" charset="-128"/>
                <a:hlinkClick r:id="rId3"/>
              </a:rPr>
              <a:t>frog design Europe GmbH</a:t>
            </a:r>
            <a:endParaRPr lang="de-DE" altLang="de-DE" smtClean="0">
              <a:latin typeface="Times New Roman" panose="02020603050405020304" pitchFamily="18" charset="0"/>
              <a:ea typeface="ＭＳ Ｐゴシック" panose="020B0600070205080204" pitchFamily="34" charset="-128"/>
            </a:endParaRPr>
          </a:p>
          <a:p>
            <a:r>
              <a:rPr lang="en-US" altLang="de-DE" smtClean="0">
                <a:latin typeface="Times New Roman" panose="02020603050405020304" pitchFamily="18" charset="0"/>
                <a:ea typeface="ＭＳ Ｐゴシック" panose="020B0600070205080204" pitchFamily="34" charset="-128"/>
              </a:rPr>
              <a:t>Magic Carpet is a decorative floor covering located on the footway beside an behance.net </a:t>
            </a:r>
          </a:p>
          <a:p>
            <a:r>
              <a:rPr lang="de-DE" altLang="de-DE" smtClean="0">
                <a:latin typeface="Times New Roman" panose="02020603050405020304" pitchFamily="18" charset="0"/>
                <a:ea typeface="ＭＳ Ｐゴシック" panose="020B0600070205080204" pitchFamily="34" charset="-128"/>
              </a:rPr>
              <a:t>Design Against Crime </a:t>
            </a:r>
            <a:r>
              <a:rPr lang="de-DE" altLang="de-DE" b="1" smtClean="0">
                <a:latin typeface="Times New Roman" panose="02020603050405020304" pitchFamily="18" charset="0"/>
                <a:ea typeface="ＭＳ Ｐゴシック" panose="020B0600070205080204" pitchFamily="34" charset="-128"/>
              </a:rPr>
              <a:t>... </a:t>
            </a:r>
            <a:r>
              <a:rPr lang="de-DE" altLang="de-DE" smtClean="0">
                <a:latin typeface="Times New Roman" panose="02020603050405020304" pitchFamily="18" charset="0"/>
                <a:ea typeface="ＭＳ Ｐゴシック" panose="020B0600070205080204" pitchFamily="34" charset="-128"/>
              </a:rPr>
              <a:t>ualresearchonline.arts.ac.uk</a:t>
            </a:r>
          </a:p>
          <a:p>
            <a:endParaRPr lang="en-US"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a:p>
            <a:endParaRPr lang="de-DE" altLang="de-DE" smtClean="0">
              <a:latin typeface="Times New Roman" panose="02020603050405020304" pitchFamily="18" charset="0"/>
              <a:ea typeface="ＭＳ Ｐゴシック" panose="020B0600070205080204" pitchFamily="34" charset="-128"/>
            </a:endParaRPr>
          </a:p>
        </p:txBody>
      </p:sp>
      <p:sp>
        <p:nvSpPr>
          <p:cNvPr id="665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4061D00-93F3-4C59-8955-6E13139AEBE4}" type="slidenum">
              <a:rPr lang="de-DE" altLang="de-DE"/>
              <a:pPr>
                <a:spcBef>
                  <a:spcPct val="0"/>
                </a:spcBef>
              </a:pPr>
              <a:t>9</a:t>
            </a:fld>
            <a:endParaRPr lang="de-DE" altLang="de-DE"/>
          </a:p>
        </p:txBody>
      </p:sp>
    </p:spTree>
    <p:extLst>
      <p:ext uri="{BB962C8B-B14F-4D97-AF65-F5344CB8AC3E}">
        <p14:creationId xmlns:p14="http://schemas.microsoft.com/office/powerpoint/2010/main" val="289266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z="800" smtClean="0">
              <a:latin typeface="Times New Roman" panose="02020603050405020304" pitchFamily="18" charset="0"/>
              <a:ea typeface="ＭＳ Ｐゴシック" panose="020B0600070205080204" pitchFamily="34" charset="-128"/>
            </a:endParaRPr>
          </a:p>
        </p:txBody>
      </p:sp>
      <p:sp>
        <p:nvSpPr>
          <p:cNvPr id="686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A30D6D-457E-45EE-8874-9DDF6293FE13}" type="slidenum">
              <a:rPr lang="de-DE" altLang="de-DE"/>
              <a:pPr>
                <a:spcBef>
                  <a:spcPct val="0"/>
                </a:spcBef>
              </a:pPr>
              <a:t>10</a:t>
            </a:fld>
            <a:endParaRPr lang="de-DE" altLang="de-DE"/>
          </a:p>
        </p:txBody>
      </p:sp>
    </p:spTree>
    <p:extLst>
      <p:ext uri="{BB962C8B-B14F-4D97-AF65-F5344CB8AC3E}">
        <p14:creationId xmlns:p14="http://schemas.microsoft.com/office/powerpoint/2010/main" val="208056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a:ln/>
        </p:spPr>
      </p:sp>
      <p:sp>
        <p:nvSpPr>
          <p:cNvPr id="70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z="800" smtClean="0">
              <a:latin typeface="Times New Roman" panose="02020603050405020304" pitchFamily="18" charset="0"/>
              <a:ea typeface="ＭＳ Ｐゴシック" panose="020B0600070205080204" pitchFamily="34" charset="-128"/>
            </a:endParaRPr>
          </a:p>
        </p:txBody>
      </p:sp>
      <p:sp>
        <p:nvSpPr>
          <p:cNvPr id="706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505B48-41E2-4CBE-B5FE-75FBE54D15ED}" type="slidenum">
              <a:rPr lang="de-DE" altLang="de-DE"/>
              <a:pPr>
                <a:spcBef>
                  <a:spcPct val="0"/>
                </a:spcBef>
              </a:pPr>
              <a:t>11</a:t>
            </a:fld>
            <a:endParaRPr lang="de-DE" altLang="de-DE"/>
          </a:p>
        </p:txBody>
      </p:sp>
    </p:spTree>
    <p:extLst>
      <p:ext uri="{BB962C8B-B14F-4D97-AF65-F5344CB8AC3E}">
        <p14:creationId xmlns:p14="http://schemas.microsoft.com/office/powerpoint/2010/main" val="174099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z="800" smtClean="0">
              <a:latin typeface="Times New Roman" panose="02020603050405020304" pitchFamily="18" charset="0"/>
              <a:ea typeface="ＭＳ Ｐゴシック" panose="020B0600070205080204" pitchFamily="34" charset="-128"/>
            </a:endParaRPr>
          </a:p>
        </p:txBody>
      </p:sp>
      <p:sp>
        <p:nvSpPr>
          <p:cNvPr id="727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344246-AA51-4820-872C-B5D84FB0559E}" type="slidenum">
              <a:rPr lang="de-DE" altLang="de-DE"/>
              <a:pPr>
                <a:spcBef>
                  <a:spcPct val="0"/>
                </a:spcBef>
              </a:pPr>
              <a:t>12</a:t>
            </a:fld>
            <a:endParaRPr lang="de-DE" altLang="de-DE"/>
          </a:p>
        </p:txBody>
      </p:sp>
    </p:spTree>
    <p:extLst>
      <p:ext uri="{BB962C8B-B14F-4D97-AF65-F5344CB8AC3E}">
        <p14:creationId xmlns:p14="http://schemas.microsoft.com/office/powerpoint/2010/main" val="318469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z="800" smtClean="0">
              <a:latin typeface="Times New Roman" panose="02020603050405020304" pitchFamily="18" charset="0"/>
              <a:ea typeface="ＭＳ Ｐゴシック" panose="020B0600070205080204" pitchFamily="34" charset="-128"/>
            </a:endParaRPr>
          </a:p>
        </p:txBody>
      </p:sp>
      <p:sp>
        <p:nvSpPr>
          <p:cNvPr id="747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2228400-B749-4787-8B3D-19580B4D70FA}" type="slidenum">
              <a:rPr lang="de-DE" altLang="de-DE"/>
              <a:pPr>
                <a:spcBef>
                  <a:spcPct val="0"/>
                </a:spcBef>
              </a:pPr>
              <a:t>13</a:t>
            </a:fld>
            <a:endParaRPr lang="de-DE" altLang="de-DE"/>
          </a:p>
        </p:txBody>
      </p:sp>
    </p:spTree>
    <p:extLst>
      <p:ext uri="{BB962C8B-B14F-4D97-AF65-F5344CB8AC3E}">
        <p14:creationId xmlns:p14="http://schemas.microsoft.com/office/powerpoint/2010/main" val="342657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ln/>
        </p:spPr>
      </p:sp>
      <p:sp>
        <p:nvSpPr>
          <p:cNvPr id="768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ea typeface="ＭＳ Ｐゴシック" panose="020B0600070205080204" pitchFamily="34" charset="-128"/>
              </a:rPr>
              <a:t>Lichtdesign (experience von außen); </a:t>
            </a:r>
          </a:p>
        </p:txBody>
      </p:sp>
      <p:sp>
        <p:nvSpPr>
          <p:cNvPr id="768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2BB15B7-3247-4771-B9E9-3C043A6505CD}" type="slidenum">
              <a:rPr lang="de-DE" altLang="de-DE"/>
              <a:pPr>
                <a:spcBef>
                  <a:spcPct val="0"/>
                </a:spcBef>
              </a:pPr>
              <a:t>14</a:t>
            </a:fld>
            <a:endParaRPr lang="de-DE" altLang="de-DE"/>
          </a:p>
        </p:txBody>
      </p:sp>
    </p:spTree>
    <p:extLst>
      <p:ext uri="{BB962C8B-B14F-4D97-AF65-F5344CB8AC3E}">
        <p14:creationId xmlns:p14="http://schemas.microsoft.com/office/powerpoint/2010/main" val="70275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876300"/>
            <a:r>
              <a:rPr lang="de-DE" altLang="de-DE" smtClean="0">
                <a:latin typeface="Times New Roman" panose="02020603050405020304" pitchFamily="18" charset="0"/>
                <a:ea typeface="ＭＳ Ｐゴシック" panose="020B0600070205080204" pitchFamily="34" charset="-128"/>
              </a:rPr>
              <a:t>Das von Dresdner und Leipziger Partnern getragene Kompetenzzentrum „Competence Center for Scalable Data Services and Solutions“ (ScaDS) adressiert insbesondere die Big-Data-Herausforderungen Datenintegration, Wissensextraktion sowie Visuelle Analyse. Designierte Sprecher des Big Data Zentrums sind Prof. Dr. Wolfgang E. Nagel von der TU Dresden und Prof. Dr. Erhard Rahm von der Universität Leipzig.</a:t>
            </a:r>
            <a:br>
              <a:rPr lang="de-DE" altLang="de-DE" smtClean="0">
                <a:latin typeface="Times New Roman" panose="02020603050405020304" pitchFamily="18" charset="0"/>
                <a:ea typeface="ＭＳ Ｐゴシック" panose="020B0600070205080204" pitchFamily="34" charset="-128"/>
              </a:rPr>
            </a:br>
            <a:r>
              <a:rPr lang="de-DE" altLang="de-DE" smtClean="0">
                <a:latin typeface="Times New Roman" panose="02020603050405020304" pitchFamily="18" charset="0"/>
                <a:ea typeface="ＭＳ Ｐゴシック" panose="020B0600070205080204" pitchFamily="34" charset="-128"/>
              </a:rPr>
              <a:t>„Ein besonderes Anliegen des Zentrums ist es, ein breites Anwendungsspektrum aus den strategisch wichtigen Feldern Lebenswissenschaften, Materialwissenschaft, Umwelt- und Verkehrswissenschaften, Digital Humanities und Business Data zu integrieren“, sagte Prof. Dr. Nagel. Eingebettet in die High-Tech-Region Sachsen werde sich das Kompetenzzentrum als Dienstleister für Industrie und Wissenschaft etablieren und internationale Strahlkraft entwickeln. „Für dieses Ziel bündelt ScaDS die Methodenkompetenz der Universitäten in Dresden und Leipzig in einer virtuellen Organisation. Darin werden international führende Experten im Umfeld von Big Data aus beiden Standorten eng zusammenarbeiten“, betonte Prof. Dr. Erhard Rahm.</a:t>
            </a:r>
          </a:p>
        </p:txBody>
      </p:sp>
      <p:sp>
        <p:nvSpPr>
          <p:cNvPr id="788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E54A71-D5A5-4C86-A66B-B080F873A0C9}" type="slidenum">
              <a:rPr lang="de-DE" altLang="de-DE"/>
              <a:pPr>
                <a:spcBef>
                  <a:spcPct val="0"/>
                </a:spcBef>
              </a:pPr>
              <a:t>15</a:t>
            </a:fld>
            <a:endParaRPr lang="de-DE" altLang="de-DE"/>
          </a:p>
        </p:txBody>
      </p:sp>
    </p:spTree>
    <p:extLst>
      <p:ext uri="{BB962C8B-B14F-4D97-AF65-F5344CB8AC3E}">
        <p14:creationId xmlns:p14="http://schemas.microsoft.com/office/powerpoint/2010/main" val="2114671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pic>
        <p:nvPicPr>
          <p:cNvPr id="12" name="Grafik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60" t="26318" r="16546" b="1112"/>
          <a:stretch/>
        </p:blipFill>
        <p:spPr>
          <a:xfrm>
            <a:off x="0" y="1025525"/>
            <a:ext cx="12222480" cy="6990715"/>
          </a:xfrm>
          <a:prstGeom prst="rect">
            <a:avLst/>
          </a:prstGeom>
        </p:spPr>
      </p:pic>
      <p:sp>
        <p:nvSpPr>
          <p:cNvPr id="3" name="Untertitel 2"/>
          <p:cNvSpPr>
            <a:spLocks noGrp="1"/>
          </p:cNvSpPr>
          <p:nvPr>
            <p:ph type="subTitle" idx="1" hasCustomPrompt="1"/>
          </p:nvPr>
        </p:nvSpPr>
        <p:spPr>
          <a:xfrm>
            <a:off x="874714" y="4494775"/>
            <a:ext cx="10438871" cy="1334525"/>
          </a:xfrm>
        </p:spPr>
        <p:txBody>
          <a:bodyPr/>
          <a:lstStyle>
            <a:lvl1pPr marL="0" indent="0" algn="l">
              <a:buNone/>
              <a:defRPr>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smtClean="0"/>
              <a:t>Formatvorlage des Untertitelmasters durch Klicken bearbeiten</a:t>
            </a:r>
            <a:br>
              <a:rPr lang="de-DE" dirty="0" smtClean="0"/>
            </a:br>
            <a:r>
              <a:rPr lang="de-DE" dirty="0" smtClean="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1">
                    <a:alpha val="80000"/>
                  </a:schemeClr>
                </a:solidFill>
              </a:defRPr>
            </a:lvl1pPr>
          </a:lstStyle>
          <a:p>
            <a:pPr lvl="0"/>
            <a:r>
              <a:rPr lang="de-DE" dirty="0" smtClean="0"/>
              <a:t>Vorname Name</a:t>
            </a:r>
            <a:br>
              <a:rPr lang="de-DE" dirty="0" smtClean="0"/>
            </a:br>
            <a:r>
              <a:rPr lang="de-DE" dirty="0" smtClean="0"/>
              <a:t>Struktureinheit  der TU Dresden</a:t>
            </a:r>
            <a:endParaRPr lang="de-DE" dirty="0"/>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hasCustomPrompt="1"/>
          </p:nvPr>
        </p:nvSpPr>
        <p:spPr>
          <a:xfrm>
            <a:off x="874713" y="3392203"/>
            <a:ext cx="10438873" cy="972108"/>
          </a:xfrm>
          <a:ln>
            <a:noFill/>
          </a:ln>
        </p:spPr>
        <p:txBody>
          <a:bodyPr/>
          <a:lstStyle>
            <a:lvl1pPr>
              <a:defRPr sz="3200" b="1">
                <a:solidFill>
                  <a:schemeClr val="bg1"/>
                </a:solidFill>
              </a:defRPr>
            </a:lvl1pPr>
          </a:lstStyle>
          <a:p>
            <a:r>
              <a:rPr lang="de-DE" dirty="0" smtClean="0"/>
              <a:t>Titelmasterformat</a:t>
            </a:r>
            <a:br>
              <a:rPr lang="de-DE" dirty="0" smtClean="0"/>
            </a:br>
            <a:r>
              <a:rPr lang="de-DE" dirty="0" smtClean="0"/>
              <a:t>durch Klicken bearbeiten</a:t>
            </a:r>
            <a:endParaRPr lang="de-DE" dirty="0"/>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1" name="Grafik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330912023"/>
      </p:ext>
    </p:extLst>
  </p:cSld>
  <p:clrMapOvr>
    <a:masterClrMapping/>
  </p:clrMapOvr>
  <p:timing>
    <p:tnLst>
      <p:par>
        <p:cTn id="1" dur="indefinite" restart="never" nodeType="tmRoot"/>
      </p:par>
    </p:tn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smtClean="0"/>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3258956533"/>
      </p:ext>
    </p:extLst>
  </p:cSld>
  <p:clrMapOvr>
    <a:masterClrMapping/>
  </p:clrMapOvr>
  <p:timing>
    <p:tnLst>
      <p:par>
        <p:cTn id="1" dur="indefinite" restart="never" nodeType="tmRoot"/>
      </p:par>
    </p:tnLst>
  </p:timing>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2679611084"/>
      </p:ext>
    </p:extLst>
  </p:cSld>
  <p:clrMapOvr>
    <a:masterClrMapping/>
  </p:clrMapOvr>
  <p:timing>
    <p:tnLst>
      <p:par>
        <p:cTn id="1" dur="indefinite" restart="never" nodeType="tmRoot"/>
      </p:par>
    </p:tnLst>
  </p:timing>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3074" name="Shape"/>
          <p:cNvSpPr>
            <a:spLocks noGrp="1"/>
          </p:cNvSpPr>
          <p:nvPr>
            <p:ph type="title"/>
          </p:nvPr>
        </p:nvSpPr>
        <p:spPr>
          <a:prstGeom prst="rect">
            <a:avLst/>
          </a:prstGeom>
        </p:spPr>
        <p:txBody>
          <a:bodyPr lIns="91440" tIns="45720" rIns="91440" bIns="45720"/>
          <a:lstStyle>
            <a:lvl1pPr>
              <a:defRPr lang="de-DE" altLang="en-US" baseline="0" smtClean="0"/>
            </a:lvl1pPr>
          </a:lstStyle>
          <a:p>
            <a:r>
              <a:rPr lang="de-DE" altLang="en-US" smtClean="0"/>
              <a:t>Titelmasterformat durch Klicken bearbeiten</a:t>
            </a:r>
          </a:p>
        </p:txBody>
      </p:sp>
      <p:sp>
        <p:nvSpPr>
          <p:cNvPr id="3075" name="Shape"/>
          <p:cNvSpPr>
            <a:spLocks noGrp="1"/>
          </p:cNvSpPr>
          <p:nvPr>
            <p:ph idx="1"/>
          </p:nvPr>
        </p:nvSpPr>
        <p:spPr>
          <a:prstGeom prst="rect">
            <a:avLst/>
          </a:prstGeom>
        </p:spPr>
        <p:txBody>
          <a:bodyPr lIns="91440" tIns="45720" rIns="91440" bIns="45720"/>
          <a:lstStyle>
            <a:lvl1pPr marL="274380" indent="-274380">
              <a:lnSpc>
                <a:spcPct val="150000"/>
              </a:lnSpc>
              <a:spcAft>
                <a:spcPts val="1306"/>
              </a:spcAft>
              <a:buFont typeface="Wingdings"/>
              <a:buChar char="§"/>
              <a:defRPr lang="de-DE" altLang="en-US" smtClean="0"/>
            </a:lvl1pPr>
            <a:lvl2pPr marL="808627" lvl="1" indent="-311010">
              <a:buFont typeface="Univers 45 Light"/>
              <a:buChar char="—"/>
              <a:defRPr lang="de-DE" altLang="en-US" smtClean="0"/>
            </a:lvl2pPr>
            <a:lvl3pPr lvl="2">
              <a:defRPr lang="de-DE" altLang="en-US" smtClean="0"/>
            </a:lvl3pPr>
            <a:lvl4pPr lvl="3">
              <a:defRPr lang="de-DE" altLang="en-US" smtClean="0"/>
            </a:lvl4pPr>
            <a:lvl5pPr lvl="4">
              <a:defRPr lang="de-DE" altLang="en-US" smtClean="0"/>
            </a:lvl5pPr>
            <a:lvl6pPr lvl="5">
              <a:defRPr lang="de-DE" altLang="en-US" smtClean="0"/>
            </a:lvl6pPr>
            <a:lvl7pPr lvl="6">
              <a:defRPr lang="de-DE" altLang="en-US" smtClean="0"/>
            </a:lvl7pPr>
            <a:lvl8pPr lvl="7">
              <a:defRPr lang="de-DE" altLang="en-US" smtClean="0"/>
            </a:lvl8pPr>
            <a:lvl9pPr lvl="8">
              <a:defRPr lang="de-DE" altLang="en-US" smtClean="0"/>
            </a:lvl9pPr>
          </a:lstStyle>
          <a:p>
            <a:r>
              <a:rPr lang="de-DE" altLang="en-US" dirty="0" smtClean="0"/>
              <a:t>Textmasterformate durch Klicken bearbeiten</a:t>
            </a:r>
          </a:p>
          <a:p>
            <a:pPr lvl="1"/>
            <a:r>
              <a:rPr lang="de-DE" altLang="en-US" dirty="0" smtClean="0"/>
              <a:t>Zweite Ebene</a:t>
            </a:r>
          </a:p>
          <a:p>
            <a:pPr lvl="2"/>
            <a:r>
              <a:rPr lang="de-DE" altLang="en-US" dirty="0" smtClean="0"/>
              <a:t>Dritte Ebene</a:t>
            </a:r>
          </a:p>
          <a:p>
            <a:pPr lvl="3"/>
            <a:r>
              <a:rPr lang="de-DE" altLang="en-US" dirty="0" smtClean="0"/>
              <a:t>Vierte Ebene</a:t>
            </a:r>
          </a:p>
          <a:p>
            <a:pPr lvl="4"/>
            <a:r>
              <a:rPr lang="de-DE" altLang="en-US" dirty="0" smtClean="0"/>
              <a:t>Fünfte Ebene</a:t>
            </a:r>
          </a:p>
        </p:txBody>
      </p:sp>
      <p:sp>
        <p:nvSpPr>
          <p:cNvPr id="3076" name="Shape"/>
          <p:cNvSpPr>
            <a:spLocks noGrp="1"/>
          </p:cNvSpPr>
          <p:nvPr>
            <p:ph type="sldNum" sz="quarter" idx="10"/>
          </p:nvPr>
        </p:nvSpPr>
        <p:spPr>
          <a:xfrm>
            <a:off x="5591496" y="6248054"/>
            <a:ext cx="5991368" cy="469986"/>
          </a:xfrm>
          <a:prstGeom prst="rect">
            <a:avLst/>
          </a:prstGeom>
          <a:ln>
            <a:noFill/>
          </a:ln>
        </p:spPr>
        <p:txBody>
          <a:bodyPr lIns="91440" tIns="45720" rIns="91440" bIns="45720"/>
          <a:lstStyle>
            <a:lvl1pPr>
              <a:defRPr lang="de-DE" altLang="en-US" smtClean="0"/>
            </a:lvl1pPr>
            <a:lvl2pPr marL="0" lvl="1" indent="0" algn="r" defTabSz="995233" latinLnBrk="0">
              <a:defRPr lang="de-DE" altLang="en-US" sz="1524" b="0" i="0" u="none" smtClean="0">
                <a:solidFill>
                  <a:schemeClr val="bg1">
                    <a:lumMod val="50000"/>
                  </a:schemeClr>
                </a:solidFill>
                <a:latin typeface="DIN-Bold"/>
                <a:ea typeface="+mn-ea"/>
              </a:defRPr>
            </a:lvl2pPr>
            <a:lvl3pPr marL="0" lvl="2" indent="0" algn="r" defTabSz="995233" latinLnBrk="0">
              <a:defRPr lang="de-DE" altLang="en-US" sz="1524" b="0" i="0" u="none" smtClean="0">
                <a:solidFill>
                  <a:schemeClr val="bg1">
                    <a:lumMod val="50000"/>
                  </a:schemeClr>
                </a:solidFill>
                <a:latin typeface="DIN-Bold"/>
                <a:ea typeface="+mn-ea"/>
              </a:defRPr>
            </a:lvl3pPr>
            <a:lvl4pPr marL="0" lvl="3" indent="0" algn="r" defTabSz="995233" latinLnBrk="0">
              <a:defRPr lang="de-DE" altLang="en-US" sz="1524" b="0" i="0" u="none" smtClean="0">
                <a:solidFill>
                  <a:schemeClr val="bg1">
                    <a:lumMod val="50000"/>
                  </a:schemeClr>
                </a:solidFill>
                <a:latin typeface="DIN-Bold"/>
                <a:ea typeface="+mn-ea"/>
              </a:defRPr>
            </a:lvl4pPr>
            <a:lvl5pPr marL="0" lvl="4" indent="0" algn="r" defTabSz="995233" latinLnBrk="0">
              <a:defRPr lang="de-DE" altLang="en-US" sz="1524" b="0" i="0" u="none" smtClean="0">
                <a:solidFill>
                  <a:schemeClr val="bg1">
                    <a:lumMod val="50000"/>
                  </a:schemeClr>
                </a:solidFill>
                <a:latin typeface="DIN-Bold"/>
                <a:ea typeface="+mn-ea"/>
              </a:defRPr>
            </a:lvl5pPr>
            <a:lvl6pPr marL="0" lvl="5" indent="0" algn="r" defTabSz="995233" latinLnBrk="0">
              <a:defRPr lang="de-DE" altLang="en-US" sz="1524" b="0" i="0" u="none" smtClean="0">
                <a:solidFill>
                  <a:schemeClr val="bg1">
                    <a:lumMod val="50000"/>
                  </a:schemeClr>
                </a:solidFill>
                <a:latin typeface="DIN-Bold"/>
                <a:ea typeface="+mn-ea"/>
              </a:defRPr>
            </a:lvl6pPr>
            <a:lvl7pPr marL="0" lvl="6" indent="0" algn="r" defTabSz="995233" latinLnBrk="0">
              <a:defRPr lang="de-DE" altLang="en-US" sz="1524" b="0" i="0" u="none" smtClean="0">
                <a:solidFill>
                  <a:schemeClr val="bg1">
                    <a:lumMod val="50000"/>
                  </a:schemeClr>
                </a:solidFill>
                <a:latin typeface="DIN-Bold"/>
                <a:ea typeface="+mn-ea"/>
              </a:defRPr>
            </a:lvl7pPr>
            <a:lvl8pPr marL="0" lvl="7" indent="0" algn="r" defTabSz="995233" latinLnBrk="0">
              <a:defRPr lang="de-DE" altLang="en-US" sz="1524" b="0" i="0" u="none" smtClean="0">
                <a:solidFill>
                  <a:schemeClr val="bg1">
                    <a:lumMod val="50000"/>
                  </a:schemeClr>
                </a:solidFill>
                <a:latin typeface="DIN-Bold"/>
                <a:ea typeface="+mn-ea"/>
              </a:defRPr>
            </a:lvl8pPr>
            <a:lvl9pPr marL="0" lvl="8" indent="0" algn="r" defTabSz="995233" latinLnBrk="0">
              <a:defRPr lang="de-DE" altLang="en-US" sz="1524" b="0" i="0" u="none" smtClean="0">
                <a:solidFill>
                  <a:schemeClr val="bg1">
                    <a:lumMod val="50000"/>
                  </a:schemeClr>
                </a:solidFill>
                <a:latin typeface="DIN-Bold"/>
                <a:ea typeface="+mn-ea"/>
              </a:defRPr>
            </a:lvl9pPr>
          </a:lstStyle>
          <a:p>
            <a:r>
              <a:rPr lang="de-DE" dirty="0" smtClean="0"/>
              <a:t>TECHNISCHES DESIGN I - DESIGNENSTWURFSPROZESS</a:t>
            </a:r>
          </a:p>
        </p:txBody>
      </p:sp>
    </p:spTree>
    <p:extLst>
      <p:ext uri="{BB962C8B-B14F-4D97-AF65-F5344CB8AC3E}">
        <p14:creationId xmlns:p14="http://schemas.microsoft.com/office/powerpoint/2010/main" val="999570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34484" y="391838"/>
            <a:ext cx="10531056" cy="783673"/>
          </a:xfrm>
        </p:spPr>
        <p:txBody>
          <a:bodyPr/>
          <a:lstStyle>
            <a:lvl1pPr>
              <a:defRPr lang="de-DE" dirty="0"/>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1134484" y="4702041"/>
            <a:ext cx="10531056" cy="1567347"/>
          </a:xfrm>
        </p:spPr>
        <p:txBody>
          <a:bodyPr>
            <a:noAutofit/>
          </a:bodyPr>
          <a:lstStyle>
            <a:lvl1pPr>
              <a:spcBef>
                <a:spcPts val="765"/>
              </a:spcBef>
              <a:defRPr/>
            </a:lvl1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Bildplatzhalter 5"/>
          <p:cNvSpPr>
            <a:spLocks noGrp="1"/>
          </p:cNvSpPr>
          <p:nvPr>
            <p:ph type="pic" sz="quarter" idx="11"/>
          </p:nvPr>
        </p:nvSpPr>
        <p:spPr>
          <a:xfrm>
            <a:off x="1134486" y="1175511"/>
            <a:ext cx="10510664" cy="3330612"/>
          </a:xfrm>
        </p:spPr>
        <p:txBody>
          <a:bodyPr/>
          <a:lstStyle/>
          <a:p>
            <a:pPr lvl="0"/>
            <a:endParaRPr lang="de-DE" noProof="0" dirty="0"/>
          </a:p>
        </p:txBody>
      </p:sp>
      <p:sp>
        <p:nvSpPr>
          <p:cNvPr id="5" name="Rectangle 15"/>
          <p:cNvSpPr>
            <a:spLocks noGrp="1" noChangeArrowheads="1"/>
          </p:cNvSpPr>
          <p:nvPr>
            <p:ph type="sldNum" sz="quarter" idx="12"/>
          </p:nvPr>
        </p:nvSpPr>
        <p:spPr>
          <a:xfrm>
            <a:off x="8737600" y="6248401"/>
            <a:ext cx="2844801" cy="469900"/>
          </a:xfrm>
          <a:prstGeom prst="rect">
            <a:avLst/>
          </a:prstGeom>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3125439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34484" y="391838"/>
            <a:ext cx="10531056" cy="783673"/>
          </a:xfrm>
        </p:spPr>
        <p:txBody>
          <a:bodyPr/>
          <a:lstStyle>
            <a:lvl1pPr>
              <a:defRPr lang="de-DE" dirty="0"/>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1134484" y="4702041"/>
            <a:ext cx="10531056" cy="1567347"/>
          </a:xfrm>
        </p:spPr>
        <p:txBody>
          <a:bodyPr>
            <a:noAutofit/>
          </a:bodyPr>
          <a:lstStyle>
            <a:lvl1pPr>
              <a:spcBef>
                <a:spcPts val="765"/>
              </a:spcBef>
              <a:defRPr/>
            </a:lvl1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Bildplatzhalter 5"/>
          <p:cNvSpPr>
            <a:spLocks noGrp="1"/>
          </p:cNvSpPr>
          <p:nvPr>
            <p:ph type="pic" sz="quarter" idx="11"/>
          </p:nvPr>
        </p:nvSpPr>
        <p:spPr>
          <a:xfrm>
            <a:off x="1134486" y="1175511"/>
            <a:ext cx="10510664" cy="3330612"/>
          </a:xfrm>
        </p:spPr>
        <p:txBody>
          <a:bodyPr/>
          <a:lstStyle/>
          <a:p>
            <a:pPr lvl="0"/>
            <a:endParaRPr lang="de-DE" noProof="0" dirty="0"/>
          </a:p>
        </p:txBody>
      </p:sp>
      <p:sp>
        <p:nvSpPr>
          <p:cNvPr id="5" name="Rectangle 15"/>
          <p:cNvSpPr>
            <a:spLocks noGrp="1" noChangeArrowheads="1"/>
          </p:cNvSpPr>
          <p:nvPr>
            <p:ph type="sldNum" sz="quarter" idx="12"/>
          </p:nvPr>
        </p:nvSpPr>
        <p:spPr>
          <a:xfrm>
            <a:off x="8737600" y="6248401"/>
            <a:ext cx="2844801" cy="469900"/>
          </a:xfrm>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1201623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34484" y="391838"/>
            <a:ext cx="10531056" cy="783673"/>
          </a:xfrm>
        </p:spPr>
        <p:txBody>
          <a:bodyPr/>
          <a:lstStyle>
            <a:lvl1pPr>
              <a:defRPr lang="de-DE" dirty="0"/>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1134484" y="4702041"/>
            <a:ext cx="10531056" cy="1567347"/>
          </a:xfrm>
        </p:spPr>
        <p:txBody>
          <a:bodyPr>
            <a:noAutofit/>
          </a:bodyPr>
          <a:lstStyle>
            <a:lvl1pPr>
              <a:spcBef>
                <a:spcPts val="746"/>
              </a:spcBef>
              <a:defRPr/>
            </a:lvl1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Bildplatzhalter 5"/>
          <p:cNvSpPr>
            <a:spLocks noGrp="1"/>
          </p:cNvSpPr>
          <p:nvPr>
            <p:ph type="pic" sz="quarter" idx="11"/>
          </p:nvPr>
        </p:nvSpPr>
        <p:spPr>
          <a:xfrm>
            <a:off x="1134486" y="1175511"/>
            <a:ext cx="10510664" cy="3330612"/>
          </a:xfrm>
        </p:spPr>
        <p:txBody>
          <a:bodyPr/>
          <a:lstStyle/>
          <a:p>
            <a:pPr lvl="0"/>
            <a:endParaRPr lang="de-DE" noProof="0" dirty="0"/>
          </a:p>
        </p:txBody>
      </p:sp>
      <p:sp>
        <p:nvSpPr>
          <p:cNvPr id="5" name="Rectangle 15"/>
          <p:cNvSpPr>
            <a:spLocks noGrp="1" noChangeArrowheads="1"/>
          </p:cNvSpPr>
          <p:nvPr>
            <p:ph type="sldNum" sz="quarter" idx="12"/>
          </p:nvPr>
        </p:nvSpPr>
        <p:spPr>
          <a:xfrm>
            <a:off x="8737600" y="6248401"/>
            <a:ext cx="2844801" cy="469900"/>
          </a:xfrm>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406746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34484" y="391838"/>
            <a:ext cx="10531056" cy="783673"/>
          </a:xfrm>
        </p:spPr>
        <p:txBody>
          <a:bodyPr/>
          <a:lstStyle>
            <a:lvl1pPr>
              <a:defRPr lang="de-DE" dirty="0"/>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1134484" y="4702041"/>
            <a:ext cx="10531056" cy="1567347"/>
          </a:xfrm>
        </p:spPr>
        <p:txBody>
          <a:bodyPr>
            <a:noAutofit/>
          </a:bodyPr>
          <a:lstStyle>
            <a:lvl1pPr>
              <a:spcBef>
                <a:spcPts val="765"/>
              </a:spcBef>
              <a:defRPr/>
            </a:lvl1p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6" name="Bildplatzhalter 5"/>
          <p:cNvSpPr>
            <a:spLocks noGrp="1"/>
          </p:cNvSpPr>
          <p:nvPr>
            <p:ph type="pic" sz="quarter" idx="11"/>
          </p:nvPr>
        </p:nvSpPr>
        <p:spPr>
          <a:xfrm>
            <a:off x="1134486" y="1175511"/>
            <a:ext cx="10510664" cy="3330612"/>
          </a:xfrm>
        </p:spPr>
        <p:txBody>
          <a:bodyPr/>
          <a:lstStyle/>
          <a:p>
            <a:pPr lvl="0"/>
            <a:endParaRPr lang="de-DE" noProof="0" dirty="0"/>
          </a:p>
        </p:txBody>
      </p:sp>
      <p:sp>
        <p:nvSpPr>
          <p:cNvPr id="5" name="Rectangle 15"/>
          <p:cNvSpPr>
            <a:spLocks noGrp="1" noChangeArrowheads="1"/>
          </p:cNvSpPr>
          <p:nvPr>
            <p:ph type="sldNum" sz="quarter" idx="12"/>
          </p:nvPr>
        </p:nvSpPr>
        <p:spPr>
          <a:xfrm>
            <a:off x="8737600" y="6248401"/>
            <a:ext cx="2844801" cy="469900"/>
          </a:xfrm>
        </p:spPr>
        <p:txBody>
          <a:bodyPr/>
          <a:lstStyle>
            <a:lvl1pPr>
              <a:defRPr>
                <a:cs typeface="+mn-cs"/>
              </a:defRPr>
            </a:lvl1pPr>
          </a:lstStyle>
          <a:p>
            <a:pPr>
              <a:defRPr/>
            </a:pPr>
            <a:endParaRPr lang="de-DE"/>
          </a:p>
        </p:txBody>
      </p:sp>
    </p:spTree>
    <p:extLst>
      <p:ext uri="{BB962C8B-B14F-4D97-AF65-F5344CB8AC3E}">
        <p14:creationId xmlns:p14="http://schemas.microsoft.com/office/powerpoint/2010/main" val="237367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smtClean="0"/>
              <a:t>Formatvorlage des Untertitelmasters durch Klicken bearbeiten</a:t>
            </a:r>
            <a:br>
              <a:rPr lang="de-DE" dirty="0" smtClean="0"/>
            </a:br>
            <a:r>
              <a:rPr lang="de-DE" dirty="0" smtClean="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smtClean="0"/>
              <a:t>Vorname Name</a:t>
            </a:r>
            <a:br>
              <a:rPr lang="de-DE" dirty="0" smtClean="0"/>
            </a:br>
            <a:r>
              <a:rPr lang="de-DE" dirty="0" smtClean="0"/>
              <a:t>Struktureinheit  der TU Dresden</a:t>
            </a:r>
            <a:endParaRPr lang="de-DE" dirty="0"/>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smtClean="0"/>
              <a:t>Titelmasterformat</a:t>
            </a:r>
            <a:br>
              <a:rPr lang="de-DE" dirty="0" smtClean="0"/>
            </a:br>
            <a:r>
              <a:rPr lang="de-DE" dirty="0" smtClean="0"/>
              <a:t>durch Klicken bearbeiten</a:t>
            </a:r>
            <a:endParaRPr lang="de-DE" dirty="0"/>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725198478"/>
      </p:ext>
    </p:extLst>
  </p:cSld>
  <p:clrMapOvr>
    <a:masterClrMapping/>
  </p:clrMapOvr>
  <p:timing>
    <p:tnLst>
      <p:par>
        <p:cT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828119933"/>
      </p:ext>
    </p:extLst>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2470678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Bildplatzhalter 7"/>
          <p:cNvSpPr>
            <a:spLocks noGrp="1"/>
          </p:cNvSpPr>
          <p:nvPr>
            <p:ph type="pic" sz="quarter" idx="13"/>
          </p:nvPr>
        </p:nvSpPr>
        <p:spPr>
          <a:xfrm>
            <a:off x="874711" y="1484313"/>
            <a:ext cx="4300539" cy="1332000"/>
          </a:xfrm>
        </p:spPr>
        <p:txBody>
          <a:bodyPr/>
          <a:lstStyle/>
          <a:p>
            <a:r>
              <a:rPr lang="de-DE" smtClean="0"/>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smtClean="0"/>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smtClean="0"/>
              <a:t>Bild durch Klicken auf Symbol hinzufügen</a:t>
            </a:r>
            <a:endParaRPr lang="de-DE" dirty="0"/>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91138792"/>
      </p:ext>
    </p:extLst>
  </p:cSld>
  <p:clrMapOvr>
    <a:masterClrMapping/>
  </p:clrMapOvr>
  <p:timing>
    <p:tnLst>
      <p:par>
        <p:cTn id="1" dur="indefinite" restart="never" nodeType="tmRoot"/>
      </p:par>
    </p:tnLst>
  </p:timing>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smtClean="0"/>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170242763"/>
      </p:ext>
    </p:extLst>
  </p:cSld>
  <p:clrMapOvr>
    <a:masterClrMapping/>
  </p:clrMapOvr>
  <p:timing>
    <p:tnLst>
      <p:par>
        <p:cTn id="1" dur="indefinite" restart="never" nodeType="tmRoot"/>
      </p:par>
    </p:tnLst>
  </p:timing>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mtClean="0"/>
              <a:t>Titelmasterformat durch Klicken bearbeiten</a:t>
            </a:r>
            <a:endParaRPr lang="de-DE"/>
          </a:p>
        </p:txBody>
      </p:sp>
      <p:sp>
        <p:nvSpPr>
          <p:cNvPr id="6" name="Textplatzhalter 5"/>
          <p:cNvSpPr>
            <a:spLocks noGrp="1"/>
          </p:cNvSpPr>
          <p:nvPr>
            <p:ph type="body" sz="quarter" idx="10"/>
          </p:nvPr>
        </p:nvSpPr>
        <p:spPr>
          <a:xfrm>
            <a:off x="874713" y="1484314"/>
            <a:ext cx="5195887"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7"/>
          <p:cNvSpPr>
            <a:spLocks noGrp="1"/>
          </p:cNvSpPr>
          <p:nvPr>
            <p:ph type="body" sz="quarter" idx="11"/>
          </p:nvPr>
        </p:nvSpPr>
        <p:spPr>
          <a:xfrm>
            <a:off x="6267449" y="1484315"/>
            <a:ext cx="518795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13661984"/>
      </p:ext>
    </p:extLst>
  </p:cSld>
  <p:clrMapOvr>
    <a:masterClrMapping/>
  </p:clrMapOvr>
  <p:timing>
    <p:tnLst>
      <p:par>
        <p:cTn id="1" dur="indefinite" restart="never" nodeType="tmRoot"/>
      </p:par>
    </p:tnLst>
  </p:timing>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smtClean="0"/>
              <a:t>Titelmasterformat durch Klicken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extplatzhalter 7"/>
          <p:cNvSpPr>
            <a:spLocks noGrp="1"/>
          </p:cNvSpPr>
          <p:nvPr>
            <p:ph type="body" sz="quarter" idx="11"/>
          </p:nvPr>
        </p:nvSpPr>
        <p:spPr>
          <a:xfrm>
            <a:off x="8070849" y="1484315"/>
            <a:ext cx="338455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5"/>
          <p:cNvSpPr>
            <a:spLocks noGrp="1"/>
          </p:cNvSpPr>
          <p:nvPr>
            <p:ph type="body" sz="quarter" idx="12"/>
          </p:nvPr>
        </p:nvSpPr>
        <p:spPr>
          <a:xfrm>
            <a:off x="4457700" y="1484315"/>
            <a:ext cx="341630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543359633"/>
      </p:ext>
    </p:extLst>
  </p:cSld>
  <p:clrMapOvr>
    <a:masterClrMapping/>
  </p:clrMapOvr>
  <p:timing>
    <p:tnLst>
      <p:par>
        <p:cTn id="1" dur="indefinite" restart="never" nodeType="tmRoot"/>
      </p:par>
    </p:tnLst>
  </p:timing>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1059847689"/>
      </p:ext>
    </p:extLst>
  </p:cSld>
  <p:clrMapOvr>
    <a:masterClrMapping/>
  </p:clrMapOvr>
  <p:timing>
    <p:tnLst>
      <p:par>
        <p:cTn id="1" dur="indefinite" restart="never" nodeType="tmRoot"/>
      </p:par>
    </p:tnLst>
  </p:timing>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smtClean="0"/>
              <a:t>Das ist eine Überschrift</a:t>
            </a:r>
            <a:br>
              <a:rPr lang="de-DE" dirty="0" smtClean="0"/>
            </a:br>
            <a:r>
              <a:rPr lang="de-DE" dirty="0" smtClean="0"/>
              <a:t>in zwei Zeilen</a:t>
            </a:r>
            <a:endParaRPr lang="de-DE" dirty="0"/>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smtClean="0"/>
              <a:t>Erste Textebene (16pt)</a:t>
            </a:r>
          </a:p>
          <a:p>
            <a:pPr lvl="1"/>
            <a:r>
              <a:rPr lang="de-DE" dirty="0" smtClean="0"/>
              <a:t>Zweite Textebene für Aufzählungen</a:t>
            </a:r>
          </a:p>
          <a:p>
            <a:pPr lvl="2"/>
            <a:r>
              <a:rPr lang="de-DE" dirty="0" smtClean="0"/>
              <a:t>Dritte Textebene bei viel Text (14pt)</a:t>
            </a:r>
          </a:p>
          <a:p>
            <a:pPr lvl="3"/>
            <a:r>
              <a:rPr lang="de-DE" dirty="0" smtClean="0"/>
              <a:t>Vierte Textebene für Aufzählungen bei viel Text</a:t>
            </a:r>
          </a:p>
          <a:p>
            <a:pPr lvl="4"/>
            <a:r>
              <a:rPr lang="de-DE" dirty="0" smtClean="0"/>
              <a:t>Fünfte Ebene</a:t>
            </a:r>
          </a:p>
          <a:p>
            <a:pPr lvl="5"/>
            <a:r>
              <a:rPr lang="de-DE" dirty="0" smtClean="0"/>
              <a:t>Zwischenseite</a:t>
            </a:r>
          </a:p>
          <a:p>
            <a:pPr lvl="6"/>
            <a:r>
              <a:rPr lang="de-DE" dirty="0" smtClean="0"/>
              <a:t>Für den nächsten Präsentationsabschnitt</a:t>
            </a:r>
            <a:endParaRPr lang="de-DE" dirty="0"/>
          </a:p>
        </p:txBody>
      </p:sp>
      <p:pic>
        <p:nvPicPr>
          <p:cNvPr id="10" name="Grafik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pic>
        <p:nvPicPr>
          <p:cNvPr id="11" name="Grafik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459024" y="6336430"/>
            <a:ext cx="350618" cy="350618"/>
          </a:xfrm>
          <a:prstGeom prst="rect">
            <a:avLst/>
          </a:prstGeom>
        </p:spPr>
      </p:pic>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1" r:id="rId9"/>
    <p:sldLayoutId id="2147483902" r:id="rId10"/>
    <p:sldLayoutId id="2147483903" r:id="rId11"/>
    <p:sldLayoutId id="2147483904" r:id="rId12"/>
    <p:sldLayoutId id="2147483905" r:id="rId13"/>
    <p:sldLayoutId id="2147483908" r:id="rId14"/>
    <p:sldLayoutId id="2147483909" r:id="rId15"/>
    <p:sldLayoutId id="2147483910" r:id="rId16"/>
  </p:sldLayoutIdLst>
  <p:timing>
    <p:tnLst>
      <p:par>
        <p:cTn id="1" dur="indefinite" restart="never" nodeType="tmRoot"/>
      </p:par>
    </p:tnLst>
  </p:timing>
  <p:hf hdr="0"/>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0">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92">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www.vdid.de/inhalte/pdf/91_1.pdf"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8"/>
          <p:cNvSpPr>
            <a:spLocks noGrp="1"/>
          </p:cNvSpPr>
          <p:nvPr>
            <p:ph type="subTitle" idx="1"/>
          </p:nvPr>
        </p:nvSpPr>
        <p:spPr/>
        <p:txBody>
          <a:bodyPr/>
          <a:lstStyle/>
          <a:p>
            <a:r>
              <a:rPr lang="de-DE" dirty="0" smtClean="0"/>
              <a:t>12. April 2018</a:t>
            </a:r>
          </a:p>
          <a:p>
            <a:endParaRPr lang="de-DE" dirty="0"/>
          </a:p>
          <a:p>
            <a:pPr eaLnBrk="0" fontAlgn="base" hangingPunct="0">
              <a:lnSpc>
                <a:spcPct val="80000"/>
              </a:lnSpc>
              <a:spcBef>
                <a:spcPts val="1200"/>
              </a:spcBef>
              <a:spcAft>
                <a:spcPct val="0"/>
              </a:spcAft>
            </a:pPr>
            <a:r>
              <a:rPr lang="de-DE" altLang="en-US" dirty="0">
                <a:solidFill>
                  <a:schemeClr val="bg1"/>
                </a:solidFill>
              </a:rPr>
              <a:t>Jun.-Prof. Dr.-Ing. Jens Krzywinski  </a:t>
            </a:r>
          </a:p>
          <a:p>
            <a:pPr eaLnBrk="0" fontAlgn="base" hangingPunct="0">
              <a:lnSpc>
                <a:spcPct val="80000"/>
              </a:lnSpc>
              <a:spcBef>
                <a:spcPts val="1200"/>
              </a:spcBef>
              <a:spcAft>
                <a:spcPct val="0"/>
              </a:spcAft>
            </a:pPr>
            <a:r>
              <a:rPr lang="de-DE" altLang="en-US" dirty="0">
                <a:solidFill>
                  <a:schemeClr val="bg1"/>
                </a:solidFill>
              </a:rPr>
              <a:t>jens.krzywinski@tu-dresden.de</a:t>
            </a:r>
          </a:p>
          <a:p>
            <a:endParaRPr lang="de-DE" dirty="0" smtClean="0"/>
          </a:p>
        </p:txBody>
      </p:sp>
      <p:sp>
        <p:nvSpPr>
          <p:cNvPr id="3" name="Textplatzhalter 2"/>
          <p:cNvSpPr>
            <a:spLocks noGrp="1"/>
          </p:cNvSpPr>
          <p:nvPr>
            <p:ph type="body" sz="quarter" idx="10"/>
          </p:nvPr>
        </p:nvSpPr>
        <p:spPr/>
        <p:txBody>
          <a:bodyPr/>
          <a:lstStyle/>
          <a:p>
            <a:r>
              <a:rPr lang="de-DE" dirty="0" smtClean="0"/>
              <a:t>TU Dresden</a:t>
            </a:r>
            <a:endParaRPr lang="de-DE" dirty="0"/>
          </a:p>
        </p:txBody>
      </p:sp>
      <p:sp>
        <p:nvSpPr>
          <p:cNvPr id="5" name="Titel 4"/>
          <p:cNvSpPr>
            <a:spLocks noGrp="1"/>
          </p:cNvSpPr>
          <p:nvPr>
            <p:ph type="title"/>
          </p:nvPr>
        </p:nvSpPr>
        <p:spPr/>
        <p:txBody>
          <a:bodyPr/>
          <a:lstStyle/>
          <a:p>
            <a:r>
              <a:rPr lang="de-DE" dirty="0"/>
              <a:t>TECHNISCHES DESIGN II</a:t>
            </a:r>
            <a:br>
              <a:rPr lang="de-DE" dirty="0"/>
            </a:br>
            <a:r>
              <a:rPr lang="de-DE" b="0" dirty="0"/>
              <a:t>DESIGNMETHODEN UND DESIGNFORSCHUNG</a:t>
            </a:r>
            <a:r>
              <a:rPr lang="de-DE" b="0" dirty="0"/>
              <a:t/>
            </a:r>
            <a:br>
              <a:rPr lang="de-DE" b="0" dirty="0"/>
            </a:br>
            <a:endParaRPr lang="de-DE" b="0" dirty="0"/>
          </a:p>
        </p:txBody>
      </p:sp>
    </p:spTree>
    <p:extLst>
      <p:ext uri="{BB962C8B-B14F-4D97-AF65-F5344CB8AC3E}">
        <p14:creationId xmlns:p14="http://schemas.microsoft.com/office/powerpoint/2010/main" val="86802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media.scraphacker.com/2012/08/clever-corner-diy.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52" y="1304107"/>
            <a:ext cx="3551358"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descr="http://assets.curbly.com/assets/17641/curly_final_diy_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971" y="1308052"/>
            <a:ext cx="3008789"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http://37.media.tumblr.com/tumblr_lxxe06yVFU1qzjjeco1_1280.jpg"/>
          <p:cNvPicPr>
            <a:picLocks noChangeAspect="1" noChangeArrowheads="1"/>
          </p:cNvPicPr>
          <p:nvPr/>
        </p:nvPicPr>
        <p:blipFill>
          <a:blip r:embed="rId5">
            <a:extLst>
              <a:ext uri="{28A0092B-C50C-407E-A947-70E740481C1C}">
                <a14:useLocalDpi xmlns:a14="http://schemas.microsoft.com/office/drawing/2010/main" val="0"/>
              </a:ext>
            </a:extLst>
          </a:blip>
          <a:srcRect l="12256" t="11302" r="19188" b="7628"/>
          <a:stretch>
            <a:fillRect/>
          </a:stretch>
        </p:blipFill>
        <p:spPr bwMode="auto">
          <a:xfrm>
            <a:off x="7333056" y="1308052"/>
            <a:ext cx="4198493"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Untertitel 2"/>
          <p:cNvSpPr>
            <a:spLocks noGrp="1"/>
          </p:cNvSpPr>
          <p:nvPr>
            <p:ph idx="1"/>
          </p:nvPr>
        </p:nvSpPr>
        <p:spPr>
          <a:xfrm>
            <a:off x="1471345" y="4930436"/>
            <a:ext cx="9995096" cy="1461974"/>
          </a:xfrm>
        </p:spPr>
        <p:txBody>
          <a:bodyPr/>
          <a:lstStyle/>
          <a:p>
            <a:pPr>
              <a:defRPr/>
            </a:pPr>
            <a:r>
              <a:rPr lang="en-US" altLang="de-DE" dirty="0">
                <a:ea typeface="ＭＳ Ｐゴシック" pitchFamily="34" charset="-128"/>
              </a:rPr>
              <a:t>DIY- The Power of Making</a:t>
            </a:r>
            <a:endParaRPr lang="de-DE" altLang="de-DE" dirty="0" smtClean="0">
              <a:ea typeface="ＭＳ Ｐゴシック" pitchFamily="34" charset="-128"/>
            </a:endParaRPr>
          </a:p>
          <a:p>
            <a:pPr>
              <a:defRPr/>
            </a:pPr>
            <a:r>
              <a:rPr lang="de-DE" altLang="de-DE" dirty="0" smtClean="0">
                <a:ea typeface="ＭＳ Ｐゴシック" pitchFamily="34" charset="-128"/>
              </a:rPr>
              <a:t>DIY Design – </a:t>
            </a:r>
            <a:r>
              <a:rPr lang="de-DE" altLang="de-DE" dirty="0" err="1" smtClean="0">
                <a:ea typeface="ＭＳ Ｐゴシック" pitchFamily="34" charset="-128"/>
              </a:rPr>
              <a:t>me</a:t>
            </a:r>
            <a:r>
              <a:rPr lang="de-DE" altLang="de-DE" dirty="0" smtClean="0">
                <a:ea typeface="ＭＳ Ｐゴシック" pitchFamily="34" charset="-128"/>
              </a:rPr>
              <a:t>, </a:t>
            </a:r>
            <a:r>
              <a:rPr lang="de-DE" altLang="de-DE" dirty="0" err="1" smtClean="0">
                <a:ea typeface="ＭＳ Ｐゴシック" pitchFamily="34" charset="-128"/>
              </a:rPr>
              <a:t>myself</a:t>
            </a:r>
            <a:r>
              <a:rPr lang="de-DE" altLang="de-DE" dirty="0" smtClean="0">
                <a:ea typeface="ＭＳ Ｐゴシック" pitchFamily="34" charset="-128"/>
              </a:rPr>
              <a:t> </a:t>
            </a:r>
            <a:r>
              <a:rPr lang="de-DE" altLang="de-DE" dirty="0" err="1" smtClean="0">
                <a:ea typeface="ＭＳ Ｐゴシック" pitchFamily="34" charset="-128"/>
              </a:rPr>
              <a:t>and</a:t>
            </a:r>
            <a:r>
              <a:rPr lang="de-DE" altLang="de-DE" dirty="0" smtClean="0">
                <a:ea typeface="ＭＳ Ｐゴシック" pitchFamily="34" charset="-128"/>
              </a:rPr>
              <a:t> </a:t>
            </a:r>
            <a:r>
              <a:rPr lang="de-DE" altLang="de-DE" dirty="0" err="1" smtClean="0">
                <a:ea typeface="ＭＳ Ｐゴシック" pitchFamily="34" charset="-128"/>
              </a:rPr>
              <a:t>the</a:t>
            </a:r>
            <a:r>
              <a:rPr lang="de-DE" altLang="de-DE" dirty="0" smtClean="0">
                <a:ea typeface="ＭＳ Ｐゴシック" pitchFamily="34" charset="-128"/>
              </a:rPr>
              <a:t> </a:t>
            </a:r>
            <a:r>
              <a:rPr lang="de-DE" altLang="de-DE" dirty="0" err="1" smtClean="0">
                <a:ea typeface="ＭＳ Ｐゴシック" pitchFamily="34" charset="-128"/>
              </a:rPr>
              <a:t>object</a:t>
            </a:r>
            <a:r>
              <a:rPr lang="de-DE" altLang="de-DE" dirty="0" smtClean="0">
                <a:ea typeface="ＭＳ Ｐゴシック" pitchFamily="34" charset="-128"/>
              </a:rPr>
              <a:t/>
            </a:r>
            <a:br>
              <a:rPr lang="de-DE" altLang="de-DE" dirty="0" smtClean="0">
                <a:ea typeface="ＭＳ Ｐゴシック" pitchFamily="34" charset="-128"/>
              </a:rPr>
            </a:br>
            <a:r>
              <a:rPr lang="de-DE" altLang="de-DE" dirty="0" smtClean="0">
                <a:ea typeface="ＭＳ Ｐゴシック" pitchFamily="34" charset="-128"/>
              </a:rPr>
              <a:t>D.I.Y. Design </a:t>
            </a:r>
            <a:r>
              <a:rPr lang="de-DE" altLang="de-DE" dirty="0" err="1" smtClean="0">
                <a:ea typeface="ＭＳ Ｐゴシック" pitchFamily="34" charset="-128"/>
              </a:rPr>
              <a:t>It</a:t>
            </a:r>
            <a:r>
              <a:rPr lang="de-DE" altLang="de-DE" dirty="0" smtClean="0">
                <a:ea typeface="ＭＳ Ｐゴシック" pitchFamily="34" charset="-128"/>
              </a:rPr>
              <a:t> </a:t>
            </a:r>
            <a:r>
              <a:rPr lang="de-DE" altLang="de-DE" dirty="0" err="1" smtClean="0">
                <a:ea typeface="ＭＳ Ｐゴシック" pitchFamily="34" charset="-128"/>
              </a:rPr>
              <a:t>Yourself</a:t>
            </a:r>
            <a:r>
              <a:rPr lang="de-DE" altLang="de-DE" dirty="0" smtClean="0">
                <a:ea typeface="ＭＳ Ｐゴシック" pitchFamily="34" charset="-128"/>
              </a:rPr>
              <a:t>: Kreative Ideen leicht gemacht</a:t>
            </a:r>
            <a:br>
              <a:rPr lang="de-DE" altLang="de-DE" dirty="0" smtClean="0">
                <a:ea typeface="ＭＳ Ｐゴシック" pitchFamily="34" charset="-128"/>
              </a:rPr>
            </a:br>
            <a:r>
              <a:rPr lang="de-DE" altLang="de-DE" dirty="0" smtClean="0">
                <a:ea typeface="ＭＳ Ｐゴシック" pitchFamily="34" charset="-128"/>
              </a:rPr>
              <a:t>Marke Eigenbau: Der Aufstand der Massen gegen die Massenproduktion </a:t>
            </a:r>
          </a:p>
          <a:p>
            <a:pPr>
              <a:defRPr/>
            </a:pPr>
            <a:endParaRPr lang="de-DE" altLang="de-DE" dirty="0">
              <a:ea typeface="ＭＳ Ｐゴシック" pitchFamily="34" charset="-128"/>
            </a:endParaRPr>
          </a:p>
        </p:txBody>
      </p:sp>
      <p:sp>
        <p:nvSpPr>
          <p:cNvPr id="67590" name="Textfeld 9"/>
          <p:cNvSpPr txBox="1">
            <a:spLocks noChangeArrowheads="1"/>
          </p:cNvSpPr>
          <p:nvPr/>
        </p:nvSpPr>
        <p:spPr bwMode="auto">
          <a:xfrm>
            <a:off x="10481927" y="4293165"/>
            <a:ext cx="3135057"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johnadamsdesign</a:t>
            </a:r>
          </a:p>
        </p:txBody>
      </p:sp>
    </p:spTree>
    <p:extLst>
      <p:ext uri="{BB962C8B-B14F-4D97-AF65-F5344CB8AC3E}">
        <p14:creationId xmlns:p14="http://schemas.microsoft.com/office/powerpoint/2010/main" val="2298689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ahmetemreacar.info/wp-content/uploads/2010/01/rough.jpg"/>
          <p:cNvPicPr>
            <a:picLocks noChangeAspect="1" noChangeArrowheads="1"/>
          </p:cNvPicPr>
          <p:nvPr/>
        </p:nvPicPr>
        <p:blipFill>
          <a:blip r:embed="rId3">
            <a:extLst>
              <a:ext uri="{28A0092B-C50C-407E-A947-70E740481C1C}">
                <a14:useLocalDpi xmlns:a14="http://schemas.microsoft.com/office/drawing/2010/main" val="0"/>
              </a:ext>
            </a:extLst>
          </a:blip>
          <a:srcRect r="7591"/>
          <a:stretch>
            <a:fillRect/>
          </a:stretch>
        </p:blipFill>
        <p:spPr bwMode="auto">
          <a:xfrm>
            <a:off x="362534" y="1319890"/>
            <a:ext cx="5157358"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Philip-Nordmand-Andersen_01.png (PNG-Grafik, 1600 × 900 Pix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677" y="1319890"/>
            <a:ext cx="631549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Untertitel 2"/>
          <p:cNvSpPr>
            <a:spLocks noGrp="1"/>
          </p:cNvSpPr>
          <p:nvPr>
            <p:ph idx="1"/>
          </p:nvPr>
        </p:nvSpPr>
        <p:spPr>
          <a:xfrm>
            <a:off x="1471345" y="4930436"/>
            <a:ext cx="9995096" cy="1461974"/>
          </a:xfrm>
        </p:spPr>
        <p:txBody>
          <a:bodyPr/>
          <a:lstStyle/>
          <a:p>
            <a:pPr>
              <a:defRPr/>
            </a:pPr>
            <a:r>
              <a:rPr lang="en-US" altLang="de-DE" dirty="0" err="1">
                <a:ea typeface="ＭＳ Ｐゴシック" pitchFamily="34" charset="-128"/>
              </a:rPr>
              <a:t>Prototypen</a:t>
            </a:r>
            <a:r>
              <a:rPr lang="en-US" altLang="de-DE" dirty="0">
                <a:ea typeface="ＭＳ Ｐゴシック" pitchFamily="34" charset="-128"/>
              </a:rPr>
              <a:t> </a:t>
            </a:r>
            <a:r>
              <a:rPr lang="en-US" altLang="de-DE" dirty="0" err="1">
                <a:ea typeface="ＭＳ Ｐゴシック" pitchFamily="34" charset="-128"/>
              </a:rPr>
              <a:t>machen</a:t>
            </a:r>
            <a:r>
              <a:rPr lang="en-US" altLang="de-DE" dirty="0">
                <a:ea typeface="ＭＳ Ｐゴシック" pitchFamily="34" charset="-128"/>
              </a:rPr>
              <a:t> den </a:t>
            </a:r>
            <a:r>
              <a:rPr lang="en-US" altLang="de-DE" dirty="0" err="1">
                <a:ea typeface="ＭＳ Ｐゴシック" pitchFamily="34" charset="-128"/>
              </a:rPr>
              <a:t>Unterschied</a:t>
            </a:r>
            <a:endParaRPr lang="de-DE" altLang="de-DE" dirty="0" smtClean="0">
              <a:ea typeface="ＭＳ Ｐゴシック" pitchFamily="34" charset="-128"/>
            </a:endParaRPr>
          </a:p>
          <a:p>
            <a:pPr>
              <a:defRPr/>
            </a:pPr>
            <a:r>
              <a:rPr lang="de-DE" altLang="de-DE" dirty="0">
                <a:ea typeface="ＭＳ Ｐゴシック" pitchFamily="34" charset="-128"/>
              </a:rPr>
              <a:t>Prototype – iterative </a:t>
            </a:r>
            <a:r>
              <a:rPr lang="de-DE" altLang="de-DE" dirty="0" err="1" smtClean="0">
                <a:ea typeface="ＭＳ Ｐゴシック" pitchFamily="34" charset="-128"/>
              </a:rPr>
              <a:t>experimenting</a:t>
            </a:r>
            <a:r>
              <a:rPr lang="de-DE" altLang="de-DE" dirty="0" smtClean="0">
                <a:ea typeface="ＭＳ Ｐゴシック" pitchFamily="34" charset="-128"/>
              </a:rPr>
              <a:t>, J</a:t>
            </a:r>
            <a:r>
              <a:rPr lang="de-DE" altLang="de-DE" dirty="0">
                <a:ea typeface="ＭＳ Ｐゴシック" pitchFamily="34" charset="-128"/>
              </a:rPr>
              <a:t>. Petruschat, Prototype! </a:t>
            </a:r>
            <a:r>
              <a:rPr lang="de-DE" altLang="de-DE" dirty="0" err="1">
                <a:ea typeface="ＭＳ Ｐゴシック" pitchFamily="34" charset="-128"/>
              </a:rPr>
              <a:t>physical</a:t>
            </a:r>
            <a:r>
              <a:rPr lang="de-DE" altLang="de-DE" dirty="0">
                <a:ea typeface="ＭＳ Ｐゴシック" pitchFamily="34" charset="-128"/>
              </a:rPr>
              <a:t>, </a:t>
            </a:r>
            <a:r>
              <a:rPr lang="de-DE" altLang="de-DE" dirty="0" err="1">
                <a:ea typeface="ＭＳ Ｐゴシック" pitchFamily="34" charset="-128"/>
              </a:rPr>
              <a:t>virtual</a:t>
            </a:r>
            <a:r>
              <a:rPr lang="de-DE" altLang="de-DE" dirty="0">
                <a:ea typeface="ＭＳ Ｐゴシック" pitchFamily="34" charset="-128"/>
              </a:rPr>
              <a:t>, hybrid, smart: </a:t>
            </a:r>
            <a:r>
              <a:rPr lang="de-DE" altLang="de-DE" dirty="0" err="1">
                <a:ea typeface="ＭＳ Ｐゴシック" pitchFamily="34" charset="-128"/>
              </a:rPr>
              <a:t>tackling</a:t>
            </a:r>
            <a:r>
              <a:rPr lang="de-DE" altLang="de-DE" dirty="0">
                <a:ea typeface="ＭＳ Ｐゴシック" pitchFamily="34" charset="-128"/>
              </a:rPr>
              <a:t> </a:t>
            </a:r>
            <a:r>
              <a:rPr lang="de-DE" altLang="de-DE" dirty="0" err="1">
                <a:ea typeface="ＭＳ Ｐゴシック" pitchFamily="34" charset="-128"/>
              </a:rPr>
              <a:t>new</a:t>
            </a:r>
            <a:r>
              <a:rPr lang="de-DE" altLang="de-DE" dirty="0">
                <a:ea typeface="ＭＳ Ｐゴシック" pitchFamily="34" charset="-128"/>
              </a:rPr>
              <a:t> </a:t>
            </a:r>
            <a:r>
              <a:rPr lang="de-DE" altLang="de-DE" dirty="0" err="1">
                <a:ea typeface="ＭＳ Ｐゴシック" pitchFamily="34" charset="-128"/>
              </a:rPr>
              <a:t>challenges</a:t>
            </a:r>
            <a:r>
              <a:rPr lang="de-DE" altLang="de-DE" dirty="0">
                <a:ea typeface="ＭＳ Ｐゴシック" pitchFamily="34" charset="-128"/>
              </a:rPr>
              <a:t> in design &amp; </a:t>
            </a:r>
            <a:r>
              <a:rPr lang="de-DE" altLang="de-DE" dirty="0" err="1">
                <a:ea typeface="ＭＳ Ｐゴシック" pitchFamily="34" charset="-128"/>
              </a:rPr>
              <a:t>engineering</a:t>
            </a:r>
            <a:r>
              <a:rPr lang="de-DE" altLang="de-DE" dirty="0">
                <a:ea typeface="ＭＳ Ｐゴシック" pitchFamily="34" charset="-128"/>
              </a:rPr>
              <a:t>, 2012 </a:t>
            </a:r>
            <a:r>
              <a:rPr lang="de-DE" altLang="de-DE" dirty="0" smtClean="0">
                <a:ea typeface="ＭＳ Ｐゴシック" pitchFamily="34" charset="-128"/>
              </a:rPr>
              <a:t> </a:t>
            </a:r>
            <a:endParaRPr lang="de-DE" altLang="de-DE" dirty="0">
              <a:ea typeface="ＭＳ Ｐゴシック" pitchFamily="34" charset="-128"/>
            </a:endParaRPr>
          </a:p>
          <a:p>
            <a:pPr>
              <a:defRPr/>
            </a:pPr>
            <a:r>
              <a:rPr lang="de-DE" altLang="de-DE" dirty="0">
                <a:ea typeface="ＭＳ Ｐゴシック" pitchFamily="34" charset="-128"/>
              </a:rPr>
              <a:t>Non Intentional Design – </a:t>
            </a:r>
            <a:r>
              <a:rPr lang="de-DE" altLang="de-DE" dirty="0" err="1">
                <a:ea typeface="ＭＳ Ｐゴシック" pitchFamily="34" charset="-128"/>
              </a:rPr>
              <a:t>everyday</a:t>
            </a:r>
            <a:r>
              <a:rPr lang="de-DE" altLang="de-DE" dirty="0">
                <a:ea typeface="ＭＳ Ｐゴシック" pitchFamily="34" charset="-128"/>
              </a:rPr>
              <a:t> design </a:t>
            </a:r>
            <a:r>
              <a:rPr lang="de-DE" altLang="de-DE" dirty="0" err="1">
                <a:ea typeface="ＭＳ Ｐゴシック" pitchFamily="34" charset="-128"/>
              </a:rPr>
              <a:t>by</a:t>
            </a:r>
            <a:r>
              <a:rPr lang="de-DE" altLang="de-DE" dirty="0">
                <a:ea typeface="ＭＳ Ｐゴシック" pitchFamily="34" charset="-128"/>
              </a:rPr>
              <a:t> </a:t>
            </a:r>
            <a:r>
              <a:rPr lang="de-DE" altLang="de-DE" dirty="0" err="1" smtClean="0">
                <a:ea typeface="ＭＳ Ｐゴシック" pitchFamily="34" charset="-128"/>
              </a:rPr>
              <a:t>everybody</a:t>
            </a:r>
            <a:r>
              <a:rPr lang="de-DE" altLang="de-DE" dirty="0" smtClean="0">
                <a:ea typeface="ＭＳ Ｐゴシック" pitchFamily="34" charset="-128"/>
              </a:rPr>
              <a:t>, U</a:t>
            </a:r>
            <a:r>
              <a:rPr lang="de-DE" altLang="de-DE" dirty="0">
                <a:ea typeface="ＭＳ Ｐゴシック" pitchFamily="34" charset="-128"/>
              </a:rPr>
              <a:t>. Brandes, </a:t>
            </a:r>
            <a:r>
              <a:rPr lang="de-DE" altLang="de-DE" dirty="0" smtClean="0">
                <a:ea typeface="ＭＳ Ｐゴシック" pitchFamily="34" charset="-128"/>
              </a:rPr>
              <a:t>2006</a:t>
            </a:r>
            <a:endParaRPr lang="de-DE" altLang="de-DE" dirty="0">
              <a:ea typeface="ＭＳ Ｐゴシック" pitchFamily="34" charset="-128"/>
            </a:endParaRPr>
          </a:p>
          <a:p>
            <a:pPr>
              <a:defRPr/>
            </a:pPr>
            <a:endParaRPr lang="de-DE" altLang="de-DE" dirty="0">
              <a:ea typeface="ＭＳ Ｐゴシック" pitchFamily="34" charset="-128"/>
            </a:endParaRPr>
          </a:p>
        </p:txBody>
      </p:sp>
      <p:sp>
        <p:nvSpPr>
          <p:cNvPr id="69637" name="Textfeld 9"/>
          <p:cNvSpPr txBox="1">
            <a:spLocks noChangeArrowheads="1"/>
          </p:cNvSpPr>
          <p:nvPr/>
        </p:nvSpPr>
        <p:spPr bwMode="auto">
          <a:xfrm>
            <a:off x="10481927" y="4293165"/>
            <a:ext cx="3135057"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johnadamsdesign</a:t>
            </a:r>
          </a:p>
        </p:txBody>
      </p:sp>
      <p:pic>
        <p:nvPicPr>
          <p:cNvPr id="69638" name="Picture 3" descr="S:\öffentliches\_Eigene Veröffentlichungen\_Konferenzen etc\2013 VDI HMI mobile Arbeitsmaschine\Bilder zum Vortrag\knobs-bermuc.loofer.de.png"/>
          <p:cNvPicPr>
            <a:picLocks noChangeAspect="1" noChangeArrowheads="1"/>
          </p:cNvPicPr>
          <p:nvPr/>
        </p:nvPicPr>
        <p:blipFill>
          <a:blip r:embed="rId5">
            <a:extLst>
              <a:ext uri="{28A0092B-C50C-407E-A947-70E740481C1C}">
                <a14:useLocalDpi xmlns:a14="http://schemas.microsoft.com/office/drawing/2010/main" val="0"/>
              </a:ext>
            </a:extLst>
          </a:blip>
          <a:srcRect l="50851" r="11662"/>
          <a:stretch>
            <a:fillRect/>
          </a:stretch>
        </p:blipFill>
        <p:spPr bwMode="auto">
          <a:xfrm>
            <a:off x="12864786" y="1284377"/>
            <a:ext cx="4504303"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485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blog.ounodesign.com/wp-content/uploads/2008/12/theverymanypolygon.jpg"/>
          <p:cNvPicPr>
            <a:picLocks noChangeAspect="1" noChangeArrowheads="1"/>
          </p:cNvPicPr>
          <p:nvPr/>
        </p:nvPicPr>
        <p:blipFill>
          <a:blip r:embed="rId3" cstate="print">
            <a:extLst>
              <a:ext uri="{28A0092B-C50C-407E-A947-70E740481C1C}">
                <a14:useLocalDpi xmlns:a14="http://schemas.microsoft.com/office/drawing/2010/main" val="0"/>
              </a:ext>
            </a:extLst>
          </a:blip>
          <a:srcRect l="3886" r="3001"/>
          <a:stretch>
            <a:fillRect/>
          </a:stretch>
        </p:blipFill>
        <p:spPr bwMode="auto">
          <a:xfrm>
            <a:off x="3858647" y="1317917"/>
            <a:ext cx="526784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7" descr="http://images.wookmark.com/387386_wookma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18" y="1315945"/>
            <a:ext cx="331065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9" descr="http://images.wookmark.com/405534_wookma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167" y="1315945"/>
            <a:ext cx="2482004"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Untertitel 2"/>
          <p:cNvSpPr>
            <a:spLocks noGrp="1"/>
          </p:cNvSpPr>
          <p:nvPr>
            <p:ph idx="1"/>
          </p:nvPr>
        </p:nvSpPr>
        <p:spPr>
          <a:xfrm>
            <a:off x="1471345" y="4930436"/>
            <a:ext cx="10172663" cy="1461974"/>
          </a:xfrm>
        </p:spPr>
        <p:txBody>
          <a:bodyPr/>
          <a:lstStyle/>
          <a:p>
            <a:pPr>
              <a:defRPr/>
            </a:pPr>
            <a:r>
              <a:rPr lang="en-US" altLang="de-DE" dirty="0">
                <a:ea typeface="ＭＳ Ｐゴシック" pitchFamily="34" charset="-128"/>
              </a:rPr>
              <a:t>Design </a:t>
            </a:r>
            <a:r>
              <a:rPr lang="en-US" altLang="de-DE" dirty="0" err="1" smtClean="0">
                <a:ea typeface="ＭＳ Ｐゴシック" pitchFamily="34" charset="-128"/>
              </a:rPr>
              <a:t>generativ</a:t>
            </a:r>
            <a:r>
              <a:rPr lang="en-US" altLang="de-DE" dirty="0" smtClean="0">
                <a:ea typeface="ＭＳ Ｐゴシック" pitchFamily="34" charset="-128"/>
              </a:rPr>
              <a:t>, </a:t>
            </a:r>
            <a:r>
              <a:rPr lang="en-US" altLang="de-DE" dirty="0" err="1" smtClean="0">
                <a:ea typeface="ＭＳ Ｐゴシック" pitchFamily="34" charset="-128"/>
              </a:rPr>
              <a:t>programmier</a:t>
            </a:r>
            <a:r>
              <a:rPr lang="en-US" altLang="de-DE" dirty="0" smtClean="0">
                <a:ea typeface="ＭＳ Ｐゴシック" pitchFamily="34" charset="-128"/>
              </a:rPr>
              <a:t>- und </a:t>
            </a:r>
            <a:r>
              <a:rPr lang="en-US" altLang="de-DE" dirty="0" err="1" smtClean="0">
                <a:ea typeface="ＭＳ Ｐゴシック" pitchFamily="34" charset="-128"/>
              </a:rPr>
              <a:t>berechenbar</a:t>
            </a:r>
            <a:r>
              <a:rPr lang="en-US" altLang="de-DE" dirty="0" smtClean="0">
                <a:ea typeface="ＭＳ Ｐゴシック" pitchFamily="34" charset="-128"/>
              </a:rPr>
              <a:t>?</a:t>
            </a:r>
            <a:endParaRPr lang="de-DE" altLang="de-DE" dirty="0" smtClean="0">
              <a:ea typeface="ＭＳ Ｐゴシック" pitchFamily="34" charset="-128"/>
            </a:endParaRPr>
          </a:p>
          <a:p>
            <a:pPr>
              <a:defRPr/>
            </a:pPr>
            <a:r>
              <a:rPr lang="de-DE" altLang="de-DE" dirty="0">
                <a:ea typeface="ＭＳ Ｐゴシック" pitchFamily="34" charset="-128"/>
              </a:rPr>
              <a:t>Generative </a:t>
            </a:r>
            <a:r>
              <a:rPr lang="de-DE" altLang="de-DE" dirty="0" smtClean="0">
                <a:ea typeface="ＭＳ Ｐゴシック" pitchFamily="34" charset="-128"/>
              </a:rPr>
              <a:t>Design, C</a:t>
            </a:r>
            <a:r>
              <a:rPr lang="de-DE" altLang="de-DE" dirty="0">
                <a:ea typeface="ＭＳ Ｐゴシック" pitchFamily="34" charset="-128"/>
              </a:rPr>
              <a:t>. </a:t>
            </a:r>
            <a:r>
              <a:rPr lang="de-DE" altLang="de-DE" dirty="0" err="1">
                <a:ea typeface="ＭＳ Ｐゴシック" pitchFamily="34" charset="-128"/>
              </a:rPr>
              <a:t>Lazzeroni</a:t>
            </a:r>
            <a:r>
              <a:rPr lang="de-DE" altLang="de-DE" dirty="0">
                <a:ea typeface="ＭＳ Ｐゴシック" pitchFamily="34" charset="-128"/>
              </a:rPr>
              <a:t>, Generative Gestaltung: Entwerfen. Programmieren. Visualisieren, 2009 </a:t>
            </a:r>
          </a:p>
          <a:p>
            <a:pPr>
              <a:defRPr/>
            </a:pPr>
            <a:r>
              <a:rPr lang="de-DE" altLang="de-DE" dirty="0">
                <a:ea typeface="ＭＳ Ｐゴシック" pitchFamily="34" charset="-128"/>
              </a:rPr>
              <a:t>Computational </a:t>
            </a:r>
            <a:r>
              <a:rPr lang="de-DE" altLang="de-DE" dirty="0" smtClean="0">
                <a:ea typeface="ＭＳ Ｐゴシック" pitchFamily="34" charset="-128"/>
              </a:rPr>
              <a:t>Design, C</a:t>
            </a:r>
            <a:r>
              <a:rPr lang="de-DE" altLang="de-DE" dirty="0">
                <a:ea typeface="ＭＳ Ｐゴシック" pitchFamily="34" charset="-128"/>
              </a:rPr>
              <a:t>. C. Reas, </a:t>
            </a:r>
            <a:r>
              <a:rPr lang="de-DE" altLang="de-DE" dirty="0" err="1">
                <a:ea typeface="ＭＳ Ｐゴシック" pitchFamily="34" charset="-128"/>
              </a:rPr>
              <a:t>Form+Code</a:t>
            </a:r>
            <a:r>
              <a:rPr lang="de-DE" altLang="de-DE" dirty="0">
                <a:ea typeface="ＭＳ Ｐゴシック" pitchFamily="34" charset="-128"/>
              </a:rPr>
              <a:t> in Design, </a:t>
            </a:r>
            <a:r>
              <a:rPr lang="de-DE" altLang="de-DE" dirty="0" smtClean="0">
                <a:ea typeface="ＭＳ Ｐゴシック" pitchFamily="34" charset="-128"/>
              </a:rPr>
              <a:t>Art </a:t>
            </a:r>
            <a:r>
              <a:rPr lang="de-DE" altLang="de-DE" dirty="0" err="1">
                <a:ea typeface="ＭＳ Ｐゴシック" pitchFamily="34" charset="-128"/>
              </a:rPr>
              <a:t>and</a:t>
            </a:r>
            <a:r>
              <a:rPr lang="de-DE" altLang="de-DE" dirty="0">
                <a:ea typeface="ＭＳ Ｐゴシック" pitchFamily="34" charset="-128"/>
              </a:rPr>
              <a:t> </a:t>
            </a:r>
            <a:r>
              <a:rPr lang="de-DE" altLang="de-DE" dirty="0" err="1">
                <a:ea typeface="ＭＳ Ｐゴシック" pitchFamily="34" charset="-128"/>
              </a:rPr>
              <a:t>Architecture</a:t>
            </a:r>
            <a:r>
              <a:rPr lang="de-DE" altLang="de-DE" dirty="0">
                <a:ea typeface="ＭＳ Ｐゴシック" pitchFamily="34" charset="-128"/>
              </a:rPr>
              <a:t>, 2010</a:t>
            </a:r>
          </a:p>
          <a:p>
            <a:pPr>
              <a:defRPr/>
            </a:pPr>
            <a:endParaRPr lang="de-DE" altLang="de-DE" dirty="0">
              <a:ea typeface="ＭＳ Ｐゴシック" pitchFamily="34" charset="-128"/>
            </a:endParaRPr>
          </a:p>
        </p:txBody>
      </p:sp>
      <p:sp>
        <p:nvSpPr>
          <p:cNvPr id="71686" name="Textfeld 9"/>
          <p:cNvSpPr txBox="1">
            <a:spLocks noChangeArrowheads="1"/>
          </p:cNvSpPr>
          <p:nvPr/>
        </p:nvSpPr>
        <p:spPr bwMode="auto">
          <a:xfrm>
            <a:off x="10481927" y="4293165"/>
            <a:ext cx="3135057"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johnadamsdesign</a:t>
            </a:r>
          </a:p>
        </p:txBody>
      </p:sp>
      <p:sp>
        <p:nvSpPr>
          <p:cNvPr id="71687" name="Textfeld 9"/>
          <p:cNvSpPr txBox="1">
            <a:spLocks noChangeArrowheads="1"/>
          </p:cNvSpPr>
          <p:nvPr/>
        </p:nvSpPr>
        <p:spPr bwMode="auto">
          <a:xfrm>
            <a:off x="2513077" y="4293165"/>
            <a:ext cx="3135059"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johnadamsdesign</a:t>
            </a:r>
          </a:p>
        </p:txBody>
      </p:sp>
    </p:spTree>
    <p:extLst>
      <p:ext uri="{BB962C8B-B14F-4D97-AF65-F5344CB8AC3E}">
        <p14:creationId xmlns:p14="http://schemas.microsoft.com/office/powerpoint/2010/main" val="1556850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media.allyou.net/14808/images/1968628/StagedOnTour-MaximilianHansen-Germany-NC104.png.2048x1566_q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30" y="1315945"/>
            <a:ext cx="532703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www.minimumblog.com/wp-content/uploads/2012/06/DMY-Berlin-2012-DAD-Gallery-Design-for-Download-from-droog-03.jpg"/>
          <p:cNvPicPr>
            <a:picLocks noChangeAspect="1" noChangeArrowheads="1"/>
          </p:cNvPicPr>
          <p:nvPr/>
        </p:nvPicPr>
        <p:blipFill>
          <a:blip r:embed="rId4">
            <a:extLst>
              <a:ext uri="{28A0092B-C50C-407E-A947-70E740481C1C}">
                <a14:useLocalDpi xmlns:a14="http://schemas.microsoft.com/office/drawing/2010/main" val="0"/>
              </a:ext>
            </a:extLst>
          </a:blip>
          <a:srcRect l="7497" t="16545" r="3246" b="3676"/>
          <a:stretch>
            <a:fillRect/>
          </a:stretch>
        </p:blipFill>
        <p:spPr bwMode="auto">
          <a:xfrm>
            <a:off x="5859243" y="1315945"/>
            <a:ext cx="5964306"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Untertitel 2"/>
          <p:cNvSpPr>
            <a:spLocks noGrp="1"/>
          </p:cNvSpPr>
          <p:nvPr>
            <p:ph idx="1"/>
          </p:nvPr>
        </p:nvSpPr>
        <p:spPr>
          <a:xfrm>
            <a:off x="1471345" y="4930436"/>
            <a:ext cx="10172663" cy="1461974"/>
          </a:xfrm>
        </p:spPr>
        <p:txBody>
          <a:bodyPr/>
          <a:lstStyle/>
          <a:p>
            <a:pPr>
              <a:defRPr/>
            </a:pPr>
            <a:r>
              <a:rPr lang="en-US" altLang="de-DE" dirty="0" err="1">
                <a:ea typeface="ＭＳ Ｐゴシック" pitchFamily="34" charset="-128"/>
              </a:rPr>
              <a:t>Zum</a:t>
            </a:r>
            <a:r>
              <a:rPr lang="en-US" altLang="de-DE" dirty="0">
                <a:ea typeface="ＭＳ Ｐゴシック" pitchFamily="34" charset="-128"/>
              </a:rPr>
              <a:t> download</a:t>
            </a:r>
            <a:r>
              <a:rPr lang="en-US" altLang="de-DE" dirty="0" smtClean="0">
                <a:ea typeface="ＭＳ Ｐゴシック" pitchFamily="34" charset="-128"/>
              </a:rPr>
              <a:t>? </a:t>
            </a:r>
            <a:r>
              <a:rPr lang="en-US" altLang="de-DE" dirty="0" err="1" smtClean="0">
                <a:ea typeface="ＭＳ Ｐゴシック" pitchFamily="34" charset="-128"/>
              </a:rPr>
              <a:t>Hergestellt</a:t>
            </a:r>
            <a:r>
              <a:rPr lang="en-US" altLang="de-DE" dirty="0" smtClean="0">
                <a:ea typeface="ＭＳ Ｐゴシック" pitchFamily="34" charset="-128"/>
              </a:rPr>
              <a:t> </a:t>
            </a:r>
            <a:r>
              <a:rPr lang="en-US" altLang="de-DE" dirty="0" err="1" smtClean="0">
                <a:ea typeface="ＭＳ Ｐゴシック" pitchFamily="34" charset="-128"/>
              </a:rPr>
              <a:t>im</a:t>
            </a:r>
            <a:r>
              <a:rPr lang="en-US" altLang="de-DE" dirty="0" smtClean="0">
                <a:ea typeface="ＭＳ Ｐゴシック" pitchFamily="34" charset="-128"/>
              </a:rPr>
              <a:t> Fab Lab um die </a:t>
            </a:r>
            <a:r>
              <a:rPr lang="en-US" altLang="de-DE" dirty="0" err="1" smtClean="0">
                <a:ea typeface="ＭＳ Ｐゴシック" pitchFamily="34" charset="-128"/>
              </a:rPr>
              <a:t>Ecke</a:t>
            </a:r>
            <a:r>
              <a:rPr lang="en-US" altLang="de-DE" dirty="0" smtClean="0">
                <a:ea typeface="ＭＳ Ｐゴシック" pitchFamily="34" charset="-128"/>
              </a:rPr>
              <a:t>?</a:t>
            </a:r>
            <a:endParaRPr lang="de-DE" altLang="de-DE" dirty="0" smtClean="0">
              <a:ea typeface="ＭＳ Ｐゴシック" pitchFamily="34" charset="-128"/>
            </a:endParaRPr>
          </a:p>
          <a:p>
            <a:pPr>
              <a:defRPr/>
            </a:pPr>
            <a:r>
              <a:rPr lang="de-DE" altLang="de-DE" dirty="0" smtClean="0">
                <a:ea typeface="ＭＳ Ｐゴシック" pitchFamily="34" charset="-128"/>
              </a:rPr>
              <a:t>Design </a:t>
            </a:r>
            <a:r>
              <a:rPr lang="de-DE" altLang="de-DE" dirty="0">
                <a:ea typeface="ＭＳ Ｐゴシック" pitchFamily="34" charset="-128"/>
              </a:rPr>
              <a:t>for Download </a:t>
            </a:r>
            <a:r>
              <a:rPr lang="de-DE" altLang="de-DE" dirty="0" smtClean="0">
                <a:ea typeface="ＭＳ Ｐゴシック" pitchFamily="34" charset="-128"/>
              </a:rPr>
              <a:t>http</a:t>
            </a:r>
            <a:r>
              <a:rPr lang="de-DE" altLang="de-DE" dirty="0">
                <a:ea typeface="ＭＳ Ｐゴシック" pitchFamily="34" charset="-128"/>
              </a:rPr>
              <a:t>://studio.droog.com/projects/events/design-for-download</a:t>
            </a:r>
            <a:r>
              <a:rPr lang="de-DE" altLang="de-DE" dirty="0" smtClean="0">
                <a:ea typeface="ＭＳ Ｐゴシック" pitchFamily="34" charset="-128"/>
              </a:rPr>
              <a:t>/</a:t>
            </a:r>
          </a:p>
          <a:p>
            <a:pPr>
              <a:defRPr/>
            </a:pPr>
            <a:r>
              <a:rPr lang="de-DE" altLang="de-DE" dirty="0">
                <a:ea typeface="ＭＳ Ｐゴシック" pitchFamily="34" charset="-128"/>
              </a:rPr>
              <a:t>Rapid </a:t>
            </a:r>
            <a:r>
              <a:rPr lang="de-DE" altLang="de-DE" dirty="0" err="1">
                <a:ea typeface="ＭＳ Ｐゴシック" pitchFamily="34" charset="-128"/>
              </a:rPr>
              <a:t>Prototyping</a:t>
            </a:r>
            <a:r>
              <a:rPr lang="de-DE" altLang="de-DE" dirty="0">
                <a:ea typeface="ＭＳ Ｐゴシック" pitchFamily="34" charset="-128"/>
              </a:rPr>
              <a:t>, Manufacturing </a:t>
            </a:r>
            <a:r>
              <a:rPr lang="de-DE" altLang="de-DE" dirty="0" err="1">
                <a:ea typeface="ＭＳ Ｐゴシック" pitchFamily="34" charset="-128"/>
              </a:rPr>
              <a:t>and</a:t>
            </a:r>
            <a:r>
              <a:rPr lang="de-DE" altLang="de-DE" dirty="0">
                <a:ea typeface="ＭＳ Ｐゴシック" pitchFamily="34" charset="-128"/>
              </a:rPr>
              <a:t> </a:t>
            </a:r>
            <a:r>
              <a:rPr lang="de-DE" altLang="de-DE" dirty="0" err="1" smtClean="0">
                <a:ea typeface="ＭＳ Ｐゴシック" pitchFamily="34" charset="-128"/>
              </a:rPr>
              <a:t>Tooling</a:t>
            </a:r>
            <a:r>
              <a:rPr lang="de-DE" altLang="de-DE" dirty="0" smtClean="0">
                <a:ea typeface="ＭＳ Ｐゴシック" pitchFamily="34" charset="-128"/>
              </a:rPr>
              <a:t>, C</a:t>
            </a:r>
            <a:r>
              <a:rPr lang="de-DE" altLang="de-DE" dirty="0">
                <a:ea typeface="ＭＳ Ｐゴシック" pitchFamily="34" charset="-128"/>
              </a:rPr>
              <a:t>. Anderson, </a:t>
            </a:r>
            <a:r>
              <a:rPr lang="de-DE" altLang="de-DE" dirty="0" smtClean="0">
                <a:ea typeface="ＭＳ Ｐゴシック" pitchFamily="34" charset="-128"/>
              </a:rPr>
              <a:t/>
            </a:r>
            <a:br>
              <a:rPr lang="de-DE" altLang="de-DE" dirty="0" smtClean="0">
                <a:ea typeface="ＭＳ Ｐゴシック" pitchFamily="34" charset="-128"/>
              </a:rPr>
            </a:br>
            <a:r>
              <a:rPr lang="de-DE" altLang="de-DE" dirty="0" err="1" smtClean="0">
                <a:ea typeface="ＭＳ Ｐゴシック" pitchFamily="34" charset="-128"/>
              </a:rPr>
              <a:t>Makers</a:t>
            </a:r>
            <a:r>
              <a:rPr lang="de-DE" altLang="de-DE" dirty="0">
                <a:ea typeface="ＭＳ Ｐゴシック" pitchFamily="34" charset="-128"/>
              </a:rPr>
              <a:t>: Das Internet der Dinge: die nächste industrielle Revolution</a:t>
            </a:r>
          </a:p>
          <a:p>
            <a:pPr>
              <a:defRPr/>
            </a:pPr>
            <a:endParaRPr lang="de-DE" altLang="de-DE" dirty="0" smtClean="0">
              <a:ea typeface="ＭＳ Ｐゴシック" pitchFamily="34" charset="-128"/>
            </a:endParaRPr>
          </a:p>
          <a:p>
            <a:pPr>
              <a:defRPr/>
            </a:pPr>
            <a:endParaRPr lang="de-DE" altLang="de-DE" dirty="0">
              <a:ea typeface="ＭＳ Ｐゴシック" pitchFamily="34" charset="-128"/>
            </a:endParaRPr>
          </a:p>
          <a:p>
            <a:pPr>
              <a:defRPr/>
            </a:pPr>
            <a:endParaRPr lang="de-DE" altLang="de-DE" dirty="0">
              <a:ea typeface="ＭＳ Ｐゴシック" pitchFamily="34" charset="-128"/>
            </a:endParaRPr>
          </a:p>
        </p:txBody>
      </p:sp>
      <p:sp>
        <p:nvSpPr>
          <p:cNvPr id="73733" name="Textfeld 9"/>
          <p:cNvSpPr txBox="1">
            <a:spLocks noChangeArrowheads="1"/>
          </p:cNvSpPr>
          <p:nvPr/>
        </p:nvSpPr>
        <p:spPr bwMode="auto">
          <a:xfrm>
            <a:off x="10481927" y="4293165"/>
            <a:ext cx="3135057"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studio.droog.com</a:t>
            </a:r>
          </a:p>
        </p:txBody>
      </p:sp>
      <p:sp>
        <p:nvSpPr>
          <p:cNvPr id="73734" name="Textfeld 9"/>
          <p:cNvSpPr txBox="1">
            <a:spLocks noChangeArrowheads="1"/>
          </p:cNvSpPr>
          <p:nvPr/>
        </p:nvSpPr>
        <p:spPr bwMode="auto">
          <a:xfrm>
            <a:off x="4302567" y="4293165"/>
            <a:ext cx="3135057" cy="2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994">
                <a:solidFill>
                  <a:schemeClr val="bg2"/>
                </a:solidFill>
                <a:latin typeface="Microsoft Sans Serif" panose="020B0604020202020204" pitchFamily="34" charset="0"/>
              </a:rPr>
              <a:t>staged</a:t>
            </a:r>
          </a:p>
        </p:txBody>
      </p:sp>
    </p:spTree>
    <p:extLst>
      <p:ext uri="{BB962C8B-B14F-4D97-AF65-F5344CB8AC3E}">
        <p14:creationId xmlns:p14="http://schemas.microsoft.com/office/powerpoint/2010/main" val="2489262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S:\_Lehre\Entwurfsprojekte\GB\_Matthies &amp; Bobbe - Design für die Uni\entwurf_actros interieur\poster2030.jpg"/>
          <p:cNvPicPr>
            <a:picLocks noChangeAspect="1" noChangeArrowheads="1"/>
          </p:cNvPicPr>
          <p:nvPr/>
        </p:nvPicPr>
        <p:blipFill>
          <a:blip r:embed="rId3" cstate="print">
            <a:extLst>
              <a:ext uri="{28A0092B-C50C-407E-A947-70E740481C1C}">
                <a14:useLocalDpi xmlns:a14="http://schemas.microsoft.com/office/drawing/2010/main" val="0"/>
              </a:ext>
            </a:extLst>
          </a:blip>
          <a:srcRect l="15164" t="45042" b="20457"/>
          <a:stretch>
            <a:fillRect/>
          </a:stretch>
        </p:blipFill>
        <p:spPr bwMode="auto">
          <a:xfrm>
            <a:off x="263884" y="1351458"/>
            <a:ext cx="11514287"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Untertitel 2"/>
          <p:cNvSpPr>
            <a:spLocks noGrp="1"/>
          </p:cNvSpPr>
          <p:nvPr>
            <p:ph idx="1"/>
          </p:nvPr>
        </p:nvSpPr>
        <p:spPr>
          <a:xfrm>
            <a:off x="1471346" y="4930436"/>
            <a:ext cx="9815555" cy="1461974"/>
          </a:xfrm>
        </p:spPr>
        <p:txBody>
          <a:bodyPr/>
          <a:lstStyle/>
          <a:p>
            <a:pPr>
              <a:defRPr/>
            </a:pPr>
            <a:r>
              <a:rPr lang="de-DE" altLang="de-DE" dirty="0" smtClean="0">
                <a:ea typeface="ＭＳ Ｐゴシック" pitchFamily="34" charset="-128"/>
              </a:rPr>
              <a:t>Was erwartet uns in den nächsten 5-50 Jahren?</a:t>
            </a:r>
          </a:p>
          <a:p>
            <a:pPr>
              <a:defRPr/>
            </a:pPr>
            <a:r>
              <a:rPr lang="de-DE" altLang="de-DE" dirty="0" smtClean="0">
                <a:ea typeface="ＭＳ Ｐゴシック" pitchFamily="34" charset="-128"/>
              </a:rPr>
              <a:t>von Big Data zu </a:t>
            </a:r>
            <a:r>
              <a:rPr lang="de-DE" altLang="de-DE" dirty="0" err="1" smtClean="0">
                <a:ea typeface="ＭＳ Ｐゴシック" pitchFamily="34" charset="-128"/>
              </a:rPr>
              <a:t>Cyber</a:t>
            </a:r>
            <a:r>
              <a:rPr lang="de-DE" altLang="de-DE" dirty="0" smtClean="0">
                <a:ea typeface="ＭＳ Ｐゴシック" pitchFamily="34" charset="-128"/>
              </a:rPr>
              <a:t> </a:t>
            </a:r>
            <a:r>
              <a:rPr lang="de-DE" altLang="de-DE" dirty="0" err="1" smtClean="0">
                <a:ea typeface="ＭＳ Ｐゴシック" pitchFamily="34" charset="-128"/>
              </a:rPr>
              <a:t>Physical</a:t>
            </a:r>
            <a:r>
              <a:rPr lang="de-DE" altLang="de-DE" dirty="0" smtClean="0">
                <a:ea typeface="ＭＳ Ｐゴシック" pitchFamily="34" charset="-128"/>
              </a:rPr>
              <a:t> Systems</a:t>
            </a:r>
          </a:p>
          <a:p>
            <a:pPr>
              <a:defRPr/>
            </a:pPr>
            <a:r>
              <a:rPr lang="de-DE" altLang="de-DE" dirty="0" smtClean="0">
                <a:ea typeface="ＭＳ Ｐゴシック" pitchFamily="34" charset="-128"/>
              </a:rPr>
              <a:t>Von HMI zu Industrie 4.0</a:t>
            </a:r>
          </a:p>
          <a:p>
            <a:pPr>
              <a:defRPr/>
            </a:pPr>
            <a:endParaRPr lang="de-DE" altLang="de-DE" dirty="0" smtClean="0">
              <a:ea typeface="ＭＳ Ｐゴシック" pitchFamily="34" charset="-128"/>
            </a:endParaRPr>
          </a:p>
        </p:txBody>
      </p:sp>
      <p:sp>
        <p:nvSpPr>
          <p:cNvPr id="75780" name="Rechteck 3"/>
          <p:cNvSpPr>
            <a:spLocks noChangeArrowheads="1"/>
          </p:cNvSpPr>
          <p:nvPr/>
        </p:nvSpPr>
        <p:spPr bwMode="auto">
          <a:xfrm>
            <a:off x="636778" y="4885056"/>
            <a:ext cx="822661" cy="78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4473">
                <a:solidFill>
                  <a:schemeClr val="bg2"/>
                </a:solidFill>
                <a:latin typeface="Microsoft Sans Serif" panose="020B0604020202020204" pitchFamily="34" charset="0"/>
              </a:rPr>
              <a:t>04</a:t>
            </a:r>
          </a:p>
        </p:txBody>
      </p:sp>
    </p:spTree>
    <p:extLst>
      <p:ext uri="{BB962C8B-B14F-4D97-AF65-F5344CB8AC3E}">
        <p14:creationId xmlns:p14="http://schemas.microsoft.com/office/powerpoint/2010/main" val="84018761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7"/>
          <p:cNvPicPr>
            <a:picLocks noChangeAspect="1" noChangeArrowheads="1"/>
          </p:cNvPicPr>
          <p:nvPr/>
        </p:nvPicPr>
        <p:blipFill>
          <a:blip r:embed="rId3">
            <a:extLst>
              <a:ext uri="{28A0092B-C50C-407E-A947-70E740481C1C}">
                <a14:useLocalDpi xmlns:a14="http://schemas.microsoft.com/office/drawing/2010/main" val="0"/>
              </a:ext>
            </a:extLst>
          </a:blip>
          <a:srcRect l="484" t="3552" r="484" b="31924"/>
          <a:stretch>
            <a:fillRect/>
          </a:stretch>
        </p:blipFill>
        <p:spPr bwMode="auto">
          <a:xfrm>
            <a:off x="3321996" y="1306079"/>
            <a:ext cx="8456174" cy="331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Untertitel 2"/>
          <p:cNvSpPr>
            <a:spLocks noGrp="1"/>
          </p:cNvSpPr>
          <p:nvPr>
            <p:ph idx="4294967295"/>
          </p:nvPr>
        </p:nvSpPr>
        <p:spPr>
          <a:xfrm>
            <a:off x="1471346" y="4930436"/>
            <a:ext cx="9815555" cy="1461974"/>
          </a:xfrm>
        </p:spPr>
        <p:txBody>
          <a:bodyPr/>
          <a:lstStyle/>
          <a:p>
            <a:pPr marL="0" lvl="1" indent="0">
              <a:buNone/>
              <a:defRPr/>
            </a:pPr>
            <a:r>
              <a:rPr lang="de-DE" dirty="0"/>
              <a:t>Big Data</a:t>
            </a:r>
          </a:p>
          <a:p>
            <a:pPr marL="355111" lvl="1">
              <a:defRPr/>
            </a:pPr>
            <a:r>
              <a:rPr lang="de-DE" dirty="0"/>
              <a:t>maßgefertigtes , effizientes und multimodales Datenmanagement</a:t>
            </a:r>
          </a:p>
          <a:p>
            <a:pPr marL="355111" lvl="1">
              <a:defRPr/>
            </a:pPr>
            <a:r>
              <a:rPr lang="de-DE" dirty="0"/>
              <a:t>Verbunden mit der nächsten Frage: wie aus Archivierung Kommunikation und Interaktion wird?</a:t>
            </a:r>
          </a:p>
        </p:txBody>
      </p:sp>
      <p:pic>
        <p:nvPicPr>
          <p:cNvPr id="77828" name="Picture 5"/>
          <p:cNvPicPr>
            <a:picLocks noChangeAspect="1" noChangeArrowheads="1"/>
          </p:cNvPicPr>
          <p:nvPr/>
        </p:nvPicPr>
        <p:blipFill>
          <a:blip r:embed="rId4">
            <a:extLst>
              <a:ext uri="{28A0092B-C50C-407E-A947-70E740481C1C}">
                <a14:useLocalDpi xmlns:a14="http://schemas.microsoft.com/office/drawing/2010/main" val="0"/>
              </a:ext>
            </a:extLst>
          </a:blip>
          <a:srcRect l="45621" t="39774" r="18697" b="-5"/>
          <a:stretch>
            <a:fillRect/>
          </a:stretch>
        </p:blipFill>
        <p:spPr bwMode="auto">
          <a:xfrm>
            <a:off x="279669" y="1306079"/>
            <a:ext cx="2959463" cy="331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bwMode="auto">
          <a:xfrm rot="21075710">
            <a:off x="8524734" y="2448432"/>
            <a:ext cx="2908167" cy="1789488"/>
          </a:xfrm>
          <a:prstGeom prst="rect">
            <a:avLst/>
          </a:prstGeom>
          <a:solidFill>
            <a:schemeClr val="bg1"/>
          </a:solidFill>
          <a:ln w="9525" cap="flat" cmpd="sng" algn="ctr">
            <a:noFill/>
            <a:prstDash val="solid"/>
            <a:round/>
            <a:headEnd type="none" w="med" len="med"/>
            <a:tailEnd type="none" w="med" len="med"/>
          </a:ln>
          <a:effectLst>
            <a:outerShdw blurRad="241300" dist="63500" dir="3720000" sx="102000" sy="102000" algn="ctr" rotWithShape="0">
              <a:srgbClr val="000000">
                <a:alpha val="73000"/>
              </a:srgbClr>
            </a:outerShdw>
          </a:effectLst>
        </p:spPr>
        <p:txBody>
          <a:bodyPr/>
          <a:lstStyle/>
          <a:p>
            <a:pPr eaLnBrk="1" hangingPunct="1">
              <a:defRPr/>
            </a:pPr>
            <a:endParaRPr lang="de-DE" sz="2237">
              <a:latin typeface="Microsoft Sans Serif" pitchFamily="-110" charset="0"/>
            </a:endParaRPr>
          </a:p>
        </p:txBody>
      </p:sp>
      <p:sp>
        <p:nvSpPr>
          <p:cNvPr id="77830" name="Textfeld 2"/>
          <p:cNvSpPr txBox="1">
            <a:spLocks noChangeArrowheads="1"/>
          </p:cNvSpPr>
          <p:nvPr/>
        </p:nvSpPr>
        <p:spPr bwMode="auto">
          <a:xfrm rot="-524290">
            <a:off x="9061384" y="3111701"/>
            <a:ext cx="2217625" cy="78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de-DE" sz="1491">
                <a:solidFill>
                  <a:schemeClr val="bg2"/>
                </a:solidFill>
                <a:latin typeface="Univers 55" pitchFamily="2" charset="0"/>
              </a:rPr>
              <a:t>Competence Center for Scalable Data Services and Solutions</a:t>
            </a:r>
            <a:endParaRPr lang="de-DE" altLang="de-DE" sz="1491">
              <a:solidFill>
                <a:schemeClr val="bg2"/>
              </a:solidFill>
              <a:latin typeface="Univers 55" pitchFamily="2" charset="0"/>
            </a:endParaRPr>
          </a:p>
        </p:txBody>
      </p:sp>
    </p:spTree>
    <p:extLst>
      <p:ext uri="{BB962C8B-B14F-4D97-AF65-F5344CB8AC3E}">
        <p14:creationId xmlns:p14="http://schemas.microsoft.com/office/powerpoint/2010/main" val="307780922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le:Charging stations in SF City Hall 02 2009 02.jpg"/>
          <p:cNvPicPr>
            <a:picLocks noChangeAspect="1" noChangeArrowheads="1"/>
          </p:cNvPicPr>
          <p:nvPr/>
        </p:nvPicPr>
        <p:blipFill>
          <a:blip r:embed="rId3">
            <a:extLst>
              <a:ext uri="{28A0092B-C50C-407E-A947-70E740481C1C}">
                <a14:useLocalDpi xmlns:a14="http://schemas.microsoft.com/office/drawing/2010/main" val="0"/>
              </a:ext>
            </a:extLst>
          </a:blip>
          <a:srcRect l="25475" t="10956" r="3709" b="20445"/>
          <a:stretch>
            <a:fillRect/>
          </a:stretch>
        </p:blipFill>
        <p:spPr bwMode="auto">
          <a:xfrm>
            <a:off x="279669" y="1306079"/>
            <a:ext cx="4557574"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Inhaltsplatzhalter 2"/>
          <p:cNvSpPr>
            <a:spLocks noGrp="1"/>
          </p:cNvSpPr>
          <p:nvPr>
            <p:ph idx="1"/>
          </p:nvPr>
        </p:nvSpPr>
        <p:spPr>
          <a:xfrm>
            <a:off x="1471346" y="4930436"/>
            <a:ext cx="9815555" cy="1461974"/>
          </a:xfrm>
        </p:spPr>
        <p:txBody>
          <a:bodyPr/>
          <a:lstStyle/>
          <a:p>
            <a:pPr>
              <a:defRPr/>
            </a:pPr>
            <a:r>
              <a:rPr lang="de-DE" altLang="de-DE" dirty="0" smtClean="0"/>
              <a:t>Wie </a:t>
            </a:r>
            <a:r>
              <a:rPr lang="de-DE" altLang="de-DE" dirty="0"/>
              <a:t>geht es Ihnen heute? Und wohin möchten Sie?</a:t>
            </a:r>
          </a:p>
          <a:p>
            <a:pPr>
              <a:defRPr/>
            </a:pPr>
            <a:r>
              <a:rPr lang="de-DE" altLang="de-DE" dirty="0"/>
              <a:t>E-Mobility und Car Sharing</a:t>
            </a:r>
          </a:p>
          <a:p>
            <a:pPr>
              <a:defRPr/>
            </a:pPr>
            <a:r>
              <a:rPr lang="de-DE" altLang="de-DE" dirty="0"/>
              <a:t>Remote Monitoring und E-</a:t>
            </a:r>
            <a:r>
              <a:rPr lang="de-DE" altLang="de-DE" dirty="0" err="1"/>
              <a:t>Health</a:t>
            </a:r>
            <a:endParaRPr lang="de-DE" altLang="de-DE" dirty="0"/>
          </a:p>
        </p:txBody>
      </p:sp>
      <p:sp>
        <p:nvSpPr>
          <p:cNvPr id="79876" name="Textfeld 9"/>
          <p:cNvSpPr txBox="1">
            <a:spLocks noChangeArrowheads="1"/>
          </p:cNvSpPr>
          <p:nvPr/>
        </p:nvSpPr>
        <p:spPr bwMode="auto">
          <a:xfrm>
            <a:off x="10367495" y="4249758"/>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bdxperts.com</a:t>
            </a:r>
          </a:p>
        </p:txBody>
      </p:sp>
      <p:pic>
        <p:nvPicPr>
          <p:cNvPr id="45064" name="Picture 8" descr="S:\_Forschung\_2 laufende Anträge\E-HEALTH\Output\E-HEALTH_home.jpg"/>
          <p:cNvPicPr>
            <a:picLocks noChangeAspect="1" noChangeArrowheads="1"/>
          </p:cNvPicPr>
          <p:nvPr/>
        </p:nvPicPr>
        <p:blipFill rotWithShape="1">
          <a:blip r:embed="rId4"/>
          <a:srcRect l="2303" r="2303" b="11947"/>
          <a:stretch/>
        </p:blipFill>
        <p:spPr bwMode="auto">
          <a:xfrm>
            <a:off x="4947730" y="1302133"/>
            <a:ext cx="6830442" cy="3310654"/>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228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_Lehre\Entwurfsprojekte\Diplom\Mühlbauer -geheim- EADS Cockpit\Bilder_Blog\Gesamt1.jpg"/>
          <p:cNvPicPr>
            <a:picLocks noChangeAspect="1" noChangeArrowheads="1"/>
          </p:cNvPicPr>
          <p:nvPr/>
        </p:nvPicPr>
        <p:blipFill>
          <a:blip r:embed="rId3">
            <a:extLst>
              <a:ext uri="{28A0092B-C50C-407E-A947-70E740481C1C}">
                <a14:useLocalDpi xmlns:a14="http://schemas.microsoft.com/office/drawing/2010/main" val="0"/>
              </a:ext>
            </a:extLst>
          </a:blip>
          <a:srcRect l="-6310" t="3729" r="7422" b="21729"/>
          <a:stretch>
            <a:fillRect/>
          </a:stretch>
        </p:blipFill>
        <p:spPr bwMode="auto">
          <a:xfrm>
            <a:off x="-2316768" y="1306079"/>
            <a:ext cx="585776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descr="Palette: Modulares Schaltpult für Zuhause - Anstöpseln und Loslegen » GIZMODO DE"/>
          <p:cNvPicPr>
            <a:picLocks noChangeAspect="1" noChangeArrowheads="1"/>
          </p:cNvPicPr>
          <p:nvPr/>
        </p:nvPicPr>
        <p:blipFill>
          <a:blip r:embed="rId4">
            <a:extLst>
              <a:ext uri="{28A0092B-C50C-407E-A947-70E740481C1C}">
                <a14:useLocalDpi xmlns:a14="http://schemas.microsoft.com/office/drawing/2010/main" val="0"/>
              </a:ext>
            </a:extLst>
          </a:blip>
          <a:srcRect l="15186" r="37193"/>
          <a:stretch>
            <a:fillRect/>
          </a:stretch>
        </p:blipFill>
        <p:spPr bwMode="auto">
          <a:xfrm>
            <a:off x="6723407" y="1306079"/>
            <a:ext cx="2580652"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descr="S:\öffentliches\_Eigene Veröffentlichungen\_Konferenzen etc\2013 VDI HMI mobile Arbeitsmaschine\Bilder zum Vortrag\Arduino-Joystick-Mouse-Control-600x340.jpg"/>
          <p:cNvPicPr>
            <a:picLocks noChangeAspect="1" noChangeArrowheads="1"/>
          </p:cNvPicPr>
          <p:nvPr/>
        </p:nvPicPr>
        <p:blipFill>
          <a:blip r:embed="rId5">
            <a:extLst>
              <a:ext uri="{28A0092B-C50C-407E-A947-70E740481C1C}">
                <a14:useLocalDpi xmlns:a14="http://schemas.microsoft.com/office/drawing/2010/main" val="0"/>
              </a:ext>
            </a:extLst>
          </a:blip>
          <a:srcRect l="29703" t="55" r="22707" b="-55"/>
          <a:stretch>
            <a:fillRect/>
          </a:stretch>
        </p:blipFill>
        <p:spPr bwMode="auto">
          <a:xfrm>
            <a:off x="3633727" y="1306079"/>
            <a:ext cx="2983139"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Inhaltsplatzhalter 2"/>
          <p:cNvSpPr>
            <a:spLocks noGrp="1"/>
          </p:cNvSpPr>
          <p:nvPr>
            <p:ph idx="1"/>
          </p:nvPr>
        </p:nvSpPr>
        <p:spPr>
          <a:xfrm>
            <a:off x="1471346" y="4930436"/>
            <a:ext cx="9815555" cy="1461974"/>
          </a:xfrm>
        </p:spPr>
        <p:txBody>
          <a:bodyPr/>
          <a:lstStyle/>
          <a:p>
            <a:pPr>
              <a:defRPr/>
            </a:pPr>
            <a:r>
              <a:rPr lang="de-DE" altLang="de-DE" dirty="0"/>
              <a:t>HMI – wohin führen u.a. 3D-Druck und Individualisierung?</a:t>
            </a:r>
          </a:p>
          <a:p>
            <a:pPr>
              <a:defRPr/>
            </a:pPr>
            <a:r>
              <a:rPr lang="de-DE" altLang="de-DE" dirty="0"/>
              <a:t>Eigene, personifizierte Bedienelemente dank RP/RM und Programmierschnittstelle</a:t>
            </a:r>
          </a:p>
          <a:p>
            <a:pPr>
              <a:defRPr/>
            </a:pPr>
            <a:r>
              <a:rPr lang="de-DE" altLang="de-DE" dirty="0"/>
              <a:t>Aus Do </a:t>
            </a:r>
            <a:r>
              <a:rPr lang="de-DE" altLang="de-DE" dirty="0" err="1"/>
              <a:t>it</a:t>
            </a:r>
            <a:r>
              <a:rPr lang="de-DE" altLang="de-DE" dirty="0"/>
              <a:t> </a:t>
            </a:r>
            <a:r>
              <a:rPr lang="de-DE" altLang="de-DE" dirty="0" err="1"/>
              <a:t>yourself</a:t>
            </a:r>
            <a:r>
              <a:rPr lang="de-DE" altLang="de-DE" dirty="0"/>
              <a:t>  wird </a:t>
            </a:r>
            <a:r>
              <a:rPr lang="de-DE" altLang="de-DE" dirty="0" err="1"/>
              <a:t>build</a:t>
            </a:r>
            <a:r>
              <a:rPr lang="de-DE" altLang="de-DE" dirty="0"/>
              <a:t> </a:t>
            </a:r>
            <a:r>
              <a:rPr lang="de-DE" altLang="de-DE" dirty="0" err="1"/>
              <a:t>your</a:t>
            </a:r>
            <a:r>
              <a:rPr lang="de-DE" altLang="de-DE" dirty="0"/>
              <a:t> personal </a:t>
            </a:r>
            <a:r>
              <a:rPr lang="de-DE" altLang="de-DE" dirty="0" err="1"/>
              <a:t>interaction</a:t>
            </a:r>
            <a:r>
              <a:rPr lang="de-DE" altLang="de-DE" dirty="0"/>
              <a:t> wird </a:t>
            </a:r>
            <a:r>
              <a:rPr lang="de-DE" altLang="de-DE" dirty="0" err="1"/>
              <a:t>create</a:t>
            </a:r>
            <a:r>
              <a:rPr lang="de-DE" altLang="de-DE" dirty="0"/>
              <a:t> </a:t>
            </a:r>
            <a:r>
              <a:rPr lang="de-DE" altLang="de-DE" dirty="0" err="1"/>
              <a:t>your</a:t>
            </a:r>
            <a:r>
              <a:rPr lang="de-DE" altLang="de-DE" dirty="0"/>
              <a:t> </a:t>
            </a:r>
            <a:r>
              <a:rPr lang="de-DE" altLang="de-DE" dirty="0" err="1"/>
              <a:t>own</a:t>
            </a:r>
            <a:r>
              <a:rPr lang="de-DE" altLang="de-DE" dirty="0"/>
              <a:t> </a:t>
            </a:r>
            <a:r>
              <a:rPr lang="de-DE" altLang="de-DE" dirty="0" err="1"/>
              <a:t>user</a:t>
            </a:r>
            <a:r>
              <a:rPr lang="de-DE" altLang="de-DE" dirty="0"/>
              <a:t> </a:t>
            </a:r>
            <a:r>
              <a:rPr lang="de-DE" altLang="de-DE" dirty="0" err="1"/>
              <a:t>experience</a:t>
            </a:r>
            <a:endParaRPr lang="de-DE" altLang="de-DE" dirty="0"/>
          </a:p>
        </p:txBody>
      </p:sp>
      <p:sp>
        <p:nvSpPr>
          <p:cNvPr id="81926" name="Textfeld 9"/>
          <p:cNvSpPr txBox="1">
            <a:spLocks noChangeArrowheads="1"/>
          </p:cNvSpPr>
          <p:nvPr/>
        </p:nvSpPr>
        <p:spPr bwMode="auto">
          <a:xfrm>
            <a:off x="5594865" y="4249758"/>
            <a:ext cx="130610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bdxperts.com</a:t>
            </a:r>
          </a:p>
        </p:txBody>
      </p:sp>
      <p:pic>
        <p:nvPicPr>
          <p:cNvPr id="81927" name="Picture 4" descr="y - type scan alphabet - tony ziebetzki | gràfic"/>
          <p:cNvPicPr>
            <a:picLocks noChangeAspect="1" noChangeArrowheads="1"/>
          </p:cNvPicPr>
          <p:nvPr/>
        </p:nvPicPr>
        <p:blipFill>
          <a:blip r:embed="rId6">
            <a:extLst>
              <a:ext uri="{28A0092B-C50C-407E-A947-70E740481C1C}">
                <a14:useLocalDpi xmlns:a14="http://schemas.microsoft.com/office/drawing/2010/main" val="0"/>
              </a:ext>
            </a:extLst>
          </a:blip>
          <a:srcRect l="19426" t="14803" r="19426" b="24049"/>
          <a:stretch>
            <a:fillRect/>
          </a:stretch>
        </p:blipFill>
        <p:spPr bwMode="auto">
          <a:xfrm>
            <a:off x="9367194" y="1306079"/>
            <a:ext cx="2367571"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035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5" name="Picture 11" descr="industrial_design_trackloader_4"/>
          <p:cNvPicPr>
            <a:picLocks noChangeAspect="1" noChangeArrowheads="1"/>
          </p:cNvPicPr>
          <p:nvPr/>
        </p:nvPicPr>
        <p:blipFill rotWithShape="1">
          <a:blip r:embed="rId3"/>
          <a:srcRect r="3554"/>
          <a:stretch/>
        </p:blipFill>
        <p:spPr bwMode="auto">
          <a:xfrm>
            <a:off x="279668" y="1306079"/>
            <a:ext cx="4796305" cy="3310654"/>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3971" name="Picture 13" descr="http://24.media.tumblr.com/9e8f98595323a4d9c79b39feb6cb6565/tumblr_n08buti0rm1rwft4xo1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973" y="1306079"/>
            <a:ext cx="2483976"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5" descr="ExoHand_display00413_1_opt.jpeg (JPEG-Grafik, 864 × 624 Pixel)"/>
          <p:cNvPicPr>
            <a:picLocks noChangeAspect="1" noChangeArrowheads="1"/>
          </p:cNvPicPr>
          <p:nvPr/>
        </p:nvPicPr>
        <p:blipFill>
          <a:blip r:embed="rId5">
            <a:extLst>
              <a:ext uri="{28A0092B-C50C-407E-A947-70E740481C1C}">
                <a14:useLocalDpi xmlns:a14="http://schemas.microsoft.com/office/drawing/2010/main" val="0"/>
              </a:ext>
            </a:extLst>
          </a:blip>
          <a:srcRect l="10150"/>
          <a:stretch>
            <a:fillRect/>
          </a:stretch>
        </p:blipFill>
        <p:spPr bwMode="auto">
          <a:xfrm>
            <a:off x="7883516" y="1306079"/>
            <a:ext cx="4119573"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Inhaltsplatzhalter 2"/>
          <p:cNvSpPr>
            <a:spLocks noGrp="1"/>
          </p:cNvSpPr>
          <p:nvPr>
            <p:ph idx="1"/>
          </p:nvPr>
        </p:nvSpPr>
        <p:spPr>
          <a:xfrm>
            <a:off x="1471346" y="4930436"/>
            <a:ext cx="9815555" cy="1461974"/>
          </a:xfrm>
        </p:spPr>
        <p:txBody>
          <a:bodyPr/>
          <a:lstStyle/>
          <a:p>
            <a:pPr>
              <a:defRPr/>
            </a:pPr>
            <a:r>
              <a:rPr lang="de-DE" altLang="de-DE" dirty="0"/>
              <a:t>Modulare, aufgabenspezifische und hybride Bedienelemente </a:t>
            </a:r>
          </a:p>
          <a:p>
            <a:pPr>
              <a:defRPr/>
            </a:pPr>
            <a:r>
              <a:rPr lang="de-DE" altLang="de-DE" dirty="0"/>
              <a:t>kooperative Mensch-Roboter-Interaktion </a:t>
            </a:r>
          </a:p>
          <a:p>
            <a:pPr>
              <a:defRPr/>
            </a:pPr>
            <a:r>
              <a:rPr lang="de-DE" altLang="de-DE" dirty="0"/>
              <a:t>Force Feedback Systeme und </a:t>
            </a:r>
            <a:r>
              <a:rPr lang="de-DE" altLang="de-DE" dirty="0" err="1"/>
              <a:t>Exoskelette</a:t>
            </a:r>
            <a:r>
              <a:rPr lang="de-DE" altLang="de-DE" dirty="0"/>
              <a:t> </a:t>
            </a:r>
          </a:p>
        </p:txBody>
      </p:sp>
      <p:sp>
        <p:nvSpPr>
          <p:cNvPr id="83974" name="Textfeld 9"/>
          <p:cNvSpPr txBox="1">
            <a:spLocks noChangeArrowheads="1"/>
          </p:cNvSpPr>
          <p:nvPr/>
        </p:nvSpPr>
        <p:spPr bwMode="auto">
          <a:xfrm>
            <a:off x="2874131" y="4241867"/>
            <a:ext cx="2201841"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www.tigerstudiodesign.com</a:t>
            </a:r>
          </a:p>
        </p:txBody>
      </p:sp>
      <p:sp>
        <p:nvSpPr>
          <p:cNvPr id="83975" name="Textfeld 9"/>
          <p:cNvSpPr txBox="1">
            <a:spLocks noChangeArrowheads="1"/>
          </p:cNvSpPr>
          <p:nvPr/>
        </p:nvSpPr>
        <p:spPr bwMode="auto">
          <a:xfrm>
            <a:off x="10122845" y="4249758"/>
            <a:ext cx="130610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festo</a:t>
            </a:r>
          </a:p>
        </p:txBody>
      </p:sp>
    </p:spTree>
    <p:extLst>
      <p:ext uri="{BB962C8B-B14F-4D97-AF65-F5344CB8AC3E}">
        <p14:creationId xmlns:p14="http://schemas.microsoft.com/office/powerpoint/2010/main" val="3594761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Untertitel 2"/>
          <p:cNvSpPr>
            <a:spLocks noGrp="1"/>
          </p:cNvSpPr>
          <p:nvPr>
            <p:ph idx="1"/>
          </p:nvPr>
        </p:nvSpPr>
        <p:spPr>
          <a:xfrm>
            <a:off x="1471346" y="4930436"/>
            <a:ext cx="9815555" cy="1461974"/>
          </a:xfrm>
        </p:spPr>
        <p:txBody>
          <a:bodyPr/>
          <a:lstStyle/>
          <a:p>
            <a:pPr>
              <a:defRPr/>
            </a:pPr>
            <a:r>
              <a:rPr lang="de-DE" altLang="de-DE" dirty="0" smtClean="0">
                <a:ea typeface="ＭＳ Ｐゴシック" pitchFamily="34" charset="-128"/>
              </a:rPr>
              <a:t>Interaction inmitten von </a:t>
            </a:r>
            <a:r>
              <a:rPr lang="de-DE" altLang="de-DE" dirty="0" err="1" smtClean="0">
                <a:ea typeface="ＭＳ Ｐゴシック" pitchFamily="34" charset="-128"/>
              </a:rPr>
              <a:t>Cyber</a:t>
            </a:r>
            <a:r>
              <a:rPr lang="de-DE" altLang="de-DE" dirty="0" smtClean="0">
                <a:ea typeface="ＭＳ Ｐゴシック" pitchFamily="34" charset="-128"/>
              </a:rPr>
              <a:t> </a:t>
            </a:r>
            <a:r>
              <a:rPr lang="de-DE" altLang="de-DE" dirty="0" err="1" smtClean="0">
                <a:ea typeface="ＭＳ Ｐゴシック" pitchFamily="34" charset="-128"/>
              </a:rPr>
              <a:t>Physical</a:t>
            </a:r>
            <a:r>
              <a:rPr lang="de-DE" altLang="de-DE" dirty="0" smtClean="0">
                <a:ea typeface="ＭＳ Ｐゴシック" pitchFamily="34" charset="-128"/>
              </a:rPr>
              <a:t> Systems:</a:t>
            </a:r>
          </a:p>
          <a:p>
            <a:pPr>
              <a:defRPr/>
            </a:pPr>
            <a:r>
              <a:rPr lang="de-DE" altLang="de-DE" dirty="0" smtClean="0">
                <a:ea typeface="ＭＳ Ｐゴシック" pitchFamily="34" charset="-128"/>
              </a:rPr>
              <a:t>Mobile und vernetzte Steuerung per Geste und Blick</a:t>
            </a:r>
          </a:p>
          <a:p>
            <a:pPr>
              <a:defRPr/>
            </a:pPr>
            <a:r>
              <a:rPr lang="de-DE" altLang="de-DE" dirty="0" err="1" smtClean="0">
                <a:ea typeface="ＭＳ Ｐゴシック" pitchFamily="34" charset="-128"/>
              </a:rPr>
              <a:t>Augmented</a:t>
            </a:r>
            <a:r>
              <a:rPr lang="de-DE" altLang="de-DE" dirty="0" smtClean="0">
                <a:ea typeface="ＭＳ Ｐゴシック" pitchFamily="34" charset="-128"/>
              </a:rPr>
              <a:t> Reality für unterstützenden Informationen für drinnen und draußen</a:t>
            </a:r>
          </a:p>
          <a:p>
            <a:pPr>
              <a:defRPr/>
            </a:pPr>
            <a:r>
              <a:rPr lang="de-DE" altLang="de-DE" dirty="0" smtClean="0">
                <a:ea typeface="ＭＳ Ｐゴシック" pitchFamily="34" charset="-128"/>
              </a:rPr>
              <a:t>Direkte Steuerung durch Gedankenkraft per Brain-Computer-Interface</a:t>
            </a:r>
          </a:p>
          <a:p>
            <a:pPr>
              <a:defRPr/>
            </a:pPr>
            <a:endParaRPr lang="de-DE" altLang="de-DE" dirty="0" smtClean="0">
              <a:ea typeface="ＭＳ Ｐゴシック" pitchFamily="34" charset="-128"/>
            </a:endParaRPr>
          </a:p>
        </p:txBody>
      </p:sp>
      <p:sp>
        <p:nvSpPr>
          <p:cNvPr id="86019" name="Textfeld 12"/>
          <p:cNvSpPr txBox="1">
            <a:spLocks noChangeArrowheads="1"/>
          </p:cNvSpPr>
          <p:nvPr/>
        </p:nvSpPr>
        <p:spPr bwMode="auto">
          <a:xfrm>
            <a:off x="10251089" y="4249758"/>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mcontracts.com</a:t>
            </a:r>
          </a:p>
        </p:txBody>
      </p:sp>
      <p:pic>
        <p:nvPicPr>
          <p:cNvPr id="86020" name="Picture 2" descr="C:\Users\krzywin\Downloads\CogniGame00277_13x18_rgb.jpg"/>
          <p:cNvPicPr>
            <a:picLocks noChangeAspect="1" noChangeArrowheads="1"/>
          </p:cNvPicPr>
          <p:nvPr/>
        </p:nvPicPr>
        <p:blipFill>
          <a:blip r:embed="rId3">
            <a:extLst>
              <a:ext uri="{28A0092B-C50C-407E-A947-70E740481C1C}">
                <a14:useLocalDpi xmlns:a14="http://schemas.microsoft.com/office/drawing/2010/main" val="0"/>
              </a:ext>
            </a:extLst>
          </a:blip>
          <a:srcRect l="17122" t="9673" r="18538" b="9673"/>
          <a:stretch>
            <a:fillRect/>
          </a:stretch>
        </p:blipFill>
        <p:spPr bwMode="auto">
          <a:xfrm>
            <a:off x="7853923" y="1306079"/>
            <a:ext cx="3924248"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öffentliches\_Eigene Veröffentlichungen\_Konferenzen etc\2013 VDI HMI mobile Arbeitsmaschine\Bilder zum Vortrag\Recon-Jet_white.jpg"/>
          <p:cNvPicPr>
            <a:picLocks noChangeAspect="1" noChangeArrowheads="1"/>
          </p:cNvPicPr>
          <p:nvPr/>
        </p:nvPicPr>
        <p:blipFill rotWithShape="1">
          <a:blip r:embed="rId4"/>
          <a:srcRect l="19684" t="-417" r="20762" b="417"/>
          <a:stretch/>
        </p:blipFill>
        <p:spPr bwMode="auto">
          <a:xfrm>
            <a:off x="4241404" y="1306079"/>
            <a:ext cx="3454681" cy="3310654"/>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6022" name="Textfeld 13"/>
          <p:cNvSpPr txBox="1">
            <a:spLocks noChangeArrowheads="1"/>
          </p:cNvSpPr>
          <p:nvPr/>
        </p:nvSpPr>
        <p:spPr bwMode="auto">
          <a:xfrm>
            <a:off x="10328036" y="4249758"/>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1"/>
                </a:solidFill>
                <a:latin typeface="Microsoft Sans Serif" panose="020B0604020202020204" pitchFamily="34" charset="0"/>
              </a:rPr>
              <a:t>cognigame festo</a:t>
            </a:r>
          </a:p>
        </p:txBody>
      </p:sp>
      <p:sp>
        <p:nvSpPr>
          <p:cNvPr id="86023" name="Textfeld 14"/>
          <p:cNvSpPr txBox="1">
            <a:spLocks noChangeArrowheads="1"/>
          </p:cNvSpPr>
          <p:nvPr/>
        </p:nvSpPr>
        <p:spPr bwMode="auto">
          <a:xfrm>
            <a:off x="6831922" y="4249759"/>
            <a:ext cx="864163"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itnews.sk</a:t>
            </a:r>
          </a:p>
        </p:txBody>
      </p:sp>
      <p:pic>
        <p:nvPicPr>
          <p:cNvPr id="11" name="Picture 6" descr="http://24.media.tumblr.com/65229f1fd41d5b65d117716af49f6bbf/tumblr_mysgk6cA961qzjjeco1_1280.jpg"/>
          <p:cNvPicPr>
            <a:picLocks noChangeAspect="1" noChangeArrowheads="1"/>
          </p:cNvPicPr>
          <p:nvPr/>
        </p:nvPicPr>
        <p:blipFill rotWithShape="1">
          <a:blip r:embed="rId5"/>
          <a:srcRect l="11578" t="8946" r="15669" b="8466"/>
          <a:stretch/>
        </p:blipFill>
        <p:spPr bwMode="auto">
          <a:xfrm>
            <a:off x="413830" y="1306079"/>
            <a:ext cx="3646059" cy="3310654"/>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6027" name="Textfeld 13"/>
          <p:cNvSpPr txBox="1">
            <a:spLocks noChangeArrowheads="1"/>
          </p:cNvSpPr>
          <p:nvPr/>
        </p:nvSpPr>
        <p:spPr bwMode="auto">
          <a:xfrm>
            <a:off x="1889617" y="4249758"/>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2"/>
                </a:solidFill>
                <a:latin typeface="Microsoft Sans Serif" panose="020B0604020202020204" pitchFamily="34" charset="0"/>
              </a:rPr>
              <a:t>http://substratumdesign.com/</a:t>
            </a:r>
          </a:p>
        </p:txBody>
      </p:sp>
    </p:spTree>
    <p:extLst>
      <p:ext uri="{BB962C8B-B14F-4D97-AF65-F5344CB8AC3E}">
        <p14:creationId xmlns:p14="http://schemas.microsoft.com/office/powerpoint/2010/main" val="858032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wookmark.com/391209_wook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6448">
            <a:off x="6627702" y="621419"/>
            <a:ext cx="4591190" cy="5819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4339" name="Shape"/>
          <p:cNvSpPr>
            <a:spLocks noGrp="1"/>
          </p:cNvSpPr>
          <p:nvPr>
            <p:ph type="title"/>
          </p:nvPr>
        </p:nvSpPr>
        <p:spPr>
          <a:prstGeom prst="rect">
            <a:avLst/>
          </a:prstGeom>
        </p:spPr>
        <p:txBody>
          <a:bodyPr vert="horz" lIns="99527" tIns="49763" rIns="99527" bIns="49763" rtlCol="0" anchor="t" anchorCtr="0">
            <a:noAutofit/>
          </a:bodyPr>
          <a:lstStyle/>
          <a:p>
            <a:r>
              <a:rPr lang="de-DE" altLang="en-US" dirty="0" smtClean="0"/>
              <a:t>Eure Erwartungen</a:t>
            </a:r>
          </a:p>
        </p:txBody>
      </p:sp>
      <p:sp>
        <p:nvSpPr>
          <p:cNvPr id="14340" name="Shape"/>
          <p:cNvSpPr>
            <a:spLocks noGrp="1"/>
          </p:cNvSpPr>
          <p:nvPr>
            <p:ph idx="1"/>
          </p:nvPr>
        </p:nvSpPr>
        <p:spPr>
          <a:prstGeom prst="rect">
            <a:avLst/>
          </a:prstGeom>
        </p:spPr>
        <p:txBody>
          <a:bodyPr vert="horz" lIns="99527" tIns="49763" rIns="99527" bIns="49763" rtlCol="0">
            <a:noAutofit/>
          </a:bodyPr>
          <a:lstStyle/>
          <a:p>
            <a:r>
              <a:rPr lang="en-US" dirty="0" err="1"/>
              <a:t>Vertiefter</a:t>
            </a:r>
            <a:r>
              <a:rPr lang="en-US" dirty="0"/>
              <a:t> </a:t>
            </a:r>
            <a:r>
              <a:rPr lang="en-US" dirty="0" err="1"/>
              <a:t>Einblick</a:t>
            </a:r>
            <a:endParaRPr lang="en-US" dirty="0"/>
          </a:p>
          <a:p>
            <a:r>
              <a:rPr lang="en-US" dirty="0" err="1"/>
              <a:t>Allgemein</a:t>
            </a:r>
            <a:r>
              <a:rPr lang="en-US" dirty="0"/>
              <a:t> </a:t>
            </a:r>
            <a:r>
              <a:rPr lang="en-US" dirty="0" err="1"/>
              <a:t>besseres</a:t>
            </a:r>
            <a:r>
              <a:rPr lang="en-US" dirty="0"/>
              <a:t> </a:t>
            </a:r>
            <a:r>
              <a:rPr lang="en-US" dirty="0" err="1"/>
              <a:t>Verständnis</a:t>
            </a:r>
            <a:endParaRPr lang="en-US" dirty="0"/>
          </a:p>
          <a:p>
            <a:r>
              <a:rPr lang="en-US" dirty="0" err="1"/>
              <a:t>Blick</a:t>
            </a:r>
            <a:r>
              <a:rPr lang="en-US" dirty="0"/>
              <a:t> </a:t>
            </a:r>
            <a:r>
              <a:rPr lang="en-US" dirty="0" err="1"/>
              <a:t>über</a:t>
            </a:r>
            <a:r>
              <a:rPr lang="en-US" dirty="0"/>
              <a:t> den </a:t>
            </a:r>
            <a:r>
              <a:rPr lang="en-US" dirty="0" err="1"/>
              <a:t>Tellerrand</a:t>
            </a:r>
            <a:endParaRPr lang="en-US" dirty="0"/>
          </a:p>
        </p:txBody>
      </p:sp>
    </p:spTree>
    <p:extLst>
      <p:ext uri="{BB962C8B-B14F-4D97-AF65-F5344CB8AC3E}">
        <p14:creationId xmlns:p14="http://schemas.microsoft.com/office/powerpoint/2010/main" val="3099324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www.chip.pl/blobimgs/2014/02/full/pUc7FBJFT4jfZvA5cyPG.jpeg"/>
          <p:cNvPicPr>
            <a:picLocks noChangeAspect="1" noChangeArrowheads="1"/>
          </p:cNvPicPr>
          <p:nvPr/>
        </p:nvPicPr>
        <p:blipFill>
          <a:blip r:embed="rId3">
            <a:extLst>
              <a:ext uri="{28A0092B-C50C-407E-A947-70E740481C1C}">
                <a14:useLocalDpi xmlns:a14="http://schemas.microsoft.com/office/drawing/2010/main" val="0"/>
              </a:ext>
            </a:extLst>
          </a:blip>
          <a:srcRect l="-22801" t="18883" r="-57503" b="28583"/>
          <a:stretch>
            <a:fillRect/>
          </a:stretch>
        </p:blipFill>
        <p:spPr bwMode="auto">
          <a:xfrm>
            <a:off x="4038187" y="1280431"/>
            <a:ext cx="11364341"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Untertitel 2"/>
          <p:cNvSpPr>
            <a:spLocks noGrp="1"/>
          </p:cNvSpPr>
          <p:nvPr>
            <p:ph idx="1"/>
          </p:nvPr>
        </p:nvSpPr>
        <p:spPr>
          <a:xfrm>
            <a:off x="1471346" y="4930436"/>
            <a:ext cx="9815555" cy="1461974"/>
          </a:xfrm>
        </p:spPr>
        <p:txBody>
          <a:bodyPr/>
          <a:lstStyle/>
          <a:p>
            <a:pPr>
              <a:defRPr/>
            </a:pPr>
            <a:r>
              <a:rPr lang="de-DE" altLang="de-DE" dirty="0">
                <a:ea typeface="ＭＳ Ｐゴシック" pitchFamily="34" charset="-128"/>
              </a:rPr>
              <a:t>physisch oder virtuell</a:t>
            </a:r>
          </a:p>
          <a:p>
            <a:pPr>
              <a:defRPr/>
            </a:pPr>
            <a:r>
              <a:rPr lang="de-DE" altLang="de-DE" dirty="0">
                <a:ea typeface="ＭＳ Ｐゴシック" pitchFamily="34" charset="-128"/>
              </a:rPr>
              <a:t>beides wird es geben, </a:t>
            </a:r>
            <a:endParaRPr lang="de-DE" altLang="de-DE" dirty="0" smtClean="0">
              <a:ea typeface="ＭＳ Ｐゴシック" pitchFamily="34" charset="-128"/>
            </a:endParaRPr>
          </a:p>
          <a:p>
            <a:pPr>
              <a:defRPr/>
            </a:pPr>
            <a:r>
              <a:rPr lang="de-DE" altLang="de-DE" dirty="0" smtClean="0">
                <a:ea typeface="ＭＳ Ｐゴシック" pitchFamily="34" charset="-128"/>
              </a:rPr>
              <a:t>jedoch </a:t>
            </a:r>
            <a:r>
              <a:rPr lang="de-DE" altLang="de-DE" dirty="0">
                <a:ea typeface="ＭＳ Ｐゴシック" pitchFamily="34" charset="-128"/>
              </a:rPr>
              <a:t>wesentlich integrativer und selbstverständlicher als bisher</a:t>
            </a:r>
          </a:p>
        </p:txBody>
      </p:sp>
      <p:sp>
        <p:nvSpPr>
          <p:cNvPr id="88068" name="Textfeld 13"/>
          <p:cNvSpPr txBox="1">
            <a:spLocks noChangeArrowheads="1"/>
          </p:cNvSpPr>
          <p:nvPr/>
        </p:nvSpPr>
        <p:spPr bwMode="auto">
          <a:xfrm>
            <a:off x="10481927" y="4249758"/>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de-DE" altLang="de-DE" sz="1119">
                <a:solidFill>
                  <a:schemeClr val="bg1"/>
                </a:solidFill>
                <a:latin typeface="Microsoft Sans Serif" panose="020B0604020202020204" pitchFamily="34" charset="0"/>
              </a:rPr>
              <a:t>chip.pl</a:t>
            </a:r>
          </a:p>
        </p:txBody>
      </p:sp>
      <p:pic>
        <p:nvPicPr>
          <p:cNvPr id="8806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3" y="1296214"/>
            <a:ext cx="5350711" cy="331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418534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93422" y="2645239"/>
            <a:ext cx="10110526" cy="4008590"/>
          </a:xfrm>
        </p:spPr>
        <p:txBody>
          <a:bodyPr/>
          <a:lstStyle/>
          <a:p>
            <a:pPr marL="0" indent="0">
              <a:lnSpc>
                <a:spcPts val="2612"/>
              </a:lnSpc>
              <a:spcBef>
                <a:spcPts val="653"/>
              </a:spcBef>
              <a:buNone/>
            </a:pPr>
            <a:r>
              <a:rPr lang="de-DE" dirty="0"/>
              <a:t>1.1 Design </a:t>
            </a:r>
            <a:r>
              <a:rPr lang="de-DE" dirty="0" smtClean="0"/>
              <a:t>...</a:t>
            </a:r>
            <a:br>
              <a:rPr lang="de-DE" dirty="0" smtClean="0"/>
            </a:br>
            <a:endParaRPr lang="de-DE" sz="1197" dirty="0"/>
          </a:p>
          <a:p>
            <a:pPr marL="0" indent="0">
              <a:lnSpc>
                <a:spcPts val="2612"/>
              </a:lnSpc>
              <a:spcBef>
                <a:spcPts val="653"/>
              </a:spcBef>
              <a:buNone/>
            </a:pPr>
            <a:r>
              <a:rPr lang="de-DE" dirty="0" smtClean="0"/>
              <a:t>1.2 Das Design der XX-Jahre …</a:t>
            </a:r>
            <a:br>
              <a:rPr lang="de-DE" dirty="0" smtClean="0"/>
            </a:br>
            <a:endParaRPr lang="de-DE" sz="1197" dirty="0"/>
          </a:p>
          <a:p>
            <a:pPr marL="0" indent="0">
              <a:lnSpc>
                <a:spcPts val="2612"/>
              </a:lnSpc>
              <a:spcBef>
                <a:spcPts val="653"/>
              </a:spcBef>
              <a:buNone/>
            </a:pPr>
            <a:r>
              <a:rPr lang="de-DE" dirty="0" smtClean="0"/>
              <a:t/>
            </a:r>
            <a:br>
              <a:rPr lang="de-DE" dirty="0" smtClean="0"/>
            </a:br>
            <a:r>
              <a:rPr lang="de-DE" dirty="0"/>
              <a:t/>
            </a:r>
            <a:br>
              <a:rPr lang="de-DE" dirty="0"/>
            </a:br>
            <a:endParaRPr lang="de-DE" sz="1197" dirty="0"/>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Zusammenfassung</a:t>
            </a:r>
            <a:endParaRPr dirty="0"/>
          </a:p>
        </p:txBody>
      </p:sp>
    </p:spTree>
    <p:extLst>
      <p:ext uri="{BB962C8B-B14F-4D97-AF65-F5344CB8AC3E}">
        <p14:creationId xmlns:p14="http://schemas.microsoft.com/office/powerpoint/2010/main" val="3197473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93422" y="2757725"/>
            <a:ext cx="9816150" cy="4008590"/>
          </a:xfrm>
        </p:spPr>
        <p:txBody>
          <a:bodyPr/>
          <a:lstStyle/>
          <a:p>
            <a:pPr>
              <a:lnSpc>
                <a:spcPct val="100000"/>
              </a:lnSpc>
            </a:pPr>
            <a:r>
              <a:rPr lang="de-DE" altLang="en-US" dirty="0"/>
              <a:t>Die Literaturarbeit erfolgt im Rahmen </a:t>
            </a:r>
            <a:r>
              <a:rPr lang="de-DE" altLang="en-US" dirty="0" smtClean="0"/>
              <a:t>der Vor- und Nachbereitung der Vorlesung </a:t>
            </a:r>
          </a:p>
          <a:p>
            <a:pPr>
              <a:lnSpc>
                <a:spcPct val="100000"/>
              </a:lnSpc>
            </a:pPr>
            <a:r>
              <a:rPr lang="de-DE" altLang="en-US" dirty="0" smtClean="0"/>
              <a:t>Beginn der themenspezifischen </a:t>
            </a:r>
            <a:r>
              <a:rPr lang="de-DE" altLang="en-US" dirty="0"/>
              <a:t>Impulsreferate </a:t>
            </a:r>
            <a:r>
              <a:rPr lang="de-DE" altLang="en-US" dirty="0" smtClean="0"/>
              <a:t>ab dem 26. April zu einzelnen Methoden/Werkzeugen innerhalb des Designprozesses</a:t>
            </a:r>
            <a:endParaRPr lang="de-DE" altLang="en-US" dirty="0"/>
          </a:p>
          <a:p>
            <a:pPr>
              <a:lnSpc>
                <a:spcPct val="100000"/>
              </a:lnSpc>
            </a:pPr>
            <a:r>
              <a:rPr lang="de-DE" altLang="en-US" dirty="0" smtClean="0"/>
              <a:t>Die </a:t>
            </a:r>
            <a:r>
              <a:rPr lang="de-DE" altLang="en-US" dirty="0"/>
              <a:t>Prüfung erfolgt als Klausur in welcher zu einem Problem aus dem Bereich Produktentwicklung ein Designbriefing abgeleitet und daran ein Designprojekt geplant und </a:t>
            </a:r>
            <a:r>
              <a:rPr lang="de-DE" altLang="en-US" dirty="0" err="1" smtClean="0"/>
              <a:t>detailiert</a:t>
            </a:r>
            <a:r>
              <a:rPr lang="de-DE" altLang="en-US" dirty="0" smtClean="0"/>
              <a:t> </a:t>
            </a:r>
            <a:r>
              <a:rPr lang="de-DE" altLang="en-US" dirty="0"/>
              <a:t>werden soll. </a:t>
            </a:r>
          </a:p>
          <a:p>
            <a:pPr marL="0" indent="0">
              <a:lnSpc>
                <a:spcPct val="100000"/>
              </a:lnSpc>
              <a:buNone/>
            </a:pPr>
            <a:r>
              <a:rPr lang="de-DE" dirty="0" smtClean="0"/>
              <a:t/>
            </a:r>
            <a:br>
              <a:rPr lang="de-DE" dirty="0" smtClean="0"/>
            </a:br>
            <a:endParaRPr lang="de-DE" sz="1741" dirty="0"/>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Impulsreferate und Klausur</a:t>
            </a:r>
            <a:endParaRPr dirty="0"/>
          </a:p>
        </p:txBody>
      </p:sp>
    </p:spTree>
    <p:extLst>
      <p:ext uri="{BB962C8B-B14F-4D97-AF65-F5344CB8AC3E}">
        <p14:creationId xmlns:p14="http://schemas.microsoft.com/office/powerpoint/2010/main" val="2325865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65274">
            <a:off x="1219020" y="904776"/>
            <a:ext cx="9570447" cy="5943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Inhaltsplatzhalter 2"/>
          <p:cNvSpPr>
            <a:spLocks noGrp="1"/>
          </p:cNvSpPr>
          <p:nvPr>
            <p:ph idx="1"/>
          </p:nvPr>
        </p:nvSpPr>
        <p:spPr>
          <a:xfrm>
            <a:off x="1393422" y="2757725"/>
            <a:ext cx="9816150" cy="4008590"/>
          </a:xfrm>
        </p:spPr>
        <p:txBody>
          <a:bodyPr/>
          <a:lstStyle/>
          <a:p>
            <a:pPr>
              <a:lnSpc>
                <a:spcPct val="100000"/>
              </a:lnSpc>
            </a:pPr>
            <a:r>
              <a:rPr lang="de-DE" altLang="en-US" dirty="0" smtClean="0">
                <a:solidFill>
                  <a:schemeClr val="bg1"/>
                </a:solidFill>
              </a:rPr>
              <a:t>Praktisches Arbeiten in Teams</a:t>
            </a:r>
          </a:p>
          <a:p>
            <a:pPr>
              <a:lnSpc>
                <a:spcPct val="100000"/>
              </a:lnSpc>
            </a:pPr>
            <a:r>
              <a:rPr lang="de-DE" altLang="en-US" dirty="0" smtClean="0">
                <a:solidFill>
                  <a:schemeClr val="bg1"/>
                </a:solidFill>
              </a:rPr>
              <a:t>Auftakt nach </a:t>
            </a:r>
            <a:r>
              <a:rPr lang="de-DE" altLang="en-US" dirty="0" err="1" smtClean="0">
                <a:solidFill>
                  <a:schemeClr val="bg1"/>
                </a:solidFill>
              </a:rPr>
              <a:t>doodle</a:t>
            </a:r>
            <a:r>
              <a:rPr lang="de-DE" altLang="en-US" dirty="0" smtClean="0">
                <a:solidFill>
                  <a:schemeClr val="bg1"/>
                </a:solidFill>
              </a:rPr>
              <a:t> Abstimmung</a:t>
            </a:r>
          </a:p>
          <a:p>
            <a:pPr>
              <a:lnSpc>
                <a:spcPct val="100000"/>
              </a:lnSpc>
            </a:pPr>
            <a:r>
              <a:rPr lang="de-DE" altLang="en-US" dirty="0" smtClean="0">
                <a:solidFill>
                  <a:schemeClr val="bg1"/>
                </a:solidFill>
              </a:rPr>
              <a:t>Treff im </a:t>
            </a:r>
            <a:r>
              <a:rPr lang="de-DE" altLang="en-US" dirty="0" err="1" smtClean="0">
                <a:solidFill>
                  <a:schemeClr val="bg1"/>
                </a:solidFill>
              </a:rPr>
              <a:t>Makerspace</a:t>
            </a:r>
            <a:r>
              <a:rPr lang="de-DE" altLang="en-US" dirty="0" smtClean="0">
                <a:solidFill>
                  <a:schemeClr val="bg1"/>
                </a:solidFill>
              </a:rPr>
              <a:t> der SLUB</a:t>
            </a:r>
          </a:p>
          <a:p>
            <a:pPr>
              <a:lnSpc>
                <a:spcPct val="100000"/>
              </a:lnSpc>
            </a:pPr>
            <a:endParaRPr lang="de-DE" altLang="en-US" dirty="0">
              <a:solidFill>
                <a:schemeClr val="bg1"/>
              </a:solidFill>
            </a:endParaRPr>
          </a:p>
          <a:p>
            <a:pPr marL="0" indent="0">
              <a:lnSpc>
                <a:spcPct val="100000"/>
              </a:lnSpc>
              <a:buNone/>
            </a:pPr>
            <a:r>
              <a:rPr lang="de-DE" dirty="0" smtClean="0">
                <a:solidFill>
                  <a:schemeClr val="bg1"/>
                </a:solidFill>
              </a:rPr>
              <a:t/>
            </a:r>
            <a:br>
              <a:rPr lang="de-DE" dirty="0" smtClean="0">
                <a:solidFill>
                  <a:schemeClr val="bg1"/>
                </a:solidFill>
              </a:rPr>
            </a:br>
            <a:endParaRPr lang="de-DE" sz="1741" dirty="0">
              <a:solidFill>
                <a:schemeClr val="bg1"/>
              </a:solidFill>
            </a:endParaRPr>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Praktikum zur Untersetzung</a:t>
            </a:r>
            <a:endParaRPr dirty="0"/>
          </a:p>
        </p:txBody>
      </p:sp>
    </p:spTree>
    <p:extLst>
      <p:ext uri="{BB962C8B-B14F-4D97-AF65-F5344CB8AC3E}">
        <p14:creationId xmlns:p14="http://schemas.microsoft.com/office/powerpoint/2010/main" val="1172407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93422" y="2645239"/>
            <a:ext cx="10110526" cy="4008590"/>
          </a:xfrm>
        </p:spPr>
        <p:txBody>
          <a:bodyPr/>
          <a:lstStyle/>
          <a:p>
            <a:pPr marL="0" indent="0">
              <a:lnSpc>
                <a:spcPct val="100000"/>
              </a:lnSpc>
              <a:buNone/>
            </a:pPr>
            <a:r>
              <a:rPr lang="de-DE" dirty="0"/>
              <a:t>1.1 Design </a:t>
            </a:r>
            <a:r>
              <a:rPr lang="de-DE" dirty="0" smtClean="0"/>
              <a:t>als Schnittstellenthema und Innovationstreiber.</a:t>
            </a:r>
            <a:br>
              <a:rPr lang="de-DE" dirty="0" smtClean="0"/>
            </a:br>
            <a:r>
              <a:rPr lang="de-DE" sz="1197" dirty="0"/>
              <a:t>(P. Eisele, Design - Anfang des 21. Jahrhunderts: Diskurse und Perspektiven, 2011, Vorwort S. 4 ff)</a:t>
            </a:r>
          </a:p>
          <a:p>
            <a:pPr marL="0" indent="0">
              <a:lnSpc>
                <a:spcPct val="100000"/>
              </a:lnSpc>
              <a:buNone/>
            </a:pPr>
            <a:r>
              <a:rPr lang="de-DE" dirty="0" smtClean="0"/>
              <a:t>1.2 Das Design gibt es nicht! Designgeschichte als Geschichte von </a:t>
            </a:r>
            <a:r>
              <a:rPr lang="de-DE" dirty="0"/>
              <a:t>Wechseln.</a:t>
            </a:r>
            <a:br>
              <a:rPr lang="de-DE" dirty="0"/>
            </a:br>
            <a:r>
              <a:rPr lang="de-DE" sz="1197" dirty="0"/>
              <a:t>(B. E. </a:t>
            </a:r>
            <a:r>
              <a:rPr lang="de-DE" sz="1197" dirty="0" err="1"/>
              <a:t>Bürdek</a:t>
            </a:r>
            <a:r>
              <a:rPr lang="de-DE" sz="1197" dirty="0"/>
              <a:t>, Design – Geschichte Theorie und Praxis in der Produktgestaltung, 2005, Design und Geschichte S. 17 ff)</a:t>
            </a:r>
          </a:p>
          <a:p>
            <a:pPr marL="0" indent="0">
              <a:lnSpc>
                <a:spcPct val="100000"/>
              </a:lnSpc>
              <a:buNone/>
            </a:pPr>
            <a:r>
              <a:rPr lang="de-DE" dirty="0"/>
              <a:t>1.3 Gutes </a:t>
            </a:r>
            <a:r>
              <a:rPr lang="de-DE" dirty="0" smtClean="0"/>
              <a:t>Design ist mehr als schön zu sein, es erzeugt Mehrwert.</a:t>
            </a:r>
            <a:br>
              <a:rPr lang="de-DE" dirty="0" smtClean="0"/>
            </a:br>
            <a:r>
              <a:rPr lang="de-DE" sz="1197" dirty="0"/>
              <a:t>(http://www.german-design-council.de/fileadmin/Bilder/Design_Deutschland/Documents/Studie_Die_Schoenheit_des_Mehrwertes.pdf)</a:t>
            </a:r>
          </a:p>
          <a:p>
            <a:pPr marL="0" indent="0">
              <a:lnSpc>
                <a:spcPct val="100000"/>
              </a:lnSpc>
              <a:buNone/>
            </a:pPr>
            <a:r>
              <a:rPr lang="de-DE" dirty="0" smtClean="0"/>
              <a:t>1.4 </a:t>
            </a:r>
            <a:r>
              <a:rPr lang="de-DE" dirty="0"/>
              <a:t>Design </a:t>
            </a:r>
            <a:r>
              <a:rPr lang="de-DE" dirty="0" smtClean="0"/>
              <a:t>heute hängt nicht allein am Objekt.</a:t>
            </a:r>
            <a:br>
              <a:rPr lang="de-DE" dirty="0" smtClean="0"/>
            </a:br>
            <a:r>
              <a:rPr lang="en-US" sz="1197" dirty="0"/>
              <a:t>(T. Brown, Change by Design: How Design Thinking Transforms Organizations &amp; Inspires Innovation, 2009, The Power of Design Thinking S. 1 </a:t>
            </a:r>
            <a:r>
              <a:rPr lang="en-US" sz="1197" dirty="0" err="1"/>
              <a:t>ff</a:t>
            </a:r>
            <a:r>
              <a:rPr lang="en-US" sz="1197" dirty="0"/>
              <a:t>)</a:t>
            </a:r>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Zusammenfassung und weitere Hinweise</a:t>
            </a:r>
            <a:endParaRPr dirty="0"/>
          </a:p>
        </p:txBody>
      </p:sp>
    </p:spTree>
    <p:extLst>
      <p:ext uri="{BB962C8B-B14F-4D97-AF65-F5344CB8AC3E}">
        <p14:creationId xmlns:p14="http://schemas.microsoft.com/office/powerpoint/2010/main" val="42225043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93422" y="2757725"/>
            <a:ext cx="9816150" cy="4008590"/>
          </a:xfrm>
        </p:spPr>
        <p:txBody>
          <a:bodyPr/>
          <a:lstStyle/>
          <a:p>
            <a:pPr>
              <a:lnSpc>
                <a:spcPct val="100000"/>
              </a:lnSpc>
            </a:pPr>
            <a:endParaRPr lang="de-DE" altLang="en-US" dirty="0"/>
          </a:p>
          <a:p>
            <a:pPr marL="0" indent="0">
              <a:lnSpc>
                <a:spcPct val="100000"/>
              </a:lnSpc>
              <a:buNone/>
            </a:pPr>
            <a:r>
              <a:rPr lang="de-DE" altLang="en-US" dirty="0"/>
              <a:t>Industriedesigner/innen schaffen Produkte, die den Geboten der Wertigkeit, Präzision, Nachhaltigkeit, Benutzerfreundlichkeit und Sicherheit gerecht werden müssen und handeln somit im gesellschaftlichen Auftrag. Worin die Inhalte und Zielvorgaben dieses Auftrags bestehen sollten, hat der VDID 2012 in einem Codex zusammengefasst, der sich der berufsspezifischen Verantwortung stellt und ethische Richtlinien formuliert. </a:t>
            </a:r>
          </a:p>
          <a:p>
            <a:pPr marL="0" indent="0">
              <a:lnSpc>
                <a:spcPct val="100000"/>
              </a:lnSpc>
              <a:buNone/>
            </a:pPr>
            <a:r>
              <a:rPr lang="de-DE" altLang="en-US" dirty="0">
                <a:hlinkClick r:id="rId3"/>
              </a:rPr>
              <a:t>http://</a:t>
            </a:r>
            <a:r>
              <a:rPr lang="de-DE" altLang="en-US" dirty="0" smtClean="0">
                <a:hlinkClick r:id="rId3"/>
              </a:rPr>
              <a:t>www.vdid.de/inhalte/pdf/91_1.pdf</a:t>
            </a:r>
            <a:r>
              <a:rPr lang="de-DE" altLang="en-US" dirty="0" smtClean="0"/>
              <a:t> </a:t>
            </a:r>
            <a:r>
              <a:rPr lang="de-DE" dirty="0" smtClean="0"/>
              <a:t/>
            </a:r>
            <a:br>
              <a:rPr lang="de-DE" dirty="0" smtClean="0"/>
            </a:br>
            <a:endParaRPr lang="de-DE" sz="1741" dirty="0"/>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Weitere Vertiefung </a:t>
            </a:r>
            <a:r>
              <a:rPr lang="de-DE" altLang="en-US" dirty="0" smtClean="0"/>
              <a:t>VDID </a:t>
            </a:r>
            <a:r>
              <a:rPr lang="de-DE" altLang="en-US" dirty="0"/>
              <a:t>Codex der </a:t>
            </a:r>
            <a:r>
              <a:rPr lang="de-DE" altLang="en-US" dirty="0" smtClean="0"/>
              <a:t>Industriedesigner</a:t>
            </a:r>
            <a:endParaRPr dirty="0"/>
          </a:p>
        </p:txBody>
      </p:sp>
    </p:spTree>
    <p:extLst>
      <p:ext uri="{BB962C8B-B14F-4D97-AF65-F5344CB8AC3E}">
        <p14:creationId xmlns:p14="http://schemas.microsoft.com/office/powerpoint/2010/main" val="4252905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393422" y="2757725"/>
            <a:ext cx="9816150" cy="4008590"/>
          </a:xfrm>
        </p:spPr>
        <p:txBody>
          <a:bodyPr/>
          <a:lstStyle/>
          <a:p>
            <a:pPr>
              <a:lnSpc>
                <a:spcPct val="100000"/>
              </a:lnSpc>
            </a:pPr>
            <a:endParaRPr lang="de-DE" altLang="en-US" dirty="0"/>
          </a:p>
          <a:p>
            <a:pPr marL="0" indent="0">
              <a:lnSpc>
                <a:spcPct val="100000"/>
              </a:lnSpc>
              <a:buNone/>
            </a:pPr>
            <a:r>
              <a:rPr lang="de-DE" altLang="en-US" dirty="0" smtClean="0"/>
              <a:t>Auswählen von drei Gegenständen, der Design euch anspricht, überzeugt oder inspiriert hat.</a:t>
            </a:r>
          </a:p>
          <a:p>
            <a:pPr marL="0" indent="0">
              <a:lnSpc>
                <a:spcPct val="100000"/>
              </a:lnSpc>
              <a:buNone/>
            </a:pPr>
            <a:r>
              <a:rPr lang="de-DE" altLang="en-US" dirty="0" smtClean="0"/>
              <a:t>Abgabe </a:t>
            </a:r>
            <a:r>
              <a:rPr lang="de-DE" altLang="en-US" dirty="0"/>
              <a:t>bis </a:t>
            </a:r>
            <a:r>
              <a:rPr lang="de-DE" altLang="en-US" dirty="0" smtClean="0"/>
              <a:t>zum Mittwoch </a:t>
            </a:r>
            <a:r>
              <a:rPr lang="de-DE" altLang="en-US" dirty="0"/>
              <a:t>18.4. </a:t>
            </a:r>
            <a:r>
              <a:rPr lang="de-DE" altLang="en-US" dirty="0" smtClean="0"/>
              <a:t>12:00 </a:t>
            </a:r>
            <a:r>
              <a:rPr lang="de-DE" altLang="en-US" dirty="0"/>
              <a:t>Uhr </a:t>
            </a:r>
            <a:r>
              <a:rPr lang="de-DE" altLang="en-US" dirty="0" smtClean="0"/>
              <a:t>auf vorgegebenen </a:t>
            </a:r>
            <a:r>
              <a:rPr lang="de-DE" altLang="en-US" dirty="0" err="1" smtClean="0"/>
              <a:t>ppt</a:t>
            </a:r>
            <a:r>
              <a:rPr lang="de-DE" altLang="en-US" dirty="0" smtClean="0"/>
              <a:t>-Folien als PDF exportiert. Benennung wie folgt Name_3Designobjekte_2018.pdf </a:t>
            </a:r>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Hausaufgabe als Eröffnung</a:t>
            </a:r>
            <a:endParaRPr dirty="0"/>
          </a:p>
        </p:txBody>
      </p:sp>
    </p:spTree>
    <p:extLst>
      <p:ext uri="{BB962C8B-B14F-4D97-AF65-F5344CB8AC3E}">
        <p14:creationId xmlns:p14="http://schemas.microsoft.com/office/powerpoint/2010/main" val="24525779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p:cNvPicPr>
            <a:picLocks noChangeAspect="1"/>
          </p:cNvPicPr>
          <p:nvPr/>
        </p:nvPicPr>
        <p:blipFill rotWithShape="1">
          <a:blip r:embed="rId3"/>
          <a:srcRect r="47255"/>
          <a:stretch/>
        </p:blipFill>
        <p:spPr>
          <a:xfrm rot="21182779">
            <a:off x="3902660" y="1270510"/>
            <a:ext cx="8245313" cy="4689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Inhaltsplatzhalter 2"/>
          <p:cNvSpPr>
            <a:spLocks noGrp="1"/>
          </p:cNvSpPr>
          <p:nvPr>
            <p:ph idx="1"/>
          </p:nvPr>
        </p:nvSpPr>
        <p:spPr>
          <a:xfrm>
            <a:off x="1393422" y="2757725"/>
            <a:ext cx="9816150" cy="4008590"/>
          </a:xfrm>
        </p:spPr>
        <p:txBody>
          <a:bodyPr/>
          <a:lstStyle/>
          <a:p>
            <a:pPr>
              <a:lnSpc>
                <a:spcPct val="100000"/>
              </a:lnSpc>
            </a:pPr>
            <a:r>
              <a:rPr lang="de-DE" altLang="en-US" dirty="0" smtClean="0"/>
              <a:t>Wöchentlicher </a:t>
            </a:r>
            <a:br>
              <a:rPr lang="de-DE" altLang="en-US" dirty="0" smtClean="0"/>
            </a:br>
            <a:r>
              <a:rPr lang="de-DE" altLang="en-US" dirty="0" smtClean="0"/>
              <a:t>Blick auf </a:t>
            </a:r>
            <a:r>
              <a:rPr lang="de-DE" altLang="en-US" dirty="0" err="1" smtClean="0"/>
              <a:t>Wookmark</a:t>
            </a:r>
            <a:r>
              <a:rPr lang="de-DE" altLang="en-US" dirty="0" smtClean="0"/>
              <a:t>/ </a:t>
            </a:r>
            <a:br>
              <a:rPr lang="de-DE" altLang="en-US" dirty="0" smtClean="0"/>
            </a:br>
            <a:r>
              <a:rPr lang="de-DE" altLang="en-US" dirty="0" smtClean="0"/>
              <a:t>Pinterest/</a:t>
            </a:r>
            <a:r>
              <a:rPr lang="de-DE" altLang="en-US" smtClean="0"/>
              <a:t/>
            </a:r>
            <a:br>
              <a:rPr lang="de-DE" altLang="en-US" smtClean="0"/>
            </a:br>
            <a:r>
              <a:rPr lang="de-DE" altLang="en-US" smtClean="0"/>
              <a:t>Facebook</a:t>
            </a:r>
            <a:endParaRPr lang="de-DE" altLang="en-US" dirty="0" smtClean="0"/>
          </a:p>
        </p:txBody>
      </p:sp>
      <p:sp>
        <p:nvSpPr>
          <p:cNvPr id="2" name="Titel 1"/>
          <p:cNvSpPr>
            <a:spLocks noGrp="1"/>
          </p:cNvSpPr>
          <p:nvPr>
            <p:ph type="title"/>
          </p:nvPr>
        </p:nvSpPr>
        <p:spPr>
          <a:noFill/>
          <a:ln>
            <a:noFill/>
          </a:ln>
        </p:spPr>
        <p:txBody>
          <a:bodyPr vert="horz" lIns="99527" tIns="49763" rIns="99527" bIns="49763" rtlCol="0" anchor="ctr" anchorCtr="0">
            <a:noAutofit/>
          </a:bodyPr>
          <a:lstStyle/>
          <a:p>
            <a:r>
              <a:rPr dirty="0" smtClean="0"/>
              <a:t>Unterstützung </a:t>
            </a:r>
            <a:endParaRPr dirty="0"/>
          </a:p>
        </p:txBody>
      </p:sp>
      <p:sp>
        <p:nvSpPr>
          <p:cNvPr id="38" name="Textfeld 1"/>
          <p:cNvSpPr txBox="1">
            <a:spLocks noChangeArrowheads="1"/>
          </p:cNvSpPr>
          <p:nvPr/>
        </p:nvSpPr>
        <p:spPr bwMode="auto">
          <a:xfrm>
            <a:off x="7741897" y="6328914"/>
            <a:ext cx="3762051" cy="22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bg2"/>
                </a:solidFill>
                <a:latin typeface="Microsoft Sans Serif" pitchFamily="34" charset="0"/>
              </a:defRPr>
            </a:lvl1pPr>
            <a:lvl2pPr marL="742950" indent="-285750" eaLnBrk="0" hangingPunct="0">
              <a:defRPr sz="1000" b="1">
                <a:solidFill>
                  <a:schemeClr val="bg2"/>
                </a:solidFill>
                <a:latin typeface="Microsoft Sans Serif" pitchFamily="34" charset="0"/>
              </a:defRPr>
            </a:lvl2pPr>
            <a:lvl3pPr marL="1143000" indent="-228600" eaLnBrk="0" hangingPunct="0">
              <a:defRPr sz="1000" b="1">
                <a:solidFill>
                  <a:schemeClr val="bg2"/>
                </a:solidFill>
                <a:latin typeface="Microsoft Sans Serif" pitchFamily="34" charset="0"/>
              </a:defRPr>
            </a:lvl3pPr>
            <a:lvl4pPr marL="1600200" indent="-228600" eaLnBrk="0" hangingPunct="0">
              <a:defRPr sz="1000" b="1">
                <a:solidFill>
                  <a:schemeClr val="bg2"/>
                </a:solidFill>
                <a:latin typeface="Microsoft Sans Serif" pitchFamily="34" charset="0"/>
              </a:defRPr>
            </a:lvl4pPr>
            <a:lvl5pPr marL="2057400" indent="-228600" eaLnBrk="0" hangingPunct="0">
              <a:defRPr sz="1000" b="1">
                <a:solidFill>
                  <a:schemeClr val="bg2"/>
                </a:solidFill>
                <a:latin typeface="Microsoft Sans Serif" pitchFamily="34" charset="0"/>
              </a:defRPr>
            </a:lvl5pPr>
            <a:lvl6pPr marL="2514600" indent="-228600" algn="ctr" eaLnBrk="0" fontAlgn="base" hangingPunct="0">
              <a:spcBef>
                <a:spcPct val="0"/>
              </a:spcBef>
              <a:spcAft>
                <a:spcPct val="0"/>
              </a:spcAft>
              <a:defRPr sz="1000" b="1">
                <a:solidFill>
                  <a:schemeClr val="bg2"/>
                </a:solidFill>
                <a:latin typeface="Microsoft Sans Serif" pitchFamily="34" charset="0"/>
              </a:defRPr>
            </a:lvl6pPr>
            <a:lvl7pPr marL="2971800" indent="-228600" algn="ctr" eaLnBrk="0" fontAlgn="base" hangingPunct="0">
              <a:spcBef>
                <a:spcPct val="0"/>
              </a:spcBef>
              <a:spcAft>
                <a:spcPct val="0"/>
              </a:spcAft>
              <a:defRPr sz="1000" b="1">
                <a:solidFill>
                  <a:schemeClr val="bg2"/>
                </a:solidFill>
                <a:latin typeface="Microsoft Sans Serif" pitchFamily="34" charset="0"/>
              </a:defRPr>
            </a:lvl7pPr>
            <a:lvl8pPr marL="3429000" indent="-228600" algn="ctr" eaLnBrk="0" fontAlgn="base" hangingPunct="0">
              <a:spcBef>
                <a:spcPct val="0"/>
              </a:spcBef>
              <a:spcAft>
                <a:spcPct val="0"/>
              </a:spcAft>
              <a:defRPr sz="1000" b="1">
                <a:solidFill>
                  <a:schemeClr val="bg2"/>
                </a:solidFill>
                <a:latin typeface="Microsoft Sans Serif" pitchFamily="34" charset="0"/>
              </a:defRPr>
            </a:lvl8pPr>
            <a:lvl9pPr marL="3886200" indent="-228600" algn="ctr" eaLnBrk="0" fontAlgn="base" hangingPunct="0">
              <a:spcBef>
                <a:spcPct val="0"/>
              </a:spcBef>
              <a:spcAft>
                <a:spcPct val="0"/>
              </a:spcAft>
              <a:defRPr sz="1000" b="1">
                <a:solidFill>
                  <a:schemeClr val="bg2"/>
                </a:solidFill>
                <a:latin typeface="Microsoft Sans Serif" pitchFamily="34" charset="0"/>
              </a:defRPr>
            </a:lvl9pPr>
          </a:lstStyle>
          <a:p>
            <a:pPr algn="r" eaLnBrk="1" hangingPunct="1"/>
            <a:r>
              <a:rPr lang="de-DE" sz="871" b="0" dirty="0" err="1"/>
              <a:t>Wookmark</a:t>
            </a:r>
            <a:r>
              <a:rPr lang="de-DE" sz="871" b="0" dirty="0"/>
              <a:t> Technisches Design</a:t>
            </a:r>
          </a:p>
        </p:txBody>
      </p:sp>
    </p:spTree>
    <p:extLst>
      <p:ext uri="{BB962C8B-B14F-4D97-AF65-F5344CB8AC3E}">
        <p14:creationId xmlns:p14="http://schemas.microsoft.com/office/powerpoint/2010/main" val="2127273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2" cstate="print">
            <a:extLst>
              <a:ext uri="{28A0092B-C50C-407E-A947-70E740481C1C}">
                <a14:useLocalDpi xmlns:a14="http://schemas.microsoft.com/office/drawing/2010/main" val="0"/>
              </a:ext>
            </a:extLst>
          </a:blip>
          <a:srcRect b="11002"/>
          <a:stretch/>
        </p:blipFill>
        <p:spPr>
          <a:xfrm>
            <a:off x="0" y="1304"/>
            <a:ext cx="12192000" cy="6101182"/>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214" y="2897596"/>
            <a:ext cx="2323823" cy="1477928"/>
          </a:xfrm>
          <a:prstGeom prst="rect">
            <a:avLst/>
          </a:prstGeom>
          <a:effectLst>
            <a:outerShdw blurRad="50800" dist="38100" dir="5400000" algn="t" rotWithShape="0">
              <a:prstClr val="black">
                <a:alpha val="40000"/>
              </a:prstClr>
            </a:outerShdw>
          </a:effectLst>
        </p:spPr>
      </p:pic>
      <p:sp>
        <p:nvSpPr>
          <p:cNvPr id="10" name="Rechteck 9"/>
          <p:cNvSpPr/>
          <p:nvPr/>
        </p:nvSpPr>
        <p:spPr>
          <a:xfrm>
            <a:off x="9500213" y="3369165"/>
            <a:ext cx="2323824" cy="12290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r>
              <a:rPr lang="de-DE" sz="1200" dirty="0" smtClean="0">
                <a:solidFill>
                  <a:schemeClr val="tx2"/>
                </a:solidFill>
              </a:rPr>
              <a:t>ECHTZEITFÄHIGKEIT</a:t>
            </a:r>
            <a:r>
              <a:rPr lang="de-DE" sz="1200" b="1" dirty="0" smtClean="0">
                <a:solidFill>
                  <a:srgbClr val="00B0F0"/>
                </a:solidFill>
              </a:rPr>
              <a:t/>
            </a:r>
            <a:br>
              <a:rPr lang="de-DE" sz="1200" b="1" dirty="0" smtClean="0">
                <a:solidFill>
                  <a:srgbClr val="00B0F0"/>
                </a:solidFill>
              </a:rPr>
            </a:br>
            <a:r>
              <a:rPr lang="de-DE" sz="1200" b="1" dirty="0" smtClean="0">
                <a:solidFill>
                  <a:srgbClr val="00B0F0"/>
                </a:solidFill>
              </a:rPr>
              <a:t> </a:t>
            </a:r>
            <a:endParaRPr lang="de-DE" sz="1200" dirty="0">
              <a:solidFill>
                <a:schemeClr val="tx2"/>
              </a:solidFill>
            </a:endParaRPr>
          </a:p>
          <a:p>
            <a:pPr algn="ctr"/>
            <a:r>
              <a:rPr lang="de-DE" sz="1200" dirty="0" smtClean="0">
                <a:solidFill>
                  <a:schemeClr val="tx2"/>
                </a:solidFill>
              </a:rPr>
              <a:t>Parallele </a:t>
            </a:r>
            <a:r>
              <a:rPr lang="de-DE" sz="1200" dirty="0">
                <a:solidFill>
                  <a:schemeClr val="tx2"/>
                </a:solidFill>
              </a:rPr>
              <a:t>Befehlseingabe </a:t>
            </a:r>
            <a:endParaRPr lang="de-DE" sz="1200" dirty="0" smtClean="0">
              <a:solidFill>
                <a:schemeClr val="tx2"/>
              </a:solidFill>
            </a:endParaRPr>
          </a:p>
          <a:p>
            <a:pPr algn="ctr"/>
            <a:r>
              <a:rPr lang="de-DE" sz="1200" dirty="0" smtClean="0">
                <a:solidFill>
                  <a:schemeClr val="tx2"/>
                </a:solidFill>
              </a:rPr>
              <a:t>(</a:t>
            </a:r>
            <a:r>
              <a:rPr lang="de-DE" sz="1200" dirty="0">
                <a:solidFill>
                  <a:schemeClr val="tx2"/>
                </a:solidFill>
              </a:rPr>
              <a:t>2 Hände, 3 Situationen gleichzeitig erfassen) </a:t>
            </a:r>
          </a:p>
        </p:txBody>
      </p:sp>
      <p:sp>
        <p:nvSpPr>
          <p:cNvPr id="17" name="Titel 2"/>
          <p:cNvSpPr>
            <a:spLocks noGrp="1"/>
          </p:cNvSpPr>
          <p:nvPr>
            <p:ph type="title"/>
          </p:nvPr>
        </p:nvSpPr>
        <p:spPr>
          <a:xfrm>
            <a:off x="874712" y="346075"/>
            <a:ext cx="10580687" cy="684213"/>
          </a:xfrm>
        </p:spPr>
        <p:txBody>
          <a:bodyPr/>
          <a:lstStyle/>
          <a:p>
            <a:r>
              <a:rPr lang="de-DE" dirty="0" smtClean="0"/>
              <a:t>Steuerung aus der Zentrale</a:t>
            </a:r>
            <a:r>
              <a:rPr lang="de-DE" dirty="0"/>
              <a:t/>
            </a:r>
            <a:br>
              <a:rPr lang="de-DE" dirty="0"/>
            </a:br>
            <a:r>
              <a:rPr lang="de-DE" sz="1800" b="0" dirty="0" smtClean="0"/>
              <a:t>2.  Arbeitsgruppe, </a:t>
            </a:r>
            <a:r>
              <a:rPr lang="de-DE" sz="1800" b="0" dirty="0" err="1" smtClean="0"/>
              <a:t>ungeclusterte</a:t>
            </a:r>
            <a:r>
              <a:rPr lang="de-DE" sz="1800" b="0" dirty="0" smtClean="0"/>
              <a:t> Übersicht </a:t>
            </a:r>
            <a:r>
              <a:rPr lang="de-DE" dirty="0" smtClean="0"/>
              <a:t/>
            </a:r>
            <a:br>
              <a:rPr lang="de-DE" dirty="0" smtClean="0"/>
            </a:br>
            <a:endParaRPr lang="de-DE" b="0" dirty="0"/>
          </a:p>
        </p:txBody>
      </p:sp>
      <p:grpSp>
        <p:nvGrpSpPr>
          <p:cNvPr id="4" name="Gruppieren 3"/>
          <p:cNvGrpSpPr/>
          <p:nvPr/>
        </p:nvGrpSpPr>
        <p:grpSpPr>
          <a:xfrm>
            <a:off x="6957410" y="2898831"/>
            <a:ext cx="2297885" cy="1477928"/>
            <a:chOff x="6323338" y="1331358"/>
            <a:chExt cx="2323824" cy="1477928"/>
          </a:xfrm>
        </p:grpSpPr>
        <p:pic>
          <p:nvPicPr>
            <p:cNvPr id="27" name="Grafik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339" y="1331358"/>
              <a:ext cx="2323823" cy="1477928"/>
            </a:xfrm>
            <a:prstGeom prst="rect">
              <a:avLst/>
            </a:prstGeom>
            <a:effectLst>
              <a:outerShdw blurRad="50800" dist="38100" dir="5400000" algn="t" rotWithShape="0">
                <a:prstClr val="black">
                  <a:alpha val="40000"/>
                </a:prstClr>
              </a:outerShdw>
            </a:effectLst>
          </p:spPr>
        </p:pic>
        <p:sp>
          <p:nvSpPr>
            <p:cNvPr id="3" name="Textfeld 2"/>
            <p:cNvSpPr txBox="1"/>
            <p:nvPr/>
          </p:nvSpPr>
          <p:spPr>
            <a:xfrm>
              <a:off x="6323338" y="1759526"/>
              <a:ext cx="2323823" cy="830997"/>
            </a:xfrm>
            <a:prstGeom prst="rect">
              <a:avLst/>
            </a:prstGeom>
            <a:noFill/>
          </p:spPr>
          <p:txBody>
            <a:bodyPr wrap="square" rtlCol="0">
              <a:spAutoFit/>
            </a:bodyPr>
            <a:lstStyle/>
            <a:p>
              <a:pPr lvl="0" algn="ctr"/>
              <a:r>
                <a:rPr lang="de-DE" sz="1200" dirty="0">
                  <a:solidFill>
                    <a:srgbClr val="00305E"/>
                  </a:solidFill>
                </a:rPr>
                <a:t>Arbeitssequenzen neu definieren </a:t>
              </a:r>
              <a:endParaRPr lang="de-DE" sz="1200" dirty="0" smtClean="0">
                <a:solidFill>
                  <a:srgbClr val="00305E"/>
                </a:solidFill>
              </a:endParaRPr>
            </a:p>
            <a:p>
              <a:pPr lvl="0" algn="ctr"/>
              <a:r>
                <a:rPr lang="de-DE" sz="1200" dirty="0" smtClean="0">
                  <a:solidFill>
                    <a:srgbClr val="00305E"/>
                  </a:solidFill>
                </a:rPr>
                <a:t>-</a:t>
              </a:r>
            </a:p>
            <a:p>
              <a:pPr lvl="0" algn="ctr"/>
              <a:r>
                <a:rPr lang="de-DE" sz="1200" dirty="0" smtClean="0">
                  <a:solidFill>
                    <a:srgbClr val="00305E"/>
                  </a:solidFill>
                </a:rPr>
                <a:t> </a:t>
              </a:r>
              <a:r>
                <a:rPr lang="de-DE" sz="1200" dirty="0">
                  <a:solidFill>
                    <a:srgbClr val="00305E"/>
                  </a:solidFill>
                </a:rPr>
                <a:t>Kettenbildung von …</a:t>
              </a:r>
            </a:p>
          </p:txBody>
        </p:sp>
      </p:grpSp>
      <p:grpSp>
        <p:nvGrpSpPr>
          <p:cNvPr id="9" name="Gruppieren 8"/>
          <p:cNvGrpSpPr/>
          <p:nvPr/>
        </p:nvGrpSpPr>
        <p:grpSpPr>
          <a:xfrm>
            <a:off x="4396434" y="4549827"/>
            <a:ext cx="2323823" cy="1477928"/>
            <a:chOff x="6170939" y="1178958"/>
            <a:chExt cx="2323823" cy="1477928"/>
          </a:xfrm>
        </p:grpSpPr>
        <p:pic>
          <p:nvPicPr>
            <p:cNvPr id="26" name="Grafik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0939" y="1178958"/>
              <a:ext cx="2323823" cy="1477928"/>
            </a:xfrm>
            <a:prstGeom prst="rect">
              <a:avLst/>
            </a:prstGeom>
            <a:effectLst>
              <a:outerShdw blurRad="50800" dist="38100" dir="5400000" algn="t" rotWithShape="0">
                <a:prstClr val="black">
                  <a:alpha val="40000"/>
                </a:prstClr>
              </a:outerShdw>
            </a:effectLst>
          </p:spPr>
        </p:pic>
        <p:sp>
          <p:nvSpPr>
            <p:cNvPr id="5" name="Textfeld 4"/>
            <p:cNvSpPr txBox="1"/>
            <p:nvPr/>
          </p:nvSpPr>
          <p:spPr>
            <a:xfrm>
              <a:off x="6170939" y="1589457"/>
              <a:ext cx="2297884" cy="830997"/>
            </a:xfrm>
            <a:prstGeom prst="rect">
              <a:avLst/>
            </a:prstGeom>
            <a:noFill/>
          </p:spPr>
          <p:txBody>
            <a:bodyPr wrap="square" rtlCol="0">
              <a:spAutoFit/>
            </a:bodyPr>
            <a:lstStyle/>
            <a:p>
              <a:pPr lvl="0" algn="ctr"/>
              <a:r>
                <a:rPr lang="de-DE" sz="1200">
                  <a:solidFill>
                    <a:srgbClr val="00305E"/>
                  </a:solidFill>
                </a:rPr>
                <a:t>Ab wann lohnt sich eine Zentrale? </a:t>
              </a:r>
            </a:p>
            <a:p>
              <a:pPr lvl="0" algn="ctr"/>
              <a:endParaRPr lang="de-DE" sz="1200">
                <a:solidFill>
                  <a:srgbClr val="00305E"/>
                </a:solidFill>
              </a:endParaRPr>
            </a:p>
            <a:p>
              <a:pPr lvl="0" algn="ctr"/>
              <a:r>
                <a:rPr lang="de-DE" sz="1200">
                  <a:solidFill>
                    <a:srgbClr val="00305E"/>
                  </a:solidFill>
                </a:rPr>
                <a:t>Wer besitzt diese? </a:t>
              </a:r>
              <a:endParaRPr lang="de-DE" sz="1200" dirty="0">
                <a:solidFill>
                  <a:srgbClr val="00305E"/>
                </a:solidFill>
              </a:endParaRPr>
            </a:p>
          </p:txBody>
        </p:sp>
      </p:grpSp>
      <p:grpSp>
        <p:nvGrpSpPr>
          <p:cNvPr id="28" name="Gruppieren 27"/>
          <p:cNvGrpSpPr/>
          <p:nvPr/>
        </p:nvGrpSpPr>
        <p:grpSpPr>
          <a:xfrm>
            <a:off x="4405522" y="2918835"/>
            <a:ext cx="2323823" cy="1526409"/>
            <a:chOff x="6018539" y="1026558"/>
            <a:chExt cx="2323823" cy="1526409"/>
          </a:xfrm>
        </p:grpSpPr>
        <p:pic>
          <p:nvPicPr>
            <p:cNvPr id="25" name="Grafik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539" y="1026558"/>
              <a:ext cx="2323823" cy="1477928"/>
            </a:xfrm>
            <a:prstGeom prst="rect">
              <a:avLst/>
            </a:prstGeom>
            <a:effectLst>
              <a:outerShdw blurRad="50800" dist="38100" dir="5400000" algn="t" rotWithShape="0">
                <a:prstClr val="black">
                  <a:alpha val="40000"/>
                </a:prstClr>
              </a:outerShdw>
            </a:effectLst>
          </p:spPr>
        </p:pic>
        <p:sp>
          <p:nvSpPr>
            <p:cNvPr id="12" name="Textfeld 11"/>
            <p:cNvSpPr txBox="1"/>
            <p:nvPr/>
          </p:nvSpPr>
          <p:spPr>
            <a:xfrm>
              <a:off x="6018539" y="1352638"/>
              <a:ext cx="2323822" cy="1200329"/>
            </a:xfrm>
            <a:prstGeom prst="rect">
              <a:avLst/>
            </a:prstGeom>
            <a:noFill/>
          </p:spPr>
          <p:txBody>
            <a:bodyPr wrap="square" rtlCol="0">
              <a:spAutoFit/>
            </a:bodyPr>
            <a:lstStyle/>
            <a:p>
              <a:pPr lvl="0" algn="ctr"/>
              <a:r>
                <a:rPr lang="de-DE" sz="1200">
                  <a:solidFill>
                    <a:srgbClr val="00305E"/>
                  </a:solidFill>
                </a:rPr>
                <a:t>Wann Leitzentrale nicht zuständig? Abbruch?</a:t>
              </a:r>
            </a:p>
            <a:p>
              <a:pPr lvl="0" algn="ctr"/>
              <a:endParaRPr lang="de-DE" sz="1200">
                <a:solidFill>
                  <a:srgbClr val="00305E"/>
                </a:solidFill>
              </a:endParaRPr>
            </a:p>
            <a:p>
              <a:pPr lvl="0" algn="ctr"/>
              <a:r>
                <a:rPr lang="de-DE" sz="1200">
                  <a:solidFill>
                    <a:srgbClr val="00305E"/>
                  </a:solidFill>
                </a:rPr>
                <a:t>Zentrale mit mehreren „Bedienern“? </a:t>
              </a:r>
            </a:p>
            <a:p>
              <a:pPr lvl="0" algn="ctr"/>
              <a:r>
                <a:rPr lang="de-DE" sz="1200">
                  <a:solidFill>
                    <a:srgbClr val="00305E"/>
                  </a:solidFill>
                </a:rPr>
                <a:t>wie kommunizieren die </a:t>
              </a:r>
              <a:endParaRPr lang="de-DE" sz="1200" dirty="0">
                <a:solidFill>
                  <a:srgbClr val="00305E"/>
                </a:solidFill>
              </a:endParaRPr>
            </a:p>
          </p:txBody>
        </p:sp>
      </p:grpSp>
      <p:grpSp>
        <p:nvGrpSpPr>
          <p:cNvPr id="30" name="Gruppieren 29"/>
          <p:cNvGrpSpPr/>
          <p:nvPr/>
        </p:nvGrpSpPr>
        <p:grpSpPr>
          <a:xfrm>
            <a:off x="9500213" y="1288998"/>
            <a:ext cx="2323824" cy="1477928"/>
            <a:chOff x="5866138" y="874158"/>
            <a:chExt cx="2323824" cy="1477928"/>
          </a:xfrm>
        </p:grpSpPr>
        <p:pic>
          <p:nvPicPr>
            <p:cNvPr id="24" name="Grafik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6139" y="874158"/>
              <a:ext cx="2323823" cy="1477928"/>
            </a:xfrm>
            <a:prstGeom prst="rect">
              <a:avLst/>
            </a:prstGeom>
            <a:effectLst>
              <a:outerShdw blurRad="50800" dist="38100" dir="5400000" algn="t" rotWithShape="0">
                <a:prstClr val="black">
                  <a:alpha val="40000"/>
                </a:prstClr>
              </a:outerShdw>
            </a:effectLst>
          </p:spPr>
        </p:pic>
        <p:sp>
          <p:nvSpPr>
            <p:cNvPr id="29" name="Textfeld 28"/>
            <p:cNvSpPr txBox="1"/>
            <p:nvPr/>
          </p:nvSpPr>
          <p:spPr>
            <a:xfrm>
              <a:off x="5866138" y="1272386"/>
              <a:ext cx="2323823" cy="646331"/>
            </a:xfrm>
            <a:prstGeom prst="rect">
              <a:avLst/>
            </a:prstGeom>
            <a:noFill/>
          </p:spPr>
          <p:txBody>
            <a:bodyPr wrap="square" rtlCol="0">
              <a:spAutoFit/>
            </a:bodyPr>
            <a:lstStyle/>
            <a:p>
              <a:pPr lvl="0" algn="ctr"/>
              <a:r>
                <a:rPr lang="de-DE" sz="1200" dirty="0">
                  <a:solidFill>
                    <a:srgbClr val="00305E"/>
                  </a:solidFill>
                </a:rPr>
                <a:t>Videoüberwachung </a:t>
              </a:r>
              <a:endParaRPr lang="de-DE" sz="1200" dirty="0" smtClean="0">
                <a:solidFill>
                  <a:srgbClr val="00305E"/>
                </a:solidFill>
              </a:endParaRPr>
            </a:p>
            <a:p>
              <a:pPr lvl="0" algn="ctr"/>
              <a:r>
                <a:rPr lang="de-DE" sz="1200" dirty="0" smtClean="0">
                  <a:solidFill>
                    <a:srgbClr val="00305E"/>
                  </a:solidFill>
                </a:rPr>
                <a:t>vs</a:t>
              </a:r>
              <a:r>
                <a:rPr lang="de-DE" sz="1200" dirty="0">
                  <a:solidFill>
                    <a:srgbClr val="00305E"/>
                  </a:solidFill>
                </a:rPr>
                <a:t>. abstrahierte </a:t>
              </a:r>
              <a:r>
                <a:rPr lang="de-DE" sz="1200" dirty="0" smtClean="0">
                  <a:solidFill>
                    <a:srgbClr val="00305E"/>
                  </a:solidFill>
                </a:rPr>
                <a:t/>
              </a:r>
              <a:br>
                <a:rPr lang="de-DE" sz="1200" dirty="0" smtClean="0">
                  <a:solidFill>
                    <a:srgbClr val="00305E"/>
                  </a:solidFill>
                </a:rPr>
              </a:br>
              <a:r>
                <a:rPr lang="de-DE" sz="1200" dirty="0" smtClean="0">
                  <a:solidFill>
                    <a:srgbClr val="00305E"/>
                  </a:solidFill>
                </a:rPr>
                <a:t>Darstellung </a:t>
              </a:r>
              <a:r>
                <a:rPr lang="de-DE" sz="1200" dirty="0">
                  <a:solidFill>
                    <a:srgbClr val="00305E"/>
                  </a:solidFill>
                </a:rPr>
                <a:t>/ Modell </a:t>
              </a:r>
            </a:p>
          </p:txBody>
        </p:sp>
      </p:grpSp>
      <p:grpSp>
        <p:nvGrpSpPr>
          <p:cNvPr id="32" name="Gruppieren 31"/>
          <p:cNvGrpSpPr/>
          <p:nvPr/>
        </p:nvGrpSpPr>
        <p:grpSpPr>
          <a:xfrm>
            <a:off x="1844544" y="4549827"/>
            <a:ext cx="2323823" cy="1477928"/>
            <a:chOff x="5713739" y="721758"/>
            <a:chExt cx="2323823" cy="1477928"/>
          </a:xfrm>
        </p:grpSpPr>
        <p:pic>
          <p:nvPicPr>
            <p:cNvPr id="23" name="Grafik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739" y="721758"/>
              <a:ext cx="2323823" cy="1477928"/>
            </a:xfrm>
            <a:prstGeom prst="rect">
              <a:avLst/>
            </a:prstGeom>
            <a:effectLst>
              <a:outerShdw blurRad="50800" dist="38100" dir="5400000" algn="t" rotWithShape="0">
                <a:prstClr val="black">
                  <a:alpha val="40000"/>
                </a:prstClr>
              </a:outerShdw>
            </a:effectLst>
          </p:spPr>
        </p:pic>
        <p:sp>
          <p:nvSpPr>
            <p:cNvPr id="31" name="Textfeld 30"/>
            <p:cNvSpPr txBox="1"/>
            <p:nvPr/>
          </p:nvSpPr>
          <p:spPr>
            <a:xfrm>
              <a:off x="5713739" y="1124212"/>
              <a:ext cx="2297884" cy="830997"/>
            </a:xfrm>
            <a:prstGeom prst="rect">
              <a:avLst/>
            </a:prstGeom>
            <a:noFill/>
          </p:spPr>
          <p:txBody>
            <a:bodyPr wrap="square" rtlCol="0">
              <a:spAutoFit/>
            </a:bodyPr>
            <a:lstStyle/>
            <a:p>
              <a:pPr lvl="0" algn="ctr"/>
              <a:r>
                <a:rPr lang="de-DE" sz="1200">
                  <a:solidFill>
                    <a:srgbClr val="00305E"/>
                  </a:solidFill>
                </a:rPr>
                <a:t>Welche Funktionen können „delegiert“ werden? </a:t>
              </a:r>
            </a:p>
            <a:p>
              <a:pPr lvl="0" algn="ctr"/>
              <a:r>
                <a:rPr lang="de-DE" sz="1200">
                  <a:solidFill>
                    <a:srgbClr val="00305E"/>
                  </a:solidFill>
                </a:rPr>
                <a:t>-&gt; was muss in der Zentrale bleiben? </a:t>
              </a:r>
              <a:endParaRPr lang="de-DE" sz="1200" dirty="0">
                <a:solidFill>
                  <a:srgbClr val="00305E"/>
                </a:solidFill>
              </a:endParaRPr>
            </a:p>
          </p:txBody>
        </p:sp>
      </p:grpSp>
      <p:grpSp>
        <p:nvGrpSpPr>
          <p:cNvPr id="34" name="Gruppieren 33"/>
          <p:cNvGrpSpPr/>
          <p:nvPr/>
        </p:nvGrpSpPr>
        <p:grpSpPr>
          <a:xfrm>
            <a:off x="1844544" y="2918835"/>
            <a:ext cx="2323823" cy="1477928"/>
            <a:chOff x="5561339" y="569358"/>
            <a:chExt cx="2323823" cy="1477928"/>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339" y="569358"/>
              <a:ext cx="2323823" cy="1477928"/>
            </a:xfrm>
            <a:prstGeom prst="rect">
              <a:avLst/>
            </a:prstGeom>
            <a:effectLst>
              <a:outerShdw blurRad="50800" dist="38100" dir="5400000" algn="t" rotWithShape="0">
                <a:prstClr val="black">
                  <a:alpha val="40000"/>
                </a:prstClr>
              </a:outerShdw>
            </a:effectLst>
          </p:spPr>
        </p:pic>
        <p:sp>
          <p:nvSpPr>
            <p:cNvPr id="33" name="Textfeld 32"/>
            <p:cNvSpPr txBox="1"/>
            <p:nvPr/>
          </p:nvSpPr>
          <p:spPr>
            <a:xfrm>
              <a:off x="5561339" y="959538"/>
              <a:ext cx="2297884" cy="1015663"/>
            </a:xfrm>
            <a:prstGeom prst="rect">
              <a:avLst/>
            </a:prstGeom>
            <a:noFill/>
          </p:spPr>
          <p:txBody>
            <a:bodyPr wrap="square" rtlCol="0">
              <a:spAutoFit/>
            </a:bodyPr>
            <a:lstStyle/>
            <a:p>
              <a:pPr lvl="0" algn="ctr"/>
              <a:r>
                <a:rPr lang="de-DE" sz="1200">
                  <a:solidFill>
                    <a:srgbClr val="00305E"/>
                  </a:solidFill>
                </a:rPr>
                <a:t>Zentrale ganztägig oder saisonal? </a:t>
              </a:r>
            </a:p>
            <a:p>
              <a:pPr lvl="0" algn="ctr"/>
              <a:endParaRPr lang="de-DE" sz="1200">
                <a:solidFill>
                  <a:srgbClr val="00305E"/>
                </a:solidFill>
              </a:endParaRPr>
            </a:p>
            <a:p>
              <a:pPr lvl="0" algn="ctr"/>
              <a:r>
                <a:rPr lang="de-DE" sz="1200">
                  <a:solidFill>
                    <a:srgbClr val="00305E"/>
                  </a:solidFill>
                </a:rPr>
                <a:t>Zentrale für alles oder für den Notfall? </a:t>
              </a:r>
              <a:endParaRPr lang="de-DE" sz="1200" dirty="0">
                <a:solidFill>
                  <a:srgbClr val="00305E"/>
                </a:solidFill>
              </a:endParaRPr>
            </a:p>
          </p:txBody>
        </p:sp>
      </p:grpSp>
      <p:grpSp>
        <p:nvGrpSpPr>
          <p:cNvPr id="37" name="Gruppieren 36"/>
          <p:cNvGrpSpPr/>
          <p:nvPr/>
        </p:nvGrpSpPr>
        <p:grpSpPr>
          <a:xfrm>
            <a:off x="1844543" y="1287843"/>
            <a:ext cx="2323824" cy="1477928"/>
            <a:chOff x="5561338" y="569358"/>
            <a:chExt cx="2323824" cy="1477928"/>
          </a:xfrm>
        </p:grpSpPr>
        <p:pic>
          <p:nvPicPr>
            <p:cNvPr id="35" name="Grafik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339" y="569358"/>
              <a:ext cx="2323823" cy="1477928"/>
            </a:xfrm>
            <a:prstGeom prst="rect">
              <a:avLst/>
            </a:prstGeom>
            <a:effectLst>
              <a:outerShdw blurRad="50800" dist="38100" dir="5400000" algn="t" rotWithShape="0">
                <a:prstClr val="black">
                  <a:alpha val="40000"/>
                </a:prstClr>
              </a:outerShdw>
            </a:effectLst>
          </p:spPr>
        </p:pic>
        <p:sp>
          <p:nvSpPr>
            <p:cNvPr id="36" name="Textfeld 35"/>
            <p:cNvSpPr txBox="1"/>
            <p:nvPr/>
          </p:nvSpPr>
          <p:spPr>
            <a:xfrm>
              <a:off x="5561338" y="970654"/>
              <a:ext cx="2323823" cy="1015663"/>
            </a:xfrm>
            <a:prstGeom prst="rect">
              <a:avLst/>
            </a:prstGeom>
            <a:noFill/>
          </p:spPr>
          <p:txBody>
            <a:bodyPr wrap="square" rtlCol="0">
              <a:spAutoFit/>
            </a:bodyPr>
            <a:lstStyle/>
            <a:p>
              <a:pPr lvl="0" algn="ctr"/>
              <a:r>
                <a:rPr lang="de-DE" sz="1200" dirty="0">
                  <a:solidFill>
                    <a:srgbClr val="00305E"/>
                  </a:solidFill>
                </a:rPr>
                <a:t>Wie schaffe ich Verbindung zwischen Leitzentrale und Objekt? </a:t>
              </a:r>
            </a:p>
            <a:p>
              <a:pPr lvl="0" algn="ctr"/>
              <a:r>
                <a:rPr lang="de-DE" sz="1200" dirty="0">
                  <a:solidFill>
                    <a:srgbClr val="00305E"/>
                  </a:solidFill>
                </a:rPr>
                <a:t>Wie viele Prozesse können parallel laufen? </a:t>
              </a:r>
            </a:p>
          </p:txBody>
        </p:sp>
      </p:grpSp>
      <p:grpSp>
        <p:nvGrpSpPr>
          <p:cNvPr id="39" name="Gruppieren 38"/>
          <p:cNvGrpSpPr/>
          <p:nvPr/>
        </p:nvGrpSpPr>
        <p:grpSpPr>
          <a:xfrm>
            <a:off x="6919068" y="1260352"/>
            <a:ext cx="2336226" cy="1510932"/>
            <a:chOff x="6935921" y="4549827"/>
            <a:chExt cx="2336226" cy="1510932"/>
          </a:xfrm>
        </p:grpSpPr>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324" y="4549827"/>
              <a:ext cx="2323823" cy="1477928"/>
            </a:xfrm>
            <a:prstGeom prst="rect">
              <a:avLst/>
            </a:prstGeom>
            <a:effectLst>
              <a:outerShdw blurRad="50800" dist="38100" dir="5400000" algn="t" rotWithShape="0">
                <a:prstClr val="black">
                  <a:alpha val="40000"/>
                </a:prstClr>
              </a:outerShdw>
            </a:effectLst>
          </p:spPr>
        </p:pic>
        <p:sp>
          <p:nvSpPr>
            <p:cNvPr id="38" name="Textfeld 37"/>
            <p:cNvSpPr txBox="1"/>
            <p:nvPr/>
          </p:nvSpPr>
          <p:spPr>
            <a:xfrm>
              <a:off x="6935921" y="4860430"/>
              <a:ext cx="2323824" cy="1200329"/>
            </a:xfrm>
            <a:prstGeom prst="rect">
              <a:avLst/>
            </a:prstGeom>
            <a:noFill/>
          </p:spPr>
          <p:txBody>
            <a:bodyPr wrap="square" rtlCol="0">
              <a:spAutoFit/>
            </a:bodyPr>
            <a:lstStyle/>
            <a:p>
              <a:pPr lvl="0" algn="ctr"/>
              <a:r>
                <a:rPr lang="de-DE" sz="1200" dirty="0">
                  <a:solidFill>
                    <a:srgbClr val="00305E"/>
                  </a:solidFill>
                </a:rPr>
                <a:t>mehrere Arbeitsprozesse steuern/regeln </a:t>
              </a:r>
            </a:p>
            <a:p>
              <a:pPr lvl="0" algn="ctr"/>
              <a:r>
                <a:rPr lang="de-DE" sz="1200" dirty="0">
                  <a:solidFill>
                    <a:srgbClr val="00305E"/>
                  </a:solidFill>
                </a:rPr>
                <a:t>-&gt; vorausschauend </a:t>
              </a:r>
            </a:p>
            <a:p>
              <a:pPr lvl="0" algn="ctr"/>
              <a:r>
                <a:rPr lang="de-DE" sz="1200" dirty="0">
                  <a:solidFill>
                    <a:srgbClr val="00305E"/>
                  </a:solidFill>
                </a:rPr>
                <a:t>&amp; parallel ? Optimierungsaufgabe im Steuerungsgerät? </a:t>
              </a:r>
            </a:p>
          </p:txBody>
        </p:sp>
      </p:grpSp>
      <p:grpSp>
        <p:nvGrpSpPr>
          <p:cNvPr id="41" name="Gruppieren 40"/>
          <p:cNvGrpSpPr/>
          <p:nvPr/>
        </p:nvGrpSpPr>
        <p:grpSpPr>
          <a:xfrm>
            <a:off x="4413286" y="1288998"/>
            <a:ext cx="2323824" cy="1532272"/>
            <a:chOff x="9960167" y="4735918"/>
            <a:chExt cx="2323824" cy="1532272"/>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0168" y="4735918"/>
              <a:ext cx="2323823" cy="1477928"/>
            </a:xfrm>
            <a:prstGeom prst="rect">
              <a:avLst/>
            </a:prstGeom>
            <a:effectLst>
              <a:outerShdw blurRad="50800" dist="38100" dir="5400000" algn="t" rotWithShape="0">
                <a:prstClr val="black">
                  <a:alpha val="40000"/>
                </a:prstClr>
              </a:outerShdw>
            </a:effectLst>
          </p:spPr>
        </p:pic>
        <p:sp>
          <p:nvSpPr>
            <p:cNvPr id="40" name="Textfeld 39"/>
            <p:cNvSpPr txBox="1"/>
            <p:nvPr/>
          </p:nvSpPr>
          <p:spPr>
            <a:xfrm>
              <a:off x="9960167" y="5067861"/>
              <a:ext cx="2323823" cy="1200329"/>
            </a:xfrm>
            <a:prstGeom prst="rect">
              <a:avLst/>
            </a:prstGeom>
            <a:noFill/>
          </p:spPr>
          <p:txBody>
            <a:bodyPr wrap="square" rtlCol="0">
              <a:spAutoFit/>
            </a:bodyPr>
            <a:lstStyle/>
            <a:p>
              <a:pPr lvl="0" algn="ctr"/>
              <a:r>
                <a:rPr lang="de-DE" sz="1200">
                  <a:solidFill>
                    <a:srgbClr val="00305E"/>
                  </a:solidFill>
                </a:rPr>
                <a:t>Leitzentrale: Summe der Präzedenzfälle oder generisches Konzept? </a:t>
              </a:r>
            </a:p>
            <a:p>
              <a:pPr lvl="0" algn="ctr"/>
              <a:r>
                <a:rPr lang="de-DE" sz="1200">
                  <a:solidFill>
                    <a:srgbClr val="00305E"/>
                  </a:solidFill>
                </a:rPr>
                <a:t>Best practice? -&gt; wer entscheidet -&gt; Master/Pattern? </a:t>
              </a:r>
              <a:endParaRPr lang="de-DE" sz="1200" dirty="0">
                <a:solidFill>
                  <a:srgbClr val="00305E"/>
                </a:solidFill>
              </a:endParaRPr>
            </a:p>
          </p:txBody>
        </p:sp>
      </p:grpSp>
    </p:spTree>
    <p:extLst>
      <p:ext uri="{BB962C8B-B14F-4D97-AF65-F5344CB8AC3E}">
        <p14:creationId xmlns:p14="http://schemas.microsoft.com/office/powerpoint/2010/main" val="240806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b="11002"/>
          <a:stretch/>
        </p:blipFill>
        <p:spPr>
          <a:xfrm>
            <a:off x="0" y="1304"/>
            <a:ext cx="12192000" cy="6101182"/>
          </a:xfrm>
          <a:prstGeom prst="rect">
            <a:avLst/>
          </a:prstGeom>
        </p:spPr>
      </p:pic>
      <p:sp>
        <p:nvSpPr>
          <p:cNvPr id="5" name="Rechteck 4"/>
          <p:cNvSpPr/>
          <p:nvPr/>
        </p:nvSpPr>
        <p:spPr>
          <a:xfrm>
            <a:off x="184454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2"/>
                </a:solidFill>
              </a:rPr>
              <a:t>Ziel: aktuelle Workflows abbilden oder Fehlstellen aufdecken? </a:t>
            </a:r>
            <a:endParaRPr lang="de-DE" sz="1200" dirty="0" smtClean="0">
              <a:solidFill>
                <a:schemeClr val="tx2"/>
              </a:solidFill>
            </a:endParaRPr>
          </a:p>
          <a:p>
            <a:pPr algn="ctr"/>
            <a:r>
              <a:rPr lang="de-DE" sz="1200" dirty="0" smtClean="0">
                <a:solidFill>
                  <a:schemeClr val="tx2"/>
                </a:solidFill>
              </a:rPr>
              <a:t>(</a:t>
            </a:r>
            <a:r>
              <a:rPr lang="de-DE" sz="1200" dirty="0">
                <a:solidFill>
                  <a:schemeClr val="tx2"/>
                </a:solidFill>
              </a:rPr>
              <a:t>durch Monitoring) </a:t>
            </a:r>
          </a:p>
        </p:txBody>
      </p:sp>
      <p:sp>
        <p:nvSpPr>
          <p:cNvPr id="6" name="Rechteck 5"/>
          <p:cNvSpPr/>
          <p:nvPr/>
        </p:nvSpPr>
        <p:spPr>
          <a:xfrm>
            <a:off x="439643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2"/>
                </a:solidFill>
              </a:rPr>
              <a:t>? </a:t>
            </a:r>
            <a:endParaRPr lang="de-DE" sz="1200" dirty="0" smtClean="0">
              <a:solidFill>
                <a:schemeClr val="tx2"/>
              </a:solidFill>
            </a:endParaRPr>
          </a:p>
          <a:p>
            <a:pPr algn="ctr"/>
            <a:endParaRPr lang="de-DE" sz="1200" dirty="0">
              <a:solidFill>
                <a:schemeClr val="tx2"/>
              </a:solidFill>
            </a:endParaRPr>
          </a:p>
          <a:p>
            <a:pPr algn="ctr"/>
            <a:r>
              <a:rPr lang="de-DE" sz="1200" dirty="0" smtClean="0">
                <a:solidFill>
                  <a:schemeClr val="tx2"/>
                </a:solidFill>
              </a:rPr>
              <a:t>Entscheidungswege</a:t>
            </a:r>
          </a:p>
          <a:p>
            <a:pPr algn="ctr"/>
            <a:endParaRPr lang="de-DE" sz="1200" dirty="0">
              <a:solidFill>
                <a:schemeClr val="tx2"/>
              </a:solidFill>
            </a:endParaRPr>
          </a:p>
          <a:p>
            <a:pPr algn="ctr"/>
            <a:r>
              <a:rPr lang="de-DE" sz="1200" dirty="0" smtClean="0">
                <a:solidFill>
                  <a:schemeClr val="tx2"/>
                </a:solidFill>
              </a:rPr>
              <a:t>Priorisierung </a:t>
            </a:r>
            <a:endParaRPr lang="de-DE" sz="1200" dirty="0">
              <a:solidFill>
                <a:schemeClr val="tx2"/>
              </a:solidFill>
            </a:endParaRPr>
          </a:p>
        </p:txBody>
      </p:sp>
      <p:sp>
        <p:nvSpPr>
          <p:cNvPr id="7" name="Rechteck 6"/>
          <p:cNvSpPr/>
          <p:nvPr/>
        </p:nvSpPr>
        <p:spPr>
          <a:xfrm>
            <a:off x="694832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950021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84454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2"/>
                </a:solidFill>
              </a:rPr>
              <a:t>P.: </a:t>
            </a:r>
            <a:endParaRPr lang="de-DE" sz="1200" dirty="0" smtClean="0">
              <a:solidFill>
                <a:schemeClr val="tx2"/>
              </a:solidFill>
            </a:endParaRPr>
          </a:p>
          <a:p>
            <a:pPr algn="ctr"/>
            <a:endParaRPr lang="de-DE" sz="1200" dirty="0">
              <a:solidFill>
                <a:schemeClr val="tx2"/>
              </a:solidFill>
            </a:endParaRPr>
          </a:p>
          <a:p>
            <a:pPr algn="ctr"/>
            <a:r>
              <a:rPr lang="de-DE" sz="1200" dirty="0" smtClean="0">
                <a:solidFill>
                  <a:schemeClr val="tx2"/>
                </a:solidFill>
              </a:rPr>
              <a:t>Redundanzen</a:t>
            </a:r>
          </a:p>
          <a:p>
            <a:pPr algn="ctr"/>
            <a:r>
              <a:rPr lang="de-DE" sz="1200" dirty="0" smtClean="0">
                <a:solidFill>
                  <a:schemeClr val="tx2"/>
                </a:solidFill>
              </a:rPr>
              <a:t> </a:t>
            </a:r>
          </a:p>
          <a:p>
            <a:pPr algn="ctr"/>
            <a:r>
              <a:rPr lang="de-DE" sz="1200" dirty="0" smtClean="0">
                <a:solidFill>
                  <a:schemeClr val="tx2"/>
                </a:solidFill>
              </a:rPr>
              <a:t>Notwendig</a:t>
            </a:r>
          </a:p>
          <a:p>
            <a:pPr algn="ctr"/>
            <a:r>
              <a:rPr lang="de-DE" sz="1200" dirty="0" smtClean="0">
                <a:solidFill>
                  <a:schemeClr val="tx2"/>
                </a:solidFill>
              </a:rPr>
              <a:t> </a:t>
            </a:r>
          </a:p>
          <a:p>
            <a:pPr algn="ctr"/>
            <a:r>
              <a:rPr lang="de-DE" sz="1200" dirty="0" smtClean="0">
                <a:solidFill>
                  <a:schemeClr val="tx2"/>
                </a:solidFill>
              </a:rPr>
              <a:t>überflüssig </a:t>
            </a:r>
            <a:endParaRPr lang="de-DE" sz="1200" dirty="0">
              <a:solidFill>
                <a:schemeClr val="tx2"/>
              </a:solidFill>
            </a:endParaRPr>
          </a:p>
        </p:txBody>
      </p:sp>
      <p:sp>
        <p:nvSpPr>
          <p:cNvPr id="10" name="Rechteck 9"/>
          <p:cNvSpPr/>
          <p:nvPr/>
        </p:nvSpPr>
        <p:spPr>
          <a:xfrm>
            <a:off x="439643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2"/>
                </a:solidFill>
              </a:rPr>
              <a:t>P.: </a:t>
            </a:r>
            <a:endParaRPr lang="de-DE" sz="1200" dirty="0" smtClean="0">
              <a:solidFill>
                <a:schemeClr val="tx2"/>
              </a:solidFill>
            </a:endParaRPr>
          </a:p>
          <a:p>
            <a:pPr algn="ctr"/>
            <a:endParaRPr lang="de-DE" sz="1200" dirty="0">
              <a:solidFill>
                <a:schemeClr val="tx2"/>
              </a:solidFill>
            </a:endParaRPr>
          </a:p>
          <a:p>
            <a:pPr algn="ctr"/>
            <a:r>
              <a:rPr lang="de-DE" sz="1200" dirty="0">
                <a:solidFill>
                  <a:schemeClr val="tx2"/>
                </a:solidFill>
              </a:rPr>
              <a:t>Prozesskontrolle </a:t>
            </a:r>
            <a:r>
              <a:rPr lang="de-DE" sz="1200" dirty="0" smtClean="0">
                <a:solidFill>
                  <a:schemeClr val="tx2"/>
                </a:solidFill>
              </a:rPr>
              <a:t>+ Dokumentation </a:t>
            </a:r>
            <a:endParaRPr lang="de-DE" sz="1200" dirty="0">
              <a:solidFill>
                <a:schemeClr val="tx2"/>
              </a:solidFill>
            </a:endParaRPr>
          </a:p>
        </p:txBody>
      </p:sp>
      <p:sp>
        <p:nvSpPr>
          <p:cNvPr id="11" name="Rechteck 10"/>
          <p:cNvSpPr/>
          <p:nvPr/>
        </p:nvSpPr>
        <p:spPr>
          <a:xfrm>
            <a:off x="694832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950021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187048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2"/>
                </a:solidFill>
              </a:rPr>
              <a:t>P.: </a:t>
            </a:r>
            <a:endParaRPr lang="de-DE" sz="1200" dirty="0" smtClean="0">
              <a:solidFill>
                <a:schemeClr val="tx2"/>
              </a:solidFill>
            </a:endParaRPr>
          </a:p>
          <a:p>
            <a:pPr algn="ctr"/>
            <a:endParaRPr lang="de-DE" sz="1200" dirty="0">
              <a:solidFill>
                <a:schemeClr val="tx2"/>
              </a:solidFill>
            </a:endParaRPr>
          </a:p>
          <a:p>
            <a:pPr algn="ctr"/>
            <a:r>
              <a:rPr lang="de-DE" sz="1200" dirty="0" smtClean="0">
                <a:solidFill>
                  <a:schemeClr val="tx2"/>
                </a:solidFill>
              </a:rPr>
              <a:t>Umgang </a:t>
            </a:r>
            <a:r>
              <a:rPr lang="de-DE" sz="1200" dirty="0">
                <a:solidFill>
                  <a:schemeClr val="tx2"/>
                </a:solidFill>
              </a:rPr>
              <a:t>mit Störungen </a:t>
            </a:r>
          </a:p>
        </p:txBody>
      </p:sp>
      <p:sp>
        <p:nvSpPr>
          <p:cNvPr id="14" name="Rechteck 13"/>
          <p:cNvSpPr/>
          <p:nvPr/>
        </p:nvSpPr>
        <p:spPr>
          <a:xfrm>
            <a:off x="442237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2"/>
                </a:solidFill>
              </a:rPr>
              <a:t>P.:</a:t>
            </a:r>
            <a:br>
              <a:rPr lang="de-DE" sz="1200" dirty="0" smtClean="0">
                <a:solidFill>
                  <a:schemeClr val="tx2"/>
                </a:solidFill>
              </a:rPr>
            </a:br>
            <a:r>
              <a:rPr lang="de-DE" sz="1200" dirty="0" smtClean="0">
                <a:solidFill>
                  <a:schemeClr val="tx2"/>
                </a:solidFill>
              </a:rPr>
              <a:t>Interaktion </a:t>
            </a:r>
            <a:r>
              <a:rPr lang="de-DE" sz="1200" dirty="0">
                <a:solidFill>
                  <a:schemeClr val="tx2"/>
                </a:solidFill>
              </a:rPr>
              <a:t>mehrerer Maschinen </a:t>
            </a:r>
          </a:p>
          <a:p>
            <a:pPr algn="ctr"/>
            <a:r>
              <a:rPr lang="de-DE" sz="1200" dirty="0">
                <a:solidFill>
                  <a:schemeClr val="tx2"/>
                </a:solidFill>
              </a:rPr>
              <a:t>- Versus Kollision </a:t>
            </a:r>
          </a:p>
          <a:p>
            <a:pPr algn="ctr"/>
            <a:r>
              <a:rPr lang="de-DE" sz="1200" dirty="0">
                <a:solidFill>
                  <a:schemeClr val="tx2"/>
                </a:solidFill>
              </a:rPr>
              <a:t>- Veränderungen in der Interaktion (Befüllen optimiert) </a:t>
            </a:r>
          </a:p>
        </p:txBody>
      </p:sp>
      <p:sp>
        <p:nvSpPr>
          <p:cNvPr id="15" name="Rechteck 14"/>
          <p:cNvSpPr/>
          <p:nvPr/>
        </p:nvSpPr>
        <p:spPr>
          <a:xfrm>
            <a:off x="697426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952615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2"/>
          <p:cNvSpPr>
            <a:spLocks noGrp="1"/>
          </p:cNvSpPr>
          <p:nvPr>
            <p:ph type="title"/>
          </p:nvPr>
        </p:nvSpPr>
        <p:spPr>
          <a:xfrm>
            <a:off x="874712" y="346075"/>
            <a:ext cx="10580687" cy="684213"/>
          </a:xfrm>
        </p:spPr>
        <p:txBody>
          <a:bodyPr/>
          <a:lstStyle/>
          <a:p>
            <a:r>
              <a:rPr lang="de-DE" dirty="0" smtClean="0"/>
              <a:t>Bosch</a:t>
            </a:r>
            <a:r>
              <a:rPr lang="de-DE" dirty="0"/>
              <a:t/>
            </a:r>
            <a:br>
              <a:rPr lang="de-DE" dirty="0"/>
            </a:br>
            <a:r>
              <a:rPr lang="de-DE" sz="1800" b="0" dirty="0" smtClean="0"/>
              <a:t>Workshop 8.2.2018</a:t>
            </a:r>
            <a:r>
              <a:rPr lang="de-DE" dirty="0" smtClean="0"/>
              <a:t/>
            </a:r>
            <a:br>
              <a:rPr lang="de-DE" dirty="0" smtClean="0"/>
            </a:br>
            <a:endParaRPr lang="de-DE" b="0" dirty="0"/>
          </a:p>
        </p:txBody>
      </p:sp>
    </p:spTree>
    <p:extLst>
      <p:ext uri="{BB962C8B-B14F-4D97-AF65-F5344CB8AC3E}">
        <p14:creationId xmlns:p14="http://schemas.microsoft.com/office/powerpoint/2010/main" val="55865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p:cNvPicPr>
            <a:picLocks noChangeAspect="1"/>
          </p:cNvPicPr>
          <p:nvPr/>
        </p:nvPicPr>
        <p:blipFill rotWithShape="1">
          <a:blip r:embed="rId3">
            <a:extLst>
              <a:ext uri="{28A0092B-C50C-407E-A947-70E740481C1C}">
                <a14:useLocalDpi xmlns:a14="http://schemas.microsoft.com/office/drawing/2010/main" val="0"/>
              </a:ext>
            </a:extLst>
          </a:blip>
          <a:srcRect l="-7025" t="1495" r="8366" b="5037"/>
          <a:stretch/>
        </p:blipFill>
        <p:spPr>
          <a:xfrm>
            <a:off x="-2042081" y="0"/>
            <a:ext cx="9705624" cy="6139543"/>
          </a:xfrm>
          <a:prstGeom prst="rect">
            <a:avLst/>
          </a:prstGeom>
        </p:spPr>
      </p:pic>
      <p:sp>
        <p:nvSpPr>
          <p:cNvPr id="4" name="Textfeld 3"/>
          <p:cNvSpPr txBox="1"/>
          <p:nvPr/>
        </p:nvSpPr>
        <p:spPr>
          <a:xfrm>
            <a:off x="3575050" y="6319797"/>
            <a:ext cx="7493000" cy="369332"/>
          </a:xfrm>
          <a:prstGeom prst="rect">
            <a:avLst/>
          </a:prstGeom>
          <a:noFill/>
        </p:spPr>
        <p:txBody>
          <a:bodyPr wrap="square" lIns="0" tIns="0" rIns="0" bIns="0" rtlCol="0" anchor="b">
            <a:spAutoFit/>
          </a:bodyPr>
          <a:lstStyle/>
          <a:p>
            <a:pPr lvl="0" defTabSz="914269">
              <a:defRPr/>
            </a:pPr>
            <a:r>
              <a:rPr lang="de-DE" sz="800" dirty="0">
                <a:solidFill>
                  <a:schemeClr val="bg2"/>
                </a:solidFill>
              </a:rPr>
              <a:t>Bereits heute lebt die Hälfte der Weltbevölkerung in Städten</a:t>
            </a:r>
          </a:p>
          <a:p>
            <a:pPr lvl="0" defTabSz="914269">
              <a:defRPr/>
            </a:pPr>
            <a:r>
              <a:rPr lang="de-DE" sz="800" dirty="0" smtClean="0">
                <a:solidFill>
                  <a:schemeClr val="bg2"/>
                </a:solidFill>
              </a:rPr>
              <a:t>Weltweit </a:t>
            </a:r>
            <a:r>
              <a:rPr lang="de-DE" sz="800" dirty="0">
                <a:solidFill>
                  <a:schemeClr val="bg2"/>
                </a:solidFill>
              </a:rPr>
              <a:t>absolvieren über zwölf Millionen Aufzüge sieben Milliarden Fahrten pro Tag und befördern dabei über eine Milliarde </a:t>
            </a:r>
            <a:r>
              <a:rPr lang="de-DE" sz="800" dirty="0" smtClean="0">
                <a:solidFill>
                  <a:schemeClr val="bg2"/>
                </a:solidFill>
              </a:rPr>
              <a:t>Menschen</a:t>
            </a:r>
          </a:p>
          <a:p>
            <a:pPr lvl="0" defTabSz="914269">
              <a:defRPr/>
            </a:pP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Aus wirtschaftlicher und ökologischer Sicht stellen Hochhäuser die effizienteste Lösung für eine Vielzahl städtischer Herausforderungen dar.</a:t>
            </a:r>
          </a:p>
        </p:txBody>
      </p:sp>
      <p:pic>
        <p:nvPicPr>
          <p:cNvPr id="31" name="Grafik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0532" y="-24707"/>
            <a:ext cx="4623187" cy="6164250"/>
          </a:xfrm>
          <a:prstGeom prst="rect">
            <a:avLst/>
          </a:prstGeom>
        </p:spPr>
      </p:pic>
      <p:sp>
        <p:nvSpPr>
          <p:cNvPr id="35" name="Rechteck 34"/>
          <p:cNvSpPr/>
          <p:nvPr/>
        </p:nvSpPr>
        <p:spPr>
          <a:xfrm>
            <a:off x="-1384299" y="0"/>
            <a:ext cx="9042288" cy="1714500"/>
          </a:xfrm>
          <a:prstGeom prst="rect">
            <a:avLst/>
          </a:prstGeom>
          <a:gradFill>
            <a:gsLst>
              <a:gs pos="0">
                <a:schemeClr val="tx2"/>
              </a:gs>
              <a:gs pos="74000">
                <a:schemeClr val="accent1">
                  <a:lumMod val="45000"/>
                  <a:lumOff val="55000"/>
                  <a:alpha val="0"/>
                </a:schemeClr>
              </a:gs>
              <a:gs pos="83000">
                <a:schemeClr val="accent1">
                  <a:lumMod val="45000"/>
                  <a:lumOff val="55000"/>
                  <a:alpha val="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p:cNvSpPr>
            <a:spLocks noGrp="1"/>
          </p:cNvSpPr>
          <p:nvPr>
            <p:ph type="title"/>
          </p:nvPr>
        </p:nvSpPr>
        <p:spPr/>
        <p:txBody>
          <a:bodyPr/>
          <a:lstStyle/>
          <a:p>
            <a:r>
              <a:rPr lang="de-DE" dirty="0" smtClean="0">
                <a:solidFill>
                  <a:schemeClr val="bg1"/>
                </a:solidFill>
              </a:rPr>
              <a:t>MULTI</a:t>
            </a:r>
            <a:r>
              <a:rPr lang="de-DE" b="0" dirty="0">
                <a:solidFill>
                  <a:schemeClr val="bg1"/>
                </a:solidFill>
              </a:rPr>
              <a:t/>
            </a:r>
            <a:br>
              <a:rPr lang="de-DE" b="0" dirty="0">
                <a:solidFill>
                  <a:schemeClr val="bg1"/>
                </a:solidFill>
              </a:rPr>
            </a:br>
            <a:r>
              <a:rPr lang="de-DE" b="0" dirty="0" smtClean="0">
                <a:solidFill>
                  <a:schemeClr val="bg1"/>
                </a:solidFill>
              </a:rPr>
              <a:t>Szenario</a:t>
            </a:r>
            <a:r>
              <a:rPr lang="de-DE" dirty="0" smtClean="0"/>
              <a:t/>
            </a:r>
            <a:br>
              <a:rPr lang="de-DE" dirty="0" smtClean="0"/>
            </a:br>
            <a:endParaRPr lang="de-DE" b="0" dirty="0"/>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7225" y="22391"/>
            <a:ext cx="1287584" cy="1093714"/>
          </a:xfrm>
          <a:prstGeom prst="rect">
            <a:avLst/>
          </a:prstGeom>
        </p:spPr>
      </p:pic>
    </p:spTree>
    <p:custDataLst>
      <p:tags r:id="rId1"/>
    </p:custDataLst>
    <p:extLst>
      <p:ext uri="{BB962C8B-B14F-4D97-AF65-F5344CB8AC3E}">
        <p14:creationId xmlns:p14="http://schemas.microsoft.com/office/powerpoint/2010/main" val="2386959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Grafik 24"/>
          <p:cNvPicPr>
            <a:picLocks noChangeAspect="1"/>
          </p:cNvPicPr>
          <p:nvPr/>
        </p:nvPicPr>
        <p:blipFill rotWithShape="1">
          <a:blip r:embed="rId3" cstate="print">
            <a:extLst>
              <a:ext uri="{28A0092B-C50C-407E-A947-70E740481C1C}">
                <a14:useLocalDpi xmlns:a14="http://schemas.microsoft.com/office/drawing/2010/main" val="0"/>
              </a:ext>
            </a:extLst>
          </a:blip>
          <a:srcRect b="11002"/>
          <a:stretch/>
        </p:blipFill>
        <p:spPr>
          <a:xfrm>
            <a:off x="0" y="1304"/>
            <a:ext cx="12192000" cy="6101182"/>
          </a:xfrm>
          <a:prstGeom prst="rect">
            <a:avLst/>
          </a:prstGeom>
        </p:spPr>
      </p:pic>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6433" y="2921372"/>
            <a:ext cx="2323823" cy="1477928"/>
          </a:xfrm>
          <a:prstGeom prst="rect">
            <a:avLst/>
          </a:prstGeom>
          <a:effectLst>
            <a:outerShdw blurRad="50800" dist="38100" dir="5400000" algn="t" rotWithShape="0">
              <a:prstClr val="black">
                <a:alpha val="40000"/>
              </a:prstClr>
            </a:outerShdw>
          </a:effectLst>
        </p:spPr>
      </p:pic>
      <p:sp>
        <p:nvSpPr>
          <p:cNvPr id="16" name="Titel 2"/>
          <p:cNvSpPr>
            <a:spLocks noGrp="1"/>
          </p:cNvSpPr>
          <p:nvPr>
            <p:ph type="title"/>
          </p:nvPr>
        </p:nvSpPr>
        <p:spPr>
          <a:xfrm>
            <a:off x="874712" y="346075"/>
            <a:ext cx="10580687" cy="684213"/>
          </a:xfrm>
        </p:spPr>
        <p:txBody>
          <a:bodyPr/>
          <a:lstStyle/>
          <a:p>
            <a:r>
              <a:rPr lang="de-DE" dirty="0" smtClean="0"/>
              <a:t>Umfänge/Themen Ingenieurpsychologie</a:t>
            </a:r>
            <a:r>
              <a:rPr lang="de-DE" dirty="0"/>
              <a:t/>
            </a:r>
            <a:br>
              <a:rPr lang="de-DE" dirty="0"/>
            </a:br>
            <a:r>
              <a:rPr lang="de-DE" sz="1800" b="0" dirty="0" smtClean="0"/>
              <a:t>Workshop 8.2.2018</a:t>
            </a:r>
            <a:r>
              <a:rPr lang="de-DE" dirty="0" smtClean="0"/>
              <a:t/>
            </a:r>
            <a:br>
              <a:rPr lang="de-DE" dirty="0" smtClean="0"/>
            </a:br>
            <a:endParaRPr lang="de-DE" b="0" dirty="0"/>
          </a:p>
        </p:txBody>
      </p:sp>
      <p:sp>
        <p:nvSpPr>
          <p:cNvPr id="3" name="Rechteck 2"/>
          <p:cNvSpPr/>
          <p:nvPr/>
        </p:nvSpPr>
        <p:spPr>
          <a:xfrm>
            <a:off x="184454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39643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2"/>
                </a:solidFill>
                <a:latin typeface="Open Sans" panose="020B0604020202020204" charset="0"/>
                <a:ea typeface="Open Sans" panose="020B0604020202020204" charset="0"/>
                <a:cs typeface="Open Sans" panose="020B0604020202020204" charset="0"/>
              </a:rPr>
              <a:t>Gestaltung </a:t>
            </a:r>
            <a:r>
              <a:rPr lang="de-DE" sz="1200" dirty="0">
                <a:solidFill>
                  <a:schemeClr val="tx2"/>
                </a:solidFill>
                <a:latin typeface="Open Sans" panose="020B0604020202020204" charset="0"/>
                <a:ea typeface="Open Sans" panose="020B0604020202020204" charset="0"/>
                <a:cs typeface="Open Sans" panose="020B0604020202020204" charset="0"/>
              </a:rPr>
              <a:t>der Bedienungsumgebung </a:t>
            </a:r>
            <a:endParaRPr lang="de-DE" sz="1200" dirty="0" smtClean="0">
              <a:solidFill>
                <a:schemeClr val="tx2"/>
              </a:solidFill>
              <a:latin typeface="Open Sans" panose="020B0604020202020204" charset="0"/>
              <a:ea typeface="Open Sans" panose="020B0604020202020204" charset="0"/>
              <a:cs typeface="Open Sans" panose="020B0604020202020204" charset="0"/>
            </a:endParaRPr>
          </a:p>
          <a:p>
            <a:r>
              <a:rPr lang="de-DE" sz="1200" dirty="0" smtClean="0">
                <a:solidFill>
                  <a:schemeClr val="tx2"/>
                </a:solidFill>
                <a:latin typeface="Open Sans" panose="020B0604020202020204" charset="0"/>
                <a:ea typeface="Open Sans" panose="020B0604020202020204" charset="0"/>
                <a:cs typeface="Open Sans" panose="020B0604020202020204" charset="0"/>
              </a:rPr>
              <a:t>- Informationsanzeige </a:t>
            </a:r>
            <a:endParaRPr lang="de-DE" sz="1200" dirty="0">
              <a:solidFill>
                <a:schemeClr val="tx2"/>
              </a:solidFill>
              <a:latin typeface="Open Sans" panose="020B0604020202020204" charset="0"/>
              <a:ea typeface="Open Sans" panose="020B0604020202020204" charset="0"/>
              <a:cs typeface="Open Sans" panose="020B0604020202020204" charset="0"/>
            </a:endParaRPr>
          </a:p>
          <a:p>
            <a:r>
              <a:rPr lang="de-DE" sz="1200" dirty="0">
                <a:solidFill>
                  <a:schemeClr val="tx2"/>
                </a:solidFill>
                <a:latin typeface="Open Sans" panose="020B0604020202020204" charset="0"/>
                <a:ea typeface="Open Sans" panose="020B0604020202020204" charset="0"/>
                <a:cs typeface="Open Sans" panose="020B0604020202020204" charset="0"/>
              </a:rPr>
              <a:t>- Sitzposition </a:t>
            </a:r>
          </a:p>
          <a:p>
            <a:r>
              <a:rPr lang="de-DE" sz="1200" dirty="0">
                <a:solidFill>
                  <a:schemeClr val="tx2"/>
                </a:solidFill>
                <a:latin typeface="Open Sans" panose="020B0604020202020204" charset="0"/>
                <a:ea typeface="Open Sans" panose="020B0604020202020204" charset="0"/>
                <a:cs typeface="Open Sans" panose="020B0604020202020204" charset="0"/>
              </a:rPr>
              <a:t>- Sicht / Aussichten </a:t>
            </a:r>
          </a:p>
        </p:txBody>
      </p:sp>
      <p:sp>
        <p:nvSpPr>
          <p:cNvPr id="13" name="Rechteck 12"/>
          <p:cNvSpPr/>
          <p:nvPr/>
        </p:nvSpPr>
        <p:spPr>
          <a:xfrm>
            <a:off x="694832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2"/>
                </a:solidFill>
                <a:latin typeface="Open Sans" panose="020B0604020202020204" charset="0"/>
                <a:ea typeface="Open Sans" panose="020B0604020202020204" charset="0"/>
                <a:cs typeface="Open Sans" panose="020B0604020202020204" charset="0"/>
              </a:rPr>
              <a:t>Rückkopplung </a:t>
            </a:r>
            <a:r>
              <a:rPr lang="de-DE" sz="1200" dirty="0">
                <a:solidFill>
                  <a:schemeClr val="tx2"/>
                </a:solidFill>
                <a:latin typeface="Open Sans" panose="020B0604020202020204" charset="0"/>
                <a:ea typeface="Open Sans" panose="020B0604020202020204" charset="0"/>
                <a:cs typeface="Open Sans" panose="020B0604020202020204" charset="0"/>
              </a:rPr>
              <a:t>von Informationen aus Prozess </a:t>
            </a:r>
            <a:endParaRPr lang="de-DE" sz="1200" dirty="0" smtClean="0">
              <a:solidFill>
                <a:schemeClr val="tx2"/>
              </a:solidFill>
              <a:latin typeface="Open Sans" panose="020B0604020202020204" charset="0"/>
              <a:ea typeface="Open Sans" panose="020B0604020202020204" charset="0"/>
              <a:cs typeface="Open Sans" panose="020B0604020202020204" charset="0"/>
            </a:endParaRP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haptisch </a:t>
            </a: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visuell</a:t>
            </a: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akustisch</a:t>
            </a: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vestibulär </a:t>
            </a: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Havarie </a:t>
            </a:r>
            <a:endParaRPr lang="de-DE" sz="1200" dirty="0">
              <a:solidFill>
                <a:schemeClr val="tx2"/>
              </a:solidFill>
              <a:latin typeface="Open Sans" panose="020B0604020202020204" charset="0"/>
              <a:ea typeface="Open Sans" panose="020B0604020202020204" charset="0"/>
              <a:cs typeface="Open Sans" panose="020B0604020202020204" charset="0"/>
            </a:endParaRPr>
          </a:p>
        </p:txBody>
      </p:sp>
      <p:sp>
        <p:nvSpPr>
          <p:cNvPr id="14" name="Rechteck 13"/>
          <p:cNvSpPr/>
          <p:nvPr/>
        </p:nvSpPr>
        <p:spPr>
          <a:xfrm>
            <a:off x="9500214" y="129053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84454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u="sng" dirty="0" smtClean="0">
                <a:solidFill>
                  <a:schemeClr val="tx2"/>
                </a:solidFill>
                <a:latin typeface="Open Sans" panose="020B0604020202020204" charset="0"/>
                <a:ea typeface="Open Sans" panose="020B0604020202020204" charset="0"/>
                <a:cs typeface="Open Sans" panose="020B0604020202020204" charset="0"/>
              </a:rPr>
              <a:t>Komplette </a:t>
            </a:r>
            <a:r>
              <a:rPr lang="de-DE" sz="1200" u="sng" dirty="0">
                <a:solidFill>
                  <a:schemeClr val="tx2"/>
                </a:solidFill>
                <a:latin typeface="Open Sans" panose="020B0604020202020204" charset="0"/>
                <a:ea typeface="Open Sans" panose="020B0604020202020204" charset="0"/>
                <a:cs typeface="Open Sans" panose="020B0604020202020204" charset="0"/>
              </a:rPr>
              <a:t>Angebote – ING PSY</a:t>
            </a:r>
            <a:r>
              <a:rPr lang="de-DE" sz="1200" dirty="0">
                <a:solidFill>
                  <a:schemeClr val="tx2"/>
                </a:solidFill>
                <a:latin typeface="Open Sans" panose="020B0604020202020204" charset="0"/>
                <a:ea typeface="Open Sans" panose="020B0604020202020204" charset="0"/>
                <a:cs typeface="Open Sans" panose="020B0604020202020204" charset="0"/>
              </a:rPr>
              <a:t> </a:t>
            </a:r>
            <a:r>
              <a:rPr lang="de-DE" sz="1200" dirty="0" smtClean="0">
                <a:solidFill>
                  <a:schemeClr val="tx2"/>
                </a:solidFill>
                <a:latin typeface="Open Sans" panose="020B0604020202020204" charset="0"/>
                <a:ea typeface="Open Sans" panose="020B0604020202020204" charset="0"/>
                <a:cs typeface="Open Sans" panose="020B0604020202020204" charset="0"/>
              </a:rPr>
              <a:t/>
            </a:r>
            <a:br>
              <a:rPr lang="de-DE" sz="1200" dirty="0" smtClean="0">
                <a:solidFill>
                  <a:schemeClr val="tx2"/>
                </a:solidFill>
                <a:latin typeface="Open Sans" panose="020B0604020202020204" charset="0"/>
                <a:ea typeface="Open Sans" panose="020B0604020202020204" charset="0"/>
                <a:cs typeface="Open Sans" panose="020B0604020202020204" charset="0"/>
              </a:rPr>
            </a:br>
            <a:r>
              <a:rPr lang="de-DE" sz="1200" dirty="0" smtClean="0">
                <a:solidFill>
                  <a:schemeClr val="tx2"/>
                </a:solidFill>
                <a:latin typeface="Open Sans" panose="020B0604020202020204" charset="0"/>
                <a:ea typeface="Open Sans" panose="020B0604020202020204" charset="0"/>
                <a:cs typeface="Open Sans" panose="020B0604020202020204" charset="0"/>
              </a:rPr>
              <a:t>Auftragsvergabe </a:t>
            </a:r>
            <a:r>
              <a:rPr lang="de-DE" sz="1200" dirty="0">
                <a:solidFill>
                  <a:schemeClr val="tx2"/>
                </a:solidFill>
                <a:latin typeface="Open Sans" panose="020B0604020202020204" charset="0"/>
                <a:ea typeface="Open Sans" panose="020B0604020202020204" charset="0"/>
                <a:cs typeface="Open Sans" panose="020B0604020202020204" charset="0"/>
              </a:rPr>
              <a:t>innerhalb des Gesamtprozesses Übergänge zwischen Aufgaben Notfälle / Havarien Überwachung / Evaluation </a:t>
            </a:r>
          </a:p>
        </p:txBody>
      </p:sp>
      <p:sp>
        <p:nvSpPr>
          <p:cNvPr id="17" name="Rechteck 16"/>
          <p:cNvSpPr/>
          <p:nvPr/>
        </p:nvSpPr>
        <p:spPr>
          <a:xfrm>
            <a:off x="4396434" y="2922911"/>
            <a:ext cx="2297884" cy="14763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2"/>
                </a:solidFill>
                <a:latin typeface="Open Sans" panose="020B0604020202020204" charset="0"/>
                <a:ea typeface="Open Sans" panose="020B0604020202020204" charset="0"/>
                <a:cs typeface="Open Sans" panose="020B0604020202020204" charset="0"/>
              </a:rPr>
              <a:t>5 </a:t>
            </a:r>
            <a:r>
              <a:rPr lang="de-DE" sz="1200" dirty="0">
                <a:solidFill>
                  <a:schemeClr val="tx2"/>
                </a:solidFill>
                <a:latin typeface="Open Sans" panose="020B0604020202020204" charset="0"/>
                <a:ea typeface="Open Sans" panose="020B0604020202020204" charset="0"/>
                <a:cs typeface="Open Sans" panose="020B0604020202020204" charset="0"/>
              </a:rPr>
              <a:t>G- </a:t>
            </a:r>
            <a:r>
              <a:rPr lang="de-DE" sz="1200" dirty="0" smtClean="0">
                <a:solidFill>
                  <a:schemeClr val="tx2"/>
                </a:solidFill>
                <a:latin typeface="Open Sans" panose="020B0604020202020204" charset="0"/>
                <a:ea typeface="Open Sans" panose="020B0604020202020204" charset="0"/>
                <a:cs typeface="Open Sans" panose="020B0604020202020204" charset="0"/>
              </a:rPr>
              <a:t>Kommunikation</a:t>
            </a:r>
          </a:p>
          <a:p>
            <a:r>
              <a:rPr lang="de-DE" sz="1200" dirty="0" smtClean="0">
                <a:solidFill>
                  <a:schemeClr val="tx2"/>
                </a:solidFill>
                <a:latin typeface="Open Sans" panose="020B0604020202020204" charset="0"/>
                <a:ea typeface="Open Sans" panose="020B0604020202020204" charset="0"/>
                <a:cs typeface="Open Sans" panose="020B0604020202020204" charset="0"/>
              </a:rPr>
              <a:t> </a:t>
            </a:r>
            <a:endParaRPr lang="de-DE" sz="1200" dirty="0">
              <a:solidFill>
                <a:schemeClr val="tx2"/>
              </a:solidFill>
              <a:latin typeface="Open Sans" panose="020B0604020202020204" charset="0"/>
              <a:ea typeface="Open Sans" panose="020B0604020202020204" charset="0"/>
              <a:cs typeface="Open Sans" panose="020B0604020202020204" charset="0"/>
            </a:endParaRPr>
          </a:p>
          <a:p>
            <a:r>
              <a:rPr lang="de-DE" sz="1200" dirty="0">
                <a:solidFill>
                  <a:schemeClr val="tx2"/>
                </a:solidFill>
                <a:latin typeface="Open Sans" panose="020B0604020202020204" charset="0"/>
                <a:ea typeface="Open Sans" panose="020B0604020202020204" charset="0"/>
                <a:cs typeface="Open Sans" panose="020B0604020202020204" charset="0"/>
              </a:rPr>
              <a:t>Cloud Computing </a:t>
            </a:r>
          </a:p>
        </p:txBody>
      </p:sp>
      <p:sp>
        <p:nvSpPr>
          <p:cNvPr id="18" name="Rechteck 17"/>
          <p:cNvSpPr/>
          <p:nvPr/>
        </p:nvSpPr>
        <p:spPr>
          <a:xfrm>
            <a:off x="694832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2"/>
                </a:solidFill>
                <a:latin typeface="Open Sans" panose="020B0604020202020204" charset="0"/>
                <a:ea typeface="Open Sans" panose="020B0604020202020204" charset="0"/>
                <a:cs typeface="Open Sans" panose="020B0604020202020204" charset="0"/>
              </a:rPr>
              <a:t>Rückkopplung </a:t>
            </a:r>
            <a:r>
              <a:rPr lang="de-DE" sz="1200" dirty="0">
                <a:solidFill>
                  <a:schemeClr val="tx2"/>
                </a:solidFill>
                <a:latin typeface="Open Sans" panose="020B0604020202020204" charset="0"/>
                <a:ea typeface="Open Sans" panose="020B0604020202020204" charset="0"/>
                <a:cs typeface="Open Sans" panose="020B0604020202020204" charset="0"/>
              </a:rPr>
              <a:t>von Informationen der Maschine </a:t>
            </a:r>
            <a:endParaRPr lang="de-DE" sz="1200" dirty="0" smtClean="0">
              <a:solidFill>
                <a:schemeClr val="tx2"/>
              </a:solidFill>
              <a:latin typeface="Open Sans" panose="020B0604020202020204" charset="0"/>
              <a:ea typeface="Open Sans" panose="020B0604020202020204" charset="0"/>
              <a:cs typeface="Open Sans" panose="020B0604020202020204" charset="0"/>
            </a:endParaRP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Leistungsbedarf </a:t>
            </a: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technologische </a:t>
            </a:r>
            <a:r>
              <a:rPr lang="de-DE" sz="1200" dirty="0">
                <a:solidFill>
                  <a:schemeClr val="tx2"/>
                </a:solidFill>
                <a:latin typeface="Open Sans" panose="020B0604020202020204" charset="0"/>
                <a:ea typeface="Open Sans" panose="020B0604020202020204" charset="0"/>
                <a:cs typeface="Open Sans" panose="020B0604020202020204" charset="0"/>
              </a:rPr>
              <a:t>Leistung </a:t>
            </a:r>
            <a:endParaRPr lang="de-DE" sz="1200" dirty="0" smtClean="0">
              <a:solidFill>
                <a:schemeClr val="tx2"/>
              </a:solidFill>
              <a:latin typeface="Open Sans" panose="020B0604020202020204" charset="0"/>
              <a:ea typeface="Open Sans" panose="020B0604020202020204" charset="0"/>
              <a:cs typeface="Open Sans" panose="020B0604020202020204" charset="0"/>
            </a:endParaRPr>
          </a:p>
          <a:p>
            <a:pPr marL="171450" indent="-171450">
              <a:buFontTx/>
              <a:buChar char="-"/>
            </a:pPr>
            <a:r>
              <a:rPr lang="de-DE" sz="1200" dirty="0" smtClean="0">
                <a:solidFill>
                  <a:schemeClr val="tx2"/>
                </a:solidFill>
                <a:latin typeface="Open Sans" panose="020B0604020202020204" charset="0"/>
                <a:ea typeface="Open Sans" panose="020B0604020202020204" charset="0"/>
                <a:cs typeface="Open Sans" panose="020B0604020202020204" charset="0"/>
              </a:rPr>
              <a:t>(Traktion)</a:t>
            </a:r>
          </a:p>
          <a:p>
            <a:pPr marL="171450" indent="-171450">
              <a:buFontTx/>
              <a:buChar char="-"/>
            </a:pPr>
            <a:r>
              <a:rPr lang="de-DE" sz="1200" dirty="0" err="1" smtClean="0">
                <a:solidFill>
                  <a:schemeClr val="tx2"/>
                </a:solidFill>
                <a:latin typeface="Open Sans" panose="020B0604020202020204" charset="0"/>
                <a:ea typeface="Open Sans" panose="020B0604020202020204" charset="0"/>
                <a:cs typeface="Open Sans" panose="020B0604020202020204" charset="0"/>
              </a:rPr>
              <a:t>Havariefall</a:t>
            </a:r>
            <a:r>
              <a:rPr lang="de-DE" sz="1200" dirty="0" smtClean="0">
                <a:solidFill>
                  <a:schemeClr val="tx2"/>
                </a:solidFill>
                <a:latin typeface="Open Sans" panose="020B0604020202020204" charset="0"/>
                <a:ea typeface="Open Sans" panose="020B0604020202020204" charset="0"/>
                <a:cs typeface="Open Sans" panose="020B0604020202020204" charset="0"/>
              </a:rPr>
              <a:t> </a:t>
            </a:r>
            <a:endParaRPr lang="de-DE" sz="1200" dirty="0">
              <a:solidFill>
                <a:schemeClr val="tx2"/>
              </a:solidFill>
              <a:latin typeface="Open Sans" panose="020B0604020202020204" charset="0"/>
              <a:ea typeface="Open Sans" panose="020B0604020202020204" charset="0"/>
              <a:cs typeface="Open Sans" panose="020B0604020202020204" charset="0"/>
            </a:endParaRPr>
          </a:p>
        </p:txBody>
      </p:sp>
      <p:sp>
        <p:nvSpPr>
          <p:cNvPr id="20" name="Rechteck 19"/>
          <p:cNvSpPr/>
          <p:nvPr/>
        </p:nvSpPr>
        <p:spPr>
          <a:xfrm>
            <a:off x="9500214" y="2922911"/>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187048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2"/>
                </a:solidFill>
                <a:latin typeface="Open Sans" panose="020B0604020202020204" charset="0"/>
                <a:ea typeface="Open Sans" panose="020B0604020202020204" charset="0"/>
                <a:cs typeface="Open Sans" panose="020B0604020202020204" charset="0"/>
              </a:rPr>
              <a:t>Aus </a:t>
            </a:r>
            <a:r>
              <a:rPr lang="de-DE" sz="1200" dirty="0">
                <a:solidFill>
                  <a:schemeClr val="tx2"/>
                </a:solidFill>
                <a:latin typeface="Open Sans" panose="020B0604020202020204" charset="0"/>
                <a:ea typeface="Open Sans" panose="020B0604020202020204" charset="0"/>
                <a:cs typeface="Open Sans" panose="020B0604020202020204" charset="0"/>
              </a:rPr>
              <a:t>Blickverhalten auf tatsächliche Aufmerksamkeit schließen </a:t>
            </a:r>
          </a:p>
        </p:txBody>
      </p:sp>
      <p:sp>
        <p:nvSpPr>
          <p:cNvPr id="22" name="Rechteck 21"/>
          <p:cNvSpPr/>
          <p:nvPr/>
        </p:nvSpPr>
        <p:spPr>
          <a:xfrm>
            <a:off x="442237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697426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p:cNvSpPr/>
          <p:nvPr/>
        </p:nvSpPr>
        <p:spPr>
          <a:xfrm>
            <a:off x="9526153" y="4555286"/>
            <a:ext cx="2297884" cy="14763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1902372" y="1341910"/>
            <a:ext cx="2182228" cy="1200329"/>
          </a:xfrm>
          <a:prstGeom prst="rect">
            <a:avLst/>
          </a:prstGeom>
          <a:noFill/>
        </p:spPr>
        <p:txBody>
          <a:bodyPr wrap="square" rtlCol="0">
            <a:spAutoFit/>
          </a:bodyPr>
          <a:lstStyle/>
          <a:p>
            <a:r>
              <a:rPr lang="de-DE" sz="1200" u="sng" dirty="0">
                <a:solidFill>
                  <a:schemeClr val="tx2"/>
                </a:solidFill>
              </a:rPr>
              <a:t>Schritt für Schritt – ING PSY </a:t>
            </a:r>
            <a:r>
              <a:rPr lang="de-DE" sz="1200" dirty="0">
                <a:solidFill>
                  <a:schemeClr val="tx2"/>
                </a:solidFill>
              </a:rPr>
              <a:t>Übergänge manuell – automatisch Notfälle / Havarien Überwachung / Evaluation Darstellungshilfe von Informationen</a:t>
            </a:r>
          </a:p>
        </p:txBody>
      </p:sp>
    </p:spTree>
    <p:custDataLst>
      <p:tags r:id="rId1"/>
    </p:custDataLst>
    <p:extLst>
      <p:ext uri="{BB962C8B-B14F-4D97-AF65-F5344CB8AC3E}">
        <p14:creationId xmlns:p14="http://schemas.microsoft.com/office/powerpoint/2010/main" val="6936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6845" t="2502" r="23239" b="2890"/>
          <a:stretch/>
        </p:blipFill>
        <p:spPr>
          <a:xfrm>
            <a:off x="-7027387" y="-207396"/>
            <a:ext cx="11749655" cy="6319005"/>
          </a:xfrm>
          <a:prstGeom prst="rect">
            <a:avLst/>
          </a:prstGeom>
        </p:spPr>
      </p:pic>
      <p:sp>
        <p:nvSpPr>
          <p:cNvPr id="3" name="Titel 2"/>
          <p:cNvSpPr>
            <a:spLocks noGrp="1"/>
          </p:cNvSpPr>
          <p:nvPr>
            <p:ph type="title"/>
          </p:nvPr>
        </p:nvSpPr>
        <p:spPr/>
        <p:txBody>
          <a:bodyPr/>
          <a:lstStyle/>
          <a:p>
            <a:r>
              <a:rPr lang="de-DE" dirty="0" smtClean="0">
                <a:solidFill>
                  <a:schemeClr val="bg1"/>
                </a:solidFill>
              </a:rPr>
              <a:t>MULTI</a:t>
            </a:r>
            <a:r>
              <a:rPr lang="de-DE" b="0" dirty="0">
                <a:solidFill>
                  <a:schemeClr val="bg1"/>
                </a:solidFill>
              </a:rPr>
              <a:t/>
            </a:r>
            <a:br>
              <a:rPr lang="de-DE" b="0" dirty="0">
                <a:solidFill>
                  <a:schemeClr val="bg1"/>
                </a:solidFill>
              </a:rPr>
            </a:br>
            <a:r>
              <a:rPr lang="de-DE" b="0" dirty="0" smtClean="0">
                <a:solidFill>
                  <a:schemeClr val="bg1"/>
                </a:solidFill>
              </a:rPr>
              <a:t>Showkabine 2017</a:t>
            </a:r>
            <a:r>
              <a:rPr lang="de-DE" dirty="0" smtClean="0">
                <a:solidFill>
                  <a:schemeClr val="bg1"/>
                </a:solidFill>
              </a:rPr>
              <a:t/>
            </a:r>
            <a:br>
              <a:rPr lang="de-DE" dirty="0" smtClean="0">
                <a:solidFill>
                  <a:schemeClr val="bg1"/>
                </a:solidFill>
              </a:rPr>
            </a:br>
            <a:endParaRPr lang="de-DE" b="0" dirty="0">
              <a:solidFill>
                <a:schemeClr val="bg1"/>
              </a:solidFill>
            </a:endParaRPr>
          </a:p>
        </p:txBody>
      </p:sp>
      <p:sp>
        <p:nvSpPr>
          <p:cNvPr id="4" name="Textfeld 3"/>
          <p:cNvSpPr txBox="1"/>
          <p:nvPr/>
        </p:nvSpPr>
        <p:spPr>
          <a:xfrm>
            <a:off x="3575050" y="6442908"/>
            <a:ext cx="5187950" cy="246221"/>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smtClean="0">
                <a:solidFill>
                  <a:schemeClr val="bg2"/>
                </a:solidFill>
              </a:rPr>
              <a:t>Oben links Startwert &gt; Weiterentwicklung</a:t>
            </a:r>
          </a:p>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Unten aktueller Stand &gt; Infragestellung der Anzeigen, Beleuchtung und Griffe </a:t>
            </a: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Gleichschenkliges Dreieck 20"/>
          <p:cNvSpPr/>
          <p:nvPr/>
        </p:nvSpPr>
        <p:spPr bwMode="auto">
          <a:xfrm rot="5400000">
            <a:off x="10334942" y="2199982"/>
            <a:ext cx="203182" cy="83663"/>
          </a:xfrm>
          <a:prstGeom prst="triangle">
            <a:avLst>
              <a:gd name="adj" fmla="val 46888"/>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5513"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9959" y="17366"/>
            <a:ext cx="1302470" cy="1106360"/>
          </a:xfrm>
          <a:prstGeom prst="rect">
            <a:avLst/>
          </a:prstGeom>
        </p:spPr>
      </p:pic>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l="6706" t="1438" r="20198" b="359"/>
          <a:stretch/>
        </p:blipFill>
        <p:spPr>
          <a:xfrm>
            <a:off x="4817130" y="-137160"/>
            <a:ext cx="4651108" cy="6248768"/>
          </a:xfrm>
          <a:prstGeom prst="rect">
            <a:avLst/>
          </a:prstGeom>
        </p:spPr>
      </p:pic>
      <p:pic>
        <p:nvPicPr>
          <p:cNvPr id="16" name="Grafik 15"/>
          <p:cNvPicPr>
            <a:picLocks noChangeAspect="1"/>
          </p:cNvPicPr>
          <p:nvPr/>
        </p:nvPicPr>
        <p:blipFill rotWithShape="1">
          <a:blip r:embed="rId6" cstate="print">
            <a:extLst>
              <a:ext uri="{28A0092B-C50C-407E-A947-70E740481C1C}">
                <a14:useLocalDpi xmlns:a14="http://schemas.microsoft.com/office/drawing/2010/main" val="0"/>
              </a:ext>
            </a:extLst>
          </a:blip>
          <a:srcRect l="32602" t="2292" r="39598" b="343"/>
          <a:stretch/>
        </p:blipFill>
        <p:spPr>
          <a:xfrm>
            <a:off x="9563100" y="-38099"/>
            <a:ext cx="2628900" cy="6149708"/>
          </a:xfrm>
          <a:prstGeom prst="rect">
            <a:avLst/>
          </a:prstGeom>
        </p:spPr>
      </p:pic>
    </p:spTree>
    <p:custDataLst>
      <p:tags r:id="rId1"/>
    </p:custDataLst>
    <p:extLst>
      <p:ext uri="{BB962C8B-B14F-4D97-AF65-F5344CB8AC3E}">
        <p14:creationId xmlns:p14="http://schemas.microsoft.com/office/powerpoint/2010/main" val="197235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hape"/>
          <p:cNvSpPr>
            <a:spLocks noGrp="1"/>
          </p:cNvSpPr>
          <p:nvPr>
            <p:ph type="title"/>
          </p:nvPr>
        </p:nvSpPr>
        <p:spPr>
          <a:prstGeom prst="rect">
            <a:avLst/>
          </a:prstGeom>
        </p:spPr>
        <p:txBody>
          <a:bodyPr vert="horz" lIns="99527" tIns="49763" rIns="99527" bIns="49763" rtlCol="0" anchor="t" anchorCtr="0">
            <a:noAutofit/>
          </a:bodyPr>
          <a:lstStyle/>
          <a:p>
            <a:r>
              <a:rPr lang="de-DE" altLang="en-US" dirty="0" smtClean="0"/>
              <a:t>1 Design</a:t>
            </a:r>
            <a:r>
              <a:rPr lang="de-DE" altLang="en-US" dirty="0"/>
              <a:t>, </a:t>
            </a:r>
            <a:r>
              <a:rPr lang="de-DE" altLang="en-US" dirty="0" smtClean="0"/>
              <a:t>Status Quo und vorsichtiger Ausblick</a:t>
            </a:r>
          </a:p>
        </p:txBody>
      </p:sp>
      <p:sp>
        <p:nvSpPr>
          <p:cNvPr id="14340" name="Shape"/>
          <p:cNvSpPr>
            <a:spLocks noGrp="1"/>
          </p:cNvSpPr>
          <p:nvPr>
            <p:ph idx="1"/>
          </p:nvPr>
        </p:nvSpPr>
        <p:spPr>
          <a:xfrm>
            <a:off x="1393199" y="2721367"/>
            <a:ext cx="9816495" cy="3644592"/>
          </a:xfrm>
          <a:prstGeom prst="rect">
            <a:avLst/>
          </a:prstGeom>
        </p:spPr>
        <p:txBody>
          <a:bodyPr vert="horz" lIns="99527" tIns="49763" rIns="99527" bIns="49763" rtlCol="0">
            <a:noAutofit/>
          </a:bodyPr>
          <a:lstStyle/>
          <a:p>
            <a:pPr marL="0" indent="0">
              <a:buNone/>
            </a:pPr>
            <a:r>
              <a:rPr lang="de-DE" dirty="0" smtClean="0"/>
              <a:t>1.1 Design an der Schnittstelle von Mensch, Technik und Unternehmen</a:t>
            </a:r>
          </a:p>
          <a:p>
            <a:pPr marL="0" indent="0">
              <a:buNone/>
            </a:pPr>
            <a:r>
              <a:rPr lang="de-DE" dirty="0" smtClean="0"/>
              <a:t>1.2 Design heute – Personen.</a:t>
            </a:r>
          </a:p>
          <a:p>
            <a:pPr marL="0" indent="0">
              <a:buNone/>
            </a:pPr>
            <a:r>
              <a:rPr lang="de-DE" dirty="0" smtClean="0"/>
              <a:t>1.3 Design heute – Themen.</a:t>
            </a:r>
          </a:p>
          <a:p>
            <a:pPr marL="0" indent="0">
              <a:buNone/>
            </a:pPr>
            <a:r>
              <a:rPr lang="de-DE" dirty="0" smtClean="0"/>
              <a:t>1.4 </a:t>
            </a:r>
            <a:r>
              <a:rPr lang="de-DE" dirty="0"/>
              <a:t>Design – erlebenszentriert!</a:t>
            </a:r>
          </a:p>
          <a:p>
            <a:pPr marL="0" indent="0">
              <a:buNone/>
            </a:pPr>
            <a:endParaRPr lang="de-DE" dirty="0" smtClean="0"/>
          </a:p>
        </p:txBody>
      </p:sp>
    </p:spTree>
    <p:extLst>
      <p:ext uri="{BB962C8B-B14F-4D97-AF65-F5344CB8AC3E}">
        <p14:creationId xmlns:p14="http://schemas.microsoft.com/office/powerpoint/2010/main" val="3181841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hape"/>
          <p:cNvSpPr>
            <a:spLocks noGrp="1"/>
          </p:cNvSpPr>
          <p:nvPr>
            <p:ph type="title"/>
          </p:nvPr>
        </p:nvSpPr>
        <p:spPr>
          <a:prstGeom prst="rect">
            <a:avLst/>
          </a:prstGeom>
        </p:spPr>
        <p:txBody>
          <a:bodyPr vert="horz" lIns="99527" tIns="49763" rIns="99527" bIns="49763" rtlCol="0" anchor="t" anchorCtr="0">
            <a:noAutofit/>
          </a:bodyPr>
          <a:lstStyle/>
          <a:p>
            <a:r>
              <a:rPr lang="de-DE" altLang="en-US" dirty="0" smtClean="0"/>
              <a:t>1.3 Design heute – </a:t>
            </a:r>
            <a:r>
              <a:rPr lang="de-DE" altLang="en-US" dirty="0"/>
              <a:t>T</a:t>
            </a:r>
            <a:r>
              <a:rPr lang="de-DE" altLang="en-US" dirty="0" smtClean="0"/>
              <a:t>hemen</a:t>
            </a:r>
            <a:r>
              <a:rPr lang="de-DE" altLang="en-US" dirty="0"/>
              <a:t>. </a:t>
            </a:r>
            <a:endParaRPr lang="de-DE" altLang="en-US" dirty="0" smtClean="0"/>
          </a:p>
        </p:txBody>
      </p:sp>
      <p:sp>
        <p:nvSpPr>
          <p:cNvPr id="14340" name="Shape"/>
          <p:cNvSpPr>
            <a:spLocks noGrp="1"/>
          </p:cNvSpPr>
          <p:nvPr>
            <p:ph idx="1"/>
          </p:nvPr>
        </p:nvSpPr>
        <p:spPr>
          <a:xfrm>
            <a:off x="1393199" y="3254895"/>
            <a:ext cx="9816495" cy="2263005"/>
          </a:xfrm>
          <a:prstGeom prst="rect">
            <a:avLst/>
          </a:prstGeom>
        </p:spPr>
        <p:txBody>
          <a:bodyPr vert="horz" lIns="99527" tIns="49763" rIns="99527" bIns="49763" numCol="2" rtlCol="0">
            <a:noAutofit/>
          </a:bodyPr>
          <a:lstStyle/>
          <a:p>
            <a:pPr marL="0" indent="0">
              <a:buNone/>
            </a:pPr>
            <a:r>
              <a:rPr lang="en-US" dirty="0" smtClean="0">
                <a:solidFill>
                  <a:schemeClr val="bg1">
                    <a:lumMod val="75000"/>
                  </a:schemeClr>
                </a:solidFill>
              </a:rPr>
              <a:t>1.3.1	Interaction &amp; Information</a:t>
            </a:r>
          </a:p>
          <a:p>
            <a:pPr marL="0" indent="0">
              <a:buNone/>
            </a:pPr>
            <a:r>
              <a:rPr lang="en-US" dirty="0" smtClean="0">
                <a:solidFill>
                  <a:schemeClr val="bg1">
                    <a:lumMod val="75000"/>
                  </a:schemeClr>
                </a:solidFill>
              </a:rPr>
              <a:t>1.3.2</a:t>
            </a:r>
            <a:r>
              <a:rPr lang="en-US" dirty="0">
                <a:solidFill>
                  <a:schemeClr val="bg1">
                    <a:lumMod val="75000"/>
                  </a:schemeClr>
                </a:solidFill>
              </a:rPr>
              <a:t>	</a:t>
            </a:r>
            <a:r>
              <a:rPr lang="en-US" dirty="0" smtClean="0">
                <a:solidFill>
                  <a:schemeClr val="bg1">
                    <a:lumMod val="75000"/>
                  </a:schemeClr>
                </a:solidFill>
              </a:rPr>
              <a:t>Universal &amp; Integral</a:t>
            </a:r>
          </a:p>
          <a:p>
            <a:pPr marL="0" indent="0">
              <a:buNone/>
            </a:pPr>
            <a:r>
              <a:rPr lang="en-US" dirty="0" smtClean="0">
                <a:solidFill>
                  <a:schemeClr val="bg1">
                    <a:lumMod val="75000"/>
                  </a:schemeClr>
                </a:solidFill>
              </a:rPr>
              <a:t>1.3.3</a:t>
            </a:r>
            <a:r>
              <a:rPr lang="en-US" dirty="0">
                <a:solidFill>
                  <a:schemeClr val="bg1">
                    <a:lumMod val="75000"/>
                  </a:schemeClr>
                </a:solidFill>
              </a:rPr>
              <a:t>	</a:t>
            </a:r>
            <a:r>
              <a:rPr lang="en-US" dirty="0" smtClean="0">
                <a:solidFill>
                  <a:schemeClr val="bg1">
                    <a:lumMod val="75000"/>
                  </a:schemeClr>
                </a:solidFill>
              </a:rPr>
              <a:t>Concept &amp; Future Research</a:t>
            </a:r>
          </a:p>
          <a:p>
            <a:pPr marL="0" indent="0">
              <a:buNone/>
            </a:pPr>
            <a:endParaRPr lang="en-US" dirty="0" smtClean="0">
              <a:solidFill>
                <a:schemeClr val="bg1">
                  <a:lumMod val="75000"/>
                </a:schemeClr>
              </a:solidFill>
            </a:endParaRPr>
          </a:p>
          <a:p>
            <a:pPr marL="0" indent="0">
              <a:buNone/>
            </a:pPr>
            <a:r>
              <a:rPr lang="en-US" dirty="0" smtClean="0">
                <a:solidFill>
                  <a:schemeClr val="bg1">
                    <a:lumMod val="75000"/>
                  </a:schemeClr>
                </a:solidFill>
              </a:rPr>
              <a:t>1.3.4</a:t>
            </a:r>
            <a:r>
              <a:rPr lang="en-US" dirty="0">
                <a:solidFill>
                  <a:schemeClr val="bg1">
                    <a:lumMod val="75000"/>
                  </a:schemeClr>
                </a:solidFill>
              </a:rPr>
              <a:t>	</a:t>
            </a:r>
            <a:r>
              <a:rPr lang="en-US" dirty="0" smtClean="0">
                <a:solidFill>
                  <a:schemeClr val="bg1">
                    <a:lumMod val="75000"/>
                  </a:schemeClr>
                </a:solidFill>
              </a:rPr>
              <a:t>Strategic</a:t>
            </a:r>
          </a:p>
          <a:p>
            <a:pPr marL="0" indent="0">
              <a:buNone/>
            </a:pPr>
            <a:r>
              <a:rPr lang="en-US" dirty="0" smtClean="0">
                <a:solidFill>
                  <a:schemeClr val="bg1">
                    <a:lumMod val="75000"/>
                  </a:schemeClr>
                </a:solidFill>
              </a:rPr>
              <a:t>1.3.5</a:t>
            </a:r>
            <a:r>
              <a:rPr lang="en-US" dirty="0">
                <a:solidFill>
                  <a:schemeClr val="bg1">
                    <a:lumMod val="75000"/>
                  </a:schemeClr>
                </a:solidFill>
              </a:rPr>
              <a:t>	</a:t>
            </a:r>
            <a:r>
              <a:rPr lang="en-US" dirty="0" smtClean="0">
                <a:solidFill>
                  <a:schemeClr val="bg1">
                    <a:lumMod val="75000"/>
                  </a:schemeClr>
                </a:solidFill>
              </a:rPr>
              <a:t>Service &amp; Systems</a:t>
            </a:r>
            <a:endParaRPr lang="en-US" dirty="0">
              <a:solidFill>
                <a:schemeClr val="bg1">
                  <a:lumMod val="75000"/>
                </a:schemeClr>
              </a:solidFill>
            </a:endParaRPr>
          </a:p>
          <a:p>
            <a:pPr marL="0" indent="0">
              <a:buNone/>
            </a:pPr>
            <a:r>
              <a:rPr lang="en-US" dirty="0" smtClean="0">
                <a:solidFill>
                  <a:schemeClr val="bg1">
                    <a:lumMod val="75000"/>
                  </a:schemeClr>
                </a:solidFill>
              </a:rPr>
              <a:t>1.3.6</a:t>
            </a:r>
            <a:r>
              <a:rPr lang="en-US" dirty="0">
                <a:solidFill>
                  <a:schemeClr val="bg1">
                    <a:lumMod val="75000"/>
                  </a:schemeClr>
                </a:solidFill>
              </a:rPr>
              <a:t>	</a:t>
            </a:r>
            <a:r>
              <a:rPr lang="en-US" dirty="0" smtClean="0">
                <a:solidFill>
                  <a:schemeClr val="bg1">
                    <a:lumMod val="75000"/>
                  </a:schemeClr>
                </a:solidFill>
              </a:rPr>
              <a:t>Eco &amp; Sustainable</a:t>
            </a:r>
            <a:endParaRPr lang="en-US" dirty="0">
              <a:solidFill>
                <a:schemeClr val="bg1">
                  <a:lumMod val="75000"/>
                </a:schemeClr>
              </a:solidFill>
            </a:endParaRPr>
          </a:p>
          <a:p>
            <a:pPr marL="0" indent="0">
              <a:buNone/>
            </a:pPr>
            <a:endParaRPr lang="en-US" dirty="0" smtClean="0"/>
          </a:p>
        </p:txBody>
      </p:sp>
    </p:spTree>
    <p:extLst>
      <p:ext uri="{BB962C8B-B14F-4D97-AF65-F5344CB8AC3E}">
        <p14:creationId xmlns:p14="http://schemas.microsoft.com/office/powerpoint/2010/main" val="4242486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hape"/>
          <p:cNvSpPr>
            <a:spLocks noGrp="1"/>
          </p:cNvSpPr>
          <p:nvPr>
            <p:ph type="title"/>
          </p:nvPr>
        </p:nvSpPr>
        <p:spPr>
          <a:prstGeom prst="rect">
            <a:avLst/>
          </a:prstGeom>
        </p:spPr>
        <p:txBody>
          <a:bodyPr vert="horz" lIns="99527" tIns="49763" rIns="99527" bIns="49763" rtlCol="0" anchor="t" anchorCtr="0">
            <a:noAutofit/>
          </a:bodyPr>
          <a:lstStyle/>
          <a:p>
            <a:r>
              <a:rPr lang="de-DE" altLang="en-US" dirty="0" smtClean="0"/>
              <a:t>2.1 Design morgen – </a:t>
            </a:r>
            <a:r>
              <a:rPr lang="de-DE" altLang="en-US" dirty="0"/>
              <a:t>T</a:t>
            </a:r>
            <a:r>
              <a:rPr lang="de-DE" altLang="en-US" dirty="0" smtClean="0"/>
              <a:t>hemen. Bitte erweitern! </a:t>
            </a:r>
          </a:p>
        </p:txBody>
      </p:sp>
      <p:sp>
        <p:nvSpPr>
          <p:cNvPr id="14340" name="Shape"/>
          <p:cNvSpPr>
            <a:spLocks noGrp="1"/>
          </p:cNvSpPr>
          <p:nvPr>
            <p:ph idx="1"/>
          </p:nvPr>
        </p:nvSpPr>
        <p:spPr>
          <a:xfrm>
            <a:off x="1393199" y="3254895"/>
            <a:ext cx="9816495" cy="2263005"/>
          </a:xfrm>
          <a:prstGeom prst="rect">
            <a:avLst/>
          </a:prstGeom>
        </p:spPr>
        <p:txBody>
          <a:bodyPr vert="horz" lIns="99527" tIns="49763" rIns="99527" bIns="49763" numCol="2" rtlCol="0">
            <a:noAutofit/>
          </a:bodyPr>
          <a:lstStyle/>
          <a:p>
            <a:pPr marL="0" indent="0">
              <a:buNone/>
            </a:pPr>
            <a:r>
              <a:rPr lang="en-US" dirty="0">
                <a:solidFill>
                  <a:schemeClr val="bg1">
                    <a:lumMod val="75000"/>
                  </a:schemeClr>
                </a:solidFill>
              </a:rPr>
              <a:t>2.2 Observe and Thinking </a:t>
            </a:r>
            <a:endParaRPr lang="en-US" dirty="0" smtClean="0">
              <a:solidFill>
                <a:schemeClr val="bg1">
                  <a:lumMod val="75000"/>
                </a:schemeClr>
              </a:solidFill>
            </a:endParaRPr>
          </a:p>
          <a:p>
            <a:pPr marL="0" indent="0">
              <a:buNone/>
            </a:pPr>
            <a:r>
              <a:rPr lang="en-US" dirty="0" smtClean="0">
                <a:solidFill>
                  <a:schemeClr val="bg1">
                    <a:lumMod val="75000"/>
                  </a:schemeClr>
                </a:solidFill>
              </a:rPr>
              <a:t>2.3 </a:t>
            </a:r>
            <a:r>
              <a:rPr lang="en-US" dirty="0">
                <a:solidFill>
                  <a:schemeClr val="bg1">
                    <a:lumMod val="75000"/>
                  </a:schemeClr>
                </a:solidFill>
              </a:rPr>
              <a:t>with a new </a:t>
            </a:r>
            <a:r>
              <a:rPr lang="en-US" dirty="0" smtClean="0">
                <a:solidFill>
                  <a:schemeClr val="bg1">
                    <a:lumMod val="75000"/>
                  </a:schemeClr>
                </a:solidFill>
              </a:rPr>
              <a:t>Focus</a:t>
            </a:r>
          </a:p>
          <a:p>
            <a:pPr marL="0" indent="0">
              <a:buNone/>
            </a:pPr>
            <a:r>
              <a:rPr lang="en-US" dirty="0" smtClean="0">
                <a:solidFill>
                  <a:schemeClr val="bg1">
                    <a:lumMod val="75000"/>
                  </a:schemeClr>
                </a:solidFill>
              </a:rPr>
              <a:t>2.4 </a:t>
            </a:r>
            <a:r>
              <a:rPr lang="en-US" dirty="0">
                <a:solidFill>
                  <a:schemeClr val="bg1">
                    <a:lumMod val="75000"/>
                  </a:schemeClr>
                </a:solidFill>
              </a:rPr>
              <a:t>The Power of Making</a:t>
            </a:r>
            <a:endParaRPr lang="en-US" dirty="0" smtClean="0">
              <a:solidFill>
                <a:schemeClr val="bg1">
                  <a:lumMod val="75000"/>
                </a:schemeClr>
              </a:solidFill>
            </a:endParaRPr>
          </a:p>
          <a:p>
            <a:pPr marL="0" indent="0">
              <a:buNone/>
            </a:pPr>
            <a:endParaRPr lang="en-US" dirty="0" smtClean="0">
              <a:solidFill>
                <a:schemeClr val="bg1">
                  <a:lumMod val="75000"/>
                </a:schemeClr>
              </a:solidFill>
            </a:endParaRPr>
          </a:p>
          <a:p>
            <a:pPr marL="0" indent="0">
              <a:buNone/>
            </a:pPr>
            <a:r>
              <a:rPr lang="en-US" dirty="0" smtClean="0">
                <a:solidFill>
                  <a:schemeClr val="bg1">
                    <a:lumMod val="75000"/>
                  </a:schemeClr>
                </a:solidFill>
              </a:rPr>
              <a:t>2.4 </a:t>
            </a:r>
            <a:r>
              <a:rPr lang="en-US" dirty="0">
                <a:solidFill>
                  <a:schemeClr val="bg1">
                    <a:lumMod val="75000"/>
                  </a:schemeClr>
                </a:solidFill>
              </a:rPr>
              <a:t>experiment makes the </a:t>
            </a:r>
            <a:r>
              <a:rPr lang="en-US" dirty="0" smtClean="0">
                <a:solidFill>
                  <a:schemeClr val="bg1">
                    <a:lumMod val="75000"/>
                  </a:schemeClr>
                </a:solidFill>
              </a:rPr>
              <a:t>difference</a:t>
            </a:r>
          </a:p>
          <a:p>
            <a:pPr marL="0" indent="0">
              <a:buNone/>
            </a:pPr>
            <a:r>
              <a:rPr lang="en-US" dirty="0" smtClean="0">
                <a:solidFill>
                  <a:schemeClr val="bg1">
                    <a:lumMod val="75000"/>
                  </a:schemeClr>
                </a:solidFill>
              </a:rPr>
              <a:t>2.5 </a:t>
            </a:r>
            <a:r>
              <a:rPr lang="en-US" dirty="0">
                <a:solidFill>
                  <a:schemeClr val="bg1">
                    <a:lumMod val="75000"/>
                  </a:schemeClr>
                </a:solidFill>
              </a:rPr>
              <a:t>The Code </a:t>
            </a:r>
            <a:r>
              <a:rPr lang="en-US" dirty="0" smtClean="0">
                <a:solidFill>
                  <a:schemeClr val="bg1">
                    <a:lumMod val="75000"/>
                  </a:schemeClr>
                </a:solidFill>
              </a:rPr>
              <a:t>rules</a:t>
            </a:r>
          </a:p>
          <a:p>
            <a:pPr marL="0" indent="0">
              <a:buNone/>
            </a:pPr>
            <a:r>
              <a:rPr lang="en-US" dirty="0" smtClean="0">
                <a:solidFill>
                  <a:schemeClr val="bg1">
                    <a:lumMod val="75000"/>
                  </a:schemeClr>
                </a:solidFill>
              </a:rPr>
              <a:t>2.5 </a:t>
            </a:r>
            <a:r>
              <a:rPr lang="en-US" dirty="0">
                <a:solidFill>
                  <a:schemeClr val="bg1">
                    <a:lumMod val="75000"/>
                  </a:schemeClr>
                </a:solidFill>
              </a:rPr>
              <a:t>and enables</a:t>
            </a:r>
            <a:endParaRPr lang="en-US" dirty="0" smtClean="0"/>
          </a:p>
        </p:txBody>
      </p:sp>
    </p:spTree>
    <p:extLst>
      <p:ext uri="{BB962C8B-B14F-4D97-AF65-F5344CB8AC3E}">
        <p14:creationId xmlns:p14="http://schemas.microsoft.com/office/powerpoint/2010/main" val="1722582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assets.inhabitat.com/files/design_main-copy.jpg"/>
          <p:cNvPicPr>
            <a:picLocks noChangeAspect="1" noChangeArrowheads="1"/>
          </p:cNvPicPr>
          <p:nvPr/>
        </p:nvPicPr>
        <p:blipFill>
          <a:blip r:embed="rId3">
            <a:extLst>
              <a:ext uri="{28A0092B-C50C-407E-A947-70E740481C1C}">
                <a14:useLocalDpi xmlns:a14="http://schemas.microsoft.com/office/drawing/2010/main" val="0"/>
              </a:ext>
            </a:extLst>
          </a:blip>
          <a:srcRect l="5634" t="-230" r="8484" b="230"/>
          <a:stretch>
            <a:fillRect/>
          </a:stretch>
        </p:blipFill>
        <p:spPr bwMode="auto">
          <a:xfrm>
            <a:off x="411856" y="1308052"/>
            <a:ext cx="5234305"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7" descr="http://www.bundespreis-ecodesign.de/img/big1545.jpg"/>
          <p:cNvPicPr>
            <a:picLocks noChangeAspect="1" noChangeArrowheads="1"/>
          </p:cNvPicPr>
          <p:nvPr/>
        </p:nvPicPr>
        <p:blipFill>
          <a:blip r:embed="rId4">
            <a:extLst>
              <a:ext uri="{28A0092B-C50C-407E-A947-70E740481C1C}">
                <a14:useLocalDpi xmlns:a14="http://schemas.microsoft.com/office/drawing/2010/main" val="0"/>
              </a:ext>
            </a:extLst>
          </a:blip>
          <a:srcRect l="17850" t="18668" r="14458" b="11250"/>
          <a:stretch>
            <a:fillRect/>
          </a:stretch>
        </p:blipFill>
        <p:spPr bwMode="auto">
          <a:xfrm>
            <a:off x="8522761" y="1308053"/>
            <a:ext cx="4007114" cy="331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Untertitel 2"/>
          <p:cNvSpPr>
            <a:spLocks noGrp="1"/>
          </p:cNvSpPr>
          <p:nvPr>
            <p:ph idx="1"/>
          </p:nvPr>
        </p:nvSpPr>
        <p:spPr>
          <a:xfrm>
            <a:off x="1471346" y="4930436"/>
            <a:ext cx="9815555" cy="1461974"/>
          </a:xfrm>
        </p:spPr>
        <p:txBody>
          <a:bodyPr/>
          <a:lstStyle/>
          <a:p>
            <a:pPr>
              <a:defRPr/>
            </a:pPr>
            <a:r>
              <a:rPr lang="en-US" altLang="de-DE" dirty="0" err="1">
                <a:ea typeface="ＭＳ Ｐゴシック" pitchFamily="34" charset="-128"/>
              </a:rPr>
              <a:t>Neuer</a:t>
            </a:r>
            <a:r>
              <a:rPr lang="en-US" altLang="de-DE" dirty="0">
                <a:ea typeface="ＭＳ Ｐゴシック" pitchFamily="34" charset="-128"/>
              </a:rPr>
              <a:t> </a:t>
            </a:r>
            <a:r>
              <a:rPr lang="en-US" altLang="de-DE" dirty="0" smtClean="0">
                <a:ea typeface="ＭＳ Ｐゴシック" pitchFamily="34" charset="-128"/>
              </a:rPr>
              <a:t>Focus I</a:t>
            </a:r>
            <a:endParaRPr lang="en-US" altLang="de-DE" dirty="0">
              <a:ea typeface="ＭＳ Ｐゴシック" pitchFamily="34" charset="-128"/>
            </a:endParaRPr>
          </a:p>
          <a:p>
            <a:pPr>
              <a:defRPr/>
            </a:pPr>
            <a:r>
              <a:rPr lang="en-US" altLang="de-DE" dirty="0" smtClean="0">
                <a:ea typeface="ＭＳ Ｐゴシック" pitchFamily="34" charset="-128"/>
              </a:rPr>
              <a:t>Design für die </a:t>
            </a:r>
            <a:r>
              <a:rPr lang="en-US" altLang="de-DE" dirty="0" err="1" smtClean="0">
                <a:ea typeface="ＭＳ Ｐゴシック" pitchFamily="34" charset="-128"/>
              </a:rPr>
              <a:t>anderen</a:t>
            </a:r>
            <a:r>
              <a:rPr lang="en-US" altLang="de-DE" dirty="0" smtClean="0">
                <a:ea typeface="ＭＳ Ｐゴシック" pitchFamily="34" charset="-128"/>
              </a:rPr>
              <a:t> 90%</a:t>
            </a:r>
            <a:endParaRPr lang="en-US" altLang="de-DE" sz="1367" dirty="0">
              <a:ea typeface="ＭＳ Ｐゴシック" pitchFamily="34" charset="-128"/>
            </a:endParaRPr>
          </a:p>
          <a:p>
            <a:pPr>
              <a:defRPr/>
            </a:pPr>
            <a:r>
              <a:rPr lang="en-US" altLang="de-DE" dirty="0">
                <a:ea typeface="ＭＳ Ｐゴシック" pitchFamily="34" charset="-128"/>
              </a:rPr>
              <a:t>Social Design – responsible, strategic, systemic  </a:t>
            </a:r>
            <a:r>
              <a:rPr lang="en-US" altLang="de-DE" sz="1367" dirty="0">
                <a:ea typeface="ＭＳ Ｐゴシック" pitchFamily="34" charset="-128"/>
              </a:rPr>
              <a:t>(C. Smith, Design For The Other 90%, 2007)</a:t>
            </a:r>
            <a:endParaRPr lang="de-DE" altLang="de-DE" dirty="0" smtClean="0">
              <a:ea typeface="ＭＳ Ｐゴシック" pitchFamily="34" charset="-128"/>
            </a:endParaRPr>
          </a:p>
        </p:txBody>
      </p:sp>
      <p:sp>
        <p:nvSpPr>
          <p:cNvPr id="63493" name="Textfeld 13"/>
          <p:cNvSpPr txBox="1">
            <a:spLocks noChangeArrowheads="1"/>
          </p:cNvSpPr>
          <p:nvPr/>
        </p:nvSpPr>
        <p:spPr bwMode="auto">
          <a:xfrm>
            <a:off x="10570711" y="4332623"/>
            <a:ext cx="3918329"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a:spcBef>
                <a:spcPct val="30000"/>
              </a:spcBef>
              <a:buFontTx/>
              <a:buNone/>
            </a:pPr>
            <a:r>
              <a:rPr lang="de-DE" altLang="de-DE" sz="1119">
                <a:solidFill>
                  <a:schemeClr val="bg2"/>
                </a:solidFill>
                <a:latin typeface="Microsoft Sans Serif" panose="020B0604020202020204" pitchFamily="34" charset="0"/>
              </a:rPr>
              <a:t>SOLARKIOSK</a:t>
            </a:r>
          </a:p>
        </p:txBody>
      </p:sp>
      <p:pic>
        <p:nvPicPr>
          <p:cNvPr id="63494" name="Picture 2" descr="http://yannigroth.files.wordpress.com/2010/03/design_for_the_other_90_413_image2.jpg"/>
          <p:cNvPicPr>
            <a:picLocks noChangeAspect="1" noChangeArrowheads="1"/>
          </p:cNvPicPr>
          <p:nvPr/>
        </p:nvPicPr>
        <p:blipFill>
          <a:blip r:embed="rId5">
            <a:extLst>
              <a:ext uri="{28A0092B-C50C-407E-A947-70E740481C1C}">
                <a14:useLocalDpi xmlns:a14="http://schemas.microsoft.com/office/drawing/2010/main" val="0"/>
              </a:ext>
            </a:extLst>
          </a:blip>
          <a:srcRect l="5434" t="2805" r="5434" b="8063"/>
          <a:stretch>
            <a:fillRect/>
          </a:stretch>
        </p:blipFill>
        <p:spPr bwMode="auto">
          <a:xfrm>
            <a:off x="5827676" y="1306079"/>
            <a:ext cx="2562896"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203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9" descr="http://www.bundespreis-ecodesign.de/img/big1554.jpg"/>
          <p:cNvPicPr>
            <a:picLocks noChangeAspect="1" noChangeArrowheads="1"/>
          </p:cNvPicPr>
          <p:nvPr/>
        </p:nvPicPr>
        <p:blipFill>
          <a:blip r:embed="rId3">
            <a:extLst>
              <a:ext uri="{28A0092B-C50C-407E-A947-70E740481C1C}">
                <a14:useLocalDpi xmlns:a14="http://schemas.microsoft.com/office/drawing/2010/main" val="0"/>
              </a:ext>
            </a:extLst>
          </a:blip>
          <a:srcRect r="1497"/>
          <a:stretch>
            <a:fillRect/>
          </a:stretch>
        </p:blipFill>
        <p:spPr bwMode="auto">
          <a:xfrm>
            <a:off x="4553135" y="1315945"/>
            <a:ext cx="4076168"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descr="http://m1.behance.net/rendition/modules/38565893/disp/d76f6a66d58be2a44101d7c56f5068a8.jpg"/>
          <p:cNvPicPr>
            <a:picLocks noChangeAspect="1" noChangeArrowheads="1"/>
          </p:cNvPicPr>
          <p:nvPr/>
        </p:nvPicPr>
        <p:blipFill>
          <a:blip r:embed="rId4">
            <a:extLst>
              <a:ext uri="{28A0092B-C50C-407E-A947-70E740481C1C}">
                <a14:useLocalDpi xmlns:a14="http://schemas.microsoft.com/office/drawing/2010/main" val="0"/>
              </a:ext>
            </a:extLst>
          </a:blip>
          <a:srcRect l="13676"/>
          <a:stretch>
            <a:fillRect/>
          </a:stretch>
        </p:blipFill>
        <p:spPr bwMode="auto">
          <a:xfrm>
            <a:off x="8781220" y="1308052"/>
            <a:ext cx="3809816"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http://ualresearchonline.arts.ac.uk/221/1.haslightboxThumbnailVersion/DAB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80" y="1315945"/>
            <a:ext cx="4964008" cy="33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Untertitel 2"/>
          <p:cNvSpPr>
            <a:spLocks noGrp="1"/>
          </p:cNvSpPr>
          <p:nvPr>
            <p:ph idx="1"/>
          </p:nvPr>
        </p:nvSpPr>
        <p:spPr>
          <a:xfrm>
            <a:off x="1471346" y="4930436"/>
            <a:ext cx="10032602" cy="1461974"/>
          </a:xfrm>
        </p:spPr>
        <p:txBody>
          <a:bodyPr/>
          <a:lstStyle/>
          <a:p>
            <a:pPr>
              <a:defRPr/>
            </a:pPr>
            <a:r>
              <a:rPr lang="en-US" altLang="de-DE" dirty="0" err="1">
                <a:ea typeface="ＭＳ Ｐゴシック" pitchFamily="34" charset="-128"/>
              </a:rPr>
              <a:t>Neuer</a:t>
            </a:r>
            <a:r>
              <a:rPr lang="en-US" altLang="de-DE" dirty="0">
                <a:ea typeface="ＭＳ Ｐゴシック" pitchFamily="34" charset="-128"/>
              </a:rPr>
              <a:t> </a:t>
            </a:r>
            <a:r>
              <a:rPr lang="en-US" altLang="de-DE" dirty="0" smtClean="0">
                <a:ea typeface="ＭＳ Ｐゴシック" pitchFamily="34" charset="-128"/>
              </a:rPr>
              <a:t>Focus II</a:t>
            </a:r>
            <a:endParaRPr lang="en-US" altLang="de-DE" dirty="0">
              <a:ea typeface="ＭＳ Ｐゴシック" pitchFamily="34" charset="-128"/>
            </a:endParaRPr>
          </a:p>
          <a:p>
            <a:pPr>
              <a:defRPr/>
            </a:pPr>
            <a:r>
              <a:rPr lang="en-US" altLang="de-DE" dirty="0" smtClean="0">
                <a:ea typeface="ＭＳ Ｐゴシック" pitchFamily="34" charset="-128"/>
              </a:rPr>
              <a:t>Urban </a:t>
            </a:r>
            <a:r>
              <a:rPr lang="en-US" altLang="de-DE" dirty="0">
                <a:ea typeface="ＭＳ Ｐゴシック" pitchFamily="34" charset="-128"/>
              </a:rPr>
              <a:t>Design – connecting people and places, </a:t>
            </a:r>
            <a:r>
              <a:rPr lang="en-US" altLang="de-DE" dirty="0" smtClean="0">
                <a:ea typeface="ＭＳ Ｐゴシック" pitchFamily="34" charset="-128"/>
              </a:rPr>
              <a:t>… </a:t>
            </a:r>
            <a:r>
              <a:rPr lang="en-US" altLang="de-DE" sz="1367" dirty="0">
                <a:ea typeface="ＭＳ Ｐゴシック" pitchFamily="34" charset="-128"/>
              </a:rPr>
              <a:t>(M. Moore, Urban Design Futures, 2006)</a:t>
            </a:r>
          </a:p>
          <a:p>
            <a:pPr>
              <a:defRPr/>
            </a:pPr>
            <a:r>
              <a:rPr lang="de-DE" altLang="de-DE" dirty="0" smtClean="0">
                <a:ea typeface="ＭＳ Ｐゴシック" pitchFamily="34" charset="-128"/>
              </a:rPr>
              <a:t>Simple und robust, wenn nötig mobil und im Zweifel auch unterbewusst wirksam</a:t>
            </a:r>
          </a:p>
          <a:p>
            <a:pPr>
              <a:defRPr/>
            </a:pPr>
            <a:endParaRPr lang="en-US" altLang="de-DE" sz="1367" dirty="0">
              <a:ea typeface="ＭＳ Ｐゴシック" pitchFamily="34" charset="-128"/>
            </a:endParaRPr>
          </a:p>
          <a:p>
            <a:pPr>
              <a:defRPr/>
            </a:pPr>
            <a:endParaRPr lang="en-US" altLang="de-DE" dirty="0">
              <a:ea typeface="ＭＳ Ｐゴシック" pitchFamily="34" charset="-128"/>
            </a:endParaRPr>
          </a:p>
          <a:p>
            <a:pPr>
              <a:defRPr/>
            </a:pPr>
            <a:endParaRPr lang="de-DE" altLang="de-DE" dirty="0" smtClean="0">
              <a:ea typeface="ＭＳ Ｐゴシック" pitchFamily="34" charset="-128"/>
            </a:endParaRPr>
          </a:p>
          <a:p>
            <a:pPr>
              <a:defRPr/>
            </a:pPr>
            <a:endParaRPr lang="de-DE" altLang="de-DE" dirty="0" smtClean="0">
              <a:ea typeface="ＭＳ Ｐゴシック" pitchFamily="34" charset="-128"/>
            </a:endParaRPr>
          </a:p>
          <a:p>
            <a:pPr>
              <a:defRPr/>
            </a:pPr>
            <a:endParaRPr lang="de-DE" altLang="de-DE" dirty="0" smtClean="0">
              <a:ea typeface="ＭＳ Ｐゴシック" pitchFamily="34" charset="-128"/>
            </a:endParaRPr>
          </a:p>
        </p:txBody>
      </p:sp>
      <p:sp>
        <p:nvSpPr>
          <p:cNvPr id="65542" name="Textfeld 13"/>
          <p:cNvSpPr txBox="1">
            <a:spLocks noChangeArrowheads="1"/>
          </p:cNvSpPr>
          <p:nvPr/>
        </p:nvSpPr>
        <p:spPr bwMode="auto">
          <a:xfrm>
            <a:off x="9854520" y="4332624"/>
            <a:ext cx="2057813"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a:spcBef>
                <a:spcPct val="30000"/>
              </a:spcBef>
              <a:buFontTx/>
              <a:buNone/>
            </a:pPr>
            <a:r>
              <a:rPr lang="de-DE" altLang="de-DE" sz="1119">
                <a:solidFill>
                  <a:schemeClr val="bg2"/>
                </a:solidFill>
                <a:latin typeface="Microsoft Sans Serif" panose="020B0604020202020204" pitchFamily="34" charset="0"/>
              </a:rPr>
              <a:t>Magic Carpet  behance.net</a:t>
            </a:r>
          </a:p>
        </p:txBody>
      </p:sp>
      <p:sp>
        <p:nvSpPr>
          <p:cNvPr id="65543" name="Textfeld 13"/>
          <p:cNvSpPr txBox="1">
            <a:spLocks noChangeArrowheads="1"/>
          </p:cNvSpPr>
          <p:nvPr/>
        </p:nvSpPr>
        <p:spPr bwMode="auto">
          <a:xfrm>
            <a:off x="5468595" y="4332624"/>
            <a:ext cx="3160707"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a:spcBef>
                <a:spcPct val="30000"/>
              </a:spcBef>
              <a:buFontTx/>
              <a:buNone/>
            </a:pPr>
            <a:r>
              <a:rPr lang="de-DE" altLang="de-DE" sz="1119">
                <a:solidFill>
                  <a:schemeClr val="bg2"/>
                </a:solidFill>
                <a:latin typeface="Microsoft Sans Serif" panose="020B0604020202020204" pitchFamily="34" charset="0"/>
              </a:rPr>
              <a:t>Revolver – Personal Wind Turbine, frog design</a:t>
            </a:r>
          </a:p>
        </p:txBody>
      </p:sp>
      <p:sp>
        <p:nvSpPr>
          <p:cNvPr id="65544" name="Textfeld 13"/>
          <p:cNvSpPr txBox="1">
            <a:spLocks noChangeArrowheads="1"/>
          </p:cNvSpPr>
          <p:nvPr/>
        </p:nvSpPr>
        <p:spPr bwMode="auto">
          <a:xfrm>
            <a:off x="995859" y="4332624"/>
            <a:ext cx="3440870" cy="26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00">
                <a:solidFill>
                  <a:srgbClr val="001D4B"/>
                </a:solidFill>
                <a:latin typeface="Verdana" panose="020B0604030504040204" pitchFamily="34" charset="0"/>
                <a:ea typeface="ＭＳ Ｐゴシック" panose="020B0600070205080204" pitchFamily="34" charset="-128"/>
              </a:defRPr>
            </a:lvl1pPr>
            <a:lvl2pPr marL="742950" indent="-285750">
              <a:spcBef>
                <a:spcPct val="20000"/>
              </a:spcBef>
              <a:buChar char="•"/>
              <a:defRPr sz="1400">
                <a:solidFill>
                  <a:srgbClr val="001D4B"/>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1400">
                <a:solidFill>
                  <a:srgbClr val="001D4B"/>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400">
                <a:solidFill>
                  <a:srgbClr val="001D4B"/>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rgbClr val="001D4B"/>
                </a:solidFill>
                <a:latin typeface="Verdana" panose="020B0604030504040204" pitchFamily="34" charset="0"/>
                <a:ea typeface="ＭＳ Ｐゴシック" panose="020B0600070205080204" pitchFamily="34" charset="-128"/>
              </a:defRPr>
            </a:lvl9pPr>
          </a:lstStyle>
          <a:p>
            <a:pPr>
              <a:spcBef>
                <a:spcPct val="30000"/>
              </a:spcBef>
              <a:buFontTx/>
              <a:buNone/>
            </a:pPr>
            <a:r>
              <a:rPr lang="de-DE" altLang="de-DE" sz="1119">
                <a:solidFill>
                  <a:schemeClr val="bg2"/>
                </a:solidFill>
                <a:latin typeface="Microsoft Sans Serif" panose="020B0604020202020204" pitchFamily="34" charset="0"/>
              </a:rPr>
              <a:t>Design Against Crime ualresearchonline.arts.ac.uk</a:t>
            </a:r>
          </a:p>
        </p:txBody>
      </p:sp>
    </p:spTree>
    <p:extLst>
      <p:ext uri="{BB962C8B-B14F-4D97-AF65-F5344CB8AC3E}">
        <p14:creationId xmlns:p14="http://schemas.microsoft.com/office/powerpoint/2010/main" val="16882225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7"/>
</p:tagLst>
</file>

<file path=ppt/tags/tag2.xml><?xml version="1.0" encoding="utf-8"?>
<p:tagLst xmlns:a="http://schemas.openxmlformats.org/drawingml/2006/main" xmlns:r="http://schemas.openxmlformats.org/officeDocument/2006/relationships" xmlns:p="http://schemas.openxmlformats.org/presentationml/2006/main">
  <p:tag name="TIMING" val="|33.2|17"/>
</p:tagLst>
</file>

<file path=ppt/tags/tag3.xml><?xml version="1.0" encoding="utf-8"?>
<p:tagLst xmlns:a="http://schemas.openxmlformats.org/drawingml/2006/main" xmlns:r="http://schemas.openxmlformats.org/officeDocument/2006/relationships" xmlns:p="http://schemas.openxmlformats.org/presentationml/2006/main">
  <p:tag name="TIMING" val="|33.2|17"/>
</p:tagLst>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1228</Words>
  <Application>Microsoft Office PowerPoint</Application>
  <PresentationFormat>Breitbild</PresentationFormat>
  <Paragraphs>253</Paragraphs>
  <Slides>30</Slides>
  <Notes>22</Notes>
  <HiddenSlides>3</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30</vt:i4>
      </vt:variant>
    </vt:vector>
  </HeadingPairs>
  <TitlesOfParts>
    <vt:vector size="42" baseType="lpstr">
      <vt:lpstr>DIN-Bold</vt:lpstr>
      <vt:lpstr>Open Sans</vt:lpstr>
      <vt:lpstr>Times New Roman</vt:lpstr>
      <vt:lpstr>Arial</vt:lpstr>
      <vt:lpstr>Symbol</vt:lpstr>
      <vt:lpstr>ＭＳ Ｐゴシック</vt:lpstr>
      <vt:lpstr>Wingdings</vt:lpstr>
      <vt:lpstr>Calibri</vt:lpstr>
      <vt:lpstr>Microsoft Sans Serif</vt:lpstr>
      <vt:lpstr>Univers 45 Light</vt:lpstr>
      <vt:lpstr>Univers 55</vt:lpstr>
      <vt:lpstr>TUD_2018_16zu9</vt:lpstr>
      <vt:lpstr>TECHNISCHES DESIGN II DESIGNMETHODEN UND DESIGNFORSCHUNG </vt:lpstr>
      <vt:lpstr>Eure Erwartungen</vt:lpstr>
      <vt:lpstr>MULTI Szenario </vt:lpstr>
      <vt:lpstr>MULTI Showkabine 2017 </vt:lpstr>
      <vt:lpstr>1 Design, Status Quo und vorsichtiger Ausblick</vt:lpstr>
      <vt:lpstr>1.3 Design heute – Themen. </vt:lpstr>
      <vt:lpstr>2.1 Design morgen – Themen. Bitte erweitern!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Zusammenfassung</vt:lpstr>
      <vt:lpstr>Impulsreferate und Klausur</vt:lpstr>
      <vt:lpstr>Praktikum zur Untersetzung</vt:lpstr>
      <vt:lpstr>Zusammenfassung und weitere Hinweise</vt:lpstr>
      <vt:lpstr>Weitere Vertiefung VDID Codex der Industriedesigner</vt:lpstr>
      <vt:lpstr>Hausaufgabe als Eröffnung</vt:lpstr>
      <vt:lpstr>Unterstützung </vt:lpstr>
      <vt:lpstr>Steuerung aus der Zentrale 2.  Arbeitsgruppe, ungeclusterte Übersicht  </vt:lpstr>
      <vt:lpstr>Bosch Workshop 8.2.2018 </vt:lpstr>
      <vt:lpstr>Umfänge/Themen Ingenieurpsychologie Workshop 8.2.2018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Präsentationsvorlagen im CD der TU Dresden</dc:title>
  <dc:creator>Frank Mühlbauer</dc:creator>
  <cp:lastModifiedBy>Jens Krzywinski</cp:lastModifiedBy>
  <cp:revision>77</cp:revision>
  <dcterms:created xsi:type="dcterms:W3CDTF">2018-03-12T15:23:23Z</dcterms:created>
  <dcterms:modified xsi:type="dcterms:W3CDTF">2018-04-12T10:52:02Z</dcterms:modified>
</cp:coreProperties>
</file>