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30"/>
    <a:srgbClr val="0064A8"/>
    <a:srgbClr val="333333"/>
    <a:srgbClr val="B3B3B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659" autoAdjust="0"/>
  </p:normalViewPr>
  <p:slideViewPr>
    <p:cSldViewPr>
      <p:cViewPr varScale="1">
        <p:scale>
          <a:sx n="76" d="100"/>
          <a:sy n="76" d="100"/>
        </p:scale>
        <p:origin x="-21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990F9-873F-437A-9076-1F8301216EF8}" type="datetimeFigureOut">
              <a:rPr lang="de-DE" smtClean="0"/>
              <a:pPr/>
              <a:t>14.04.18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DEA7E-8C91-4F13-BFE6-CB9164BF548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68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rgbClr val="0064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36000" y="5251648"/>
            <a:ext cx="7308408" cy="841648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0000" y="6309320"/>
            <a:ext cx="8712480" cy="360000"/>
          </a:xfrm>
        </p:spPr>
        <p:txBody>
          <a:bodyPr/>
          <a:lstStyle>
            <a:lvl1pPr>
              <a:defRPr sz="1000"/>
            </a:lvl1pPr>
          </a:lstStyle>
          <a:p>
            <a:r>
              <a:rPr lang="de-DE" smtClean="0"/>
              <a:t>TU Bergakademie Freiberg | Universitätsbibliothek | Agricolastraße </a:t>
            </a:r>
            <a:r>
              <a:rPr lang="de-DE" dirty="0" smtClean="0"/>
              <a:t>10 · </a:t>
            </a:r>
            <a:r>
              <a:rPr lang="de-DE" smtClean="0"/>
              <a:t>09599 Freiberg </a:t>
            </a:r>
            <a:r>
              <a:rPr lang="de-DE" dirty="0" smtClean="0"/>
              <a:t>| Telefonnummer: 03731 / 39-2959 </a:t>
            </a:r>
            <a:r>
              <a:rPr lang="de-DE" smtClean="0"/>
              <a:t>| tu-freiberg.de/ub </a:t>
            </a:r>
            <a:r>
              <a:rPr lang="de-DE" dirty="0" smtClean="0"/>
              <a:t>| Vortragender: Max Mustermann </a:t>
            </a:r>
            <a:r>
              <a:rPr lang="de-DE" smtClean="0"/>
              <a:t>| Veranstaltungstitel </a:t>
            </a:r>
            <a:r>
              <a:rPr lang="de-DE" dirty="0" smtClean="0"/>
              <a:t>| </a:t>
            </a:r>
            <a:fld id="{FDEB1714-88F2-42ED-96B4-1163D0F73DFF}" type="datetime1">
              <a:rPr lang="de-DE" smtClean="0"/>
              <a:pPr/>
              <a:t>14.04.18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98720"/>
            <a:ext cx="2555776" cy="8100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2263096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3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6000" y="1619999"/>
            <a:ext cx="7308000" cy="4500000"/>
          </a:xfrm>
        </p:spPr>
        <p:txBody>
          <a:bodyPr lIns="0" tIns="0" rIns="0" bIns="0"/>
          <a:lstStyle>
            <a:lvl1pPr>
              <a:defRPr sz="1800"/>
            </a:lvl1pPr>
            <a:lvl2pPr marL="742950" indent="-285750">
              <a:buFont typeface="Wingdings" pitchFamily="2" charset="2"/>
              <a:buChar char="§"/>
              <a:defRPr sz="1800"/>
            </a:lvl2pPr>
            <a:lvl3pPr marL="1143000" indent="-228600">
              <a:buFont typeface="Courier New" pitchFamily="49" charset="0"/>
              <a:buChar char="o"/>
              <a:defRPr sz="1400"/>
            </a:lvl3pPr>
            <a:lvl4pPr>
              <a:defRPr sz="1400"/>
            </a:lvl4pPr>
            <a:lvl5pPr marL="2057400" indent="-228600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anchor="t" anchorCtr="0"/>
          <a:lstStyle>
            <a:lvl1pPr>
              <a:defRPr sz="1000"/>
            </a:lvl1pPr>
          </a:lstStyle>
          <a:p>
            <a:r>
              <a:rPr lang="de-DE" smtClean="0"/>
              <a:t>TU Bergakademie Freiberg | Universitätsbibliothek | Agricolastraße </a:t>
            </a:r>
            <a:r>
              <a:rPr lang="de-DE" dirty="0" smtClean="0"/>
              <a:t>10 · </a:t>
            </a:r>
            <a:r>
              <a:rPr lang="de-DE" smtClean="0"/>
              <a:t>09599 Freiberg </a:t>
            </a:r>
            <a:r>
              <a:rPr lang="de-DE" dirty="0" smtClean="0"/>
              <a:t>| Telefonnummer: 03731 / 39-2959 </a:t>
            </a:r>
            <a:r>
              <a:rPr lang="de-DE" smtClean="0"/>
              <a:t>| tu-freiberg.de/ub </a:t>
            </a:r>
            <a:r>
              <a:rPr lang="de-DE" dirty="0" smtClean="0"/>
              <a:t>| Vortragender: Max Mustermann </a:t>
            </a:r>
            <a:r>
              <a:rPr lang="de-DE" smtClean="0"/>
              <a:t>| Veranstaltungstitel </a:t>
            </a:r>
            <a:r>
              <a:rPr lang="de-DE" dirty="0" smtClean="0"/>
              <a:t>| </a:t>
            </a:r>
            <a:fld id="{CE4D4FD7-18B0-467C-9EDA-A0EFAE3852AF}" type="datetime1">
              <a:rPr lang="de-DE" smtClean="0"/>
              <a:pPr/>
              <a:t>14.04.18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t" anchorCtr="0"/>
          <a:lstStyle>
            <a:lvl1pPr>
              <a:defRPr sz="1000"/>
            </a:lvl1pPr>
          </a:lstStyle>
          <a:p>
            <a:fld id="{F9CA7F02-FF28-4D8F-AF3B-6C950C783A5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936000" y="990000"/>
            <a:ext cx="7308000" cy="566792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64A8"/>
                </a:solidFill>
              </a:defRPr>
            </a:lvl1pPr>
          </a:lstStyle>
          <a:p>
            <a:pPr lvl="0"/>
            <a:r>
              <a:rPr lang="de-DE" smtClean="0"/>
              <a:t>TITELMASTERFORMAT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7439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6000" y="1844824"/>
            <a:ext cx="7308000" cy="4275174"/>
          </a:xfrm>
        </p:spPr>
        <p:txBody>
          <a:bodyPr lIns="0" tIns="0" rIns="0" bIns="0"/>
          <a:lstStyle>
            <a:lvl1pPr>
              <a:defRPr sz="1800"/>
            </a:lvl1pPr>
            <a:lvl2pPr marL="742950" indent="-285750">
              <a:buFont typeface="Wingdings" pitchFamily="2" charset="2"/>
              <a:buChar char="§"/>
              <a:defRPr sz="1800"/>
            </a:lvl2pPr>
            <a:lvl3pPr marL="1143000" indent="-228600">
              <a:buFont typeface="Courier New" pitchFamily="49" charset="0"/>
              <a:buChar char="o"/>
              <a:defRPr sz="1400"/>
            </a:lvl3pPr>
            <a:lvl4pPr>
              <a:defRPr sz="1400"/>
            </a:lvl4pPr>
            <a:lvl5pPr marL="2057400" indent="-228600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TU Bergakademie Freiberg | Universitätsbibliothek | Agricolastraße </a:t>
            </a:r>
            <a:r>
              <a:rPr lang="de-DE" dirty="0" smtClean="0"/>
              <a:t>10 · </a:t>
            </a:r>
            <a:r>
              <a:rPr lang="de-DE" smtClean="0"/>
              <a:t>09599 Freiberg </a:t>
            </a:r>
            <a:r>
              <a:rPr lang="de-DE" dirty="0" smtClean="0"/>
              <a:t>| Telefonnummer: 03731 / 39-2959 </a:t>
            </a:r>
            <a:r>
              <a:rPr lang="de-DE" smtClean="0"/>
              <a:t>| tu-freiberg.de/ub </a:t>
            </a:r>
            <a:r>
              <a:rPr lang="de-DE" dirty="0" smtClean="0"/>
              <a:t>| Vortragender: Max Mustermann </a:t>
            </a:r>
            <a:r>
              <a:rPr lang="de-DE" smtClean="0"/>
              <a:t>| Veranstaltungstitel </a:t>
            </a:r>
            <a:r>
              <a:rPr lang="de-DE" dirty="0" smtClean="0"/>
              <a:t>| </a:t>
            </a:r>
            <a:fld id="{1AA5F8B1-796A-4DAA-B163-9FBE5168019D}" type="datetime1">
              <a:rPr lang="de-DE" smtClean="0"/>
              <a:pPr/>
              <a:t>14.04.18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936000" y="990000"/>
            <a:ext cx="7308000" cy="566792"/>
          </a:xfrm>
        </p:spPr>
        <p:txBody>
          <a:bodyPr/>
          <a:lstStyle>
            <a:lvl1pPr>
              <a:spcBef>
                <a:spcPts val="0"/>
              </a:spcBef>
              <a:defRPr b="1">
                <a:solidFill>
                  <a:srgbClr val="0064A8"/>
                </a:solidFill>
              </a:defRPr>
            </a:lvl1pPr>
          </a:lstStyle>
          <a:p>
            <a:pPr lvl="0"/>
            <a:r>
              <a:rPr lang="de-DE" smtClean="0"/>
              <a:t>TITELMASTERFORMAT </a:t>
            </a:r>
          </a:p>
          <a:p>
            <a:pPr lvl="0"/>
            <a:r>
              <a:rPr lang="de-DE" smtClean="0"/>
              <a:t>ZWEIZEILIG BEARBEITEN</a:t>
            </a:r>
          </a:p>
        </p:txBody>
      </p:sp>
    </p:spTree>
    <p:extLst>
      <p:ext uri="{BB962C8B-B14F-4D97-AF65-F5344CB8AC3E}">
        <p14:creationId xmlns:p14="http://schemas.microsoft.com/office/powerpoint/2010/main" val="139235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36000" y="1079999"/>
            <a:ext cx="3596208" cy="5004000"/>
          </a:xfrm>
        </p:spPr>
        <p:txBody>
          <a:bodyPr lIns="0" tIns="0" rIns="0" bIns="0"/>
          <a:lstStyle>
            <a:lvl1pPr>
              <a:defRPr sz="1800"/>
            </a:lvl1pPr>
            <a:lvl2pPr marL="742950" indent="-285750">
              <a:buFont typeface="Wingdings" pitchFamily="2" charset="2"/>
              <a:buChar char="§"/>
              <a:defRPr sz="1800"/>
            </a:lvl2pPr>
            <a:lvl3pPr marL="1143000" indent="-228600">
              <a:buFont typeface="Courier New" pitchFamily="49" charset="0"/>
              <a:buChar char="o"/>
              <a:defRPr sz="1400"/>
            </a:lvl3pPr>
            <a:lvl4pPr>
              <a:defRPr sz="1400"/>
            </a:lvl4pPr>
            <a:lvl5pPr marL="2057400" indent="-228600">
              <a:buFont typeface="Arial" pitchFamily="34" charset="0"/>
              <a:buChar char="•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3596208" cy="5004000"/>
          </a:xfrm>
        </p:spPr>
        <p:txBody>
          <a:bodyPr/>
          <a:lstStyle>
            <a:lvl1pPr>
              <a:defRPr sz="1800"/>
            </a:lvl1pPr>
            <a:lvl2pPr marL="742950" indent="-285750">
              <a:buFont typeface="Wingdings" pitchFamily="2" charset="2"/>
              <a:buChar char="§"/>
              <a:defRPr sz="1800"/>
            </a:lvl2pPr>
            <a:lvl3pPr marL="1143000" indent="-228600">
              <a:buFont typeface="Courier New" pitchFamily="49" charset="0"/>
              <a:buChar char="o"/>
              <a:defRPr sz="1400"/>
            </a:lvl3pPr>
            <a:lvl4pPr>
              <a:defRPr sz="1400"/>
            </a:lvl4pPr>
            <a:lvl5pPr marL="2057400" indent="-228600">
              <a:buFont typeface="Arial" pitchFamily="34" charset="0"/>
              <a:buChar char="•"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0000" y="6309320"/>
            <a:ext cx="8136416" cy="360000"/>
          </a:xfrm>
        </p:spPr>
        <p:txBody>
          <a:bodyPr/>
          <a:lstStyle/>
          <a:p>
            <a:r>
              <a:rPr lang="de-DE" smtClean="0"/>
              <a:t>TU Bergakademie Freiberg | Universitätsbibliothek | Agricolastraße </a:t>
            </a:r>
            <a:r>
              <a:rPr lang="de-DE" dirty="0" smtClean="0"/>
              <a:t>10 · </a:t>
            </a:r>
            <a:r>
              <a:rPr lang="de-DE" smtClean="0"/>
              <a:t>09599 Freiberg </a:t>
            </a:r>
            <a:r>
              <a:rPr lang="de-DE" dirty="0" smtClean="0"/>
              <a:t>| Telefonnummer: 03731 / 39-2959 </a:t>
            </a:r>
            <a:r>
              <a:rPr lang="de-DE" smtClean="0"/>
              <a:t>| tu-freiberg.de/ub </a:t>
            </a:r>
            <a:r>
              <a:rPr lang="de-DE" dirty="0" smtClean="0"/>
              <a:t>| Vortragender: Max Mustermann </a:t>
            </a:r>
            <a:r>
              <a:rPr lang="de-DE" smtClean="0"/>
              <a:t>| Veranstaltungstitel </a:t>
            </a:r>
            <a:r>
              <a:rPr lang="de-DE" dirty="0" smtClean="0"/>
              <a:t>| </a:t>
            </a:r>
            <a:fld id="{2A7986E4-E168-4FCE-B87A-F3214CA66851}" type="datetime1">
              <a:rPr lang="de-DE" smtClean="0"/>
              <a:pPr/>
              <a:t>14.04.18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95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6000" y="4800600"/>
            <a:ext cx="7308000" cy="566738"/>
          </a:xfrm>
        </p:spPr>
        <p:txBody>
          <a:bodyPr anchor="t" anchorCtr="0">
            <a:normAutofit/>
          </a:bodyPr>
          <a:lstStyle>
            <a:lvl1pPr algn="l">
              <a:defRPr sz="1800" b="1">
                <a:solidFill>
                  <a:srgbClr val="0064A8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936000" y="1080000"/>
            <a:ext cx="7308000" cy="3573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</a:t>
            </a:r>
            <a:r>
              <a:rPr lang="de-DE" dirty="0" smtClean="0"/>
              <a:t>auf </a:t>
            </a:r>
            <a:r>
              <a:rPr lang="de-DE" smtClean="0"/>
              <a:t>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36000" y="5367338"/>
            <a:ext cx="7308000" cy="804862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80000" y="6309320"/>
            <a:ext cx="8136416" cy="360000"/>
          </a:xfrm>
        </p:spPr>
        <p:txBody>
          <a:bodyPr/>
          <a:lstStyle/>
          <a:p>
            <a:r>
              <a:rPr lang="de-DE" smtClean="0"/>
              <a:t>TU Bergakademie Freiberg | Universitätsbibliothek | Agricolastraße </a:t>
            </a:r>
            <a:r>
              <a:rPr lang="de-DE" dirty="0" smtClean="0"/>
              <a:t>10 · </a:t>
            </a:r>
            <a:r>
              <a:rPr lang="de-DE" smtClean="0"/>
              <a:t>09599 Freiberg </a:t>
            </a:r>
            <a:r>
              <a:rPr lang="de-DE" dirty="0" smtClean="0"/>
              <a:t>| Telefonnummer: 03731 / 39-2959 </a:t>
            </a:r>
            <a:r>
              <a:rPr lang="de-DE" smtClean="0"/>
              <a:t>| tu-freiberg.de/ub </a:t>
            </a:r>
            <a:r>
              <a:rPr lang="de-DE" dirty="0" smtClean="0"/>
              <a:t>| Vortragender: Max Mustermann </a:t>
            </a:r>
            <a:r>
              <a:rPr lang="de-DE" smtClean="0"/>
              <a:t>| Veranstaltungstitel </a:t>
            </a:r>
            <a:r>
              <a:rPr lang="de-DE" dirty="0" smtClean="0"/>
              <a:t>| </a:t>
            </a:r>
            <a:fld id="{5CBFC285-A46A-421E-A584-B4DAEBF062E2}" type="datetime1">
              <a:rPr lang="de-DE" smtClean="0"/>
              <a:pPr/>
              <a:t>14.04.18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7F02-FF28-4D8F-AF3B-6C950C783A5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936000" y="180000"/>
            <a:ext cx="7308000" cy="63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rgbClr val="B3B3B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800" smtClean="0">
                <a:solidFill>
                  <a:srgbClr val="0064A8"/>
                </a:solidFill>
              </a:rPr>
              <a:t>Titelmasterformat durch Klicken bearbeiten</a:t>
            </a:r>
            <a:endParaRPr lang="de-DE" sz="1800" dirty="0">
              <a:solidFill>
                <a:srgbClr val="0064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1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36000" y="180000"/>
            <a:ext cx="7308000" cy="630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36000" y="1080000"/>
            <a:ext cx="7308000" cy="50014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0000" y="6309320"/>
            <a:ext cx="8064408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B3B3B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TU Bergakademie Freiberg | Universitätsbibliothek | Agricolastraße </a:t>
            </a:r>
            <a:r>
              <a:rPr lang="de-DE" dirty="0" smtClean="0"/>
              <a:t>10 · </a:t>
            </a:r>
            <a:r>
              <a:rPr lang="de-DE" smtClean="0"/>
              <a:t>09599 Freiberg </a:t>
            </a:r>
            <a:r>
              <a:rPr lang="de-DE" dirty="0" smtClean="0"/>
              <a:t>| Telefonnummer: 03731 / 39-2959 </a:t>
            </a:r>
            <a:r>
              <a:rPr lang="de-DE" smtClean="0"/>
              <a:t>| tu-freiberg.de/ub </a:t>
            </a:r>
            <a:r>
              <a:rPr lang="de-DE" dirty="0" smtClean="0"/>
              <a:t>| Vortragender: Max Mustermann </a:t>
            </a:r>
            <a:r>
              <a:rPr lang="de-DE" smtClean="0"/>
              <a:t>| Veranstaltungstitel </a:t>
            </a:r>
            <a:r>
              <a:rPr lang="de-DE" dirty="0" smtClean="0"/>
              <a:t>| </a:t>
            </a:r>
            <a:fld id="{4B65504D-C8A2-497C-959B-006EFD39BDC6}" type="datetime1">
              <a:rPr lang="de-DE" smtClean="0"/>
              <a:pPr/>
              <a:t>14.04.18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4408" y="6309320"/>
            <a:ext cx="729192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B3B3B3"/>
                </a:solidFill>
              </a:defRPr>
            </a:lvl1pPr>
          </a:lstStyle>
          <a:p>
            <a:fld id="{F9CA7F02-FF28-4D8F-AF3B-6C950C783A5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80000"/>
            <a:ext cx="633333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7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rgbClr val="0064A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4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chive.nrw.de/LAV_NRW/jsp/bestand.jsp?archivNr=421&amp;tektId=19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gital.ub.tu-freiberg.d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.ub.tu-freiberg.de/oai/?verb=ListIdentifiers&amp;metadataPrefix=mets&amp;set=leupold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gital.ub.tu-freiberg.de/oai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918000" y="1484784"/>
            <a:ext cx="7758456" cy="1296144"/>
          </a:xfrm>
        </p:spPr>
        <p:txBody>
          <a:bodyPr>
            <a:normAutofit/>
          </a:bodyPr>
          <a:lstStyle/>
          <a:p>
            <a:r>
              <a:rPr lang="de-DE" sz="2400" smtClean="0">
                <a:solidFill>
                  <a:schemeClr val="bg1"/>
                </a:solidFill>
                <a:latin typeface="Futura Lt BT" panose="020B0402020204020303" pitchFamily="34" charset="0"/>
              </a:rPr>
              <a:t>Zeichnungen bergbaulicher </a:t>
            </a:r>
            <a:r>
              <a:rPr lang="de-DE" sz="2400" dirty="0" smtClean="0">
                <a:solidFill>
                  <a:schemeClr val="bg1"/>
                </a:solidFill>
                <a:latin typeface="Futura Lt BT" panose="020B0402020204020303" pitchFamily="34" charset="0"/>
              </a:rPr>
              <a:t>Anlagen (</a:t>
            </a:r>
            <a:r>
              <a:rPr lang="de-DE" sz="2400" dirty="0" err="1" smtClean="0">
                <a:solidFill>
                  <a:schemeClr val="bg1"/>
                </a:solidFill>
                <a:latin typeface="Futura Lt BT" panose="020B0402020204020303" pitchFamily="34" charset="0"/>
              </a:rPr>
              <a:t>Leupoldsammlung</a:t>
            </a:r>
            <a:r>
              <a:rPr lang="de-DE" sz="2400" dirty="0" smtClean="0">
                <a:solidFill>
                  <a:schemeClr val="bg1"/>
                </a:solidFill>
                <a:latin typeface="Futura Lt BT" panose="020B0402020204020303" pitchFamily="34" charset="0"/>
              </a:rPr>
              <a:t>)</a:t>
            </a:r>
            <a:endParaRPr lang="de-DE" sz="2400" b="0" dirty="0">
              <a:solidFill>
                <a:schemeClr val="bg1"/>
              </a:solidFill>
              <a:latin typeface="Futura Lt BT" panose="020B0402020204020303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8000" y="5251648"/>
            <a:ext cx="7308408" cy="841648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8"/>
          <a:stretch/>
        </p:blipFill>
        <p:spPr>
          <a:xfrm>
            <a:off x="918001" y="2708920"/>
            <a:ext cx="2299106" cy="235026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9" b="20581"/>
          <a:stretch/>
        </p:blipFill>
        <p:spPr>
          <a:xfrm>
            <a:off x="5973793" y="2708920"/>
            <a:ext cx="2282910" cy="235226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256703" y="2780928"/>
            <a:ext cx="419753" cy="2592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08920"/>
            <a:ext cx="2388151" cy="235026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5" y="2708920"/>
            <a:ext cx="2310974" cy="235026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195369" y="2713011"/>
            <a:ext cx="2778016" cy="2350268"/>
          </a:xfrm>
          <a:prstGeom prst="rect">
            <a:avLst/>
          </a:prstGeom>
          <a:solidFill>
            <a:srgbClr val="FF0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36" y="3089747"/>
            <a:ext cx="2735357" cy="166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Futura Lt BT" panose="020B0402020204020303" pitchFamily="34" charset="0"/>
              </a:rPr>
              <a:t>Hintergrund</a:t>
            </a: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älteste montanwissenschaftliche Hochschule der Welt</a:t>
            </a:r>
          </a:p>
          <a:p>
            <a:pPr marL="1028700" lvl="1">
              <a:buFontTx/>
              <a:buChar char="-"/>
            </a:pPr>
            <a:r>
              <a:rPr lang="de-DE" dirty="0">
                <a:latin typeface="Futura Lt BT" panose="020B0402020204020303" pitchFamily="34" charset="0"/>
              </a:rPr>
              <a:t>g</a:t>
            </a:r>
            <a:r>
              <a:rPr lang="de-DE" dirty="0" smtClean="0">
                <a:latin typeface="Futura Lt BT" panose="020B0402020204020303" pitchFamily="34" charset="0"/>
              </a:rPr>
              <a:t>egründet 1765</a:t>
            </a:r>
          </a:p>
          <a:p>
            <a:pPr marL="1028700" lvl="1">
              <a:buFontTx/>
              <a:buChar char="-"/>
            </a:pPr>
            <a:r>
              <a:rPr lang="de-DE" dirty="0">
                <a:latin typeface="Futura Lt BT" panose="020B0402020204020303" pitchFamily="34" charset="0"/>
              </a:rPr>
              <a:t>seltene, </a:t>
            </a:r>
            <a:r>
              <a:rPr lang="de-DE" dirty="0" smtClean="0">
                <a:latin typeface="Futura Lt BT" panose="020B0402020204020303" pitchFamily="34" charset="0"/>
              </a:rPr>
              <a:t>teils unikale </a:t>
            </a:r>
            <a:r>
              <a:rPr lang="de-DE" dirty="0">
                <a:latin typeface="Futura Lt BT" panose="020B0402020204020303" pitchFamily="34" charset="0"/>
              </a:rPr>
              <a:t>Bestände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namhafte Persönlichkeiten an der TU, u.a.:</a:t>
            </a:r>
          </a:p>
          <a:p>
            <a:pPr marL="1028700" lvl="1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Alexander v. Humboldt</a:t>
            </a:r>
          </a:p>
          <a:p>
            <a:pPr marL="1428750" lvl="2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1791-1792</a:t>
            </a:r>
          </a:p>
          <a:p>
            <a:pPr marL="1428750" lvl="2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Matrikel-Nr. 357</a:t>
            </a:r>
          </a:p>
          <a:p>
            <a:pPr marL="1028700" lvl="1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Georg F. P. Freiherr von Hardenberg</a:t>
            </a:r>
          </a:p>
          <a:p>
            <a:pPr marL="1428750" lvl="2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1797-1799</a:t>
            </a:r>
          </a:p>
          <a:p>
            <a:pPr marL="1428750" lvl="2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von FG aus erstmals unter dem Pseudonym ‚Novalis‘ publiziert</a:t>
            </a:r>
          </a:p>
          <a:p>
            <a:pPr marL="1428750" lvl="2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Novalis = „der Neuland Bestellende“</a:t>
            </a:r>
          </a:p>
          <a:p>
            <a:pPr marL="1428750" lvl="2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es entstehen Werke wie ‚Blütenstaub‘ oder ‚Hymnen an die Nacht‘</a:t>
            </a:r>
          </a:p>
          <a:p>
            <a:pPr marL="1028700" lvl="1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Abraham G. Werner </a:t>
            </a:r>
          </a:p>
          <a:p>
            <a:pPr marL="1428750" lvl="2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Begründer der Geognosie, Mineralogie und Lagerstättenlehre</a:t>
            </a:r>
          </a:p>
          <a:p>
            <a:pPr marL="285750"/>
            <a:endParaRPr lang="de-DE" dirty="0">
              <a:latin typeface="Futura Lt BT" panose="020B0402020204020303" pitchFamily="34" charset="0"/>
            </a:endParaRPr>
          </a:p>
          <a:p>
            <a:pPr marL="285750">
              <a:buFontTx/>
              <a:buChar char="-"/>
            </a:pP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0000" y="6453336"/>
            <a:ext cx="8064408" cy="215984"/>
          </a:xfrm>
        </p:spPr>
        <p:txBody>
          <a:bodyPr/>
          <a:lstStyle/>
          <a:p>
            <a:r>
              <a:rPr lang="de-DE" smtClean="0">
                <a:latin typeface="Futura Lt BT" panose="020B0402020204020303" pitchFamily="34" charset="0"/>
              </a:rPr>
              <a:t>Oliver </a:t>
            </a:r>
            <a:r>
              <a:rPr lang="de-DE" dirty="0" smtClean="0">
                <a:latin typeface="Futura Lt BT" panose="020B0402020204020303" pitchFamily="34" charset="0"/>
              </a:rPr>
              <a:t>Löwe | </a:t>
            </a:r>
            <a:r>
              <a:rPr lang="de-DE" smtClean="0">
                <a:latin typeface="Futura Lt BT" panose="020B0402020204020303" pitchFamily="34" charset="0"/>
              </a:rPr>
              <a:t>TU Bergakademie Freiberg | Universitätsbibliothek </a:t>
            </a:r>
            <a:r>
              <a:rPr lang="de-DE" dirty="0" smtClean="0">
                <a:latin typeface="Futura Lt BT" panose="020B0402020204020303" pitchFamily="34" charset="0"/>
              </a:rPr>
              <a:t>| </a:t>
            </a:r>
            <a:r>
              <a:rPr lang="de-DE" smtClean="0">
                <a:latin typeface="Futura Lt BT" panose="020B0402020204020303" pitchFamily="34" charset="0"/>
              </a:rPr>
              <a:t>@ubfreiberg</a:t>
            </a: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44000" y="6453296"/>
            <a:ext cx="729192" cy="216024"/>
          </a:xfrm>
        </p:spPr>
        <p:txBody>
          <a:bodyPr/>
          <a:lstStyle/>
          <a:p>
            <a:fld id="{F9CA7F02-FF28-4D8F-AF3B-6C950C783A54}" type="slidenum">
              <a:rPr lang="de-DE" smtClean="0">
                <a:latin typeface="Futura Lt BT" panose="020B0402020204020303" pitchFamily="34" charset="0"/>
              </a:rPr>
              <a:pPr/>
              <a:t>2</a:t>
            </a:fld>
            <a:endParaRPr lang="de-DE">
              <a:latin typeface="Futura Lt BT" panose="020B0402020204020303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>
                <a:latin typeface="Futura Lt BT" panose="020B0402020204020303" pitchFamily="34" charset="0"/>
              </a:rPr>
              <a:t>TU Bergakademie Freiberg</a:t>
            </a:r>
            <a:endParaRPr lang="de-DE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2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Futura Lt BT" panose="020B0402020204020303" pitchFamily="34" charset="0"/>
              </a:rPr>
              <a:t>Hintergrund</a:t>
            </a: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zusammenhängender </a:t>
            </a:r>
            <a:r>
              <a:rPr lang="de-DE" dirty="0">
                <a:latin typeface="Futura Lt BT" panose="020B0402020204020303" pitchFamily="34" charset="0"/>
              </a:rPr>
              <a:t>Bestand von </a:t>
            </a:r>
            <a:r>
              <a:rPr lang="de-DE" dirty="0" smtClean="0">
                <a:latin typeface="Futura Lt BT" panose="020B0402020204020303" pitchFamily="34" charset="0"/>
              </a:rPr>
              <a:t>Zeichnungen</a:t>
            </a:r>
            <a:r>
              <a:rPr lang="de-DE" dirty="0">
                <a:latin typeface="Futura Lt BT" panose="020B0402020204020303" pitchFamily="34" charset="0"/>
              </a:rPr>
              <a:t>, </a:t>
            </a:r>
            <a:r>
              <a:rPr lang="de-DE" dirty="0" smtClean="0">
                <a:latin typeface="Futura Lt BT" panose="020B0402020204020303" pitchFamily="34" charset="0"/>
              </a:rPr>
              <a:t>Rissen </a:t>
            </a:r>
            <a:r>
              <a:rPr lang="de-DE" dirty="0">
                <a:latin typeface="Futura Lt BT" panose="020B0402020204020303" pitchFamily="34" charset="0"/>
              </a:rPr>
              <a:t>und Drucken der </a:t>
            </a:r>
            <a:r>
              <a:rPr lang="de-DE" dirty="0" smtClean="0">
                <a:latin typeface="Futura Lt BT" panose="020B0402020204020303" pitchFamily="34" charset="0"/>
              </a:rPr>
              <a:t>ehemaligen bergakademischen Zeichnungs- </a:t>
            </a:r>
            <a:r>
              <a:rPr lang="de-DE" dirty="0">
                <a:latin typeface="Futura Lt BT" panose="020B0402020204020303" pitchFamily="34" charset="0"/>
              </a:rPr>
              <a:t>und </a:t>
            </a:r>
            <a:r>
              <a:rPr lang="de-DE" dirty="0" smtClean="0">
                <a:latin typeface="Futura Lt BT" panose="020B0402020204020303" pitchFamily="34" charset="0"/>
              </a:rPr>
              <a:t>Risssammlung</a:t>
            </a:r>
          </a:p>
          <a:p>
            <a:pPr marL="271463" lvl="1" indent="-271463">
              <a:buFontTx/>
              <a:buChar char="-"/>
            </a:pPr>
            <a:r>
              <a:rPr lang="de-DE" dirty="0">
                <a:latin typeface="Futura Lt BT" panose="020B0402020204020303" pitchFamily="34" charset="0"/>
              </a:rPr>
              <a:t>bruchstückhaft </a:t>
            </a:r>
            <a:r>
              <a:rPr lang="de-DE" dirty="0" smtClean="0">
                <a:latin typeface="Futura Lt BT" panose="020B0402020204020303" pitchFamily="34" charset="0"/>
              </a:rPr>
              <a:t>überkommener </a:t>
            </a:r>
            <a:r>
              <a:rPr lang="de-DE" dirty="0">
                <a:latin typeface="Futura Lt BT" panose="020B0402020204020303" pitchFamily="34" charset="0"/>
              </a:rPr>
              <a:t>Bestand </a:t>
            </a:r>
            <a:r>
              <a:rPr lang="de-DE" dirty="0" smtClean="0">
                <a:latin typeface="Futura Lt BT" panose="020B0402020204020303" pitchFamily="34" charset="0"/>
              </a:rPr>
              <a:t>einer </a:t>
            </a:r>
            <a:r>
              <a:rPr lang="de-DE" dirty="0">
                <a:latin typeface="Futura Lt BT" panose="020B0402020204020303" pitchFamily="34" charset="0"/>
              </a:rPr>
              <a:t>der bedeutenden alten </a:t>
            </a:r>
            <a:r>
              <a:rPr lang="de-DE" dirty="0" smtClean="0">
                <a:latin typeface="Futura Lt BT" panose="020B0402020204020303" pitchFamily="34" charset="0"/>
              </a:rPr>
              <a:t>Lehrmittelsammlungen </a:t>
            </a:r>
            <a:r>
              <a:rPr lang="de-DE" dirty="0">
                <a:latin typeface="Futura Lt BT" panose="020B0402020204020303" pitchFamily="34" charset="0"/>
              </a:rPr>
              <a:t>aus der </a:t>
            </a:r>
            <a:r>
              <a:rPr lang="de-DE" dirty="0" smtClean="0">
                <a:latin typeface="Futura Lt BT" panose="020B0402020204020303" pitchFamily="34" charset="0"/>
              </a:rPr>
              <a:t>Frühzeit </a:t>
            </a:r>
            <a:r>
              <a:rPr lang="de-DE" dirty="0">
                <a:latin typeface="Futura Lt BT" panose="020B0402020204020303" pitchFamily="34" charset="0"/>
              </a:rPr>
              <a:t>der </a:t>
            </a:r>
            <a:r>
              <a:rPr lang="de-DE" dirty="0" smtClean="0">
                <a:latin typeface="Futura Lt BT" panose="020B0402020204020303" pitchFamily="34" charset="0"/>
              </a:rPr>
              <a:t>Bergakademie</a:t>
            </a:r>
          </a:p>
          <a:p>
            <a:pPr marL="271463" lvl="1" indent="-271463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Bereits </a:t>
            </a:r>
            <a:r>
              <a:rPr lang="de-DE" dirty="0">
                <a:latin typeface="Futura Lt BT" panose="020B0402020204020303" pitchFamily="34" charset="0"/>
              </a:rPr>
              <a:t>vor der Gründung der </a:t>
            </a:r>
            <a:r>
              <a:rPr lang="de-DE" dirty="0" smtClean="0">
                <a:latin typeface="Futura Lt BT" panose="020B0402020204020303" pitchFamily="34" charset="0"/>
              </a:rPr>
              <a:t>Freiberger Bergakademie </a:t>
            </a:r>
            <a:r>
              <a:rPr lang="de-DE" dirty="0">
                <a:latin typeface="Futura Lt BT" panose="020B0402020204020303" pitchFamily="34" charset="0"/>
              </a:rPr>
              <a:t>legte </a:t>
            </a:r>
            <a:r>
              <a:rPr lang="de-DE" dirty="0" smtClean="0">
                <a:latin typeface="Futura Lt BT" panose="020B0402020204020303" pitchFamily="34" charset="0"/>
              </a:rPr>
              <a:t>im </a:t>
            </a:r>
            <a:r>
              <a:rPr lang="de-DE" dirty="0">
                <a:latin typeface="Futura Lt BT" panose="020B0402020204020303" pitchFamily="34" charset="0"/>
              </a:rPr>
              <a:t>Jahr 1746 CARL </a:t>
            </a:r>
            <a:r>
              <a:rPr lang="de-DE" dirty="0" smtClean="0">
                <a:latin typeface="Futura Lt BT" panose="020B0402020204020303" pitchFamily="34" charset="0"/>
              </a:rPr>
              <a:t>FR1EDR1CH Z1MMERMANN ein umsichtiges </a:t>
            </a:r>
            <a:r>
              <a:rPr lang="de-DE" dirty="0">
                <a:latin typeface="Futura Lt BT" panose="020B0402020204020303" pitchFamily="34" charset="0"/>
              </a:rPr>
              <a:t>und </a:t>
            </a:r>
            <a:r>
              <a:rPr lang="de-DE" dirty="0" smtClean="0">
                <a:latin typeface="Futura Lt BT" panose="020B0402020204020303" pitchFamily="34" charset="0"/>
              </a:rPr>
              <a:t>ausführliches </a:t>
            </a:r>
            <a:r>
              <a:rPr lang="de-DE" dirty="0">
                <a:latin typeface="Futura Lt BT" panose="020B0402020204020303" pitchFamily="34" charset="0"/>
              </a:rPr>
              <a:t>Konzept zur </a:t>
            </a:r>
            <a:r>
              <a:rPr lang="de-DE" dirty="0" smtClean="0">
                <a:latin typeface="Futura Lt BT" panose="020B0402020204020303" pitchFamily="34" charset="0"/>
              </a:rPr>
              <a:t>Errichtung einer Bergakademie vor</a:t>
            </a:r>
          </a:p>
          <a:p>
            <a:pPr marL="271463" lvl="1" indent="-271463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Ziel </a:t>
            </a:r>
            <a:r>
              <a:rPr lang="de-DE" dirty="0">
                <a:latin typeface="Futura Lt BT" panose="020B0402020204020303" pitchFamily="34" charset="0"/>
              </a:rPr>
              <a:t>der </a:t>
            </a:r>
            <a:r>
              <a:rPr lang="de-DE" dirty="0" smtClean="0">
                <a:latin typeface="Futura Lt BT" panose="020B0402020204020303" pitchFamily="34" charset="0"/>
              </a:rPr>
              <a:t>Ausbildung war demnach eine fachspezifische Ausbildung in den Fächern </a:t>
            </a:r>
            <a:r>
              <a:rPr lang="de-DE" dirty="0">
                <a:latin typeface="Futura Lt BT" panose="020B0402020204020303" pitchFamily="34" charset="0"/>
              </a:rPr>
              <a:t>des Montanwesens oder </a:t>
            </a:r>
            <a:r>
              <a:rPr lang="de-DE" dirty="0" smtClean="0">
                <a:latin typeface="Futura Lt BT" panose="020B0402020204020303" pitchFamily="34" charset="0"/>
              </a:rPr>
              <a:t>in tangierenden Spezialgebieten</a:t>
            </a:r>
          </a:p>
          <a:p>
            <a:pPr marL="271463" lvl="1" indent="-271463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zur Kernausbildung </a:t>
            </a:r>
            <a:r>
              <a:rPr lang="de-DE" dirty="0">
                <a:latin typeface="Futura Lt BT" panose="020B0402020204020303" pitchFamily="34" charset="0"/>
              </a:rPr>
              <a:t>gehörte das </a:t>
            </a:r>
            <a:r>
              <a:rPr lang="de-DE" dirty="0" smtClean="0">
                <a:latin typeface="Futura Lt BT" panose="020B0402020204020303" pitchFamily="34" charset="0"/>
              </a:rPr>
              <a:t>Zeichnen bei </a:t>
            </a:r>
            <a:r>
              <a:rPr lang="de-DE" dirty="0">
                <a:latin typeface="Futura Lt BT" panose="020B0402020204020303" pitchFamily="34" charset="0"/>
              </a:rPr>
              <a:t>dem man später das </a:t>
            </a:r>
            <a:r>
              <a:rPr lang="de-DE" dirty="0" smtClean="0">
                <a:latin typeface="Futura Lt BT" panose="020B0402020204020303" pitchFamily="34" charset="0"/>
              </a:rPr>
              <a:t>Freihandzeichnen</a:t>
            </a:r>
            <a:r>
              <a:rPr lang="de-DE" dirty="0">
                <a:latin typeface="Futura Lt BT" panose="020B0402020204020303" pitchFamily="34" charset="0"/>
              </a:rPr>
              <a:t>, </a:t>
            </a:r>
            <a:r>
              <a:rPr lang="de-DE" dirty="0" smtClean="0">
                <a:latin typeface="Futura Lt BT" panose="020B0402020204020303" pitchFamily="34" charset="0"/>
              </a:rPr>
              <a:t>Situationszeichnen</a:t>
            </a:r>
            <a:r>
              <a:rPr lang="de-DE" dirty="0">
                <a:latin typeface="Futura Lt BT" panose="020B0402020204020303" pitchFamily="34" charset="0"/>
              </a:rPr>
              <a:t>, </a:t>
            </a:r>
            <a:r>
              <a:rPr lang="de-DE" dirty="0" smtClean="0">
                <a:latin typeface="Futura Lt BT" panose="020B0402020204020303" pitchFamily="34" charset="0"/>
              </a:rPr>
              <a:t>Planzeichnen</a:t>
            </a:r>
            <a:r>
              <a:rPr lang="de-DE" dirty="0">
                <a:latin typeface="Futura Lt BT" panose="020B0402020204020303" pitchFamily="34" charset="0"/>
              </a:rPr>
              <a:t>, </a:t>
            </a:r>
            <a:r>
              <a:rPr lang="de-DE" dirty="0" smtClean="0">
                <a:latin typeface="Futura Lt BT" panose="020B0402020204020303" pitchFamily="34" charset="0"/>
              </a:rPr>
              <a:t>Risszeichnen</a:t>
            </a:r>
            <a:r>
              <a:rPr lang="de-DE" dirty="0">
                <a:latin typeface="Futura Lt BT" panose="020B0402020204020303" pitchFamily="34" charset="0"/>
              </a:rPr>
              <a:t>, </a:t>
            </a:r>
            <a:r>
              <a:rPr lang="de-DE" dirty="0" smtClean="0">
                <a:latin typeface="Futura Lt BT" panose="020B0402020204020303" pitchFamily="34" charset="0"/>
              </a:rPr>
              <a:t>technisches Zeichnen </a:t>
            </a:r>
            <a:r>
              <a:rPr lang="de-DE" dirty="0">
                <a:latin typeface="Futura Lt BT" panose="020B0402020204020303" pitchFamily="34" charset="0"/>
              </a:rPr>
              <a:t>und </a:t>
            </a:r>
            <a:r>
              <a:rPr lang="de-DE" dirty="0" smtClean="0">
                <a:latin typeface="Futura Lt BT" panose="020B0402020204020303" pitchFamily="34" charset="0"/>
              </a:rPr>
              <a:t>Konstruktionszeichnen unterschied</a:t>
            </a:r>
            <a:r>
              <a:rPr lang="de-DE" dirty="0">
                <a:latin typeface="Futura Lt BT" panose="020B0402020204020303" pitchFamily="34" charset="0"/>
              </a:rPr>
              <a:t>.</a:t>
            </a:r>
          </a:p>
          <a:p>
            <a:pPr marL="285750">
              <a:buFontTx/>
              <a:buChar char="-"/>
            </a:pP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0000" y="6453336"/>
            <a:ext cx="8064408" cy="215984"/>
          </a:xfrm>
        </p:spPr>
        <p:txBody>
          <a:bodyPr/>
          <a:lstStyle/>
          <a:p>
            <a:r>
              <a:rPr lang="de-DE" smtClean="0">
                <a:latin typeface="Futura Lt BT" panose="020B0402020204020303" pitchFamily="34" charset="0"/>
              </a:rPr>
              <a:t>Oliver </a:t>
            </a:r>
            <a:r>
              <a:rPr lang="de-DE" dirty="0">
                <a:latin typeface="Futura Lt BT" panose="020B0402020204020303" pitchFamily="34" charset="0"/>
              </a:rPr>
              <a:t>Löwe | </a:t>
            </a:r>
            <a:r>
              <a:rPr lang="de-DE">
                <a:latin typeface="Futura Lt BT" panose="020B0402020204020303" pitchFamily="34" charset="0"/>
              </a:rPr>
              <a:t>TU </a:t>
            </a:r>
            <a:r>
              <a:rPr lang="de-DE" smtClean="0">
                <a:latin typeface="Futura Lt BT" panose="020B0402020204020303" pitchFamily="34" charset="0"/>
              </a:rPr>
              <a:t>Bergakademie Freiberg </a:t>
            </a:r>
            <a:r>
              <a:rPr lang="de-DE">
                <a:latin typeface="Futura Lt BT" panose="020B0402020204020303" pitchFamily="34" charset="0"/>
              </a:rPr>
              <a:t>| </a:t>
            </a:r>
            <a:r>
              <a:rPr lang="de-DE" smtClean="0">
                <a:latin typeface="Futura Lt BT" panose="020B0402020204020303" pitchFamily="34" charset="0"/>
              </a:rPr>
              <a:t>Universitätsbibliothek </a:t>
            </a:r>
            <a:r>
              <a:rPr lang="de-DE" dirty="0">
                <a:latin typeface="Futura Lt BT" panose="020B0402020204020303" pitchFamily="34" charset="0"/>
              </a:rPr>
              <a:t>| </a:t>
            </a:r>
            <a:r>
              <a:rPr lang="de-DE">
                <a:latin typeface="Futura Lt BT" panose="020B0402020204020303" pitchFamily="34" charset="0"/>
              </a:rPr>
              <a:t>@</a:t>
            </a:r>
            <a:r>
              <a:rPr lang="de-DE" smtClean="0">
                <a:latin typeface="Futura Lt BT" panose="020B0402020204020303" pitchFamily="34" charset="0"/>
              </a:rPr>
              <a:t>ubfreiberg</a:t>
            </a: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44000" y="6453296"/>
            <a:ext cx="729192" cy="216024"/>
          </a:xfrm>
        </p:spPr>
        <p:txBody>
          <a:bodyPr/>
          <a:lstStyle/>
          <a:p>
            <a:fld id="{F9CA7F02-FF28-4D8F-AF3B-6C950C783A54}" type="slidenum">
              <a:rPr lang="de-DE" smtClean="0">
                <a:latin typeface="Futura Lt BT" panose="020B0402020204020303" pitchFamily="34" charset="0"/>
              </a:rPr>
              <a:pPr/>
              <a:t>3</a:t>
            </a:fld>
            <a:endParaRPr lang="de-DE">
              <a:latin typeface="Futura Lt BT" panose="020B0402020204020303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>
                <a:latin typeface="Futura Lt BT" panose="020B0402020204020303" pitchFamily="34" charset="0"/>
              </a:rPr>
              <a:t>Entstehung der </a:t>
            </a:r>
            <a:r>
              <a:rPr lang="de-DE" dirty="0" err="1" smtClean="0">
                <a:latin typeface="Futura Lt BT" panose="020B0402020204020303" pitchFamily="34" charset="0"/>
              </a:rPr>
              <a:t>Leupoldsammlung</a:t>
            </a:r>
            <a:r>
              <a:rPr lang="de-DE" dirty="0" smtClean="0">
                <a:latin typeface="Futura Lt BT" panose="020B0402020204020303" pitchFamily="34" charset="0"/>
              </a:rPr>
              <a:t> (1/2)</a:t>
            </a:r>
            <a:endParaRPr lang="de-DE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Futura Lt BT" panose="020B0402020204020303" pitchFamily="34" charset="0"/>
              </a:rPr>
              <a:t>Hintergrund</a:t>
            </a: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de-DE" smtClean="0">
                <a:latin typeface="Futura Lt BT" panose="020B0402020204020303" pitchFamily="34" charset="0"/>
              </a:rPr>
              <a:t>bei </a:t>
            </a:r>
            <a:r>
              <a:rPr lang="de-DE">
                <a:latin typeface="Futura Lt BT" panose="020B0402020204020303" pitchFamily="34" charset="0"/>
              </a:rPr>
              <a:t>den </a:t>
            </a:r>
            <a:r>
              <a:rPr lang="de-DE" smtClean="0">
                <a:latin typeface="Futura Lt BT" panose="020B0402020204020303" pitchFamily="34" charset="0"/>
              </a:rPr>
              <a:t>Zeichnungen </a:t>
            </a:r>
            <a:r>
              <a:rPr lang="de-DE" dirty="0">
                <a:latin typeface="Futura Lt BT" panose="020B0402020204020303" pitchFamily="34" charset="0"/>
              </a:rPr>
              <a:t>handelt </a:t>
            </a:r>
            <a:r>
              <a:rPr lang="de-DE">
                <a:latin typeface="Futura Lt BT" panose="020B0402020204020303" pitchFamily="34" charset="0"/>
              </a:rPr>
              <a:t>es </a:t>
            </a:r>
            <a:r>
              <a:rPr lang="de-DE" smtClean="0">
                <a:latin typeface="Futura Lt BT" panose="020B0402020204020303" pitchFamily="34" charset="0"/>
              </a:rPr>
              <a:t>sich im Wesentlichen </a:t>
            </a:r>
            <a:r>
              <a:rPr lang="de-DE">
                <a:latin typeface="Futura Lt BT" panose="020B0402020204020303" pitchFamily="34" charset="0"/>
              </a:rPr>
              <a:t>um </a:t>
            </a:r>
            <a:r>
              <a:rPr lang="de-DE" smtClean="0">
                <a:latin typeface="Futura Lt BT" panose="020B0402020204020303" pitchFamily="34" charset="0"/>
              </a:rPr>
              <a:t>technische Zeichnungen</a:t>
            </a:r>
            <a:r>
              <a:rPr lang="de-DE">
                <a:latin typeface="Futura Lt BT" panose="020B0402020204020303" pitchFamily="34" charset="0"/>
              </a:rPr>
              <a:t>, </a:t>
            </a:r>
            <a:r>
              <a:rPr lang="de-DE" smtClean="0">
                <a:latin typeface="Futura Lt BT" panose="020B0402020204020303" pitchFamily="34" charset="0"/>
              </a:rPr>
              <a:t>in </a:t>
            </a:r>
            <a:r>
              <a:rPr lang="de-DE">
                <a:latin typeface="Futura Lt BT" panose="020B0402020204020303" pitchFamily="34" charset="0"/>
              </a:rPr>
              <a:t>den </a:t>
            </a:r>
            <a:r>
              <a:rPr lang="de-DE" smtClean="0">
                <a:latin typeface="Futura Lt BT" panose="020B0402020204020303" pitchFamily="34" charset="0"/>
              </a:rPr>
              <a:t>meisten </a:t>
            </a:r>
            <a:r>
              <a:rPr lang="de-DE" dirty="0">
                <a:latin typeface="Futura Lt BT" panose="020B0402020204020303" pitchFamily="34" charset="0"/>
              </a:rPr>
              <a:t>Fällen </a:t>
            </a:r>
            <a:r>
              <a:rPr lang="de-DE">
                <a:latin typeface="Futura Lt BT" panose="020B0402020204020303" pitchFamily="34" charset="0"/>
              </a:rPr>
              <a:t>um </a:t>
            </a:r>
            <a:r>
              <a:rPr lang="de-DE" smtClean="0">
                <a:latin typeface="Futura Lt BT" panose="020B0402020204020303" pitchFamily="34" charset="0"/>
              </a:rPr>
              <a:t>Unikate</a:t>
            </a:r>
            <a:endParaRPr lang="de-DE" dirty="0" smtClean="0">
              <a:latin typeface="Futura Lt BT" panose="020B0402020204020303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Große Bedeutung auch heute noch: </a:t>
            </a:r>
          </a:p>
          <a:p>
            <a:pPr marL="1028700" lvl="1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auf der </a:t>
            </a:r>
            <a:r>
              <a:rPr lang="de-DE" smtClean="0">
                <a:latin typeface="Futura Lt BT" panose="020B0402020204020303" pitchFamily="34" charset="0"/>
              </a:rPr>
              <a:t>Grundlage einer Zeichnung </a:t>
            </a:r>
            <a:r>
              <a:rPr lang="de-DE" dirty="0" smtClean="0">
                <a:latin typeface="Futura Lt BT" panose="020B0402020204020303" pitchFamily="34" charset="0"/>
              </a:rPr>
              <a:t>konnte </a:t>
            </a:r>
            <a:r>
              <a:rPr lang="de-DE" smtClean="0">
                <a:latin typeface="Futura Lt BT" panose="020B0402020204020303" pitchFamily="34" charset="0"/>
              </a:rPr>
              <a:t>der originalgetreue Nachbau eines </a:t>
            </a:r>
            <a:r>
              <a:rPr lang="de-DE">
                <a:latin typeface="Futura Lt BT" panose="020B0402020204020303" pitchFamily="34" charset="0"/>
              </a:rPr>
              <a:t>Schwungradhaspels </a:t>
            </a:r>
            <a:r>
              <a:rPr lang="de-DE" smtClean="0">
                <a:latin typeface="Futura Lt BT" panose="020B0402020204020303" pitchFamily="34" charset="0"/>
              </a:rPr>
              <a:t>beim </a:t>
            </a:r>
            <a:r>
              <a:rPr lang="de-DE" dirty="0">
                <a:latin typeface="Futura Lt BT" panose="020B0402020204020303" pitchFamily="34" charset="0"/>
              </a:rPr>
              <a:t>Bartholomäus Schacht </a:t>
            </a:r>
            <a:r>
              <a:rPr lang="de-DE">
                <a:latin typeface="Futura Lt BT" panose="020B0402020204020303" pitchFamily="34" charset="0"/>
              </a:rPr>
              <a:t>(</a:t>
            </a:r>
            <a:r>
              <a:rPr lang="de-DE" smtClean="0">
                <a:latin typeface="Futura Lt BT" panose="020B0402020204020303" pitchFamily="34" charset="0"/>
              </a:rPr>
              <a:t>Brand-Erbisdorf</a:t>
            </a:r>
            <a:r>
              <a:rPr lang="de-DE" dirty="0" smtClean="0">
                <a:latin typeface="Futura Lt BT" panose="020B0402020204020303" pitchFamily="34" charset="0"/>
              </a:rPr>
              <a:t>) erfolgen</a:t>
            </a:r>
          </a:p>
          <a:p>
            <a:pPr marL="1028700" lvl="1">
              <a:buFontTx/>
              <a:buChar char="-"/>
            </a:pPr>
            <a:r>
              <a:rPr lang="de-DE" smtClean="0">
                <a:latin typeface="Futura Lt BT" panose="020B0402020204020303" pitchFamily="34" charset="0"/>
              </a:rPr>
              <a:t>ein </a:t>
            </a:r>
            <a:r>
              <a:rPr lang="de-DE">
                <a:latin typeface="Futura Lt BT" panose="020B0402020204020303" pitchFamily="34" charset="0"/>
              </a:rPr>
              <a:t>anderer </a:t>
            </a:r>
            <a:r>
              <a:rPr lang="de-DE" smtClean="0">
                <a:latin typeface="Futura Lt BT" panose="020B0402020204020303" pitchFamily="34" charset="0"/>
              </a:rPr>
              <a:t>Riss zeigt </a:t>
            </a:r>
            <a:r>
              <a:rPr lang="de-DE" dirty="0">
                <a:latin typeface="Futura Lt BT" panose="020B0402020204020303" pitchFamily="34" charset="0"/>
              </a:rPr>
              <a:t>und </a:t>
            </a:r>
            <a:r>
              <a:rPr lang="de-DE">
                <a:latin typeface="Futura Lt BT" panose="020B0402020204020303" pitchFamily="34" charset="0"/>
              </a:rPr>
              <a:t>erläutert </a:t>
            </a:r>
            <a:r>
              <a:rPr lang="de-DE" smtClean="0">
                <a:latin typeface="Futura Lt BT" panose="020B0402020204020303" pitchFamily="34" charset="0"/>
              </a:rPr>
              <a:t>die technische </a:t>
            </a:r>
            <a:r>
              <a:rPr lang="de-DE">
                <a:latin typeface="Futura Lt BT" panose="020B0402020204020303" pitchFamily="34" charset="0"/>
              </a:rPr>
              <a:t>Ausstattung </a:t>
            </a:r>
            <a:r>
              <a:rPr lang="de-DE" smtClean="0">
                <a:latin typeface="Futura Lt BT" panose="020B0402020204020303" pitchFamily="34" charset="0"/>
              </a:rPr>
              <a:t>einer </a:t>
            </a:r>
            <a:r>
              <a:rPr lang="de-DE" dirty="0">
                <a:latin typeface="Futura Lt BT" panose="020B0402020204020303" pitchFamily="34" charset="0"/>
              </a:rPr>
              <a:t>heute </a:t>
            </a:r>
            <a:r>
              <a:rPr lang="de-DE">
                <a:latin typeface="Futura Lt BT" panose="020B0402020204020303" pitchFamily="34" charset="0"/>
              </a:rPr>
              <a:t>denkmalgerecht </a:t>
            </a:r>
            <a:r>
              <a:rPr lang="de-DE" smtClean="0">
                <a:latin typeface="Futura Lt BT" panose="020B0402020204020303" pitchFamily="34" charset="0"/>
              </a:rPr>
              <a:t>freigelegten </a:t>
            </a:r>
            <a:r>
              <a:rPr lang="de-DE" dirty="0">
                <a:latin typeface="Futura Lt BT" panose="020B0402020204020303" pitchFamily="34" charset="0"/>
              </a:rPr>
              <a:t>Erzwäsche </a:t>
            </a:r>
            <a:r>
              <a:rPr lang="de-DE">
                <a:latin typeface="Futura Lt BT" panose="020B0402020204020303" pitchFamily="34" charset="0"/>
              </a:rPr>
              <a:t>(</a:t>
            </a:r>
            <a:r>
              <a:rPr lang="de-DE" smtClean="0">
                <a:latin typeface="Futura Lt BT" panose="020B0402020204020303" pitchFamily="34" charset="0"/>
              </a:rPr>
              <a:t>Reichenau bei Frauenstein/Osterzgebirge</a:t>
            </a:r>
            <a:r>
              <a:rPr lang="de-DE" dirty="0" smtClean="0">
                <a:latin typeface="Futura Lt BT" panose="020B0402020204020303" pitchFamily="34" charset="0"/>
              </a:rPr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0000" y="6453336"/>
            <a:ext cx="8064408" cy="215984"/>
          </a:xfrm>
        </p:spPr>
        <p:txBody>
          <a:bodyPr/>
          <a:lstStyle/>
          <a:p>
            <a:r>
              <a:rPr lang="de-DE" smtClean="0">
                <a:latin typeface="Futura Lt BT" panose="020B0402020204020303" pitchFamily="34" charset="0"/>
              </a:rPr>
              <a:t>Oliver </a:t>
            </a:r>
            <a:r>
              <a:rPr lang="de-DE" dirty="0">
                <a:latin typeface="Futura Lt BT" panose="020B0402020204020303" pitchFamily="34" charset="0"/>
              </a:rPr>
              <a:t>Löwe | </a:t>
            </a:r>
            <a:r>
              <a:rPr lang="de-DE">
                <a:latin typeface="Futura Lt BT" panose="020B0402020204020303" pitchFamily="34" charset="0"/>
              </a:rPr>
              <a:t>TU </a:t>
            </a:r>
            <a:r>
              <a:rPr lang="de-DE" smtClean="0">
                <a:latin typeface="Futura Lt BT" panose="020B0402020204020303" pitchFamily="34" charset="0"/>
              </a:rPr>
              <a:t>Bergakademie Freiberg </a:t>
            </a:r>
            <a:r>
              <a:rPr lang="de-DE">
                <a:latin typeface="Futura Lt BT" panose="020B0402020204020303" pitchFamily="34" charset="0"/>
              </a:rPr>
              <a:t>| </a:t>
            </a:r>
            <a:r>
              <a:rPr lang="de-DE" smtClean="0">
                <a:latin typeface="Futura Lt BT" panose="020B0402020204020303" pitchFamily="34" charset="0"/>
              </a:rPr>
              <a:t>Universitätsbibliothek </a:t>
            </a:r>
            <a:r>
              <a:rPr lang="de-DE" dirty="0">
                <a:latin typeface="Futura Lt BT" panose="020B0402020204020303" pitchFamily="34" charset="0"/>
              </a:rPr>
              <a:t>| </a:t>
            </a:r>
            <a:r>
              <a:rPr lang="de-DE">
                <a:latin typeface="Futura Lt BT" panose="020B0402020204020303" pitchFamily="34" charset="0"/>
              </a:rPr>
              <a:t>@</a:t>
            </a:r>
            <a:r>
              <a:rPr lang="de-DE" smtClean="0">
                <a:latin typeface="Futura Lt BT" panose="020B0402020204020303" pitchFamily="34" charset="0"/>
              </a:rPr>
              <a:t>ubfreiberg</a:t>
            </a: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44000" y="6453296"/>
            <a:ext cx="729192" cy="216024"/>
          </a:xfrm>
        </p:spPr>
        <p:txBody>
          <a:bodyPr/>
          <a:lstStyle/>
          <a:p>
            <a:fld id="{F9CA7F02-FF28-4D8F-AF3B-6C950C783A5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>
                <a:latin typeface="Futura Lt BT" panose="020B0402020204020303" pitchFamily="34" charset="0"/>
              </a:rPr>
              <a:t>Entstehung der </a:t>
            </a:r>
            <a:r>
              <a:rPr lang="de-DE" dirty="0" err="1" smtClean="0">
                <a:latin typeface="Futura Lt BT" panose="020B0402020204020303" pitchFamily="34" charset="0"/>
              </a:rPr>
              <a:t>Leupoldsammlung</a:t>
            </a:r>
            <a:r>
              <a:rPr lang="de-DE" dirty="0" smtClean="0">
                <a:latin typeface="Futura Lt BT" panose="020B0402020204020303" pitchFamily="34" charset="0"/>
              </a:rPr>
              <a:t> (2/2)</a:t>
            </a:r>
            <a:endParaRPr lang="de-DE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2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Futura Lt BT" panose="020B0402020204020303" pitchFamily="34" charset="0"/>
              </a:rPr>
              <a:t>Hintergrund</a:t>
            </a: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de-DE" dirty="0">
                <a:latin typeface="Futura Lt BT" panose="020B0402020204020303" pitchFamily="34" charset="0"/>
              </a:rPr>
              <a:t>Sohn </a:t>
            </a:r>
            <a:r>
              <a:rPr lang="de-DE" dirty="0" smtClean="0">
                <a:latin typeface="Futura Lt BT" panose="020B0402020204020303" pitchFamily="34" charset="0"/>
              </a:rPr>
              <a:t>eines Studienrates aus Annaberg im Erzgebirge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im </a:t>
            </a:r>
            <a:r>
              <a:rPr lang="de-DE" dirty="0">
                <a:latin typeface="Futura Lt BT" panose="020B0402020204020303" pitchFamily="34" charset="0"/>
              </a:rPr>
              <a:t>Jahr 1927 begann er </a:t>
            </a:r>
            <a:r>
              <a:rPr lang="de-DE" dirty="0" smtClean="0">
                <a:latin typeface="Futura Lt BT" panose="020B0402020204020303" pitchFamily="34" charset="0"/>
              </a:rPr>
              <a:t>ein Studium </a:t>
            </a:r>
            <a:r>
              <a:rPr lang="de-DE" dirty="0">
                <a:latin typeface="Futura Lt BT" panose="020B0402020204020303" pitchFamily="34" charset="0"/>
              </a:rPr>
              <a:t>an der </a:t>
            </a:r>
            <a:r>
              <a:rPr lang="de-DE" dirty="0" smtClean="0">
                <a:latin typeface="Futura Lt BT" panose="020B0402020204020303" pitchFamily="34" charset="0"/>
              </a:rPr>
              <a:t>Freiberger Bergakademie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1932 Wechsel an die Technische </a:t>
            </a:r>
            <a:r>
              <a:rPr lang="de-DE" dirty="0">
                <a:latin typeface="Futura Lt BT" panose="020B0402020204020303" pitchFamily="34" charset="0"/>
              </a:rPr>
              <a:t>Hochschule Breslau </a:t>
            </a:r>
            <a:r>
              <a:rPr lang="de-DE" dirty="0" smtClean="0">
                <a:latin typeface="Futura Lt BT" panose="020B0402020204020303" pitchFamily="34" charset="0"/>
              </a:rPr>
              <a:t>mit Abschluss als Diplomingenieur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LEUPOLD </a:t>
            </a:r>
            <a:r>
              <a:rPr lang="de-DE" dirty="0">
                <a:latin typeface="Futura Lt BT" panose="020B0402020204020303" pitchFamily="34" charset="0"/>
              </a:rPr>
              <a:t>sammelte </a:t>
            </a:r>
            <a:r>
              <a:rPr lang="de-DE" dirty="0" smtClean="0">
                <a:latin typeface="Futura Lt BT" panose="020B0402020204020303" pitchFamily="34" charset="0"/>
              </a:rPr>
              <a:t>Zeit seines </a:t>
            </a:r>
            <a:r>
              <a:rPr lang="de-DE" dirty="0">
                <a:latin typeface="Futura Lt BT" panose="020B0402020204020303" pitchFamily="34" charset="0"/>
              </a:rPr>
              <a:t>Lebens alles, was </a:t>
            </a:r>
            <a:r>
              <a:rPr lang="de-DE" dirty="0" smtClean="0">
                <a:latin typeface="Futura Lt BT" panose="020B0402020204020303" pitchFamily="34" charset="0"/>
              </a:rPr>
              <a:t>mit historischem </a:t>
            </a:r>
            <a:r>
              <a:rPr lang="de-DE" dirty="0">
                <a:latin typeface="Futura Lt BT" panose="020B0402020204020303" pitchFamily="34" charset="0"/>
              </a:rPr>
              <a:t>Bergbau und der </a:t>
            </a:r>
            <a:r>
              <a:rPr lang="de-DE" dirty="0" smtClean="0">
                <a:latin typeface="Futura Lt BT" panose="020B0402020204020303" pitchFamily="34" charset="0"/>
              </a:rPr>
              <a:t>Kulturgeschichte </a:t>
            </a:r>
            <a:r>
              <a:rPr lang="de-DE" dirty="0">
                <a:latin typeface="Futura Lt BT" panose="020B0402020204020303" pitchFamily="34" charset="0"/>
              </a:rPr>
              <a:t>des Bergbaus </a:t>
            </a:r>
            <a:r>
              <a:rPr lang="de-DE" dirty="0" smtClean="0">
                <a:latin typeface="Futura Lt BT" panose="020B0402020204020303" pitchFamily="34" charset="0"/>
              </a:rPr>
              <a:t>im </a:t>
            </a:r>
            <a:r>
              <a:rPr lang="de-DE" dirty="0">
                <a:latin typeface="Futura Lt BT" panose="020B0402020204020303" pitchFamily="34" charset="0"/>
              </a:rPr>
              <a:t>Zusammenhang </a:t>
            </a:r>
            <a:r>
              <a:rPr lang="de-DE" dirty="0" smtClean="0">
                <a:latin typeface="Futura Lt BT" panose="020B0402020204020303" pitchFamily="34" charset="0"/>
              </a:rPr>
              <a:t>stand</a:t>
            </a:r>
          </a:p>
          <a:p>
            <a:pPr marL="1028700" lvl="1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Sammlungsschwerpunkt: Erzgebirge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private montanhistorische Sammlung umfasste historische </a:t>
            </a:r>
            <a:r>
              <a:rPr lang="de-DE" dirty="0">
                <a:latin typeface="Futura Lt BT" panose="020B0402020204020303" pitchFamily="34" charset="0"/>
              </a:rPr>
              <a:t>Bücher, Grubenlampen, Gezähe, </a:t>
            </a:r>
            <a:r>
              <a:rPr lang="de-DE" dirty="0" smtClean="0">
                <a:latin typeface="Futura Lt BT" panose="020B0402020204020303" pitchFamily="34" charset="0"/>
              </a:rPr>
              <a:t>bergmännische Uniformen</a:t>
            </a:r>
            <a:r>
              <a:rPr lang="de-DE" dirty="0">
                <a:latin typeface="Futura Lt BT" panose="020B0402020204020303" pitchFamily="34" charset="0"/>
              </a:rPr>
              <a:t>, </a:t>
            </a:r>
            <a:r>
              <a:rPr lang="de-DE" dirty="0" smtClean="0">
                <a:latin typeface="Futura Lt BT" panose="020B0402020204020303" pitchFamily="34" charset="0"/>
              </a:rPr>
              <a:t>kunsthistorische </a:t>
            </a:r>
            <a:r>
              <a:rPr lang="de-DE" dirty="0">
                <a:latin typeface="Futura Lt BT" panose="020B0402020204020303" pitchFamily="34" charset="0"/>
              </a:rPr>
              <a:t>Gegenstände </a:t>
            </a:r>
            <a:r>
              <a:rPr lang="de-DE" dirty="0" smtClean="0">
                <a:latin typeface="Futura Lt BT" panose="020B0402020204020303" pitchFamily="34" charset="0"/>
              </a:rPr>
              <a:t>mit montanhistorischem </a:t>
            </a:r>
            <a:r>
              <a:rPr lang="de-DE" dirty="0">
                <a:latin typeface="Futura Lt BT" panose="020B0402020204020303" pitchFamily="34" charset="0"/>
              </a:rPr>
              <a:t>Bezug, Autographen, </a:t>
            </a:r>
            <a:r>
              <a:rPr lang="de-DE" dirty="0" smtClean="0">
                <a:latin typeface="Futura Lt BT" panose="020B0402020204020303" pitchFamily="34" charset="0"/>
              </a:rPr>
              <a:t>Zeichnungen </a:t>
            </a:r>
            <a:r>
              <a:rPr lang="de-DE" dirty="0">
                <a:latin typeface="Futura Lt BT" panose="020B0402020204020303" pitchFamily="34" charset="0"/>
              </a:rPr>
              <a:t>und </a:t>
            </a:r>
            <a:r>
              <a:rPr lang="de-DE" dirty="0" smtClean="0">
                <a:latin typeface="Futura Lt BT" panose="020B0402020204020303" pitchFamily="34" charset="0"/>
              </a:rPr>
              <a:t>Risse</a:t>
            </a: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ein Teil seines persönlichen </a:t>
            </a:r>
            <a:r>
              <a:rPr lang="de-DE" dirty="0">
                <a:latin typeface="Futura Lt BT" panose="020B0402020204020303" pitchFamily="34" charset="0"/>
              </a:rPr>
              <a:t>Nachlasses </a:t>
            </a:r>
            <a:r>
              <a:rPr lang="de-DE" dirty="0" smtClean="0">
                <a:latin typeface="Futura Lt BT" panose="020B0402020204020303" pitchFamily="34" charset="0"/>
              </a:rPr>
              <a:t>sowie ein Teil seiner Sammlungen wird im Bergbaumuseum </a:t>
            </a:r>
            <a:r>
              <a:rPr lang="de-DE" dirty="0">
                <a:latin typeface="Futura Lt BT" panose="020B0402020204020303" pitchFamily="34" charset="0"/>
              </a:rPr>
              <a:t>Bochum </a:t>
            </a:r>
            <a:r>
              <a:rPr lang="de-DE" dirty="0" smtClean="0">
                <a:latin typeface="Futura Lt BT" panose="020B0402020204020303" pitchFamily="34" charset="0"/>
              </a:rPr>
              <a:t>aufbewahrt</a:t>
            </a:r>
          </a:p>
          <a:p>
            <a:pPr indent="271463"/>
            <a:r>
              <a:rPr lang="de-DE" sz="1000" dirty="0" smtClean="0">
                <a:latin typeface="Futura Lt BT" panose="020B0402020204020303" pitchFamily="34" charset="0"/>
                <a:hlinkClick r:id="rId2"/>
              </a:rPr>
              <a:t>http</a:t>
            </a:r>
            <a:r>
              <a:rPr lang="de-DE" sz="1000" dirty="0">
                <a:latin typeface="Futura Lt BT" panose="020B0402020204020303" pitchFamily="34" charset="0"/>
                <a:hlinkClick r:id="rId2"/>
              </a:rPr>
              <a:t>://</a:t>
            </a:r>
            <a:r>
              <a:rPr lang="de-DE" sz="1000" dirty="0" smtClean="0">
                <a:latin typeface="Futura Lt BT" panose="020B0402020204020303" pitchFamily="34" charset="0"/>
                <a:hlinkClick r:id="rId2"/>
              </a:rPr>
              <a:t>www.archive.nrw.de/LAV_NRW/jsp/bestand.jsp?archivNr=421&amp;tekt1d=196</a:t>
            </a:r>
            <a:r>
              <a:rPr lang="de-DE" sz="1000" dirty="0" smtClean="0">
                <a:latin typeface="Futura Lt BT" panose="020B0402020204020303" pitchFamily="34" charset="0"/>
              </a:rPr>
              <a:t> </a:t>
            </a:r>
            <a:endParaRPr lang="de-DE" dirty="0" smtClean="0">
              <a:latin typeface="Futura Lt BT" panose="020B04020202040203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0000" y="6453336"/>
            <a:ext cx="8064408" cy="215984"/>
          </a:xfrm>
        </p:spPr>
        <p:txBody>
          <a:bodyPr/>
          <a:lstStyle/>
          <a:p>
            <a:r>
              <a:rPr lang="de-DE" smtClean="0">
                <a:latin typeface="Futura Lt BT" panose="020B0402020204020303" pitchFamily="34" charset="0"/>
              </a:rPr>
              <a:t>Oliver </a:t>
            </a:r>
            <a:r>
              <a:rPr lang="de-DE" dirty="0" smtClean="0">
                <a:latin typeface="Futura Lt BT" panose="020B0402020204020303" pitchFamily="34" charset="0"/>
              </a:rPr>
              <a:t>Löwe | </a:t>
            </a:r>
            <a:r>
              <a:rPr lang="de-DE" smtClean="0">
                <a:latin typeface="Futura Lt BT" panose="020B0402020204020303" pitchFamily="34" charset="0"/>
              </a:rPr>
              <a:t>TU Bergakademie Freiberg | Universitätsbibliothek </a:t>
            </a:r>
            <a:r>
              <a:rPr lang="de-DE" dirty="0" smtClean="0">
                <a:latin typeface="Futura Lt BT" panose="020B0402020204020303" pitchFamily="34" charset="0"/>
              </a:rPr>
              <a:t>| </a:t>
            </a:r>
            <a:r>
              <a:rPr lang="de-DE" smtClean="0">
                <a:latin typeface="Futura Lt BT" panose="020B0402020204020303" pitchFamily="34" charset="0"/>
              </a:rPr>
              <a:t>@ubfreiberg</a:t>
            </a: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44000" y="6453296"/>
            <a:ext cx="729192" cy="216024"/>
          </a:xfrm>
        </p:spPr>
        <p:txBody>
          <a:bodyPr/>
          <a:lstStyle/>
          <a:p>
            <a:fld id="{F9CA7F02-FF28-4D8F-AF3B-6C950C783A54}" type="slidenum">
              <a:rPr lang="de-DE" smtClean="0">
                <a:latin typeface="Futura Lt BT" panose="020B0402020204020303" pitchFamily="34" charset="0"/>
              </a:rPr>
              <a:pPr/>
              <a:t>5</a:t>
            </a:fld>
            <a:endParaRPr lang="de-DE">
              <a:latin typeface="Futura Lt BT" panose="020B0402020204020303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>
                <a:latin typeface="Futura Lt BT" panose="020B0402020204020303" pitchFamily="34" charset="0"/>
              </a:rPr>
              <a:t>Hans Leupold (1907-1981)</a:t>
            </a:r>
            <a:endParaRPr lang="de-DE" dirty="0">
              <a:latin typeface="Futura Lt BT" panose="020B04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3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Futura Lt BT" panose="020B0402020204020303" pitchFamily="34" charset="0"/>
              </a:rPr>
              <a:t>Hintergrund</a:t>
            </a: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  <a:hlinkClick r:id="rId2"/>
              </a:rPr>
              <a:t>http://digital.ub.tu-freiberg.de</a:t>
            </a:r>
            <a:r>
              <a:rPr lang="de-DE" dirty="0" smtClean="0">
                <a:latin typeface="Futura Lt BT" panose="020B0402020204020303" pitchFamily="34" charset="0"/>
              </a:rPr>
              <a:t> </a:t>
            </a:r>
          </a:p>
          <a:p>
            <a:endParaRPr lang="de-DE" dirty="0" smtClean="0">
              <a:latin typeface="Futura Lt BT" panose="020B0402020204020303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 err="1" smtClean="0">
                <a:latin typeface="Futura Lt BT" panose="020B0402020204020303" pitchFamily="34" charset="0"/>
              </a:rPr>
              <a:t>Kitodo</a:t>
            </a:r>
            <a:r>
              <a:rPr lang="de-DE" dirty="0" smtClean="0">
                <a:latin typeface="Futura Lt BT" panose="020B0402020204020303" pitchFamily="34" charset="0"/>
              </a:rPr>
              <a:t>-Workflow</a:t>
            </a:r>
          </a:p>
          <a:p>
            <a:pPr marL="285750" indent="-285750">
              <a:buFontTx/>
              <a:buChar char="-"/>
            </a:pPr>
            <a:endParaRPr lang="de-DE" dirty="0" smtClean="0">
              <a:latin typeface="Futura Lt BT" panose="020B0402020204020303" pitchFamily="34" charset="0"/>
            </a:endParaRPr>
          </a:p>
          <a:p>
            <a:pPr marL="1028700" lvl="1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Gründungsmitglied </a:t>
            </a:r>
            <a:r>
              <a:rPr lang="de-DE" dirty="0" err="1" smtClean="0">
                <a:latin typeface="Futura Lt BT" panose="020B0402020204020303" pitchFamily="34" charset="0"/>
              </a:rPr>
              <a:t>goobi</a:t>
            </a:r>
            <a:r>
              <a:rPr lang="de-DE" dirty="0" smtClean="0">
                <a:latin typeface="Futura Lt BT" panose="020B0402020204020303" pitchFamily="34" charset="0"/>
              </a:rPr>
              <a:t>/</a:t>
            </a:r>
            <a:r>
              <a:rPr lang="de-DE" dirty="0" err="1" smtClean="0">
                <a:latin typeface="Futura Lt BT" panose="020B0402020204020303" pitchFamily="34" charset="0"/>
              </a:rPr>
              <a:t>kitodo</a:t>
            </a:r>
            <a:r>
              <a:rPr lang="de-DE" dirty="0" smtClean="0">
                <a:latin typeface="Futura Lt BT" panose="020B0402020204020303" pitchFamily="34" charset="0"/>
              </a:rPr>
              <a:t> e.V.</a:t>
            </a:r>
          </a:p>
          <a:p>
            <a:pPr marL="1028700" lvl="1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SLUB-1nfrastruktur als eigenständiger Mandant</a:t>
            </a:r>
          </a:p>
          <a:p>
            <a:pPr marL="271463" indent="-271463">
              <a:buFontTx/>
              <a:buChar char="-"/>
            </a:pPr>
            <a:endParaRPr lang="de-DE" dirty="0" smtClean="0">
              <a:latin typeface="Futura Lt BT" panose="020B0402020204020303" pitchFamily="34" charset="0"/>
            </a:endParaRPr>
          </a:p>
          <a:p>
            <a:pPr marL="271463" indent="-271463">
              <a:buFontTx/>
              <a:buChar char="-"/>
            </a:pPr>
            <a:endParaRPr lang="de-DE" dirty="0">
              <a:latin typeface="Futura Lt BT" panose="020B0402020204020303" pitchFamily="34" charset="0"/>
            </a:endParaRPr>
          </a:p>
          <a:p>
            <a:pPr marL="271463" indent="-271463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Datengeber für </a:t>
            </a:r>
          </a:p>
          <a:p>
            <a:pPr marL="1028700" lvl="1">
              <a:buFontTx/>
              <a:buChar char="-"/>
            </a:pPr>
            <a:endParaRPr lang="de-DE" dirty="0" smtClean="0">
              <a:latin typeface="Futura Lt BT" panose="020B0402020204020303" pitchFamily="34" charset="0"/>
            </a:endParaRPr>
          </a:p>
          <a:p>
            <a:pPr marL="1028700" lvl="1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Deutsche Digitale Bibliothek: 2.153 Objekte</a:t>
            </a:r>
          </a:p>
          <a:p>
            <a:pPr marL="1028700" lvl="1">
              <a:buFontTx/>
              <a:buChar char="-"/>
            </a:pPr>
            <a:r>
              <a:rPr lang="de-DE" dirty="0" err="1" smtClean="0">
                <a:latin typeface="Futura Lt BT" panose="020B0402020204020303" pitchFamily="34" charset="0"/>
              </a:rPr>
              <a:t>Europeana</a:t>
            </a:r>
            <a:r>
              <a:rPr lang="de-DE" dirty="0" smtClean="0">
                <a:latin typeface="Futura Lt BT" panose="020B0402020204020303" pitchFamily="34" charset="0"/>
              </a:rPr>
              <a:t>: 1.868 Objekte </a:t>
            </a:r>
          </a:p>
          <a:p>
            <a:pPr marL="1028700" lvl="1">
              <a:buFontTx/>
              <a:buChar char="-"/>
            </a:pPr>
            <a:endParaRPr lang="de-DE" dirty="0" smtClean="0">
              <a:latin typeface="Futura Lt BT" panose="020B0402020204020303" pitchFamily="34" charset="0"/>
            </a:endParaRPr>
          </a:p>
          <a:p>
            <a:pPr marL="1028700" lvl="1">
              <a:buFontTx/>
              <a:buChar char="-"/>
            </a:pPr>
            <a:endParaRPr lang="de-DE" dirty="0" smtClean="0">
              <a:latin typeface="Futura Lt BT" panose="020B04020202040203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0000" y="6453336"/>
            <a:ext cx="8064408" cy="215984"/>
          </a:xfrm>
        </p:spPr>
        <p:txBody>
          <a:bodyPr/>
          <a:lstStyle/>
          <a:p>
            <a:r>
              <a:rPr lang="de-DE" smtClean="0">
                <a:latin typeface="Futura Lt BT" panose="020B0402020204020303" pitchFamily="34" charset="0"/>
              </a:rPr>
              <a:t>Oliver </a:t>
            </a:r>
            <a:r>
              <a:rPr lang="de-DE" dirty="0" smtClean="0">
                <a:latin typeface="Futura Lt BT" panose="020B0402020204020303" pitchFamily="34" charset="0"/>
              </a:rPr>
              <a:t>Löwe | </a:t>
            </a:r>
            <a:r>
              <a:rPr lang="de-DE" smtClean="0">
                <a:latin typeface="Futura Lt BT" panose="020B0402020204020303" pitchFamily="34" charset="0"/>
              </a:rPr>
              <a:t>TU Bergakademie Freiberg | Universitätsbibliothek </a:t>
            </a:r>
            <a:r>
              <a:rPr lang="de-DE" dirty="0" smtClean="0">
                <a:latin typeface="Futura Lt BT" panose="020B0402020204020303" pitchFamily="34" charset="0"/>
              </a:rPr>
              <a:t>| </a:t>
            </a:r>
            <a:r>
              <a:rPr lang="de-DE" smtClean="0">
                <a:latin typeface="Futura Lt BT" panose="020B0402020204020303" pitchFamily="34" charset="0"/>
              </a:rPr>
              <a:t>@ubfreiberg</a:t>
            </a: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44000" y="6453296"/>
            <a:ext cx="729192" cy="216024"/>
          </a:xfrm>
        </p:spPr>
        <p:txBody>
          <a:bodyPr/>
          <a:lstStyle/>
          <a:p>
            <a:fld id="{F9CA7F02-FF28-4D8F-AF3B-6C950C783A5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mtClean="0">
                <a:latin typeface="Futura Lt BT" panose="020B0402020204020303" pitchFamily="34" charset="0"/>
              </a:rPr>
              <a:t>Präsentationen</a:t>
            </a:r>
            <a:endParaRPr lang="de-DE" dirty="0">
              <a:latin typeface="Futura Lt BT" panose="020B0402020204020303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2" y="3916065"/>
            <a:ext cx="1853188" cy="8798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176" y="3824187"/>
            <a:ext cx="1853188" cy="98204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2" y="1890129"/>
            <a:ext cx="1907704" cy="9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5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Futura Lt BT" panose="020B0402020204020303" pitchFamily="34" charset="0"/>
              </a:rPr>
              <a:t>Daten</a:t>
            </a: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Umfang: 64 Titel</a:t>
            </a:r>
          </a:p>
          <a:p>
            <a:pPr marL="285750" lvl="1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Format: Mets/</a:t>
            </a:r>
            <a:r>
              <a:rPr lang="de-DE" dirty="0" err="1" smtClean="0">
                <a:latin typeface="Futura Lt BT" panose="020B0402020204020303" pitchFamily="34" charset="0"/>
              </a:rPr>
              <a:t>Mods</a:t>
            </a:r>
            <a:endParaRPr lang="de-DE" dirty="0" smtClean="0">
              <a:latin typeface="Futura Lt BT" panose="020B0402020204020303" pitchFamily="34" charset="0"/>
            </a:endParaRPr>
          </a:p>
          <a:p>
            <a:pPr marL="285750" lvl="1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Lizenzen: </a:t>
            </a:r>
          </a:p>
          <a:p>
            <a:pPr marL="685800" lvl="2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Metadaten:</a:t>
            </a:r>
          </a:p>
          <a:p>
            <a:pPr marL="685800" lvl="2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Medien:</a:t>
            </a:r>
          </a:p>
          <a:p>
            <a:pPr marL="685800" lvl="2">
              <a:buFontTx/>
              <a:buChar char="-"/>
            </a:pPr>
            <a:endParaRPr lang="de-DE" dirty="0" smtClean="0">
              <a:latin typeface="Futura Lt BT" panose="020B0402020204020303" pitchFamily="34" charset="0"/>
            </a:endParaRPr>
          </a:p>
          <a:p>
            <a:pPr marL="285750" lvl="1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Zugang OA1-PMH: </a:t>
            </a:r>
          </a:p>
          <a:p>
            <a:pPr marL="685800" lvl="2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Request-URL</a:t>
            </a:r>
            <a:r>
              <a:rPr lang="de-DE" dirty="0">
                <a:latin typeface="Futura Lt BT" panose="020B0402020204020303" pitchFamily="34" charset="0"/>
              </a:rPr>
              <a:t>: </a:t>
            </a:r>
            <a:r>
              <a:rPr lang="de-DE" dirty="0">
                <a:latin typeface="Futura Lt BT" panose="020B0402020204020303" pitchFamily="34" charset="0"/>
                <a:hlinkClick r:id="rId2"/>
              </a:rPr>
              <a:t>http://</a:t>
            </a:r>
            <a:r>
              <a:rPr lang="de-DE" dirty="0" smtClean="0">
                <a:latin typeface="Futura Lt BT" panose="020B0402020204020303" pitchFamily="34" charset="0"/>
                <a:hlinkClick r:id="rId2"/>
              </a:rPr>
              <a:t>digital.ub.tu-freiberg.de/oai/</a:t>
            </a:r>
            <a:endParaRPr lang="de-DE" dirty="0" smtClean="0">
              <a:latin typeface="Futura Lt BT" panose="020B0402020204020303" pitchFamily="34" charset="0"/>
            </a:endParaRPr>
          </a:p>
          <a:p>
            <a:pPr marL="685800" lvl="2">
              <a:buFontTx/>
              <a:buChar char="-"/>
            </a:pPr>
            <a:r>
              <a:rPr lang="de-DE" dirty="0" smtClean="0">
                <a:latin typeface="Futura Lt BT" panose="020B0402020204020303" pitchFamily="34" charset="0"/>
              </a:rPr>
              <a:t>Set-URL: </a:t>
            </a:r>
            <a:r>
              <a:rPr lang="de-DE" dirty="0" smtClean="0">
                <a:latin typeface="Futura Lt BT" panose="020B0402020204020303" pitchFamily="34" charset="0"/>
                <a:hlinkClick r:id="rId3"/>
              </a:rPr>
              <a:t>http</a:t>
            </a:r>
            <a:r>
              <a:rPr lang="de-DE" dirty="0">
                <a:latin typeface="Futura Lt BT" panose="020B0402020204020303" pitchFamily="34" charset="0"/>
                <a:hlinkClick r:id="rId3"/>
              </a:rPr>
              <a:t>://</a:t>
            </a:r>
            <a:r>
              <a:rPr lang="de-DE" dirty="0" smtClean="0">
                <a:latin typeface="Futura Lt BT" panose="020B0402020204020303" pitchFamily="34" charset="0"/>
                <a:hlinkClick r:id="rId3"/>
              </a:rPr>
              <a:t>digital.ub.tu-freiberg.de/oai/?verb=List1dentifiers&amp;metadataPrefix=mets&amp;set=leupold</a:t>
            </a:r>
            <a:r>
              <a:rPr lang="de-DE" dirty="0" smtClean="0">
                <a:latin typeface="Futura Lt BT" panose="020B0402020204020303" pitchFamily="34" charset="0"/>
              </a:rPr>
              <a:t> </a:t>
            </a:r>
          </a:p>
          <a:p>
            <a:pPr marL="685800" lvl="2">
              <a:buFontTx/>
              <a:buChar char="-"/>
            </a:pPr>
            <a:endParaRPr lang="de-DE" dirty="0">
              <a:latin typeface="Futura Lt BT" panose="020B0402020204020303" pitchFamily="34" charset="0"/>
            </a:endParaRPr>
          </a:p>
          <a:p>
            <a:pPr marL="685800" lvl="2">
              <a:buFontTx/>
              <a:buChar char="-"/>
            </a:pPr>
            <a:endParaRPr lang="de-DE" dirty="0" smtClean="0">
              <a:latin typeface="Futura Lt BT" panose="020B04020202040203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0000" y="6453336"/>
            <a:ext cx="8064408" cy="215984"/>
          </a:xfrm>
        </p:spPr>
        <p:txBody>
          <a:bodyPr/>
          <a:lstStyle/>
          <a:p>
            <a:r>
              <a:rPr lang="de-DE" smtClean="0">
                <a:latin typeface="Futura Lt BT" panose="020B0402020204020303" pitchFamily="34" charset="0"/>
              </a:rPr>
              <a:t>Oliver </a:t>
            </a:r>
            <a:r>
              <a:rPr lang="de-DE" dirty="0" smtClean="0">
                <a:latin typeface="Futura Lt BT" panose="020B0402020204020303" pitchFamily="34" charset="0"/>
              </a:rPr>
              <a:t>Löwe | </a:t>
            </a:r>
            <a:r>
              <a:rPr lang="de-DE" smtClean="0">
                <a:latin typeface="Futura Lt BT" panose="020B0402020204020303" pitchFamily="34" charset="0"/>
              </a:rPr>
              <a:t>TU Bergakademie Freiberg | Universitätsbibliothek </a:t>
            </a:r>
            <a:r>
              <a:rPr lang="de-DE" dirty="0" smtClean="0">
                <a:latin typeface="Futura Lt BT" panose="020B0402020204020303" pitchFamily="34" charset="0"/>
              </a:rPr>
              <a:t>| </a:t>
            </a:r>
            <a:r>
              <a:rPr lang="de-DE" smtClean="0">
                <a:latin typeface="Futura Lt BT" panose="020B0402020204020303" pitchFamily="34" charset="0"/>
              </a:rPr>
              <a:t>@ubfreiberg</a:t>
            </a: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44000" y="6453296"/>
            <a:ext cx="729192" cy="216024"/>
          </a:xfrm>
        </p:spPr>
        <p:txBody>
          <a:bodyPr/>
          <a:lstStyle/>
          <a:p>
            <a:fld id="{F9CA7F02-FF28-4D8F-AF3B-6C950C783A5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>
                <a:latin typeface="Futura Lt BT" panose="020B0402020204020303" pitchFamily="34" charset="0"/>
              </a:rPr>
              <a:t>Metadaten</a:t>
            </a:r>
            <a:endParaRPr lang="de-DE" dirty="0">
              <a:latin typeface="Futura Lt BT" panose="020B0402020204020303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22" y="2609753"/>
            <a:ext cx="226808" cy="22680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09753"/>
            <a:ext cx="226808" cy="22680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47364"/>
            <a:ext cx="226808" cy="22680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83" y="2847364"/>
            <a:ext cx="232792" cy="23279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53" y="2841441"/>
            <a:ext cx="236984" cy="23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6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Futura Lt BT" panose="020B0402020204020303" pitchFamily="34" charset="0"/>
              </a:rPr>
              <a:t>Danke</a:t>
            </a: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2">
              <a:buFontTx/>
              <a:buChar char="-"/>
            </a:pPr>
            <a:endParaRPr lang="de-DE" dirty="0">
              <a:latin typeface="Futura Lt BT" panose="020B0402020204020303" pitchFamily="34" charset="0"/>
            </a:endParaRPr>
          </a:p>
          <a:p>
            <a:pPr marL="685800" lvl="2">
              <a:buFontTx/>
              <a:buChar char="-"/>
            </a:pPr>
            <a:endParaRPr lang="de-DE" dirty="0" smtClean="0">
              <a:latin typeface="Futura Lt BT" panose="020B0402020204020303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0000" y="6453336"/>
            <a:ext cx="8064408" cy="215984"/>
          </a:xfrm>
        </p:spPr>
        <p:txBody>
          <a:bodyPr/>
          <a:lstStyle/>
          <a:p>
            <a:r>
              <a:rPr lang="de-DE" smtClean="0">
                <a:latin typeface="Futura Lt BT" panose="020B0402020204020303" pitchFamily="34" charset="0"/>
              </a:rPr>
              <a:t>Oliver </a:t>
            </a:r>
            <a:r>
              <a:rPr lang="de-DE" dirty="0" smtClean="0">
                <a:latin typeface="Futura Lt BT" panose="020B0402020204020303" pitchFamily="34" charset="0"/>
              </a:rPr>
              <a:t>Löwe | </a:t>
            </a:r>
            <a:r>
              <a:rPr lang="de-DE" smtClean="0">
                <a:latin typeface="Futura Lt BT" panose="020B0402020204020303" pitchFamily="34" charset="0"/>
              </a:rPr>
              <a:t>TU Bergakademie Freiberg | Universitätsbibliothek </a:t>
            </a:r>
            <a:r>
              <a:rPr lang="de-DE" dirty="0" smtClean="0">
                <a:latin typeface="Futura Lt BT" panose="020B0402020204020303" pitchFamily="34" charset="0"/>
              </a:rPr>
              <a:t>| </a:t>
            </a:r>
            <a:r>
              <a:rPr lang="de-DE" smtClean="0">
                <a:latin typeface="Futura Lt BT" panose="020B0402020204020303" pitchFamily="34" charset="0"/>
              </a:rPr>
              <a:t>@ubfreiberg</a:t>
            </a:r>
            <a:endParaRPr lang="de-DE" dirty="0">
              <a:latin typeface="Futura Lt BT" panose="020B0402020204020303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44000" y="6453296"/>
            <a:ext cx="729192" cy="216024"/>
          </a:xfrm>
        </p:spPr>
        <p:txBody>
          <a:bodyPr/>
          <a:lstStyle/>
          <a:p>
            <a:fld id="{F9CA7F02-FF28-4D8F-AF3B-6C950C783A5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Futura Lt BT" panose="020B0402020204020303" pitchFamily="34" charset="0"/>
              </a:rPr>
              <a:t>Vielen Dank und viel Vergnügen</a:t>
            </a:r>
            <a:endParaRPr lang="de-DE" dirty="0">
              <a:latin typeface="Futura Lt BT" panose="020B0402020204020303" pitchFamily="34" charset="0"/>
            </a:endParaRPr>
          </a:p>
        </p:txBody>
      </p:sp>
      <p:pic>
        <p:nvPicPr>
          <p:cNvPr id="8" name="Bild 7" descr="gezaehe.tif.origin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4509122" cy="3528392"/>
          </a:xfrm>
          <a:prstGeom prst="rect">
            <a:avLst/>
          </a:prstGeom>
        </p:spPr>
      </p:pic>
      <p:pic>
        <p:nvPicPr>
          <p:cNvPr id="9" name="Bild 8" descr="stollen.tif.origi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52" y="1196752"/>
            <a:ext cx="3422767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4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Vorlage_blau-1">
  <a:themeElements>
    <a:clrScheme name="TUBAF-Farben">
      <a:dk1>
        <a:srgbClr val="0064A8"/>
      </a:dk1>
      <a:lt1>
        <a:sysClr val="window" lastClr="FFFFFF"/>
      </a:lt1>
      <a:dk2>
        <a:srgbClr val="1F497D"/>
      </a:dk2>
      <a:lt2>
        <a:srgbClr val="EEECE1"/>
      </a:lt2>
      <a:accent1>
        <a:srgbClr val="0064A8"/>
      </a:accent1>
      <a:accent2>
        <a:srgbClr val="E66E01"/>
      </a:accent2>
      <a:accent3>
        <a:srgbClr val="4EBCCE"/>
      </a:accent3>
      <a:accent4>
        <a:srgbClr val="B20026"/>
      </a:accent4>
      <a:accent5>
        <a:srgbClr val="2E9028"/>
      </a:accent5>
      <a:accent6>
        <a:srgbClr val="7F7F7F"/>
      </a:accent6>
      <a:hlink>
        <a:srgbClr val="0064A8"/>
      </a:hlink>
      <a:folHlink>
        <a:srgbClr val="7F7F7F"/>
      </a:folHlink>
    </a:clrScheme>
    <a:fontScheme name="TUBAF-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-Vorlage-blau (Format 4-3).potx" id="{FEC7B0DD-157B-4038-A60C-E93654AECBE7}" vid="{E751C007-F6C0-4CB8-8F57-EFE184CC12F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PowerPoint-Vorlage-blau (Format 4-3)</Template>
  <TotalTime>0</TotalTime>
  <Words>579</Words>
  <Application>Microsoft Macintosh PowerPoint</Application>
  <PresentationFormat>Bildschirmpräsentation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PowerPoint-Vorlage_blau-1</vt:lpstr>
      <vt:lpstr>Zeichnungen bergbaulicher Anlagen (Leupoldsammlung)</vt:lpstr>
      <vt:lpstr>Hintergrund</vt:lpstr>
      <vt:lpstr>Hintergrund</vt:lpstr>
      <vt:lpstr>Hintergrund</vt:lpstr>
      <vt:lpstr>Hintergrund</vt:lpstr>
      <vt:lpstr>Hintergrund</vt:lpstr>
      <vt:lpstr>Daten</vt:lpstr>
      <vt:lpstr>Danke</vt:lpstr>
    </vt:vector>
  </TitlesOfParts>
  <Company>TU Bergakademie Freiberg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Zeichnungen bergbaulicher Anlagen (Leupoldsammlung)</dc:title>
  <dc:creator>Löwe Oliver</dc:creator>
  <cp:lastModifiedBy>mac Universitätsbibliothek</cp:lastModifiedBy>
  <cp:revision>14</cp:revision>
  <dcterms:created xsi:type="dcterms:W3CDTF">2018-04-04T10:39:43Z</dcterms:created>
  <dcterms:modified xsi:type="dcterms:W3CDTF">2018-04-14T11:24:44Z</dcterms:modified>
</cp:coreProperties>
</file>