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8" r:id="rId2"/>
    <p:sldId id="256" r:id="rId3"/>
  </p:sldIdLst>
  <p:sldSz cx="7561263" cy="10693400"/>
  <p:notesSz cx="9926638" cy="6797675"/>
  <p:custDataLst>
    <p:tags r:id="rId6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>
          <p15:clr>
            <a:srgbClr val="A4A3A4"/>
          </p15:clr>
        </p15:guide>
        <p15:guide id="2" pos="250" userDrawn="1">
          <p15:clr>
            <a:srgbClr val="A4A3A4"/>
          </p15:clr>
        </p15:guide>
        <p15:guide id="3" pos="45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A51"/>
    <a:srgbClr val="F2F2F2"/>
    <a:srgbClr val="E0E0E0"/>
    <a:srgbClr val="EEEEEE"/>
    <a:srgbClr val="004488"/>
    <a:srgbClr val="2347A0"/>
    <a:srgbClr val="E4C3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>
      <p:cViewPr>
        <p:scale>
          <a:sx n="77" d="100"/>
          <a:sy n="77" d="100"/>
        </p:scale>
        <p:origin x="-3078" y="144"/>
      </p:cViewPr>
      <p:guideLst>
        <p:guide orient="horz" pos="3368"/>
        <p:guide pos="250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302317" cy="340537"/>
          </a:xfrm>
          <a:prstGeom prst="rect">
            <a:avLst/>
          </a:prstGeom>
        </p:spPr>
        <p:txBody>
          <a:bodyPr vert="horz" lIns="91484" tIns="45742" rIns="91484" bIns="457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004" y="1"/>
            <a:ext cx="4302317" cy="340537"/>
          </a:xfrm>
          <a:prstGeom prst="rect">
            <a:avLst/>
          </a:prstGeom>
        </p:spPr>
        <p:txBody>
          <a:bodyPr vert="horz" lIns="91484" tIns="45742" rIns="91484" bIns="45742" rtlCol="0"/>
          <a:lstStyle>
            <a:lvl1pPr algn="r">
              <a:defRPr sz="1200"/>
            </a:lvl1pPr>
          </a:lstStyle>
          <a:p>
            <a:fld id="{85001C59-FD84-4303-8AD8-0E52D3E81D7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" y="6457139"/>
            <a:ext cx="4302317" cy="340537"/>
          </a:xfrm>
          <a:prstGeom prst="rect">
            <a:avLst/>
          </a:prstGeom>
        </p:spPr>
        <p:txBody>
          <a:bodyPr vert="horz" lIns="91484" tIns="45742" rIns="91484" bIns="457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004" y="6457139"/>
            <a:ext cx="4302317" cy="340537"/>
          </a:xfrm>
          <a:prstGeom prst="rect">
            <a:avLst/>
          </a:prstGeom>
        </p:spPr>
        <p:txBody>
          <a:bodyPr vert="horz" lIns="91484" tIns="45742" rIns="91484" bIns="45742" rtlCol="0" anchor="b"/>
          <a:lstStyle>
            <a:lvl1pPr algn="r">
              <a:defRPr sz="1200"/>
            </a:lvl1pPr>
          </a:lstStyle>
          <a:p>
            <a:fld id="{E046E4F4-FBF6-401E-95A7-34B3FB0E18C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352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773"/>
          </a:xfrm>
          <a:prstGeom prst="rect">
            <a:avLst/>
          </a:prstGeom>
        </p:spPr>
        <p:txBody>
          <a:bodyPr vert="horz" lIns="91484" tIns="45742" rIns="91484" bIns="45742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2" y="0"/>
            <a:ext cx="4301543" cy="339773"/>
          </a:xfrm>
          <a:prstGeom prst="rect">
            <a:avLst/>
          </a:prstGeom>
        </p:spPr>
        <p:txBody>
          <a:bodyPr vert="horz" lIns="91484" tIns="45742" rIns="91484" bIns="45742" rtlCol="0"/>
          <a:lstStyle>
            <a:lvl1pPr algn="r">
              <a:defRPr sz="1200"/>
            </a:lvl1pPr>
          </a:lstStyle>
          <a:p>
            <a:fld id="{98B6FB0F-1DCE-4F74-AF07-7046DFFD7BAC}" type="datetimeFigureOut">
              <a:rPr lang="de-DE" smtClean="0"/>
              <a:pPr/>
              <a:t>13.03.2018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0" y="511175"/>
            <a:ext cx="1798638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4" tIns="45742" rIns="91484" bIns="4574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394"/>
            <a:ext cx="7941310" cy="3059066"/>
          </a:xfrm>
          <a:prstGeom prst="rect">
            <a:avLst/>
          </a:prstGeom>
        </p:spPr>
        <p:txBody>
          <a:bodyPr vert="horz" lIns="91484" tIns="45742" rIns="91484" bIns="45742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790"/>
            <a:ext cx="4301543" cy="339773"/>
          </a:xfrm>
          <a:prstGeom prst="rect">
            <a:avLst/>
          </a:prstGeom>
        </p:spPr>
        <p:txBody>
          <a:bodyPr vert="horz" lIns="91484" tIns="45742" rIns="91484" bIns="45742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2" y="6456790"/>
            <a:ext cx="4301543" cy="339773"/>
          </a:xfrm>
          <a:prstGeom prst="rect">
            <a:avLst/>
          </a:prstGeom>
        </p:spPr>
        <p:txBody>
          <a:bodyPr vert="horz" lIns="91484" tIns="45742" rIns="91484" bIns="45742" rtlCol="0" anchor="b"/>
          <a:lstStyle>
            <a:lvl1pPr algn="r">
              <a:defRPr sz="1200"/>
            </a:lvl1pPr>
          </a:lstStyle>
          <a:p>
            <a:fld id="{2B5DF6F9-D8C7-479E-86A1-114DC4D901C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07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68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5DF6F9-D8C7-479E-86A1-114DC4D901C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39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7787" cy="229076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94313" cy="27320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58A6-8EDD-4117-8BDA-56B1B7009A9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73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E15B-F8D5-437D-BC78-E70FE6C7B7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265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123363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3363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CF90-23AA-4213-B018-E9613188122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59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9FD-295F-472F-BD58-E6816D1A4CD2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7788" cy="212248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7788" cy="23399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E72B1-79C6-47A6-9643-C3EC826301D3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844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39906-A9B3-4E81-B614-6CF2C81ACFE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324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841750" y="2393950"/>
            <a:ext cx="3341688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841750" y="3390900"/>
            <a:ext cx="3341688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92B05-0245-480B-A5BB-084A4DDF2B3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628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04A8D-BEBD-4290-9026-A2DF3D135EB0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8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3C12A-932C-4667-BB48-BCDC9989AF71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238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7613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55925" y="425450"/>
            <a:ext cx="4227513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7613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8D54-18C9-4651-8828-1B28EA70F9D4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58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82725" y="7485063"/>
            <a:ext cx="4535488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482725" y="955675"/>
            <a:ext cx="4535488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482725" y="8369300"/>
            <a:ext cx="4535488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2832E-8CF9-48B0-854F-5EAE5DC6F5CB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417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5613" cy="1781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7825" y="2495550"/>
            <a:ext cx="6805613" cy="7056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3920A-B43B-4340-99E3-AAAD116F5598}" type="datetime1">
              <a:rPr lang="de-DE" smtClean="0"/>
              <a:pPr/>
              <a:t>13.03.2018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418138" y="9910763"/>
            <a:ext cx="1765300" cy="569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1BC59-6AE2-470E-9833-8A6FBDBE03D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288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hyperlink" Target="https://creativecommons.org/licenses/by-sa/4.0/deed.de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5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25.png"/><Relationship Id="rId5" Type="http://schemas.openxmlformats.org/officeDocument/2006/relationships/image" Target="../media/image10.png"/><Relationship Id="rId10" Type="http://schemas.openxmlformats.org/officeDocument/2006/relationships/image" Target="../media/image24.png"/><Relationship Id="rId4" Type="http://schemas.openxmlformats.org/officeDocument/2006/relationships/image" Target="../media/image20.png"/><Relationship Id="rId9" Type="http://schemas.openxmlformats.org/officeDocument/2006/relationships/image" Target="../media/image23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hteck 39"/>
          <p:cNvSpPr/>
          <p:nvPr/>
        </p:nvSpPr>
        <p:spPr>
          <a:xfrm>
            <a:off x="3911597" y="954211"/>
            <a:ext cx="3484800" cy="4376097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007" y="2354413"/>
            <a:ext cx="2003944" cy="8320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Grafik 10">
            <a:extLst>
              <a:ext uri="{FF2B5EF4-FFF2-40B4-BE49-F238E27FC236}">
                <a16:creationId xmlns="" xmlns:a16="http://schemas.microsoft.com/office/drawing/2014/main" id="{36238704-3506-4D6B-8E9B-7F0A320B2AC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175"/>
          <a:stretch/>
        </p:blipFill>
        <p:spPr>
          <a:xfrm>
            <a:off x="7981824" y="2221539"/>
            <a:ext cx="1714500" cy="64151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2" name="Rechteck 41"/>
          <p:cNvSpPr/>
          <p:nvPr/>
        </p:nvSpPr>
        <p:spPr>
          <a:xfrm>
            <a:off x="194400" y="5562000"/>
            <a:ext cx="3484800" cy="4388400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194386" y="954211"/>
            <a:ext cx="3482951" cy="4387723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198000" y="203159"/>
            <a:ext cx="7167600" cy="53502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>
              <a:latin typeface="ITC Officina Sans Std Book" pitchFamily="50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23649" y="2009215"/>
            <a:ext cx="3216059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Einloggen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  <a:p>
            <a:pPr algn="just"/>
            <a:r>
              <a:rPr lang="de-DE" sz="1300" dirty="0">
                <a:latin typeface="Univers 45 Light"/>
              </a:rPr>
              <a:t>Registrieren Sie </a:t>
            </a:r>
            <a:r>
              <a:rPr lang="de-DE" sz="1300" dirty="0" smtClean="0">
                <a:latin typeface="Univers 45 Light"/>
              </a:rPr>
              <a:t>sich als „Dozent“ unter </a:t>
            </a:r>
            <a:r>
              <a:rPr lang="de-DE" sz="1300" u="sng" dirty="0">
                <a:solidFill>
                  <a:schemeClr val="accent1"/>
                </a:solidFill>
                <a:latin typeface="Univers 45 Light"/>
              </a:rPr>
              <a:t>http://tud.invote.de</a:t>
            </a:r>
            <a:r>
              <a:rPr lang="de-DE" sz="1300" dirty="0">
                <a:latin typeface="Univers 45 Light"/>
              </a:rPr>
              <a:t> und </a:t>
            </a:r>
            <a:r>
              <a:rPr lang="de-DE" sz="1300" dirty="0" smtClean="0">
                <a:latin typeface="Univers 45 Light"/>
              </a:rPr>
              <a:t>fordern Sie Ihre </a:t>
            </a:r>
            <a:r>
              <a:rPr lang="de-DE" sz="1300" dirty="0">
                <a:latin typeface="Univers 45 Light"/>
              </a:rPr>
              <a:t>Zugangsdaten an. Falls Sie </a:t>
            </a:r>
            <a:r>
              <a:rPr lang="de-DE" sz="1300" dirty="0" smtClean="0">
                <a:latin typeface="Univers 45 Light"/>
              </a:rPr>
              <a:t>bereits </a:t>
            </a:r>
            <a:r>
              <a:rPr lang="de-DE" sz="1300" dirty="0">
                <a:latin typeface="Univers 45 Light"/>
              </a:rPr>
              <a:t>registriert sind, loggen Sie sich ein.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303876" y="5643782"/>
            <a:ext cx="27457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Fragen hinzufügen</a:t>
            </a:r>
            <a:r>
              <a:rPr lang="de-DE" sz="1300" dirty="0">
                <a:latin typeface="Univers 45 Light" panose="02000403030000020003" pitchFamily="2" charset="0"/>
              </a:rPr>
              <a:t> </a:t>
            </a:r>
            <a:endParaRPr lang="de-DE" sz="1400" dirty="0">
              <a:latin typeface="Univers 45 Light" panose="02000403030000020003" pitchFamily="2" charset="0"/>
            </a:endParaRPr>
          </a:p>
        </p:txBody>
      </p:sp>
      <p:sp>
        <p:nvSpPr>
          <p:cNvPr id="564" name="Textfeld 563"/>
          <p:cNvSpPr txBox="1"/>
          <p:nvPr/>
        </p:nvSpPr>
        <p:spPr>
          <a:xfrm>
            <a:off x="4026833" y="1044294"/>
            <a:ext cx="3230724" cy="11772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Umfragen erstellen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  <a:p>
            <a:pPr algn="just"/>
            <a:r>
              <a:rPr lang="de-DE" sz="1300" dirty="0">
                <a:latin typeface="Univers 45 Light"/>
              </a:rPr>
              <a:t>Nach der Anmeldung gelangen Sie auf Ihre persönliche Startseite. Klicken Sie auf „</a:t>
            </a:r>
            <a:r>
              <a:rPr lang="de-DE" sz="1300" b="1" dirty="0">
                <a:latin typeface="Univers 45 Light"/>
              </a:rPr>
              <a:t>Neue </a:t>
            </a:r>
            <a:r>
              <a:rPr lang="de-DE" sz="1300" b="1" dirty="0" smtClean="0">
                <a:latin typeface="Univers 45 Light"/>
              </a:rPr>
              <a:t>Sammlung</a:t>
            </a:r>
            <a:r>
              <a:rPr lang="de-DE" sz="1300" dirty="0" smtClean="0">
                <a:latin typeface="Univers 45 Light"/>
              </a:rPr>
              <a:t>“, </a:t>
            </a:r>
            <a:r>
              <a:rPr lang="de-DE" sz="1300" dirty="0">
                <a:latin typeface="Univers 45 Light"/>
              </a:rPr>
              <a:t>um eine neue Fragensammlung  anzulegen.</a:t>
            </a:r>
          </a:p>
        </p:txBody>
      </p:sp>
      <p:sp>
        <p:nvSpPr>
          <p:cNvPr id="33" name="Rechteck 32"/>
          <p:cNvSpPr/>
          <p:nvPr/>
        </p:nvSpPr>
        <p:spPr>
          <a:xfrm>
            <a:off x="180231" y="10177586"/>
            <a:ext cx="7192119" cy="352509"/>
          </a:xfrm>
          <a:prstGeom prst="rect">
            <a:avLst/>
          </a:prstGeom>
          <a:solidFill>
            <a:srgbClr val="0B2A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400" dirty="0">
              <a:latin typeface="DIN BOLD"/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2622402" y="292423"/>
            <a:ext cx="2693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DIN BOLD"/>
              </a:rPr>
              <a:t>Erste Schritte mit </a:t>
            </a:r>
            <a:r>
              <a:rPr lang="de-DE" dirty="0" err="1">
                <a:solidFill>
                  <a:schemeClr val="bg1"/>
                </a:solidFill>
                <a:latin typeface="DIN BOLD"/>
              </a:rPr>
              <a:t>Invote</a:t>
            </a:r>
            <a:r>
              <a:rPr lang="de-DE" dirty="0">
                <a:solidFill>
                  <a:schemeClr val="bg1"/>
                </a:solidFill>
                <a:latin typeface="DIN BOLD"/>
              </a:rPr>
              <a:t> </a:t>
            </a:r>
            <a:endParaRPr lang="de-DE" dirty="0">
              <a:latin typeface="DIN BOLD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95738" y="7622500"/>
            <a:ext cx="322556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300" dirty="0" smtClean="0">
                <a:latin typeface="Univers 45 Light"/>
              </a:rPr>
              <a:t>Formulieren </a:t>
            </a:r>
            <a:r>
              <a:rPr lang="de-DE" sz="1300" dirty="0">
                <a:latin typeface="Univers 45 Light"/>
              </a:rPr>
              <a:t>Sie Ihre Frage und speichern Sie diese. Zu Visualisierungszwecken können Sie ein Bild auswählen, </a:t>
            </a:r>
            <a:r>
              <a:rPr lang="de-DE" sz="1300" dirty="0" smtClean="0">
                <a:latin typeface="Univers 45 Light"/>
              </a:rPr>
              <a:t>welches mit </a:t>
            </a:r>
            <a:r>
              <a:rPr lang="de-DE" sz="1300" dirty="0">
                <a:latin typeface="Univers 45 Light"/>
              </a:rPr>
              <a:t>der Frage angezeigt wird.</a:t>
            </a:r>
            <a:endParaRPr lang="de-DE" dirty="0"/>
          </a:p>
        </p:txBody>
      </p:sp>
      <p:pic>
        <p:nvPicPr>
          <p:cNvPr id="38" name="Grafik 37" descr="E-Learning_weiß.em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24017" y="274885"/>
            <a:ext cx="460141" cy="402637"/>
          </a:xfrm>
          <a:prstGeom prst="rect">
            <a:avLst/>
          </a:prstGeom>
        </p:spPr>
      </p:pic>
      <p:pic>
        <p:nvPicPr>
          <p:cNvPr id="1026" name="Picture 2" descr="D:\Daten\Downloads\logo_weiss.e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098" y="284865"/>
            <a:ext cx="1305099" cy="375981"/>
          </a:xfrm>
          <a:prstGeom prst="rect">
            <a:avLst/>
          </a:prstGeom>
          <a:noFill/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655" y="2799137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>
            <a:extLst>
              <a:ext uri="{FF2B5EF4-FFF2-40B4-BE49-F238E27FC236}">
                <a16:creationId xmlns="" xmlns:a16="http://schemas.microsoft.com/office/drawing/2014/main" id="{DBC91695-D240-4663-8B8D-D699C6A60DB4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1" b="13174"/>
          <a:stretch/>
        </p:blipFill>
        <p:spPr>
          <a:xfrm>
            <a:off x="-2598560" y="3546500"/>
            <a:ext cx="2152650" cy="13936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9" name="Rechteck 38">
            <a:extLst>
              <a:ext uri="{FF2B5EF4-FFF2-40B4-BE49-F238E27FC236}">
                <a16:creationId xmlns="" xmlns:a16="http://schemas.microsoft.com/office/drawing/2014/main" id="{E0B246DD-22CA-4386-A899-6CA83B0005A1}"/>
              </a:ext>
            </a:extLst>
          </p:cNvPr>
          <p:cNvSpPr/>
          <p:nvPr/>
        </p:nvSpPr>
        <p:spPr>
          <a:xfrm>
            <a:off x="3911597" y="5562722"/>
            <a:ext cx="3484800" cy="4388400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1" name="Textfeld 40">
            <a:extLst>
              <a:ext uri="{FF2B5EF4-FFF2-40B4-BE49-F238E27FC236}">
                <a16:creationId xmlns="" xmlns:a16="http://schemas.microsoft.com/office/drawing/2014/main" id="{AE598598-9450-4866-9628-F8246D1B9D4D}"/>
              </a:ext>
            </a:extLst>
          </p:cNvPr>
          <p:cNvSpPr txBox="1"/>
          <p:nvPr/>
        </p:nvSpPr>
        <p:spPr>
          <a:xfrm>
            <a:off x="10189343" y="4663657"/>
            <a:ext cx="321605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de-DE" sz="1300" dirty="0">
                <a:latin typeface="Univers 45 Light" panose="02000403030000020003" pitchFamily="2" charset="0"/>
              </a:rPr>
              <a:t>Sie können auch ohne Login an Umfragen teilnehmen, indem Sie den Umfragecode eingeben und direkt zur Frage gelangen.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="" xmlns:a16="http://schemas.microsoft.com/office/drawing/2014/main" id="{0B23C08D-4A6C-4C61-9528-04E8EACF9671}"/>
              </a:ext>
            </a:extLst>
          </p:cNvPr>
          <p:cNvSpPr txBox="1"/>
          <p:nvPr/>
        </p:nvSpPr>
        <p:spPr>
          <a:xfrm>
            <a:off x="4026833" y="3502075"/>
            <a:ext cx="325732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/>
              </a:rPr>
              <a:t>Legen Sie nun einen Namen für Ihre Sammlung fest und klicken Sie auf „</a:t>
            </a:r>
            <a:r>
              <a:rPr lang="de-DE" sz="1300" b="1" dirty="0">
                <a:latin typeface="Univers 45 Light"/>
              </a:rPr>
              <a:t>Sammlung </a:t>
            </a:r>
            <a:r>
              <a:rPr lang="de-DE" sz="1300" b="1" dirty="0" smtClean="0">
                <a:latin typeface="Univers 45 Light"/>
              </a:rPr>
              <a:t>anlegen</a:t>
            </a:r>
            <a:r>
              <a:rPr lang="de-DE" sz="1300" dirty="0" smtClean="0">
                <a:latin typeface="Univers 45 Light"/>
              </a:rPr>
              <a:t>“.</a:t>
            </a:r>
            <a:endParaRPr lang="de-DE" sz="1300" dirty="0">
              <a:latin typeface="Univers 45 Light"/>
            </a:endParaRPr>
          </a:p>
        </p:txBody>
      </p:sp>
      <p:pic>
        <p:nvPicPr>
          <p:cNvPr id="18" name="Grafik 17">
            <a:extLst>
              <a:ext uri="{FF2B5EF4-FFF2-40B4-BE49-F238E27FC236}">
                <a16:creationId xmlns="" xmlns:a16="http://schemas.microsoft.com/office/drawing/2014/main" id="{89A36B60-B7F5-406F-900B-02BE73A3679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944" r="33717" b="-2627"/>
          <a:stretch/>
        </p:blipFill>
        <p:spPr>
          <a:xfrm>
            <a:off x="8010067" y="4321688"/>
            <a:ext cx="2335984" cy="3993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7" name="Grafik 26">
            <a:extLst>
              <a:ext uri="{FF2B5EF4-FFF2-40B4-BE49-F238E27FC236}">
                <a16:creationId xmlns="" xmlns:a16="http://schemas.microsoft.com/office/drawing/2014/main" id="{06E30061-75A0-43A7-93A8-F489F8B6ED4E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64"/>
          <a:stretch/>
        </p:blipFill>
        <p:spPr>
          <a:xfrm>
            <a:off x="-4690123" y="5813059"/>
            <a:ext cx="1438275" cy="1066925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2" name="Grafik 31">
            <a:extLst>
              <a:ext uri="{FF2B5EF4-FFF2-40B4-BE49-F238E27FC236}">
                <a16:creationId xmlns="" xmlns:a16="http://schemas.microsoft.com/office/drawing/2014/main" id="{97E1C6B8-DAB0-4415-9C8F-026C7910DCC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3544" y="8490067"/>
            <a:ext cx="2143125" cy="12668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5" name="Textfeld 54">
            <a:extLst>
              <a:ext uri="{FF2B5EF4-FFF2-40B4-BE49-F238E27FC236}">
                <a16:creationId xmlns="" xmlns:a16="http://schemas.microsoft.com/office/drawing/2014/main" id="{D4EF37C0-5CF4-4BCC-B61D-24D664B3ABC1}"/>
              </a:ext>
            </a:extLst>
          </p:cNvPr>
          <p:cNvSpPr txBox="1"/>
          <p:nvPr/>
        </p:nvSpPr>
        <p:spPr>
          <a:xfrm>
            <a:off x="303877" y="6051770"/>
            <a:ext cx="1441434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 panose="02000403030000020003" pitchFamily="2" charset="0"/>
              </a:rPr>
              <a:t>Klicken Sie auf „</a:t>
            </a:r>
            <a:r>
              <a:rPr lang="de-DE" sz="1300" b="1" dirty="0">
                <a:latin typeface="Univers 45 Light" panose="02000403030000020003" pitchFamily="2" charset="0"/>
              </a:rPr>
              <a:t>Frage </a:t>
            </a:r>
            <a:r>
              <a:rPr lang="de-DE" sz="1300" b="1" dirty="0" smtClean="0">
                <a:latin typeface="Univers 45 Light" panose="02000403030000020003" pitchFamily="2" charset="0"/>
              </a:rPr>
              <a:t>hinzu-fügen</a:t>
            </a:r>
            <a:r>
              <a:rPr lang="de-DE" sz="1300" dirty="0">
                <a:latin typeface="Univers 45 Light" panose="02000403030000020003" pitchFamily="2" charset="0"/>
              </a:rPr>
              <a:t>“ oder konfigurieren Sie Ihre Sammlung (löschen oder umbenennen). </a:t>
            </a:r>
            <a:endParaRPr lang="de-DE" sz="1400" dirty="0">
              <a:latin typeface="Univers 45 Light" panose="02000403030000020003" pitchFamily="2" charset="0"/>
            </a:endParaRPr>
          </a:p>
        </p:txBody>
      </p:sp>
      <p:sp>
        <p:nvSpPr>
          <p:cNvPr id="58" name="Textfeld 57">
            <a:extLst>
              <a:ext uri="{FF2B5EF4-FFF2-40B4-BE49-F238E27FC236}">
                <a16:creationId xmlns="" xmlns:a16="http://schemas.microsoft.com/office/drawing/2014/main" id="{FF42E319-BF5D-4089-9F99-31D9DFA941D8}"/>
              </a:ext>
            </a:extLst>
          </p:cNvPr>
          <p:cNvSpPr txBox="1"/>
          <p:nvPr/>
        </p:nvSpPr>
        <p:spPr>
          <a:xfrm>
            <a:off x="4020858" y="5652972"/>
            <a:ext cx="323072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Fragetypen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</p:txBody>
      </p:sp>
      <p:sp>
        <p:nvSpPr>
          <p:cNvPr id="59" name="Textfeld 58">
            <a:extLst>
              <a:ext uri="{FF2B5EF4-FFF2-40B4-BE49-F238E27FC236}">
                <a16:creationId xmlns="" xmlns:a16="http://schemas.microsoft.com/office/drawing/2014/main" id="{AFDDB9B1-8567-47CC-811B-F6DED9818D2D}"/>
              </a:ext>
            </a:extLst>
          </p:cNvPr>
          <p:cNvSpPr txBox="1"/>
          <p:nvPr/>
        </p:nvSpPr>
        <p:spPr>
          <a:xfrm>
            <a:off x="4030108" y="6046664"/>
            <a:ext cx="3208912" cy="37702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/>
              </a:rPr>
              <a:t>Sie können zwischen </a:t>
            </a:r>
            <a:r>
              <a:rPr lang="de-DE" sz="1300" dirty="0" smtClean="0">
                <a:latin typeface="Univers 45 Light"/>
              </a:rPr>
              <a:t>„</a:t>
            </a:r>
            <a:r>
              <a:rPr lang="de-DE" sz="1300" b="1" dirty="0" smtClean="0">
                <a:latin typeface="Univers 45 Light"/>
              </a:rPr>
              <a:t>Freitext</a:t>
            </a:r>
            <a:r>
              <a:rPr lang="de-DE" sz="1300" dirty="0" smtClean="0">
                <a:latin typeface="Univers 45 Light"/>
              </a:rPr>
              <a:t>“ </a:t>
            </a:r>
            <a:r>
              <a:rPr lang="de-DE" sz="1300" dirty="0">
                <a:latin typeface="Univers 45 Light"/>
              </a:rPr>
              <a:t>und </a:t>
            </a:r>
            <a:r>
              <a:rPr lang="de-DE" sz="1300" dirty="0" smtClean="0">
                <a:latin typeface="Univers 45 Light"/>
              </a:rPr>
              <a:t>„</a:t>
            </a:r>
            <a:r>
              <a:rPr lang="de-DE" sz="1300" b="1" dirty="0" smtClean="0">
                <a:latin typeface="Univers 45 Light"/>
              </a:rPr>
              <a:t>Auswahl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b="1" dirty="0" smtClean="0">
                <a:latin typeface="Univers 45 Light"/>
              </a:rPr>
              <a:t>(Single-Choice)</a:t>
            </a:r>
            <a:r>
              <a:rPr lang="de-DE" sz="1300" dirty="0" smtClean="0">
                <a:latin typeface="Univers 45 Light"/>
              </a:rPr>
              <a:t>“ </a:t>
            </a:r>
            <a:r>
              <a:rPr lang="de-DE" sz="1300" dirty="0">
                <a:latin typeface="Univers 45 Light"/>
              </a:rPr>
              <a:t>Fragen wählen</a:t>
            </a:r>
            <a:r>
              <a:rPr lang="de-DE" sz="1300" dirty="0" smtClean="0">
                <a:latin typeface="Univers 45 Light"/>
              </a:rPr>
              <a:t>.</a:t>
            </a:r>
          </a:p>
          <a:p>
            <a:pPr algn="just"/>
            <a:endParaRPr lang="de-DE" sz="1300" dirty="0">
              <a:latin typeface="Univers 45 Light"/>
            </a:endParaRPr>
          </a:p>
          <a:p>
            <a:pPr algn="just"/>
            <a:endParaRPr lang="de-DE" sz="1300" dirty="0" smtClean="0">
              <a:latin typeface="Univers 45 Light"/>
            </a:endParaRPr>
          </a:p>
          <a:p>
            <a:pPr algn="just"/>
            <a:endParaRPr lang="de-DE" sz="1300" dirty="0">
              <a:latin typeface="Univers 45 Light"/>
            </a:endParaRPr>
          </a:p>
          <a:p>
            <a:pPr algn="just"/>
            <a:endParaRPr lang="de-DE" sz="1300" dirty="0" smtClean="0">
              <a:latin typeface="Univers 45 Light"/>
            </a:endParaRPr>
          </a:p>
          <a:p>
            <a:pPr algn="just"/>
            <a:endParaRPr lang="de-DE" sz="1300" dirty="0">
              <a:latin typeface="Univers 45 Light"/>
            </a:endParaRPr>
          </a:p>
          <a:p>
            <a:pPr algn="just"/>
            <a:endParaRPr lang="de-DE" sz="1300" dirty="0" smtClean="0">
              <a:latin typeface="Univers 45 Light"/>
            </a:endParaRPr>
          </a:p>
          <a:p>
            <a:pPr algn="just"/>
            <a:endParaRPr lang="de-DE" sz="900" dirty="0" smtClean="0">
              <a:latin typeface="Univers 45 Light"/>
            </a:endParaRPr>
          </a:p>
          <a:p>
            <a:pPr algn="just"/>
            <a:endParaRPr lang="de-DE" sz="900" dirty="0">
              <a:latin typeface="Univers 45 Light"/>
            </a:endParaRPr>
          </a:p>
          <a:p>
            <a:pPr algn="just"/>
            <a:r>
              <a:rPr lang="de-DE" sz="1300" dirty="0" smtClean="0">
                <a:latin typeface="Univers 45 Light"/>
              </a:rPr>
              <a:t>Im Typ Freitext können als Antwort Zahlen oder Buchstaben gewählt werden.</a:t>
            </a:r>
          </a:p>
          <a:p>
            <a:pPr algn="just"/>
            <a:r>
              <a:rPr lang="de-DE" sz="1300" dirty="0" smtClean="0">
                <a:latin typeface="Univers 45 Light"/>
              </a:rPr>
              <a:t>Im Typ Single Choice können Sie unterschiedliche Antwortoptionen mit genau einer richtigen Möglichkeit festlegen. Es sind fünf Antwortoptionen möglich. </a:t>
            </a:r>
            <a:endParaRPr lang="de-DE" sz="1300" dirty="0">
              <a:latin typeface="Univers 45 Light"/>
            </a:endParaRPr>
          </a:p>
        </p:txBody>
      </p:sp>
      <p:pic>
        <p:nvPicPr>
          <p:cNvPr id="52" name="Grafik 51">
            <a:extLst>
              <a:ext uri="{FF2B5EF4-FFF2-40B4-BE49-F238E27FC236}">
                <a16:creationId xmlns="" xmlns:a16="http://schemas.microsoft.com/office/drawing/2014/main" id="{1ABCA622-F10C-4771-BBEC-27774F99AF7C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084" b="12520"/>
          <a:stretch/>
        </p:blipFill>
        <p:spPr>
          <a:xfrm>
            <a:off x="10092222" y="8229437"/>
            <a:ext cx="2105025" cy="17458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76320" y="4397400"/>
            <a:ext cx="2744671" cy="425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4" name="Grafik 43">
            <a:extLst>
              <a:ext uri="{FF2B5EF4-FFF2-40B4-BE49-F238E27FC236}">
                <a16:creationId xmlns="" xmlns:a16="http://schemas.microsoft.com/office/drawing/2014/main" id="{410958DC-164A-4913-B60C-DF8BF0679D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511" y="4486308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4" name="Grafik 3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86692" y="6740603"/>
            <a:ext cx="3438525" cy="108585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482" y="6852986"/>
            <a:ext cx="2867425" cy="108600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feld 6"/>
          <p:cNvSpPr txBox="1"/>
          <p:nvPr/>
        </p:nvSpPr>
        <p:spPr>
          <a:xfrm>
            <a:off x="327970" y="1122638"/>
            <a:ext cx="32117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de-DE" sz="1300" dirty="0">
                <a:latin typeface="Univers 45 Light"/>
              </a:rPr>
              <a:t>Mit </a:t>
            </a:r>
            <a:r>
              <a:rPr lang="de-DE" sz="1300" b="1" dirty="0" err="1" smtClean="0">
                <a:latin typeface="Univers 45 Light"/>
              </a:rPr>
              <a:t>Invote</a:t>
            </a:r>
            <a:r>
              <a:rPr lang="de-DE" sz="1300" dirty="0" smtClean="0">
                <a:latin typeface="Univers 45 Light"/>
              </a:rPr>
              <a:t> </a:t>
            </a:r>
            <a:r>
              <a:rPr lang="de-DE" sz="1300" dirty="0">
                <a:latin typeface="Univers 45 Light"/>
              </a:rPr>
              <a:t>können Sie Live-Umfragen  schnell und einfach erstellen und innerhalb Ihrer Veranstaltung durchführen und auswerten.</a:t>
            </a: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726" y="8561005"/>
            <a:ext cx="2133898" cy="9621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7" name="Grafik 56">
            <a:extLst>
              <a:ext uri="{FF2B5EF4-FFF2-40B4-BE49-F238E27FC236}">
                <a16:creationId xmlns="" xmlns:a16="http://schemas.microsoft.com/office/drawing/2014/main" id="{07137AC9-B8AF-4803-BBDC-A3C6F159FA1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089" y="923883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5" name="Textfeld 14"/>
          <p:cNvSpPr txBox="1"/>
          <p:nvPr/>
        </p:nvSpPr>
        <p:spPr>
          <a:xfrm>
            <a:off x="-2916113" y="-246968"/>
            <a:ext cx="28286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Notizen Korrektur:</a:t>
            </a:r>
          </a:p>
          <a:p>
            <a:endParaRPr lang="de-DE" dirty="0" smtClean="0"/>
          </a:p>
          <a:p>
            <a:r>
              <a:rPr lang="de-DE" dirty="0" smtClean="0"/>
              <a:t>-Registrieren Sie sich als „Dozent“ unter tud.invote.de und fordern Sie Ihre Zugangsdaten an -&gt; ohne „sich anfordern“</a:t>
            </a:r>
          </a:p>
          <a:p>
            <a:r>
              <a:rPr lang="de-DE" dirty="0" smtClean="0"/>
              <a:t>-„Klicken Sie auf „Neue Sammlung“</a:t>
            </a:r>
            <a:r>
              <a:rPr lang="de-DE" dirty="0" smtClean="0">
                <a:solidFill>
                  <a:srgbClr val="FF0000"/>
                </a:solidFill>
              </a:rPr>
              <a:t>, </a:t>
            </a:r>
            <a:r>
              <a:rPr lang="de-DE" dirty="0" smtClean="0"/>
              <a:t>um eine neue Fragensammlung anzulegen. -&gt; Komma fehlt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/>
              <a:t>-</a:t>
            </a:r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54491" y="3330476"/>
            <a:ext cx="2379669" cy="17847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-3162661" y="5652972"/>
            <a:ext cx="2457450" cy="2028825"/>
          </a:xfrm>
          <a:prstGeom prst="rect">
            <a:avLst/>
          </a:prstGeom>
        </p:spPr>
      </p:pic>
      <p:pic>
        <p:nvPicPr>
          <p:cNvPr id="23" name="Grafik 22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423" y="6104430"/>
            <a:ext cx="1528926" cy="11953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3" name="Grafik 42">
            <a:hlinkClick r:id="rId20"/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107" y="10229889"/>
            <a:ext cx="728131" cy="2547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5" name="Textfeld 77"/>
          <p:cNvSpPr txBox="1"/>
          <p:nvPr/>
        </p:nvSpPr>
        <p:spPr>
          <a:xfrm>
            <a:off x="6260316" y="10184563"/>
            <a:ext cx="1067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de-DE" sz="800" dirty="0" smtClean="0">
                <a:solidFill>
                  <a:schemeClr val="bg1"/>
                </a:solidFill>
                <a:latin typeface="Univers 45 Light" panose="02000403030000020003" pitchFamily="2" charset="0"/>
              </a:rPr>
              <a:t>Autor: </a:t>
            </a:r>
            <a:r>
              <a:rPr lang="de-DE" sz="800" dirty="0">
                <a:solidFill>
                  <a:schemeClr val="bg1"/>
                </a:solidFill>
                <a:latin typeface="Univers 45 Light" panose="02000403030000020003" pitchFamily="2" charset="0"/>
              </a:rPr>
              <a:t>TU Dresden Medienzentrum </a:t>
            </a:r>
          </a:p>
        </p:txBody>
      </p:sp>
      <p:sp>
        <p:nvSpPr>
          <p:cNvPr id="46" name="Textfeld 1"/>
          <p:cNvSpPr txBox="1"/>
          <p:nvPr/>
        </p:nvSpPr>
        <p:spPr>
          <a:xfrm>
            <a:off x="210409" y="10223035"/>
            <a:ext cx="53655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>
                <a:solidFill>
                  <a:schemeClr val="bg1"/>
                </a:solidFill>
                <a:latin typeface="DIN BOLD"/>
              </a:rPr>
              <a:t>elearning@tu-dresden.de  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E-Learning an der TU Dresden  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   </a:t>
            </a:r>
            <a:r>
              <a:rPr lang="de-DE" sz="1100" dirty="0">
                <a:solidFill>
                  <a:schemeClr val="bg1"/>
                </a:solidFill>
                <a:latin typeface="DIN BOLD"/>
              </a:rPr>
              <a:t>(0351) </a:t>
            </a:r>
            <a:r>
              <a:rPr lang="de-DE" sz="1100" dirty="0" smtClean="0">
                <a:solidFill>
                  <a:schemeClr val="bg1"/>
                </a:solidFill>
                <a:latin typeface="DIN BOLD"/>
              </a:rPr>
              <a:t>463-34942</a:t>
            </a:r>
            <a:endParaRPr lang="de-DE" sz="1100" dirty="0">
              <a:solidFill>
                <a:schemeClr val="bg1"/>
              </a:solidFill>
              <a:latin typeface="DIN BOLD"/>
            </a:endParaRPr>
          </a:p>
        </p:txBody>
      </p:sp>
    </p:spTree>
    <p:extLst>
      <p:ext uri="{BB962C8B-B14F-4D97-AF65-F5344CB8AC3E}">
        <p14:creationId xmlns:p14="http://schemas.microsoft.com/office/powerpoint/2010/main" val="125006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/>
          <p:cNvSpPr/>
          <p:nvPr/>
        </p:nvSpPr>
        <p:spPr>
          <a:xfrm>
            <a:off x="198242" y="6811499"/>
            <a:ext cx="7184472" cy="3503753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56" name="Grafik 55">
            <a:extLst>
              <a:ext uri="{FF2B5EF4-FFF2-40B4-BE49-F238E27FC236}">
                <a16:creationId xmlns="" xmlns:a16="http://schemas.microsoft.com/office/drawing/2014/main" id="{0CE2D6A2-C26B-40AA-80AF-22B3770BB2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111" y="8707391"/>
            <a:ext cx="3960000" cy="148122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feld 9"/>
          <p:cNvSpPr txBox="1"/>
          <p:nvPr/>
        </p:nvSpPr>
        <p:spPr>
          <a:xfrm>
            <a:off x="199743" y="6915691"/>
            <a:ext cx="3177526" cy="322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2550"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Umfragen auswerten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  <a:p>
            <a:pPr marL="82550" algn="just"/>
            <a:r>
              <a:rPr lang="de-DE" sz="1300" dirty="0">
                <a:latin typeface="Univers 45 Light"/>
              </a:rPr>
              <a:t>Lassen Sie sich nach Beendigung der Umfrage die Ergebnisse </a:t>
            </a:r>
            <a:r>
              <a:rPr lang="de-DE" sz="1300" dirty="0" smtClean="0">
                <a:latin typeface="Univers 45 Light"/>
              </a:rPr>
              <a:t> anzeigen</a:t>
            </a:r>
            <a:r>
              <a:rPr lang="de-DE" sz="1300" dirty="0">
                <a:latin typeface="Univers 45 Light"/>
              </a:rPr>
              <a:t>.</a:t>
            </a:r>
          </a:p>
          <a:p>
            <a:pPr marL="82550"/>
            <a:endParaRPr lang="de-DE" sz="1300" dirty="0">
              <a:latin typeface="Univers 45 Light"/>
            </a:endParaRPr>
          </a:p>
          <a:p>
            <a:pPr marL="82550"/>
            <a:endParaRPr lang="de-DE" sz="1300" dirty="0">
              <a:latin typeface="Univers 45 Light"/>
            </a:endParaRPr>
          </a:p>
          <a:p>
            <a:pPr marL="82550"/>
            <a:endParaRPr lang="de-DE" sz="1300" dirty="0">
              <a:latin typeface="Univers 45 Light"/>
            </a:endParaRPr>
          </a:p>
          <a:p>
            <a:pPr marL="82550"/>
            <a:endParaRPr lang="de-DE" sz="1300" dirty="0">
              <a:latin typeface="Univers 45 Light"/>
            </a:endParaRPr>
          </a:p>
          <a:p>
            <a:pPr marL="82550" algn="just"/>
            <a:r>
              <a:rPr lang="de-DE" sz="1300" dirty="0" smtClean="0">
                <a:latin typeface="Univers 45 Light"/>
              </a:rPr>
              <a:t>Über die Histogramm- oder Textwertoption können Sie </a:t>
            </a:r>
            <a:r>
              <a:rPr lang="de-DE" sz="1300" dirty="0">
                <a:latin typeface="Univers 45 Light"/>
              </a:rPr>
              <a:t>gemeinsam mit den Teilnehmenden die Ergebnisse </a:t>
            </a:r>
            <a:r>
              <a:rPr lang="de-DE" sz="1300" dirty="0" smtClean="0">
                <a:latin typeface="Univers 45 Light"/>
              </a:rPr>
              <a:t>auswerten. Je nach Einstellungen kann auch der Boxplot dargestellt werden.</a:t>
            </a:r>
            <a:endParaRPr lang="de-DE" sz="1300" dirty="0">
              <a:latin typeface="Univers 45 Light"/>
            </a:endParaRPr>
          </a:p>
          <a:p>
            <a:pPr marL="82550" algn="just"/>
            <a:endParaRPr lang="de-DE" sz="300" dirty="0">
              <a:latin typeface="Univers 45 Light"/>
            </a:endParaRPr>
          </a:p>
          <a:p>
            <a:pPr marL="82550" algn="just"/>
            <a:r>
              <a:rPr lang="de-DE" sz="1300" dirty="0" smtClean="0">
                <a:latin typeface="Univers 45 Light"/>
              </a:rPr>
              <a:t>Weiterhin können Sie die </a:t>
            </a:r>
            <a:r>
              <a:rPr lang="de-DE" sz="1300" dirty="0">
                <a:latin typeface="Univers 45 Light"/>
              </a:rPr>
              <a:t>Ergebnisse über die Auswahl „</a:t>
            </a:r>
            <a:r>
              <a:rPr lang="de-DE" sz="1300" b="1" dirty="0">
                <a:latin typeface="Univers 45 Light"/>
              </a:rPr>
              <a:t>Export</a:t>
            </a:r>
            <a:r>
              <a:rPr lang="de-DE" sz="1300" dirty="0">
                <a:latin typeface="Univers 45 Light"/>
              </a:rPr>
              <a:t>“ oder „</a:t>
            </a:r>
            <a:r>
              <a:rPr lang="de-DE" sz="1300" b="1" dirty="0" smtClean="0">
                <a:latin typeface="Univers 45 Light"/>
              </a:rPr>
              <a:t>Teilen</a:t>
            </a:r>
            <a:r>
              <a:rPr lang="de-DE" sz="1300" dirty="0">
                <a:latin typeface="Univers 45 Light"/>
              </a:rPr>
              <a:t>“ speichern </a:t>
            </a:r>
            <a:r>
              <a:rPr lang="de-DE" sz="1300" dirty="0" smtClean="0">
                <a:latin typeface="Univers 45 Light"/>
              </a:rPr>
              <a:t>oder weiter nutzen.</a:t>
            </a:r>
            <a:endParaRPr lang="de-DE" dirty="0"/>
          </a:p>
        </p:txBody>
      </p:sp>
      <p:pic>
        <p:nvPicPr>
          <p:cNvPr id="44" name="Grafik 43">
            <a:extLst>
              <a:ext uri="{FF2B5EF4-FFF2-40B4-BE49-F238E27FC236}">
                <a16:creationId xmlns="" xmlns:a16="http://schemas.microsoft.com/office/drawing/2014/main" id="{DE259EA8-725F-49FF-B703-0A909E5C6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55" t="12842" r="28567" b="74533"/>
          <a:stretch/>
        </p:blipFill>
        <p:spPr>
          <a:xfrm>
            <a:off x="-3035551" y="4969602"/>
            <a:ext cx="1802685" cy="273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3" name="Rechteck 52"/>
          <p:cNvSpPr/>
          <p:nvPr/>
        </p:nvSpPr>
        <p:spPr>
          <a:xfrm>
            <a:off x="194400" y="230706"/>
            <a:ext cx="7184472" cy="2442512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9" name="Rechteck 38"/>
          <p:cNvSpPr/>
          <p:nvPr/>
        </p:nvSpPr>
        <p:spPr>
          <a:xfrm>
            <a:off x="194400" y="2868791"/>
            <a:ext cx="7184472" cy="3774053"/>
          </a:xfrm>
          <a:prstGeom prst="rect">
            <a:avLst/>
          </a:prstGeom>
          <a:solidFill>
            <a:schemeClr val="tx2">
              <a:lumMod val="40000"/>
              <a:lumOff val="60000"/>
              <a:alpha val="10000"/>
            </a:schemeClr>
          </a:solidFill>
          <a:ln w="19050">
            <a:solidFill>
              <a:srgbClr val="0B2A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312433" y="333866"/>
            <a:ext cx="4871822" cy="170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>
                <a:solidFill>
                  <a:srgbClr val="0B2A51"/>
                </a:solidFill>
                <a:latin typeface="DIN BOLD"/>
              </a:rPr>
              <a:t>Umfrage starten</a:t>
            </a:r>
          </a:p>
          <a:p>
            <a:pPr algn="just"/>
            <a:r>
              <a:rPr lang="de-DE" sz="1300" dirty="0">
                <a:latin typeface="Univers 45 Light"/>
              </a:rPr>
              <a:t>Wenn Sie die Umfrage sofort starten und Ihre Studierenden teilnehmen lassen wollen, dann klicken Sie auf „</a:t>
            </a:r>
            <a:r>
              <a:rPr lang="de-DE" sz="1300" b="1" dirty="0">
                <a:latin typeface="Univers 45 Light"/>
              </a:rPr>
              <a:t>Umfrage starten</a:t>
            </a:r>
            <a:r>
              <a:rPr lang="de-DE" sz="1300" dirty="0">
                <a:latin typeface="Univers 45 Light"/>
              </a:rPr>
              <a:t>“.</a:t>
            </a:r>
            <a:endParaRPr lang="de-DE" sz="800" dirty="0">
              <a:latin typeface="DIN BOLD"/>
            </a:endParaRPr>
          </a:p>
          <a:p>
            <a:pPr algn="just"/>
            <a:r>
              <a:rPr lang="de-DE" sz="1300" dirty="0" smtClean="0">
                <a:latin typeface="Univers 45 Light"/>
              </a:rPr>
              <a:t>Die angelegten Fragen können sie aber auch mit Klick auf „</a:t>
            </a:r>
            <a:r>
              <a:rPr lang="de-DE" sz="1300" b="1" dirty="0" smtClean="0">
                <a:latin typeface="Univers 45 Light"/>
              </a:rPr>
              <a:t>Speichern</a:t>
            </a:r>
            <a:r>
              <a:rPr lang="de-DE" sz="1300" dirty="0" smtClean="0">
                <a:latin typeface="Univers 45 Light"/>
              </a:rPr>
              <a:t>“ absichern. In der Veranstaltung können Sie diese Sammlung abrufen und freigeben.</a:t>
            </a:r>
            <a:r>
              <a:rPr lang="de-DE" sz="1300" dirty="0">
                <a:latin typeface="Univers 45 Light"/>
              </a:rPr>
              <a:t> </a:t>
            </a:r>
          </a:p>
          <a:p>
            <a:endParaRPr lang="de-DE" sz="800" dirty="0">
              <a:latin typeface="DIN BOLD"/>
            </a:endParaRPr>
          </a:p>
        </p:txBody>
      </p:sp>
      <p:sp>
        <p:nvSpPr>
          <p:cNvPr id="46" name="Rechteck 45"/>
          <p:cNvSpPr/>
          <p:nvPr/>
        </p:nvSpPr>
        <p:spPr>
          <a:xfrm>
            <a:off x="312433" y="2967602"/>
            <a:ext cx="40704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de-DE" sz="1600" b="1" dirty="0" smtClean="0">
                <a:solidFill>
                  <a:srgbClr val="0B2A51"/>
                </a:solidFill>
                <a:latin typeface="DIN BOLD"/>
              </a:rPr>
              <a:t>Umfragen durchführen</a:t>
            </a:r>
            <a:endParaRPr lang="de-DE" sz="1600" b="1" dirty="0">
              <a:solidFill>
                <a:srgbClr val="0B2A51"/>
              </a:solidFill>
              <a:latin typeface="DIN BOLD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="" xmlns:a16="http://schemas.microsoft.com/office/drawing/2014/main" id="{899602E2-DA00-4BB4-AF94-360A341550A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00"/>
          <a:stretch/>
        </p:blipFill>
        <p:spPr>
          <a:xfrm>
            <a:off x="-3857000" y="3924737"/>
            <a:ext cx="2105025" cy="3188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Grafik 12">
            <a:extLst>
              <a:ext uri="{FF2B5EF4-FFF2-40B4-BE49-F238E27FC236}">
                <a16:creationId xmlns="" xmlns:a16="http://schemas.microsoft.com/office/drawing/2014/main" id="{40CA6414-77AA-4B58-995A-518DBDAB06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026" y="1876602"/>
            <a:ext cx="1714500" cy="1790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Grafik 14">
            <a:extLst>
              <a:ext uri="{FF2B5EF4-FFF2-40B4-BE49-F238E27FC236}">
                <a16:creationId xmlns="" xmlns:a16="http://schemas.microsoft.com/office/drawing/2014/main" id="{7912C596-9316-4BFE-ADC4-78958A516F4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43"/>
          <a:stretch/>
        </p:blipFill>
        <p:spPr>
          <a:xfrm>
            <a:off x="4356695" y="3328067"/>
            <a:ext cx="2851509" cy="314747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5" name="Textfeld 34">
            <a:extLst>
              <a:ext uri="{FF2B5EF4-FFF2-40B4-BE49-F238E27FC236}">
                <a16:creationId xmlns="" xmlns:a16="http://schemas.microsoft.com/office/drawing/2014/main" id="{20DD45B0-ADAB-4B5D-B779-1DC8509ADB1F}"/>
              </a:ext>
            </a:extLst>
          </p:cNvPr>
          <p:cNvSpPr txBox="1"/>
          <p:nvPr/>
        </p:nvSpPr>
        <p:spPr>
          <a:xfrm flipH="1">
            <a:off x="396255" y="4114830"/>
            <a:ext cx="3396187" cy="692497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/>
              </a:rPr>
              <a:t>Die Teilnehmenden können die </a:t>
            </a:r>
            <a:r>
              <a:rPr lang="de-DE" sz="1300" dirty="0" smtClean="0">
                <a:latin typeface="Univers 45 Light"/>
              </a:rPr>
              <a:t>Frage sowie  </a:t>
            </a:r>
            <a:r>
              <a:rPr lang="de-DE" sz="1300" dirty="0">
                <a:latin typeface="Univers 45 Light"/>
              </a:rPr>
              <a:t>gegebenenfalls </a:t>
            </a:r>
            <a:r>
              <a:rPr lang="de-DE" sz="1300" dirty="0" smtClean="0">
                <a:latin typeface="Univers 45 Light"/>
              </a:rPr>
              <a:t>die Antwortmöglichkeiten </a:t>
            </a:r>
            <a:r>
              <a:rPr lang="de-DE" sz="1300" dirty="0">
                <a:latin typeface="Univers 45 Light"/>
              </a:rPr>
              <a:t>lesen.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="" xmlns:a16="http://schemas.microsoft.com/office/drawing/2014/main" id="{20B9AF2C-913A-4FD0-9A93-F5DA73373A70}"/>
              </a:ext>
            </a:extLst>
          </p:cNvPr>
          <p:cNvSpPr txBox="1"/>
          <p:nvPr/>
        </p:nvSpPr>
        <p:spPr>
          <a:xfrm flipH="1">
            <a:off x="400042" y="3324715"/>
            <a:ext cx="3392400" cy="692497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de-DE" sz="1300" dirty="0" smtClean="0">
                <a:latin typeface="Univers 45 Light"/>
              </a:rPr>
              <a:t>Mit Hilfe des </a:t>
            </a:r>
            <a:r>
              <a:rPr lang="de-DE" sz="1300" b="1" dirty="0" smtClean="0">
                <a:latin typeface="Univers 45 Light"/>
              </a:rPr>
              <a:t>Umfragecodes</a:t>
            </a:r>
            <a:r>
              <a:rPr lang="de-DE" sz="1300" dirty="0" smtClean="0">
                <a:latin typeface="Univers 45 Light"/>
              </a:rPr>
              <a:t> können die Studierenden über ihre eigenen mobilen Endgeräte an der Umfrage teilnehmen.</a:t>
            </a:r>
            <a:endParaRPr lang="de-DE" sz="1300" dirty="0">
              <a:latin typeface="Univers 45 Light"/>
            </a:endParaRPr>
          </a:p>
        </p:txBody>
      </p:sp>
      <p:cxnSp>
        <p:nvCxnSpPr>
          <p:cNvPr id="40" name="Gerade Verbindung mit Pfeil 39">
            <a:extLst>
              <a:ext uri="{FF2B5EF4-FFF2-40B4-BE49-F238E27FC236}">
                <a16:creationId xmlns="" xmlns:a16="http://schemas.microsoft.com/office/drawing/2014/main" id="{1461AC1C-2B9C-4C2E-BA06-DAEA35C0DF09}"/>
              </a:ext>
            </a:extLst>
          </p:cNvPr>
          <p:cNvCxnSpPr>
            <a:cxnSpLocks/>
            <a:stCxn id="37" idx="1"/>
          </p:cNvCxnSpPr>
          <p:nvPr/>
        </p:nvCxnSpPr>
        <p:spPr>
          <a:xfrm flipV="1">
            <a:off x="3792442" y="3480557"/>
            <a:ext cx="706213" cy="190407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="" xmlns:a16="http://schemas.microsoft.com/office/drawing/2014/main" id="{A8BA4F41-5BFF-46BC-A79D-6B64CE3DB801}"/>
              </a:ext>
            </a:extLst>
          </p:cNvPr>
          <p:cNvCxnSpPr>
            <a:cxnSpLocks/>
            <a:stCxn id="35" idx="1"/>
          </p:cNvCxnSpPr>
          <p:nvPr/>
        </p:nvCxnSpPr>
        <p:spPr>
          <a:xfrm flipV="1">
            <a:off x="3792442" y="4461078"/>
            <a:ext cx="536850" cy="1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>
            <a:extLst>
              <a:ext uri="{FF2B5EF4-FFF2-40B4-BE49-F238E27FC236}">
                <a16:creationId xmlns="" xmlns:a16="http://schemas.microsoft.com/office/drawing/2014/main" id="{DCF10267-98F3-4762-BF73-7F1EE5BEAB3D}"/>
              </a:ext>
            </a:extLst>
          </p:cNvPr>
          <p:cNvCxnSpPr>
            <a:cxnSpLocks/>
          </p:cNvCxnSpPr>
          <p:nvPr/>
        </p:nvCxnSpPr>
        <p:spPr>
          <a:xfrm>
            <a:off x="3708620" y="6115507"/>
            <a:ext cx="536850" cy="0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feld 49">
            <a:extLst>
              <a:ext uri="{FF2B5EF4-FFF2-40B4-BE49-F238E27FC236}">
                <a16:creationId xmlns="" xmlns:a16="http://schemas.microsoft.com/office/drawing/2014/main" id="{4A277BED-8E3E-4D0B-B544-B5F97ED772F5}"/>
              </a:ext>
            </a:extLst>
          </p:cNvPr>
          <p:cNvSpPr txBox="1"/>
          <p:nvPr/>
        </p:nvSpPr>
        <p:spPr>
          <a:xfrm flipH="1">
            <a:off x="396255" y="4940233"/>
            <a:ext cx="3396187" cy="692497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/>
              </a:rPr>
              <a:t>Wenn </a:t>
            </a:r>
            <a:r>
              <a:rPr lang="de-DE" sz="1300" dirty="0" smtClean="0">
                <a:latin typeface="Univers 45 Light"/>
              </a:rPr>
              <a:t>ausreichend Stimmen gezählt wurden, können Sie </a:t>
            </a:r>
            <a:r>
              <a:rPr lang="de-DE" sz="1300" dirty="0">
                <a:latin typeface="Univers 45 Light"/>
              </a:rPr>
              <a:t>die Umfrage </a:t>
            </a:r>
            <a:r>
              <a:rPr lang="de-DE" sz="1300" dirty="0" smtClean="0">
                <a:latin typeface="Univers 45 Light"/>
              </a:rPr>
              <a:t>beenden</a:t>
            </a:r>
            <a:r>
              <a:rPr lang="de-DE" sz="1300" b="1" dirty="0" smtClean="0">
                <a:latin typeface="Univers 45 Light"/>
              </a:rPr>
              <a:t>,</a:t>
            </a:r>
            <a:r>
              <a:rPr lang="de-DE" sz="1300" dirty="0" smtClean="0">
                <a:latin typeface="Univers 45 Light"/>
              </a:rPr>
              <a:t> indem </a:t>
            </a:r>
            <a:r>
              <a:rPr lang="de-DE" sz="1300" dirty="0">
                <a:latin typeface="Univers 45 Light"/>
              </a:rPr>
              <a:t>Sie auf „Umfrage stoppen</a:t>
            </a:r>
            <a:r>
              <a:rPr lang="de-DE" sz="1300" dirty="0" smtClean="0">
                <a:latin typeface="Univers 45 Light"/>
              </a:rPr>
              <a:t>“ klicken.</a:t>
            </a:r>
            <a:endParaRPr lang="de-DE" sz="1300" dirty="0">
              <a:latin typeface="Univers 45 Light"/>
            </a:endParaRPr>
          </a:p>
        </p:txBody>
      </p:sp>
      <p:cxnSp>
        <p:nvCxnSpPr>
          <p:cNvPr id="51" name="Gerade Verbindung mit Pfeil 50">
            <a:extLst>
              <a:ext uri="{FF2B5EF4-FFF2-40B4-BE49-F238E27FC236}">
                <a16:creationId xmlns="" xmlns:a16="http://schemas.microsoft.com/office/drawing/2014/main" id="{5BDF9CE1-5B58-42E0-9425-81A639C9D64A}"/>
              </a:ext>
            </a:extLst>
          </p:cNvPr>
          <p:cNvCxnSpPr>
            <a:cxnSpLocks/>
            <a:stCxn id="50" idx="1"/>
          </p:cNvCxnSpPr>
          <p:nvPr/>
        </p:nvCxnSpPr>
        <p:spPr>
          <a:xfrm>
            <a:off x="3792442" y="5286482"/>
            <a:ext cx="2076421" cy="685009"/>
          </a:xfrm>
          <a:prstGeom prst="straightConnector1">
            <a:avLst/>
          </a:prstGeom>
          <a:ln>
            <a:solidFill>
              <a:srgbClr val="0B2A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Grafik 47">
            <a:extLst>
              <a:ext uri="{FF2B5EF4-FFF2-40B4-BE49-F238E27FC236}">
                <a16:creationId xmlns="" xmlns:a16="http://schemas.microsoft.com/office/drawing/2014/main" id="{6220E169-A620-42A3-ADAC-F7F8FCE5F6F9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4" b="25737"/>
          <a:stretch/>
        </p:blipFill>
        <p:spPr>
          <a:xfrm>
            <a:off x="9325247" y="6146140"/>
            <a:ext cx="2520000" cy="183344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extfeld 1"/>
          <p:cNvSpPr txBox="1"/>
          <p:nvPr/>
        </p:nvSpPr>
        <p:spPr>
          <a:xfrm>
            <a:off x="8677175" y="1436711"/>
            <a:ext cx="22322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Univers 45 Light"/>
              </a:rPr>
              <a:t>Wenn Sie die Umfrage starten, können die Teilnehmenden über mobile Endgeräte oder Laptops mithilfe des </a:t>
            </a:r>
            <a:r>
              <a:rPr lang="de-DE" b="1" dirty="0">
                <a:latin typeface="Univers 45 Light"/>
              </a:rPr>
              <a:t>Umfragecodes</a:t>
            </a:r>
            <a:r>
              <a:rPr lang="de-DE" dirty="0">
                <a:latin typeface="Univers 45 Light"/>
              </a:rPr>
              <a:t> auf die Umfrage zugreifen und abstimmen</a:t>
            </a:r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345132" y="5402650"/>
            <a:ext cx="3275926" cy="332042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feld 10"/>
          <p:cNvSpPr txBox="1"/>
          <p:nvPr/>
        </p:nvSpPr>
        <p:spPr>
          <a:xfrm>
            <a:off x="268567" y="10315252"/>
            <a:ext cx="7184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50" dirty="0" smtClean="0">
                <a:solidFill>
                  <a:schemeClr val="bg1">
                    <a:lumMod val="75000"/>
                  </a:schemeClr>
                </a:solidFill>
              </a:rPr>
              <a:t>Bildnachweis: Alle Bilder sind Screenshots der Webseite www.tud.invote.de</a:t>
            </a:r>
            <a:endParaRPr lang="de-DE" sz="105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53659" y="7448405"/>
            <a:ext cx="3652665" cy="254804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feld 4"/>
          <p:cNvSpPr txBox="1"/>
          <p:nvPr/>
        </p:nvSpPr>
        <p:spPr>
          <a:xfrm>
            <a:off x="-3195333" y="230706"/>
            <a:ext cx="31683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Notizen Korrektur:</a:t>
            </a:r>
          </a:p>
          <a:p>
            <a:r>
              <a:rPr lang="de-DE" dirty="0" smtClean="0"/>
              <a:t>-Durchführen – schwaches Verben -&gt; Durchführ</a:t>
            </a:r>
            <a:r>
              <a:rPr lang="de-DE" dirty="0" smtClean="0">
                <a:solidFill>
                  <a:srgbClr val="FF0000"/>
                </a:solidFill>
              </a:rPr>
              <a:t>ung</a:t>
            </a:r>
            <a:r>
              <a:rPr lang="de-DE" dirty="0" smtClean="0"/>
              <a:t> ?</a:t>
            </a:r>
          </a:p>
          <a:p>
            <a:r>
              <a:rPr lang="de-DE" dirty="0" smtClean="0"/>
              <a:t>-“Wenn ausreichend Stimmen gezählt wurden, können Sie die Umfrage beenden</a:t>
            </a:r>
            <a:r>
              <a:rPr lang="de-DE" b="1" dirty="0" smtClean="0">
                <a:solidFill>
                  <a:srgbClr val="FF0000"/>
                </a:solidFill>
              </a:rPr>
              <a:t>,</a:t>
            </a:r>
            <a:r>
              <a:rPr lang="de-DE" dirty="0" smtClean="0"/>
              <a:t> indem Sie auf „Umfrage stoppen“ klicken.“</a:t>
            </a:r>
          </a:p>
          <a:p>
            <a:r>
              <a:rPr lang="de-DE" dirty="0" smtClean="0"/>
              <a:t>-Auswerten: schwaches Verb -&gt; das Auswerten ? Auswer</a:t>
            </a:r>
            <a:r>
              <a:rPr lang="de-DE" dirty="0" smtClean="0">
                <a:solidFill>
                  <a:srgbClr val="FF0000"/>
                </a:solidFill>
              </a:rPr>
              <a:t>tung</a:t>
            </a:r>
            <a:r>
              <a:rPr lang="de-DE" dirty="0" smtClean="0"/>
              <a:t>?</a:t>
            </a:r>
          </a:p>
          <a:p>
            <a:r>
              <a:rPr lang="de-DE" dirty="0" smtClean="0"/>
              <a:t>-weiter nutzen -&gt; weiterverwenden</a:t>
            </a:r>
          </a:p>
          <a:p>
            <a:r>
              <a:rPr lang="de-DE" dirty="0" smtClean="0"/>
              <a:t> </a:t>
            </a:r>
          </a:p>
          <a:p>
            <a:r>
              <a:rPr lang="de-DE" dirty="0" smtClean="0"/>
              <a:t> 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 rotWithShape="1">
          <a:blip r:embed="rId11"/>
          <a:srcRect r="3694"/>
          <a:stretch/>
        </p:blipFill>
        <p:spPr>
          <a:xfrm>
            <a:off x="5204288" y="603585"/>
            <a:ext cx="2002405" cy="17556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37961" y="1943130"/>
            <a:ext cx="3990742" cy="4160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7" name="Grafik 26">
            <a:extLst>
              <a:ext uri="{FF2B5EF4-FFF2-40B4-BE49-F238E27FC236}">
                <a16:creationId xmlns="" xmlns:a16="http://schemas.microsoft.com/office/drawing/2014/main" id="{BC8F8404-B989-406E-AD39-576B07BA07E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207" y="1966028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5219" y="7699411"/>
            <a:ext cx="2143125" cy="447675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="" xmlns:a16="http://schemas.microsoft.com/office/drawing/2014/main" id="{BC8F8404-B989-406E-AD39-576B07BA07E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276" y="7704406"/>
            <a:ext cx="860392" cy="86039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4" name="Textfeld 33">
            <a:extLst>
              <a:ext uri="{FF2B5EF4-FFF2-40B4-BE49-F238E27FC236}">
                <a16:creationId xmlns="" xmlns:a16="http://schemas.microsoft.com/office/drawing/2014/main" id="{18E3DD77-4730-4411-8A07-7A17666B7A1C}"/>
              </a:ext>
            </a:extLst>
          </p:cNvPr>
          <p:cNvSpPr txBox="1"/>
          <p:nvPr/>
        </p:nvSpPr>
        <p:spPr>
          <a:xfrm flipH="1">
            <a:off x="396255" y="5755467"/>
            <a:ext cx="3396187" cy="692497"/>
          </a:xfrm>
          <a:prstGeom prst="rect">
            <a:avLst/>
          </a:prstGeom>
          <a:solidFill>
            <a:schemeClr val="bg1"/>
          </a:solidFill>
          <a:ln w="12700">
            <a:solidFill>
              <a:srgbClr val="0B2A51"/>
            </a:solidFill>
            <a:prstDash val="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de-DE" sz="1300" dirty="0">
                <a:latin typeface="Univers 45 Light"/>
              </a:rPr>
              <a:t>Alternativ können die Teilnehmenden auch über den QR-Code auf die Umfrage zugreifen.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623721eb533d735217187a22bf14d7f6b1941f"/>
  <p:tag name="ISPRING_RESOURCE_PATHS_HASH_PRESENTER" val="7e3f1ee88bbbc58d65a789519869711e872c744e"/>
</p:tagLst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Benutzerdefiniert</PresentationFormat>
  <Paragraphs>62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Benutzerdefiniertes Design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2016-10-06T06:54:45Z</dcterms:created>
  <dcterms:modified xsi:type="dcterms:W3CDTF">2018-03-13T15:08:53Z</dcterms:modified>
</cp:coreProperties>
</file>