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</p:sldMasterIdLst>
  <p:notesMasterIdLst>
    <p:notesMasterId r:id="rId4"/>
  </p:notesMasterIdLst>
  <p:handoutMasterIdLst>
    <p:handoutMasterId r:id="rId5"/>
  </p:handoutMasterIdLst>
  <p:sldIdLst>
    <p:sldId id="260" r:id="rId2"/>
    <p:sldId id="261" r:id="rId3"/>
  </p:sldIdLst>
  <p:sldSz cx="7561263" cy="10693400"/>
  <p:notesSz cx="10234613" cy="7104063"/>
  <p:custDataLst>
    <p:tags r:id="rId6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0" userDrawn="1">
          <p15:clr>
            <a:srgbClr val="A4A3A4"/>
          </p15:clr>
        </p15:guide>
        <p15:guide id="2" pos="114" userDrawn="1">
          <p15:clr>
            <a:srgbClr val="A4A3A4"/>
          </p15:clr>
        </p15:guide>
        <p15:guide id="3" pos="2336" userDrawn="1">
          <p15:clr>
            <a:srgbClr val="A4A3A4"/>
          </p15:clr>
        </p15:guide>
        <p15:guide id="4" pos="2427" userDrawn="1">
          <p15:clr>
            <a:srgbClr val="A4A3A4"/>
          </p15:clr>
        </p15:guide>
        <p15:guide id="5" pos="4649" userDrawn="1">
          <p15:clr>
            <a:srgbClr val="A4A3A4"/>
          </p15:clr>
        </p15:guide>
        <p15:guide id="6" orient="horz" pos="556" userDrawn="1">
          <p15:clr>
            <a:srgbClr val="A4A3A4"/>
          </p15:clr>
        </p15:guide>
        <p15:guide id="7" orient="horz" pos="2279" userDrawn="1">
          <p15:clr>
            <a:srgbClr val="A4A3A4"/>
          </p15:clr>
        </p15:guide>
        <p15:guide id="8" orient="horz" pos="2370" userDrawn="1">
          <p15:clr>
            <a:srgbClr val="A4A3A4"/>
          </p15:clr>
        </p15:guide>
        <p15:guide id="9" orient="horz" pos="3323" userDrawn="1">
          <p15:clr>
            <a:srgbClr val="A4A3A4"/>
          </p15:clr>
        </p15:guide>
        <p15:guide id="10" orient="horz" pos="3413" userDrawn="1">
          <p15:clr>
            <a:srgbClr val="A4A3A4"/>
          </p15:clr>
        </p15:guide>
        <p15:guide id="11" orient="horz" pos="5437" userDrawn="1">
          <p15:clr>
            <a:srgbClr val="A4A3A4"/>
          </p15:clr>
        </p15:guide>
        <p15:guide id="12" orient="horz" pos="5273" userDrawn="1">
          <p15:clr>
            <a:srgbClr val="A4A3A4"/>
          </p15:clr>
        </p15:guide>
        <p15:guide id="13" orient="horz" pos="5863" userDrawn="1">
          <p15:clr>
            <a:srgbClr val="A4A3A4"/>
          </p15:clr>
        </p15:guide>
        <p15:guide id="14" orient="horz" pos="5953" userDrawn="1">
          <p15:clr>
            <a:srgbClr val="A4A3A4"/>
          </p15:clr>
        </p15:guide>
        <p15:guide id="15" orient="horz" pos="1835" userDrawn="1">
          <p15:clr>
            <a:srgbClr val="A4A3A4"/>
          </p15:clr>
        </p15:guide>
        <p15:guide id="16" orient="horz" pos="465" userDrawn="1">
          <p15:clr>
            <a:srgbClr val="A4A3A4"/>
          </p15:clr>
        </p15:guide>
        <p15:guide id="17" orient="horz" pos="6271" userDrawn="1">
          <p15:clr>
            <a:srgbClr val="A4A3A4"/>
          </p15:clr>
        </p15:guide>
        <p15:guide id="18" pos="4579" userDrawn="1">
          <p15:clr>
            <a:srgbClr val="A4A3A4"/>
          </p15:clr>
        </p15:guide>
        <p15:guide id="19" pos="45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2A51"/>
    <a:srgbClr val="004488"/>
    <a:srgbClr val="F2F2F2"/>
    <a:srgbClr val="E0E0E0"/>
    <a:srgbClr val="EEEEEE"/>
    <a:srgbClr val="2347A0"/>
    <a:srgbClr val="E4C3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580" autoAdjust="0"/>
    <p:restoredTop sz="94660"/>
  </p:normalViewPr>
  <p:slideViewPr>
    <p:cSldViewPr>
      <p:cViewPr>
        <p:scale>
          <a:sx n="200" d="100"/>
          <a:sy n="200" d="100"/>
        </p:scale>
        <p:origin x="-638" y="-4872"/>
      </p:cViewPr>
      <p:guideLst>
        <p:guide orient="horz" pos="1690"/>
        <p:guide pos="114"/>
        <p:guide pos="2336"/>
        <p:guide pos="2427"/>
        <p:guide pos="4649"/>
        <p:guide orient="horz" pos="556"/>
        <p:guide orient="horz" pos="2279"/>
        <p:guide orient="horz" pos="2370"/>
        <p:guide orient="horz" pos="3323"/>
        <p:guide orient="horz" pos="3413"/>
        <p:guide orient="horz" pos="5437"/>
        <p:guide orient="horz" pos="5273"/>
        <p:guide orient="horz" pos="5863"/>
        <p:guide orient="horz" pos="5953"/>
        <p:guide orient="horz" pos="1835"/>
        <p:guide orient="horz" pos="465"/>
        <p:guide orient="horz" pos="6271"/>
        <p:guide pos="4579"/>
        <p:guide pos="454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435797" cy="355886"/>
          </a:xfrm>
          <a:prstGeom prst="rect">
            <a:avLst/>
          </a:prstGeom>
        </p:spPr>
        <p:txBody>
          <a:bodyPr vert="horz" lIns="94853" tIns="47426" rIns="94853" bIns="47426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796427" y="0"/>
            <a:ext cx="4435797" cy="355886"/>
          </a:xfrm>
          <a:prstGeom prst="rect">
            <a:avLst/>
          </a:prstGeom>
        </p:spPr>
        <p:txBody>
          <a:bodyPr vert="horz" lIns="94853" tIns="47426" rIns="94853" bIns="47426" rtlCol="0"/>
          <a:lstStyle>
            <a:lvl1pPr algn="r">
              <a:defRPr sz="1200"/>
            </a:lvl1pPr>
          </a:lstStyle>
          <a:p>
            <a:fld id="{85001C59-FD84-4303-8AD8-0E52D3E81D7C}" type="datetimeFigureOut">
              <a:rPr lang="de-DE" smtClean="0"/>
              <a:pPr/>
              <a:t>06.02.2018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2" y="6748178"/>
            <a:ext cx="4435797" cy="355885"/>
          </a:xfrm>
          <a:prstGeom prst="rect">
            <a:avLst/>
          </a:prstGeom>
        </p:spPr>
        <p:txBody>
          <a:bodyPr vert="horz" lIns="94853" tIns="47426" rIns="94853" bIns="47426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796427" y="6748178"/>
            <a:ext cx="4435797" cy="355885"/>
          </a:xfrm>
          <a:prstGeom prst="rect">
            <a:avLst/>
          </a:prstGeom>
        </p:spPr>
        <p:txBody>
          <a:bodyPr vert="horz" lIns="94853" tIns="47426" rIns="94853" bIns="47426" rtlCol="0" anchor="b"/>
          <a:lstStyle>
            <a:lvl1pPr algn="r">
              <a:defRPr sz="1200"/>
            </a:lvl1pPr>
          </a:lstStyle>
          <a:p>
            <a:fld id="{E046E4F4-FBF6-401E-95A7-34B3FB0E18C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6352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434999" cy="355087"/>
          </a:xfrm>
          <a:prstGeom prst="rect">
            <a:avLst/>
          </a:prstGeom>
        </p:spPr>
        <p:txBody>
          <a:bodyPr vert="horz" lIns="94853" tIns="47426" rIns="94853" bIns="47426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797248" y="1"/>
            <a:ext cx="4434999" cy="355087"/>
          </a:xfrm>
          <a:prstGeom prst="rect">
            <a:avLst/>
          </a:prstGeom>
        </p:spPr>
        <p:txBody>
          <a:bodyPr vert="horz" lIns="94853" tIns="47426" rIns="94853" bIns="47426" rtlCol="0"/>
          <a:lstStyle>
            <a:lvl1pPr algn="r">
              <a:defRPr sz="1200"/>
            </a:lvl1pPr>
          </a:lstStyle>
          <a:p>
            <a:fld id="{98B6FB0F-1DCE-4F74-AF07-7046DFFD7BAC}" type="datetimeFigureOut">
              <a:rPr lang="de-DE" smtClean="0"/>
              <a:pPr/>
              <a:t>06.02.2018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175125" y="531813"/>
            <a:ext cx="1884363" cy="26654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3" tIns="47426" rIns="94853" bIns="47426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023462" y="3373906"/>
            <a:ext cx="8187690" cy="3196946"/>
          </a:xfrm>
          <a:prstGeom prst="rect">
            <a:avLst/>
          </a:prstGeom>
        </p:spPr>
        <p:txBody>
          <a:bodyPr vert="horz" lIns="94853" tIns="47426" rIns="94853" bIns="47426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6747813"/>
            <a:ext cx="4434999" cy="355087"/>
          </a:xfrm>
          <a:prstGeom prst="rect">
            <a:avLst/>
          </a:prstGeom>
        </p:spPr>
        <p:txBody>
          <a:bodyPr vert="horz" lIns="94853" tIns="47426" rIns="94853" bIns="47426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797248" y="6747813"/>
            <a:ext cx="4434999" cy="355087"/>
          </a:xfrm>
          <a:prstGeom prst="rect">
            <a:avLst/>
          </a:prstGeom>
        </p:spPr>
        <p:txBody>
          <a:bodyPr vert="horz" lIns="94853" tIns="47426" rIns="94853" bIns="47426" rtlCol="0" anchor="b"/>
          <a:lstStyle>
            <a:lvl1pPr algn="r">
              <a:defRPr sz="1200"/>
            </a:lvl1pPr>
          </a:lstStyle>
          <a:p>
            <a:fld id="{2B5DF6F9-D8C7-479E-86A1-114DC4D901C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2076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DF6F9-D8C7-479E-86A1-114DC4D901C1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3439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DF6F9-D8C7-479E-86A1-114DC4D901C1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4077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6738" y="3322638"/>
            <a:ext cx="6427787" cy="2290762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33475" y="6059488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58A6-8EDD-4117-8BDA-56B1B7009A92}" type="datetime1">
              <a:rPr lang="de-DE" smtClean="0"/>
              <a:pPr/>
              <a:t>06.02.2018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733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E15B-F8D5-437D-BC78-E70FE6C7B771}" type="datetime1">
              <a:rPr lang="de-DE" smtClean="0"/>
              <a:pPr/>
              <a:t>06.02.2018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2655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483225" y="428625"/>
            <a:ext cx="1700213" cy="912336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77825" y="428625"/>
            <a:ext cx="4953000" cy="9123363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CF90-23AA-4213-B018-E96131881222}" type="datetime1">
              <a:rPr lang="de-DE" smtClean="0"/>
              <a:pPr/>
              <a:t>06.02.2018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0593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FE9FD-295F-472F-BD58-E6816D1A4CD2}" type="datetime1">
              <a:rPr lang="de-DE" smtClean="0"/>
              <a:pPr/>
              <a:t>06.02.2018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9968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6900" y="6872288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96900" y="4532313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72B1-79C6-47A6-9643-C3EC826301D3}" type="datetime1">
              <a:rPr lang="de-DE" smtClean="0"/>
              <a:pPr/>
              <a:t>06.02.2018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98449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856038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9906-A9B3-4E81-B614-6CF2C81ACFE0}" type="datetime1">
              <a:rPr lang="de-DE" smtClean="0"/>
              <a:pPr/>
              <a:t>06.02.2018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3243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77825" y="3390900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841750" y="3390900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2B05-0245-480B-A5BB-084A4DDF2B34}" type="datetime1">
              <a:rPr lang="de-DE" smtClean="0"/>
              <a:pPr/>
              <a:t>06.02.2018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36282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4A8D-BEBD-4290-9026-A2DF3D135EB0}" type="datetime1">
              <a:rPr lang="de-DE" smtClean="0"/>
              <a:pPr/>
              <a:t>06.02.2018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0885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C12A-932C-4667-BB48-BCDC9989AF71}" type="datetime1">
              <a:rPr lang="de-DE" smtClean="0"/>
              <a:pPr/>
              <a:t>06.02.2018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2389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425450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955925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77825" y="223837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8D54-18C9-4651-8828-1B28EA70F9D4}" type="datetime1">
              <a:rPr lang="de-DE" smtClean="0"/>
              <a:pPr/>
              <a:t>06.02.2018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5658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82725" y="7485063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2832E-8CF9-48B0-854F-5EAE5DC6F5CB}" type="datetime1">
              <a:rPr lang="de-DE" smtClean="0"/>
              <a:pPr/>
              <a:t>06.02.2018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417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5613" cy="1781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77825" y="2495550"/>
            <a:ext cx="6805613" cy="7056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3920A-B43B-4340-99E3-AAAD116F5598}" type="datetime1">
              <a:rPr lang="de-DE" smtClean="0"/>
              <a:pPr/>
              <a:t>06.02.2018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5418138" y="9910763"/>
            <a:ext cx="1765300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288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emf"/><Relationship Id="rId7" Type="http://schemas.openxmlformats.org/officeDocument/2006/relationships/hyperlink" Target="https://creativecommons.org/licenses/by-sa/4.0/deed.de" TargetMode="External"/><Relationship Id="rId12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openxmlformats.org/officeDocument/2006/relationships/hyperlink" Target="https://creativecommons.org/licenses/by/4.0/deed.de" TargetMode="External"/><Relationship Id="rId10" Type="http://schemas.openxmlformats.org/officeDocument/2006/relationships/image" Target="../media/image5.png"/><Relationship Id="rId4" Type="http://schemas.openxmlformats.org/officeDocument/2006/relationships/image" Target="../media/image2.emf"/><Relationship Id="rId9" Type="http://schemas.openxmlformats.org/officeDocument/2006/relationships/hyperlink" Target="https://creativecommons.org/licenses/by-nd/4.0/deed.de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emf"/><Relationship Id="rId7" Type="http://schemas.openxmlformats.org/officeDocument/2006/relationships/hyperlink" Target="https://creativecommons.org/licenses/by-sa/4.0/deed.de" TargetMode="External"/><Relationship Id="rId12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openxmlformats.org/officeDocument/2006/relationships/hyperlink" Target="https://creativecommons.org/licenses/by/4.0/deed.de" TargetMode="External"/><Relationship Id="rId10" Type="http://schemas.openxmlformats.org/officeDocument/2006/relationships/image" Target="../media/image5.png"/><Relationship Id="rId4" Type="http://schemas.openxmlformats.org/officeDocument/2006/relationships/image" Target="../media/image2.emf"/><Relationship Id="rId9" Type="http://schemas.openxmlformats.org/officeDocument/2006/relationships/hyperlink" Target="https://creativecommons.org/licenses/by-nd/4.0/deed.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hteck 42"/>
          <p:cNvSpPr/>
          <p:nvPr/>
        </p:nvSpPr>
        <p:spPr>
          <a:xfrm>
            <a:off x="179808" y="3716103"/>
            <a:ext cx="3528815" cy="1509115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44" name="Rechteck 43"/>
          <p:cNvSpPr/>
          <p:nvPr/>
        </p:nvSpPr>
        <p:spPr>
          <a:xfrm>
            <a:off x="3852863" y="3713290"/>
            <a:ext cx="3527425" cy="1512168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300"/>
              </a:spcAft>
            </a:pPr>
            <a:endParaRPr lang="de-DE" sz="1600" dirty="0">
              <a:solidFill>
                <a:schemeClr val="tx1"/>
              </a:solidFill>
              <a:latin typeface="Univers 45 Light"/>
            </a:endParaRPr>
          </a:p>
        </p:txBody>
      </p:sp>
      <p:sp>
        <p:nvSpPr>
          <p:cNvPr id="45" name="Rechteck 44"/>
          <p:cNvSpPr/>
          <p:nvPr/>
        </p:nvSpPr>
        <p:spPr>
          <a:xfrm>
            <a:off x="3852863" y="7248055"/>
            <a:ext cx="3527425" cy="2059457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dirty="0"/>
          </a:p>
          <a:p>
            <a:endParaRPr lang="de-DE" dirty="0"/>
          </a:p>
        </p:txBody>
      </p:sp>
      <p:sp>
        <p:nvSpPr>
          <p:cNvPr id="46" name="Rechteck 45"/>
          <p:cNvSpPr/>
          <p:nvPr/>
        </p:nvSpPr>
        <p:spPr>
          <a:xfrm>
            <a:off x="179585" y="7248057"/>
            <a:ext cx="3528815" cy="2059456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300"/>
              </a:spcAft>
            </a:pPr>
            <a:endParaRPr lang="de-DE" dirty="0">
              <a:solidFill>
                <a:schemeClr val="tx1"/>
              </a:solidFill>
              <a:latin typeface="Univers 45 Light"/>
            </a:endParaRPr>
          </a:p>
        </p:txBody>
      </p:sp>
      <p:sp>
        <p:nvSpPr>
          <p:cNvPr id="66" name="Rechteck 65"/>
          <p:cNvSpPr/>
          <p:nvPr/>
        </p:nvSpPr>
        <p:spPr>
          <a:xfrm>
            <a:off x="180232" y="5361721"/>
            <a:ext cx="3528168" cy="1735970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67" name="Rechteck 66"/>
          <p:cNvSpPr/>
          <p:nvPr/>
        </p:nvSpPr>
        <p:spPr>
          <a:xfrm>
            <a:off x="3852863" y="5361721"/>
            <a:ext cx="3527425" cy="1735970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300"/>
              </a:spcAft>
            </a:pPr>
            <a:endParaRPr lang="de-DE" sz="1600" dirty="0">
              <a:solidFill>
                <a:schemeClr val="tx1"/>
              </a:solidFill>
              <a:latin typeface="Univers 45 Light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98000" y="203159"/>
            <a:ext cx="7188320" cy="535029"/>
          </a:xfrm>
          <a:prstGeom prst="rect">
            <a:avLst/>
          </a:prstGeom>
          <a:solidFill>
            <a:srgbClr val="0B2A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>
              <a:latin typeface="ITC Officina Sans Std Book" pitchFamily="50" charset="0"/>
            </a:endParaRPr>
          </a:p>
        </p:txBody>
      </p:sp>
      <p:sp>
        <p:nvSpPr>
          <p:cNvPr id="33" name="Rechteck 32"/>
          <p:cNvSpPr/>
          <p:nvPr/>
        </p:nvSpPr>
        <p:spPr>
          <a:xfrm>
            <a:off x="180231" y="10177586"/>
            <a:ext cx="7192119" cy="352509"/>
          </a:xfrm>
          <a:prstGeom prst="rect">
            <a:avLst/>
          </a:prstGeom>
          <a:solidFill>
            <a:srgbClr val="0B2A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dirty="0">
                <a:latin typeface="DIN BOLD"/>
              </a:rPr>
              <a:t> </a:t>
            </a:r>
            <a:endParaRPr lang="de-DE" sz="1100" dirty="0">
              <a:latin typeface="DIN BOLD"/>
            </a:endParaRPr>
          </a:p>
        </p:txBody>
      </p:sp>
      <p:sp>
        <p:nvSpPr>
          <p:cNvPr id="60" name="Textfeld 59"/>
          <p:cNvSpPr txBox="1"/>
          <p:nvPr/>
        </p:nvSpPr>
        <p:spPr>
          <a:xfrm>
            <a:off x="195635" y="316953"/>
            <a:ext cx="7176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  <a:latin typeface="DIN BOLD"/>
              </a:rPr>
              <a:t>Urheberrecht im E-Learning </a:t>
            </a:r>
            <a:endParaRPr lang="de-DE" dirty="0">
              <a:latin typeface="DIN BOLD"/>
            </a:endParaRPr>
          </a:p>
        </p:txBody>
      </p:sp>
      <p:pic>
        <p:nvPicPr>
          <p:cNvPr id="38" name="Grafik 37" descr="E-Learning_weiß.e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24017" y="274885"/>
            <a:ext cx="460141" cy="402637"/>
          </a:xfrm>
          <a:prstGeom prst="rect">
            <a:avLst/>
          </a:prstGeom>
        </p:spPr>
      </p:pic>
      <p:pic>
        <p:nvPicPr>
          <p:cNvPr id="1026" name="Picture 2" descr="D:\Daten\Downloads\logo_weiss.e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098" y="284865"/>
            <a:ext cx="1305099" cy="375981"/>
          </a:xfrm>
          <a:prstGeom prst="rect">
            <a:avLst/>
          </a:prstGeom>
          <a:noFill/>
        </p:spPr>
      </p:pic>
      <p:sp>
        <p:nvSpPr>
          <p:cNvPr id="22" name="Rechteck 21"/>
          <p:cNvSpPr/>
          <p:nvPr/>
        </p:nvSpPr>
        <p:spPr>
          <a:xfrm>
            <a:off x="3852863" y="891982"/>
            <a:ext cx="3527425" cy="1821723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dirty="0"/>
          </a:p>
          <a:p>
            <a:endParaRPr lang="de-DE" dirty="0"/>
          </a:p>
        </p:txBody>
      </p:sp>
      <p:sp>
        <p:nvSpPr>
          <p:cNvPr id="23" name="Rechteck 22"/>
          <p:cNvSpPr/>
          <p:nvPr/>
        </p:nvSpPr>
        <p:spPr>
          <a:xfrm>
            <a:off x="179585" y="891633"/>
            <a:ext cx="3528815" cy="1813446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300"/>
              </a:spcAft>
            </a:pPr>
            <a:endParaRPr lang="de-DE" dirty="0">
              <a:solidFill>
                <a:schemeClr val="tx1"/>
              </a:solidFill>
              <a:latin typeface="Univers 45 Light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80975" y="9453323"/>
            <a:ext cx="7200058" cy="618362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4000" b="1" dirty="0">
              <a:solidFill>
                <a:srgbClr val="0B2A51"/>
              </a:solidFill>
              <a:latin typeface="Univers 45 Light" panose="02000403030000020003" pitchFamily="2" charset="0"/>
            </a:endParaRPr>
          </a:p>
          <a:p>
            <a:endParaRPr lang="de-DE" sz="4000" b="1" dirty="0">
              <a:solidFill>
                <a:srgbClr val="0B2A51"/>
              </a:solidFill>
              <a:latin typeface="Univers 45 Light" panose="02000403030000020003" pitchFamily="2" charset="0"/>
            </a:endParaRPr>
          </a:p>
        </p:txBody>
      </p:sp>
      <p:sp>
        <p:nvSpPr>
          <p:cNvPr id="1072" name="Textfeld 1071"/>
          <p:cNvSpPr txBox="1"/>
          <p:nvPr/>
        </p:nvSpPr>
        <p:spPr>
          <a:xfrm>
            <a:off x="249467" y="9523164"/>
            <a:ext cx="7034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800" b="1" dirty="0" smtClean="0">
                <a:latin typeface="Univers 45 Light" panose="02000403030000020003" pitchFamily="2" charset="0"/>
              </a:rPr>
              <a:t>Haftungsausschluss</a:t>
            </a:r>
            <a:r>
              <a:rPr lang="de-DE" sz="800" dirty="0">
                <a:latin typeface="Univers 45 Light" panose="02000403030000020003" pitchFamily="2" charset="0"/>
              </a:rPr>
              <a:t>: Diese Informationen dienen dem </a:t>
            </a:r>
            <a:r>
              <a:rPr lang="de-DE" sz="800" b="1" dirty="0">
                <a:latin typeface="Univers 45 Light" panose="02000403030000020003" pitchFamily="2" charset="0"/>
              </a:rPr>
              <a:t>unverbindlichen Informationszweck</a:t>
            </a:r>
            <a:r>
              <a:rPr lang="de-DE" sz="800" dirty="0">
                <a:latin typeface="Univers 45 Light" panose="02000403030000020003" pitchFamily="2" charset="0"/>
              </a:rPr>
              <a:t>. Sie stellen </a:t>
            </a:r>
            <a:r>
              <a:rPr lang="de-DE" sz="800" b="1" dirty="0">
                <a:latin typeface="Univers 45 Light" panose="02000403030000020003" pitchFamily="2" charset="0"/>
              </a:rPr>
              <a:t>keine Rechtsberatung</a:t>
            </a:r>
            <a:r>
              <a:rPr lang="de-DE" sz="800" dirty="0">
                <a:latin typeface="Univers 45 Light" panose="02000403030000020003" pitchFamily="2" charset="0"/>
              </a:rPr>
              <a:t> im eigentlichen Sinne dar und sind </a:t>
            </a:r>
            <a:r>
              <a:rPr lang="de-DE" sz="800" dirty="0" smtClean="0">
                <a:latin typeface="Univers 45 Light" panose="02000403030000020003" pitchFamily="2" charset="0"/>
              </a:rPr>
              <a:t>ohne </a:t>
            </a:r>
            <a:r>
              <a:rPr lang="de-DE" sz="800" dirty="0">
                <a:latin typeface="Univers 45 Light" panose="02000403030000020003" pitchFamily="2" charset="0"/>
              </a:rPr>
              <a:t>Gewähr auf Richtigkeit und Vollständigkeit. Der Inhalt kann eine individuelle Rechtsberatung nicht ersetzen</a:t>
            </a:r>
            <a:r>
              <a:rPr lang="de-DE" sz="800" dirty="0" smtClean="0">
                <a:latin typeface="Univers 45 Light" panose="02000403030000020003" pitchFamily="2" charset="0"/>
              </a:rPr>
              <a:t>.</a:t>
            </a:r>
          </a:p>
          <a:p>
            <a:pPr algn="just"/>
            <a:r>
              <a:rPr lang="de-DE" sz="800" b="1" dirty="0">
                <a:latin typeface="Univers 45 Light" panose="02000403030000020003" pitchFamily="2" charset="0"/>
              </a:rPr>
              <a:t>Quelle: </a:t>
            </a:r>
            <a:r>
              <a:rPr lang="de-DE" sz="800" dirty="0">
                <a:latin typeface="Univers 45 Light" panose="02000403030000020003" pitchFamily="2" charset="0"/>
              </a:rPr>
              <a:t>https://</a:t>
            </a:r>
            <a:r>
              <a:rPr lang="de-DE" sz="800" dirty="0" smtClean="0">
                <a:latin typeface="Univers 45 Light" panose="02000403030000020003" pitchFamily="2" charset="0"/>
              </a:rPr>
              <a:t>www.bmjv.de/SharedDocs/Gesetzgebungsverfahren/DE/UrhWissG.html</a:t>
            </a:r>
            <a:endParaRPr lang="de-DE" sz="800" dirty="0">
              <a:latin typeface="Univers 45 Light" panose="02000403030000020003" pitchFamily="2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70434" y="951541"/>
            <a:ext cx="3346465" cy="16979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de-DE" b="1" dirty="0">
                <a:solidFill>
                  <a:srgbClr val="0B2A51"/>
                </a:solidFill>
                <a:latin typeface="DIN BOLD"/>
              </a:rPr>
              <a:t>Voraussetzungen für die Nutzung und Bereitstellung 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de-DE" sz="1300" dirty="0">
                <a:latin typeface="Univers 45 Light"/>
              </a:rPr>
              <a:t>Angabe der Quelle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de-DE" sz="1300" dirty="0">
                <a:latin typeface="Univers 45 Light"/>
              </a:rPr>
              <a:t>Werk ist veröffentlicht 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de-DE" sz="1300" dirty="0" smtClean="0">
                <a:latin typeface="Univers 45 Light"/>
              </a:rPr>
              <a:t>nicht-kommerzielle </a:t>
            </a:r>
            <a:r>
              <a:rPr lang="de-DE" sz="1300" dirty="0">
                <a:latin typeface="Univers 45 Light"/>
              </a:rPr>
              <a:t>Verwendung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de-DE" sz="1300" dirty="0">
                <a:latin typeface="Univers 45 Light"/>
              </a:rPr>
              <a:t>nur für bestimmbar abgrenzbaren </a:t>
            </a:r>
            <a:r>
              <a:rPr lang="de-DE" sz="1300" dirty="0" err="1">
                <a:latin typeface="Univers 45 Light"/>
              </a:rPr>
              <a:t>Perso-nenkreis</a:t>
            </a:r>
            <a:r>
              <a:rPr lang="de-DE" sz="1300" dirty="0">
                <a:latin typeface="Univers 45 Light"/>
              </a:rPr>
              <a:t> </a:t>
            </a:r>
            <a:r>
              <a:rPr lang="de-DE" sz="1300" dirty="0" smtClean="0">
                <a:latin typeface="Univers 45 Light"/>
              </a:rPr>
              <a:t>(</a:t>
            </a:r>
            <a:r>
              <a:rPr lang="de-DE" sz="1300" dirty="0">
                <a:latin typeface="Univers 45 Light"/>
              </a:rPr>
              <a:t>V</a:t>
            </a:r>
            <a:r>
              <a:rPr lang="de-DE" sz="1300" dirty="0" smtClean="0">
                <a:latin typeface="Univers 45 Light"/>
              </a:rPr>
              <a:t>eranstaltungsteilnehmende) </a:t>
            </a:r>
            <a:endParaRPr lang="de-DE" sz="1300" dirty="0">
              <a:latin typeface="Univers 45 Light"/>
            </a:endParaRPr>
          </a:p>
        </p:txBody>
      </p:sp>
      <p:sp>
        <p:nvSpPr>
          <p:cNvPr id="49" name="Textfeld 48"/>
          <p:cNvSpPr txBox="1"/>
          <p:nvPr/>
        </p:nvSpPr>
        <p:spPr>
          <a:xfrm>
            <a:off x="270435" y="7352916"/>
            <a:ext cx="3346465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2913">
              <a:spcAft>
                <a:spcPts val="1200"/>
              </a:spcAft>
            </a:pPr>
            <a:r>
              <a:rPr lang="de-DE" b="1" dirty="0" smtClean="0">
                <a:solidFill>
                  <a:srgbClr val="0B2A51"/>
                </a:solidFill>
                <a:latin typeface="DIN BOLD"/>
              </a:rPr>
              <a:t>Nicht </a:t>
            </a:r>
            <a:r>
              <a:rPr lang="de-DE" b="1" dirty="0">
                <a:solidFill>
                  <a:srgbClr val="0B2A51"/>
                </a:solidFill>
                <a:latin typeface="DIN BOLD"/>
              </a:rPr>
              <a:t>geschützte </a:t>
            </a:r>
            <a:r>
              <a:rPr lang="de-DE" b="1" dirty="0" smtClean="0">
                <a:solidFill>
                  <a:srgbClr val="0B2A51"/>
                </a:solidFill>
                <a:latin typeface="DIN BOLD"/>
              </a:rPr>
              <a:t>Inhalte</a:t>
            </a:r>
            <a:endParaRPr lang="de-DE" sz="800" dirty="0">
              <a:latin typeface="Univers 45 Light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300" dirty="0">
                <a:latin typeface="Univers 45 Light"/>
              </a:rPr>
              <a:t>a</a:t>
            </a:r>
            <a:r>
              <a:rPr lang="de-DE" sz="1300" dirty="0" smtClean="0">
                <a:latin typeface="Univers 45 Light"/>
              </a:rPr>
              <a:t>mtliche Quellen (Gesetze, Urteile)</a:t>
            </a:r>
          </a:p>
          <a:p>
            <a:pPr marL="285750" indent="-285750">
              <a:buFont typeface="Wingdings"/>
              <a:buChar char="ü"/>
            </a:pPr>
            <a:r>
              <a:rPr lang="de-DE" sz="1300" dirty="0" smtClean="0">
                <a:latin typeface="Univers 45 Light" panose="02000403030000020003" pitchFamily="2" charset="0"/>
              </a:rPr>
              <a:t>gemeinfreie Quellen</a:t>
            </a:r>
          </a:p>
          <a:p>
            <a:pPr marL="285750" indent="-285750">
              <a:buFont typeface="Wingdings"/>
              <a:buChar char="ü"/>
            </a:pPr>
            <a:r>
              <a:rPr lang="de-DE" sz="1300" dirty="0" smtClean="0">
                <a:latin typeface="Univers 45 Light"/>
              </a:rPr>
              <a:t>Werke </a:t>
            </a:r>
            <a:r>
              <a:rPr lang="de-DE" sz="1300" dirty="0">
                <a:latin typeface="Univers 45 Light"/>
              </a:rPr>
              <a:t>von </a:t>
            </a:r>
            <a:r>
              <a:rPr lang="de-DE" sz="1300" dirty="0" smtClean="0">
                <a:latin typeface="Univers 45 Light"/>
              </a:rPr>
              <a:t>Autoren, die mehr </a:t>
            </a:r>
            <a:r>
              <a:rPr lang="de-DE" sz="1300" dirty="0">
                <a:latin typeface="Univers 45 Light"/>
              </a:rPr>
              <a:t>als 70 </a:t>
            </a:r>
            <a:r>
              <a:rPr lang="de-DE" sz="1300" dirty="0" smtClean="0">
                <a:latin typeface="Univers 45 Light"/>
              </a:rPr>
              <a:t>Jahre tot sind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300" dirty="0">
                <a:latin typeface="Univers 45 Light"/>
              </a:rPr>
              <a:t>Ideen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300" dirty="0" smtClean="0">
                <a:latin typeface="Univers 45 Light"/>
              </a:rPr>
              <a:t>Tatsachen </a:t>
            </a:r>
            <a:r>
              <a:rPr lang="de-DE" sz="1300" dirty="0" smtClean="0">
                <a:latin typeface="Univers 45 Light"/>
              </a:rPr>
              <a:t>ohne eigene kreative </a:t>
            </a:r>
            <a:r>
              <a:rPr lang="de-DE" sz="1300" dirty="0" smtClean="0">
                <a:latin typeface="Univers 45 Light"/>
              </a:rPr>
              <a:t>Leistung</a:t>
            </a:r>
          </a:p>
        </p:txBody>
      </p:sp>
      <p:sp>
        <p:nvSpPr>
          <p:cNvPr id="50" name="Textfeld 49"/>
          <p:cNvSpPr txBox="1"/>
          <p:nvPr/>
        </p:nvSpPr>
        <p:spPr>
          <a:xfrm>
            <a:off x="3937387" y="7344175"/>
            <a:ext cx="3434962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>
              <a:spcAft>
                <a:spcPts val="1200"/>
              </a:spcAft>
            </a:pPr>
            <a:r>
              <a:rPr lang="de-DE" b="1" dirty="0" smtClean="0">
                <a:solidFill>
                  <a:srgbClr val="0B2A51"/>
                </a:solidFill>
                <a:latin typeface="DIN BOLD"/>
              </a:rPr>
              <a:t>Offene Ressourcen </a:t>
            </a:r>
            <a:r>
              <a:rPr lang="de-DE" sz="1200" b="1" dirty="0" smtClean="0">
                <a:solidFill>
                  <a:srgbClr val="0B2A51"/>
                </a:solidFill>
                <a:latin typeface="DIN BOLD"/>
              </a:rPr>
              <a:t>(OER)</a:t>
            </a:r>
            <a:endParaRPr lang="de-DE" sz="1200" b="1" dirty="0">
              <a:solidFill>
                <a:srgbClr val="0B2A51"/>
              </a:solidFill>
              <a:latin typeface="DIN BOLD"/>
            </a:endParaRPr>
          </a:p>
          <a:p>
            <a:r>
              <a:rPr lang="de-DE" sz="1300" dirty="0" smtClean="0">
                <a:latin typeface="Univers 45 Light" panose="02000403030000020003" pitchFamily="2" charset="0"/>
                <a:sym typeface="Wingdings" panose="05000000000000000000" pitchFamily="2" charset="2"/>
              </a:rPr>
              <a:t>Werke mit Creative </a:t>
            </a:r>
            <a:r>
              <a:rPr lang="de-DE" sz="1300" dirty="0" err="1" smtClean="0">
                <a:latin typeface="Univers 45 Light" panose="02000403030000020003" pitchFamily="2" charset="0"/>
                <a:sym typeface="Wingdings" panose="05000000000000000000" pitchFamily="2" charset="2"/>
              </a:rPr>
              <a:t>Commons</a:t>
            </a:r>
            <a:r>
              <a:rPr lang="de-DE" sz="1300" dirty="0" smtClean="0">
                <a:latin typeface="Univers 45 Light" panose="02000403030000020003" pitchFamily="2" charset="0"/>
                <a:sym typeface="Wingdings" panose="05000000000000000000" pitchFamily="2" charset="2"/>
              </a:rPr>
              <a:t>-Lizenz, erkennbar an den folgenden Symbolen:</a:t>
            </a:r>
            <a:endParaRPr lang="de-DE" sz="1300" dirty="0" smtClean="0">
              <a:latin typeface="Univers 45 Light" panose="02000403030000020003" pitchFamily="2" charset="0"/>
              <a:sym typeface="Wingdings" panose="05000000000000000000" pitchFamily="2" charset="2"/>
            </a:endParaRPr>
          </a:p>
          <a:p>
            <a:endParaRPr lang="de-DE" sz="1300" dirty="0" smtClean="0">
              <a:latin typeface="Univers 45 Light" panose="02000403030000020003" pitchFamily="2" charset="0"/>
              <a:sym typeface="Wingdings" panose="05000000000000000000" pitchFamily="2" charset="2"/>
            </a:endParaRPr>
          </a:p>
          <a:p>
            <a:endParaRPr lang="de-DE" sz="1300" dirty="0" smtClean="0">
              <a:latin typeface="Univers 45 Light" panose="02000403030000020003" pitchFamily="2" charset="0"/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de-DE" sz="1300" dirty="0" smtClean="0">
              <a:latin typeface="Univers 45 Light"/>
              <a:sym typeface="Wingdings" panose="05000000000000000000" pitchFamily="2" charset="2"/>
            </a:endParaRPr>
          </a:p>
          <a:p>
            <a:pPr marL="266700" indent="-244475"/>
            <a:r>
              <a:rPr lang="de-DE" sz="1300" b="1" dirty="0" smtClean="0">
                <a:latin typeface="Univers 45 Light"/>
                <a:sym typeface="Wingdings" panose="05000000000000000000" pitchFamily="2" charset="2"/>
              </a:rPr>
              <a:t>!</a:t>
            </a:r>
            <a:r>
              <a:rPr lang="de-DE" sz="1300" dirty="0" smtClean="0">
                <a:latin typeface="Univers 45 Light"/>
                <a:sym typeface="Wingdings" panose="05000000000000000000" pitchFamily="2" charset="2"/>
              </a:rPr>
              <a:t>	mit </a:t>
            </a:r>
            <a:r>
              <a:rPr lang="de-DE" sz="1300" dirty="0">
                <a:latin typeface="Univers 45 Light"/>
                <a:sym typeface="Wingdings" panose="05000000000000000000" pitchFamily="2" charset="2"/>
              </a:rPr>
              <a:t>Quellen- und Lizenzangabe unter den </a:t>
            </a:r>
            <a:r>
              <a:rPr lang="de-DE" sz="1300" dirty="0" smtClean="0">
                <a:latin typeface="Univers 45 Light"/>
                <a:sym typeface="Wingdings" panose="05000000000000000000" pitchFamily="2" charset="2"/>
              </a:rPr>
              <a:t>angegebenen Lizenzbedingungen</a:t>
            </a:r>
            <a:endParaRPr lang="de-DE" sz="1300" dirty="0">
              <a:latin typeface="Univers 45 Light"/>
              <a:sym typeface="Wingdings" panose="05000000000000000000" pitchFamily="2" charset="2"/>
            </a:endParaRPr>
          </a:p>
        </p:txBody>
      </p:sp>
      <p:sp>
        <p:nvSpPr>
          <p:cNvPr id="52" name="Ellipse 51"/>
          <p:cNvSpPr/>
          <p:nvPr/>
        </p:nvSpPr>
        <p:spPr>
          <a:xfrm>
            <a:off x="3996695" y="7360716"/>
            <a:ext cx="360040" cy="360040"/>
          </a:xfrm>
          <a:prstGeom prst="ellipse">
            <a:avLst/>
          </a:prstGeom>
          <a:solidFill>
            <a:srgbClr val="0B2A51"/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  </a:t>
            </a:r>
            <a:endParaRPr lang="de-DE" sz="1000" dirty="0"/>
          </a:p>
        </p:txBody>
      </p:sp>
      <p:grpSp>
        <p:nvGrpSpPr>
          <p:cNvPr id="13" name="Gruppieren 12"/>
          <p:cNvGrpSpPr/>
          <p:nvPr/>
        </p:nvGrpSpPr>
        <p:grpSpPr>
          <a:xfrm>
            <a:off x="4030087" y="7405534"/>
            <a:ext cx="325381" cy="246221"/>
            <a:chOff x="4030087" y="7405534"/>
            <a:chExt cx="325381" cy="246221"/>
          </a:xfrm>
        </p:grpSpPr>
        <p:sp>
          <p:nvSpPr>
            <p:cNvPr id="53" name="Ellipse 52"/>
            <p:cNvSpPr/>
            <p:nvPr/>
          </p:nvSpPr>
          <p:spPr>
            <a:xfrm>
              <a:off x="4081638" y="7445645"/>
              <a:ext cx="190153" cy="190153"/>
            </a:xfrm>
            <a:prstGeom prst="ellipse">
              <a:avLst/>
            </a:prstGeom>
            <a:solidFill>
              <a:srgbClr val="0B2A51"/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500" dirty="0">
                <a:solidFill>
                  <a:schemeClr val="bg1"/>
                </a:solidFill>
              </a:endParaRPr>
            </a:p>
          </p:txBody>
        </p:sp>
        <p:sp>
          <p:nvSpPr>
            <p:cNvPr id="54" name="Textfeld 53"/>
            <p:cNvSpPr txBox="1"/>
            <p:nvPr/>
          </p:nvSpPr>
          <p:spPr>
            <a:xfrm>
              <a:off x="4030087" y="7405534"/>
              <a:ext cx="325381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de-DE" sz="1000" b="1" dirty="0" smtClean="0">
                  <a:solidFill>
                    <a:schemeClr val="bg1"/>
                  </a:solidFill>
                </a:rPr>
                <a:t>cc</a:t>
              </a:r>
              <a:endParaRPr lang="de-DE" sz="10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5" name="Grafik 4">
            <a:hlinkClick r:id="rId5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706" y="8371036"/>
            <a:ext cx="744125" cy="26035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Grafik 6">
            <a:hlinkClick r:id="rId7"/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7198" y="8371036"/>
            <a:ext cx="735721" cy="25741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Grafik 7">
            <a:hlinkClick r:id="rId9"/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9286" y="8371036"/>
            <a:ext cx="744118" cy="2603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4" name="Rechteck 63"/>
          <p:cNvSpPr/>
          <p:nvPr/>
        </p:nvSpPr>
        <p:spPr>
          <a:xfrm>
            <a:off x="180231" y="2849194"/>
            <a:ext cx="7200057" cy="719485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4000" b="1" dirty="0">
              <a:solidFill>
                <a:srgbClr val="0B2A51"/>
              </a:solidFill>
              <a:latin typeface="Univers 45 Light" panose="02000403030000020003" pitchFamily="2" charset="0"/>
            </a:endParaRPr>
          </a:p>
          <a:p>
            <a:endParaRPr lang="de-DE" sz="4000" b="1" dirty="0">
              <a:solidFill>
                <a:srgbClr val="0B2A51"/>
              </a:solidFill>
              <a:latin typeface="Univers 45 Light" panose="02000403030000020003" pitchFamily="2" charset="0"/>
            </a:endParaRPr>
          </a:p>
        </p:txBody>
      </p:sp>
      <p:sp>
        <p:nvSpPr>
          <p:cNvPr id="65" name="Rechteck 64"/>
          <p:cNvSpPr/>
          <p:nvPr/>
        </p:nvSpPr>
        <p:spPr>
          <a:xfrm>
            <a:off x="195635" y="2919749"/>
            <a:ext cx="717671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500" b="1" dirty="0" smtClean="0">
                <a:solidFill>
                  <a:srgbClr val="0B2A51"/>
                </a:solidFill>
                <a:latin typeface="DIN BOLD"/>
              </a:rPr>
              <a:t>Folgende Quellen (Texte, Bilder, Video, Audio) dürfen für die </a:t>
            </a:r>
            <a:r>
              <a:rPr lang="de-DE" sz="1500" b="1" dirty="0">
                <a:solidFill>
                  <a:srgbClr val="0B2A51"/>
                </a:solidFill>
                <a:latin typeface="DIN BOLD"/>
              </a:rPr>
              <a:t>Lehre </a:t>
            </a:r>
            <a:r>
              <a:rPr lang="de-DE" sz="1500" b="1" dirty="0" smtClean="0">
                <a:solidFill>
                  <a:srgbClr val="0B2A51"/>
                </a:solidFill>
                <a:latin typeface="DIN BOLD"/>
              </a:rPr>
              <a:t>zur </a:t>
            </a:r>
            <a:br>
              <a:rPr lang="de-DE" sz="1500" b="1" dirty="0" smtClean="0">
                <a:solidFill>
                  <a:srgbClr val="0B2A51"/>
                </a:solidFill>
                <a:latin typeface="DIN BOLD"/>
              </a:rPr>
            </a:br>
            <a:r>
              <a:rPr lang="de-DE" sz="1500" b="1" dirty="0" smtClean="0">
                <a:solidFill>
                  <a:srgbClr val="0B2A51"/>
                </a:solidFill>
                <a:latin typeface="DIN BOLD"/>
              </a:rPr>
              <a:t>Vor- </a:t>
            </a:r>
            <a:r>
              <a:rPr lang="de-DE" sz="1500" b="1" dirty="0">
                <a:solidFill>
                  <a:srgbClr val="0B2A51"/>
                </a:solidFill>
                <a:latin typeface="DIN BOLD"/>
              </a:rPr>
              <a:t>und </a:t>
            </a:r>
            <a:r>
              <a:rPr lang="de-DE" sz="1500" b="1" dirty="0" smtClean="0">
                <a:solidFill>
                  <a:srgbClr val="0B2A51"/>
                </a:solidFill>
                <a:latin typeface="DIN BOLD"/>
              </a:rPr>
              <a:t>Nachbereitung, </a:t>
            </a:r>
            <a:r>
              <a:rPr lang="de-DE" sz="1500" b="1" dirty="0">
                <a:solidFill>
                  <a:srgbClr val="0B2A51"/>
                </a:solidFill>
                <a:latin typeface="DIN BOLD"/>
              </a:rPr>
              <a:t>Durchführung und </a:t>
            </a:r>
            <a:r>
              <a:rPr lang="de-DE" sz="1500" b="1" dirty="0" smtClean="0">
                <a:solidFill>
                  <a:srgbClr val="0B2A51"/>
                </a:solidFill>
                <a:latin typeface="DIN BOLD"/>
              </a:rPr>
              <a:t>für Prüfungen genutzt werden:</a:t>
            </a:r>
            <a:endParaRPr lang="de-DE" sz="1500" b="1" dirty="0">
              <a:solidFill>
                <a:srgbClr val="0B2A51"/>
              </a:solidFill>
              <a:latin typeface="DIN BOLD"/>
            </a:endParaRPr>
          </a:p>
        </p:txBody>
      </p:sp>
      <p:sp>
        <p:nvSpPr>
          <p:cNvPr id="70" name="Textfeld 69"/>
          <p:cNvSpPr txBox="1"/>
          <p:nvPr/>
        </p:nvSpPr>
        <p:spPr>
          <a:xfrm>
            <a:off x="3937386" y="5488483"/>
            <a:ext cx="3434963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2913">
              <a:spcAft>
                <a:spcPts val="1200"/>
              </a:spcAft>
            </a:pPr>
            <a:r>
              <a:rPr lang="de-DE" b="1" dirty="0" smtClean="0">
                <a:solidFill>
                  <a:srgbClr val="0B2A51"/>
                </a:solidFill>
                <a:latin typeface="DIN BOLD"/>
              </a:rPr>
              <a:t>Werke geringen Umfangs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300" dirty="0" smtClean="0">
                <a:latin typeface="Univers 45 Light"/>
              </a:rPr>
              <a:t>Zeitungsartikel </a:t>
            </a:r>
            <a:endParaRPr lang="de-DE" sz="1300" dirty="0">
              <a:latin typeface="Univers 45 Light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300" dirty="0" smtClean="0">
                <a:latin typeface="Univers 45 Light"/>
              </a:rPr>
              <a:t>Beiträge aus Fachzeitschriften</a:t>
            </a:r>
            <a:endParaRPr lang="de-DE" sz="1300" dirty="0">
              <a:latin typeface="Univers 45 Light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300" dirty="0">
                <a:latin typeface="Univers 45 Light"/>
              </a:rPr>
              <a:t>Texte mit weniger als 25 Seiten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300" dirty="0">
                <a:latin typeface="Univers 45 Light"/>
              </a:rPr>
              <a:t>Videos und </a:t>
            </a:r>
            <a:r>
              <a:rPr lang="de-DE" sz="1300" dirty="0" smtClean="0">
                <a:latin typeface="Univers 45 Light"/>
              </a:rPr>
              <a:t>Audio </a:t>
            </a:r>
            <a:r>
              <a:rPr lang="de-DE" sz="1300" dirty="0">
                <a:latin typeface="Univers 45 Light"/>
              </a:rPr>
              <a:t>unter 5 </a:t>
            </a:r>
            <a:r>
              <a:rPr lang="de-DE" sz="1300" dirty="0" smtClean="0">
                <a:latin typeface="Univers 45 Light"/>
              </a:rPr>
              <a:t>Minuten Gesamtlänge </a:t>
            </a:r>
          </a:p>
        </p:txBody>
      </p:sp>
      <p:sp>
        <p:nvSpPr>
          <p:cNvPr id="71" name="Textfeld 70"/>
          <p:cNvSpPr txBox="1"/>
          <p:nvPr/>
        </p:nvSpPr>
        <p:spPr>
          <a:xfrm>
            <a:off x="270435" y="5465448"/>
            <a:ext cx="3346465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4500">
              <a:spcAft>
                <a:spcPts val="1200"/>
              </a:spcAft>
            </a:pPr>
            <a:r>
              <a:rPr lang="de-DE" b="1" dirty="0" smtClean="0">
                <a:solidFill>
                  <a:srgbClr val="0B2A51"/>
                </a:solidFill>
                <a:latin typeface="DIN BOLD"/>
              </a:rPr>
              <a:t>Auszüge </a:t>
            </a:r>
            <a:r>
              <a:rPr lang="de-DE" sz="1200" b="1" dirty="0" smtClean="0">
                <a:solidFill>
                  <a:srgbClr val="0B2A51"/>
                </a:solidFill>
                <a:latin typeface="DIN BOLD"/>
              </a:rPr>
              <a:t>(§60a </a:t>
            </a:r>
            <a:r>
              <a:rPr lang="de-DE" sz="1200" b="1" dirty="0" err="1" smtClean="0">
                <a:solidFill>
                  <a:srgbClr val="0B2A51"/>
                </a:solidFill>
                <a:latin typeface="DIN BOLD"/>
              </a:rPr>
              <a:t>UrhWissG</a:t>
            </a:r>
            <a:r>
              <a:rPr lang="de-DE" sz="1200" b="1" dirty="0" smtClean="0">
                <a:solidFill>
                  <a:srgbClr val="0B2A51"/>
                </a:solidFill>
                <a:latin typeface="DIN BOLD"/>
              </a:rPr>
              <a:t>)</a:t>
            </a:r>
            <a:endParaRPr lang="de-DE" sz="1200" dirty="0" smtClean="0">
              <a:latin typeface="Univers 45 Light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300" dirty="0" smtClean="0">
                <a:latin typeface="Univers 45 Light"/>
              </a:rPr>
              <a:t>max</a:t>
            </a:r>
            <a:r>
              <a:rPr lang="de-DE" sz="1300" dirty="0" smtClean="0">
                <a:latin typeface="Univers 45 Light"/>
              </a:rPr>
              <a:t>. 15% </a:t>
            </a:r>
            <a:r>
              <a:rPr lang="de-DE" sz="1300" dirty="0">
                <a:latin typeface="Univers 45 Light"/>
              </a:rPr>
              <a:t>eines veröffentlichten </a:t>
            </a:r>
            <a:r>
              <a:rPr lang="de-DE" sz="1300" dirty="0" smtClean="0">
                <a:latin typeface="Univers 45 Light"/>
              </a:rPr>
              <a:t>Werks</a:t>
            </a:r>
            <a:endParaRPr lang="de-DE" sz="1300" dirty="0">
              <a:latin typeface="Univers 45 Light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300" dirty="0">
                <a:latin typeface="Univers 45 Light"/>
              </a:rPr>
              <a:t>Filme und Musikstücke mit einer Länge von bis zu 5 </a:t>
            </a:r>
            <a:r>
              <a:rPr lang="de-DE" sz="1300" dirty="0" smtClean="0">
                <a:latin typeface="Univers 45 Light"/>
              </a:rPr>
              <a:t>Minuten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300" dirty="0" smtClean="0">
                <a:latin typeface="Univers 45 Light"/>
              </a:rPr>
              <a:t>vergriffene oder verwaiste Werke</a:t>
            </a:r>
          </a:p>
          <a:p>
            <a:pPr indent="17463">
              <a:tabLst>
                <a:tab pos="269875" algn="l"/>
              </a:tabLst>
            </a:pPr>
            <a:r>
              <a:rPr lang="de-DE" sz="1300" b="1" dirty="0">
                <a:latin typeface="Univers 45 Light"/>
                <a:sym typeface="Wingdings" panose="05000000000000000000" pitchFamily="2" charset="2"/>
              </a:rPr>
              <a:t>!	</a:t>
            </a:r>
            <a:r>
              <a:rPr lang="de-DE" sz="1300" dirty="0">
                <a:latin typeface="Univers 45 Light"/>
              </a:rPr>
              <a:t>nicht: Schulbücher</a:t>
            </a:r>
            <a:endParaRPr lang="de-DE" sz="1300" dirty="0">
              <a:latin typeface="Univers 45 Light"/>
            </a:endParaRPr>
          </a:p>
        </p:txBody>
      </p:sp>
      <p:sp>
        <p:nvSpPr>
          <p:cNvPr id="41" name="Rechteck 40"/>
          <p:cNvSpPr/>
          <p:nvPr/>
        </p:nvSpPr>
        <p:spPr>
          <a:xfrm>
            <a:off x="3942843" y="951541"/>
            <a:ext cx="3293317" cy="16979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de-DE" b="1" dirty="0">
                <a:solidFill>
                  <a:srgbClr val="0B2A51"/>
                </a:solidFill>
                <a:latin typeface="DIN BOLD"/>
              </a:rPr>
              <a:t>Rechtlich unter </a:t>
            </a:r>
            <a:r>
              <a:rPr lang="de-DE" b="1" dirty="0" smtClean="0">
                <a:solidFill>
                  <a:srgbClr val="0B2A51"/>
                </a:solidFill>
                <a:latin typeface="DIN BOLD"/>
              </a:rPr>
              <a:t>'Nutzung' </a:t>
            </a:r>
            <a:r>
              <a:rPr lang="de-DE" b="1" dirty="0">
                <a:solidFill>
                  <a:srgbClr val="0B2A51"/>
                </a:solidFill>
                <a:latin typeface="DIN BOLD"/>
              </a:rPr>
              <a:t>fällt insbesondere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de-DE" sz="1300" dirty="0">
                <a:latin typeface="Univers 45 Light"/>
              </a:rPr>
              <a:t>Verbreiten (Verkaufen, Weitergeben)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de-DE" sz="1300" dirty="0">
                <a:latin typeface="Univers 45 Light"/>
              </a:rPr>
              <a:t>Vervielfältigen (Kopieren)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de-DE" sz="1300" dirty="0">
                <a:latin typeface="Univers 45 Light"/>
              </a:rPr>
              <a:t>öffentlich Wiedergeben (Vorlesen, in der Lehrveranstaltung zeigen)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de-DE" sz="1300" dirty="0">
                <a:latin typeface="Univers 45 Light"/>
              </a:rPr>
              <a:t>öffentlich Zugänglichmachen (Internet</a:t>
            </a:r>
            <a:r>
              <a:rPr lang="de-DE" sz="1300" dirty="0" smtClean="0">
                <a:latin typeface="Univers 45 Light"/>
              </a:rPr>
              <a:t>)</a:t>
            </a:r>
            <a:endParaRPr lang="de-DE" sz="1300" dirty="0">
              <a:latin typeface="Univers 45 Light"/>
            </a:endParaRPr>
          </a:p>
        </p:txBody>
      </p:sp>
      <p:sp>
        <p:nvSpPr>
          <p:cNvPr id="57" name="Rechteck 56"/>
          <p:cNvSpPr/>
          <p:nvPr/>
        </p:nvSpPr>
        <p:spPr>
          <a:xfrm>
            <a:off x="252238" y="3829549"/>
            <a:ext cx="3527945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>
              <a:spcAft>
                <a:spcPts val="1200"/>
              </a:spcAft>
            </a:pPr>
            <a:r>
              <a:rPr lang="de-DE" b="1" dirty="0" smtClean="0">
                <a:solidFill>
                  <a:srgbClr val="0B2A51"/>
                </a:solidFill>
                <a:latin typeface="DIN BOLD"/>
              </a:rPr>
              <a:t>Links</a:t>
            </a:r>
          </a:p>
          <a:p>
            <a:pPr marL="266700" indent="-266700">
              <a:buFont typeface="Wingdings" panose="05000000000000000000" pitchFamily="2" charset="2"/>
              <a:buChar char="ü"/>
            </a:pPr>
            <a:r>
              <a:rPr lang="de-DE" sz="1300" dirty="0" smtClean="0">
                <a:latin typeface="Univers 45 Light"/>
              </a:rPr>
              <a:t>auf Texte, Bilder, Video oder Audio</a:t>
            </a:r>
          </a:p>
          <a:p>
            <a:pPr marL="266700" indent="-266700">
              <a:buFont typeface="Wingdings" panose="05000000000000000000" pitchFamily="2" charset="2"/>
              <a:buChar char="ü"/>
            </a:pPr>
            <a:r>
              <a:rPr lang="de-DE" sz="1300" dirty="0" smtClean="0">
                <a:latin typeface="Univers 45 Light"/>
                <a:sym typeface="Wingdings" panose="05000000000000000000" pitchFamily="2" charset="2"/>
              </a:rPr>
              <a:t>auch als </a:t>
            </a:r>
            <a:r>
              <a:rPr lang="de-DE" sz="1300" dirty="0" err="1" smtClean="0">
                <a:latin typeface="Univers 45 Light"/>
                <a:sym typeface="Wingdings" panose="05000000000000000000" pitchFamily="2" charset="2"/>
              </a:rPr>
              <a:t>iframe</a:t>
            </a:r>
            <a:r>
              <a:rPr lang="de-DE" sz="1300" dirty="0" smtClean="0">
                <a:latin typeface="Univers 45 Light"/>
                <a:sym typeface="Wingdings" panose="05000000000000000000" pitchFamily="2" charset="2"/>
              </a:rPr>
              <a:t>-Einbettung</a:t>
            </a:r>
          </a:p>
          <a:p>
            <a:pPr marL="266700" indent="-249238">
              <a:tabLst>
                <a:tab pos="266700" algn="l"/>
              </a:tabLst>
            </a:pPr>
            <a:r>
              <a:rPr lang="de-DE" sz="1300" b="1" dirty="0" smtClean="0">
                <a:latin typeface="Univers 45 Light"/>
                <a:sym typeface="Wingdings" panose="05000000000000000000" pitchFamily="2" charset="2"/>
              </a:rPr>
              <a:t>! </a:t>
            </a:r>
            <a:r>
              <a:rPr lang="de-DE" sz="1300" dirty="0">
                <a:latin typeface="Univers 45 Light"/>
                <a:sym typeface="Wingdings" panose="05000000000000000000" pitchFamily="2" charset="2"/>
              </a:rPr>
              <a:t>	</a:t>
            </a:r>
            <a:r>
              <a:rPr lang="de-DE" sz="1300" dirty="0" smtClean="0">
                <a:latin typeface="Univers 45 Light"/>
              </a:rPr>
              <a:t>nicht: Quellen mit </a:t>
            </a:r>
            <a:r>
              <a:rPr lang="de-DE" sz="1300" dirty="0" smtClean="0">
                <a:latin typeface="Univers 45 Light"/>
              </a:rPr>
              <a:t>offensichtlicher Zu-</a:t>
            </a:r>
            <a:r>
              <a:rPr lang="de-DE" sz="1300" dirty="0" err="1" smtClean="0">
                <a:latin typeface="Univers 45 Light"/>
              </a:rPr>
              <a:t>gangsbeschränkung</a:t>
            </a:r>
            <a:r>
              <a:rPr lang="de-DE" sz="1300" dirty="0" smtClean="0">
                <a:latin typeface="Univers 45 Light"/>
              </a:rPr>
              <a:t> </a:t>
            </a:r>
            <a:r>
              <a:rPr lang="de-DE" sz="1300" dirty="0" smtClean="0">
                <a:latin typeface="Univers 45 Light"/>
              </a:rPr>
              <a:t>(</a:t>
            </a:r>
            <a:r>
              <a:rPr lang="de-DE" sz="1300" dirty="0" err="1" smtClean="0">
                <a:latin typeface="Univers 45 Light"/>
              </a:rPr>
              <a:t>Paywall</a:t>
            </a:r>
            <a:r>
              <a:rPr lang="de-DE" sz="1300" dirty="0" smtClean="0">
                <a:latin typeface="Univers 45 Light"/>
              </a:rPr>
              <a:t>, Passwort)</a:t>
            </a:r>
            <a:endParaRPr lang="de-DE" sz="1300" dirty="0" smtClean="0">
              <a:latin typeface="Univers 45 Light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de-DE" sz="1300" dirty="0" smtClean="0">
              <a:latin typeface="Univers 45 Light"/>
            </a:endParaRPr>
          </a:p>
        </p:txBody>
      </p:sp>
      <p:grpSp>
        <p:nvGrpSpPr>
          <p:cNvPr id="11" name="Gruppieren 10"/>
          <p:cNvGrpSpPr/>
          <p:nvPr/>
        </p:nvGrpSpPr>
        <p:grpSpPr>
          <a:xfrm>
            <a:off x="324247" y="3842374"/>
            <a:ext cx="360040" cy="360040"/>
            <a:chOff x="289098" y="3820534"/>
            <a:chExt cx="360040" cy="360040"/>
          </a:xfrm>
        </p:grpSpPr>
        <p:sp>
          <p:nvSpPr>
            <p:cNvPr id="55" name="Ellipse 54"/>
            <p:cNvSpPr/>
            <p:nvPr/>
          </p:nvSpPr>
          <p:spPr>
            <a:xfrm>
              <a:off x="289098" y="3820534"/>
              <a:ext cx="360040" cy="360040"/>
            </a:xfrm>
            <a:prstGeom prst="ellipse">
              <a:avLst/>
            </a:prstGeom>
            <a:solidFill>
              <a:srgbClr val="0B2A51"/>
            </a:solidFill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grpSp>
          <p:nvGrpSpPr>
            <p:cNvPr id="6" name="Gruppieren 5"/>
            <p:cNvGrpSpPr/>
            <p:nvPr/>
          </p:nvGrpSpPr>
          <p:grpSpPr>
            <a:xfrm>
              <a:off x="370800" y="3909600"/>
              <a:ext cx="187264" cy="182848"/>
              <a:chOff x="366100" y="3905715"/>
              <a:chExt cx="187264" cy="182848"/>
            </a:xfrm>
          </p:grpSpPr>
          <p:sp>
            <p:nvSpPr>
              <p:cNvPr id="56" name="Abgerundetes Rechteck 55"/>
              <p:cNvSpPr/>
              <p:nvPr/>
            </p:nvSpPr>
            <p:spPr>
              <a:xfrm rot="2700000">
                <a:off x="460800" y="3996000"/>
                <a:ext cx="90893" cy="94234"/>
              </a:xfrm>
              <a:prstGeom prst="roundRect">
                <a:avLst/>
              </a:prstGeom>
              <a:solidFill>
                <a:srgbClr val="0B2A51"/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1" name="Abgerundetes Rechteck 60"/>
              <p:cNvSpPr/>
              <p:nvPr/>
            </p:nvSpPr>
            <p:spPr>
              <a:xfrm rot="2700000" flipV="1">
                <a:off x="369996" y="3901819"/>
                <a:ext cx="89665" cy="97458"/>
              </a:xfrm>
              <a:prstGeom prst="roundRect">
                <a:avLst/>
              </a:prstGeom>
              <a:solidFill>
                <a:srgbClr val="0B2A51"/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62" name="Gerader Verbinder 61"/>
              <p:cNvCxnSpPr/>
              <p:nvPr/>
            </p:nvCxnSpPr>
            <p:spPr>
              <a:xfrm rot="2700000">
                <a:off x="402145" y="3998545"/>
                <a:ext cx="115200" cy="2536"/>
              </a:xfrm>
              <a:prstGeom prst="line">
                <a:avLst/>
              </a:prstGeom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8" name="Rechteck 67"/>
          <p:cNvSpPr/>
          <p:nvPr/>
        </p:nvSpPr>
        <p:spPr>
          <a:xfrm>
            <a:off x="3924647" y="3824906"/>
            <a:ext cx="3443354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>
              <a:spcAft>
                <a:spcPts val="1200"/>
              </a:spcAft>
            </a:pPr>
            <a:r>
              <a:rPr lang="de-DE" b="1" dirty="0" smtClean="0">
                <a:solidFill>
                  <a:srgbClr val="0B2A51"/>
                </a:solidFill>
                <a:latin typeface="DIN BOLD"/>
              </a:rPr>
              <a:t>Zitate </a:t>
            </a:r>
            <a:r>
              <a:rPr lang="de-DE" sz="1200" b="1" dirty="0" smtClean="0">
                <a:solidFill>
                  <a:srgbClr val="0B2A51"/>
                </a:solidFill>
                <a:latin typeface="DIN BOLD"/>
              </a:rPr>
              <a:t>(§51 </a:t>
            </a:r>
            <a:r>
              <a:rPr lang="de-DE" sz="1200" b="1" dirty="0" err="1" smtClean="0">
                <a:solidFill>
                  <a:srgbClr val="0B2A51"/>
                </a:solidFill>
                <a:latin typeface="DIN BOLD"/>
              </a:rPr>
              <a:t>UrhWissG</a:t>
            </a:r>
            <a:r>
              <a:rPr lang="de-DE" sz="1200" b="1" dirty="0" smtClean="0">
                <a:solidFill>
                  <a:srgbClr val="0B2A51"/>
                </a:solidFill>
                <a:latin typeface="DIN BOLD"/>
              </a:rPr>
              <a:t>)</a:t>
            </a:r>
            <a:endParaRPr lang="de-DE" sz="1200" dirty="0" smtClean="0">
              <a:latin typeface="Univers 45 Light"/>
            </a:endParaRPr>
          </a:p>
          <a:p>
            <a:pPr marL="269875" indent="-269875">
              <a:buFont typeface="Wingdings" panose="05000000000000000000" pitchFamily="2" charset="2"/>
              <a:buChar char="ü"/>
            </a:pPr>
            <a:r>
              <a:rPr lang="de-DE" sz="1300" dirty="0" smtClean="0">
                <a:latin typeface="Univers 45 Light"/>
                <a:sym typeface="Wingdings" panose="05000000000000000000" pitchFamily="2" charset="2"/>
              </a:rPr>
              <a:t>Text</a:t>
            </a:r>
            <a:r>
              <a:rPr lang="de-DE" sz="1300" dirty="0">
                <a:latin typeface="Univers 45 Light"/>
                <a:sym typeface="Wingdings" panose="05000000000000000000" pitchFamily="2" charset="2"/>
              </a:rPr>
              <a:t>, Bilder, Video oder Audio </a:t>
            </a:r>
            <a:endParaRPr lang="de-DE" sz="1300" dirty="0" smtClean="0">
              <a:latin typeface="Univers 45 Light"/>
              <a:sym typeface="Wingdings" panose="05000000000000000000" pitchFamily="2" charset="2"/>
            </a:endParaRPr>
          </a:p>
          <a:p>
            <a:pPr indent="17463">
              <a:tabLst>
                <a:tab pos="269875" algn="l"/>
              </a:tabLst>
            </a:pPr>
            <a:r>
              <a:rPr lang="de-DE" sz="1300" b="1" dirty="0" smtClean="0">
                <a:latin typeface="Univers 45 Light"/>
                <a:sym typeface="Wingdings" panose="05000000000000000000" pitchFamily="2" charset="2"/>
              </a:rPr>
              <a:t>!	</a:t>
            </a:r>
            <a:r>
              <a:rPr lang="de-DE" sz="1300" dirty="0" smtClean="0">
                <a:latin typeface="Univers 45 Light"/>
                <a:sym typeface="Wingdings" panose="05000000000000000000" pitchFamily="2" charset="2"/>
              </a:rPr>
              <a:t>als</a:t>
            </a:r>
            <a:r>
              <a:rPr lang="de-DE" sz="1300" dirty="0" smtClean="0">
                <a:latin typeface="Univers 45 Light"/>
              </a:rPr>
              <a:t> Beleg / Erläuterung </a:t>
            </a:r>
            <a:r>
              <a:rPr lang="de-DE" sz="1300" dirty="0" smtClean="0">
                <a:latin typeface="Univers 45 Light"/>
              </a:rPr>
              <a:t>eigener </a:t>
            </a:r>
            <a:r>
              <a:rPr lang="de-DE" sz="1300" dirty="0">
                <a:latin typeface="Univers 45 Light"/>
              </a:rPr>
              <a:t>Inhalte</a:t>
            </a:r>
          </a:p>
          <a:p>
            <a:pPr marL="269875" indent="-249238">
              <a:tabLst>
                <a:tab pos="269875" algn="l"/>
              </a:tabLst>
            </a:pPr>
            <a:r>
              <a:rPr lang="de-DE" sz="1300" b="1" dirty="0">
                <a:latin typeface="Univers 45 Light"/>
                <a:sym typeface="Wingdings" panose="05000000000000000000" pitchFamily="2" charset="2"/>
              </a:rPr>
              <a:t>!	</a:t>
            </a:r>
            <a:r>
              <a:rPr lang="de-DE" sz="1300" dirty="0" smtClean="0">
                <a:latin typeface="Univers 45 Light"/>
              </a:rPr>
              <a:t>in angemessenem Umfang (einige Zeilen, einzelne Bilder, kurze Videos)</a:t>
            </a:r>
            <a:endParaRPr lang="de-DE" sz="1600" dirty="0" smtClean="0"/>
          </a:p>
          <a:p>
            <a:pPr marL="179388" indent="-179388">
              <a:buFont typeface="Arial" panose="020B0604020202020204" pitchFamily="34" charset="0"/>
              <a:buChar char="•"/>
            </a:pPr>
            <a:endParaRPr lang="de-DE" sz="1300" dirty="0" smtClean="0">
              <a:latin typeface="Univers 45 Light"/>
            </a:endParaRPr>
          </a:p>
        </p:txBody>
      </p:sp>
      <p:sp>
        <p:nvSpPr>
          <p:cNvPr id="72" name="Ellipse 71"/>
          <p:cNvSpPr/>
          <p:nvPr/>
        </p:nvSpPr>
        <p:spPr>
          <a:xfrm>
            <a:off x="324247" y="5490716"/>
            <a:ext cx="360040" cy="360040"/>
          </a:xfrm>
          <a:prstGeom prst="ellipse">
            <a:avLst/>
          </a:prstGeom>
          <a:solidFill>
            <a:srgbClr val="0B2A51"/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4" name="Gruppieren 3"/>
          <p:cNvGrpSpPr/>
          <p:nvPr/>
        </p:nvGrpSpPr>
        <p:grpSpPr>
          <a:xfrm>
            <a:off x="396483" y="5558838"/>
            <a:ext cx="259016" cy="216024"/>
            <a:chOff x="392149" y="5563172"/>
            <a:chExt cx="259016" cy="216024"/>
          </a:xfrm>
        </p:grpSpPr>
        <p:sp>
          <p:nvSpPr>
            <p:cNvPr id="76" name="Abgerundetes Rechteck 75"/>
            <p:cNvSpPr/>
            <p:nvPr/>
          </p:nvSpPr>
          <p:spPr>
            <a:xfrm>
              <a:off x="413532" y="5563172"/>
              <a:ext cx="132105" cy="198158"/>
            </a:xfrm>
            <a:prstGeom prst="roundRect">
              <a:avLst/>
            </a:prstGeom>
            <a:no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6" name="Abgerundetes Rechteck 15"/>
            <p:cNvSpPr/>
            <p:nvPr/>
          </p:nvSpPr>
          <p:spPr>
            <a:xfrm>
              <a:off x="392149" y="5581038"/>
              <a:ext cx="132105" cy="198158"/>
            </a:xfrm>
            <a:prstGeom prst="roundRect">
              <a:avLst/>
            </a:prstGeom>
            <a:solidFill>
              <a:srgbClr val="0B2A5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73" name="Gerader Verbinder 72"/>
            <p:cNvCxnSpPr/>
            <p:nvPr/>
          </p:nvCxnSpPr>
          <p:spPr>
            <a:xfrm flipV="1">
              <a:off x="423739" y="5640773"/>
              <a:ext cx="68400" cy="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r Verbinder 74"/>
            <p:cNvCxnSpPr/>
            <p:nvPr/>
          </p:nvCxnSpPr>
          <p:spPr>
            <a:xfrm flipV="1">
              <a:off x="423739" y="5667255"/>
              <a:ext cx="68400" cy="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Gerader Verbinder 81"/>
            <p:cNvCxnSpPr/>
            <p:nvPr/>
          </p:nvCxnSpPr>
          <p:spPr>
            <a:xfrm flipV="1">
              <a:off x="423739" y="5615574"/>
              <a:ext cx="68400" cy="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Rechteck 86"/>
            <p:cNvSpPr/>
            <p:nvPr/>
          </p:nvSpPr>
          <p:spPr>
            <a:xfrm>
              <a:off x="505272" y="5666216"/>
              <a:ext cx="51435" cy="50400"/>
            </a:xfrm>
            <a:prstGeom prst="rect">
              <a:avLst/>
            </a:prstGeom>
            <a:solidFill>
              <a:srgbClr val="0B2A51"/>
            </a:solidFill>
            <a:ln w="6350">
              <a:solidFill>
                <a:srgbClr val="0B2A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85" name="Gerade Verbindung mit Pfeil 84"/>
            <p:cNvCxnSpPr/>
            <p:nvPr/>
          </p:nvCxnSpPr>
          <p:spPr>
            <a:xfrm>
              <a:off x="507149" y="5689139"/>
              <a:ext cx="144016" cy="2966"/>
            </a:xfrm>
            <a:prstGeom prst="straightConnector1">
              <a:avLst/>
            </a:prstGeom>
            <a:ln w="25400">
              <a:solidFill>
                <a:schemeClr val="bg1"/>
              </a:solidFill>
              <a:headEnd w="med" len="sm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" name="Ellipse 91"/>
          <p:cNvSpPr/>
          <p:nvPr/>
        </p:nvSpPr>
        <p:spPr>
          <a:xfrm>
            <a:off x="4012018" y="5488483"/>
            <a:ext cx="360040" cy="360040"/>
          </a:xfrm>
          <a:prstGeom prst="ellipse">
            <a:avLst/>
          </a:prstGeom>
          <a:solidFill>
            <a:srgbClr val="0B2A51"/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5" name="Gruppieren 14"/>
          <p:cNvGrpSpPr/>
          <p:nvPr/>
        </p:nvGrpSpPr>
        <p:grpSpPr>
          <a:xfrm>
            <a:off x="3996695" y="3748119"/>
            <a:ext cx="360000" cy="450918"/>
            <a:chOff x="674941" y="3757745"/>
            <a:chExt cx="360000" cy="450918"/>
          </a:xfrm>
        </p:grpSpPr>
        <p:sp>
          <p:nvSpPr>
            <p:cNvPr id="58" name="Ellipse 57"/>
            <p:cNvSpPr/>
            <p:nvPr/>
          </p:nvSpPr>
          <p:spPr>
            <a:xfrm>
              <a:off x="674941" y="3848623"/>
              <a:ext cx="360000" cy="360040"/>
            </a:xfrm>
            <a:prstGeom prst="ellipse">
              <a:avLst/>
            </a:prstGeom>
            <a:solidFill>
              <a:srgbClr val="0B2A51"/>
            </a:solidFill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000" b="1" dirty="0"/>
            </a:p>
          </p:txBody>
        </p:sp>
        <p:sp>
          <p:nvSpPr>
            <p:cNvPr id="12" name="Textfeld 11"/>
            <p:cNvSpPr txBox="1"/>
            <p:nvPr/>
          </p:nvSpPr>
          <p:spPr>
            <a:xfrm>
              <a:off x="674941" y="3861944"/>
              <a:ext cx="2160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„</a:t>
              </a:r>
              <a:endParaRPr lang="de-DE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Textfeld 62"/>
            <p:cNvSpPr txBox="1"/>
            <p:nvPr/>
          </p:nvSpPr>
          <p:spPr>
            <a:xfrm>
              <a:off x="762272" y="3757745"/>
              <a:ext cx="2160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„</a:t>
              </a:r>
              <a:endParaRPr lang="de-DE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25" name="Gruppieren 1024"/>
          <p:cNvGrpSpPr/>
          <p:nvPr/>
        </p:nvGrpSpPr>
        <p:grpSpPr>
          <a:xfrm>
            <a:off x="324247" y="7348624"/>
            <a:ext cx="360040" cy="360040"/>
            <a:chOff x="-963658" y="7466224"/>
            <a:chExt cx="360040" cy="3600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1" name="Ellipse 50"/>
            <p:cNvSpPr/>
            <p:nvPr/>
          </p:nvSpPr>
          <p:spPr>
            <a:xfrm>
              <a:off x="-963658" y="7466224"/>
              <a:ext cx="360040" cy="360040"/>
            </a:xfrm>
            <a:prstGeom prst="ellipse">
              <a:avLst/>
            </a:prstGeom>
            <a:solidFill>
              <a:srgbClr val="0B2A5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400" dirty="0"/>
            </a:p>
          </p:txBody>
        </p:sp>
        <p:sp>
          <p:nvSpPr>
            <p:cNvPr id="1024" name="Textfeld 1023"/>
            <p:cNvSpPr txBox="1"/>
            <p:nvPr/>
          </p:nvSpPr>
          <p:spPr>
            <a:xfrm>
              <a:off x="-856456" y="7485985"/>
              <a:ext cx="72008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de-DE" sz="1400" b="1" dirty="0" smtClean="0">
                  <a:solidFill>
                    <a:schemeClr val="bg1"/>
                  </a:solidFill>
                </a:rPr>
                <a:t>/</a:t>
              </a:r>
              <a:endParaRPr lang="de-DE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4123832" y="5557062"/>
            <a:ext cx="132105" cy="198158"/>
            <a:chOff x="4110497" y="5585637"/>
            <a:chExt cx="132105" cy="198158"/>
          </a:xfrm>
        </p:grpSpPr>
        <p:sp>
          <p:nvSpPr>
            <p:cNvPr id="77" name="Abgerundetes Rechteck 76"/>
            <p:cNvSpPr/>
            <p:nvPr/>
          </p:nvSpPr>
          <p:spPr>
            <a:xfrm>
              <a:off x="4110497" y="5585637"/>
              <a:ext cx="132105" cy="198158"/>
            </a:xfrm>
            <a:prstGeom prst="roundRect">
              <a:avLst/>
            </a:prstGeom>
            <a:solidFill>
              <a:srgbClr val="0B2A5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83" name="Gerader Verbinder 82"/>
            <p:cNvCxnSpPr/>
            <p:nvPr/>
          </p:nvCxnSpPr>
          <p:spPr>
            <a:xfrm flipV="1">
              <a:off x="4142087" y="5645372"/>
              <a:ext cx="68400" cy="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r Verbinder 83"/>
            <p:cNvCxnSpPr/>
            <p:nvPr/>
          </p:nvCxnSpPr>
          <p:spPr>
            <a:xfrm flipV="1">
              <a:off x="4142087" y="5671854"/>
              <a:ext cx="68400" cy="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r Verbinder 85"/>
            <p:cNvCxnSpPr/>
            <p:nvPr/>
          </p:nvCxnSpPr>
          <p:spPr>
            <a:xfrm flipV="1">
              <a:off x="4142087" y="5620173"/>
              <a:ext cx="68400" cy="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Textfeld 68"/>
          <p:cNvSpPr txBox="1"/>
          <p:nvPr/>
        </p:nvSpPr>
        <p:spPr>
          <a:xfrm>
            <a:off x="252239" y="9768805"/>
            <a:ext cx="70346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 smtClean="0">
                <a:latin typeface="Univers 45 Light" panose="02000403030000020003" pitchFamily="2" charset="0"/>
              </a:rPr>
              <a:t>Stand: März 2018</a:t>
            </a:r>
            <a:endParaRPr lang="de-DE" sz="800" dirty="0">
              <a:latin typeface="Univers 45 Light" panose="02000403030000020003" pitchFamily="2" charset="0"/>
            </a:endParaRPr>
          </a:p>
        </p:txBody>
      </p:sp>
      <p:pic>
        <p:nvPicPr>
          <p:cNvPr id="74" name="Grafik 73">
            <a:hlinkClick r:id="rId7"/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2702" y="10229889"/>
            <a:ext cx="728131" cy="25475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8" name="Textfeld 77"/>
          <p:cNvSpPr txBox="1"/>
          <p:nvPr/>
        </p:nvSpPr>
        <p:spPr>
          <a:xfrm>
            <a:off x="6300911" y="10184563"/>
            <a:ext cx="10670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 smtClean="0">
                <a:solidFill>
                  <a:schemeClr val="bg1"/>
                </a:solidFill>
                <a:latin typeface="Univers 45 Light" panose="02000403030000020003" pitchFamily="2" charset="0"/>
              </a:rPr>
              <a:t>Autor: </a:t>
            </a:r>
            <a:r>
              <a:rPr lang="de-DE" sz="800" dirty="0">
                <a:solidFill>
                  <a:schemeClr val="bg1"/>
                </a:solidFill>
                <a:latin typeface="Univers 45 Light" panose="02000403030000020003" pitchFamily="2" charset="0"/>
              </a:rPr>
              <a:t>TU Dresden Medienzentrum </a:t>
            </a:r>
            <a:endParaRPr lang="de-DE" sz="800" dirty="0">
              <a:solidFill>
                <a:schemeClr val="bg1"/>
              </a:solidFill>
              <a:latin typeface="Univers 45 Light" panose="02000403030000020003" pitchFamily="2" charset="0"/>
            </a:endParaRPr>
          </a:p>
        </p:txBody>
      </p:sp>
      <p:sp>
        <p:nvSpPr>
          <p:cNvPr id="81" name="Textfeld 80"/>
          <p:cNvSpPr txBox="1"/>
          <p:nvPr/>
        </p:nvSpPr>
        <p:spPr>
          <a:xfrm>
            <a:off x="5912207" y="5725070"/>
            <a:ext cx="16296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1200" b="1" dirty="0" smtClean="0">
                <a:solidFill>
                  <a:srgbClr val="0B2A51"/>
                </a:solidFill>
                <a:latin typeface="DIN BOLD"/>
              </a:rPr>
              <a:t>(§</a:t>
            </a:r>
            <a:r>
              <a:rPr lang="de-DE" sz="1200" b="1" dirty="0" smtClean="0">
                <a:solidFill>
                  <a:srgbClr val="0B2A51"/>
                </a:solidFill>
                <a:latin typeface="DIN BOLD"/>
              </a:rPr>
              <a:t>60a </a:t>
            </a:r>
            <a:r>
              <a:rPr lang="de-DE" sz="1200" b="1" dirty="0" err="1" smtClean="0">
                <a:solidFill>
                  <a:srgbClr val="0B2A51"/>
                </a:solidFill>
                <a:latin typeface="DIN BOLD"/>
              </a:rPr>
              <a:t>UrhWissG</a:t>
            </a:r>
            <a:r>
              <a:rPr lang="de-DE" sz="1200" b="1" dirty="0" smtClean="0">
                <a:solidFill>
                  <a:srgbClr val="0B2A51"/>
                </a:solidFill>
                <a:latin typeface="DIN BOLD"/>
              </a:rPr>
              <a:t>)</a:t>
            </a:r>
            <a:endParaRPr lang="de-DE" sz="1200" dirty="0">
              <a:latin typeface="Univers 45 Light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251004" y="10223035"/>
            <a:ext cx="53655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>
                <a:solidFill>
                  <a:schemeClr val="bg1"/>
                </a:solidFill>
                <a:latin typeface="DIN BOLD"/>
              </a:rPr>
              <a:t>elearning@tu-dresden.de     </a:t>
            </a:r>
            <a:r>
              <a:rPr lang="de-DE" sz="1100" dirty="0" smtClean="0">
                <a:solidFill>
                  <a:schemeClr val="bg1"/>
                </a:solidFill>
                <a:latin typeface="DIN BOLD"/>
              </a:rPr>
              <a:t> </a:t>
            </a:r>
            <a:r>
              <a:rPr lang="de-DE" sz="1100" dirty="0">
                <a:solidFill>
                  <a:schemeClr val="bg1"/>
                </a:solidFill>
                <a:latin typeface="DIN BOLD"/>
              </a:rPr>
              <a:t>E-Learning an der TU Dresden   </a:t>
            </a:r>
            <a:r>
              <a:rPr lang="de-DE" sz="1100" dirty="0" smtClean="0">
                <a:solidFill>
                  <a:schemeClr val="bg1"/>
                </a:solidFill>
                <a:latin typeface="DIN BOLD"/>
              </a:rPr>
              <a:t>   </a:t>
            </a:r>
            <a:r>
              <a:rPr lang="de-DE" sz="1100" dirty="0">
                <a:solidFill>
                  <a:schemeClr val="bg1"/>
                </a:solidFill>
                <a:latin typeface="DIN BOLD"/>
              </a:rPr>
              <a:t>(0351) </a:t>
            </a:r>
            <a:r>
              <a:rPr lang="de-DE" sz="1100" dirty="0" smtClean="0">
                <a:solidFill>
                  <a:schemeClr val="bg1"/>
                </a:solidFill>
                <a:latin typeface="DIN BOLD"/>
              </a:rPr>
              <a:t>463-34942</a:t>
            </a:r>
            <a:endParaRPr lang="de-DE" sz="1100" dirty="0">
              <a:solidFill>
                <a:schemeClr val="bg1"/>
              </a:solidFill>
              <a:latin typeface="DIN BOLD"/>
            </a:endParaRPr>
          </a:p>
        </p:txBody>
      </p:sp>
      <p:pic>
        <p:nvPicPr>
          <p:cNvPr id="14" name="Grafik 1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48" y="8371036"/>
            <a:ext cx="730391" cy="25741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4731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hteck 42"/>
          <p:cNvSpPr/>
          <p:nvPr/>
        </p:nvSpPr>
        <p:spPr>
          <a:xfrm>
            <a:off x="179808" y="3716103"/>
            <a:ext cx="3528815" cy="1509115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44" name="Rechteck 43"/>
          <p:cNvSpPr/>
          <p:nvPr/>
        </p:nvSpPr>
        <p:spPr>
          <a:xfrm>
            <a:off x="3852863" y="3713290"/>
            <a:ext cx="3527425" cy="1512168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300"/>
              </a:spcAft>
            </a:pPr>
            <a:endParaRPr lang="de-DE" sz="1600" dirty="0">
              <a:solidFill>
                <a:schemeClr val="tx1"/>
              </a:solidFill>
              <a:latin typeface="Univers 45 Light"/>
            </a:endParaRPr>
          </a:p>
        </p:txBody>
      </p:sp>
      <p:sp>
        <p:nvSpPr>
          <p:cNvPr id="45" name="Rechteck 44"/>
          <p:cNvSpPr/>
          <p:nvPr/>
        </p:nvSpPr>
        <p:spPr>
          <a:xfrm>
            <a:off x="3852863" y="7248055"/>
            <a:ext cx="3527425" cy="2059457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dirty="0"/>
          </a:p>
          <a:p>
            <a:endParaRPr lang="de-DE" dirty="0"/>
          </a:p>
        </p:txBody>
      </p:sp>
      <p:sp>
        <p:nvSpPr>
          <p:cNvPr id="46" name="Rechteck 45"/>
          <p:cNvSpPr/>
          <p:nvPr/>
        </p:nvSpPr>
        <p:spPr>
          <a:xfrm>
            <a:off x="179585" y="7248057"/>
            <a:ext cx="3528815" cy="2059456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300"/>
              </a:spcAft>
            </a:pPr>
            <a:endParaRPr lang="de-DE" dirty="0">
              <a:solidFill>
                <a:schemeClr val="tx1"/>
              </a:solidFill>
              <a:latin typeface="Univers 45 Light"/>
            </a:endParaRPr>
          </a:p>
        </p:txBody>
      </p:sp>
      <p:sp>
        <p:nvSpPr>
          <p:cNvPr id="66" name="Rechteck 65"/>
          <p:cNvSpPr/>
          <p:nvPr/>
        </p:nvSpPr>
        <p:spPr>
          <a:xfrm>
            <a:off x="180232" y="5361721"/>
            <a:ext cx="3528168" cy="1735970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67" name="Rechteck 66"/>
          <p:cNvSpPr/>
          <p:nvPr/>
        </p:nvSpPr>
        <p:spPr>
          <a:xfrm>
            <a:off x="3852863" y="5361721"/>
            <a:ext cx="3527425" cy="1735970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300"/>
              </a:spcAft>
            </a:pPr>
            <a:endParaRPr lang="de-DE" sz="1600" dirty="0">
              <a:solidFill>
                <a:schemeClr val="tx1"/>
              </a:solidFill>
              <a:latin typeface="Univers 45 Light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98000" y="203159"/>
            <a:ext cx="7188320" cy="535029"/>
          </a:xfrm>
          <a:prstGeom prst="rect">
            <a:avLst/>
          </a:prstGeom>
          <a:solidFill>
            <a:srgbClr val="0B2A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>
              <a:latin typeface="ITC Officina Sans Std Book" pitchFamily="50" charset="0"/>
            </a:endParaRPr>
          </a:p>
        </p:txBody>
      </p:sp>
      <p:sp>
        <p:nvSpPr>
          <p:cNvPr id="33" name="Rechteck 32"/>
          <p:cNvSpPr/>
          <p:nvPr/>
        </p:nvSpPr>
        <p:spPr>
          <a:xfrm>
            <a:off x="180231" y="10177586"/>
            <a:ext cx="7192119" cy="352509"/>
          </a:xfrm>
          <a:prstGeom prst="rect">
            <a:avLst/>
          </a:prstGeom>
          <a:solidFill>
            <a:srgbClr val="0B2A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dirty="0">
                <a:latin typeface="DIN BOLD"/>
              </a:rPr>
              <a:t> </a:t>
            </a:r>
            <a:endParaRPr lang="de-DE" sz="1100" dirty="0">
              <a:latin typeface="DIN BOLD"/>
            </a:endParaRPr>
          </a:p>
        </p:txBody>
      </p:sp>
      <p:sp>
        <p:nvSpPr>
          <p:cNvPr id="60" name="Textfeld 59"/>
          <p:cNvSpPr txBox="1"/>
          <p:nvPr/>
        </p:nvSpPr>
        <p:spPr>
          <a:xfrm>
            <a:off x="195635" y="316953"/>
            <a:ext cx="7176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  <a:latin typeface="DIN BOLD"/>
              </a:rPr>
              <a:t>Urheberrecht im E-Learning </a:t>
            </a:r>
            <a:endParaRPr lang="de-DE" dirty="0">
              <a:latin typeface="DIN BOLD"/>
            </a:endParaRPr>
          </a:p>
        </p:txBody>
      </p:sp>
      <p:pic>
        <p:nvPicPr>
          <p:cNvPr id="38" name="Grafik 37" descr="E-Learning_weiß.e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24017" y="274885"/>
            <a:ext cx="460141" cy="402637"/>
          </a:xfrm>
          <a:prstGeom prst="rect">
            <a:avLst/>
          </a:prstGeom>
        </p:spPr>
      </p:pic>
      <p:pic>
        <p:nvPicPr>
          <p:cNvPr id="1026" name="Picture 2" descr="D:\Daten\Downloads\logo_weiss.e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098" y="284865"/>
            <a:ext cx="1305099" cy="375981"/>
          </a:xfrm>
          <a:prstGeom prst="rect">
            <a:avLst/>
          </a:prstGeom>
          <a:noFill/>
        </p:spPr>
      </p:pic>
      <p:sp>
        <p:nvSpPr>
          <p:cNvPr id="22" name="Rechteck 21"/>
          <p:cNvSpPr/>
          <p:nvPr/>
        </p:nvSpPr>
        <p:spPr>
          <a:xfrm>
            <a:off x="3852863" y="891982"/>
            <a:ext cx="3527425" cy="1821723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dirty="0"/>
          </a:p>
          <a:p>
            <a:endParaRPr lang="de-DE" dirty="0"/>
          </a:p>
        </p:txBody>
      </p:sp>
      <p:sp>
        <p:nvSpPr>
          <p:cNvPr id="23" name="Rechteck 22"/>
          <p:cNvSpPr/>
          <p:nvPr/>
        </p:nvSpPr>
        <p:spPr>
          <a:xfrm>
            <a:off x="179585" y="891633"/>
            <a:ext cx="3528815" cy="1813446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300"/>
              </a:spcAft>
            </a:pPr>
            <a:endParaRPr lang="de-DE" dirty="0">
              <a:solidFill>
                <a:schemeClr val="tx1"/>
              </a:solidFill>
              <a:latin typeface="Univers 45 Light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80975" y="9453323"/>
            <a:ext cx="7200058" cy="618362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4000" b="1" dirty="0">
              <a:solidFill>
                <a:srgbClr val="0B2A51"/>
              </a:solidFill>
              <a:latin typeface="Univers 45 Light" panose="02000403030000020003" pitchFamily="2" charset="0"/>
            </a:endParaRPr>
          </a:p>
          <a:p>
            <a:endParaRPr lang="de-DE" sz="4000" b="1" dirty="0">
              <a:solidFill>
                <a:srgbClr val="0B2A51"/>
              </a:solidFill>
              <a:latin typeface="Univers 45 Light" panose="02000403030000020003" pitchFamily="2" charset="0"/>
            </a:endParaRPr>
          </a:p>
        </p:txBody>
      </p:sp>
      <p:sp>
        <p:nvSpPr>
          <p:cNvPr id="1072" name="Textfeld 1071"/>
          <p:cNvSpPr txBox="1"/>
          <p:nvPr/>
        </p:nvSpPr>
        <p:spPr>
          <a:xfrm>
            <a:off x="249467" y="9523164"/>
            <a:ext cx="7034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800" b="1" dirty="0" smtClean="0">
                <a:latin typeface="Univers 45 Light" panose="02000403030000020003" pitchFamily="2" charset="0"/>
              </a:rPr>
              <a:t>Haftungsausschluss</a:t>
            </a:r>
            <a:r>
              <a:rPr lang="de-DE" sz="800" dirty="0">
                <a:latin typeface="Univers 45 Light" panose="02000403030000020003" pitchFamily="2" charset="0"/>
              </a:rPr>
              <a:t>: Diese Informationen dienen dem </a:t>
            </a:r>
            <a:r>
              <a:rPr lang="de-DE" sz="800" b="1" dirty="0">
                <a:latin typeface="Univers 45 Light" panose="02000403030000020003" pitchFamily="2" charset="0"/>
              </a:rPr>
              <a:t>unverbindlichen Informationszweck</a:t>
            </a:r>
            <a:r>
              <a:rPr lang="de-DE" sz="800" dirty="0">
                <a:latin typeface="Univers 45 Light" panose="02000403030000020003" pitchFamily="2" charset="0"/>
              </a:rPr>
              <a:t>. Sie stellen </a:t>
            </a:r>
            <a:r>
              <a:rPr lang="de-DE" sz="800" b="1" dirty="0">
                <a:latin typeface="Univers 45 Light" panose="02000403030000020003" pitchFamily="2" charset="0"/>
              </a:rPr>
              <a:t>keine Rechtsberatung</a:t>
            </a:r>
            <a:r>
              <a:rPr lang="de-DE" sz="800" dirty="0">
                <a:latin typeface="Univers 45 Light" panose="02000403030000020003" pitchFamily="2" charset="0"/>
              </a:rPr>
              <a:t> im eigentlichen Sinne dar und sind </a:t>
            </a:r>
            <a:r>
              <a:rPr lang="de-DE" sz="800" dirty="0" smtClean="0">
                <a:latin typeface="Univers 45 Light" panose="02000403030000020003" pitchFamily="2" charset="0"/>
              </a:rPr>
              <a:t>ohne </a:t>
            </a:r>
            <a:r>
              <a:rPr lang="de-DE" sz="800" dirty="0">
                <a:latin typeface="Univers 45 Light" panose="02000403030000020003" pitchFamily="2" charset="0"/>
              </a:rPr>
              <a:t>Gewähr auf Richtigkeit und Vollständigkeit. Der Inhalt kann eine individuelle Rechtsberatung nicht ersetzen</a:t>
            </a:r>
            <a:r>
              <a:rPr lang="de-DE" sz="800" dirty="0" smtClean="0">
                <a:latin typeface="Univers 45 Light" panose="02000403030000020003" pitchFamily="2" charset="0"/>
              </a:rPr>
              <a:t>.</a:t>
            </a:r>
          </a:p>
          <a:p>
            <a:pPr algn="just"/>
            <a:r>
              <a:rPr lang="de-DE" sz="800" b="1" dirty="0">
                <a:latin typeface="Univers 45 Light" panose="02000403030000020003" pitchFamily="2" charset="0"/>
              </a:rPr>
              <a:t>Quelle: </a:t>
            </a:r>
            <a:r>
              <a:rPr lang="de-DE" sz="800" dirty="0">
                <a:latin typeface="Univers 45 Light" panose="02000403030000020003" pitchFamily="2" charset="0"/>
              </a:rPr>
              <a:t>https://</a:t>
            </a:r>
            <a:r>
              <a:rPr lang="de-DE" sz="800" dirty="0" smtClean="0">
                <a:latin typeface="Univers 45 Light" panose="02000403030000020003" pitchFamily="2" charset="0"/>
              </a:rPr>
              <a:t>www.bmjv.de/SharedDocs/Gesetzgebungsverfahren/DE/UrhWissG.html</a:t>
            </a:r>
            <a:endParaRPr lang="de-DE" sz="800" dirty="0">
              <a:latin typeface="Univers 45 Light" panose="02000403030000020003" pitchFamily="2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70434" y="951541"/>
            <a:ext cx="3346465" cy="16979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de-DE" b="1" dirty="0">
                <a:solidFill>
                  <a:srgbClr val="0B2A51"/>
                </a:solidFill>
                <a:latin typeface="DIN BOLD"/>
              </a:rPr>
              <a:t>Voraussetzungen für die Nutzung und Bereitstellung 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de-DE" sz="1300" dirty="0">
                <a:latin typeface="Univers 45 Light"/>
              </a:rPr>
              <a:t>Angabe der Quelle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de-DE" sz="1300" dirty="0">
                <a:latin typeface="Univers 45 Light"/>
              </a:rPr>
              <a:t>Werk ist veröffentlicht 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de-DE" sz="1300" dirty="0" smtClean="0">
                <a:latin typeface="Univers 45 Light"/>
              </a:rPr>
              <a:t>nicht-kommerzielle </a:t>
            </a:r>
            <a:r>
              <a:rPr lang="de-DE" sz="1300" dirty="0">
                <a:latin typeface="Univers 45 Light"/>
              </a:rPr>
              <a:t>Verwendung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de-DE" sz="1300" dirty="0">
                <a:latin typeface="Univers 45 Light"/>
              </a:rPr>
              <a:t>nur für bestimmbar abgrenzbaren </a:t>
            </a:r>
            <a:r>
              <a:rPr lang="de-DE" sz="1300" dirty="0" err="1">
                <a:latin typeface="Univers 45 Light"/>
              </a:rPr>
              <a:t>Perso-nenkreis</a:t>
            </a:r>
            <a:r>
              <a:rPr lang="de-DE" sz="1300" dirty="0">
                <a:latin typeface="Univers 45 Light"/>
              </a:rPr>
              <a:t> </a:t>
            </a:r>
            <a:r>
              <a:rPr lang="de-DE" sz="1300" dirty="0" smtClean="0">
                <a:latin typeface="Univers 45 Light"/>
              </a:rPr>
              <a:t>(</a:t>
            </a:r>
            <a:r>
              <a:rPr lang="de-DE" sz="1300" dirty="0">
                <a:latin typeface="Univers 45 Light"/>
              </a:rPr>
              <a:t>V</a:t>
            </a:r>
            <a:r>
              <a:rPr lang="de-DE" sz="1300" dirty="0" smtClean="0">
                <a:latin typeface="Univers 45 Light"/>
              </a:rPr>
              <a:t>eranstaltungsteilnehmende) </a:t>
            </a:r>
            <a:endParaRPr lang="de-DE" sz="1300" dirty="0">
              <a:latin typeface="Univers 45 Light"/>
            </a:endParaRPr>
          </a:p>
        </p:txBody>
      </p:sp>
      <p:sp>
        <p:nvSpPr>
          <p:cNvPr id="49" name="Textfeld 48"/>
          <p:cNvSpPr txBox="1"/>
          <p:nvPr/>
        </p:nvSpPr>
        <p:spPr>
          <a:xfrm>
            <a:off x="270435" y="7352916"/>
            <a:ext cx="3346465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2913">
              <a:spcAft>
                <a:spcPts val="1200"/>
              </a:spcAft>
            </a:pPr>
            <a:r>
              <a:rPr lang="de-DE" b="1" dirty="0" smtClean="0">
                <a:solidFill>
                  <a:srgbClr val="0B2A51"/>
                </a:solidFill>
                <a:latin typeface="DIN BOLD"/>
              </a:rPr>
              <a:t>Nicht </a:t>
            </a:r>
            <a:r>
              <a:rPr lang="de-DE" b="1" dirty="0">
                <a:solidFill>
                  <a:srgbClr val="0B2A51"/>
                </a:solidFill>
                <a:latin typeface="DIN BOLD"/>
              </a:rPr>
              <a:t>geschützte </a:t>
            </a:r>
            <a:r>
              <a:rPr lang="de-DE" b="1" dirty="0" smtClean="0">
                <a:solidFill>
                  <a:srgbClr val="0B2A51"/>
                </a:solidFill>
                <a:latin typeface="DIN BOLD"/>
              </a:rPr>
              <a:t>Inhalte</a:t>
            </a:r>
            <a:endParaRPr lang="de-DE" sz="800" dirty="0">
              <a:latin typeface="Univers 45 Light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300" dirty="0">
                <a:latin typeface="Univers 45 Light"/>
              </a:rPr>
              <a:t>a</a:t>
            </a:r>
            <a:r>
              <a:rPr lang="de-DE" sz="1300" dirty="0" smtClean="0">
                <a:latin typeface="Univers 45 Light"/>
              </a:rPr>
              <a:t>mtliche Quellen (Gesetze, Urteile)</a:t>
            </a:r>
          </a:p>
          <a:p>
            <a:pPr marL="285750" indent="-285750">
              <a:buFont typeface="Wingdings"/>
              <a:buChar char="ü"/>
            </a:pPr>
            <a:r>
              <a:rPr lang="de-DE" sz="1300" dirty="0" smtClean="0">
                <a:latin typeface="Univers 45 Light" panose="02000403030000020003" pitchFamily="2" charset="0"/>
              </a:rPr>
              <a:t>gemeinfreie Quellen</a:t>
            </a:r>
          </a:p>
          <a:p>
            <a:pPr marL="285750" indent="-285750">
              <a:buFont typeface="Wingdings"/>
              <a:buChar char="ü"/>
            </a:pPr>
            <a:r>
              <a:rPr lang="de-DE" sz="1300" dirty="0" smtClean="0">
                <a:latin typeface="Univers 45 Light"/>
              </a:rPr>
              <a:t>Werke </a:t>
            </a:r>
            <a:r>
              <a:rPr lang="de-DE" sz="1300" dirty="0">
                <a:latin typeface="Univers 45 Light"/>
              </a:rPr>
              <a:t>von </a:t>
            </a:r>
            <a:r>
              <a:rPr lang="de-DE" sz="1300" dirty="0" smtClean="0">
                <a:latin typeface="Univers 45 Light"/>
              </a:rPr>
              <a:t>Autoren, die mehr </a:t>
            </a:r>
            <a:r>
              <a:rPr lang="de-DE" sz="1300" dirty="0">
                <a:latin typeface="Univers 45 Light"/>
              </a:rPr>
              <a:t>als 70 </a:t>
            </a:r>
            <a:r>
              <a:rPr lang="de-DE" sz="1300" dirty="0" smtClean="0">
                <a:latin typeface="Univers 45 Light"/>
              </a:rPr>
              <a:t>Jahre tot sind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300" dirty="0">
                <a:latin typeface="Univers 45 Light"/>
              </a:rPr>
              <a:t>Ideen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300" dirty="0" smtClean="0">
                <a:latin typeface="Univers 45 Light"/>
              </a:rPr>
              <a:t>Tatsachen </a:t>
            </a:r>
            <a:r>
              <a:rPr lang="de-DE" sz="1300" dirty="0" smtClean="0">
                <a:latin typeface="Univers 45 Light"/>
              </a:rPr>
              <a:t>ohne eigene kreative </a:t>
            </a:r>
            <a:r>
              <a:rPr lang="de-DE" sz="1300" dirty="0" smtClean="0">
                <a:latin typeface="Univers 45 Light"/>
              </a:rPr>
              <a:t>Leistung</a:t>
            </a:r>
          </a:p>
        </p:txBody>
      </p:sp>
      <p:sp>
        <p:nvSpPr>
          <p:cNvPr id="50" name="Textfeld 49"/>
          <p:cNvSpPr txBox="1"/>
          <p:nvPr/>
        </p:nvSpPr>
        <p:spPr>
          <a:xfrm>
            <a:off x="3937387" y="7344175"/>
            <a:ext cx="3434962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>
              <a:spcAft>
                <a:spcPts val="1200"/>
              </a:spcAft>
            </a:pPr>
            <a:r>
              <a:rPr lang="de-DE" b="1" dirty="0" smtClean="0">
                <a:solidFill>
                  <a:srgbClr val="0B2A51"/>
                </a:solidFill>
                <a:latin typeface="DIN BOLD"/>
              </a:rPr>
              <a:t>Offene Ressourcen </a:t>
            </a:r>
            <a:r>
              <a:rPr lang="de-DE" sz="1200" b="1" dirty="0" smtClean="0">
                <a:solidFill>
                  <a:srgbClr val="0B2A51"/>
                </a:solidFill>
                <a:latin typeface="DIN BOLD"/>
              </a:rPr>
              <a:t>(OER)</a:t>
            </a:r>
            <a:endParaRPr lang="de-DE" sz="1200" b="1" dirty="0">
              <a:solidFill>
                <a:srgbClr val="0B2A51"/>
              </a:solidFill>
              <a:latin typeface="DIN BOLD"/>
            </a:endParaRPr>
          </a:p>
          <a:p>
            <a:r>
              <a:rPr lang="de-DE" sz="1300" dirty="0" smtClean="0">
                <a:latin typeface="Univers 45 Light" panose="02000403030000020003" pitchFamily="2" charset="0"/>
                <a:sym typeface="Wingdings" panose="05000000000000000000" pitchFamily="2" charset="2"/>
              </a:rPr>
              <a:t>Werke mit Creative </a:t>
            </a:r>
            <a:r>
              <a:rPr lang="de-DE" sz="1300" dirty="0" err="1" smtClean="0">
                <a:latin typeface="Univers 45 Light" panose="02000403030000020003" pitchFamily="2" charset="0"/>
                <a:sym typeface="Wingdings" panose="05000000000000000000" pitchFamily="2" charset="2"/>
              </a:rPr>
              <a:t>Commons</a:t>
            </a:r>
            <a:r>
              <a:rPr lang="de-DE" sz="1300" dirty="0" smtClean="0">
                <a:latin typeface="Univers 45 Light" panose="02000403030000020003" pitchFamily="2" charset="0"/>
                <a:sym typeface="Wingdings" panose="05000000000000000000" pitchFamily="2" charset="2"/>
              </a:rPr>
              <a:t>-Lizenz, erkennbar an den folgenden Symbolen:</a:t>
            </a:r>
            <a:endParaRPr lang="de-DE" sz="1300" dirty="0" smtClean="0">
              <a:latin typeface="Univers 45 Light" panose="02000403030000020003" pitchFamily="2" charset="0"/>
              <a:sym typeface="Wingdings" panose="05000000000000000000" pitchFamily="2" charset="2"/>
            </a:endParaRPr>
          </a:p>
          <a:p>
            <a:endParaRPr lang="de-DE" sz="1300" dirty="0" smtClean="0">
              <a:latin typeface="Univers 45 Light" panose="02000403030000020003" pitchFamily="2" charset="0"/>
              <a:sym typeface="Wingdings" panose="05000000000000000000" pitchFamily="2" charset="2"/>
            </a:endParaRPr>
          </a:p>
          <a:p>
            <a:endParaRPr lang="de-DE" sz="1300" dirty="0" smtClean="0">
              <a:latin typeface="Univers 45 Light" panose="02000403030000020003" pitchFamily="2" charset="0"/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de-DE" sz="1300" dirty="0" smtClean="0">
              <a:latin typeface="Univers 45 Light"/>
              <a:sym typeface="Wingdings" panose="05000000000000000000" pitchFamily="2" charset="2"/>
            </a:endParaRPr>
          </a:p>
          <a:p>
            <a:pPr marL="266700" indent="-244475"/>
            <a:r>
              <a:rPr lang="de-DE" sz="1300" b="1" dirty="0" smtClean="0">
                <a:latin typeface="Univers 45 Light"/>
                <a:sym typeface="Wingdings" panose="05000000000000000000" pitchFamily="2" charset="2"/>
              </a:rPr>
              <a:t>!</a:t>
            </a:r>
            <a:r>
              <a:rPr lang="de-DE" sz="1300" dirty="0" smtClean="0">
                <a:latin typeface="Univers 45 Light"/>
                <a:sym typeface="Wingdings" panose="05000000000000000000" pitchFamily="2" charset="2"/>
              </a:rPr>
              <a:t>	mit </a:t>
            </a:r>
            <a:r>
              <a:rPr lang="de-DE" sz="1300" dirty="0">
                <a:latin typeface="Univers 45 Light"/>
                <a:sym typeface="Wingdings" panose="05000000000000000000" pitchFamily="2" charset="2"/>
              </a:rPr>
              <a:t>Quellen- und Lizenzangabe unter den </a:t>
            </a:r>
            <a:r>
              <a:rPr lang="de-DE" sz="1300" dirty="0" smtClean="0">
                <a:latin typeface="Univers 45 Light"/>
                <a:sym typeface="Wingdings" panose="05000000000000000000" pitchFamily="2" charset="2"/>
              </a:rPr>
              <a:t>angegebenen Lizenzbedingungen</a:t>
            </a:r>
            <a:endParaRPr lang="de-DE" sz="1300" dirty="0">
              <a:latin typeface="Univers 45 Light"/>
              <a:sym typeface="Wingdings" panose="05000000000000000000" pitchFamily="2" charset="2"/>
            </a:endParaRPr>
          </a:p>
        </p:txBody>
      </p:sp>
      <p:sp>
        <p:nvSpPr>
          <p:cNvPr id="52" name="Ellipse 51"/>
          <p:cNvSpPr/>
          <p:nvPr/>
        </p:nvSpPr>
        <p:spPr>
          <a:xfrm>
            <a:off x="3996695" y="7360716"/>
            <a:ext cx="360040" cy="360040"/>
          </a:xfrm>
          <a:prstGeom prst="ellipse">
            <a:avLst/>
          </a:prstGeom>
          <a:solidFill>
            <a:srgbClr val="0B2A51"/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  </a:t>
            </a:r>
            <a:endParaRPr lang="de-DE" sz="1000" dirty="0"/>
          </a:p>
        </p:txBody>
      </p:sp>
      <p:grpSp>
        <p:nvGrpSpPr>
          <p:cNvPr id="13" name="Gruppieren 12"/>
          <p:cNvGrpSpPr/>
          <p:nvPr/>
        </p:nvGrpSpPr>
        <p:grpSpPr>
          <a:xfrm>
            <a:off x="4030087" y="7405534"/>
            <a:ext cx="325381" cy="246221"/>
            <a:chOff x="4030087" y="7405534"/>
            <a:chExt cx="325381" cy="246221"/>
          </a:xfrm>
        </p:grpSpPr>
        <p:sp>
          <p:nvSpPr>
            <p:cNvPr id="53" name="Ellipse 52"/>
            <p:cNvSpPr/>
            <p:nvPr/>
          </p:nvSpPr>
          <p:spPr>
            <a:xfrm>
              <a:off x="4081638" y="7445645"/>
              <a:ext cx="190153" cy="190153"/>
            </a:xfrm>
            <a:prstGeom prst="ellipse">
              <a:avLst/>
            </a:prstGeom>
            <a:solidFill>
              <a:srgbClr val="0B2A51"/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500" dirty="0">
                <a:solidFill>
                  <a:schemeClr val="bg1"/>
                </a:solidFill>
              </a:endParaRPr>
            </a:p>
          </p:txBody>
        </p:sp>
        <p:sp>
          <p:nvSpPr>
            <p:cNvPr id="54" name="Textfeld 53"/>
            <p:cNvSpPr txBox="1"/>
            <p:nvPr/>
          </p:nvSpPr>
          <p:spPr>
            <a:xfrm>
              <a:off x="4030087" y="7405534"/>
              <a:ext cx="325381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de-DE" sz="1000" b="1" dirty="0" smtClean="0">
                  <a:solidFill>
                    <a:schemeClr val="bg1"/>
                  </a:solidFill>
                </a:rPr>
                <a:t>cc</a:t>
              </a:r>
              <a:endParaRPr lang="de-DE" sz="10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5" name="Grafik 4">
            <a:hlinkClick r:id="rId5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706" y="8371036"/>
            <a:ext cx="744125" cy="26035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Grafik 6">
            <a:hlinkClick r:id="rId7"/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7198" y="8371036"/>
            <a:ext cx="735721" cy="25741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Grafik 7">
            <a:hlinkClick r:id="rId9"/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9286" y="8371036"/>
            <a:ext cx="744118" cy="2603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4" name="Rechteck 63"/>
          <p:cNvSpPr/>
          <p:nvPr/>
        </p:nvSpPr>
        <p:spPr>
          <a:xfrm>
            <a:off x="180231" y="2849194"/>
            <a:ext cx="7200057" cy="719485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4000" b="1" dirty="0">
              <a:solidFill>
                <a:srgbClr val="0B2A51"/>
              </a:solidFill>
              <a:latin typeface="Univers 45 Light" panose="02000403030000020003" pitchFamily="2" charset="0"/>
            </a:endParaRPr>
          </a:p>
          <a:p>
            <a:endParaRPr lang="de-DE" sz="4000" b="1" dirty="0">
              <a:solidFill>
                <a:srgbClr val="0B2A51"/>
              </a:solidFill>
              <a:latin typeface="Univers 45 Light" panose="02000403030000020003" pitchFamily="2" charset="0"/>
            </a:endParaRPr>
          </a:p>
        </p:txBody>
      </p:sp>
      <p:sp>
        <p:nvSpPr>
          <p:cNvPr id="65" name="Rechteck 64"/>
          <p:cNvSpPr/>
          <p:nvPr/>
        </p:nvSpPr>
        <p:spPr>
          <a:xfrm>
            <a:off x="195635" y="2919749"/>
            <a:ext cx="717671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500" b="1" dirty="0" smtClean="0">
                <a:solidFill>
                  <a:srgbClr val="0B2A51"/>
                </a:solidFill>
                <a:latin typeface="DIN BOLD"/>
              </a:rPr>
              <a:t>Folgende Quellen (Texte, Bilder, Video, Audio) dürfen für die </a:t>
            </a:r>
            <a:r>
              <a:rPr lang="de-DE" sz="1500" b="1" dirty="0">
                <a:solidFill>
                  <a:srgbClr val="0B2A51"/>
                </a:solidFill>
                <a:latin typeface="DIN BOLD"/>
              </a:rPr>
              <a:t>Lehre </a:t>
            </a:r>
            <a:r>
              <a:rPr lang="de-DE" sz="1500" b="1" dirty="0" smtClean="0">
                <a:solidFill>
                  <a:srgbClr val="0B2A51"/>
                </a:solidFill>
                <a:latin typeface="DIN BOLD"/>
              </a:rPr>
              <a:t>zur </a:t>
            </a:r>
            <a:br>
              <a:rPr lang="de-DE" sz="1500" b="1" dirty="0" smtClean="0">
                <a:solidFill>
                  <a:srgbClr val="0B2A51"/>
                </a:solidFill>
                <a:latin typeface="DIN BOLD"/>
              </a:rPr>
            </a:br>
            <a:r>
              <a:rPr lang="de-DE" sz="1500" b="1" dirty="0" smtClean="0">
                <a:solidFill>
                  <a:srgbClr val="0B2A51"/>
                </a:solidFill>
                <a:latin typeface="DIN BOLD"/>
              </a:rPr>
              <a:t>Vor- </a:t>
            </a:r>
            <a:r>
              <a:rPr lang="de-DE" sz="1500" b="1" dirty="0">
                <a:solidFill>
                  <a:srgbClr val="0B2A51"/>
                </a:solidFill>
                <a:latin typeface="DIN BOLD"/>
              </a:rPr>
              <a:t>und </a:t>
            </a:r>
            <a:r>
              <a:rPr lang="de-DE" sz="1500" b="1" dirty="0" smtClean="0">
                <a:solidFill>
                  <a:srgbClr val="0B2A51"/>
                </a:solidFill>
                <a:latin typeface="DIN BOLD"/>
              </a:rPr>
              <a:t>Nachbereitung, </a:t>
            </a:r>
            <a:r>
              <a:rPr lang="de-DE" sz="1500" b="1" dirty="0">
                <a:solidFill>
                  <a:srgbClr val="0B2A51"/>
                </a:solidFill>
                <a:latin typeface="DIN BOLD"/>
              </a:rPr>
              <a:t>Durchführung und </a:t>
            </a:r>
            <a:r>
              <a:rPr lang="de-DE" sz="1500" b="1" dirty="0" smtClean="0">
                <a:solidFill>
                  <a:srgbClr val="0B2A51"/>
                </a:solidFill>
                <a:latin typeface="DIN BOLD"/>
              </a:rPr>
              <a:t>für Prüfungen genutzt werden:</a:t>
            </a:r>
            <a:endParaRPr lang="de-DE" sz="1500" b="1" dirty="0">
              <a:solidFill>
                <a:srgbClr val="0B2A51"/>
              </a:solidFill>
              <a:latin typeface="DIN BOLD"/>
            </a:endParaRPr>
          </a:p>
        </p:txBody>
      </p:sp>
      <p:sp>
        <p:nvSpPr>
          <p:cNvPr id="70" name="Textfeld 69"/>
          <p:cNvSpPr txBox="1"/>
          <p:nvPr/>
        </p:nvSpPr>
        <p:spPr>
          <a:xfrm>
            <a:off x="3937386" y="5488483"/>
            <a:ext cx="3434963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2913">
              <a:spcAft>
                <a:spcPts val="1200"/>
              </a:spcAft>
            </a:pPr>
            <a:r>
              <a:rPr lang="de-DE" b="1" dirty="0" smtClean="0">
                <a:solidFill>
                  <a:srgbClr val="0B2A51"/>
                </a:solidFill>
                <a:latin typeface="DIN BOLD"/>
              </a:rPr>
              <a:t>Werke geringen Umfangs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300" dirty="0" smtClean="0">
                <a:latin typeface="Univers 45 Light"/>
              </a:rPr>
              <a:t>Zeitungsartikel </a:t>
            </a:r>
            <a:endParaRPr lang="de-DE" sz="1300" dirty="0">
              <a:latin typeface="Univers 45 Light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300" dirty="0" smtClean="0">
                <a:latin typeface="Univers 45 Light"/>
              </a:rPr>
              <a:t>Beiträge aus Fachzeitschriften</a:t>
            </a:r>
            <a:endParaRPr lang="de-DE" sz="1300" dirty="0">
              <a:latin typeface="Univers 45 Light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300" dirty="0">
                <a:latin typeface="Univers 45 Light"/>
              </a:rPr>
              <a:t>Texte mit weniger als 25 Seiten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300" dirty="0">
                <a:latin typeface="Univers 45 Light"/>
              </a:rPr>
              <a:t>Videos und </a:t>
            </a:r>
            <a:r>
              <a:rPr lang="de-DE" sz="1300" dirty="0" smtClean="0">
                <a:latin typeface="Univers 45 Light"/>
              </a:rPr>
              <a:t>Audio </a:t>
            </a:r>
            <a:r>
              <a:rPr lang="de-DE" sz="1300" dirty="0">
                <a:latin typeface="Univers 45 Light"/>
              </a:rPr>
              <a:t>unter 5 </a:t>
            </a:r>
            <a:r>
              <a:rPr lang="de-DE" sz="1300" dirty="0" smtClean="0">
                <a:latin typeface="Univers 45 Light"/>
              </a:rPr>
              <a:t>Minuten Gesamtlänge </a:t>
            </a:r>
          </a:p>
        </p:txBody>
      </p:sp>
      <p:sp>
        <p:nvSpPr>
          <p:cNvPr id="71" name="Textfeld 70"/>
          <p:cNvSpPr txBox="1"/>
          <p:nvPr/>
        </p:nvSpPr>
        <p:spPr>
          <a:xfrm>
            <a:off x="270435" y="5465448"/>
            <a:ext cx="3346465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4500">
              <a:spcAft>
                <a:spcPts val="1200"/>
              </a:spcAft>
            </a:pPr>
            <a:r>
              <a:rPr lang="de-DE" b="1" dirty="0" smtClean="0">
                <a:solidFill>
                  <a:srgbClr val="0B2A51"/>
                </a:solidFill>
                <a:latin typeface="DIN BOLD"/>
              </a:rPr>
              <a:t>Auszüge </a:t>
            </a:r>
            <a:r>
              <a:rPr lang="de-DE" sz="1200" b="1" dirty="0" smtClean="0">
                <a:solidFill>
                  <a:srgbClr val="0B2A51"/>
                </a:solidFill>
                <a:latin typeface="DIN BOLD"/>
              </a:rPr>
              <a:t>(§60a </a:t>
            </a:r>
            <a:r>
              <a:rPr lang="de-DE" sz="1200" b="1" dirty="0" err="1" smtClean="0">
                <a:solidFill>
                  <a:srgbClr val="0B2A51"/>
                </a:solidFill>
                <a:latin typeface="DIN BOLD"/>
              </a:rPr>
              <a:t>UrhWissG</a:t>
            </a:r>
            <a:r>
              <a:rPr lang="de-DE" sz="1200" b="1" dirty="0" smtClean="0">
                <a:solidFill>
                  <a:srgbClr val="0B2A51"/>
                </a:solidFill>
                <a:latin typeface="DIN BOLD"/>
              </a:rPr>
              <a:t>)</a:t>
            </a:r>
            <a:endParaRPr lang="de-DE" sz="1200" dirty="0" smtClean="0">
              <a:latin typeface="Univers 45 Light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300" dirty="0" smtClean="0">
                <a:latin typeface="Univers 45 Light"/>
              </a:rPr>
              <a:t>max</a:t>
            </a:r>
            <a:r>
              <a:rPr lang="de-DE" sz="1300" dirty="0" smtClean="0">
                <a:latin typeface="Univers 45 Light"/>
              </a:rPr>
              <a:t>. 15% </a:t>
            </a:r>
            <a:r>
              <a:rPr lang="de-DE" sz="1300" dirty="0">
                <a:latin typeface="Univers 45 Light"/>
              </a:rPr>
              <a:t>eines veröffentlichten </a:t>
            </a:r>
            <a:r>
              <a:rPr lang="de-DE" sz="1300" dirty="0" smtClean="0">
                <a:latin typeface="Univers 45 Light"/>
              </a:rPr>
              <a:t>Werks</a:t>
            </a:r>
            <a:endParaRPr lang="de-DE" sz="1300" dirty="0">
              <a:latin typeface="Univers 45 Light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300" dirty="0">
                <a:latin typeface="Univers 45 Light"/>
              </a:rPr>
              <a:t>Filme und Musikstücke mit einer Länge von bis zu 5 </a:t>
            </a:r>
            <a:r>
              <a:rPr lang="de-DE" sz="1300" dirty="0" smtClean="0">
                <a:latin typeface="Univers 45 Light"/>
              </a:rPr>
              <a:t>Minuten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300" dirty="0" smtClean="0">
                <a:latin typeface="Univers 45 Light"/>
              </a:rPr>
              <a:t>vergriffene oder verwaiste Werke</a:t>
            </a:r>
          </a:p>
          <a:p>
            <a:pPr indent="17463">
              <a:tabLst>
                <a:tab pos="269875" algn="l"/>
              </a:tabLst>
            </a:pPr>
            <a:r>
              <a:rPr lang="de-DE" sz="1300" b="1" dirty="0">
                <a:latin typeface="Univers 45 Light"/>
                <a:sym typeface="Wingdings" panose="05000000000000000000" pitchFamily="2" charset="2"/>
              </a:rPr>
              <a:t>!	</a:t>
            </a:r>
            <a:r>
              <a:rPr lang="de-DE" sz="1300" dirty="0">
                <a:latin typeface="Univers 45 Light"/>
              </a:rPr>
              <a:t>nicht: Schulbücher</a:t>
            </a:r>
            <a:endParaRPr lang="de-DE" sz="1300" dirty="0">
              <a:latin typeface="Univers 45 Light"/>
            </a:endParaRPr>
          </a:p>
        </p:txBody>
      </p:sp>
      <p:sp>
        <p:nvSpPr>
          <p:cNvPr id="41" name="Rechteck 40"/>
          <p:cNvSpPr/>
          <p:nvPr/>
        </p:nvSpPr>
        <p:spPr>
          <a:xfrm>
            <a:off x="3942843" y="951541"/>
            <a:ext cx="3293317" cy="16979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de-DE" b="1" dirty="0">
                <a:solidFill>
                  <a:srgbClr val="0B2A51"/>
                </a:solidFill>
                <a:latin typeface="DIN BOLD"/>
              </a:rPr>
              <a:t>Rechtlich unter </a:t>
            </a:r>
            <a:r>
              <a:rPr lang="de-DE" b="1" dirty="0" smtClean="0">
                <a:solidFill>
                  <a:srgbClr val="0B2A51"/>
                </a:solidFill>
                <a:latin typeface="DIN BOLD"/>
              </a:rPr>
              <a:t>'Nutzung' </a:t>
            </a:r>
            <a:r>
              <a:rPr lang="de-DE" b="1" dirty="0">
                <a:solidFill>
                  <a:srgbClr val="0B2A51"/>
                </a:solidFill>
                <a:latin typeface="DIN BOLD"/>
              </a:rPr>
              <a:t>fällt insbesondere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de-DE" sz="1300" dirty="0">
                <a:latin typeface="Univers 45 Light"/>
              </a:rPr>
              <a:t>Verbreiten (Verkaufen, Weitergeben)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de-DE" sz="1300" dirty="0">
                <a:latin typeface="Univers 45 Light"/>
              </a:rPr>
              <a:t>Vervielfältigen (Kopieren)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de-DE" sz="1300" dirty="0">
                <a:latin typeface="Univers 45 Light"/>
              </a:rPr>
              <a:t>öffentlich Wiedergeben (Vorlesen, in der Lehrveranstaltung zeigen)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de-DE" sz="1300" dirty="0">
                <a:latin typeface="Univers 45 Light"/>
              </a:rPr>
              <a:t>öffentlich Zugänglichmachen (Internet</a:t>
            </a:r>
            <a:r>
              <a:rPr lang="de-DE" sz="1300" dirty="0" smtClean="0">
                <a:latin typeface="Univers 45 Light"/>
              </a:rPr>
              <a:t>)</a:t>
            </a:r>
            <a:endParaRPr lang="de-DE" sz="1300" dirty="0">
              <a:latin typeface="Univers 45 Light"/>
            </a:endParaRPr>
          </a:p>
        </p:txBody>
      </p:sp>
      <p:sp>
        <p:nvSpPr>
          <p:cNvPr id="57" name="Rechteck 56"/>
          <p:cNvSpPr/>
          <p:nvPr/>
        </p:nvSpPr>
        <p:spPr>
          <a:xfrm>
            <a:off x="252238" y="3829549"/>
            <a:ext cx="3527945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>
              <a:spcAft>
                <a:spcPts val="1200"/>
              </a:spcAft>
            </a:pPr>
            <a:r>
              <a:rPr lang="de-DE" b="1" dirty="0" smtClean="0">
                <a:solidFill>
                  <a:srgbClr val="0B2A51"/>
                </a:solidFill>
                <a:latin typeface="DIN BOLD"/>
              </a:rPr>
              <a:t>Links</a:t>
            </a:r>
          </a:p>
          <a:p>
            <a:pPr marL="266700" indent="-266700">
              <a:buFont typeface="Wingdings" panose="05000000000000000000" pitchFamily="2" charset="2"/>
              <a:buChar char="ü"/>
            </a:pPr>
            <a:r>
              <a:rPr lang="de-DE" sz="1300" dirty="0" smtClean="0">
                <a:latin typeface="Univers 45 Light"/>
              </a:rPr>
              <a:t>auf Texte, Bilder, Video oder Audio</a:t>
            </a:r>
          </a:p>
          <a:p>
            <a:pPr marL="266700" indent="-266700">
              <a:buFont typeface="Wingdings" panose="05000000000000000000" pitchFamily="2" charset="2"/>
              <a:buChar char="ü"/>
            </a:pPr>
            <a:r>
              <a:rPr lang="de-DE" sz="1300" dirty="0" smtClean="0">
                <a:latin typeface="Univers 45 Light"/>
                <a:sym typeface="Wingdings" panose="05000000000000000000" pitchFamily="2" charset="2"/>
              </a:rPr>
              <a:t>auch als </a:t>
            </a:r>
            <a:r>
              <a:rPr lang="de-DE" sz="1300" dirty="0" err="1" smtClean="0">
                <a:latin typeface="Univers 45 Light"/>
                <a:sym typeface="Wingdings" panose="05000000000000000000" pitchFamily="2" charset="2"/>
              </a:rPr>
              <a:t>iframe</a:t>
            </a:r>
            <a:r>
              <a:rPr lang="de-DE" sz="1300" dirty="0" smtClean="0">
                <a:latin typeface="Univers 45 Light"/>
                <a:sym typeface="Wingdings" panose="05000000000000000000" pitchFamily="2" charset="2"/>
              </a:rPr>
              <a:t>-Einbettung</a:t>
            </a:r>
          </a:p>
          <a:p>
            <a:pPr marL="266700" indent="-249238">
              <a:tabLst>
                <a:tab pos="266700" algn="l"/>
              </a:tabLst>
            </a:pPr>
            <a:r>
              <a:rPr lang="de-DE" sz="1300" b="1" dirty="0" smtClean="0">
                <a:latin typeface="Univers 45 Light"/>
                <a:sym typeface="Wingdings" panose="05000000000000000000" pitchFamily="2" charset="2"/>
              </a:rPr>
              <a:t>! </a:t>
            </a:r>
            <a:r>
              <a:rPr lang="de-DE" sz="1300" dirty="0">
                <a:latin typeface="Univers 45 Light"/>
                <a:sym typeface="Wingdings" panose="05000000000000000000" pitchFamily="2" charset="2"/>
              </a:rPr>
              <a:t>	</a:t>
            </a:r>
            <a:r>
              <a:rPr lang="de-DE" sz="1300" dirty="0" smtClean="0">
                <a:latin typeface="Univers 45 Light"/>
              </a:rPr>
              <a:t>nicht: Quellen mit </a:t>
            </a:r>
            <a:r>
              <a:rPr lang="de-DE" sz="1300" dirty="0" smtClean="0">
                <a:latin typeface="Univers 45 Light"/>
              </a:rPr>
              <a:t>offensichtlicher Zu-</a:t>
            </a:r>
            <a:r>
              <a:rPr lang="de-DE" sz="1300" dirty="0" err="1" smtClean="0">
                <a:latin typeface="Univers 45 Light"/>
              </a:rPr>
              <a:t>gangsbeschränkung</a:t>
            </a:r>
            <a:r>
              <a:rPr lang="de-DE" sz="1300" dirty="0" smtClean="0">
                <a:latin typeface="Univers 45 Light"/>
              </a:rPr>
              <a:t> </a:t>
            </a:r>
            <a:r>
              <a:rPr lang="de-DE" sz="1300" dirty="0" smtClean="0">
                <a:latin typeface="Univers 45 Light"/>
              </a:rPr>
              <a:t>(</a:t>
            </a:r>
            <a:r>
              <a:rPr lang="de-DE" sz="1300" dirty="0" err="1" smtClean="0">
                <a:latin typeface="Univers 45 Light"/>
              </a:rPr>
              <a:t>Paywall</a:t>
            </a:r>
            <a:r>
              <a:rPr lang="de-DE" sz="1300" dirty="0" smtClean="0">
                <a:latin typeface="Univers 45 Light"/>
              </a:rPr>
              <a:t>, Passwort)</a:t>
            </a:r>
            <a:endParaRPr lang="de-DE" sz="1300" dirty="0" smtClean="0">
              <a:latin typeface="Univers 45 Light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de-DE" sz="1300" dirty="0" smtClean="0">
              <a:latin typeface="Univers 45 Light"/>
            </a:endParaRPr>
          </a:p>
        </p:txBody>
      </p:sp>
      <p:grpSp>
        <p:nvGrpSpPr>
          <p:cNvPr id="11" name="Gruppieren 10"/>
          <p:cNvGrpSpPr/>
          <p:nvPr/>
        </p:nvGrpSpPr>
        <p:grpSpPr>
          <a:xfrm>
            <a:off x="324247" y="3842374"/>
            <a:ext cx="360040" cy="360040"/>
            <a:chOff x="289098" y="3820534"/>
            <a:chExt cx="360040" cy="360040"/>
          </a:xfrm>
        </p:grpSpPr>
        <p:sp>
          <p:nvSpPr>
            <p:cNvPr id="55" name="Ellipse 54"/>
            <p:cNvSpPr/>
            <p:nvPr/>
          </p:nvSpPr>
          <p:spPr>
            <a:xfrm>
              <a:off x="289098" y="3820534"/>
              <a:ext cx="360040" cy="360040"/>
            </a:xfrm>
            <a:prstGeom prst="ellipse">
              <a:avLst/>
            </a:prstGeom>
            <a:solidFill>
              <a:srgbClr val="0B2A51"/>
            </a:solidFill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grpSp>
          <p:nvGrpSpPr>
            <p:cNvPr id="6" name="Gruppieren 5"/>
            <p:cNvGrpSpPr/>
            <p:nvPr/>
          </p:nvGrpSpPr>
          <p:grpSpPr>
            <a:xfrm>
              <a:off x="370800" y="3909600"/>
              <a:ext cx="187264" cy="182848"/>
              <a:chOff x="366100" y="3905715"/>
              <a:chExt cx="187264" cy="182848"/>
            </a:xfrm>
          </p:grpSpPr>
          <p:sp>
            <p:nvSpPr>
              <p:cNvPr id="56" name="Abgerundetes Rechteck 55"/>
              <p:cNvSpPr/>
              <p:nvPr/>
            </p:nvSpPr>
            <p:spPr>
              <a:xfrm rot="2700000">
                <a:off x="460800" y="3996000"/>
                <a:ext cx="90893" cy="94234"/>
              </a:xfrm>
              <a:prstGeom prst="roundRect">
                <a:avLst/>
              </a:prstGeom>
              <a:solidFill>
                <a:srgbClr val="0B2A51"/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1" name="Abgerundetes Rechteck 60"/>
              <p:cNvSpPr/>
              <p:nvPr/>
            </p:nvSpPr>
            <p:spPr>
              <a:xfrm rot="2700000" flipV="1">
                <a:off x="369996" y="3901819"/>
                <a:ext cx="89665" cy="97458"/>
              </a:xfrm>
              <a:prstGeom prst="roundRect">
                <a:avLst/>
              </a:prstGeom>
              <a:solidFill>
                <a:srgbClr val="0B2A51"/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62" name="Gerader Verbinder 61"/>
              <p:cNvCxnSpPr/>
              <p:nvPr/>
            </p:nvCxnSpPr>
            <p:spPr>
              <a:xfrm rot="2700000">
                <a:off x="402145" y="3998545"/>
                <a:ext cx="115200" cy="2536"/>
              </a:xfrm>
              <a:prstGeom prst="line">
                <a:avLst/>
              </a:prstGeom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8" name="Rechteck 67"/>
          <p:cNvSpPr/>
          <p:nvPr/>
        </p:nvSpPr>
        <p:spPr>
          <a:xfrm>
            <a:off x="3924647" y="3824906"/>
            <a:ext cx="3443354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>
              <a:spcAft>
                <a:spcPts val="1200"/>
              </a:spcAft>
            </a:pPr>
            <a:r>
              <a:rPr lang="de-DE" b="1" dirty="0" smtClean="0">
                <a:solidFill>
                  <a:srgbClr val="0B2A51"/>
                </a:solidFill>
                <a:latin typeface="DIN BOLD"/>
              </a:rPr>
              <a:t>Zitate </a:t>
            </a:r>
            <a:r>
              <a:rPr lang="de-DE" sz="1200" b="1" dirty="0" smtClean="0">
                <a:solidFill>
                  <a:srgbClr val="0B2A51"/>
                </a:solidFill>
                <a:latin typeface="DIN BOLD"/>
              </a:rPr>
              <a:t>(§51 </a:t>
            </a:r>
            <a:r>
              <a:rPr lang="de-DE" sz="1200" b="1" dirty="0" err="1" smtClean="0">
                <a:solidFill>
                  <a:srgbClr val="0B2A51"/>
                </a:solidFill>
                <a:latin typeface="DIN BOLD"/>
              </a:rPr>
              <a:t>UrhWissG</a:t>
            </a:r>
            <a:r>
              <a:rPr lang="de-DE" sz="1200" b="1" dirty="0" smtClean="0">
                <a:solidFill>
                  <a:srgbClr val="0B2A51"/>
                </a:solidFill>
                <a:latin typeface="DIN BOLD"/>
              </a:rPr>
              <a:t>)</a:t>
            </a:r>
            <a:endParaRPr lang="de-DE" sz="1200" dirty="0" smtClean="0">
              <a:latin typeface="Univers 45 Light"/>
            </a:endParaRPr>
          </a:p>
          <a:p>
            <a:pPr marL="269875" indent="-269875">
              <a:buFont typeface="Wingdings" panose="05000000000000000000" pitchFamily="2" charset="2"/>
              <a:buChar char="ü"/>
            </a:pPr>
            <a:r>
              <a:rPr lang="de-DE" sz="1300" dirty="0" smtClean="0">
                <a:latin typeface="Univers 45 Light"/>
                <a:sym typeface="Wingdings" panose="05000000000000000000" pitchFamily="2" charset="2"/>
              </a:rPr>
              <a:t>Text</a:t>
            </a:r>
            <a:r>
              <a:rPr lang="de-DE" sz="1300" dirty="0">
                <a:latin typeface="Univers 45 Light"/>
                <a:sym typeface="Wingdings" panose="05000000000000000000" pitchFamily="2" charset="2"/>
              </a:rPr>
              <a:t>, Bilder, Video oder Audio </a:t>
            </a:r>
            <a:endParaRPr lang="de-DE" sz="1300" dirty="0" smtClean="0">
              <a:latin typeface="Univers 45 Light"/>
              <a:sym typeface="Wingdings" panose="05000000000000000000" pitchFamily="2" charset="2"/>
            </a:endParaRPr>
          </a:p>
          <a:p>
            <a:pPr indent="17463">
              <a:tabLst>
                <a:tab pos="269875" algn="l"/>
              </a:tabLst>
            </a:pPr>
            <a:r>
              <a:rPr lang="de-DE" sz="1300" b="1" dirty="0" smtClean="0">
                <a:latin typeface="Univers 45 Light"/>
                <a:sym typeface="Wingdings" panose="05000000000000000000" pitchFamily="2" charset="2"/>
              </a:rPr>
              <a:t>!	</a:t>
            </a:r>
            <a:r>
              <a:rPr lang="de-DE" sz="1300" dirty="0" smtClean="0">
                <a:latin typeface="Univers 45 Light"/>
                <a:sym typeface="Wingdings" panose="05000000000000000000" pitchFamily="2" charset="2"/>
              </a:rPr>
              <a:t>als</a:t>
            </a:r>
            <a:r>
              <a:rPr lang="de-DE" sz="1300" dirty="0" smtClean="0">
                <a:latin typeface="Univers 45 Light"/>
              </a:rPr>
              <a:t> Beleg / Erläuterung </a:t>
            </a:r>
            <a:r>
              <a:rPr lang="de-DE" sz="1300" dirty="0" smtClean="0">
                <a:latin typeface="Univers 45 Light"/>
              </a:rPr>
              <a:t>eigener </a:t>
            </a:r>
            <a:r>
              <a:rPr lang="de-DE" sz="1300" dirty="0">
                <a:latin typeface="Univers 45 Light"/>
              </a:rPr>
              <a:t>Inhalte</a:t>
            </a:r>
          </a:p>
          <a:p>
            <a:pPr marL="269875" indent="-249238">
              <a:tabLst>
                <a:tab pos="269875" algn="l"/>
              </a:tabLst>
            </a:pPr>
            <a:r>
              <a:rPr lang="de-DE" sz="1300" b="1" dirty="0">
                <a:latin typeface="Univers 45 Light"/>
                <a:sym typeface="Wingdings" panose="05000000000000000000" pitchFamily="2" charset="2"/>
              </a:rPr>
              <a:t>!	</a:t>
            </a:r>
            <a:r>
              <a:rPr lang="de-DE" sz="1300" dirty="0" smtClean="0">
                <a:latin typeface="Univers 45 Light"/>
              </a:rPr>
              <a:t>in angemessenem Umfang (einige Zeilen, einzelne Bilder, kurze Videos)</a:t>
            </a:r>
            <a:endParaRPr lang="de-DE" sz="1600" dirty="0" smtClean="0"/>
          </a:p>
          <a:p>
            <a:pPr marL="179388" indent="-179388">
              <a:buFont typeface="Arial" panose="020B0604020202020204" pitchFamily="34" charset="0"/>
              <a:buChar char="•"/>
            </a:pPr>
            <a:endParaRPr lang="de-DE" sz="1300" dirty="0" smtClean="0">
              <a:latin typeface="Univers 45 Light"/>
            </a:endParaRPr>
          </a:p>
        </p:txBody>
      </p:sp>
      <p:sp>
        <p:nvSpPr>
          <p:cNvPr id="72" name="Ellipse 71"/>
          <p:cNvSpPr/>
          <p:nvPr/>
        </p:nvSpPr>
        <p:spPr>
          <a:xfrm>
            <a:off x="324247" y="5490716"/>
            <a:ext cx="360040" cy="360040"/>
          </a:xfrm>
          <a:prstGeom prst="ellipse">
            <a:avLst/>
          </a:prstGeom>
          <a:solidFill>
            <a:srgbClr val="0B2A51"/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4" name="Gruppieren 3"/>
          <p:cNvGrpSpPr/>
          <p:nvPr/>
        </p:nvGrpSpPr>
        <p:grpSpPr>
          <a:xfrm>
            <a:off x="396483" y="5558838"/>
            <a:ext cx="259016" cy="216024"/>
            <a:chOff x="392149" y="5563172"/>
            <a:chExt cx="259016" cy="216024"/>
          </a:xfrm>
        </p:grpSpPr>
        <p:sp>
          <p:nvSpPr>
            <p:cNvPr id="76" name="Abgerundetes Rechteck 75"/>
            <p:cNvSpPr/>
            <p:nvPr/>
          </p:nvSpPr>
          <p:spPr>
            <a:xfrm>
              <a:off x="413532" y="5563172"/>
              <a:ext cx="132105" cy="198158"/>
            </a:xfrm>
            <a:prstGeom prst="roundRect">
              <a:avLst/>
            </a:prstGeom>
            <a:no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6" name="Abgerundetes Rechteck 15"/>
            <p:cNvSpPr/>
            <p:nvPr/>
          </p:nvSpPr>
          <p:spPr>
            <a:xfrm>
              <a:off x="392149" y="5581038"/>
              <a:ext cx="132105" cy="198158"/>
            </a:xfrm>
            <a:prstGeom prst="roundRect">
              <a:avLst/>
            </a:prstGeom>
            <a:solidFill>
              <a:srgbClr val="0B2A5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73" name="Gerader Verbinder 72"/>
            <p:cNvCxnSpPr/>
            <p:nvPr/>
          </p:nvCxnSpPr>
          <p:spPr>
            <a:xfrm flipV="1">
              <a:off x="423739" y="5640773"/>
              <a:ext cx="68400" cy="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r Verbinder 74"/>
            <p:cNvCxnSpPr/>
            <p:nvPr/>
          </p:nvCxnSpPr>
          <p:spPr>
            <a:xfrm flipV="1">
              <a:off x="423739" y="5667255"/>
              <a:ext cx="68400" cy="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Gerader Verbinder 81"/>
            <p:cNvCxnSpPr/>
            <p:nvPr/>
          </p:nvCxnSpPr>
          <p:spPr>
            <a:xfrm flipV="1">
              <a:off x="423739" y="5615574"/>
              <a:ext cx="68400" cy="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Rechteck 86"/>
            <p:cNvSpPr/>
            <p:nvPr/>
          </p:nvSpPr>
          <p:spPr>
            <a:xfrm>
              <a:off x="505272" y="5666216"/>
              <a:ext cx="51435" cy="50400"/>
            </a:xfrm>
            <a:prstGeom prst="rect">
              <a:avLst/>
            </a:prstGeom>
            <a:solidFill>
              <a:srgbClr val="0B2A51"/>
            </a:solidFill>
            <a:ln w="6350">
              <a:solidFill>
                <a:srgbClr val="0B2A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85" name="Gerade Verbindung mit Pfeil 84"/>
            <p:cNvCxnSpPr/>
            <p:nvPr/>
          </p:nvCxnSpPr>
          <p:spPr>
            <a:xfrm>
              <a:off x="507149" y="5689139"/>
              <a:ext cx="144016" cy="2966"/>
            </a:xfrm>
            <a:prstGeom prst="straightConnector1">
              <a:avLst/>
            </a:prstGeom>
            <a:ln w="25400">
              <a:solidFill>
                <a:schemeClr val="bg1"/>
              </a:solidFill>
              <a:headEnd w="med" len="sm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" name="Ellipse 91"/>
          <p:cNvSpPr/>
          <p:nvPr/>
        </p:nvSpPr>
        <p:spPr>
          <a:xfrm>
            <a:off x="4012018" y="5488483"/>
            <a:ext cx="360040" cy="360040"/>
          </a:xfrm>
          <a:prstGeom prst="ellipse">
            <a:avLst/>
          </a:prstGeom>
          <a:solidFill>
            <a:srgbClr val="0B2A51"/>
          </a:solidFill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5" name="Gruppieren 14"/>
          <p:cNvGrpSpPr/>
          <p:nvPr/>
        </p:nvGrpSpPr>
        <p:grpSpPr>
          <a:xfrm>
            <a:off x="3996695" y="3748119"/>
            <a:ext cx="360000" cy="450918"/>
            <a:chOff x="674941" y="3757745"/>
            <a:chExt cx="360000" cy="450918"/>
          </a:xfrm>
        </p:grpSpPr>
        <p:sp>
          <p:nvSpPr>
            <p:cNvPr id="58" name="Ellipse 57"/>
            <p:cNvSpPr/>
            <p:nvPr/>
          </p:nvSpPr>
          <p:spPr>
            <a:xfrm>
              <a:off x="674941" y="3848623"/>
              <a:ext cx="360000" cy="360040"/>
            </a:xfrm>
            <a:prstGeom prst="ellipse">
              <a:avLst/>
            </a:prstGeom>
            <a:solidFill>
              <a:srgbClr val="0B2A51"/>
            </a:solidFill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000" b="1" dirty="0"/>
            </a:p>
          </p:txBody>
        </p:sp>
        <p:sp>
          <p:nvSpPr>
            <p:cNvPr id="12" name="Textfeld 11"/>
            <p:cNvSpPr txBox="1"/>
            <p:nvPr/>
          </p:nvSpPr>
          <p:spPr>
            <a:xfrm>
              <a:off x="674941" y="3861944"/>
              <a:ext cx="2160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„</a:t>
              </a:r>
              <a:endParaRPr lang="de-DE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Textfeld 62"/>
            <p:cNvSpPr txBox="1"/>
            <p:nvPr/>
          </p:nvSpPr>
          <p:spPr>
            <a:xfrm>
              <a:off x="762272" y="3757745"/>
              <a:ext cx="2160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„</a:t>
              </a:r>
              <a:endParaRPr lang="de-DE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25" name="Gruppieren 1024"/>
          <p:cNvGrpSpPr/>
          <p:nvPr/>
        </p:nvGrpSpPr>
        <p:grpSpPr>
          <a:xfrm>
            <a:off x="324247" y="7348624"/>
            <a:ext cx="360040" cy="360040"/>
            <a:chOff x="-963658" y="7466224"/>
            <a:chExt cx="360040" cy="3600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1" name="Ellipse 50"/>
            <p:cNvSpPr/>
            <p:nvPr/>
          </p:nvSpPr>
          <p:spPr>
            <a:xfrm>
              <a:off x="-963658" y="7466224"/>
              <a:ext cx="360040" cy="360040"/>
            </a:xfrm>
            <a:prstGeom prst="ellipse">
              <a:avLst/>
            </a:prstGeom>
            <a:solidFill>
              <a:srgbClr val="0B2A5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400" dirty="0"/>
            </a:p>
          </p:txBody>
        </p:sp>
        <p:sp>
          <p:nvSpPr>
            <p:cNvPr id="1024" name="Textfeld 1023"/>
            <p:cNvSpPr txBox="1"/>
            <p:nvPr/>
          </p:nvSpPr>
          <p:spPr>
            <a:xfrm>
              <a:off x="-856456" y="7485985"/>
              <a:ext cx="72008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de-DE" sz="1400" b="1" dirty="0" smtClean="0">
                  <a:solidFill>
                    <a:schemeClr val="bg1"/>
                  </a:solidFill>
                </a:rPr>
                <a:t>/</a:t>
              </a:r>
              <a:endParaRPr lang="de-DE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4123832" y="5557062"/>
            <a:ext cx="132105" cy="198158"/>
            <a:chOff x="4110497" y="5585637"/>
            <a:chExt cx="132105" cy="198158"/>
          </a:xfrm>
        </p:grpSpPr>
        <p:sp>
          <p:nvSpPr>
            <p:cNvPr id="77" name="Abgerundetes Rechteck 76"/>
            <p:cNvSpPr/>
            <p:nvPr/>
          </p:nvSpPr>
          <p:spPr>
            <a:xfrm>
              <a:off x="4110497" y="5585637"/>
              <a:ext cx="132105" cy="198158"/>
            </a:xfrm>
            <a:prstGeom prst="roundRect">
              <a:avLst/>
            </a:prstGeom>
            <a:solidFill>
              <a:srgbClr val="0B2A5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83" name="Gerader Verbinder 82"/>
            <p:cNvCxnSpPr/>
            <p:nvPr/>
          </p:nvCxnSpPr>
          <p:spPr>
            <a:xfrm flipV="1">
              <a:off x="4142087" y="5645372"/>
              <a:ext cx="68400" cy="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r Verbinder 83"/>
            <p:cNvCxnSpPr/>
            <p:nvPr/>
          </p:nvCxnSpPr>
          <p:spPr>
            <a:xfrm flipV="1">
              <a:off x="4142087" y="5671854"/>
              <a:ext cx="68400" cy="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r Verbinder 85"/>
            <p:cNvCxnSpPr/>
            <p:nvPr/>
          </p:nvCxnSpPr>
          <p:spPr>
            <a:xfrm flipV="1">
              <a:off x="4142087" y="5620173"/>
              <a:ext cx="68400" cy="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Textfeld 68"/>
          <p:cNvSpPr txBox="1"/>
          <p:nvPr/>
        </p:nvSpPr>
        <p:spPr>
          <a:xfrm>
            <a:off x="252239" y="9768805"/>
            <a:ext cx="70346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 smtClean="0">
                <a:latin typeface="Univers 45 Light" panose="02000403030000020003" pitchFamily="2" charset="0"/>
              </a:rPr>
              <a:t>Stand: März 2018</a:t>
            </a:r>
            <a:endParaRPr lang="de-DE" sz="800" dirty="0">
              <a:latin typeface="Univers 45 Light" panose="02000403030000020003" pitchFamily="2" charset="0"/>
            </a:endParaRPr>
          </a:p>
        </p:txBody>
      </p:sp>
      <p:pic>
        <p:nvPicPr>
          <p:cNvPr id="74" name="Grafik 73">
            <a:hlinkClick r:id="rId7"/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2702" y="10229889"/>
            <a:ext cx="728131" cy="25475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8" name="Textfeld 77"/>
          <p:cNvSpPr txBox="1"/>
          <p:nvPr/>
        </p:nvSpPr>
        <p:spPr>
          <a:xfrm>
            <a:off x="6300911" y="10184563"/>
            <a:ext cx="10670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 smtClean="0">
                <a:solidFill>
                  <a:schemeClr val="bg1"/>
                </a:solidFill>
                <a:latin typeface="Univers 45 Light" panose="02000403030000020003" pitchFamily="2" charset="0"/>
              </a:rPr>
              <a:t>Autor: </a:t>
            </a:r>
            <a:r>
              <a:rPr lang="de-DE" sz="800" dirty="0">
                <a:solidFill>
                  <a:schemeClr val="bg1"/>
                </a:solidFill>
                <a:latin typeface="Univers 45 Light" panose="02000403030000020003" pitchFamily="2" charset="0"/>
              </a:rPr>
              <a:t>TU Dresden Medienzentrum </a:t>
            </a:r>
            <a:endParaRPr lang="de-DE" sz="800" dirty="0">
              <a:solidFill>
                <a:schemeClr val="bg1"/>
              </a:solidFill>
              <a:latin typeface="Univers 45 Light" panose="02000403030000020003" pitchFamily="2" charset="0"/>
            </a:endParaRPr>
          </a:p>
        </p:txBody>
      </p:sp>
      <p:sp>
        <p:nvSpPr>
          <p:cNvPr id="81" name="Textfeld 80"/>
          <p:cNvSpPr txBox="1"/>
          <p:nvPr/>
        </p:nvSpPr>
        <p:spPr>
          <a:xfrm>
            <a:off x="5912207" y="5725070"/>
            <a:ext cx="16296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1200" b="1" dirty="0" smtClean="0">
                <a:solidFill>
                  <a:srgbClr val="0B2A51"/>
                </a:solidFill>
                <a:latin typeface="DIN BOLD"/>
              </a:rPr>
              <a:t>(§</a:t>
            </a:r>
            <a:r>
              <a:rPr lang="de-DE" sz="1200" b="1" dirty="0" smtClean="0">
                <a:solidFill>
                  <a:srgbClr val="0B2A51"/>
                </a:solidFill>
                <a:latin typeface="DIN BOLD"/>
              </a:rPr>
              <a:t>60a </a:t>
            </a:r>
            <a:r>
              <a:rPr lang="de-DE" sz="1200" b="1" dirty="0" err="1" smtClean="0">
                <a:solidFill>
                  <a:srgbClr val="0B2A51"/>
                </a:solidFill>
                <a:latin typeface="DIN BOLD"/>
              </a:rPr>
              <a:t>UrhWissG</a:t>
            </a:r>
            <a:r>
              <a:rPr lang="de-DE" sz="1200" b="1" dirty="0" smtClean="0">
                <a:solidFill>
                  <a:srgbClr val="0B2A51"/>
                </a:solidFill>
                <a:latin typeface="DIN BOLD"/>
              </a:rPr>
              <a:t>)</a:t>
            </a:r>
            <a:endParaRPr lang="de-DE" sz="1200" dirty="0">
              <a:latin typeface="Univers 45 Light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251004" y="10223035"/>
            <a:ext cx="53655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>
                <a:solidFill>
                  <a:schemeClr val="bg1"/>
                </a:solidFill>
                <a:latin typeface="DIN BOLD"/>
              </a:rPr>
              <a:t>elearning@tu-dresden.de     </a:t>
            </a:r>
            <a:r>
              <a:rPr lang="de-DE" sz="1100" dirty="0" smtClean="0">
                <a:solidFill>
                  <a:schemeClr val="bg1"/>
                </a:solidFill>
                <a:latin typeface="DIN BOLD"/>
              </a:rPr>
              <a:t> </a:t>
            </a:r>
            <a:r>
              <a:rPr lang="de-DE" sz="1100" dirty="0">
                <a:solidFill>
                  <a:schemeClr val="bg1"/>
                </a:solidFill>
                <a:latin typeface="DIN BOLD"/>
              </a:rPr>
              <a:t>E-Learning an der TU Dresden   </a:t>
            </a:r>
            <a:r>
              <a:rPr lang="de-DE" sz="1100" dirty="0" smtClean="0">
                <a:solidFill>
                  <a:schemeClr val="bg1"/>
                </a:solidFill>
                <a:latin typeface="DIN BOLD"/>
              </a:rPr>
              <a:t>   </a:t>
            </a:r>
            <a:r>
              <a:rPr lang="de-DE" sz="1100" dirty="0">
                <a:solidFill>
                  <a:schemeClr val="bg1"/>
                </a:solidFill>
                <a:latin typeface="DIN BOLD"/>
              </a:rPr>
              <a:t>(0351) </a:t>
            </a:r>
            <a:r>
              <a:rPr lang="de-DE" sz="1100" dirty="0" smtClean="0">
                <a:solidFill>
                  <a:schemeClr val="bg1"/>
                </a:solidFill>
                <a:latin typeface="DIN BOLD"/>
              </a:rPr>
              <a:t>463-34942</a:t>
            </a:r>
            <a:endParaRPr lang="de-DE" sz="1100" dirty="0">
              <a:solidFill>
                <a:schemeClr val="bg1"/>
              </a:solidFill>
              <a:latin typeface="DIN BOLD"/>
            </a:endParaRPr>
          </a:p>
        </p:txBody>
      </p:sp>
      <p:pic>
        <p:nvPicPr>
          <p:cNvPr id="14" name="Grafik 1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48" y="8371036"/>
            <a:ext cx="730391" cy="25741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6244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623721eb533d735217187a22bf14d7f6b1941f"/>
  <p:tag name="ISPRING_RESOURCE_PATHS_HASH_PRESENTER" val="7e3f1ee88bbbc58d65a789519869711e872c744e"/>
</p:tagLst>
</file>

<file path=ppt/theme/theme1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524</Words>
  <Application>Microsoft Office PowerPoint</Application>
  <PresentationFormat>Benutzerdefiniert</PresentationFormat>
  <Paragraphs>110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9" baseType="lpstr">
      <vt:lpstr>Arial</vt:lpstr>
      <vt:lpstr>Calibri</vt:lpstr>
      <vt:lpstr>DIN BOLD</vt:lpstr>
      <vt:lpstr>ITC Officina Sans Std Book</vt:lpstr>
      <vt:lpstr>Univers 45 Light</vt:lpstr>
      <vt:lpstr>Wingdings</vt:lpstr>
      <vt:lpstr>Benutzerdefiniertes Design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2016-10-06T06:54:45Z</dcterms:created>
  <dcterms:modified xsi:type="dcterms:W3CDTF">2018-02-06T10:34:12Z</dcterms:modified>
</cp:coreProperties>
</file>