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8"/>
  </p:notesMasterIdLst>
  <p:sldIdLst>
    <p:sldId id="256" r:id="rId3"/>
    <p:sldId id="318" r:id="rId4"/>
    <p:sldId id="319" r:id="rId5"/>
    <p:sldId id="320" r:id="rId6"/>
    <p:sldId id="309" r:id="rId7"/>
  </p:sldIdLst>
  <p:sldSz cx="9144000" cy="6858000" type="screen4x3"/>
  <p:notesSz cx="7099300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44D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>
      <p:cViewPr varScale="1">
        <p:scale>
          <a:sx n="133" d="100"/>
          <a:sy n="133" d="100"/>
        </p:scale>
        <p:origin x="-1042" y="-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511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00" tIns="47880" rIns="95400" bIns="4788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/>
          </p:nvPr>
        </p:nvSpPr>
        <p:spPr bwMode="auto">
          <a:xfrm>
            <a:off x="4022725" y="0"/>
            <a:ext cx="30511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00" tIns="47880" rIns="95400" bIns="4788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3090" name="Rectangle 1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68350"/>
            <a:ext cx="5092700" cy="38131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91" name="Rectangle 19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56262" cy="45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00" tIns="47880" rIns="95400" bIns="4788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ftr"/>
          </p:nvPr>
        </p:nvSpPr>
        <p:spPr bwMode="auto">
          <a:xfrm>
            <a:off x="0" y="9720263"/>
            <a:ext cx="30511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00" tIns="47880" rIns="95400" bIns="4788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0263"/>
            <a:ext cx="30511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00" tIns="47880" rIns="95400" bIns="4788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8E249076-6E2E-4165-A024-663C289927F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073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72581A-72E5-4520-8DE9-D5C6853CB080}" type="slidenum">
              <a:rPr lang="de-DE"/>
              <a:pPr/>
              <a:t>1</a:t>
            </a:fld>
            <a:endParaRPr lang="de-DE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992188" y="768350"/>
            <a:ext cx="5116512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57850" cy="45831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42E738-26C5-4083-BDB3-9FED0F50C6DC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Referent: Frank Richter · BPS Bildungsportal Sachsen GmbH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0953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6CD812-94D9-49D3-BDEA-ABE61A9E9691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Referent: Frank Richter · BPS Bildungsportal Sachsen GmbH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7543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idx="10"/>
          </p:nvPr>
        </p:nvSpPr>
        <p:spPr>
          <a:xfrm>
            <a:off x="6660232" y="6503720"/>
            <a:ext cx="2109788" cy="237648"/>
          </a:xfrm>
        </p:spPr>
        <p:txBody>
          <a:bodyPr/>
          <a:lstStyle>
            <a:lvl1pPr>
              <a:defRPr/>
            </a:lvl1pPr>
          </a:lstStyle>
          <a:p>
            <a:fld id="{3FF0D0C3-1769-41E4-93D8-3466B5C2D64B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>
          <a:xfrm>
            <a:off x="1259632" y="6525344"/>
            <a:ext cx="7392987" cy="19871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Referent: Frank Richter, BPS Bildungsportal Sachsen GmbH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043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48588" cy="144621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09788" cy="452438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71788" cy="452438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09788" cy="452438"/>
          </a:xfrm>
        </p:spPr>
        <p:txBody>
          <a:bodyPr/>
          <a:lstStyle>
            <a:lvl1pPr>
              <a:defRPr/>
            </a:lvl1pPr>
          </a:lstStyle>
          <a:p>
            <a:fld id="{8159E8E4-E2BF-4C5C-B816-47892A3EFC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786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gi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688" y="4106863"/>
            <a:ext cx="3770312" cy="275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5788" cy="45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Gliederungstextes zu bearbeiten</a:t>
            </a:r>
          </a:p>
          <a:p>
            <a:pPr lvl="1"/>
            <a:r>
              <a:rPr lang="en-GB" smtClean="0"/>
              <a:t>Zweite Gliederungsebene</a:t>
            </a:r>
          </a:p>
          <a:p>
            <a:pPr lvl="2"/>
            <a:r>
              <a:rPr lang="en-GB" smtClean="0"/>
              <a:t>Dritte Gliederungsebene</a:t>
            </a:r>
          </a:p>
          <a:p>
            <a:pPr lvl="3"/>
            <a:r>
              <a:rPr lang="en-GB" smtClean="0"/>
              <a:t>Vierte Gliederungsebene</a:t>
            </a:r>
          </a:p>
          <a:p>
            <a:pPr lvl="4"/>
            <a:r>
              <a:rPr lang="en-GB" smtClean="0"/>
              <a:t>Fünfte Gliederungsebene</a:t>
            </a:r>
          </a:p>
          <a:p>
            <a:pPr lvl="4"/>
            <a:r>
              <a:rPr lang="en-GB" smtClean="0"/>
              <a:t>Sechste Gliederungsebene</a:t>
            </a:r>
          </a:p>
          <a:p>
            <a:pPr lvl="4"/>
            <a:r>
              <a:rPr lang="en-GB" smtClean="0"/>
              <a:t>Siebente Gliederungsebene</a:t>
            </a:r>
          </a:p>
          <a:p>
            <a:pPr lvl="4"/>
            <a:r>
              <a:rPr lang="en-GB" smtClean="0"/>
              <a:t>Achte Gliederungsebene</a:t>
            </a:r>
          </a:p>
          <a:p>
            <a:pPr lvl="4"/>
            <a:r>
              <a:rPr lang="en-GB" smtClean="0"/>
              <a:t>Neunte Gliederungsebene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660232" y="6453336"/>
            <a:ext cx="2109788" cy="237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lang="de-DE" sz="800" kern="1200">
                <a:solidFill>
                  <a:srgbClr val="004A4A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3D4D618D-A39D-4E12-899F-EA2EC85F0CF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1984"/>
            <a:ext cx="469900" cy="6856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230313" y="6470650"/>
            <a:ext cx="73929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lang="de-DE" sz="800" kern="1200" dirty="0" smtClean="0">
                <a:solidFill>
                  <a:srgbClr val="004A4A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de-DE" dirty="0" smtClean="0"/>
              <a:t>Referent: Frank Richter · Bildungsportal Sachsen GmbH</a:t>
            </a:r>
            <a:endParaRPr lang="de-DE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73113" y="836712"/>
            <a:ext cx="8001000" cy="1588"/>
          </a:xfrm>
          <a:prstGeom prst="line">
            <a:avLst/>
          </a:prstGeom>
          <a:noFill/>
          <a:ln w="101520">
            <a:solidFill>
              <a:srgbClr val="BFD4D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1241425" y="6480460"/>
            <a:ext cx="7532687" cy="0"/>
          </a:xfrm>
          <a:prstGeom prst="line">
            <a:avLst/>
          </a:prstGeom>
          <a:noFill/>
          <a:ln w="38160">
            <a:solidFill>
              <a:srgbClr val="BFD4D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241425" y="273051"/>
            <a:ext cx="7532687" cy="635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Sie</a:t>
            </a:r>
            <a:r>
              <a:rPr lang="en-GB" dirty="0" smtClean="0"/>
              <a:t>, um das Format des </a:t>
            </a:r>
            <a:r>
              <a:rPr lang="en-GB" dirty="0" err="1" smtClean="0"/>
              <a:t>Titeltextes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14543" y="6525344"/>
            <a:ext cx="864093" cy="216024"/>
            <a:chOff x="3563888" y="5517232"/>
            <a:chExt cx="2880320" cy="720080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28" t="32060" b="33970"/>
            <a:stretch/>
          </p:blipFill>
          <p:spPr>
            <a:xfrm>
              <a:off x="3730650" y="5601825"/>
              <a:ext cx="1152128" cy="582234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4048" y="5664209"/>
              <a:ext cx="1270744" cy="519850"/>
            </a:xfrm>
            <a:prstGeom prst="rect">
              <a:avLst/>
            </a:prstGeom>
          </p:spPr>
        </p:pic>
        <p:sp>
          <p:nvSpPr>
            <p:cNvPr id="13" name="Abgerundetes Rechteck 12"/>
            <p:cNvSpPr/>
            <p:nvPr/>
          </p:nvSpPr>
          <p:spPr bwMode="auto">
            <a:xfrm>
              <a:off x="3563888" y="5517232"/>
              <a:ext cx="2880320" cy="720080"/>
            </a:xfrm>
            <a:prstGeom prst="roundRect">
              <a:avLst/>
            </a:prstGeom>
            <a:noFill/>
            <a:ln w="19050" cap="flat" cmpd="sng" algn="ctr">
              <a:gradFill flip="none" rotWithShape="1">
                <a:gsLst>
                  <a:gs pos="0">
                    <a:srgbClr val="00B0F0"/>
                  </a:gs>
                  <a:gs pos="100000">
                    <a:schemeClr val="bg2">
                      <a:lumMod val="50000"/>
                    </a:schemeClr>
                  </a:gs>
                </a:gsLst>
                <a:lin ang="10800000" scaled="1"/>
                <a:tileRect/>
              </a:gra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5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688" y="4106863"/>
            <a:ext cx="3770312" cy="275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48588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Format des Titeltextes zu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0978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7178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0978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7EE60C70-4FD8-4D82-86E2-1F72688C29D7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0"/>
            <a:ext cx="3095625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3803650"/>
            <a:ext cx="5534025" cy="298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159000" y="3746500"/>
            <a:ext cx="4813300" cy="1295400"/>
          </a:xfrm>
          <a:prstGeom prst="rect">
            <a:avLst/>
          </a:prstGeom>
          <a:solidFill>
            <a:srgbClr val="FFFFFF">
              <a:alpha val="7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05788" cy="45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Gliederungstextes zu bearbeiten</a:t>
            </a:r>
          </a:p>
          <a:p>
            <a:pPr lvl="1"/>
            <a:r>
              <a:rPr lang="en-GB" smtClean="0"/>
              <a:t>Zweite Gliederungsebene</a:t>
            </a:r>
          </a:p>
          <a:p>
            <a:pPr lvl="2"/>
            <a:r>
              <a:rPr lang="en-GB" smtClean="0"/>
              <a:t>Dritte Gliederungsebene</a:t>
            </a:r>
          </a:p>
          <a:p>
            <a:pPr lvl="3"/>
            <a:r>
              <a:rPr lang="en-GB" smtClean="0"/>
              <a:t>Vierte Gliederungsebene</a:t>
            </a:r>
          </a:p>
          <a:p>
            <a:pPr lvl="4"/>
            <a:r>
              <a:rPr lang="en-GB" smtClean="0"/>
              <a:t>Fünfte Gliederungsebene</a:t>
            </a:r>
          </a:p>
          <a:p>
            <a:pPr lvl="4"/>
            <a:r>
              <a:rPr lang="en-GB" smtClean="0"/>
              <a:t>Sechste Gliederungsebene</a:t>
            </a:r>
          </a:p>
          <a:p>
            <a:pPr lvl="4"/>
            <a:r>
              <a:rPr lang="en-GB" smtClean="0"/>
              <a:t>Siebente Gliederungsebene</a:t>
            </a:r>
          </a:p>
          <a:p>
            <a:pPr lvl="4"/>
            <a:r>
              <a:rPr lang="en-GB" smtClean="0"/>
              <a:t>Achte Gliederungsebene</a:t>
            </a:r>
          </a:p>
          <a:p>
            <a:pPr lvl="4"/>
            <a:r>
              <a:rPr lang="en-GB" smtClean="0"/>
              <a:t>Neunte Gliederungsebene</a:t>
            </a:r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7914543" y="6525344"/>
            <a:ext cx="864093" cy="216024"/>
            <a:chOff x="3563888" y="5517232"/>
            <a:chExt cx="2880320" cy="720080"/>
          </a:xfrm>
        </p:grpSpPr>
        <p:pic>
          <p:nvPicPr>
            <p:cNvPr id="12" name="Grafik 11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28" t="32060" b="33970"/>
            <a:stretch/>
          </p:blipFill>
          <p:spPr>
            <a:xfrm>
              <a:off x="3730650" y="5601825"/>
              <a:ext cx="1152128" cy="582234"/>
            </a:xfrm>
            <a:prstGeom prst="rect">
              <a:avLst/>
            </a:prstGeom>
          </p:spPr>
        </p:pic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4048" y="5664209"/>
              <a:ext cx="1270744" cy="519850"/>
            </a:xfrm>
            <a:prstGeom prst="rect">
              <a:avLst/>
            </a:prstGeom>
          </p:spPr>
        </p:pic>
        <p:sp>
          <p:nvSpPr>
            <p:cNvPr id="14" name="Abgerundetes Rechteck 13"/>
            <p:cNvSpPr/>
            <p:nvPr/>
          </p:nvSpPr>
          <p:spPr bwMode="auto">
            <a:xfrm>
              <a:off x="3563888" y="5517232"/>
              <a:ext cx="2880320" cy="720080"/>
            </a:xfrm>
            <a:prstGeom prst="roundRect">
              <a:avLst/>
            </a:prstGeom>
            <a:noFill/>
            <a:ln w="19050" cap="flat" cmpd="sng" algn="ctr">
              <a:gradFill flip="none" rotWithShape="1">
                <a:gsLst>
                  <a:gs pos="0">
                    <a:srgbClr val="00B0F0"/>
                  </a:gs>
                  <a:gs pos="100000">
                    <a:schemeClr val="bg2">
                      <a:lumMod val="50000"/>
                    </a:schemeClr>
                  </a:gs>
                </a:gsLst>
                <a:lin ang="10800000" scaled="1"/>
                <a:tileRect/>
              </a:gra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>
          <a:solidFill>
            <a:srgbClr val="00544D"/>
          </a:solidFill>
          <a:latin typeface="Arial Narrow" pitchFamily="34" charset="0"/>
        </a:defRPr>
      </a:lvl9pPr>
    </p:titleStyle>
    <p:bodyStyle>
      <a:lvl1pPr marL="342900" indent="-342900" algn="l" defTabSz="449263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gif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335088" y="1976438"/>
            <a:ext cx="6764337" cy="1470025"/>
          </a:xfrm>
          <a:ln/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600" dirty="0" smtClean="0">
                <a:latin typeface="Arial" charset="0"/>
              </a:rPr>
              <a:t>               11.0  &amp;                8.0</a:t>
            </a:r>
            <a:br>
              <a:rPr lang="de-DE" sz="2600" dirty="0" smtClean="0">
                <a:latin typeface="Arial" charset="0"/>
              </a:rPr>
            </a:br>
            <a:r>
              <a:rPr lang="de-DE" sz="2600" dirty="0" smtClean="0">
                <a:latin typeface="Arial" charset="0"/>
              </a:rPr>
              <a:t/>
            </a:r>
            <a:br>
              <a:rPr lang="de-DE" sz="2600" dirty="0" smtClean="0">
                <a:latin typeface="Arial" charset="0"/>
              </a:rPr>
            </a:br>
            <a:r>
              <a:rPr lang="de-DE" sz="1400" dirty="0" smtClean="0">
                <a:latin typeface="Arial" charset="0"/>
              </a:rPr>
              <a:t>Lernmanagement &amp; e-Assessment</a:t>
            </a:r>
            <a:r>
              <a:rPr lang="de-DE" sz="2600" dirty="0" smtClean="0">
                <a:latin typeface="Arial" charset="0"/>
              </a:rPr>
              <a:t/>
            </a:r>
            <a:br>
              <a:rPr lang="de-DE" sz="2600" dirty="0" smtClean="0">
                <a:latin typeface="Arial" charset="0"/>
              </a:rPr>
            </a:br>
            <a:r>
              <a:rPr lang="de-DE" dirty="0" smtClean="0">
                <a:latin typeface="Arial" charset="0"/>
              </a:rPr>
              <a:t>Die neuen Funktionen</a:t>
            </a:r>
            <a:endParaRPr lang="de-DE" i="1" dirty="0">
              <a:latin typeface="Arial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987824" y="3789040"/>
            <a:ext cx="4059038" cy="151216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indent="-334963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1257300" algn="l"/>
                <a:tab pos="1438275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650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  <a:tab pos="8977313" algn="l"/>
                <a:tab pos="9426575" algn="l"/>
                <a:tab pos="9875838" algn="l"/>
                <a:tab pos="10325100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de-DE" sz="1200" dirty="0" smtClean="0">
                <a:solidFill>
                  <a:srgbClr val="00544D"/>
                </a:solidFill>
              </a:rPr>
              <a:t>Frank Richter</a:t>
            </a:r>
            <a:r>
              <a:rPr lang="de-DE" sz="1200" dirty="0">
                <a:solidFill>
                  <a:srgbClr val="00544D"/>
                </a:solidFill>
              </a:rPr>
              <a:t>	</a:t>
            </a:r>
            <a:r>
              <a:rPr lang="de-DE" sz="1200" dirty="0" smtClean="0">
                <a:solidFill>
                  <a:srgbClr val="00544D"/>
                </a:solidFill>
              </a:rPr>
              <a:t>| 	BPS </a:t>
            </a:r>
            <a:r>
              <a:rPr lang="de-DE" sz="1200" dirty="0">
                <a:solidFill>
                  <a:srgbClr val="00544D"/>
                </a:solidFill>
              </a:rPr>
              <a:t>Bildungsportal Sachsen GmbH</a:t>
            </a:r>
            <a:endParaRPr lang="de-DE" sz="1200" dirty="0" smtClean="0">
              <a:solidFill>
                <a:srgbClr val="00544D"/>
              </a:solidFill>
            </a:endParaRPr>
          </a:p>
          <a:p>
            <a:pPr indent="-334963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1257300" algn="l"/>
                <a:tab pos="1438275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650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  <a:tab pos="8977313" algn="l"/>
                <a:tab pos="9426575" algn="l"/>
                <a:tab pos="9875838" algn="l"/>
                <a:tab pos="10325100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endParaRPr lang="de-DE" sz="1500" dirty="0" smtClean="0">
              <a:solidFill>
                <a:srgbClr val="00544D"/>
              </a:solidFill>
            </a:endParaRPr>
          </a:p>
          <a:p>
            <a:pPr marL="1435100" indent="-1427163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1257300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650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  <a:tab pos="8977313" algn="l"/>
                <a:tab pos="9426575" algn="l"/>
                <a:tab pos="9875838" algn="l"/>
                <a:tab pos="10325100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de-DE" sz="1200" dirty="0" smtClean="0">
                <a:solidFill>
                  <a:srgbClr val="00544D"/>
                </a:solidFill>
              </a:rPr>
              <a:t>23.02.2018</a:t>
            </a:r>
            <a:r>
              <a:rPr lang="de-DE" sz="1200" dirty="0">
                <a:solidFill>
                  <a:srgbClr val="00544D"/>
                </a:solidFill>
              </a:rPr>
              <a:t>	</a:t>
            </a:r>
            <a:r>
              <a:rPr lang="de-DE" sz="1200" dirty="0" smtClean="0">
                <a:solidFill>
                  <a:srgbClr val="00544D"/>
                </a:solidFill>
              </a:rPr>
              <a:t>| 	Webinar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8" t="32060" b="33970"/>
          <a:stretch/>
        </p:blipFill>
        <p:spPr>
          <a:xfrm>
            <a:off x="2820963" y="1949623"/>
            <a:ext cx="1068556" cy="54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242" y="3828256"/>
            <a:ext cx="1524000" cy="19050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988840"/>
            <a:ext cx="1224136" cy="500783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OPAL 11 </a:t>
            </a:r>
            <a:r>
              <a:rPr lang="de-DE" dirty="0" smtClean="0"/>
              <a:t>– Neuerungen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de-DE" dirty="0"/>
              <a:t>Referent: Frank Richter, BPS Bildungsportal Sachsen GmbH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95536" y="1126491"/>
            <a:ext cx="3677610" cy="400110"/>
          </a:xfrm>
          <a:prstGeom prst="rect">
            <a:avLst/>
          </a:prstGeom>
          <a:noFill/>
          <a:extLst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800000"/>
                </a:solidFill>
              </a:rPr>
              <a:t>Neues Gruppenmanagement</a:t>
            </a:r>
            <a:endParaRPr lang="de-DE" sz="2000" b="1" dirty="0">
              <a:solidFill>
                <a:srgbClr val="800000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012160" y="1596862"/>
            <a:ext cx="25800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600" dirty="0" smtClean="0">
                <a:solidFill>
                  <a:srgbClr val="00544D"/>
                </a:solidFill>
              </a:rPr>
              <a:t>Lernressourcen: Papierkorb</a:t>
            </a:r>
            <a:endParaRPr lang="de-DE" sz="1600" dirty="0">
              <a:solidFill>
                <a:srgbClr val="00544D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012160" y="2290365"/>
            <a:ext cx="25811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600" dirty="0" smtClean="0">
                <a:solidFill>
                  <a:srgbClr val="00544D"/>
                </a:solidFill>
              </a:rPr>
              <a:t>Suche mit Institutionsfilter </a:t>
            </a:r>
            <a:endParaRPr lang="de-DE" sz="1600" dirty="0">
              <a:solidFill>
                <a:srgbClr val="00544D"/>
              </a:solidFill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813772" y="1126491"/>
            <a:ext cx="2236510" cy="400110"/>
          </a:xfrm>
          <a:prstGeom prst="rect">
            <a:avLst/>
          </a:prstGeom>
          <a:noFill/>
          <a:extLst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800000"/>
                </a:solidFill>
              </a:rPr>
              <a:t>Einzelfunktionen</a:t>
            </a:r>
            <a:endParaRPr lang="de-DE" sz="2000" b="1" dirty="0">
              <a:solidFill>
                <a:srgbClr val="800000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012160" y="5661248"/>
            <a:ext cx="26895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600" dirty="0">
                <a:solidFill>
                  <a:srgbClr val="00544D"/>
                </a:solidFill>
              </a:rPr>
              <a:t>Individuelle </a:t>
            </a:r>
            <a:r>
              <a:rPr lang="de-DE" sz="1600" dirty="0" smtClean="0">
                <a:solidFill>
                  <a:srgbClr val="00544D"/>
                </a:solidFill>
              </a:rPr>
              <a:t>Farbeinstellung </a:t>
            </a:r>
            <a:r>
              <a:rPr lang="de-DE" sz="1600" dirty="0">
                <a:solidFill>
                  <a:srgbClr val="00544D"/>
                </a:solidFill>
              </a:rPr>
              <a:t>pro Benutzer</a:t>
            </a:r>
          </a:p>
        </p:txBody>
      </p:sp>
      <p:sp>
        <p:nvSpPr>
          <p:cNvPr id="21" name="Rechteck 20"/>
          <p:cNvSpPr/>
          <p:nvPr/>
        </p:nvSpPr>
        <p:spPr>
          <a:xfrm>
            <a:off x="6012160" y="5254781"/>
            <a:ext cx="23038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600" dirty="0" err="1">
                <a:solidFill>
                  <a:srgbClr val="00544D"/>
                </a:solidFill>
              </a:rPr>
              <a:t>Kursmenü</a:t>
            </a:r>
            <a:r>
              <a:rPr lang="de-DE" sz="1600" dirty="0">
                <a:solidFill>
                  <a:srgbClr val="00544D"/>
                </a:solidFill>
              </a:rPr>
              <a:t> ausblendbar</a:t>
            </a: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5813772" y="4777023"/>
            <a:ext cx="2977097" cy="400110"/>
          </a:xfrm>
          <a:prstGeom prst="rect">
            <a:avLst/>
          </a:prstGeom>
          <a:noFill/>
          <a:extLst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800000"/>
                </a:solidFill>
              </a:rPr>
              <a:t>Oberflächengestaltung</a:t>
            </a:r>
            <a:endParaRPr lang="de-DE" sz="2000" b="1" dirty="0">
              <a:solidFill>
                <a:srgbClr val="800000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395536" y="3336642"/>
            <a:ext cx="19094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28575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000" b="1" dirty="0" smtClean="0">
                <a:solidFill>
                  <a:srgbClr val="800000"/>
                </a:solidFill>
              </a:rPr>
              <a:t>OER-Lizenzen</a:t>
            </a:r>
            <a:endParaRPr lang="de-DE" sz="2000" b="1" dirty="0">
              <a:solidFill>
                <a:srgbClr val="800000"/>
              </a:solidFill>
            </a:endParaRPr>
          </a:p>
        </p:txBody>
      </p:sp>
      <p:grpSp>
        <p:nvGrpSpPr>
          <p:cNvPr id="47" name="Gruppieren 46"/>
          <p:cNvGrpSpPr/>
          <p:nvPr/>
        </p:nvGrpSpPr>
        <p:grpSpPr>
          <a:xfrm>
            <a:off x="3275666" y="2490501"/>
            <a:ext cx="2070669" cy="2070669"/>
            <a:chOff x="3920729" y="2452161"/>
            <a:chExt cx="2070669" cy="2070669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28" t="32060" b="33970"/>
            <a:stretch/>
          </p:blipFill>
          <p:spPr>
            <a:xfrm>
              <a:off x="3983859" y="3001902"/>
              <a:ext cx="1964777" cy="992910"/>
            </a:xfrm>
            <a:prstGeom prst="rect">
              <a:avLst/>
            </a:prstGeom>
          </p:spPr>
        </p:pic>
        <p:sp>
          <p:nvSpPr>
            <p:cNvPr id="24" name="Ellipse 23"/>
            <p:cNvSpPr/>
            <p:nvPr/>
          </p:nvSpPr>
          <p:spPr bwMode="auto">
            <a:xfrm>
              <a:off x="3920729" y="2452161"/>
              <a:ext cx="2070669" cy="2070669"/>
            </a:xfrm>
            <a:prstGeom prst="ellipse">
              <a:avLst/>
            </a:prstGeom>
            <a:noFill/>
            <a:ln w="19050" cap="flat" cmpd="sng" algn="ctr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26" name="Gerade Verbindung mit Pfeil 25"/>
          <p:cNvCxnSpPr>
            <a:stCxn id="24" idx="1"/>
          </p:cNvCxnSpPr>
          <p:nvPr/>
        </p:nvCxnSpPr>
        <p:spPr bwMode="auto">
          <a:xfrm flipH="1" flipV="1">
            <a:off x="2452235" y="1635202"/>
            <a:ext cx="1126673" cy="1158541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mit Pfeil 26"/>
          <p:cNvCxnSpPr>
            <a:stCxn id="24" idx="7"/>
          </p:cNvCxnSpPr>
          <p:nvPr/>
        </p:nvCxnSpPr>
        <p:spPr bwMode="auto">
          <a:xfrm flipV="1">
            <a:off x="5043093" y="1700808"/>
            <a:ext cx="897059" cy="1092935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Gerade Verbindung mit Pfeil 35"/>
          <p:cNvCxnSpPr>
            <a:stCxn id="24" idx="5"/>
            <a:endCxn id="22" idx="1"/>
          </p:cNvCxnSpPr>
          <p:nvPr/>
        </p:nvCxnSpPr>
        <p:spPr bwMode="auto">
          <a:xfrm>
            <a:off x="5043093" y="4257928"/>
            <a:ext cx="770679" cy="71915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Gerade Verbindung mit Pfeil 38"/>
          <p:cNvCxnSpPr>
            <a:stCxn id="24" idx="2"/>
            <a:endCxn id="23" idx="3"/>
          </p:cNvCxnSpPr>
          <p:nvPr/>
        </p:nvCxnSpPr>
        <p:spPr bwMode="auto">
          <a:xfrm flipH="1">
            <a:off x="2305033" y="3525836"/>
            <a:ext cx="970633" cy="10861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hteck 30"/>
          <p:cNvSpPr/>
          <p:nvPr/>
        </p:nvSpPr>
        <p:spPr>
          <a:xfrm>
            <a:off x="397926" y="4993206"/>
            <a:ext cx="29177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28575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000" b="1" dirty="0" smtClean="0">
                <a:solidFill>
                  <a:srgbClr val="800000"/>
                </a:solidFill>
              </a:rPr>
              <a:t>Signierte Systemmails</a:t>
            </a:r>
            <a:endParaRPr lang="de-DE" sz="2000" b="1" dirty="0">
              <a:solidFill>
                <a:srgbClr val="800000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6012160" y="2737647"/>
            <a:ext cx="24000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600" dirty="0" err="1" smtClean="0">
                <a:solidFill>
                  <a:srgbClr val="00544D"/>
                </a:solidFill>
              </a:rPr>
              <a:t>Portlets</a:t>
            </a:r>
            <a:r>
              <a:rPr lang="de-DE" sz="1600" dirty="0" smtClean="0">
                <a:solidFill>
                  <a:srgbClr val="00544D"/>
                </a:solidFill>
              </a:rPr>
              <a:t>: erweiterte Infos</a:t>
            </a:r>
            <a:endParaRPr lang="de-DE" sz="1600" dirty="0">
              <a:solidFill>
                <a:srgbClr val="00544D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6012160" y="3184928"/>
            <a:ext cx="28693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544D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600" dirty="0" smtClean="0">
                <a:solidFill>
                  <a:srgbClr val="00544D"/>
                </a:solidFill>
              </a:rPr>
              <a:t>Kurseditor: neue Funktionen für Attributsteuerung</a:t>
            </a:r>
            <a:endParaRPr lang="de-DE" sz="1600" dirty="0">
              <a:solidFill>
                <a:srgbClr val="00544D"/>
              </a:solidFill>
            </a:endParaRPr>
          </a:p>
        </p:txBody>
      </p:sp>
      <p:cxnSp>
        <p:nvCxnSpPr>
          <p:cNvPr id="41" name="Gerade Verbindung mit Pfeil 40"/>
          <p:cNvCxnSpPr>
            <a:stCxn id="24" idx="3"/>
          </p:cNvCxnSpPr>
          <p:nvPr/>
        </p:nvCxnSpPr>
        <p:spPr bwMode="auto">
          <a:xfrm flipH="1">
            <a:off x="2608276" y="4257928"/>
            <a:ext cx="970632" cy="71915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" name="Textfeld 49"/>
          <p:cNvSpPr txBox="1"/>
          <p:nvPr/>
        </p:nvSpPr>
        <p:spPr>
          <a:xfrm>
            <a:off x="3779912" y="3954542"/>
            <a:ext cx="1390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544D"/>
                </a:solidFill>
              </a:rPr>
              <a:t>Version 11.0</a:t>
            </a:r>
            <a:endParaRPr lang="de-DE" sz="1600" dirty="0">
              <a:solidFill>
                <a:srgbClr val="0054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0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ONYX 8.0 Neuerungen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de-DE" dirty="0"/>
              <a:t>Referent: Frank Richter, BPS Bildungsportal Sachsen GmbH</a:t>
            </a:r>
          </a:p>
        </p:txBody>
      </p:sp>
      <p:cxnSp>
        <p:nvCxnSpPr>
          <p:cNvPr id="26" name="Gerade Verbindung mit Pfeil 25"/>
          <p:cNvCxnSpPr>
            <a:stCxn id="24" idx="6"/>
            <a:endCxn id="16" idx="1"/>
          </p:cNvCxnSpPr>
          <p:nvPr/>
        </p:nvCxnSpPr>
        <p:spPr bwMode="auto">
          <a:xfrm>
            <a:off x="5649358" y="2149655"/>
            <a:ext cx="506818" cy="16532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mit Pfeil 26"/>
          <p:cNvCxnSpPr>
            <a:stCxn id="24" idx="2"/>
            <a:endCxn id="19" idx="3"/>
          </p:cNvCxnSpPr>
          <p:nvPr/>
        </p:nvCxnSpPr>
        <p:spPr bwMode="auto">
          <a:xfrm flipH="1">
            <a:off x="3097885" y="2149655"/>
            <a:ext cx="480804" cy="17343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" name="Gruppieren 4"/>
          <p:cNvGrpSpPr/>
          <p:nvPr/>
        </p:nvGrpSpPr>
        <p:grpSpPr>
          <a:xfrm>
            <a:off x="3578689" y="1114320"/>
            <a:ext cx="2070669" cy="2070669"/>
            <a:chOff x="3275666" y="2490501"/>
            <a:chExt cx="2070669" cy="2070669"/>
          </a:xfrm>
        </p:grpSpPr>
        <p:sp>
          <p:nvSpPr>
            <p:cNvPr id="24" name="Ellipse 23"/>
            <p:cNvSpPr/>
            <p:nvPr/>
          </p:nvSpPr>
          <p:spPr bwMode="auto">
            <a:xfrm>
              <a:off x="3275666" y="2490501"/>
              <a:ext cx="2070669" cy="2070669"/>
            </a:xfrm>
            <a:prstGeom prst="ellipse">
              <a:avLst/>
            </a:prstGeom>
            <a:noFill/>
            <a:ln w="19050" cap="flat" cmpd="sng" algn="ctr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3779912" y="3954542"/>
              <a:ext cx="13902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 smtClean="0">
                  <a:solidFill>
                    <a:srgbClr val="00544D"/>
                  </a:solidFill>
                </a:rPr>
                <a:t>Version 8.0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9252" y="3194028"/>
              <a:ext cx="1818344" cy="743868"/>
            </a:xfrm>
            <a:prstGeom prst="rect">
              <a:avLst/>
            </a:prstGeom>
          </p:spPr>
        </p:pic>
      </p:grpSp>
      <p:grpSp>
        <p:nvGrpSpPr>
          <p:cNvPr id="40" name="Gruppieren 39"/>
          <p:cNvGrpSpPr/>
          <p:nvPr/>
        </p:nvGrpSpPr>
        <p:grpSpPr>
          <a:xfrm>
            <a:off x="6156176" y="2114929"/>
            <a:ext cx="2643789" cy="4084186"/>
            <a:chOff x="8616281" y="1474759"/>
            <a:chExt cx="2643789" cy="4084186"/>
          </a:xfrm>
        </p:grpSpPr>
        <p:sp>
          <p:nvSpPr>
            <p:cNvPr id="16" name="Rectangle 2"/>
            <p:cNvSpPr>
              <a:spLocks noChangeArrowheads="1"/>
            </p:cNvSpPr>
            <p:nvPr/>
          </p:nvSpPr>
          <p:spPr bwMode="auto">
            <a:xfrm>
              <a:off x="8616281" y="1474759"/>
              <a:ext cx="2300951" cy="400110"/>
            </a:xfrm>
            <a:prstGeom prst="rect">
              <a:avLst/>
            </a:prstGeom>
            <a:noFill/>
            <a:extLst/>
          </p:spPr>
          <p:txBody>
            <a:bodyPr wrap="none" rtlCol="0">
              <a:spAutoFit/>
            </a:bodyPr>
            <a:lstStyle/>
            <a:p>
              <a:r>
                <a:rPr lang="de-DE" sz="2000" b="1" dirty="0" smtClean="0">
                  <a:solidFill>
                    <a:srgbClr val="800000"/>
                  </a:solidFill>
                </a:rPr>
                <a:t>Tests + Aufgaben</a:t>
              </a:r>
            </a:p>
          </p:txBody>
        </p:sp>
        <p:sp>
          <p:nvSpPr>
            <p:cNvPr id="17" name="Rechteck 16"/>
            <p:cNvSpPr/>
            <p:nvPr/>
          </p:nvSpPr>
          <p:spPr>
            <a:xfrm>
              <a:off x="8686637" y="2607043"/>
              <a:ext cx="216024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Post-Variablen für adaptive Aufgaben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  <p:sp>
          <p:nvSpPr>
            <p:cNvPr id="29" name="Rechteck 28"/>
            <p:cNvSpPr/>
            <p:nvPr/>
          </p:nvSpPr>
          <p:spPr>
            <a:xfrm>
              <a:off x="8686637" y="3396085"/>
              <a:ext cx="2573433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Relative </a:t>
              </a:r>
              <a:r>
                <a:rPr lang="de-DE" sz="1600" dirty="0" err="1" smtClean="0">
                  <a:solidFill>
                    <a:srgbClr val="00544D"/>
                  </a:solidFill>
                </a:rPr>
                <a:t>Bestehensgrenze</a:t>
              </a:r>
              <a:r>
                <a:rPr lang="de-DE" sz="1600" dirty="0" smtClean="0">
                  <a:solidFill>
                    <a:srgbClr val="00544D"/>
                  </a:solidFill>
                </a:rPr>
                <a:t> für Tests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  <p:sp>
          <p:nvSpPr>
            <p:cNvPr id="30" name="Rechteck 29"/>
            <p:cNvSpPr/>
            <p:nvPr/>
          </p:nvSpPr>
          <p:spPr>
            <a:xfrm>
              <a:off x="8686637" y="4185127"/>
              <a:ext cx="2573433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Punkte pro Antwort in Auswahlaufgaben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  <p:sp>
          <p:nvSpPr>
            <p:cNvPr id="32" name="Rechteck 31"/>
            <p:cNvSpPr/>
            <p:nvPr/>
          </p:nvSpPr>
          <p:spPr>
            <a:xfrm>
              <a:off x="8686637" y="4974170"/>
              <a:ext cx="2573433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Numerische Variablen als Feedbackbedingung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</p:grpSp>
      <p:grpSp>
        <p:nvGrpSpPr>
          <p:cNvPr id="15" name="Gruppieren 14"/>
          <p:cNvGrpSpPr/>
          <p:nvPr/>
        </p:nvGrpSpPr>
        <p:grpSpPr>
          <a:xfrm>
            <a:off x="827584" y="2123034"/>
            <a:ext cx="2847455" cy="3048922"/>
            <a:chOff x="6117034" y="2080692"/>
            <a:chExt cx="2847455" cy="3048922"/>
          </a:xfrm>
        </p:grpSpPr>
        <p:sp>
          <p:nvSpPr>
            <p:cNvPr id="18" name="Rechteck 17"/>
            <p:cNvSpPr/>
            <p:nvPr/>
          </p:nvSpPr>
          <p:spPr>
            <a:xfrm>
              <a:off x="6117035" y="3997966"/>
              <a:ext cx="284745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Bearbeitungsstatus für Aufgaben festlegen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  <p:sp>
          <p:nvSpPr>
            <p:cNvPr id="19" name="Rectangle 2"/>
            <p:cNvSpPr>
              <a:spLocks noChangeArrowheads="1"/>
            </p:cNvSpPr>
            <p:nvPr/>
          </p:nvSpPr>
          <p:spPr bwMode="auto">
            <a:xfrm>
              <a:off x="6117034" y="2080692"/>
              <a:ext cx="2270301" cy="400110"/>
            </a:xfrm>
            <a:prstGeom prst="rect">
              <a:avLst/>
            </a:prstGeom>
            <a:noFill/>
            <a:extLst/>
          </p:spPr>
          <p:txBody>
            <a:bodyPr wrap="none" rtlCol="0">
              <a:spAutoFit/>
            </a:bodyPr>
            <a:lstStyle/>
            <a:p>
              <a:r>
                <a:rPr lang="de-DE" sz="2000" b="1" dirty="0" smtClean="0">
                  <a:solidFill>
                    <a:srgbClr val="800000"/>
                  </a:solidFill>
                </a:rPr>
                <a:t>Im Aufgabenpool</a:t>
              </a:r>
              <a:endParaRPr lang="de-DE" sz="2000" b="1" dirty="0">
                <a:solidFill>
                  <a:srgbClr val="800000"/>
                </a:solidFill>
              </a:endParaRPr>
            </a:p>
          </p:txBody>
        </p:sp>
        <p:sp>
          <p:nvSpPr>
            <p:cNvPr id="33" name="Rechteck 32"/>
            <p:cNvSpPr/>
            <p:nvPr/>
          </p:nvSpPr>
          <p:spPr>
            <a:xfrm>
              <a:off x="6117035" y="4791060"/>
              <a:ext cx="218810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Tabellen konfigurieren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  <p:sp>
          <p:nvSpPr>
            <p:cNvPr id="37" name="Rechteck 36"/>
            <p:cNvSpPr/>
            <p:nvPr/>
          </p:nvSpPr>
          <p:spPr>
            <a:xfrm>
              <a:off x="6117035" y="3204871"/>
              <a:ext cx="252028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1" indent="0">
                <a:spcBef>
                  <a:spcPts val="600"/>
                </a:spcBef>
                <a:spcAft>
                  <a:spcPts val="600"/>
                </a:spcAft>
                <a:buClr>
                  <a:srgbClr val="00544D"/>
                </a:buCl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de-DE" sz="1600" dirty="0" smtClean="0">
                  <a:solidFill>
                    <a:srgbClr val="00544D"/>
                  </a:solidFill>
                </a:rPr>
                <a:t>Tests und Aufgaben </a:t>
              </a:r>
              <a:r>
                <a:rPr lang="de-DE" sz="1600" dirty="0">
                  <a:solidFill>
                    <a:srgbClr val="00544D"/>
                  </a:solidFill>
                </a:rPr>
                <a:t>als Favoriten </a:t>
              </a:r>
              <a:r>
                <a:rPr lang="de-DE" sz="1600" dirty="0" smtClean="0">
                  <a:solidFill>
                    <a:srgbClr val="00544D"/>
                  </a:solidFill>
                </a:rPr>
                <a:t>markieren </a:t>
              </a:r>
              <a:endParaRPr lang="de-DE" sz="1600" dirty="0">
                <a:solidFill>
                  <a:srgbClr val="00544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09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 Informationen?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de-DE" dirty="0"/>
              <a:t>Referent: Frank Richter, BPS Bildungsportal Sachsen GmbH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2312509" y="1163127"/>
            <a:ext cx="4689874" cy="875087"/>
            <a:chOff x="2280769" y="1842544"/>
            <a:chExt cx="4689874" cy="875087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28" t="32060" b="33970"/>
            <a:stretch/>
          </p:blipFill>
          <p:spPr>
            <a:xfrm>
              <a:off x="4238513" y="1842544"/>
              <a:ext cx="774386" cy="391340"/>
            </a:xfrm>
            <a:prstGeom prst="rect">
              <a:avLst/>
            </a:prstGeom>
          </p:spPr>
        </p:pic>
        <p:sp>
          <p:nvSpPr>
            <p:cNvPr id="5" name="Textfeld 4"/>
            <p:cNvSpPr txBox="1"/>
            <p:nvPr/>
          </p:nvSpPr>
          <p:spPr>
            <a:xfrm>
              <a:off x="2280769" y="2132856"/>
              <a:ext cx="46898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000" b="1" dirty="0" err="1" smtClean="0">
                  <a:solidFill>
                    <a:srgbClr val="00544D"/>
                  </a:solidFill>
                </a:rPr>
                <a:t>Releasenotes</a:t>
              </a:r>
              <a:endParaRPr lang="de-DE" sz="2000" b="1" dirty="0">
                <a:solidFill>
                  <a:srgbClr val="00544D"/>
                </a:solidFill>
              </a:endParaRPr>
            </a:p>
            <a:p>
              <a:pPr algn="ctr"/>
              <a:r>
                <a:rPr lang="de-DE" sz="1200" dirty="0">
                  <a:solidFill>
                    <a:srgbClr val="00544D"/>
                  </a:solidFill>
                </a:rPr>
                <a:t>https://www.bps-system.de/help/display/OR/OPAL+11.0+-+geplant</a:t>
              </a:r>
              <a:endParaRPr lang="de-DE" sz="1200" dirty="0" smtClean="0">
                <a:solidFill>
                  <a:srgbClr val="00544D"/>
                </a:solidFill>
              </a:endParaRPr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2136884" y="2265468"/>
            <a:ext cx="5041124" cy="875087"/>
            <a:chOff x="2105144" y="1842544"/>
            <a:chExt cx="5041124" cy="875087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28" t="32060" b="33970"/>
            <a:stretch/>
          </p:blipFill>
          <p:spPr>
            <a:xfrm>
              <a:off x="4238513" y="1842544"/>
              <a:ext cx="774386" cy="391340"/>
            </a:xfrm>
            <a:prstGeom prst="rect">
              <a:avLst/>
            </a:prstGeom>
          </p:spPr>
        </p:pic>
        <p:sp>
          <p:nvSpPr>
            <p:cNvPr id="12" name="Textfeld 11"/>
            <p:cNvSpPr txBox="1"/>
            <p:nvPr/>
          </p:nvSpPr>
          <p:spPr>
            <a:xfrm>
              <a:off x="2105144" y="2132856"/>
              <a:ext cx="504112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00544D"/>
                  </a:solidFill>
                </a:rPr>
                <a:t>Benutzerhandbuch</a:t>
              </a:r>
              <a:endParaRPr lang="de-DE" sz="2000" b="1" dirty="0">
                <a:solidFill>
                  <a:srgbClr val="00544D"/>
                </a:solidFill>
              </a:endParaRPr>
            </a:p>
            <a:p>
              <a:pPr algn="ctr"/>
              <a:r>
                <a:rPr lang="de-DE" sz="1200" dirty="0">
                  <a:solidFill>
                    <a:srgbClr val="00544D"/>
                  </a:solidFill>
                </a:rPr>
                <a:t>https://www.bps-system.de/help/display/LMS/Benutzerhandbuch+OPAL</a:t>
              </a:r>
              <a:endParaRPr lang="de-DE" sz="1200" dirty="0" smtClean="0">
                <a:solidFill>
                  <a:srgbClr val="00544D"/>
                </a:solidFill>
              </a:endParaRPr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2810851" y="4442520"/>
            <a:ext cx="3693191" cy="847457"/>
            <a:chOff x="2869702" y="3456630"/>
            <a:chExt cx="3693191" cy="847457"/>
          </a:xfrm>
        </p:grpSpPr>
        <p:sp>
          <p:nvSpPr>
            <p:cNvPr id="15" name="Textfeld 14"/>
            <p:cNvSpPr txBox="1"/>
            <p:nvPr/>
          </p:nvSpPr>
          <p:spPr>
            <a:xfrm>
              <a:off x="2869702" y="3719312"/>
              <a:ext cx="36931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00544D"/>
                  </a:solidFill>
                </a:rPr>
                <a:t>Hilfe</a:t>
              </a:r>
              <a:endParaRPr lang="de-DE" sz="2000" b="1" dirty="0">
                <a:solidFill>
                  <a:srgbClr val="00544D"/>
                </a:solidFill>
              </a:endParaRPr>
            </a:p>
            <a:p>
              <a:pPr algn="ctr"/>
              <a:r>
                <a:rPr lang="de-DE" sz="1200" dirty="0">
                  <a:solidFill>
                    <a:srgbClr val="00544D"/>
                  </a:solidFill>
                </a:rPr>
                <a:t>https://www.bps-system.de/help/display/ONYX/Hilfe</a:t>
              </a:r>
              <a:endParaRPr lang="de-DE" sz="1200" dirty="0" smtClean="0">
                <a:solidFill>
                  <a:srgbClr val="00544D"/>
                </a:solidFill>
              </a:endParaRPr>
            </a:p>
          </p:txBody>
        </p:sp>
        <p:pic>
          <p:nvPicPr>
            <p:cNvPr id="17" name="Grafik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0019" y="3456630"/>
              <a:ext cx="812558" cy="332410"/>
            </a:xfrm>
            <a:prstGeom prst="rect">
              <a:avLst/>
            </a:prstGeom>
          </p:spPr>
        </p:pic>
      </p:grpSp>
      <p:grpSp>
        <p:nvGrpSpPr>
          <p:cNvPr id="20" name="Gruppieren 19"/>
          <p:cNvGrpSpPr/>
          <p:nvPr/>
        </p:nvGrpSpPr>
        <p:grpSpPr>
          <a:xfrm>
            <a:off x="1964978" y="3367809"/>
            <a:ext cx="5384937" cy="847457"/>
            <a:chOff x="2023829" y="3456630"/>
            <a:chExt cx="5384937" cy="847457"/>
          </a:xfrm>
        </p:grpSpPr>
        <p:sp>
          <p:nvSpPr>
            <p:cNvPr id="21" name="Textfeld 20"/>
            <p:cNvSpPr txBox="1"/>
            <p:nvPr/>
          </p:nvSpPr>
          <p:spPr>
            <a:xfrm>
              <a:off x="2023829" y="3719312"/>
              <a:ext cx="53849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2000" b="1" dirty="0" err="1" smtClean="0">
                  <a:solidFill>
                    <a:srgbClr val="00544D"/>
                  </a:solidFill>
                </a:rPr>
                <a:t>Releasenotes</a:t>
              </a:r>
              <a:endParaRPr lang="de-DE" sz="2000" b="1" dirty="0">
                <a:solidFill>
                  <a:srgbClr val="00544D"/>
                </a:solidFill>
              </a:endParaRPr>
            </a:p>
            <a:p>
              <a:pPr algn="ctr"/>
              <a:r>
                <a:rPr lang="de-DE" sz="1200" dirty="0">
                  <a:solidFill>
                    <a:srgbClr val="00544D"/>
                  </a:solidFill>
                </a:rPr>
                <a:t>https://www.bps-system.de/help/display/OR/ONYX+Testsuite+8.0+-+Geplant</a:t>
              </a:r>
              <a:endParaRPr lang="de-DE" sz="1200" dirty="0" smtClean="0">
                <a:solidFill>
                  <a:srgbClr val="00544D"/>
                </a:solidFill>
              </a:endParaRPr>
            </a:p>
          </p:txBody>
        </p:sp>
        <p:pic>
          <p:nvPicPr>
            <p:cNvPr id="22" name="Grafik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0019" y="3456630"/>
              <a:ext cx="812558" cy="332410"/>
            </a:xfrm>
            <a:prstGeom prst="rect">
              <a:avLst/>
            </a:prstGeom>
          </p:spPr>
        </p:pic>
      </p:grpSp>
      <p:sp>
        <p:nvSpPr>
          <p:cNvPr id="24" name="Textfeld 23"/>
          <p:cNvSpPr txBox="1"/>
          <p:nvPr/>
        </p:nvSpPr>
        <p:spPr>
          <a:xfrm>
            <a:off x="3497513" y="5517232"/>
            <a:ext cx="231986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rgbClr val="00544D"/>
                </a:solidFill>
              </a:rPr>
              <a:t>BPS Support</a:t>
            </a:r>
            <a:endParaRPr lang="de-DE" sz="2000" b="1" dirty="0">
              <a:solidFill>
                <a:srgbClr val="00544D"/>
              </a:solidFill>
            </a:endParaRPr>
          </a:p>
          <a:p>
            <a:pPr algn="ctr"/>
            <a:r>
              <a:rPr lang="de-DE" sz="1200" dirty="0" smtClean="0">
                <a:solidFill>
                  <a:srgbClr val="00544D"/>
                </a:solidFill>
              </a:rPr>
              <a:t>Email: support@bps-system.de</a:t>
            </a:r>
          </a:p>
          <a:p>
            <a:pPr algn="ctr"/>
            <a:r>
              <a:rPr lang="de-DE" sz="1200" dirty="0" smtClean="0">
                <a:solidFill>
                  <a:srgbClr val="00544D"/>
                </a:solidFill>
              </a:rPr>
              <a:t>Tel.: +49 371 666 27 396</a:t>
            </a:r>
          </a:p>
          <a:p>
            <a:pPr algn="ctr"/>
            <a:r>
              <a:rPr lang="de-DE" sz="800" dirty="0" smtClean="0">
                <a:solidFill>
                  <a:srgbClr val="00544D"/>
                </a:solidFill>
              </a:rPr>
              <a:t>Entgeltpflichtig, entsprechend Vertragslage</a:t>
            </a:r>
            <a:endParaRPr lang="de-DE" sz="800" dirty="0" smtClean="0">
              <a:solidFill>
                <a:srgbClr val="0054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32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</a:t>
            </a:r>
            <a:r>
              <a:rPr lang="de-DE" dirty="0" smtClean="0"/>
              <a:t>ave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date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>
          <a:xfrm>
            <a:off x="1259632" y="6470650"/>
            <a:ext cx="7392987" cy="270718"/>
          </a:xfrm>
        </p:spPr>
        <p:txBody>
          <a:bodyPr/>
          <a:lstStyle/>
          <a:p>
            <a:r>
              <a:rPr lang="de-DE" dirty="0"/>
              <a:t>Referent: Frank Richter, BPS Bildungsportal Sachsen GmbH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2892884" y="1048380"/>
            <a:ext cx="3883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b="1" dirty="0" smtClean="0">
                <a:solidFill>
                  <a:srgbClr val="800000"/>
                </a:solidFill>
              </a:rPr>
              <a:t>OPAL User Day ´18</a:t>
            </a:r>
            <a:endParaRPr lang="de-DE" sz="3200" b="1" dirty="0">
              <a:solidFill>
                <a:srgbClr val="80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717918" y="2038939"/>
            <a:ext cx="2233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b="1" dirty="0" smtClean="0">
                <a:solidFill>
                  <a:srgbClr val="00544D"/>
                </a:solidFill>
              </a:rPr>
              <a:t>17.05.2018</a:t>
            </a:r>
            <a:endParaRPr lang="de-DE" sz="3200" b="1" dirty="0" smtClean="0">
              <a:solidFill>
                <a:srgbClr val="00544D"/>
              </a:solidFill>
            </a:endParaRPr>
          </a:p>
        </p:txBody>
      </p:sp>
      <p:grpSp>
        <p:nvGrpSpPr>
          <p:cNvPr id="10" name="Gruppieren 9"/>
          <p:cNvGrpSpPr/>
          <p:nvPr/>
        </p:nvGrpSpPr>
        <p:grpSpPr>
          <a:xfrm>
            <a:off x="3394410" y="5410726"/>
            <a:ext cx="2880320" cy="720080"/>
            <a:chOff x="3563888" y="5517232"/>
            <a:chExt cx="2880320" cy="720080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28" t="32060" b="33970"/>
            <a:stretch/>
          </p:blipFill>
          <p:spPr>
            <a:xfrm>
              <a:off x="3730650" y="5601825"/>
              <a:ext cx="1152128" cy="582234"/>
            </a:xfrm>
            <a:prstGeom prst="rect">
              <a:avLst/>
            </a:prstGeom>
          </p:spPr>
        </p:pic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4048" y="5664209"/>
              <a:ext cx="1270744" cy="519850"/>
            </a:xfrm>
            <a:prstGeom prst="rect">
              <a:avLst/>
            </a:prstGeom>
          </p:spPr>
        </p:pic>
        <p:sp>
          <p:nvSpPr>
            <p:cNvPr id="6" name="Abgerundetes Rechteck 5"/>
            <p:cNvSpPr/>
            <p:nvPr/>
          </p:nvSpPr>
          <p:spPr bwMode="auto">
            <a:xfrm>
              <a:off x="3563888" y="5517232"/>
              <a:ext cx="2880320" cy="720080"/>
            </a:xfrm>
            <a:prstGeom prst="roundRect">
              <a:avLst/>
            </a:prstGeom>
            <a:noFill/>
            <a:ln w="19050" cap="flat" cmpd="sng" algn="ctr">
              <a:gradFill flip="none" rotWithShape="1">
                <a:gsLst>
                  <a:gs pos="0">
                    <a:srgbClr val="00B0F0"/>
                  </a:gs>
                  <a:gs pos="100000">
                    <a:schemeClr val="bg2">
                      <a:lumMod val="50000"/>
                    </a:schemeClr>
                  </a:gs>
                </a:gsLst>
                <a:lin ang="10800000" scaled="1"/>
                <a:tileRect/>
              </a:gra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3225219" y="4358612"/>
            <a:ext cx="3218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00" dirty="0" smtClean="0">
                <a:solidFill>
                  <a:srgbClr val="00544D"/>
                </a:solidFill>
              </a:rPr>
              <a:t>Wir nehmen Ihre Anregungen gern entgegen</a:t>
            </a:r>
          </a:p>
          <a:p>
            <a:pPr algn="ctr"/>
            <a:r>
              <a:rPr lang="de-DE" sz="1200" dirty="0" smtClean="0">
                <a:solidFill>
                  <a:srgbClr val="00544D"/>
                </a:solidFill>
              </a:rPr>
              <a:t>Email: info@bps-system.de</a:t>
            </a:r>
          </a:p>
          <a:p>
            <a:pPr algn="ctr"/>
            <a:r>
              <a:rPr lang="de-DE" sz="1200" dirty="0" smtClean="0">
                <a:solidFill>
                  <a:srgbClr val="00544D"/>
                </a:solidFill>
              </a:rPr>
              <a:t>Tel.: +49 371 666 27 393</a:t>
            </a:r>
          </a:p>
        </p:txBody>
      </p:sp>
      <p:grpSp>
        <p:nvGrpSpPr>
          <p:cNvPr id="13" name="Gruppieren 12"/>
          <p:cNvGrpSpPr/>
          <p:nvPr/>
        </p:nvGrpSpPr>
        <p:grpSpPr>
          <a:xfrm>
            <a:off x="844305" y="3029498"/>
            <a:ext cx="7980531" cy="923330"/>
            <a:chOff x="844305" y="2801420"/>
            <a:chExt cx="7980531" cy="923330"/>
          </a:xfrm>
        </p:grpSpPr>
        <p:sp>
          <p:nvSpPr>
            <p:cNvPr id="8" name="Textfeld 7"/>
            <p:cNvSpPr txBox="1"/>
            <p:nvPr/>
          </p:nvSpPr>
          <p:spPr>
            <a:xfrm>
              <a:off x="844305" y="2801420"/>
              <a:ext cx="410881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dirty="0" smtClean="0">
                  <a:solidFill>
                    <a:srgbClr val="00544D"/>
                  </a:solidFill>
                </a:rPr>
                <a:t>Ihre Vorschläge zur</a:t>
              </a:r>
            </a:p>
            <a:p>
              <a:pPr algn="r"/>
              <a:r>
                <a:rPr lang="de-DE" dirty="0" smtClean="0">
                  <a:solidFill>
                    <a:srgbClr val="00544D"/>
                  </a:solidFill>
                </a:rPr>
                <a:t>Programmgestaltung oder -beteiligung</a:t>
              </a:r>
            </a:p>
          </p:txBody>
        </p:sp>
        <p:sp>
          <p:nvSpPr>
            <p:cNvPr id="12" name="Rechteck 11"/>
            <p:cNvSpPr/>
            <p:nvPr/>
          </p:nvSpPr>
          <p:spPr>
            <a:xfrm>
              <a:off x="5292080" y="2801420"/>
              <a:ext cx="353275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Courier New" panose="02070309020205020404" pitchFamily="49" charset="0"/>
                <a:buChar char="o"/>
              </a:pPr>
              <a:r>
                <a:rPr lang="de-DE" dirty="0" smtClean="0">
                  <a:solidFill>
                    <a:srgbClr val="00544D"/>
                  </a:solidFill>
                </a:rPr>
                <a:t>Interessante </a:t>
              </a:r>
              <a:r>
                <a:rPr lang="de-DE" dirty="0">
                  <a:solidFill>
                    <a:srgbClr val="00544D"/>
                  </a:solidFill>
                </a:rPr>
                <a:t>Vortragsthemen</a:t>
              </a:r>
            </a:p>
            <a:p>
              <a:pPr marL="342900" indent="-342900">
                <a:buFont typeface="Courier New" panose="02070309020205020404" pitchFamily="49" charset="0"/>
                <a:buChar char="o"/>
              </a:pPr>
              <a:r>
                <a:rPr lang="de-DE" dirty="0">
                  <a:solidFill>
                    <a:srgbClr val="00544D"/>
                  </a:solidFill>
                </a:rPr>
                <a:t>Themen für Workshops</a:t>
              </a:r>
            </a:p>
            <a:p>
              <a:pPr marL="342900" indent="-342900">
                <a:buFont typeface="Courier New" panose="02070309020205020404" pitchFamily="49" charset="0"/>
                <a:buChar char="o"/>
              </a:pPr>
              <a:r>
                <a:rPr lang="de-DE" dirty="0">
                  <a:solidFill>
                    <a:srgbClr val="00544D"/>
                  </a:solidFill>
                </a:rPr>
                <a:t>World-Café Moderation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233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solidFill>
          <a:srgbClr val="00B8FF"/>
        </a:solidFill>
        <a:ln w="12700" cap="flat" cmpd="sng" algn="ctr">
          <a:solidFill>
            <a:srgbClr val="00544D"/>
          </a:solidFill>
          <a:prstDash val="solid"/>
          <a:round/>
          <a:headEnd type="none" w="med" len="med"/>
          <a:tailEnd type="arrow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algn="ctr">
          <a:defRPr sz="1600" dirty="0">
            <a:solidFill>
              <a:srgbClr val="00544D"/>
            </a:solidFill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Bildschirmpräsentation (4:3)</PresentationFormat>
  <Paragraphs>57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Standarddesign</vt:lpstr>
      <vt:lpstr>Standarddesign</vt:lpstr>
      <vt:lpstr>               11.0  &amp;                8.0  Lernmanagement &amp; e-Assessment Die neuen Funktionen</vt:lpstr>
      <vt:lpstr>OPAL 11 – Neuerungen</vt:lpstr>
      <vt:lpstr>ONYX 8.0 Neuerungen</vt:lpstr>
      <vt:lpstr>Weitere Informationen?</vt:lpstr>
      <vt:lpstr>save the date</vt:lpstr>
    </vt:vector>
  </TitlesOfParts>
  <Manager>Frank Richter</Manager>
  <Company>BPS Bildungsportal Sachsen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Frank Richter</dc:creator>
  <cp:lastModifiedBy>Frank Richter</cp:lastModifiedBy>
  <cp:revision>312</cp:revision>
  <cp:lastPrinted>2009-10-22T11:48:04Z</cp:lastPrinted>
  <dcterms:created xsi:type="dcterms:W3CDTF">2007-09-11T14:18:55Z</dcterms:created>
  <dcterms:modified xsi:type="dcterms:W3CDTF">2018-02-23T12:28:09Z</dcterms:modified>
</cp:coreProperties>
</file>