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1"/>
  </p:sldMasterIdLst>
  <p:notesMasterIdLst>
    <p:notesMasterId r:id="rId4"/>
  </p:notesMasterIdLst>
  <p:handoutMasterIdLst>
    <p:handoutMasterId r:id="rId5"/>
  </p:handoutMasterIdLst>
  <p:sldIdLst>
    <p:sldId id="258" r:id="rId2"/>
    <p:sldId id="256" r:id="rId3"/>
  </p:sldIdLst>
  <p:sldSz cx="7561263" cy="10693400"/>
  <p:notesSz cx="9926638" cy="6797675"/>
  <p:custDataLst>
    <p:tags r:id="rId6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2A51"/>
    <a:srgbClr val="F2F2F2"/>
    <a:srgbClr val="E0E0E0"/>
    <a:srgbClr val="EEEEEE"/>
    <a:srgbClr val="004488"/>
    <a:srgbClr val="2347A0"/>
    <a:srgbClr val="E4C3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26" autoAdjust="0"/>
    <p:restoredTop sz="94660"/>
  </p:normalViewPr>
  <p:slideViewPr>
    <p:cSldViewPr>
      <p:cViewPr>
        <p:scale>
          <a:sx n="77" d="100"/>
          <a:sy n="77" d="100"/>
        </p:scale>
        <p:origin x="-3078" y="180"/>
      </p:cViewPr>
      <p:guideLst>
        <p:guide orient="horz" pos="3368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4302317" cy="340537"/>
          </a:xfrm>
          <a:prstGeom prst="rect">
            <a:avLst/>
          </a:prstGeom>
        </p:spPr>
        <p:txBody>
          <a:bodyPr vert="horz" lIns="91487" tIns="45743" rIns="91487" bIns="45743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22004" y="1"/>
            <a:ext cx="4302317" cy="340537"/>
          </a:xfrm>
          <a:prstGeom prst="rect">
            <a:avLst/>
          </a:prstGeom>
        </p:spPr>
        <p:txBody>
          <a:bodyPr vert="horz" lIns="91487" tIns="45743" rIns="91487" bIns="45743" rtlCol="0"/>
          <a:lstStyle>
            <a:lvl1pPr algn="r">
              <a:defRPr sz="1200"/>
            </a:lvl1pPr>
          </a:lstStyle>
          <a:p>
            <a:fld id="{85001C59-FD84-4303-8AD8-0E52D3E81D7C}" type="datetimeFigureOut">
              <a:rPr lang="de-DE" smtClean="0"/>
              <a:pPr/>
              <a:t>13.03.2018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3" y="6457139"/>
            <a:ext cx="4302317" cy="340536"/>
          </a:xfrm>
          <a:prstGeom prst="rect">
            <a:avLst/>
          </a:prstGeom>
        </p:spPr>
        <p:txBody>
          <a:bodyPr vert="horz" lIns="91487" tIns="45743" rIns="91487" bIns="45743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22004" y="6457139"/>
            <a:ext cx="4302317" cy="340536"/>
          </a:xfrm>
          <a:prstGeom prst="rect">
            <a:avLst/>
          </a:prstGeom>
        </p:spPr>
        <p:txBody>
          <a:bodyPr vert="horz" lIns="91487" tIns="45743" rIns="91487" bIns="45743" rtlCol="0" anchor="b"/>
          <a:lstStyle>
            <a:lvl1pPr algn="r">
              <a:defRPr sz="1200"/>
            </a:lvl1pPr>
          </a:lstStyle>
          <a:p>
            <a:fld id="{E046E4F4-FBF6-401E-95A7-34B3FB0E18C0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6352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301543" cy="339773"/>
          </a:xfrm>
          <a:prstGeom prst="rect">
            <a:avLst/>
          </a:prstGeom>
        </p:spPr>
        <p:txBody>
          <a:bodyPr vert="horz" lIns="91487" tIns="45743" rIns="91487" bIns="45743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2801" y="1"/>
            <a:ext cx="4301543" cy="339773"/>
          </a:xfrm>
          <a:prstGeom prst="rect">
            <a:avLst/>
          </a:prstGeom>
        </p:spPr>
        <p:txBody>
          <a:bodyPr vert="horz" lIns="91487" tIns="45743" rIns="91487" bIns="45743" rtlCol="0"/>
          <a:lstStyle>
            <a:lvl1pPr algn="r">
              <a:defRPr sz="1200"/>
            </a:lvl1pPr>
          </a:lstStyle>
          <a:p>
            <a:fld id="{98B6FB0F-1DCE-4F74-AF07-7046DFFD7BAC}" type="datetimeFigureOut">
              <a:rPr lang="de-DE" smtClean="0"/>
              <a:pPr/>
              <a:t>13.03.2018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062413" y="509588"/>
            <a:ext cx="18018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87" tIns="45743" rIns="91487" bIns="45743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664" y="3228394"/>
            <a:ext cx="7941310" cy="3059066"/>
          </a:xfrm>
          <a:prstGeom prst="rect">
            <a:avLst/>
          </a:prstGeom>
        </p:spPr>
        <p:txBody>
          <a:bodyPr vert="horz" lIns="91487" tIns="45743" rIns="91487" bIns="45743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6456790"/>
            <a:ext cx="4301543" cy="339773"/>
          </a:xfrm>
          <a:prstGeom prst="rect">
            <a:avLst/>
          </a:prstGeom>
        </p:spPr>
        <p:txBody>
          <a:bodyPr vert="horz" lIns="91487" tIns="45743" rIns="91487" bIns="45743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2801" y="6456790"/>
            <a:ext cx="4301543" cy="339773"/>
          </a:xfrm>
          <a:prstGeom prst="rect">
            <a:avLst/>
          </a:prstGeom>
        </p:spPr>
        <p:txBody>
          <a:bodyPr vert="horz" lIns="91487" tIns="45743" rIns="91487" bIns="45743" rtlCol="0" anchor="b"/>
          <a:lstStyle>
            <a:lvl1pPr algn="r">
              <a:defRPr sz="1200"/>
            </a:lvl1pPr>
          </a:lstStyle>
          <a:p>
            <a:fld id="{2B5DF6F9-D8C7-479E-86A1-114DC4D901C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2076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5DF6F9-D8C7-479E-86A1-114DC4D901C1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7686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5DF6F9-D8C7-479E-86A1-114DC4D901C1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2399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6738" y="3322638"/>
            <a:ext cx="6427787" cy="2290762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33475" y="6059488"/>
            <a:ext cx="5294313" cy="27320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58A6-8EDD-4117-8BDA-56B1B7009A92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733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E15B-F8D5-437D-BC78-E70FE6C7B771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12655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5483225" y="428625"/>
            <a:ext cx="1700213" cy="912336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77825" y="428625"/>
            <a:ext cx="4953000" cy="9123363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CF90-23AA-4213-B018-E96131881222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0593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FE9FD-295F-472F-BD58-E6816D1A4CD2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9968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6900" y="6872288"/>
            <a:ext cx="6427788" cy="21224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96900" y="4532313"/>
            <a:ext cx="6427788" cy="23399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72B1-79C6-47A6-9643-C3EC826301D3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98449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7825" y="2495550"/>
            <a:ext cx="3325813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856038" y="2495550"/>
            <a:ext cx="3327400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9906-A9B3-4E81-B614-6CF2C81ACFE0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63243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77825" y="3390900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841750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841750" y="3390900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92B05-0245-480B-A5BB-084A4DDF2B34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36282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4A8D-BEBD-4290-9026-A2DF3D135EB0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0885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C12A-932C-4667-BB48-BCDC9989AF71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72389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825" y="425450"/>
            <a:ext cx="2487613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955925" y="425450"/>
            <a:ext cx="4227513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77825" y="2238375"/>
            <a:ext cx="2487613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8D54-18C9-4651-8828-1B28EA70F9D4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56588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82725" y="7485063"/>
            <a:ext cx="4535488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5488" cy="6415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482725" y="8369300"/>
            <a:ext cx="4535488" cy="1254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2832E-8CF9-48B0-854F-5EAE5DC6F5CB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0417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77825" y="428625"/>
            <a:ext cx="6805613" cy="1781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77825" y="2495550"/>
            <a:ext cx="6805613" cy="7056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77825" y="9910763"/>
            <a:ext cx="1765300" cy="569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3920A-B43B-4340-99E3-AAAD116F5598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582863" y="9910763"/>
            <a:ext cx="2395537" cy="569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5418138" y="9910763"/>
            <a:ext cx="1765300" cy="569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2883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hyperlink" Target="https://creativecommons.org/licenses/by-sa/4.0/deed.de" TargetMode="External"/><Relationship Id="rId5" Type="http://schemas.openxmlformats.org/officeDocument/2006/relationships/image" Target="../media/image3.emf"/><Relationship Id="rId10" Type="http://schemas.openxmlformats.org/officeDocument/2006/relationships/image" Target="../media/image8.png"/><Relationship Id="rId4" Type="http://schemas.openxmlformats.org/officeDocument/2006/relationships/image" Target="../media/image2.emf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4.png"/><Relationship Id="rId10" Type="http://schemas.openxmlformats.org/officeDocument/2006/relationships/image" Target="../media/image14.png"/><Relationship Id="rId4" Type="http://schemas.openxmlformats.org/officeDocument/2006/relationships/image" Target="../media/image1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hteck 41"/>
          <p:cNvSpPr/>
          <p:nvPr/>
        </p:nvSpPr>
        <p:spPr>
          <a:xfrm>
            <a:off x="198000" y="5558400"/>
            <a:ext cx="3481200" cy="4410000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600" dirty="0">
              <a:latin typeface="Univers 45 Light"/>
            </a:endParaRPr>
          </a:p>
        </p:txBody>
      </p:sp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61" y="6858868"/>
            <a:ext cx="1694227" cy="1396101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Rechteck 39"/>
          <p:cNvSpPr/>
          <p:nvPr/>
        </p:nvSpPr>
        <p:spPr>
          <a:xfrm>
            <a:off x="3891601" y="943200"/>
            <a:ext cx="3481200" cy="4410000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198000" y="943200"/>
            <a:ext cx="3481200" cy="4410000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" name="Rechteck 9"/>
          <p:cNvSpPr/>
          <p:nvPr/>
        </p:nvSpPr>
        <p:spPr>
          <a:xfrm>
            <a:off x="198000" y="203159"/>
            <a:ext cx="7174800" cy="535029"/>
          </a:xfrm>
          <a:prstGeom prst="rect">
            <a:avLst/>
          </a:prstGeom>
          <a:solidFill>
            <a:srgbClr val="0B2A51"/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dirty="0">
              <a:latin typeface="ITC Officina Sans Std Book" pitchFamily="50" charset="0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305589" y="1050643"/>
            <a:ext cx="3362957" cy="977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de-DE" sz="1600" b="1" dirty="0" smtClean="0">
                <a:solidFill>
                  <a:srgbClr val="0B2A51"/>
                </a:solidFill>
                <a:latin typeface="DIN BOLD"/>
              </a:rPr>
              <a:t>Eigene Lehrinhalte verwalten</a:t>
            </a:r>
          </a:p>
          <a:p>
            <a:pPr>
              <a:spcAft>
                <a:spcPts val="300"/>
              </a:spcAft>
            </a:pPr>
            <a:r>
              <a:rPr lang="de-DE" sz="1300" dirty="0" smtClean="0">
                <a:latin typeface="Univers 45 Light"/>
              </a:rPr>
              <a:t>Ihre administrierten Kurse und betreuten Gruppen finden Sie unter dem Reiter </a:t>
            </a:r>
            <a:r>
              <a:rPr lang="de-DE" sz="1300" b="1" dirty="0" smtClean="0">
                <a:latin typeface="Univers 45 Light"/>
              </a:rPr>
              <a:t>Lehren &amp; Lernen</a:t>
            </a:r>
            <a:r>
              <a:rPr lang="de-DE" sz="1300" dirty="0" smtClean="0">
                <a:latin typeface="Univers 45 Light"/>
              </a:rPr>
              <a:t>.  </a:t>
            </a:r>
          </a:p>
        </p:txBody>
      </p:sp>
      <p:sp>
        <p:nvSpPr>
          <p:cNvPr id="564" name="Textfeld 563"/>
          <p:cNvSpPr txBox="1"/>
          <p:nvPr/>
        </p:nvSpPr>
        <p:spPr>
          <a:xfrm>
            <a:off x="3960906" y="1053131"/>
            <a:ext cx="3230724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de-DE" sz="1600" b="1" dirty="0" smtClean="0">
                <a:solidFill>
                  <a:srgbClr val="0B2A51"/>
                </a:solidFill>
                <a:latin typeface="DIN BOLD"/>
              </a:rPr>
              <a:t>Lerninhalte erstellen</a:t>
            </a:r>
          </a:p>
        </p:txBody>
      </p:sp>
      <p:sp>
        <p:nvSpPr>
          <p:cNvPr id="33" name="Rechteck 32"/>
          <p:cNvSpPr/>
          <p:nvPr/>
        </p:nvSpPr>
        <p:spPr>
          <a:xfrm>
            <a:off x="198000" y="10177586"/>
            <a:ext cx="7174800" cy="352509"/>
          </a:xfrm>
          <a:prstGeom prst="rect">
            <a:avLst/>
          </a:prstGeom>
          <a:solidFill>
            <a:srgbClr val="0B2A51"/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400" dirty="0">
                <a:latin typeface="DIN BOLD"/>
              </a:rPr>
              <a:t> </a:t>
            </a:r>
          </a:p>
        </p:txBody>
      </p:sp>
      <p:sp>
        <p:nvSpPr>
          <p:cNvPr id="60" name="Textfeld 59"/>
          <p:cNvSpPr txBox="1"/>
          <p:nvPr/>
        </p:nvSpPr>
        <p:spPr>
          <a:xfrm>
            <a:off x="2389236" y="292423"/>
            <a:ext cx="3119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/>
                </a:solidFill>
                <a:latin typeface="DIN BOLD"/>
              </a:rPr>
              <a:t>Autorenfunktionen in OPAL </a:t>
            </a:r>
            <a:endParaRPr lang="de-DE" dirty="0">
              <a:latin typeface="DIN BOLD"/>
            </a:endParaRPr>
          </a:p>
        </p:txBody>
      </p:sp>
      <p:pic>
        <p:nvPicPr>
          <p:cNvPr id="38" name="Grafik 37" descr="E-Learning_weiß.em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24017" y="274885"/>
            <a:ext cx="460141" cy="402637"/>
          </a:xfrm>
          <a:prstGeom prst="rect">
            <a:avLst/>
          </a:prstGeom>
        </p:spPr>
      </p:pic>
      <p:pic>
        <p:nvPicPr>
          <p:cNvPr id="1026" name="Picture 2" descr="D:\Daten\Downloads\logo_weiss.e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9098" y="284865"/>
            <a:ext cx="1305099" cy="375981"/>
          </a:xfrm>
          <a:prstGeom prst="rect">
            <a:avLst/>
          </a:prstGeom>
          <a:noFill/>
        </p:spPr>
      </p:pic>
      <p:sp>
        <p:nvSpPr>
          <p:cNvPr id="34" name="Rechteck 33"/>
          <p:cNvSpPr/>
          <p:nvPr/>
        </p:nvSpPr>
        <p:spPr>
          <a:xfrm>
            <a:off x="3891600" y="5558400"/>
            <a:ext cx="3481200" cy="4410000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5" name="Textfeld 34"/>
          <p:cNvSpPr txBox="1"/>
          <p:nvPr/>
        </p:nvSpPr>
        <p:spPr>
          <a:xfrm>
            <a:off x="305589" y="5675361"/>
            <a:ext cx="3130861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de-DE" sz="1600" b="1" dirty="0" smtClean="0">
                <a:solidFill>
                  <a:srgbClr val="0B2A51"/>
                </a:solidFill>
                <a:latin typeface="DIN BOLD"/>
              </a:rPr>
              <a:t>Details und Einstellungen</a:t>
            </a:r>
          </a:p>
          <a:p>
            <a:pPr>
              <a:spcAft>
                <a:spcPts val="300"/>
              </a:spcAft>
            </a:pPr>
            <a:endParaRPr lang="de-DE" sz="1600" b="1" dirty="0">
              <a:solidFill>
                <a:srgbClr val="0B2A51"/>
              </a:solidFill>
              <a:latin typeface="DIN BOLD"/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305589" y="4121110"/>
            <a:ext cx="3368185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de-DE" sz="1300" dirty="0" smtClean="0">
                <a:latin typeface="Univers 45 Light"/>
              </a:rPr>
              <a:t>Das intelligente Menü </a:t>
            </a:r>
            <a:r>
              <a:rPr lang="de-DE" sz="1300" dirty="0">
                <a:latin typeface="Univers 45 Light"/>
              </a:rPr>
              <a:t>erweitert sich je nach Nutzung der </a:t>
            </a:r>
            <a:r>
              <a:rPr lang="de-DE" sz="1300" dirty="0" smtClean="0">
                <a:latin typeface="Univers 45 Light"/>
              </a:rPr>
              <a:t>Lernplattform. Daher kann es sein, dass nicht alle Menü- </a:t>
            </a:r>
            <a:r>
              <a:rPr lang="de-DE" sz="1300" dirty="0" err="1" smtClean="0">
                <a:latin typeface="Univers 45 Light"/>
              </a:rPr>
              <a:t>einträge</a:t>
            </a:r>
            <a:r>
              <a:rPr lang="de-DE" sz="1300" dirty="0" smtClean="0">
                <a:latin typeface="Univers 45 Light"/>
              </a:rPr>
              <a:t> angezeigt werden. </a:t>
            </a:r>
            <a:endParaRPr lang="de-DE" sz="1300" dirty="0">
              <a:latin typeface="Univers 45 Light"/>
            </a:endParaRPr>
          </a:p>
          <a:p>
            <a:pPr>
              <a:spcAft>
                <a:spcPts val="300"/>
              </a:spcAft>
            </a:pPr>
            <a:endParaRPr lang="de-DE" sz="1300" dirty="0" smtClean="0">
              <a:latin typeface="Univers 45 Light"/>
            </a:endParaRPr>
          </a:p>
          <a:p>
            <a:pPr>
              <a:spcAft>
                <a:spcPts val="300"/>
              </a:spcAft>
            </a:pPr>
            <a:endParaRPr lang="de-DE" sz="1300" dirty="0" smtClean="0">
              <a:latin typeface="Univers 45 Light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4058898" y="2594332"/>
            <a:ext cx="3225260" cy="1435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3960906" y="3762524"/>
            <a:ext cx="3224760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300" dirty="0">
                <a:latin typeface="Univers 45 Light"/>
              </a:rPr>
              <a:t>Über die entsprechenden Kacheln im Reiter „Lehren &amp; Lernen“ können Sie Kurse </a:t>
            </a:r>
            <a:r>
              <a:rPr lang="de-DE" sz="1300" dirty="0" smtClean="0">
                <a:latin typeface="Univers 45 Light"/>
              </a:rPr>
              <a:t>sowie </a:t>
            </a:r>
            <a:r>
              <a:rPr lang="de-DE" sz="1300" b="1" dirty="0">
                <a:latin typeface="Univers 45 Light"/>
              </a:rPr>
              <a:t>weitere Lerninhalte </a:t>
            </a:r>
            <a:r>
              <a:rPr lang="de-DE" sz="1300" dirty="0" smtClean="0">
                <a:latin typeface="Univers 45 Light"/>
              </a:rPr>
              <a:t>(z.B. Tests, Wikis, Blogs, Lernkarteien oder Glossare) erstellen. Zudem erreichen Sie hier den Aufgabenpool der Testsuite ONYX.</a:t>
            </a:r>
            <a:endParaRPr lang="de-DE" sz="1300" dirty="0">
              <a:latin typeface="Univers 45 Ligh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3960906" y="1339201"/>
            <a:ext cx="348788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300" dirty="0">
                <a:latin typeface="Univers 45 Light"/>
              </a:rPr>
              <a:t>In </a:t>
            </a:r>
            <a:r>
              <a:rPr lang="de-DE" sz="1300" b="1" dirty="0">
                <a:latin typeface="Univers 45 Light"/>
              </a:rPr>
              <a:t>Kursen </a:t>
            </a:r>
            <a:r>
              <a:rPr lang="de-DE" sz="1300" dirty="0" smtClean="0">
                <a:latin typeface="Univers 45 Light"/>
              </a:rPr>
              <a:t>können Sie </a:t>
            </a:r>
            <a:r>
              <a:rPr lang="de-DE" sz="1300" dirty="0">
                <a:latin typeface="Univers 45 Light"/>
              </a:rPr>
              <a:t>Lerninhalte in Form von Kursbausteinen </a:t>
            </a:r>
            <a:r>
              <a:rPr lang="de-DE" sz="1300" dirty="0" smtClean="0">
                <a:latin typeface="Univers 45 Light"/>
              </a:rPr>
              <a:t>zur </a:t>
            </a:r>
            <a:r>
              <a:rPr lang="de-DE" sz="1300" dirty="0">
                <a:latin typeface="Univers 45 Light"/>
              </a:rPr>
              <a:t>Verfügung </a:t>
            </a:r>
            <a:r>
              <a:rPr lang="de-DE" sz="1300" dirty="0" smtClean="0">
                <a:latin typeface="Univers 45 Light"/>
              </a:rPr>
              <a:t>stellen. Mit </a:t>
            </a:r>
            <a:r>
              <a:rPr lang="de-DE" sz="1300" b="1" dirty="0" smtClean="0">
                <a:latin typeface="Univers 45 Light"/>
              </a:rPr>
              <a:t>Lerngruppen </a:t>
            </a:r>
            <a:r>
              <a:rPr lang="de-DE" sz="1300" dirty="0" smtClean="0">
                <a:latin typeface="Univers 45 Light"/>
              </a:rPr>
              <a:t>können Sie Teilnehmer verwalten, gruppeninterne </a:t>
            </a:r>
            <a:r>
              <a:rPr lang="de-DE" sz="1300" dirty="0" err="1" smtClean="0">
                <a:latin typeface="Univers 45 Light"/>
              </a:rPr>
              <a:t>Kommunika-tionswerkzeuge</a:t>
            </a:r>
            <a:r>
              <a:rPr lang="de-DE" sz="1300" dirty="0" smtClean="0">
                <a:latin typeface="Univers 45 Light"/>
              </a:rPr>
              <a:t> </a:t>
            </a:r>
            <a:r>
              <a:rPr lang="de-DE" sz="1300" dirty="0">
                <a:latin typeface="Univers 45 Light"/>
              </a:rPr>
              <a:t>anbieten sowie den Zugriff auf Ihre Kursinhalte </a:t>
            </a:r>
            <a:r>
              <a:rPr lang="de-DE" sz="1300" dirty="0" smtClean="0">
                <a:latin typeface="Univers 45 Light"/>
              </a:rPr>
              <a:t>steuern.</a:t>
            </a:r>
            <a:endParaRPr lang="de-DE" sz="1300" dirty="0">
              <a:latin typeface="Univers 45 Light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3960906" y="7921745"/>
            <a:ext cx="3200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b="1" dirty="0">
                <a:solidFill>
                  <a:srgbClr val="0B2A51"/>
                </a:solidFill>
                <a:latin typeface="DIN BOLD"/>
              </a:rPr>
              <a:t>Teilnehmer </a:t>
            </a:r>
            <a:r>
              <a:rPr lang="de-DE" b="1" dirty="0" smtClean="0">
                <a:solidFill>
                  <a:srgbClr val="0B2A51"/>
                </a:solidFill>
                <a:latin typeface="DIN BOLD"/>
              </a:rPr>
              <a:t>kontaktieren</a:t>
            </a:r>
            <a:endParaRPr lang="de-DE" b="1" dirty="0">
              <a:solidFill>
                <a:srgbClr val="0B2A51"/>
              </a:solidFill>
              <a:latin typeface="DIN BOLD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305589" y="8390488"/>
            <a:ext cx="3376786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300" dirty="0" smtClean="0">
                <a:latin typeface="Univers 45 Light"/>
              </a:rPr>
              <a:t>Hier können:</a:t>
            </a:r>
          </a:p>
          <a:p>
            <a:pPr marL="174625" indent="-174625">
              <a:buSzPct val="120000"/>
              <a:buFont typeface="Arial" panose="020B0604020202020204" pitchFamily="34" charset="0"/>
              <a:buChar char="•"/>
            </a:pPr>
            <a:r>
              <a:rPr lang="de-DE" sz="1300" dirty="0" smtClean="0">
                <a:latin typeface="Univers 45 Light"/>
              </a:rPr>
              <a:t>Katalogeinträge hinzugefügt</a:t>
            </a:r>
          </a:p>
          <a:p>
            <a:pPr marL="174625" indent="-174625">
              <a:buSzPct val="120000"/>
              <a:buFont typeface="Arial" panose="020B0604020202020204" pitchFamily="34" charset="0"/>
              <a:buChar char="•"/>
            </a:pPr>
            <a:r>
              <a:rPr lang="de-DE" sz="1300" dirty="0">
                <a:latin typeface="Univers 45 Light"/>
              </a:rPr>
              <a:t>Kursverantwortliche</a:t>
            </a:r>
            <a:r>
              <a:rPr lang="de-DE" sz="1300" dirty="0" smtClean="0">
                <a:latin typeface="Univers 45 Light"/>
              </a:rPr>
              <a:t> verwaltet</a:t>
            </a:r>
          </a:p>
          <a:p>
            <a:pPr marL="174625" indent="-174625">
              <a:buSzPct val="120000"/>
              <a:buFont typeface="Arial" panose="020B0604020202020204" pitchFamily="34" charset="0"/>
              <a:buChar char="•"/>
            </a:pPr>
            <a:r>
              <a:rPr lang="de-DE" sz="1300" dirty="0" smtClean="0">
                <a:latin typeface="Univers 45 Light"/>
              </a:rPr>
              <a:t>die Beschreibung </a:t>
            </a:r>
            <a:r>
              <a:rPr lang="de-DE" sz="1300" dirty="0">
                <a:latin typeface="Univers 45 Light"/>
              </a:rPr>
              <a:t>zum Kurs </a:t>
            </a:r>
            <a:r>
              <a:rPr lang="de-DE" sz="1300" dirty="0" smtClean="0">
                <a:latin typeface="Univers 45 Light"/>
              </a:rPr>
              <a:t>bearbeitet</a:t>
            </a:r>
          </a:p>
          <a:p>
            <a:pPr marL="174625" indent="-174625">
              <a:buSzPct val="120000"/>
              <a:buFont typeface="Arial" panose="020B0604020202020204" pitchFamily="34" charset="0"/>
              <a:buChar char="•"/>
            </a:pPr>
            <a:r>
              <a:rPr lang="de-DE" sz="1300" dirty="0" smtClean="0">
                <a:latin typeface="Univers 45 Light"/>
              </a:rPr>
              <a:t>globale Zugriffsrechte eingestellt </a:t>
            </a:r>
          </a:p>
          <a:p>
            <a:pPr marL="174625" indent="-174625">
              <a:buSzPct val="120000"/>
              <a:buFont typeface="Arial" panose="020B0604020202020204" pitchFamily="34" charset="0"/>
              <a:buChar char="•"/>
            </a:pPr>
            <a:r>
              <a:rPr lang="de-DE" sz="1300" dirty="0" smtClean="0">
                <a:latin typeface="Univers 45 Light"/>
              </a:rPr>
              <a:t>der gesamte </a:t>
            </a:r>
            <a:r>
              <a:rPr lang="de-DE" sz="1300" dirty="0">
                <a:latin typeface="Univers 45 Light"/>
              </a:rPr>
              <a:t>Kurs </a:t>
            </a:r>
            <a:r>
              <a:rPr lang="de-DE" sz="1300" dirty="0" smtClean="0">
                <a:latin typeface="Univers 45 Light"/>
              </a:rPr>
              <a:t>gelöscht</a:t>
            </a:r>
          </a:p>
          <a:p>
            <a:r>
              <a:rPr lang="de-DE" sz="1300" dirty="0" smtClean="0">
                <a:latin typeface="Univers 45 Light"/>
              </a:rPr>
              <a:t>werden.</a:t>
            </a:r>
            <a:endParaRPr lang="de-DE" sz="1300" dirty="0">
              <a:latin typeface="Univers 45 Light"/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305589" y="5994016"/>
            <a:ext cx="335624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300" dirty="0">
                <a:latin typeface="Univers 45 Light"/>
              </a:rPr>
              <a:t>Die </a:t>
            </a:r>
            <a:r>
              <a:rPr lang="de-DE" sz="1300" dirty="0" smtClean="0">
                <a:latin typeface="Univers 45 Light"/>
              </a:rPr>
              <a:t>Grundeinstellungen </a:t>
            </a:r>
            <a:r>
              <a:rPr lang="de-DE" sz="1300" dirty="0">
                <a:latin typeface="Univers 45 Light"/>
              </a:rPr>
              <a:t>Ihrer Kurse </a:t>
            </a:r>
            <a:r>
              <a:rPr lang="de-DE" sz="1300" dirty="0" smtClean="0">
                <a:latin typeface="Univers 45 Light"/>
              </a:rPr>
              <a:t>werden unter </a:t>
            </a:r>
            <a:r>
              <a:rPr lang="de-DE" sz="1300" b="1" dirty="0" smtClean="0">
                <a:latin typeface="Univers 45 Light"/>
              </a:rPr>
              <a:t>Details und Einstellungen</a:t>
            </a:r>
            <a:r>
              <a:rPr lang="de-DE" sz="1300" dirty="0" smtClean="0">
                <a:latin typeface="Univers 45 Light"/>
              </a:rPr>
              <a:t> angepasst.</a:t>
            </a:r>
            <a:endParaRPr lang="de-DE" sz="1300" dirty="0">
              <a:latin typeface="Univers 45 Light"/>
            </a:endParaRPr>
          </a:p>
        </p:txBody>
      </p:sp>
      <p:sp>
        <p:nvSpPr>
          <p:cNvPr id="17" name="Textfeld 16"/>
          <p:cNvSpPr txBox="1"/>
          <p:nvPr/>
        </p:nvSpPr>
        <p:spPr>
          <a:xfrm>
            <a:off x="3960906" y="5675361"/>
            <a:ext cx="2668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0B2A51"/>
                </a:solidFill>
                <a:latin typeface="DIN BOLD"/>
              </a:rPr>
              <a:t>Teilnehmer </a:t>
            </a:r>
            <a:r>
              <a:rPr lang="de-DE" b="1" dirty="0" smtClean="0">
                <a:solidFill>
                  <a:srgbClr val="0B2A51"/>
                </a:solidFill>
                <a:latin typeface="DIN BOLD"/>
              </a:rPr>
              <a:t>verwalten</a:t>
            </a:r>
            <a:endParaRPr lang="de-DE" b="1" dirty="0">
              <a:solidFill>
                <a:srgbClr val="0B2A51"/>
              </a:solidFill>
              <a:latin typeface="DIN BOLD"/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3960906" y="5994016"/>
            <a:ext cx="3382188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300" dirty="0">
                <a:latin typeface="Univers 45 Light"/>
              </a:rPr>
              <a:t>Die </a:t>
            </a:r>
            <a:r>
              <a:rPr lang="de-DE" sz="1300" b="1" dirty="0" smtClean="0">
                <a:latin typeface="Univers 45 Light"/>
              </a:rPr>
              <a:t>Administration</a:t>
            </a:r>
            <a:r>
              <a:rPr lang="de-DE" sz="1300" dirty="0" smtClean="0">
                <a:latin typeface="Univers 45 Light"/>
              </a:rPr>
              <a:t> der Gruppen zur </a:t>
            </a:r>
            <a:r>
              <a:rPr lang="de-DE" sz="1300" dirty="0">
                <a:latin typeface="Univers 45 Light"/>
              </a:rPr>
              <a:t>Verwaltung eingeschriebener Teilnehmer finden Sie </a:t>
            </a:r>
            <a:r>
              <a:rPr lang="de-DE" sz="1300" dirty="0" smtClean="0">
                <a:latin typeface="Univers 45 Light"/>
              </a:rPr>
              <a:t>innerhalb des Kurses </a:t>
            </a:r>
            <a:r>
              <a:rPr lang="de-DE" sz="1300" dirty="0">
                <a:latin typeface="Univers 45 Light"/>
              </a:rPr>
              <a:t>im </a:t>
            </a:r>
            <a:r>
              <a:rPr lang="de-DE" sz="1300" dirty="0" smtClean="0">
                <a:latin typeface="Univers 45 Light"/>
              </a:rPr>
              <a:t>Kurs-menü </a:t>
            </a:r>
            <a:r>
              <a:rPr lang="de-DE" sz="1300" dirty="0">
                <a:latin typeface="Univers 45 Light"/>
              </a:rPr>
              <a:t>auf der linken </a:t>
            </a:r>
            <a:r>
              <a:rPr lang="de-DE" sz="1300" dirty="0" smtClean="0">
                <a:latin typeface="Univers 45 Light"/>
              </a:rPr>
              <a:t>Seite per </a:t>
            </a:r>
            <a:r>
              <a:rPr lang="de-DE" sz="1300" dirty="0">
                <a:latin typeface="Univers 45 Light"/>
              </a:rPr>
              <a:t>Klick </a:t>
            </a:r>
            <a:r>
              <a:rPr lang="de-DE" sz="1300" dirty="0" smtClean="0">
                <a:latin typeface="Univers 45 Light"/>
              </a:rPr>
              <a:t>auf </a:t>
            </a:r>
          </a:p>
          <a:p>
            <a:r>
              <a:rPr lang="de-DE" sz="1300" dirty="0" smtClean="0">
                <a:latin typeface="Univers 45 Light"/>
              </a:rPr>
              <a:t>den Gruppennamen.</a:t>
            </a:r>
            <a:endParaRPr lang="de-DE" sz="1300" dirty="0">
              <a:latin typeface="Univers 45 Light"/>
            </a:endParaRPr>
          </a:p>
        </p:txBody>
      </p:sp>
      <p:sp>
        <p:nvSpPr>
          <p:cNvPr id="27" name="Textfeld 26"/>
          <p:cNvSpPr txBox="1"/>
          <p:nvPr/>
        </p:nvSpPr>
        <p:spPr>
          <a:xfrm>
            <a:off x="3960906" y="8246270"/>
            <a:ext cx="338218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sz="1300" dirty="0">
                <a:latin typeface="Univers 45 Light"/>
              </a:rPr>
              <a:t>Im </a:t>
            </a:r>
            <a:r>
              <a:rPr lang="de-DE" sz="1300" b="1" dirty="0">
                <a:latin typeface="Univers 45 Light"/>
              </a:rPr>
              <a:t>Gruppenmanagement</a:t>
            </a:r>
            <a:r>
              <a:rPr lang="de-DE" sz="1300" dirty="0">
                <a:latin typeface="Univers 45 Light"/>
              </a:rPr>
              <a:t> können Sie über die Einträge „Alle Lerngruppen“ </a:t>
            </a:r>
            <a:r>
              <a:rPr lang="de-DE" sz="1300" dirty="0" smtClean="0">
                <a:latin typeface="Univers 45 Light"/>
              </a:rPr>
              <a:t>   oder </a:t>
            </a:r>
            <a:r>
              <a:rPr lang="de-DE" sz="1300" dirty="0">
                <a:latin typeface="Univers 45 Light"/>
              </a:rPr>
              <a:t>„Alle Mitglieder“ die gewünschten Teilnehmer per </a:t>
            </a:r>
            <a:r>
              <a:rPr lang="de-DE" sz="1300" dirty="0" smtClean="0">
                <a:latin typeface="Univers 45 Light"/>
              </a:rPr>
              <a:t>E-Mail </a:t>
            </a:r>
            <a:r>
              <a:rPr lang="de-DE" sz="1300" dirty="0">
                <a:latin typeface="Univers 45 Light"/>
              </a:rPr>
              <a:t>kontaktieren.</a:t>
            </a:r>
          </a:p>
        </p:txBody>
      </p:sp>
      <p:pic>
        <p:nvPicPr>
          <p:cNvPr id="36" name="Grafik 3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8834" y="6930876"/>
            <a:ext cx="860392" cy="8603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0800" y="2663750"/>
            <a:ext cx="2962800" cy="98866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1355" y="7120092"/>
            <a:ext cx="3030934" cy="601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141" y="9176211"/>
            <a:ext cx="1815325" cy="3996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8789" y="2166867"/>
            <a:ext cx="1482454" cy="1735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Grafik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7930" y="2254085"/>
            <a:ext cx="860392" cy="8603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9" name="Grafik 3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7489" y="9238836"/>
            <a:ext cx="860392" cy="8603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1" name="Grafik 3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1238" y="7251041"/>
            <a:ext cx="860392" cy="8603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7" name="Grafik 36">
            <a:hlinkClick r:id="rId11"/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8802" y="10229889"/>
            <a:ext cx="728131" cy="25475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1" name="Textfeld 77"/>
          <p:cNvSpPr txBox="1"/>
          <p:nvPr/>
        </p:nvSpPr>
        <p:spPr>
          <a:xfrm>
            <a:off x="6297011" y="10184563"/>
            <a:ext cx="10670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sz="800" dirty="0" smtClean="0">
                <a:solidFill>
                  <a:schemeClr val="bg1"/>
                </a:solidFill>
                <a:latin typeface="Univers 45 Light" panose="02000403030000020003" pitchFamily="2" charset="0"/>
              </a:rPr>
              <a:t>Autor: </a:t>
            </a:r>
            <a:r>
              <a:rPr lang="de-DE" sz="800" dirty="0">
                <a:solidFill>
                  <a:schemeClr val="bg1"/>
                </a:solidFill>
                <a:latin typeface="Univers 45 Light" panose="02000403030000020003" pitchFamily="2" charset="0"/>
              </a:rPr>
              <a:t>TU Dresden Medienzentrum </a:t>
            </a:r>
          </a:p>
        </p:txBody>
      </p:sp>
      <p:sp>
        <p:nvSpPr>
          <p:cNvPr id="44" name="Textfeld 1"/>
          <p:cNvSpPr txBox="1"/>
          <p:nvPr/>
        </p:nvSpPr>
        <p:spPr>
          <a:xfrm>
            <a:off x="247104" y="10223035"/>
            <a:ext cx="53655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100" dirty="0">
                <a:solidFill>
                  <a:schemeClr val="bg1"/>
                </a:solidFill>
                <a:latin typeface="DIN BOLD"/>
              </a:rPr>
              <a:t>elearning@tu-dresden.de     </a:t>
            </a:r>
            <a:r>
              <a:rPr lang="de-DE" sz="1100" dirty="0" smtClean="0">
                <a:solidFill>
                  <a:schemeClr val="bg1"/>
                </a:solidFill>
                <a:latin typeface="DIN BOLD"/>
              </a:rPr>
              <a:t> </a:t>
            </a:r>
            <a:r>
              <a:rPr lang="de-DE" sz="1100" dirty="0">
                <a:solidFill>
                  <a:schemeClr val="bg1"/>
                </a:solidFill>
                <a:latin typeface="DIN BOLD"/>
              </a:rPr>
              <a:t>E-Learning an der TU Dresden   </a:t>
            </a:r>
            <a:r>
              <a:rPr lang="de-DE" sz="1100" dirty="0" smtClean="0">
                <a:solidFill>
                  <a:schemeClr val="bg1"/>
                </a:solidFill>
                <a:latin typeface="DIN BOLD"/>
              </a:rPr>
              <a:t>   </a:t>
            </a:r>
            <a:r>
              <a:rPr lang="de-DE" sz="1100" dirty="0">
                <a:solidFill>
                  <a:schemeClr val="bg1"/>
                </a:solidFill>
                <a:latin typeface="DIN BOLD"/>
              </a:rPr>
              <a:t>(0351) </a:t>
            </a:r>
            <a:r>
              <a:rPr lang="de-DE" sz="1100" dirty="0" smtClean="0">
                <a:solidFill>
                  <a:schemeClr val="bg1"/>
                </a:solidFill>
                <a:latin typeface="DIN BOLD"/>
              </a:rPr>
              <a:t>463-34942</a:t>
            </a:r>
            <a:endParaRPr lang="de-DE" sz="1100" dirty="0">
              <a:solidFill>
                <a:schemeClr val="bg1"/>
              </a:solidFill>
              <a:latin typeface="DIN BOLD"/>
            </a:endParaRPr>
          </a:p>
        </p:txBody>
      </p:sp>
    </p:spTree>
    <p:extLst>
      <p:ext uri="{BB962C8B-B14F-4D97-AF65-F5344CB8AC3E}">
        <p14:creationId xmlns:p14="http://schemas.microsoft.com/office/powerpoint/2010/main" val="125006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hteck 39"/>
          <p:cNvSpPr/>
          <p:nvPr/>
        </p:nvSpPr>
        <p:spPr>
          <a:xfrm>
            <a:off x="3891600" y="8215200"/>
            <a:ext cx="3481200" cy="2257200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38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25" y="8665653"/>
            <a:ext cx="1895214" cy="163618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Rechteck 38"/>
          <p:cNvSpPr/>
          <p:nvPr/>
        </p:nvSpPr>
        <p:spPr>
          <a:xfrm>
            <a:off x="198000" y="4874400"/>
            <a:ext cx="3481200" cy="5597727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377" y="6793875"/>
            <a:ext cx="1695076" cy="13968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Rechteck 51"/>
          <p:cNvSpPr/>
          <p:nvPr/>
        </p:nvSpPr>
        <p:spPr>
          <a:xfrm>
            <a:off x="3891600" y="3078000"/>
            <a:ext cx="3481200" cy="4932000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4" name="Rechteck 53"/>
          <p:cNvSpPr/>
          <p:nvPr/>
        </p:nvSpPr>
        <p:spPr>
          <a:xfrm>
            <a:off x="3891600" y="242699"/>
            <a:ext cx="3481200" cy="2592000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3" name="Rechteck 52"/>
          <p:cNvSpPr/>
          <p:nvPr/>
        </p:nvSpPr>
        <p:spPr>
          <a:xfrm>
            <a:off x="198000" y="242700"/>
            <a:ext cx="3482337" cy="4388525"/>
          </a:xfrm>
          <a:prstGeom prst="rect">
            <a:avLst/>
          </a:prstGeom>
          <a:solidFill>
            <a:srgbClr val="0B2A51">
              <a:alpha val="10196"/>
            </a:srgb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5" name="Rechteck 44"/>
          <p:cNvSpPr/>
          <p:nvPr/>
        </p:nvSpPr>
        <p:spPr>
          <a:xfrm>
            <a:off x="3960000" y="355457"/>
            <a:ext cx="33468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de-DE" sz="1600" b="1" dirty="0" smtClean="0">
                <a:solidFill>
                  <a:srgbClr val="0B2A51"/>
                </a:solidFill>
                <a:latin typeface="DIN BOLD"/>
              </a:rPr>
              <a:t>Publizieren</a:t>
            </a:r>
          </a:p>
          <a:p>
            <a:pPr>
              <a:spcBef>
                <a:spcPts val="600"/>
              </a:spcBef>
            </a:pPr>
            <a:r>
              <a:rPr lang="de-DE" sz="1300" dirty="0" smtClean="0">
                <a:latin typeface="Univers 45 Light"/>
              </a:rPr>
              <a:t>Änderungen in Kursen müssen publiziert werden, damit die Nutzer auf die aktuellen Inhalte zugreifen können.</a:t>
            </a:r>
            <a:endParaRPr lang="de-DE" sz="800" dirty="0" smtClean="0">
              <a:latin typeface="DIN BOLD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281636" y="348964"/>
            <a:ext cx="3180164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de-DE" sz="1600" b="1" dirty="0" smtClean="0">
                <a:solidFill>
                  <a:srgbClr val="0B2A51"/>
                </a:solidFill>
                <a:latin typeface="DIN BOLD"/>
              </a:rPr>
              <a:t>Kurseditor</a:t>
            </a:r>
            <a:endParaRPr lang="de-DE" sz="1600" b="1" dirty="0">
              <a:solidFill>
                <a:srgbClr val="0B2A51"/>
              </a:solidFill>
              <a:latin typeface="DIN BOLD"/>
            </a:endParaRPr>
          </a:p>
          <a:p>
            <a:pPr>
              <a:spcAft>
                <a:spcPts val="600"/>
              </a:spcAft>
            </a:pPr>
            <a:r>
              <a:rPr lang="de-DE" sz="1300" dirty="0" smtClean="0">
                <a:latin typeface="Univers 45 Light"/>
              </a:rPr>
              <a:t>Den Kurseditor erreichen Sie über den Stift in der kleinen oberen Menüleiste.</a:t>
            </a:r>
          </a:p>
        </p:txBody>
      </p:sp>
      <p:sp>
        <p:nvSpPr>
          <p:cNvPr id="46" name="Rechteck 45"/>
          <p:cNvSpPr/>
          <p:nvPr/>
        </p:nvSpPr>
        <p:spPr>
          <a:xfrm>
            <a:off x="275604" y="4978109"/>
            <a:ext cx="339319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lang="de-DE" sz="1600" b="1" dirty="0" smtClean="0">
                <a:solidFill>
                  <a:srgbClr val="0B2A51"/>
                </a:solidFill>
                <a:latin typeface="DIN BOLD"/>
              </a:rPr>
              <a:t>Weitere Kurswerkzeuge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3960000" y="3553530"/>
            <a:ext cx="341630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300" dirty="0" smtClean="0">
                <a:latin typeface="Univers 45 Light"/>
              </a:rPr>
              <a:t>Über </a:t>
            </a:r>
            <a:r>
              <a:rPr lang="de-DE" sz="1300" b="1" dirty="0" smtClean="0">
                <a:latin typeface="Univers 45 Light"/>
              </a:rPr>
              <a:t>Details und Einstellungen </a:t>
            </a:r>
          </a:p>
          <a:p>
            <a:r>
              <a:rPr lang="de-DE" sz="1300" dirty="0" smtClean="0">
                <a:latin typeface="Univers 45 Light"/>
              </a:rPr>
              <a:t>können Sie </a:t>
            </a:r>
            <a:r>
              <a:rPr lang="de-DE" sz="1300" dirty="0">
                <a:latin typeface="Univers 45 Light"/>
              </a:rPr>
              <a:t>festlegen, </a:t>
            </a:r>
            <a:r>
              <a:rPr lang="de-DE" sz="1300" dirty="0" smtClean="0">
                <a:latin typeface="Univers 45 Light"/>
              </a:rPr>
              <a:t>ob registrierte </a:t>
            </a:r>
          </a:p>
          <a:p>
            <a:r>
              <a:rPr lang="de-DE" sz="1300" dirty="0" smtClean="0">
                <a:latin typeface="Univers 45 Light"/>
              </a:rPr>
              <a:t>Nutzer </a:t>
            </a:r>
            <a:r>
              <a:rPr lang="de-DE" sz="1300" dirty="0">
                <a:latin typeface="Univers 45 Light"/>
              </a:rPr>
              <a:t>oder auch Gäste der </a:t>
            </a:r>
            <a:r>
              <a:rPr lang="de-DE" sz="1300" dirty="0" smtClean="0">
                <a:latin typeface="Univers 45 Light"/>
              </a:rPr>
              <a:t>Plattform </a:t>
            </a:r>
          </a:p>
          <a:p>
            <a:r>
              <a:rPr lang="de-DE" sz="1300" dirty="0" smtClean="0">
                <a:latin typeface="Univers 45 Light"/>
              </a:rPr>
              <a:t>den Kurs grundsätzlich aufrufen können. </a:t>
            </a:r>
            <a:endParaRPr lang="de-DE" sz="1300" dirty="0">
              <a:latin typeface="Univers 45 Light"/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276042" y="1991629"/>
            <a:ext cx="339275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300" dirty="0" smtClean="0">
                <a:latin typeface="Univers 45 Light"/>
              </a:rPr>
              <a:t>Hier können Sie </a:t>
            </a:r>
            <a:r>
              <a:rPr lang="de-DE" sz="1300" b="1" dirty="0" smtClean="0">
                <a:latin typeface="Univers 45 Light"/>
              </a:rPr>
              <a:t>Kursbausteine</a:t>
            </a:r>
            <a:r>
              <a:rPr lang="de-DE" sz="1300" dirty="0" smtClean="0">
                <a:latin typeface="Univers 45 Light"/>
              </a:rPr>
              <a:t> hinzufügen, bearbeiten oder löschen, die Kursstruktur verändern und Zugriffsrechte verwalten.</a:t>
            </a:r>
            <a:endParaRPr lang="de-DE" sz="800" dirty="0" smtClean="0">
              <a:latin typeface="DIN BOLD"/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6062899" y="8306979"/>
            <a:ext cx="153415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300" dirty="0" smtClean="0">
                <a:latin typeface="Univers 45 Light"/>
              </a:rPr>
              <a:t>Eine kontext-sensitive Hilfe zum </a:t>
            </a:r>
            <a:r>
              <a:rPr lang="de-DE" sz="1300" dirty="0" err="1" smtClean="0">
                <a:latin typeface="Univers 45 Light"/>
              </a:rPr>
              <a:t>ausge</a:t>
            </a:r>
            <a:r>
              <a:rPr lang="de-DE" sz="1300" dirty="0" smtClean="0">
                <a:latin typeface="Univers 45 Light"/>
              </a:rPr>
              <a:t>-   wählten Kursbaustein finden Sie </a:t>
            </a:r>
          </a:p>
          <a:p>
            <a:r>
              <a:rPr lang="de-DE" sz="1300" dirty="0" smtClean="0">
                <a:latin typeface="Univers 45 Light"/>
              </a:rPr>
              <a:t>über das </a:t>
            </a:r>
          </a:p>
          <a:p>
            <a:r>
              <a:rPr lang="de-DE" sz="1300" dirty="0" smtClean="0">
                <a:latin typeface="Univers 45 Light"/>
              </a:rPr>
              <a:t>in der oberen rechten Ecke </a:t>
            </a:r>
          </a:p>
          <a:p>
            <a:r>
              <a:rPr lang="de-DE" sz="1300" dirty="0" smtClean="0">
                <a:latin typeface="Univers 45 Light"/>
              </a:rPr>
              <a:t>des Kurses. </a:t>
            </a:r>
            <a:endParaRPr lang="de-DE" sz="800" dirty="0" smtClean="0">
              <a:latin typeface="DIN BOLD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5292799" y="1381767"/>
            <a:ext cx="203985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300" dirty="0">
                <a:latin typeface="Univers 45 Light"/>
              </a:rPr>
              <a:t>Den </a:t>
            </a:r>
            <a:r>
              <a:rPr lang="de-DE" sz="1300" b="1" dirty="0">
                <a:latin typeface="Univers 45 Light"/>
              </a:rPr>
              <a:t>Assistenten</a:t>
            </a:r>
            <a:r>
              <a:rPr lang="de-DE" sz="1300" dirty="0">
                <a:latin typeface="Univers 45 Light"/>
              </a:rPr>
              <a:t> </a:t>
            </a:r>
            <a:r>
              <a:rPr lang="de-DE" sz="1300" dirty="0" smtClean="0">
                <a:latin typeface="Univers 45 Light"/>
              </a:rPr>
              <a:t>zum Publizieren </a:t>
            </a:r>
            <a:r>
              <a:rPr lang="de-DE" sz="1300" dirty="0">
                <a:latin typeface="Univers 45 Light"/>
              </a:rPr>
              <a:t>finden Sie </a:t>
            </a:r>
            <a:r>
              <a:rPr lang="de-DE" sz="1300" dirty="0" smtClean="0">
                <a:latin typeface="Univers 45 Light"/>
              </a:rPr>
              <a:t>im Kurseditor am rechten Seitenrand unter „Editorwerkzeuge“.</a:t>
            </a:r>
            <a:endParaRPr lang="de-DE" sz="1300" dirty="0">
              <a:latin typeface="Univers 45 Ligh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3960000" y="4483361"/>
            <a:ext cx="344649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300" dirty="0">
                <a:latin typeface="Univers 45 Light"/>
              </a:rPr>
              <a:t>Im </a:t>
            </a:r>
            <a:r>
              <a:rPr lang="de-DE" sz="1300" b="1" dirty="0">
                <a:latin typeface="Univers 45 Light"/>
              </a:rPr>
              <a:t>Kurseditor</a:t>
            </a:r>
            <a:r>
              <a:rPr lang="de-DE" sz="1300" dirty="0">
                <a:latin typeface="Univers 45 Light"/>
              </a:rPr>
              <a:t> </a:t>
            </a:r>
            <a:r>
              <a:rPr lang="de-DE" sz="1300" dirty="0" smtClean="0">
                <a:latin typeface="Univers 45 Light"/>
              </a:rPr>
              <a:t>können Sie </a:t>
            </a:r>
            <a:r>
              <a:rPr lang="de-DE" sz="1300" dirty="0">
                <a:latin typeface="Univers 45 Light"/>
              </a:rPr>
              <a:t>über die </a:t>
            </a:r>
            <a:r>
              <a:rPr lang="de-DE" sz="1300" dirty="0" smtClean="0">
                <a:latin typeface="Univers 45 Light"/>
              </a:rPr>
              <a:t>Tabs „Sichtbarkeit“ </a:t>
            </a:r>
            <a:r>
              <a:rPr lang="de-DE" sz="1300" dirty="0">
                <a:latin typeface="Univers 45 Light"/>
              </a:rPr>
              <a:t>bzw. </a:t>
            </a:r>
            <a:r>
              <a:rPr lang="de-DE" sz="1300" dirty="0" smtClean="0">
                <a:latin typeface="Univers 45 Light"/>
              </a:rPr>
              <a:t>„Zugang“ </a:t>
            </a:r>
            <a:r>
              <a:rPr lang="de-DE" sz="1300" dirty="0">
                <a:latin typeface="Univers 45 Light"/>
              </a:rPr>
              <a:t>für jeden Kursbaustein detaillierte </a:t>
            </a:r>
            <a:r>
              <a:rPr lang="de-DE" sz="1300" dirty="0" smtClean="0">
                <a:latin typeface="Univers 45 Light"/>
              </a:rPr>
              <a:t>Zugriffsregeln definieren. Die </a:t>
            </a:r>
            <a:r>
              <a:rPr lang="de-DE" sz="1300" dirty="0">
                <a:latin typeface="Univers 45 Light"/>
              </a:rPr>
              <a:t>Vergabe eines </a:t>
            </a:r>
            <a:r>
              <a:rPr lang="de-DE" sz="1300" dirty="0" smtClean="0">
                <a:latin typeface="Univers 45 Light"/>
              </a:rPr>
              <a:t>Kurspass-wortes ist über </a:t>
            </a:r>
            <a:r>
              <a:rPr lang="de-DE" sz="1300" dirty="0">
                <a:latin typeface="Univers 45 Light"/>
              </a:rPr>
              <a:t>den obersten Kursknoten, der </a:t>
            </a:r>
            <a:r>
              <a:rPr lang="de-DE" sz="1300" dirty="0" smtClean="0">
                <a:latin typeface="Univers 45 Light"/>
              </a:rPr>
              <a:t>den Titel des </a:t>
            </a:r>
            <a:r>
              <a:rPr lang="de-DE" sz="1300" dirty="0">
                <a:latin typeface="Univers 45 Light"/>
              </a:rPr>
              <a:t>Kurses trägt, möglich.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-2196033" y="756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14" name="Textfeld 13"/>
          <p:cNvSpPr txBox="1"/>
          <p:nvPr/>
        </p:nvSpPr>
        <p:spPr>
          <a:xfrm>
            <a:off x="306000" y="7985508"/>
            <a:ext cx="340359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endParaRPr lang="de-DE" sz="1400" dirty="0" smtClean="0"/>
          </a:p>
          <a:p>
            <a:pPr>
              <a:spcAft>
                <a:spcPts val="300"/>
              </a:spcAft>
            </a:pPr>
            <a:endParaRPr lang="de-DE" sz="1400" dirty="0"/>
          </a:p>
          <a:p>
            <a:pPr>
              <a:spcAft>
                <a:spcPts val="300"/>
              </a:spcAft>
            </a:pPr>
            <a:r>
              <a:rPr lang="de-DE" sz="1300" dirty="0">
                <a:latin typeface="Univers 45 Light"/>
              </a:rPr>
              <a:t>Das </a:t>
            </a:r>
            <a:r>
              <a:rPr lang="de-DE" sz="1300" b="1" dirty="0" smtClean="0">
                <a:latin typeface="Univers 45 Light"/>
              </a:rPr>
              <a:t>Bewertungswerkzeug </a:t>
            </a:r>
            <a:r>
              <a:rPr lang="de-DE" sz="1300" dirty="0">
                <a:latin typeface="Univers 45 Light"/>
              </a:rPr>
              <a:t>ermöglicht </a:t>
            </a:r>
            <a:r>
              <a:rPr lang="de-DE" sz="1300" dirty="0" smtClean="0">
                <a:latin typeface="Univers 45 Light"/>
              </a:rPr>
              <a:t/>
            </a:r>
            <a:br>
              <a:rPr lang="de-DE" sz="1300" dirty="0" smtClean="0">
                <a:latin typeface="Univers 45 Light"/>
              </a:rPr>
            </a:br>
            <a:r>
              <a:rPr lang="de-DE" sz="1300" dirty="0" smtClean="0">
                <a:latin typeface="Univers 45 Light"/>
              </a:rPr>
              <a:t>es Ihnen, Leistungen </a:t>
            </a:r>
            <a:r>
              <a:rPr lang="de-DE" sz="1300" dirty="0">
                <a:latin typeface="Univers 45 Light"/>
              </a:rPr>
              <a:t>einzelner </a:t>
            </a:r>
            <a:r>
              <a:rPr lang="de-DE" sz="1300" dirty="0" smtClean="0">
                <a:latin typeface="Univers 45 Light"/>
              </a:rPr>
              <a:t>Kursteil-nehmer </a:t>
            </a:r>
            <a:r>
              <a:rPr lang="de-DE" sz="1300" dirty="0">
                <a:latin typeface="Univers 45 Light"/>
              </a:rPr>
              <a:t>zu bewerten sowie zu jedem bewertbaren Baustein eine Gesamt- und eine statische Auswertung einzusehen.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275604" y="5316663"/>
            <a:ext cx="3409468" cy="8079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de-DE" sz="1300" dirty="0">
                <a:latin typeface="Univers 45 Light"/>
              </a:rPr>
              <a:t>In der </a:t>
            </a:r>
            <a:r>
              <a:rPr lang="de-DE" sz="1300" b="1" dirty="0" smtClean="0">
                <a:latin typeface="Univers 45 Light"/>
              </a:rPr>
              <a:t>Statistik</a:t>
            </a:r>
            <a:r>
              <a:rPr lang="de-DE" sz="1300" dirty="0" smtClean="0">
                <a:latin typeface="Univers 45 Light"/>
              </a:rPr>
              <a:t> </a:t>
            </a:r>
            <a:r>
              <a:rPr lang="de-DE" sz="1300" dirty="0">
                <a:latin typeface="Univers 45 Light"/>
              </a:rPr>
              <a:t>erhalten Sie </a:t>
            </a:r>
            <a:r>
              <a:rPr lang="de-DE" sz="1300" dirty="0" smtClean="0">
                <a:latin typeface="Univers 45 Light"/>
              </a:rPr>
              <a:t>Auswertungen </a:t>
            </a:r>
            <a:r>
              <a:rPr lang="de-DE" sz="1300" dirty="0">
                <a:latin typeface="Univers 45 Light"/>
              </a:rPr>
              <a:t>zur Nutzung der </a:t>
            </a:r>
            <a:r>
              <a:rPr lang="de-DE" sz="1300" dirty="0" smtClean="0">
                <a:latin typeface="Univers 45 Light"/>
              </a:rPr>
              <a:t>einzelnen Kursbausteine.</a:t>
            </a:r>
            <a:endParaRPr lang="de-DE" sz="1300" dirty="0">
              <a:latin typeface="Univers 45 Light"/>
            </a:endParaRPr>
          </a:p>
          <a:p>
            <a:endParaRPr lang="de-DE" dirty="0"/>
          </a:p>
        </p:txBody>
      </p:sp>
      <p:sp>
        <p:nvSpPr>
          <p:cNvPr id="19" name="Textfeld 18"/>
          <p:cNvSpPr txBox="1"/>
          <p:nvPr/>
        </p:nvSpPr>
        <p:spPr>
          <a:xfrm>
            <a:off x="3957879" y="8299028"/>
            <a:ext cx="21636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>
                <a:solidFill>
                  <a:srgbClr val="0B2A51"/>
                </a:solidFill>
                <a:latin typeface="DIN BOLD"/>
              </a:rPr>
              <a:t>Hilfe</a:t>
            </a:r>
            <a:endParaRPr lang="de-DE" sz="1600" b="1" dirty="0">
              <a:solidFill>
                <a:srgbClr val="0B2A51"/>
              </a:solidFill>
              <a:latin typeface="DIN BOLD"/>
            </a:endParaRPr>
          </a:p>
        </p:txBody>
      </p:sp>
      <p:sp>
        <p:nvSpPr>
          <p:cNvPr id="26" name="Textfeld 25"/>
          <p:cNvSpPr txBox="1"/>
          <p:nvPr/>
        </p:nvSpPr>
        <p:spPr>
          <a:xfrm>
            <a:off x="3960000" y="3204063"/>
            <a:ext cx="2955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de-DE" sz="1600" b="1" dirty="0" smtClean="0">
                <a:solidFill>
                  <a:srgbClr val="0B2A51"/>
                </a:solidFill>
                <a:latin typeface="DIN BOLD"/>
              </a:rPr>
              <a:t>Zugriffsbeschränkungen</a:t>
            </a:r>
            <a:endParaRPr lang="de-DE" sz="1600" b="1" dirty="0">
              <a:solidFill>
                <a:srgbClr val="0B2A51"/>
              </a:solidFill>
              <a:latin typeface="DIN BOLD"/>
            </a:endParaRPr>
          </a:p>
        </p:txBody>
      </p:sp>
      <p:pic>
        <p:nvPicPr>
          <p:cNvPr id="47" name="Grafik 4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113" y="7136717"/>
            <a:ext cx="860392" cy="8603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9" name="Grafik 4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4857" y="7812287"/>
            <a:ext cx="860392" cy="8603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1" name="Grafik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0901" y="8791798"/>
            <a:ext cx="860392" cy="8603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294" y="2911646"/>
            <a:ext cx="1447304" cy="153546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8590" y="5890572"/>
            <a:ext cx="2838075" cy="19044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25" y="1459066"/>
            <a:ext cx="1057662" cy="9900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Grafik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884" y="1969428"/>
            <a:ext cx="821561" cy="82156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3" name="Grafik 4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087" y="6042741"/>
            <a:ext cx="860392" cy="8603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4" name="Picture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300" y="9637846"/>
            <a:ext cx="1815325" cy="3996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" name="Picture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571" y="1216192"/>
            <a:ext cx="1815325" cy="3996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Grafik 4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973" y="1322304"/>
            <a:ext cx="860392" cy="8603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4" name="Grafik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523" y="9718965"/>
            <a:ext cx="860392" cy="8603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27" name="Picture 3" descr="C:\Users\Ulrike\Desktop\frz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1536" y="9576540"/>
            <a:ext cx="149027" cy="149027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Textfeld 40"/>
          <p:cNvSpPr txBox="1"/>
          <p:nvPr/>
        </p:nvSpPr>
        <p:spPr>
          <a:xfrm>
            <a:off x="275604" y="5823324"/>
            <a:ext cx="338180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300" dirty="0">
                <a:latin typeface="Univers 45 Light"/>
              </a:rPr>
              <a:t>Über das </a:t>
            </a:r>
            <a:r>
              <a:rPr lang="de-DE" sz="1300" b="1" dirty="0" smtClean="0">
                <a:latin typeface="Univers 45 Light"/>
              </a:rPr>
              <a:t>Rechtemanagement</a:t>
            </a:r>
            <a:r>
              <a:rPr lang="de-DE" sz="1300" dirty="0" smtClean="0">
                <a:latin typeface="Univers 45 Light"/>
              </a:rPr>
              <a:t> können einzelne Bearbeitungsrechte für den Kurs oder das Gruppenmanagement an andere OPAL-Nutzer vergeben werden.</a:t>
            </a:r>
            <a:endParaRPr lang="de-DE" sz="1300" dirty="0">
              <a:latin typeface="Univers 45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623721eb533d735217187a22bf14d7f6b1941f"/>
  <p:tag name="ISPRING_RESOURCE_PATHS_HASH_PRESENTER" val="7e3f1ee88bbbc58d65a789519869711e872c744e"/>
</p:tagLst>
</file>

<file path=ppt/theme/theme1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385</Words>
  <Application>Microsoft Office PowerPoint</Application>
  <PresentationFormat>Benutzerdefiniert</PresentationFormat>
  <Paragraphs>49</Paragraphs>
  <Slides>2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Benutzerdefiniertes Design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2016-10-06T06:54:45Z</dcterms:created>
  <dcterms:modified xsi:type="dcterms:W3CDTF">2018-03-13T15:21:24Z</dcterms:modified>
</cp:coreProperties>
</file>