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5" r:id="rId5"/>
    <p:sldId id="258" r:id="rId6"/>
    <p:sldId id="266" r:id="rId7"/>
    <p:sldId id="267" r:id="rId8"/>
    <p:sldId id="268" r:id="rId9"/>
    <p:sldId id="264" r:id="rId10"/>
    <p:sldId id="269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93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56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91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95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30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3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608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45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981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15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55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8A917-C4F9-4B8D-BF35-A43B35A6E720}" type="datetimeFigureOut">
              <a:rPr lang="de-DE" smtClean="0"/>
              <a:t>06.03.2020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9628D-8A27-4CAA-8E60-BBA4D2D1A4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3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/>
          <a:lstStyle/>
          <a:p>
            <a:r>
              <a:rPr lang="de-DE" dirty="0" smtClean="0"/>
              <a:t>Wechselschaltung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</a:rPr>
              <a:t>Aufbau und Funktion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Interaktive Schaltfläche: Nächste(r) oder Weiter 3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483768" y="476672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Silvio </a:t>
            </a:r>
            <a:r>
              <a:rPr lang="de-DE" dirty="0" err="1" smtClean="0"/>
              <a:t>Kraschewski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439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2594"/>
          </a:xfrm>
        </p:spPr>
        <p:txBody>
          <a:bodyPr>
            <a:normAutofit/>
          </a:bodyPr>
          <a:lstStyle/>
          <a:p>
            <a:pPr algn="l"/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Anhang 4 		PPT „Wechselschaltung“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zur Skizze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einer Unterrichtsidee im Fach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WTH/S</a:t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Thema: „Grundschaltungen der Beleuchtungstechnik am Beispiel der Wechselschaltung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Prüfungsleistung im Modul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SE-WTH-M13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Spezifische Fachdidaktik – Gestaltung von Lernumgebungen“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Dozentin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: Daniela </a:t>
            </a:r>
            <a:r>
              <a:rPr lang="de-D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Dobeleit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Technische 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Universität Dresden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Fakultät Erziehungswissenschaften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Institut für Berufspädagogik und Berufliche Didaktik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Wintersemester 2019/2020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Autor: Silvio </a:t>
            </a:r>
            <a:r>
              <a:rPr lang="de-D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Kraschewski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8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 	(0)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2051720" y="2541846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1835350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051720" y="3599234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1835696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447678" y="2414796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779912" y="1268760"/>
            <a:ext cx="4824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Ein Wechselschalter hat keine Ein- oder Aus-Stellung. </a:t>
            </a:r>
          </a:p>
          <a:p>
            <a:r>
              <a:rPr lang="de-DE" sz="2400" dirty="0" smtClean="0"/>
              <a:t>Ein oder Aus der Schaltung hängen von der Schaltstellung des zweiten Schalters ab.</a:t>
            </a:r>
            <a:endParaRPr lang="de-DE" sz="2400" dirty="0"/>
          </a:p>
        </p:txBody>
      </p:sp>
      <p:sp>
        <p:nvSpPr>
          <p:cNvPr id="8" name="Textfeld 7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24" name="Interaktive Schaltfläche: Nächste(r) oder Weiter 23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3" presetClass="emph" presetSubtype="2" fill="hold" grpId="0" nodeType="afterEffect">
                                  <p:stCondLst>
                                    <p:cond delay="23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300"/>
                            </p:stCondLst>
                            <p:childTnLst>
                              <p:par>
                                <p:cTn id="1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300"/>
                            </p:stCondLst>
                            <p:childTnLst>
                              <p:par>
                                <p:cTn id="2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800"/>
                            </p:stCondLst>
                            <p:childTnLst>
                              <p:par>
                                <p:cTn id="2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8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(0)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2051720" y="2541846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1835350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051720" y="3599234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1835696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447678" y="2414796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1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2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1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3779912" y="374338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Um die Schaltbelegung zu beschreiben, bezeichnen wir die Schalterstellungen mit 1 und 2.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3779912" y="1268760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Ein Wechselschalter hat keine Ein- oder Aus-Stellung. </a:t>
            </a:r>
          </a:p>
          <a:p>
            <a:r>
              <a:rPr lang="de-DE" sz="2400" dirty="0" smtClean="0"/>
              <a:t>Ein oder Aus der Schaltung hängen von der Schaltstellung des zweiten Schalters ab.</a:t>
            </a:r>
            <a:endParaRPr lang="de-DE" sz="2400" dirty="0"/>
          </a:p>
        </p:txBody>
      </p:sp>
      <p:sp>
        <p:nvSpPr>
          <p:cNvPr id="30" name="Interaktive Schaltfläche: Nächste(r) oder Weiter 29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6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22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(1)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2051720" y="2541846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1835350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051720" y="3599234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1835696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447678" y="2414796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156326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Schaltbelegung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851920" y="2598054"/>
            <a:ext cx="4717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/>
              <a:t>Schalterstellungen	              </a:t>
            </a:r>
            <a:r>
              <a:rPr lang="de-DE" sz="2400" u="sng" dirty="0" smtClean="0"/>
              <a:t>Lampe</a:t>
            </a:r>
            <a:endParaRPr lang="de-DE" sz="2400" u="sng" dirty="0"/>
          </a:p>
        </p:txBody>
      </p:sp>
      <p:sp>
        <p:nvSpPr>
          <p:cNvPr id="33" name="Interaktive Schaltfläche: Nächste(r) oder Weiter 32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18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(1)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2051720" y="2541846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1835350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051720" y="3599234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1835696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447678" y="2414796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156326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Schaltbelegung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851920" y="2598054"/>
            <a:ext cx="4717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/>
              <a:t>Schalterstellungen	              </a:t>
            </a:r>
            <a:r>
              <a:rPr lang="de-DE" sz="2400" u="sng" dirty="0" smtClean="0"/>
              <a:t>Lampe</a:t>
            </a:r>
            <a:endParaRPr lang="de-DE" sz="2400" u="sng" dirty="0"/>
          </a:p>
        </p:txBody>
      </p:sp>
      <p:sp>
        <p:nvSpPr>
          <p:cNvPr id="24" name="Rechteck 23"/>
          <p:cNvSpPr/>
          <p:nvPr/>
        </p:nvSpPr>
        <p:spPr>
          <a:xfrm>
            <a:off x="3805808" y="3281715"/>
            <a:ext cx="4706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</a:rPr>
              <a:t>S1 Stellung 2, S2 Stellung 1 </a:t>
            </a:r>
            <a:r>
              <a:rPr lang="de-DE" sz="2400" dirty="0">
                <a:solidFill>
                  <a:prstClr val="black"/>
                </a:solidFill>
                <a:sym typeface="Wingdings" panose="05000000000000000000" pitchFamily="2" charset="2"/>
              </a:rPr>
              <a:t> E aus</a:t>
            </a:r>
          </a:p>
        </p:txBody>
      </p:sp>
      <p:sp>
        <p:nvSpPr>
          <p:cNvPr id="33" name="Interaktive Schaltfläche: Nächste(r) oder Weiter 32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69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(2)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1854931" y="2547785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5706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1835350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051720" y="3599234"/>
            <a:ext cx="435074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1835696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250889" y="2420735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156326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Schaltbelegung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851920" y="2598054"/>
            <a:ext cx="4717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/>
              <a:t>Schalterstellungen	              </a:t>
            </a:r>
            <a:r>
              <a:rPr lang="de-DE" sz="2400" u="sng" dirty="0" smtClean="0"/>
              <a:t>Lampe</a:t>
            </a:r>
            <a:endParaRPr lang="de-DE" sz="2400" u="sng" dirty="0"/>
          </a:p>
        </p:txBody>
      </p:sp>
      <p:sp>
        <p:nvSpPr>
          <p:cNvPr id="24" name="Rechteck 23"/>
          <p:cNvSpPr/>
          <p:nvPr/>
        </p:nvSpPr>
        <p:spPr>
          <a:xfrm>
            <a:off x="3851920" y="3281715"/>
            <a:ext cx="4706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</a:rPr>
              <a:t>S1 Stellung 2, S2 Stellung 1 </a:t>
            </a:r>
            <a:r>
              <a:rPr lang="de-DE" sz="2400" dirty="0">
                <a:solidFill>
                  <a:prstClr val="black"/>
                </a:solidFill>
                <a:sym typeface="Wingdings" panose="05000000000000000000" pitchFamily="2" charset="2"/>
              </a:rPr>
              <a:t> E aus</a:t>
            </a:r>
          </a:p>
        </p:txBody>
      </p:sp>
      <p:sp>
        <p:nvSpPr>
          <p:cNvPr id="29" name="Rechteck 28"/>
          <p:cNvSpPr/>
          <p:nvPr/>
        </p:nvSpPr>
        <p:spPr>
          <a:xfrm>
            <a:off x="3851920" y="3697213"/>
            <a:ext cx="4660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ym typeface="Wingdings" panose="05000000000000000000" pitchFamily="2" charset="2"/>
              </a:rPr>
              <a:t>S1 Stellung 1, S2 Stellung 1  E ein</a:t>
            </a:r>
          </a:p>
        </p:txBody>
      </p:sp>
      <p:sp>
        <p:nvSpPr>
          <p:cNvPr id="38" name="Interaktive Schaltfläche: Nächste(r) oder Weiter 37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739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9" grpId="0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(3)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1857311" y="2539677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5706" cy="6476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2026705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482965" y="3599234"/>
            <a:ext cx="3829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2027051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253269" y="2412627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156326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Schaltbelegung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851920" y="2598054"/>
            <a:ext cx="4717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/>
              <a:t>Schalterstellungen	              </a:t>
            </a:r>
            <a:r>
              <a:rPr lang="de-DE" sz="2400" u="sng" dirty="0" smtClean="0"/>
              <a:t>Lampe</a:t>
            </a:r>
            <a:endParaRPr lang="de-DE" sz="2400" u="sng" dirty="0"/>
          </a:p>
        </p:txBody>
      </p:sp>
      <p:sp>
        <p:nvSpPr>
          <p:cNvPr id="24" name="Rechteck 23"/>
          <p:cNvSpPr/>
          <p:nvPr/>
        </p:nvSpPr>
        <p:spPr>
          <a:xfrm>
            <a:off x="3851920" y="3281715"/>
            <a:ext cx="4706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</a:rPr>
              <a:t>S1 Stellung 2, S2 Stellung 1 </a:t>
            </a:r>
            <a:r>
              <a:rPr lang="de-DE" sz="2400" dirty="0">
                <a:solidFill>
                  <a:prstClr val="black"/>
                </a:solidFill>
                <a:sym typeface="Wingdings" panose="05000000000000000000" pitchFamily="2" charset="2"/>
              </a:rPr>
              <a:t> E </a:t>
            </a:r>
            <a:r>
              <a:rPr lang="de-DE" sz="2400" dirty="0" smtClean="0">
                <a:solidFill>
                  <a:prstClr val="black"/>
                </a:solidFill>
                <a:sym typeface="Wingdings" panose="05000000000000000000" pitchFamily="2" charset="2"/>
              </a:rPr>
              <a:t>aus</a:t>
            </a:r>
          </a:p>
          <a:p>
            <a:r>
              <a:rPr lang="de-DE" sz="2400" dirty="0">
                <a:sym typeface="Wingdings" panose="05000000000000000000" pitchFamily="2" charset="2"/>
              </a:rPr>
              <a:t>S1 Stellung 1, S2 Stellung 1  E </a:t>
            </a:r>
            <a:r>
              <a:rPr lang="de-DE" sz="2400" dirty="0" smtClean="0">
                <a:sym typeface="Wingdings" panose="05000000000000000000" pitchFamily="2" charset="2"/>
              </a:rPr>
              <a:t>ein</a:t>
            </a:r>
          </a:p>
          <a:p>
            <a:endParaRPr lang="de-DE" sz="2400" dirty="0">
              <a:sym typeface="Wingdings" panose="05000000000000000000" pitchFamily="2" charset="2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855293" y="4013231"/>
            <a:ext cx="4717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  <a:sym typeface="Wingdings" panose="05000000000000000000" pitchFamily="2" charset="2"/>
              </a:rPr>
              <a:t>S1 Stellung 1, S2 Stellung 2  E aus</a:t>
            </a:r>
          </a:p>
        </p:txBody>
      </p:sp>
      <p:sp>
        <p:nvSpPr>
          <p:cNvPr id="35" name="Interaktive Schaltfläche: Nächste(r) oder Weiter 34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37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de-DE" sz="3600" b="1" dirty="0" smtClean="0"/>
              <a:t>Funktion der Wechselschaltung	(4)</a:t>
            </a:r>
            <a:endParaRPr lang="de-DE" sz="3600" b="1" dirty="0"/>
          </a:p>
        </p:txBody>
      </p:sp>
      <p:cxnSp>
        <p:nvCxnSpPr>
          <p:cNvPr id="5" name="Gerade Verbindung 4"/>
          <p:cNvCxnSpPr>
            <a:cxnSpLocks/>
          </p:cNvCxnSpPr>
          <p:nvPr/>
        </p:nvCxnSpPr>
        <p:spPr>
          <a:xfrm>
            <a:off x="2027051" y="2539677"/>
            <a:ext cx="393577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>
            <a:cxnSpLocks/>
          </p:cNvCxnSpPr>
          <p:nvPr/>
        </p:nvCxnSpPr>
        <p:spPr>
          <a:xfrm>
            <a:off x="1835696" y="2217810"/>
            <a:ext cx="360040" cy="64373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>
            <a:cxnSpLocks/>
          </p:cNvCxnSpPr>
          <p:nvPr/>
        </p:nvCxnSpPr>
        <p:spPr>
          <a:xfrm>
            <a:off x="2026705" y="3792669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>
            <a:cxnSpLocks/>
          </p:cNvCxnSpPr>
          <p:nvPr/>
        </p:nvCxnSpPr>
        <p:spPr>
          <a:xfrm>
            <a:off x="2126754" y="2767879"/>
            <a:ext cx="36003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043608" y="1556792"/>
            <a:ext cx="2160240" cy="129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1043608" y="5877272"/>
            <a:ext cx="23042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>
            <a:cxnSpLocks/>
          </p:cNvCxnSpPr>
          <p:nvPr/>
        </p:nvCxnSpPr>
        <p:spPr>
          <a:xfrm>
            <a:off x="1835696" y="1569738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2482965" y="5314154"/>
            <a:ext cx="1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ussdiagramm: Zusammenführung 31"/>
          <p:cNvSpPr/>
          <p:nvPr/>
        </p:nvSpPr>
        <p:spPr>
          <a:xfrm>
            <a:off x="2121445" y="4601714"/>
            <a:ext cx="723737" cy="712440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4" name="Gerade Verbindung 33"/>
          <p:cNvCxnSpPr>
            <a:cxnSpLocks/>
          </p:cNvCxnSpPr>
          <p:nvPr/>
        </p:nvCxnSpPr>
        <p:spPr>
          <a:xfrm>
            <a:off x="1835696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>
            <a:cxnSpLocks/>
          </p:cNvCxnSpPr>
          <p:nvPr/>
        </p:nvCxnSpPr>
        <p:spPr>
          <a:xfrm>
            <a:off x="2486794" y="2760544"/>
            <a:ext cx="0" cy="8933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>
            <a:cxnSpLocks/>
          </p:cNvCxnSpPr>
          <p:nvPr/>
        </p:nvCxnSpPr>
        <p:spPr>
          <a:xfrm>
            <a:off x="2482965" y="3599234"/>
            <a:ext cx="3829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>
            <a:cxnSpLocks/>
          </p:cNvCxnSpPr>
          <p:nvPr/>
        </p:nvCxnSpPr>
        <p:spPr>
          <a:xfrm>
            <a:off x="1841402" y="3653940"/>
            <a:ext cx="2853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>
            <a:cxnSpLocks/>
          </p:cNvCxnSpPr>
          <p:nvPr/>
        </p:nvCxnSpPr>
        <p:spPr>
          <a:xfrm>
            <a:off x="2486794" y="4247306"/>
            <a:ext cx="0" cy="3467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>
            <a:cxnSpLocks/>
          </p:cNvCxnSpPr>
          <p:nvPr/>
        </p:nvCxnSpPr>
        <p:spPr>
          <a:xfrm>
            <a:off x="2027051" y="3923270"/>
            <a:ext cx="447675" cy="477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>
            <a:cxnSpLocks/>
          </p:cNvCxnSpPr>
          <p:nvPr/>
        </p:nvCxnSpPr>
        <p:spPr>
          <a:xfrm>
            <a:off x="2423009" y="2412627"/>
            <a:ext cx="0" cy="2659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539552" y="1385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570555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862347" y="236311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S1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043608" y="37433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S2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1547664" y="268077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2502307" y="267687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533228" y="3423337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2502307" y="342333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925085" y="4773268"/>
            <a:ext cx="30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3851920" y="4247306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800" dirty="0" smtClean="0"/>
          </a:p>
          <a:p>
            <a:r>
              <a:rPr lang="de-DE" sz="2400" dirty="0" smtClean="0">
                <a:sym typeface="Wingdings" panose="05000000000000000000" pitchFamily="2" charset="2"/>
              </a:rPr>
              <a:t>S1 Stellung 2, S2 Stellung 2  E ein 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3851920" y="156326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Schaltbelegung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851920" y="2598054"/>
            <a:ext cx="4717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/>
              <a:t>Schalterstellungen	              </a:t>
            </a:r>
            <a:r>
              <a:rPr lang="de-DE" sz="2400" u="sng" dirty="0" smtClean="0"/>
              <a:t>Lampe</a:t>
            </a:r>
            <a:endParaRPr lang="de-DE" sz="2400" u="sng" dirty="0"/>
          </a:p>
        </p:txBody>
      </p:sp>
      <p:sp>
        <p:nvSpPr>
          <p:cNvPr id="24" name="Rechteck 23"/>
          <p:cNvSpPr/>
          <p:nvPr/>
        </p:nvSpPr>
        <p:spPr>
          <a:xfrm>
            <a:off x="3851920" y="3281715"/>
            <a:ext cx="4706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</a:rPr>
              <a:t>S1 Stellung 2, S2 Stellung 1 </a:t>
            </a:r>
            <a:r>
              <a:rPr lang="de-DE" sz="2400" dirty="0">
                <a:solidFill>
                  <a:prstClr val="black"/>
                </a:solidFill>
                <a:sym typeface="Wingdings" panose="05000000000000000000" pitchFamily="2" charset="2"/>
              </a:rPr>
              <a:t> E </a:t>
            </a:r>
            <a:r>
              <a:rPr lang="de-DE" sz="2400" dirty="0" smtClean="0">
                <a:solidFill>
                  <a:prstClr val="black"/>
                </a:solidFill>
                <a:sym typeface="Wingdings" panose="05000000000000000000" pitchFamily="2" charset="2"/>
              </a:rPr>
              <a:t>aus</a:t>
            </a:r>
          </a:p>
          <a:p>
            <a:r>
              <a:rPr lang="de-DE" sz="2400" dirty="0">
                <a:sym typeface="Wingdings" panose="05000000000000000000" pitchFamily="2" charset="2"/>
              </a:rPr>
              <a:t>S1 Stellung 1, S2 Stellung 1  E </a:t>
            </a:r>
            <a:r>
              <a:rPr lang="de-DE" sz="2400" dirty="0" smtClean="0">
                <a:sym typeface="Wingdings" panose="05000000000000000000" pitchFamily="2" charset="2"/>
              </a:rPr>
              <a:t>ein</a:t>
            </a:r>
          </a:p>
          <a:p>
            <a:r>
              <a:rPr lang="de-DE" sz="2400" dirty="0">
                <a:sym typeface="Wingdings" panose="05000000000000000000" pitchFamily="2" charset="2"/>
              </a:rPr>
              <a:t>S1 Stellung 1, S2 Stellung 2  E aus</a:t>
            </a:r>
          </a:p>
          <a:p>
            <a:endParaRPr lang="de-DE" sz="2400" dirty="0">
              <a:sym typeface="Wingdings" panose="05000000000000000000" pitchFamily="2" charset="2"/>
            </a:endParaRPr>
          </a:p>
        </p:txBody>
      </p:sp>
      <p:sp>
        <p:nvSpPr>
          <p:cNvPr id="37" name="Interaktive Schaltfläche: Nächste(r) oder Weiter 36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096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2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234482"/>
          </a:xfrm>
        </p:spPr>
        <p:txBody>
          <a:bodyPr>
            <a:normAutofit/>
          </a:bodyPr>
          <a:lstStyle/>
          <a:p>
            <a:r>
              <a:rPr lang="de-DE" sz="6000" dirty="0" smtClean="0"/>
              <a:t>Wisst ihr nun,</a:t>
            </a:r>
            <a:br>
              <a:rPr lang="de-DE" sz="6000" dirty="0" smtClean="0"/>
            </a:br>
            <a:r>
              <a:rPr lang="de-DE" sz="6000" dirty="0" smtClean="0"/>
              <a:t>was </a:t>
            </a:r>
            <a:r>
              <a:rPr lang="de-DE" sz="7200" b="1" u="sng" dirty="0" smtClean="0"/>
              <a:t>Phase</a:t>
            </a:r>
            <a:r>
              <a:rPr lang="de-DE" sz="6000" dirty="0" smtClean="0"/>
              <a:t> ist?</a:t>
            </a:r>
            <a:endParaRPr lang="de-DE" sz="6000" dirty="0"/>
          </a:p>
        </p:txBody>
      </p:sp>
      <p:sp>
        <p:nvSpPr>
          <p:cNvPr id="3" name="Textfeld 2"/>
          <p:cNvSpPr txBox="1"/>
          <p:nvPr/>
        </p:nvSpPr>
        <p:spPr>
          <a:xfrm>
            <a:off x="1403648" y="4581128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So fragt ein Elektriker, ob ihr alles verstanden habt.</a:t>
            </a:r>
          </a:p>
          <a:p>
            <a:pPr algn="ctr"/>
            <a:r>
              <a:rPr lang="de-DE" sz="2400" dirty="0" smtClean="0"/>
              <a:t>(Phase = spannungsführende  Stromleitung)</a:t>
            </a:r>
            <a:endParaRPr lang="de-DE" sz="2400" dirty="0"/>
          </a:p>
        </p:txBody>
      </p:sp>
      <p:sp>
        <p:nvSpPr>
          <p:cNvPr id="4" name="Interaktive Schaltfläche: Nächste(r) oder Weiter 3">
            <a:hlinkClick r:id="" action="ppaction://hlinkshowjump?jump=nextslide" highlightClick="1"/>
          </p:cNvPr>
          <p:cNvSpPr/>
          <p:nvPr/>
        </p:nvSpPr>
        <p:spPr>
          <a:xfrm>
            <a:off x="7668344" y="5407753"/>
            <a:ext cx="720080" cy="557652"/>
          </a:xfrm>
          <a:prstGeom prst="actionButtonForwardNex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71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Bildschirmpräsentation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</vt:lpstr>
      <vt:lpstr>Wechselschaltung</vt:lpstr>
      <vt:lpstr>Funktion der Wechselschaltung  (0)</vt:lpstr>
      <vt:lpstr>Funktion der Wechselschaltung (0)</vt:lpstr>
      <vt:lpstr>Funktion der Wechselschaltung (1)</vt:lpstr>
      <vt:lpstr>Funktion der Wechselschaltung (1)</vt:lpstr>
      <vt:lpstr>Funktion der Wechselschaltung (2)</vt:lpstr>
      <vt:lpstr>Funktion der Wechselschaltung (3)</vt:lpstr>
      <vt:lpstr>Funktion der Wechselschaltung (4)</vt:lpstr>
      <vt:lpstr>Wisst ihr nun, was Phase ist?</vt:lpstr>
      <vt:lpstr>Anhang 4   PPT „Wechselschaltung“  zur Skizze einer Unterrichtsidee im Fach WTH/S  Thema: „Grundschaltungen der Beleuchtungstechnik am Beispiel der Wechselschaltung“   Prüfungsleistung im Modul SE-WTH-M13 „Spezifische Fachdidaktik – Gestaltung von Lernumgebungen“  Dozentin: Daniela Dobeleit  Technische Universität Dresden Fakultät Erziehungswissenschaften Institut für Berufspädagogik und Berufliche Didaktik Wintersemester 2019/2020          Autor: Silvio Kraschewski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Wechselschaltung</dc:title>
  <dc:creator>Kraschewski</dc:creator>
  <cp:lastModifiedBy>Kraschewski</cp:lastModifiedBy>
  <cp:revision>48</cp:revision>
  <dcterms:created xsi:type="dcterms:W3CDTF">2020-02-20T14:16:15Z</dcterms:created>
  <dcterms:modified xsi:type="dcterms:W3CDTF">2020-03-06T18:54:22Z</dcterms:modified>
</cp:coreProperties>
</file>