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0" r:id="rId6"/>
    <p:sldId id="265" r:id="rId7"/>
    <p:sldId id="262" r:id="rId8"/>
    <p:sldId id="267" r:id="rId9"/>
    <p:sldId id="268" r:id="rId10"/>
    <p:sldId id="269" r:id="rId11"/>
    <p:sldId id="264" r:id="rId12"/>
    <p:sldId id="263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8"/>
    <a:srgbClr val="969696"/>
    <a:srgbClr val="E6E6E6"/>
    <a:srgbClr val="333333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72" autoAdjust="0"/>
  </p:normalViewPr>
  <p:slideViewPr>
    <p:cSldViewPr>
      <p:cViewPr varScale="1">
        <p:scale>
          <a:sx n="78" d="100"/>
          <a:sy n="78" d="100"/>
        </p:scale>
        <p:origin x="88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29B3-EDC4-4292-BA5A-2119A16C91BC}" type="datetimeFigureOut">
              <a:rPr lang="de-DE" smtClean="0"/>
              <a:pPr/>
              <a:t>06.07.2021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0915-CD52-4968-84CC-DCADF0878D9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56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E0915-CD52-4968-84CC-DCADF0878D9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74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918000" y="1059582"/>
            <a:ext cx="7326000" cy="129614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0" y="4179600"/>
            <a:ext cx="9144000" cy="422405"/>
          </a:xfrm>
          <a:solidFill>
            <a:srgbClr val="0064A8"/>
          </a:solidFill>
        </p:spPr>
        <p:txBody>
          <a:bodyPr lIns="936000" tIns="72000" rIns="936000" bIns="72000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6" name="Grafik 5" descr="Wort-Bild-Marke der TU Bergakademie Freiberg mit Claim: &quot;Die Ressourcenuniversität- Seit 1765.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/>
          <a:stretch/>
        </p:blipFill>
        <p:spPr>
          <a:xfrm>
            <a:off x="871268" y="180000"/>
            <a:ext cx="1546642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0" y="1491630"/>
            <a:ext cx="7308000" cy="2808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36000" y="915566"/>
            <a:ext cx="7308000" cy="42962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64A8"/>
                </a:solidFill>
              </a:defRPr>
            </a:lvl1pPr>
          </a:lstStyle>
          <a:p>
            <a:pPr lvl="0"/>
            <a:r>
              <a:rPr lang="de-DE"/>
              <a:t>TITELMASTERFORMAT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TU Bergakademie Freiberg | Vortragender: Max Mustermann | 2020</a:t>
            </a:r>
          </a:p>
        </p:txBody>
      </p:sp>
    </p:spTree>
    <p:extLst>
      <p:ext uri="{BB962C8B-B14F-4D97-AF65-F5344CB8AC3E}">
        <p14:creationId xmlns:p14="http://schemas.microsoft.com/office/powerpoint/2010/main" val="12335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0" y="1635646"/>
            <a:ext cx="7308000" cy="2664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36000" y="915566"/>
            <a:ext cx="7308000" cy="566792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0064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TITELMASTERFORMAT </a:t>
            </a:r>
          </a:p>
          <a:p>
            <a:pPr lvl="0"/>
            <a:r>
              <a:rPr lang="de-DE"/>
              <a:t>ZWEIZEILIG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TU Bergakademie Freiberg | Vortragender: Max Mustermann |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0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936000" y="915566"/>
            <a:ext cx="3596208" cy="3456384"/>
          </a:xfrm>
        </p:spPr>
        <p:txBody>
          <a:bodyPr lIns="0" tIns="0" rIns="0" bIns="0"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3596208" cy="3456383"/>
          </a:xfrm>
        </p:spPr>
        <p:txBody>
          <a:bodyPr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TU Bergakademie Freiberg | Vortragender: Max Mustermann |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74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936000" y="3432397"/>
            <a:ext cx="7308000" cy="5667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0064A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936000" y="915566"/>
            <a:ext cx="7308000" cy="2376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936000" y="3867894"/>
            <a:ext cx="7308000" cy="504056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TU Bergakademie Freiberg | Vortragender: Max Mustermann |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TU Bergakademie Freiberg | Vortragender: Max Mustermann | 2020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936000" y="915566"/>
            <a:ext cx="7308000" cy="3435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Grafi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rgbClr val="0064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b="0" dirty="0"/>
            </a:br>
            <a:r>
              <a:rPr lang="de-DE" dirty="0"/>
              <a:t>Algorithmik</a:t>
            </a:r>
            <a:br>
              <a:rPr lang="de-DE" b="0" dirty="0"/>
            </a:br>
            <a:r>
              <a:rPr lang="de-DE" b="0" dirty="0"/>
              <a:t>Ameisenalgorithmus</a:t>
            </a:r>
            <a:br>
              <a:rPr lang="fr-FR" b="0" i="0" dirty="0">
                <a:solidFill>
                  <a:srgbClr val="000000"/>
                </a:solidFill>
                <a:effectLst/>
                <a:latin typeface="Linux Libertine"/>
              </a:rPr>
            </a:br>
            <a:br>
              <a:rPr lang="de-DE" dirty="0"/>
            </a:br>
            <a:endParaRPr lang="de-DE" b="0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Anouar EL Alami   | SoSe 2021 | Prof. Dr. Ingo Schiermeyer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-1481" y="2281249"/>
            <a:ext cx="9145481" cy="1944252"/>
            <a:chOff x="1872" y="2284413"/>
            <a:chExt cx="9145481" cy="1944252"/>
          </a:xfrm>
        </p:grpSpPr>
        <p:pic>
          <p:nvPicPr>
            <p:cNvPr id="12" name="Grafik 11" descr="Nachwuchswissenschaftlerin am Gießereiofen mit Schutzkleidu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" y="2287616"/>
              <a:ext cx="2897289" cy="1926698"/>
            </a:xfrm>
            <a:prstGeom prst="rect">
              <a:avLst/>
            </a:prstGeom>
          </p:spPr>
        </p:pic>
        <p:pic>
          <p:nvPicPr>
            <p:cNvPr id="13" name="Grafik 12" descr="Nachwuchswissenschaftlerin und Nachwuchswissenschaftler im Chemielabor an einer Anlag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9" b="4272"/>
            <a:stretch/>
          </p:blipFill>
          <p:spPr>
            <a:xfrm>
              <a:off x="5923912" y="2284413"/>
              <a:ext cx="3223441" cy="1944216"/>
            </a:xfrm>
            <a:prstGeom prst="rect">
              <a:avLst/>
            </a:prstGeom>
          </p:spPr>
        </p:pic>
        <p:pic>
          <p:nvPicPr>
            <p:cNvPr id="14" name="Grafik 13" descr="Zwei Nachwuchswissenschaftler im VR-Raum &quot;CAVE&quot; mit Schwimmroboter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82" y="2288377"/>
              <a:ext cx="2910431" cy="1940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72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A17B8-88C1-410F-9302-9489B85E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E19DA-B839-457D-A4BB-87D5CC27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/>
              <a:t>Demonstration</a:t>
            </a:r>
            <a:endParaRPr lang="fr-FR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791F2-6B76-4B1A-B602-0ED0AABC2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Anouar EL Alami| 2020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B2F0B76-6D12-47E1-8826-54D686027D5E}"/>
              </a:ext>
            </a:extLst>
          </p:cNvPr>
          <p:cNvSpPr/>
          <p:nvPr/>
        </p:nvSpPr>
        <p:spPr>
          <a:xfrm>
            <a:off x="4805942" y="1950210"/>
            <a:ext cx="3240168" cy="256043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9202072F-47A4-48D2-9A92-C6F023720E68}"/>
              </a:ext>
            </a:extLst>
          </p:cNvPr>
          <p:cNvSpPr/>
          <p:nvPr/>
        </p:nvSpPr>
        <p:spPr>
          <a:xfrm>
            <a:off x="2379423" y="3413120"/>
            <a:ext cx="174440" cy="17406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5DD480B5-E71A-425B-A4F5-FA8DDF10F50D}"/>
              </a:ext>
            </a:extLst>
          </p:cNvPr>
          <p:cNvSpPr/>
          <p:nvPr/>
        </p:nvSpPr>
        <p:spPr>
          <a:xfrm>
            <a:off x="5466453" y="3192874"/>
            <a:ext cx="217411" cy="2036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7C546E38-B86C-4E6A-846A-39CC8DFCE582}"/>
              </a:ext>
            </a:extLst>
          </p:cNvPr>
          <p:cNvSpPr/>
          <p:nvPr/>
        </p:nvSpPr>
        <p:spPr>
          <a:xfrm>
            <a:off x="6184993" y="3696670"/>
            <a:ext cx="213750" cy="21919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0CD7438D-B606-4316-B3D0-DA38079E7873}"/>
              </a:ext>
            </a:extLst>
          </p:cNvPr>
          <p:cNvSpPr/>
          <p:nvPr/>
        </p:nvSpPr>
        <p:spPr>
          <a:xfrm>
            <a:off x="7010786" y="3172989"/>
            <a:ext cx="180729" cy="21634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ED8BE7D8-65B0-4684-A89F-0701AC7BC0AB}"/>
              </a:ext>
            </a:extLst>
          </p:cNvPr>
          <p:cNvSpPr/>
          <p:nvPr/>
        </p:nvSpPr>
        <p:spPr>
          <a:xfrm>
            <a:off x="6744381" y="2342885"/>
            <a:ext cx="206791" cy="2083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36CABE76-B8F7-45EA-8C42-BD138D7D4E5B}"/>
              </a:ext>
            </a:extLst>
          </p:cNvPr>
          <p:cNvSpPr/>
          <p:nvPr/>
        </p:nvSpPr>
        <p:spPr>
          <a:xfrm>
            <a:off x="5805080" y="2495171"/>
            <a:ext cx="206791" cy="2083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1F8060-BF68-47D2-B758-62882B117407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 flipV="1">
            <a:off x="5683864" y="3281163"/>
            <a:ext cx="1326922" cy="1354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8DA378C-10E4-48BA-9333-FDAB9458970E}"/>
              </a:ext>
            </a:extLst>
          </p:cNvPr>
          <p:cNvCxnSpPr>
            <a:cxnSpLocks/>
            <a:stCxn id="58" idx="1"/>
            <a:endCxn id="59" idx="5"/>
          </p:cNvCxnSpPr>
          <p:nvPr/>
        </p:nvCxnSpPr>
        <p:spPr>
          <a:xfrm flipH="1" flipV="1">
            <a:off x="6920888" y="2520696"/>
            <a:ext cx="116365" cy="68397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EEE79A-0157-4B46-B864-19CC132F088F}"/>
              </a:ext>
            </a:extLst>
          </p:cNvPr>
          <p:cNvCxnSpPr>
            <a:cxnSpLocks/>
            <a:stCxn id="59" idx="4"/>
            <a:endCxn id="57" idx="7"/>
          </p:cNvCxnSpPr>
          <p:nvPr/>
        </p:nvCxnSpPr>
        <p:spPr>
          <a:xfrm flipH="1">
            <a:off x="6367440" y="2551204"/>
            <a:ext cx="480337" cy="117756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97F941-F830-458A-B9EA-D188B9897F95}"/>
              </a:ext>
            </a:extLst>
          </p:cNvPr>
          <p:cNvCxnSpPr>
            <a:cxnSpLocks/>
            <a:stCxn id="57" idx="1"/>
            <a:endCxn id="60" idx="5"/>
          </p:cNvCxnSpPr>
          <p:nvPr/>
        </p:nvCxnSpPr>
        <p:spPr>
          <a:xfrm flipH="1" flipV="1">
            <a:off x="5981587" y="2672982"/>
            <a:ext cx="234709" cy="1055789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0EEB7F8-0374-4898-A51D-AC622343BBD7}"/>
              </a:ext>
            </a:extLst>
          </p:cNvPr>
          <p:cNvCxnSpPr>
            <a:cxnSpLocks/>
            <a:stCxn id="60" idx="3"/>
            <a:endCxn id="56" idx="0"/>
          </p:cNvCxnSpPr>
          <p:nvPr/>
        </p:nvCxnSpPr>
        <p:spPr>
          <a:xfrm flipH="1">
            <a:off x="5575159" y="2672982"/>
            <a:ext cx="260205" cy="51989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3CDBDA-5EC2-4BC8-A099-D008E3EC5F4A}"/>
              </a:ext>
            </a:extLst>
          </p:cNvPr>
          <p:cNvSpPr/>
          <p:nvPr/>
        </p:nvSpPr>
        <p:spPr>
          <a:xfrm>
            <a:off x="965185" y="1993855"/>
            <a:ext cx="3221326" cy="247314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C5E7F0EA-E498-44A7-9F7A-003DB2FA12DF}"/>
              </a:ext>
            </a:extLst>
          </p:cNvPr>
          <p:cNvSpPr/>
          <p:nvPr/>
        </p:nvSpPr>
        <p:spPr>
          <a:xfrm>
            <a:off x="1484837" y="2599547"/>
            <a:ext cx="199557" cy="1644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CBABC636-3752-438F-8B86-86FAE4842926}"/>
              </a:ext>
            </a:extLst>
          </p:cNvPr>
          <p:cNvSpPr/>
          <p:nvPr/>
        </p:nvSpPr>
        <p:spPr>
          <a:xfrm>
            <a:off x="2053083" y="2962812"/>
            <a:ext cx="163721" cy="200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58F7D629-C72E-4F5D-A146-B485E5FEC6AD}"/>
              </a:ext>
            </a:extLst>
          </p:cNvPr>
          <p:cNvSpPr/>
          <p:nvPr/>
        </p:nvSpPr>
        <p:spPr>
          <a:xfrm>
            <a:off x="2743674" y="2551204"/>
            <a:ext cx="209584" cy="20574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54AB22DB-3DF4-4933-8267-21B6A5435DA9}"/>
              </a:ext>
            </a:extLst>
          </p:cNvPr>
          <p:cNvSpPr/>
          <p:nvPr/>
        </p:nvSpPr>
        <p:spPr>
          <a:xfrm>
            <a:off x="2415779" y="2143429"/>
            <a:ext cx="166358" cy="21887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F7487CF2-52BC-4B68-8021-5CA7F909422A}"/>
              </a:ext>
            </a:extLst>
          </p:cNvPr>
          <p:cNvSpPr/>
          <p:nvPr/>
        </p:nvSpPr>
        <p:spPr>
          <a:xfrm>
            <a:off x="1739026" y="2119213"/>
            <a:ext cx="150489" cy="16470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C66EFE2-A7B0-4CB8-9DEC-9B2B8ABC34E6}"/>
              </a:ext>
            </a:extLst>
          </p:cNvPr>
          <p:cNvCxnSpPr>
            <a:cxnSpLocks/>
            <a:stCxn id="67" idx="6"/>
            <a:endCxn id="70" idx="3"/>
          </p:cNvCxnSpPr>
          <p:nvPr/>
        </p:nvCxnSpPr>
        <p:spPr>
          <a:xfrm flipV="1">
            <a:off x="1684394" y="2330246"/>
            <a:ext cx="755748" cy="3515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BE3436E-D3D0-4320-B5A2-989AC09B3C5E}"/>
              </a:ext>
            </a:extLst>
          </p:cNvPr>
          <p:cNvCxnSpPr>
            <a:cxnSpLocks/>
            <a:stCxn id="70" idx="5"/>
            <a:endCxn id="69" idx="0"/>
          </p:cNvCxnSpPr>
          <p:nvPr/>
        </p:nvCxnSpPr>
        <p:spPr>
          <a:xfrm>
            <a:off x="2557774" y="2330246"/>
            <a:ext cx="290692" cy="22095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79B0F68-9817-48C1-A5F7-302C47201801}"/>
              </a:ext>
            </a:extLst>
          </p:cNvPr>
          <p:cNvCxnSpPr>
            <a:cxnSpLocks/>
            <a:stCxn id="69" idx="3"/>
            <a:endCxn id="68" idx="7"/>
          </p:cNvCxnSpPr>
          <p:nvPr/>
        </p:nvCxnSpPr>
        <p:spPr>
          <a:xfrm flipH="1">
            <a:off x="2192828" y="2726816"/>
            <a:ext cx="581539" cy="26537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47563DA-3A4B-44E9-9651-7A36D7D7FFCD}"/>
              </a:ext>
            </a:extLst>
          </p:cNvPr>
          <p:cNvCxnSpPr>
            <a:cxnSpLocks/>
            <a:stCxn id="68" idx="1"/>
            <a:endCxn id="71" idx="5"/>
          </p:cNvCxnSpPr>
          <p:nvPr/>
        </p:nvCxnSpPr>
        <p:spPr>
          <a:xfrm flipH="1" flipV="1">
            <a:off x="1867476" y="2259796"/>
            <a:ext cx="209583" cy="73239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07615C6-ED44-4E1C-89DB-BE5621788E46}"/>
              </a:ext>
            </a:extLst>
          </p:cNvPr>
          <p:cNvCxnSpPr>
            <a:cxnSpLocks/>
            <a:stCxn id="71" idx="3"/>
            <a:endCxn id="67" idx="0"/>
          </p:cNvCxnSpPr>
          <p:nvPr/>
        </p:nvCxnSpPr>
        <p:spPr>
          <a:xfrm flipH="1">
            <a:off x="1584616" y="2259796"/>
            <a:ext cx="176449" cy="33975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0CC09DED-4052-4C66-83E2-9F6C948320F2}"/>
              </a:ext>
            </a:extLst>
          </p:cNvPr>
          <p:cNvSpPr/>
          <p:nvPr/>
        </p:nvSpPr>
        <p:spPr>
          <a:xfrm>
            <a:off x="1340261" y="4048577"/>
            <a:ext cx="181513" cy="16928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D985725-5EB6-4E0A-887B-8EA8EF1CFE95}"/>
              </a:ext>
            </a:extLst>
          </p:cNvPr>
          <p:cNvSpPr/>
          <p:nvPr/>
        </p:nvSpPr>
        <p:spPr>
          <a:xfrm>
            <a:off x="1970794" y="4142695"/>
            <a:ext cx="168215" cy="15724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5300DCE5-6B7C-4637-91AE-1148954DE6A1}"/>
              </a:ext>
            </a:extLst>
          </p:cNvPr>
          <p:cNvSpPr/>
          <p:nvPr/>
        </p:nvSpPr>
        <p:spPr>
          <a:xfrm>
            <a:off x="2909078" y="3767436"/>
            <a:ext cx="204347" cy="20672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D1E48764-D8E5-480D-BB3E-472E8DB5AE3F}"/>
              </a:ext>
            </a:extLst>
          </p:cNvPr>
          <p:cNvSpPr/>
          <p:nvPr/>
        </p:nvSpPr>
        <p:spPr>
          <a:xfrm>
            <a:off x="1532807" y="3453988"/>
            <a:ext cx="174440" cy="15605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9096549-230C-4174-90DC-6014985B37E6}"/>
              </a:ext>
            </a:extLst>
          </p:cNvPr>
          <p:cNvCxnSpPr>
            <a:cxnSpLocks/>
            <a:stCxn id="77" idx="6"/>
            <a:endCxn id="79" idx="2"/>
          </p:cNvCxnSpPr>
          <p:nvPr/>
        </p:nvCxnSpPr>
        <p:spPr>
          <a:xfrm flipV="1">
            <a:off x="1521774" y="3870800"/>
            <a:ext cx="1387304" cy="26242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4E039B8-7F51-4ADD-A5D7-7810A33D3284}"/>
              </a:ext>
            </a:extLst>
          </p:cNvPr>
          <p:cNvCxnSpPr>
            <a:cxnSpLocks/>
            <a:stCxn id="79" idx="1"/>
            <a:endCxn id="55" idx="5"/>
          </p:cNvCxnSpPr>
          <p:nvPr/>
        </p:nvCxnSpPr>
        <p:spPr>
          <a:xfrm flipH="1" flipV="1">
            <a:off x="2528317" y="3561694"/>
            <a:ext cx="410687" cy="23601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BBADB4A-C71C-4D6A-BF66-396CF3DD170F}"/>
              </a:ext>
            </a:extLst>
          </p:cNvPr>
          <p:cNvCxnSpPr>
            <a:cxnSpLocks/>
            <a:stCxn id="55" idx="3"/>
            <a:endCxn id="78" idx="7"/>
          </p:cNvCxnSpPr>
          <p:nvPr/>
        </p:nvCxnSpPr>
        <p:spPr>
          <a:xfrm flipH="1">
            <a:off x="2114374" y="3561694"/>
            <a:ext cx="290595" cy="60402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EF2CCDE-7F37-4F77-B041-249AEFCB8CF1}"/>
              </a:ext>
            </a:extLst>
          </p:cNvPr>
          <p:cNvCxnSpPr>
            <a:cxnSpLocks/>
            <a:stCxn id="78" idx="1"/>
            <a:endCxn id="80" idx="5"/>
          </p:cNvCxnSpPr>
          <p:nvPr/>
        </p:nvCxnSpPr>
        <p:spPr>
          <a:xfrm flipH="1" flipV="1">
            <a:off x="1681701" y="3587185"/>
            <a:ext cx="313728" cy="57853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AF3DDF8-0647-4145-B65C-E8F1BE7E546F}"/>
              </a:ext>
            </a:extLst>
          </p:cNvPr>
          <p:cNvCxnSpPr>
            <a:cxnSpLocks/>
            <a:stCxn id="80" idx="3"/>
            <a:endCxn id="77" idx="0"/>
          </p:cNvCxnSpPr>
          <p:nvPr/>
        </p:nvCxnSpPr>
        <p:spPr>
          <a:xfrm flipH="1">
            <a:off x="1431018" y="3587185"/>
            <a:ext cx="127335" cy="46139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229B7F8-645A-4B9C-B071-BB8736FA1EB4}"/>
              </a:ext>
            </a:extLst>
          </p:cNvPr>
          <p:cNvSpPr/>
          <p:nvPr/>
        </p:nvSpPr>
        <p:spPr>
          <a:xfrm>
            <a:off x="980320" y="1479218"/>
            <a:ext cx="2929638" cy="3381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     </a:t>
            </a:r>
            <a:r>
              <a:rPr lang="fr-FR" b="1" dirty="0" err="1"/>
              <a:t>Iteration</a:t>
            </a:r>
            <a:r>
              <a:rPr lang="fr-FR" b="1" dirty="0"/>
              <a:t> 1, 2 </a:t>
            </a:r>
            <a:r>
              <a:rPr lang="fr-FR" b="1" dirty="0" err="1"/>
              <a:t>Ameise</a:t>
            </a:r>
            <a:endParaRPr lang="fr-FR" b="1" dirty="0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BE0D8A3-9307-4A2C-BFF8-E79D8B5FC593}"/>
              </a:ext>
            </a:extLst>
          </p:cNvPr>
          <p:cNvSpPr/>
          <p:nvPr/>
        </p:nvSpPr>
        <p:spPr>
          <a:xfrm>
            <a:off x="4907022" y="1470529"/>
            <a:ext cx="2929638" cy="3381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Iteration</a:t>
            </a:r>
            <a:r>
              <a:rPr lang="fr-FR" b="1" dirty="0"/>
              <a:t> 2, 2 </a:t>
            </a:r>
            <a:r>
              <a:rPr lang="fr-FR" b="1" dirty="0" err="1"/>
              <a:t>Ameise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852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Pseudocode</a:t>
            </a:r>
            <a:endParaRPr lang="fr-FR" sz="2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 Anouar EL Alami| 2021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ACB3D4A-89A2-4A4B-835C-4E82F2BC22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03" y="810000"/>
            <a:ext cx="4440625" cy="3633958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F77859-DC5A-4696-9F39-7E1BDEB44319}"/>
              </a:ext>
            </a:extLst>
          </p:cNvPr>
          <p:cNvSpPr/>
          <p:nvPr/>
        </p:nvSpPr>
        <p:spPr>
          <a:xfrm>
            <a:off x="1403648" y="851599"/>
            <a:ext cx="576064" cy="177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28662" y="214296"/>
            <a:ext cx="7308000" cy="429622"/>
          </a:xfrm>
        </p:spPr>
        <p:txBody>
          <a:bodyPr/>
          <a:lstStyle/>
          <a:p>
            <a:r>
              <a:rPr lang="fr-FR" dirty="0"/>
              <a:t>Vor / </a:t>
            </a:r>
            <a:r>
              <a:rPr lang="fr-FR" dirty="0" err="1"/>
              <a:t>Nachteile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 Anouar EL Alami |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48" y="1142990"/>
            <a:ext cx="3000396" cy="3071834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400" b="1" dirty="0"/>
          </a:p>
          <a:p>
            <a:r>
              <a:rPr lang="fr-FR" sz="2400" b="1" dirty="0" err="1"/>
              <a:t>Vorteile</a:t>
            </a:r>
            <a:endParaRPr lang="fr-FR" sz="2400" b="1" dirty="0"/>
          </a:p>
          <a:p>
            <a:endParaRPr lang="fr-FR" sz="1400" b="1" dirty="0"/>
          </a:p>
          <a:p>
            <a:pPr>
              <a:buFont typeface="Wingdings" pitchFamily="2" charset="2"/>
              <a:buChar char="§"/>
            </a:pPr>
            <a:r>
              <a:rPr lang="de-DE" sz="1400" b="1" dirty="0"/>
              <a:t>Effektive Suche,</a:t>
            </a:r>
            <a:r>
              <a:rPr lang="de-DE" sz="2000" b="1" dirty="0"/>
              <a:t> </a:t>
            </a:r>
            <a:r>
              <a:rPr lang="de-DE" sz="1400" b="1" dirty="0"/>
              <a:t>da ein großer Suchraum abgedeckt wird</a:t>
            </a:r>
            <a:endParaRPr lang="fr-FR" sz="1400" b="1" dirty="0"/>
          </a:p>
          <a:p>
            <a:pPr>
              <a:buFont typeface="Wingdings" pitchFamily="2" charset="2"/>
              <a:buChar char="§"/>
            </a:pPr>
            <a:r>
              <a:rPr lang="de-DE" sz="1400" b="1" dirty="0"/>
              <a:t>Die Algorithmen sind nicht rein                                                                           </a:t>
            </a:r>
          </a:p>
          <a:p>
            <a:r>
              <a:rPr lang="de-DE" sz="1400" b="1" dirty="0"/>
              <a:t>  Zufallsgesteuert</a:t>
            </a:r>
            <a:endParaRPr lang="fr-FR" sz="1400" b="1" dirty="0"/>
          </a:p>
          <a:p>
            <a:pPr>
              <a:buFont typeface="Wingdings" pitchFamily="2" charset="2"/>
              <a:buChar char="§"/>
            </a:pPr>
            <a:endParaRPr lang="fr-FR" sz="1400" b="1" dirty="0"/>
          </a:p>
          <a:p>
            <a:pPr algn="l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929190" y="1142990"/>
            <a:ext cx="3000396" cy="3071834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400" b="1" dirty="0"/>
          </a:p>
          <a:p>
            <a:r>
              <a:rPr lang="fr-FR" sz="2400" b="1" dirty="0" err="1"/>
              <a:t>Nachteil</a:t>
            </a:r>
            <a:endParaRPr lang="fr-FR" sz="2400" b="1" dirty="0"/>
          </a:p>
          <a:p>
            <a:endParaRPr lang="fr-FR" sz="2400" b="1" dirty="0"/>
          </a:p>
          <a:p>
            <a:pPr>
              <a:buFont typeface="Arial" pitchFamily="34" charset="0"/>
              <a:buChar char="•"/>
            </a:pPr>
            <a:r>
              <a:rPr lang="de-DE" sz="1400" b="1" dirty="0"/>
              <a:t>Die Probleme sind beschränkt, sie müssen als Graphen  darstellbar sein</a:t>
            </a: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28662" y="1142990"/>
            <a:ext cx="7308000" cy="351414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chemeClr val="accent1"/>
                </a:solidFill>
              </a:rPr>
              <a:t>Biologischer Hintergrund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chemeClr val="accent1"/>
                </a:solidFill>
              </a:rPr>
              <a:t>Allgemeines</a:t>
            </a:r>
            <a:r>
              <a:rPr lang="de-DE" sz="2400" b="1" dirty="0">
                <a:solidFill>
                  <a:schemeClr val="accent1"/>
                </a:solidFill>
              </a:rPr>
              <a:t> </a:t>
            </a:r>
            <a:r>
              <a:rPr lang="de-DE" sz="2400" dirty="0">
                <a:solidFill>
                  <a:schemeClr val="accent1"/>
                </a:solidFill>
              </a:rPr>
              <a:t>Konzept für ACO Algorithmen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>
                <a:solidFill>
                  <a:schemeClr val="accent1"/>
                </a:solidFill>
              </a:rPr>
              <a:t>Problem</a:t>
            </a:r>
            <a:r>
              <a:rPr lang="fr-FR" sz="2400" dirty="0">
                <a:solidFill>
                  <a:schemeClr val="accent1"/>
                </a:solidFill>
              </a:rPr>
              <a:t> des </a:t>
            </a:r>
            <a:r>
              <a:rPr lang="fr-FR" sz="2400" dirty="0" err="1">
                <a:solidFill>
                  <a:schemeClr val="accent1"/>
                </a:solidFill>
              </a:rPr>
              <a:t>Handlungsreisenden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de-DE" sz="2400" dirty="0">
                <a:solidFill>
                  <a:schemeClr val="accent1"/>
                </a:solidFill>
              </a:rPr>
              <a:t>(TSP)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chemeClr val="accent1"/>
                </a:solidFill>
              </a:rPr>
              <a:t>Formel des </a:t>
            </a:r>
            <a:r>
              <a:rPr lang="fr-FR" sz="2400" dirty="0" err="1">
                <a:solidFill>
                  <a:schemeClr val="accent1"/>
                </a:solidFill>
              </a:rPr>
              <a:t>Algorithmus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bei</a:t>
            </a:r>
            <a:r>
              <a:rPr lang="fr-FR" sz="2400" dirty="0">
                <a:solidFill>
                  <a:schemeClr val="accent1"/>
                </a:solidFill>
              </a:rPr>
              <a:t> TSP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chemeClr val="accent1"/>
                </a:solidFill>
              </a:rPr>
              <a:t>Pseudocode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400" dirty="0">
                <a:solidFill>
                  <a:schemeClr val="accent1"/>
                </a:solidFill>
              </a:rPr>
              <a:t>Vor-und Nachteile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Inhalt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</p:spPr>
        <p:txBody>
          <a:bodyPr/>
          <a:lstStyle/>
          <a:p>
            <a:r>
              <a:rPr lang="de-DE" dirty="0"/>
              <a:t>TU Bergakademie Freiberg | Vortragender:  Anouar El Alami| 2021</a:t>
            </a:r>
          </a:p>
        </p:txBody>
      </p:sp>
    </p:spTree>
    <p:extLst>
      <p:ext uri="{BB962C8B-B14F-4D97-AF65-F5344CB8AC3E}">
        <p14:creationId xmlns:p14="http://schemas.microsoft.com/office/powerpoint/2010/main" val="111929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Biologischer</a:t>
            </a:r>
            <a:r>
              <a:rPr lang="fr-FR" dirty="0"/>
              <a:t> </a:t>
            </a:r>
            <a:r>
              <a:rPr lang="fr-FR" dirty="0" err="1"/>
              <a:t>Hintergrund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 Anouar EL Alami |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24" y="1357304"/>
            <a:ext cx="4071966" cy="2571768"/>
          </a:xfrm>
          <a:prstGeom prst="rect">
            <a:avLst/>
          </a:prstGeom>
          <a:ln>
            <a:solidFill>
              <a:srgbClr val="0064A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Biologist Pierre-Paul Grasse in 1959.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Ameisen können den kürzesten Pfad herausfinden.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Kommunikation basierend auf von Ameisen produzierten Chemikalien </a:t>
            </a:r>
          </a:p>
          <a:p>
            <a:r>
              <a:rPr lang="de-DE" dirty="0"/>
              <a:t>      -&gt; Pheromone</a:t>
            </a:r>
          </a:p>
          <a:p>
            <a:endParaRPr lang="de-DE" dirty="0"/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5EBA9645-F077-4D6A-B953-2857876A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42" y="1635647"/>
            <a:ext cx="3867651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/>
              <a:t>Demonstration</a:t>
            </a:r>
            <a:endParaRPr lang="fr-FR" sz="24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 Anouar El Alami |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81F97A-6F38-43CE-89B6-17E3B66B1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9581"/>
            <a:ext cx="4032448" cy="1616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FEB807-042B-4A45-892F-95D8B5B8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6" y="1017163"/>
            <a:ext cx="4032448" cy="1661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B04889-4541-4562-9DAE-3F567B3ED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1858"/>
            <a:ext cx="4032449" cy="16165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603A89-DA46-4EDF-8FD3-81C2FB486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7" y="3010360"/>
            <a:ext cx="4032448" cy="1568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27F5D-54E8-4756-B6E0-0D0BDF93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424" y="1059583"/>
            <a:ext cx="7308000" cy="35952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Marco </a:t>
            </a:r>
            <a:r>
              <a:rPr lang="fr-FR" dirty="0" err="1">
                <a:solidFill>
                  <a:schemeClr val="tx1"/>
                </a:solidFill>
              </a:rPr>
              <a:t>Dorigo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Inspiration des ACO von der </a:t>
            </a:r>
            <a:r>
              <a:rPr lang="fr-FR" dirty="0" err="1">
                <a:solidFill>
                  <a:schemeClr val="tx1"/>
                </a:solidFill>
              </a:rPr>
              <a:t>Natur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schemeClr val="tx1"/>
                </a:solidFill>
              </a:rPr>
              <a:t>Repräsentation</a:t>
            </a:r>
            <a:r>
              <a:rPr lang="fr-FR" dirty="0">
                <a:solidFill>
                  <a:schemeClr val="tx1"/>
                </a:solidFill>
              </a:rPr>
              <a:t> des </a:t>
            </a:r>
            <a:r>
              <a:rPr lang="fr-FR" dirty="0" err="1">
                <a:solidFill>
                  <a:schemeClr val="tx1"/>
                </a:solidFill>
              </a:rPr>
              <a:t>Problemes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Graphen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schemeClr val="tx1"/>
                </a:solidFill>
              </a:rPr>
              <a:t>Komponente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r>
              <a:rPr lang="fr-FR" dirty="0">
                <a:solidFill>
                  <a:schemeClr val="tx1"/>
                </a:solidFill>
              </a:rPr>
              <a:t>                         -</a:t>
            </a:r>
            <a:r>
              <a:rPr lang="fr-FR" dirty="0"/>
              <a:t> </a:t>
            </a:r>
            <a:r>
              <a:rPr lang="fr-FR" dirty="0" err="1">
                <a:solidFill>
                  <a:schemeClr val="tx1"/>
                </a:solidFill>
              </a:rPr>
              <a:t>Künstliche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Pheromon-Verteilungen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                        - </a:t>
            </a:r>
            <a:r>
              <a:rPr lang="fr-FR" dirty="0" err="1">
                <a:solidFill>
                  <a:schemeClr val="tx1"/>
                </a:solidFill>
              </a:rPr>
              <a:t>Künstliche</a:t>
            </a:r>
            <a:r>
              <a:rPr lang="fr-FR" dirty="0">
                <a:solidFill>
                  <a:schemeClr val="tx1"/>
                </a:solidFill>
              </a:rPr>
              <a:t> Ameisen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schemeClr val="tx1"/>
                </a:solidFill>
              </a:rPr>
              <a:t>Ziel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r>
              <a:rPr lang="fr-FR" dirty="0">
                <a:solidFill>
                  <a:schemeClr val="tx1"/>
                </a:solidFill>
              </a:rPr>
              <a:t>                         - den </a:t>
            </a:r>
            <a:r>
              <a:rPr lang="fr-FR" dirty="0" err="1">
                <a:solidFill>
                  <a:schemeClr val="tx1"/>
                </a:solidFill>
              </a:rPr>
              <a:t>kürzesten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nehmen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332BA-D512-4BBF-848B-39DE46D88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CB97E-2DCA-460C-AC3F-8CFF8B7F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Allgemeines Konzept fur ACO Algorithmen</a:t>
            </a:r>
            <a:endParaRPr lang="fr-FR" sz="2400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21626-FCE3-4CC5-B9A8-0A6011BE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Anouar EL Alami | 2021</a:t>
            </a:r>
          </a:p>
        </p:txBody>
      </p:sp>
    </p:spTree>
    <p:extLst>
      <p:ext uri="{BB962C8B-B14F-4D97-AF65-F5344CB8AC3E}">
        <p14:creationId xmlns:p14="http://schemas.microsoft.com/office/powerpoint/2010/main" val="40620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Anwendungsbeispiel</a:t>
            </a:r>
            <a:endParaRPr lang="fr-FR" sz="2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69444B-7593-406A-93A2-51053DBBD1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8000" y="753135"/>
            <a:ext cx="7308000" cy="429622"/>
          </a:xfrm>
        </p:spPr>
        <p:txBody>
          <a:bodyPr/>
          <a:lstStyle/>
          <a:p>
            <a:r>
              <a:rPr lang="fr-FR" sz="2400" dirty="0" err="1"/>
              <a:t>Problem</a:t>
            </a:r>
            <a:r>
              <a:rPr lang="fr-FR" sz="2400" dirty="0"/>
              <a:t> des </a:t>
            </a:r>
            <a:r>
              <a:rPr lang="fr-FR" sz="2400" dirty="0" err="1"/>
              <a:t>Handlungsreisenden</a:t>
            </a:r>
            <a:r>
              <a:rPr lang="fr-FR" sz="2400" dirty="0"/>
              <a:t> (TSP)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 Anouar EL Alami|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99E14C-9673-4D9E-B973-511438978FD5}"/>
              </a:ext>
            </a:extLst>
          </p:cNvPr>
          <p:cNvSpPr txBox="1"/>
          <p:nvPr/>
        </p:nvSpPr>
        <p:spPr>
          <a:xfrm>
            <a:off x="827584" y="149163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Der </a:t>
            </a:r>
            <a:r>
              <a:rPr lang="fr-FR" sz="1800" dirty="0" err="1"/>
              <a:t>Verkaufer</a:t>
            </a:r>
            <a:r>
              <a:rPr lang="fr-FR" sz="1800" dirty="0"/>
              <a:t> </a:t>
            </a:r>
            <a:r>
              <a:rPr lang="fr-FR" sz="1800" dirty="0" err="1"/>
              <a:t>soll</a:t>
            </a:r>
            <a:r>
              <a:rPr lang="fr-FR" sz="1800" dirty="0"/>
              <a:t> von </a:t>
            </a:r>
            <a:r>
              <a:rPr lang="fr-FR" sz="1800" dirty="0" err="1"/>
              <a:t>Heimatstadt</a:t>
            </a:r>
            <a:r>
              <a:rPr lang="fr-FR" sz="1800" dirty="0"/>
              <a:t> </a:t>
            </a:r>
            <a:r>
              <a:rPr lang="fr-FR" sz="1800" dirty="0" err="1"/>
              <a:t>anfangen</a:t>
            </a: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Alle </a:t>
            </a:r>
            <a:r>
              <a:rPr lang="fr-FR" sz="1800" dirty="0" err="1"/>
              <a:t>andere</a:t>
            </a:r>
            <a:r>
              <a:rPr lang="fr-FR" sz="1800" dirty="0"/>
              <a:t> </a:t>
            </a:r>
            <a:r>
              <a:rPr lang="fr-FR" sz="1800" dirty="0" err="1"/>
              <a:t>Städte</a:t>
            </a:r>
            <a:r>
              <a:rPr lang="fr-FR" sz="1800" dirty="0"/>
              <a:t> </a:t>
            </a:r>
            <a:r>
              <a:rPr lang="fr-FR" sz="1800" dirty="0" err="1"/>
              <a:t>nur</a:t>
            </a:r>
            <a:r>
              <a:rPr lang="fr-FR" sz="1800" dirty="0"/>
              <a:t> </a:t>
            </a:r>
            <a:r>
              <a:rPr lang="fr-FR" sz="1800" dirty="0" err="1"/>
              <a:t>einmal</a:t>
            </a:r>
            <a:r>
              <a:rPr lang="fr-FR" sz="1800" dirty="0"/>
              <a:t> </a:t>
            </a:r>
            <a:r>
              <a:rPr lang="fr-FR" sz="1800" dirty="0" err="1"/>
              <a:t>besuchen</a:t>
            </a:r>
            <a:r>
              <a:rPr lang="fr-FR" sz="1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err="1"/>
              <a:t>Zurück</a:t>
            </a:r>
            <a:r>
              <a:rPr lang="fr-FR" sz="1800" dirty="0"/>
              <a:t> </a:t>
            </a:r>
            <a:r>
              <a:rPr lang="fr-FR" sz="1800" dirty="0" err="1"/>
              <a:t>zu</a:t>
            </a:r>
            <a:r>
              <a:rPr lang="fr-FR" sz="1800" dirty="0"/>
              <a:t> der </a:t>
            </a:r>
            <a:r>
              <a:rPr lang="fr-FR" sz="1800" dirty="0" err="1"/>
              <a:t>Heimatstadt</a:t>
            </a:r>
            <a:r>
              <a:rPr lang="fr-FR" sz="1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Das Ziel ist es nun, einen Weg minimaler Kosten durch den Graph zu finden</a:t>
            </a:r>
            <a:endParaRPr lang="fr-FR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AF47EB-5F06-4FD8-AB20-45D7B392C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91630"/>
            <a:ext cx="3312368" cy="2683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936000" y="1203598"/>
                <a:ext cx="7308000" cy="3168352"/>
              </a:xfrm>
            </p:spPr>
            <p:txBody>
              <a:bodyPr>
                <a:normAutofit/>
              </a:bodyPr>
              <a:lstStyle/>
              <a:p>
                <a:r>
                  <a:rPr lang="fr-FR" sz="1600" b="1" dirty="0">
                    <a:solidFill>
                      <a:schemeClr val="accent1"/>
                    </a:solidFill>
                  </a:rPr>
                  <a:t>Übergangswahrscheinlichkeit</a:t>
                </a:r>
                <a:endParaRPr lang="fr-FR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fr-F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fr-FR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τ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p>
                                </m:sSup>
                                <m:r>
                                  <a:rPr lang="fr-FR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η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sup>
                                </m:sSup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𝑎𝑙𝑙𝑜𝑤𝑒𝑑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fr-FR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l-GR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sup>
                                    </m:sSup>
                                    <m:r>
                                      <a:rPr lang="fr-FR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sSup>
                                      <m:sSupPr>
                                        <m:ctrlPr>
                                          <a:rPr lang="fr-FR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l-GR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𝑎𝑙𝑙𝑜𝑤𝑒𝑑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0                                    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fr-F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gibt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die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Konzentration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von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Pheromon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zwischen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der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Stadt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i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und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j </a:t>
                </a:r>
              </a:p>
              <a:p>
                <a:r>
                  <a:rPr lang="fr-FR" sz="1600" b="1" dirty="0">
                    <a:solidFill>
                      <a:schemeClr val="accent1"/>
                    </a:solidFill>
                  </a:rPr>
                  <a:t>α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Parameter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erlaubt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die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Gewichtung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fr-FR" sz="1600" b="1" dirty="0">
                    <a:solidFill>
                      <a:schemeClr val="accent1"/>
                    </a:solidFill>
                  </a:rPr>
                  <a:t>D</a:t>
                </a:r>
                <a:r>
                  <a:rPr lang="fr-FR" sz="1400" b="1" dirty="0">
                    <a:solidFill>
                      <a:schemeClr val="accent1"/>
                    </a:solidFill>
                  </a:rPr>
                  <a:t>ie </a:t>
                </a:r>
                <a:r>
                  <a:rPr lang="fr-FR" sz="1400" b="1" dirty="0" err="1">
                    <a:solidFill>
                      <a:schemeClr val="accent1"/>
                    </a:solidFill>
                  </a:rPr>
                  <a:t>Sichtbarkeit</a:t>
                </a:r>
                <a:r>
                  <a:rPr lang="fr-FR" sz="1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fr-FR" sz="16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𝐢𝐣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ist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definiert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l-GR" sz="1600" b="1" dirty="0">
                    <a:solidFill>
                      <a:schemeClr val="accent1"/>
                    </a:solidFill>
                  </a:rPr>
                  <a:t>Β</a:t>
                </a:r>
                <a:r>
                  <a:rPr lang="fr-FR" sz="16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Parameter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erlaubt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die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Gewichtung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von</a:t>
                </a:r>
                <a:r>
                  <a:rPr lang="fr-FR" sz="1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fr-FR" sz="1600" b="1" dirty="0" err="1">
                    <a:solidFill>
                      <a:schemeClr val="accent1"/>
                    </a:solidFill>
                  </a:rPr>
                  <a:t>allowed</a:t>
                </a:r>
                <a:r>
                  <a:rPr lang="fr-FR" sz="1600" b="1" dirty="0">
                    <a:solidFill>
                      <a:schemeClr val="accent1"/>
                    </a:solidFill>
                  </a:rPr>
                  <a:t> k 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die Menge der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Städte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, die von k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noch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nicht</a:t>
                </a:r>
                <a:r>
                  <a:rPr lang="fr-FR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1"/>
                    </a:solidFill>
                  </a:rPr>
                  <a:t>besucht</a:t>
                </a:r>
                <a:endParaRPr lang="fr-FR" sz="16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000" y="1203598"/>
                <a:ext cx="7308000" cy="3168352"/>
              </a:xfrm>
              <a:blipFill>
                <a:blip r:embed="rId2"/>
                <a:stretch>
                  <a:fillRect l="-1753" t="-1923" b="-3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Formel des </a:t>
            </a:r>
            <a:r>
              <a:rPr lang="fr-FR" sz="2400" b="1" dirty="0" err="1"/>
              <a:t>Algorithmus</a:t>
            </a:r>
            <a:endParaRPr lang="fr-FR" sz="24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 Anouar EL Alami |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C390A-B1EA-446F-9323-455CCD9D3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8C7E66B4-9602-4280-87FD-A4C9B60C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/>
              <a:t>Demonstration</a:t>
            </a:r>
            <a:endParaRPr lang="fr-FR" sz="240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44D0E1C-C9C8-431B-9A3B-DF45BF426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940795"/>
            <a:ext cx="3596208" cy="3456384"/>
          </a:xfrm>
        </p:spPr>
        <p:txBody>
          <a:bodyPr/>
          <a:lstStyle/>
          <a:p>
            <a:r>
              <a:rPr lang="fr-FR" u="sng" dirty="0">
                <a:solidFill>
                  <a:schemeClr val="accent1"/>
                </a:solidFill>
              </a:rPr>
              <a:t>Die </a:t>
            </a:r>
            <a:r>
              <a:rPr lang="fr-FR" u="sng" dirty="0" err="1">
                <a:solidFill>
                  <a:schemeClr val="accent1"/>
                </a:solidFill>
              </a:rPr>
              <a:t>Sichbarkeit</a:t>
            </a:r>
            <a:endParaRPr lang="fr-FR" u="sng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CECCF6D-9D3A-41C4-9A74-B869132C0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5812" y="940796"/>
            <a:ext cx="3596208" cy="3456383"/>
          </a:xfrm>
        </p:spPr>
        <p:txBody>
          <a:bodyPr/>
          <a:lstStyle/>
          <a:p>
            <a:r>
              <a:rPr lang="fr-FR" u="sng" dirty="0">
                <a:solidFill>
                  <a:schemeClr val="accent1"/>
                </a:solidFill>
              </a:rPr>
              <a:t>Die </a:t>
            </a:r>
            <a:r>
              <a:rPr lang="fr-FR" u="sng" dirty="0" err="1">
                <a:solidFill>
                  <a:schemeClr val="accent1"/>
                </a:solidFill>
              </a:rPr>
              <a:t>Konzentration</a:t>
            </a:r>
            <a:r>
              <a:rPr lang="fr-FR" u="sng" dirty="0">
                <a:solidFill>
                  <a:schemeClr val="accent1"/>
                </a:solidFill>
              </a:rPr>
              <a:t> von </a:t>
            </a:r>
            <a:r>
              <a:rPr lang="fr-FR" u="sng" dirty="0" err="1">
                <a:solidFill>
                  <a:schemeClr val="accent1"/>
                </a:solidFill>
              </a:rPr>
              <a:t>Pheromon</a:t>
            </a:r>
            <a:endParaRPr lang="fr-FR" u="sng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4CF3-654A-41FC-8F7B-DD3ED9CE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TU Bergakademie Freiberg | Vortragender: Max Mustermann | 2020</a:t>
            </a:r>
            <a:endParaRPr lang="de-DE" dirty="0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1CCABC1-B11D-46AC-B6A7-7296C16D8C8F}"/>
              </a:ext>
            </a:extLst>
          </p:cNvPr>
          <p:cNvSpPr/>
          <p:nvPr/>
        </p:nvSpPr>
        <p:spPr>
          <a:xfrm>
            <a:off x="1017681" y="3204863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72163EC6-45BA-42A4-8D2D-7B5C3B39E163}"/>
              </a:ext>
            </a:extLst>
          </p:cNvPr>
          <p:cNvSpPr/>
          <p:nvPr/>
        </p:nvSpPr>
        <p:spPr>
          <a:xfrm>
            <a:off x="2366420" y="3837063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D937351-512F-4EE3-A73B-34099DA8F8E4}"/>
              </a:ext>
            </a:extLst>
          </p:cNvPr>
          <p:cNvSpPr/>
          <p:nvPr/>
        </p:nvSpPr>
        <p:spPr>
          <a:xfrm>
            <a:off x="3405311" y="2684727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39BCD6D-7882-4A38-9052-B4A5B564B7CB}"/>
              </a:ext>
            </a:extLst>
          </p:cNvPr>
          <p:cNvSpPr/>
          <p:nvPr/>
        </p:nvSpPr>
        <p:spPr>
          <a:xfrm>
            <a:off x="2555776" y="1451798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4726F03-3CCF-4562-B659-3214D3A730A1}"/>
              </a:ext>
            </a:extLst>
          </p:cNvPr>
          <p:cNvSpPr/>
          <p:nvPr/>
        </p:nvSpPr>
        <p:spPr>
          <a:xfrm>
            <a:off x="1435138" y="1726432"/>
            <a:ext cx="356333" cy="32269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4FDCDD-4A8B-4148-A66C-68C8F772ECE6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1393066" y="2980491"/>
            <a:ext cx="2067219" cy="3976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38C13D-B691-4E34-AB02-77F611D84CB4}"/>
              </a:ext>
            </a:extLst>
          </p:cNvPr>
          <p:cNvCxnSpPr>
            <a:cxnSpLocks/>
            <a:endCxn id="37" idx="5"/>
          </p:cNvCxnSpPr>
          <p:nvPr/>
        </p:nvCxnSpPr>
        <p:spPr>
          <a:xfrm flipH="1" flipV="1">
            <a:off x="2876187" y="1747562"/>
            <a:ext cx="561964" cy="98642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9F3B9AB6-E10C-4F34-8029-ECADD6BBEA84}"/>
              </a:ext>
            </a:extLst>
          </p:cNvPr>
          <p:cNvSpPr/>
          <p:nvPr/>
        </p:nvSpPr>
        <p:spPr>
          <a:xfrm>
            <a:off x="4972506" y="3225883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AA6A4DD8-5DAB-4806-96C4-5AC1A6250068}"/>
              </a:ext>
            </a:extLst>
          </p:cNvPr>
          <p:cNvSpPr/>
          <p:nvPr/>
        </p:nvSpPr>
        <p:spPr>
          <a:xfrm>
            <a:off x="6418898" y="3899896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D6E62133-73C2-4DEC-BBEE-53DE8B56B6E9}"/>
              </a:ext>
            </a:extLst>
          </p:cNvPr>
          <p:cNvSpPr/>
          <p:nvPr/>
        </p:nvSpPr>
        <p:spPr>
          <a:xfrm>
            <a:off x="7806831" y="2898091"/>
            <a:ext cx="385189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9B2520FC-CEAB-4240-9D9D-9B370AAF3206}"/>
              </a:ext>
            </a:extLst>
          </p:cNvPr>
          <p:cNvSpPr/>
          <p:nvPr/>
        </p:nvSpPr>
        <p:spPr>
          <a:xfrm>
            <a:off x="6667141" y="1665566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5D988228-4B97-422E-97BC-EB65EAE6A3D9}"/>
              </a:ext>
            </a:extLst>
          </p:cNvPr>
          <p:cNvSpPr/>
          <p:nvPr/>
        </p:nvSpPr>
        <p:spPr>
          <a:xfrm>
            <a:off x="4961146" y="2034483"/>
            <a:ext cx="375385" cy="34650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C9A3141-B28D-4190-9073-29E66C6AF1CB}"/>
              </a:ext>
            </a:extLst>
          </p:cNvPr>
          <p:cNvCxnSpPr>
            <a:cxnSpLocks/>
            <a:stCxn id="56" idx="6"/>
            <a:endCxn id="59" idx="3"/>
          </p:cNvCxnSpPr>
          <p:nvPr/>
        </p:nvCxnSpPr>
        <p:spPr>
          <a:xfrm flipV="1">
            <a:off x="5347891" y="1961330"/>
            <a:ext cx="1374224" cy="143780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E785061-C945-42BA-9944-BBE39AFA0708}"/>
              </a:ext>
            </a:extLst>
          </p:cNvPr>
          <p:cNvSpPr/>
          <p:nvPr/>
        </p:nvSpPr>
        <p:spPr>
          <a:xfrm rot="21280470">
            <a:off x="5389028" y="1684724"/>
            <a:ext cx="1225616" cy="3081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7139721-2ABB-4DDF-9AB2-E529B4802FF4}"/>
              </a:ext>
            </a:extLst>
          </p:cNvPr>
          <p:cNvSpPr/>
          <p:nvPr/>
        </p:nvSpPr>
        <p:spPr>
          <a:xfrm rot="2694790">
            <a:off x="6939943" y="2030321"/>
            <a:ext cx="1225616" cy="6831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3C590F8-C36D-48B3-8495-6A7FB97EB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000" y="1491629"/>
                <a:ext cx="7308000" cy="316322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de-DE" sz="1800" dirty="0">
                    <a:solidFill>
                      <a:schemeClr val="accent1"/>
                    </a:solidFill>
                  </a:rPr>
                  <a:t>die</a:t>
                </a:r>
                <a:r>
                  <a:rPr lang="de-DE" sz="2000" b="1" dirty="0">
                    <a:solidFill>
                      <a:schemeClr val="accent1"/>
                    </a:solidFill>
                  </a:rPr>
                  <a:t> Pheromon-Update </a:t>
                </a:r>
                <a:r>
                  <a:rPr lang="de-DE" sz="1800" dirty="0">
                    <a:solidFill>
                      <a:schemeClr val="accent1"/>
                    </a:solidFill>
                  </a:rPr>
                  <a:t>Formel ist gegeben durch:</a:t>
                </a:r>
              </a:p>
              <a:p>
                <a:endParaRPr lang="de-DE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d>
                      <m:dPr>
                        <m:ctrlPr>
                          <a:rPr lang="fr-FR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fr-FR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fr-FR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el-GR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fr-FR" sz="1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accent1"/>
                    </a:solidFill>
                  </a:rPr>
                  <a:t>(t)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800" dirty="0" smtClean="0">
                        <a:solidFill>
                          <a:schemeClr val="accent1"/>
                        </a:solidFill>
                      </a:rPr>
                      <m:t>∆</m:t>
                    </m:r>
                    <m:sSub>
                      <m:sSubPr>
                        <m:ctrlPr>
                          <a:rPr lang="fr-FR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fr-F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sz="1800" dirty="0">
                    <a:solidFill>
                      <a:schemeClr val="accent1"/>
                    </a:solidFill>
                  </a:rPr>
                  <a:t>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accent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sz="18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fr-FR" sz="1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fr-FR" sz="1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endParaRPr lang="fr-F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sz="1800" dirty="0">
                    <a:solidFill>
                      <a:schemeClr val="accent1"/>
                    </a:solidFill>
                  </a:rPr>
                  <a:t>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b="0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ij</m:t>
                            </m:r>
                          </m:sub>
                        </m:sSub>
                      </m:e>
                      <m:sup>
                        <m:r>
                          <a:rPr lang="fr-FR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1800" dirty="0">
                    <a:solidFill>
                      <a:schemeClr val="accent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type m:val="skw"/>
                                <m:ctrlPr>
                                  <a:rPr lang="fr-FR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sz="1800" b="0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𝑊𝑒𝑛𝑛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𝐴𝑚𝑒𝑖𝑠𝑒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𝐾𝑎𝑛𝑡𝑒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fr-FR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𝑏𝑒𝑖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𝑖h𝑒𝑟𝑒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𝑇𝑜𝑢𝑟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𝑏𝑒𝑛𝑢𝑡𝑧𝑡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h𝑎𝑡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0       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𝑠𝑜𝑛𝑠𝑡</m:t>
                            </m:r>
                            <m:r>
                              <a:rPr lang="fr-F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de-DE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de-DE" sz="1800" dirty="0">
                  <a:solidFill>
                    <a:schemeClr val="accent1"/>
                  </a:solidFill>
                </a:endParaRPr>
              </a:p>
              <a:p>
                <a:r>
                  <a:rPr lang="de-DE" sz="1800" dirty="0">
                    <a:solidFill>
                      <a:schemeClr val="accent1"/>
                    </a:solidFill>
                  </a:rPr>
                  <a:t>Nach jeder Iteretion ergänzen wir eine Tour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fr-FR" sz="18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</m:oMath>
                </a14:m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>
                    <a:solidFill>
                      <a:schemeClr val="accent1"/>
                    </a:solidFill>
                  </a:rPr>
                  <a:t>beschreibt die Länge der Tour</a:t>
                </a:r>
              </a:p>
              <a:p>
                <a:r>
                  <a:rPr lang="de-DE" sz="2000" b="1" dirty="0">
                    <a:solidFill>
                      <a:schemeClr val="accent1"/>
                    </a:solidFill>
                  </a:rPr>
                  <a:t>t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>
                    <a:solidFill>
                      <a:schemeClr val="accent1"/>
                    </a:solidFill>
                  </a:rPr>
                  <a:t>ist der Iterationszähler</a:t>
                </a:r>
              </a:p>
              <a:p>
                <a:r>
                  <a:rPr lang="de-DE" sz="2000" b="1" dirty="0">
                    <a:solidFill>
                      <a:schemeClr val="accent1"/>
                    </a:solidFill>
                  </a:rPr>
                  <a:t>ρ</a:t>
                </a:r>
                <a:r>
                  <a:rPr lang="de-DE" sz="1800" dirty="0">
                    <a:solidFill>
                      <a:schemeClr val="accent1"/>
                    </a:solidFill>
                  </a:rPr>
                  <a:t> ist hierbei ein Koeffizient, der die Stärke der Evaporation beschreibt</a:t>
                </a: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fr-FR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𝐢𝐣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800" dirty="0">
                    <a:solidFill>
                      <a:schemeClr val="accent1"/>
                    </a:solidFill>
                  </a:rPr>
                  <a:t>beschreibt die Gesamterhöhung des Pfadniveaus am Rand durch alle Ameisen</a:t>
                </a:r>
                <a:endParaRPr lang="fr-FR" sz="1800" dirty="0">
                  <a:solidFill>
                    <a:schemeClr val="accent1"/>
                  </a:solidFill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3C590F8-C36D-48B3-8495-6A7FB97E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000" y="1491629"/>
                <a:ext cx="7308000" cy="3163227"/>
              </a:xfrm>
              <a:blipFill>
                <a:blip r:embed="rId2"/>
                <a:stretch>
                  <a:fillRect l="-5259" t="-32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0F127-19AF-4758-839E-F2EF15286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8C1F58-E971-43A4-BBF3-FD676645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Formel des </a:t>
            </a:r>
            <a:r>
              <a:rPr lang="fr-FR" sz="2400" b="1" dirty="0" err="1"/>
              <a:t>Algorithmus</a:t>
            </a:r>
            <a:endParaRPr lang="fr-FR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F74E7-94E0-48F0-9DEB-6BEB39C5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TU Bergakademie Freiberg | Vortragender: Anouar EL Alami | 2021</a:t>
            </a:r>
          </a:p>
        </p:txBody>
      </p:sp>
    </p:spTree>
    <p:extLst>
      <p:ext uri="{BB962C8B-B14F-4D97-AF65-F5344CB8AC3E}">
        <p14:creationId xmlns:p14="http://schemas.microsoft.com/office/powerpoint/2010/main" val="3980458599"/>
      </p:ext>
    </p:extLst>
  </p:cSld>
  <p:clrMapOvr>
    <a:masterClrMapping/>
  </p:clrMapOvr>
</p:sld>
</file>

<file path=ppt/theme/theme1.xml><?xml version="1.0" encoding="utf-8"?>
<a:theme xmlns:a="http://schemas.openxmlformats.org/drawingml/2006/main" name="TUBAF_ppt_grau_16zu9">
  <a:themeElements>
    <a:clrScheme name="TUBAF-Farben">
      <a:dk1>
        <a:srgbClr val="0064A8"/>
      </a:dk1>
      <a:lt1>
        <a:sysClr val="window" lastClr="FFFFFF"/>
      </a:lt1>
      <a:dk2>
        <a:srgbClr val="1F497D"/>
      </a:dk2>
      <a:lt2>
        <a:srgbClr val="EEECE1"/>
      </a:lt2>
      <a:accent1>
        <a:srgbClr val="0064A8"/>
      </a:accent1>
      <a:accent2>
        <a:srgbClr val="E66E01"/>
      </a:accent2>
      <a:accent3>
        <a:srgbClr val="4EBCCE"/>
      </a:accent3>
      <a:accent4>
        <a:srgbClr val="B20026"/>
      </a:accent4>
      <a:accent5>
        <a:srgbClr val="2E9028"/>
      </a:accent5>
      <a:accent6>
        <a:srgbClr val="7F7F7F"/>
      </a:accent6>
      <a:hlink>
        <a:srgbClr val="0064A8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16zu9_TUBAF_ppt_grau</Template>
  <TotalTime>7842</TotalTime>
  <Words>474</Words>
  <Application>Microsoft Office PowerPoint</Application>
  <PresentationFormat>On-screen Show (16:9)</PresentationFormat>
  <Paragraphs>125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Linux Libertine</vt:lpstr>
      <vt:lpstr>Wingdings</vt:lpstr>
      <vt:lpstr>TUBAF_ppt_grau_16zu9</vt:lpstr>
      <vt:lpstr> Algorithmik Ameisenalgorithmus  </vt:lpstr>
      <vt:lpstr>Inhalt</vt:lpstr>
      <vt:lpstr>PowerPoint Presentation</vt:lpstr>
      <vt:lpstr>Demonstration</vt:lpstr>
      <vt:lpstr>Allgemeines Konzept fur ACO Algorithmen</vt:lpstr>
      <vt:lpstr>Anwendungsbeispiel</vt:lpstr>
      <vt:lpstr>Formel des Algorithmus</vt:lpstr>
      <vt:lpstr>Demonstration</vt:lpstr>
      <vt:lpstr>Formel des Algorithmus</vt:lpstr>
      <vt:lpstr>Demonstration</vt:lpstr>
      <vt:lpstr>Pseudocode</vt:lpstr>
      <vt:lpstr>PowerPoint Presentation</vt:lpstr>
    </vt:vector>
  </TitlesOfParts>
  <Company>TU Bergakademie Freiberg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DIE 1. ÜBERSCHRIFT und eventuell noch ein Untertitel</dc:title>
  <dc:creator>Schellbach Sabine</dc:creator>
  <cp:lastModifiedBy>anouar alami</cp:lastModifiedBy>
  <cp:revision>166</cp:revision>
  <dcterms:created xsi:type="dcterms:W3CDTF">2019-03-29T09:03:20Z</dcterms:created>
  <dcterms:modified xsi:type="dcterms:W3CDTF">2021-07-05T22:06:33Z</dcterms:modified>
</cp:coreProperties>
</file>