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14"/>
  </p:notesMasterIdLst>
  <p:sldIdLst>
    <p:sldId id="256" r:id="rId2"/>
    <p:sldId id="257" r:id="rId3"/>
    <p:sldId id="258" r:id="rId4"/>
    <p:sldId id="259" r:id="rId5"/>
    <p:sldId id="260" r:id="rId6"/>
    <p:sldId id="261" r:id="rId7"/>
    <p:sldId id="262" r:id="rId8"/>
    <p:sldId id="264" r:id="rId9"/>
    <p:sldId id="267"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autoAdjust="0"/>
    <p:restoredTop sz="61592" autoAdjust="0"/>
  </p:normalViewPr>
  <p:slideViewPr>
    <p:cSldViewPr snapToGrid="0">
      <p:cViewPr varScale="1">
        <p:scale>
          <a:sx n="47" d="100"/>
          <a:sy n="47" d="100"/>
        </p:scale>
        <p:origin x="1620"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7BE23-6CC8-4464-BC3E-66146A65581B}" type="datetimeFigureOut">
              <a:rPr lang="de-DE" smtClean="0"/>
              <a:t>28.06.2019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95461-1E82-48FC-B52A-2357E48B7260}" type="slidenum">
              <a:rPr lang="de-DE" smtClean="0"/>
              <a:t>‹Nr.›</a:t>
            </a:fld>
            <a:endParaRPr lang="de-DE"/>
          </a:p>
        </p:txBody>
      </p:sp>
    </p:spTree>
    <p:extLst>
      <p:ext uri="{BB962C8B-B14F-4D97-AF65-F5344CB8AC3E}">
        <p14:creationId xmlns:p14="http://schemas.microsoft.com/office/powerpoint/2010/main" val="388441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Öffnung der Fürstenparks schon im Aufgeklärten Absolutismus (DD großer Garten)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Ende des 1900 Jhdt. Änderungen der Machtverhältnisse in Wirtschaft und Gesellschaft. Das Bürgertum löst den Adel ab.</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Städtebau geht auf die Gemeinden über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1904 hatten schon 14 große deutsche Städte einen Gartendirektor, darunter auch DD und B</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Stadtparks entstehen als Volkgärten eine Art Bildungsanstalt. Das Konzept wurde von Christian Cay Lorenz Hirschfeld Ende des 18. Jhdt. Entwickelt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Aufbau üblicherweise ein regelmäßig gestalteter Bereich mit Restaurant, baumbepflanzten </a:t>
            </a:r>
            <a:r>
              <a:rPr lang="de-DE" sz="1200" kern="1200" dirty="0" err="1">
                <a:solidFill>
                  <a:schemeClr val="tx1"/>
                </a:solidFill>
                <a:effectLst/>
                <a:latin typeface="+mn-lt"/>
                <a:ea typeface="+mn-ea"/>
                <a:cs typeface="+mn-cs"/>
              </a:rPr>
              <a:t>Gartenterassen</a:t>
            </a:r>
            <a:r>
              <a:rPr lang="de-DE" sz="1200" kern="1200" dirty="0">
                <a:solidFill>
                  <a:schemeClr val="tx1"/>
                </a:solidFill>
                <a:effectLst/>
                <a:latin typeface="+mn-lt"/>
                <a:ea typeface="+mn-ea"/>
                <a:cs typeface="+mn-cs"/>
              </a:rPr>
              <a:t> und aufwendigen </a:t>
            </a:r>
            <a:r>
              <a:rPr lang="de-DE" sz="1200" kern="1200" dirty="0" err="1">
                <a:solidFill>
                  <a:schemeClr val="tx1"/>
                </a:solidFill>
                <a:effectLst/>
                <a:latin typeface="+mn-lt"/>
                <a:ea typeface="+mn-ea"/>
                <a:cs typeface="+mn-cs"/>
              </a:rPr>
              <a:t>Teppichbeetanlagen</a:t>
            </a:r>
            <a:r>
              <a:rPr lang="de-DE" sz="1200" kern="1200" dirty="0">
                <a:solidFill>
                  <a:schemeClr val="tx1"/>
                </a:solidFill>
                <a:effectLst/>
                <a:latin typeface="+mn-lt"/>
                <a:ea typeface="+mn-ea"/>
                <a:cs typeface="+mn-cs"/>
              </a:rPr>
              <a:t>. (WIEGNAD und HENNEBO 1977) Daran anschließend ein Landschaftlicher Bereich (Rasen betreten verboten)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Kritik:</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„Da, wo der Stadtpark ein Stelldichein des wohlhabenden Bevölkerungsteils sein soll, und wo die Arbeiterfamilien ihm am Sonntag mehr als Sehenswürdigkeit denn zur Erholung aufsuchen, erfüllt er seinen Zweck durchaus. Er dient für jene größeren Volksmassen mehr der Erziehung zum Schönen als der Gesundheitspflege. In letzterer Beziehung ist er hauptsächlich wertvoll für Alte, Kranke und kleine Kinder. Er ist nur dann hygienisch einwandfrei, wenn er nicht stark besucht wird. Nun sehe man sich aber in einer volkreichen Stadt, welcher eine waldige oder sonst landschaftlich wertvolle Umgebung versagt ist, an schönen Sonntagen eine solche Parkanlage an! Da bewegen sich dichte Menschenmassen in endlosem Zuge auf staubigen Wegen und blicken sehnsüchtig über die schattigen Grasflächen in die schattigen Baumgruppen. Ist es da nicht naheliegend, die Besucher einzuladen, sich’s auf dem Rasen bequem zu machen?“ (Fritz ENCKE nach WIEGNAD und HENNEBO 1977)</a:t>
            </a:r>
          </a:p>
          <a:p>
            <a:pPr marL="628650" lvl="1" indent="-171450">
              <a:buFont typeface="Arial" panose="020B0604020202020204" pitchFamily="34" charset="0"/>
              <a:buChar cha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EE95461-1E82-48FC-B52A-2357E48B7260}" type="slidenum">
              <a:rPr lang="de-DE" smtClean="0"/>
              <a:t>2</a:t>
            </a:fld>
            <a:endParaRPr lang="de-DE"/>
          </a:p>
        </p:txBody>
      </p:sp>
    </p:spTree>
    <p:extLst>
      <p:ext uri="{BB962C8B-B14F-4D97-AF65-F5344CB8AC3E}">
        <p14:creationId xmlns:p14="http://schemas.microsoft.com/office/powerpoint/2010/main" val="332664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Ein Volkspark muss enthalten:</a:t>
            </a:r>
          </a:p>
          <a:p>
            <a:pPr lvl="1"/>
            <a:r>
              <a:rPr lang="de-DE" sz="1200" kern="1200" dirty="0">
                <a:solidFill>
                  <a:schemeClr val="tx1"/>
                </a:solidFill>
                <a:effectLst/>
                <a:latin typeface="+mn-lt"/>
                <a:ea typeface="+mn-ea"/>
                <a:cs typeface="+mn-cs"/>
              </a:rPr>
              <a:t>Schattige Alleen mit entsprechenden Platzerweiterungen;</a:t>
            </a:r>
          </a:p>
          <a:p>
            <a:pPr lvl="1"/>
            <a:r>
              <a:rPr lang="de-DE" sz="1200" kern="1200" dirty="0">
                <a:solidFill>
                  <a:schemeClr val="tx1"/>
                </a:solidFill>
                <a:effectLst/>
                <a:latin typeface="+mn-lt"/>
                <a:ea typeface="+mn-ea"/>
                <a:cs typeface="+mn-cs"/>
              </a:rPr>
              <a:t>Sonnige Spielwiesen, die von jedermann betreten werden dürfen;</a:t>
            </a:r>
          </a:p>
          <a:p>
            <a:pPr lvl="1"/>
            <a:r>
              <a:rPr lang="de-DE" sz="1200" kern="1200" dirty="0">
                <a:solidFill>
                  <a:schemeClr val="tx1"/>
                </a:solidFill>
                <a:effectLst/>
                <a:latin typeface="+mn-lt"/>
                <a:ea typeface="+mn-ea"/>
                <a:cs typeface="+mn-cs"/>
              </a:rPr>
              <a:t>Wasserflächen, teilweise als Badeteiche benutzbar;</a:t>
            </a:r>
          </a:p>
          <a:p>
            <a:pPr lvl="1"/>
            <a:r>
              <a:rPr lang="de-DE" sz="1200" kern="1200" dirty="0">
                <a:solidFill>
                  <a:schemeClr val="tx1"/>
                </a:solidFill>
                <a:effectLst/>
                <a:latin typeface="+mn-lt"/>
                <a:ea typeface="+mn-ea"/>
                <a:cs typeface="+mn-cs"/>
              </a:rPr>
              <a:t>Unterkunftshallen, Trinkbrunnen, Erfrischungshäuschen, Abortanlagen, Turnplätze, Erfrischungshäuschen, Abortanlagen, Turnplätze, Licht-Luftbad, Musiktempel, Vogelhäuser und Tiergehege </a:t>
            </a:r>
            <a:r>
              <a:rPr lang="de-DE" sz="1200" dirty="0"/>
              <a:t>(Ludwig LESSER nach STÜRMER 1985)</a:t>
            </a:r>
          </a:p>
          <a:p>
            <a:pPr lvl="1"/>
            <a:endParaRPr lang="de-DE" sz="1200" dirty="0"/>
          </a:p>
          <a:p>
            <a:pPr lvl="0"/>
            <a:r>
              <a:rPr lang="de-DE" sz="1200" dirty="0"/>
              <a:t>Formuliert anlässlich des  </a:t>
            </a:r>
            <a:r>
              <a:rPr lang="de-DE" sz="1200" kern="1200" dirty="0">
                <a:solidFill>
                  <a:schemeClr val="tx1"/>
                </a:solidFill>
                <a:effectLst/>
                <a:latin typeface="+mn-lt"/>
                <a:ea typeface="+mn-ea"/>
                <a:cs typeface="+mn-cs"/>
              </a:rPr>
              <a:t>33. Brandenburgischen Städtetags 1910</a:t>
            </a:r>
            <a:endParaRPr lang="de-DE" sz="1200" dirty="0"/>
          </a:p>
        </p:txBody>
      </p:sp>
      <p:sp>
        <p:nvSpPr>
          <p:cNvPr id="4" name="Foliennummernplatzhalter 3"/>
          <p:cNvSpPr>
            <a:spLocks noGrp="1"/>
          </p:cNvSpPr>
          <p:nvPr>
            <p:ph type="sldNum" sz="quarter" idx="5"/>
          </p:nvPr>
        </p:nvSpPr>
        <p:spPr/>
        <p:txBody>
          <a:bodyPr/>
          <a:lstStyle/>
          <a:p>
            <a:fld id="{FEE95461-1E82-48FC-B52A-2357E48B7260}" type="slidenum">
              <a:rPr lang="de-DE" smtClean="0"/>
              <a:t>3</a:t>
            </a:fld>
            <a:endParaRPr lang="de-DE"/>
          </a:p>
        </p:txBody>
      </p:sp>
    </p:spTree>
    <p:extLst>
      <p:ext uri="{BB962C8B-B14F-4D97-AF65-F5344CB8AC3E}">
        <p14:creationId xmlns:p14="http://schemas.microsoft.com/office/powerpoint/2010/main" val="399093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1910 321 Einwohner/ha (vgl. London 150, Hamburg 104)</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Volksparkidee nimmt in der Weimarer Republik richtig Fahrt auf (ab 1922 Jungfernheide, </a:t>
            </a:r>
            <a:r>
              <a:rPr lang="de-DE" sz="1200" kern="1200" dirty="0" err="1">
                <a:solidFill>
                  <a:schemeClr val="tx1"/>
                </a:solidFill>
                <a:effectLst/>
                <a:latin typeface="+mn-lt"/>
                <a:ea typeface="+mn-ea"/>
                <a:cs typeface="+mn-cs"/>
              </a:rPr>
              <a:t>Wulheide</a:t>
            </a:r>
            <a:r>
              <a:rPr lang="de-DE" sz="1200" kern="1200" dirty="0">
                <a:solidFill>
                  <a:schemeClr val="tx1"/>
                </a:solidFill>
                <a:effectLst/>
                <a:latin typeface="+mn-lt"/>
                <a:ea typeface="+mn-ea"/>
                <a:cs typeface="+mn-cs"/>
              </a:rPr>
              <a:t>, Schönholzer Heide, Tempelhofer Feld)</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FEE95461-1E82-48FC-B52A-2357E48B7260}" type="slidenum">
              <a:rPr lang="de-DE" smtClean="0"/>
              <a:t>4</a:t>
            </a:fld>
            <a:endParaRPr lang="de-DE"/>
          </a:p>
        </p:txBody>
      </p:sp>
    </p:spTree>
    <p:extLst>
      <p:ext uri="{BB962C8B-B14F-4D97-AF65-F5344CB8AC3E}">
        <p14:creationId xmlns:p14="http://schemas.microsoft.com/office/powerpoint/2010/main" val="80351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25 ha</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1907 Wettbewerb</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Gewinner Friedrich Bauer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1909 – 1913 gebaut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Besteht aus</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Bürgerwiese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Schülerwiese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Planschbecken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Blumengärten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Gehölzflächen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Rasenflächen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Zu der Zeit aber eher die Ausnahme</a:t>
            </a:r>
          </a:p>
        </p:txBody>
      </p:sp>
      <p:sp>
        <p:nvSpPr>
          <p:cNvPr id="4" name="Foliennummernplatzhalter 3"/>
          <p:cNvSpPr>
            <a:spLocks noGrp="1"/>
          </p:cNvSpPr>
          <p:nvPr>
            <p:ph type="sldNum" sz="quarter" idx="5"/>
          </p:nvPr>
        </p:nvSpPr>
        <p:spPr/>
        <p:txBody>
          <a:bodyPr/>
          <a:lstStyle/>
          <a:p>
            <a:fld id="{FEE95461-1E82-48FC-B52A-2357E48B7260}" type="slidenum">
              <a:rPr lang="de-DE" smtClean="0"/>
              <a:t>5</a:t>
            </a:fld>
            <a:endParaRPr lang="de-DE"/>
          </a:p>
        </p:txBody>
      </p:sp>
    </p:spTree>
    <p:extLst>
      <p:ext uri="{BB962C8B-B14F-4D97-AF65-F5344CB8AC3E}">
        <p14:creationId xmlns:p14="http://schemas.microsoft.com/office/powerpoint/2010/main" val="190145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ca. 200 ha</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Entwurf Erwin Barth</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Planung beginnt vor dem ersten Weltkrieg</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Umsetzung ab 1922</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Besteht aus</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Badeanstalt mit Restaurant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Ruderteich/Eisbahn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Planschwiese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Erholungsstätten für 8000 Kinder, inklusive Unterkunfts- und Verpflegungsräume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Spielwiese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Sportplätze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Buddelplätze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Kriegerdenkmal</a:t>
            </a:r>
          </a:p>
        </p:txBody>
      </p:sp>
      <p:sp>
        <p:nvSpPr>
          <p:cNvPr id="4" name="Foliennummernplatzhalter 3"/>
          <p:cNvSpPr>
            <a:spLocks noGrp="1"/>
          </p:cNvSpPr>
          <p:nvPr>
            <p:ph type="sldNum" sz="quarter" idx="5"/>
          </p:nvPr>
        </p:nvSpPr>
        <p:spPr/>
        <p:txBody>
          <a:bodyPr/>
          <a:lstStyle/>
          <a:p>
            <a:fld id="{FEE95461-1E82-48FC-B52A-2357E48B7260}" type="slidenum">
              <a:rPr lang="de-DE" smtClean="0"/>
              <a:t>6</a:t>
            </a:fld>
            <a:endParaRPr lang="de-DE"/>
          </a:p>
        </p:txBody>
      </p:sp>
    </p:spTree>
    <p:extLst>
      <p:ext uri="{BB962C8B-B14F-4D97-AF65-F5344CB8AC3E}">
        <p14:creationId xmlns:p14="http://schemas.microsoft.com/office/powerpoint/2010/main" val="290982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Entwurf Erwin Barth</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Eröffnung 1929</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Besteht aus</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Spielwiese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Sportplätze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Kinderspiel- und Liegewiesen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Gartentheater</a:t>
            </a:r>
          </a:p>
          <a:p>
            <a:pPr marL="628650" lvl="1" indent="-171450">
              <a:buFont typeface="Arial" panose="020B0604020202020204" pitchFamily="34" charset="0"/>
              <a:buChar char="•"/>
            </a:pPr>
            <a:r>
              <a:rPr lang="de-DE" sz="1200" kern="1200" dirty="0" err="1">
                <a:solidFill>
                  <a:schemeClr val="tx1"/>
                </a:solidFill>
                <a:effectLst/>
                <a:latin typeface="+mn-lt"/>
                <a:ea typeface="+mn-ea"/>
                <a:cs typeface="+mn-cs"/>
              </a:rPr>
              <a:t>Tanzring</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Rodelbahn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Luft- und Sonnenbad</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Dauerkleingartenanlage (die erste in Berlin und eine der ersten in Deutschland)</a:t>
            </a:r>
          </a:p>
        </p:txBody>
      </p:sp>
      <p:sp>
        <p:nvSpPr>
          <p:cNvPr id="4" name="Foliennummernplatzhalter 3"/>
          <p:cNvSpPr>
            <a:spLocks noGrp="1"/>
          </p:cNvSpPr>
          <p:nvPr>
            <p:ph type="sldNum" sz="quarter" idx="5"/>
          </p:nvPr>
        </p:nvSpPr>
        <p:spPr/>
        <p:txBody>
          <a:bodyPr/>
          <a:lstStyle/>
          <a:p>
            <a:fld id="{FEE95461-1E82-48FC-B52A-2357E48B7260}" type="slidenum">
              <a:rPr lang="de-DE" smtClean="0"/>
              <a:t>7</a:t>
            </a:fld>
            <a:endParaRPr lang="de-DE"/>
          </a:p>
        </p:txBody>
      </p:sp>
    </p:spTree>
    <p:extLst>
      <p:ext uri="{BB962C8B-B14F-4D97-AF65-F5344CB8AC3E}">
        <p14:creationId xmlns:p14="http://schemas.microsoft.com/office/powerpoint/2010/main" val="85581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Entstand 1898 um Wasserspeicher für das Wasserwerk </a:t>
            </a:r>
            <a:r>
              <a:rPr lang="de-DE" sz="1200" kern="1200" dirty="0" err="1">
                <a:solidFill>
                  <a:schemeClr val="tx1"/>
                </a:solidFill>
                <a:effectLst/>
                <a:latin typeface="+mn-lt"/>
                <a:ea typeface="+mn-ea"/>
                <a:cs typeface="+mn-cs"/>
              </a:rPr>
              <a:t>Tollkewitz</a:t>
            </a:r>
            <a:r>
              <a:rPr lang="de-DE"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Von Anfang an minimale </a:t>
            </a:r>
            <a:r>
              <a:rPr lang="de-DE" sz="1200" kern="1200" dirty="0" err="1">
                <a:solidFill>
                  <a:schemeClr val="tx1"/>
                </a:solidFill>
                <a:effectLst/>
                <a:latin typeface="+mn-lt"/>
                <a:ea typeface="+mn-ea"/>
                <a:cs typeface="+mn-cs"/>
              </a:rPr>
              <a:t>Austattung</a:t>
            </a:r>
            <a:r>
              <a:rPr lang="de-DE" sz="1200" kern="1200" dirty="0">
                <a:solidFill>
                  <a:schemeClr val="tx1"/>
                </a:solidFill>
                <a:effectLst/>
                <a:latin typeface="+mn-lt"/>
                <a:ea typeface="+mn-ea"/>
                <a:cs typeface="+mn-cs"/>
              </a:rPr>
              <a:t> (Bürgerkomitee Dresden-</a:t>
            </a:r>
            <a:r>
              <a:rPr lang="de-DE" sz="1200" kern="1200" dirty="0" err="1">
                <a:solidFill>
                  <a:schemeClr val="tx1"/>
                </a:solidFill>
                <a:effectLst/>
                <a:latin typeface="+mn-lt"/>
                <a:ea typeface="+mn-ea"/>
                <a:cs typeface="+mn-cs"/>
              </a:rPr>
              <a:t>Zschertnitz</a:t>
            </a:r>
            <a:r>
              <a:rPr lang="de-DE" sz="1200" kern="1200" dirty="0">
                <a:solidFill>
                  <a:schemeClr val="tx1"/>
                </a:solidFill>
                <a:effectLst/>
                <a:latin typeface="+mn-lt"/>
                <a:ea typeface="+mn-ea"/>
                <a:cs typeface="+mn-cs"/>
              </a:rPr>
              <a:t> e.V. 2003)</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Spielwiesen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Pergola</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Aussichtsturm (wurde gleichzeitig vom Wasserwerk genutzt)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Aussicht über die Stadt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Einkehrmöglichkeit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Naturdenkmal Fingerblättrige Rosskastanie - Aesculus </a:t>
            </a:r>
            <a:r>
              <a:rPr lang="de-DE" sz="1200" kern="1200" dirty="0" err="1">
                <a:solidFill>
                  <a:schemeClr val="tx1"/>
                </a:solidFill>
                <a:effectLst/>
                <a:latin typeface="+mn-lt"/>
                <a:ea typeface="+mn-ea"/>
                <a:cs typeface="+mn-cs"/>
              </a:rPr>
              <a:t>hippocastanum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digitate</a:t>
            </a:r>
            <a:r>
              <a:rPr lang="de-DE" sz="1200" kern="1200" dirty="0">
                <a:solidFill>
                  <a:schemeClr val="tx1"/>
                </a:solidFill>
                <a:effectLst/>
                <a:latin typeface="+mn-lt"/>
                <a:ea typeface="+mn-ea"/>
                <a:cs typeface="+mn-cs"/>
              </a:rPr>
              <a:t>“ (Themenstadtplan Dresden - Schutzgebiete nach Naturschutzrecht) wurde anlässlich der Gartenausstellung 1936 gepflanzt (Bürgerkomitee Dresden-</a:t>
            </a:r>
            <a:r>
              <a:rPr lang="de-DE" sz="1200" kern="1200" dirty="0" err="1">
                <a:solidFill>
                  <a:schemeClr val="tx1"/>
                </a:solidFill>
                <a:effectLst/>
                <a:latin typeface="+mn-lt"/>
                <a:ea typeface="+mn-ea"/>
                <a:cs typeface="+mn-cs"/>
              </a:rPr>
              <a:t>Zschertnitz</a:t>
            </a:r>
            <a:r>
              <a:rPr lang="de-DE" sz="1200" kern="1200" dirty="0">
                <a:solidFill>
                  <a:schemeClr val="tx1"/>
                </a:solidFill>
                <a:effectLst/>
                <a:latin typeface="+mn-lt"/>
                <a:ea typeface="+mn-ea"/>
                <a:cs typeface="+mn-cs"/>
              </a:rPr>
              <a:t> e.V. 2003)</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Grundwasserwerk </a:t>
            </a:r>
            <a:r>
              <a:rPr lang="de-DE" sz="1200" kern="1200" dirty="0" err="1">
                <a:solidFill>
                  <a:schemeClr val="tx1"/>
                </a:solidFill>
                <a:effectLst/>
                <a:latin typeface="+mn-lt"/>
                <a:ea typeface="+mn-ea"/>
                <a:cs typeface="+mn-cs"/>
              </a:rPr>
              <a:t>Tolkewitz</a:t>
            </a:r>
            <a:r>
              <a:rPr lang="de-DE" sz="1200" kern="1200" dirty="0">
                <a:solidFill>
                  <a:schemeClr val="tx1"/>
                </a:solidFill>
                <a:effectLst/>
                <a:latin typeface="+mn-lt"/>
                <a:ea typeface="+mn-ea"/>
                <a:cs typeface="+mn-cs"/>
              </a:rPr>
              <a:t>, Volkspark (Themenstadtplan Dresden - Kulturdenkmale)</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Teil eines im Süden Dresden Verlaufenden Grünzuges, dazu gehören auch der </a:t>
            </a:r>
            <a:r>
              <a:rPr lang="de-DE" sz="1200" kern="1200" dirty="0" err="1">
                <a:solidFill>
                  <a:schemeClr val="tx1"/>
                </a:solidFill>
                <a:effectLst/>
                <a:latin typeface="+mn-lt"/>
                <a:ea typeface="+mn-ea"/>
                <a:cs typeface="+mn-cs"/>
              </a:rPr>
              <a:t>Beutlerpark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Moreauweg</a:t>
            </a:r>
            <a:r>
              <a:rPr lang="de-DE" sz="1200" kern="1200" dirty="0">
                <a:solidFill>
                  <a:schemeClr val="tx1"/>
                </a:solidFill>
                <a:effectLst/>
                <a:latin typeface="+mn-lt"/>
                <a:ea typeface="+mn-ea"/>
                <a:cs typeface="+mn-cs"/>
              </a:rPr>
              <a:t> und Franzosenhöhe</a:t>
            </a:r>
          </a:p>
          <a:p>
            <a:endParaRPr lang="de-DE" dirty="0"/>
          </a:p>
        </p:txBody>
      </p:sp>
      <p:sp>
        <p:nvSpPr>
          <p:cNvPr id="4" name="Foliennummernplatzhalter 3"/>
          <p:cNvSpPr>
            <a:spLocks noGrp="1"/>
          </p:cNvSpPr>
          <p:nvPr>
            <p:ph type="sldNum" sz="quarter" idx="5"/>
          </p:nvPr>
        </p:nvSpPr>
        <p:spPr/>
        <p:txBody>
          <a:bodyPr/>
          <a:lstStyle/>
          <a:p>
            <a:fld id="{FEE95461-1E82-48FC-B52A-2357E48B7260}" type="slidenum">
              <a:rPr lang="de-DE" smtClean="0"/>
              <a:t>9</a:t>
            </a:fld>
            <a:endParaRPr lang="de-DE"/>
          </a:p>
        </p:txBody>
      </p:sp>
    </p:spTree>
    <p:extLst>
      <p:ext uri="{BB962C8B-B14F-4D97-AF65-F5344CB8AC3E}">
        <p14:creationId xmlns:p14="http://schemas.microsoft.com/office/powerpoint/2010/main" val="10338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6F8F483-3576-438E-AD95-F66A592CF703}" type="datetimeFigureOut">
              <a:rPr lang="de-DE" smtClean="0"/>
              <a:t>28.06.2019</a:t>
            </a:fld>
            <a:endParaRPr lang="de-DE"/>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1304276-4178-4E3C-8A58-8FEA1BFCC6FD}"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993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8F483-3576-438E-AD95-F66A592CF703}" type="datetimeFigureOut">
              <a:rPr lang="de-DE" smtClean="0"/>
              <a:t>28.06.2019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34835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8F483-3576-438E-AD95-F66A592CF703}" type="datetimeFigureOut">
              <a:rPr lang="de-DE" smtClean="0"/>
              <a:t>28.06.2019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83538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8F483-3576-438E-AD95-F66A592CF703}" type="datetimeFigureOut">
              <a:rPr lang="de-DE" smtClean="0"/>
              <a:t>28.06.2019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232828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de-DE"/>
              <a:t>Mastertitelformat bearbeiten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6F8F483-3576-438E-AD95-F66A592CF703}" type="datetimeFigureOut">
              <a:rPr lang="de-DE" smtClean="0"/>
              <a:t>28.06.2019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304276-4178-4E3C-8A58-8FEA1BFCC6FD}"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266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6F8F483-3576-438E-AD95-F66A592CF703}" type="datetimeFigureOut">
              <a:rPr lang="de-DE" smtClean="0"/>
              <a:t>28.06.2019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399929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de-DE"/>
              <a:t>Mastertextformat bearbeiten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6F8F483-3576-438E-AD95-F66A592CF703}" type="datetimeFigureOut">
              <a:rPr lang="de-DE" smtClean="0"/>
              <a:t>28.06.2019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132401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6F8F483-3576-438E-AD95-F66A592CF703}" type="datetimeFigureOut">
              <a:rPr lang="de-DE" smtClean="0"/>
              <a:t>28.06.2019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67291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8F483-3576-438E-AD95-F66A592CF703}" type="datetimeFigureOut">
              <a:rPr lang="de-DE" smtClean="0"/>
              <a:t>28.06.2019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267335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6F8F483-3576-438E-AD95-F66A592CF703}" type="datetimeFigureOut">
              <a:rPr lang="de-DE" smtClean="0"/>
              <a:t>28.06.2019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169486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6F8F483-3576-438E-AD95-F66A592CF703}" type="datetimeFigureOut">
              <a:rPr lang="de-DE" smtClean="0"/>
              <a:t>28.06.2019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1304276-4178-4E3C-8A58-8FEA1BFCC6FD}" type="slidenum">
              <a:rPr lang="de-DE" smtClean="0"/>
              <a:t>‹Nr.›</a:t>
            </a:fld>
            <a:endParaRPr lang="de-DE"/>
          </a:p>
        </p:txBody>
      </p:sp>
    </p:spTree>
    <p:extLst>
      <p:ext uri="{BB962C8B-B14F-4D97-AF65-F5344CB8AC3E}">
        <p14:creationId xmlns:p14="http://schemas.microsoft.com/office/powerpoint/2010/main" val="142700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6F8F483-3576-438E-AD95-F66A592CF703}" type="datetimeFigureOut">
              <a:rPr lang="de-DE" smtClean="0"/>
              <a:t>28.06.2019</a:t>
            </a:fld>
            <a:endParaRPr lang="de-DE"/>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de-DE"/>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1304276-4178-4E3C-8A58-8FEA1BFCC6FD}" type="slidenum">
              <a:rPr lang="de-DE" smtClean="0"/>
              <a:t>‹Nr.›</a:t>
            </a:fld>
            <a:endParaRPr lang="de-DE"/>
          </a:p>
        </p:txBody>
      </p:sp>
    </p:spTree>
    <p:extLst>
      <p:ext uri="{BB962C8B-B14F-4D97-AF65-F5344CB8AC3E}">
        <p14:creationId xmlns:p14="http://schemas.microsoft.com/office/powerpoint/2010/main" val="97777359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9811A-5777-42D5-BE88-A176C6AA3761}"/>
              </a:ext>
            </a:extLst>
          </p:cNvPr>
          <p:cNvSpPr>
            <a:spLocks noGrp="1"/>
          </p:cNvSpPr>
          <p:nvPr>
            <p:ph type="ctrTitle"/>
          </p:nvPr>
        </p:nvSpPr>
        <p:spPr>
          <a:xfrm>
            <a:off x="1660078" y="2005781"/>
            <a:ext cx="9418320" cy="3052916"/>
          </a:xfrm>
        </p:spPr>
        <p:txBody>
          <a:bodyPr>
            <a:normAutofit fontScale="90000"/>
          </a:bodyPr>
          <a:lstStyle/>
          <a:p>
            <a:pPr algn="just"/>
            <a:br>
              <a:rPr lang="de-DE" dirty="0"/>
            </a:br>
            <a:r>
              <a:rPr lang="de-DE" sz="6700" dirty="0"/>
              <a:t>Volksparks an Beispielen in Berlin und Dresden 	</a:t>
            </a:r>
            <a:br>
              <a:rPr lang="de-DE" dirty="0"/>
            </a:br>
            <a:endParaRPr lang="de-DE" dirty="0"/>
          </a:p>
        </p:txBody>
      </p:sp>
    </p:spTree>
    <p:extLst>
      <p:ext uri="{BB962C8B-B14F-4D97-AF65-F5344CB8AC3E}">
        <p14:creationId xmlns:p14="http://schemas.microsoft.com/office/powerpoint/2010/main" val="166349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BDE7-EBF0-439E-9AF6-6D85B029AC06}"/>
              </a:ext>
            </a:extLst>
          </p:cNvPr>
          <p:cNvSpPr>
            <a:spLocks noGrp="1"/>
          </p:cNvSpPr>
          <p:nvPr>
            <p:ph type="title"/>
          </p:nvPr>
        </p:nvSpPr>
        <p:spPr>
          <a:xfrm>
            <a:off x="1261872" y="365760"/>
            <a:ext cx="9692640" cy="792480"/>
          </a:xfrm>
        </p:spPr>
        <p:txBody>
          <a:bodyPr>
            <a:normAutofit/>
          </a:bodyPr>
          <a:lstStyle/>
          <a:p>
            <a:pPr algn="ctr"/>
            <a:r>
              <a:rPr lang="de-DE" dirty="0"/>
              <a:t>Literatur</a:t>
            </a:r>
          </a:p>
        </p:txBody>
      </p:sp>
      <p:sp>
        <p:nvSpPr>
          <p:cNvPr id="3" name="Inhaltsplatzhalter 2">
            <a:extLst>
              <a:ext uri="{FF2B5EF4-FFF2-40B4-BE49-F238E27FC236}">
                <a16:creationId xmlns:a16="http://schemas.microsoft.com/office/drawing/2014/main" id="{6668BEE0-6F96-4186-80A6-9B994978ADFB}"/>
              </a:ext>
            </a:extLst>
          </p:cNvPr>
          <p:cNvSpPr>
            <a:spLocks noGrp="1"/>
          </p:cNvSpPr>
          <p:nvPr>
            <p:ph sz="half" idx="1"/>
          </p:nvPr>
        </p:nvSpPr>
        <p:spPr>
          <a:xfrm>
            <a:off x="721896" y="1158240"/>
            <a:ext cx="10042358" cy="5499234"/>
          </a:xfrm>
        </p:spPr>
        <p:txBody>
          <a:bodyPr>
            <a:normAutofit fontScale="85000" lnSpcReduction="20000"/>
          </a:bodyPr>
          <a:lstStyle/>
          <a:p>
            <a:pPr marL="0" indent="0" algn="just">
              <a:buNone/>
            </a:pPr>
            <a:r>
              <a:rPr lang="de-DE" dirty="0"/>
              <a:t>Bezirksamt Wedding von Berlin, Abteilung Bau- und Wohnungswesen - Gartenbauamt (</a:t>
            </a:r>
            <a:r>
              <a:rPr lang="de-DE" dirty="0" err="1"/>
              <a:t>Hg</a:t>
            </a:r>
            <a:r>
              <a:rPr lang="de-DE" dirty="0"/>
              <a:t>.) (1988): "… wo eine </a:t>
            </a:r>
            <a:r>
              <a:rPr lang="de-DE" dirty="0" err="1"/>
              <a:t>freye</a:t>
            </a:r>
            <a:r>
              <a:rPr lang="de-DE" dirty="0"/>
              <a:t> und gesunde Luft </a:t>
            </a:r>
            <a:r>
              <a:rPr lang="de-DE" dirty="0" err="1"/>
              <a:t>athmet</a:t>
            </a:r>
            <a:r>
              <a:rPr lang="de-DE" dirty="0"/>
              <a:t> …". Zur Entstehung und Bedeutung der Volksparke im Wedding ; [Ausstellung des Bezirksamtes Wedding von Berlin, Abt. Bau- und Wohnungswesen - Gartenbauamt - zur 750-Jahr-Feier Berlin, 4.7.-27.9.1987 im Heimatmuseum Wedding. Unter Mitarbeit von G. </a:t>
            </a:r>
            <a:r>
              <a:rPr lang="de-DE" dirty="0" err="1"/>
              <a:t>Hottenträger</a:t>
            </a:r>
            <a:r>
              <a:rPr lang="de-DE" dirty="0"/>
              <a:t>. Berlin-Wedding; Heimatmuseum; Ausstellung. Berlin: Kulturbuch-Verl.</a:t>
            </a:r>
          </a:p>
          <a:p>
            <a:pPr marL="0" indent="0" algn="just">
              <a:buNone/>
            </a:pPr>
            <a:r>
              <a:rPr lang="de-DE" dirty="0"/>
              <a:t>Bürgerkomitee Dresden-</a:t>
            </a:r>
            <a:r>
              <a:rPr lang="de-DE" dirty="0" err="1"/>
              <a:t>Zschertnitz</a:t>
            </a:r>
            <a:r>
              <a:rPr lang="de-DE" dirty="0"/>
              <a:t> e.V. (</a:t>
            </a:r>
            <a:r>
              <a:rPr lang="de-DE" dirty="0" err="1"/>
              <a:t>Hg</a:t>
            </a:r>
            <a:r>
              <a:rPr lang="de-DE" dirty="0"/>
              <a:t>.) (2003): </a:t>
            </a:r>
            <a:r>
              <a:rPr lang="de-DE" dirty="0" err="1"/>
              <a:t>Zschertnitz</a:t>
            </a:r>
            <a:r>
              <a:rPr lang="de-DE" dirty="0"/>
              <a:t>. Unter Mitarbeit von A. </a:t>
            </a:r>
            <a:r>
              <a:rPr lang="de-DE" dirty="0" err="1"/>
              <a:t>Dubbers</a:t>
            </a:r>
            <a:r>
              <a:rPr lang="de-DE" dirty="0"/>
              <a:t> und E. Dr. </a:t>
            </a:r>
            <a:r>
              <a:rPr lang="de-DE" dirty="0" err="1"/>
              <a:t>Haueis</a:t>
            </a:r>
            <a:r>
              <a:rPr lang="de-DE" dirty="0"/>
              <a:t>. Dresden: Michel Sandstein Verlag (Aus der Geschichte eines Dresdner Stadtteils).</a:t>
            </a:r>
          </a:p>
          <a:p>
            <a:pPr marL="0" indent="0" algn="just">
              <a:buNone/>
            </a:pPr>
            <a:r>
              <a:rPr lang="de-DE" dirty="0" err="1"/>
              <a:t>Butenschön</a:t>
            </a:r>
            <a:r>
              <a:rPr lang="de-DE" dirty="0"/>
              <a:t>, S. (2007): Geschichte des Dresdner Stadtgrüns. </a:t>
            </a:r>
            <a:r>
              <a:rPr lang="de-DE" dirty="0" err="1"/>
              <a:t>Zugl</a:t>
            </a:r>
            <a:r>
              <a:rPr lang="de-DE" dirty="0"/>
              <a:t>.: Dresden, Techn. Univ., </a:t>
            </a:r>
            <a:r>
              <a:rPr lang="de-DE" dirty="0" err="1"/>
              <a:t>Diss</a:t>
            </a:r>
            <a:r>
              <a:rPr lang="de-DE" dirty="0"/>
              <a:t>., 2006. Berlin: Univ.-Verl. d. Techn. </a:t>
            </a:r>
            <a:r>
              <a:rPr lang="de-DE" dirty="0" err="1"/>
              <a:t>Univ</a:t>
            </a:r>
            <a:r>
              <a:rPr lang="de-DE" dirty="0"/>
              <a:t> (Arbeitshefte des Instituts für Stadt- und Regionalplanung, Technische Universität Berlin, 68).</a:t>
            </a:r>
          </a:p>
          <a:p>
            <a:pPr marL="0" indent="0" algn="just">
              <a:buNone/>
            </a:pPr>
            <a:r>
              <a:rPr lang="de-DE" dirty="0"/>
              <a:t>Stürmer, R. (1985): Vom Friedrichshain zum Volkspark </a:t>
            </a:r>
            <a:r>
              <a:rPr lang="de-DE" dirty="0" err="1"/>
              <a:t>Rehberge</a:t>
            </a:r>
            <a:r>
              <a:rPr lang="de-DE" dirty="0"/>
              <a:t>. Kommunales Grün in Berlin. In: M. von </a:t>
            </a:r>
            <a:r>
              <a:rPr lang="de-DE" dirty="0" err="1"/>
              <a:t>Plessen</a:t>
            </a:r>
            <a:r>
              <a:rPr lang="de-DE" dirty="0"/>
              <a:t> (</a:t>
            </a:r>
            <a:r>
              <a:rPr lang="de-DE" dirty="0" err="1"/>
              <a:t>Hg</a:t>
            </a:r>
            <a:r>
              <a:rPr lang="de-DE" dirty="0"/>
              <a:t>.): Berlin durch die Blume oder Kraut und Rüben. Gartenkunst in Berlin-Brandenburg ; [Katalog zur Ausstellung des Senators für Stadtentwicklung und Umweltschutz, Abt. III und der Bundesgartenschau-Berlin-1985-GmbH vom 5. Mai - 30. Juni 1985 in der Orangerie des Schlosses Charlottenburg, Berlin. Berlin: Nicolai.</a:t>
            </a:r>
          </a:p>
          <a:p>
            <a:pPr marL="0" indent="0" algn="just">
              <a:buNone/>
            </a:pPr>
            <a:r>
              <a:rPr lang="de-DE" dirty="0"/>
              <a:t>Themenstadtplan Dresden - Kulturdenkmale. Online verfügbar unter http://stadtplan2.dresden.de/(S(1hg00qyyemi1qewygfaqutg3))/spdd.aspx?TH=KA_KDM, zuletzt geprüft am 26.06.2019.</a:t>
            </a:r>
          </a:p>
          <a:p>
            <a:pPr marL="0" indent="0" algn="just">
              <a:buNone/>
            </a:pPr>
            <a:r>
              <a:rPr lang="de-DE" dirty="0"/>
              <a:t>Themenstadtplan Dresden - Schutzgebiete nach Naturschutzrecht. Online verfügbar unter http://stadtplan2.dresden.de/(S(dvoadoke14e0xm1cielmmjlz))/spdd.aspx?TH=UW_NATSCHR, zuletzt geprüft am 26.06.2019.</a:t>
            </a:r>
          </a:p>
          <a:p>
            <a:pPr marL="0" indent="0" algn="just">
              <a:buNone/>
            </a:pPr>
            <a:r>
              <a:rPr lang="de-DE" dirty="0"/>
              <a:t>Wiegand, H.; </a:t>
            </a:r>
            <a:r>
              <a:rPr lang="de-DE" dirty="0" err="1"/>
              <a:t>Hennebo</a:t>
            </a:r>
            <a:r>
              <a:rPr lang="de-DE" dirty="0"/>
              <a:t>, D. (1977): Entwicklung des Stadtgrüns in Deutschland zwischen 1890 und 1925 am Beispiel der Arbeiten Fritz </a:t>
            </a:r>
            <a:r>
              <a:rPr lang="de-DE" dirty="0" err="1"/>
              <a:t>Enckes</a:t>
            </a:r>
            <a:r>
              <a:rPr lang="de-DE" dirty="0"/>
              <a:t>. 1. Aufl. Hannover: Patzer (Geschichte des Stadtgrüns, 2) </a:t>
            </a:r>
          </a:p>
          <a:p>
            <a:endParaRPr lang="de-DE" dirty="0"/>
          </a:p>
        </p:txBody>
      </p:sp>
    </p:spTree>
    <p:extLst>
      <p:ext uri="{BB962C8B-B14F-4D97-AF65-F5344CB8AC3E}">
        <p14:creationId xmlns:p14="http://schemas.microsoft.com/office/powerpoint/2010/main" val="349012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EC6D6-118A-47D4-B762-68700BF1911F}"/>
              </a:ext>
            </a:extLst>
          </p:cNvPr>
          <p:cNvSpPr>
            <a:spLocks noGrp="1"/>
          </p:cNvSpPr>
          <p:nvPr>
            <p:ph type="title"/>
          </p:nvPr>
        </p:nvSpPr>
        <p:spPr>
          <a:xfrm>
            <a:off x="1261872" y="365760"/>
            <a:ext cx="9692640" cy="746760"/>
          </a:xfrm>
        </p:spPr>
        <p:txBody>
          <a:bodyPr/>
          <a:lstStyle/>
          <a:p>
            <a:pPr algn="ctr"/>
            <a:r>
              <a:rPr lang="de-DE" dirty="0"/>
              <a:t>Abbildungen</a:t>
            </a:r>
          </a:p>
        </p:txBody>
      </p:sp>
      <p:sp>
        <p:nvSpPr>
          <p:cNvPr id="3" name="Inhaltsplatzhalter 2">
            <a:extLst>
              <a:ext uri="{FF2B5EF4-FFF2-40B4-BE49-F238E27FC236}">
                <a16:creationId xmlns:a16="http://schemas.microsoft.com/office/drawing/2014/main" id="{549110CA-D70D-4987-997E-6C62B303C5B3}"/>
              </a:ext>
            </a:extLst>
          </p:cNvPr>
          <p:cNvSpPr>
            <a:spLocks noGrp="1"/>
          </p:cNvSpPr>
          <p:nvPr>
            <p:ph sz="half" idx="1"/>
          </p:nvPr>
        </p:nvSpPr>
        <p:spPr>
          <a:xfrm>
            <a:off x="336885" y="1112520"/>
            <a:ext cx="10617626" cy="5379720"/>
          </a:xfrm>
        </p:spPr>
        <p:txBody>
          <a:bodyPr>
            <a:normAutofit fontScale="40000" lnSpcReduction="20000"/>
          </a:bodyPr>
          <a:lstStyle/>
          <a:p>
            <a:pPr marL="342900" indent="-342900" algn="just">
              <a:buFont typeface="+mj-lt"/>
              <a:buAutoNum type="arabicPeriod"/>
            </a:pPr>
            <a:r>
              <a:rPr lang="de-DE" sz="2300" dirty="0"/>
              <a:t>J. D. Heidenreich (1792): Christian Cay Lorenz Hirschfeld. Online verfügbar unter https://upload.wikimedia.org/wikipedia/commons/7/77/Christian_Cay_Lorenz_Hirschfeld_by_Heidenreich.jpg, zuletzt aktualisiert am 26.06.2019, zuletzt geprüft am 26.06.2019.</a:t>
            </a:r>
          </a:p>
          <a:p>
            <a:pPr marL="342900" indent="-342900" algn="just">
              <a:buFont typeface="+mj-lt"/>
              <a:buAutoNum type="arabicPeriod"/>
            </a:pPr>
            <a:r>
              <a:rPr lang="de-DE" sz="2300" dirty="0"/>
              <a:t>Familienarchiv Lesser (1930): Ludwig Lesser. Online verfügbar unter http://www.katrin-lesser.de/wordpress-neu/wp-content/uploads/2008/12/ludwig-lesser_um1930_familienarchivlesser11.jpg, zuletzt geprüft am 26.06.2019.</a:t>
            </a:r>
          </a:p>
          <a:p>
            <a:pPr marL="342900" indent="-342900" algn="just">
              <a:buFont typeface="+mj-lt"/>
              <a:buAutoNum type="arabicPeriod"/>
            </a:pPr>
            <a:r>
              <a:rPr lang="en-GB" sz="2300" dirty="0"/>
              <a:t>Google Maps: Parks in Berlin. </a:t>
            </a:r>
            <a:r>
              <a:rPr lang="de-DE" sz="2300" dirty="0"/>
              <a:t>Online verfügbar unter https://www.google.de/maps/search/Parks,+Berlin/@52.5154839,13.3294231,15725m/data=!3m1!1e3, zuletzt geprüft am 27.06.2019.</a:t>
            </a:r>
          </a:p>
          <a:p>
            <a:pPr marL="342900" indent="-342900" algn="just">
              <a:buFont typeface="+mj-lt"/>
              <a:buAutoNum type="arabicPeriod"/>
            </a:pPr>
            <a:r>
              <a:rPr lang="de-DE" sz="2300" dirty="0"/>
              <a:t>Wikipedia (2019): Der Schiller - Park in Berlin. Online verfügbar unter https://upload.wikimedia.org/wikipedia/commons/4/41/Wedding_Schillerpark_1910.jpg, zuletzt aktualisiert am 17.06.2019, zuletzt geprüft am 26.06.2019.</a:t>
            </a:r>
          </a:p>
          <a:p>
            <a:pPr marL="342900" indent="-342900" algn="just">
              <a:buFont typeface="+mj-lt"/>
              <a:buAutoNum type="arabicPeriod"/>
            </a:pPr>
            <a:r>
              <a:rPr lang="de-DE" sz="2300" dirty="0"/>
              <a:t>Stürmer, R. (1985): Vom Friedrichshain zum Volkspark </a:t>
            </a:r>
            <a:r>
              <a:rPr lang="de-DE" sz="2300" dirty="0" err="1"/>
              <a:t>Rehberge</a:t>
            </a:r>
            <a:r>
              <a:rPr lang="de-DE" sz="2300" dirty="0"/>
              <a:t>. Kommunales Grün in Berlin. In: M. von </a:t>
            </a:r>
            <a:r>
              <a:rPr lang="de-DE" sz="2300" dirty="0" err="1"/>
              <a:t>Plessen</a:t>
            </a:r>
            <a:r>
              <a:rPr lang="de-DE" sz="2300" dirty="0"/>
              <a:t> (</a:t>
            </a:r>
            <a:r>
              <a:rPr lang="de-DE" sz="2300" dirty="0" err="1"/>
              <a:t>Hg</a:t>
            </a:r>
            <a:r>
              <a:rPr lang="de-DE" sz="2300" dirty="0"/>
              <a:t>.): Berlin durch die Blume oder Kraut und Rüben. Gartenkunst in Berlin-Brandenburg ; [Katalog zur Ausstellung des Senators für Stadtentwicklung und Umweltschutz, Abt. III und der Bundesgartenschau-Berlin-1985-GmbH vom 5. Mai - 30. Juni 1985 in der Orangerie des Schlosses Charlottenburg, Berlin. Berlin: Nicolai.</a:t>
            </a:r>
          </a:p>
          <a:p>
            <a:pPr marL="342900" indent="-342900" algn="just">
              <a:buFont typeface="+mj-lt"/>
              <a:buAutoNum type="arabicPeriod"/>
            </a:pPr>
            <a:r>
              <a:rPr lang="de-DE" sz="2300" dirty="0"/>
              <a:t>Park Jungfernheide. Online verfügbar unter https://www.berlin.de/senuvk/umwelt/stadtgruen/gruenanlagen/de/gruenanlagen_plaetze/charlottenburg/volkspark_jungfernheide/extra_karte.shtml, zuletzt geprüft am 26.06.2019.</a:t>
            </a:r>
          </a:p>
          <a:p>
            <a:pPr marL="342900" indent="-342900" algn="just">
              <a:buFont typeface="+mj-lt"/>
              <a:buAutoNum type="arabicPeriod"/>
            </a:pPr>
            <a:r>
              <a:rPr lang="de-DE" sz="2300" dirty="0"/>
              <a:t>Barth, E. (1927): Plan Volkspark </a:t>
            </a:r>
            <a:r>
              <a:rPr lang="de-DE" sz="2300" dirty="0" err="1"/>
              <a:t>Rehberge</a:t>
            </a:r>
            <a:r>
              <a:rPr lang="de-DE" sz="2300" dirty="0"/>
              <a:t>. Online verfügbar unter https://de.wikipedia.org/wiki/Volkspark_Rehberge#/media/Datei:Erwin_Barth_Volkspark_Rehberge_Gesamtanlage_im_Grundriss_1927.jpg, zuletzt geprüft am 26.06.2019.</a:t>
            </a:r>
          </a:p>
          <a:p>
            <a:pPr marL="342900" indent="-342900" algn="just">
              <a:buFont typeface="+mj-lt"/>
              <a:buAutoNum type="arabicPeriod"/>
            </a:pPr>
            <a:r>
              <a:rPr lang="de-DE" sz="2300" dirty="0"/>
              <a:t>Bundesarchiv via Wikipedia: Volkspark </a:t>
            </a:r>
            <a:r>
              <a:rPr lang="de-DE" sz="2300" dirty="0" err="1"/>
              <a:t>Rehberge</a:t>
            </a:r>
            <a:r>
              <a:rPr lang="de-DE" sz="2300" dirty="0"/>
              <a:t> - </a:t>
            </a:r>
            <a:r>
              <a:rPr lang="de-DE" sz="2300" dirty="0" err="1"/>
              <a:t>Tanzring</a:t>
            </a:r>
            <a:r>
              <a:rPr lang="de-DE" sz="2300" dirty="0"/>
              <a:t> bei der Eröffnung 1929. Online verfügbar unter https://upload.wikimedia.org/wikipedia/commons/0/07/Bundesarchiv_Bild_102-07964%2C_Berlin%2C_Er%C3%B6ffnung_des_Volksparkes.jpg, zuletzt geprüft am 27.06.2019.</a:t>
            </a:r>
          </a:p>
          <a:p>
            <a:pPr marL="342900" indent="-342900" algn="just">
              <a:buFont typeface="+mj-lt"/>
              <a:buAutoNum type="arabicPeriod"/>
            </a:pPr>
            <a:r>
              <a:rPr lang="de-DE" sz="2300" dirty="0"/>
              <a:t>Bundesarchiv via Wikipedia: Volkspark </a:t>
            </a:r>
            <a:r>
              <a:rPr lang="de-DE" sz="2300" dirty="0" err="1"/>
              <a:t>Rehberge</a:t>
            </a:r>
            <a:r>
              <a:rPr lang="de-DE" sz="2300" dirty="0"/>
              <a:t> - Übungswiese bei der Eröffnung 1929. Online verfügbar unter https://upload.wikimedia.org/wikipedia/commons/8/81/Bundesarchiv_Bild_102-07963%2C_Berlin%2C_Er%C3%B6ffnung_des_Volksparkes.jpg, zuletzt geprüft am 27.06.2019.</a:t>
            </a:r>
          </a:p>
          <a:p>
            <a:pPr marL="342900" indent="-342900" algn="just">
              <a:buFont typeface="+mj-lt"/>
              <a:buAutoNum type="arabicPeriod"/>
            </a:pPr>
            <a:r>
              <a:rPr lang="de-DE" sz="2300" dirty="0"/>
              <a:t>dresden.de (2007): Faltblatt Bürgerwiese. </a:t>
            </a:r>
            <a:r>
              <a:rPr lang="de-DE" sz="2300" dirty="0" err="1"/>
              <a:t>Hg</a:t>
            </a:r>
            <a:r>
              <a:rPr lang="de-DE" sz="2300" dirty="0"/>
              <a:t>. v. Landeshauptstadt Dresden, Amt für Stadtgrün und Abfallwirtschaft und Amt für Presse- und Öffentlichkeitsarbeit. Online verfügbar unter https://www.dresden.de/media/pdf/gruenflaechen/Faltblatt_Buergerwiese.pdf, zuletzt geprüft am 27.06.2019.</a:t>
            </a:r>
          </a:p>
          <a:p>
            <a:pPr marL="342900" indent="-342900" algn="just">
              <a:buFont typeface="+mj-lt"/>
              <a:buAutoNum type="arabicPeriod"/>
            </a:pPr>
            <a:r>
              <a:rPr lang="de-DE" sz="2300" dirty="0"/>
              <a:t>Bürgerkomitee Dresden-</a:t>
            </a:r>
            <a:r>
              <a:rPr lang="de-DE" sz="2300" dirty="0" err="1"/>
              <a:t>Zschertnitz</a:t>
            </a:r>
            <a:r>
              <a:rPr lang="de-DE" sz="2300" dirty="0"/>
              <a:t> e.V. (</a:t>
            </a:r>
            <a:r>
              <a:rPr lang="de-DE" sz="2300" dirty="0" err="1"/>
              <a:t>Hg</a:t>
            </a:r>
            <a:r>
              <a:rPr lang="de-DE" sz="2300" dirty="0"/>
              <a:t>.) (2003): </a:t>
            </a:r>
            <a:r>
              <a:rPr lang="de-DE" sz="2300" dirty="0" err="1"/>
              <a:t>Zschertnitz</a:t>
            </a:r>
            <a:r>
              <a:rPr lang="de-DE" sz="2300" dirty="0"/>
              <a:t>. Unter Mitarbeit von A. </a:t>
            </a:r>
            <a:r>
              <a:rPr lang="de-DE" sz="2300" dirty="0" err="1"/>
              <a:t>Dubbers</a:t>
            </a:r>
            <a:r>
              <a:rPr lang="de-DE" sz="2300" dirty="0"/>
              <a:t> und E. Dr. </a:t>
            </a:r>
            <a:r>
              <a:rPr lang="de-DE" sz="2300" dirty="0" err="1"/>
              <a:t>Haueis</a:t>
            </a:r>
            <a:r>
              <a:rPr lang="de-DE" sz="2300" dirty="0"/>
              <a:t>. Dresden: Michel Sandstein Verlag (Aus der Geschichte eines Dresdner Stadtteils).</a:t>
            </a:r>
          </a:p>
          <a:p>
            <a:pPr marL="342900" indent="-342900" algn="just">
              <a:buFont typeface="+mj-lt"/>
              <a:buAutoNum type="arabicPeriod"/>
            </a:pPr>
            <a:r>
              <a:rPr lang="de-DE" sz="2300" dirty="0"/>
              <a:t>Bürgerkomitee Dresden-</a:t>
            </a:r>
            <a:r>
              <a:rPr lang="de-DE" sz="2300" dirty="0" err="1"/>
              <a:t>Zschertnitz</a:t>
            </a:r>
            <a:r>
              <a:rPr lang="de-DE" sz="2300" dirty="0"/>
              <a:t> e.V. (</a:t>
            </a:r>
            <a:r>
              <a:rPr lang="de-DE" sz="2300" dirty="0" err="1"/>
              <a:t>Hg</a:t>
            </a:r>
            <a:r>
              <a:rPr lang="de-DE" sz="2300" dirty="0"/>
              <a:t>.) (2003): </a:t>
            </a:r>
            <a:r>
              <a:rPr lang="de-DE" sz="2300" dirty="0" err="1"/>
              <a:t>Zschertnitz</a:t>
            </a:r>
            <a:r>
              <a:rPr lang="de-DE" sz="2300" dirty="0"/>
              <a:t>. Unter Mitarbeit von A. </a:t>
            </a:r>
            <a:r>
              <a:rPr lang="de-DE" sz="2300" dirty="0" err="1"/>
              <a:t>Dubbers</a:t>
            </a:r>
            <a:r>
              <a:rPr lang="de-DE" sz="2300" dirty="0"/>
              <a:t> und E. Dr. </a:t>
            </a:r>
            <a:r>
              <a:rPr lang="de-DE" sz="2300" dirty="0" err="1"/>
              <a:t>Haueis</a:t>
            </a:r>
            <a:r>
              <a:rPr lang="de-DE" sz="2300" dirty="0"/>
              <a:t>. Dresden: Michel Sandstein Verlag (Aus der Geschichte eines Dresdner Stadtteils).</a:t>
            </a:r>
          </a:p>
          <a:p>
            <a:pPr marL="342900" indent="-342900" algn="just">
              <a:buFont typeface="+mj-lt"/>
              <a:buAutoNum type="arabicPeriod"/>
            </a:pPr>
            <a:endParaRPr lang="de-DE" dirty="0"/>
          </a:p>
          <a:p>
            <a:pPr marL="342900" indent="-342900" algn="just">
              <a:buFont typeface="+mj-lt"/>
              <a:buAutoNum type="arabicPeriod"/>
            </a:pPr>
            <a:endParaRPr lang="de-DE" sz="1600" dirty="0"/>
          </a:p>
          <a:p>
            <a:pPr marL="342900" indent="-342900">
              <a:buFont typeface="+mj-lt"/>
              <a:buAutoNum type="arabicPeriod"/>
            </a:pPr>
            <a:endParaRPr lang="de-DE" dirty="0"/>
          </a:p>
        </p:txBody>
      </p:sp>
    </p:spTree>
    <p:extLst>
      <p:ext uri="{BB962C8B-B14F-4D97-AF65-F5344CB8AC3E}">
        <p14:creationId xmlns:p14="http://schemas.microsoft.com/office/powerpoint/2010/main" val="311260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D863A-23E7-428B-A51A-B9E268F3646F}"/>
              </a:ext>
            </a:extLst>
          </p:cNvPr>
          <p:cNvSpPr>
            <a:spLocks noGrp="1"/>
          </p:cNvSpPr>
          <p:nvPr>
            <p:ph type="title"/>
          </p:nvPr>
        </p:nvSpPr>
        <p:spPr>
          <a:xfrm>
            <a:off x="1261872" y="365760"/>
            <a:ext cx="9692640" cy="711200"/>
          </a:xfrm>
        </p:spPr>
        <p:txBody>
          <a:bodyPr/>
          <a:lstStyle/>
          <a:p>
            <a:pPr algn="ctr"/>
            <a:r>
              <a:rPr lang="de-DE" dirty="0"/>
              <a:t>Anhang</a:t>
            </a:r>
          </a:p>
        </p:txBody>
      </p:sp>
      <p:sp>
        <p:nvSpPr>
          <p:cNvPr id="3" name="Inhaltsplatzhalter 2">
            <a:extLst>
              <a:ext uri="{FF2B5EF4-FFF2-40B4-BE49-F238E27FC236}">
                <a16:creationId xmlns:a16="http://schemas.microsoft.com/office/drawing/2014/main" id="{5F69092B-E866-48ED-AB19-07B49D786BA1}"/>
              </a:ext>
            </a:extLst>
          </p:cNvPr>
          <p:cNvSpPr>
            <a:spLocks noGrp="1"/>
          </p:cNvSpPr>
          <p:nvPr>
            <p:ph sz="half" idx="1"/>
          </p:nvPr>
        </p:nvSpPr>
        <p:spPr>
          <a:xfrm>
            <a:off x="1261872" y="1828800"/>
            <a:ext cx="9121648" cy="4351337"/>
          </a:xfrm>
        </p:spPr>
        <p:txBody>
          <a:bodyPr/>
          <a:lstStyle/>
          <a:p>
            <a:r>
              <a:rPr lang="de-DE" dirty="0"/>
              <a:t>Podcast zu den NS-Thingstätten: „Zeitsprung 119 - Die NS-Thingbewegung – Thingstätten und Thingspiele“  https://www.zeitsprung.fm/podcast/zs119/</a:t>
            </a:r>
          </a:p>
        </p:txBody>
      </p:sp>
    </p:spTree>
    <p:extLst>
      <p:ext uri="{BB962C8B-B14F-4D97-AF65-F5344CB8AC3E}">
        <p14:creationId xmlns:p14="http://schemas.microsoft.com/office/powerpoint/2010/main" val="413218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F68F46-5BCA-4EAE-9F84-4E5272BF081C}"/>
              </a:ext>
            </a:extLst>
          </p:cNvPr>
          <p:cNvSpPr>
            <a:spLocks noGrp="1"/>
          </p:cNvSpPr>
          <p:nvPr>
            <p:ph type="title"/>
          </p:nvPr>
        </p:nvSpPr>
        <p:spPr>
          <a:xfrm>
            <a:off x="6483096" y="624110"/>
            <a:ext cx="5021516" cy="747490"/>
          </a:xfrm>
        </p:spPr>
        <p:txBody>
          <a:bodyPr vert="horz" lIns="91440" tIns="45720" rIns="91440" bIns="45720" rtlCol="0" anchor="t">
            <a:normAutofit/>
          </a:bodyPr>
          <a:lstStyle/>
          <a:p>
            <a:r>
              <a:rPr lang="en-US" dirty="0" err="1"/>
              <a:t>Volksgärten</a:t>
            </a:r>
            <a:endParaRPr lang="en-US" dirty="0"/>
          </a:p>
        </p:txBody>
      </p:sp>
      <p:pic>
        <p:nvPicPr>
          <p:cNvPr id="9" name="Inhaltsplatzhalter 8">
            <a:extLst>
              <a:ext uri="{FF2B5EF4-FFF2-40B4-BE49-F238E27FC236}">
                <a16:creationId xmlns:a16="http://schemas.microsoft.com/office/drawing/2014/main" id="{04D924A0-C9E9-4D10-B635-B03B966AB9E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 b="9338"/>
          <a:stretch/>
        </p:blipFill>
        <p:spPr>
          <a:xfrm>
            <a:off x="439476" y="401841"/>
            <a:ext cx="3785921" cy="5558412"/>
          </a:xfrm>
          <a:prstGeom prst="rect">
            <a:avLst/>
          </a:prstGeom>
        </p:spPr>
      </p:pic>
      <p:sp>
        <p:nvSpPr>
          <p:cNvPr id="6" name="Inhaltsplatzhalter 5">
            <a:extLst>
              <a:ext uri="{FF2B5EF4-FFF2-40B4-BE49-F238E27FC236}">
                <a16:creationId xmlns:a16="http://schemas.microsoft.com/office/drawing/2014/main" id="{3964378B-C92C-4F9A-84E7-8C821E53D332}"/>
              </a:ext>
            </a:extLst>
          </p:cNvPr>
          <p:cNvSpPr>
            <a:spLocks noGrp="1"/>
          </p:cNvSpPr>
          <p:nvPr>
            <p:ph sz="half" idx="2"/>
          </p:nvPr>
        </p:nvSpPr>
        <p:spPr>
          <a:xfrm>
            <a:off x="4353340" y="1570383"/>
            <a:ext cx="6798364" cy="4639554"/>
          </a:xfrm>
        </p:spPr>
        <p:txBody>
          <a:bodyPr vert="horz" lIns="91440" tIns="45720" rIns="91440" bIns="45720" rtlCol="0">
            <a:normAutofit/>
          </a:bodyPr>
          <a:lstStyle/>
          <a:p>
            <a:pPr algn="just"/>
            <a:r>
              <a:rPr lang="de-DE" sz="2400" dirty="0"/>
              <a:t>Besucher sollen freie Gesunde Luft atmen</a:t>
            </a:r>
          </a:p>
          <a:p>
            <a:pPr algn="just"/>
            <a:r>
              <a:rPr lang="de-DE" sz="2400" dirty="0"/>
              <a:t>Anmutige Bilder und Empfindungen sollen den Besucher erquicken</a:t>
            </a:r>
          </a:p>
          <a:p>
            <a:pPr algn="just"/>
            <a:r>
              <a:rPr lang="de-DE" sz="2400" dirty="0"/>
              <a:t>Hier soll man sich finden, sich sehen, miteinander umherwandeln, sich unterhalten.</a:t>
            </a:r>
          </a:p>
          <a:p>
            <a:pPr algn="just"/>
            <a:r>
              <a:rPr lang="de-DE" sz="2400" dirty="0"/>
              <a:t>Sie sollen den Stadtbewohner „unmerklich von den unedlen und kostbaren Arten der städtischen Zeitverkürzung“ wegziehen (HIRSCHFELD nach WIEGAND und HENNEBO 1977)</a:t>
            </a:r>
          </a:p>
        </p:txBody>
      </p:sp>
      <p:sp>
        <p:nvSpPr>
          <p:cNvPr id="11" name="Textfeld 10">
            <a:extLst>
              <a:ext uri="{FF2B5EF4-FFF2-40B4-BE49-F238E27FC236}">
                <a16:creationId xmlns:a16="http://schemas.microsoft.com/office/drawing/2014/main" id="{3AFA944D-E7F0-46F3-85D6-1BEA92BE7DE5}"/>
              </a:ext>
            </a:extLst>
          </p:cNvPr>
          <p:cNvSpPr txBox="1"/>
          <p:nvPr/>
        </p:nvSpPr>
        <p:spPr>
          <a:xfrm>
            <a:off x="439476" y="5958981"/>
            <a:ext cx="3675324" cy="400110"/>
          </a:xfrm>
          <a:prstGeom prst="rect">
            <a:avLst/>
          </a:prstGeom>
          <a:noFill/>
        </p:spPr>
        <p:txBody>
          <a:bodyPr wrap="square" rtlCol="0">
            <a:spAutoFit/>
          </a:bodyPr>
          <a:lstStyle/>
          <a:p>
            <a:pPr algn="just"/>
            <a:r>
              <a:rPr lang="de-DE" sz="1000" dirty="0"/>
              <a:t>Abb. 1: Christian Cay Lorenz Hirschfeld, Kupferstich (J. D. Heidenreich 1792, Quelle: Wikipedia)</a:t>
            </a:r>
          </a:p>
        </p:txBody>
      </p:sp>
    </p:spTree>
    <p:extLst>
      <p:ext uri="{BB962C8B-B14F-4D97-AF65-F5344CB8AC3E}">
        <p14:creationId xmlns:p14="http://schemas.microsoft.com/office/powerpoint/2010/main" val="18895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8B5CA7D-74E5-441D-BD74-1C4C638AA095}"/>
              </a:ext>
            </a:extLst>
          </p:cNvPr>
          <p:cNvSpPr>
            <a:spLocks noGrp="1"/>
          </p:cNvSpPr>
          <p:nvPr>
            <p:ph type="title"/>
          </p:nvPr>
        </p:nvSpPr>
        <p:spPr>
          <a:xfrm>
            <a:off x="6096000" y="505674"/>
            <a:ext cx="3047633" cy="767301"/>
          </a:xfrm>
        </p:spPr>
        <p:txBody>
          <a:bodyPr vert="horz" lIns="91440" tIns="45720" rIns="91440" bIns="45720" rtlCol="0" anchor="b">
            <a:normAutofit/>
          </a:bodyPr>
          <a:lstStyle/>
          <a:p>
            <a:r>
              <a:rPr lang="en-US" dirty="0" err="1"/>
              <a:t>Volksparks</a:t>
            </a:r>
            <a:endParaRPr lang="en-US" dirty="0"/>
          </a:p>
        </p:txBody>
      </p:sp>
      <p:sp>
        <p:nvSpPr>
          <p:cNvPr id="7" name="Inhaltsplatzhalter 6">
            <a:extLst>
              <a:ext uri="{FF2B5EF4-FFF2-40B4-BE49-F238E27FC236}">
                <a16:creationId xmlns:a16="http://schemas.microsoft.com/office/drawing/2014/main" id="{5B4C1324-E0ED-4B85-AF27-0FCE4AFE364C}"/>
              </a:ext>
            </a:extLst>
          </p:cNvPr>
          <p:cNvSpPr>
            <a:spLocks noGrp="1"/>
          </p:cNvSpPr>
          <p:nvPr>
            <p:ph sz="half" idx="2"/>
          </p:nvPr>
        </p:nvSpPr>
        <p:spPr>
          <a:xfrm>
            <a:off x="4373218" y="1660121"/>
            <a:ext cx="6919622" cy="4779200"/>
          </a:xfrm>
        </p:spPr>
        <p:txBody>
          <a:bodyPr vert="horz" lIns="91440" tIns="45720" rIns="91440" bIns="45720" rtlCol="0">
            <a:normAutofit/>
          </a:bodyPr>
          <a:lstStyle/>
          <a:p>
            <a:pPr lvl="0"/>
            <a:r>
              <a:rPr lang="de-DE" sz="2000" dirty="0"/>
              <a:t>Als Volkspark kann nur diejenige öffentliche Parkanalage bezeichnet werden, die im Gegensatz zu den meisten bisherigen öffentlichen Parks nicht nur gelegentlichen Spaziergängen dient, sondern den größeren Volksmassen und allen Kreisen der Bevölkerung zu jeder Jahreszeit Raum und Gelegenheit bietet zum Aufenthalt im Freien, zum </a:t>
            </a:r>
            <a:r>
              <a:rPr lang="de-DE" sz="2000" dirty="0" err="1"/>
              <a:t>Sichausleben</a:t>
            </a:r>
            <a:r>
              <a:rPr lang="de-DE" sz="2000" dirty="0"/>
              <a:t> in Spiel und Sport ebenso wie zum beschaulichen Ausruhen.</a:t>
            </a:r>
          </a:p>
          <a:p>
            <a:pPr lvl="0"/>
            <a:r>
              <a:rPr lang="de-DE" sz="2000" dirty="0"/>
              <a:t>Diesen Zweck können die meisten bisherigen öffentlichen Parks in genügender Weise nicht dienen, weil bei ihrer Anlage der „</a:t>
            </a:r>
            <a:r>
              <a:rPr lang="de-DE" sz="2000" dirty="0" err="1"/>
              <a:t>Zierwert</a:t>
            </a:r>
            <a:r>
              <a:rPr lang="de-DE" sz="2000" dirty="0"/>
              <a:t>“ zu stark berücksichtigt wurde, währen man an den praktischen Zweck des Parks viel zu wenig dachte.(LESSER nach PLESSEN 1985)</a:t>
            </a:r>
          </a:p>
        </p:txBody>
      </p:sp>
      <p:sp>
        <p:nvSpPr>
          <p:cNvPr id="21" name="Rectangle 20">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feld 9">
            <a:extLst>
              <a:ext uri="{FF2B5EF4-FFF2-40B4-BE49-F238E27FC236}">
                <a16:creationId xmlns:a16="http://schemas.microsoft.com/office/drawing/2014/main" id="{00DBDA10-5424-4CF4-BE25-16F992194EAC}"/>
              </a:ext>
            </a:extLst>
          </p:cNvPr>
          <p:cNvSpPr txBox="1"/>
          <p:nvPr/>
        </p:nvSpPr>
        <p:spPr>
          <a:xfrm>
            <a:off x="225701" y="6321313"/>
            <a:ext cx="4432852" cy="246221"/>
          </a:xfrm>
          <a:prstGeom prst="rect">
            <a:avLst/>
          </a:prstGeom>
          <a:noFill/>
        </p:spPr>
        <p:txBody>
          <a:bodyPr wrap="square" rtlCol="0">
            <a:spAutoFit/>
          </a:bodyPr>
          <a:lstStyle/>
          <a:p>
            <a:pPr algn="just"/>
            <a:r>
              <a:rPr lang="de-DE" sz="1000" dirty="0"/>
              <a:t>Abb. 2: Ludwig Lesser 1930 (Quelle: Familienarchiv Lesser) </a:t>
            </a:r>
          </a:p>
        </p:txBody>
      </p:sp>
      <p:pic>
        <p:nvPicPr>
          <p:cNvPr id="6" name="Inhaltsplatzhalter 5">
            <a:extLst>
              <a:ext uri="{FF2B5EF4-FFF2-40B4-BE49-F238E27FC236}">
                <a16:creationId xmlns:a16="http://schemas.microsoft.com/office/drawing/2014/main" id="{7918D96D-271C-428C-8D7F-E7BAA7D0B8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5701" y="597715"/>
            <a:ext cx="4124938" cy="5723598"/>
          </a:xfrm>
        </p:spPr>
      </p:pic>
    </p:spTree>
    <p:extLst>
      <p:ext uri="{BB962C8B-B14F-4D97-AF65-F5344CB8AC3E}">
        <p14:creationId xmlns:p14="http://schemas.microsoft.com/office/powerpoint/2010/main" val="165684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A856FE5-BBDC-4AEF-A2B9-AEB7F5179D18}"/>
              </a:ext>
            </a:extLst>
          </p:cNvPr>
          <p:cNvSpPr>
            <a:spLocks noGrp="1"/>
          </p:cNvSpPr>
          <p:nvPr>
            <p:ph type="title" idx="4294967295"/>
          </p:nvPr>
        </p:nvSpPr>
        <p:spPr>
          <a:xfrm>
            <a:off x="4459927" y="67702"/>
            <a:ext cx="2691119" cy="838200"/>
          </a:xfrm>
        </p:spPr>
        <p:txBody>
          <a:bodyPr/>
          <a:lstStyle/>
          <a:p>
            <a:pPr algn="ctr"/>
            <a:r>
              <a:rPr lang="de-DE" dirty="0"/>
              <a:t>Berlin</a:t>
            </a:r>
          </a:p>
        </p:txBody>
      </p:sp>
      <p:pic>
        <p:nvPicPr>
          <p:cNvPr id="11" name="Inhaltsplatzhalter 10">
            <a:extLst>
              <a:ext uri="{FF2B5EF4-FFF2-40B4-BE49-F238E27FC236}">
                <a16:creationId xmlns:a16="http://schemas.microsoft.com/office/drawing/2014/main" id="{A7ABBD1C-6ACF-4C0C-A4D9-0D9658459A3B}"/>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919286" y="905902"/>
            <a:ext cx="7772400" cy="5233012"/>
          </a:xfrm>
        </p:spPr>
      </p:pic>
      <p:sp>
        <p:nvSpPr>
          <p:cNvPr id="12" name="Textfeld 11">
            <a:extLst>
              <a:ext uri="{FF2B5EF4-FFF2-40B4-BE49-F238E27FC236}">
                <a16:creationId xmlns:a16="http://schemas.microsoft.com/office/drawing/2014/main" id="{76F7CA5E-E785-4867-9294-A9406A3290EC}"/>
              </a:ext>
            </a:extLst>
          </p:cNvPr>
          <p:cNvSpPr txBox="1"/>
          <p:nvPr/>
        </p:nvSpPr>
        <p:spPr>
          <a:xfrm>
            <a:off x="1919286" y="6138914"/>
            <a:ext cx="3628103" cy="246221"/>
          </a:xfrm>
          <a:prstGeom prst="rect">
            <a:avLst/>
          </a:prstGeom>
          <a:noFill/>
        </p:spPr>
        <p:txBody>
          <a:bodyPr wrap="square" rtlCol="0">
            <a:spAutoFit/>
          </a:bodyPr>
          <a:lstStyle/>
          <a:p>
            <a:r>
              <a:rPr lang="de-DE" sz="1000" dirty="0"/>
              <a:t>Abb. 3: Parks in Berlin; Quelle: </a:t>
            </a:r>
            <a:r>
              <a:rPr lang="de-DE" sz="1000" dirty="0" err="1"/>
              <a:t>GoogleMaps</a:t>
            </a:r>
            <a:endParaRPr lang="de-DE" sz="1000" dirty="0"/>
          </a:p>
        </p:txBody>
      </p:sp>
    </p:spTree>
    <p:extLst>
      <p:ext uri="{BB962C8B-B14F-4D97-AF65-F5344CB8AC3E}">
        <p14:creationId xmlns:p14="http://schemas.microsoft.com/office/powerpoint/2010/main" val="34895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E029F9F-E4EB-42B6-8ABD-DE8CB0F62DBD}"/>
              </a:ext>
            </a:extLst>
          </p:cNvPr>
          <p:cNvPicPr>
            <a:picLocks noChangeAspect="1"/>
          </p:cNvPicPr>
          <p:nvPr/>
        </p:nvPicPr>
        <p:blipFill rotWithShape="1">
          <a:blip r:embed="rId3">
            <a:extLst>
              <a:ext uri="{28A0092B-C50C-407E-A947-70E740481C1C}">
                <a14:useLocalDpi xmlns:a14="http://schemas.microsoft.com/office/drawing/2010/main" val="0"/>
              </a:ext>
            </a:extLst>
          </a:blip>
          <a:srcRect t="7520" b="3305"/>
          <a:stretch/>
        </p:blipFill>
        <p:spPr>
          <a:xfrm>
            <a:off x="477013" y="480061"/>
            <a:ext cx="7487042" cy="4206240"/>
          </a:xfrm>
          <a:prstGeom prst="rect">
            <a:avLst/>
          </a:prstGeom>
        </p:spPr>
      </p:pic>
      <p:sp>
        <p:nvSpPr>
          <p:cNvPr id="16" name="Textfeld 15">
            <a:extLst>
              <a:ext uri="{FF2B5EF4-FFF2-40B4-BE49-F238E27FC236}">
                <a16:creationId xmlns:a16="http://schemas.microsoft.com/office/drawing/2014/main" id="{5285F24D-C0C4-4D2F-8CDF-23A99CF53B7B}"/>
              </a:ext>
            </a:extLst>
          </p:cNvPr>
          <p:cNvSpPr txBox="1"/>
          <p:nvPr/>
        </p:nvSpPr>
        <p:spPr>
          <a:xfrm>
            <a:off x="468966" y="4686301"/>
            <a:ext cx="2598788" cy="246221"/>
          </a:xfrm>
          <a:prstGeom prst="rect">
            <a:avLst/>
          </a:prstGeom>
          <a:noFill/>
        </p:spPr>
        <p:txBody>
          <a:bodyPr wrap="none" rtlCol="0">
            <a:spAutoFit/>
          </a:bodyPr>
          <a:lstStyle/>
          <a:p>
            <a:pPr lvl="0"/>
            <a:r>
              <a:rPr lang="de-DE" sz="1000" dirty="0"/>
              <a:t>Abb. 4: Plan von 1910, Quelle: Wikipedia</a:t>
            </a:r>
          </a:p>
        </p:txBody>
      </p:sp>
      <p:pic>
        <p:nvPicPr>
          <p:cNvPr id="20" name="Grafik 19">
            <a:extLst>
              <a:ext uri="{FF2B5EF4-FFF2-40B4-BE49-F238E27FC236}">
                <a16:creationId xmlns:a16="http://schemas.microsoft.com/office/drawing/2014/main" id="{5EB44793-DEE6-4E7D-A2C0-C331A50F9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017" y="4022099"/>
            <a:ext cx="4356223" cy="2355840"/>
          </a:xfrm>
          <a:prstGeom prst="rect">
            <a:avLst/>
          </a:prstGeom>
        </p:spPr>
      </p:pic>
      <p:sp>
        <p:nvSpPr>
          <p:cNvPr id="21" name="Textfeld 20">
            <a:extLst>
              <a:ext uri="{FF2B5EF4-FFF2-40B4-BE49-F238E27FC236}">
                <a16:creationId xmlns:a16="http://schemas.microsoft.com/office/drawing/2014/main" id="{D558A45D-EBFA-4A20-AB27-8DD6592F5809}"/>
              </a:ext>
            </a:extLst>
          </p:cNvPr>
          <p:cNvSpPr txBox="1"/>
          <p:nvPr/>
        </p:nvSpPr>
        <p:spPr>
          <a:xfrm>
            <a:off x="6454016" y="6383653"/>
            <a:ext cx="4231748" cy="246221"/>
          </a:xfrm>
          <a:prstGeom prst="rect">
            <a:avLst/>
          </a:prstGeom>
          <a:noFill/>
        </p:spPr>
        <p:txBody>
          <a:bodyPr wrap="square" rtlCol="0">
            <a:spAutoFit/>
          </a:bodyPr>
          <a:lstStyle/>
          <a:p>
            <a:r>
              <a:rPr lang="de-DE" sz="1000" dirty="0"/>
              <a:t>Abb. 5: Planschbecken im Schillerpark, Quelle: Stürmer 1985</a:t>
            </a:r>
          </a:p>
        </p:txBody>
      </p:sp>
    </p:spTree>
    <p:extLst>
      <p:ext uri="{BB962C8B-B14F-4D97-AF65-F5344CB8AC3E}">
        <p14:creationId xmlns:p14="http://schemas.microsoft.com/office/powerpoint/2010/main" val="230880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D4AB0C-F760-4115-9568-C0CD1CFC7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765" y="1306699"/>
            <a:ext cx="8481756" cy="4951225"/>
          </a:xfrm>
          <a:prstGeom prst="rect">
            <a:avLst/>
          </a:prstGeom>
        </p:spPr>
      </p:pic>
      <p:sp>
        <p:nvSpPr>
          <p:cNvPr id="10" name="Textfeld 9">
            <a:extLst>
              <a:ext uri="{FF2B5EF4-FFF2-40B4-BE49-F238E27FC236}">
                <a16:creationId xmlns:a16="http://schemas.microsoft.com/office/drawing/2014/main" id="{12449A25-F4DD-442F-899A-3B5ACDB4DD07}"/>
              </a:ext>
            </a:extLst>
          </p:cNvPr>
          <p:cNvSpPr txBox="1"/>
          <p:nvPr/>
        </p:nvSpPr>
        <p:spPr>
          <a:xfrm>
            <a:off x="1290765" y="6257924"/>
            <a:ext cx="3281235" cy="246221"/>
          </a:xfrm>
          <a:prstGeom prst="rect">
            <a:avLst/>
          </a:prstGeom>
          <a:noFill/>
        </p:spPr>
        <p:txBody>
          <a:bodyPr wrap="square" rtlCol="0">
            <a:spAutoFit/>
          </a:bodyPr>
          <a:lstStyle/>
          <a:p>
            <a:r>
              <a:rPr lang="de-DE" sz="1000" dirty="0"/>
              <a:t>Abb. 6: Plan der Jungfernheide, Quelle: Berlin.de</a:t>
            </a:r>
          </a:p>
        </p:txBody>
      </p:sp>
      <p:sp>
        <p:nvSpPr>
          <p:cNvPr id="11" name="Textfeld 10">
            <a:extLst>
              <a:ext uri="{FF2B5EF4-FFF2-40B4-BE49-F238E27FC236}">
                <a16:creationId xmlns:a16="http://schemas.microsoft.com/office/drawing/2014/main" id="{A41B2FFC-0842-4E1D-82C2-6DD0761C732E}"/>
              </a:ext>
            </a:extLst>
          </p:cNvPr>
          <p:cNvSpPr txBox="1"/>
          <p:nvPr/>
        </p:nvSpPr>
        <p:spPr>
          <a:xfrm>
            <a:off x="3338513" y="415410"/>
            <a:ext cx="4305300" cy="769441"/>
          </a:xfrm>
          <a:prstGeom prst="rect">
            <a:avLst/>
          </a:prstGeom>
          <a:noFill/>
        </p:spPr>
        <p:txBody>
          <a:bodyPr wrap="square" rtlCol="0">
            <a:spAutoFit/>
          </a:bodyPr>
          <a:lstStyle/>
          <a:p>
            <a:r>
              <a:rPr lang="de-DE" sz="4400" dirty="0"/>
              <a:t>Jungfernheide</a:t>
            </a:r>
          </a:p>
        </p:txBody>
      </p:sp>
    </p:spTree>
    <p:extLst>
      <p:ext uri="{BB962C8B-B14F-4D97-AF65-F5344CB8AC3E}">
        <p14:creationId xmlns:p14="http://schemas.microsoft.com/office/powerpoint/2010/main" val="25281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67201EF-838D-45F7-BC87-466778929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52" y="559369"/>
            <a:ext cx="6360468" cy="5739262"/>
          </a:xfrm>
          <a:prstGeom prst="rect">
            <a:avLst/>
          </a:prstGeom>
        </p:spPr>
      </p:pic>
      <p:sp>
        <p:nvSpPr>
          <p:cNvPr id="4" name="Textfeld 3">
            <a:extLst>
              <a:ext uri="{FF2B5EF4-FFF2-40B4-BE49-F238E27FC236}">
                <a16:creationId xmlns:a16="http://schemas.microsoft.com/office/drawing/2014/main" id="{7F539989-A36A-4A6E-9F7A-622186697181}"/>
              </a:ext>
            </a:extLst>
          </p:cNvPr>
          <p:cNvSpPr txBox="1"/>
          <p:nvPr/>
        </p:nvSpPr>
        <p:spPr>
          <a:xfrm>
            <a:off x="518160" y="6294120"/>
            <a:ext cx="3352800" cy="246221"/>
          </a:xfrm>
          <a:prstGeom prst="rect">
            <a:avLst/>
          </a:prstGeom>
          <a:noFill/>
        </p:spPr>
        <p:txBody>
          <a:bodyPr wrap="square" rtlCol="0">
            <a:spAutoFit/>
          </a:bodyPr>
          <a:lstStyle/>
          <a:p>
            <a:r>
              <a:rPr lang="de-DE" sz="1000" dirty="0"/>
              <a:t>Abb. 7: Plan Volkspark </a:t>
            </a:r>
            <a:r>
              <a:rPr lang="de-DE" sz="1000" dirty="0" err="1"/>
              <a:t>Rehberge</a:t>
            </a:r>
            <a:r>
              <a:rPr lang="de-DE" sz="1000" dirty="0"/>
              <a:t>, Quelle: Wikipedia</a:t>
            </a:r>
          </a:p>
        </p:txBody>
      </p:sp>
      <p:pic>
        <p:nvPicPr>
          <p:cNvPr id="6" name="Grafik 5">
            <a:extLst>
              <a:ext uri="{FF2B5EF4-FFF2-40B4-BE49-F238E27FC236}">
                <a16:creationId xmlns:a16="http://schemas.microsoft.com/office/drawing/2014/main" id="{36B22E36-A85A-49CC-A0B8-93B3CD4B3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823" y="559369"/>
            <a:ext cx="3960229" cy="2752359"/>
          </a:xfrm>
          <a:prstGeom prst="rect">
            <a:avLst/>
          </a:prstGeom>
        </p:spPr>
      </p:pic>
      <p:pic>
        <p:nvPicPr>
          <p:cNvPr id="8" name="Grafik 7">
            <a:extLst>
              <a:ext uri="{FF2B5EF4-FFF2-40B4-BE49-F238E27FC236}">
                <a16:creationId xmlns:a16="http://schemas.microsoft.com/office/drawing/2014/main" id="{1D15A063-EE16-412B-8A7D-9D2D09F8A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552110"/>
            <a:ext cx="3996166" cy="2752359"/>
          </a:xfrm>
          <a:prstGeom prst="rect">
            <a:avLst/>
          </a:prstGeom>
        </p:spPr>
      </p:pic>
      <p:sp>
        <p:nvSpPr>
          <p:cNvPr id="9" name="Textfeld 8">
            <a:extLst>
              <a:ext uri="{FF2B5EF4-FFF2-40B4-BE49-F238E27FC236}">
                <a16:creationId xmlns:a16="http://schemas.microsoft.com/office/drawing/2014/main" id="{B607D55A-D51B-4E4C-93E5-CAE17DCCF87F}"/>
              </a:ext>
            </a:extLst>
          </p:cNvPr>
          <p:cNvSpPr txBox="1"/>
          <p:nvPr/>
        </p:nvSpPr>
        <p:spPr>
          <a:xfrm>
            <a:off x="7086600" y="3305890"/>
            <a:ext cx="3958452" cy="246221"/>
          </a:xfrm>
          <a:prstGeom prst="rect">
            <a:avLst/>
          </a:prstGeom>
          <a:noFill/>
        </p:spPr>
        <p:txBody>
          <a:bodyPr wrap="square" rtlCol="0">
            <a:spAutoFit/>
          </a:bodyPr>
          <a:lstStyle/>
          <a:p>
            <a:r>
              <a:rPr lang="de-DE" sz="1000" dirty="0"/>
              <a:t>Abb. 8: </a:t>
            </a:r>
            <a:r>
              <a:rPr lang="de-DE" sz="1000" dirty="0" err="1"/>
              <a:t>Tanzring</a:t>
            </a:r>
            <a:r>
              <a:rPr lang="de-DE" sz="1000" dirty="0"/>
              <a:t> bei der Eröffnung 1929, Quelle: Wikipedia</a:t>
            </a:r>
          </a:p>
        </p:txBody>
      </p:sp>
      <p:sp>
        <p:nvSpPr>
          <p:cNvPr id="10" name="Textfeld 9">
            <a:extLst>
              <a:ext uri="{FF2B5EF4-FFF2-40B4-BE49-F238E27FC236}">
                <a16:creationId xmlns:a16="http://schemas.microsoft.com/office/drawing/2014/main" id="{5DF8BD59-B22E-4E40-B7E6-539353574A9F}"/>
              </a:ext>
            </a:extLst>
          </p:cNvPr>
          <p:cNvSpPr txBox="1"/>
          <p:nvPr/>
        </p:nvSpPr>
        <p:spPr>
          <a:xfrm>
            <a:off x="7084823" y="6294119"/>
            <a:ext cx="3958452" cy="246221"/>
          </a:xfrm>
          <a:prstGeom prst="rect">
            <a:avLst/>
          </a:prstGeom>
          <a:noFill/>
        </p:spPr>
        <p:txBody>
          <a:bodyPr wrap="square" rtlCol="0">
            <a:spAutoFit/>
          </a:bodyPr>
          <a:lstStyle/>
          <a:p>
            <a:r>
              <a:rPr lang="de-DE" sz="1000" dirty="0"/>
              <a:t>Abb. 9: Übungswiese bei der Eröffnung 1929, Quelle: Wikipedia</a:t>
            </a:r>
          </a:p>
        </p:txBody>
      </p:sp>
    </p:spTree>
    <p:extLst>
      <p:ext uri="{BB962C8B-B14F-4D97-AF65-F5344CB8AC3E}">
        <p14:creationId xmlns:p14="http://schemas.microsoft.com/office/powerpoint/2010/main" val="4935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2EAE0-5210-409B-9FEB-72B2705DC7A1}"/>
              </a:ext>
            </a:extLst>
          </p:cNvPr>
          <p:cNvSpPr>
            <a:spLocks noGrp="1"/>
          </p:cNvSpPr>
          <p:nvPr>
            <p:ph type="title"/>
          </p:nvPr>
        </p:nvSpPr>
        <p:spPr>
          <a:xfrm>
            <a:off x="1261872" y="365760"/>
            <a:ext cx="9692640" cy="731520"/>
          </a:xfrm>
        </p:spPr>
        <p:txBody>
          <a:bodyPr/>
          <a:lstStyle/>
          <a:p>
            <a:pPr algn="ctr"/>
            <a:r>
              <a:rPr lang="de-DE" dirty="0"/>
              <a:t>Dresden</a:t>
            </a:r>
          </a:p>
        </p:txBody>
      </p:sp>
      <p:sp>
        <p:nvSpPr>
          <p:cNvPr id="3" name="Inhaltsplatzhalter 2">
            <a:extLst>
              <a:ext uri="{FF2B5EF4-FFF2-40B4-BE49-F238E27FC236}">
                <a16:creationId xmlns:a16="http://schemas.microsoft.com/office/drawing/2014/main" id="{47746B0A-DE31-44B3-908B-961CC5BA6EB3}"/>
              </a:ext>
            </a:extLst>
          </p:cNvPr>
          <p:cNvSpPr>
            <a:spLocks noGrp="1"/>
          </p:cNvSpPr>
          <p:nvPr>
            <p:ph sz="half" idx="1"/>
          </p:nvPr>
        </p:nvSpPr>
        <p:spPr>
          <a:xfrm>
            <a:off x="1261872" y="1097281"/>
            <a:ext cx="4480560" cy="1920240"/>
          </a:xfrm>
        </p:spPr>
        <p:txBody>
          <a:bodyPr>
            <a:normAutofit/>
          </a:bodyPr>
          <a:lstStyle/>
          <a:p>
            <a:pPr marL="0" indent="0">
              <a:buNone/>
            </a:pPr>
            <a:r>
              <a:rPr lang="de-DE" sz="2400" dirty="0" err="1"/>
              <a:t>Blüherpark</a:t>
            </a:r>
            <a:endParaRPr lang="de-DE" sz="2400" dirty="0"/>
          </a:p>
          <a:p>
            <a:pPr lvl="0"/>
            <a:r>
              <a:rPr lang="de-DE" dirty="0"/>
              <a:t>Übergang von der Bürgerwiese zum Großen Garten</a:t>
            </a:r>
          </a:p>
        </p:txBody>
      </p:sp>
      <p:sp>
        <p:nvSpPr>
          <p:cNvPr id="4" name="Inhaltsplatzhalter 3">
            <a:extLst>
              <a:ext uri="{FF2B5EF4-FFF2-40B4-BE49-F238E27FC236}">
                <a16:creationId xmlns:a16="http://schemas.microsoft.com/office/drawing/2014/main" id="{4049829C-45FF-4D28-981A-34F810A99CEF}"/>
              </a:ext>
            </a:extLst>
          </p:cNvPr>
          <p:cNvSpPr>
            <a:spLocks noGrp="1"/>
          </p:cNvSpPr>
          <p:nvPr>
            <p:ph sz="half" idx="2"/>
          </p:nvPr>
        </p:nvSpPr>
        <p:spPr>
          <a:xfrm>
            <a:off x="6126480" y="1097280"/>
            <a:ext cx="4480560" cy="1920241"/>
          </a:xfrm>
        </p:spPr>
        <p:txBody>
          <a:bodyPr/>
          <a:lstStyle/>
          <a:p>
            <a:pPr marL="0" indent="0">
              <a:buNone/>
            </a:pPr>
            <a:r>
              <a:rPr lang="de-DE" sz="2400" dirty="0" err="1"/>
              <a:t>Ostragehege</a:t>
            </a:r>
            <a:endParaRPr lang="de-DE" sz="2400" dirty="0"/>
          </a:p>
          <a:p>
            <a:pPr lvl="0"/>
            <a:r>
              <a:rPr lang="de-DE" dirty="0"/>
              <a:t>1880er Jahre Wettbewerb</a:t>
            </a:r>
          </a:p>
          <a:p>
            <a:pPr lvl="0"/>
            <a:r>
              <a:rPr lang="de-DE" dirty="0"/>
              <a:t>Hätte 180 ha groß sein sollen</a:t>
            </a:r>
          </a:p>
          <a:p>
            <a:r>
              <a:rPr lang="de-DE" dirty="0"/>
              <a:t>Wurde aber nie umgesetzt </a:t>
            </a:r>
          </a:p>
        </p:txBody>
      </p:sp>
      <p:pic>
        <p:nvPicPr>
          <p:cNvPr id="8" name="Grafik 7">
            <a:extLst>
              <a:ext uri="{FF2B5EF4-FFF2-40B4-BE49-F238E27FC236}">
                <a16:creationId xmlns:a16="http://schemas.microsoft.com/office/drawing/2014/main" id="{5A6DB5D6-3F28-4C9B-BF4A-125EE73F02E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51" b="96047" l="2756" r="96800">
                        <a14:foregroundMark x1="15911" y1="53953" x2="19644" y2="53488"/>
                        <a14:foregroundMark x1="6489" y1="38140" x2="19378" y2="52558"/>
                        <a14:foregroundMark x1="19378" y1="52558" x2="15378" y2="46512"/>
                        <a14:foregroundMark x1="15378" y1="46512" x2="19289" y2="53488"/>
                        <a14:foregroundMark x1="19289" y1="53488" x2="14489" y2="52558"/>
                        <a14:foregroundMark x1="14489" y1="52558" x2="10578" y2="46512"/>
                        <a14:foregroundMark x1="10578" y1="46512" x2="8711" y2="48837"/>
                        <a14:foregroundMark x1="6133" y1="38605" x2="2222" y2="45349"/>
                        <a14:foregroundMark x1="2222" y1="45349" x2="3111" y2="57442"/>
                        <a14:foregroundMark x1="3111" y1="57442" x2="5956" y2="65349"/>
                        <a14:foregroundMark x1="16711" y1="78372" x2="17867" y2="79302"/>
                        <a14:foregroundMark x1="24978" y1="83488" x2="29156" y2="87209"/>
                        <a14:foregroundMark x1="29156" y1="87209" x2="30844" y2="87674"/>
                        <a14:foregroundMark x1="41779" y1="93278" x2="48089" y2="96047"/>
                        <a14:foregroundMark x1="34311" y1="90000" x2="41518" y2="93163"/>
                        <a14:foregroundMark x1="35200" y1="63488" x2="37244" y2="65814"/>
                        <a14:foregroundMark x1="41422" y1="66047" x2="45956" y2="68140"/>
                        <a14:foregroundMark x1="45956" y1="68140" x2="46489" y2="67674"/>
                        <a14:foregroundMark x1="46667" y1="66512" x2="44622" y2="66744"/>
                        <a14:foregroundMark x1="53600" y1="65814" x2="56444" y2="64419"/>
                        <a14:foregroundMark x1="94194" y1="43721" x2="92178" y2="49070"/>
                        <a14:foregroundMark x1="94840" y1="42008" x2="94194" y2="43721"/>
                        <a14:foregroundMark x1="95539" y1="40152" x2="95020" y2="41530"/>
                        <a14:foregroundMark x1="95859" y1="39302" x2="95719" y2="39674"/>
                        <a14:foregroundMark x1="98489" y1="32326" x2="95859" y2="39302"/>
                        <a14:foregroundMark x1="90340" y1="59535" x2="89156" y2="66279"/>
                        <a14:foregroundMark x1="90544" y1="58372" x2="90340" y2="59535"/>
                        <a14:foregroundMark x1="92178" y1="49070" x2="90544" y2="58372"/>
                        <a14:foregroundMark x1="93333" y1="28837" x2="96800" y2="24651"/>
                        <a14:foregroundMark x1="77689" y1="4884" x2="82044" y2="5814"/>
                        <a14:foregroundMark x1="82044" y1="5814" x2="83200" y2="4651"/>
                        <a14:backgroundMark x1="40622" y1="96279" x2="46044" y2="99767"/>
                        <a14:backgroundMark x1="95556" y1="81628" x2="90222" y2="78605"/>
                        <a14:backgroundMark x1="90222" y1="78605" x2="86667" y2="85814"/>
                        <a14:backgroundMark x1="86667" y1="85814" x2="91822" y2="96744"/>
                        <a14:backgroundMark x1="91822" y1="96744" x2="96533" y2="95116"/>
                        <a14:backgroundMark x1="96533" y1="95116" x2="96267" y2="83256"/>
                        <a14:backgroundMark x1="96267" y1="83256" x2="95200" y2="82093"/>
                        <a14:backgroundMark x1="97067" y1="87674" x2="90400" y2="80233"/>
                        <a14:backgroundMark x1="90400" y1="80233" x2="88889" y2="91628"/>
                        <a14:backgroundMark x1="88889" y1="91628" x2="93867" y2="95116"/>
                        <a14:backgroundMark x1="93867" y1="95116" x2="96000" y2="84419"/>
                        <a14:backgroundMark x1="96000" y1="84419" x2="92444" y2="80698"/>
                        <a14:backgroundMark x1="96622" y1="88605" x2="90667" y2="84651"/>
                        <a14:backgroundMark x1="90667" y1="84651" x2="93778" y2="96047"/>
                        <a14:backgroundMark x1="93778" y1="96047" x2="94044" y2="83953"/>
                        <a14:backgroundMark x1="94044" y1="83953" x2="92444" y2="81628"/>
                        <a14:backgroundMark x1="97956" y1="90000" x2="93333" y2="88605"/>
                        <a14:backgroundMark x1="93333" y1="88605" x2="98311" y2="93721"/>
                        <a14:backgroundMark x1="98311" y1="93721" x2="94844" y2="88140"/>
                        <a14:backgroundMark x1="91022" y1="59535" x2="91022" y2="59535"/>
                        <a14:backgroundMark x1="91022" y1="59535" x2="91022" y2="59535"/>
                        <a14:backgroundMark x1="91378" y1="58372" x2="91378" y2="58372"/>
                        <a14:backgroundMark x1="91200" y1="58372" x2="91200" y2="58372"/>
                        <a14:backgroundMark x1="91289" y1="56977" x2="91378" y2="56047"/>
                        <a14:backgroundMark x1="91733" y1="53953" x2="92089" y2="52791"/>
                        <a14:backgroundMark x1="92267" y1="52326" x2="92444" y2="51395"/>
                        <a14:backgroundMark x1="92622" y1="50465" x2="92978" y2="49535"/>
                        <a14:backgroundMark x1="93333" y1="48837" x2="93867" y2="47674"/>
                        <a14:backgroundMark x1="93867" y1="47209" x2="94222" y2="46047"/>
                        <a14:backgroundMark x1="94222" y1="45814" x2="94400" y2="45349"/>
                        <a14:backgroundMark x1="94578" y1="43721" x2="94578" y2="43721"/>
                        <a14:backgroundMark x1="95111" y1="42791" x2="95289" y2="42326"/>
                        <a14:backgroundMark x1="95378" y1="41628" x2="95556" y2="41163"/>
                        <a14:backgroundMark x1="96000" y1="40465" x2="96000" y2="40465"/>
                        <a14:backgroundMark x1="96178" y1="39767" x2="96178" y2="39767"/>
                        <a14:backgroundMark x1="96356" y1="39302" x2="96356" y2="39302"/>
                      </a14:backgroundRemoval>
                    </a14:imgEffect>
                  </a14:imgLayer>
                </a14:imgProps>
              </a:ext>
              <a:ext uri="{28A0092B-C50C-407E-A947-70E740481C1C}">
                <a14:useLocalDpi xmlns:a14="http://schemas.microsoft.com/office/drawing/2010/main" val="0"/>
              </a:ext>
            </a:extLst>
          </a:blip>
          <a:stretch>
            <a:fillRect/>
          </a:stretch>
        </p:blipFill>
        <p:spPr>
          <a:xfrm>
            <a:off x="1381690" y="2966106"/>
            <a:ext cx="9225350" cy="3526134"/>
          </a:xfrm>
          <a:prstGeom prst="rect">
            <a:avLst/>
          </a:prstGeom>
        </p:spPr>
      </p:pic>
      <p:sp>
        <p:nvSpPr>
          <p:cNvPr id="9" name="Textfeld 8">
            <a:extLst>
              <a:ext uri="{FF2B5EF4-FFF2-40B4-BE49-F238E27FC236}">
                <a16:creationId xmlns:a16="http://schemas.microsoft.com/office/drawing/2014/main" id="{C916A5ED-C819-48BC-BDF8-88333BA28A93}"/>
              </a:ext>
            </a:extLst>
          </p:cNvPr>
          <p:cNvSpPr txBox="1"/>
          <p:nvPr/>
        </p:nvSpPr>
        <p:spPr>
          <a:xfrm>
            <a:off x="1584960" y="6246019"/>
            <a:ext cx="3147461" cy="246221"/>
          </a:xfrm>
          <a:prstGeom prst="rect">
            <a:avLst/>
          </a:prstGeom>
          <a:noFill/>
        </p:spPr>
        <p:txBody>
          <a:bodyPr wrap="square" rtlCol="0">
            <a:spAutoFit/>
          </a:bodyPr>
          <a:lstStyle/>
          <a:p>
            <a:r>
              <a:rPr lang="de-DE" sz="1000" dirty="0"/>
              <a:t>Abb. 10: Plan der Bürgerwiese, Quelle: dresden.de </a:t>
            </a:r>
          </a:p>
        </p:txBody>
      </p:sp>
    </p:spTree>
    <p:extLst>
      <p:ext uri="{BB962C8B-B14F-4D97-AF65-F5344CB8AC3E}">
        <p14:creationId xmlns:p14="http://schemas.microsoft.com/office/powerpoint/2010/main" val="389879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E0094-5914-42D0-BE60-D2B459D7CF1E}"/>
              </a:ext>
            </a:extLst>
          </p:cNvPr>
          <p:cNvSpPr>
            <a:spLocks noGrp="1"/>
          </p:cNvSpPr>
          <p:nvPr>
            <p:ph type="title"/>
          </p:nvPr>
        </p:nvSpPr>
        <p:spPr>
          <a:xfrm>
            <a:off x="1261872" y="365760"/>
            <a:ext cx="9692640" cy="725103"/>
          </a:xfrm>
        </p:spPr>
        <p:txBody>
          <a:bodyPr/>
          <a:lstStyle/>
          <a:p>
            <a:pPr algn="ctr"/>
            <a:r>
              <a:rPr lang="de-DE" dirty="0"/>
              <a:t>Volkspark </a:t>
            </a:r>
            <a:r>
              <a:rPr lang="de-DE" dirty="0" err="1"/>
              <a:t>Räcknitz</a:t>
            </a:r>
            <a:endParaRPr lang="de-DE" dirty="0"/>
          </a:p>
        </p:txBody>
      </p:sp>
      <p:pic>
        <p:nvPicPr>
          <p:cNvPr id="6" name="Inhaltsplatzhalter 5">
            <a:extLst>
              <a:ext uri="{FF2B5EF4-FFF2-40B4-BE49-F238E27FC236}">
                <a16:creationId xmlns:a16="http://schemas.microsoft.com/office/drawing/2014/main" id="{EDCAA2A4-7513-41AC-A8CE-925320862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0379" y="1653966"/>
            <a:ext cx="6261684" cy="4315046"/>
          </a:xfrm>
        </p:spPr>
      </p:pic>
      <p:sp>
        <p:nvSpPr>
          <p:cNvPr id="8" name="Textfeld 7">
            <a:extLst>
              <a:ext uri="{FF2B5EF4-FFF2-40B4-BE49-F238E27FC236}">
                <a16:creationId xmlns:a16="http://schemas.microsoft.com/office/drawing/2014/main" id="{0BDFB3E0-986A-450A-8651-DEB9D7CF993B}"/>
              </a:ext>
            </a:extLst>
          </p:cNvPr>
          <p:cNvSpPr txBox="1"/>
          <p:nvPr/>
        </p:nvSpPr>
        <p:spPr>
          <a:xfrm>
            <a:off x="520073" y="5969012"/>
            <a:ext cx="4479924" cy="400110"/>
          </a:xfrm>
          <a:prstGeom prst="rect">
            <a:avLst/>
          </a:prstGeom>
          <a:noFill/>
        </p:spPr>
        <p:txBody>
          <a:bodyPr wrap="square" rtlCol="0">
            <a:spAutoFit/>
          </a:bodyPr>
          <a:lstStyle/>
          <a:p>
            <a:r>
              <a:rPr lang="de-DE" sz="1000" dirty="0"/>
              <a:t>Abb. 11: Volkspark </a:t>
            </a:r>
            <a:r>
              <a:rPr lang="de-DE" sz="1000" dirty="0" err="1"/>
              <a:t>Räcknitz</a:t>
            </a:r>
            <a:r>
              <a:rPr lang="de-DE" sz="1000" dirty="0"/>
              <a:t> 1926, Quelle: Bürgerkomitee Dresden-</a:t>
            </a:r>
            <a:r>
              <a:rPr lang="de-DE" sz="1000" dirty="0" err="1"/>
              <a:t>Zschertnitz</a:t>
            </a:r>
            <a:r>
              <a:rPr lang="de-DE" sz="1000" dirty="0"/>
              <a:t> e.V. 2003</a:t>
            </a:r>
          </a:p>
        </p:txBody>
      </p:sp>
      <p:pic>
        <p:nvPicPr>
          <p:cNvPr id="14" name="Inhaltsplatzhalter 13">
            <a:extLst>
              <a:ext uri="{FF2B5EF4-FFF2-40B4-BE49-F238E27FC236}">
                <a16:creationId xmlns:a16="http://schemas.microsoft.com/office/drawing/2014/main" id="{8A6490F5-AFBB-4ED2-9537-9D8E081E907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12128" y="1653966"/>
            <a:ext cx="3082780" cy="4315046"/>
          </a:xfrm>
        </p:spPr>
      </p:pic>
      <p:sp>
        <p:nvSpPr>
          <p:cNvPr id="15" name="Textfeld 14">
            <a:extLst>
              <a:ext uri="{FF2B5EF4-FFF2-40B4-BE49-F238E27FC236}">
                <a16:creationId xmlns:a16="http://schemas.microsoft.com/office/drawing/2014/main" id="{44AA4816-2B48-479A-9D6E-D4E7F1D407B8}"/>
              </a:ext>
            </a:extLst>
          </p:cNvPr>
          <p:cNvSpPr txBox="1"/>
          <p:nvPr/>
        </p:nvSpPr>
        <p:spPr>
          <a:xfrm>
            <a:off x="7512128" y="5978117"/>
            <a:ext cx="3191740" cy="553998"/>
          </a:xfrm>
          <a:prstGeom prst="rect">
            <a:avLst/>
          </a:prstGeom>
          <a:noFill/>
        </p:spPr>
        <p:txBody>
          <a:bodyPr wrap="square" rtlCol="0">
            <a:spAutoFit/>
          </a:bodyPr>
          <a:lstStyle/>
          <a:p>
            <a:r>
              <a:rPr lang="de-DE" sz="1000" dirty="0"/>
              <a:t>Abb. 12: Fingerblättrige Rosskastanie - Aesculus </a:t>
            </a:r>
            <a:r>
              <a:rPr lang="de-DE" sz="1000" dirty="0" err="1"/>
              <a:t>hippocastanum</a:t>
            </a:r>
            <a:r>
              <a:rPr lang="de-DE" sz="1000" dirty="0"/>
              <a:t> „</a:t>
            </a:r>
            <a:r>
              <a:rPr lang="de-DE" sz="1000" dirty="0" err="1"/>
              <a:t>digitate</a:t>
            </a:r>
            <a:r>
              <a:rPr lang="de-DE" sz="1000" dirty="0"/>
              <a:t>“, Quelle: Bürgerkomitee Dresden-</a:t>
            </a:r>
            <a:r>
              <a:rPr lang="de-DE" sz="1000" dirty="0" err="1"/>
              <a:t>Zschertnitz</a:t>
            </a:r>
            <a:r>
              <a:rPr lang="de-DE" sz="1000" dirty="0"/>
              <a:t> e.V. 2003</a:t>
            </a:r>
          </a:p>
        </p:txBody>
      </p:sp>
    </p:spTree>
    <p:extLst>
      <p:ext uri="{BB962C8B-B14F-4D97-AF65-F5344CB8AC3E}">
        <p14:creationId xmlns:p14="http://schemas.microsoft.com/office/powerpoint/2010/main" val="3371370409"/>
      </p:ext>
    </p:extLst>
  </p:cSld>
  <p:clrMapOvr>
    <a:masterClrMapping/>
  </p:clrMapOvr>
</p:sld>
</file>

<file path=ppt/theme/theme1.xml><?xml version="1.0" encoding="utf-8"?>
<a:theme xmlns:a="http://schemas.openxmlformats.org/drawingml/2006/main" name="Aussicht">
  <a:themeElements>
    <a:clrScheme name="Grüngelb">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ussicht">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sicht">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Breitbild</PresentationFormat>
  <Paragraphs>125</Paragraphs>
  <Slides>12</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Century Schoolbook</vt:lpstr>
      <vt:lpstr>Wingdings 2</vt:lpstr>
      <vt:lpstr>Aussicht</vt:lpstr>
      <vt:lpstr> Volksparks an Beispielen in Berlin und Dresden   </vt:lpstr>
      <vt:lpstr>Volksgärten</vt:lpstr>
      <vt:lpstr>Volksparks</vt:lpstr>
      <vt:lpstr>Berlin</vt:lpstr>
      <vt:lpstr>PowerPoint-Präsentation</vt:lpstr>
      <vt:lpstr>PowerPoint-Präsentation</vt:lpstr>
      <vt:lpstr>PowerPoint-Präsentation</vt:lpstr>
      <vt:lpstr>Dresden</vt:lpstr>
      <vt:lpstr>Volkspark Räcknitz</vt:lpstr>
      <vt:lpstr>Literatur</vt:lpstr>
      <vt:lpstr>Abbildungen</vt:lpstr>
      <vt:lpstr>Anhang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Volksparks an Beispielen in Berlin und Dresden   </dc:title>
  <dc:creator>Katharina Weiß</dc:creator>
  <cp:lastModifiedBy>Katharina Weiß</cp:lastModifiedBy>
  <cp:revision>24</cp:revision>
  <dcterms:created xsi:type="dcterms:W3CDTF">2019-06-26T13:54:49Z</dcterms:created>
  <dcterms:modified xsi:type="dcterms:W3CDTF">2019-06-28T12:19:13Z</dcterms:modified>
</cp:coreProperties>
</file>