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nva Sans" panose="020B0604020202020204" charset="0"/>
      <p:regular r:id="rId18"/>
    </p:embeddedFont>
    <p:embeddedFont>
      <p:font typeface="Canva Sans Bold" panose="020B0604020202020204" charset="0"/>
      <p:regular r:id="rId19"/>
    </p:embeddedFont>
    <p:embeddedFont>
      <p:font typeface="Open Sans 1" panose="020B0604020202020204" charset="0"/>
      <p:regular r:id="rId20"/>
    </p:embeddedFont>
    <p:embeddedFont>
      <p:font typeface="Open Sans 1 Bold" panose="020B0604020202020204" charset="0"/>
      <p:regular r:id="rId21"/>
    </p:embeddedFont>
    <p:embeddedFont>
      <p:font typeface="Open Sans 2" panose="020B0604020202020204" charset="0"/>
      <p:regular r:id="rId22"/>
    </p:embeddedFont>
    <p:embeddedFont>
      <p:font typeface="Open Sans 2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5´´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Sachsenforst stellt eine Fülle von Infomaterialien für die Waldbesitzer bereit</a:t>
            </a:r>
          </a:p>
          <a:p>
            <a:endParaRPr lang="en-US"/>
          </a:p>
          <a:p>
            <a:r>
              <a:rPr lang="en-US"/>
              <a:t>online als auch offline </a:t>
            </a:r>
          </a:p>
          <a:p>
            <a:endParaRPr lang="en-US"/>
          </a:p>
          <a:p>
            <a:r>
              <a:rPr lang="en-US"/>
              <a:t>online: </a:t>
            </a:r>
          </a:p>
          <a:p>
            <a:r>
              <a:rPr lang="en-US"/>
              <a:t>&gt;Social Media Kanäle Facebook, Instagram</a:t>
            </a:r>
          </a:p>
          <a:p>
            <a:r>
              <a:rPr lang="en-US"/>
              <a:t>&gt;Podcast von Eibenstock (?)</a:t>
            </a:r>
          </a:p>
          <a:p>
            <a:r>
              <a:rPr lang="en-US"/>
              <a:t>&gt;Website Sachsenforst über sachsen.de</a:t>
            </a:r>
          </a:p>
          <a:p>
            <a:r>
              <a:rPr lang="en-US"/>
              <a:t>&gt;&gt; Waldbesitzer-Portal</a:t>
            </a:r>
          </a:p>
          <a:p>
            <a:r>
              <a:rPr lang="en-US"/>
              <a:t>(Kartendienste, Försterverzeichnis, Infos zu Borkenkäfer, Leistungen von Sachsenforst, ...)</a:t>
            </a:r>
          </a:p>
          <a:p>
            <a:r>
              <a:rPr lang="en-US"/>
              <a:t>&gt;&gt;&gt;digitale Informationsbroschüren u. Faltblätter für Waldbesitzer (aber auch zu Aus-u. Fortbildung, Waldpädagogik, etc.)</a:t>
            </a:r>
          </a:p>
          <a:p>
            <a:r>
              <a:rPr lang="en-US"/>
              <a:t>Jahres-, Geschäftsbericht, Waldzustandsbericht, Forstbericht der Sächsischen Staatsregierung</a:t>
            </a:r>
          </a:p>
          <a:p>
            <a:r>
              <a:rPr lang="en-US"/>
              <a:t>Schriftreihe zu Bestimmten Themen (letzte Ausg. Heft 32 Forstliche Genressourcen im Freistaat Sachsen, nur online)</a:t>
            </a:r>
          </a:p>
          <a:p>
            <a:endParaRPr lang="en-US"/>
          </a:p>
          <a:p>
            <a:r>
              <a:rPr lang="en-US"/>
              <a:t>&gt;offline: einige der digitalen Informationsmedien auch als Printmedium bestellbar o. liegen bei Forstämtern, Gemeinden aus</a:t>
            </a:r>
          </a:p>
          <a:p>
            <a:endParaRPr lang="en-US"/>
          </a:p>
          <a:p>
            <a:r>
              <a:rPr lang="en-US"/>
              <a:t>&gt; Bürgersprechstunde der Revierleiter</a:t>
            </a:r>
          </a:p>
          <a:p>
            <a:endParaRPr lang="en-US"/>
          </a:p>
          <a:p>
            <a:r>
              <a:rPr lang="en-US"/>
              <a:t>&gt; Beratung (kostenlos), Betreuung (kostenpflichtig)</a:t>
            </a:r>
          </a:p>
          <a:p>
            <a:endParaRPr lang="en-US"/>
          </a:p>
          <a:p>
            <a:r>
              <a:rPr lang="en-US"/>
              <a:t>"Sachsenforst im Dialog"</a:t>
            </a:r>
          </a:p>
          <a:p>
            <a:r>
              <a:rPr lang="en-US"/>
              <a:t>&gt; Infoveranstaltungen, geführte Wanderungen</a:t>
            </a:r>
          </a:p>
          <a:p>
            <a:r>
              <a:rPr lang="en-US"/>
              <a:t>&gt;Schulungen/Workshop (zB 22.01. Workshop Geo-Portal im Wald </a:t>
            </a:r>
          </a:p>
          <a:p>
            <a:r>
              <a:rPr lang="en-US"/>
              <a:t>ABER: Info darüber über sachsen.de/treffpunktWald.de (deutschlandweiter Terminverwaltungssystem, ggf. Info über Förster/Aushang, aber nicht garantiert)</a:t>
            </a:r>
          </a:p>
          <a:p>
            <a:endParaRPr lang="en-US"/>
          </a:p>
          <a:p>
            <a:r>
              <a:rPr lang="en-US"/>
              <a:t>(&gt;Kwf-Tagung (2024 Hessen, Schwarzenborn) Arbeitsschutz, Umgang mit Totholz; Schadholzarena - Zielgruppe eher Forstpersonal)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Waldbesitzer insb Kleinprivatwald haben unterschiedliche Ziele</a:t>
            </a:r>
          </a:p>
          <a:p>
            <a:endParaRPr lang="en-US"/>
          </a:p>
          <a:p>
            <a:r>
              <a:rPr lang="en-US"/>
              <a:t>Thünen-Institut fand in Waldeigentümerbefragung 2017 heraus, dass Bedarf nach Beratung u. Betreuung steigt</a:t>
            </a:r>
          </a:p>
          <a:p>
            <a:endParaRPr lang="en-US"/>
          </a:p>
          <a:p>
            <a:r>
              <a:rPr lang="en-US"/>
              <a:t>Privatwaldbesitzer sind bereit, sich in ihrem Wald zu engagieren</a:t>
            </a:r>
          </a:p>
          <a:p>
            <a:endParaRPr lang="en-US"/>
          </a:p>
          <a:p>
            <a:r>
              <a:rPr lang="en-US"/>
              <a:t>nicht mehr eine  ökonomische Zielstellung</a:t>
            </a:r>
          </a:p>
          <a:p>
            <a:r>
              <a:rPr lang="en-US"/>
              <a:t>sondern auch bereit Maßnahmen, die nicht der Holzproduktion dienen,</a:t>
            </a:r>
          </a:p>
          <a:p>
            <a:r>
              <a:rPr lang="en-US"/>
              <a:t>durchzuführen</a:t>
            </a:r>
          </a:p>
          <a:p>
            <a:endParaRPr lang="en-US"/>
          </a:p>
          <a:p>
            <a:r>
              <a:rPr lang="en-US"/>
              <a:t>lässt sich vor allem durch die SinusMilieu®-</a:t>
            </a:r>
          </a:p>
          <a:p>
            <a:r>
              <a:rPr lang="en-US"/>
              <a:t>Zugehörigkeit erklären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&gt; Ansprachestrategien müssen zielgruppenspezifisch sein </a:t>
            </a:r>
          </a:p>
          <a:p>
            <a:endParaRPr lang="en-US"/>
          </a:p>
          <a:p>
            <a:r>
              <a:rPr lang="en-US"/>
              <a:t>SINUS-Milieus (Geschützter Markenname):</a:t>
            </a:r>
          </a:p>
          <a:p>
            <a:r>
              <a:rPr lang="en-US"/>
              <a:t>Instrument der Zielgruppensegmentation</a:t>
            </a:r>
          </a:p>
          <a:p>
            <a:endParaRPr lang="en-US"/>
          </a:p>
          <a:p>
            <a:r>
              <a:rPr lang="en-US"/>
              <a:t>&gt;seit Ende 1970er Jahren von Markt- und Sozialforschungsinstitut (Sinus-Institut) entwickelt </a:t>
            </a:r>
          </a:p>
          <a:p>
            <a:endParaRPr lang="en-US"/>
          </a:p>
          <a:p>
            <a:r>
              <a:rPr lang="en-US"/>
              <a:t>&gt;Sinus-Milieus fassen </a:t>
            </a:r>
          </a:p>
          <a:p>
            <a:r>
              <a:rPr lang="en-US"/>
              <a:t>Menschen mit ähnlichen Werten und einer vergleichbaren </a:t>
            </a:r>
          </a:p>
          <a:p>
            <a:r>
              <a:rPr lang="en-US"/>
              <a:t>sozialen Lage zusammen</a:t>
            </a:r>
          </a:p>
          <a:p>
            <a:r>
              <a:rPr lang="en-US"/>
              <a:t>Übergänge zwischen </a:t>
            </a:r>
          </a:p>
          <a:p>
            <a:r>
              <a:rPr lang="en-US"/>
              <a:t>den Milieus sind dabei fließend = </a:t>
            </a:r>
          </a:p>
          <a:p>
            <a:r>
              <a:rPr lang="en-US"/>
              <a:t>„Unschärferelation der Alltagswirklichkeit“</a:t>
            </a:r>
          </a:p>
          <a:p>
            <a:endParaRPr lang="en-US"/>
          </a:p>
          <a:p>
            <a:r>
              <a:rPr lang="en-US"/>
              <a:t>&gt;vertikal: soziale Lage (Einkommen, Bildungsabschluss)</a:t>
            </a:r>
          </a:p>
          <a:p>
            <a:r>
              <a:rPr lang="en-US"/>
              <a:t>&gt;horizontal: Werteorientierung</a:t>
            </a:r>
          </a:p>
          <a:p>
            <a:endParaRPr lang="en-US"/>
          </a:p>
          <a:p>
            <a:r>
              <a:rPr lang="en-US"/>
              <a:t>&gt;Entsprechend der Kriterien kann Waldbesitzer (und Ziele) verortet werden und zielgerichtet beraten werden</a:t>
            </a:r>
          </a:p>
          <a:p>
            <a:r>
              <a:rPr lang="en-US"/>
              <a:t>- Infomaterial bekommen</a:t>
            </a:r>
          </a:p>
          <a:p>
            <a:endParaRPr lang="en-US"/>
          </a:p>
          <a:p>
            <a:r>
              <a:rPr lang="en-US"/>
              <a:t>&gt;Entwicklung der Sinus-Milieus auf </a:t>
            </a:r>
          </a:p>
          <a:p>
            <a:r>
              <a:rPr lang="en-US"/>
              <a:t>Basis qualitativer Befunde (vgl Barth 2022)</a:t>
            </a:r>
          </a:p>
          <a:p>
            <a:endParaRPr lang="en-US"/>
          </a:p>
          <a:p>
            <a:r>
              <a:rPr lang="en-US"/>
              <a:t>&gt;Bedeutung in der forstlichen Beratung (v.a. Erstkontaktaufnahme; Überwindung von Wissensdefiziten für eine nachhaltige Waldnutzung; nicht nur wirtschaftliche Ziele verfolgen)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Digitalisierung kann hilfreich sein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insb. Infomaterialien zu: </a:t>
            </a:r>
          </a:p>
          <a:p>
            <a:r>
              <a:rPr lang="en-US"/>
              <a:t>Borkenkäfer</a:t>
            </a:r>
          </a:p>
          <a:p>
            <a:r>
              <a:rPr lang="en-US"/>
              <a:t>Schad - und Sturmholzbeseitigung (Hilfe zur Selbsthilfe)</a:t>
            </a:r>
          </a:p>
          <a:p>
            <a:endParaRPr lang="en-US"/>
          </a:p>
          <a:p>
            <a:r>
              <a:rPr lang="en-US"/>
              <a:t>Problem für WB: nicht alle Broschüren sind als Druck verfügbar; einige nur online</a:t>
            </a:r>
          </a:p>
          <a:p>
            <a:endParaRPr lang="en-US"/>
          </a:p>
          <a:p>
            <a:r>
              <a:rPr lang="en-US"/>
              <a:t>Digitalisierung: Gefühl des Abgehängtseins, an Rand gedrängt werdens durch außschließlich digitale Angebote</a:t>
            </a:r>
          </a:p>
          <a:p>
            <a:endParaRPr lang="en-US"/>
          </a:p>
          <a:p>
            <a:r>
              <a:rPr lang="en-US"/>
              <a:t>Will Autonomie in seinem Wald beibehalten, kritisch ggü. FBGn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ruehlingsspaziergang.sachsen.de/angebote-und-programm.aspx?sortierung=date-asc&amp;suchbegriff=%C2%AEion=4&amp;streckenlaenge=0%2B&amp;datum-von=&amp;datum-bis=" TargetMode="External"/><Relationship Id="rId5" Type="http://schemas.openxmlformats.org/officeDocument/2006/relationships/hyperlink" Target="https://www.sbs.sachsen.de/broschueren-buecher-8542.html?_cp=%7B%7D" TargetMode="External"/><Relationship Id="rId4" Type="http://schemas.openxmlformats.org/officeDocument/2006/relationships/hyperlink" Target="https://www.sinus-institut.de/media-center/studien/broschuere-sinus-milieu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sterklaert.de/martinjanne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3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9144000" y="1146034"/>
            <a:ext cx="9140966" cy="9140966"/>
          </a:xfrm>
          <a:custGeom>
            <a:avLst/>
            <a:gdLst/>
            <a:ahLst/>
            <a:cxnLst/>
            <a:rect l="l" t="t" r="r" b="b"/>
            <a:pathLst>
              <a:path w="9140966" h="9140966">
                <a:moveTo>
                  <a:pt x="9140966" y="0"/>
                </a:moveTo>
                <a:lnTo>
                  <a:pt x="0" y="0"/>
                </a:lnTo>
                <a:lnTo>
                  <a:pt x="0" y="9140966"/>
                </a:lnTo>
                <a:lnTo>
                  <a:pt x="9140966" y="9140966"/>
                </a:lnTo>
                <a:lnTo>
                  <a:pt x="914096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3034" y="1146034"/>
            <a:ext cx="9140966" cy="9140966"/>
          </a:xfrm>
          <a:custGeom>
            <a:avLst/>
            <a:gdLst/>
            <a:ahLst/>
            <a:cxnLst/>
            <a:rect l="l" t="t" r="r" b="b"/>
            <a:pathLst>
              <a:path w="9140966" h="9140966">
                <a:moveTo>
                  <a:pt x="0" y="0"/>
                </a:moveTo>
                <a:lnTo>
                  <a:pt x="9140966" y="0"/>
                </a:lnTo>
                <a:lnTo>
                  <a:pt x="9140966" y="9140966"/>
                </a:lnTo>
                <a:lnTo>
                  <a:pt x="0" y="91409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3034" y="0"/>
            <a:ext cx="18284966" cy="1146034"/>
            <a:chOff x="0" y="0"/>
            <a:chExt cx="4815793" cy="3018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5793" cy="301836"/>
            </a:xfrm>
            <a:custGeom>
              <a:avLst/>
              <a:gdLst/>
              <a:ahLst/>
              <a:cxnLst/>
              <a:rect l="l" t="t" r="r" b="b"/>
              <a:pathLst>
                <a:path w="4815793" h="301836">
                  <a:moveTo>
                    <a:pt x="0" y="0"/>
                  </a:moveTo>
                  <a:lnTo>
                    <a:pt x="4815793" y="0"/>
                  </a:lnTo>
                  <a:lnTo>
                    <a:pt x="4815793" y="301836"/>
                  </a:lnTo>
                  <a:lnTo>
                    <a:pt x="0" y="301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5793" cy="339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034" y="1146034"/>
            <a:ext cx="18288000" cy="203312"/>
            <a:chOff x="0" y="0"/>
            <a:chExt cx="4816593" cy="5354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53547"/>
            </a:xfrm>
            <a:custGeom>
              <a:avLst/>
              <a:gdLst/>
              <a:ahLst/>
              <a:cxnLst/>
              <a:rect l="l" t="t" r="r" b="b"/>
              <a:pathLst>
                <a:path w="4816592" h="53547">
                  <a:moveTo>
                    <a:pt x="0" y="0"/>
                  </a:moveTo>
                  <a:lnTo>
                    <a:pt x="4816592" y="0"/>
                  </a:lnTo>
                  <a:lnTo>
                    <a:pt x="4816592" y="53547"/>
                  </a:lnTo>
                  <a:lnTo>
                    <a:pt x="0" y="53547"/>
                  </a:lnTo>
                  <a:close/>
                </a:path>
              </a:pathLst>
            </a:custGeom>
            <a:solidFill>
              <a:srgbClr val="89C7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816593" cy="91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3034" y="25635"/>
            <a:ext cx="2488323" cy="1080643"/>
          </a:xfrm>
          <a:custGeom>
            <a:avLst/>
            <a:gdLst/>
            <a:ahLst/>
            <a:cxnLst/>
            <a:rect l="l" t="t" r="r" b="b"/>
            <a:pathLst>
              <a:path w="2488323" h="1080643">
                <a:moveTo>
                  <a:pt x="0" y="0"/>
                </a:moveTo>
                <a:lnTo>
                  <a:pt x="2488324" y="0"/>
                </a:lnTo>
                <a:lnTo>
                  <a:pt x="2488324" y="1080643"/>
                </a:lnTo>
                <a:lnTo>
                  <a:pt x="0" y="10806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377" t="-83216" r="-10330" b="-9242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16324801" y="88114"/>
            <a:ext cx="1868998" cy="969807"/>
          </a:xfrm>
          <a:custGeom>
            <a:avLst/>
            <a:gdLst/>
            <a:ahLst/>
            <a:cxnLst/>
            <a:rect l="l" t="t" r="r" b="b"/>
            <a:pathLst>
              <a:path w="1868998" h="969807">
                <a:moveTo>
                  <a:pt x="0" y="0"/>
                </a:moveTo>
                <a:lnTo>
                  <a:pt x="1868998" y="0"/>
                </a:lnTo>
                <a:lnTo>
                  <a:pt x="1868998" y="969807"/>
                </a:lnTo>
                <a:lnTo>
                  <a:pt x="0" y="9698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553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1028700" y="4383914"/>
            <a:ext cx="12616692" cy="1442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37"/>
              </a:lnSpc>
            </a:pPr>
            <a:r>
              <a:rPr lang="en-US" sz="4169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Informationsmaterialien von Sachsenforst für den Privat- und Körperschaftswald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562091"/>
            <a:ext cx="9816035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Carolin Ertel, Shari Louise Valdez, Marlene Heinrich</a:t>
            </a: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Fachrichtung Forstwissenschaften, FOBF36 Privat- und Körperschaftswaldpolitik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4101" y="6042609"/>
            <a:ext cx="7218833" cy="297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Tharandt // 21.01.2025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39238" y="4962842"/>
            <a:ext cx="9525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grpSp>
        <p:nvGrpSpPr>
          <p:cNvPr id="5" name="Group 5"/>
          <p:cNvGrpSpPr/>
          <p:nvPr/>
        </p:nvGrpSpPr>
        <p:grpSpPr>
          <a:xfrm>
            <a:off x="0" y="9131441"/>
            <a:ext cx="18291034" cy="1155559"/>
            <a:chOff x="0" y="0"/>
            <a:chExt cx="24388046" cy="1540746"/>
          </a:xfrm>
        </p:grpSpPr>
        <p:grpSp>
          <p:nvGrpSpPr>
            <p:cNvPr id="6" name="Group 6"/>
            <p:cNvGrpSpPr/>
            <p:nvPr/>
          </p:nvGrpSpPr>
          <p:grpSpPr>
            <a:xfrm>
              <a:off x="8092" y="12700"/>
              <a:ext cx="24379954" cy="1528046"/>
              <a:chOff x="0" y="0"/>
              <a:chExt cx="4815793" cy="30183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815793" cy="301836"/>
              </a:xfrm>
              <a:custGeom>
                <a:avLst/>
                <a:gdLst/>
                <a:ahLst/>
                <a:cxnLst/>
                <a:rect l="l" t="t" r="r" b="b"/>
                <a:pathLst>
                  <a:path w="4815793" h="301836">
                    <a:moveTo>
                      <a:pt x="0" y="0"/>
                    </a:moveTo>
                    <a:lnTo>
                      <a:pt x="4815793" y="0"/>
                    </a:lnTo>
                    <a:lnTo>
                      <a:pt x="4815793" y="301836"/>
                    </a:lnTo>
                    <a:lnTo>
                      <a:pt x="0" y="30183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4815793" cy="3399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21990105" y="200796"/>
              <a:ext cx="2272339" cy="1151854"/>
            </a:xfrm>
            <a:custGeom>
              <a:avLst/>
              <a:gdLst/>
              <a:ahLst/>
              <a:cxnLst/>
              <a:rect l="l" t="t" r="r" b="b"/>
              <a:pathLst>
                <a:path w="2272339" h="1151854">
                  <a:moveTo>
                    <a:pt x="0" y="0"/>
                  </a:moveTo>
                  <a:lnTo>
                    <a:pt x="2272339" y="0"/>
                  </a:lnTo>
                  <a:lnTo>
                    <a:pt x="2272339" y="1151854"/>
                  </a:lnTo>
                  <a:lnTo>
                    <a:pt x="0" y="1151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09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6350"/>
              <a:ext cx="24388046" cy="0"/>
            </a:xfrm>
            <a:prstGeom prst="line">
              <a:avLst/>
            </a:prstGeom>
            <a:ln w="12700" cap="flat">
              <a:solidFill>
                <a:srgbClr val="3C45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8092" y="97947"/>
              <a:ext cx="3125944" cy="1357553"/>
            </a:xfrm>
            <a:custGeom>
              <a:avLst/>
              <a:gdLst/>
              <a:ahLst/>
              <a:cxnLst/>
              <a:rect l="l" t="t" r="r" b="b"/>
              <a:pathLst>
                <a:path w="3125944" h="1357553">
                  <a:moveTo>
                    <a:pt x="0" y="0"/>
                  </a:moveTo>
                  <a:lnTo>
                    <a:pt x="3125944" y="0"/>
                  </a:lnTo>
                  <a:lnTo>
                    <a:pt x="3125944" y="1357552"/>
                  </a:lnTo>
                  <a:lnTo>
                    <a:pt x="0" y="1357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377" t="-83216" r="-10330" b="-924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172284" y="475733"/>
              <a:ext cx="9538758" cy="601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44"/>
                </a:lnSpc>
              </a:pPr>
              <a:r>
                <a:rPr lang="en-US" sz="1499">
                  <a:solidFill>
                    <a:srgbClr val="6B767D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Informationsmaterialien von Sachsenforst für den Privat- und Körperschaftswald</a:t>
              </a:r>
            </a:p>
            <a:p>
              <a:pPr algn="l">
                <a:lnSpc>
                  <a:spcPts val="1844"/>
                </a:lnSpc>
              </a:pPr>
              <a:r>
                <a:rPr lang="en-US" sz="1499">
                  <a:solidFill>
                    <a:srgbClr val="6B767D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Carolin Ertel, Shari Louise Valdez, Marlene Heinrich, 21.01.2025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718517" y="3291810"/>
            <a:ext cx="10774062" cy="656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Körperschaftswald =  Wald, der im </a:t>
            </a:r>
            <a:r>
              <a:rPr lang="en-US" sz="1899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Alleineigentum der Gemeinden</a:t>
            </a: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, der Gemeindeverbände,</a:t>
            </a: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der Zweckverbände sowie sonstiger Körperschaften des öffentlichen Rechts steht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952500"/>
            <a:ext cx="11544300" cy="1154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2.3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Waldbesitzer</a:t>
            </a: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C -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Kommunalwald</a:t>
            </a:r>
            <a:endParaRPr lang="en-US" sz="4100" b="1" dirty="0">
              <a:solidFill>
                <a:srgbClr val="253F7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3500"/>
              </a:lnSpc>
            </a:pPr>
            <a:r>
              <a:rPr lang="en-US" sz="25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Rechtsgrundlage</a:t>
            </a:r>
            <a:endParaRPr lang="en-US" sz="2500" b="1" dirty="0">
              <a:solidFill>
                <a:srgbClr val="253F7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1028700" y="5831140"/>
            <a:ext cx="2630357" cy="2630357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922" tIns="46922" rIns="46922" bIns="46922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SächsPKWaldVO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4104546"/>
            <a:ext cx="2632914" cy="263291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B83C8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922" tIns="46922" rIns="46922" bIns="46922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SächsWaldG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2306381"/>
            <a:ext cx="2630357" cy="2630357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9C7EB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46922" tIns="46922" rIns="46922" bIns="46922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BWaldG</a:t>
              </a:r>
            </a:p>
          </p:txBody>
        </p:sp>
      </p:grpSp>
      <p:sp>
        <p:nvSpPr>
          <p:cNvPr id="24" name="AutoShape 24"/>
          <p:cNvSpPr/>
          <p:nvPr/>
        </p:nvSpPr>
        <p:spPr>
          <a:xfrm flipV="1">
            <a:off x="3661614" y="3639156"/>
            <a:ext cx="2056904" cy="0"/>
          </a:xfrm>
          <a:prstGeom prst="line">
            <a:avLst/>
          </a:prstGeom>
          <a:ln w="38100" cap="flat">
            <a:solidFill>
              <a:srgbClr val="253F72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de-DE"/>
          </a:p>
        </p:txBody>
      </p:sp>
      <p:sp>
        <p:nvSpPr>
          <p:cNvPr id="25" name="AutoShape 25"/>
          <p:cNvSpPr/>
          <p:nvPr/>
        </p:nvSpPr>
        <p:spPr>
          <a:xfrm>
            <a:off x="3661614" y="5421003"/>
            <a:ext cx="2056904" cy="0"/>
          </a:xfrm>
          <a:prstGeom prst="line">
            <a:avLst/>
          </a:prstGeom>
          <a:ln w="38100" cap="flat">
            <a:solidFill>
              <a:srgbClr val="253F72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de-DE"/>
          </a:p>
        </p:txBody>
      </p:sp>
      <p:sp>
        <p:nvSpPr>
          <p:cNvPr id="26" name="AutoShape 26"/>
          <p:cNvSpPr/>
          <p:nvPr/>
        </p:nvSpPr>
        <p:spPr>
          <a:xfrm>
            <a:off x="3659057" y="7146319"/>
            <a:ext cx="2059460" cy="1278"/>
          </a:xfrm>
          <a:prstGeom prst="line">
            <a:avLst/>
          </a:prstGeom>
          <a:ln w="38100" cap="flat">
            <a:solidFill>
              <a:srgbClr val="253F72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Box 27"/>
          <p:cNvSpPr txBox="1"/>
          <p:nvPr/>
        </p:nvSpPr>
        <p:spPr>
          <a:xfrm>
            <a:off x="5718517" y="4906970"/>
            <a:ext cx="11153189" cy="989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Sachsenforst hat </a:t>
            </a:r>
            <a:r>
              <a:rPr lang="en-US" sz="1899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Informations- und Betreuungspflicht </a:t>
            </a: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für Kommunalwälder</a:t>
            </a: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von Sachsenforst durch die forsttechnische Betriebsleitung und den forstlichen Revierdienst</a:t>
            </a:r>
          </a:p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unterstützt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718517" y="6966939"/>
            <a:ext cx="11153189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Körperschaft kann die forsttechnische Betriebsleitung selbst ausüben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432429"/>
            <a:ext cx="10511713" cy="3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1"/>
              </a:lnSpc>
              <a:spcBef>
                <a:spcPct val="0"/>
              </a:spcBef>
            </a:pPr>
            <a:r>
              <a:rPr lang="en-US" sz="2293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2. </a:t>
            </a:r>
            <a:r>
              <a:rPr lang="en-US" sz="2293" b="1" u="none" strike="noStrike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Kommunikationsstrategien für unterschiedliche Waldbesitzertypen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9" y="9140966"/>
            <a:ext cx="18284966" cy="1146034"/>
            <a:chOff x="0" y="0"/>
            <a:chExt cx="4815793" cy="3018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5793" cy="301836"/>
            </a:xfrm>
            <a:custGeom>
              <a:avLst/>
              <a:gdLst/>
              <a:ahLst/>
              <a:cxnLst/>
              <a:rect l="l" t="t" r="r" b="b"/>
              <a:pathLst>
                <a:path w="4815793" h="301836">
                  <a:moveTo>
                    <a:pt x="0" y="0"/>
                  </a:moveTo>
                  <a:lnTo>
                    <a:pt x="4815793" y="0"/>
                  </a:lnTo>
                  <a:lnTo>
                    <a:pt x="4815793" y="301836"/>
                  </a:lnTo>
                  <a:lnTo>
                    <a:pt x="0" y="301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5793" cy="339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492579" y="9282038"/>
            <a:ext cx="1704254" cy="863890"/>
          </a:xfrm>
          <a:custGeom>
            <a:avLst/>
            <a:gdLst/>
            <a:ahLst/>
            <a:cxnLst/>
            <a:rect l="l" t="t" r="r" b="b"/>
            <a:pathLst>
              <a:path w="1704254" h="863890">
                <a:moveTo>
                  <a:pt x="0" y="0"/>
                </a:moveTo>
                <a:lnTo>
                  <a:pt x="1704254" y="0"/>
                </a:lnTo>
                <a:lnTo>
                  <a:pt x="1704254" y="863890"/>
                </a:lnTo>
                <a:lnTo>
                  <a:pt x="0" y="86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09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AutoShape 6"/>
          <p:cNvSpPr/>
          <p:nvPr/>
        </p:nvSpPr>
        <p:spPr>
          <a:xfrm>
            <a:off x="0" y="9136203"/>
            <a:ext cx="18291034" cy="0"/>
          </a:xfrm>
          <a:prstGeom prst="line">
            <a:avLst/>
          </a:prstGeom>
          <a:ln w="9525" cap="flat">
            <a:solidFill>
              <a:srgbClr val="3C45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069" y="9204900"/>
            <a:ext cx="2344458" cy="1018165"/>
          </a:xfrm>
          <a:custGeom>
            <a:avLst/>
            <a:gdLst/>
            <a:ahLst/>
            <a:cxnLst/>
            <a:rect l="l" t="t" r="r" b="b"/>
            <a:pathLst>
              <a:path w="2344458" h="1018165">
                <a:moveTo>
                  <a:pt x="0" y="0"/>
                </a:moveTo>
                <a:lnTo>
                  <a:pt x="2344458" y="0"/>
                </a:lnTo>
                <a:lnTo>
                  <a:pt x="2344458" y="1018165"/>
                </a:lnTo>
                <a:lnTo>
                  <a:pt x="0" y="1018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377" t="-83216" r="-10330" b="-9242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3859956" y="1028700"/>
            <a:ext cx="3399344" cy="4813231"/>
          </a:xfrm>
          <a:custGeom>
            <a:avLst/>
            <a:gdLst/>
            <a:ahLst/>
            <a:cxnLst/>
            <a:rect l="l" t="t" r="r" b="b"/>
            <a:pathLst>
              <a:path w="3399344" h="4813231">
                <a:moveTo>
                  <a:pt x="0" y="0"/>
                </a:moveTo>
                <a:lnTo>
                  <a:pt x="3399344" y="0"/>
                </a:lnTo>
                <a:lnTo>
                  <a:pt x="3399344" y="4813231"/>
                </a:lnTo>
                <a:lnTo>
                  <a:pt x="0" y="48132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8700" y="2547633"/>
            <a:ext cx="13560637" cy="584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Frühlingsspaziergänge</a:t>
            </a: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frei zugänglich</a:t>
            </a: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Informationen zu Holzeinschlägen, Pflanzungen, Wegebau</a:t>
            </a:r>
          </a:p>
          <a:p>
            <a:pPr algn="l">
              <a:lnSpc>
                <a:spcPts val="3080"/>
              </a:lnSpc>
            </a:pPr>
            <a:endParaRPr lang="en-US" sz="2200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080"/>
              </a:lnSpc>
            </a:pPr>
            <a:r>
              <a:rPr lang="en-US" sz="220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öffentliche Tagungen</a:t>
            </a: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Vorträge zum “Tag von Sachsenforst”</a:t>
            </a: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Informationsveranstaltungen, Fachkolloquien</a:t>
            </a:r>
          </a:p>
          <a:p>
            <a:pPr algn="l">
              <a:lnSpc>
                <a:spcPts val="3080"/>
              </a:lnSpc>
            </a:pPr>
            <a:endParaRPr lang="en-US" sz="2200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080"/>
              </a:lnSpc>
            </a:pPr>
            <a:r>
              <a:rPr lang="en-US" sz="220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Beratungsangebote</a:t>
            </a: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Waldbesitzerberatung</a:t>
            </a: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Vorstellung Wirtschaftspläne</a:t>
            </a:r>
          </a:p>
          <a:p>
            <a:pPr algn="l">
              <a:lnSpc>
                <a:spcPts val="3080"/>
              </a:lnSpc>
            </a:pPr>
            <a:endParaRPr lang="en-US" sz="2200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080"/>
              </a:lnSpc>
            </a:pPr>
            <a:r>
              <a:rPr lang="en-US" sz="220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Veröffentlichungen</a:t>
            </a: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Waldbesitzerzeitschrift → Waldpost</a:t>
            </a:r>
          </a:p>
          <a:p>
            <a:pPr marL="474981" lvl="1" indent="-237491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Broschüren für Waldbesitzer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498680" y="2861490"/>
            <a:ext cx="2453700" cy="4882986"/>
          </a:xfrm>
          <a:custGeom>
            <a:avLst/>
            <a:gdLst/>
            <a:ahLst/>
            <a:cxnLst/>
            <a:rect l="l" t="t" r="r" b="b"/>
            <a:pathLst>
              <a:path w="2453700" h="4882986">
                <a:moveTo>
                  <a:pt x="0" y="0"/>
                </a:moveTo>
                <a:lnTo>
                  <a:pt x="2453700" y="0"/>
                </a:lnTo>
                <a:lnTo>
                  <a:pt x="2453700" y="4882986"/>
                </a:lnTo>
                <a:lnTo>
                  <a:pt x="0" y="48829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TextBox 11"/>
          <p:cNvSpPr txBox="1"/>
          <p:nvPr/>
        </p:nvSpPr>
        <p:spPr>
          <a:xfrm>
            <a:off x="3879213" y="9488240"/>
            <a:ext cx="7154069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Informationsmaterialien von Sachsenforst für den Privat- und Körperschaftswald</a:t>
            </a:r>
          </a:p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Carolin Ertel, Shari Louise Valdez, Marlene Heinrich, 21.01.2025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952500"/>
            <a:ext cx="10934700" cy="1154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2.3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Waldbesitzer</a:t>
            </a: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C -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Kommunalwald</a:t>
            </a:r>
            <a:endParaRPr lang="en-US" sz="4100" b="1" dirty="0">
              <a:solidFill>
                <a:srgbClr val="253F7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algn="l">
              <a:lnSpc>
                <a:spcPts val="3500"/>
              </a:lnSpc>
            </a:pPr>
            <a:r>
              <a:rPr lang="en-US" sz="25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Informationsmaterialien</a:t>
            </a:r>
            <a:endParaRPr lang="en-US" sz="2500" b="1" dirty="0">
              <a:solidFill>
                <a:srgbClr val="253F7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372787" y="7715901"/>
            <a:ext cx="579593" cy="18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15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679707" y="5813356"/>
            <a:ext cx="579593" cy="18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16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432429"/>
            <a:ext cx="10511713" cy="3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1"/>
              </a:lnSpc>
              <a:spcBef>
                <a:spcPct val="0"/>
              </a:spcBef>
            </a:pPr>
            <a:r>
              <a:rPr lang="en-US" sz="2293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2. </a:t>
            </a:r>
            <a:r>
              <a:rPr lang="en-US" sz="2293" b="1" u="none" strike="noStrike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Kommunikationsstrategien für unterschiedliche Waldbesitzertypen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1525" y="4680585"/>
            <a:ext cx="16744950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40"/>
              </a:lnSpc>
              <a:spcBef>
                <a:spcPct val="0"/>
              </a:spcBef>
            </a:pPr>
            <a:r>
              <a:rPr lang="en-US" sz="4100" b="1">
                <a:solidFill>
                  <a:srgbClr val="253F72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Vielen Dank für Ihre Aufmerksamkeit!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0" y="9131441"/>
            <a:ext cx="18291034" cy="1155559"/>
            <a:chOff x="0" y="0"/>
            <a:chExt cx="24388046" cy="1540746"/>
          </a:xfrm>
        </p:grpSpPr>
        <p:grpSp>
          <p:nvGrpSpPr>
            <p:cNvPr id="5" name="Group 5"/>
            <p:cNvGrpSpPr/>
            <p:nvPr/>
          </p:nvGrpSpPr>
          <p:grpSpPr>
            <a:xfrm>
              <a:off x="8092" y="12700"/>
              <a:ext cx="24379954" cy="1528046"/>
              <a:chOff x="0" y="0"/>
              <a:chExt cx="4815793" cy="30183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4815793" cy="301836"/>
              </a:xfrm>
              <a:custGeom>
                <a:avLst/>
                <a:gdLst/>
                <a:ahLst/>
                <a:cxnLst/>
                <a:rect l="l" t="t" r="r" b="b"/>
                <a:pathLst>
                  <a:path w="4815793" h="301836">
                    <a:moveTo>
                      <a:pt x="0" y="0"/>
                    </a:moveTo>
                    <a:lnTo>
                      <a:pt x="4815793" y="0"/>
                    </a:lnTo>
                    <a:lnTo>
                      <a:pt x="4815793" y="301836"/>
                    </a:lnTo>
                    <a:lnTo>
                      <a:pt x="0" y="30183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4815793" cy="3399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21990105" y="200796"/>
              <a:ext cx="2272339" cy="1151854"/>
            </a:xfrm>
            <a:custGeom>
              <a:avLst/>
              <a:gdLst/>
              <a:ahLst/>
              <a:cxnLst/>
              <a:rect l="l" t="t" r="r" b="b"/>
              <a:pathLst>
                <a:path w="2272339" h="1151854">
                  <a:moveTo>
                    <a:pt x="0" y="0"/>
                  </a:moveTo>
                  <a:lnTo>
                    <a:pt x="2272339" y="0"/>
                  </a:lnTo>
                  <a:lnTo>
                    <a:pt x="2272339" y="1151854"/>
                  </a:lnTo>
                  <a:lnTo>
                    <a:pt x="0" y="1151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09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AutoShape 9"/>
            <p:cNvSpPr/>
            <p:nvPr/>
          </p:nvSpPr>
          <p:spPr>
            <a:xfrm>
              <a:off x="0" y="6350"/>
              <a:ext cx="24388046" cy="0"/>
            </a:xfrm>
            <a:prstGeom prst="line">
              <a:avLst/>
            </a:prstGeom>
            <a:ln w="12700" cap="flat">
              <a:solidFill>
                <a:srgbClr val="3C45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8092" y="97947"/>
              <a:ext cx="3125944" cy="1357553"/>
            </a:xfrm>
            <a:custGeom>
              <a:avLst/>
              <a:gdLst/>
              <a:ahLst/>
              <a:cxnLst/>
              <a:rect l="l" t="t" r="r" b="b"/>
              <a:pathLst>
                <a:path w="3125944" h="1357553">
                  <a:moveTo>
                    <a:pt x="0" y="0"/>
                  </a:moveTo>
                  <a:lnTo>
                    <a:pt x="3125944" y="0"/>
                  </a:lnTo>
                  <a:lnTo>
                    <a:pt x="3125944" y="1357552"/>
                  </a:lnTo>
                  <a:lnTo>
                    <a:pt x="0" y="1357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377" t="-83216" r="-10330" b="-924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172284" y="475733"/>
              <a:ext cx="9538758" cy="601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44"/>
                </a:lnSpc>
              </a:pPr>
              <a:r>
                <a:rPr lang="en-US" sz="1499">
                  <a:solidFill>
                    <a:srgbClr val="6B767D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Informationsmaterialien von Sachsenforst für den Privat- und Körperschaftswald</a:t>
              </a:r>
            </a:p>
            <a:p>
              <a:pPr algn="l">
                <a:lnSpc>
                  <a:spcPts val="1844"/>
                </a:lnSpc>
              </a:pPr>
              <a:r>
                <a:rPr lang="en-US" sz="1499">
                  <a:solidFill>
                    <a:srgbClr val="6B767D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Carolin Ertel, Shari Louise Valdez, Marlene Heinrich, 21.01.2025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9" y="9140966"/>
            <a:ext cx="18284966" cy="1146034"/>
            <a:chOff x="0" y="0"/>
            <a:chExt cx="4815793" cy="3018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5793" cy="301836"/>
            </a:xfrm>
            <a:custGeom>
              <a:avLst/>
              <a:gdLst/>
              <a:ahLst/>
              <a:cxnLst/>
              <a:rect l="l" t="t" r="r" b="b"/>
              <a:pathLst>
                <a:path w="4815793" h="301836">
                  <a:moveTo>
                    <a:pt x="0" y="0"/>
                  </a:moveTo>
                  <a:lnTo>
                    <a:pt x="4815793" y="0"/>
                  </a:lnTo>
                  <a:lnTo>
                    <a:pt x="4815793" y="301836"/>
                  </a:lnTo>
                  <a:lnTo>
                    <a:pt x="0" y="301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5793" cy="339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069" y="9204900"/>
            <a:ext cx="2344458" cy="1018165"/>
          </a:xfrm>
          <a:custGeom>
            <a:avLst/>
            <a:gdLst/>
            <a:ahLst/>
            <a:cxnLst/>
            <a:rect l="l" t="t" r="r" b="b"/>
            <a:pathLst>
              <a:path w="2344458" h="1018165">
                <a:moveTo>
                  <a:pt x="0" y="0"/>
                </a:moveTo>
                <a:lnTo>
                  <a:pt x="2344458" y="0"/>
                </a:lnTo>
                <a:lnTo>
                  <a:pt x="2344458" y="1018165"/>
                </a:lnTo>
                <a:lnTo>
                  <a:pt x="0" y="1018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77" t="-83216" r="-10330" b="-9242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6477407" y="9282038"/>
            <a:ext cx="1719427" cy="838064"/>
          </a:xfrm>
          <a:custGeom>
            <a:avLst/>
            <a:gdLst/>
            <a:ahLst/>
            <a:cxnLst/>
            <a:rect l="l" t="t" r="r" b="b"/>
            <a:pathLst>
              <a:path w="1719427" h="838064">
                <a:moveTo>
                  <a:pt x="0" y="0"/>
                </a:moveTo>
                <a:lnTo>
                  <a:pt x="1719426" y="0"/>
                </a:lnTo>
                <a:lnTo>
                  <a:pt x="1719426" y="838063"/>
                </a:lnTo>
                <a:lnTo>
                  <a:pt x="0" y="838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72" b="-308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028700" y="952500"/>
            <a:ext cx="8953500" cy="695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3.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Literaturverzeichnis</a:t>
            </a:r>
            <a:endParaRPr lang="en-US" sz="4100" b="1" dirty="0">
              <a:solidFill>
                <a:srgbClr val="253F7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1786139"/>
            <a:ext cx="16758138" cy="7340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1799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Literaturquellen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:</a:t>
            </a:r>
          </a:p>
          <a:p>
            <a:pPr marL="388617" lvl="1" indent="-194308" algn="l">
              <a:lnSpc>
                <a:spcPts val="2699"/>
              </a:lnSpc>
              <a:buFont typeface="Arial"/>
              <a:buChar char="•"/>
            </a:pPr>
            <a:r>
              <a:rPr lang="en-US" sz="1799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Schleer</a:t>
            </a:r>
            <a:r>
              <a:rPr lang="en-US" sz="1799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C., Wisniewski, N., </a:t>
            </a:r>
            <a:r>
              <a:rPr lang="en-US" sz="1799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Reusswig</a:t>
            </a:r>
            <a:r>
              <a:rPr lang="en-US" sz="1799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, F., Mues, A.W. &amp; Schuster, B., 2024. </a:t>
            </a:r>
            <a:r>
              <a:rPr lang="en-US" sz="1799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Naturerlebnis</a:t>
            </a:r>
            <a:r>
              <a:rPr lang="en-US" sz="1799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2023. </a:t>
            </a:r>
            <a:r>
              <a:rPr lang="en-US" sz="1799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Bevölkerungsumfrage</a:t>
            </a:r>
            <a:r>
              <a:rPr lang="en-US" sz="1799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1799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zu</a:t>
            </a:r>
            <a:r>
              <a:rPr lang="en-US" sz="1799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1799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Natur</a:t>
            </a:r>
            <a:r>
              <a:rPr lang="en-US" sz="1799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und </a:t>
            </a:r>
            <a:r>
              <a:rPr lang="en-US" sz="1799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biologischer</a:t>
            </a:r>
            <a:r>
              <a:rPr lang="en-US" sz="1799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1799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Vielfalt</a:t>
            </a:r>
            <a:r>
              <a:rPr lang="en-US" sz="1799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(Stand: Dezember 2024). Bonn: </a:t>
            </a:r>
            <a:r>
              <a:rPr lang="en-US" sz="1799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Bundesamt</a:t>
            </a:r>
            <a:r>
              <a:rPr lang="en-US" sz="1799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für </a:t>
            </a:r>
            <a:r>
              <a:rPr lang="en-US" sz="1799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Naturschutz</a:t>
            </a:r>
            <a:endParaRPr lang="en-US" sz="1799" b="1" dirty="0">
              <a:solidFill>
                <a:srgbClr val="253F7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marL="388617" lvl="1" indent="-194308" algn="l">
              <a:lnSpc>
                <a:spcPts val="2699"/>
              </a:lnSpc>
              <a:buFont typeface="Arial"/>
              <a:buChar char="•"/>
            </a:pP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Stockmann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J, Franz K,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Seintsch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B, et al. (2023) Wie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erreicht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man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zukünftig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den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Kleinprivatwald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? AFZ Der Wald 78(1):38-41.</a:t>
            </a:r>
          </a:p>
          <a:p>
            <a:pPr marL="388617" lvl="1" indent="-194308" algn="l">
              <a:lnSpc>
                <a:spcPts val="2699"/>
              </a:lnSpc>
              <a:buFont typeface="Arial"/>
              <a:buChar char="•"/>
            </a:pP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Flaig B.B. und Barth B. 2018: Hoher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Nutzwert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und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vielfältige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Anwendung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: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Entstehung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und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Entfaltung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des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Informationssystems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Sinus-Milieus. In: Barth B. et al. (Hg.): Praxis der Sinus-Milieus.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Gegenwart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und Zukunft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eines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modernen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Gesellschafts- und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Zielgruppenmodells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Seiten 3-22.</a:t>
            </a:r>
          </a:p>
          <a:p>
            <a:pPr marL="388617" lvl="1" indent="-194308" algn="l">
              <a:lnSpc>
                <a:spcPts val="2699"/>
              </a:lnSpc>
              <a:buFont typeface="Arial"/>
              <a:buChar char="•"/>
            </a:pP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Barth B. 2022: Die Sinus-Milieus in der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Gesellschaftswissenschaft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Leviathan. Berliner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Zeitschrift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für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Sozialwissenschaft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Jahrgang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49, Heft 4, Seiten 470-479.</a:t>
            </a:r>
          </a:p>
          <a:p>
            <a:pPr marL="388617" lvl="1" indent="-194308" algn="l">
              <a:lnSpc>
                <a:spcPts val="2699"/>
              </a:lnSpc>
              <a:buFont typeface="Arial"/>
              <a:buChar char="•"/>
            </a:pP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Gesetz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zur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Erhaltung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des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Waldes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und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zur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Förderung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der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Forstwirtschaft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(1975)</a:t>
            </a:r>
          </a:p>
          <a:p>
            <a:pPr marL="388617" lvl="1" indent="-194308" algn="l">
              <a:lnSpc>
                <a:spcPts val="2699"/>
              </a:lnSpc>
              <a:buFont typeface="Arial"/>
              <a:buChar char="•"/>
            </a:pP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Waldgesetz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für den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Freistaat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Sachsen (1992)</a:t>
            </a:r>
          </a:p>
          <a:p>
            <a:pPr marL="388617" lvl="1" indent="-194308" algn="l">
              <a:lnSpc>
                <a:spcPts val="2699"/>
              </a:lnSpc>
              <a:buFont typeface="Arial"/>
              <a:buChar char="•"/>
            </a:pP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Sächsische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Privat- und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Körperschaftswaldverordnung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(2003)</a:t>
            </a:r>
          </a:p>
          <a:p>
            <a:pPr marL="388617" lvl="1" indent="-194308" algn="l">
              <a:lnSpc>
                <a:spcPts val="2699"/>
              </a:lnSpc>
              <a:buFont typeface="Arial"/>
              <a:buChar char="•"/>
            </a:pP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Bahnmüller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, P., Schmidt, JP. (2024). CSR-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Kommunikation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in der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Forstwirtschaft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In: Heinrich, P. (eds) CSR und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Kommunikation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Management-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Reihe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Corporate Social Responsibility. Springer Gabler, Berlin, Heidelberg. https://doi.org/10.1007/978-3-662-69026-0_15</a:t>
            </a:r>
          </a:p>
          <a:p>
            <a:pPr algn="l">
              <a:lnSpc>
                <a:spcPts val="2519"/>
              </a:lnSpc>
            </a:pPr>
            <a:endParaRPr lang="en-US" sz="1799" dirty="0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2519"/>
              </a:lnSpc>
            </a:pPr>
            <a:r>
              <a:rPr lang="en-US" sz="1799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Internetquellenverzeichnis</a:t>
            </a:r>
            <a:r>
              <a:rPr lang="en-US" sz="1799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: </a:t>
            </a:r>
          </a:p>
          <a:p>
            <a:pPr marL="388617" lvl="1" indent="-194308" algn="l">
              <a:lnSpc>
                <a:spcPts val="2519"/>
              </a:lnSpc>
              <a:buFont typeface="Arial"/>
              <a:buChar char="•"/>
            </a:pP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Calmbach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, M., &amp; Flaig, B. B. (2023). Die Sinus-Milieus®: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Informationen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zu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einem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Klassiker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der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Zielgruppensegmentation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SINUS-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Institut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URL:  https://www.sinus-institut.de/media-center/studien/broschuere-sinus-milieus</a:t>
            </a:r>
            <a:endParaRPr lang="en-US" sz="1799" dirty="0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  <a:hlinkClick r:id="rId4" tooltip="https://www.sinus-institut.de/media-center/studien/broschuere-sinus-milieus"/>
            </a:endParaRPr>
          </a:p>
          <a:p>
            <a:pPr marL="388617" lvl="1" indent="-194308" algn="l">
              <a:lnSpc>
                <a:spcPts val="2519"/>
              </a:lnSpc>
              <a:buFont typeface="Arial"/>
              <a:buChar char="•"/>
            </a:pP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Sächsisches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Staatsministerium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für Umwelt und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Landwirtschaft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Broschüren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und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Bücher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Abgerufen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am [20.01.2025], von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Staatsbetrieb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,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Broschüre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Forstwirtschaft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und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Naturschutz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https://www.sbs.sachsen.de/broschueren-buecher-8542.html?_cp=%7B%7D</a:t>
            </a:r>
            <a:endParaRPr lang="en-US" sz="1799" dirty="0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  <a:hlinkClick r:id="rId5" tooltip="https://www.sbs.sachsen.de/broschueren-buecher-8542.html?_cp=%7B%7D"/>
            </a:endParaRPr>
          </a:p>
          <a:p>
            <a:pPr marL="388617" lvl="1" indent="-194308" algn="l">
              <a:lnSpc>
                <a:spcPts val="2519"/>
              </a:lnSpc>
              <a:buFont typeface="Arial"/>
              <a:buChar char="•"/>
            </a:pP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Sächsisches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Staatsministerium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für Umwelt und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Landwirtschaft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(n.d.).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Frühlingsspaziergang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: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Angebote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und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Programm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Abgerufen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am 20.01.2025], https://www.fruehlingsspaziergang.sachsen.de/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angebote-und-programm.aspx?sortierung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=</a:t>
            </a:r>
            <a:r>
              <a:rPr lang="en-US" sz="1799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date-asc&amp;suchbegriff</a:t>
            </a:r>
            <a:r>
              <a:rPr lang="en-US" sz="1799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=®ion=4&amp;streckenlaenge=0%2B&amp;datum-von=&amp;datum-bis=</a:t>
            </a:r>
            <a:endParaRPr lang="en-US" sz="1799" dirty="0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  <a:hlinkClick r:id="rId6" tooltip="https://www.fruehlingsspaziergang.sachsen.de/angebote-und-programm.aspx?sortierung=date-asc&amp;suchbegriff=%C2%AEion=4&amp;streckenlaenge=0%2B&amp;datum-von=&amp;datum-bis=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0" y="9136203"/>
            <a:ext cx="18291034" cy="0"/>
          </a:xfrm>
          <a:prstGeom prst="line">
            <a:avLst/>
          </a:prstGeom>
          <a:ln w="9525" cap="flat">
            <a:solidFill>
              <a:srgbClr val="3C45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3883501" y="9488240"/>
            <a:ext cx="7154069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Informationsmaterialien von Sachsenforst für den Privat- und Körperschaftswald</a:t>
            </a:r>
          </a:p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Carolin Ertel, Shari Louise Valdez, Marlene Heinrich, 21.01.2025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9" y="9140966"/>
            <a:ext cx="18284966" cy="1146034"/>
            <a:chOff x="0" y="0"/>
            <a:chExt cx="4815793" cy="3018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5793" cy="301836"/>
            </a:xfrm>
            <a:custGeom>
              <a:avLst/>
              <a:gdLst/>
              <a:ahLst/>
              <a:cxnLst/>
              <a:rect l="l" t="t" r="r" b="b"/>
              <a:pathLst>
                <a:path w="4815793" h="301836">
                  <a:moveTo>
                    <a:pt x="0" y="0"/>
                  </a:moveTo>
                  <a:lnTo>
                    <a:pt x="4815793" y="0"/>
                  </a:lnTo>
                  <a:lnTo>
                    <a:pt x="4815793" y="301836"/>
                  </a:lnTo>
                  <a:lnTo>
                    <a:pt x="0" y="301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5793" cy="339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069" y="9204900"/>
            <a:ext cx="2344458" cy="1018165"/>
          </a:xfrm>
          <a:custGeom>
            <a:avLst/>
            <a:gdLst/>
            <a:ahLst/>
            <a:cxnLst/>
            <a:rect l="l" t="t" r="r" b="b"/>
            <a:pathLst>
              <a:path w="2344458" h="1018165">
                <a:moveTo>
                  <a:pt x="0" y="0"/>
                </a:moveTo>
                <a:lnTo>
                  <a:pt x="2344458" y="0"/>
                </a:lnTo>
                <a:lnTo>
                  <a:pt x="2344458" y="1018165"/>
                </a:lnTo>
                <a:lnTo>
                  <a:pt x="0" y="1018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77" t="-83216" r="-10330" b="-9242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6477407" y="9282038"/>
            <a:ext cx="1719427" cy="838064"/>
          </a:xfrm>
          <a:custGeom>
            <a:avLst/>
            <a:gdLst/>
            <a:ahLst/>
            <a:cxnLst/>
            <a:rect l="l" t="t" r="r" b="b"/>
            <a:pathLst>
              <a:path w="1719427" h="838064">
                <a:moveTo>
                  <a:pt x="0" y="0"/>
                </a:moveTo>
                <a:lnTo>
                  <a:pt x="1719426" y="0"/>
                </a:lnTo>
                <a:lnTo>
                  <a:pt x="1719426" y="838063"/>
                </a:lnTo>
                <a:lnTo>
                  <a:pt x="0" y="8380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72" b="-308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028700" y="952500"/>
            <a:ext cx="7048500" cy="695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3.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Literaturverzeichnis</a:t>
            </a:r>
            <a:endParaRPr lang="en-US" sz="4100" b="1" dirty="0">
              <a:solidFill>
                <a:srgbClr val="253F7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0" y="9136203"/>
            <a:ext cx="18291034" cy="0"/>
          </a:xfrm>
          <a:prstGeom prst="line">
            <a:avLst/>
          </a:prstGeom>
          <a:ln w="9525" cap="flat">
            <a:solidFill>
              <a:srgbClr val="3C45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3883501" y="9488240"/>
            <a:ext cx="7154069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Informationsmaterialien von Sachsenforst für den Privat- und Körperschaftswald</a:t>
            </a:r>
          </a:p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Carolin Ertel, Shari Louise Valdez, Marlene Heinrich, 21.01.2025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990338"/>
            <a:ext cx="16230600" cy="6376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0206" lvl="1" indent="-205103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Sinus-Institut. Sinus-Milieus Deutschland. Abgerufen am 20.01.2025, von https://www.sinus-institut.de/sinus-milieus/sinus-milieus-deutschland</a:t>
            </a:r>
          </a:p>
          <a:p>
            <a:pPr marL="410206" lvl="1" indent="-205103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Sächsisches Staatsministerium für Umwelt und Landwirtschaft. Waldbesitzer-Portal. Abgerufen am 20.01.2025, von https://www.sbs.sachsen.de/waldbesitzer-portal-8319.html</a:t>
            </a:r>
          </a:p>
          <a:p>
            <a:pPr marL="410206" lvl="1" indent="-205103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Sächsisches Staatsministerium für Umwelt und Landwirtschaft. Leistungen von Sachsenforst für Waldbesitzer. Abgerufen am 20.01.2025, von https://www.sbs.sachsen.de/leistungen-von-sachsenforst-fuer-waldbesitzer-8350.html</a:t>
            </a:r>
          </a:p>
          <a:p>
            <a:pPr marL="410206" lvl="1" indent="-205103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Sächsisches Staatsministerium für Umwelt und Landwirtschaft. Beratung. Abgerufen am 20.01.2025, von https://www.sbs.sachsen.de/beratung-8362.html</a:t>
            </a:r>
          </a:p>
          <a:p>
            <a:pPr marL="410206" lvl="1" indent="-205103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Bundesamt für Naturschutz (BfN). (2018). Dokumentation der Ergebnisse der BfN-Fachkonferenz „Wald und Biodiversität“. Abgerufen am 20.01.2025, von https://bfn.bsz-bw.de/frontdoor/index/index/docId/1861</a:t>
            </a:r>
          </a:p>
          <a:p>
            <a:pPr marL="410206" lvl="1" indent="-205103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Sächsisches Staatsministerium für Bildung. Broschüren und Bücher. Abgerufen am 20.01.2025, von https://www.sbs.sachsen.de/broschueren-buecher-8542.html?_cp=%7B%7D</a:t>
            </a:r>
          </a:p>
          <a:p>
            <a:pPr marL="410206" lvl="1" indent="-205103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Sächsisches Staatsministerium für Umwelt und Landwirtschaft. Frühlingsspaziergang: Angebote und Programm. Abgerufen am 20.01.2025, von https://www.fruehlingsspaziergang.sachsen.de/angebote-und-programm.aspx?sortierung=date-asc&amp;suchbegriff=®ion=4&amp;streckenlaenge=0%2B&amp;datum-von=&amp;datum-bis=</a:t>
            </a:r>
          </a:p>
          <a:p>
            <a:pPr marL="410206" lvl="1" indent="-205103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Sächsisches Staatsministerium für Bildung. Vorträge. Abgerufen am 20.01.2025, von https://www.sbs.sachsen.de/vortraege-8612.html</a:t>
            </a:r>
          </a:p>
          <a:p>
            <a:pPr marL="410206" lvl="1" indent="-205103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Gesetz zur Erhaltung des Waldes und zur Förderung der Forstwirtschaft. Abgerufen am 20.01.2025</a:t>
            </a:r>
          </a:p>
          <a:p>
            <a:pPr marL="410206" lvl="1" indent="-205103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Waldgesetz für den Freistaat Sachsen. Abgerufen am 20.01.2025</a:t>
            </a:r>
          </a:p>
          <a:p>
            <a:pPr marL="410206" lvl="1" indent="-205103" algn="l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Sächsische Privat- und Körperschaftswaldverordnung. Abgerufen am 20.01.2025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94342" y="502588"/>
            <a:ext cx="16308420" cy="847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50"/>
              </a:lnSpc>
              <a:spcBef>
                <a:spcPct val="0"/>
              </a:spcBef>
            </a:pP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4. </a:t>
            </a:r>
            <a:r>
              <a:rPr lang="en-US" sz="4100" b="1" strike="noStrike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Abbildungsverzeichnis</a:t>
            </a:r>
            <a:endParaRPr lang="en-US" sz="4100" b="1" strike="noStrike" dirty="0">
              <a:solidFill>
                <a:srgbClr val="253F7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  <a:p>
            <a:pPr marL="0" lvl="0" indent="0" algn="l">
              <a:lnSpc>
                <a:spcPts val="2100"/>
              </a:lnSpc>
              <a:spcBef>
                <a:spcPct val="0"/>
              </a:spcBef>
            </a:pPr>
            <a:r>
              <a:rPr lang="en-US" sz="1400" b="1" strike="noStrike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 1: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Waldbesitzer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-Portal von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Staatsbetrieb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Sachsens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Staatsbetrieb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für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Nachhaltige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Forstwirtschaft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(2025):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Waldbesitzer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-Portal. URL: https://www.sbs.sachsen.de/waldbesitzer-portal-8319.html [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Zugriff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am: 15.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Januar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2025]</a:t>
            </a: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 2: Screenshot des Instagram-Account von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Staatsbetrieb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URL: https://www.instagram.com/sachsen__forst</a:t>
            </a: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 3: Facebook-Logo via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Freepik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 4: Martin Janner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im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Gespräch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mit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seinen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Mitarbeitern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Hüsing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, J. (2023). Der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Förster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des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Jahres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–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ein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Tausendsassa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mit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Pferd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Forsterklärt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https://forsterklaert.de/martinjanner</a:t>
            </a:r>
            <a:endParaRPr lang="en-US" sz="1941" strike="noStrike" dirty="0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  <a:hlinkClick r:id="rId2" tooltip="https://forsterklaert.de/martinjanner"/>
            </a:endParaRP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 5: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Forstbetriebsgemeinschaften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in Sachsen.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Hrsg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.: SB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endParaRPr lang="en-US" sz="1941" strike="noStrike" dirty="0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 6: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Prüfliste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bei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Schadereignissen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Aus: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(2024).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Bewältigung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von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Schadereignissen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im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Wald: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Hinweise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für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Waldbesitzende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Staatsbetrieb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S. 18.</a:t>
            </a: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 7: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Deckblatt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zum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Thema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Bewältigung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von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Schadereignissen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im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Wald. Aus: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(2024).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Bewältigung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von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Schadereignissen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im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Wald: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Hinweise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für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Waldbesitzende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Staatsbetrieb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 8: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Nachdenklicher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Waldbesitzer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via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Freepik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 9: Die Sinus-Milieus® in Deutschland 2023 (© SINUS-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Institut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). Aus: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Schleer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et. al, (2024).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Naturbewusstsein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2023.</a:t>
            </a: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 10: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Broschüre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Beratung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privater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Waldbesitzer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Hrsg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Staatsbetrieb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(2016)</a:t>
            </a: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 11: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Waldpost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2011 ©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Hrsg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Staatsbetrieb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(2011)</a:t>
            </a: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 12: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Waldbesitzer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-Portal von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Staatsbetrieb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(2025):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Waldbesitzer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-Portal.</a:t>
            </a: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 13: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Waldbesitzer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-Portal von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Staatsbetrieb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(2025):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Waldbesitzer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-Portal.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Leistungen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von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für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Waldbesitzer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 14: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Waldbesitzer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-Portal von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Staatsbetrieb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 (2025):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Waldbesitzer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-Portal.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Beratung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Abb.15: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Forstwirtschaft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und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Naturschutz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©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Hrsg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Staatsbetrieb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(2011)</a:t>
            </a:r>
          </a:p>
          <a:p>
            <a:pPr marL="0" lvl="0" indent="0" algn="l">
              <a:lnSpc>
                <a:spcPts val="2912"/>
              </a:lnSpc>
              <a:spcBef>
                <a:spcPct val="0"/>
              </a:spcBef>
            </a:pP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Abb.16: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Waldpost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2025 ©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Hrsg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.: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Staatsbetrieb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sz="1941" strike="noStrike" dirty="0" err="1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Sachsenforst</a:t>
            </a:r>
            <a:r>
              <a:rPr lang="en-US" sz="1941" strike="noStrike" dirty="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(2025)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6069" y="9140966"/>
            <a:ext cx="18284966" cy="1146034"/>
            <a:chOff x="0" y="0"/>
            <a:chExt cx="4815793" cy="3018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5793" cy="301836"/>
            </a:xfrm>
            <a:custGeom>
              <a:avLst/>
              <a:gdLst/>
              <a:ahLst/>
              <a:cxnLst/>
              <a:rect l="l" t="t" r="r" b="b"/>
              <a:pathLst>
                <a:path w="4815793" h="301836">
                  <a:moveTo>
                    <a:pt x="0" y="0"/>
                  </a:moveTo>
                  <a:lnTo>
                    <a:pt x="4815793" y="0"/>
                  </a:lnTo>
                  <a:lnTo>
                    <a:pt x="4815793" y="301836"/>
                  </a:lnTo>
                  <a:lnTo>
                    <a:pt x="0" y="301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5793" cy="339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069" y="9204900"/>
            <a:ext cx="2344458" cy="1018165"/>
          </a:xfrm>
          <a:custGeom>
            <a:avLst/>
            <a:gdLst/>
            <a:ahLst/>
            <a:cxnLst/>
            <a:rect l="l" t="t" r="r" b="b"/>
            <a:pathLst>
              <a:path w="2344458" h="1018165">
                <a:moveTo>
                  <a:pt x="0" y="0"/>
                </a:moveTo>
                <a:lnTo>
                  <a:pt x="2344458" y="0"/>
                </a:lnTo>
                <a:lnTo>
                  <a:pt x="2344458" y="1018165"/>
                </a:lnTo>
                <a:lnTo>
                  <a:pt x="0" y="1018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377" t="-83216" r="-10330" b="-9242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6477407" y="9282038"/>
            <a:ext cx="1719427" cy="838064"/>
          </a:xfrm>
          <a:custGeom>
            <a:avLst/>
            <a:gdLst/>
            <a:ahLst/>
            <a:cxnLst/>
            <a:rect l="l" t="t" r="r" b="b"/>
            <a:pathLst>
              <a:path w="1719427" h="838064">
                <a:moveTo>
                  <a:pt x="0" y="0"/>
                </a:moveTo>
                <a:lnTo>
                  <a:pt x="1719426" y="0"/>
                </a:lnTo>
                <a:lnTo>
                  <a:pt x="1719426" y="838063"/>
                </a:lnTo>
                <a:lnTo>
                  <a:pt x="0" y="8380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172" b="-308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AutoShape 9"/>
          <p:cNvSpPr/>
          <p:nvPr/>
        </p:nvSpPr>
        <p:spPr>
          <a:xfrm>
            <a:off x="0" y="9136203"/>
            <a:ext cx="18291034" cy="0"/>
          </a:xfrm>
          <a:prstGeom prst="line">
            <a:avLst/>
          </a:prstGeom>
          <a:ln w="9525" cap="flat">
            <a:solidFill>
              <a:srgbClr val="3C45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3883501" y="9488240"/>
            <a:ext cx="7154069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Informationsmaterialien von Sachsenforst für den Privat- und Körperschaftswald</a:t>
            </a:r>
          </a:p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Carolin Ertel, Shari Louise Valdez, Marlene Heinrich, 21.01.2025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9" y="9140966"/>
            <a:ext cx="18284966" cy="1146034"/>
            <a:chOff x="0" y="0"/>
            <a:chExt cx="4815793" cy="3018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5793" cy="301836"/>
            </a:xfrm>
            <a:custGeom>
              <a:avLst/>
              <a:gdLst/>
              <a:ahLst/>
              <a:cxnLst/>
              <a:rect l="l" t="t" r="r" b="b"/>
              <a:pathLst>
                <a:path w="4815793" h="301836">
                  <a:moveTo>
                    <a:pt x="0" y="0"/>
                  </a:moveTo>
                  <a:lnTo>
                    <a:pt x="4815793" y="0"/>
                  </a:lnTo>
                  <a:lnTo>
                    <a:pt x="4815793" y="301836"/>
                  </a:lnTo>
                  <a:lnTo>
                    <a:pt x="0" y="301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5793" cy="339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069" y="9204900"/>
            <a:ext cx="2344458" cy="1018165"/>
          </a:xfrm>
          <a:custGeom>
            <a:avLst/>
            <a:gdLst/>
            <a:ahLst/>
            <a:cxnLst/>
            <a:rect l="l" t="t" r="r" b="b"/>
            <a:pathLst>
              <a:path w="2344458" h="1018165">
                <a:moveTo>
                  <a:pt x="0" y="0"/>
                </a:moveTo>
                <a:lnTo>
                  <a:pt x="2344458" y="0"/>
                </a:lnTo>
                <a:lnTo>
                  <a:pt x="2344458" y="1018165"/>
                </a:lnTo>
                <a:lnTo>
                  <a:pt x="0" y="1018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377" t="-83216" r="-10330" b="-9242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6492579" y="9282038"/>
            <a:ext cx="1704254" cy="863890"/>
          </a:xfrm>
          <a:custGeom>
            <a:avLst/>
            <a:gdLst/>
            <a:ahLst/>
            <a:cxnLst/>
            <a:rect l="l" t="t" r="r" b="b"/>
            <a:pathLst>
              <a:path w="1704254" h="863890">
                <a:moveTo>
                  <a:pt x="0" y="0"/>
                </a:moveTo>
                <a:lnTo>
                  <a:pt x="1704254" y="0"/>
                </a:lnTo>
                <a:lnTo>
                  <a:pt x="1704254" y="863890"/>
                </a:lnTo>
                <a:lnTo>
                  <a:pt x="0" y="8638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9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>
            <a:off x="0" y="9136203"/>
            <a:ext cx="18291034" cy="0"/>
          </a:xfrm>
          <a:prstGeom prst="line">
            <a:avLst/>
          </a:prstGeom>
          <a:ln w="9525" cap="flat">
            <a:solidFill>
              <a:srgbClr val="3C45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1028700" y="952500"/>
            <a:ext cx="3086100" cy="695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Gliederung</a:t>
            </a:r>
            <a:endParaRPr lang="en-US" sz="4100" b="1" dirty="0">
              <a:solidFill>
                <a:srgbClr val="253F7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38225" y="2040541"/>
            <a:ext cx="9580696" cy="5177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0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1.  Einführung</a:t>
            </a:r>
          </a:p>
          <a:p>
            <a:pPr algn="l">
              <a:lnSpc>
                <a:spcPts val="4199"/>
              </a:lnSpc>
            </a:pPr>
            <a:r>
              <a:rPr lang="en-US" sz="20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1.1 Angebot von Informationsmaterialien</a:t>
            </a:r>
          </a:p>
          <a:p>
            <a:pPr algn="l">
              <a:lnSpc>
                <a:spcPts val="4199"/>
              </a:lnSpc>
            </a:pPr>
            <a:r>
              <a:rPr lang="en-US" sz="20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1.2 SinusMilieu®- Zugehörigkeit</a:t>
            </a:r>
          </a:p>
          <a:p>
            <a:pPr algn="l">
              <a:lnSpc>
                <a:spcPts val="4199"/>
              </a:lnSpc>
            </a:pPr>
            <a:r>
              <a:rPr lang="en-US" sz="20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2.  Kommunikationsstrategien für unterschiedliche Waldbesitzertypen</a:t>
            </a:r>
          </a:p>
          <a:p>
            <a:pPr algn="l">
              <a:lnSpc>
                <a:spcPts val="4199"/>
              </a:lnSpc>
            </a:pPr>
            <a:r>
              <a:rPr lang="en-US" sz="20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2.1 Waldbesitzertyp A - Privatwald</a:t>
            </a:r>
          </a:p>
          <a:p>
            <a:pPr algn="l">
              <a:lnSpc>
                <a:spcPts val="4199"/>
              </a:lnSpc>
            </a:pPr>
            <a:r>
              <a:rPr lang="en-US" sz="20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2.2 Waldbesitzertyp B - Privatwald</a:t>
            </a:r>
          </a:p>
          <a:p>
            <a:pPr algn="l">
              <a:lnSpc>
                <a:spcPts val="4199"/>
              </a:lnSpc>
            </a:pPr>
            <a:r>
              <a:rPr lang="en-US" sz="20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2.3 Waldbesitzertyp C - Kommunal - und Kirchenwald</a:t>
            </a:r>
          </a:p>
          <a:p>
            <a:pPr algn="l">
              <a:lnSpc>
                <a:spcPts val="4199"/>
              </a:lnSpc>
            </a:pPr>
            <a:r>
              <a:rPr lang="en-US" sz="20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3.  Literaturverzeichnis</a:t>
            </a:r>
          </a:p>
          <a:p>
            <a:pPr algn="l">
              <a:lnSpc>
                <a:spcPts val="4199"/>
              </a:lnSpc>
            </a:pPr>
            <a:r>
              <a:rPr lang="en-US" sz="20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4.  Abbildungsverzeichnis</a:t>
            </a:r>
          </a:p>
          <a:p>
            <a:pPr algn="l">
              <a:lnSpc>
                <a:spcPts val="4199"/>
              </a:lnSpc>
            </a:pPr>
            <a:endParaRPr lang="en-US" sz="2099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83501" y="9488240"/>
            <a:ext cx="7151264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Informationsmaterialien von Sachsenforst für den Privat- und Körperschaftswald</a:t>
            </a:r>
          </a:p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Carolin Ertel, Shari Louise Valdez, Marlene Heinrich, 21.01.2025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9" y="9140966"/>
            <a:ext cx="18284966" cy="1146034"/>
            <a:chOff x="0" y="0"/>
            <a:chExt cx="4815793" cy="3018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5793" cy="301836"/>
            </a:xfrm>
            <a:custGeom>
              <a:avLst/>
              <a:gdLst/>
              <a:ahLst/>
              <a:cxnLst/>
              <a:rect l="l" t="t" r="r" b="b"/>
              <a:pathLst>
                <a:path w="4815793" h="301836">
                  <a:moveTo>
                    <a:pt x="0" y="0"/>
                  </a:moveTo>
                  <a:lnTo>
                    <a:pt x="4815793" y="0"/>
                  </a:lnTo>
                  <a:lnTo>
                    <a:pt x="4815793" y="301836"/>
                  </a:lnTo>
                  <a:lnTo>
                    <a:pt x="0" y="301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5793" cy="339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069" y="9204900"/>
            <a:ext cx="2344458" cy="1018165"/>
          </a:xfrm>
          <a:custGeom>
            <a:avLst/>
            <a:gdLst/>
            <a:ahLst/>
            <a:cxnLst/>
            <a:rect l="l" t="t" r="r" b="b"/>
            <a:pathLst>
              <a:path w="2344458" h="1018165">
                <a:moveTo>
                  <a:pt x="0" y="0"/>
                </a:moveTo>
                <a:lnTo>
                  <a:pt x="2344458" y="0"/>
                </a:lnTo>
                <a:lnTo>
                  <a:pt x="2344458" y="1018165"/>
                </a:lnTo>
                <a:lnTo>
                  <a:pt x="0" y="1018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377" t="-83216" r="-10330" b="-9242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6507752" y="9282038"/>
            <a:ext cx="1689082" cy="863890"/>
          </a:xfrm>
          <a:custGeom>
            <a:avLst/>
            <a:gdLst/>
            <a:ahLst/>
            <a:cxnLst/>
            <a:rect l="l" t="t" r="r" b="b"/>
            <a:pathLst>
              <a:path w="1689082" h="863890">
                <a:moveTo>
                  <a:pt x="0" y="0"/>
                </a:moveTo>
                <a:lnTo>
                  <a:pt x="1689081" y="0"/>
                </a:lnTo>
                <a:lnTo>
                  <a:pt x="1689081" y="863890"/>
                </a:lnTo>
                <a:lnTo>
                  <a:pt x="0" y="8638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502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>
            <a:off x="0" y="9136203"/>
            <a:ext cx="18291034" cy="0"/>
          </a:xfrm>
          <a:prstGeom prst="line">
            <a:avLst/>
          </a:prstGeom>
          <a:ln w="9525" cap="flat">
            <a:solidFill>
              <a:srgbClr val="3C45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2929415" y="1989689"/>
            <a:ext cx="6172459" cy="3333128"/>
          </a:xfrm>
          <a:custGeom>
            <a:avLst/>
            <a:gdLst/>
            <a:ahLst/>
            <a:cxnLst/>
            <a:rect l="l" t="t" r="r" b="b"/>
            <a:pathLst>
              <a:path w="6172459" h="3333128">
                <a:moveTo>
                  <a:pt x="0" y="0"/>
                </a:moveTo>
                <a:lnTo>
                  <a:pt x="6172459" y="0"/>
                </a:lnTo>
                <a:lnTo>
                  <a:pt x="6172459" y="3333128"/>
                </a:lnTo>
                <a:lnTo>
                  <a:pt x="0" y="33331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7885235" y="2789174"/>
            <a:ext cx="4773631" cy="2685168"/>
          </a:xfrm>
          <a:custGeom>
            <a:avLst/>
            <a:gdLst/>
            <a:ahLst/>
            <a:cxnLst/>
            <a:rect l="l" t="t" r="r" b="b"/>
            <a:pathLst>
              <a:path w="4773631" h="2685168">
                <a:moveTo>
                  <a:pt x="0" y="0"/>
                </a:moveTo>
                <a:lnTo>
                  <a:pt x="4773631" y="0"/>
                </a:lnTo>
                <a:lnTo>
                  <a:pt x="4773631" y="2685167"/>
                </a:lnTo>
                <a:lnTo>
                  <a:pt x="0" y="26851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4179097" y="5000707"/>
            <a:ext cx="3325512" cy="2365799"/>
          </a:xfrm>
          <a:custGeom>
            <a:avLst/>
            <a:gdLst/>
            <a:ahLst/>
            <a:cxnLst/>
            <a:rect l="l" t="t" r="r" b="b"/>
            <a:pathLst>
              <a:path w="3325512" h="2365799">
                <a:moveTo>
                  <a:pt x="0" y="0"/>
                </a:moveTo>
                <a:lnTo>
                  <a:pt x="3325512" y="0"/>
                </a:lnTo>
                <a:lnTo>
                  <a:pt x="3325512" y="2365799"/>
                </a:lnTo>
                <a:lnTo>
                  <a:pt x="0" y="236579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2611" b="-192138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6928376" y="6205714"/>
            <a:ext cx="4625505" cy="2538097"/>
          </a:xfrm>
          <a:custGeom>
            <a:avLst/>
            <a:gdLst/>
            <a:ahLst/>
            <a:cxnLst/>
            <a:rect l="l" t="t" r="r" b="b"/>
            <a:pathLst>
              <a:path w="4625505" h="2538097">
                <a:moveTo>
                  <a:pt x="0" y="0"/>
                </a:moveTo>
                <a:lnTo>
                  <a:pt x="4625505" y="0"/>
                </a:lnTo>
                <a:lnTo>
                  <a:pt x="4625505" y="2538097"/>
                </a:lnTo>
                <a:lnTo>
                  <a:pt x="0" y="25380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6929829" y="8715236"/>
            <a:ext cx="4437445" cy="174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5</a:t>
            </a:r>
          </a:p>
        </p:txBody>
      </p:sp>
      <p:sp>
        <p:nvSpPr>
          <p:cNvPr id="13" name="Freeform 13"/>
          <p:cNvSpPr/>
          <p:nvPr/>
        </p:nvSpPr>
        <p:spPr>
          <a:xfrm>
            <a:off x="2929415" y="7350598"/>
            <a:ext cx="1372673" cy="1372673"/>
          </a:xfrm>
          <a:custGeom>
            <a:avLst/>
            <a:gdLst/>
            <a:ahLst/>
            <a:cxnLst/>
            <a:rect l="l" t="t" r="r" b="b"/>
            <a:pathLst>
              <a:path w="1372673" h="1372673">
                <a:moveTo>
                  <a:pt x="0" y="0"/>
                </a:moveTo>
                <a:lnTo>
                  <a:pt x="1372673" y="0"/>
                </a:lnTo>
                <a:lnTo>
                  <a:pt x="1372673" y="1372673"/>
                </a:lnTo>
                <a:lnTo>
                  <a:pt x="0" y="13726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13496181" y="2011538"/>
            <a:ext cx="3420957" cy="4721782"/>
          </a:xfrm>
          <a:custGeom>
            <a:avLst/>
            <a:gdLst/>
            <a:ahLst/>
            <a:cxnLst/>
            <a:rect l="l" t="t" r="r" b="b"/>
            <a:pathLst>
              <a:path w="3420957" h="4721782">
                <a:moveTo>
                  <a:pt x="0" y="0"/>
                </a:moveTo>
                <a:lnTo>
                  <a:pt x="3420957" y="0"/>
                </a:lnTo>
                <a:lnTo>
                  <a:pt x="3420957" y="4721783"/>
                </a:lnTo>
                <a:lnTo>
                  <a:pt x="0" y="47217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1674856" y="4514856"/>
            <a:ext cx="3342754" cy="4767182"/>
          </a:xfrm>
          <a:custGeom>
            <a:avLst/>
            <a:gdLst/>
            <a:ahLst/>
            <a:cxnLst/>
            <a:rect l="l" t="t" r="r" b="b"/>
            <a:pathLst>
              <a:path w="3342754" h="4767182">
                <a:moveTo>
                  <a:pt x="0" y="0"/>
                </a:moveTo>
                <a:lnTo>
                  <a:pt x="3342753" y="0"/>
                </a:lnTo>
                <a:lnTo>
                  <a:pt x="3342753" y="4767182"/>
                </a:lnTo>
                <a:lnTo>
                  <a:pt x="0" y="476718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6" name="TextBox 16"/>
          <p:cNvSpPr txBox="1"/>
          <p:nvPr/>
        </p:nvSpPr>
        <p:spPr>
          <a:xfrm>
            <a:off x="3879213" y="9488240"/>
            <a:ext cx="7154069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Informationsmaterialien von Sachsenforst für den Privat- und Körperschaftswald</a:t>
            </a:r>
          </a:p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Carolin Ertel, Shari Louise Valdez, Marlene Heinrich, 21.01.2025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952500"/>
            <a:ext cx="11772900" cy="695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1.1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Angebot</a:t>
            </a: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von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Informationsmaterialien</a:t>
            </a:r>
            <a:endParaRPr lang="en-US" sz="4100" b="1" dirty="0">
              <a:solidFill>
                <a:srgbClr val="253F7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674856" y="9308002"/>
            <a:ext cx="432584" cy="180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6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02088" y="7337931"/>
            <a:ext cx="432584" cy="180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929415" y="8543032"/>
            <a:ext cx="432584" cy="180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29415" y="5285516"/>
            <a:ext cx="432584" cy="180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85235" y="5463916"/>
            <a:ext cx="432584" cy="180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6484554" y="6718208"/>
            <a:ext cx="432584" cy="180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5069" y="2056069"/>
            <a:ext cx="2657633" cy="641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67"/>
              </a:lnSpc>
              <a:spcBef>
                <a:spcPct val="0"/>
              </a:spcBef>
            </a:pPr>
            <a:r>
              <a:rPr lang="en-US" sz="1974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Wer hilft mir bei den </a:t>
            </a:r>
            <a:r>
              <a:rPr lang="en-US" sz="1974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Arbeiten </a:t>
            </a:r>
            <a:r>
              <a:rPr lang="en-US" sz="1974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im Wald?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35069" y="3384535"/>
            <a:ext cx="2657633" cy="735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5"/>
              </a:lnSpc>
              <a:spcBef>
                <a:spcPct val="0"/>
              </a:spcBef>
            </a:pPr>
            <a:r>
              <a:rPr lang="en-US" sz="195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Wie und Wo kann ich mein </a:t>
            </a:r>
            <a:r>
              <a:rPr lang="en-US" sz="195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Holz verkaufen</a:t>
            </a:r>
            <a:r>
              <a:rPr lang="en-US" sz="195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35069" y="4556679"/>
            <a:ext cx="2657633" cy="110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5"/>
              </a:lnSpc>
              <a:spcBef>
                <a:spcPct val="0"/>
              </a:spcBef>
            </a:pPr>
            <a:r>
              <a:rPr lang="en-US" sz="195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Welche forstlichen Maßnahmen werden </a:t>
            </a:r>
            <a:r>
              <a:rPr lang="en-US" sz="195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gefördert</a:t>
            </a:r>
            <a:r>
              <a:rPr lang="en-US" sz="195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34194" y="2056069"/>
            <a:ext cx="2657633" cy="96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67"/>
              </a:lnSpc>
              <a:spcBef>
                <a:spcPct val="0"/>
              </a:spcBef>
            </a:pPr>
            <a:r>
              <a:rPr lang="en-US" sz="1974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Welche </a:t>
            </a:r>
            <a:r>
              <a:rPr lang="en-US" sz="1974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Baumarten </a:t>
            </a:r>
            <a:r>
              <a:rPr lang="en-US" sz="1974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pflanze ich am Besten?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35069" y="6144095"/>
            <a:ext cx="2657633" cy="110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5"/>
              </a:lnSpc>
              <a:spcBef>
                <a:spcPct val="0"/>
              </a:spcBef>
            </a:pPr>
            <a:r>
              <a:rPr lang="en-US" sz="195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Wie kann ich den Wald in seinen </a:t>
            </a:r>
            <a:r>
              <a:rPr lang="en-US" sz="195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Funktionen </a:t>
            </a:r>
            <a:r>
              <a:rPr lang="en-US" sz="195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langfristig </a:t>
            </a:r>
            <a:r>
              <a:rPr lang="en-US" sz="195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erhalten</a:t>
            </a:r>
            <a:r>
              <a:rPr lang="en-US" sz="195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?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69298" y="2056069"/>
            <a:ext cx="2657633" cy="96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67"/>
              </a:lnSpc>
              <a:spcBef>
                <a:spcPct val="0"/>
              </a:spcBef>
            </a:pPr>
            <a:r>
              <a:rPr lang="en-US" sz="1974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Was muss ich bei der </a:t>
            </a:r>
            <a:r>
              <a:rPr lang="en-US" sz="1974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Verkehrssicherung </a:t>
            </a:r>
            <a:r>
              <a:rPr lang="en-US" sz="1974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beachten?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35069" y="7727312"/>
            <a:ext cx="2657633" cy="110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5"/>
              </a:lnSpc>
              <a:spcBef>
                <a:spcPct val="0"/>
              </a:spcBef>
            </a:pPr>
            <a:r>
              <a:rPr lang="en-US" sz="195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Wie kann ich </a:t>
            </a:r>
            <a:r>
              <a:rPr lang="en-US" sz="195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Lebensraum </a:t>
            </a:r>
            <a:r>
              <a:rPr lang="en-US" sz="195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für Tiere bieten?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604402" y="5304009"/>
            <a:ext cx="3059973" cy="1106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5"/>
              </a:lnSpc>
              <a:spcBef>
                <a:spcPct val="0"/>
              </a:spcBef>
            </a:pPr>
            <a:r>
              <a:rPr lang="en-US" sz="195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Was muss ich bezüglich des </a:t>
            </a:r>
            <a:r>
              <a:rPr lang="en-US" sz="195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Klimawandels </a:t>
            </a:r>
            <a:r>
              <a:rPr lang="en-US" sz="195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beachten?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604402" y="2056069"/>
            <a:ext cx="2657633" cy="96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67"/>
              </a:lnSpc>
              <a:spcBef>
                <a:spcPct val="0"/>
              </a:spcBef>
            </a:pPr>
            <a:r>
              <a:rPr lang="en-US" sz="1974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Wie kann ich mich </a:t>
            </a:r>
            <a:r>
              <a:rPr lang="en-US" sz="1974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selbst einbringen</a:t>
            </a:r>
            <a:r>
              <a:rPr lang="en-US" sz="1974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und weiterbilden?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604402" y="3495250"/>
            <a:ext cx="2657633" cy="1478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5"/>
              </a:lnSpc>
              <a:spcBef>
                <a:spcPct val="0"/>
              </a:spcBef>
            </a:pPr>
            <a:r>
              <a:rPr lang="en-US" sz="195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Wie kann ich Forst und Arbeit unter einen Hut bringen </a:t>
            </a:r>
            <a:r>
              <a:rPr lang="en-US" sz="195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wie viel Zeit beansprucht</a:t>
            </a:r>
            <a:r>
              <a:rPr lang="en-US" sz="195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es 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96887" y="1028700"/>
            <a:ext cx="14094227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39"/>
              </a:lnSpc>
              <a:spcBef>
                <a:spcPct val="0"/>
              </a:spcBef>
            </a:pPr>
            <a:r>
              <a:rPr lang="en-US" sz="4699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Themen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6069" y="9140966"/>
            <a:ext cx="18284966" cy="1146034"/>
            <a:chOff x="0" y="0"/>
            <a:chExt cx="4815793" cy="3018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15793" cy="301836"/>
            </a:xfrm>
            <a:custGeom>
              <a:avLst/>
              <a:gdLst/>
              <a:ahLst/>
              <a:cxnLst/>
              <a:rect l="l" t="t" r="r" b="b"/>
              <a:pathLst>
                <a:path w="4815793" h="301836">
                  <a:moveTo>
                    <a:pt x="0" y="0"/>
                  </a:moveTo>
                  <a:lnTo>
                    <a:pt x="4815793" y="0"/>
                  </a:lnTo>
                  <a:lnTo>
                    <a:pt x="4815793" y="301836"/>
                  </a:lnTo>
                  <a:lnTo>
                    <a:pt x="0" y="301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815793" cy="339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6492579" y="9282038"/>
            <a:ext cx="1704254" cy="863890"/>
          </a:xfrm>
          <a:custGeom>
            <a:avLst/>
            <a:gdLst/>
            <a:ahLst/>
            <a:cxnLst/>
            <a:rect l="l" t="t" r="r" b="b"/>
            <a:pathLst>
              <a:path w="1704254" h="863890">
                <a:moveTo>
                  <a:pt x="0" y="0"/>
                </a:moveTo>
                <a:lnTo>
                  <a:pt x="1704254" y="0"/>
                </a:lnTo>
                <a:lnTo>
                  <a:pt x="1704254" y="863890"/>
                </a:lnTo>
                <a:lnTo>
                  <a:pt x="0" y="863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9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AutoShape 18"/>
          <p:cNvSpPr/>
          <p:nvPr/>
        </p:nvSpPr>
        <p:spPr>
          <a:xfrm>
            <a:off x="0" y="9136203"/>
            <a:ext cx="18291034" cy="0"/>
          </a:xfrm>
          <a:prstGeom prst="line">
            <a:avLst/>
          </a:prstGeom>
          <a:ln w="9525" cap="flat">
            <a:solidFill>
              <a:srgbClr val="3C45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>
            <a:off x="6069" y="9204900"/>
            <a:ext cx="2344458" cy="1018165"/>
          </a:xfrm>
          <a:custGeom>
            <a:avLst/>
            <a:gdLst/>
            <a:ahLst/>
            <a:cxnLst/>
            <a:rect l="l" t="t" r="r" b="b"/>
            <a:pathLst>
              <a:path w="2344458" h="1018165">
                <a:moveTo>
                  <a:pt x="0" y="0"/>
                </a:moveTo>
                <a:lnTo>
                  <a:pt x="2344458" y="0"/>
                </a:lnTo>
                <a:lnTo>
                  <a:pt x="2344458" y="1018165"/>
                </a:lnTo>
                <a:lnTo>
                  <a:pt x="0" y="10181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377" t="-83216" r="-10330" b="-9242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TextBox 20"/>
          <p:cNvSpPr txBox="1"/>
          <p:nvPr/>
        </p:nvSpPr>
        <p:spPr>
          <a:xfrm>
            <a:off x="3879213" y="9488240"/>
            <a:ext cx="7154069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Informationsmaterialien von Sachsenforst für den Privat- und Körperschaftswald</a:t>
            </a:r>
          </a:p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Carolin Ertel, Shari Louise Valdez, Marlene Heinrich, 21.01.2025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765510" y="3649232"/>
            <a:ext cx="7118865" cy="4854727"/>
            <a:chOff x="0" y="0"/>
            <a:chExt cx="9491821" cy="647296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491821" cy="6337989"/>
            </a:xfrm>
            <a:custGeom>
              <a:avLst/>
              <a:gdLst/>
              <a:ahLst/>
              <a:cxnLst/>
              <a:rect l="l" t="t" r="r" b="b"/>
              <a:pathLst>
                <a:path w="9491821" h="6337989">
                  <a:moveTo>
                    <a:pt x="0" y="0"/>
                  </a:moveTo>
                  <a:lnTo>
                    <a:pt x="9491821" y="0"/>
                  </a:lnTo>
                  <a:lnTo>
                    <a:pt x="9491821" y="6337989"/>
                  </a:lnTo>
                  <a:lnTo>
                    <a:pt x="0" y="63379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 rot="-875154">
              <a:off x="1651617" y="888218"/>
              <a:ext cx="1480504" cy="2280776"/>
            </a:xfrm>
            <a:custGeom>
              <a:avLst/>
              <a:gdLst/>
              <a:ahLst/>
              <a:cxnLst/>
              <a:rect l="l" t="t" r="r" b="b"/>
              <a:pathLst>
                <a:path w="1480504" h="2280776">
                  <a:moveTo>
                    <a:pt x="0" y="0"/>
                  </a:moveTo>
                  <a:lnTo>
                    <a:pt x="1480504" y="0"/>
                  </a:lnTo>
                  <a:lnTo>
                    <a:pt x="1480504" y="2280776"/>
                  </a:lnTo>
                  <a:lnTo>
                    <a:pt x="0" y="22807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 rot="805626">
              <a:off x="6552870" y="551405"/>
              <a:ext cx="1461071" cy="2250839"/>
            </a:xfrm>
            <a:custGeom>
              <a:avLst/>
              <a:gdLst/>
              <a:ahLst/>
              <a:cxnLst/>
              <a:rect l="l" t="t" r="r" b="b"/>
              <a:pathLst>
                <a:path w="1461071" h="2250839">
                  <a:moveTo>
                    <a:pt x="0" y="0"/>
                  </a:moveTo>
                  <a:lnTo>
                    <a:pt x="1461071" y="0"/>
                  </a:lnTo>
                  <a:lnTo>
                    <a:pt x="1461071" y="2250839"/>
                  </a:lnTo>
                  <a:lnTo>
                    <a:pt x="0" y="22508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6327407"/>
              <a:ext cx="360845" cy="145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90"/>
                </a:lnSpc>
                <a:spcBef>
                  <a:spcPct val="0"/>
                </a:spcBef>
              </a:pPr>
              <a:r>
                <a:rPr lang="en-US" sz="635">
                  <a:solidFill>
                    <a:srgbClr val="032D5B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Abb. 8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3604402" y="7184387"/>
            <a:ext cx="3059973" cy="1478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25"/>
              </a:lnSpc>
              <a:spcBef>
                <a:spcPct val="0"/>
              </a:spcBef>
            </a:pPr>
            <a:r>
              <a:rPr lang="en-US" sz="195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Wie kann ich meinen </a:t>
            </a:r>
            <a:r>
              <a:rPr lang="en-US" sz="195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eigenen Brennholzbedarf</a:t>
            </a:r>
            <a:r>
              <a:rPr lang="en-US" sz="195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decken?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9" y="9140966"/>
            <a:ext cx="18284966" cy="1146034"/>
            <a:chOff x="0" y="0"/>
            <a:chExt cx="4815793" cy="3018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5793" cy="301836"/>
            </a:xfrm>
            <a:custGeom>
              <a:avLst/>
              <a:gdLst/>
              <a:ahLst/>
              <a:cxnLst/>
              <a:rect l="l" t="t" r="r" b="b"/>
              <a:pathLst>
                <a:path w="4815793" h="301836">
                  <a:moveTo>
                    <a:pt x="0" y="0"/>
                  </a:moveTo>
                  <a:lnTo>
                    <a:pt x="4815793" y="0"/>
                  </a:lnTo>
                  <a:lnTo>
                    <a:pt x="4815793" y="301836"/>
                  </a:lnTo>
                  <a:lnTo>
                    <a:pt x="0" y="301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5793" cy="339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069" y="9204900"/>
            <a:ext cx="2344458" cy="1018165"/>
          </a:xfrm>
          <a:custGeom>
            <a:avLst/>
            <a:gdLst/>
            <a:ahLst/>
            <a:cxnLst/>
            <a:rect l="l" t="t" r="r" b="b"/>
            <a:pathLst>
              <a:path w="2344458" h="1018165">
                <a:moveTo>
                  <a:pt x="0" y="0"/>
                </a:moveTo>
                <a:lnTo>
                  <a:pt x="2344458" y="0"/>
                </a:lnTo>
                <a:lnTo>
                  <a:pt x="2344458" y="1018165"/>
                </a:lnTo>
                <a:lnTo>
                  <a:pt x="0" y="1018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377" t="-83216" r="-10330" b="-9242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6492579" y="9282038"/>
            <a:ext cx="1704254" cy="863890"/>
          </a:xfrm>
          <a:custGeom>
            <a:avLst/>
            <a:gdLst/>
            <a:ahLst/>
            <a:cxnLst/>
            <a:rect l="l" t="t" r="r" b="b"/>
            <a:pathLst>
              <a:path w="1704254" h="863890">
                <a:moveTo>
                  <a:pt x="0" y="0"/>
                </a:moveTo>
                <a:lnTo>
                  <a:pt x="1704254" y="0"/>
                </a:lnTo>
                <a:lnTo>
                  <a:pt x="1704254" y="863890"/>
                </a:lnTo>
                <a:lnTo>
                  <a:pt x="0" y="8638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9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>
            <a:off x="0" y="9136203"/>
            <a:ext cx="18291034" cy="0"/>
          </a:xfrm>
          <a:prstGeom prst="line">
            <a:avLst/>
          </a:prstGeom>
          <a:ln w="9525" cap="flat">
            <a:solidFill>
              <a:srgbClr val="3C45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028700" y="1892626"/>
            <a:ext cx="10918118" cy="6781614"/>
          </a:xfrm>
          <a:custGeom>
            <a:avLst/>
            <a:gdLst/>
            <a:ahLst/>
            <a:cxnLst/>
            <a:rect l="l" t="t" r="r" b="b"/>
            <a:pathLst>
              <a:path w="10918118" h="6781614">
                <a:moveTo>
                  <a:pt x="0" y="0"/>
                </a:moveTo>
                <a:lnTo>
                  <a:pt x="10918118" y="0"/>
                </a:lnTo>
                <a:lnTo>
                  <a:pt x="10918118" y="6781615"/>
                </a:lnTo>
                <a:lnTo>
                  <a:pt x="0" y="67816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028700" y="952500"/>
            <a:ext cx="10172700" cy="695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1.2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SinusMilieu</a:t>
            </a: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®-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Zugehörigkeit</a:t>
            </a:r>
            <a:endParaRPr lang="en-US" sz="4100" b="1" dirty="0">
              <a:solidFill>
                <a:srgbClr val="253F7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883501" y="9488240"/>
            <a:ext cx="7151264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Informationsmaterialien von Sachsenforst für den Privat- und Körperschaftswald</a:t>
            </a:r>
          </a:p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Carolin Ertel, Shari Louise Valdez, Marlene Heinrich, 21.01.2025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78298" y="8524272"/>
            <a:ext cx="10918118" cy="54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9: Die Sinus-Milieus® in Deutschland 2023 (© SINUS-Institut). Aus: Schleer et. al., (2024). Naturbewusstsein 2023.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9" y="9140966"/>
            <a:ext cx="18284966" cy="1146034"/>
            <a:chOff x="0" y="0"/>
            <a:chExt cx="4815793" cy="3018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5793" cy="301836"/>
            </a:xfrm>
            <a:custGeom>
              <a:avLst/>
              <a:gdLst/>
              <a:ahLst/>
              <a:cxnLst/>
              <a:rect l="l" t="t" r="r" b="b"/>
              <a:pathLst>
                <a:path w="4815793" h="301836">
                  <a:moveTo>
                    <a:pt x="0" y="0"/>
                  </a:moveTo>
                  <a:lnTo>
                    <a:pt x="4815793" y="0"/>
                  </a:lnTo>
                  <a:lnTo>
                    <a:pt x="4815793" y="301836"/>
                  </a:lnTo>
                  <a:lnTo>
                    <a:pt x="0" y="301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5793" cy="339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069" y="9204900"/>
            <a:ext cx="2344458" cy="1018165"/>
          </a:xfrm>
          <a:custGeom>
            <a:avLst/>
            <a:gdLst/>
            <a:ahLst/>
            <a:cxnLst/>
            <a:rect l="l" t="t" r="r" b="b"/>
            <a:pathLst>
              <a:path w="2344458" h="1018165">
                <a:moveTo>
                  <a:pt x="0" y="0"/>
                </a:moveTo>
                <a:lnTo>
                  <a:pt x="2344458" y="0"/>
                </a:lnTo>
                <a:lnTo>
                  <a:pt x="2344458" y="1018165"/>
                </a:lnTo>
                <a:lnTo>
                  <a:pt x="0" y="1018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77" t="-83216" r="-10330" b="-9242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6492579" y="9282038"/>
            <a:ext cx="1704254" cy="863890"/>
          </a:xfrm>
          <a:custGeom>
            <a:avLst/>
            <a:gdLst/>
            <a:ahLst/>
            <a:cxnLst/>
            <a:rect l="l" t="t" r="r" b="b"/>
            <a:pathLst>
              <a:path w="1704254" h="863890">
                <a:moveTo>
                  <a:pt x="0" y="0"/>
                </a:moveTo>
                <a:lnTo>
                  <a:pt x="1704254" y="0"/>
                </a:lnTo>
                <a:lnTo>
                  <a:pt x="1704254" y="863890"/>
                </a:lnTo>
                <a:lnTo>
                  <a:pt x="0" y="863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9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>
            <a:off x="0" y="9136203"/>
            <a:ext cx="18291034" cy="0"/>
          </a:xfrm>
          <a:prstGeom prst="line">
            <a:avLst/>
          </a:prstGeom>
          <a:ln w="9525" cap="flat">
            <a:solidFill>
              <a:srgbClr val="3C45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1028700" y="2074545"/>
            <a:ext cx="16611280" cy="6090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Walter Hoffmann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84 Jahre, Rentner, stark verwurzelt in der Gemeinde, Privatwaldbesitzer (1,2 ha Fichtenreinbestand), passionierter Jäger</a:t>
            </a: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pflegt den persönlichen Kontakt zum Revierleiter, den er auch durch die Gemeinde privat kennt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kommt regelmäßig zur Sprechstunde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besitzt keinen Computer und Internetanschluss, dafür aber ein Tastentelefon für Notfälle</a:t>
            </a: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just">
              <a:lnSpc>
                <a:spcPts val="3079"/>
              </a:lnSpc>
            </a:pPr>
            <a:r>
              <a:rPr lang="en-US" sz="2199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Zielstellung:</a:t>
            </a:r>
            <a:r>
              <a:rPr lang="en-US" sz="21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</a:p>
          <a:p>
            <a:pPr marL="474975" lvl="1" indent="-237487" algn="just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Deckung des Eigenbedarfs (v.a. Brennholz)</a:t>
            </a:r>
          </a:p>
          <a:p>
            <a:pPr marL="474975" lvl="1" indent="-237487" algn="just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Freizeitgestaltung (Jagd, Holzeinschlag) </a:t>
            </a:r>
          </a:p>
          <a:p>
            <a:pPr marL="474975" lvl="1" indent="-237487" algn="just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Immobilie Wald als »sichere Bank«</a:t>
            </a:r>
          </a:p>
          <a:p>
            <a:pPr algn="l">
              <a:lnSpc>
                <a:spcPts val="2659"/>
              </a:lnSpc>
            </a:pPr>
            <a:endParaRPr lang="en-US" sz="2199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2659"/>
              </a:lnSpc>
            </a:pPr>
            <a:endParaRPr lang="en-US" sz="2199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2659"/>
              </a:lnSpc>
            </a:pPr>
            <a:endParaRPr lang="en-US" sz="2199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2659"/>
              </a:lnSpc>
            </a:pPr>
            <a:endParaRPr lang="en-US" sz="2199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033281" y="4690583"/>
            <a:ext cx="6606699" cy="4103645"/>
          </a:xfrm>
          <a:custGeom>
            <a:avLst/>
            <a:gdLst/>
            <a:ahLst/>
            <a:cxnLst/>
            <a:rect l="l" t="t" r="r" b="b"/>
            <a:pathLst>
              <a:path w="6606699" h="4103645">
                <a:moveTo>
                  <a:pt x="0" y="0"/>
                </a:moveTo>
                <a:lnTo>
                  <a:pt x="6606699" y="0"/>
                </a:lnTo>
                <a:lnTo>
                  <a:pt x="6606699" y="4103645"/>
                </a:lnTo>
                <a:lnTo>
                  <a:pt x="0" y="41036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AutoShape 10"/>
          <p:cNvSpPr/>
          <p:nvPr/>
        </p:nvSpPr>
        <p:spPr>
          <a:xfrm>
            <a:off x="10420212" y="5852739"/>
            <a:ext cx="2364720" cy="1090837"/>
          </a:xfrm>
          <a:prstGeom prst="line">
            <a:avLst/>
          </a:prstGeom>
          <a:ln w="38100" cap="flat">
            <a:solidFill>
              <a:srgbClr val="253F72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Box 11"/>
          <p:cNvSpPr txBox="1"/>
          <p:nvPr/>
        </p:nvSpPr>
        <p:spPr>
          <a:xfrm>
            <a:off x="1028699" y="1083364"/>
            <a:ext cx="10004581" cy="695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2.1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Waldbesitzer</a:t>
            </a: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A -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Privatwald</a:t>
            </a:r>
            <a:endParaRPr lang="en-US" sz="4100" b="1" dirty="0">
              <a:solidFill>
                <a:srgbClr val="253F7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879213" y="9488240"/>
            <a:ext cx="7154069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Informationsmaterialien von Sachsenforst für den Privat- und Körperschaftswald</a:t>
            </a:r>
          </a:p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Carolin Ertel, Shari Louise Valdez, Marlene Heinrich, 21.01.2025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033281" y="8765653"/>
            <a:ext cx="432584" cy="180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9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34352"/>
            <a:ext cx="10511713" cy="3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1"/>
              </a:lnSpc>
              <a:spcBef>
                <a:spcPct val="0"/>
              </a:spcBef>
            </a:pPr>
            <a:r>
              <a:rPr lang="en-US" sz="2293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2. </a:t>
            </a:r>
            <a:r>
              <a:rPr lang="en-US" sz="2293" b="1" u="none" strike="noStrike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Kommunikationsstrategien für unterschiedliche Waldbesitzertypen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9" y="9140966"/>
            <a:ext cx="18284966" cy="1146034"/>
            <a:chOff x="0" y="0"/>
            <a:chExt cx="4815793" cy="3018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5793" cy="301836"/>
            </a:xfrm>
            <a:custGeom>
              <a:avLst/>
              <a:gdLst/>
              <a:ahLst/>
              <a:cxnLst/>
              <a:rect l="l" t="t" r="r" b="b"/>
              <a:pathLst>
                <a:path w="4815793" h="301836">
                  <a:moveTo>
                    <a:pt x="0" y="0"/>
                  </a:moveTo>
                  <a:lnTo>
                    <a:pt x="4815793" y="0"/>
                  </a:lnTo>
                  <a:lnTo>
                    <a:pt x="4815793" y="301836"/>
                  </a:lnTo>
                  <a:lnTo>
                    <a:pt x="0" y="301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5793" cy="339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069" y="9204900"/>
            <a:ext cx="2344458" cy="1018165"/>
          </a:xfrm>
          <a:custGeom>
            <a:avLst/>
            <a:gdLst/>
            <a:ahLst/>
            <a:cxnLst/>
            <a:rect l="l" t="t" r="r" b="b"/>
            <a:pathLst>
              <a:path w="2344458" h="1018165">
                <a:moveTo>
                  <a:pt x="0" y="0"/>
                </a:moveTo>
                <a:lnTo>
                  <a:pt x="2344458" y="0"/>
                </a:lnTo>
                <a:lnTo>
                  <a:pt x="2344458" y="1018165"/>
                </a:lnTo>
                <a:lnTo>
                  <a:pt x="0" y="10181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377" t="-83216" r="-10330" b="-9242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6492579" y="9282038"/>
            <a:ext cx="1704254" cy="863890"/>
          </a:xfrm>
          <a:custGeom>
            <a:avLst/>
            <a:gdLst/>
            <a:ahLst/>
            <a:cxnLst/>
            <a:rect l="l" t="t" r="r" b="b"/>
            <a:pathLst>
              <a:path w="1704254" h="863890">
                <a:moveTo>
                  <a:pt x="0" y="0"/>
                </a:moveTo>
                <a:lnTo>
                  <a:pt x="1704254" y="0"/>
                </a:lnTo>
                <a:lnTo>
                  <a:pt x="1704254" y="863890"/>
                </a:lnTo>
                <a:lnTo>
                  <a:pt x="0" y="8638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9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>
            <a:off x="0" y="9136203"/>
            <a:ext cx="18291034" cy="0"/>
          </a:xfrm>
          <a:prstGeom prst="line">
            <a:avLst/>
          </a:prstGeom>
          <a:ln w="9525" cap="flat">
            <a:solidFill>
              <a:srgbClr val="3C45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12239855" y="1044872"/>
            <a:ext cx="5223440" cy="7331144"/>
          </a:xfrm>
          <a:custGeom>
            <a:avLst/>
            <a:gdLst/>
            <a:ahLst/>
            <a:cxnLst/>
            <a:rect l="l" t="t" r="r" b="b"/>
            <a:pathLst>
              <a:path w="5223440" h="7331144">
                <a:moveTo>
                  <a:pt x="0" y="0"/>
                </a:moveTo>
                <a:lnTo>
                  <a:pt x="5223441" y="0"/>
                </a:lnTo>
                <a:lnTo>
                  <a:pt x="5223441" y="7331144"/>
                </a:lnTo>
                <a:lnTo>
                  <a:pt x="0" y="7331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178298" y="2103284"/>
            <a:ext cx="10624082" cy="4859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1"/>
              </a:lnSpc>
            </a:pPr>
            <a:r>
              <a:rPr lang="en-US" sz="243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Welche Informationsmaterialien sind für Herrn Hoffmann geeignet? </a:t>
            </a:r>
          </a:p>
          <a:p>
            <a:pPr marL="524800" lvl="1" indent="-262400" algn="l">
              <a:lnSpc>
                <a:spcPts val="4861"/>
              </a:lnSpc>
              <a:buFont typeface="Arial"/>
              <a:buChar char="•"/>
            </a:pPr>
            <a:r>
              <a:rPr lang="en-US" sz="243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persönliches Gespräch: Beratung, Betreuung, Informationsveranstaltungen, Schulungen</a:t>
            </a:r>
          </a:p>
          <a:p>
            <a:pPr marL="524800" lvl="1" indent="-262400" algn="l">
              <a:lnSpc>
                <a:spcPts val="4861"/>
              </a:lnSpc>
              <a:buFont typeface="Arial"/>
              <a:buChar char="•"/>
            </a:pPr>
            <a:r>
              <a:rPr lang="en-US" sz="243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Printmedien (“Waldpost”, Flyer, Broschüren)</a:t>
            </a:r>
          </a:p>
          <a:p>
            <a:pPr algn="l">
              <a:lnSpc>
                <a:spcPts val="4861"/>
              </a:lnSpc>
            </a:pPr>
            <a:r>
              <a:rPr lang="en-US" sz="243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</a:p>
          <a:p>
            <a:pPr algn="l">
              <a:lnSpc>
                <a:spcPts val="4861"/>
              </a:lnSpc>
            </a:pPr>
            <a:r>
              <a:rPr lang="en-US" sz="243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ungeeignet: </a:t>
            </a:r>
          </a:p>
          <a:p>
            <a:pPr algn="l">
              <a:lnSpc>
                <a:spcPts val="4861"/>
              </a:lnSpc>
            </a:pPr>
            <a:r>
              <a:rPr lang="en-US" sz="243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digitale Angebote</a:t>
            </a:r>
          </a:p>
          <a:p>
            <a:pPr algn="l">
              <a:lnSpc>
                <a:spcPts val="4861"/>
              </a:lnSpc>
            </a:pPr>
            <a:endParaRPr lang="en-US" sz="2430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041134" y="4967123"/>
            <a:ext cx="3865346" cy="3402246"/>
          </a:xfrm>
          <a:custGeom>
            <a:avLst/>
            <a:gdLst/>
            <a:ahLst/>
            <a:cxnLst/>
            <a:rect l="l" t="t" r="r" b="b"/>
            <a:pathLst>
              <a:path w="3865346" h="3402246">
                <a:moveTo>
                  <a:pt x="0" y="0"/>
                </a:moveTo>
                <a:lnTo>
                  <a:pt x="3865346" y="0"/>
                </a:lnTo>
                <a:lnTo>
                  <a:pt x="3865346" y="3402246"/>
                </a:lnTo>
                <a:lnTo>
                  <a:pt x="0" y="3402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Box 11"/>
          <p:cNvSpPr txBox="1"/>
          <p:nvPr/>
        </p:nvSpPr>
        <p:spPr>
          <a:xfrm>
            <a:off x="3879213" y="9488240"/>
            <a:ext cx="7154069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Informationsmaterialien von Sachsenforst für den Privat- und Körperschaftswald</a:t>
            </a:r>
          </a:p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Carolin Ertel, Shari Louise Valdez, Marlene Heinrich, 21.01.2025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41134" y="8358017"/>
            <a:ext cx="579593" cy="180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10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239855" y="8424324"/>
            <a:ext cx="579593" cy="18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11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083364"/>
            <a:ext cx="9105900" cy="695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2.1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Waldbesitzer</a:t>
            </a: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A -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Privatwald</a:t>
            </a:r>
            <a:endParaRPr lang="en-US" sz="4100" b="1" dirty="0">
              <a:solidFill>
                <a:srgbClr val="253F7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634352"/>
            <a:ext cx="10511713" cy="3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1"/>
              </a:lnSpc>
              <a:spcBef>
                <a:spcPct val="0"/>
              </a:spcBef>
            </a:pPr>
            <a:r>
              <a:rPr lang="en-US" sz="2293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2. </a:t>
            </a:r>
            <a:r>
              <a:rPr lang="en-US" sz="2293" b="1" u="none" strike="noStrike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Kommunikationsstrategien für unterschiedliche Waldbesitzertypen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9" y="9140966"/>
            <a:ext cx="18284966" cy="1146034"/>
            <a:chOff x="0" y="0"/>
            <a:chExt cx="4815793" cy="3018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5793" cy="301836"/>
            </a:xfrm>
            <a:custGeom>
              <a:avLst/>
              <a:gdLst/>
              <a:ahLst/>
              <a:cxnLst/>
              <a:rect l="l" t="t" r="r" b="b"/>
              <a:pathLst>
                <a:path w="4815793" h="301836">
                  <a:moveTo>
                    <a:pt x="0" y="0"/>
                  </a:moveTo>
                  <a:lnTo>
                    <a:pt x="4815793" y="0"/>
                  </a:lnTo>
                  <a:lnTo>
                    <a:pt x="4815793" y="301836"/>
                  </a:lnTo>
                  <a:lnTo>
                    <a:pt x="0" y="301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5793" cy="339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069" y="9204900"/>
            <a:ext cx="2344458" cy="1018165"/>
          </a:xfrm>
          <a:custGeom>
            <a:avLst/>
            <a:gdLst/>
            <a:ahLst/>
            <a:cxnLst/>
            <a:rect l="l" t="t" r="r" b="b"/>
            <a:pathLst>
              <a:path w="2344458" h="1018165">
                <a:moveTo>
                  <a:pt x="0" y="0"/>
                </a:moveTo>
                <a:lnTo>
                  <a:pt x="2344458" y="0"/>
                </a:lnTo>
                <a:lnTo>
                  <a:pt x="2344458" y="1018165"/>
                </a:lnTo>
                <a:lnTo>
                  <a:pt x="0" y="10181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377" t="-83216" r="-10330" b="-92426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16492579" y="9282038"/>
            <a:ext cx="1704254" cy="863890"/>
          </a:xfrm>
          <a:custGeom>
            <a:avLst/>
            <a:gdLst/>
            <a:ahLst/>
            <a:cxnLst/>
            <a:rect l="l" t="t" r="r" b="b"/>
            <a:pathLst>
              <a:path w="1704254" h="863890">
                <a:moveTo>
                  <a:pt x="0" y="0"/>
                </a:moveTo>
                <a:lnTo>
                  <a:pt x="1704254" y="0"/>
                </a:lnTo>
                <a:lnTo>
                  <a:pt x="1704254" y="863890"/>
                </a:lnTo>
                <a:lnTo>
                  <a:pt x="0" y="8638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091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AutoShape 7"/>
          <p:cNvSpPr/>
          <p:nvPr/>
        </p:nvSpPr>
        <p:spPr>
          <a:xfrm>
            <a:off x="0" y="9136203"/>
            <a:ext cx="18291034" cy="0"/>
          </a:xfrm>
          <a:prstGeom prst="line">
            <a:avLst/>
          </a:prstGeom>
          <a:ln w="9525" cap="flat">
            <a:solidFill>
              <a:srgbClr val="3C454B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899881" y="1873063"/>
            <a:ext cx="14692424" cy="67679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Ina Müller, 35 Jahre, wohnhaft in Köln, Medizinerin daher zeitlich stark eingebunden, hat 3 Kinder,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ist engagiert, hat einen Waldbestand im Süden von Leipzig geerbt (ca. 30% Nadel BA, 70% Laub BA)</a:t>
            </a:r>
          </a:p>
          <a:p>
            <a:pPr algn="l">
              <a:lnSpc>
                <a:spcPts val="3219"/>
              </a:lnSpc>
            </a:pPr>
            <a:endParaRPr lang="en-US" sz="2299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Ziele: </a:t>
            </a:r>
          </a:p>
          <a:p>
            <a:pPr marL="496565" lvl="1" indent="-248282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Familientradition fortführen</a:t>
            </a:r>
          </a:p>
          <a:p>
            <a:pPr marL="496565" lvl="1" indent="-248282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Hobby und Ausgleich</a:t>
            </a:r>
          </a:p>
          <a:p>
            <a:pPr marL="496565" lvl="1" indent="-248282" algn="l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Naturschutz</a:t>
            </a:r>
          </a:p>
          <a:p>
            <a:pPr algn="l">
              <a:lnSpc>
                <a:spcPts val="2799"/>
              </a:lnSpc>
            </a:pPr>
            <a:endParaRPr lang="en-US" sz="2299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Welche Informationsmaterialien sind für Frau Müller geeignet? </a:t>
            </a:r>
          </a:p>
          <a:p>
            <a:pPr marL="496570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Fortbildungen (wenn es zeitlich passt, aktuell vor Ort in Sachsen)</a:t>
            </a:r>
          </a:p>
          <a:p>
            <a:pPr marL="496570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Webseite: allgemeine Informationen</a:t>
            </a:r>
          </a:p>
          <a:p>
            <a:pPr marL="496570" lvl="1" indent="-248285" algn="l">
              <a:lnSpc>
                <a:spcPts val="3220"/>
              </a:lnSpc>
              <a:buFont typeface="Arial"/>
              <a:buChar char="•"/>
            </a:pPr>
            <a:r>
              <a:rPr lang="en-US" sz="230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spezifische Beratung und Betreuung online (zeitlich flexibel) </a:t>
            </a:r>
          </a:p>
          <a:p>
            <a:pPr algn="l">
              <a:lnSpc>
                <a:spcPts val="2799"/>
              </a:lnSpc>
            </a:pPr>
            <a:endParaRPr lang="en-US" sz="2300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Ungeeignet: </a:t>
            </a:r>
          </a:p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Sprechstunde, zeitintensive, hands-on Maßnahmen, “dreckig machen”</a:t>
            </a:r>
          </a:p>
          <a:p>
            <a:pPr algn="l">
              <a:lnSpc>
                <a:spcPts val="1120"/>
              </a:lnSpc>
            </a:pPr>
            <a:r>
              <a:rPr lang="en-US" sz="800">
                <a:solidFill>
                  <a:srgbClr val="253F72"/>
                </a:solidFill>
                <a:latin typeface="Open Sans 1"/>
                <a:ea typeface="Open Sans 1"/>
                <a:cs typeface="Open Sans 1"/>
                <a:sym typeface="Open Sans 1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Abb.12</a:t>
            </a:r>
          </a:p>
          <a:p>
            <a:pPr algn="l">
              <a:lnSpc>
                <a:spcPts val="2659"/>
              </a:lnSpc>
            </a:pPr>
            <a:endParaRPr lang="en-US" sz="800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l">
              <a:lnSpc>
                <a:spcPts val="2659"/>
              </a:lnSpc>
            </a:pPr>
            <a:endParaRPr lang="en-US" sz="800">
              <a:solidFill>
                <a:srgbClr val="253F72"/>
              </a:solidFill>
              <a:latin typeface="Open Sans 1"/>
              <a:ea typeface="Open Sans 1"/>
              <a:cs typeface="Open Sans 1"/>
              <a:sym typeface="Open Sans 1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879213" y="9488240"/>
            <a:ext cx="7154069" cy="451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Informationsmaterialien von Sachsenforst für den Privat- und Körperschaftswald</a:t>
            </a:r>
          </a:p>
          <a:p>
            <a:pPr algn="l">
              <a:lnSpc>
                <a:spcPts val="1844"/>
              </a:lnSpc>
            </a:pPr>
            <a:r>
              <a:rPr lang="en-US" sz="1499">
                <a:solidFill>
                  <a:srgbClr val="6B767D"/>
                </a:solidFill>
                <a:latin typeface="Open Sans 1"/>
                <a:ea typeface="Open Sans 1"/>
                <a:cs typeface="Open Sans 1"/>
                <a:sym typeface="Open Sans 1"/>
              </a:rPr>
              <a:t>Carolin Ertel, Shari Louise Valdez, Marlene Heinrich, 21.01.2025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652601" y="3853378"/>
            <a:ext cx="6606699" cy="4103645"/>
          </a:xfrm>
          <a:custGeom>
            <a:avLst/>
            <a:gdLst/>
            <a:ahLst/>
            <a:cxnLst/>
            <a:rect l="l" t="t" r="r" b="b"/>
            <a:pathLst>
              <a:path w="6606699" h="4103645">
                <a:moveTo>
                  <a:pt x="0" y="0"/>
                </a:moveTo>
                <a:lnTo>
                  <a:pt x="6606699" y="0"/>
                </a:lnTo>
                <a:lnTo>
                  <a:pt x="6606699" y="4103645"/>
                </a:lnTo>
                <a:lnTo>
                  <a:pt x="0" y="41036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AutoShape 11"/>
          <p:cNvSpPr/>
          <p:nvPr/>
        </p:nvSpPr>
        <p:spPr>
          <a:xfrm flipH="1">
            <a:off x="15415258" y="3536639"/>
            <a:ext cx="354093" cy="1241077"/>
          </a:xfrm>
          <a:prstGeom prst="line">
            <a:avLst/>
          </a:prstGeom>
          <a:ln w="38100" cap="flat">
            <a:solidFill>
              <a:srgbClr val="253F72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1028700" y="881440"/>
            <a:ext cx="10004582" cy="695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2.2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Waldbesitzerin</a:t>
            </a: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B -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Privatwald</a:t>
            </a:r>
            <a:endParaRPr lang="en-US" sz="4100" b="1" dirty="0">
              <a:solidFill>
                <a:srgbClr val="253F7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432429"/>
            <a:ext cx="10511713" cy="3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211"/>
              </a:lnSpc>
              <a:spcBef>
                <a:spcPct val="0"/>
              </a:spcBef>
            </a:pPr>
            <a:r>
              <a:rPr lang="en-US" sz="2293" b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2. </a:t>
            </a:r>
            <a:r>
              <a:rPr lang="en-US" sz="2293" b="1" u="none" strike="noStrike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Kommunikationsstrategien für unterschiedliche Waldbesitzertypen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52601" y="7928448"/>
            <a:ext cx="432584" cy="180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9" y="9140966"/>
            <a:ext cx="18284966" cy="1146034"/>
            <a:chOff x="0" y="0"/>
            <a:chExt cx="4815793" cy="3018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5793" cy="301836"/>
            </a:xfrm>
            <a:custGeom>
              <a:avLst/>
              <a:gdLst/>
              <a:ahLst/>
              <a:cxnLst/>
              <a:rect l="l" t="t" r="r" b="b"/>
              <a:pathLst>
                <a:path w="4815793" h="301836">
                  <a:moveTo>
                    <a:pt x="0" y="0"/>
                  </a:moveTo>
                  <a:lnTo>
                    <a:pt x="4815793" y="0"/>
                  </a:lnTo>
                  <a:lnTo>
                    <a:pt x="4815793" y="301836"/>
                  </a:lnTo>
                  <a:lnTo>
                    <a:pt x="0" y="301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5793" cy="339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7259300" y="9210675"/>
            <a:ext cx="152400" cy="200025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9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9131441"/>
            <a:ext cx="18291034" cy="1155559"/>
            <a:chOff x="0" y="0"/>
            <a:chExt cx="24388046" cy="1540746"/>
          </a:xfrm>
        </p:grpSpPr>
        <p:grpSp>
          <p:nvGrpSpPr>
            <p:cNvPr id="7" name="Group 7"/>
            <p:cNvGrpSpPr/>
            <p:nvPr/>
          </p:nvGrpSpPr>
          <p:grpSpPr>
            <a:xfrm>
              <a:off x="8092" y="12700"/>
              <a:ext cx="24379954" cy="1528046"/>
              <a:chOff x="0" y="0"/>
              <a:chExt cx="4815793" cy="30183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815793" cy="301836"/>
              </a:xfrm>
              <a:custGeom>
                <a:avLst/>
                <a:gdLst/>
                <a:ahLst/>
                <a:cxnLst/>
                <a:rect l="l" t="t" r="r" b="b"/>
                <a:pathLst>
                  <a:path w="4815793" h="301836">
                    <a:moveTo>
                      <a:pt x="0" y="0"/>
                    </a:moveTo>
                    <a:lnTo>
                      <a:pt x="4815793" y="0"/>
                    </a:lnTo>
                    <a:lnTo>
                      <a:pt x="4815793" y="301836"/>
                    </a:lnTo>
                    <a:lnTo>
                      <a:pt x="0" y="30183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4815793" cy="3399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>
              <a:off x="21990105" y="200796"/>
              <a:ext cx="2272339" cy="1151854"/>
            </a:xfrm>
            <a:custGeom>
              <a:avLst/>
              <a:gdLst/>
              <a:ahLst/>
              <a:cxnLst/>
              <a:rect l="l" t="t" r="r" b="b"/>
              <a:pathLst>
                <a:path w="2272339" h="1151854">
                  <a:moveTo>
                    <a:pt x="0" y="0"/>
                  </a:moveTo>
                  <a:lnTo>
                    <a:pt x="2272339" y="0"/>
                  </a:lnTo>
                  <a:lnTo>
                    <a:pt x="2272339" y="1151854"/>
                  </a:lnTo>
                  <a:lnTo>
                    <a:pt x="0" y="11518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091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0" y="6350"/>
              <a:ext cx="24388046" cy="0"/>
            </a:xfrm>
            <a:prstGeom prst="line">
              <a:avLst/>
            </a:prstGeom>
            <a:ln w="12700" cap="flat">
              <a:solidFill>
                <a:srgbClr val="3C454B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8092" y="97947"/>
              <a:ext cx="3125944" cy="1357553"/>
            </a:xfrm>
            <a:custGeom>
              <a:avLst/>
              <a:gdLst/>
              <a:ahLst/>
              <a:cxnLst/>
              <a:rect l="l" t="t" r="r" b="b"/>
              <a:pathLst>
                <a:path w="3125944" h="1357553">
                  <a:moveTo>
                    <a:pt x="0" y="0"/>
                  </a:moveTo>
                  <a:lnTo>
                    <a:pt x="3125944" y="0"/>
                  </a:lnTo>
                  <a:lnTo>
                    <a:pt x="3125944" y="1357552"/>
                  </a:lnTo>
                  <a:lnTo>
                    <a:pt x="0" y="13575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377" t="-83216" r="-10330" b="-92426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172284" y="475733"/>
              <a:ext cx="9538758" cy="601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44"/>
                </a:lnSpc>
              </a:pPr>
              <a:r>
                <a:rPr lang="en-US" sz="1499">
                  <a:solidFill>
                    <a:srgbClr val="6B767D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Informationsmaterialien von Sachsenforst für den Privat- und Körperschaftswald</a:t>
              </a:r>
            </a:p>
            <a:p>
              <a:pPr algn="l">
                <a:lnSpc>
                  <a:spcPts val="1844"/>
                </a:lnSpc>
              </a:pPr>
              <a:r>
                <a:rPr lang="en-US" sz="1499">
                  <a:solidFill>
                    <a:srgbClr val="6B767D"/>
                  </a:solidFill>
                  <a:latin typeface="Open Sans 1"/>
                  <a:ea typeface="Open Sans 1"/>
                  <a:cs typeface="Open Sans 1"/>
                  <a:sym typeface="Open Sans 1"/>
                </a:rPr>
                <a:t>Carolin Ertel, Shari Louise Valdez, Marlene Heinrich, 21.01.2025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869017" y="3067763"/>
            <a:ext cx="4393625" cy="4920283"/>
            <a:chOff x="0" y="0"/>
            <a:chExt cx="5858166" cy="6560377"/>
          </a:xfrm>
        </p:grpSpPr>
        <p:sp>
          <p:nvSpPr>
            <p:cNvPr id="15" name="Freeform 15"/>
            <p:cNvSpPr/>
            <p:nvPr/>
          </p:nvSpPr>
          <p:spPr>
            <a:xfrm>
              <a:off x="506866" y="0"/>
              <a:ext cx="4844435" cy="3875548"/>
            </a:xfrm>
            <a:custGeom>
              <a:avLst/>
              <a:gdLst/>
              <a:ahLst/>
              <a:cxnLst/>
              <a:rect l="l" t="t" r="r" b="b"/>
              <a:pathLst>
                <a:path w="4844435" h="3875548">
                  <a:moveTo>
                    <a:pt x="0" y="0"/>
                  </a:moveTo>
                  <a:lnTo>
                    <a:pt x="4844434" y="0"/>
                  </a:lnTo>
                  <a:lnTo>
                    <a:pt x="4844434" y="3875548"/>
                  </a:lnTo>
                  <a:lnTo>
                    <a:pt x="0" y="3875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3409" r="-65768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4273742"/>
              <a:ext cx="5858166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b="1">
                  <a:solidFill>
                    <a:srgbClr val="253F72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Waldbesitzer-Portal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5107497"/>
              <a:ext cx="5858166" cy="1452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253F72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Übersicht für Waldbesitzer, Förstersuche, allgemeine Informationen über den Wald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7332941" y="2467864"/>
            <a:ext cx="3631221" cy="2904977"/>
          </a:xfrm>
          <a:custGeom>
            <a:avLst/>
            <a:gdLst/>
            <a:ahLst/>
            <a:cxnLst/>
            <a:rect l="l" t="t" r="r" b="b"/>
            <a:pathLst>
              <a:path w="3631221" h="2904977">
                <a:moveTo>
                  <a:pt x="0" y="0"/>
                </a:moveTo>
                <a:lnTo>
                  <a:pt x="3631221" y="0"/>
                </a:lnTo>
                <a:lnTo>
                  <a:pt x="3631221" y="2904977"/>
                </a:lnTo>
                <a:lnTo>
                  <a:pt x="0" y="29049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673" r="-31349" b="-3689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9" name="Group 19"/>
          <p:cNvGrpSpPr/>
          <p:nvPr/>
        </p:nvGrpSpPr>
        <p:grpSpPr>
          <a:xfrm>
            <a:off x="6947188" y="5732270"/>
            <a:ext cx="4393625" cy="2179944"/>
            <a:chOff x="0" y="0"/>
            <a:chExt cx="5858166" cy="2906592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28575"/>
              <a:ext cx="5858166" cy="12003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2799" b="1">
                  <a:solidFill>
                    <a:srgbClr val="253F72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Leistungen von SBS</a:t>
              </a:r>
            </a:p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b="1">
                  <a:solidFill>
                    <a:srgbClr val="253F72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für Waldbesitzer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453712"/>
              <a:ext cx="5858166" cy="1452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253F72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kostenlose Beratung, Betreuung, Fortbildung, Infomaterialien zu verschiedenen Themen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025358" y="3168765"/>
            <a:ext cx="4393625" cy="4451922"/>
            <a:chOff x="0" y="0"/>
            <a:chExt cx="5858166" cy="5935896"/>
          </a:xfrm>
        </p:grpSpPr>
        <p:sp>
          <p:nvSpPr>
            <p:cNvPr id="23" name="Freeform 23"/>
            <p:cNvSpPr/>
            <p:nvPr/>
          </p:nvSpPr>
          <p:spPr>
            <a:xfrm>
              <a:off x="509672" y="0"/>
              <a:ext cx="4844435" cy="3875548"/>
            </a:xfrm>
            <a:custGeom>
              <a:avLst/>
              <a:gdLst/>
              <a:ahLst/>
              <a:cxnLst/>
              <a:rect l="l" t="t" r="r" b="b"/>
              <a:pathLst>
                <a:path w="4844435" h="3875548">
                  <a:moveTo>
                    <a:pt x="0" y="0"/>
                  </a:moveTo>
                  <a:lnTo>
                    <a:pt x="4844434" y="0"/>
                  </a:lnTo>
                  <a:lnTo>
                    <a:pt x="4844434" y="3875548"/>
                  </a:lnTo>
                  <a:lnTo>
                    <a:pt x="0" y="38755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1968" t="-12618" r="-21575" b="-1477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4139073"/>
              <a:ext cx="5858166" cy="590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39"/>
                </a:lnSpc>
                <a:spcBef>
                  <a:spcPct val="0"/>
                </a:spcBef>
              </a:pPr>
              <a:r>
                <a:rPr lang="en-US" sz="2799" b="1">
                  <a:solidFill>
                    <a:srgbClr val="253F72"/>
                  </a:solidFill>
                  <a:latin typeface="Open Sans 2 Bold"/>
                  <a:ea typeface="Open Sans 2 Bold"/>
                  <a:cs typeface="Open Sans 2 Bold"/>
                  <a:sym typeface="Open Sans 2 Bold"/>
                </a:rPr>
                <a:t>Betreuung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4978316"/>
              <a:ext cx="5858166" cy="9575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253F72"/>
                  </a:solidFill>
                  <a:latin typeface="Open Sans 2"/>
                  <a:ea typeface="Open Sans 2"/>
                  <a:cs typeface="Open Sans 2"/>
                  <a:sym typeface="Open Sans 2"/>
                </a:rPr>
                <a:t>Welche Arten von Betreuungen gibt es? Rahmenbedingungen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028700" y="952500"/>
            <a:ext cx="10477500" cy="695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Online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Angebote</a:t>
            </a: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bei</a:t>
            </a:r>
            <a:r>
              <a:rPr lang="en-US" sz="4100" b="1" dirty="0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 </a:t>
            </a:r>
            <a:r>
              <a:rPr lang="en-US" sz="4100" b="1" dirty="0" err="1">
                <a:solidFill>
                  <a:srgbClr val="253F72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Sachsenforst</a:t>
            </a:r>
            <a:endParaRPr lang="en-US" sz="4100" b="1" dirty="0">
              <a:solidFill>
                <a:srgbClr val="253F72"/>
              </a:solidFill>
              <a:latin typeface="Open Sans 1 Bold"/>
              <a:ea typeface="Open Sans 1 Bold"/>
              <a:cs typeface="Open Sans 1 Bold"/>
              <a:sym typeface="Open Sans 1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396034" y="5366151"/>
            <a:ext cx="568674" cy="18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13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525035" y="6088374"/>
            <a:ext cx="523619" cy="18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14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358818" y="6012553"/>
            <a:ext cx="538792" cy="180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2"/>
              </a:lnSpc>
              <a:spcBef>
                <a:spcPct val="0"/>
              </a:spcBef>
            </a:pPr>
            <a:r>
              <a:rPr lang="en-US" sz="1016">
                <a:solidFill>
                  <a:srgbClr val="032D5B"/>
                </a:solidFill>
                <a:latin typeface="Open Sans 1"/>
                <a:ea typeface="Open Sans 1"/>
                <a:cs typeface="Open Sans 1"/>
                <a:sym typeface="Open Sans 1"/>
              </a:rPr>
              <a:t>Abb. 12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2385</Words>
  <Application>Microsoft Office PowerPoint</Application>
  <PresentationFormat>Benutzerdefiniert</PresentationFormat>
  <Paragraphs>291</Paragraphs>
  <Slides>15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Open Sans 2</vt:lpstr>
      <vt:lpstr>Canva Sans Bold</vt:lpstr>
      <vt:lpstr>Open Sans 1</vt:lpstr>
      <vt:lpstr>Open Sans 2 Bold</vt:lpstr>
      <vt:lpstr>Canva Sans</vt:lpstr>
      <vt:lpstr>Open Sans 1 Bold</vt:lpstr>
      <vt:lpstr>Arial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Informationsmaterialien Sachsenforst</dc:title>
  <cp:lastModifiedBy>5aa16356, d6dd97b2</cp:lastModifiedBy>
  <cp:revision>2</cp:revision>
  <dcterms:created xsi:type="dcterms:W3CDTF">2006-08-16T00:00:00Z</dcterms:created>
  <dcterms:modified xsi:type="dcterms:W3CDTF">2025-01-21T04:35:13Z</dcterms:modified>
  <dc:identifier>DAGZjdeEyNI</dc:identifier>
</cp:coreProperties>
</file>