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3" r:id="rId5"/>
    <p:sldId id="260" r:id="rId6"/>
    <p:sldId id="261" r:id="rId7"/>
    <p:sldId id="262" r:id="rId8"/>
    <p:sldId id="266" r:id="rId9"/>
    <p:sldId id="282" r:id="rId10"/>
    <p:sldId id="268" r:id="rId11"/>
    <p:sldId id="269" r:id="rId12"/>
    <p:sldId id="264" r:id="rId13"/>
    <p:sldId id="270" r:id="rId14"/>
    <p:sldId id="278" r:id="rId15"/>
    <p:sldId id="279" r:id="rId16"/>
    <p:sldId id="274" r:id="rId17"/>
    <p:sldId id="276" r:id="rId18"/>
    <p:sldId id="277" r:id="rId19"/>
    <p:sldId id="271" r:id="rId20"/>
    <p:sldId id="265" r:id="rId21"/>
    <p:sldId id="273" r:id="rId22"/>
    <p:sldId id="281" r:id="rId23"/>
    <p:sldId id="259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S." initials="KS" lastIdx="1" clrIdx="0">
    <p:extLst>
      <p:ext uri="{19B8F6BF-5375-455C-9EA6-DF929625EA0E}">
        <p15:presenceInfo xmlns:p15="http://schemas.microsoft.com/office/powerpoint/2012/main" userId="4bd36e938266b9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4C479"/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740B-F08A-4A7D-9980-FCCEC08D24D7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F0AF4-8E79-4CC1-B658-FD79DB3521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0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10036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42862"/>
            <a:ext cx="122040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4207" y="6450548"/>
            <a:ext cx="1606251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633" y="6454115"/>
            <a:ext cx="150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Xb0QnOceY?start=13&amp;feature=oembed" TargetMode="Externa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1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studyflix.de/informatik/quicksort-beispiel-1329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unordered-chaos-3192273/" TargetMode="External"/><Relationship Id="rId13" Type="http://schemas.openxmlformats.org/officeDocument/2006/relationships/slide" Target="slide2.xml"/><Relationship Id="rId3" Type="http://schemas.openxmlformats.org/officeDocument/2006/relationships/hyperlink" Target="https://www.giga.de/ratgeber/specials/was-ist-ein-algorithmus-einfach-erklaert/" TargetMode="External"/><Relationship Id="rId7" Type="http://schemas.openxmlformats.org/officeDocument/2006/relationships/hyperlink" Target="https://pixabay.com/vectors/machine-learning-information-brain-5720531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inf-schule.de/grenzen/komplexitaet/sortieren/sortieralgorithmen/quicks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tXb0QnOceY" TargetMode="External"/><Relationship Id="rId11" Type="http://schemas.openxmlformats.org/officeDocument/2006/relationships/hyperlink" Target="https://pixabay.com/vectors/celebration-fireworks-green-night-152950/" TargetMode="External"/><Relationship Id="rId5" Type="http://schemas.openxmlformats.org/officeDocument/2006/relationships/hyperlink" Target="https://studyflix.de/informatik/bubblesort-1325" TargetMode="External"/><Relationship Id="rId10" Type="http://schemas.openxmlformats.org/officeDocument/2006/relationships/hyperlink" Target="https://pixabay.com/vectors/fireworks-rockets-sylvester-fire-157971/" TargetMode="External"/><Relationship Id="rId4" Type="http://schemas.openxmlformats.org/officeDocument/2006/relationships/hyperlink" Target="https://moodle2.uni-leipzig.de/pluginfile.php/1919549/mod_resource/content/3/ads1_VL-04_Sortierverfahren.pdf" TargetMode="External"/><Relationship Id="rId9" Type="http://schemas.openxmlformats.org/officeDocument/2006/relationships/hyperlink" Target="https://pixabay.com/illustrations/sparklers-fire-spray-festive-1134199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4.xml"/><Relationship Id="rId2" Type="http://schemas.openxmlformats.org/officeDocument/2006/relationships/hyperlink" Target="https://learningapps.org/watch?v=pbrhmhkaa20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D0A54-D964-4F1A-B30C-4CC638A44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Sortieralgorithmen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693B42-05D9-46AB-B572-55E483CBD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Klara Scherf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78E645-9D3E-4115-8209-633C1033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hteck: abgerundete Eck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08A201-7D85-447E-8FFF-CB0CFC4C69E9}"/>
              </a:ext>
            </a:extLst>
          </p:cNvPr>
          <p:cNvSpPr/>
          <p:nvPr/>
        </p:nvSpPr>
        <p:spPr>
          <a:xfrm>
            <a:off x="4765964" y="6426695"/>
            <a:ext cx="1727200" cy="39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9609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AE0AC-D2C0-4261-B97F-D26868E6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Bubblesort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0F480-8CAD-4FC9-AC86-E6B00CDB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de-DE" dirty="0"/>
              <a:t>Bubble-Phase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>
                <a:solidFill>
                  <a:srgbClr val="00B050"/>
                </a:solidFill>
              </a:rPr>
              <a:t>3, 0</a:t>
            </a:r>
            <a:r>
              <a:rPr lang="de-DE" dirty="0"/>
              <a:t>, 5,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</a:t>
            </a:r>
            <a:r>
              <a:rPr lang="de-DE" dirty="0">
                <a:solidFill>
                  <a:srgbClr val="00B050"/>
                </a:solidFill>
              </a:rPr>
              <a:t>3, 5</a:t>
            </a:r>
            <a:r>
              <a:rPr lang="de-DE" dirty="0"/>
              <a:t>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3</a:t>
            </a:r>
            <a:r>
              <a:rPr lang="de-DE"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rgbClr val="00B050"/>
                </a:solidFill>
              </a:rPr>
              <a:t> 5, 7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3, 5, 7] </a:t>
            </a:r>
            <a:r>
              <a:rPr lang="de-DE" dirty="0">
                <a:sym typeface="Wingdings" panose="05000000000000000000" pitchFamily="2" charset="2"/>
              </a:rPr>
              <a:t> Array nach 2. Phase fertig, aber das wird nochmals überprüft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6AE71-EBD0-4523-80AC-92C358BD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CB2254-0F70-4BEC-9547-AA1AA72C5263}"/>
              </a:ext>
            </a:extLst>
          </p:cNvPr>
          <p:cNvCxnSpPr/>
          <p:nvPr/>
        </p:nvCxnSpPr>
        <p:spPr>
          <a:xfrm flipV="1">
            <a:off x="2170545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53D91A1-AC46-4B98-9C7C-A43133F499AD}"/>
              </a:ext>
            </a:extLst>
          </p:cNvPr>
          <p:cNvCxnSpPr/>
          <p:nvPr/>
        </p:nvCxnSpPr>
        <p:spPr>
          <a:xfrm flipV="1">
            <a:off x="2415308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40A0337-B9DD-445A-839D-E5981BE1A5F9}"/>
              </a:ext>
            </a:extLst>
          </p:cNvPr>
          <p:cNvCxnSpPr/>
          <p:nvPr/>
        </p:nvCxnSpPr>
        <p:spPr>
          <a:xfrm flipV="1">
            <a:off x="2401453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CE907EC-83FE-45CD-8CBA-9B09B08C51F6}"/>
              </a:ext>
            </a:extLst>
          </p:cNvPr>
          <p:cNvCxnSpPr/>
          <p:nvPr/>
        </p:nvCxnSpPr>
        <p:spPr>
          <a:xfrm flipV="1">
            <a:off x="2673927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AB834B6-AF87-44F6-9F50-FD59BC891E70}"/>
              </a:ext>
            </a:extLst>
          </p:cNvPr>
          <p:cNvCxnSpPr/>
          <p:nvPr/>
        </p:nvCxnSpPr>
        <p:spPr>
          <a:xfrm flipV="1">
            <a:off x="2673927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461E6F1-A33D-4851-AA44-D1D63A91F50B}"/>
              </a:ext>
            </a:extLst>
          </p:cNvPr>
          <p:cNvCxnSpPr/>
          <p:nvPr/>
        </p:nvCxnSpPr>
        <p:spPr>
          <a:xfrm flipV="1">
            <a:off x="2904836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Pfeil: nach recht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028EF7-7F0A-4AE1-87D6-9311FE5ABF4D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6" name="Pfeil: Chevron 15">
            <a:hlinkClick r:id="rId2" action="ppaction://hlinksldjump"/>
            <a:extLst>
              <a:ext uri="{FF2B5EF4-FFF2-40B4-BE49-F238E27FC236}">
                <a16:creationId xmlns:a16="http://schemas.microsoft.com/office/drawing/2014/main" id="{F7E88E04-B0E8-4F67-A6D6-75DD5980A53C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7" name="Pfeil: Chevron 16">
            <a:hlinkClick r:id="rId3" action="ppaction://hlinksldjump"/>
            <a:extLst>
              <a:ext uri="{FF2B5EF4-FFF2-40B4-BE49-F238E27FC236}">
                <a16:creationId xmlns:a16="http://schemas.microsoft.com/office/drawing/2014/main" id="{23A707B8-B5A9-48BC-9A0E-896A4BB4F97E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8" name="Pfeil: Chevron 17">
            <a:hlinkClick r:id="rId4" action="ppaction://hlinksldjump"/>
            <a:extLst>
              <a:ext uri="{FF2B5EF4-FFF2-40B4-BE49-F238E27FC236}">
                <a16:creationId xmlns:a16="http://schemas.microsoft.com/office/drawing/2014/main" id="{707AC365-BEAF-43B6-82A1-42B84B67F988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4" name="Pfeil: Chevron 23">
            <a:hlinkClick r:id="rId5" action="ppaction://hlinksldjump"/>
            <a:extLst>
              <a:ext uri="{FF2B5EF4-FFF2-40B4-BE49-F238E27FC236}">
                <a16:creationId xmlns:a16="http://schemas.microsoft.com/office/drawing/2014/main" id="{4F67B0FA-8AC9-46DC-A84D-3BF5DD481591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AE0AC-D2C0-4261-B97F-D26868E6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Bubblesort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0F480-8CAD-4FC9-AC86-E6B00CDB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de-DE" dirty="0"/>
          </a:p>
          <a:p>
            <a:pPr marL="457200" indent="-457200">
              <a:buFont typeface="+mj-lt"/>
              <a:buAutoNum type="arabicPeriod" startAt="3"/>
            </a:pPr>
            <a:r>
              <a:rPr lang="de-DE" dirty="0"/>
              <a:t>Bubble-Phase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>
                <a:solidFill>
                  <a:srgbClr val="00B050"/>
                </a:solidFill>
              </a:rPr>
              <a:t>0, 3</a:t>
            </a:r>
            <a:r>
              <a:rPr lang="de-DE" dirty="0"/>
              <a:t>, 5,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</a:t>
            </a:r>
            <a:r>
              <a:rPr lang="de-DE" dirty="0">
                <a:solidFill>
                  <a:srgbClr val="00B050"/>
                </a:solidFill>
              </a:rPr>
              <a:t>3, 5</a:t>
            </a:r>
            <a:r>
              <a:rPr lang="de-DE" dirty="0"/>
              <a:t>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3</a:t>
            </a:r>
            <a:r>
              <a:rPr lang="de-DE"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rgbClr val="00B050"/>
                </a:solidFill>
              </a:rPr>
              <a:t> 5, 7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[0, 3, 5, 7] </a:t>
            </a:r>
            <a:r>
              <a:rPr lang="de-DE" dirty="0">
                <a:sym typeface="Wingdings" panose="05000000000000000000" pitchFamily="2" charset="2"/>
              </a:rPr>
              <a:t> Array sortiert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6AE71-EBD0-4523-80AC-92C358BD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CB2254-0F70-4BEC-9547-AA1AA72C5263}"/>
              </a:ext>
            </a:extLst>
          </p:cNvPr>
          <p:cNvCxnSpPr/>
          <p:nvPr/>
        </p:nvCxnSpPr>
        <p:spPr>
          <a:xfrm flipV="1">
            <a:off x="2170545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53D91A1-AC46-4B98-9C7C-A43133F499AD}"/>
              </a:ext>
            </a:extLst>
          </p:cNvPr>
          <p:cNvCxnSpPr/>
          <p:nvPr/>
        </p:nvCxnSpPr>
        <p:spPr>
          <a:xfrm flipV="1">
            <a:off x="2415308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40A0337-B9DD-445A-839D-E5981BE1A5F9}"/>
              </a:ext>
            </a:extLst>
          </p:cNvPr>
          <p:cNvCxnSpPr/>
          <p:nvPr/>
        </p:nvCxnSpPr>
        <p:spPr>
          <a:xfrm flipV="1">
            <a:off x="2401453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CE907EC-83FE-45CD-8CBA-9B09B08C51F6}"/>
              </a:ext>
            </a:extLst>
          </p:cNvPr>
          <p:cNvCxnSpPr/>
          <p:nvPr/>
        </p:nvCxnSpPr>
        <p:spPr>
          <a:xfrm flipV="1">
            <a:off x="2673927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AB834B6-AF87-44F6-9F50-FD59BC891E70}"/>
              </a:ext>
            </a:extLst>
          </p:cNvPr>
          <p:cNvCxnSpPr/>
          <p:nvPr/>
        </p:nvCxnSpPr>
        <p:spPr>
          <a:xfrm flipV="1">
            <a:off x="2673927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461E6F1-A33D-4851-AA44-D1D63A91F50B}"/>
              </a:ext>
            </a:extLst>
          </p:cNvPr>
          <p:cNvCxnSpPr/>
          <p:nvPr/>
        </p:nvCxnSpPr>
        <p:spPr>
          <a:xfrm flipV="1">
            <a:off x="2904836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6FA0B93-0188-471D-9951-17F0F1E21456}"/>
              </a:ext>
            </a:extLst>
          </p:cNvPr>
          <p:cNvSpPr txBox="1"/>
          <p:nvPr/>
        </p:nvSpPr>
        <p:spPr>
          <a:xfrm>
            <a:off x="8163098" y="4505088"/>
            <a:ext cx="32234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404040"/>
                </a:solidFill>
              </a:rPr>
              <a:t>Noch nicht ganz verstanden?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hteck: abgerundete Ecken 5">
            <a:hlinkClick r:id="rId2" action="ppaction://hlinksldjump"/>
            <a:extLst>
              <a:ext uri="{FF2B5EF4-FFF2-40B4-BE49-F238E27FC236}">
                <a16:creationId xmlns:a16="http://schemas.microsoft.com/office/drawing/2014/main" id="{278DC855-1552-4A6C-9650-B0DACAA96959}"/>
              </a:ext>
            </a:extLst>
          </p:cNvPr>
          <p:cNvSpPr/>
          <p:nvPr/>
        </p:nvSpPr>
        <p:spPr>
          <a:xfrm>
            <a:off x="8731134" y="5078103"/>
            <a:ext cx="2087418" cy="658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Video zu Bubblesort</a:t>
            </a:r>
          </a:p>
        </p:txBody>
      </p:sp>
      <p:sp>
        <p:nvSpPr>
          <p:cNvPr id="24" name="Pfeil: nach rechts 23">
            <a:hlinkClick r:id="rId3" action="ppaction://hlinksldjump"/>
            <a:extLst>
              <a:ext uri="{FF2B5EF4-FFF2-40B4-BE49-F238E27FC236}">
                <a16:creationId xmlns:a16="http://schemas.microsoft.com/office/drawing/2014/main" id="{60438D9E-E633-4314-803F-4489F5ECDF7A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8" name="Pfeil: Chevron 17">
            <a:hlinkClick r:id="rId4" action="ppaction://hlinksldjump"/>
            <a:extLst>
              <a:ext uri="{FF2B5EF4-FFF2-40B4-BE49-F238E27FC236}">
                <a16:creationId xmlns:a16="http://schemas.microsoft.com/office/drawing/2014/main" id="{E2FAF752-062C-4D28-ACA1-DAA94DBFBDD3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9" name="Pfeil: Chevron 18">
            <a:hlinkClick r:id="rId5" action="ppaction://hlinksldjump"/>
            <a:extLst>
              <a:ext uri="{FF2B5EF4-FFF2-40B4-BE49-F238E27FC236}">
                <a16:creationId xmlns:a16="http://schemas.microsoft.com/office/drawing/2014/main" id="{08D0B318-C92C-4551-B707-7B1878A0174B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25" name="Pfeil: Chevron 24">
            <a:hlinkClick r:id="rId6" action="ppaction://hlinksldjump"/>
            <a:extLst>
              <a:ext uri="{FF2B5EF4-FFF2-40B4-BE49-F238E27FC236}">
                <a16:creationId xmlns:a16="http://schemas.microsoft.com/office/drawing/2014/main" id="{419A92C3-D970-437B-9C33-F7AD64B1C457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6" name="Pfeil: Chevron 25">
            <a:hlinkClick r:id="rId7" action="ppaction://hlinksldjump"/>
            <a:extLst>
              <a:ext uri="{FF2B5EF4-FFF2-40B4-BE49-F238E27FC236}">
                <a16:creationId xmlns:a16="http://schemas.microsoft.com/office/drawing/2014/main" id="{A04CB04B-0041-46C5-9C6A-933FD051346B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7124A-4BAF-4B0C-B0BE-0D085C26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Video: Bubblesort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622C64-B693-4686-BD80-EBA3454B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0C5C51-FD1B-41DC-B7A2-496123B964F4}"/>
              </a:ext>
            </a:extLst>
          </p:cNvPr>
          <p:cNvSpPr txBox="1"/>
          <p:nvPr/>
        </p:nvSpPr>
        <p:spPr>
          <a:xfrm>
            <a:off x="3527368" y="5890785"/>
            <a:ext cx="485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reicht das Video bis 2:11 anzusehen.</a:t>
            </a:r>
          </a:p>
        </p:txBody>
      </p:sp>
      <p:sp>
        <p:nvSpPr>
          <p:cNvPr id="18" name="Pfeil: nach recht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B91A83-A32E-4C91-9E83-E1152CA0EA73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pic>
        <p:nvPicPr>
          <p:cNvPr id="7" name="Onlinemedien 6" title="Bubble Sort - Sortierverfahren 6 ● Gehe auf SIMPLECLUB.DE/GO &amp; werde #EinserSchüler">
            <a:hlinkClick r:id="" action="ppaction://media"/>
            <a:extLst>
              <a:ext uri="{FF2B5EF4-FFF2-40B4-BE49-F238E27FC236}">
                <a16:creationId xmlns:a16="http://schemas.microsoft.com/office/drawing/2014/main" id="{CB8DB831-079E-4F27-898E-B77A25B9A5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988" y="1846263"/>
            <a:ext cx="7119937" cy="4022725"/>
          </a:xfrm>
          <a:prstGeom prst="rect">
            <a:avLst/>
          </a:prstGeom>
        </p:spPr>
      </p:pic>
      <p:sp>
        <p:nvSpPr>
          <p:cNvPr id="11" name="Pfeil: Chevron 10">
            <a:hlinkClick r:id="rId4" action="ppaction://hlinksldjump"/>
            <a:extLst>
              <a:ext uri="{FF2B5EF4-FFF2-40B4-BE49-F238E27FC236}">
                <a16:creationId xmlns:a16="http://schemas.microsoft.com/office/drawing/2014/main" id="{E62C521A-2004-4ECA-B2A8-3BD21A728BD5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3" name="Pfeil: Chevron 12">
            <a:hlinkClick r:id="rId5" action="ppaction://hlinksldjump"/>
            <a:extLst>
              <a:ext uri="{FF2B5EF4-FFF2-40B4-BE49-F238E27FC236}">
                <a16:creationId xmlns:a16="http://schemas.microsoft.com/office/drawing/2014/main" id="{E4B0567D-6FB4-4EF8-AC6F-297AC7F6145C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9" name="Pfeil: Chevron 18">
            <a:hlinkClick r:id="rId6" action="ppaction://hlinksldjump"/>
            <a:extLst>
              <a:ext uri="{FF2B5EF4-FFF2-40B4-BE49-F238E27FC236}">
                <a16:creationId xmlns:a16="http://schemas.microsoft.com/office/drawing/2014/main" id="{CD873308-C13F-4D8D-B4E5-0E47CDEB3345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0" name="Pfeil: Chevron 19">
            <a:hlinkClick r:id="rId7" action="ppaction://hlinksldjump"/>
            <a:extLst>
              <a:ext uri="{FF2B5EF4-FFF2-40B4-BE49-F238E27FC236}">
                <a16:creationId xmlns:a16="http://schemas.microsoft.com/office/drawing/2014/main" id="{B66B9451-AD27-43A5-A4B1-25879B4A620D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83A9A-2373-45A5-BD6A-B2118020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Anwendung: Bubblesort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52C3E-ADE7-4E8B-BA84-D1CA9AA5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eine Liste aus, die du mittels Bubblesort sortierst. Die Listen werden komplexer zum sortieren. Entscheide dich selbst für eine die deinem Niveau angemessen erscheint.</a:t>
            </a:r>
          </a:p>
          <a:p>
            <a:endParaRPr lang="de-DE" dirty="0"/>
          </a:p>
          <a:p>
            <a:r>
              <a:rPr lang="de-DE" dirty="0"/>
              <a:t>L1 = [1, 2, 7, 3, 6, 5]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L2 = [4, 6, 2, 8, 3, 10]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L3 = [6, 3, 10, 2, 9, 7, 1]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D98468-0B43-4166-9DA7-AFF1A175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119AB-29EB-4A59-B675-4FD3D0872FD7}"/>
              </a:ext>
            </a:extLst>
          </p:cNvPr>
          <p:cNvSpPr txBox="1"/>
          <p:nvPr/>
        </p:nvSpPr>
        <p:spPr>
          <a:xfrm>
            <a:off x="7296727" y="3722255"/>
            <a:ext cx="3168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404040"/>
                </a:solidFill>
              </a:rPr>
              <a:t>Wenn du hier fertig bist und </a:t>
            </a:r>
            <a:r>
              <a:rPr lang="de-DE" dirty="0" err="1">
                <a:solidFill>
                  <a:srgbClr val="404040"/>
                </a:solidFill>
              </a:rPr>
              <a:t>Quicksort</a:t>
            </a:r>
            <a:r>
              <a:rPr lang="de-DE" dirty="0">
                <a:solidFill>
                  <a:srgbClr val="404040"/>
                </a:solidFill>
              </a:rPr>
              <a:t> noch nicht gemacht hast geht es hier</a:t>
            </a:r>
          </a:p>
          <a:p>
            <a:endParaRPr lang="de-DE" dirty="0">
              <a:solidFill>
                <a:srgbClr val="404040"/>
              </a:solidFill>
            </a:endParaRPr>
          </a:p>
          <a:p>
            <a:endParaRPr lang="de-DE" dirty="0">
              <a:solidFill>
                <a:srgbClr val="404040"/>
              </a:solidFill>
            </a:endParaRPr>
          </a:p>
          <a:p>
            <a:endParaRPr lang="de-DE" dirty="0">
              <a:solidFill>
                <a:srgbClr val="404040"/>
              </a:solidFill>
            </a:endParaRPr>
          </a:p>
          <a:p>
            <a:r>
              <a:rPr lang="de-DE" dirty="0">
                <a:solidFill>
                  <a:srgbClr val="404040"/>
                </a:solidFill>
              </a:rPr>
              <a:t>ansonsten </a:t>
            </a:r>
            <a:r>
              <a:rPr lang="de-DE" dirty="0">
                <a:solidFill>
                  <a:srgbClr val="404040"/>
                </a:solidFill>
                <a:hlinkClick r:id="rId2" action="ppaction://hlinksldjump"/>
              </a:rPr>
              <a:t>klicke hier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10" name="Pfeil: nach recht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855FFD-05B0-49EB-A9B4-184E67D6DBFC}"/>
              </a:ext>
            </a:extLst>
          </p:cNvPr>
          <p:cNvSpPr/>
          <p:nvPr/>
        </p:nvSpPr>
        <p:spPr>
          <a:xfrm>
            <a:off x="8118763" y="4649428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1" name="Pfeil: nach rechts 10">
            <a:hlinkClick r:id="rId3" action="ppaction://hlinksldjump"/>
            <a:extLst>
              <a:ext uri="{FF2B5EF4-FFF2-40B4-BE49-F238E27FC236}">
                <a16:creationId xmlns:a16="http://schemas.microsoft.com/office/drawing/2014/main" id="{5236E438-6492-4466-9860-B04B189A7339}"/>
              </a:ext>
            </a:extLst>
          </p:cNvPr>
          <p:cNvSpPr/>
          <p:nvPr/>
        </p:nvSpPr>
        <p:spPr>
          <a:xfrm>
            <a:off x="4348940" y="3857414"/>
            <a:ext cx="1777540" cy="55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Pseudocode</a:t>
            </a:r>
          </a:p>
        </p:txBody>
      </p:sp>
      <p:sp>
        <p:nvSpPr>
          <p:cNvPr id="12" name="Pfeil: Chevron 11">
            <a:hlinkClick r:id="rId4" action="ppaction://hlinksldjump"/>
            <a:extLst>
              <a:ext uri="{FF2B5EF4-FFF2-40B4-BE49-F238E27FC236}">
                <a16:creationId xmlns:a16="http://schemas.microsoft.com/office/drawing/2014/main" id="{5AD11F71-ECE9-4567-8BAA-6AFADEC560A8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3" name="Pfeil: Chevron 12">
            <a:hlinkClick r:id="rId5" action="ppaction://hlinksldjump"/>
            <a:extLst>
              <a:ext uri="{FF2B5EF4-FFF2-40B4-BE49-F238E27FC236}">
                <a16:creationId xmlns:a16="http://schemas.microsoft.com/office/drawing/2014/main" id="{5987B06D-247A-48EE-8ACC-4FC0F0A673D7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4" name="Pfeil: Chevron 13">
            <a:hlinkClick r:id="rId6" action="ppaction://hlinksldjump"/>
            <a:extLst>
              <a:ext uri="{FF2B5EF4-FFF2-40B4-BE49-F238E27FC236}">
                <a16:creationId xmlns:a16="http://schemas.microsoft.com/office/drawing/2014/main" id="{001C8907-91F7-4FC1-93AB-405C18580AA3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5" name="Pfeil: Chevron 14">
            <a:hlinkClick r:id="rId7" action="ppaction://hlinksldjump"/>
            <a:extLst>
              <a:ext uri="{FF2B5EF4-FFF2-40B4-BE49-F238E27FC236}">
                <a16:creationId xmlns:a16="http://schemas.microsoft.com/office/drawing/2014/main" id="{64AE4C32-99C8-4A6D-A8BA-4050ED98561B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27E9-0B9A-4DAC-84BD-E01B4C7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Verbesserte Sortierverfahren: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9EF17-E184-4970-9F49-221DD6CB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988"/>
          </a:xfrm>
        </p:spPr>
        <p:txBody>
          <a:bodyPr>
            <a:normAutofit/>
          </a:bodyPr>
          <a:lstStyle/>
          <a:p>
            <a:r>
              <a:rPr lang="de-DE" dirty="0"/>
              <a:t>Als erstes werden die Variablen i und j auf die erste und letzte Stelle gesetzt</a:t>
            </a:r>
          </a:p>
          <a:p>
            <a:pPr algn="ctr"/>
            <a:r>
              <a:rPr lang="de-DE" dirty="0"/>
              <a:t>[</a:t>
            </a:r>
            <a:r>
              <a:rPr lang="de-DE" dirty="0">
                <a:solidFill>
                  <a:schemeClr val="tx1"/>
                </a:solidFill>
              </a:rPr>
              <a:t>7, 5, 1, </a:t>
            </a:r>
            <a:r>
              <a:rPr lang="de-DE" b="1" dirty="0">
                <a:solidFill>
                  <a:schemeClr val="accent2"/>
                </a:solidFill>
              </a:rPr>
              <a:t>4</a:t>
            </a:r>
            <a:r>
              <a:rPr lang="de-DE" dirty="0">
                <a:solidFill>
                  <a:schemeClr val="tx1"/>
                </a:solidFill>
              </a:rPr>
              <a:t>, 3, 6, 2</a:t>
            </a:r>
            <a:r>
              <a:rPr lang="de-DE" dirty="0"/>
              <a:t>]</a:t>
            </a:r>
          </a:p>
          <a:p>
            <a:pPr algn="ctr"/>
            <a:r>
              <a:rPr lang="de-DE" dirty="0"/>
              <a:t>i		j</a:t>
            </a:r>
          </a:p>
          <a:p>
            <a:r>
              <a:rPr lang="de-DE" dirty="0"/>
              <a:t>Dann wird das </a:t>
            </a:r>
            <a:r>
              <a:rPr lang="de-DE" dirty="0" err="1"/>
              <a:t>Pivotelement</a:t>
            </a:r>
            <a:r>
              <a:rPr lang="de-DE" dirty="0"/>
              <a:t> bestimmt, indem man die Länge der Liste ermittelt und diesen Wert halbiert</a:t>
            </a:r>
            <a:r>
              <a:rPr lang="de-DE" dirty="0">
                <a:sym typeface="Wingdings" panose="05000000000000000000" pitchFamily="2" charset="2"/>
              </a:rPr>
              <a:t> die </a:t>
            </a:r>
            <a:r>
              <a:rPr lang="de-DE" dirty="0"/>
              <a:t>Zahl an dieser Stelle wird das </a:t>
            </a:r>
            <a:r>
              <a:rPr lang="de-DE" dirty="0" err="1"/>
              <a:t>Pivotelement</a:t>
            </a:r>
            <a:r>
              <a:rPr lang="de-DE" dirty="0"/>
              <a:t> (hier die 4)</a:t>
            </a:r>
          </a:p>
          <a:p>
            <a:pPr algn="ctr"/>
            <a:r>
              <a:rPr lang="de-DE" dirty="0"/>
              <a:t>[</a:t>
            </a:r>
            <a:r>
              <a:rPr lang="de-DE" b="1" dirty="0"/>
              <a:t>2</a:t>
            </a:r>
            <a:r>
              <a:rPr lang="de-DE" dirty="0"/>
              <a:t>, 5, 1, </a:t>
            </a:r>
            <a:r>
              <a:rPr lang="de-DE" b="1" dirty="0">
                <a:solidFill>
                  <a:schemeClr val="accent2"/>
                </a:solidFill>
              </a:rPr>
              <a:t>4</a:t>
            </a:r>
            <a:r>
              <a:rPr lang="de-DE" dirty="0"/>
              <a:t>, 3, 6, </a:t>
            </a:r>
            <a:r>
              <a:rPr lang="de-DE" b="1" dirty="0"/>
              <a:t>7</a:t>
            </a:r>
            <a:r>
              <a:rPr lang="de-DE" dirty="0"/>
              <a:t>]</a:t>
            </a:r>
          </a:p>
          <a:p>
            <a:pPr algn="ctr"/>
            <a:r>
              <a:rPr lang="de-DE" dirty="0"/>
              <a:t>i 	j</a:t>
            </a:r>
          </a:p>
          <a:p>
            <a:r>
              <a:rPr lang="de-DE" dirty="0"/>
              <a:t>i wird nun nach rechts bewegt, solange die Zahl an dieser Stelle kleiner als das </a:t>
            </a:r>
            <a:r>
              <a:rPr lang="de-DE" dirty="0" err="1"/>
              <a:t>Pivotelement</a:t>
            </a:r>
            <a:r>
              <a:rPr lang="de-DE" dirty="0"/>
              <a:t> ist, j wird hingegen nach links bewegt solange die Zahl größer ist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15157-624F-4A88-B261-CE364D0C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Pfeil: nach recht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2EFEB-1744-4322-83A7-A68C3423C50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099D3FF-8EDB-4AFE-8B3A-FE405A3946FD}"/>
              </a:ext>
            </a:extLst>
          </p:cNvPr>
          <p:cNvCxnSpPr>
            <a:cxnSpLocks/>
          </p:cNvCxnSpPr>
          <p:nvPr/>
        </p:nvCxnSpPr>
        <p:spPr>
          <a:xfrm flipV="1">
            <a:off x="5273964" y="2613891"/>
            <a:ext cx="120072" cy="2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CF1172A-94BC-4A9F-89B9-1748C2D9808F}"/>
              </a:ext>
            </a:extLst>
          </p:cNvPr>
          <p:cNvCxnSpPr>
            <a:cxnSpLocks/>
          </p:cNvCxnSpPr>
          <p:nvPr/>
        </p:nvCxnSpPr>
        <p:spPr>
          <a:xfrm flipH="1" flipV="1">
            <a:off x="6890328" y="2625952"/>
            <a:ext cx="124690" cy="2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FDA4715-A6D4-4696-AA94-354C3300C7F1}"/>
              </a:ext>
            </a:extLst>
          </p:cNvPr>
          <p:cNvCxnSpPr>
            <a:cxnSpLocks/>
          </p:cNvCxnSpPr>
          <p:nvPr/>
        </p:nvCxnSpPr>
        <p:spPr>
          <a:xfrm flipH="1" flipV="1">
            <a:off x="5643418" y="4198393"/>
            <a:ext cx="129309" cy="2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39A409F-DE95-43E9-BD99-3C0897656EAA}"/>
              </a:ext>
            </a:extLst>
          </p:cNvPr>
          <p:cNvCxnSpPr>
            <a:cxnSpLocks/>
          </p:cNvCxnSpPr>
          <p:nvPr/>
        </p:nvCxnSpPr>
        <p:spPr>
          <a:xfrm flipH="1" flipV="1">
            <a:off x="6419275" y="4198393"/>
            <a:ext cx="143162" cy="2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: Chevron 13">
            <a:hlinkClick r:id="rId2" action="ppaction://hlinksldjump"/>
            <a:extLst>
              <a:ext uri="{FF2B5EF4-FFF2-40B4-BE49-F238E27FC236}">
                <a16:creationId xmlns:a16="http://schemas.microsoft.com/office/drawing/2014/main" id="{17277389-9043-40D8-8D35-6F7744EC6CF9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6" name="Pfeil: Chevron 15">
            <a:hlinkClick r:id="rId3" action="ppaction://hlinksldjump"/>
            <a:extLst>
              <a:ext uri="{FF2B5EF4-FFF2-40B4-BE49-F238E27FC236}">
                <a16:creationId xmlns:a16="http://schemas.microsoft.com/office/drawing/2014/main" id="{9E91DEE5-189D-4989-9717-493A4715F158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7" name="Pfeil: Chevron 16">
            <a:hlinkClick r:id="rId4" action="ppaction://hlinksldjump"/>
            <a:extLst>
              <a:ext uri="{FF2B5EF4-FFF2-40B4-BE49-F238E27FC236}">
                <a16:creationId xmlns:a16="http://schemas.microsoft.com/office/drawing/2014/main" id="{806B07D6-DA51-4A74-A460-D7CA688D9181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9" name="Pfeil: Chevron 18">
            <a:hlinkClick r:id="rId5" action="ppaction://hlinksldjump"/>
            <a:extLst>
              <a:ext uri="{FF2B5EF4-FFF2-40B4-BE49-F238E27FC236}">
                <a16:creationId xmlns:a16="http://schemas.microsoft.com/office/drawing/2014/main" id="{CC9561BF-2BEE-4AF0-820A-03DE6D4EDA18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27E9-0B9A-4DAC-84BD-E01B4C7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9EF17-E184-4970-9F49-221DD6CB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53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dirty="0"/>
              <a:t>[2, </a:t>
            </a:r>
            <a:r>
              <a:rPr lang="de-DE" b="1" dirty="0"/>
              <a:t>3</a:t>
            </a:r>
            <a:r>
              <a:rPr lang="de-DE" dirty="0"/>
              <a:t>, 1, </a:t>
            </a:r>
            <a:r>
              <a:rPr lang="de-DE" b="1" dirty="0">
                <a:solidFill>
                  <a:schemeClr val="accent2"/>
                </a:solidFill>
              </a:rPr>
              <a:t>4</a:t>
            </a:r>
            <a:r>
              <a:rPr lang="de-DE" dirty="0"/>
              <a:t>, </a:t>
            </a:r>
            <a:r>
              <a:rPr lang="de-DE" b="1" dirty="0"/>
              <a:t>5</a:t>
            </a:r>
            <a:r>
              <a:rPr lang="de-DE" dirty="0"/>
              <a:t>, 6, 7]</a:t>
            </a:r>
          </a:p>
          <a:p>
            <a:pPr algn="ctr"/>
            <a:r>
              <a:rPr lang="de-DE" dirty="0"/>
              <a:t>j	i</a:t>
            </a:r>
          </a:p>
          <a:p>
            <a:r>
              <a:rPr lang="de-DE" dirty="0"/>
              <a:t>Wenn i &lt; j (Achtung: hier sind nicht die Stellen gemeint und nicht die Werte) werden die Elemente getauscht</a:t>
            </a:r>
          </a:p>
          <a:p>
            <a:r>
              <a:rPr lang="de-DE" dirty="0">
                <a:solidFill>
                  <a:srgbClr val="404040"/>
                </a:solidFill>
              </a:rPr>
              <a:t>Hier kommt es nach einigen Schritten zu dem Wechsel von i und j (die 4 wird mit  sich selbst getauscht und bewirkt eine weitere Bewegung von i und j)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Immer wenn getauscht wurde, wird i eine Stelle nach rechts und j eine Stelle nach links gesetzt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das wird solange wiederholt, bis i und j aneinander vorbeigelaufen sind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Das </a:t>
            </a:r>
            <a:r>
              <a:rPr lang="de-DE" dirty="0" err="1"/>
              <a:t>Pivotelement</a:t>
            </a:r>
            <a:r>
              <a:rPr lang="de-DE" dirty="0"/>
              <a:t> wird nun nicht mehr verändert, da alles links davon kleiner und alles rechts davon größer ist</a:t>
            </a:r>
          </a:p>
          <a:p>
            <a:r>
              <a:rPr lang="de-DE" dirty="0"/>
              <a:t>Im nächsten Schritt legen wir die zwei Teillisten an: [2, 3, 1] und [5, 6, 7]</a:t>
            </a:r>
          </a:p>
          <a:p>
            <a:endParaRPr lang="de-DE" dirty="0"/>
          </a:p>
          <a:p>
            <a:pPr algn="ctr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15157-624F-4A88-B261-CE364D0C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Pfeil: nach recht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2EFEB-1744-4322-83A7-A68C3423C50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DE6927D-3E70-4A41-A4F5-98BFCC72935E}"/>
              </a:ext>
            </a:extLst>
          </p:cNvPr>
          <p:cNvCxnSpPr>
            <a:cxnSpLocks/>
          </p:cNvCxnSpPr>
          <p:nvPr/>
        </p:nvCxnSpPr>
        <p:spPr>
          <a:xfrm flipV="1">
            <a:off x="5734742" y="2133600"/>
            <a:ext cx="120072" cy="2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B73CC19-E589-4F05-9D2B-31A009C906AB}"/>
              </a:ext>
            </a:extLst>
          </p:cNvPr>
          <p:cNvCxnSpPr>
            <a:cxnSpLocks/>
          </p:cNvCxnSpPr>
          <p:nvPr/>
        </p:nvCxnSpPr>
        <p:spPr>
          <a:xfrm flipH="1" flipV="1">
            <a:off x="6367876" y="2119746"/>
            <a:ext cx="112916" cy="22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: Chevron 11">
            <a:hlinkClick r:id="rId2" action="ppaction://hlinksldjump"/>
            <a:extLst>
              <a:ext uri="{FF2B5EF4-FFF2-40B4-BE49-F238E27FC236}">
                <a16:creationId xmlns:a16="http://schemas.microsoft.com/office/drawing/2014/main" id="{87ED4E68-D0AE-4B6F-A3EC-E793CA3FA91F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3" name="Pfeil: Chevron 12">
            <a:hlinkClick r:id="rId3" action="ppaction://hlinksldjump"/>
            <a:extLst>
              <a:ext uri="{FF2B5EF4-FFF2-40B4-BE49-F238E27FC236}">
                <a16:creationId xmlns:a16="http://schemas.microsoft.com/office/drawing/2014/main" id="{5DB9B37F-5122-4B3F-A941-6A16858DF3F1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4" name="Pfeil: Chevron 13">
            <a:hlinkClick r:id="rId4" action="ppaction://hlinksldjump"/>
            <a:extLst>
              <a:ext uri="{FF2B5EF4-FFF2-40B4-BE49-F238E27FC236}">
                <a16:creationId xmlns:a16="http://schemas.microsoft.com/office/drawing/2014/main" id="{FA8D66F3-4121-42D8-A22F-CC703D7F49E7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5" name="Pfeil: Chevron 14">
            <a:hlinkClick r:id="rId5" action="ppaction://hlinksldjump"/>
            <a:extLst>
              <a:ext uri="{FF2B5EF4-FFF2-40B4-BE49-F238E27FC236}">
                <a16:creationId xmlns:a16="http://schemas.microsoft.com/office/drawing/2014/main" id="{7ADFCFE5-290E-4414-B0B6-CE3183C7791E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27E9-0B9A-4DAC-84BD-E01B4C7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9EF17-E184-4970-9F49-221DD6CB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Dann wird der Algorithmus auf die Teillisten angewendet </a:t>
            </a:r>
            <a:r>
              <a:rPr lang="de-DE" dirty="0">
                <a:sym typeface="Wingdings" panose="05000000000000000000" pitchFamily="2" charset="2"/>
              </a:rPr>
              <a:t> diese sind vom Anfang bis j und von i bis zum Ende unserer ursprünglichen Liste</a:t>
            </a:r>
            <a:endParaRPr lang="de-DE" dirty="0"/>
          </a:p>
          <a:p>
            <a:r>
              <a:rPr lang="de-DE" dirty="0"/>
              <a:t>Wir beginnen mit der linken Teilliste</a:t>
            </a:r>
          </a:p>
          <a:p>
            <a:pPr algn="ctr"/>
            <a:r>
              <a:rPr lang="de-DE" dirty="0"/>
              <a:t>[2, </a:t>
            </a:r>
            <a:r>
              <a:rPr lang="de-DE" b="1" dirty="0">
                <a:solidFill>
                  <a:srgbClr val="00B050"/>
                </a:solidFill>
              </a:rPr>
              <a:t>3</a:t>
            </a:r>
            <a:r>
              <a:rPr lang="de-DE" dirty="0"/>
              <a:t>, 1]</a:t>
            </a:r>
          </a:p>
          <a:p>
            <a:pPr algn="ctr"/>
            <a:r>
              <a:rPr lang="de-DE" dirty="0"/>
              <a:t>i	j</a:t>
            </a:r>
          </a:p>
          <a:p>
            <a:pPr algn="ctr"/>
            <a:r>
              <a:rPr lang="de-DE" dirty="0"/>
              <a:t>[2, </a:t>
            </a:r>
            <a:r>
              <a:rPr lang="de-DE" b="1" dirty="0">
                <a:solidFill>
                  <a:srgbClr val="00B050"/>
                </a:solidFill>
              </a:rPr>
              <a:t>3</a:t>
            </a:r>
            <a:r>
              <a:rPr lang="de-DE" dirty="0"/>
              <a:t>, 1]</a:t>
            </a:r>
          </a:p>
          <a:p>
            <a:pPr algn="ctr"/>
            <a:r>
              <a:rPr lang="de-DE" dirty="0"/>
              <a:t>i	j</a:t>
            </a:r>
          </a:p>
          <a:p>
            <a:pPr algn="ctr"/>
            <a:r>
              <a:rPr lang="de-DE" dirty="0"/>
              <a:t>[2, </a:t>
            </a:r>
            <a:r>
              <a:rPr lang="de-DE" b="1" dirty="0"/>
              <a:t>1</a:t>
            </a:r>
            <a:r>
              <a:rPr lang="de-DE" dirty="0"/>
              <a:t>, </a:t>
            </a:r>
            <a:r>
              <a:rPr lang="de-DE" b="1" dirty="0">
                <a:solidFill>
                  <a:srgbClr val="00B050"/>
                </a:solidFill>
              </a:rPr>
              <a:t>3</a:t>
            </a:r>
            <a:r>
              <a:rPr lang="de-DE" dirty="0">
                <a:solidFill>
                  <a:srgbClr val="404040"/>
                </a:solidFill>
              </a:rPr>
              <a:t>]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j    i</a:t>
            </a:r>
          </a:p>
          <a:p>
            <a:pPr algn="ctr"/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15157-624F-4A88-B261-CE364D0C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Pfeil: nach recht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2EFEB-1744-4322-83A7-A68C3423C50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9BE0D95-CA3A-4B8C-ADEC-2C6FF94A3F95}"/>
              </a:ext>
            </a:extLst>
          </p:cNvPr>
          <p:cNvCxnSpPr>
            <a:cxnSpLocks/>
          </p:cNvCxnSpPr>
          <p:nvPr/>
        </p:nvCxnSpPr>
        <p:spPr>
          <a:xfrm flipV="1">
            <a:off x="5737629" y="3315700"/>
            <a:ext cx="101600" cy="22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24A6DF7-CBC0-42F9-8E54-55A6FBD1C9C7}"/>
              </a:ext>
            </a:extLst>
          </p:cNvPr>
          <p:cNvCxnSpPr>
            <a:cxnSpLocks/>
          </p:cNvCxnSpPr>
          <p:nvPr/>
        </p:nvCxnSpPr>
        <p:spPr>
          <a:xfrm flipH="1" flipV="1">
            <a:off x="6427233" y="3315700"/>
            <a:ext cx="112916" cy="22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44C4C81-EE5D-45AE-8C5D-435A412ADC30}"/>
              </a:ext>
            </a:extLst>
          </p:cNvPr>
          <p:cNvCxnSpPr>
            <a:cxnSpLocks/>
          </p:cNvCxnSpPr>
          <p:nvPr/>
        </p:nvCxnSpPr>
        <p:spPr>
          <a:xfrm flipV="1">
            <a:off x="5760720" y="4292292"/>
            <a:ext cx="335280" cy="1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FA9E9F2-3892-41CA-89EC-88A33965F6D9}"/>
              </a:ext>
            </a:extLst>
          </p:cNvPr>
          <p:cNvCxnSpPr>
            <a:cxnSpLocks/>
          </p:cNvCxnSpPr>
          <p:nvPr/>
        </p:nvCxnSpPr>
        <p:spPr>
          <a:xfrm flipH="1" flipV="1">
            <a:off x="6395025" y="4197926"/>
            <a:ext cx="152860" cy="26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CDDA1C0-C17F-49F9-BDE8-421CB778C13C}"/>
              </a:ext>
            </a:extLst>
          </p:cNvPr>
          <p:cNvCxnSpPr>
            <a:cxnSpLocks/>
          </p:cNvCxnSpPr>
          <p:nvPr/>
        </p:nvCxnSpPr>
        <p:spPr>
          <a:xfrm flipV="1">
            <a:off x="6065520" y="5089236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69AE15B-7853-4F37-B25F-A882385E1D09}"/>
              </a:ext>
            </a:extLst>
          </p:cNvPr>
          <p:cNvCxnSpPr>
            <a:cxnSpLocks/>
          </p:cNvCxnSpPr>
          <p:nvPr/>
        </p:nvCxnSpPr>
        <p:spPr>
          <a:xfrm flipV="1">
            <a:off x="6344803" y="5089236"/>
            <a:ext cx="56458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feil: Chevron 15">
            <a:hlinkClick r:id="rId2" action="ppaction://hlinksldjump"/>
            <a:extLst>
              <a:ext uri="{FF2B5EF4-FFF2-40B4-BE49-F238E27FC236}">
                <a16:creationId xmlns:a16="http://schemas.microsoft.com/office/drawing/2014/main" id="{0D338D40-C698-4197-AF1D-507779D641E2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7" name="Pfeil: Chevron 16">
            <a:hlinkClick r:id="rId3" action="ppaction://hlinksldjump"/>
            <a:extLst>
              <a:ext uri="{FF2B5EF4-FFF2-40B4-BE49-F238E27FC236}">
                <a16:creationId xmlns:a16="http://schemas.microsoft.com/office/drawing/2014/main" id="{EA3D1CC8-4A24-4027-910C-41F24EB299B4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8" name="Pfeil: Chevron 17">
            <a:hlinkClick r:id="rId4" action="ppaction://hlinksldjump"/>
            <a:extLst>
              <a:ext uri="{FF2B5EF4-FFF2-40B4-BE49-F238E27FC236}">
                <a16:creationId xmlns:a16="http://schemas.microsoft.com/office/drawing/2014/main" id="{D70BD8E7-0F7B-4E51-8D08-F94CD06847B9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9" name="Pfeil: Chevron 18">
            <a:hlinkClick r:id="rId5" action="ppaction://hlinksldjump"/>
            <a:extLst>
              <a:ext uri="{FF2B5EF4-FFF2-40B4-BE49-F238E27FC236}">
                <a16:creationId xmlns:a16="http://schemas.microsoft.com/office/drawing/2014/main" id="{4D997C74-0174-4D03-966F-366AF5C4F709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27E9-0B9A-4DAC-84BD-E01B4C7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9EF17-E184-4970-9F49-221DD6CB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 i und j wieder aneinander vorbeigelaufen sind, werden weitere Teillisten gebildet. Bei ungeraden </a:t>
            </a:r>
            <a:r>
              <a:rPr lang="de-DE" dirty="0" err="1"/>
              <a:t>Pivotelementen</a:t>
            </a:r>
            <a:r>
              <a:rPr lang="de-DE" dirty="0"/>
              <a:t> runden wir ab.</a:t>
            </a:r>
          </a:p>
          <a:p>
            <a:pPr algn="ctr"/>
            <a:r>
              <a:rPr lang="de-DE" dirty="0"/>
              <a:t>[</a:t>
            </a:r>
            <a:r>
              <a:rPr lang="de-DE" b="1" dirty="0">
                <a:solidFill>
                  <a:srgbClr val="00B050"/>
                </a:solidFill>
              </a:rPr>
              <a:t>2</a:t>
            </a:r>
            <a:r>
              <a:rPr lang="de-DE" dirty="0"/>
              <a:t>, 1]</a:t>
            </a:r>
          </a:p>
          <a:p>
            <a:pPr algn="ctr"/>
            <a:r>
              <a:rPr lang="de-DE" dirty="0"/>
              <a:t>i    j</a:t>
            </a:r>
          </a:p>
          <a:p>
            <a:pPr algn="ctr"/>
            <a:r>
              <a:rPr lang="de-DE" dirty="0"/>
              <a:t>[</a:t>
            </a:r>
            <a:r>
              <a:rPr lang="de-DE" b="1" dirty="0"/>
              <a:t>1</a:t>
            </a:r>
            <a:r>
              <a:rPr lang="de-DE" dirty="0"/>
              <a:t>, </a:t>
            </a:r>
            <a:r>
              <a:rPr lang="de-DE" b="1" dirty="0">
                <a:solidFill>
                  <a:srgbClr val="00B050"/>
                </a:solidFill>
              </a:rPr>
              <a:t>2</a:t>
            </a:r>
            <a:r>
              <a:rPr lang="de-DE" dirty="0"/>
              <a:t>]</a:t>
            </a:r>
          </a:p>
          <a:p>
            <a:pPr algn="ctr"/>
            <a:r>
              <a:rPr lang="de-DE" dirty="0"/>
              <a:t>j   i</a:t>
            </a:r>
          </a:p>
          <a:p>
            <a:r>
              <a:rPr lang="de-DE" dirty="0"/>
              <a:t>Die rechte Teilliste bestehend aus der 3 würde nochmals in den Algorithmus gehen und als sortiert betrachtet werden. Genauso ist es, wenn wir die Liste [1, 2] nochmal teilen.</a:t>
            </a:r>
          </a:p>
          <a:p>
            <a:pPr algn="ctr"/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15157-624F-4A88-B261-CE364D0C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Pfeil: nach recht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2EFEB-1744-4322-83A7-A68C3423C50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11D5442-3899-4A29-A747-6BAAE3567FAA}"/>
              </a:ext>
            </a:extLst>
          </p:cNvPr>
          <p:cNvCxnSpPr>
            <a:cxnSpLocks/>
          </p:cNvCxnSpPr>
          <p:nvPr/>
        </p:nvCxnSpPr>
        <p:spPr>
          <a:xfrm flipV="1">
            <a:off x="5994400" y="2863273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AA68909-620C-4BF5-B849-D1DFFBB300C0}"/>
              </a:ext>
            </a:extLst>
          </p:cNvPr>
          <p:cNvCxnSpPr>
            <a:cxnSpLocks/>
          </p:cNvCxnSpPr>
          <p:nvPr/>
        </p:nvCxnSpPr>
        <p:spPr>
          <a:xfrm flipV="1">
            <a:off x="6314439" y="2863273"/>
            <a:ext cx="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BB56534-850A-430D-9330-25773248983F}"/>
              </a:ext>
            </a:extLst>
          </p:cNvPr>
          <p:cNvCxnSpPr>
            <a:cxnSpLocks/>
          </p:cNvCxnSpPr>
          <p:nvPr/>
        </p:nvCxnSpPr>
        <p:spPr>
          <a:xfrm flipV="1">
            <a:off x="6000404" y="3745346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72B5E8E-FF00-4522-8DD5-B8BB318BA787}"/>
              </a:ext>
            </a:extLst>
          </p:cNvPr>
          <p:cNvCxnSpPr>
            <a:cxnSpLocks/>
          </p:cNvCxnSpPr>
          <p:nvPr/>
        </p:nvCxnSpPr>
        <p:spPr>
          <a:xfrm flipH="1" flipV="1">
            <a:off x="6263639" y="3764433"/>
            <a:ext cx="50800" cy="230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: Chevron 13">
            <a:hlinkClick r:id="rId2" action="ppaction://hlinksldjump"/>
            <a:extLst>
              <a:ext uri="{FF2B5EF4-FFF2-40B4-BE49-F238E27FC236}">
                <a16:creationId xmlns:a16="http://schemas.microsoft.com/office/drawing/2014/main" id="{9CBCED9F-F1DC-42B5-85C8-A5E55E6AE340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5" name="Pfeil: Chevron 14">
            <a:hlinkClick r:id="rId3" action="ppaction://hlinksldjump"/>
            <a:extLst>
              <a:ext uri="{FF2B5EF4-FFF2-40B4-BE49-F238E27FC236}">
                <a16:creationId xmlns:a16="http://schemas.microsoft.com/office/drawing/2014/main" id="{85C3387A-ABF6-487B-817B-A2A35C09553D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8" name="Pfeil: Chevron 17">
            <a:hlinkClick r:id="rId4" action="ppaction://hlinksldjump"/>
            <a:extLst>
              <a:ext uri="{FF2B5EF4-FFF2-40B4-BE49-F238E27FC236}">
                <a16:creationId xmlns:a16="http://schemas.microsoft.com/office/drawing/2014/main" id="{4C780236-64B0-4597-9686-A4333B7064A3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9" name="Pfeil: Chevron 18">
            <a:hlinkClick r:id="rId5" action="ppaction://hlinksldjump"/>
            <a:extLst>
              <a:ext uri="{FF2B5EF4-FFF2-40B4-BE49-F238E27FC236}">
                <a16:creationId xmlns:a16="http://schemas.microsoft.com/office/drawing/2014/main" id="{24059877-E33E-490E-9C46-D984E55D73BC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27E9-0B9A-4DAC-84BD-E01B4C7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9EF17-E184-4970-9F49-221DD6CB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4157"/>
          </a:xfrm>
        </p:spPr>
        <p:txBody>
          <a:bodyPr>
            <a:normAutofit/>
          </a:bodyPr>
          <a:lstStyle/>
          <a:p>
            <a:r>
              <a:rPr lang="de-DE" dirty="0"/>
              <a:t>Nun wird die rechte Teilliste sortiert.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[5, </a:t>
            </a:r>
            <a:r>
              <a:rPr lang="de-DE" b="1" dirty="0">
                <a:solidFill>
                  <a:srgbClr val="00B050"/>
                </a:solidFill>
              </a:rPr>
              <a:t>6</a:t>
            </a:r>
            <a:r>
              <a:rPr lang="de-DE" dirty="0">
                <a:solidFill>
                  <a:srgbClr val="404040"/>
                </a:solidFill>
              </a:rPr>
              <a:t>, 7]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i          j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[5, </a:t>
            </a:r>
            <a:r>
              <a:rPr lang="de-DE" b="1" dirty="0">
                <a:solidFill>
                  <a:srgbClr val="00B050"/>
                </a:solidFill>
              </a:rPr>
              <a:t>6</a:t>
            </a:r>
            <a:r>
              <a:rPr lang="de-DE" dirty="0">
                <a:solidFill>
                  <a:srgbClr val="404040"/>
                </a:solidFill>
              </a:rPr>
              <a:t>, 7]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i j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[5, </a:t>
            </a:r>
            <a:r>
              <a:rPr lang="de-DE" b="1" dirty="0">
                <a:solidFill>
                  <a:srgbClr val="00B050"/>
                </a:solidFill>
              </a:rPr>
              <a:t>6</a:t>
            </a:r>
            <a:r>
              <a:rPr lang="de-DE" dirty="0">
                <a:solidFill>
                  <a:srgbClr val="404040"/>
                </a:solidFill>
              </a:rPr>
              <a:t>, 7]</a:t>
            </a:r>
          </a:p>
          <a:p>
            <a:pPr algn="ctr"/>
            <a:r>
              <a:rPr lang="de-DE" dirty="0">
                <a:solidFill>
                  <a:srgbClr val="404040"/>
                </a:solidFill>
              </a:rPr>
              <a:t>j        i</a:t>
            </a:r>
          </a:p>
          <a:p>
            <a:r>
              <a:rPr lang="de-DE" dirty="0">
                <a:solidFill>
                  <a:srgbClr val="404040"/>
                </a:solidFill>
              </a:rPr>
              <a:t>Die Teillisten bestehend aus 5 und 7 werden nun wieder „sortiert“.</a:t>
            </a:r>
          </a:p>
          <a:p>
            <a:r>
              <a:rPr lang="de-DE" dirty="0">
                <a:solidFill>
                  <a:srgbClr val="404040"/>
                </a:solidFill>
              </a:rPr>
              <a:t>Die ursprüngliche Liste wird durch den Algorithmus überschrieben, wodurch sich unsere sortierte Liste ergibt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15157-624F-4A88-B261-CE364D0C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Pfeil: nach recht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2EFEB-1744-4322-83A7-A68C3423C50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11D5442-3899-4A29-A747-6BAAE3567FAA}"/>
              </a:ext>
            </a:extLst>
          </p:cNvPr>
          <p:cNvCxnSpPr>
            <a:cxnSpLocks/>
          </p:cNvCxnSpPr>
          <p:nvPr/>
        </p:nvCxnSpPr>
        <p:spPr>
          <a:xfrm flipV="1">
            <a:off x="5902036" y="2615431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AA68909-620C-4BF5-B849-D1DFFBB300C0}"/>
              </a:ext>
            </a:extLst>
          </p:cNvPr>
          <p:cNvCxnSpPr>
            <a:cxnSpLocks/>
          </p:cNvCxnSpPr>
          <p:nvPr/>
        </p:nvCxnSpPr>
        <p:spPr>
          <a:xfrm flipV="1">
            <a:off x="6407264" y="2613891"/>
            <a:ext cx="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BB56534-850A-430D-9330-25773248983F}"/>
              </a:ext>
            </a:extLst>
          </p:cNvPr>
          <p:cNvCxnSpPr>
            <a:cxnSpLocks/>
          </p:cNvCxnSpPr>
          <p:nvPr/>
        </p:nvCxnSpPr>
        <p:spPr>
          <a:xfrm flipV="1">
            <a:off x="6132484" y="3515051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72B5E8E-FF00-4522-8DD5-B8BB318BA787}"/>
              </a:ext>
            </a:extLst>
          </p:cNvPr>
          <p:cNvCxnSpPr>
            <a:cxnSpLocks/>
          </p:cNvCxnSpPr>
          <p:nvPr/>
        </p:nvCxnSpPr>
        <p:spPr>
          <a:xfrm flipH="1" flipV="1">
            <a:off x="6182821" y="3534138"/>
            <a:ext cx="50800" cy="230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9CF81FE-4430-4338-869C-825F90C55863}"/>
              </a:ext>
            </a:extLst>
          </p:cNvPr>
          <p:cNvCxnSpPr>
            <a:cxnSpLocks/>
          </p:cNvCxnSpPr>
          <p:nvPr/>
        </p:nvCxnSpPr>
        <p:spPr>
          <a:xfrm flipV="1">
            <a:off x="5911272" y="4368800"/>
            <a:ext cx="30480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1410659-6F04-43FF-8792-8F8BB8B1AFF7}"/>
              </a:ext>
            </a:extLst>
          </p:cNvPr>
          <p:cNvCxnSpPr>
            <a:cxnSpLocks/>
          </p:cNvCxnSpPr>
          <p:nvPr/>
        </p:nvCxnSpPr>
        <p:spPr>
          <a:xfrm flipH="1" flipV="1">
            <a:off x="6386021" y="4368801"/>
            <a:ext cx="15240" cy="249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feil: Chevron 20">
            <a:hlinkClick r:id="rId2" action="ppaction://hlinksldjump"/>
            <a:extLst>
              <a:ext uri="{FF2B5EF4-FFF2-40B4-BE49-F238E27FC236}">
                <a16:creationId xmlns:a16="http://schemas.microsoft.com/office/drawing/2014/main" id="{EB6A815B-749E-40B8-B59E-125FB5D11EC1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22" name="Pfeil: Chevron 21">
            <a:hlinkClick r:id="rId3" action="ppaction://hlinksldjump"/>
            <a:extLst>
              <a:ext uri="{FF2B5EF4-FFF2-40B4-BE49-F238E27FC236}">
                <a16:creationId xmlns:a16="http://schemas.microsoft.com/office/drawing/2014/main" id="{C8079D8D-B90A-4701-8493-7D929D3F27C4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24" name="Pfeil: Chevron 23">
            <a:hlinkClick r:id="rId4" action="ppaction://hlinksldjump"/>
            <a:extLst>
              <a:ext uri="{FF2B5EF4-FFF2-40B4-BE49-F238E27FC236}">
                <a16:creationId xmlns:a16="http://schemas.microsoft.com/office/drawing/2014/main" id="{464AD39F-2EE8-46DE-80D3-126C118A7801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5" name="Pfeil: Chevron 24">
            <a:hlinkClick r:id="rId5" action="ppaction://hlinksldjump"/>
            <a:extLst>
              <a:ext uri="{FF2B5EF4-FFF2-40B4-BE49-F238E27FC236}">
                <a16:creationId xmlns:a16="http://schemas.microsoft.com/office/drawing/2014/main" id="{5CD9E546-EBB3-4886-8D1E-148AB420A774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D530-EFA0-4EF5-B8FB-F1EB9C54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3652"/>
          </a:xfrm>
        </p:spPr>
        <p:txBody>
          <a:bodyPr/>
          <a:lstStyle/>
          <a:p>
            <a:r>
              <a:rPr lang="de-DE" dirty="0"/>
              <a:t>Verbesserte Sortierverfahren: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2D7E8E-F4E9-4D52-B1C1-CE9D38ED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46DBDA-D36B-4EC1-8CAA-CBE7D75BB8D1}"/>
              </a:ext>
            </a:extLst>
          </p:cNvPr>
          <p:cNvSpPr txBox="1"/>
          <p:nvPr/>
        </p:nvSpPr>
        <p:spPr>
          <a:xfrm>
            <a:off x="1094509" y="1969941"/>
            <a:ext cx="5133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Pseudocode: (Liste x)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A,l,r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(r&lt;=1)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i=l; j=r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= A[(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l+r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)/2]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do 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(A[i]&lt;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 {i++}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(A[j]&gt;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 {j--}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(i&lt;=j){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(A[i],A[j])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i++; j—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(i&lt;=j)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A,l,j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A,i,r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3" name="Pfeil: nach rechts 42">
            <a:hlinkClick r:id="rId2" action="ppaction://hlinksldjump"/>
            <a:extLst>
              <a:ext uri="{FF2B5EF4-FFF2-40B4-BE49-F238E27FC236}">
                <a16:creationId xmlns:a16="http://schemas.microsoft.com/office/drawing/2014/main" id="{D464A887-BFAB-4CE4-BC6E-F6C86C784D4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4A23C6-680A-40B7-8162-C9196D00D91E}"/>
              </a:ext>
            </a:extLst>
          </p:cNvPr>
          <p:cNvSpPr txBox="1"/>
          <p:nvPr/>
        </p:nvSpPr>
        <p:spPr>
          <a:xfrm>
            <a:off x="8288713" y="3056066"/>
            <a:ext cx="32234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404040"/>
                </a:solidFill>
              </a:rPr>
              <a:t>Noch nicht ganz verstanden?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Pfeil: Chevron 12">
            <a:hlinkClick r:id="rId3" action="ppaction://hlinksldjump"/>
            <a:extLst>
              <a:ext uri="{FF2B5EF4-FFF2-40B4-BE49-F238E27FC236}">
                <a16:creationId xmlns:a16="http://schemas.microsoft.com/office/drawing/2014/main" id="{40D6D917-29E8-4A4B-B058-3A2E11E32618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4" name="Pfeil: Chevron 13">
            <a:hlinkClick r:id="rId4" action="ppaction://hlinksldjump"/>
            <a:extLst>
              <a:ext uri="{FF2B5EF4-FFF2-40B4-BE49-F238E27FC236}">
                <a16:creationId xmlns:a16="http://schemas.microsoft.com/office/drawing/2014/main" id="{3BE18F7D-3AE8-42F6-9F6D-D0272DC819B2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5" name="Pfeil: Chevron 14">
            <a:hlinkClick r:id="rId5" action="ppaction://hlinksldjump"/>
            <a:extLst>
              <a:ext uri="{FF2B5EF4-FFF2-40B4-BE49-F238E27FC236}">
                <a16:creationId xmlns:a16="http://schemas.microsoft.com/office/drawing/2014/main" id="{C78468DE-5DDE-4625-BA07-9181B6CE6291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6" name="Pfeil: Chevron 15">
            <a:hlinkClick r:id="rId6" action="ppaction://hlinksldjump"/>
            <a:extLst>
              <a:ext uri="{FF2B5EF4-FFF2-40B4-BE49-F238E27FC236}">
                <a16:creationId xmlns:a16="http://schemas.microsoft.com/office/drawing/2014/main" id="{FEBE125F-65A6-4102-8BDE-11A1C86E0FED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E37E74-4490-49F7-B40A-5BD88FF8EA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hteck: abgerundete Ecken 18">
            <a:hlinkClick r:id="rId7" action="ppaction://hlinksldjump"/>
            <a:extLst>
              <a:ext uri="{FF2B5EF4-FFF2-40B4-BE49-F238E27FC236}">
                <a16:creationId xmlns:a16="http://schemas.microsoft.com/office/drawing/2014/main" id="{2457C669-86AB-4F91-AF4A-B35DE6E45F3C}"/>
              </a:ext>
            </a:extLst>
          </p:cNvPr>
          <p:cNvSpPr/>
          <p:nvPr/>
        </p:nvSpPr>
        <p:spPr>
          <a:xfrm>
            <a:off x="8856749" y="3645288"/>
            <a:ext cx="2087418" cy="658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Video zu </a:t>
            </a:r>
            <a:r>
              <a:rPr lang="de-DE" dirty="0" err="1"/>
              <a:t>Quicksort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0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78A04-C8A3-4C64-BAEC-FFDBD846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der PPP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442EDE-571A-4948-A1ED-C2FE152B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471400" lvl="8" indent="0">
              <a:buNone/>
            </a:pPr>
            <a:r>
              <a:rPr lang="de-DE" dirty="0"/>
              <a:t> 		</a:t>
            </a:r>
            <a:r>
              <a:rPr lang="de-DE" sz="2400" dirty="0"/>
              <a:t>hier kommst du immer zur nächsten Folie</a:t>
            </a:r>
          </a:p>
          <a:p>
            <a:pPr marL="1471400" lvl="8" indent="0">
              <a:buNone/>
            </a:pPr>
            <a:r>
              <a:rPr lang="de-DE" sz="2400" dirty="0"/>
              <a:t>		sollte der Pfeil nicht da sein, gibt es meist eine Auswahl</a:t>
            </a:r>
          </a:p>
          <a:p>
            <a:pPr marL="1471400" lvl="8" indent="0">
              <a:buNone/>
            </a:pPr>
            <a:endParaRPr lang="de-DE" sz="2400" dirty="0"/>
          </a:p>
          <a:p>
            <a:pPr marL="1471400" lvl="8" indent="0">
              <a:buNone/>
            </a:pPr>
            <a:r>
              <a:rPr lang="de-DE" sz="2400" dirty="0"/>
              <a:t>		das ist eine mögliche Auswahlfläche</a:t>
            </a:r>
          </a:p>
          <a:p>
            <a:pPr marL="1471400" lvl="8" indent="0">
              <a:buNone/>
            </a:pPr>
            <a:endParaRPr lang="de-DE" sz="2400" dirty="0"/>
          </a:p>
          <a:p>
            <a:pPr marL="1471400" lvl="8" indent="0">
              <a:buNone/>
            </a:pPr>
            <a:r>
              <a:rPr lang="de-DE" sz="2400" b="1" u="sng" dirty="0">
                <a:solidFill>
                  <a:schemeClr val="accent1"/>
                </a:solidFill>
              </a:rPr>
              <a:t>Link</a:t>
            </a: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>
                <a:solidFill>
                  <a:srgbClr val="404040"/>
                </a:solidFill>
              </a:rPr>
              <a:t>durch das anklicken des Links wirst du auf eine Seite 				außerhalb der PowerPoint weitergeleitet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04040"/>
                </a:solidFill>
              </a:rPr>
              <a:t>Es gibt auch obligatorische Übungen, die mit Pfeilen dargestellt sind. Wenn du diese nicht machen möchtest, klicke unten rechts auf den Pfeil „weiter“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04040"/>
                </a:solidFill>
              </a:rPr>
              <a:t>Wenn du ein Themengebiet von vorn starten möchtest, nutze die Fortschrittsangabe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04040"/>
                </a:solidFill>
              </a:rPr>
              <a:t>Bei weiteren Fragen frage deine Lehrkraft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02B523-A7E5-45A9-9676-48F9AB30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Pfeil: Chevron 4">
            <a:hlinkClick r:id="rId2" action="ppaction://hlinksldjump"/>
            <a:extLst>
              <a:ext uri="{FF2B5EF4-FFF2-40B4-BE49-F238E27FC236}">
                <a16:creationId xmlns:a16="http://schemas.microsoft.com/office/drawing/2014/main" id="{D0E04898-D954-423A-A8EF-496D279C0BBE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7" name="Pfeil: Chevron 6">
            <a:hlinkClick r:id="rId3" action="ppaction://hlinksldjump"/>
            <a:extLst>
              <a:ext uri="{FF2B5EF4-FFF2-40B4-BE49-F238E27FC236}">
                <a16:creationId xmlns:a16="http://schemas.microsoft.com/office/drawing/2014/main" id="{639DD34C-7216-454B-8684-F75E66F5700B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9" name="Pfeil: Chevron 8">
            <a:hlinkClick r:id="rId4" action="ppaction://hlinksldjump"/>
            <a:extLst>
              <a:ext uri="{FF2B5EF4-FFF2-40B4-BE49-F238E27FC236}">
                <a16:creationId xmlns:a16="http://schemas.microsoft.com/office/drawing/2014/main" id="{477115E7-E6C1-4FC7-808B-DBE2CE474E21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1" name="Pfeil: Chevron 10">
            <a:hlinkClick r:id="rId5" action="ppaction://hlinksldjump"/>
            <a:extLst>
              <a:ext uri="{FF2B5EF4-FFF2-40B4-BE49-F238E27FC236}">
                <a16:creationId xmlns:a16="http://schemas.microsoft.com/office/drawing/2014/main" id="{6F82F3EB-B2A0-4ADF-B335-6642DEAAA9BE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: abgerundete Ecken 5">
            <a:hlinkClick r:id="rId6" action="ppaction://hlinksldjump"/>
            <a:extLst>
              <a:ext uri="{FF2B5EF4-FFF2-40B4-BE49-F238E27FC236}">
                <a16:creationId xmlns:a16="http://schemas.microsoft.com/office/drawing/2014/main" id="{BF5011AA-FD30-43F8-99FE-AF0840F1D80A}"/>
              </a:ext>
            </a:extLst>
          </p:cNvPr>
          <p:cNvSpPr/>
          <p:nvPr/>
        </p:nvSpPr>
        <p:spPr>
          <a:xfrm>
            <a:off x="30018" y="5869094"/>
            <a:ext cx="1671782" cy="47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Quellen</a:t>
            </a:r>
          </a:p>
        </p:txBody>
      </p:sp>
      <p:sp>
        <p:nvSpPr>
          <p:cNvPr id="10" name="Pfeil: nach recht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292445-C498-4756-9B45-9B78ADA2C964}"/>
              </a:ext>
            </a:extLst>
          </p:cNvPr>
          <p:cNvSpPr/>
          <p:nvPr/>
        </p:nvSpPr>
        <p:spPr>
          <a:xfrm>
            <a:off x="2095961" y="1879769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E70F8DF-9577-4D88-B17B-47AFB67A2BE1}"/>
              </a:ext>
            </a:extLst>
          </p:cNvPr>
          <p:cNvSpPr/>
          <p:nvPr/>
        </p:nvSpPr>
        <p:spPr>
          <a:xfrm>
            <a:off x="1701800" y="2865582"/>
            <a:ext cx="2022763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Bubblesort</a:t>
            </a:r>
          </a:p>
        </p:txBody>
      </p:sp>
    </p:spTree>
    <p:extLst>
      <p:ext uri="{BB962C8B-B14F-4D97-AF65-F5344CB8AC3E}">
        <p14:creationId xmlns:p14="http://schemas.microsoft.com/office/powerpoint/2010/main" val="185148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27766-2BC0-49FF-8582-4243C638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Video: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B39DBA-C25E-448E-B301-85C12EF8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sp>
        <p:nvSpPr>
          <p:cNvPr id="20" name="Pfeil: nach recht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CF13F-DCB2-4D07-AC93-645ED0B99EF0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771D74-0E82-4E9C-9A96-FEEFF0D36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b="1" u="sng" dirty="0">
              <a:hlinkClick r:id="rId2"/>
            </a:endParaRPr>
          </a:p>
          <a:p>
            <a:pPr algn="ctr"/>
            <a:r>
              <a:rPr lang="de-DE" b="1" u="sng" dirty="0">
                <a:hlinkClick r:id="rId2"/>
              </a:rPr>
              <a:t>https://studyflix.de/informatik/quicksort-beispiel-1329</a:t>
            </a:r>
            <a:endParaRPr lang="de-DE" b="1" u="sng" dirty="0"/>
          </a:p>
          <a:p>
            <a:endParaRPr lang="de-DE" dirty="0"/>
          </a:p>
          <a:p>
            <a:r>
              <a:rPr lang="de-DE" dirty="0"/>
              <a:t>Beachte hier, dass das </a:t>
            </a:r>
            <a:r>
              <a:rPr lang="de-DE" dirty="0" err="1"/>
              <a:t>Pivotelement</a:t>
            </a:r>
            <a:r>
              <a:rPr lang="de-DE" dirty="0"/>
              <a:t> anders gewählt wird. Das Prinzip ist jedoch gleich!</a:t>
            </a:r>
          </a:p>
        </p:txBody>
      </p:sp>
      <p:sp>
        <p:nvSpPr>
          <p:cNvPr id="10" name="Pfeil: Chevron 9">
            <a:hlinkClick r:id="rId3" action="ppaction://hlinksldjump"/>
            <a:extLst>
              <a:ext uri="{FF2B5EF4-FFF2-40B4-BE49-F238E27FC236}">
                <a16:creationId xmlns:a16="http://schemas.microsoft.com/office/drawing/2014/main" id="{47E6A9AC-D0B9-4D7A-A389-E43F6DA34CBE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1" name="Pfeil: Chevron 10">
            <a:hlinkClick r:id="rId4" action="ppaction://hlinksldjump"/>
            <a:extLst>
              <a:ext uri="{FF2B5EF4-FFF2-40B4-BE49-F238E27FC236}">
                <a16:creationId xmlns:a16="http://schemas.microsoft.com/office/drawing/2014/main" id="{6D3C338D-2616-422D-A78D-A507EFC9D24D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2" name="Pfeil: Chevron 11">
            <a:hlinkClick r:id="rId5" action="ppaction://hlinksldjump"/>
            <a:extLst>
              <a:ext uri="{FF2B5EF4-FFF2-40B4-BE49-F238E27FC236}">
                <a16:creationId xmlns:a16="http://schemas.microsoft.com/office/drawing/2014/main" id="{0CA6F7CE-860A-4796-A61F-CB32888F1693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3" name="Pfeil: Chevron 12">
            <a:hlinkClick r:id="rId6" action="ppaction://hlinksldjump"/>
            <a:extLst>
              <a:ext uri="{FF2B5EF4-FFF2-40B4-BE49-F238E27FC236}">
                <a16:creationId xmlns:a16="http://schemas.microsoft.com/office/drawing/2014/main" id="{99EAFDCC-06E4-4B6F-B0A3-486A0C4F742E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83A9A-2373-45A5-BD6A-B2118020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Anwendung: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52C3E-ADE7-4E8B-BA84-D1CA9AA5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eine Liste aus, die du mittels </a:t>
            </a:r>
            <a:r>
              <a:rPr lang="de-DE" dirty="0" err="1"/>
              <a:t>Quicksort</a:t>
            </a:r>
            <a:r>
              <a:rPr lang="de-DE" dirty="0"/>
              <a:t> sortierts. Die Listen werden komplexer zum sortieren. Entscheide dich selbst für eine die deinem Niveau angemessen erscheint.</a:t>
            </a:r>
          </a:p>
          <a:p>
            <a:endParaRPr lang="de-DE" dirty="0"/>
          </a:p>
          <a:p>
            <a:r>
              <a:rPr lang="de-DE" dirty="0"/>
              <a:t>L1 = [1, 5, 6, 4, 3, 2]</a:t>
            </a:r>
          </a:p>
          <a:p>
            <a:endParaRPr lang="de-DE" dirty="0"/>
          </a:p>
          <a:p>
            <a:r>
              <a:rPr lang="de-DE" dirty="0"/>
              <a:t>L2 = [4, 1, 2, 5, 3, 6, 7]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L3 = [4, 6, 2, 5, 8, 3]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D98468-0B43-4166-9DA7-AFF1A175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25FEFA-A2F0-41E1-A59E-DD355100FF0F}"/>
              </a:ext>
            </a:extLst>
          </p:cNvPr>
          <p:cNvSpPr txBox="1"/>
          <p:nvPr/>
        </p:nvSpPr>
        <p:spPr>
          <a:xfrm>
            <a:off x="7296727" y="3722255"/>
            <a:ext cx="3168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404040"/>
                </a:solidFill>
              </a:rPr>
              <a:t>Wenn du hier fertig bist und Bubblesort noch nicht gemacht hast geht es hier</a:t>
            </a:r>
          </a:p>
          <a:p>
            <a:endParaRPr lang="de-DE" dirty="0">
              <a:solidFill>
                <a:srgbClr val="404040"/>
              </a:solidFill>
            </a:endParaRPr>
          </a:p>
          <a:p>
            <a:endParaRPr lang="de-DE" dirty="0">
              <a:solidFill>
                <a:srgbClr val="404040"/>
              </a:solidFill>
            </a:endParaRPr>
          </a:p>
          <a:p>
            <a:endParaRPr lang="de-DE" dirty="0">
              <a:solidFill>
                <a:srgbClr val="404040"/>
              </a:solidFill>
            </a:endParaRPr>
          </a:p>
          <a:p>
            <a:r>
              <a:rPr lang="de-DE" dirty="0">
                <a:solidFill>
                  <a:srgbClr val="404040"/>
                </a:solidFill>
              </a:rPr>
              <a:t>ansonsten </a:t>
            </a:r>
            <a:r>
              <a:rPr lang="de-DE" dirty="0">
                <a:solidFill>
                  <a:srgbClr val="404040"/>
                </a:solidFill>
                <a:hlinkClick r:id="rId2" action="ppaction://hlinksldjump"/>
              </a:rPr>
              <a:t>klicke hier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10" name="Pfeil: nach rechts 9">
            <a:hlinkClick r:id="rId3" action="ppaction://hlinksldjump"/>
            <a:extLst>
              <a:ext uri="{FF2B5EF4-FFF2-40B4-BE49-F238E27FC236}">
                <a16:creationId xmlns:a16="http://schemas.microsoft.com/office/drawing/2014/main" id="{17B22C8E-6722-47C7-A39E-590E1900BC36}"/>
              </a:ext>
            </a:extLst>
          </p:cNvPr>
          <p:cNvSpPr/>
          <p:nvPr/>
        </p:nvSpPr>
        <p:spPr>
          <a:xfrm>
            <a:off x="8118763" y="4649428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1" name="Pfeil: nach rechts 10">
            <a:hlinkClick r:id="rId4" action="ppaction://hlinksldjump"/>
            <a:extLst>
              <a:ext uri="{FF2B5EF4-FFF2-40B4-BE49-F238E27FC236}">
                <a16:creationId xmlns:a16="http://schemas.microsoft.com/office/drawing/2014/main" id="{0D5FAF53-A93E-447D-A665-28482EFB2CBE}"/>
              </a:ext>
            </a:extLst>
          </p:cNvPr>
          <p:cNvSpPr/>
          <p:nvPr/>
        </p:nvSpPr>
        <p:spPr>
          <a:xfrm>
            <a:off x="4348940" y="3857414"/>
            <a:ext cx="1777540" cy="55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Pseudocode</a:t>
            </a:r>
          </a:p>
        </p:txBody>
      </p:sp>
      <p:sp>
        <p:nvSpPr>
          <p:cNvPr id="12" name="Pfeil: Chevron 11">
            <a:hlinkClick r:id="rId5" action="ppaction://hlinksldjump"/>
            <a:extLst>
              <a:ext uri="{FF2B5EF4-FFF2-40B4-BE49-F238E27FC236}">
                <a16:creationId xmlns:a16="http://schemas.microsoft.com/office/drawing/2014/main" id="{5736348A-E02F-43D3-9364-2977CB2E077B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3" name="Pfeil: Chevron 12">
            <a:hlinkClick r:id="rId6" action="ppaction://hlinksldjump"/>
            <a:extLst>
              <a:ext uri="{FF2B5EF4-FFF2-40B4-BE49-F238E27FC236}">
                <a16:creationId xmlns:a16="http://schemas.microsoft.com/office/drawing/2014/main" id="{B44DFA5A-AA7D-4EFB-8768-5BB0BB2CB12A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4" name="Pfeil: Chevron 13">
            <a:hlinkClick r:id="rId3" action="ppaction://hlinksldjump"/>
            <a:extLst>
              <a:ext uri="{FF2B5EF4-FFF2-40B4-BE49-F238E27FC236}">
                <a16:creationId xmlns:a16="http://schemas.microsoft.com/office/drawing/2014/main" id="{90775381-A7F7-4AF9-AA3E-FF3504F904A2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5" name="Pfeil: Chevron 14">
            <a:hlinkClick r:id="rId7" action="ppaction://hlinksldjump"/>
            <a:extLst>
              <a:ext uri="{FF2B5EF4-FFF2-40B4-BE49-F238E27FC236}">
                <a16:creationId xmlns:a16="http://schemas.microsoft.com/office/drawing/2014/main" id="{1A53FBA6-2841-48FC-891C-C26E508C99FA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4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5569F-BCEC-4E26-8AC4-F2C682AE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Geschafft!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9B418-9C97-40D5-89FC-449489E8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880359"/>
            <a:ext cx="6492240" cy="548642"/>
          </a:xfrm>
        </p:spPr>
        <p:txBody>
          <a:bodyPr/>
          <a:lstStyle/>
          <a:p>
            <a:r>
              <a:rPr lang="de-DE" dirty="0"/>
              <a:t>Sehr gut! Du hast die Lerneinheit hiermit geschafft!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BD559F-9A01-45AC-8E35-DF90EBDC4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9E7C36-9531-4F3D-883C-DA27CAA7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8C8B47-6793-444F-847D-DEF79419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20" y="403095"/>
            <a:ext cx="2229940" cy="22020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39B4EF-D242-4C6A-AF02-6D22D95EBC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358758">
            <a:off x="8391092" y="3358647"/>
            <a:ext cx="1898857" cy="18869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7D18409-CA49-44BB-9CBD-BCF5CD158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65" y="3429000"/>
            <a:ext cx="2237040" cy="21094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C945DD6-E707-409F-83EF-198B77FE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87" y="4302141"/>
            <a:ext cx="2113841" cy="20874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0986BF-D99A-4ABD-A622-DFD0D23B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695195">
            <a:off x="3619692" y="1503231"/>
            <a:ext cx="1498320" cy="14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AC98E-EA6D-4F8D-9591-6AE56E79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C43178B-1C1F-4BD3-942F-6E8528E4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088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de-DE" sz="2000" b="1" dirty="0"/>
                  <a:t>Literaturquellen:</a:t>
                </a:r>
              </a:p>
              <a:p>
                <a:pPr marL="0" indent="0">
                  <a:buNone/>
                </a:pPr>
                <a:r>
                  <a:rPr lang="de-DE" dirty="0"/>
                  <a:t>Becker, Klaus (2020</a:t>
                </a:r>
                <a:r>
                  <a:rPr lang="de-DE" i="1" dirty="0"/>
                  <a:t>). Sortieren durch Zerlegen / </a:t>
                </a:r>
                <a:r>
                  <a:rPr lang="de-DE" i="1" dirty="0" err="1"/>
                  <a:t>Quicksort</a:t>
                </a:r>
                <a:r>
                  <a:rPr lang="de-DE" dirty="0"/>
                  <a:t>. Abgerufen am 18.11.2020 von </a:t>
                </a:r>
                <a:r>
                  <a:rPr lang="de-DE" dirty="0">
                    <a:hlinkClick r:id="rId2"/>
                  </a:rPr>
                  <a:t>https://www.inf-schule.de/grenzen/komplexitaet/sortieren/sortieralgorithmen/quicksort</a:t>
                </a: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Buttke</a:t>
                </a:r>
                <a:r>
                  <a:rPr lang="de-DE" sz="2000" dirty="0"/>
                  <a:t>, Robby (2014). </a:t>
                </a:r>
                <a:r>
                  <a:rPr lang="de-DE" sz="2000" i="1" dirty="0"/>
                  <a:t>Duden Profilinformatik 9/10</a:t>
                </a:r>
                <a:r>
                  <a:rPr lang="de-DE" sz="2000" dirty="0"/>
                  <a:t> (2. Ausgabe). Berlin: Duden Schulbuchverlag</a:t>
                </a:r>
              </a:p>
              <a:p>
                <a:pPr marL="0" indent="0">
                  <a:buNone/>
                </a:pPr>
                <a:r>
                  <a:rPr lang="de-DE" dirty="0"/>
                  <a:t>Schanze, Robert (2017). </a:t>
                </a:r>
                <a:r>
                  <a:rPr lang="de-DE" i="1" dirty="0"/>
                  <a:t>Was ist ein Algorithmus? – Einfach erklärt</a:t>
                </a:r>
                <a:r>
                  <a:rPr lang="de-DE" dirty="0"/>
                  <a:t>. Aufgerufen am 18.11.2020 von </a:t>
                </a:r>
                <a:r>
                  <a:rPr lang="de-DE" dirty="0">
                    <a:hlinkClick r:id="rId3"/>
                  </a:rPr>
                  <a:t>https://www.giga.de/ratgeber/specials/was-ist-ein-algorithmus-einfach-erklaert/</a:t>
                </a:r>
                <a:r>
                  <a:rPr lang="de-DE" dirty="0"/>
                  <a:t> </a:t>
                </a: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Stadler, Peter F., Höner zu </a:t>
                </a:r>
                <a:r>
                  <a:rPr lang="de-DE" sz="2000" dirty="0" err="1"/>
                  <a:t>Siederdissen</a:t>
                </a:r>
                <a:r>
                  <a:rPr lang="de-DE" sz="2000" dirty="0"/>
                  <a:t>, Christian (2019, 15.10). </a:t>
                </a:r>
                <a:r>
                  <a:rPr lang="de-DE" sz="2000" i="1" dirty="0"/>
                  <a:t>ADS1: Algorithmen und Datenstrukturen Vorlesung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l-G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i="1" dirty="0">
                            <a:latin typeface="Arial" panose="020B0604020202020204" pitchFamily="34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de-DE" sz="2000" i="1" dirty="0"/>
                  <a:t> Sortierverfahren</a:t>
                </a:r>
                <a:r>
                  <a:rPr lang="de-DE" dirty="0"/>
                  <a:t>. </a:t>
                </a:r>
                <a:r>
                  <a:rPr lang="de-DE" dirty="0">
                    <a:hlinkClick r:id="rId4"/>
                  </a:rPr>
                  <a:t>https://moodle2.uni-leipzig.de/pluginfile.php/1919549/mod_resource/content/3/ads1_VL-04_Sortierverfahren.pdf</a:t>
                </a:r>
                <a:endParaRPr lang="de-DE" sz="2000" dirty="0"/>
              </a:p>
              <a:p>
                <a:pPr marL="0" indent="0">
                  <a:buNone/>
                </a:pPr>
                <a:r>
                  <a:rPr lang="de-DE" i="1" dirty="0"/>
                  <a:t>Bubblesort</a:t>
                </a:r>
                <a:r>
                  <a:rPr lang="de-DE" dirty="0"/>
                  <a:t> (</a:t>
                </a:r>
                <a:r>
                  <a:rPr lang="de-DE" dirty="0" err="1"/>
                  <a:t>n.d</a:t>
                </a:r>
                <a:r>
                  <a:rPr lang="de-DE" dirty="0"/>
                  <a:t>.). Aufgerufen am 18.11.2021 von </a:t>
                </a:r>
                <a:r>
                  <a:rPr lang="de-DE" dirty="0">
                    <a:hlinkClick r:id="rId5"/>
                  </a:rPr>
                  <a:t>https://studyflix.de/informatik/bubblesort-1325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Video: </a:t>
                </a:r>
                <a:r>
                  <a:rPr lang="de-DE" dirty="0">
                    <a:solidFill>
                      <a:srgbClr val="FFFFFF"/>
                    </a:solidFill>
                    <a:effectLst/>
                    <a:hlinkClick r:id="rId6"/>
                  </a:rPr>
                  <a:t>https://youtu.be/qtXb0QnOceY</a:t>
                </a:r>
                <a:r>
                  <a:rPr lang="de-DE" dirty="0">
                    <a:solidFill>
                      <a:srgbClr val="FFFFFF"/>
                    </a:solidFill>
                    <a:effectLst/>
                  </a:rPr>
                  <a:t> 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(18.11.2020)</a:t>
                </a:r>
              </a:p>
              <a:p>
                <a:pPr marL="0" indent="0">
                  <a:buNone/>
                </a:pPr>
                <a:r>
                  <a:rPr lang="de-DE" b="1" dirty="0">
                    <a:solidFill>
                      <a:schemeClr val="tx1"/>
                    </a:solidFill>
                    <a:effectLst/>
                  </a:rPr>
                  <a:t>Bildquellen:</a:t>
                </a:r>
              </a:p>
              <a:p>
                <a:pPr marL="0" indent="0">
                  <a:buNone/>
                </a:pPr>
                <a:r>
                  <a:rPr lang="de-DE" dirty="0">
                    <a:hlinkClick r:id="rId7"/>
                  </a:rPr>
                  <a:t>https://pixabay.com/vectors/machine-learning-information-brain-5720531/</a:t>
                </a:r>
                <a:r>
                  <a:rPr lang="de-DE" dirty="0"/>
                  <a:t> (19.11.2020)</a:t>
                </a:r>
                <a:endParaRPr lang="de-DE" dirty="0">
                  <a:solidFill>
                    <a:schemeClr val="tx1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de-DE" dirty="0">
                    <a:hlinkClick r:id="rId8"/>
                  </a:rPr>
                  <a:t>https://pixabay.com/illustrations/unordered-chaos-3192273/</a:t>
                </a:r>
                <a:r>
                  <a:rPr lang="de-DE" dirty="0"/>
                  <a:t> (04.12.2020)</a:t>
                </a:r>
              </a:p>
              <a:p>
                <a:pPr marL="0" indent="0">
                  <a:buNone/>
                </a:pPr>
                <a:r>
                  <a:rPr lang="de-DE" dirty="0">
                    <a:hlinkClick r:id="rId9"/>
                  </a:rPr>
                  <a:t>https://pixabay.com/illustrations/sparklers-fire-spray-festive-1134199/</a:t>
                </a:r>
                <a:r>
                  <a:rPr lang="de-DE" dirty="0"/>
                  <a:t> (04.12.2020)</a:t>
                </a:r>
              </a:p>
              <a:p>
                <a:pPr marL="0" indent="0">
                  <a:buNone/>
                </a:pPr>
                <a:r>
                  <a:rPr lang="de-DE" dirty="0">
                    <a:hlinkClick r:id="rId10"/>
                  </a:rPr>
                  <a:t>https://pixabay.com/vectors/fireworks-rockets-sylvester-fire-157971/</a:t>
                </a:r>
                <a:r>
                  <a:rPr lang="de-DE" dirty="0"/>
                  <a:t> (04.12.2020)</a:t>
                </a:r>
              </a:p>
              <a:p>
                <a:pPr marL="0" indent="0">
                  <a:buNone/>
                </a:pPr>
                <a:r>
                  <a:rPr lang="de-DE" dirty="0">
                    <a:hlinkClick r:id="rId11"/>
                  </a:rPr>
                  <a:t>https://pixabay.com/vectors/celebration-fireworks-green-night-152950/</a:t>
                </a:r>
                <a:r>
                  <a:rPr lang="de-DE" dirty="0"/>
                  <a:t> (04.12.2020) 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C43178B-1C1F-4BD3-942F-6E8528E4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08884"/>
              </a:xfrm>
              <a:blipFill>
                <a:blip r:embed="rId12"/>
                <a:stretch>
                  <a:fillRect l="-970" t="-12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C63775-C7E1-4E77-A4C0-2160E835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hteck: abgerundete Ecken 4">
            <a:hlinkClick r:id="rId13" action="ppaction://hlinksldjump"/>
            <a:extLst>
              <a:ext uri="{FF2B5EF4-FFF2-40B4-BE49-F238E27FC236}">
                <a16:creationId xmlns:a16="http://schemas.microsoft.com/office/drawing/2014/main" id="{6415B102-E16D-4AD8-BDAB-FA2152B1589B}"/>
              </a:ext>
            </a:extLst>
          </p:cNvPr>
          <p:cNvSpPr/>
          <p:nvPr/>
        </p:nvSpPr>
        <p:spPr>
          <a:xfrm>
            <a:off x="4724400" y="6354618"/>
            <a:ext cx="2743200" cy="503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zum Anfang</a:t>
            </a:r>
          </a:p>
        </p:txBody>
      </p:sp>
    </p:spTree>
    <p:extLst>
      <p:ext uri="{BB962C8B-B14F-4D97-AF65-F5344CB8AC3E}">
        <p14:creationId xmlns:p14="http://schemas.microsoft.com/office/powerpoint/2010/main" val="241336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D530-EFA0-4EF5-B8FB-F1EB9C54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3652"/>
          </a:xfrm>
        </p:spPr>
        <p:txBody>
          <a:bodyPr/>
          <a:lstStyle/>
          <a:p>
            <a:r>
              <a:rPr lang="de-DE" dirty="0"/>
              <a:t>Einfache Sortierverfahren: Bubblesort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B421D-4C1C-4F21-A446-65C456DFE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133600"/>
            <a:ext cx="4937760" cy="3735494"/>
          </a:xfrm>
        </p:spPr>
        <p:txBody>
          <a:bodyPr>
            <a:normAutofit/>
          </a:bodyPr>
          <a:lstStyle/>
          <a:p>
            <a:r>
              <a:rPr lang="de-DE" sz="2200" dirty="0"/>
              <a:t>Pseudocode: (Liste x)</a:t>
            </a:r>
          </a:p>
          <a:p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x.Anzahl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b = 1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k = 0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-b)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zahl[k] &gt;  zahl[k+1]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zahl [k]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zahl[k] = zahl[k+1]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zahl[k+1] = c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0FE24B-C844-46F6-94D1-DEB8C255E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133601"/>
            <a:ext cx="4937760" cy="3735494"/>
          </a:xfrm>
        </p:spPr>
        <p:txBody>
          <a:bodyPr>
            <a:normAutofit/>
          </a:bodyPr>
          <a:lstStyle/>
          <a:p>
            <a:r>
              <a:rPr lang="de-DE" dirty="0"/>
              <a:t>Struktogramm: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2D7E8E-F4E9-4D52-B1C1-CE9D38ED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8D2B34-B2E9-4D8B-A820-A2E0719AA787}"/>
              </a:ext>
            </a:extLst>
          </p:cNvPr>
          <p:cNvSpPr/>
          <p:nvPr/>
        </p:nvSpPr>
        <p:spPr>
          <a:xfrm>
            <a:off x="6262255" y="2664474"/>
            <a:ext cx="4893425" cy="3349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7156E1B-6EFB-4439-9E0A-9D378669D10D}"/>
              </a:ext>
            </a:extLst>
          </p:cNvPr>
          <p:cNvSpPr/>
          <p:nvPr/>
        </p:nvSpPr>
        <p:spPr>
          <a:xfrm>
            <a:off x="6419273" y="3162205"/>
            <a:ext cx="4731789" cy="2798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1671827-EFF1-4F9A-9046-4214B5981DC6}"/>
              </a:ext>
            </a:extLst>
          </p:cNvPr>
          <p:cNvSpPr/>
          <p:nvPr/>
        </p:nvSpPr>
        <p:spPr>
          <a:xfrm>
            <a:off x="6557818" y="3812144"/>
            <a:ext cx="4597862" cy="1742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6BEB99-02D2-4C23-8FFB-04034CC9D974}"/>
              </a:ext>
            </a:extLst>
          </p:cNvPr>
          <p:cNvSpPr/>
          <p:nvPr/>
        </p:nvSpPr>
        <p:spPr>
          <a:xfrm>
            <a:off x="6659418" y="4250696"/>
            <a:ext cx="4496262" cy="1304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B74DD27-8EEF-4908-A5C8-CD4EA04278D9}"/>
              </a:ext>
            </a:extLst>
          </p:cNvPr>
          <p:cNvSpPr/>
          <p:nvPr/>
        </p:nvSpPr>
        <p:spPr>
          <a:xfrm>
            <a:off x="6502400" y="5547861"/>
            <a:ext cx="4653280" cy="409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/>
              <a:t>laenge</a:t>
            </a:r>
            <a:r>
              <a:rPr lang="de-DE" dirty="0"/>
              <a:t> = </a:t>
            </a:r>
            <a:r>
              <a:rPr lang="de-DE" dirty="0" err="1"/>
              <a:t>laenge</a:t>
            </a:r>
            <a:r>
              <a:rPr lang="de-DE" dirty="0"/>
              <a:t> -1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D2A3D63-3C53-4A62-8AD4-A0B67313B84A}"/>
              </a:ext>
            </a:extLst>
          </p:cNvPr>
          <p:cNvSpPr/>
          <p:nvPr/>
        </p:nvSpPr>
        <p:spPr>
          <a:xfrm>
            <a:off x="6659418" y="5011665"/>
            <a:ext cx="2253673" cy="533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/>
              <a:t>Vertausche zahl[k] mit Zahl [k+1]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2C3455C-C5B1-4FBB-BAA6-054293A5F421}"/>
              </a:ext>
            </a:extLst>
          </p:cNvPr>
          <p:cNvSpPr/>
          <p:nvPr/>
        </p:nvSpPr>
        <p:spPr>
          <a:xfrm>
            <a:off x="8913091" y="5025086"/>
            <a:ext cx="2249976" cy="520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/>
              <a:t>tue nichts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01B9D74-7507-474C-BBEC-F86077C3E1E4}"/>
              </a:ext>
            </a:extLst>
          </p:cNvPr>
          <p:cNvCxnSpPr>
            <a:cxnSpLocks/>
          </p:cNvCxnSpPr>
          <p:nvPr/>
        </p:nvCxnSpPr>
        <p:spPr>
          <a:xfrm>
            <a:off x="6659418" y="4251913"/>
            <a:ext cx="2241668" cy="768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8517B0-8B4A-4A60-AF61-C08142978BDD}"/>
              </a:ext>
            </a:extLst>
          </p:cNvPr>
          <p:cNvCxnSpPr>
            <a:cxnSpLocks/>
          </p:cNvCxnSpPr>
          <p:nvPr/>
        </p:nvCxnSpPr>
        <p:spPr>
          <a:xfrm flipH="1">
            <a:off x="8901086" y="4246841"/>
            <a:ext cx="2249976" cy="7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3F4E504-A939-4E37-80C3-A384D04155EF}"/>
              </a:ext>
            </a:extLst>
          </p:cNvPr>
          <p:cNvSpPr txBox="1"/>
          <p:nvPr/>
        </p:nvSpPr>
        <p:spPr>
          <a:xfrm>
            <a:off x="6262255" y="2664474"/>
            <a:ext cx="25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Bubblesort (Liste x)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F8CC657-7DEE-492E-8225-F35FEF707F24}"/>
              </a:ext>
            </a:extLst>
          </p:cNvPr>
          <p:cNvSpPr txBox="1"/>
          <p:nvPr/>
        </p:nvSpPr>
        <p:spPr>
          <a:xfrm>
            <a:off x="6613236" y="3834864"/>
            <a:ext cx="414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wiederhole: von k = 0 bis </a:t>
            </a:r>
            <a:r>
              <a:rPr lang="de-DE" dirty="0" err="1"/>
              <a:t>laenge</a:t>
            </a:r>
            <a:r>
              <a:rPr lang="de-DE" dirty="0"/>
              <a:t> - b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DB648E2-CCAB-4122-B1E5-BDF1C46A2CD8}"/>
              </a:ext>
            </a:extLst>
          </p:cNvPr>
          <p:cNvSpPr txBox="1"/>
          <p:nvPr/>
        </p:nvSpPr>
        <p:spPr>
          <a:xfrm>
            <a:off x="6457145" y="3144367"/>
            <a:ext cx="24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laenge</a:t>
            </a:r>
            <a:r>
              <a:rPr lang="de-DE" dirty="0"/>
              <a:t> = </a:t>
            </a:r>
            <a:r>
              <a:rPr lang="de-DE" dirty="0" err="1"/>
              <a:t>x.Anzahl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F6D1718-26EC-4AB5-A215-7579C15FA7E2}"/>
              </a:ext>
            </a:extLst>
          </p:cNvPr>
          <p:cNvSpPr txBox="1"/>
          <p:nvPr/>
        </p:nvSpPr>
        <p:spPr>
          <a:xfrm>
            <a:off x="6731916" y="4447123"/>
            <a:ext cx="6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ja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8055FE9-9BA3-4889-9066-12A7B4372BC5}"/>
              </a:ext>
            </a:extLst>
          </p:cNvPr>
          <p:cNvSpPr txBox="1"/>
          <p:nvPr/>
        </p:nvSpPr>
        <p:spPr>
          <a:xfrm>
            <a:off x="10286999" y="4501274"/>
            <a:ext cx="72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nein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AD952EC-722B-4320-B49C-BE3CDC8163F9}"/>
              </a:ext>
            </a:extLst>
          </p:cNvPr>
          <p:cNvSpPr txBox="1"/>
          <p:nvPr/>
        </p:nvSpPr>
        <p:spPr>
          <a:xfrm>
            <a:off x="7818585" y="4333808"/>
            <a:ext cx="225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 [k] &gt; zahl [k+1]</a:t>
            </a:r>
          </a:p>
        </p:txBody>
      </p:sp>
      <p:sp>
        <p:nvSpPr>
          <p:cNvPr id="41" name="Pfeil: nach rechts 40">
            <a:hlinkClick r:id="rId2" action="ppaction://hlinksldjump"/>
            <a:extLst>
              <a:ext uri="{FF2B5EF4-FFF2-40B4-BE49-F238E27FC236}">
                <a16:creationId xmlns:a16="http://schemas.microsoft.com/office/drawing/2014/main" id="{D5B210C4-E780-45CF-9317-BABEAD4D9884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 Übung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67A0E90-6447-4258-BC47-04EBE92689B2}"/>
              </a:ext>
            </a:extLst>
          </p:cNvPr>
          <p:cNvCxnSpPr>
            <a:cxnSpLocks/>
          </p:cNvCxnSpPr>
          <p:nvPr/>
        </p:nvCxnSpPr>
        <p:spPr>
          <a:xfrm flipH="1">
            <a:off x="6502400" y="3479921"/>
            <a:ext cx="466436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5ABA16D-05E3-4F44-86E5-9B6D2CEB76B3}"/>
              </a:ext>
            </a:extLst>
          </p:cNvPr>
          <p:cNvCxnSpPr>
            <a:cxnSpLocks/>
          </p:cNvCxnSpPr>
          <p:nvPr/>
        </p:nvCxnSpPr>
        <p:spPr>
          <a:xfrm flipV="1">
            <a:off x="6502400" y="3479921"/>
            <a:ext cx="0" cy="207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F113A8A7-4450-407F-96E9-ED6F6F5F73B0}"/>
              </a:ext>
            </a:extLst>
          </p:cNvPr>
          <p:cNvSpPr txBox="1"/>
          <p:nvPr/>
        </p:nvSpPr>
        <p:spPr>
          <a:xfrm>
            <a:off x="6536113" y="3463605"/>
            <a:ext cx="37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Wiederhole: b = 1 bis </a:t>
            </a:r>
            <a:r>
              <a:rPr lang="de-DE" dirty="0" err="1"/>
              <a:t>laenge</a:t>
            </a:r>
            <a:endParaRPr lang="de-DE" dirty="0"/>
          </a:p>
        </p:txBody>
      </p:sp>
      <p:sp>
        <p:nvSpPr>
          <p:cNvPr id="36" name="Pfeil: Chevron 35">
            <a:hlinkClick r:id="rId3" action="ppaction://hlinksldjump"/>
            <a:extLst>
              <a:ext uri="{FF2B5EF4-FFF2-40B4-BE49-F238E27FC236}">
                <a16:creationId xmlns:a16="http://schemas.microsoft.com/office/drawing/2014/main" id="{594C67BA-998A-461D-BE7A-3904AC1A4068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40" name="Pfeil: Chevron 39">
            <a:hlinkClick r:id="rId4" action="ppaction://hlinksldjump"/>
            <a:extLst>
              <a:ext uri="{FF2B5EF4-FFF2-40B4-BE49-F238E27FC236}">
                <a16:creationId xmlns:a16="http://schemas.microsoft.com/office/drawing/2014/main" id="{0E6C6B03-E37B-4139-A799-F310CB3995C5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42" name="Pfeil: Chevron 41">
            <a:hlinkClick r:id="rId5" action="ppaction://hlinksldjump"/>
            <a:extLst>
              <a:ext uri="{FF2B5EF4-FFF2-40B4-BE49-F238E27FC236}">
                <a16:creationId xmlns:a16="http://schemas.microsoft.com/office/drawing/2014/main" id="{8AACD136-2D11-44EE-B50B-744502F4D13A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43" name="Pfeil: Chevron 42">
            <a:hlinkClick r:id="rId6" action="ppaction://hlinksldjump"/>
            <a:extLst>
              <a:ext uri="{FF2B5EF4-FFF2-40B4-BE49-F238E27FC236}">
                <a16:creationId xmlns:a16="http://schemas.microsoft.com/office/drawing/2014/main" id="{4D010E62-D34A-4016-8696-71EC0F3C423C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D530-EFA0-4EF5-B8FB-F1EB9C54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3652"/>
          </a:xfrm>
        </p:spPr>
        <p:txBody>
          <a:bodyPr/>
          <a:lstStyle/>
          <a:p>
            <a:r>
              <a:rPr lang="de-DE" dirty="0"/>
              <a:t>Verbesserte Sortierverfahren: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B421D-4C1C-4F21-A446-65C456DFE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851" y="1970429"/>
            <a:ext cx="4866640" cy="4209183"/>
          </a:xfrm>
        </p:spPr>
        <p:txBody>
          <a:bodyPr>
            <a:normAutofit/>
          </a:bodyPr>
          <a:lstStyle/>
          <a:p>
            <a:endParaRPr lang="de-DE" sz="2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2D7E8E-F4E9-4D52-B1C1-CE9D38ED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46DBDA-D36B-4EC1-8CAA-CBE7D75BB8D1}"/>
              </a:ext>
            </a:extLst>
          </p:cNvPr>
          <p:cNvSpPr txBox="1"/>
          <p:nvPr/>
        </p:nvSpPr>
        <p:spPr>
          <a:xfrm>
            <a:off x="1094509" y="1969941"/>
            <a:ext cx="5133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Pseudocode: (Liste x)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A,l,r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(r&lt;=1)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i=l; j=r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= A[(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l+r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)/2]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do 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(A[i]&lt;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 {i++}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(A[j]&gt;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 {j--}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(i&lt;=j){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(A[i],A[j])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i++; j—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(i&lt;=j)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A,l,j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A,i,r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3" name="Pfeil: nach rechts 42">
            <a:hlinkClick r:id="rId2" action="ppaction://hlinksldjump"/>
            <a:extLst>
              <a:ext uri="{FF2B5EF4-FFF2-40B4-BE49-F238E27FC236}">
                <a16:creationId xmlns:a16="http://schemas.microsoft.com/office/drawing/2014/main" id="{D464A887-BFAB-4CE4-BC6E-F6C86C784D4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 Übung</a:t>
            </a:r>
          </a:p>
        </p:txBody>
      </p:sp>
      <p:sp>
        <p:nvSpPr>
          <p:cNvPr id="11" name="Pfeil: Chevron 10">
            <a:hlinkClick r:id="rId3" action="ppaction://hlinksldjump"/>
            <a:extLst>
              <a:ext uri="{FF2B5EF4-FFF2-40B4-BE49-F238E27FC236}">
                <a16:creationId xmlns:a16="http://schemas.microsoft.com/office/drawing/2014/main" id="{FC18A54B-DC82-4C6D-9A92-6170CFD923E5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2" name="Pfeil: Chevron 11">
            <a:hlinkClick r:id="rId4" action="ppaction://hlinksldjump"/>
            <a:extLst>
              <a:ext uri="{FF2B5EF4-FFF2-40B4-BE49-F238E27FC236}">
                <a16:creationId xmlns:a16="http://schemas.microsoft.com/office/drawing/2014/main" id="{E595A8A7-C1FC-4775-904F-578569E6FF66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3" name="Pfeil: Chevron 12">
            <a:hlinkClick r:id="rId5" action="ppaction://hlinksldjump"/>
            <a:extLst>
              <a:ext uri="{FF2B5EF4-FFF2-40B4-BE49-F238E27FC236}">
                <a16:creationId xmlns:a16="http://schemas.microsoft.com/office/drawing/2014/main" id="{B35B5F5C-7836-4BB1-8F8C-439A12120160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4" name="Pfeil: Chevron 13">
            <a:hlinkClick r:id="rId6" action="ppaction://hlinksldjump"/>
            <a:extLst>
              <a:ext uri="{FF2B5EF4-FFF2-40B4-BE49-F238E27FC236}">
                <a16:creationId xmlns:a16="http://schemas.microsoft.com/office/drawing/2014/main" id="{3F24F815-F473-44C4-B9D2-DA8BE2764727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A4A05-C523-4D8B-9113-B762270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Was ist ein Algorithmus?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1CA84-2927-460E-B3B6-C1B95B57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1102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Ein </a:t>
            </a:r>
            <a:r>
              <a:rPr lang="de-DE" b="1" dirty="0"/>
              <a:t>Algorithmus</a:t>
            </a:r>
            <a:r>
              <a:rPr lang="de-DE" dirty="0"/>
              <a:t> ist eine Verarbeitungsvorschrift, die aus einer endlichen Folge von eindeutig ausführbaren Anweisungen besteht. Unter gleichen Voraussetzungen liefert die Ausführung eines Algorithmus stets gleiche Ergebnisse.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EA3B0E-B933-4163-A723-EE09BF4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Pfeil: nach rechts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1B0586-5923-4C9B-8A64-8304933AE34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555819-8FEB-436B-9F57-DC4F4692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457" y="3429000"/>
            <a:ext cx="3381086" cy="2704869"/>
          </a:xfrm>
          <a:prstGeom prst="rect">
            <a:avLst/>
          </a:prstGeom>
        </p:spPr>
      </p:pic>
      <p:sp>
        <p:nvSpPr>
          <p:cNvPr id="12" name="Pfeil: Chevron 11">
            <a:hlinkClick r:id="rId3" action="ppaction://hlinksldjump"/>
            <a:extLst>
              <a:ext uri="{FF2B5EF4-FFF2-40B4-BE49-F238E27FC236}">
                <a16:creationId xmlns:a16="http://schemas.microsoft.com/office/drawing/2014/main" id="{3B18A912-1523-4106-ABAD-93DFCBE143D0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4" name="Pfeil: Chevron 13">
            <a:hlinkClick r:id="rId4" action="ppaction://hlinksldjump"/>
            <a:extLst>
              <a:ext uri="{FF2B5EF4-FFF2-40B4-BE49-F238E27FC236}">
                <a16:creationId xmlns:a16="http://schemas.microsoft.com/office/drawing/2014/main" id="{E95968CB-C06C-49D3-A951-3242485BA7F4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6" name="Pfeil: Chevron 15">
            <a:hlinkClick r:id="rId5" action="ppaction://hlinksldjump"/>
            <a:extLst>
              <a:ext uri="{FF2B5EF4-FFF2-40B4-BE49-F238E27FC236}">
                <a16:creationId xmlns:a16="http://schemas.microsoft.com/office/drawing/2014/main" id="{B843C9AF-7DE1-4BE5-8F91-A5B8FB3FF8C1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8" name="Pfeil: Chevron 17">
            <a:hlinkClick r:id="rId6" action="ppaction://hlinksldjump"/>
            <a:extLst>
              <a:ext uri="{FF2B5EF4-FFF2-40B4-BE49-F238E27FC236}">
                <a16:creationId xmlns:a16="http://schemas.microsoft.com/office/drawing/2014/main" id="{1873179C-9D75-407B-B998-DF2E06042176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A4A05-C523-4D8B-9113-B762270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Was ist ein Algorithmus?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1CA84-2927-460E-B3B6-C1B95B57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1102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Er muss folgende </a:t>
            </a:r>
            <a:r>
              <a:rPr lang="de-DE" b="1" dirty="0"/>
              <a:t>Eigenschaften</a:t>
            </a:r>
            <a:r>
              <a:rPr lang="de-DE" dirty="0"/>
              <a:t> erfüllen: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b="1" dirty="0"/>
              <a:t>Allgemeingültigkeit</a:t>
            </a:r>
            <a:r>
              <a:rPr lang="de-DE" dirty="0"/>
              <a:t> (Anweisungen besitzen Gültigkeit für die Lösung einer ganzen Problemklasse)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b="1" dirty="0"/>
              <a:t>Ausführbarkeit</a:t>
            </a:r>
            <a:r>
              <a:rPr lang="de-DE" dirty="0"/>
              <a:t> (Anweisungen müssen für Mensch und Maschine verständlich sein)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b="1" dirty="0"/>
              <a:t>Endlichkeit</a:t>
            </a:r>
            <a:r>
              <a:rPr lang="de-DE" dirty="0"/>
              <a:t> (Beschreibung der Anweisungsfolge muss in einem endlichen Text möglich sein)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b="1" dirty="0"/>
              <a:t>Eindeutigkeit</a:t>
            </a:r>
            <a:r>
              <a:rPr lang="de-DE" dirty="0"/>
              <a:t> (Ablauf der Anweisungen muss eindeutig sein)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b="1" dirty="0" err="1"/>
              <a:t>Terminiertheit</a:t>
            </a:r>
            <a:r>
              <a:rPr lang="de-DE" dirty="0"/>
              <a:t> (Nach endlich vielen Schritten muss Anweisungsfolge eine Lösung des Problems liefern)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EA3B0E-B933-4163-A723-EE09BF4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Pfeil: nach rechts 4">
            <a:hlinkClick r:id="rId2" action="ppaction://hlinksldjump"/>
            <a:extLst>
              <a:ext uri="{FF2B5EF4-FFF2-40B4-BE49-F238E27FC236}">
                <a16:creationId xmlns:a16="http://schemas.microsoft.com/office/drawing/2014/main" id="{A08F707F-DC22-43F2-A8A2-AB533503F535}"/>
              </a:ext>
            </a:extLst>
          </p:cNvPr>
          <p:cNvSpPr/>
          <p:nvPr/>
        </p:nvSpPr>
        <p:spPr>
          <a:xfrm>
            <a:off x="5181599" y="5679254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Wdh</a:t>
            </a:r>
            <a:r>
              <a:rPr lang="de-DE" dirty="0"/>
              <a:t>. Übung</a:t>
            </a:r>
          </a:p>
        </p:txBody>
      </p:sp>
      <p:sp>
        <p:nvSpPr>
          <p:cNvPr id="8" name="Pfeil: nach rechts 7">
            <a:hlinkClick r:id="rId3" action="ppaction://hlinksldjump"/>
            <a:extLst>
              <a:ext uri="{FF2B5EF4-FFF2-40B4-BE49-F238E27FC236}">
                <a16:creationId xmlns:a16="http://schemas.microsoft.com/office/drawing/2014/main" id="{931B0586-5923-4C9B-8A64-8304933AE34C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2" name="Pfeil: Chevron 11">
            <a:hlinkClick r:id="rId4" action="ppaction://hlinksldjump"/>
            <a:extLst>
              <a:ext uri="{FF2B5EF4-FFF2-40B4-BE49-F238E27FC236}">
                <a16:creationId xmlns:a16="http://schemas.microsoft.com/office/drawing/2014/main" id="{43F07942-27AA-4DBC-AB12-C5F8CCE7E17F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4" name="Pfeil: Chevron 13">
            <a:hlinkClick r:id="rId3" action="ppaction://hlinksldjump"/>
            <a:extLst>
              <a:ext uri="{FF2B5EF4-FFF2-40B4-BE49-F238E27FC236}">
                <a16:creationId xmlns:a16="http://schemas.microsoft.com/office/drawing/2014/main" id="{B7692A11-A9EF-417B-B5EF-CA87097AF3D0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6" name="Pfeil: Chevron 15">
            <a:hlinkClick r:id="rId5" action="ppaction://hlinksldjump"/>
            <a:extLst>
              <a:ext uri="{FF2B5EF4-FFF2-40B4-BE49-F238E27FC236}">
                <a16:creationId xmlns:a16="http://schemas.microsoft.com/office/drawing/2014/main" id="{176B47E4-5C11-4DC2-8C4E-8FC36189537F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8" name="Pfeil: Chevron 17">
            <a:hlinkClick r:id="rId6" action="ppaction://hlinksldjump"/>
            <a:extLst>
              <a:ext uri="{FF2B5EF4-FFF2-40B4-BE49-F238E27FC236}">
                <a16:creationId xmlns:a16="http://schemas.microsoft.com/office/drawing/2014/main" id="{E20B41DB-B5CD-4999-AE2D-8A0E9AC4F0D2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18B89-C96B-4168-927F-64DFD95C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Ist das ein Algorithmus?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443E06-B310-4DA1-95D0-298BB640C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b="1" u="sng" dirty="0">
                <a:hlinkClick r:id="rId2"/>
              </a:rPr>
              <a:t>Einordnung</a:t>
            </a:r>
            <a:endParaRPr lang="de-DE" b="1" u="sng" dirty="0"/>
          </a:p>
          <a:p>
            <a:pPr algn="ctr"/>
            <a:endParaRPr lang="de-DE" b="1" u="sng" dirty="0"/>
          </a:p>
          <a:p>
            <a:pPr algn="ctr"/>
            <a:endParaRPr lang="de-DE" b="1" u="sng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918FD5-5298-43E0-AE66-51099CE2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2C752D-935A-4A76-9772-DB386574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66" y="2613667"/>
            <a:ext cx="3255427" cy="3255427"/>
          </a:xfrm>
          <a:prstGeom prst="rect">
            <a:avLst/>
          </a:prstGeom>
        </p:spPr>
      </p:pic>
      <p:sp>
        <p:nvSpPr>
          <p:cNvPr id="20" name="Pfeil: nach rechts 19">
            <a:hlinkClick r:id="rId4" action="ppaction://hlinksldjump"/>
            <a:extLst>
              <a:ext uri="{FF2B5EF4-FFF2-40B4-BE49-F238E27FC236}">
                <a16:creationId xmlns:a16="http://schemas.microsoft.com/office/drawing/2014/main" id="{5B29CDDF-DA2F-4CB8-986A-0122C4E40F64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2" name="Pfeil: Chevron 11">
            <a:hlinkClick r:id="rId5" action="ppaction://hlinksldjump"/>
            <a:extLst>
              <a:ext uri="{FF2B5EF4-FFF2-40B4-BE49-F238E27FC236}">
                <a16:creationId xmlns:a16="http://schemas.microsoft.com/office/drawing/2014/main" id="{5E358477-8C49-4590-B1B2-F9D513CC3D89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4" name="Pfeil: Chevron 13">
            <a:hlinkClick r:id="rId4" action="ppaction://hlinksldjump"/>
            <a:extLst>
              <a:ext uri="{FF2B5EF4-FFF2-40B4-BE49-F238E27FC236}">
                <a16:creationId xmlns:a16="http://schemas.microsoft.com/office/drawing/2014/main" id="{A705079F-3243-4C0C-B750-ED95F57194BF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6" name="Pfeil: Chevron 15">
            <a:hlinkClick r:id="rId6" action="ppaction://hlinksldjump"/>
            <a:extLst>
              <a:ext uri="{FF2B5EF4-FFF2-40B4-BE49-F238E27FC236}">
                <a16:creationId xmlns:a16="http://schemas.microsoft.com/office/drawing/2014/main" id="{F31A6F1F-4B8A-4274-A3E0-5D3B0A83F88A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8" name="Pfeil: Chevron 17">
            <a:hlinkClick r:id="rId7" action="ppaction://hlinksldjump"/>
            <a:extLst>
              <a:ext uri="{FF2B5EF4-FFF2-40B4-BE49-F238E27FC236}">
                <a16:creationId xmlns:a16="http://schemas.microsoft.com/office/drawing/2014/main" id="{636CB039-929A-4FAA-B38E-105D8E03877B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7210E-B813-4619-9449-F547F46E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Sortieralgorithmus?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ACB2D-8C3B-4943-8C0D-AC667C90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37338" cy="402336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Bei einem </a:t>
            </a:r>
            <a:r>
              <a:rPr lang="de-DE" b="1" dirty="0"/>
              <a:t>Sortieralgorithmus</a:t>
            </a:r>
            <a:r>
              <a:rPr lang="de-DE" dirty="0"/>
              <a:t> handelt es sich um ein Verfahren, welches ein Tupel (meist ein Array) nach einem Suchkriterium ordnen soll.</a:t>
            </a:r>
          </a:p>
          <a:p>
            <a:pPr marL="0" indent="0">
              <a:buNone/>
            </a:pPr>
            <a:endParaRPr lang="de-DE" dirty="0"/>
          </a:p>
          <a:p>
            <a:pPr marL="201168" lvl="1" indent="0">
              <a:buNone/>
            </a:pPr>
            <a:endParaRPr lang="de-DE" dirty="0"/>
          </a:p>
          <a:p>
            <a:pPr marL="201168" lvl="1" indent="0">
              <a:buNone/>
            </a:pPr>
            <a:r>
              <a:rPr lang="de-DE" sz="2000" i="1" dirty="0"/>
              <a:t>Wähle nun den Algorithmus den du dir zuerst anschauen möchtest. Beachte das </a:t>
            </a:r>
            <a:r>
              <a:rPr lang="de-DE" sz="2000" i="1" dirty="0" err="1"/>
              <a:t>Quicksort</a:t>
            </a:r>
            <a:r>
              <a:rPr lang="de-DE" sz="2000" i="1" dirty="0"/>
              <a:t> komplexer zu verstehen ist. Wenn du die Übung zu Algorithmen gemacht hast, wähle Bubblesort zuerst.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C46B8D-21B3-4A7B-BE6D-2D83E8DE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hteck: abgerundete Ecken 13">
            <a:hlinkClick r:id="rId2" action="ppaction://hlinksldjump"/>
            <a:extLst>
              <a:ext uri="{FF2B5EF4-FFF2-40B4-BE49-F238E27FC236}">
                <a16:creationId xmlns:a16="http://schemas.microsoft.com/office/drawing/2014/main" id="{306F9A2C-BBFB-4E35-A8DA-C622379971C5}"/>
              </a:ext>
            </a:extLst>
          </p:cNvPr>
          <p:cNvSpPr/>
          <p:nvPr/>
        </p:nvSpPr>
        <p:spPr>
          <a:xfrm>
            <a:off x="2507673" y="4578522"/>
            <a:ext cx="2022763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Bubblesort</a:t>
            </a:r>
          </a:p>
        </p:txBody>
      </p:sp>
      <p:sp>
        <p:nvSpPr>
          <p:cNvPr id="16" name="Rechteck: abgerundete Ecken 15">
            <a:hlinkClick r:id="rId3" action="ppaction://hlinksldjump"/>
            <a:extLst>
              <a:ext uri="{FF2B5EF4-FFF2-40B4-BE49-F238E27FC236}">
                <a16:creationId xmlns:a16="http://schemas.microsoft.com/office/drawing/2014/main" id="{28022390-D78B-4EF9-A8BD-C49E737BFADE}"/>
              </a:ext>
            </a:extLst>
          </p:cNvPr>
          <p:cNvSpPr/>
          <p:nvPr/>
        </p:nvSpPr>
        <p:spPr>
          <a:xfrm>
            <a:off x="6831676" y="4578522"/>
            <a:ext cx="2022763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11" name="Pfeil: Chevron 10">
            <a:hlinkClick r:id="rId4" action="ppaction://hlinksldjump"/>
            <a:extLst>
              <a:ext uri="{FF2B5EF4-FFF2-40B4-BE49-F238E27FC236}">
                <a16:creationId xmlns:a16="http://schemas.microsoft.com/office/drawing/2014/main" id="{9850799B-D671-4E84-9E2D-7530D90970E6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3" name="Pfeil: Chevron 12">
            <a:hlinkClick r:id="rId5" action="ppaction://hlinksldjump"/>
            <a:extLst>
              <a:ext uri="{FF2B5EF4-FFF2-40B4-BE49-F238E27FC236}">
                <a16:creationId xmlns:a16="http://schemas.microsoft.com/office/drawing/2014/main" id="{361B3ACC-B4C0-4007-9C36-3EFF4775687A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9" name="Pfeil: Chevron 18">
            <a:hlinkClick r:id="rId2" action="ppaction://hlinksldjump"/>
            <a:extLst>
              <a:ext uri="{FF2B5EF4-FFF2-40B4-BE49-F238E27FC236}">
                <a16:creationId xmlns:a16="http://schemas.microsoft.com/office/drawing/2014/main" id="{7E2D87C0-1258-46ED-B616-F2070730B214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0" name="Pfeil: Chevron 19">
            <a:hlinkClick r:id="rId3" action="ppaction://hlinksldjump"/>
            <a:extLst>
              <a:ext uri="{FF2B5EF4-FFF2-40B4-BE49-F238E27FC236}">
                <a16:creationId xmlns:a16="http://schemas.microsoft.com/office/drawing/2014/main" id="{9DBF9BC6-CD5C-4EC4-8784-A8DB9B44040A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20637-1A0F-4FF7-B10E-4D194EC0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Sortierverfahren: Bubblesort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89E344-C24D-428F-86A0-C54A28DE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21" y="1784343"/>
            <a:ext cx="10058400" cy="4023360"/>
          </a:xfrm>
        </p:spPr>
        <p:txBody>
          <a:bodyPr>
            <a:normAutofit/>
          </a:bodyPr>
          <a:lstStyle/>
          <a:p>
            <a:pPr marL="268288" indent="-268288" algn="just">
              <a:buFont typeface="Courier New" panose="02070309020205020404" pitchFamily="49" charset="0"/>
              <a:buChar char="o"/>
            </a:pPr>
            <a:r>
              <a:rPr lang="de-DE" sz="2200" dirty="0"/>
              <a:t>ein Array wird paarweise von links nach rechts sortiert</a:t>
            </a:r>
          </a:p>
          <a:p>
            <a:pPr marL="268288" indent="-268288" algn="just">
              <a:buFont typeface="Courier New" panose="02070309020205020404" pitchFamily="49" charset="0"/>
              <a:buChar char="o"/>
            </a:pPr>
            <a:r>
              <a:rPr lang="de-DE" sz="2200" dirty="0"/>
              <a:t>eine Zahl wird mit ihrem direkten Nachbarn verglichen und ggf. vertauscht</a:t>
            </a:r>
          </a:p>
          <a:p>
            <a:pPr marL="268288" indent="-268288" algn="just">
              <a:buFont typeface="Courier New" panose="02070309020205020404" pitchFamily="49" charset="0"/>
              <a:buChar char="o"/>
            </a:pPr>
            <a:r>
              <a:rPr lang="de-DE" sz="2200" dirty="0"/>
              <a:t>danach wird das nächste Paar miteinander verglichen usw. </a:t>
            </a:r>
          </a:p>
          <a:p>
            <a:pPr marL="268288" indent="-268288" algn="just">
              <a:buFont typeface="Courier New" panose="02070309020205020404" pitchFamily="49" charset="0"/>
              <a:buChar char="o"/>
            </a:pPr>
            <a:r>
              <a:rPr lang="de-DE" sz="2200" dirty="0"/>
              <a:t>das wird so oft wiederholt, bis das Array keine Elemente mehr hat, die verglichen werden müssen</a:t>
            </a:r>
          </a:p>
          <a:p>
            <a:pPr marL="268288" indent="-268288" algn="just">
              <a:buFont typeface="Courier New" panose="02070309020205020404" pitchFamily="49" charset="0"/>
              <a:buChar char="o"/>
            </a:pPr>
            <a:r>
              <a:rPr lang="de-DE" sz="2200" dirty="0"/>
              <a:t>Dann Beginn am Anfang und Wiederholung des Vorgehen, bis das gesamte Array sortiert ist</a:t>
            </a: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1A379-2F62-48E9-8F89-4221CA2C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Pfeil: nach recht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9B31F8-E50B-4352-827A-5F637E39EADB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0" name="Pfeil: Chevron 9">
            <a:hlinkClick r:id="rId2" action="ppaction://hlinksldjump"/>
            <a:extLst>
              <a:ext uri="{FF2B5EF4-FFF2-40B4-BE49-F238E27FC236}">
                <a16:creationId xmlns:a16="http://schemas.microsoft.com/office/drawing/2014/main" id="{40ADD3FF-1D5E-4572-990B-A69A10455E8E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12" name="Pfeil: Chevron 11">
            <a:hlinkClick r:id="rId3" action="ppaction://hlinksldjump"/>
            <a:extLst>
              <a:ext uri="{FF2B5EF4-FFF2-40B4-BE49-F238E27FC236}">
                <a16:creationId xmlns:a16="http://schemas.microsoft.com/office/drawing/2014/main" id="{C7B3AB19-A46A-400C-811C-BCD0D38CDAC4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16" name="Pfeil: Chevron 15">
            <a:hlinkClick r:id="rId4" action="ppaction://hlinksldjump"/>
            <a:extLst>
              <a:ext uri="{FF2B5EF4-FFF2-40B4-BE49-F238E27FC236}">
                <a16:creationId xmlns:a16="http://schemas.microsoft.com/office/drawing/2014/main" id="{E08C76CF-A1AE-4CBC-8859-846398FBF11A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17" name="Pfeil: Chevron 16">
            <a:hlinkClick r:id="rId5" action="ppaction://hlinksldjump"/>
            <a:extLst>
              <a:ext uri="{FF2B5EF4-FFF2-40B4-BE49-F238E27FC236}">
                <a16:creationId xmlns:a16="http://schemas.microsoft.com/office/drawing/2014/main" id="{91381B53-6009-4705-821F-DDA4332255AA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D530-EFA0-4EF5-B8FB-F1EB9C54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3652"/>
          </a:xfrm>
        </p:spPr>
        <p:txBody>
          <a:bodyPr/>
          <a:lstStyle/>
          <a:p>
            <a:r>
              <a:rPr lang="de-DE" dirty="0"/>
              <a:t>Einfache Sortierverfahren: Bubblesort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B421D-4C1C-4F21-A446-65C456DFE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133600"/>
            <a:ext cx="4937760" cy="3735494"/>
          </a:xfrm>
        </p:spPr>
        <p:txBody>
          <a:bodyPr>
            <a:normAutofit/>
          </a:bodyPr>
          <a:lstStyle/>
          <a:p>
            <a:r>
              <a:rPr lang="de-DE" sz="2200" dirty="0"/>
              <a:t>Pseudocode: (Liste x)</a:t>
            </a:r>
          </a:p>
          <a:p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x.Anzahl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b = 1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k = 0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-b)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zahl[k] &gt;  zahl[k+1]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zahl [k]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zahl[k] = zahl[k+1]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zahl[k+1] = c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0FE24B-C844-46F6-94D1-DEB8C255E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133601"/>
            <a:ext cx="4937760" cy="3735494"/>
          </a:xfrm>
        </p:spPr>
        <p:txBody>
          <a:bodyPr>
            <a:normAutofit/>
          </a:bodyPr>
          <a:lstStyle/>
          <a:p>
            <a:r>
              <a:rPr lang="de-DE" dirty="0"/>
              <a:t>Struktogramm: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2D7E8E-F4E9-4D52-B1C1-CE9D38ED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8D2B34-B2E9-4D8B-A820-A2E0719AA787}"/>
              </a:ext>
            </a:extLst>
          </p:cNvPr>
          <p:cNvSpPr/>
          <p:nvPr/>
        </p:nvSpPr>
        <p:spPr>
          <a:xfrm>
            <a:off x="6262255" y="2664474"/>
            <a:ext cx="4893425" cy="3349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7156E1B-6EFB-4439-9E0A-9D378669D10D}"/>
              </a:ext>
            </a:extLst>
          </p:cNvPr>
          <p:cNvSpPr/>
          <p:nvPr/>
        </p:nvSpPr>
        <p:spPr>
          <a:xfrm>
            <a:off x="6419273" y="3162205"/>
            <a:ext cx="4731789" cy="2798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1671827-EFF1-4F9A-9046-4214B5981DC6}"/>
              </a:ext>
            </a:extLst>
          </p:cNvPr>
          <p:cNvSpPr/>
          <p:nvPr/>
        </p:nvSpPr>
        <p:spPr>
          <a:xfrm>
            <a:off x="6557818" y="3812144"/>
            <a:ext cx="4597862" cy="1742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6BEB99-02D2-4C23-8FFB-04034CC9D974}"/>
              </a:ext>
            </a:extLst>
          </p:cNvPr>
          <p:cNvSpPr/>
          <p:nvPr/>
        </p:nvSpPr>
        <p:spPr>
          <a:xfrm>
            <a:off x="6659418" y="4250696"/>
            <a:ext cx="4496262" cy="1304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B74DD27-8EEF-4908-A5C8-CD4EA04278D9}"/>
              </a:ext>
            </a:extLst>
          </p:cNvPr>
          <p:cNvSpPr/>
          <p:nvPr/>
        </p:nvSpPr>
        <p:spPr>
          <a:xfrm>
            <a:off x="6502400" y="5547861"/>
            <a:ext cx="4653280" cy="409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/>
              <a:t>laenge</a:t>
            </a:r>
            <a:r>
              <a:rPr lang="de-DE" dirty="0"/>
              <a:t> = </a:t>
            </a:r>
            <a:r>
              <a:rPr lang="de-DE" dirty="0" err="1"/>
              <a:t>laenge</a:t>
            </a:r>
            <a:r>
              <a:rPr lang="de-DE" dirty="0"/>
              <a:t> -1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D2A3D63-3C53-4A62-8AD4-A0B67313B84A}"/>
              </a:ext>
            </a:extLst>
          </p:cNvPr>
          <p:cNvSpPr/>
          <p:nvPr/>
        </p:nvSpPr>
        <p:spPr>
          <a:xfrm>
            <a:off x="6659418" y="5011665"/>
            <a:ext cx="2253673" cy="533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/>
              <a:t>Vertausche zahl[k] mit Zahl [k+1]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2C3455C-C5B1-4FBB-BAA6-054293A5F421}"/>
              </a:ext>
            </a:extLst>
          </p:cNvPr>
          <p:cNvSpPr/>
          <p:nvPr/>
        </p:nvSpPr>
        <p:spPr>
          <a:xfrm>
            <a:off x="8913091" y="5025086"/>
            <a:ext cx="2249976" cy="520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/>
              <a:t>tue nichts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01B9D74-7507-474C-BBEC-F86077C3E1E4}"/>
              </a:ext>
            </a:extLst>
          </p:cNvPr>
          <p:cNvCxnSpPr>
            <a:cxnSpLocks/>
          </p:cNvCxnSpPr>
          <p:nvPr/>
        </p:nvCxnSpPr>
        <p:spPr>
          <a:xfrm>
            <a:off x="6659418" y="4251913"/>
            <a:ext cx="2241668" cy="768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8517B0-8B4A-4A60-AF61-C08142978BDD}"/>
              </a:ext>
            </a:extLst>
          </p:cNvPr>
          <p:cNvCxnSpPr>
            <a:cxnSpLocks/>
          </p:cNvCxnSpPr>
          <p:nvPr/>
        </p:nvCxnSpPr>
        <p:spPr>
          <a:xfrm flipH="1">
            <a:off x="8901086" y="4246841"/>
            <a:ext cx="2249976" cy="7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3F4E504-A939-4E37-80C3-A384D04155EF}"/>
              </a:ext>
            </a:extLst>
          </p:cNvPr>
          <p:cNvSpPr txBox="1"/>
          <p:nvPr/>
        </p:nvSpPr>
        <p:spPr>
          <a:xfrm>
            <a:off x="6262255" y="2664474"/>
            <a:ext cx="25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Bubblesort (Liste x)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F8CC657-7DEE-492E-8225-F35FEF707F24}"/>
              </a:ext>
            </a:extLst>
          </p:cNvPr>
          <p:cNvSpPr txBox="1"/>
          <p:nvPr/>
        </p:nvSpPr>
        <p:spPr>
          <a:xfrm>
            <a:off x="6613236" y="3834864"/>
            <a:ext cx="414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wiederhole: von k = 0 bis </a:t>
            </a:r>
            <a:r>
              <a:rPr lang="de-DE" dirty="0" err="1"/>
              <a:t>laenge</a:t>
            </a:r>
            <a:r>
              <a:rPr lang="de-DE" dirty="0"/>
              <a:t> - b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DB648E2-CCAB-4122-B1E5-BDF1C46A2CD8}"/>
              </a:ext>
            </a:extLst>
          </p:cNvPr>
          <p:cNvSpPr txBox="1"/>
          <p:nvPr/>
        </p:nvSpPr>
        <p:spPr>
          <a:xfrm>
            <a:off x="6457145" y="3144367"/>
            <a:ext cx="24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laenge</a:t>
            </a:r>
            <a:r>
              <a:rPr lang="de-DE" dirty="0"/>
              <a:t> = </a:t>
            </a:r>
            <a:r>
              <a:rPr lang="de-DE" dirty="0" err="1"/>
              <a:t>x.Anzahl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F6D1718-26EC-4AB5-A215-7579C15FA7E2}"/>
              </a:ext>
            </a:extLst>
          </p:cNvPr>
          <p:cNvSpPr txBox="1"/>
          <p:nvPr/>
        </p:nvSpPr>
        <p:spPr>
          <a:xfrm>
            <a:off x="6731916" y="4447123"/>
            <a:ext cx="6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ja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8055FE9-9BA3-4889-9066-12A7B4372BC5}"/>
              </a:ext>
            </a:extLst>
          </p:cNvPr>
          <p:cNvSpPr txBox="1"/>
          <p:nvPr/>
        </p:nvSpPr>
        <p:spPr>
          <a:xfrm>
            <a:off x="10286999" y="4501274"/>
            <a:ext cx="72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nein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AD952EC-722B-4320-B49C-BE3CDC8163F9}"/>
              </a:ext>
            </a:extLst>
          </p:cNvPr>
          <p:cNvSpPr txBox="1"/>
          <p:nvPr/>
        </p:nvSpPr>
        <p:spPr>
          <a:xfrm>
            <a:off x="7818585" y="4333808"/>
            <a:ext cx="225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 [k] &gt; zahl [k+1]</a:t>
            </a:r>
          </a:p>
        </p:txBody>
      </p:sp>
      <p:sp>
        <p:nvSpPr>
          <p:cNvPr id="41" name="Pfeil: nach rechts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B210C4-E780-45CF-9317-BABEAD4D9884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67A0E90-6447-4258-BC47-04EBE92689B2}"/>
              </a:ext>
            </a:extLst>
          </p:cNvPr>
          <p:cNvCxnSpPr>
            <a:cxnSpLocks/>
          </p:cNvCxnSpPr>
          <p:nvPr/>
        </p:nvCxnSpPr>
        <p:spPr>
          <a:xfrm flipH="1">
            <a:off x="6502400" y="3479921"/>
            <a:ext cx="466436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5ABA16D-05E3-4F44-86E5-9B6D2CEB76B3}"/>
              </a:ext>
            </a:extLst>
          </p:cNvPr>
          <p:cNvCxnSpPr>
            <a:cxnSpLocks/>
          </p:cNvCxnSpPr>
          <p:nvPr/>
        </p:nvCxnSpPr>
        <p:spPr>
          <a:xfrm flipV="1">
            <a:off x="6502400" y="3479921"/>
            <a:ext cx="0" cy="207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F113A8A7-4450-407F-96E9-ED6F6F5F73B0}"/>
              </a:ext>
            </a:extLst>
          </p:cNvPr>
          <p:cNvSpPr txBox="1"/>
          <p:nvPr/>
        </p:nvSpPr>
        <p:spPr>
          <a:xfrm>
            <a:off x="6536113" y="3463605"/>
            <a:ext cx="37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Wiederhole: b = 1 bis </a:t>
            </a:r>
            <a:r>
              <a:rPr lang="de-DE" dirty="0" err="1"/>
              <a:t>laenge</a:t>
            </a:r>
            <a:endParaRPr lang="de-DE" dirty="0"/>
          </a:p>
        </p:txBody>
      </p:sp>
      <p:sp>
        <p:nvSpPr>
          <p:cNvPr id="40" name="Pfeil: Chevron 39">
            <a:hlinkClick r:id="rId2" action="ppaction://hlinksldjump"/>
            <a:extLst>
              <a:ext uri="{FF2B5EF4-FFF2-40B4-BE49-F238E27FC236}">
                <a16:creationId xmlns:a16="http://schemas.microsoft.com/office/drawing/2014/main" id="{417B8C30-A844-4B64-9700-9499B1C829A3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42" name="Pfeil: Chevron 41">
            <a:hlinkClick r:id="rId3" action="ppaction://hlinksldjump"/>
            <a:extLst>
              <a:ext uri="{FF2B5EF4-FFF2-40B4-BE49-F238E27FC236}">
                <a16:creationId xmlns:a16="http://schemas.microsoft.com/office/drawing/2014/main" id="{47FF0607-4634-4EC8-975A-CFE6DE4DD737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43" name="Pfeil: Chevron 42">
            <a:hlinkClick r:id="rId4" action="ppaction://hlinksldjump"/>
            <a:extLst>
              <a:ext uri="{FF2B5EF4-FFF2-40B4-BE49-F238E27FC236}">
                <a16:creationId xmlns:a16="http://schemas.microsoft.com/office/drawing/2014/main" id="{0AB7DA25-1F38-44F2-831D-2EE7F2865EA2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44" name="Pfeil: Chevron 43">
            <a:hlinkClick r:id="rId5" action="ppaction://hlinksldjump"/>
            <a:extLst>
              <a:ext uri="{FF2B5EF4-FFF2-40B4-BE49-F238E27FC236}">
                <a16:creationId xmlns:a16="http://schemas.microsoft.com/office/drawing/2014/main" id="{CDB67FEB-859B-461B-AF54-B3CFFEAC1354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AE0AC-D2C0-4261-B97F-D26868E6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Bubblesort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0F480-8CAD-4FC9-AC86-E6B00CDB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betrachten das Array [5, 3, 0, 7] und sortieren aufsteigend.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Bubble-Phase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>
                <a:solidFill>
                  <a:srgbClr val="00B050"/>
                </a:solidFill>
              </a:rPr>
              <a:t>5, 3</a:t>
            </a:r>
            <a:r>
              <a:rPr lang="de-DE" dirty="0"/>
              <a:t>, 0,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[3, </a:t>
            </a:r>
            <a:r>
              <a:rPr lang="de-DE" dirty="0">
                <a:solidFill>
                  <a:srgbClr val="00B050"/>
                </a:solidFill>
              </a:rPr>
              <a:t>5, 0</a:t>
            </a:r>
            <a:r>
              <a:rPr lang="de-DE" dirty="0"/>
              <a:t>, 7]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[3, 0</a:t>
            </a:r>
            <a:r>
              <a:rPr lang="de-DE"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rgbClr val="00B050"/>
                </a:solidFill>
              </a:rPr>
              <a:t> 5, 7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[3, 0, 5, 7]   </a:t>
            </a:r>
            <a:r>
              <a:rPr lang="de-DE" dirty="0">
                <a:sym typeface="Wingdings" panose="05000000000000000000" pitchFamily="2" charset="2"/>
              </a:rPr>
              <a:t> Array nach 1. Phase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6AE71-EBD0-4523-80AC-92C358BD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CB2254-0F70-4BEC-9547-AA1AA72C5263}"/>
              </a:ext>
            </a:extLst>
          </p:cNvPr>
          <p:cNvCxnSpPr/>
          <p:nvPr/>
        </p:nvCxnSpPr>
        <p:spPr>
          <a:xfrm flipV="1">
            <a:off x="2170545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53D91A1-AC46-4B98-9C7C-A43133F499AD}"/>
              </a:ext>
            </a:extLst>
          </p:cNvPr>
          <p:cNvCxnSpPr/>
          <p:nvPr/>
        </p:nvCxnSpPr>
        <p:spPr>
          <a:xfrm flipV="1">
            <a:off x="2415308" y="3140364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40A0337-B9DD-445A-839D-E5981BE1A5F9}"/>
              </a:ext>
            </a:extLst>
          </p:cNvPr>
          <p:cNvCxnSpPr/>
          <p:nvPr/>
        </p:nvCxnSpPr>
        <p:spPr>
          <a:xfrm flipV="1">
            <a:off x="2401453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CE907EC-83FE-45CD-8CBA-9B09B08C51F6}"/>
              </a:ext>
            </a:extLst>
          </p:cNvPr>
          <p:cNvCxnSpPr/>
          <p:nvPr/>
        </p:nvCxnSpPr>
        <p:spPr>
          <a:xfrm flipV="1">
            <a:off x="2673927" y="4013200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AB834B6-AF87-44F6-9F50-FD59BC891E70}"/>
              </a:ext>
            </a:extLst>
          </p:cNvPr>
          <p:cNvCxnSpPr/>
          <p:nvPr/>
        </p:nvCxnSpPr>
        <p:spPr>
          <a:xfrm flipV="1">
            <a:off x="2673927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461E6F1-A33D-4851-AA44-D1D63A91F50B}"/>
              </a:ext>
            </a:extLst>
          </p:cNvPr>
          <p:cNvCxnSpPr/>
          <p:nvPr/>
        </p:nvCxnSpPr>
        <p:spPr>
          <a:xfrm flipV="1">
            <a:off x="2904836" y="4927601"/>
            <a:ext cx="0" cy="397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Pfeil: nach recht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B067FA-6414-49A3-A4B7-D3C6B2F18908}"/>
              </a:ext>
            </a:extLst>
          </p:cNvPr>
          <p:cNvSpPr/>
          <p:nvPr/>
        </p:nvSpPr>
        <p:spPr>
          <a:xfrm>
            <a:off x="8995524" y="6315210"/>
            <a:ext cx="1524000" cy="5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25" name="Pfeil: Chevron 24">
            <a:hlinkClick r:id="rId2" action="ppaction://hlinksldjump"/>
            <a:extLst>
              <a:ext uri="{FF2B5EF4-FFF2-40B4-BE49-F238E27FC236}">
                <a16:creationId xmlns:a16="http://schemas.microsoft.com/office/drawing/2014/main" id="{99BC5788-8280-4C5A-9AAD-5E2F01FBCC9B}"/>
              </a:ext>
            </a:extLst>
          </p:cNvPr>
          <p:cNvSpPr/>
          <p:nvPr/>
        </p:nvSpPr>
        <p:spPr>
          <a:xfrm>
            <a:off x="397165" y="6392050"/>
            <a:ext cx="2336338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Wdh</a:t>
            </a:r>
            <a:r>
              <a:rPr lang="de-DE" dirty="0">
                <a:solidFill>
                  <a:schemeClr val="bg1"/>
                </a:solidFill>
              </a:rPr>
              <a:t>. Algorithmus</a:t>
            </a:r>
          </a:p>
        </p:txBody>
      </p:sp>
      <p:sp>
        <p:nvSpPr>
          <p:cNvPr id="26" name="Pfeil: Chevron 25">
            <a:hlinkClick r:id="rId3" action="ppaction://hlinksldjump"/>
            <a:extLst>
              <a:ext uri="{FF2B5EF4-FFF2-40B4-BE49-F238E27FC236}">
                <a16:creationId xmlns:a16="http://schemas.microsoft.com/office/drawing/2014/main" id="{8B31BE63-F4F1-4DD5-AD7C-CC5870611A3E}"/>
              </a:ext>
            </a:extLst>
          </p:cNvPr>
          <p:cNvSpPr/>
          <p:nvPr/>
        </p:nvSpPr>
        <p:spPr>
          <a:xfrm>
            <a:off x="2507673" y="6391562"/>
            <a:ext cx="2433781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Sortieralgorithmen</a:t>
            </a:r>
          </a:p>
        </p:txBody>
      </p:sp>
      <p:sp>
        <p:nvSpPr>
          <p:cNvPr id="27" name="Pfeil: Chevron 26">
            <a:hlinkClick r:id="rId4" action="ppaction://hlinksldjump"/>
            <a:extLst>
              <a:ext uri="{FF2B5EF4-FFF2-40B4-BE49-F238E27FC236}">
                <a16:creationId xmlns:a16="http://schemas.microsoft.com/office/drawing/2014/main" id="{E61AB7CB-4B00-4DD5-BE81-ADBA8F5F5267}"/>
              </a:ext>
            </a:extLst>
          </p:cNvPr>
          <p:cNvSpPr/>
          <p:nvPr/>
        </p:nvSpPr>
        <p:spPr>
          <a:xfrm>
            <a:off x="4715624" y="6391562"/>
            <a:ext cx="1906849" cy="4702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Bubblesort</a:t>
            </a:r>
          </a:p>
        </p:txBody>
      </p:sp>
      <p:sp>
        <p:nvSpPr>
          <p:cNvPr id="28" name="Pfeil: Chevron 27">
            <a:hlinkClick r:id="rId5" action="ppaction://hlinksldjump"/>
            <a:extLst>
              <a:ext uri="{FF2B5EF4-FFF2-40B4-BE49-F238E27FC236}">
                <a16:creationId xmlns:a16="http://schemas.microsoft.com/office/drawing/2014/main" id="{97FC4CBA-F5C6-4330-B933-F05B38855C61}"/>
              </a:ext>
            </a:extLst>
          </p:cNvPr>
          <p:cNvSpPr/>
          <p:nvPr/>
        </p:nvSpPr>
        <p:spPr>
          <a:xfrm>
            <a:off x="6401261" y="6391562"/>
            <a:ext cx="1906849" cy="47029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Quicksort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Rückblick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2195</Words>
  <Application>Microsoft Office PowerPoint</Application>
  <PresentationFormat>Breitbild</PresentationFormat>
  <Paragraphs>381</Paragraphs>
  <Slides>25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Rückblick</vt:lpstr>
      <vt:lpstr>Sortieralgorithmen</vt:lpstr>
      <vt:lpstr>Umgang mit der PPP</vt:lpstr>
      <vt:lpstr>Wiederholung: Was ist ein Algorithmus?</vt:lpstr>
      <vt:lpstr>Wiederholung: Was ist ein Algorithmus?</vt:lpstr>
      <vt:lpstr>Übung: Ist das ein Algorithmus?</vt:lpstr>
      <vt:lpstr>Was ist ein Sortieralgorithmus?</vt:lpstr>
      <vt:lpstr>Einfache Sortierverfahren: Bubblesort</vt:lpstr>
      <vt:lpstr>Einfache Sortierverfahren: Bubblesort</vt:lpstr>
      <vt:lpstr>Bubblesort Beispiel</vt:lpstr>
      <vt:lpstr>Bubblesort Beispiel</vt:lpstr>
      <vt:lpstr>Bubblesort Beispiel</vt:lpstr>
      <vt:lpstr>Video: Bubblesort</vt:lpstr>
      <vt:lpstr>Anwendung: Bubblesort</vt:lpstr>
      <vt:lpstr>Verbesserte Sortierverfahren: Quicksort</vt:lpstr>
      <vt:lpstr>Quicksort Beispiel</vt:lpstr>
      <vt:lpstr>Quicksort Beispiel</vt:lpstr>
      <vt:lpstr>Quicksort Beispiel</vt:lpstr>
      <vt:lpstr>Quicksort Beispiel</vt:lpstr>
      <vt:lpstr>Verbesserte Sortierverfahren: Quicksort</vt:lpstr>
      <vt:lpstr>Video: Quicksort</vt:lpstr>
      <vt:lpstr>Anwendung: Quicksort</vt:lpstr>
      <vt:lpstr>Geschafft!</vt:lpstr>
      <vt:lpstr>Quellen</vt:lpstr>
      <vt:lpstr>Einfache Sortierverfahren: Bubblesort</vt:lpstr>
      <vt:lpstr>Verbesserte Sortierverfahren: Quicksort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Sortieralgorithmen</dc:title>
  <dc:creator>Klara S.</dc:creator>
  <cp:lastModifiedBy>Klara S.</cp:lastModifiedBy>
  <cp:revision>94</cp:revision>
  <dcterms:created xsi:type="dcterms:W3CDTF">2020-11-18T10:13:23Z</dcterms:created>
  <dcterms:modified xsi:type="dcterms:W3CDTF">2021-02-25T14:07:26Z</dcterms:modified>
</cp:coreProperties>
</file>