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84" r:id="rId3"/>
    <p:sldId id="288" r:id="rId4"/>
    <p:sldId id="260" r:id="rId5"/>
    <p:sldId id="289" r:id="rId6"/>
    <p:sldId id="282" r:id="rId7"/>
    <p:sldId id="259" r:id="rId8"/>
    <p:sldId id="275" r:id="rId9"/>
    <p:sldId id="277" r:id="rId10"/>
    <p:sldId id="283" r:id="rId11"/>
    <p:sldId id="278" r:id="rId12"/>
    <p:sldId id="279" r:id="rId13"/>
    <p:sldId id="281" r:id="rId14"/>
    <p:sldId id="290" r:id="rId15"/>
    <p:sldId id="264" r:id="rId16"/>
    <p:sldId id="269" r:id="rId17"/>
    <p:sldId id="285" r:id="rId18"/>
    <p:sldId id="261" r:id="rId19"/>
    <p:sldId id="286" r:id="rId20"/>
    <p:sldId id="270" r:id="rId21"/>
    <p:sldId id="272" r:id="rId22"/>
    <p:sldId id="273" r:id="rId23"/>
    <p:sldId id="274" r:id="rId24"/>
    <p:sldId id="271" r:id="rId25"/>
    <p:sldId id="287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3792" autoAdjust="0"/>
  </p:normalViewPr>
  <p:slideViewPr>
    <p:cSldViewPr snapToGrid="0">
      <p:cViewPr>
        <p:scale>
          <a:sx n="55" d="100"/>
          <a:sy n="55" d="100"/>
        </p:scale>
        <p:origin x="7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613C-5DF3-4690-9E10-8BAA1322FE0E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E54F7-E30E-410B-AD37-91CD1EA80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50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E54F7-E30E-410B-AD37-91CD1EA8071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97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DB235-AD45-E34E-9800-769955050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7C3E3B-13D3-868B-2814-0A13E74EA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6A2E28-04F2-0CB4-4CC9-DAE3E24E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2882-58F4-4019-9D6B-ED6143239754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B27956-C9DE-F96E-9E9D-80B07AE0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5C2AF4-DA3A-A59A-BD3B-550F8C97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EDFA981-FE85-7222-D1F3-CC695EB95927}"/>
              </a:ext>
            </a:extLst>
          </p:cNvPr>
          <p:cNvCxnSpPr/>
          <p:nvPr userDrawn="1"/>
        </p:nvCxnSpPr>
        <p:spPr>
          <a:xfrm>
            <a:off x="1524000" y="360203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2AE0E-61C0-333B-5D6C-EA3710FA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7F16D2-5C96-B394-FD8A-5794961EA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2E69F1-096D-AB52-0A00-EBF34E61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1BD1-105E-4BD9-AAF6-19628773960D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2D9314-44F3-7BBF-D508-33073381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9F47D0-89E7-31CD-FD41-CBF9DFB4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E4697F-5C06-CD0C-C4FA-B67FF6887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CB1F9F-0699-9928-D3F3-E9819A892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E48739-1E68-524E-3EF6-CDD5836A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7DE8-6905-4A3C-9FF1-3F18916F4E32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71285B-A561-EEB2-BAAB-078ACA72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53BBB3-0B20-8530-C23A-0A768EE1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3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C17D3-6338-23AE-CA6B-3E7486D1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908E2E-23AB-037A-C26D-748CD68E9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4CD8F3-0434-ABFD-107D-A92CF9516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81E26C-231F-89A4-C9F1-DF20A9D9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039CA-2080-FB5F-0CEE-193D65CF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08BE349-DFAE-19A1-07CC-8EAA3AF29468}"/>
              </a:ext>
            </a:extLst>
          </p:cNvPr>
          <p:cNvCxnSpPr>
            <a:cxnSpLocks/>
          </p:cNvCxnSpPr>
          <p:nvPr userDrawn="1"/>
        </p:nvCxnSpPr>
        <p:spPr>
          <a:xfrm>
            <a:off x="-165100" y="1690688"/>
            <a:ext cx="115189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2734C47-A2C3-82C9-C0ED-64AA70B5A789}"/>
              </a:ext>
            </a:extLst>
          </p:cNvPr>
          <p:cNvCxnSpPr>
            <a:cxnSpLocks/>
          </p:cNvCxnSpPr>
          <p:nvPr userDrawn="1"/>
        </p:nvCxnSpPr>
        <p:spPr>
          <a:xfrm>
            <a:off x="857250" y="1276350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8DD9579A-A170-602F-0627-08BB1C5964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6350"/>
            <a:ext cx="78633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2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503A1-73FD-0708-5E36-24361F0F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F85C8F-FEBE-2343-55E0-4CB3501F6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2DC7E5-A43E-0C35-8AF1-F5CA66E0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ABA4-CBA4-45E0-B84A-CD27238BE154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670895-13E7-095E-9BFE-C965AE4C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3B62D3-AFA3-E411-946D-E12E678A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9F990-49F1-4563-B89A-8C8E41BB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BD688C-7824-68BD-EF3F-58BAC7268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7CFA52-B93F-7C35-5572-5FB2A1748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ED6B5E-862F-F1FD-E7A8-4C28991E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D365-18FF-41E7-B3A9-B27270315DB0}" type="datetime1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88661E-6305-272E-1794-0B18AB78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ED89E6-9753-F869-3C43-755E202F1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7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88DE8-FFD3-23E8-3EFB-90E38EB2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D5595-BA8C-EE68-1C2C-461A47150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0515E4-CE3B-2FA3-74F9-F5327755E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FE8AB0-5AF8-927C-5820-30DB7F004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883FAD-3350-03AD-9C4B-838568BDD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E6144F-9272-5EC4-AE4C-BD3E2CA7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5BEE-F625-4494-9DFD-4973FA623C9C}" type="datetime1">
              <a:rPr lang="de-DE" smtClean="0"/>
              <a:t>28.04.2023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4CAAA4-72FA-89CD-3A31-6713325C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FB0EA5-5729-1095-A2E5-5ECE7060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2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C80B5-1CEA-B0B4-E013-65B22DC0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272D51-F67E-01AB-469F-A82068AF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8C0-6E9E-4D46-B855-99327A26139C}" type="datetime1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0906A5-F8FE-C3C2-7A83-84448324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D79283-CE22-D759-0492-099FEC54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6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D80F3F-431D-2875-8D2B-2993A630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C73D-3464-45EA-B0A1-CF6EB1F8EB97}" type="datetime1">
              <a:rPr lang="de-DE" smtClean="0"/>
              <a:t>28.04.2023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EED44D-335E-4429-432D-4BCE2DCC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08C8FC-C3D7-3638-540E-B3801044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5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64CF1-952F-D59D-D28F-58991E13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22E254-1BC2-814A-BAF8-5BC22C06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CFFF17-1E20-864C-DF04-F32E991F7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004FA4-5C8E-0EA1-ACF4-536C8B00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20EF-9F25-4167-B2C6-B08E0E4DA373}" type="datetime1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3F35D7-DC8E-0667-6683-E3ADE301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080844-B058-FDD9-0B8C-8A07031A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4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E69F0-7A3F-FD78-07CD-103667A7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192382-C5D2-D7EC-FE14-9581435BB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7A45C3-2108-79D7-0E63-C923B3BB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B4A0AB-1415-A8D0-510E-651716FB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2FFE-5CD5-465C-B3B8-6BF47AD7BFD4}" type="datetime1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C2BCE1-33DE-9AAD-6542-3F497181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6F6D26-37E1-77CE-350D-CB4A90E6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1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38AC5B-05E8-01D8-0A30-7B100D4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6084F7-3AD2-4BF4-909B-7D1BFB395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44AD7-8829-D4C2-C344-6C34D28D9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2BC49-08BD-44A7-B0B3-A143C501AC4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073748-1472-EB56-1B7C-170F6ED03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142B92-4E0E-BC74-C598-DD9DD4E41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2E76C-BF76-403E-9E68-7AF749FDBEE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5BE6F01-E4C9-8614-5522-D982F91B820B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Zurück oder Vorherige(r)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7490B89-1B49-9D47-D4E2-0087F313AB8E}"/>
              </a:ext>
            </a:extLst>
          </p:cNvPr>
          <p:cNvSpPr/>
          <p:nvPr userDrawn="1"/>
        </p:nvSpPr>
        <p:spPr>
          <a:xfrm>
            <a:off x="0" y="6176963"/>
            <a:ext cx="838200" cy="681037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Nächste(r) oder Weiter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17E237-DBDA-7687-28A0-20A4512A33B9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Zur Startseite wechseln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EA45B920-BF4A-9864-A9A5-B164BDA5A9D2}"/>
              </a:ext>
            </a:extLst>
          </p:cNvPr>
          <p:cNvSpPr/>
          <p:nvPr userDrawn="1"/>
        </p:nvSpPr>
        <p:spPr>
          <a:xfrm>
            <a:off x="3390900" y="6176962"/>
            <a:ext cx="838200" cy="6810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22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3.glb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6.glb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41A54-FD32-BC9A-C82A-B50CCF89E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3 – Dimensionale Darstellung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1710AF-6DD8-760E-17B4-88FC487397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Prismen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l 4" descr="Sechseckiges Prisma und Basis Blau">
                <a:extLst>
                  <a:ext uri="{FF2B5EF4-FFF2-40B4-BE49-F238E27FC236}">
                    <a16:creationId xmlns:a16="http://schemas.microsoft.com/office/drawing/2014/main" id="{45CCE274-B576-490D-73F6-96061B344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819431"/>
                  </p:ext>
                </p:extLst>
              </p:nvPr>
            </p:nvGraphicFramePr>
            <p:xfrm>
              <a:off x="9986256" y="3578991"/>
              <a:ext cx="2080852" cy="25003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80852" cy="2500320"/>
                    </a:xfrm>
                    <a:prstGeom prst="rect">
                      <a:avLst/>
                    </a:prstGeom>
                  </am3d:spPr>
                  <am3d:camera>
                    <am3d:pos x="0" y="0" z="779275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8614" d="1000000"/>
                    <am3d:preTrans dx="36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216357" ay="-2229463" az="-57035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8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l 4" descr="Sechseckiges Prisma und Basis Blau">
                <a:extLst>
                  <a:ext uri="{FF2B5EF4-FFF2-40B4-BE49-F238E27FC236}">
                    <a16:creationId xmlns:a16="http://schemas.microsoft.com/office/drawing/2014/main" id="{45CCE274-B576-490D-73F6-96061B344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86256" y="3578991"/>
                <a:ext cx="2080852" cy="25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5" descr="Ditetragonales Prisma und Basis Blau">
                <a:extLst>
                  <a:ext uri="{FF2B5EF4-FFF2-40B4-BE49-F238E27FC236}">
                    <a16:creationId xmlns:a16="http://schemas.microsoft.com/office/drawing/2014/main" id="{AF5A4AAC-BF0E-00F3-C2DE-0C89157B2B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0387517"/>
                  </p:ext>
                </p:extLst>
              </p:nvPr>
            </p:nvGraphicFramePr>
            <p:xfrm>
              <a:off x="900554" y="3589118"/>
              <a:ext cx="1927970" cy="259278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27970" cy="2592787"/>
                    </a:xfrm>
                    <a:prstGeom prst="rect">
                      <a:avLst/>
                    </a:prstGeom>
                  </am3d:spPr>
                  <am3d:camera>
                    <am3d:pos x="0" y="0" z="66470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034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548207" ay="1386608" az="199776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9536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5" descr="Ditetragonales Prisma und Basis Blau">
                <a:extLst>
                  <a:ext uri="{FF2B5EF4-FFF2-40B4-BE49-F238E27FC236}">
                    <a16:creationId xmlns:a16="http://schemas.microsoft.com/office/drawing/2014/main" id="{AF5A4AAC-BF0E-00F3-C2DE-0C89157B2B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554" y="3589118"/>
                <a:ext cx="1927970" cy="259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Dunkelgrauer Würfel">
                <a:extLst>
                  <a:ext uri="{FF2B5EF4-FFF2-40B4-BE49-F238E27FC236}">
                    <a16:creationId xmlns:a16="http://schemas.microsoft.com/office/drawing/2014/main" id="{C574403F-A81C-EB3E-8F5C-4413414A23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8224585"/>
                  </p:ext>
                </p:extLst>
              </p:nvPr>
            </p:nvGraphicFramePr>
            <p:xfrm>
              <a:off x="5664063" y="3978412"/>
              <a:ext cx="1876429" cy="198329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76429" cy="198329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3493104" ay="1969329" az="247083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0506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Dunkelgrauer Würfel">
                <a:extLst>
                  <a:ext uri="{FF2B5EF4-FFF2-40B4-BE49-F238E27FC236}">
                    <a16:creationId xmlns:a16="http://schemas.microsoft.com/office/drawing/2014/main" id="{C574403F-A81C-EB3E-8F5C-4413414A23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4063" y="3978412"/>
                <a:ext cx="1876429" cy="19832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93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E235AF7-1D01-AF68-6F29-DD9834490B26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EAA831-D78F-0242-DC3B-3EA2D7D7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226"/>
            <a:ext cx="9649486" cy="6816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2516BC-05E2-4286-941F-BB202EDEA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9" y="20717"/>
            <a:ext cx="9142990" cy="69354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19696E-412B-3706-5F73-1C9065783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202835"/>
            <a:ext cx="10284276" cy="721509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589220-021B-18A5-5C73-2D59E790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AB2E-97A3-432B-A4CC-9E1C535C2017}" type="datetime1">
              <a:rPr lang="de-DE" smtClean="0"/>
              <a:t>28.04.2023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793BB75-B13B-DC00-903C-FE193045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33DCB2F-C5DD-8FA0-0E0A-86E54C00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10</a:t>
            </a:fld>
            <a:endParaRPr lang="de-DE"/>
          </a:p>
        </p:txBody>
      </p:sp>
      <p:sp>
        <p:nvSpPr>
          <p:cNvPr id="17" name="Legende: mit Pfeil nach unten 16">
            <a:extLst>
              <a:ext uri="{FF2B5EF4-FFF2-40B4-BE49-F238E27FC236}">
                <a16:creationId xmlns:a16="http://schemas.microsoft.com/office/drawing/2014/main" id="{592AF995-B338-F686-6973-8207DE0D4709}"/>
              </a:ext>
            </a:extLst>
          </p:cNvPr>
          <p:cNvSpPr/>
          <p:nvPr/>
        </p:nvSpPr>
        <p:spPr>
          <a:xfrm>
            <a:off x="10891777" y="3429000"/>
            <a:ext cx="1225782" cy="14363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Hier klicken zur Anleitung</a:t>
            </a:r>
          </a:p>
        </p:txBody>
      </p:sp>
      <p:pic>
        <p:nvPicPr>
          <p:cNvPr id="18" name="5">
            <a:hlinkClick r:id="" action="ppaction://media"/>
            <a:extLst>
              <a:ext uri="{FF2B5EF4-FFF2-40B4-BE49-F238E27FC236}">
                <a16:creationId xmlns:a16="http://schemas.microsoft.com/office/drawing/2014/main" id="{F0E4C797-351F-A22D-F8AF-29A7C2476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3290" y="5068148"/>
            <a:ext cx="918367" cy="9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169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8316D36-D6A7-08B8-41EC-13733F0E6161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EAA831-D78F-0242-DC3B-3EA2D7D78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226"/>
            <a:ext cx="9649486" cy="6816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2516BC-05E2-4286-941F-BB202EDEA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9" y="20717"/>
            <a:ext cx="9142990" cy="69354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8FF16C-B11F-C336-50BD-C221B78A1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8" y="323493"/>
            <a:ext cx="9233806" cy="667163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03F1C6-A6A9-D212-1F53-5D43855C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2A9EF-C1DE-4031-BE06-88AB7BFD6EBA}" type="datetime1">
              <a:rPr lang="de-DE" smtClean="0"/>
              <a:t>28.04.2023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A58226E-50D4-0A2E-1CE7-D2280FC2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A2D8303-EAC2-C86C-4670-FDF15BAB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218589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A01DDA80-8D53-08B5-C545-845BA222602A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EAA831-D78F-0242-DC3B-3EA2D7D7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226"/>
            <a:ext cx="9649486" cy="6816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2516BC-05E2-4286-941F-BB202EDEA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9" y="20717"/>
            <a:ext cx="9142990" cy="69354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8FF16C-B11F-C336-50BD-C221B78A1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8" y="323493"/>
            <a:ext cx="9233806" cy="66716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83C3A1-C5AB-64DC-AA8B-A76E71931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8" y="323494"/>
            <a:ext cx="9233806" cy="66716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F92B8E-BE48-2B0D-31CF-3D97DC21E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7" y="295473"/>
            <a:ext cx="9327348" cy="665518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2B7A90-305B-CA6D-84EE-843D7D25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6183-93A2-4F20-819F-C2E8A5066C33}" type="datetime1">
              <a:rPr lang="de-DE" smtClean="0"/>
              <a:t>28.04.2023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8B7A3C-C1CC-93C9-4FAC-B3109AD3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CCC833-5D49-60EF-CE3A-F40668E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12</a:t>
            </a:fld>
            <a:endParaRPr lang="de-DE"/>
          </a:p>
        </p:txBody>
      </p:sp>
      <p:sp>
        <p:nvSpPr>
          <p:cNvPr id="22" name="Legende: mit Pfeil nach unten 21">
            <a:extLst>
              <a:ext uri="{FF2B5EF4-FFF2-40B4-BE49-F238E27FC236}">
                <a16:creationId xmlns:a16="http://schemas.microsoft.com/office/drawing/2014/main" id="{4806393A-7836-68D2-8C4C-C859C796A168}"/>
              </a:ext>
            </a:extLst>
          </p:cNvPr>
          <p:cNvSpPr/>
          <p:nvPr/>
        </p:nvSpPr>
        <p:spPr>
          <a:xfrm>
            <a:off x="10891777" y="3429000"/>
            <a:ext cx="1225782" cy="14363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Hier klicken zur Anleitung</a:t>
            </a:r>
          </a:p>
        </p:txBody>
      </p:sp>
      <p:pic>
        <p:nvPicPr>
          <p:cNvPr id="23" name="5">
            <a:hlinkClick r:id="" action="ppaction://media"/>
            <a:extLst>
              <a:ext uri="{FF2B5EF4-FFF2-40B4-BE49-F238E27FC236}">
                <a16:creationId xmlns:a16="http://schemas.microsoft.com/office/drawing/2014/main" id="{5D90BA91-11C5-CF2A-9DF6-0EA0AC925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5729" y="4957827"/>
            <a:ext cx="888180" cy="8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643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074F9-C15B-4C59-60EE-1A640394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→Kavalierperspektive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BF94EE-2DF7-088F-968B-2A611A144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Prisma im konventionellen Schrägbild = Kavalierperspektive</a:t>
            </a:r>
          </a:p>
          <a:p>
            <a:r>
              <a:rPr lang="de-DE" dirty="0"/>
              <a:t>Prinzip ähnelt dem zeichnen eines Würfels im Schrägbild</a:t>
            </a:r>
          </a:p>
          <a:p>
            <a:r>
              <a:rPr lang="de-DE" dirty="0"/>
              <a:t>Ursprung: aus dem französischen – Blick aus dem Balkon (Kavalier)</a:t>
            </a:r>
          </a:p>
          <a:p>
            <a:pPr marL="0" indent="0">
              <a:buNone/>
            </a:pPr>
            <a:r>
              <a:rPr lang="de-DE" dirty="0"/>
              <a:t>-&gt; Blick von leicht oben rechts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FFBB13-2B8D-A6DC-84B7-88D0BDFF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92D4-F002-412B-8F51-0EC95836C391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5F8801-050B-7A1D-9477-FFE38DE8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A2AAC6-A02A-09EC-6233-E562A8DF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13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FF7C3F8-8795-7149-7705-9D3A52DE983D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F3B5D30-0E5C-408A-7C5A-0B5A1B09406C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71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7A510-126F-3BDA-0A7D-96B07841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4553"/>
            <a:ext cx="10515600" cy="1325563"/>
          </a:xfrm>
        </p:spPr>
        <p:txBody>
          <a:bodyPr/>
          <a:lstStyle/>
          <a:p>
            <a:r>
              <a:rPr lang="de-DE" dirty="0"/>
              <a:t>Regeln beim Zeichnen</a:t>
            </a:r>
            <a:br>
              <a:rPr lang="de-DE" dirty="0"/>
            </a:br>
            <a:endParaRPr lang="de-D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Inhaltsplatzhalter 8" descr="Abschlusszeugnis">
                <a:extLst>
                  <a:ext uri="{FF2B5EF4-FFF2-40B4-BE49-F238E27FC236}">
                    <a16:creationId xmlns:a16="http://schemas.microsoft.com/office/drawing/2014/main" id="{CC9C396A-D754-C209-4F2A-A1CFAB6DC467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24954489"/>
                  </p:ext>
                </p:extLst>
              </p:nvPr>
            </p:nvGraphicFramePr>
            <p:xfrm>
              <a:off x="2209800" y="2778561"/>
              <a:ext cx="6683737" cy="24373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83737" cy="2437374"/>
                    </a:xfrm>
                    <a:prstGeom prst="rect">
                      <a:avLst/>
                    </a:prstGeom>
                  </am3d:spPr>
                  <am3d:camera>
                    <am3d:pos x="0" y="0" z="511017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05228" d="1000000"/>
                    <am3d:preTrans dx="1192" dy="-6734768" dz="-25999"/>
                    <am3d:scale>
                      <am3d:sx n="1000000" d="1000000"/>
                      <am3d:sy n="1000000" d="1000000"/>
                      <am3d:sz n="1000000" d="1000000"/>
                    </am3d:scale>
                    <am3d:rot ax="1614821" ay="91231" az="4630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3311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Inhaltsplatzhalter 8" descr="Abschlusszeugnis">
                <a:extLst>
                  <a:ext uri="{FF2B5EF4-FFF2-40B4-BE49-F238E27FC236}">
                    <a16:creationId xmlns:a16="http://schemas.microsoft.com/office/drawing/2014/main" id="{CC9C396A-D754-C209-4F2A-A1CFAB6DC4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800" y="2778561"/>
                <a:ext cx="6683737" cy="243737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D0117-E655-8742-424E-C61115BE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439496-30A6-3AF7-35B7-51E8EF06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AAD88C-B88C-E7BC-A4C9-DBFCF126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14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96023D9-BB0F-140A-9BD6-B354F394B88B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13A2DB-A119-DF01-2054-3217C5A5A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Wichtig: </a:t>
            </a: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Alle nicht sichtbaren Kanten werden _____________ gezeichnet. </a:t>
            </a:r>
          </a:p>
          <a:p>
            <a:pPr marL="0" indent="0">
              <a:buNone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 Zuerst zeichne ich die _____________________ des Prismas. </a:t>
            </a:r>
          </a:p>
          <a:p>
            <a:pPr marL="0" indent="0">
              <a:buNone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Danach verkürze ich die die Höhe des Prismas um die ______ und zeichne die verkürzte Höhe (genannt: Tiefenstrecken) in einem _____° Winkel an die Ecken der Grundfläche. </a:t>
            </a:r>
          </a:p>
          <a:p>
            <a:pPr marL="0" indent="0">
              <a:buNone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Zum Schluss verbinde ich die ____________ der nach hinten verlaufenden Kanten und es entsteht eine parallel verschobene Grundfläche.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AB1D0-FC8A-6732-DE2C-474EC11F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5780-4C92-4947-B539-D219F2D7D34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A4BD1C-E793-46B5-68A3-3259D9A1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C2917-5132-D3BA-0503-69D535ED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15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D02193-F23D-E27A-0B9B-D35B7A60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Zeichnen eines Prismas in Kavalierperspektive </a:t>
            </a:r>
            <a:endParaRPr lang="de-DE" sz="32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E1739D7-FCEB-B371-6DB2-B1F2E4B3B9C8}"/>
              </a:ext>
            </a:extLst>
          </p:cNvPr>
          <p:cNvSpPr txBox="1"/>
          <p:nvPr/>
        </p:nvSpPr>
        <p:spPr>
          <a:xfrm>
            <a:off x="995423" y="1276906"/>
            <a:ext cx="87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Übernehme den Lückentext in deinen Hefter und fülle die Lücken aus.</a:t>
            </a:r>
          </a:p>
        </p:txBody>
      </p:sp>
      <p:sp>
        <p:nvSpPr>
          <p:cNvPr id="10" name="Legende: mit Pfeil nach rechts 9">
            <a:extLst>
              <a:ext uri="{FF2B5EF4-FFF2-40B4-BE49-F238E27FC236}">
                <a16:creationId xmlns:a16="http://schemas.microsoft.com/office/drawing/2014/main" id="{922F24AE-1269-19D8-79F2-496DADFBA27B}"/>
              </a:ext>
            </a:extLst>
          </p:cNvPr>
          <p:cNvSpPr/>
          <p:nvPr/>
        </p:nvSpPr>
        <p:spPr>
          <a:xfrm>
            <a:off x="8917938" y="5740601"/>
            <a:ext cx="2128523" cy="10521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9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D2BB36-3550-A308-C52A-168114F9CB6E}"/>
              </a:ext>
            </a:extLst>
          </p:cNvPr>
          <p:cNvSpPr txBox="1"/>
          <p:nvPr/>
        </p:nvSpPr>
        <p:spPr>
          <a:xfrm>
            <a:off x="8917938" y="5804991"/>
            <a:ext cx="1525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Hier kommst du </a:t>
            </a:r>
          </a:p>
          <a:p>
            <a:pPr algn="ctr"/>
            <a:r>
              <a:rPr lang="de-DE" dirty="0"/>
              <a:t>zur Lösung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8872907-2B92-EFC8-72FB-2FD821FAC45B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99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13A2DB-A119-DF01-2054-3217C5A5A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Wichtig: </a:t>
            </a: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Alle nicht sichtbaren Kanten werden </a:t>
            </a:r>
            <a:r>
              <a:rPr lang="de-DE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gestrichelt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gezeichnet. </a:t>
            </a:r>
          </a:p>
          <a:p>
            <a:pPr marL="0" indent="0">
              <a:buNone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Zuerst zeichne ich die </a:t>
            </a:r>
            <a:r>
              <a:rPr lang="de-DE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Grundfläche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des Prismas. </a:t>
            </a:r>
          </a:p>
          <a:p>
            <a:pPr marL="514350" indent="-514350">
              <a:buAutoNum type="arabicPeriod"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Danach verkürze ich die die Höhe des Prismas um die </a:t>
            </a:r>
            <a:r>
              <a:rPr lang="de-DE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Hälfte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und zeichne die verkürzte Höhe (genannt: Tiefenstrecken) in einem </a:t>
            </a:r>
            <a:r>
              <a:rPr lang="de-DE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45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° Winkel an die Ecken der Grundfläche. </a:t>
            </a:r>
          </a:p>
          <a:p>
            <a:pPr marL="0" indent="0">
              <a:buNone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Zum Schluss verbinde ich die </a:t>
            </a:r>
            <a:r>
              <a:rPr lang="de-DE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Eckpunkte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der nach hinten verlaufenden Kanten und es entsteht eine parallel verschobene Grundfläche.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64FD4B-6240-DD7E-B541-6A198724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CBAE-0E6A-4442-8369-80062DC0F065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BEEA21-17E2-34E5-49FC-6FE39161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AA4100-45DB-ED2E-B2D3-A01E2FB5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16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3F73E2B-497E-DA0B-614A-DFEE04CB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Zeichnen eines Prismas in Kavalierperspektive </a:t>
            </a:r>
            <a:endParaRPr lang="de-DE" sz="3200" b="1" dirty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D561CBC8-D5EB-ADD0-F530-5A1AC2B1AC9A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32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9D41A-1747-1173-43E2-F738E91A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16425-CCE5-7BDF-CDA4-D4011C19B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Vervollständige das folgende Wort auf dem Arbeitsblatt. Wenn du fertig bist, kontrolliere selbstständig mit der Lösung auf der nächsten Folie.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F40EB8-A3BD-F667-82E2-6F00E8C8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8BBBAA-C05E-DC11-426C-7C2D6130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786402-C8EF-F6A6-5901-371C75D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17</a:t>
            </a:fld>
            <a:endParaRPr lang="de-DE"/>
          </a:p>
        </p:txBody>
      </p:sp>
      <p:sp>
        <p:nvSpPr>
          <p:cNvPr id="7" name="Legende: mit Pfeil nach rechts 6">
            <a:extLst>
              <a:ext uri="{FF2B5EF4-FFF2-40B4-BE49-F238E27FC236}">
                <a16:creationId xmlns:a16="http://schemas.microsoft.com/office/drawing/2014/main" id="{7EAC6F2D-D9D3-05E5-3B06-611C0B1A53F2}"/>
              </a:ext>
            </a:extLst>
          </p:cNvPr>
          <p:cNvSpPr/>
          <p:nvPr/>
        </p:nvSpPr>
        <p:spPr>
          <a:xfrm>
            <a:off x="8948241" y="5740601"/>
            <a:ext cx="2128523" cy="10521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9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5870CD-8326-3E20-31DC-96E78C1F21C9}"/>
              </a:ext>
            </a:extLst>
          </p:cNvPr>
          <p:cNvSpPr txBox="1"/>
          <p:nvPr/>
        </p:nvSpPr>
        <p:spPr>
          <a:xfrm>
            <a:off x="8948241" y="5804991"/>
            <a:ext cx="1525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Hier kommst du </a:t>
            </a:r>
          </a:p>
          <a:p>
            <a:pPr algn="ctr"/>
            <a:r>
              <a:rPr lang="de-DE" dirty="0"/>
              <a:t>zur Lösung</a:t>
            </a:r>
          </a:p>
        </p:txBody>
      </p:sp>
    </p:spTree>
    <p:extLst>
      <p:ext uri="{BB962C8B-B14F-4D97-AF65-F5344CB8AC3E}">
        <p14:creationId xmlns:p14="http://schemas.microsoft.com/office/powerpoint/2010/main" val="655866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D774082-FC5D-4E40-9E7A-87056104BDFD}"/>
              </a:ext>
            </a:extLst>
          </p:cNvPr>
          <p:cNvSpPr/>
          <p:nvPr/>
        </p:nvSpPr>
        <p:spPr>
          <a:xfrm>
            <a:off x="358815" y="694481"/>
            <a:ext cx="9803757" cy="1539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6DCB4B-4205-2223-64C7-F8DF2459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63AC6D-2D7A-03DC-519A-BC11ED786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0166"/>
            <a:ext cx="12236243" cy="4819684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CBA409-D1E9-6F88-8737-AE437F92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575ED-E0D7-4A5C-A531-BF8A8BD2D80A}" type="datetime1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F28EAC-6FE9-0678-C843-2EF58F7F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1225E0-93A0-AD0F-9EA3-E816B9F7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38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D4CD5-0CAE-07DB-1E43-73E76141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19A8DE-66AE-E20A-F8E9-6B43504A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Auf der nächsten Folie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wird ein gerades Prisma in der Kavalierperspektive dargestellt.</a:t>
            </a:r>
          </a:p>
          <a:p>
            <a:pPr marL="0" indent="0">
              <a:buNone/>
            </a:pP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(1 Kästchen = 0,5 cm x 0,5 cm)</a:t>
            </a:r>
          </a:p>
          <a:p>
            <a:pPr marL="0" indent="0">
              <a:buNone/>
            </a:pPr>
            <a:r>
              <a:rPr lang="de-D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a)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Gib alle Kanten an, die im Schrägbild kürzer sind als in echt! </a:t>
            </a:r>
          </a:p>
          <a:p>
            <a:pPr marL="0" indent="0">
              <a:buNone/>
            </a:pPr>
            <a:r>
              <a:rPr lang="de-D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Gib alle Kanten an, die im Schrägbild genauso lang sind wie in Wirklichkeit! </a:t>
            </a:r>
          </a:p>
          <a:p>
            <a:pPr marL="0" indent="0">
              <a:buNone/>
            </a:pPr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c) </a:t>
            </a:r>
            <a:r>
              <a:rPr lang="de-D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Zeichne das Rechteck BEFC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wie es unverzerrt aussieht in deinen Hefter und berechne den Oberflächeninhalt! 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DA6C60-D76F-0F7A-8701-C62DC54E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66BF66-DDDF-5A6F-6EFE-FD7ACF0D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28034B-66E7-FC15-371B-4A30F5FB7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83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E85DF-26BA-A853-E624-2E24C543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BAC621-A366-E1AC-5C91-A250221B0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Wiederholung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Anleitung zum Zeichnen von Prismen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Regeln beim Zeichnen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Übungsaufgaben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AD2955-C6C0-31B8-7CDD-BC209991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4583ED-405A-40C2-1F91-70D5524D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770F17-66E8-06CB-D59B-C15A9BD0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2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8A4C230-E34E-F50F-0F25-EB0C13226AE3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81EE94C-94C5-A48E-5E64-E07E182B038D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4808B80-DD47-61D5-0CC7-861DA8A6E31D}"/>
              </a:ext>
            </a:extLst>
          </p:cNvPr>
          <p:cNvCxnSpPr/>
          <p:nvPr/>
        </p:nvCxnSpPr>
        <p:spPr>
          <a:xfrm flipV="1">
            <a:off x="9714103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1AB24B5-40AC-445F-BC92-08B0A9DB37E8}"/>
              </a:ext>
            </a:extLst>
          </p:cNvPr>
          <p:cNvCxnSpPr/>
          <p:nvPr/>
        </p:nvCxnSpPr>
        <p:spPr>
          <a:xfrm flipV="1">
            <a:off x="9921244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16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881E5-8D61-6535-85F1-62E8A24A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ECFEAC-9D0A-5A44-687F-521D00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3" y="211903"/>
            <a:ext cx="10713734" cy="5828838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42DFF7-FCF0-B2B3-259C-0702717F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C2F1-7934-40ED-876F-5C1F1ABF9C5F}" type="datetime1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17B07C-915D-9E21-2A4F-83A7EDE5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3B6EF-ABB9-BCAE-833C-676DD1B9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20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FF22E4-B76E-029B-CCB7-7835B4F915CC}"/>
              </a:ext>
            </a:extLst>
          </p:cNvPr>
          <p:cNvSpPr txBox="1"/>
          <p:nvPr/>
        </p:nvSpPr>
        <p:spPr>
          <a:xfrm>
            <a:off x="6400800" y="365125"/>
            <a:ext cx="51964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kürzer sind als in echt! </a:t>
            </a:r>
          </a:p>
          <a:p>
            <a:endParaRPr lang="de-DE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genauso lang sind wie in Wirklichkeit!</a:t>
            </a:r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Oberflächeninhalt BEFC :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8105DB-9B65-7206-920A-3A970F0159DC}"/>
              </a:ext>
            </a:extLst>
          </p:cNvPr>
          <p:cNvSpPr txBox="1"/>
          <p:nvPr/>
        </p:nvSpPr>
        <p:spPr>
          <a:xfrm>
            <a:off x="181127" y="621322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8" name="Legende: mit Pfeil nach rechts 7">
            <a:extLst>
              <a:ext uri="{FF2B5EF4-FFF2-40B4-BE49-F238E27FC236}">
                <a16:creationId xmlns:a16="http://schemas.microsoft.com/office/drawing/2014/main" id="{00B4C538-C8F9-17AF-398E-04F1588FDFA4}"/>
              </a:ext>
            </a:extLst>
          </p:cNvPr>
          <p:cNvSpPr/>
          <p:nvPr/>
        </p:nvSpPr>
        <p:spPr>
          <a:xfrm>
            <a:off x="8948241" y="5729086"/>
            <a:ext cx="2128523" cy="10521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9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AA27A5-8BAF-B8F6-4479-501E80923DAD}"/>
              </a:ext>
            </a:extLst>
          </p:cNvPr>
          <p:cNvSpPr txBox="1"/>
          <p:nvPr/>
        </p:nvSpPr>
        <p:spPr>
          <a:xfrm>
            <a:off x="8948241" y="5793476"/>
            <a:ext cx="1525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Hier kommst du </a:t>
            </a:r>
          </a:p>
          <a:p>
            <a:pPr algn="ctr"/>
            <a:r>
              <a:rPr lang="de-DE" dirty="0"/>
              <a:t>zur Lösung</a:t>
            </a:r>
          </a:p>
        </p:txBody>
      </p:sp>
    </p:spTree>
    <p:extLst>
      <p:ext uri="{BB962C8B-B14F-4D97-AF65-F5344CB8AC3E}">
        <p14:creationId xmlns:p14="http://schemas.microsoft.com/office/powerpoint/2010/main" val="1162907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881E5-8D61-6535-85F1-62E8A24A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17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ECFEAC-9D0A-5A44-687F-521D00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760"/>
            <a:ext cx="12192000" cy="663309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6A9BDC6-9AD7-7D74-36AB-F47CFB527506}"/>
              </a:ext>
            </a:extLst>
          </p:cNvPr>
          <p:cNvSpPr txBox="1"/>
          <p:nvPr/>
        </p:nvSpPr>
        <p:spPr>
          <a:xfrm>
            <a:off x="6400800" y="72517"/>
            <a:ext cx="51964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kürzer sind als in echt! </a:t>
            </a:r>
          </a:p>
          <a:p>
            <a:r>
              <a:rPr lang="de-DE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EF, BC, AD</a:t>
            </a: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genauso lang sind wie in Wirklichkeit!</a:t>
            </a:r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Oberflächeninhalt BEFC 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2B53B5-CBAE-1B45-6CFD-71E0D4A1CF84}"/>
              </a:ext>
            </a:extLst>
          </p:cNvPr>
          <p:cNvSpPr txBox="1"/>
          <p:nvPr/>
        </p:nvSpPr>
        <p:spPr>
          <a:xfrm>
            <a:off x="181127" y="5920613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718D9E6-58B1-A97B-BEC2-D077534757BC}"/>
              </a:ext>
            </a:extLst>
          </p:cNvPr>
          <p:cNvSpPr txBox="1"/>
          <p:nvPr/>
        </p:nvSpPr>
        <p:spPr>
          <a:xfrm>
            <a:off x="3133877" y="593560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2896AB-DE3D-8A74-11EB-1BEAC50F15A9}"/>
              </a:ext>
            </a:extLst>
          </p:cNvPr>
          <p:cNvSpPr txBox="1"/>
          <p:nvPr/>
        </p:nvSpPr>
        <p:spPr>
          <a:xfrm>
            <a:off x="135408" y="1767713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523831-5BD2-0357-69BC-DDC3CA27D9DC}"/>
              </a:ext>
            </a:extLst>
          </p:cNvPr>
          <p:cNvSpPr txBox="1"/>
          <p:nvPr/>
        </p:nvSpPr>
        <p:spPr>
          <a:xfrm>
            <a:off x="1809902" y="-8566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929CDD-09AC-C815-D8D7-CA9D4FCC3BAB}"/>
              </a:ext>
            </a:extLst>
          </p:cNvPr>
          <p:cNvSpPr txBox="1"/>
          <p:nvPr/>
        </p:nvSpPr>
        <p:spPr>
          <a:xfrm>
            <a:off x="5286527" y="3742468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848421-FD2E-13FA-7F99-28EFE560FFF8}"/>
              </a:ext>
            </a:extLst>
          </p:cNvPr>
          <p:cNvSpPr txBox="1"/>
          <p:nvPr/>
        </p:nvSpPr>
        <p:spPr>
          <a:xfrm>
            <a:off x="1855621" y="348104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9D057B8-6D1F-6908-86F3-4893DAACC80A}"/>
              </a:ext>
            </a:extLst>
          </p:cNvPr>
          <p:cNvCxnSpPr>
            <a:cxnSpLocks/>
          </p:cNvCxnSpPr>
          <p:nvPr/>
        </p:nvCxnSpPr>
        <p:spPr>
          <a:xfrm flipV="1">
            <a:off x="423746" y="175743"/>
            <a:ext cx="1906859" cy="192916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F962796-0361-396B-E3BA-BFAFCFDA6A7D}"/>
              </a:ext>
            </a:extLst>
          </p:cNvPr>
          <p:cNvCxnSpPr>
            <a:cxnSpLocks/>
          </p:cNvCxnSpPr>
          <p:nvPr/>
        </p:nvCxnSpPr>
        <p:spPr>
          <a:xfrm flipV="1">
            <a:off x="430675" y="4290543"/>
            <a:ext cx="1484010" cy="147939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05CC5E6-FEDB-D267-EDD0-A33BF5F37AB9}"/>
              </a:ext>
            </a:extLst>
          </p:cNvPr>
          <p:cNvCxnSpPr>
            <a:cxnSpLocks/>
          </p:cNvCxnSpPr>
          <p:nvPr/>
        </p:nvCxnSpPr>
        <p:spPr>
          <a:xfrm flipV="1">
            <a:off x="3197640" y="3942706"/>
            <a:ext cx="1906859" cy="192916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0828E2AD-CAE8-DC2E-D017-8C8C16B7BB6F}"/>
              </a:ext>
            </a:extLst>
          </p:cNvPr>
          <p:cNvCxnSpPr>
            <a:cxnSpLocks/>
          </p:cNvCxnSpPr>
          <p:nvPr/>
        </p:nvCxnSpPr>
        <p:spPr>
          <a:xfrm flipV="1">
            <a:off x="2042588" y="3830119"/>
            <a:ext cx="288017" cy="337762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0B4BA13-506E-5035-15A3-B0BA00C9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63742"/>
            <a:ext cx="2743200" cy="365125"/>
          </a:xfrm>
        </p:spPr>
        <p:txBody>
          <a:bodyPr/>
          <a:lstStyle/>
          <a:p>
            <a:fld id="{F4A66B9D-B7CA-4CAF-BEBC-AC59ED9C5D52}" type="datetime1">
              <a:rPr lang="de-DE" smtClean="0"/>
              <a:t>28.04.2023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FF94B775-DA78-9EB0-5FF1-36D60B84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63742"/>
            <a:ext cx="4114800" cy="365125"/>
          </a:xfrm>
        </p:spPr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27B04CD-1232-9C53-1AF7-31917388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63742"/>
            <a:ext cx="2743200" cy="365125"/>
          </a:xfrm>
        </p:spPr>
        <p:txBody>
          <a:bodyPr/>
          <a:lstStyle/>
          <a:p>
            <a:fld id="{4C92E76C-BF76-403E-9E68-7AF749FDBEE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20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881E5-8D61-6535-85F1-62E8A24A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41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ECFEAC-9D0A-5A44-687F-521D00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36"/>
            <a:ext cx="12192000" cy="663309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6A9BDC6-9AD7-7D74-36AB-F47CFB527506}"/>
              </a:ext>
            </a:extLst>
          </p:cNvPr>
          <p:cNvSpPr txBox="1"/>
          <p:nvPr/>
        </p:nvSpPr>
        <p:spPr>
          <a:xfrm>
            <a:off x="6400800" y="35941"/>
            <a:ext cx="51964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kürzer sind als in echt! </a:t>
            </a:r>
          </a:p>
          <a:p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EF, BC, AD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genauso lang sind wie in Wirklichkeit!</a:t>
            </a:r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</a:t>
            </a: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</a:t>
            </a: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EA</a:t>
            </a: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FD</a:t>
            </a: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DC</a:t>
            </a: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CF</a:t>
            </a:r>
            <a:endParaRPr lang="de-DE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Oberflächeninhalt BEFC :</a:t>
            </a:r>
          </a:p>
          <a:p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2B53B5-CBAE-1B45-6CFD-71E0D4A1CF84}"/>
              </a:ext>
            </a:extLst>
          </p:cNvPr>
          <p:cNvSpPr txBox="1"/>
          <p:nvPr/>
        </p:nvSpPr>
        <p:spPr>
          <a:xfrm>
            <a:off x="181127" y="588403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718D9E6-58B1-A97B-BEC2-D077534757BC}"/>
              </a:ext>
            </a:extLst>
          </p:cNvPr>
          <p:cNvSpPr txBox="1"/>
          <p:nvPr/>
        </p:nvSpPr>
        <p:spPr>
          <a:xfrm>
            <a:off x="3133877" y="589902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2896AB-DE3D-8A74-11EB-1BEAC50F15A9}"/>
              </a:ext>
            </a:extLst>
          </p:cNvPr>
          <p:cNvSpPr txBox="1"/>
          <p:nvPr/>
        </p:nvSpPr>
        <p:spPr>
          <a:xfrm>
            <a:off x="135408" y="173113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523831-5BD2-0357-69BC-DDC3CA27D9DC}"/>
              </a:ext>
            </a:extLst>
          </p:cNvPr>
          <p:cNvSpPr txBox="1"/>
          <p:nvPr/>
        </p:nvSpPr>
        <p:spPr>
          <a:xfrm>
            <a:off x="1809902" y="-12223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929CDD-09AC-C815-D8D7-CA9D4FCC3BAB}"/>
              </a:ext>
            </a:extLst>
          </p:cNvPr>
          <p:cNvSpPr txBox="1"/>
          <p:nvPr/>
        </p:nvSpPr>
        <p:spPr>
          <a:xfrm>
            <a:off x="5286527" y="3705892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848421-FD2E-13FA-7F99-28EFE560FFF8}"/>
              </a:ext>
            </a:extLst>
          </p:cNvPr>
          <p:cNvSpPr txBox="1"/>
          <p:nvPr/>
        </p:nvSpPr>
        <p:spPr>
          <a:xfrm>
            <a:off x="1855621" y="344446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</a:t>
            </a:r>
          </a:p>
        </p:txBody>
      </p:sp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4AE9AEA1-B2ED-572E-5326-50CAFDF52982}"/>
              </a:ext>
            </a:extLst>
          </p:cNvPr>
          <p:cNvSpPr/>
          <p:nvPr/>
        </p:nvSpPr>
        <p:spPr>
          <a:xfrm>
            <a:off x="458315" y="2101782"/>
            <a:ext cx="2721282" cy="3707175"/>
          </a:xfrm>
          <a:prstGeom prst="rtTriangl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winkliges Dreieck 11">
            <a:extLst>
              <a:ext uri="{FF2B5EF4-FFF2-40B4-BE49-F238E27FC236}">
                <a16:creationId xmlns:a16="http://schemas.microsoft.com/office/drawing/2014/main" id="{937AA5B1-47F4-0064-F0A5-54DDC943D482}"/>
              </a:ext>
            </a:extLst>
          </p:cNvPr>
          <p:cNvSpPr/>
          <p:nvPr/>
        </p:nvSpPr>
        <p:spPr>
          <a:xfrm>
            <a:off x="2321776" y="158126"/>
            <a:ext cx="2721282" cy="3707175"/>
          </a:xfrm>
          <a:prstGeom prst="rtTriangl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85DC84D8-44BE-3BB5-57CA-311B7629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27166"/>
            <a:ext cx="2743200" cy="365125"/>
          </a:xfrm>
        </p:spPr>
        <p:txBody>
          <a:bodyPr/>
          <a:lstStyle/>
          <a:p>
            <a:fld id="{DA822C89-34F0-4522-B3F8-8ECE4221DCB2}" type="datetime1">
              <a:rPr lang="de-DE" smtClean="0"/>
              <a:t>28.04.2023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E625DF0-2869-BA92-90D3-7F9F0F7B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27166"/>
            <a:ext cx="4114800" cy="365125"/>
          </a:xfrm>
        </p:spPr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58C8C624-490D-1C62-8A41-D6894F92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27166"/>
            <a:ext cx="2743200" cy="365125"/>
          </a:xfrm>
        </p:spPr>
        <p:txBody>
          <a:bodyPr/>
          <a:lstStyle/>
          <a:p>
            <a:fld id="{4C92E76C-BF76-403E-9E68-7AF749FDBEE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593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881E5-8D61-6535-85F1-62E8A24A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29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ECFEAC-9D0A-5A44-687F-521D00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048"/>
            <a:ext cx="12192000" cy="663309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6A9BDC6-9AD7-7D74-36AB-F47CFB527506}"/>
              </a:ext>
            </a:extLst>
          </p:cNvPr>
          <p:cNvSpPr txBox="1"/>
          <p:nvPr/>
        </p:nvSpPr>
        <p:spPr>
          <a:xfrm>
            <a:off x="6400800" y="54229"/>
            <a:ext cx="519646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kürzer sind als in echt! </a:t>
            </a:r>
          </a:p>
          <a:p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EF, BC, AD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Gib alle Kanten an, die im Schrägbild genauso lang sind wie in Wirklichkeit!</a:t>
            </a:r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AB, BE, EA, FD, DC, CF</a:t>
            </a:r>
            <a:endParaRPr lang="de-DE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Oberflächeninhalt BEFC:</a:t>
            </a:r>
          </a:p>
          <a:p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de-D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  <a:t> 	= BE     * BC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  <a:t>	= 5 cm * 6 cm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</a:rPr>
              <a:t>= 30 cm</a:t>
            </a: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2B53B5-CBAE-1B45-6CFD-71E0D4A1CF84}"/>
              </a:ext>
            </a:extLst>
          </p:cNvPr>
          <p:cNvSpPr txBox="1"/>
          <p:nvPr/>
        </p:nvSpPr>
        <p:spPr>
          <a:xfrm>
            <a:off x="181127" y="590232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718D9E6-58B1-A97B-BEC2-D077534757BC}"/>
              </a:ext>
            </a:extLst>
          </p:cNvPr>
          <p:cNvSpPr txBox="1"/>
          <p:nvPr/>
        </p:nvSpPr>
        <p:spPr>
          <a:xfrm>
            <a:off x="3133877" y="5917313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2896AB-DE3D-8A74-11EB-1BEAC50F15A9}"/>
              </a:ext>
            </a:extLst>
          </p:cNvPr>
          <p:cNvSpPr txBox="1"/>
          <p:nvPr/>
        </p:nvSpPr>
        <p:spPr>
          <a:xfrm>
            <a:off x="135408" y="174942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523831-5BD2-0357-69BC-DDC3CA27D9DC}"/>
              </a:ext>
            </a:extLst>
          </p:cNvPr>
          <p:cNvSpPr txBox="1"/>
          <p:nvPr/>
        </p:nvSpPr>
        <p:spPr>
          <a:xfrm>
            <a:off x="1809902" y="-103948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929CDD-09AC-C815-D8D7-CA9D4FCC3BAB}"/>
              </a:ext>
            </a:extLst>
          </p:cNvPr>
          <p:cNvSpPr txBox="1"/>
          <p:nvPr/>
        </p:nvSpPr>
        <p:spPr>
          <a:xfrm>
            <a:off x="5286527" y="372418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848421-FD2E-13FA-7F99-28EFE560FFF8}"/>
              </a:ext>
            </a:extLst>
          </p:cNvPr>
          <p:cNvSpPr txBox="1"/>
          <p:nvPr/>
        </p:nvSpPr>
        <p:spPr>
          <a:xfrm>
            <a:off x="1855621" y="3462753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25D7EA66-1FB5-D5B9-C534-9C25A7FEF27A}"/>
              </a:ext>
            </a:extLst>
          </p:cNvPr>
          <p:cNvSpPr/>
          <p:nvPr/>
        </p:nvSpPr>
        <p:spPr>
          <a:xfrm rot="18861230">
            <a:off x="1048384" y="758132"/>
            <a:ext cx="3459332" cy="4569114"/>
          </a:xfrm>
          <a:prstGeom prst="parallelogram">
            <a:avLst>
              <a:gd name="adj" fmla="val 20611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1E2DC43-F657-E62C-C2A8-9FD79C06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45454"/>
            <a:ext cx="2743200" cy="365125"/>
          </a:xfrm>
        </p:spPr>
        <p:txBody>
          <a:bodyPr/>
          <a:lstStyle/>
          <a:p>
            <a:fld id="{EF0FE8FF-B102-4192-8554-039FA59F2BC2}" type="datetime1">
              <a:rPr lang="de-DE" smtClean="0"/>
              <a:t>28.04.2023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C33BC3-26B9-A79C-EC4E-7C51FA03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45454"/>
            <a:ext cx="4114800" cy="365125"/>
          </a:xfrm>
        </p:spPr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90B7DC0F-9617-83B8-A243-36A61BD1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45454"/>
            <a:ext cx="2743200" cy="365125"/>
          </a:xfrm>
        </p:spPr>
        <p:txBody>
          <a:bodyPr/>
          <a:lstStyle/>
          <a:p>
            <a:fld id="{4C92E76C-BF76-403E-9E68-7AF749FDBEE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09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881E5-8D61-6535-85F1-62E8A24A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939"/>
            <a:ext cx="105156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ECFEAC-9D0A-5A44-687F-521D00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157"/>
            <a:ext cx="12192000" cy="663309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0271F4-4B2D-F164-55F6-6EB17502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064"/>
            <a:ext cx="11965154" cy="6983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BEFF5AC-BDA5-E9CA-E482-4CB2158C76D9}"/>
              </a:ext>
            </a:extLst>
          </p:cNvPr>
          <p:cNvSpPr txBox="1"/>
          <p:nvPr/>
        </p:nvSpPr>
        <p:spPr>
          <a:xfrm>
            <a:off x="181127" y="570115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E9627C-CFEB-FF32-74D3-FC6E2E8067C6}"/>
              </a:ext>
            </a:extLst>
          </p:cNvPr>
          <p:cNvSpPr txBox="1"/>
          <p:nvPr/>
        </p:nvSpPr>
        <p:spPr>
          <a:xfrm>
            <a:off x="3133877" y="571614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91F7A3C-EB6B-5D22-8766-BDFD04E40799}"/>
              </a:ext>
            </a:extLst>
          </p:cNvPr>
          <p:cNvSpPr txBox="1"/>
          <p:nvPr/>
        </p:nvSpPr>
        <p:spPr>
          <a:xfrm>
            <a:off x="135408" y="154825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E2A60B-B5B1-73ED-119B-AD64DAA517F7}"/>
              </a:ext>
            </a:extLst>
          </p:cNvPr>
          <p:cNvSpPr txBox="1"/>
          <p:nvPr/>
        </p:nvSpPr>
        <p:spPr>
          <a:xfrm>
            <a:off x="1809902" y="-30511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E29CE8-FAF5-5A03-9C34-1661BFE7F456}"/>
              </a:ext>
            </a:extLst>
          </p:cNvPr>
          <p:cNvSpPr txBox="1"/>
          <p:nvPr/>
        </p:nvSpPr>
        <p:spPr>
          <a:xfrm>
            <a:off x="5286527" y="3523012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03C2EBD-E51B-718A-2474-B7C2DDD8D20C}"/>
              </a:ext>
            </a:extLst>
          </p:cNvPr>
          <p:cNvSpPr txBox="1"/>
          <p:nvPr/>
        </p:nvSpPr>
        <p:spPr>
          <a:xfrm>
            <a:off x="11217516" y="520509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4137ABA-594C-7B44-2F3D-E99FA83BDDD1}"/>
              </a:ext>
            </a:extLst>
          </p:cNvPr>
          <p:cNvSpPr txBox="1"/>
          <p:nvPr/>
        </p:nvSpPr>
        <p:spPr>
          <a:xfrm>
            <a:off x="7165298" y="134622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C5FC7BC-4785-CDC1-E74C-EC158821D94F}"/>
              </a:ext>
            </a:extLst>
          </p:cNvPr>
          <p:cNvSpPr txBox="1"/>
          <p:nvPr/>
        </p:nvSpPr>
        <p:spPr>
          <a:xfrm>
            <a:off x="7119579" y="523758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6674D2-1831-F70E-23BE-4630D7E4E349}"/>
              </a:ext>
            </a:extLst>
          </p:cNvPr>
          <p:cNvSpPr txBox="1"/>
          <p:nvPr/>
        </p:nvSpPr>
        <p:spPr>
          <a:xfrm>
            <a:off x="11194657" y="13462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A2206F61-39BE-DCF0-2308-11838FE4C2C4}"/>
              </a:ext>
            </a:extLst>
          </p:cNvPr>
          <p:cNvSpPr/>
          <p:nvPr/>
        </p:nvSpPr>
        <p:spPr>
          <a:xfrm rot="18861230">
            <a:off x="1048384" y="556964"/>
            <a:ext cx="3459332" cy="4569114"/>
          </a:xfrm>
          <a:prstGeom prst="parallelogram">
            <a:avLst>
              <a:gd name="adj" fmla="val 20611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BA469B5-EA38-A4D6-C495-29DFCC66C6C2}"/>
              </a:ext>
            </a:extLst>
          </p:cNvPr>
          <p:cNvSpPr/>
          <p:nvPr/>
        </p:nvSpPr>
        <p:spPr>
          <a:xfrm>
            <a:off x="7437863" y="596287"/>
            <a:ext cx="3689091" cy="464320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963FB0-D68F-5DBA-546D-F2CCBF8B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44286"/>
            <a:ext cx="2743200" cy="365125"/>
          </a:xfrm>
        </p:spPr>
        <p:txBody>
          <a:bodyPr/>
          <a:lstStyle/>
          <a:p>
            <a:fld id="{E5C5859E-BF1F-4182-953E-CE02CD53D412}" type="datetime1">
              <a:rPr lang="de-DE" smtClean="0"/>
              <a:t>28.04.2023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B83A552-9464-6596-F0CE-125E1A08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44286"/>
            <a:ext cx="4114800" cy="365125"/>
          </a:xfrm>
        </p:spPr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E77C1ABA-645F-3F38-D760-F5C3E00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44286"/>
            <a:ext cx="2743200" cy="365125"/>
          </a:xfrm>
        </p:spPr>
        <p:txBody>
          <a:bodyPr/>
          <a:lstStyle/>
          <a:p>
            <a:fld id="{4C92E76C-BF76-403E-9E68-7AF749FDBEE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084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15" descr="Luftballons für Party">
                <a:extLst>
                  <a:ext uri="{FF2B5EF4-FFF2-40B4-BE49-F238E27FC236}">
                    <a16:creationId xmlns:a16="http://schemas.microsoft.com/office/drawing/2014/main" id="{4CD20A44-8BB3-0D1A-B1FF-FCF69DDED4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2930942"/>
                  </p:ext>
                </p:extLst>
              </p:nvPr>
            </p:nvGraphicFramePr>
            <p:xfrm>
              <a:off x="6111448" y="3115"/>
              <a:ext cx="2701831" cy="69396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01831" cy="6939681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 ax="91412" ay="-2938898" az="-68982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9460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15" descr="Luftballons für Party">
                <a:extLst>
                  <a:ext uri="{FF2B5EF4-FFF2-40B4-BE49-F238E27FC236}">
                    <a16:creationId xmlns:a16="http://schemas.microsoft.com/office/drawing/2014/main" id="{4CD20A44-8BB3-0D1A-B1FF-FCF69DDED4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1448" y="3115"/>
                <a:ext cx="2701831" cy="6939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-Modell 12" descr="Luftballons für Party">
                <a:extLst>
                  <a:ext uri="{FF2B5EF4-FFF2-40B4-BE49-F238E27FC236}">
                    <a16:creationId xmlns:a16="http://schemas.microsoft.com/office/drawing/2014/main" id="{CD848AD3-6BB9-F1D6-0112-B2217B13EE1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06072007"/>
                  </p:ext>
                </p:extLst>
              </p:nvPr>
            </p:nvGraphicFramePr>
            <p:xfrm>
              <a:off x="3200899" y="-379818"/>
              <a:ext cx="4443680" cy="658963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43680" cy="6589636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9460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-Modell 12" descr="Luftballons für Party">
                <a:extLst>
                  <a:ext uri="{FF2B5EF4-FFF2-40B4-BE49-F238E27FC236}">
                    <a16:creationId xmlns:a16="http://schemas.microsoft.com/office/drawing/2014/main" id="{CD848AD3-6BB9-F1D6-0112-B2217B13E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0899" y="-379818"/>
                <a:ext cx="4443680" cy="6589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-Modell 16" descr="Luftballons für Party">
                <a:extLst>
                  <a:ext uri="{FF2B5EF4-FFF2-40B4-BE49-F238E27FC236}">
                    <a16:creationId xmlns:a16="http://schemas.microsoft.com/office/drawing/2014/main" id="{13DEC672-1BF8-7150-857C-432AA4DFAD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9414651"/>
                  </p:ext>
                </p:extLst>
              </p:nvPr>
            </p:nvGraphicFramePr>
            <p:xfrm>
              <a:off x="1849473" y="-495448"/>
              <a:ext cx="3215013" cy="66023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15013" cy="6602304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 ax="3327584" ay="3142156" az="2940307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9460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-Modell 16" descr="Luftballons für Party">
                <a:extLst>
                  <a:ext uri="{FF2B5EF4-FFF2-40B4-BE49-F238E27FC236}">
                    <a16:creationId xmlns:a16="http://schemas.microsoft.com/office/drawing/2014/main" id="{13DEC672-1BF8-7150-857C-432AA4DFAD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9473" y="-495448"/>
                <a:ext cx="3215013" cy="660230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4A0D6D17-E81C-348D-211D-35316F238742}"/>
              </a:ext>
            </a:extLst>
          </p:cNvPr>
          <p:cNvSpPr/>
          <p:nvPr/>
        </p:nvSpPr>
        <p:spPr>
          <a:xfrm>
            <a:off x="2083443" y="4572000"/>
            <a:ext cx="6678592" cy="16783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1863D7-51DD-9E69-B17B-B394119E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Inhaltsplatzhalter 10" descr="Randalierender T-Rex">
                <a:extLst>
                  <a:ext uri="{FF2B5EF4-FFF2-40B4-BE49-F238E27FC236}">
                    <a16:creationId xmlns:a16="http://schemas.microsoft.com/office/drawing/2014/main" id="{54B22594-B19B-A8DE-818E-668DD5829AAF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640609"/>
                  </p:ext>
                </p:extLst>
              </p:nvPr>
            </p:nvGraphicFramePr>
            <p:xfrm>
              <a:off x="-910989" y="-590308"/>
              <a:ext cx="11255346" cy="77833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1255346" cy="7783350"/>
                    </a:xfrm>
                    <a:prstGeom prst="rect">
                      <a:avLst/>
                    </a:prstGeom>
                  </am3d:spPr>
                  <am3d:camera>
                    <am3d:pos x="0" y="0" z="5459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04" d="1000000"/>
                    <am3d:preTrans dx="-759252" dy="-7313658" dz="524888"/>
                    <am3d:scale>
                      <am3d:sx n="1000000" d="1000000"/>
                      <am3d:sy n="1000000" d="1000000"/>
                      <am3d:sz n="1000000" d="1000000"/>
                    </am3d:scale>
                    <am3d:rot ax="1835299" ay="3638842" az="1635547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92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2375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Inhaltsplatzhalter 10" descr="Randalierender T-Rex">
                <a:extLst>
                  <a:ext uri="{FF2B5EF4-FFF2-40B4-BE49-F238E27FC236}">
                    <a16:creationId xmlns:a16="http://schemas.microsoft.com/office/drawing/2014/main" id="{54B22594-B19B-A8DE-818E-668DD5829A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10989" y="-590308"/>
                <a:ext cx="11255346" cy="778335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2D9255-E553-AB20-869B-9E15712F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314609-8766-1757-A77B-70A300CB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3651C6-7D48-B889-649F-E9B9911F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10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926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663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663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937E8-E2B3-8125-B47D-9635AA2A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Wiederholung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178DA9-2C0C-B2F7-71AB-D026A74D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42642-0809-9BF0-E4DE-8A524F70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CF6D28-F205-1A2B-B625-F656AE01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002A5F-5434-C8A4-B5A3-3A8B0525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3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ADD3407-DBD3-A1A6-C9DB-A764CBF0AAE2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EA0C44E-66DE-180A-1915-39C78E58AB84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6ED1CBF-29EC-6FF1-0E7F-1C5754DD404B}"/>
              </a:ext>
            </a:extLst>
          </p:cNvPr>
          <p:cNvCxnSpPr/>
          <p:nvPr/>
        </p:nvCxnSpPr>
        <p:spPr>
          <a:xfrm flipV="1">
            <a:off x="9714103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Dunkelgrauer Würfel">
                <a:extLst>
                  <a:ext uri="{FF2B5EF4-FFF2-40B4-BE49-F238E27FC236}">
                    <a16:creationId xmlns:a16="http://schemas.microsoft.com/office/drawing/2014/main" id="{6ACC4736-92CC-56D9-EE43-2E4B4C3047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7143248"/>
                  </p:ext>
                </p:extLst>
              </p:nvPr>
            </p:nvGraphicFramePr>
            <p:xfrm>
              <a:off x="3581401" y="1777143"/>
              <a:ext cx="3959092" cy="41845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59092" cy="418455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3493104" ay="1969329" az="24708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266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Dunkelgrauer Würfel">
                <a:extLst>
                  <a:ext uri="{FF2B5EF4-FFF2-40B4-BE49-F238E27FC236}">
                    <a16:creationId xmlns:a16="http://schemas.microsoft.com/office/drawing/2014/main" id="{6ACC4736-92CC-56D9-EE43-2E4B4C3047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1401" y="1777143"/>
                <a:ext cx="3959092" cy="41845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4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chseck 30">
            <a:extLst>
              <a:ext uri="{FF2B5EF4-FFF2-40B4-BE49-F238E27FC236}">
                <a16:creationId xmlns:a16="http://schemas.microsoft.com/office/drawing/2014/main" id="{56B7E9FA-AE49-87F5-76D0-D451F8E5A7A5}"/>
              </a:ext>
            </a:extLst>
          </p:cNvPr>
          <p:cNvSpPr/>
          <p:nvPr/>
        </p:nvSpPr>
        <p:spPr>
          <a:xfrm>
            <a:off x="5479290" y="1735351"/>
            <a:ext cx="2665118" cy="4345960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Sechseck 31">
            <a:extLst>
              <a:ext uri="{FF2B5EF4-FFF2-40B4-BE49-F238E27FC236}">
                <a16:creationId xmlns:a16="http://schemas.microsoft.com/office/drawing/2014/main" id="{A7F06D97-BF6F-BB34-700F-7714BCA5286F}"/>
              </a:ext>
            </a:extLst>
          </p:cNvPr>
          <p:cNvSpPr/>
          <p:nvPr/>
        </p:nvSpPr>
        <p:spPr>
          <a:xfrm>
            <a:off x="8334126" y="1870818"/>
            <a:ext cx="3849648" cy="4189518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BEF32659-2282-C675-CAD8-60BCD9CFC2BD}"/>
              </a:ext>
            </a:extLst>
          </p:cNvPr>
          <p:cNvSpPr/>
          <p:nvPr/>
        </p:nvSpPr>
        <p:spPr>
          <a:xfrm>
            <a:off x="2674351" y="1735351"/>
            <a:ext cx="2665118" cy="4345960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Sechseck 9">
            <a:extLst>
              <a:ext uri="{FF2B5EF4-FFF2-40B4-BE49-F238E27FC236}">
                <a16:creationId xmlns:a16="http://schemas.microsoft.com/office/drawing/2014/main" id="{B3F0400D-FA2B-5C7D-49D6-56C8E07566E2}"/>
              </a:ext>
            </a:extLst>
          </p:cNvPr>
          <p:cNvSpPr/>
          <p:nvPr/>
        </p:nvSpPr>
        <p:spPr>
          <a:xfrm>
            <a:off x="8226" y="1919502"/>
            <a:ext cx="2665118" cy="4252697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32365E1-ECC3-30FD-EFC8-31188712BA64}"/>
              </a:ext>
            </a:extLst>
          </p:cNvPr>
          <p:cNvSpPr/>
          <p:nvPr/>
        </p:nvSpPr>
        <p:spPr>
          <a:xfrm>
            <a:off x="1119762" y="5259051"/>
            <a:ext cx="442047" cy="4024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5FF6DF-6CB3-30B3-B46B-24B8754FD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 Würfel im Schrägbild?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9DD7EC7-3FE1-5A94-53A1-80C00C9B9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b="24815"/>
          <a:stretch/>
        </p:blipFill>
        <p:spPr>
          <a:xfrm>
            <a:off x="0" y="2075277"/>
            <a:ext cx="12374742" cy="2944732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83F133-4165-E1BF-894F-85C700F6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D7A7-68A3-4410-B260-58B3650AC957}" type="datetime1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BC4BF4-5648-E3A0-86F4-A1BB0A63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7D0E15-0420-617E-89D8-4203E00F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4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7852BF7-1EB3-3652-9035-A0B981B0B2B0}"/>
              </a:ext>
            </a:extLst>
          </p:cNvPr>
          <p:cNvSpPr/>
          <p:nvPr/>
        </p:nvSpPr>
        <p:spPr>
          <a:xfrm>
            <a:off x="6665981" y="5302990"/>
            <a:ext cx="578699" cy="4176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A55CADD-6B36-784F-DC6E-3F5B04A5532A}"/>
              </a:ext>
            </a:extLst>
          </p:cNvPr>
          <p:cNvSpPr/>
          <p:nvPr/>
        </p:nvSpPr>
        <p:spPr>
          <a:xfrm>
            <a:off x="1123468" y="5274457"/>
            <a:ext cx="446567" cy="3555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3105B6E-80FF-915E-8B28-36922A431214}"/>
              </a:ext>
            </a:extLst>
          </p:cNvPr>
          <p:cNvSpPr/>
          <p:nvPr/>
        </p:nvSpPr>
        <p:spPr>
          <a:xfrm>
            <a:off x="9532219" y="5377462"/>
            <a:ext cx="578699" cy="3902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EB6FCAF-A7D4-6B85-18CE-3E1F8C2D236A}"/>
              </a:ext>
            </a:extLst>
          </p:cNvPr>
          <p:cNvSpPr/>
          <p:nvPr/>
        </p:nvSpPr>
        <p:spPr>
          <a:xfrm>
            <a:off x="11259672" y="6172199"/>
            <a:ext cx="1115070" cy="8452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4E16080-60B7-73D1-BFE2-5FB6587F6B96}"/>
              </a:ext>
            </a:extLst>
          </p:cNvPr>
          <p:cNvGrpSpPr/>
          <p:nvPr/>
        </p:nvGrpSpPr>
        <p:grpSpPr>
          <a:xfrm>
            <a:off x="6617358" y="5242711"/>
            <a:ext cx="578699" cy="502030"/>
            <a:chOff x="5392539" y="5417457"/>
            <a:chExt cx="578699" cy="578699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43AD0AA-EDC6-EB59-3161-2A1DFC8265C8}"/>
                </a:ext>
              </a:extLst>
            </p:cNvPr>
            <p:cNvCxnSpPr/>
            <p:nvPr/>
          </p:nvCxnSpPr>
          <p:spPr>
            <a:xfrm>
              <a:off x="5392539" y="5475499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A2DA82A-A3F4-A1D6-833D-18F57905A0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1162" y="5466080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5F913FE-896D-72F8-882E-4F5313B85796}"/>
              </a:ext>
            </a:extLst>
          </p:cNvPr>
          <p:cNvGrpSpPr/>
          <p:nvPr/>
        </p:nvGrpSpPr>
        <p:grpSpPr>
          <a:xfrm>
            <a:off x="1015322" y="5186149"/>
            <a:ext cx="578700" cy="502030"/>
            <a:chOff x="5392539" y="5417458"/>
            <a:chExt cx="578700" cy="578699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EBB4A98B-8FE0-466B-9A71-01E7DA01A141}"/>
                </a:ext>
              </a:extLst>
            </p:cNvPr>
            <p:cNvCxnSpPr/>
            <p:nvPr/>
          </p:nvCxnSpPr>
          <p:spPr>
            <a:xfrm>
              <a:off x="5392539" y="5475499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17AC44CB-D884-D077-B51D-3F76851824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1163" y="5466081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0A07B3B-2E7C-230D-48D6-80D888B97177}"/>
              </a:ext>
            </a:extLst>
          </p:cNvPr>
          <p:cNvGrpSpPr/>
          <p:nvPr/>
        </p:nvGrpSpPr>
        <p:grpSpPr>
          <a:xfrm>
            <a:off x="9479477" y="5265669"/>
            <a:ext cx="578699" cy="502030"/>
            <a:chOff x="5392539" y="5417457"/>
            <a:chExt cx="578699" cy="578699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B54FBEF-3899-AD29-84F8-E5E2BA17936D}"/>
                </a:ext>
              </a:extLst>
            </p:cNvPr>
            <p:cNvCxnSpPr/>
            <p:nvPr/>
          </p:nvCxnSpPr>
          <p:spPr>
            <a:xfrm>
              <a:off x="5392539" y="5475499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1B0ACE1A-47FF-4C4B-0633-CB22EB8B377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1162" y="5466080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4016137-9AE0-3F85-CF05-4D2DC4E04EF4}"/>
              </a:ext>
            </a:extLst>
          </p:cNvPr>
          <p:cNvSpPr/>
          <p:nvPr/>
        </p:nvSpPr>
        <p:spPr>
          <a:xfrm>
            <a:off x="3902078" y="5292548"/>
            <a:ext cx="496952" cy="3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7385345-4206-DF99-C998-849A628E629A}"/>
              </a:ext>
            </a:extLst>
          </p:cNvPr>
          <p:cNvSpPr/>
          <p:nvPr/>
        </p:nvSpPr>
        <p:spPr>
          <a:xfrm>
            <a:off x="3926064" y="5292548"/>
            <a:ext cx="446567" cy="3555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423303-CCEF-3182-6492-F7EA80EC9750}"/>
              </a:ext>
            </a:extLst>
          </p:cNvPr>
          <p:cNvSpPr txBox="1"/>
          <p:nvPr/>
        </p:nvSpPr>
        <p:spPr>
          <a:xfrm>
            <a:off x="1016253" y="1317335"/>
            <a:ext cx="825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Klicke auf das Feld für den im Schrägbild richtig dargestellten Würfel.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567EE79-DBC9-D664-3F4F-0807FDE8F39A}"/>
              </a:ext>
            </a:extLst>
          </p:cNvPr>
          <p:cNvGrpSpPr/>
          <p:nvPr/>
        </p:nvGrpSpPr>
        <p:grpSpPr>
          <a:xfrm>
            <a:off x="3852485" y="5225754"/>
            <a:ext cx="578699" cy="502030"/>
            <a:chOff x="5392539" y="5417457"/>
            <a:chExt cx="578699" cy="578699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369E4E74-FC1D-8502-2677-3BACEE7A9591}"/>
                </a:ext>
              </a:extLst>
            </p:cNvPr>
            <p:cNvCxnSpPr/>
            <p:nvPr/>
          </p:nvCxnSpPr>
          <p:spPr>
            <a:xfrm>
              <a:off x="5392539" y="5475499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AA9D190C-E346-402A-6A9C-091122E669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1162" y="5466080"/>
              <a:ext cx="578699" cy="4814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hteck 32">
            <a:extLst>
              <a:ext uri="{FF2B5EF4-FFF2-40B4-BE49-F238E27FC236}">
                <a16:creationId xmlns:a16="http://schemas.microsoft.com/office/drawing/2014/main" id="{B47713D4-6D23-74AB-DAAD-5B019BCA6247}"/>
              </a:ext>
            </a:extLst>
          </p:cNvPr>
          <p:cNvSpPr/>
          <p:nvPr/>
        </p:nvSpPr>
        <p:spPr>
          <a:xfrm>
            <a:off x="6665981" y="5316021"/>
            <a:ext cx="578699" cy="411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1882CD6-E6B0-B0F7-A6D3-DE7924E4630C}"/>
              </a:ext>
            </a:extLst>
          </p:cNvPr>
          <p:cNvSpPr/>
          <p:nvPr/>
        </p:nvSpPr>
        <p:spPr>
          <a:xfrm>
            <a:off x="9523981" y="5349378"/>
            <a:ext cx="578699" cy="411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362165F7-518E-47C2-56DA-52099F49C2BC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1EF616AF-6693-4CE9-6674-FA7A5C184254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00CA5A3-EC6A-498E-2535-29134CBA800A}"/>
              </a:ext>
            </a:extLst>
          </p:cNvPr>
          <p:cNvCxnSpPr/>
          <p:nvPr/>
        </p:nvCxnSpPr>
        <p:spPr>
          <a:xfrm flipV="1">
            <a:off x="9714103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53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6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8A04D-AA9D-B36E-D6CE-3E430466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35" y="500062"/>
            <a:ext cx="10515600" cy="1325563"/>
          </a:xfrm>
        </p:spPr>
        <p:txBody>
          <a:bodyPr/>
          <a:lstStyle/>
          <a:p>
            <a:r>
              <a:rPr lang="de-DE" dirty="0"/>
              <a:t>Anleitung zum Zeichnen von Prismen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380572-D240-A39E-1401-C6A4163F5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24B5E3-6306-81C2-8E43-AA9DDDB35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A39F-C43D-4B7E-9D0A-DA023B443F13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85C669-A5FB-D4AF-660A-4783E186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DA5157-2372-FF42-7C8D-1D8EE5C7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5</a:t>
            </a:fld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6E810A1-09CB-D172-4EEA-0583DFFF360E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6300B78-5919-0F36-82B0-5479C8C83850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 descr="Sechseckiges Prisma und Basis Blau">
                <a:extLst>
                  <a:ext uri="{FF2B5EF4-FFF2-40B4-BE49-F238E27FC236}">
                    <a16:creationId xmlns:a16="http://schemas.microsoft.com/office/drawing/2014/main" id="{08AC95D0-FFF9-EAF8-1F7C-68B9944F75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315312"/>
                  </p:ext>
                </p:extLst>
              </p:nvPr>
            </p:nvGraphicFramePr>
            <p:xfrm>
              <a:off x="6454848" y="1980495"/>
              <a:ext cx="3512849" cy="422098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12849" cy="4220986"/>
                    </a:xfrm>
                    <a:prstGeom prst="rect">
                      <a:avLst/>
                    </a:prstGeom>
                  </am3d:spPr>
                  <am3d:camera>
                    <am3d:pos x="0" y="0" z="779275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8614" d="1000000"/>
                    <am3d:preTrans dx="36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216357" ay="-2229463" az="-57035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1029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 descr="Sechseckiges Prisma und Basis Blau">
                <a:extLst>
                  <a:ext uri="{FF2B5EF4-FFF2-40B4-BE49-F238E27FC236}">
                    <a16:creationId xmlns:a16="http://schemas.microsoft.com/office/drawing/2014/main" id="{08AC95D0-FFF9-EAF8-1F7C-68B9944F7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4848" y="1980495"/>
                <a:ext cx="3512849" cy="4220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Ditetragonales Prisma und Basis Blau">
                <a:extLst>
                  <a:ext uri="{FF2B5EF4-FFF2-40B4-BE49-F238E27FC236}">
                    <a16:creationId xmlns:a16="http://schemas.microsoft.com/office/drawing/2014/main" id="{BF287114-1B0D-9407-132D-A3CA85E3B5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5378790"/>
                  </p:ext>
                </p:extLst>
              </p:nvPr>
            </p:nvGraphicFramePr>
            <p:xfrm>
              <a:off x="1711780" y="1902444"/>
              <a:ext cx="3254757" cy="437708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254757" cy="4377087"/>
                    </a:xfrm>
                    <a:prstGeom prst="rect">
                      <a:avLst/>
                    </a:prstGeom>
                  </am3d:spPr>
                  <am3d:camera>
                    <am3d:pos x="0" y="0" z="66470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034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548207" ay="1386608" az="199776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0200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Ditetragonales Prisma und Basis Blau">
                <a:extLst>
                  <a:ext uri="{FF2B5EF4-FFF2-40B4-BE49-F238E27FC236}">
                    <a16:creationId xmlns:a16="http://schemas.microsoft.com/office/drawing/2014/main" id="{BF287114-1B0D-9407-132D-A3CA85E3B5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780" y="1902444"/>
                <a:ext cx="3254757" cy="43770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92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01441-2EE3-5FAC-6A0E-41EF2055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Prismen im Schrägbild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01C21-5639-9D89-E221-D49758FC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Nehme nun ein kariertes Blatt Papier und einen Bleistift zur Hand. Übernehme das 5-Eck aus der nächsten Folie in deinen Hefter und rechne die gegebene Höhe h = 6 cm in die zu zeichnende Höhe (denk an die Konventionen eines </a:t>
            </a:r>
            <a:r>
              <a:rPr lang="de-DE"/>
              <a:t>Schrägbildes!) um</a:t>
            </a:r>
            <a:r>
              <a:rPr lang="de-DE" dirty="0"/>
              <a:t>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0F5F56-7E16-406E-CB19-A6050A81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E4B-3E61-4161-8E79-E4E0432A10B4}" type="datetime1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B685AB-758C-4DA8-194A-CE175478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7F4801-7623-6A12-E655-7AD56E86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6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350F4C3-95EE-AE9A-53F8-B68E823D7621}"/>
              </a:ext>
            </a:extLst>
          </p:cNvPr>
          <p:cNvCxnSpPr/>
          <p:nvPr/>
        </p:nvCxnSpPr>
        <p:spPr>
          <a:xfrm flipV="1">
            <a:off x="9272336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4B66FCB-C0C1-78E5-7F83-AE141F1459EE}"/>
              </a:ext>
            </a:extLst>
          </p:cNvPr>
          <p:cNvCxnSpPr/>
          <p:nvPr/>
        </p:nvCxnSpPr>
        <p:spPr>
          <a:xfrm flipV="1">
            <a:off x="9479477" y="1317335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9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E2BA164-08CE-EE38-2F70-67C23F4577B8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AAC6BC-290D-67BE-EA92-CB9ADF8D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F36-A235-43CA-B268-5174143CB3E6}" type="datetime1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39F7F6-B141-15C2-8051-8281D28D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8D5EC-1E07-06B5-C72C-476DA20A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7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AA527BE-FCBC-0D8F-82F6-2640B6F86175}"/>
              </a:ext>
            </a:extLst>
          </p:cNvPr>
          <p:cNvSpPr/>
          <p:nvPr/>
        </p:nvSpPr>
        <p:spPr>
          <a:xfrm>
            <a:off x="1979271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5B22A8E6-BCCB-97F9-2D45-26BC36218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475" y="4922747"/>
            <a:ext cx="995084" cy="995084"/>
          </a:xfrm>
          <a:prstGeom prst="rect">
            <a:avLst/>
          </a:prstGeom>
        </p:spPr>
      </p:pic>
      <p:sp>
        <p:nvSpPr>
          <p:cNvPr id="17" name="Legende: mit Pfeil nach unten 16">
            <a:extLst>
              <a:ext uri="{FF2B5EF4-FFF2-40B4-BE49-F238E27FC236}">
                <a16:creationId xmlns:a16="http://schemas.microsoft.com/office/drawing/2014/main" id="{06F4354D-E174-054B-C48B-2AC8CE7666B6}"/>
              </a:ext>
            </a:extLst>
          </p:cNvPr>
          <p:cNvSpPr/>
          <p:nvPr/>
        </p:nvSpPr>
        <p:spPr>
          <a:xfrm>
            <a:off x="10891777" y="3429000"/>
            <a:ext cx="1225782" cy="14363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Hier klicken zur Anleitung</a:t>
            </a:r>
          </a:p>
        </p:txBody>
      </p:sp>
    </p:spTree>
    <p:extLst>
      <p:ext uri="{BB962C8B-B14F-4D97-AF65-F5344CB8AC3E}">
        <p14:creationId xmlns:p14="http://schemas.microsoft.com/office/powerpoint/2010/main" val="95670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9E88CAA-8416-9A3A-2D7E-57E0242E2694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EAA831-D78F-0242-DC3B-3EA2D7D7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226"/>
            <a:ext cx="9649486" cy="681619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F72BF1-12B8-C4D2-7C44-201B9E1D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A24C-657A-46FF-80D7-C460AD6E99C4}" type="datetime1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6D8C40-B461-EF69-2466-047C4F72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B65F55-04E9-5F53-89A8-124A0BF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8</a:t>
            </a:fld>
            <a:endParaRPr lang="de-DE"/>
          </a:p>
        </p:txBody>
      </p:sp>
      <p:sp>
        <p:nvSpPr>
          <p:cNvPr id="12" name="Legende: mit Pfeil nach unten 11">
            <a:extLst>
              <a:ext uri="{FF2B5EF4-FFF2-40B4-BE49-F238E27FC236}">
                <a16:creationId xmlns:a16="http://schemas.microsoft.com/office/drawing/2014/main" id="{2E09C352-5E05-D20C-4D8C-02D8BD53192D}"/>
              </a:ext>
            </a:extLst>
          </p:cNvPr>
          <p:cNvSpPr/>
          <p:nvPr/>
        </p:nvSpPr>
        <p:spPr>
          <a:xfrm>
            <a:off x="10891777" y="3429000"/>
            <a:ext cx="1225782" cy="14363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Hier klicken zur Anleitung</a:t>
            </a:r>
          </a:p>
        </p:txBody>
      </p:sp>
      <p:pic>
        <p:nvPicPr>
          <p:cNvPr id="13" name="2">
            <a:hlinkClick r:id="" action="ppaction://media"/>
            <a:extLst>
              <a:ext uri="{FF2B5EF4-FFF2-40B4-BE49-F238E27FC236}">
                <a16:creationId xmlns:a16="http://schemas.microsoft.com/office/drawing/2014/main" id="{FE6D9DD8-3A3B-958E-3CA0-D0DFA5487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1809" y="5001230"/>
            <a:ext cx="995749" cy="9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304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E95F9FA1-EA3C-805E-2223-88CBAC1A3564}"/>
              </a:ext>
            </a:extLst>
          </p:cNvPr>
          <p:cNvSpPr/>
          <p:nvPr/>
        </p:nvSpPr>
        <p:spPr>
          <a:xfrm>
            <a:off x="-231494" y="1122744"/>
            <a:ext cx="12593256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79120-14BF-E3FA-AA0E-7A84B0C9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53AEA1-CB3A-DDB0-82F8-76325669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" y="0"/>
            <a:ext cx="10052951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EAA831-D78F-0242-DC3B-3EA2D7D7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226"/>
            <a:ext cx="9649486" cy="6816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2516BC-05E2-4286-941F-BB202EDEA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9" y="20717"/>
            <a:ext cx="9142990" cy="693549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30269F-3337-4C8C-38CD-9BF39558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36C4-1361-451C-ADE2-655EF7DB8401}" type="datetime1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D39FF6-00C6-C993-BE5A-7489D277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Helene Baumgarten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DF76A7-C07E-4635-14D4-570B4276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E76C-BF76-403E-9E68-7AF749FDBEE5}" type="slidenum">
              <a:rPr lang="de-DE" smtClean="0"/>
              <a:t>9</a:t>
            </a:fld>
            <a:endParaRPr lang="de-DE"/>
          </a:p>
        </p:txBody>
      </p:sp>
      <p:sp>
        <p:nvSpPr>
          <p:cNvPr id="15" name="Legende: mit Pfeil nach unten 14">
            <a:extLst>
              <a:ext uri="{FF2B5EF4-FFF2-40B4-BE49-F238E27FC236}">
                <a16:creationId xmlns:a16="http://schemas.microsoft.com/office/drawing/2014/main" id="{D3433374-95A3-6DE9-19BD-34A4DC496FD6}"/>
              </a:ext>
            </a:extLst>
          </p:cNvPr>
          <p:cNvSpPr/>
          <p:nvPr/>
        </p:nvSpPr>
        <p:spPr>
          <a:xfrm>
            <a:off x="10891777" y="3429000"/>
            <a:ext cx="1225782" cy="14363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Hier klicken zur Anleitung</a:t>
            </a:r>
          </a:p>
        </p:txBody>
      </p:sp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3A1ABAB2-6EC1-B93B-5AD4-4837A112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475" y="4972564"/>
            <a:ext cx="999973" cy="9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2061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Breitbild</PresentationFormat>
  <Paragraphs>177</Paragraphs>
  <Slides>25</Slides>
  <Notes>1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3 – Dimensionale Darstellung</vt:lpstr>
      <vt:lpstr>Gliederung</vt:lpstr>
      <vt:lpstr>Wiederholung</vt:lpstr>
      <vt:lpstr>Was ist ein Würfel im Schrägbild?</vt:lpstr>
      <vt:lpstr>Anleitung zum Zeichnen von Prismen </vt:lpstr>
      <vt:lpstr>Prismen im Schrägbild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→Kavalierperspektive</vt:lpstr>
      <vt:lpstr>Regeln beim Zeichnen </vt:lpstr>
      <vt:lpstr>Zeichnen eines Prismas in Kavalierperspektive </vt:lpstr>
      <vt:lpstr>Zeichnen eines Prismas in Kavalierperspektive </vt:lpstr>
      <vt:lpstr>Übungsaufgabe 1</vt:lpstr>
      <vt:lpstr>PowerPoint-Präsentation</vt:lpstr>
      <vt:lpstr>Übungsaufgabe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Helene B</dc:creator>
  <cp:lastModifiedBy>Helene B</cp:lastModifiedBy>
  <cp:revision>43</cp:revision>
  <dcterms:created xsi:type="dcterms:W3CDTF">2022-12-14T13:10:23Z</dcterms:created>
  <dcterms:modified xsi:type="dcterms:W3CDTF">2023-04-28T20:31:43Z</dcterms:modified>
</cp:coreProperties>
</file>