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 id="2147483756" r:id="rId2"/>
  </p:sldMasterIdLst>
  <p:notesMasterIdLst>
    <p:notesMasterId r:id="rId47"/>
  </p:notesMasterIdLst>
  <p:sldIdLst>
    <p:sldId id="262" r:id="rId3"/>
    <p:sldId id="348" r:id="rId4"/>
    <p:sldId id="349" r:id="rId5"/>
    <p:sldId id="350" r:id="rId6"/>
    <p:sldId id="266" r:id="rId7"/>
    <p:sldId id="295" r:id="rId8"/>
    <p:sldId id="298" r:id="rId9"/>
    <p:sldId id="351" r:id="rId10"/>
    <p:sldId id="294" r:id="rId11"/>
    <p:sldId id="304" r:id="rId12"/>
    <p:sldId id="352" r:id="rId13"/>
    <p:sldId id="296" r:id="rId14"/>
    <p:sldId id="353" r:id="rId15"/>
    <p:sldId id="354" r:id="rId16"/>
    <p:sldId id="355" r:id="rId17"/>
    <p:sldId id="356" r:id="rId18"/>
    <p:sldId id="305" r:id="rId19"/>
    <p:sldId id="357" r:id="rId20"/>
    <p:sldId id="344" r:id="rId21"/>
    <p:sldId id="311" r:id="rId22"/>
    <p:sldId id="308" r:id="rId23"/>
    <p:sldId id="309" r:id="rId24"/>
    <p:sldId id="358" r:id="rId25"/>
    <p:sldId id="359" r:id="rId26"/>
    <p:sldId id="316" r:id="rId27"/>
    <p:sldId id="360" r:id="rId28"/>
    <p:sldId id="361" r:id="rId29"/>
    <p:sldId id="324" r:id="rId30"/>
    <p:sldId id="362" r:id="rId31"/>
    <p:sldId id="363" r:id="rId32"/>
    <p:sldId id="364" r:id="rId33"/>
    <p:sldId id="365" r:id="rId34"/>
    <p:sldId id="366" r:id="rId35"/>
    <p:sldId id="325" r:id="rId36"/>
    <p:sldId id="310" r:id="rId37"/>
    <p:sldId id="343" r:id="rId38"/>
    <p:sldId id="335" r:id="rId39"/>
    <p:sldId id="336" r:id="rId40"/>
    <p:sldId id="337" r:id="rId41"/>
    <p:sldId id="338" r:id="rId42"/>
    <p:sldId id="339" r:id="rId43"/>
    <p:sldId id="340" r:id="rId44"/>
    <p:sldId id="341" r:id="rId45"/>
    <p:sldId id="342" r:id="rId46"/>
  </p:sldIdLst>
  <p:sldSz cx="9144000" cy="5143500" type="screen16x9"/>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D00"/>
    <a:srgbClr val="FFFFFF"/>
    <a:srgbClr val="D2D2D2"/>
    <a:srgbClr val="232321"/>
    <a:srgbClr val="E1E1E1"/>
    <a:srgbClr val="A69100"/>
    <a:srgbClr val="FFEA00"/>
    <a:srgbClr val="FFF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7917" autoAdjust="0"/>
  </p:normalViewPr>
  <p:slideViewPr>
    <p:cSldViewPr snapToObjects="1">
      <p:cViewPr varScale="1">
        <p:scale>
          <a:sx n="147" d="100"/>
          <a:sy n="147" d="100"/>
        </p:scale>
        <p:origin x="462" y="120"/>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EBF203C4-F03C-481E-B2B2-B66F06EF1C06}" type="datetimeFigureOut">
              <a:rPr lang="de-DE" smtClean="0"/>
              <a:t>08.11.2022</a:t>
            </a:fld>
            <a:endParaRPr lang="de-DE"/>
          </a:p>
        </p:txBody>
      </p:sp>
      <p:sp>
        <p:nvSpPr>
          <p:cNvPr id="4" name="Folienbildplatzhalt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95D7D438-B362-4354-9B2F-277447F79509}" type="slidenum">
              <a:rPr lang="de-DE" smtClean="0"/>
              <a:t>‹Nr.›</a:t>
            </a:fld>
            <a:endParaRPr lang="de-DE"/>
          </a:p>
        </p:txBody>
      </p:sp>
    </p:spTree>
    <p:extLst>
      <p:ext uri="{BB962C8B-B14F-4D97-AF65-F5344CB8AC3E}">
        <p14:creationId xmlns:p14="http://schemas.microsoft.com/office/powerpoint/2010/main" val="1577517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95D7D438-B362-4354-9B2F-277447F79509}" type="slidenum">
              <a:rPr lang="de-DE" smtClean="0"/>
              <a:t>1</a:t>
            </a:fld>
            <a:endParaRPr lang="de-DE"/>
          </a:p>
        </p:txBody>
      </p:sp>
    </p:spTree>
    <p:extLst>
      <p:ext uri="{BB962C8B-B14F-4D97-AF65-F5344CB8AC3E}">
        <p14:creationId xmlns:p14="http://schemas.microsoft.com/office/powerpoint/2010/main" val="27074773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95D7D438-B362-4354-9B2F-277447F79509}" type="slidenum">
              <a:rPr lang="de-DE" smtClean="0"/>
              <a:t>12</a:t>
            </a:fld>
            <a:endParaRPr lang="de-DE"/>
          </a:p>
        </p:txBody>
      </p:sp>
    </p:spTree>
    <p:extLst>
      <p:ext uri="{BB962C8B-B14F-4D97-AF65-F5344CB8AC3E}">
        <p14:creationId xmlns:p14="http://schemas.microsoft.com/office/powerpoint/2010/main" val="32565752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Was sind die Herausforderungen für unsere Städte?</a:t>
            </a:r>
            <a:endParaRPr lang="de-DE" dirty="0"/>
          </a:p>
        </p:txBody>
      </p:sp>
      <p:sp>
        <p:nvSpPr>
          <p:cNvPr id="4" name="Foliennummernplatzhalter 3"/>
          <p:cNvSpPr>
            <a:spLocks noGrp="1"/>
          </p:cNvSpPr>
          <p:nvPr>
            <p:ph type="sldNum" sz="quarter" idx="10"/>
          </p:nvPr>
        </p:nvSpPr>
        <p:spPr/>
        <p:txBody>
          <a:bodyPr/>
          <a:lstStyle/>
          <a:p>
            <a:fld id="{95D7D438-B362-4354-9B2F-277447F79509}" type="slidenum">
              <a:rPr lang="de-DE" smtClean="0"/>
              <a:t>13</a:t>
            </a:fld>
            <a:endParaRPr lang="de-DE"/>
          </a:p>
        </p:txBody>
      </p:sp>
    </p:spTree>
    <p:extLst>
      <p:ext uri="{BB962C8B-B14F-4D97-AF65-F5344CB8AC3E}">
        <p14:creationId xmlns:p14="http://schemas.microsoft.com/office/powerpoint/2010/main" val="20050109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Grün kann die Stadt</a:t>
            </a:r>
            <a:r>
              <a:rPr lang="de-DE" baseline="0" dirty="0" smtClean="0"/>
              <a:t> herunterkühlen.</a:t>
            </a:r>
          </a:p>
          <a:p>
            <a:r>
              <a:rPr lang="de-DE" baseline="0" dirty="0" smtClean="0"/>
              <a:t>Biodiversität zulassen und geplant mit einbinden.</a:t>
            </a:r>
          </a:p>
          <a:p>
            <a:r>
              <a:rPr lang="de-DE" baseline="0" dirty="0" smtClean="0"/>
              <a:t>Greifbare Hinweise: Fassadenbegrünung, Dachbegrünung, Straßenbäume, Verschattungen</a:t>
            </a:r>
          </a:p>
          <a:p>
            <a:r>
              <a:rPr lang="de-DE" baseline="0" dirty="0" smtClean="0"/>
              <a:t>Stadtgrün besteht aus verschiedenen Elementen: Baum, Allee, </a:t>
            </a:r>
            <a:r>
              <a:rPr lang="de-DE" baseline="0" dirty="0" err="1" smtClean="0"/>
              <a:t>green</a:t>
            </a:r>
            <a:r>
              <a:rPr lang="de-DE" baseline="0" dirty="0" smtClean="0"/>
              <a:t> </a:t>
            </a:r>
            <a:r>
              <a:rPr lang="de-DE" baseline="0" dirty="0" err="1" smtClean="0"/>
              <a:t>squares</a:t>
            </a:r>
            <a:r>
              <a:rPr lang="de-DE" baseline="0" dirty="0" smtClean="0"/>
              <a:t>, Parks und Pflanzflächen und auch urban </a:t>
            </a:r>
            <a:r>
              <a:rPr lang="de-DE" baseline="0" dirty="0" err="1" smtClean="0"/>
              <a:t>wetlands</a:t>
            </a:r>
            <a:r>
              <a:rPr lang="de-DE" baseline="0" dirty="0" smtClean="0"/>
              <a:t>.</a:t>
            </a:r>
          </a:p>
          <a:p>
            <a:r>
              <a:rPr lang="de-DE" baseline="0" dirty="0" smtClean="0"/>
              <a:t>Stadtgrün ist stadträumlich einzusetzen.</a:t>
            </a:r>
          </a:p>
        </p:txBody>
      </p:sp>
      <p:sp>
        <p:nvSpPr>
          <p:cNvPr id="4" name="Foliennummernplatzhalter 3"/>
          <p:cNvSpPr>
            <a:spLocks noGrp="1"/>
          </p:cNvSpPr>
          <p:nvPr>
            <p:ph type="sldNum" sz="quarter" idx="10"/>
          </p:nvPr>
        </p:nvSpPr>
        <p:spPr/>
        <p:txBody>
          <a:bodyPr/>
          <a:lstStyle/>
          <a:p>
            <a:fld id="{95D7D438-B362-4354-9B2F-277447F79509}" type="slidenum">
              <a:rPr lang="de-DE" smtClean="0"/>
              <a:t>14</a:t>
            </a:fld>
            <a:endParaRPr lang="de-DE"/>
          </a:p>
        </p:txBody>
      </p:sp>
    </p:spTree>
    <p:extLst>
      <p:ext uri="{BB962C8B-B14F-4D97-AF65-F5344CB8AC3E}">
        <p14:creationId xmlns:p14="http://schemas.microsoft.com/office/powerpoint/2010/main" val="8661361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Stadtklimaverträgliche Bepflanzung</a:t>
            </a:r>
          </a:p>
          <a:p>
            <a:r>
              <a:rPr lang="de-DE" dirty="0" smtClean="0"/>
              <a:t>flächige Wasseraufnahme und Abführung in aufnahmefähige bepflanzte Bereiche</a:t>
            </a:r>
          </a:p>
          <a:p>
            <a:r>
              <a:rPr lang="de-DE" dirty="0" smtClean="0"/>
              <a:t>Pflanzgruben mit</a:t>
            </a:r>
            <a:r>
              <a:rPr lang="de-DE" baseline="0" dirty="0" smtClean="0"/>
              <a:t> Aufnahme von Niederschlagswasser.</a:t>
            </a:r>
            <a:endParaRPr lang="de-DE" dirty="0"/>
          </a:p>
        </p:txBody>
      </p:sp>
      <p:sp>
        <p:nvSpPr>
          <p:cNvPr id="4" name="Foliennummernplatzhalter 3"/>
          <p:cNvSpPr>
            <a:spLocks noGrp="1"/>
          </p:cNvSpPr>
          <p:nvPr>
            <p:ph type="sldNum" sz="quarter" idx="10"/>
          </p:nvPr>
        </p:nvSpPr>
        <p:spPr/>
        <p:txBody>
          <a:bodyPr/>
          <a:lstStyle/>
          <a:p>
            <a:fld id="{95D7D438-B362-4354-9B2F-277447F79509}" type="slidenum">
              <a:rPr lang="de-DE" smtClean="0"/>
              <a:t>15</a:t>
            </a:fld>
            <a:endParaRPr lang="de-DE"/>
          </a:p>
        </p:txBody>
      </p:sp>
    </p:spTree>
    <p:extLst>
      <p:ext uri="{BB962C8B-B14F-4D97-AF65-F5344CB8AC3E}">
        <p14:creationId xmlns:p14="http://schemas.microsoft.com/office/powerpoint/2010/main" val="3330210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Typische Dreiheit: Einzelhaus</a:t>
            </a:r>
            <a:r>
              <a:rPr lang="de-DE" baseline="0" dirty="0" smtClean="0"/>
              <a:t> im Block, Blockrand, Zeile</a:t>
            </a:r>
          </a:p>
          <a:p>
            <a:endParaRPr lang="de-DE" dirty="0" smtClean="0"/>
          </a:p>
        </p:txBody>
      </p:sp>
      <p:sp>
        <p:nvSpPr>
          <p:cNvPr id="4" name="Foliennummernplatzhalter 3"/>
          <p:cNvSpPr>
            <a:spLocks noGrp="1"/>
          </p:cNvSpPr>
          <p:nvPr>
            <p:ph type="sldNum" sz="quarter" idx="10"/>
          </p:nvPr>
        </p:nvSpPr>
        <p:spPr/>
        <p:txBody>
          <a:bodyPr/>
          <a:lstStyle/>
          <a:p>
            <a:fld id="{95D7D438-B362-4354-9B2F-277447F79509}" type="slidenum">
              <a:rPr lang="de-DE" smtClean="0"/>
              <a:t>16</a:t>
            </a:fld>
            <a:endParaRPr lang="de-DE"/>
          </a:p>
        </p:txBody>
      </p:sp>
    </p:spTree>
    <p:extLst>
      <p:ext uri="{BB962C8B-B14F-4D97-AF65-F5344CB8AC3E}">
        <p14:creationId xmlns:p14="http://schemas.microsoft.com/office/powerpoint/2010/main" val="31833273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95D7D438-B362-4354-9B2F-277447F79509}" type="slidenum">
              <a:rPr lang="de-DE" smtClean="0"/>
              <a:t>17</a:t>
            </a:fld>
            <a:endParaRPr lang="de-DE"/>
          </a:p>
        </p:txBody>
      </p:sp>
    </p:spTree>
    <p:extLst>
      <p:ext uri="{BB962C8B-B14F-4D97-AF65-F5344CB8AC3E}">
        <p14:creationId xmlns:p14="http://schemas.microsoft.com/office/powerpoint/2010/main" val="6546703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Fassadenbild als Grundprinzip der Stadtarchitektur</a:t>
            </a:r>
            <a:endParaRPr lang="de-DE" dirty="0"/>
          </a:p>
        </p:txBody>
      </p:sp>
      <p:sp>
        <p:nvSpPr>
          <p:cNvPr id="4" name="Foliennummernplatzhalter 3"/>
          <p:cNvSpPr>
            <a:spLocks noGrp="1"/>
          </p:cNvSpPr>
          <p:nvPr>
            <p:ph type="sldNum" sz="quarter" idx="10"/>
          </p:nvPr>
        </p:nvSpPr>
        <p:spPr/>
        <p:txBody>
          <a:bodyPr/>
          <a:lstStyle/>
          <a:p>
            <a:fld id="{95D7D438-B362-4354-9B2F-277447F79509}" type="slidenum">
              <a:rPr lang="de-DE" smtClean="0"/>
              <a:t>18</a:t>
            </a:fld>
            <a:endParaRPr lang="de-DE"/>
          </a:p>
        </p:txBody>
      </p:sp>
    </p:spTree>
    <p:extLst>
      <p:ext uri="{BB962C8B-B14F-4D97-AF65-F5344CB8AC3E}">
        <p14:creationId xmlns:p14="http://schemas.microsoft.com/office/powerpoint/2010/main" val="28722728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95D7D438-B362-4354-9B2F-277447F79509}" type="slidenum">
              <a:rPr lang="de-DE" smtClean="0"/>
              <a:t>19</a:t>
            </a:fld>
            <a:endParaRPr lang="de-DE"/>
          </a:p>
        </p:txBody>
      </p:sp>
    </p:spTree>
    <p:extLst>
      <p:ext uri="{BB962C8B-B14F-4D97-AF65-F5344CB8AC3E}">
        <p14:creationId xmlns:p14="http://schemas.microsoft.com/office/powerpoint/2010/main" val="14489426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95D7D438-B362-4354-9B2F-277447F79509}" type="slidenum">
              <a:rPr lang="de-DE" smtClean="0"/>
              <a:t>20</a:t>
            </a:fld>
            <a:endParaRPr lang="de-DE"/>
          </a:p>
        </p:txBody>
      </p:sp>
    </p:spTree>
    <p:extLst>
      <p:ext uri="{BB962C8B-B14F-4D97-AF65-F5344CB8AC3E}">
        <p14:creationId xmlns:p14="http://schemas.microsoft.com/office/powerpoint/2010/main" val="7083100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95D7D438-B362-4354-9B2F-277447F79509}" type="slidenum">
              <a:rPr lang="de-DE" smtClean="0"/>
              <a:t>21</a:t>
            </a:fld>
            <a:endParaRPr lang="de-DE"/>
          </a:p>
        </p:txBody>
      </p:sp>
    </p:spTree>
    <p:extLst>
      <p:ext uri="{BB962C8B-B14F-4D97-AF65-F5344CB8AC3E}">
        <p14:creationId xmlns:p14="http://schemas.microsoft.com/office/powerpoint/2010/main" val="23723769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95D7D438-B362-4354-9B2F-277447F79509}" type="slidenum">
              <a:rPr lang="de-DE" smtClean="0"/>
              <a:t>2</a:t>
            </a:fld>
            <a:endParaRPr lang="de-DE"/>
          </a:p>
        </p:txBody>
      </p:sp>
    </p:spTree>
    <p:extLst>
      <p:ext uri="{BB962C8B-B14F-4D97-AF65-F5344CB8AC3E}">
        <p14:creationId xmlns:p14="http://schemas.microsoft.com/office/powerpoint/2010/main" val="17360346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95D7D438-B362-4354-9B2F-277447F79509}" type="slidenum">
              <a:rPr lang="de-DE" smtClean="0"/>
              <a:t>22</a:t>
            </a:fld>
            <a:endParaRPr lang="de-DE"/>
          </a:p>
        </p:txBody>
      </p:sp>
    </p:spTree>
    <p:extLst>
      <p:ext uri="{BB962C8B-B14F-4D97-AF65-F5344CB8AC3E}">
        <p14:creationId xmlns:p14="http://schemas.microsoft.com/office/powerpoint/2010/main" val="13488683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95D7D438-B362-4354-9B2F-277447F79509}" type="slidenum">
              <a:rPr lang="de-DE" smtClean="0"/>
              <a:t>25</a:t>
            </a:fld>
            <a:endParaRPr lang="de-DE"/>
          </a:p>
        </p:txBody>
      </p:sp>
    </p:spTree>
    <p:extLst>
      <p:ext uri="{BB962C8B-B14F-4D97-AF65-F5344CB8AC3E}">
        <p14:creationId xmlns:p14="http://schemas.microsoft.com/office/powerpoint/2010/main" val="19427594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95D7D438-B362-4354-9B2F-277447F79509}" type="slidenum">
              <a:rPr lang="de-DE" smtClean="0"/>
              <a:t>28</a:t>
            </a:fld>
            <a:endParaRPr lang="de-DE"/>
          </a:p>
        </p:txBody>
      </p:sp>
    </p:spTree>
    <p:extLst>
      <p:ext uri="{BB962C8B-B14F-4D97-AF65-F5344CB8AC3E}">
        <p14:creationId xmlns:p14="http://schemas.microsoft.com/office/powerpoint/2010/main" val="31567257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95D7D438-B362-4354-9B2F-277447F79509}" type="slidenum">
              <a:rPr lang="de-DE" smtClean="0"/>
              <a:t>34</a:t>
            </a:fld>
            <a:endParaRPr lang="de-DE"/>
          </a:p>
        </p:txBody>
      </p:sp>
    </p:spTree>
    <p:extLst>
      <p:ext uri="{BB962C8B-B14F-4D97-AF65-F5344CB8AC3E}">
        <p14:creationId xmlns:p14="http://schemas.microsoft.com/office/powerpoint/2010/main" val="15802162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95D7D438-B362-4354-9B2F-277447F79509}" type="slidenum">
              <a:rPr lang="de-DE" smtClean="0"/>
              <a:t>35</a:t>
            </a:fld>
            <a:endParaRPr lang="de-DE"/>
          </a:p>
        </p:txBody>
      </p:sp>
    </p:spTree>
    <p:extLst>
      <p:ext uri="{BB962C8B-B14F-4D97-AF65-F5344CB8AC3E}">
        <p14:creationId xmlns:p14="http://schemas.microsoft.com/office/powerpoint/2010/main" val="989924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95D7D438-B362-4354-9B2F-277447F79509}" type="slidenum">
              <a:rPr lang="de-DE" smtClean="0"/>
              <a:t>36</a:t>
            </a:fld>
            <a:endParaRPr lang="de-DE"/>
          </a:p>
        </p:txBody>
      </p:sp>
    </p:spTree>
    <p:extLst>
      <p:ext uri="{BB962C8B-B14F-4D97-AF65-F5344CB8AC3E}">
        <p14:creationId xmlns:p14="http://schemas.microsoft.com/office/powerpoint/2010/main" val="40745673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95D7D438-B362-4354-9B2F-277447F79509}" type="slidenum">
              <a:rPr lang="de-DE" smtClean="0"/>
              <a:t>37</a:t>
            </a:fld>
            <a:endParaRPr lang="de-DE"/>
          </a:p>
        </p:txBody>
      </p:sp>
    </p:spTree>
    <p:extLst>
      <p:ext uri="{BB962C8B-B14F-4D97-AF65-F5344CB8AC3E}">
        <p14:creationId xmlns:p14="http://schemas.microsoft.com/office/powerpoint/2010/main" val="16382443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95D7D438-B362-4354-9B2F-277447F79509}" type="slidenum">
              <a:rPr lang="de-DE" smtClean="0"/>
              <a:t>38</a:t>
            </a:fld>
            <a:endParaRPr lang="de-DE"/>
          </a:p>
        </p:txBody>
      </p:sp>
    </p:spTree>
    <p:extLst>
      <p:ext uri="{BB962C8B-B14F-4D97-AF65-F5344CB8AC3E}">
        <p14:creationId xmlns:p14="http://schemas.microsoft.com/office/powerpoint/2010/main" val="38143080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95D7D438-B362-4354-9B2F-277447F79509}" type="slidenum">
              <a:rPr lang="de-DE" smtClean="0"/>
              <a:t>39</a:t>
            </a:fld>
            <a:endParaRPr lang="de-DE"/>
          </a:p>
        </p:txBody>
      </p:sp>
    </p:spTree>
    <p:extLst>
      <p:ext uri="{BB962C8B-B14F-4D97-AF65-F5344CB8AC3E}">
        <p14:creationId xmlns:p14="http://schemas.microsoft.com/office/powerpoint/2010/main" val="13798061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95D7D438-B362-4354-9B2F-277447F79509}" type="slidenum">
              <a:rPr lang="de-DE" smtClean="0"/>
              <a:t>40</a:t>
            </a:fld>
            <a:endParaRPr lang="de-DE"/>
          </a:p>
        </p:txBody>
      </p:sp>
    </p:spTree>
    <p:extLst>
      <p:ext uri="{BB962C8B-B14F-4D97-AF65-F5344CB8AC3E}">
        <p14:creationId xmlns:p14="http://schemas.microsoft.com/office/powerpoint/2010/main" val="2056025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95D7D438-B362-4354-9B2F-277447F79509}" type="slidenum">
              <a:rPr lang="de-DE" smtClean="0"/>
              <a:t>5</a:t>
            </a:fld>
            <a:endParaRPr lang="de-DE"/>
          </a:p>
        </p:txBody>
      </p:sp>
    </p:spTree>
    <p:extLst>
      <p:ext uri="{BB962C8B-B14F-4D97-AF65-F5344CB8AC3E}">
        <p14:creationId xmlns:p14="http://schemas.microsoft.com/office/powerpoint/2010/main" val="32058531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95D7D438-B362-4354-9B2F-277447F79509}" type="slidenum">
              <a:rPr lang="de-DE" smtClean="0"/>
              <a:t>41</a:t>
            </a:fld>
            <a:endParaRPr lang="de-DE"/>
          </a:p>
        </p:txBody>
      </p:sp>
    </p:spTree>
    <p:extLst>
      <p:ext uri="{BB962C8B-B14F-4D97-AF65-F5344CB8AC3E}">
        <p14:creationId xmlns:p14="http://schemas.microsoft.com/office/powerpoint/2010/main" val="26440192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95D7D438-B362-4354-9B2F-277447F79509}" type="slidenum">
              <a:rPr lang="de-DE" smtClean="0"/>
              <a:t>42</a:t>
            </a:fld>
            <a:endParaRPr lang="de-DE"/>
          </a:p>
        </p:txBody>
      </p:sp>
    </p:spTree>
    <p:extLst>
      <p:ext uri="{BB962C8B-B14F-4D97-AF65-F5344CB8AC3E}">
        <p14:creationId xmlns:p14="http://schemas.microsoft.com/office/powerpoint/2010/main" val="12759186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95D7D438-B362-4354-9B2F-277447F79509}" type="slidenum">
              <a:rPr lang="de-DE" smtClean="0"/>
              <a:t>43</a:t>
            </a:fld>
            <a:endParaRPr lang="de-DE"/>
          </a:p>
        </p:txBody>
      </p:sp>
    </p:spTree>
    <p:extLst>
      <p:ext uri="{BB962C8B-B14F-4D97-AF65-F5344CB8AC3E}">
        <p14:creationId xmlns:p14="http://schemas.microsoft.com/office/powerpoint/2010/main" val="7027731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95D7D438-B362-4354-9B2F-277447F79509}" type="slidenum">
              <a:rPr lang="de-DE" smtClean="0"/>
              <a:t>44</a:t>
            </a:fld>
            <a:endParaRPr lang="de-DE"/>
          </a:p>
        </p:txBody>
      </p:sp>
    </p:spTree>
    <p:extLst>
      <p:ext uri="{BB962C8B-B14F-4D97-AF65-F5344CB8AC3E}">
        <p14:creationId xmlns:p14="http://schemas.microsoft.com/office/powerpoint/2010/main" val="2746866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95D7D438-B362-4354-9B2F-277447F79509}" type="slidenum">
              <a:rPr lang="de-DE" smtClean="0"/>
              <a:t>6</a:t>
            </a:fld>
            <a:endParaRPr lang="de-DE"/>
          </a:p>
        </p:txBody>
      </p:sp>
    </p:spTree>
    <p:extLst>
      <p:ext uri="{BB962C8B-B14F-4D97-AF65-F5344CB8AC3E}">
        <p14:creationId xmlns:p14="http://schemas.microsoft.com/office/powerpoint/2010/main" val="1113457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95D7D438-B362-4354-9B2F-277447F79509}" type="slidenum">
              <a:rPr lang="de-DE" smtClean="0"/>
              <a:t>7</a:t>
            </a:fld>
            <a:endParaRPr lang="de-DE"/>
          </a:p>
        </p:txBody>
      </p:sp>
    </p:spTree>
    <p:extLst>
      <p:ext uri="{BB962C8B-B14F-4D97-AF65-F5344CB8AC3E}">
        <p14:creationId xmlns:p14="http://schemas.microsoft.com/office/powerpoint/2010/main" val="7978282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95D7D438-B362-4354-9B2F-277447F79509}" type="slidenum">
              <a:rPr lang="de-DE" smtClean="0"/>
              <a:t>8</a:t>
            </a:fld>
            <a:endParaRPr lang="de-DE"/>
          </a:p>
        </p:txBody>
      </p:sp>
    </p:spTree>
    <p:extLst>
      <p:ext uri="{BB962C8B-B14F-4D97-AF65-F5344CB8AC3E}">
        <p14:creationId xmlns:p14="http://schemas.microsoft.com/office/powerpoint/2010/main" val="33780843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95D7D438-B362-4354-9B2F-277447F79509}" type="slidenum">
              <a:rPr lang="de-DE" smtClean="0"/>
              <a:t>9</a:t>
            </a:fld>
            <a:endParaRPr lang="de-DE"/>
          </a:p>
        </p:txBody>
      </p:sp>
    </p:spTree>
    <p:extLst>
      <p:ext uri="{BB962C8B-B14F-4D97-AF65-F5344CB8AC3E}">
        <p14:creationId xmlns:p14="http://schemas.microsoft.com/office/powerpoint/2010/main" val="9734181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95D7D438-B362-4354-9B2F-277447F79509}" type="slidenum">
              <a:rPr lang="de-DE" smtClean="0"/>
              <a:t>10</a:t>
            </a:fld>
            <a:endParaRPr lang="de-DE"/>
          </a:p>
        </p:txBody>
      </p:sp>
    </p:spTree>
    <p:extLst>
      <p:ext uri="{BB962C8B-B14F-4D97-AF65-F5344CB8AC3E}">
        <p14:creationId xmlns:p14="http://schemas.microsoft.com/office/powerpoint/2010/main" val="28356739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95D7D438-B362-4354-9B2F-277447F79509}" type="slidenum">
              <a:rPr lang="de-DE" smtClean="0"/>
              <a:t>11</a:t>
            </a:fld>
            <a:endParaRPr lang="de-DE"/>
          </a:p>
        </p:txBody>
      </p:sp>
    </p:spTree>
    <p:extLst>
      <p:ext uri="{BB962C8B-B14F-4D97-AF65-F5344CB8AC3E}">
        <p14:creationId xmlns:p14="http://schemas.microsoft.com/office/powerpoint/2010/main" val="1043787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ohne Bi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887468"/>
            <a:ext cx="7315200" cy="1946269"/>
          </a:xfrm>
        </p:spPr>
        <p:txBody>
          <a:bodyPr>
            <a:normAutofit/>
          </a:bodyPr>
          <a:lstStyle>
            <a:lvl1pPr>
              <a:defRPr sz="4800"/>
            </a:lvl1pPr>
          </a:lstStyle>
          <a:p>
            <a:r>
              <a:rPr lang="de-DE" smtClean="0"/>
              <a:t>Titelmasterformat durch Klicken bearbeiten</a:t>
            </a:r>
            <a:endParaRPr lang="en-US"/>
          </a:p>
        </p:txBody>
      </p:sp>
      <p:sp>
        <p:nvSpPr>
          <p:cNvPr id="3" name="Subtitle 2"/>
          <p:cNvSpPr>
            <a:spLocks noGrp="1"/>
          </p:cNvSpPr>
          <p:nvPr>
            <p:ph type="subTitle" idx="1"/>
          </p:nvPr>
        </p:nvSpPr>
        <p:spPr>
          <a:xfrm>
            <a:off x="914400" y="3874898"/>
            <a:ext cx="7315200" cy="858474"/>
          </a:xfrm>
        </p:spPr>
        <p:txBody>
          <a:bodyPr>
            <a:normAutofit/>
          </a:bodyPr>
          <a:lstStyle>
            <a:lvl1pPr marL="0" indent="0" algn="l">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en-US" dirty="0"/>
          </a:p>
        </p:txBody>
      </p:sp>
      <p:sp>
        <p:nvSpPr>
          <p:cNvPr id="15" name="Fußzeilenplatzhalter 14"/>
          <p:cNvSpPr>
            <a:spLocks noGrp="1"/>
          </p:cNvSpPr>
          <p:nvPr>
            <p:ph type="ftr" sz="quarter" idx="11"/>
          </p:nvPr>
        </p:nvSpPr>
        <p:spPr/>
        <p:txBody>
          <a:bodyPr/>
          <a:lstStyle/>
          <a:p>
            <a:r>
              <a:rPr lang="de-DE" smtClean="0"/>
              <a:t>Landeshauptstadt Dresden</a:t>
            </a:r>
          </a:p>
          <a:p>
            <a:r>
              <a:rPr lang="de-DE" smtClean="0"/>
              <a:t>Amt für Presse-, Öffentlichkeitsarbeit und Protokoll</a:t>
            </a:r>
          </a:p>
          <a:p>
            <a:endParaRPr lang="de-DE" dirty="0"/>
          </a:p>
        </p:txBody>
      </p:sp>
      <p:sp>
        <p:nvSpPr>
          <p:cNvPr id="7" name="Date Placeholder 3"/>
          <p:cNvSpPr>
            <a:spLocks noGrp="1"/>
          </p:cNvSpPr>
          <p:nvPr>
            <p:ph type="dt" sz="half" idx="2"/>
          </p:nvPr>
        </p:nvSpPr>
        <p:spPr>
          <a:xfrm>
            <a:off x="1835696" y="4803998"/>
            <a:ext cx="792088" cy="223439"/>
          </a:xfrm>
          <a:prstGeom prst="rect">
            <a:avLst/>
          </a:prstGeom>
        </p:spPr>
        <p:txBody>
          <a:bodyPr vert="horz" lIns="0" tIns="0" rIns="91440" bIns="45720" rtlCol="0" anchor="t" anchorCtr="0"/>
          <a:lstStyle>
            <a:lvl1pPr algn="l">
              <a:defRPr lang="de-DE" sz="1000" kern="1200" smtClean="0">
                <a:solidFill>
                  <a:schemeClr val="tx1"/>
                </a:solidFill>
                <a:effectLst/>
                <a:latin typeface="+mn-lt"/>
                <a:ea typeface="+mn-ea"/>
                <a:cs typeface="+mn-cs"/>
              </a:defRPr>
            </a:lvl1pPr>
          </a:lstStyle>
          <a:p>
            <a:r>
              <a:rPr lang="de-DE" smtClean="0"/>
              <a:t>8. April 2019</a:t>
            </a:r>
            <a:endParaRPr lang="de-DE" dirty="0"/>
          </a:p>
        </p:txBody>
      </p:sp>
      <p:sp>
        <p:nvSpPr>
          <p:cNvPr id="8" name="Slide Number Placeholder 5"/>
          <p:cNvSpPr>
            <a:spLocks noGrp="1"/>
          </p:cNvSpPr>
          <p:nvPr>
            <p:ph type="sldNum" sz="quarter" idx="4"/>
          </p:nvPr>
        </p:nvSpPr>
        <p:spPr>
          <a:xfrm>
            <a:off x="899592" y="4803998"/>
            <a:ext cx="941203" cy="226314"/>
          </a:xfrm>
          <a:prstGeom prst="rect">
            <a:avLst/>
          </a:prstGeom>
        </p:spPr>
        <p:txBody>
          <a:bodyPr vert="horz" lIns="0" tIns="0" rIns="0" bIns="45720" rtlCol="0" anchor="t"/>
          <a:lstStyle>
            <a:lvl1pPr algn="l">
              <a:defRPr lang="de-DE" sz="1000" kern="1200" smtClean="0">
                <a:solidFill>
                  <a:schemeClr val="tx1"/>
                </a:solidFill>
                <a:effectLst/>
                <a:latin typeface="+mn-lt"/>
                <a:ea typeface="+mn-ea"/>
                <a:cs typeface="+mn-cs"/>
              </a:defRPr>
            </a:lvl1pPr>
          </a:lstStyle>
          <a:p>
            <a:r>
              <a:rPr lang="de-DE" dirty="0" smtClean="0"/>
              <a:t>Folie </a:t>
            </a:r>
            <a:fld id="{01810A45-1857-4C7D-B2E6-5371A332287C}" type="slidenum">
              <a:rPr lang="de-DE" smtClean="0"/>
              <a:t>‹Nr.›</a:t>
            </a:fld>
            <a:endParaRPr lang="de-DE"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a:p>
        </p:txBody>
      </p:sp>
      <p:sp>
        <p:nvSpPr>
          <p:cNvPr id="3" name="Vertical Text Placeholder 2"/>
          <p:cNvSpPr>
            <a:spLocks noGrp="1"/>
          </p:cNvSpPr>
          <p:nvPr>
            <p:ph type="body" orient="vert" idx="1"/>
          </p:nvPr>
        </p:nvSpPr>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e Placeholder 3"/>
          <p:cNvSpPr>
            <a:spLocks noGrp="1"/>
          </p:cNvSpPr>
          <p:nvPr>
            <p:ph type="dt" sz="half" idx="10"/>
          </p:nvPr>
        </p:nvSpPr>
        <p:spPr/>
        <p:txBody>
          <a:bodyPr/>
          <a:lstStyle/>
          <a:p>
            <a:fld id="{15921B57-9378-401F-B664-AF8201DDDD1A}" type="datetime1">
              <a:rPr lang="de-DE" smtClean="0"/>
              <a:t>08.11.2022</a:t>
            </a:fld>
            <a:endParaRPr lang="de-DE"/>
          </a:p>
        </p:txBody>
      </p:sp>
      <p:sp>
        <p:nvSpPr>
          <p:cNvPr id="5" name="Footer Placeholder 4"/>
          <p:cNvSpPr>
            <a:spLocks noGrp="1"/>
          </p:cNvSpPr>
          <p:nvPr>
            <p:ph type="ftr" sz="quarter" idx="11"/>
          </p:nvPr>
        </p:nvSpPr>
        <p:spPr/>
        <p:txBody>
          <a:bodyPr/>
          <a:lstStyle/>
          <a:p>
            <a:r>
              <a:rPr lang="de-DE" smtClean="0"/>
              <a:t>Landeshauptstadt Dresden</a:t>
            </a:r>
            <a:endParaRPr lang="de-DE"/>
          </a:p>
        </p:txBody>
      </p:sp>
      <p:sp>
        <p:nvSpPr>
          <p:cNvPr id="6" name="Slide Number Placeholder 5"/>
          <p:cNvSpPr>
            <a:spLocks noGrp="1"/>
          </p:cNvSpPr>
          <p:nvPr>
            <p:ph type="sldNum" sz="quarter" idx="12"/>
          </p:nvPr>
        </p:nvSpPr>
        <p:spPr/>
        <p:txBody>
          <a:bodyPr/>
          <a:lstStyle/>
          <a:p>
            <a:fld id="{B4E29C59-F73F-4555-A3FC-98B3973F6095}" type="slidenum">
              <a:rPr lang="de-DE" smtClean="0"/>
              <a:t>‹Nr.›</a:t>
            </a:fld>
            <a:endParaRPr lang="de-DE"/>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48401" y="1370032"/>
            <a:ext cx="1492499" cy="3363341"/>
          </a:xfrm>
        </p:spPr>
        <p:txBody>
          <a:bodyPr vert="eaVert"/>
          <a:lstStyle/>
          <a:p>
            <a:r>
              <a:rPr lang="de-DE" smtClean="0"/>
              <a:t>Titelmasterformat durch Klicken bearbeiten</a:t>
            </a:r>
            <a:endParaRPr lang="en-US"/>
          </a:p>
        </p:txBody>
      </p:sp>
      <p:sp>
        <p:nvSpPr>
          <p:cNvPr id="3" name="Vertical Text Placeholder 2"/>
          <p:cNvSpPr>
            <a:spLocks noGrp="1"/>
          </p:cNvSpPr>
          <p:nvPr>
            <p:ph type="body" orient="vert" idx="1"/>
          </p:nvPr>
        </p:nvSpPr>
        <p:spPr>
          <a:xfrm>
            <a:off x="854524" y="1370032"/>
            <a:ext cx="5241476" cy="3363341"/>
          </a:xfrm>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e Placeholder 3"/>
          <p:cNvSpPr>
            <a:spLocks noGrp="1"/>
          </p:cNvSpPr>
          <p:nvPr>
            <p:ph type="dt" sz="half" idx="10"/>
          </p:nvPr>
        </p:nvSpPr>
        <p:spPr/>
        <p:txBody>
          <a:bodyPr/>
          <a:lstStyle/>
          <a:p>
            <a:fld id="{DF030EB1-7D62-44C5-A9AE-ABE7777ADD7C}" type="datetime1">
              <a:rPr lang="de-DE" smtClean="0"/>
              <a:t>08.11.2022</a:t>
            </a:fld>
            <a:endParaRPr lang="de-DE"/>
          </a:p>
        </p:txBody>
      </p:sp>
      <p:sp>
        <p:nvSpPr>
          <p:cNvPr id="5" name="Footer Placeholder 4"/>
          <p:cNvSpPr>
            <a:spLocks noGrp="1"/>
          </p:cNvSpPr>
          <p:nvPr>
            <p:ph type="ftr" sz="quarter" idx="11"/>
          </p:nvPr>
        </p:nvSpPr>
        <p:spPr/>
        <p:txBody>
          <a:bodyPr/>
          <a:lstStyle/>
          <a:p>
            <a:r>
              <a:rPr lang="de-DE" smtClean="0"/>
              <a:t>Landeshauptstadt Dresden</a:t>
            </a:r>
            <a:endParaRPr lang="de-DE"/>
          </a:p>
        </p:txBody>
      </p:sp>
      <p:sp>
        <p:nvSpPr>
          <p:cNvPr id="6" name="Slide Number Placeholder 5"/>
          <p:cNvSpPr>
            <a:spLocks noGrp="1"/>
          </p:cNvSpPr>
          <p:nvPr>
            <p:ph type="sldNum" sz="quarter" idx="12"/>
          </p:nvPr>
        </p:nvSpPr>
        <p:spPr/>
        <p:txBody>
          <a:bodyPr/>
          <a:lstStyle/>
          <a:p>
            <a:fld id="{B4E29C59-F73F-4555-A3FC-98B3973F6095}" type="slidenum">
              <a:rPr lang="de-DE" smtClean="0"/>
              <a:t>‹Nr.›</a:t>
            </a:fld>
            <a:endParaRPr lang="de-DE"/>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98613"/>
            <a:ext cx="7772400" cy="11017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18CA73C3-B53C-450E-9A9D-CD21846576BC}" type="datetimeFigureOut">
              <a:rPr lang="de-DE" smtClean="0"/>
              <a:t>08.11.2022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270DFBE-09FB-4605-8EC0-CA91665A2A71}" type="slidenum">
              <a:rPr lang="de-DE" smtClean="0"/>
              <a:t>‹Nr.›</a:t>
            </a:fld>
            <a:endParaRPr lang="de-DE"/>
          </a:p>
        </p:txBody>
      </p:sp>
    </p:spTree>
    <p:extLst>
      <p:ext uri="{BB962C8B-B14F-4D97-AF65-F5344CB8AC3E}">
        <p14:creationId xmlns:p14="http://schemas.microsoft.com/office/powerpoint/2010/main" val="40624996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18CA73C3-B53C-450E-9A9D-CD21846576BC}" type="datetimeFigureOut">
              <a:rPr lang="de-DE" smtClean="0"/>
              <a:t>08.11.2022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270DFBE-09FB-4605-8EC0-CA91665A2A71}" type="slidenum">
              <a:rPr lang="de-DE" smtClean="0"/>
              <a:t>‹Nr.›</a:t>
            </a:fld>
            <a:endParaRPr lang="de-DE"/>
          </a:p>
        </p:txBody>
      </p:sp>
    </p:spTree>
    <p:extLst>
      <p:ext uri="{BB962C8B-B14F-4D97-AF65-F5344CB8AC3E}">
        <p14:creationId xmlns:p14="http://schemas.microsoft.com/office/powerpoint/2010/main" val="16812564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3305175"/>
            <a:ext cx="7772400" cy="1022350"/>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18CA73C3-B53C-450E-9A9D-CD21846576BC}" type="datetimeFigureOut">
              <a:rPr lang="de-DE" smtClean="0"/>
              <a:t>08.11.2022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270DFBE-09FB-4605-8EC0-CA91665A2A71}" type="slidenum">
              <a:rPr lang="de-DE" smtClean="0"/>
              <a:t>‹Nr.›</a:t>
            </a:fld>
            <a:endParaRPr lang="de-DE"/>
          </a:p>
        </p:txBody>
      </p:sp>
    </p:spTree>
    <p:extLst>
      <p:ext uri="{BB962C8B-B14F-4D97-AF65-F5344CB8AC3E}">
        <p14:creationId xmlns:p14="http://schemas.microsoft.com/office/powerpoint/2010/main" val="9483481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18CA73C3-B53C-450E-9A9D-CD21846576BC}" type="datetimeFigureOut">
              <a:rPr lang="de-DE" smtClean="0"/>
              <a:t>08.11.2022</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6270DFBE-09FB-4605-8EC0-CA91665A2A71}" type="slidenum">
              <a:rPr lang="de-DE" smtClean="0"/>
              <a:t>‹Nr.›</a:t>
            </a:fld>
            <a:endParaRPr lang="de-DE"/>
          </a:p>
        </p:txBody>
      </p:sp>
    </p:spTree>
    <p:extLst>
      <p:ext uri="{BB962C8B-B14F-4D97-AF65-F5344CB8AC3E}">
        <p14:creationId xmlns:p14="http://schemas.microsoft.com/office/powerpoint/2010/main" val="2470842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18CA73C3-B53C-450E-9A9D-CD21846576BC}" type="datetimeFigureOut">
              <a:rPr lang="de-DE" smtClean="0"/>
              <a:t>08.11.2022</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6270DFBE-09FB-4605-8EC0-CA91665A2A71}" type="slidenum">
              <a:rPr lang="de-DE" smtClean="0"/>
              <a:t>‹Nr.›</a:t>
            </a:fld>
            <a:endParaRPr lang="de-DE"/>
          </a:p>
        </p:txBody>
      </p:sp>
    </p:spTree>
    <p:extLst>
      <p:ext uri="{BB962C8B-B14F-4D97-AF65-F5344CB8AC3E}">
        <p14:creationId xmlns:p14="http://schemas.microsoft.com/office/powerpoint/2010/main" val="19370740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18CA73C3-B53C-450E-9A9D-CD21846576BC}" type="datetimeFigureOut">
              <a:rPr lang="de-DE" smtClean="0"/>
              <a:t>08.11.2022</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6270DFBE-09FB-4605-8EC0-CA91665A2A71}" type="slidenum">
              <a:rPr lang="de-DE" smtClean="0"/>
              <a:t>‹Nr.›</a:t>
            </a:fld>
            <a:endParaRPr lang="de-DE"/>
          </a:p>
        </p:txBody>
      </p:sp>
    </p:spTree>
    <p:extLst>
      <p:ext uri="{BB962C8B-B14F-4D97-AF65-F5344CB8AC3E}">
        <p14:creationId xmlns:p14="http://schemas.microsoft.com/office/powerpoint/2010/main" val="8504551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18CA73C3-B53C-450E-9A9D-CD21846576BC}" type="datetimeFigureOut">
              <a:rPr lang="de-DE" smtClean="0"/>
              <a:t>08.11.2022</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6270DFBE-09FB-4605-8EC0-CA91665A2A71}" type="slidenum">
              <a:rPr lang="de-DE" smtClean="0"/>
              <a:t>‹Nr.›</a:t>
            </a:fld>
            <a:endParaRPr lang="de-DE"/>
          </a:p>
        </p:txBody>
      </p:sp>
    </p:spTree>
    <p:extLst>
      <p:ext uri="{BB962C8B-B14F-4D97-AF65-F5344CB8AC3E}">
        <p14:creationId xmlns:p14="http://schemas.microsoft.com/office/powerpoint/2010/main" val="40767315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04788"/>
            <a:ext cx="3008313" cy="871537"/>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18CA73C3-B53C-450E-9A9D-CD21846576BC}" type="datetimeFigureOut">
              <a:rPr lang="de-DE" smtClean="0"/>
              <a:t>08.11.2022</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6270DFBE-09FB-4605-8EC0-CA91665A2A71}" type="slidenum">
              <a:rPr lang="de-DE" smtClean="0"/>
              <a:t>‹Nr.›</a:t>
            </a:fld>
            <a:endParaRPr lang="de-DE"/>
          </a:p>
        </p:txBody>
      </p:sp>
    </p:spTree>
    <p:extLst>
      <p:ext uri="{BB962C8B-B14F-4D97-AF65-F5344CB8AC3E}">
        <p14:creationId xmlns:p14="http://schemas.microsoft.com/office/powerpoint/2010/main" val="223461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7" name="Titel 6"/>
          <p:cNvSpPr>
            <a:spLocks noGrp="1"/>
          </p:cNvSpPr>
          <p:nvPr>
            <p:ph type="title"/>
          </p:nvPr>
        </p:nvSpPr>
        <p:spPr/>
        <p:txBody>
          <a:bodyPr/>
          <a:lstStyle/>
          <a:p>
            <a:r>
              <a:rPr lang="de-DE" smtClean="0"/>
              <a:t>Titelmasterformat durch Klicken bearbeiten</a:t>
            </a:r>
            <a:endParaRPr lang="de-DE"/>
          </a:p>
        </p:txBody>
      </p:sp>
      <p:sp>
        <p:nvSpPr>
          <p:cNvPr id="8" name="Datumsplatzhalter 7"/>
          <p:cNvSpPr>
            <a:spLocks noGrp="1"/>
          </p:cNvSpPr>
          <p:nvPr>
            <p:ph type="dt" sz="half" idx="10"/>
          </p:nvPr>
        </p:nvSpPr>
        <p:spPr/>
        <p:txBody>
          <a:bodyPr/>
          <a:lstStyle/>
          <a:p>
            <a:fld id="{106A9024-266E-4EAD-96BD-9C3B5937C331}" type="datetime1">
              <a:rPr lang="de-DE" smtClean="0"/>
              <a:t>08.11.2022</a:t>
            </a:fld>
            <a:endParaRPr lang="de-DE" dirty="0"/>
          </a:p>
        </p:txBody>
      </p:sp>
      <p:sp>
        <p:nvSpPr>
          <p:cNvPr id="9" name="Fußzeilenplatzhalter 8"/>
          <p:cNvSpPr>
            <a:spLocks noGrp="1"/>
          </p:cNvSpPr>
          <p:nvPr>
            <p:ph type="ftr" sz="quarter" idx="11"/>
          </p:nvPr>
        </p:nvSpPr>
        <p:spPr/>
        <p:txBody>
          <a:bodyPr/>
          <a:lstStyle/>
          <a:p>
            <a:r>
              <a:rPr lang="de-DE" smtClean="0"/>
              <a:t>Landeshauptstadt Dresden</a:t>
            </a:r>
            <a:endParaRPr lang="de-DE" dirty="0"/>
          </a:p>
        </p:txBody>
      </p:sp>
      <p:sp>
        <p:nvSpPr>
          <p:cNvPr id="10" name="Foliennummernplatzhalter 9"/>
          <p:cNvSpPr>
            <a:spLocks noGrp="1"/>
          </p:cNvSpPr>
          <p:nvPr>
            <p:ph type="sldNum" sz="quarter" idx="12"/>
          </p:nvPr>
        </p:nvSpPr>
        <p:spPr/>
        <p:txBody>
          <a:bodyPr/>
          <a:lstStyle/>
          <a:p>
            <a:fld id="{B4E29C59-F73F-4555-A3FC-98B3973F6095}" type="slidenum">
              <a:rPr lang="de-DE" smtClean="0"/>
              <a:pPr/>
              <a:t>‹Nr.›</a:t>
            </a:fld>
            <a:endParaRPr lang="de-DE" dirty="0"/>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3600450"/>
            <a:ext cx="5486400" cy="425450"/>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18CA73C3-B53C-450E-9A9D-CD21846576BC}" type="datetimeFigureOut">
              <a:rPr lang="de-DE" smtClean="0"/>
              <a:t>08.11.2022</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6270DFBE-09FB-4605-8EC0-CA91665A2A71}" type="slidenum">
              <a:rPr lang="de-DE" smtClean="0"/>
              <a:t>‹Nr.›</a:t>
            </a:fld>
            <a:endParaRPr lang="de-DE"/>
          </a:p>
        </p:txBody>
      </p:sp>
    </p:spTree>
    <p:extLst>
      <p:ext uri="{BB962C8B-B14F-4D97-AF65-F5344CB8AC3E}">
        <p14:creationId xmlns:p14="http://schemas.microsoft.com/office/powerpoint/2010/main" val="7505345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18CA73C3-B53C-450E-9A9D-CD21846576BC}" type="datetimeFigureOut">
              <a:rPr lang="de-DE" smtClean="0"/>
              <a:t>08.11.2022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270DFBE-09FB-4605-8EC0-CA91665A2A71}" type="slidenum">
              <a:rPr lang="de-DE" smtClean="0"/>
              <a:t>‹Nr.›</a:t>
            </a:fld>
            <a:endParaRPr lang="de-DE"/>
          </a:p>
        </p:txBody>
      </p:sp>
    </p:spTree>
    <p:extLst>
      <p:ext uri="{BB962C8B-B14F-4D97-AF65-F5344CB8AC3E}">
        <p14:creationId xmlns:p14="http://schemas.microsoft.com/office/powerpoint/2010/main" val="17356110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06375"/>
            <a:ext cx="2057400" cy="438785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06375"/>
            <a:ext cx="6019800" cy="438785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18CA73C3-B53C-450E-9A9D-CD21846576BC}" type="datetimeFigureOut">
              <a:rPr lang="de-DE" smtClean="0"/>
              <a:t>08.11.2022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270DFBE-09FB-4605-8EC0-CA91665A2A71}" type="slidenum">
              <a:rPr lang="de-DE" smtClean="0"/>
              <a:t>‹Nr.›</a:t>
            </a:fld>
            <a:endParaRPr lang="de-DE"/>
          </a:p>
        </p:txBody>
      </p:sp>
    </p:spTree>
    <p:extLst>
      <p:ext uri="{BB962C8B-B14F-4D97-AF65-F5344CB8AC3E}">
        <p14:creationId xmlns:p14="http://schemas.microsoft.com/office/powerpoint/2010/main" val="3541021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914400" y="3763179"/>
            <a:ext cx="7315200" cy="970194"/>
          </a:xfrm>
        </p:spPr>
        <p:txBody>
          <a:bodyPr anchor="t"/>
          <a:lstStyle>
            <a:lvl1pPr algn="l">
              <a:defRPr sz="4000" b="0" cap="none"/>
            </a:lvl1pPr>
          </a:lstStyle>
          <a:p>
            <a:r>
              <a:rPr lang="de-DE" smtClean="0"/>
              <a:t>Titelmasterformat durch Klicken bearbeiten</a:t>
            </a:r>
            <a:endParaRPr lang="en-US"/>
          </a:p>
        </p:txBody>
      </p:sp>
      <p:sp>
        <p:nvSpPr>
          <p:cNvPr id="3" name="Text Placeholder 2"/>
          <p:cNvSpPr>
            <a:spLocks noGrp="1"/>
          </p:cNvSpPr>
          <p:nvPr>
            <p:ph type="body" idx="1"/>
          </p:nvPr>
        </p:nvSpPr>
        <p:spPr>
          <a:xfrm>
            <a:off x="914400" y="2898823"/>
            <a:ext cx="7315200" cy="823829"/>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Formatvorlagen des Textmasters bearbeiten</a:t>
            </a:r>
          </a:p>
        </p:txBody>
      </p:sp>
      <p:sp>
        <p:nvSpPr>
          <p:cNvPr id="4" name="Date Placeholder 3"/>
          <p:cNvSpPr>
            <a:spLocks noGrp="1"/>
          </p:cNvSpPr>
          <p:nvPr>
            <p:ph type="dt" sz="half" idx="10"/>
          </p:nvPr>
        </p:nvSpPr>
        <p:spPr/>
        <p:txBody>
          <a:bodyPr/>
          <a:lstStyle/>
          <a:p>
            <a:fld id="{F6A2F7AA-5782-44AD-B35D-C64A5CC0CABF}" type="datetime1">
              <a:rPr lang="de-DE" smtClean="0"/>
              <a:t>08.11.2022</a:t>
            </a:fld>
            <a:endParaRPr lang="de-DE"/>
          </a:p>
        </p:txBody>
      </p:sp>
      <p:sp>
        <p:nvSpPr>
          <p:cNvPr id="5" name="Footer Placeholder 4"/>
          <p:cNvSpPr>
            <a:spLocks noGrp="1"/>
          </p:cNvSpPr>
          <p:nvPr>
            <p:ph type="ftr" sz="quarter" idx="11"/>
          </p:nvPr>
        </p:nvSpPr>
        <p:spPr/>
        <p:txBody>
          <a:bodyPr/>
          <a:lstStyle/>
          <a:p>
            <a:r>
              <a:rPr lang="de-DE" smtClean="0"/>
              <a:t>Landeshauptstadt Dresden</a:t>
            </a:r>
            <a:endParaRPr lang="de-DE"/>
          </a:p>
        </p:txBody>
      </p:sp>
      <p:sp>
        <p:nvSpPr>
          <p:cNvPr id="6" name="Slide Number Placeholder 5"/>
          <p:cNvSpPr>
            <a:spLocks noGrp="1"/>
          </p:cNvSpPr>
          <p:nvPr>
            <p:ph type="sldNum" sz="quarter" idx="12"/>
          </p:nvPr>
        </p:nvSpPr>
        <p:spPr/>
        <p:txBody>
          <a:bodyPr/>
          <a:lstStyle/>
          <a:p>
            <a:fld id="{B4E29C59-F73F-4555-A3FC-98B3973F6095}" type="slidenum">
              <a:rPr lang="de-DE" smtClean="0"/>
              <a:t>‹Nr.›</a:t>
            </a:fld>
            <a:endParaRPr lang="de-DE"/>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3396018-FCE3-4C23-ACF6-FD7236733B8D}" type="datetime1">
              <a:rPr lang="de-DE" smtClean="0"/>
              <a:t>08.11.2022</a:t>
            </a:fld>
            <a:endParaRPr lang="de-DE"/>
          </a:p>
        </p:txBody>
      </p:sp>
      <p:sp>
        <p:nvSpPr>
          <p:cNvPr id="6" name="Footer Placeholder 5"/>
          <p:cNvSpPr>
            <a:spLocks noGrp="1"/>
          </p:cNvSpPr>
          <p:nvPr>
            <p:ph type="ftr" sz="quarter" idx="11"/>
          </p:nvPr>
        </p:nvSpPr>
        <p:spPr/>
        <p:txBody>
          <a:bodyPr/>
          <a:lstStyle/>
          <a:p>
            <a:r>
              <a:rPr lang="de-DE" smtClean="0"/>
              <a:t>Landeshauptstadt Dresden</a:t>
            </a:r>
            <a:endParaRPr lang="de-DE"/>
          </a:p>
        </p:txBody>
      </p:sp>
      <p:sp>
        <p:nvSpPr>
          <p:cNvPr id="7" name="Slide Number Placeholder 6"/>
          <p:cNvSpPr>
            <a:spLocks noGrp="1"/>
          </p:cNvSpPr>
          <p:nvPr>
            <p:ph type="sldNum" sz="quarter" idx="12"/>
          </p:nvPr>
        </p:nvSpPr>
        <p:spPr/>
        <p:txBody>
          <a:bodyPr/>
          <a:lstStyle/>
          <a:p>
            <a:fld id="{B4E29C59-F73F-4555-A3FC-98B3973F6095}" type="slidenum">
              <a:rPr lang="de-DE" smtClean="0"/>
              <a:t>‹Nr.›</a:t>
            </a:fld>
            <a:endParaRPr lang="de-DE"/>
          </a:p>
        </p:txBody>
      </p:sp>
      <p:sp>
        <p:nvSpPr>
          <p:cNvPr id="9" name="Title 8"/>
          <p:cNvSpPr>
            <a:spLocks noGrp="1"/>
          </p:cNvSpPr>
          <p:nvPr>
            <p:ph type="title"/>
          </p:nvPr>
        </p:nvSpPr>
        <p:spPr>
          <a:xfrm>
            <a:off x="914400" y="1158537"/>
            <a:ext cx="7315200" cy="865573"/>
          </a:xfrm>
        </p:spPr>
        <p:txBody>
          <a:bodyPr/>
          <a:lstStyle/>
          <a:p>
            <a:r>
              <a:rPr lang="de-DE" smtClean="0"/>
              <a:t>Titelmasterformat durch Klicken bearbeiten</a:t>
            </a:r>
            <a:endParaRPr lang="en-US"/>
          </a:p>
        </p:txBody>
      </p:sp>
      <p:sp>
        <p:nvSpPr>
          <p:cNvPr id="8" name="Content Placeholder 7"/>
          <p:cNvSpPr>
            <a:spLocks noGrp="1"/>
          </p:cNvSpPr>
          <p:nvPr>
            <p:ph sz="quarter" idx="13"/>
          </p:nvPr>
        </p:nvSpPr>
        <p:spPr>
          <a:xfrm>
            <a:off x="914400" y="2057400"/>
            <a:ext cx="3566160" cy="2695194"/>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11" name="Content Placeholder 10"/>
          <p:cNvSpPr>
            <a:spLocks noGrp="1"/>
          </p:cNvSpPr>
          <p:nvPr>
            <p:ph sz="quarter" idx="14"/>
          </p:nvPr>
        </p:nvSpPr>
        <p:spPr>
          <a:xfrm>
            <a:off x="4681728" y="2057401"/>
            <a:ext cx="3566160" cy="2696765"/>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16348" y="2057400"/>
            <a:ext cx="3364992" cy="466344"/>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5" name="Text Placeholder 4"/>
          <p:cNvSpPr>
            <a:spLocks noGrp="1"/>
          </p:cNvSpPr>
          <p:nvPr>
            <p:ph type="body" sz="quarter" idx="3"/>
          </p:nvPr>
        </p:nvSpPr>
        <p:spPr>
          <a:xfrm>
            <a:off x="4885144" y="2057400"/>
            <a:ext cx="3362062" cy="466344"/>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7" name="Date Placeholder 6"/>
          <p:cNvSpPr>
            <a:spLocks noGrp="1"/>
          </p:cNvSpPr>
          <p:nvPr>
            <p:ph type="dt" sz="half" idx="10"/>
          </p:nvPr>
        </p:nvSpPr>
        <p:spPr/>
        <p:txBody>
          <a:bodyPr/>
          <a:lstStyle/>
          <a:p>
            <a:fld id="{345D34C9-2A5C-449A-947B-D7FA21DBE2C1}" type="datetime1">
              <a:rPr lang="de-DE" smtClean="0"/>
              <a:t>08.11.2022</a:t>
            </a:fld>
            <a:endParaRPr lang="de-DE"/>
          </a:p>
        </p:txBody>
      </p:sp>
      <p:sp>
        <p:nvSpPr>
          <p:cNvPr id="8" name="Footer Placeholder 7"/>
          <p:cNvSpPr>
            <a:spLocks noGrp="1"/>
          </p:cNvSpPr>
          <p:nvPr>
            <p:ph type="ftr" sz="quarter" idx="11"/>
          </p:nvPr>
        </p:nvSpPr>
        <p:spPr/>
        <p:txBody>
          <a:bodyPr/>
          <a:lstStyle/>
          <a:p>
            <a:r>
              <a:rPr lang="de-DE" smtClean="0"/>
              <a:t>Landeshauptstadt Dresden</a:t>
            </a:r>
            <a:endParaRPr lang="de-DE"/>
          </a:p>
        </p:txBody>
      </p:sp>
      <p:sp>
        <p:nvSpPr>
          <p:cNvPr id="9" name="Slide Number Placeholder 8"/>
          <p:cNvSpPr>
            <a:spLocks noGrp="1"/>
          </p:cNvSpPr>
          <p:nvPr>
            <p:ph type="sldNum" sz="quarter" idx="12"/>
          </p:nvPr>
        </p:nvSpPr>
        <p:spPr/>
        <p:txBody>
          <a:bodyPr/>
          <a:lstStyle/>
          <a:p>
            <a:fld id="{B4E29C59-F73F-4555-A3FC-98B3973F6095}" type="slidenum">
              <a:rPr lang="de-DE" smtClean="0"/>
              <a:t>‹Nr.›</a:t>
            </a:fld>
            <a:endParaRPr lang="de-DE"/>
          </a:p>
        </p:txBody>
      </p:sp>
      <p:sp>
        <p:nvSpPr>
          <p:cNvPr id="10" name="Title 9"/>
          <p:cNvSpPr>
            <a:spLocks noGrp="1"/>
          </p:cNvSpPr>
          <p:nvPr>
            <p:ph type="title"/>
          </p:nvPr>
        </p:nvSpPr>
        <p:spPr>
          <a:xfrm>
            <a:off x="914400" y="1158537"/>
            <a:ext cx="7315200" cy="865573"/>
          </a:xfrm>
        </p:spPr>
        <p:txBody>
          <a:bodyPr/>
          <a:lstStyle/>
          <a:p>
            <a:r>
              <a:rPr lang="de-DE" smtClean="0"/>
              <a:t>Titelmasterformat durch Klicken bearbeiten</a:t>
            </a:r>
            <a:endParaRPr lang="en-US" dirty="0"/>
          </a:p>
        </p:txBody>
      </p:sp>
      <p:sp>
        <p:nvSpPr>
          <p:cNvPr id="11" name="Content Placeholder 10"/>
          <p:cNvSpPr>
            <a:spLocks noGrp="1"/>
          </p:cNvSpPr>
          <p:nvPr>
            <p:ph sz="quarter" idx="13"/>
          </p:nvPr>
        </p:nvSpPr>
        <p:spPr>
          <a:xfrm>
            <a:off x="914400" y="2537460"/>
            <a:ext cx="3566160" cy="2215134"/>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13" name="Content Placeholder 12"/>
          <p:cNvSpPr>
            <a:spLocks noGrp="1"/>
          </p:cNvSpPr>
          <p:nvPr>
            <p:ph sz="quarter" idx="14"/>
          </p:nvPr>
        </p:nvSpPr>
        <p:spPr>
          <a:xfrm>
            <a:off x="4681727" y="2537460"/>
            <a:ext cx="3566160" cy="2215134"/>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a:p>
        </p:txBody>
      </p:sp>
      <p:sp>
        <p:nvSpPr>
          <p:cNvPr id="3" name="Date Placeholder 2"/>
          <p:cNvSpPr>
            <a:spLocks noGrp="1"/>
          </p:cNvSpPr>
          <p:nvPr>
            <p:ph type="dt" sz="half" idx="10"/>
          </p:nvPr>
        </p:nvSpPr>
        <p:spPr/>
        <p:txBody>
          <a:bodyPr/>
          <a:lstStyle/>
          <a:p>
            <a:fld id="{9E30F9E2-0260-46E8-A87B-9B8E6B439169}" type="datetime1">
              <a:rPr lang="de-DE" smtClean="0"/>
              <a:t>08.11.2022</a:t>
            </a:fld>
            <a:endParaRPr lang="de-DE"/>
          </a:p>
        </p:txBody>
      </p:sp>
      <p:sp>
        <p:nvSpPr>
          <p:cNvPr id="4" name="Footer Placeholder 3"/>
          <p:cNvSpPr>
            <a:spLocks noGrp="1"/>
          </p:cNvSpPr>
          <p:nvPr>
            <p:ph type="ftr" sz="quarter" idx="11"/>
          </p:nvPr>
        </p:nvSpPr>
        <p:spPr/>
        <p:txBody>
          <a:bodyPr/>
          <a:lstStyle/>
          <a:p>
            <a:r>
              <a:rPr lang="de-DE" smtClean="0"/>
              <a:t>Landeshauptstadt Dresden</a:t>
            </a:r>
            <a:endParaRPr lang="de-DE"/>
          </a:p>
        </p:txBody>
      </p:sp>
      <p:sp>
        <p:nvSpPr>
          <p:cNvPr id="5" name="Slide Number Placeholder 4"/>
          <p:cNvSpPr>
            <a:spLocks noGrp="1"/>
          </p:cNvSpPr>
          <p:nvPr>
            <p:ph type="sldNum" sz="quarter" idx="12"/>
          </p:nvPr>
        </p:nvSpPr>
        <p:spPr/>
        <p:txBody>
          <a:bodyPr/>
          <a:lstStyle/>
          <a:p>
            <a:fld id="{B4E29C59-F73F-4555-A3FC-98B3973F6095}" type="slidenum">
              <a:rPr lang="de-DE" smtClean="0"/>
              <a:t>‹Nr.›</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CCE43A-6EED-452E-ACA6-4D5FE8126853}" type="datetime1">
              <a:rPr lang="de-DE" smtClean="0"/>
              <a:t>08.11.2022</a:t>
            </a:fld>
            <a:endParaRPr lang="de-DE"/>
          </a:p>
        </p:txBody>
      </p:sp>
      <p:sp>
        <p:nvSpPr>
          <p:cNvPr id="3" name="Footer Placeholder 2"/>
          <p:cNvSpPr>
            <a:spLocks noGrp="1"/>
          </p:cNvSpPr>
          <p:nvPr>
            <p:ph type="ftr" sz="quarter" idx="11"/>
          </p:nvPr>
        </p:nvSpPr>
        <p:spPr/>
        <p:txBody>
          <a:bodyPr/>
          <a:lstStyle/>
          <a:p>
            <a:r>
              <a:rPr lang="de-DE" smtClean="0"/>
              <a:t>Landeshauptstadt Dresden</a:t>
            </a:r>
            <a:endParaRPr lang="de-DE"/>
          </a:p>
        </p:txBody>
      </p:sp>
      <p:sp>
        <p:nvSpPr>
          <p:cNvPr id="4" name="Slide Number Placeholder 3"/>
          <p:cNvSpPr>
            <a:spLocks noGrp="1"/>
          </p:cNvSpPr>
          <p:nvPr>
            <p:ph type="sldNum" sz="quarter" idx="12"/>
          </p:nvPr>
        </p:nvSpPr>
        <p:spPr/>
        <p:txBody>
          <a:bodyPr/>
          <a:lstStyle/>
          <a:p>
            <a:fld id="{B4E29C59-F73F-4555-A3FC-98B3973F6095}" type="slidenum">
              <a:rPr lang="de-DE" smtClean="0"/>
              <a:t>‹Nr.›</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914400" y="1369022"/>
            <a:ext cx="2950936" cy="1629761"/>
          </a:xfrm>
        </p:spPr>
        <p:txBody>
          <a:bodyPr anchor="b">
            <a:normAutofit/>
          </a:bodyPr>
          <a:lstStyle>
            <a:lvl1pPr algn="l">
              <a:defRPr sz="2800" b="0"/>
            </a:lvl1pPr>
          </a:lstStyle>
          <a:p>
            <a:r>
              <a:rPr lang="de-DE" smtClean="0"/>
              <a:t>Titelmasterformat durch Klicken bearbeiten</a:t>
            </a:r>
            <a:endParaRPr lang="en-US" dirty="0"/>
          </a:p>
        </p:txBody>
      </p:sp>
      <p:sp>
        <p:nvSpPr>
          <p:cNvPr id="3" name="Content Placeholder 2"/>
          <p:cNvSpPr>
            <a:spLocks noGrp="1"/>
          </p:cNvSpPr>
          <p:nvPr>
            <p:ph idx="1"/>
          </p:nvPr>
        </p:nvSpPr>
        <p:spPr>
          <a:xfrm>
            <a:off x="4021752" y="1370032"/>
            <a:ext cx="4207848" cy="3357461"/>
          </a:xfrm>
        </p:spPr>
        <p:txBody>
          <a:bodyPr anchor="ct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Text Placeholder 3"/>
          <p:cNvSpPr>
            <a:spLocks noGrp="1"/>
          </p:cNvSpPr>
          <p:nvPr>
            <p:ph type="body" sz="half" idx="2"/>
          </p:nvPr>
        </p:nvSpPr>
        <p:spPr>
          <a:xfrm>
            <a:off x="914400" y="3045822"/>
            <a:ext cx="2950936" cy="168404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Formatvorlagen des Textmasters bearbeiten</a:t>
            </a:r>
          </a:p>
        </p:txBody>
      </p:sp>
      <p:sp>
        <p:nvSpPr>
          <p:cNvPr id="5" name="Date Placeholder 4"/>
          <p:cNvSpPr>
            <a:spLocks noGrp="1"/>
          </p:cNvSpPr>
          <p:nvPr>
            <p:ph type="dt" sz="half" idx="10"/>
          </p:nvPr>
        </p:nvSpPr>
        <p:spPr/>
        <p:txBody>
          <a:bodyPr/>
          <a:lstStyle/>
          <a:p>
            <a:fld id="{B7E33BF0-15D7-47B6-91D3-4BBC13BD6268}" type="datetime1">
              <a:rPr lang="de-DE" smtClean="0"/>
              <a:t>08.11.2022</a:t>
            </a:fld>
            <a:endParaRPr lang="de-DE"/>
          </a:p>
        </p:txBody>
      </p:sp>
      <p:sp>
        <p:nvSpPr>
          <p:cNvPr id="6" name="Footer Placeholder 5"/>
          <p:cNvSpPr>
            <a:spLocks noGrp="1"/>
          </p:cNvSpPr>
          <p:nvPr>
            <p:ph type="ftr" sz="quarter" idx="11"/>
          </p:nvPr>
        </p:nvSpPr>
        <p:spPr/>
        <p:txBody>
          <a:bodyPr/>
          <a:lstStyle/>
          <a:p>
            <a:r>
              <a:rPr lang="de-DE" smtClean="0"/>
              <a:t>Landeshauptstadt Dresden</a:t>
            </a:r>
            <a:endParaRPr lang="de-DE"/>
          </a:p>
        </p:txBody>
      </p:sp>
      <p:sp>
        <p:nvSpPr>
          <p:cNvPr id="7" name="Slide Number Placeholder 6"/>
          <p:cNvSpPr>
            <a:spLocks noGrp="1"/>
          </p:cNvSpPr>
          <p:nvPr>
            <p:ph type="sldNum" sz="quarter" idx="12"/>
          </p:nvPr>
        </p:nvSpPr>
        <p:spPr/>
        <p:txBody>
          <a:bodyPr/>
          <a:lstStyle/>
          <a:p>
            <a:fld id="{B4E29C59-F73F-4555-A3FC-98B3973F6095}" type="slidenum">
              <a:rPr lang="de-DE" smtClean="0"/>
              <a:t>‹Nr.›</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914400" y="1371600"/>
            <a:ext cx="2953512" cy="1632204"/>
          </a:xfrm>
        </p:spPr>
        <p:txBody>
          <a:bodyPr anchor="b">
            <a:normAutofit/>
          </a:bodyPr>
          <a:lstStyle>
            <a:lvl1pPr algn="l">
              <a:defRPr sz="2800" b="0"/>
            </a:lvl1pPr>
          </a:lstStyle>
          <a:p>
            <a:r>
              <a:rPr lang="de-DE" smtClean="0"/>
              <a:t>Titelmasterformat durch Klicken bearbeiten</a:t>
            </a:r>
            <a:endParaRPr lang="en-US" dirty="0"/>
          </a:p>
        </p:txBody>
      </p:sp>
      <p:sp>
        <p:nvSpPr>
          <p:cNvPr id="3" name="Picture Placeholder 2"/>
          <p:cNvSpPr>
            <a:spLocks noGrp="1"/>
          </p:cNvSpPr>
          <p:nvPr>
            <p:ph type="pic" idx="1"/>
          </p:nvPr>
        </p:nvSpPr>
        <p:spPr>
          <a:xfrm>
            <a:off x="4191000" y="1714500"/>
            <a:ext cx="4038600" cy="2514600"/>
          </a:xfrm>
          <a:solidFill>
            <a:schemeClr val="accent2"/>
          </a:solidFill>
          <a:ln w="12700">
            <a:noFill/>
          </a:ln>
          <a:effectLst>
            <a:reflection blurRad="12700" stA="30000" endPos="30000" dist="31750" dir="5400000" sy="-100000" algn="bl" rotWithShape="0"/>
          </a:effectLst>
          <a:scene3d>
            <a:camera prst="perspectiveRight" fov="2700000">
              <a:rot lat="240000" lon="900000" rev="0"/>
            </a:camera>
            <a:lightRig rig="threePt" dir="t">
              <a:rot lat="0" lon="0" rev="2700000"/>
            </a:lightRig>
          </a:scene3d>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smtClean="0"/>
              <a:t>Bild durch Klicken auf Symbol hinzufügen</a:t>
            </a:r>
            <a:endParaRPr lang="en-US" dirty="0"/>
          </a:p>
        </p:txBody>
      </p:sp>
      <p:sp>
        <p:nvSpPr>
          <p:cNvPr id="4" name="Text Placeholder 3"/>
          <p:cNvSpPr>
            <a:spLocks noGrp="1"/>
          </p:cNvSpPr>
          <p:nvPr>
            <p:ph type="body" sz="half" idx="2"/>
          </p:nvPr>
        </p:nvSpPr>
        <p:spPr>
          <a:xfrm>
            <a:off x="914400" y="3044952"/>
            <a:ext cx="2953512" cy="168706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Formatvorlagen des Textmasters bearbeiten</a:t>
            </a:r>
          </a:p>
        </p:txBody>
      </p:sp>
      <p:sp>
        <p:nvSpPr>
          <p:cNvPr id="5" name="Date Placeholder 4"/>
          <p:cNvSpPr>
            <a:spLocks noGrp="1"/>
          </p:cNvSpPr>
          <p:nvPr>
            <p:ph type="dt" sz="half" idx="10"/>
          </p:nvPr>
        </p:nvSpPr>
        <p:spPr/>
        <p:txBody>
          <a:bodyPr/>
          <a:lstStyle/>
          <a:p>
            <a:fld id="{53872991-88BA-45C1-B42C-F2F83B1EDF64}" type="datetime1">
              <a:rPr lang="de-DE" smtClean="0"/>
              <a:t>08.11.2022</a:t>
            </a:fld>
            <a:endParaRPr lang="de-DE"/>
          </a:p>
        </p:txBody>
      </p:sp>
      <p:sp>
        <p:nvSpPr>
          <p:cNvPr id="6" name="Footer Placeholder 5"/>
          <p:cNvSpPr>
            <a:spLocks noGrp="1"/>
          </p:cNvSpPr>
          <p:nvPr>
            <p:ph type="ftr" sz="quarter" idx="11"/>
          </p:nvPr>
        </p:nvSpPr>
        <p:spPr/>
        <p:txBody>
          <a:bodyPr/>
          <a:lstStyle/>
          <a:p>
            <a:r>
              <a:rPr lang="de-DE" smtClean="0"/>
              <a:t>Landeshauptstadt Dresden</a:t>
            </a:r>
            <a:endParaRPr lang="de-DE"/>
          </a:p>
        </p:txBody>
      </p:sp>
      <p:sp>
        <p:nvSpPr>
          <p:cNvPr id="7" name="Slide Number Placeholder 6"/>
          <p:cNvSpPr>
            <a:spLocks noGrp="1"/>
          </p:cNvSpPr>
          <p:nvPr>
            <p:ph type="sldNum" sz="quarter" idx="12"/>
          </p:nvPr>
        </p:nvSpPr>
        <p:spPr/>
        <p:txBody>
          <a:bodyPr/>
          <a:lstStyle/>
          <a:p>
            <a:fld id="{B4E29C59-F73F-4555-A3FC-98B3973F6095}" type="slidenum">
              <a:rPr lang="de-DE" smtClean="0"/>
              <a:t>‹Nr.›</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1418145"/>
            <a:ext cx="7315200" cy="865573"/>
          </a:xfrm>
          <a:prstGeom prst="rect">
            <a:avLst/>
          </a:prstGeom>
        </p:spPr>
        <p:txBody>
          <a:bodyPr vert="horz" lIns="0" tIns="45720" rIns="0" bIns="45720" rtlCol="0" anchor="b">
            <a:normAutofit/>
          </a:bodyPr>
          <a:lstStyle/>
          <a:p>
            <a:r>
              <a:rPr lang="de-DE" dirty="0" smtClean="0"/>
              <a:t>Titelmasterformat durch Klicken bearbeiten</a:t>
            </a:r>
            <a:endParaRPr lang="en-US" dirty="0"/>
          </a:p>
        </p:txBody>
      </p:sp>
      <p:sp>
        <p:nvSpPr>
          <p:cNvPr id="3" name="Text Placeholder 2"/>
          <p:cNvSpPr>
            <a:spLocks noGrp="1"/>
          </p:cNvSpPr>
          <p:nvPr>
            <p:ph type="body" idx="1"/>
          </p:nvPr>
        </p:nvSpPr>
        <p:spPr>
          <a:xfrm>
            <a:off x="914400" y="2283719"/>
            <a:ext cx="7315200" cy="2376264"/>
          </a:xfrm>
          <a:prstGeom prst="rect">
            <a:avLst/>
          </a:prstGeom>
        </p:spPr>
        <p:txBody>
          <a:bodyPr vert="horz" lIns="0" tIns="45720" rIns="0" bIns="45720" rtlCol="0">
            <a:normAutofit/>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smtClean="0"/>
          </a:p>
        </p:txBody>
      </p:sp>
      <p:sp>
        <p:nvSpPr>
          <p:cNvPr id="4" name="Date Placeholder 3"/>
          <p:cNvSpPr>
            <a:spLocks noGrp="1"/>
          </p:cNvSpPr>
          <p:nvPr>
            <p:ph type="dt" sz="half" idx="2"/>
          </p:nvPr>
        </p:nvSpPr>
        <p:spPr>
          <a:xfrm>
            <a:off x="1835696" y="4803998"/>
            <a:ext cx="792088" cy="223439"/>
          </a:xfrm>
          <a:prstGeom prst="rect">
            <a:avLst/>
          </a:prstGeom>
        </p:spPr>
        <p:txBody>
          <a:bodyPr vert="horz" lIns="0" tIns="0" rIns="91440" bIns="45720" rtlCol="0" anchor="t" anchorCtr="0"/>
          <a:lstStyle>
            <a:lvl1pPr algn="l">
              <a:defRPr lang="de-DE" sz="1000" kern="1200" smtClean="0">
                <a:solidFill>
                  <a:schemeClr val="tx1"/>
                </a:solidFill>
                <a:effectLst/>
                <a:latin typeface="+mn-lt"/>
                <a:ea typeface="+mn-ea"/>
                <a:cs typeface="+mn-cs"/>
              </a:defRPr>
            </a:lvl1pPr>
          </a:lstStyle>
          <a:p>
            <a:r>
              <a:rPr lang="de-DE" smtClean="0"/>
              <a:t>8. April 2019</a:t>
            </a:r>
            <a:endParaRPr lang="de-DE" dirty="0"/>
          </a:p>
        </p:txBody>
      </p:sp>
      <p:sp>
        <p:nvSpPr>
          <p:cNvPr id="6" name="Slide Number Placeholder 5"/>
          <p:cNvSpPr>
            <a:spLocks noGrp="1"/>
          </p:cNvSpPr>
          <p:nvPr>
            <p:ph type="sldNum" sz="quarter" idx="4"/>
          </p:nvPr>
        </p:nvSpPr>
        <p:spPr>
          <a:xfrm>
            <a:off x="899592" y="4803998"/>
            <a:ext cx="941203" cy="226314"/>
          </a:xfrm>
          <a:prstGeom prst="rect">
            <a:avLst/>
          </a:prstGeom>
        </p:spPr>
        <p:txBody>
          <a:bodyPr vert="horz" lIns="0" tIns="0" rIns="0" bIns="45720" rtlCol="0" anchor="t"/>
          <a:lstStyle>
            <a:lvl1pPr algn="l">
              <a:defRPr lang="de-DE" sz="1000" kern="1200" smtClean="0">
                <a:solidFill>
                  <a:schemeClr val="tx1"/>
                </a:solidFill>
                <a:effectLst/>
                <a:latin typeface="+mn-lt"/>
                <a:ea typeface="+mn-ea"/>
                <a:cs typeface="+mn-cs"/>
              </a:defRPr>
            </a:lvl1pPr>
          </a:lstStyle>
          <a:p>
            <a:r>
              <a:rPr lang="de-DE" dirty="0" smtClean="0"/>
              <a:t>Folie </a:t>
            </a:r>
            <a:fld id="{01810A45-1857-4C7D-B2E6-5371A332287C}" type="slidenum">
              <a:rPr lang="de-DE" smtClean="0"/>
              <a:t>‹Nr.›</a:t>
            </a:fld>
            <a:endParaRPr lang="de-DE" dirty="0"/>
          </a:p>
        </p:txBody>
      </p:sp>
      <p:sp>
        <p:nvSpPr>
          <p:cNvPr id="5" name="Footer Placeholder 4"/>
          <p:cNvSpPr>
            <a:spLocks noGrp="1"/>
          </p:cNvSpPr>
          <p:nvPr>
            <p:ph type="ftr" sz="quarter" idx="3"/>
          </p:nvPr>
        </p:nvSpPr>
        <p:spPr>
          <a:xfrm>
            <a:off x="899592" y="267494"/>
            <a:ext cx="3168352" cy="360040"/>
          </a:xfrm>
          <a:prstGeom prst="rect">
            <a:avLst/>
          </a:prstGeom>
        </p:spPr>
        <p:txBody>
          <a:bodyPr vert="horz" lIns="0" tIns="0" rIns="91440" bIns="45720" rtlCol="0" anchor="t"/>
          <a:lstStyle>
            <a:lvl1pPr algn="l">
              <a:defRPr sz="1000">
                <a:solidFill>
                  <a:schemeClr val="tx1"/>
                </a:solidFill>
                <a:effectLst/>
              </a:defRPr>
            </a:lvl1pPr>
          </a:lstStyle>
          <a:p>
            <a:r>
              <a:rPr lang="de-DE" smtClean="0"/>
              <a:t>Landeshauptstadt Dresden</a:t>
            </a:r>
          </a:p>
          <a:p>
            <a:r>
              <a:rPr lang="de-DE" smtClean="0"/>
              <a:t>Amt für Presse-, Öffentlichkeitsarbeit und Protokoll</a:t>
            </a:r>
            <a:endParaRPr lang="de-DE" dirty="0"/>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iming>
    <p:tnLst>
      <p:par>
        <p:cTn id="1" dur="indefinite" restart="never" nodeType="tmRoot"/>
      </p:par>
    </p:tnLst>
  </p:timing>
  <p:hf hdr="0"/>
  <p:txStyles>
    <p:title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18CA73C3-B53C-450E-9A9D-CD21846576BC}" type="datetimeFigureOut">
              <a:rPr lang="de-DE" smtClean="0"/>
              <a:t>08.11.2022</a:t>
            </a:fld>
            <a:endParaRPr lang="de-DE"/>
          </a:p>
        </p:txBody>
      </p:sp>
      <p:sp>
        <p:nvSpPr>
          <p:cNvPr id="5" name="Fußzeilenplatzhalt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6270DFBE-09FB-4605-8EC0-CA91665A2A71}" type="slidenum">
              <a:rPr lang="de-DE" smtClean="0"/>
              <a:t>‹Nr.›</a:t>
            </a:fld>
            <a:endParaRPr lang="de-DE"/>
          </a:p>
        </p:txBody>
      </p:sp>
    </p:spTree>
    <p:extLst>
      <p:ext uri="{BB962C8B-B14F-4D97-AF65-F5344CB8AC3E}">
        <p14:creationId xmlns:p14="http://schemas.microsoft.com/office/powerpoint/2010/main" val="129917916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stretch>
            <a:fillRect/>
          </a:stretch>
        </p:blipFill>
        <p:spPr>
          <a:xfrm>
            <a:off x="0" y="0"/>
            <a:ext cx="6578071" cy="5164653"/>
          </a:xfrm>
          <a:prstGeom prst="rect">
            <a:avLst/>
          </a:prstGeom>
        </p:spPr>
      </p:pic>
      <p:sp>
        <p:nvSpPr>
          <p:cNvPr id="9" name="Rechteck 8"/>
          <p:cNvSpPr/>
          <p:nvPr/>
        </p:nvSpPr>
        <p:spPr>
          <a:xfrm>
            <a:off x="6012160" y="0"/>
            <a:ext cx="3131840" cy="5143500"/>
          </a:xfrm>
          <a:prstGeom prst="rect">
            <a:avLst/>
          </a:prstGeom>
          <a:solidFill>
            <a:srgbClr val="FFE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itel 1"/>
          <p:cNvSpPr txBox="1">
            <a:spLocks/>
          </p:cNvSpPr>
          <p:nvPr/>
        </p:nvSpPr>
        <p:spPr>
          <a:xfrm>
            <a:off x="0" y="600872"/>
            <a:ext cx="6012160" cy="1252564"/>
          </a:xfrm>
          <a:prstGeom prst="rect">
            <a:avLst/>
          </a:prstGeom>
        </p:spPr>
        <p:txBody>
          <a:bodyPr vert="horz" lIns="576000" tIns="36000" rIns="57600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4500"/>
              </a:lnSpc>
            </a:pPr>
            <a:endParaRPr lang="de-DE" sz="4800" b="1" dirty="0"/>
          </a:p>
        </p:txBody>
      </p:sp>
      <p:sp>
        <p:nvSpPr>
          <p:cNvPr id="5" name="Untertitel 2"/>
          <p:cNvSpPr txBox="1">
            <a:spLocks/>
          </p:cNvSpPr>
          <p:nvPr/>
        </p:nvSpPr>
        <p:spPr>
          <a:xfrm>
            <a:off x="0" y="1853436"/>
            <a:ext cx="6012160" cy="1125466"/>
          </a:xfrm>
          <a:prstGeom prst="rect">
            <a:avLst/>
          </a:prstGeom>
        </p:spPr>
        <p:txBody>
          <a:bodyPr vert="horz" lIns="576000" tIns="45720" rIns="576000" bIns="45720" rtlCol="0" anchor="t">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lnSpc>
                <a:spcPts val="2800"/>
              </a:lnSpc>
            </a:pPr>
            <a:r>
              <a:rPr lang="de-DE" sz="2800" b="1" dirty="0" smtClean="0">
                <a:solidFill>
                  <a:schemeClr val="tx1"/>
                </a:solidFill>
                <a:latin typeface="+mj-lt"/>
              </a:rPr>
              <a:t>Empfehlungen zur Gestaltung von Stadtraum und Architektur in Dresden - Gestaltungsleitlinie</a:t>
            </a:r>
            <a:endParaRPr lang="de-DE" sz="2800" b="1" dirty="0">
              <a:solidFill>
                <a:schemeClr val="tx1"/>
              </a:solidFill>
              <a:latin typeface="+mj-lt"/>
            </a:endParaRPr>
          </a:p>
        </p:txBody>
      </p:sp>
      <p:pic>
        <p:nvPicPr>
          <p:cNvPr id="10" name="Grafik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16216" y="411510"/>
            <a:ext cx="2216064" cy="1152128"/>
          </a:xfrm>
          <a:prstGeom prst="rect">
            <a:avLst/>
          </a:prstGeom>
        </p:spPr>
      </p:pic>
      <p:sp>
        <p:nvSpPr>
          <p:cNvPr id="13" name="Fußzeilenplatzhalter 3"/>
          <p:cNvSpPr>
            <a:spLocks noGrp="1"/>
          </p:cNvSpPr>
          <p:nvPr>
            <p:ph type="ftr" sz="quarter" idx="11"/>
          </p:nvPr>
        </p:nvSpPr>
        <p:spPr>
          <a:xfrm>
            <a:off x="6012160" y="3651870"/>
            <a:ext cx="3131840" cy="1489915"/>
          </a:xfrm>
        </p:spPr>
        <p:txBody>
          <a:bodyPr lIns="684000" anchor="b"/>
          <a:lstStyle/>
          <a:p>
            <a:pPr algn="l"/>
            <a:r>
              <a:rPr lang="de-DE" sz="1000" b="1" dirty="0" smtClean="0">
                <a:solidFill>
                  <a:schemeClr val="tx1"/>
                </a:solidFill>
                <a:latin typeface="+mj-lt"/>
              </a:rPr>
              <a:t>Landeshauptstadt Dresden</a:t>
            </a:r>
          </a:p>
          <a:p>
            <a:pPr algn="l"/>
            <a:r>
              <a:rPr lang="de-DE" sz="1000" dirty="0" smtClean="0">
                <a:solidFill>
                  <a:schemeClr val="tx1"/>
                </a:solidFill>
              </a:rPr>
              <a:t>Geschäftsbereich für Stadtentwicklung, Bau, Verkehr und Liegenschaften</a:t>
            </a:r>
          </a:p>
          <a:p>
            <a:pPr algn="l"/>
            <a:endParaRPr lang="de-DE" sz="1000" dirty="0" smtClean="0">
              <a:solidFill>
                <a:schemeClr val="tx1"/>
              </a:solidFill>
            </a:endParaRPr>
          </a:p>
          <a:p>
            <a:pPr algn="l"/>
            <a:r>
              <a:rPr lang="de-DE" sz="1000" dirty="0" smtClean="0">
                <a:solidFill>
                  <a:schemeClr val="tx1"/>
                </a:solidFill>
              </a:rPr>
              <a:t>November 2022</a:t>
            </a:r>
          </a:p>
          <a:p>
            <a:pPr algn="l"/>
            <a:endParaRPr lang="de-DE" sz="1000" dirty="0" smtClean="0">
              <a:solidFill>
                <a:schemeClr val="tx1"/>
              </a:solidFill>
            </a:endParaRPr>
          </a:p>
          <a:p>
            <a:pPr algn="l"/>
            <a:endParaRPr lang="de-DE" dirty="0"/>
          </a:p>
        </p:txBody>
      </p:sp>
    </p:spTree>
    <p:extLst>
      <p:ext uri="{BB962C8B-B14F-4D97-AF65-F5344CB8AC3E}">
        <p14:creationId xmlns:p14="http://schemas.microsoft.com/office/powerpoint/2010/main" val="2832721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3448" y="339502"/>
            <a:ext cx="9164302" cy="792088"/>
          </a:xfrm>
          <a:prstGeom prst="rect">
            <a:avLst/>
          </a:prstGeom>
        </p:spPr>
        <p:txBody>
          <a:bodyPr vert="horz" lIns="576000" tIns="36000" rIns="57600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pPr>
            <a:r>
              <a:rPr lang="de-DE" sz="3200" dirty="0" smtClean="0">
                <a:solidFill>
                  <a:srgbClr val="000000"/>
                </a:solidFill>
                <a:ea typeface="+mn-ea"/>
                <a:cs typeface="+mn-cs"/>
              </a:rPr>
              <a:t>Kapitel A. Baukulturelle Grundsätze</a:t>
            </a:r>
            <a:endParaRPr lang="de-DE" sz="3200" dirty="0">
              <a:effectLst/>
            </a:endParaRPr>
          </a:p>
        </p:txBody>
      </p:sp>
      <p:sp>
        <p:nvSpPr>
          <p:cNvPr id="12" name="Untertitel 2"/>
          <p:cNvSpPr txBox="1">
            <a:spLocks/>
          </p:cNvSpPr>
          <p:nvPr/>
        </p:nvSpPr>
        <p:spPr>
          <a:xfrm>
            <a:off x="0" y="915566"/>
            <a:ext cx="9144000" cy="3515447"/>
          </a:xfrm>
          <a:prstGeom prst="rect">
            <a:avLst/>
          </a:prstGeom>
        </p:spPr>
        <p:txBody>
          <a:bodyPr vert="horz" lIns="612000" tIns="45720" rIns="612000" bIns="45720" rtlCol="0" anchor="t">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56616" indent="-356616" algn="l">
              <a:spcBef>
                <a:spcPts val="0"/>
              </a:spcBef>
              <a:buAutoNum type="arabicPeriod" startAt="5"/>
              <a:tabLst>
                <a:tab pos="357251" algn="l"/>
                <a:tab pos="538226" algn="l"/>
              </a:tabLst>
            </a:pPr>
            <a:r>
              <a:rPr lang="de-DE" sz="1600" b="1" i="1" dirty="0" smtClean="0">
                <a:solidFill>
                  <a:srgbClr val="000000"/>
                </a:solidFill>
                <a:latin typeface="Calibri Light" panose="020F0302020204030204" pitchFamily="34" charset="0"/>
              </a:rPr>
              <a:t>Harmonie </a:t>
            </a:r>
            <a:r>
              <a:rPr lang="de-DE" sz="1600" b="1" i="1" dirty="0">
                <a:solidFill>
                  <a:srgbClr val="000000"/>
                </a:solidFill>
                <a:latin typeface="Calibri Light" panose="020F0302020204030204" pitchFamily="34" charset="0"/>
              </a:rPr>
              <a:t>zwischen Stadtgestalt und Topografie:</a:t>
            </a:r>
            <a:r>
              <a:rPr lang="de-DE" sz="1600" b="1" dirty="0">
                <a:solidFill>
                  <a:srgbClr val="000000"/>
                </a:solidFill>
                <a:latin typeface="Calibri Light" panose="020F0302020204030204" pitchFamily="34" charset="0"/>
              </a:rPr>
              <a:t>                                                                    </a:t>
            </a:r>
            <a:r>
              <a:rPr lang="de-DE" sz="1600" dirty="0">
                <a:solidFill>
                  <a:srgbClr val="000000"/>
                </a:solidFill>
                <a:latin typeface="Calibri Light" panose="020F0302020204030204" pitchFamily="34" charset="0"/>
              </a:rPr>
              <a:t>Berücksichtigung der städtischen Morphologie   mit </a:t>
            </a:r>
            <a:r>
              <a:rPr lang="de-DE" sz="1600" dirty="0" smtClean="0">
                <a:solidFill>
                  <a:srgbClr val="000000"/>
                </a:solidFill>
                <a:latin typeface="Calibri Light" panose="020F0302020204030204" pitchFamily="34" charset="0"/>
              </a:rPr>
              <a:t>Sichtbeziehungen</a:t>
            </a:r>
          </a:p>
          <a:p>
            <a:pPr marL="356616" indent="-356616" algn="l">
              <a:spcBef>
                <a:spcPts val="0"/>
              </a:spcBef>
              <a:buAutoNum type="arabicPeriod" startAt="5"/>
              <a:tabLst>
                <a:tab pos="357251" algn="l"/>
                <a:tab pos="538226" algn="l"/>
              </a:tabLst>
            </a:pPr>
            <a:endParaRPr lang="de-DE" sz="1000" dirty="0"/>
          </a:p>
          <a:p>
            <a:pPr marL="357188" indent="-357188" algn="l">
              <a:spcBef>
                <a:spcPts val="0"/>
              </a:spcBef>
              <a:buSzPts val="1600"/>
              <a:buAutoNum type="arabicPeriod" startAt="6"/>
              <a:tabLst>
                <a:tab pos="357188" algn="l"/>
                <a:tab pos="538163" algn="l"/>
              </a:tabLst>
            </a:pPr>
            <a:r>
              <a:rPr lang="de-DE" sz="1600" b="1" i="1" dirty="0" smtClean="0">
                <a:solidFill>
                  <a:srgbClr val="000000"/>
                </a:solidFill>
              </a:rPr>
              <a:t>Stadtgestaltung </a:t>
            </a:r>
            <a:r>
              <a:rPr lang="de-DE" sz="1600" b="1" i="1" dirty="0">
                <a:solidFill>
                  <a:srgbClr val="000000"/>
                </a:solidFill>
              </a:rPr>
              <a:t>mit </a:t>
            </a:r>
            <a:r>
              <a:rPr lang="de-DE" sz="1600" b="1" i="1" dirty="0" smtClean="0">
                <a:solidFill>
                  <a:srgbClr val="000000"/>
                </a:solidFill>
              </a:rPr>
              <a:t>nachhaltiger </a:t>
            </a:r>
            <a:r>
              <a:rPr lang="de-DE" sz="1600" b="1" i="1" dirty="0">
                <a:solidFill>
                  <a:srgbClr val="000000"/>
                </a:solidFill>
              </a:rPr>
              <a:t>Verantwortung: </a:t>
            </a:r>
            <a:r>
              <a:rPr lang="de-DE" sz="1600" b="1" i="1" dirty="0" smtClean="0">
                <a:solidFill>
                  <a:srgbClr val="000000"/>
                </a:solidFill>
              </a:rPr>
              <a:t>                                                                    </a:t>
            </a:r>
            <a:r>
              <a:rPr lang="de-DE" sz="1600" dirty="0" smtClean="0">
                <a:solidFill>
                  <a:srgbClr val="000000"/>
                </a:solidFill>
              </a:rPr>
              <a:t>Umgang </a:t>
            </a:r>
            <a:r>
              <a:rPr lang="de-DE" sz="1600" dirty="0">
                <a:solidFill>
                  <a:srgbClr val="000000"/>
                </a:solidFill>
              </a:rPr>
              <a:t>mit dem </a:t>
            </a:r>
            <a:r>
              <a:rPr lang="de-DE" sz="1600" dirty="0" smtClean="0">
                <a:solidFill>
                  <a:srgbClr val="000000"/>
                </a:solidFill>
              </a:rPr>
              <a:t>Baubestand</a:t>
            </a:r>
            <a:r>
              <a:rPr lang="de-DE" sz="1600" dirty="0">
                <a:solidFill>
                  <a:srgbClr val="000000"/>
                </a:solidFill>
              </a:rPr>
              <a:t>;</a:t>
            </a:r>
            <a:r>
              <a:rPr lang="de-DE" sz="1600" dirty="0" smtClean="0">
                <a:solidFill>
                  <a:srgbClr val="000000"/>
                </a:solidFill>
              </a:rPr>
              <a:t> multifunktionale</a:t>
            </a:r>
            <a:r>
              <a:rPr lang="de-DE" sz="1600" dirty="0">
                <a:solidFill>
                  <a:srgbClr val="000000"/>
                </a:solidFill>
              </a:rPr>
              <a:t>, wandelbare </a:t>
            </a:r>
            <a:r>
              <a:rPr lang="de-DE" sz="1600" dirty="0" smtClean="0">
                <a:solidFill>
                  <a:srgbClr val="000000"/>
                </a:solidFill>
              </a:rPr>
              <a:t>Raumlösungen; </a:t>
            </a:r>
            <a:r>
              <a:rPr lang="de-DE" sz="1600" dirty="0">
                <a:solidFill>
                  <a:srgbClr val="000000"/>
                </a:solidFill>
              </a:rPr>
              <a:t>Reduzierung des </a:t>
            </a:r>
            <a:r>
              <a:rPr lang="de-DE" sz="1600" dirty="0" smtClean="0">
                <a:solidFill>
                  <a:srgbClr val="000000"/>
                </a:solidFill>
              </a:rPr>
              <a:t>Ressourcenverbrauchs</a:t>
            </a:r>
          </a:p>
          <a:p>
            <a:pPr marL="357188" indent="-357188" algn="l">
              <a:spcBef>
                <a:spcPts val="0"/>
              </a:spcBef>
              <a:buSzPts val="1600"/>
              <a:tabLst>
                <a:tab pos="357188" algn="l"/>
                <a:tab pos="538163" algn="l"/>
              </a:tabLst>
            </a:pPr>
            <a:endParaRPr lang="de-DE" sz="1000" dirty="0"/>
          </a:p>
          <a:p>
            <a:pPr marL="357188" indent="-357188" algn="l">
              <a:buAutoNum type="arabicPeriod" startAt="7"/>
              <a:tabLst>
                <a:tab pos="357188" algn="l"/>
                <a:tab pos="538163" algn="l"/>
              </a:tabLst>
            </a:pPr>
            <a:r>
              <a:rPr lang="de-DE" sz="1600" b="1" i="1" dirty="0" smtClean="0">
                <a:solidFill>
                  <a:schemeClr val="tx1"/>
                </a:solidFill>
              </a:rPr>
              <a:t>Plätze für Gemeinschaft und Individualität:                                                                                   </a:t>
            </a:r>
            <a:r>
              <a:rPr lang="de-DE" sz="1600" dirty="0" smtClean="0">
                <a:solidFill>
                  <a:schemeClr val="tx1"/>
                </a:solidFill>
              </a:rPr>
              <a:t>belebte Erdgeschosszonen, Raumfolgen von einladenden Freiflächen</a:t>
            </a:r>
          </a:p>
          <a:p>
            <a:pPr marL="357188" indent="-357188" algn="l">
              <a:tabLst>
                <a:tab pos="357188" algn="l"/>
                <a:tab pos="538163" algn="l"/>
              </a:tabLst>
            </a:pPr>
            <a:endParaRPr lang="de-DE" sz="1000" dirty="0" smtClean="0">
              <a:solidFill>
                <a:schemeClr val="tx1"/>
              </a:solidFill>
            </a:endParaRPr>
          </a:p>
          <a:p>
            <a:pPr marL="357188" indent="-357188" algn="l">
              <a:buAutoNum type="arabicPeriod" startAt="8"/>
              <a:tabLst>
                <a:tab pos="357188" algn="l"/>
                <a:tab pos="538163" algn="l"/>
              </a:tabLst>
            </a:pPr>
            <a:r>
              <a:rPr lang="de-DE" sz="1600" b="1" i="1" dirty="0" smtClean="0">
                <a:solidFill>
                  <a:schemeClr val="tx1"/>
                </a:solidFill>
              </a:rPr>
              <a:t>Atmosphären mit menschlichem Maßstab:                                                                                         </a:t>
            </a:r>
            <a:r>
              <a:rPr lang="de-DE" sz="1600" dirty="0" smtClean="0">
                <a:solidFill>
                  <a:schemeClr val="tx1"/>
                </a:solidFill>
              </a:rPr>
              <a:t>hell, sicher, zurückhaltende Farbgebung; Parzellierung; Gliederung der Gebäude; im EG Verbindung von Innen und Außen</a:t>
            </a:r>
          </a:p>
          <a:p>
            <a:pPr marL="357188" indent="-357188" algn="l">
              <a:tabLst>
                <a:tab pos="357188" algn="l"/>
                <a:tab pos="538163" algn="l"/>
              </a:tabLst>
            </a:pPr>
            <a:endParaRPr lang="de-DE" sz="1000" dirty="0" smtClean="0">
              <a:solidFill>
                <a:schemeClr val="tx1"/>
              </a:solidFill>
            </a:endParaRPr>
          </a:p>
          <a:p>
            <a:pPr marL="357188" indent="-357188" algn="l">
              <a:tabLst>
                <a:tab pos="357188" algn="l"/>
                <a:tab pos="538163" algn="l"/>
              </a:tabLst>
            </a:pPr>
            <a:r>
              <a:rPr lang="de-DE" sz="1600" b="1" i="1" dirty="0" smtClean="0">
                <a:solidFill>
                  <a:schemeClr val="tx1"/>
                </a:solidFill>
              </a:rPr>
              <a:t>9.	Lebendige Baukultur Dresden:                                                                                               </a:t>
            </a:r>
            <a:r>
              <a:rPr lang="de-DE" sz="1600" dirty="0" smtClean="0">
                <a:solidFill>
                  <a:schemeClr val="tx1"/>
                </a:solidFill>
              </a:rPr>
              <a:t>architektonisch innovative Lösungen als Impulse für die Baukultur</a:t>
            </a:r>
            <a:endParaRPr lang="de-DE" sz="1600" dirty="0">
              <a:solidFill>
                <a:schemeClr val="tx1"/>
              </a:solidFill>
            </a:endParaRPr>
          </a:p>
        </p:txBody>
      </p:sp>
      <p:sp>
        <p:nvSpPr>
          <p:cNvPr id="8" name="Fußzeilenplatzhalter 3"/>
          <p:cNvSpPr>
            <a:spLocks noGrp="1"/>
          </p:cNvSpPr>
          <p:nvPr>
            <p:ph type="ftr" sz="quarter" idx="11"/>
          </p:nvPr>
        </p:nvSpPr>
        <p:spPr>
          <a:xfrm>
            <a:off x="7528" y="4753935"/>
            <a:ext cx="9167750" cy="424124"/>
          </a:xfrm>
        </p:spPr>
        <p:txBody>
          <a:bodyPr lIns="576000" rIns="576000" bIns="216000" anchor="t"/>
          <a:lstStyle/>
          <a:p>
            <a:pPr algn="l"/>
            <a:r>
              <a:rPr lang="de-DE" sz="900" dirty="0" smtClean="0">
                <a:solidFill>
                  <a:srgbClr val="000000"/>
                </a:solidFill>
                <a:latin typeface="Calibri" panose="020F0502020204030204" pitchFamily="34" charset="0"/>
              </a:rPr>
              <a:t>Gestaltungsleitlinie </a:t>
            </a:r>
            <a:r>
              <a:rPr lang="de-DE" sz="900" dirty="0">
                <a:solidFill>
                  <a:srgbClr val="000000"/>
                </a:solidFill>
                <a:latin typeface="Calibri" panose="020F0502020204030204" pitchFamily="34" charset="0"/>
              </a:rPr>
              <a:t>I Landeshauptstadt Dresden I Geschäftsbereich für Stadtentwicklung, Bau, Verkehr und Liegenschaften I </a:t>
            </a:r>
            <a:r>
              <a:rPr lang="de-DE" sz="900" dirty="0" smtClean="0">
                <a:solidFill>
                  <a:srgbClr val="000000"/>
                </a:solidFill>
                <a:latin typeface="Calibri" panose="020F0502020204030204" pitchFamily="34" charset="0"/>
              </a:rPr>
              <a:t>November 2022</a:t>
            </a:r>
            <a:r>
              <a:rPr lang="de-DE" sz="900" dirty="0" smtClean="0">
                <a:solidFill>
                  <a:srgbClr val="000000"/>
                </a:solidFill>
                <a:latin typeface="Calibri Light" panose="020F0302020204030204" pitchFamily="34" charset="0"/>
              </a:rPr>
              <a:t> </a:t>
            </a:r>
            <a:r>
              <a:rPr lang="de-DE" sz="900" dirty="0">
                <a:solidFill>
                  <a:srgbClr val="000000"/>
                </a:solidFill>
                <a:latin typeface="Calibri" panose="020F0502020204030204" pitchFamily="34" charset="0"/>
              </a:rPr>
              <a:t>I </a:t>
            </a:r>
            <a:r>
              <a:rPr lang="de-DE" sz="900" dirty="0" smtClean="0">
                <a:solidFill>
                  <a:schemeClr val="tx1"/>
                </a:solidFill>
                <a:latin typeface="+mj-lt"/>
              </a:rPr>
              <a:t>Folie </a:t>
            </a:r>
            <a:fld id="{F49D3726-55E6-44C2-B598-B30BF1EC2316}" type="slidenum">
              <a:rPr lang="de-DE" sz="900" smtClean="0">
                <a:solidFill>
                  <a:schemeClr val="tx1"/>
                </a:solidFill>
                <a:latin typeface="+mj-lt"/>
              </a:rPr>
              <a:pPr algn="l"/>
              <a:t>10</a:t>
            </a:fld>
            <a:endParaRPr lang="de-DE" sz="900" dirty="0" smtClean="0">
              <a:solidFill>
                <a:schemeClr val="tx1"/>
              </a:solidFill>
              <a:latin typeface="+mj-lt"/>
            </a:endParaRPr>
          </a:p>
          <a:p>
            <a:pPr algn="l"/>
            <a:endParaRPr lang="de-DE" sz="900" dirty="0">
              <a:solidFill>
                <a:schemeClr val="tx1"/>
              </a:solidFill>
            </a:endParaRPr>
          </a:p>
        </p:txBody>
      </p:sp>
    </p:spTree>
    <p:extLst>
      <p:ext uri="{BB962C8B-B14F-4D97-AF65-F5344CB8AC3E}">
        <p14:creationId xmlns:p14="http://schemas.microsoft.com/office/powerpoint/2010/main" val="11718675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
          <p:cNvSpPr txBox="1">
            <a:spLocks/>
          </p:cNvSpPr>
          <p:nvPr/>
        </p:nvSpPr>
        <p:spPr>
          <a:xfrm>
            <a:off x="3447" y="339502"/>
            <a:ext cx="9388645" cy="792088"/>
          </a:xfrm>
          <a:prstGeom prst="rect">
            <a:avLst/>
          </a:prstGeom>
        </p:spPr>
        <p:txBody>
          <a:bodyPr vert="horz" lIns="576000" tIns="36000" rIns="57600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3200" dirty="0" smtClean="0"/>
              <a:t>B. Städteräumliche Prinzipien – </a:t>
            </a:r>
            <a:r>
              <a:rPr lang="de-DE" sz="2400" dirty="0" smtClean="0"/>
              <a:t>Stadtbausteine als Grundprinzip: Straße, Platz, Stadthaus, Hof und Park</a:t>
            </a:r>
            <a:endParaRPr lang="de-DE" sz="2400" dirty="0"/>
          </a:p>
        </p:txBody>
      </p:sp>
      <p:grpSp>
        <p:nvGrpSpPr>
          <p:cNvPr id="2" name="Group 4"/>
          <p:cNvGrpSpPr>
            <a:grpSpLocks noChangeAspect="1"/>
          </p:cNvGrpSpPr>
          <p:nvPr/>
        </p:nvGrpSpPr>
        <p:grpSpPr bwMode="auto">
          <a:xfrm>
            <a:off x="1047750" y="1360488"/>
            <a:ext cx="7088188" cy="3535362"/>
            <a:chOff x="660" y="857"/>
            <a:chExt cx="4465" cy="2227"/>
          </a:xfrm>
        </p:grpSpPr>
        <p:sp>
          <p:nvSpPr>
            <p:cNvPr id="4" name="AutoShape 3"/>
            <p:cNvSpPr>
              <a:spLocks noChangeAspect="1" noTextEdit="1"/>
            </p:cNvSpPr>
            <p:nvPr/>
          </p:nvSpPr>
          <p:spPr bwMode="auto">
            <a:xfrm>
              <a:off x="660" y="857"/>
              <a:ext cx="4465" cy="2227"/>
            </a:xfrm>
            <a:prstGeom prst="rect">
              <a:avLst/>
            </a:prstGeom>
            <a:noFill/>
            <a:ln w="6350" cap="flat" cmpd="sng" algn="ctr">
              <a:solidFill>
                <a:srgbClr val="BFBFBF"/>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512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0" y="857"/>
              <a:ext cx="4467" cy="2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Fußzeilenplatzhalter 3"/>
          <p:cNvSpPr>
            <a:spLocks noGrp="1"/>
          </p:cNvSpPr>
          <p:nvPr>
            <p:ph type="ftr" sz="quarter" idx="11"/>
          </p:nvPr>
        </p:nvSpPr>
        <p:spPr>
          <a:xfrm>
            <a:off x="7528" y="4753935"/>
            <a:ext cx="9167750" cy="424124"/>
          </a:xfrm>
        </p:spPr>
        <p:txBody>
          <a:bodyPr lIns="576000" rIns="576000" bIns="216000" anchor="t"/>
          <a:lstStyle/>
          <a:p>
            <a:pPr algn="l"/>
            <a:r>
              <a:rPr lang="de-DE" sz="900" dirty="0" smtClean="0">
                <a:solidFill>
                  <a:srgbClr val="000000"/>
                </a:solidFill>
                <a:latin typeface="Calibri" panose="020F0502020204030204" pitchFamily="34" charset="0"/>
              </a:rPr>
              <a:t>Gestaltungsleitlinie </a:t>
            </a:r>
            <a:r>
              <a:rPr lang="de-DE" sz="900" dirty="0">
                <a:solidFill>
                  <a:srgbClr val="000000"/>
                </a:solidFill>
                <a:latin typeface="Calibri" panose="020F0502020204030204" pitchFamily="34" charset="0"/>
              </a:rPr>
              <a:t>I Landeshauptstadt Dresden I Geschäftsbereich für Stadtentwicklung, Bau, Verkehr und Liegenschaften I </a:t>
            </a:r>
            <a:r>
              <a:rPr lang="de-DE" sz="900" dirty="0" smtClean="0">
                <a:solidFill>
                  <a:srgbClr val="000000"/>
                </a:solidFill>
                <a:latin typeface="Calibri" panose="020F0502020204030204" pitchFamily="34" charset="0"/>
              </a:rPr>
              <a:t>November 2022</a:t>
            </a:r>
            <a:r>
              <a:rPr lang="de-DE" sz="900" dirty="0" smtClean="0">
                <a:solidFill>
                  <a:srgbClr val="000000"/>
                </a:solidFill>
                <a:latin typeface="Calibri Light" panose="020F0302020204030204" pitchFamily="34" charset="0"/>
              </a:rPr>
              <a:t> </a:t>
            </a:r>
            <a:r>
              <a:rPr lang="de-DE" sz="900" dirty="0">
                <a:solidFill>
                  <a:srgbClr val="000000"/>
                </a:solidFill>
                <a:latin typeface="Calibri" panose="020F0502020204030204" pitchFamily="34" charset="0"/>
              </a:rPr>
              <a:t>I </a:t>
            </a:r>
            <a:r>
              <a:rPr lang="de-DE" sz="900" dirty="0" smtClean="0">
                <a:solidFill>
                  <a:schemeClr val="tx1"/>
                </a:solidFill>
                <a:latin typeface="+mj-lt"/>
              </a:rPr>
              <a:t>Folie </a:t>
            </a:r>
            <a:fld id="{F49D3726-55E6-44C2-B598-B30BF1EC2316}" type="slidenum">
              <a:rPr lang="de-DE" sz="900" smtClean="0">
                <a:solidFill>
                  <a:schemeClr val="tx1"/>
                </a:solidFill>
                <a:latin typeface="+mj-lt"/>
              </a:rPr>
              <a:pPr algn="l"/>
              <a:t>11</a:t>
            </a:fld>
            <a:endParaRPr lang="de-DE" sz="900" dirty="0" smtClean="0">
              <a:solidFill>
                <a:schemeClr val="tx1"/>
              </a:solidFill>
              <a:latin typeface="+mj-lt"/>
            </a:endParaRPr>
          </a:p>
          <a:p>
            <a:pPr algn="l"/>
            <a:endParaRPr lang="de-DE" sz="900" dirty="0">
              <a:solidFill>
                <a:schemeClr val="tx1"/>
              </a:solidFill>
            </a:endParaRPr>
          </a:p>
        </p:txBody>
      </p:sp>
    </p:spTree>
    <p:extLst>
      <p:ext uri="{BB962C8B-B14F-4D97-AF65-F5344CB8AC3E}">
        <p14:creationId xmlns:p14="http://schemas.microsoft.com/office/powerpoint/2010/main" val="3851655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3448" y="339502"/>
            <a:ext cx="9164302" cy="792088"/>
          </a:xfrm>
          <a:prstGeom prst="rect">
            <a:avLst/>
          </a:prstGeom>
        </p:spPr>
        <p:txBody>
          <a:bodyPr vert="horz" lIns="576000" tIns="36000" rIns="57600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3200" dirty="0" smtClean="0"/>
              <a:t>Kapitel B. </a:t>
            </a:r>
            <a:r>
              <a:rPr lang="de-DE" sz="3200" dirty="0"/>
              <a:t>Stadträumliche </a:t>
            </a:r>
            <a:r>
              <a:rPr lang="de-DE" sz="3200" dirty="0" smtClean="0"/>
              <a:t>Prinzipien</a:t>
            </a:r>
            <a:endParaRPr lang="de-DE" sz="3200" dirty="0"/>
          </a:p>
        </p:txBody>
      </p:sp>
      <p:sp>
        <p:nvSpPr>
          <p:cNvPr id="8" name="Fußzeilenplatzhalter 3"/>
          <p:cNvSpPr>
            <a:spLocks noGrp="1"/>
          </p:cNvSpPr>
          <p:nvPr>
            <p:ph type="ftr" sz="quarter" idx="11"/>
          </p:nvPr>
        </p:nvSpPr>
        <p:spPr>
          <a:xfrm>
            <a:off x="7528" y="4731990"/>
            <a:ext cx="9167750" cy="424124"/>
          </a:xfrm>
        </p:spPr>
        <p:txBody>
          <a:bodyPr lIns="576000" rIns="576000" bIns="216000" anchor="t"/>
          <a:lstStyle/>
          <a:p>
            <a:pPr algn="l"/>
            <a:r>
              <a:rPr lang="de-DE" sz="900" dirty="0" smtClean="0">
                <a:solidFill>
                  <a:srgbClr val="000000"/>
                </a:solidFill>
                <a:latin typeface="Calibri" panose="020F0502020204030204" pitchFamily="34" charset="0"/>
              </a:rPr>
              <a:t>Gestaltungsleitlinie </a:t>
            </a:r>
            <a:r>
              <a:rPr lang="de-DE" sz="900" dirty="0">
                <a:solidFill>
                  <a:srgbClr val="000000"/>
                </a:solidFill>
                <a:latin typeface="Calibri" panose="020F0502020204030204" pitchFamily="34" charset="0"/>
              </a:rPr>
              <a:t>I Landeshauptstadt Dresden I Geschäftsbereich für Stadtentwicklung, Bau, Verkehr und Liegenschaften I </a:t>
            </a:r>
            <a:r>
              <a:rPr lang="de-DE" sz="900" dirty="0" smtClean="0">
                <a:solidFill>
                  <a:srgbClr val="000000"/>
                </a:solidFill>
                <a:latin typeface="Calibri" panose="020F0502020204030204" pitchFamily="34" charset="0"/>
              </a:rPr>
              <a:t>November 2022</a:t>
            </a:r>
            <a:r>
              <a:rPr lang="de-DE" sz="900" dirty="0" smtClean="0">
                <a:solidFill>
                  <a:srgbClr val="000000"/>
                </a:solidFill>
                <a:latin typeface="Calibri Light" panose="020F0302020204030204" pitchFamily="34" charset="0"/>
              </a:rPr>
              <a:t> </a:t>
            </a:r>
            <a:r>
              <a:rPr lang="de-DE" sz="900" dirty="0" smtClean="0">
                <a:solidFill>
                  <a:schemeClr val="tx1"/>
                </a:solidFill>
                <a:latin typeface="+mj-lt"/>
              </a:rPr>
              <a:t>I Folie </a:t>
            </a:r>
            <a:fld id="{F49D3726-55E6-44C2-B598-B30BF1EC2316}" type="slidenum">
              <a:rPr lang="de-DE" sz="900" smtClean="0">
                <a:solidFill>
                  <a:schemeClr val="tx1"/>
                </a:solidFill>
                <a:latin typeface="+mj-lt"/>
              </a:rPr>
              <a:pPr algn="l"/>
              <a:t>12</a:t>
            </a:fld>
            <a:endParaRPr lang="de-DE" sz="900" dirty="0" smtClean="0">
              <a:solidFill>
                <a:schemeClr val="tx1"/>
              </a:solidFill>
              <a:latin typeface="+mj-lt"/>
            </a:endParaRPr>
          </a:p>
          <a:p>
            <a:pPr algn="l"/>
            <a:endParaRPr lang="de-DE" sz="900" dirty="0">
              <a:solidFill>
                <a:schemeClr val="tx1"/>
              </a:solidFill>
            </a:endParaRPr>
          </a:p>
        </p:txBody>
      </p:sp>
      <p:sp>
        <p:nvSpPr>
          <p:cNvPr id="7" name="Untertitel 2"/>
          <p:cNvSpPr txBox="1">
            <a:spLocks/>
          </p:cNvSpPr>
          <p:nvPr/>
        </p:nvSpPr>
        <p:spPr>
          <a:xfrm>
            <a:off x="4556714" y="1267139"/>
            <a:ext cx="5544616" cy="3329302"/>
          </a:xfrm>
          <a:prstGeom prst="rect">
            <a:avLst/>
          </a:prstGeom>
        </p:spPr>
        <p:txBody>
          <a:bodyPr vert="horz" lIns="612000" tIns="45720" rIns="612000" bIns="45720" numCol="2" rtlCol="0" anchor="t">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indent="-342900" algn="l">
              <a:buClr>
                <a:srgbClr val="FFED00"/>
              </a:buClr>
              <a:buFont typeface="Wingdings" pitchFamily="2" charset="2"/>
              <a:buChar char="n"/>
            </a:pPr>
            <a:r>
              <a:rPr lang="de-DE" sz="1800" dirty="0" smtClean="0">
                <a:solidFill>
                  <a:schemeClr val="tx1"/>
                </a:solidFill>
              </a:rPr>
              <a:t>heißt:</a:t>
            </a:r>
            <a:r>
              <a:rPr lang="de-DE" sz="1800" b="1" dirty="0" smtClean="0">
                <a:solidFill>
                  <a:schemeClr val="tx1"/>
                </a:solidFill>
              </a:rPr>
              <a:t> Städtische Quartiere </a:t>
            </a:r>
            <a:r>
              <a:rPr lang="de-DE" sz="1600" dirty="0" smtClean="0">
                <a:solidFill>
                  <a:schemeClr val="tx1"/>
                </a:solidFill>
              </a:rPr>
              <a:t>setzen sich aus den Stadtbausteinen Straße, Platz, Stadthaus, Hof und öffentlich nutzbarer Park zusammen. Quartiere und Blöcke bilden wahrnehmbare und beschreibbare Stadträume</a:t>
            </a:r>
            <a:endParaRPr lang="de-DE" sz="1600" dirty="0">
              <a:solidFill>
                <a:schemeClr val="tx1"/>
              </a:solidFill>
            </a:endParaRPr>
          </a:p>
          <a:p>
            <a:pPr algn="l">
              <a:buClr>
                <a:srgbClr val="9E9A00"/>
              </a:buClr>
            </a:pPr>
            <a:endParaRPr lang="de-DE" sz="2400" dirty="0">
              <a:solidFill>
                <a:schemeClr val="tx1"/>
              </a:solidFill>
            </a:endParaRPr>
          </a:p>
          <a:p>
            <a:pPr algn="l"/>
            <a:endParaRPr lang="de-DE" sz="2400" dirty="0">
              <a:solidFill>
                <a:schemeClr val="tx1"/>
              </a:solidFill>
            </a:endParaRPr>
          </a:p>
        </p:txBody>
      </p:sp>
      <p:sp>
        <p:nvSpPr>
          <p:cNvPr id="5" name="AutoShape 3"/>
          <p:cNvSpPr>
            <a:spLocks noChangeAspect="1" noChangeArrowheads="1" noTextEdit="1"/>
          </p:cNvSpPr>
          <p:nvPr/>
        </p:nvSpPr>
        <p:spPr bwMode="auto">
          <a:xfrm>
            <a:off x="418411" y="827088"/>
            <a:ext cx="4167188" cy="391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nvGrpSpPr>
          <p:cNvPr id="6" name="Group 4"/>
          <p:cNvGrpSpPr>
            <a:grpSpLocks noChangeAspect="1"/>
          </p:cNvGrpSpPr>
          <p:nvPr/>
        </p:nvGrpSpPr>
        <p:grpSpPr bwMode="auto">
          <a:xfrm>
            <a:off x="1547664" y="1100383"/>
            <a:ext cx="2690552" cy="3372945"/>
            <a:chOff x="385" y="582"/>
            <a:chExt cx="2551" cy="3198"/>
          </a:xfrm>
        </p:grpSpPr>
        <p:sp>
          <p:nvSpPr>
            <p:cNvPr id="9" name="AutoShape 3"/>
            <p:cNvSpPr>
              <a:spLocks noChangeAspect="1" noChangeArrowheads="1" noTextEdit="1"/>
            </p:cNvSpPr>
            <p:nvPr/>
          </p:nvSpPr>
          <p:spPr bwMode="auto">
            <a:xfrm>
              <a:off x="385" y="582"/>
              <a:ext cx="2551" cy="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 y="582"/>
              <a:ext cx="2556" cy="3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9117614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9045" y="1563638"/>
            <a:ext cx="6484716" cy="3239636"/>
          </a:xfrm>
          <a:prstGeom prst="rect">
            <a:avLst/>
          </a:prstGeom>
          <a:ln w="6350">
            <a:solidFill>
              <a:schemeClr val="bg1">
                <a:lumMod val="75000"/>
              </a:schemeClr>
            </a:solidFill>
          </a:ln>
          <a:effectLst/>
        </p:spPr>
      </p:pic>
      <p:sp>
        <p:nvSpPr>
          <p:cNvPr id="11" name="Fußzeilenplatzhalter 3"/>
          <p:cNvSpPr txBox="1">
            <a:spLocks/>
          </p:cNvSpPr>
          <p:nvPr/>
        </p:nvSpPr>
        <p:spPr>
          <a:xfrm>
            <a:off x="7528" y="4803274"/>
            <a:ext cx="9167750" cy="530040"/>
          </a:xfrm>
          <a:prstGeom prst="rect">
            <a:avLst/>
          </a:prstGeom>
        </p:spPr>
        <p:txBody>
          <a:bodyPr lIns="576000" rIns="576000" bIns="216000" anchor="t"/>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dirty="0">
                <a:solidFill>
                  <a:srgbClr val="000000"/>
                </a:solidFill>
                <a:latin typeface="Calibri" panose="020F0502020204030204" pitchFamily="34" charset="0"/>
              </a:rPr>
              <a:t>Gestaltungsleitlinie I Landeshauptstadt Dresden I Geschäftsbereich für Stadtentwicklung, Bau, Verkehr und Liegenschaften I November 2022</a:t>
            </a:r>
            <a:r>
              <a:rPr lang="de-DE" sz="900" dirty="0">
                <a:solidFill>
                  <a:srgbClr val="000000"/>
                </a:solidFill>
                <a:latin typeface="Calibri Light" panose="020F0302020204030204" pitchFamily="34" charset="0"/>
              </a:rPr>
              <a:t> </a:t>
            </a:r>
            <a:r>
              <a:rPr lang="de-DE" sz="900" dirty="0"/>
              <a:t>I Folie </a:t>
            </a:r>
            <a:fld id="{F49D3726-55E6-44C2-B598-B30BF1EC2316}" type="slidenum">
              <a:rPr lang="de-DE" sz="900"/>
              <a:pPr/>
              <a:t>13</a:t>
            </a:fld>
            <a:endParaRPr lang="de-DE" sz="900" dirty="0"/>
          </a:p>
        </p:txBody>
      </p:sp>
      <p:sp>
        <p:nvSpPr>
          <p:cNvPr id="12" name="Titel 1"/>
          <p:cNvSpPr txBox="1">
            <a:spLocks/>
          </p:cNvSpPr>
          <p:nvPr/>
        </p:nvSpPr>
        <p:spPr>
          <a:xfrm>
            <a:off x="3447" y="339502"/>
            <a:ext cx="9662047" cy="792088"/>
          </a:xfrm>
          <a:prstGeom prst="rect">
            <a:avLst/>
          </a:prstGeom>
        </p:spPr>
        <p:txBody>
          <a:bodyPr vert="horz" lIns="576000" tIns="36000" rIns="57600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3200" dirty="0" smtClean="0"/>
              <a:t>C. Städtebauliche Prinzipien – </a:t>
            </a:r>
            <a:r>
              <a:rPr lang="de-DE" sz="2400" dirty="0" smtClean="0"/>
              <a:t>Faktoren von </a:t>
            </a:r>
            <a:r>
              <a:rPr lang="de-DE" sz="2400" dirty="0" err="1" smtClean="0"/>
              <a:t>Klimaresilienz</a:t>
            </a:r>
            <a:r>
              <a:rPr lang="de-DE" sz="2400" dirty="0" smtClean="0"/>
              <a:t> im Stadtraum: regenerative Energien, Grünsubstanz, Lebenszyklusbetrachtung</a:t>
            </a:r>
            <a:endParaRPr lang="de-DE" sz="2400" dirty="0"/>
          </a:p>
        </p:txBody>
      </p:sp>
    </p:spTree>
    <p:extLst>
      <p:ext uri="{BB962C8B-B14F-4D97-AF65-F5344CB8AC3E}">
        <p14:creationId xmlns:p14="http://schemas.microsoft.com/office/powerpoint/2010/main" val="29008679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7923" y="1131590"/>
            <a:ext cx="6476095" cy="3235328"/>
          </a:xfrm>
          <a:prstGeom prst="rect">
            <a:avLst/>
          </a:prstGeom>
          <a:ln w="6350">
            <a:solidFill>
              <a:schemeClr val="bg1">
                <a:lumMod val="75000"/>
              </a:schemeClr>
            </a:solidFill>
          </a:ln>
        </p:spPr>
      </p:pic>
      <p:sp>
        <p:nvSpPr>
          <p:cNvPr id="11" name="Fußzeilenplatzhalter 3"/>
          <p:cNvSpPr txBox="1">
            <a:spLocks/>
          </p:cNvSpPr>
          <p:nvPr/>
        </p:nvSpPr>
        <p:spPr>
          <a:xfrm>
            <a:off x="7528" y="4724846"/>
            <a:ext cx="9167750" cy="424124"/>
          </a:xfrm>
          <a:prstGeom prst="rect">
            <a:avLst/>
          </a:prstGeom>
        </p:spPr>
        <p:txBody>
          <a:bodyPr lIns="576000" rIns="576000" bIns="216000" anchor="t"/>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dirty="0">
                <a:solidFill>
                  <a:srgbClr val="000000"/>
                </a:solidFill>
                <a:latin typeface="Calibri" panose="020F0502020204030204" pitchFamily="34" charset="0"/>
              </a:rPr>
              <a:t>Gestaltungsleitlinie I Landeshauptstadt Dresden I Geschäftsbereich für Stadtentwicklung, Bau, Verkehr und Liegenschaften I November 2022</a:t>
            </a:r>
            <a:r>
              <a:rPr lang="de-DE" sz="900" dirty="0">
                <a:solidFill>
                  <a:srgbClr val="000000"/>
                </a:solidFill>
                <a:latin typeface="Calibri Light" panose="020F0302020204030204" pitchFamily="34" charset="0"/>
              </a:rPr>
              <a:t> </a:t>
            </a:r>
            <a:r>
              <a:rPr lang="de-DE" sz="900" dirty="0"/>
              <a:t>I Folie </a:t>
            </a:r>
            <a:fld id="{F49D3726-55E6-44C2-B598-B30BF1EC2316}" type="slidenum">
              <a:rPr lang="de-DE" sz="900"/>
              <a:pPr/>
              <a:t>14</a:t>
            </a:fld>
            <a:endParaRPr lang="de-DE" sz="900" dirty="0"/>
          </a:p>
          <a:p>
            <a:endParaRPr lang="de-DE" sz="900" dirty="0"/>
          </a:p>
        </p:txBody>
      </p:sp>
      <p:sp>
        <p:nvSpPr>
          <p:cNvPr id="12" name="Titel 1"/>
          <p:cNvSpPr txBox="1">
            <a:spLocks/>
          </p:cNvSpPr>
          <p:nvPr/>
        </p:nvSpPr>
        <p:spPr>
          <a:xfrm>
            <a:off x="3447" y="339502"/>
            <a:ext cx="9554891" cy="792088"/>
          </a:xfrm>
          <a:prstGeom prst="rect">
            <a:avLst/>
          </a:prstGeom>
        </p:spPr>
        <p:txBody>
          <a:bodyPr vert="horz" lIns="576000" tIns="36000" rIns="57600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3200" dirty="0" smtClean="0"/>
              <a:t>C. Städtebauliche Prinzipien – </a:t>
            </a:r>
            <a:r>
              <a:rPr lang="de-DE" sz="2400" dirty="0" err="1" smtClean="0"/>
              <a:t>Durchgrünung</a:t>
            </a:r>
            <a:r>
              <a:rPr lang="de-DE" sz="2400" dirty="0" smtClean="0"/>
              <a:t> der Stadt</a:t>
            </a:r>
            <a:endParaRPr lang="de-DE" sz="1600" dirty="0"/>
          </a:p>
        </p:txBody>
      </p:sp>
    </p:spTree>
    <p:extLst>
      <p:ext uri="{BB962C8B-B14F-4D97-AF65-F5344CB8AC3E}">
        <p14:creationId xmlns:p14="http://schemas.microsoft.com/office/powerpoint/2010/main" val="4807988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7726" y="1413526"/>
            <a:ext cx="6467354" cy="3230962"/>
          </a:xfrm>
          <a:prstGeom prst="rect">
            <a:avLst/>
          </a:prstGeom>
          <a:ln w="6350">
            <a:solidFill>
              <a:schemeClr val="bg1">
                <a:lumMod val="75000"/>
              </a:schemeClr>
            </a:solidFill>
          </a:ln>
        </p:spPr>
      </p:pic>
      <p:sp>
        <p:nvSpPr>
          <p:cNvPr id="11" name="Fußzeilenplatzhalter 3"/>
          <p:cNvSpPr txBox="1">
            <a:spLocks/>
          </p:cNvSpPr>
          <p:nvPr/>
        </p:nvSpPr>
        <p:spPr>
          <a:xfrm>
            <a:off x="7528" y="4731990"/>
            <a:ext cx="9167750" cy="424124"/>
          </a:xfrm>
          <a:prstGeom prst="rect">
            <a:avLst/>
          </a:prstGeom>
        </p:spPr>
        <p:txBody>
          <a:bodyPr lIns="576000" rIns="576000" bIns="216000" anchor="t"/>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dirty="0">
                <a:solidFill>
                  <a:srgbClr val="000000"/>
                </a:solidFill>
                <a:latin typeface="Calibri" panose="020F0502020204030204" pitchFamily="34" charset="0"/>
              </a:rPr>
              <a:t>Gestaltungsleitlinie I Landeshauptstadt Dresden I Geschäftsbereich für Stadtentwicklung, Bau, Verkehr und Liegenschaften I November 2022</a:t>
            </a:r>
            <a:r>
              <a:rPr lang="de-DE" sz="900" dirty="0">
                <a:solidFill>
                  <a:srgbClr val="000000"/>
                </a:solidFill>
                <a:latin typeface="Calibri Light" panose="020F0302020204030204" pitchFamily="34" charset="0"/>
              </a:rPr>
              <a:t> </a:t>
            </a:r>
            <a:r>
              <a:rPr lang="de-DE" sz="900" dirty="0"/>
              <a:t>I Folie </a:t>
            </a:r>
            <a:fld id="{F49D3726-55E6-44C2-B598-B30BF1EC2316}" type="slidenum">
              <a:rPr lang="de-DE" sz="900"/>
              <a:pPr/>
              <a:t>15</a:t>
            </a:fld>
            <a:endParaRPr lang="de-DE" sz="900" dirty="0"/>
          </a:p>
          <a:p>
            <a:endParaRPr lang="de-DE" sz="900" dirty="0"/>
          </a:p>
        </p:txBody>
      </p:sp>
      <p:sp>
        <p:nvSpPr>
          <p:cNvPr id="10" name="Titel 1"/>
          <p:cNvSpPr txBox="1">
            <a:spLocks/>
          </p:cNvSpPr>
          <p:nvPr/>
        </p:nvSpPr>
        <p:spPr>
          <a:xfrm>
            <a:off x="3447" y="339502"/>
            <a:ext cx="9554891" cy="792088"/>
          </a:xfrm>
          <a:prstGeom prst="rect">
            <a:avLst/>
          </a:prstGeom>
        </p:spPr>
        <p:txBody>
          <a:bodyPr vert="horz" lIns="576000" tIns="36000" rIns="57600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3400" dirty="0" smtClean="0"/>
              <a:t>C. Städtebauliche Prinzipien – </a:t>
            </a:r>
            <a:r>
              <a:rPr lang="de-DE" sz="2400" dirty="0" smtClean="0"/>
              <a:t>Umgang mit Niederschlagswasser: „Schwammstadt“-Prinzip</a:t>
            </a:r>
            <a:endParaRPr lang="de-DE" sz="1600" dirty="0"/>
          </a:p>
        </p:txBody>
      </p:sp>
    </p:spTree>
    <p:extLst>
      <p:ext uri="{BB962C8B-B14F-4D97-AF65-F5344CB8AC3E}">
        <p14:creationId xmlns:p14="http://schemas.microsoft.com/office/powerpoint/2010/main" val="24220572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4704" y="1419622"/>
            <a:ext cx="6493397" cy="3243973"/>
          </a:xfrm>
          <a:prstGeom prst="rect">
            <a:avLst/>
          </a:prstGeom>
          <a:ln w="6350">
            <a:solidFill>
              <a:schemeClr val="bg1">
                <a:lumMod val="75000"/>
              </a:schemeClr>
            </a:solidFill>
          </a:ln>
        </p:spPr>
      </p:pic>
      <p:sp>
        <p:nvSpPr>
          <p:cNvPr id="9" name="Fußzeilenplatzhalter 3"/>
          <p:cNvSpPr txBox="1">
            <a:spLocks/>
          </p:cNvSpPr>
          <p:nvPr/>
        </p:nvSpPr>
        <p:spPr>
          <a:xfrm>
            <a:off x="7528" y="4803998"/>
            <a:ext cx="9167750" cy="559284"/>
          </a:xfrm>
          <a:prstGeom prst="rect">
            <a:avLst/>
          </a:prstGeom>
        </p:spPr>
        <p:txBody>
          <a:bodyPr lIns="576000" rIns="576000" bIns="216000" anchor="t"/>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dirty="0">
                <a:solidFill>
                  <a:srgbClr val="000000"/>
                </a:solidFill>
                <a:latin typeface="Calibri" panose="020F0502020204030204" pitchFamily="34" charset="0"/>
              </a:rPr>
              <a:t>Gestaltungsleitlinie I Landeshauptstadt Dresden I Geschäftsbereich für Stadtentwicklung, Bau, Verkehr und Liegenschaften I November 2022</a:t>
            </a:r>
            <a:r>
              <a:rPr lang="de-DE" sz="900" dirty="0">
                <a:solidFill>
                  <a:srgbClr val="000000"/>
                </a:solidFill>
                <a:latin typeface="Calibri Light" panose="020F0302020204030204" pitchFamily="34" charset="0"/>
              </a:rPr>
              <a:t> </a:t>
            </a:r>
            <a:r>
              <a:rPr lang="de-DE" sz="900" dirty="0"/>
              <a:t>I Folie </a:t>
            </a:r>
            <a:fld id="{F49D3726-55E6-44C2-B598-B30BF1EC2316}" type="slidenum">
              <a:rPr lang="de-DE" sz="900"/>
              <a:pPr/>
              <a:t>16</a:t>
            </a:fld>
            <a:endParaRPr lang="de-DE" sz="900" dirty="0"/>
          </a:p>
          <a:p>
            <a:endParaRPr lang="de-DE" sz="900" dirty="0"/>
          </a:p>
        </p:txBody>
      </p:sp>
      <p:sp>
        <p:nvSpPr>
          <p:cNvPr id="11" name="Titel 1"/>
          <p:cNvSpPr txBox="1">
            <a:spLocks/>
          </p:cNvSpPr>
          <p:nvPr/>
        </p:nvSpPr>
        <p:spPr>
          <a:xfrm>
            <a:off x="3447" y="339502"/>
            <a:ext cx="9388645" cy="792088"/>
          </a:xfrm>
          <a:prstGeom prst="rect">
            <a:avLst/>
          </a:prstGeom>
        </p:spPr>
        <p:txBody>
          <a:bodyPr vert="horz" lIns="576000" tIns="36000" rIns="57600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3200" dirty="0" smtClean="0"/>
              <a:t>C. Städtebauliche Prinzipien – </a:t>
            </a:r>
            <a:r>
              <a:rPr lang="de-DE" sz="2400" dirty="0" smtClean="0"/>
              <a:t>Raumbildung, Kontinuität der Form mit Vielfalt und Durchmischung/wandelbare Typologien</a:t>
            </a:r>
            <a:endParaRPr lang="de-DE" sz="2400" dirty="0"/>
          </a:p>
        </p:txBody>
      </p:sp>
    </p:spTree>
    <p:extLst>
      <p:ext uri="{BB962C8B-B14F-4D97-AF65-F5344CB8AC3E}">
        <p14:creationId xmlns:p14="http://schemas.microsoft.com/office/powerpoint/2010/main" val="24192285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3448" y="339502"/>
            <a:ext cx="9164302" cy="792088"/>
          </a:xfrm>
          <a:prstGeom prst="rect">
            <a:avLst/>
          </a:prstGeom>
        </p:spPr>
        <p:txBody>
          <a:bodyPr vert="horz" lIns="576000" tIns="36000" rIns="57600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3200" dirty="0" smtClean="0"/>
              <a:t>Kapitel C. Städtebauliche Prinzipien</a:t>
            </a:r>
            <a:endParaRPr lang="de-DE" sz="3200" dirty="0"/>
          </a:p>
        </p:txBody>
      </p:sp>
      <p:sp>
        <p:nvSpPr>
          <p:cNvPr id="8" name="Fußzeilenplatzhalter 3"/>
          <p:cNvSpPr>
            <a:spLocks noGrp="1"/>
          </p:cNvSpPr>
          <p:nvPr>
            <p:ph type="ftr" sz="quarter" idx="11"/>
          </p:nvPr>
        </p:nvSpPr>
        <p:spPr>
          <a:xfrm>
            <a:off x="12762" y="4731990"/>
            <a:ext cx="9167750" cy="424124"/>
          </a:xfrm>
        </p:spPr>
        <p:txBody>
          <a:bodyPr lIns="576000" rIns="576000" bIns="216000" anchor="t"/>
          <a:lstStyle/>
          <a:p>
            <a:pPr algn="l"/>
            <a:r>
              <a:rPr lang="de-DE" sz="900" dirty="0" smtClean="0">
                <a:solidFill>
                  <a:srgbClr val="000000"/>
                </a:solidFill>
                <a:latin typeface="Calibri" panose="020F0502020204030204" pitchFamily="34" charset="0"/>
              </a:rPr>
              <a:t>Gestaltungsleitlinie </a:t>
            </a:r>
            <a:r>
              <a:rPr lang="de-DE" sz="900" dirty="0">
                <a:solidFill>
                  <a:srgbClr val="000000"/>
                </a:solidFill>
                <a:latin typeface="Calibri" panose="020F0502020204030204" pitchFamily="34" charset="0"/>
              </a:rPr>
              <a:t>I Landeshauptstadt Dresden I Geschäftsbereich für Stadtentwicklung, Bau, Verkehr und Liegenschaften I </a:t>
            </a:r>
            <a:r>
              <a:rPr lang="de-DE" sz="900" dirty="0" smtClean="0">
                <a:solidFill>
                  <a:srgbClr val="000000"/>
                </a:solidFill>
                <a:latin typeface="Calibri" panose="020F0502020204030204" pitchFamily="34" charset="0"/>
              </a:rPr>
              <a:t>November 2022</a:t>
            </a:r>
            <a:r>
              <a:rPr lang="de-DE" sz="900" dirty="0" smtClean="0">
                <a:solidFill>
                  <a:srgbClr val="000000"/>
                </a:solidFill>
                <a:latin typeface="Calibri Light" panose="020F0302020204030204" pitchFamily="34" charset="0"/>
              </a:rPr>
              <a:t> </a:t>
            </a:r>
            <a:r>
              <a:rPr lang="de-DE" sz="900" dirty="0" smtClean="0">
                <a:solidFill>
                  <a:schemeClr val="tx1"/>
                </a:solidFill>
                <a:latin typeface="+mj-lt"/>
              </a:rPr>
              <a:t>I Folie </a:t>
            </a:r>
            <a:fld id="{F49D3726-55E6-44C2-B598-B30BF1EC2316}" type="slidenum">
              <a:rPr lang="de-DE" sz="900" smtClean="0">
                <a:solidFill>
                  <a:schemeClr val="tx1"/>
                </a:solidFill>
                <a:latin typeface="+mj-lt"/>
              </a:rPr>
              <a:pPr algn="l"/>
              <a:t>17</a:t>
            </a:fld>
            <a:endParaRPr lang="de-DE" sz="900" dirty="0" smtClean="0">
              <a:solidFill>
                <a:schemeClr val="tx1"/>
              </a:solidFill>
              <a:latin typeface="+mj-lt"/>
            </a:endParaRPr>
          </a:p>
          <a:p>
            <a:pPr algn="l"/>
            <a:endParaRPr lang="de-DE" sz="900" dirty="0">
              <a:solidFill>
                <a:schemeClr val="tx1"/>
              </a:solidFill>
            </a:endParaRPr>
          </a:p>
        </p:txBody>
      </p:sp>
      <p:sp>
        <p:nvSpPr>
          <p:cNvPr id="7" name="Untertitel 2"/>
          <p:cNvSpPr txBox="1">
            <a:spLocks/>
          </p:cNvSpPr>
          <p:nvPr/>
        </p:nvSpPr>
        <p:spPr>
          <a:xfrm>
            <a:off x="0" y="627534"/>
            <a:ext cx="9144000" cy="3744416"/>
          </a:xfrm>
          <a:prstGeom prst="rect">
            <a:avLst/>
          </a:prstGeom>
        </p:spPr>
        <p:txBody>
          <a:bodyPr vert="horz" lIns="612000" tIns="45720" rIns="612000" bIns="45720" numCol="2" rtlCol="0" anchor="t">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indent="-342900" algn="l">
              <a:buClr>
                <a:srgbClr val="FFED00"/>
              </a:buClr>
              <a:buFont typeface="Wingdings" pitchFamily="2" charset="2"/>
              <a:buChar char="n"/>
            </a:pPr>
            <a:endParaRPr lang="de-DE" sz="1600" dirty="0" smtClean="0">
              <a:solidFill>
                <a:schemeClr val="tx1"/>
              </a:solidFill>
            </a:endParaRPr>
          </a:p>
          <a:p>
            <a:pPr marL="342900" indent="-342900" algn="l">
              <a:buClr>
                <a:srgbClr val="FFED00"/>
              </a:buClr>
              <a:buFont typeface="Wingdings" pitchFamily="2" charset="2"/>
              <a:buChar char="n"/>
            </a:pPr>
            <a:endParaRPr lang="de-DE" sz="1600" dirty="0">
              <a:solidFill>
                <a:schemeClr val="tx1"/>
              </a:solidFill>
            </a:endParaRPr>
          </a:p>
          <a:p>
            <a:pPr marL="342900" indent="-342900" algn="l">
              <a:buClr>
                <a:srgbClr val="FFED00"/>
              </a:buClr>
              <a:buFont typeface="Wingdings" pitchFamily="2" charset="2"/>
              <a:buChar char="n"/>
            </a:pPr>
            <a:endParaRPr lang="de-DE" sz="1600" dirty="0" smtClean="0">
              <a:solidFill>
                <a:schemeClr val="tx1"/>
              </a:solidFill>
            </a:endParaRPr>
          </a:p>
          <a:p>
            <a:pPr marL="342900" indent="-342900" algn="l">
              <a:buClr>
                <a:srgbClr val="FFED00"/>
              </a:buClr>
              <a:buFont typeface="Wingdings" pitchFamily="2" charset="2"/>
              <a:buChar char="n"/>
            </a:pPr>
            <a:endParaRPr lang="de-DE" sz="1600" dirty="0">
              <a:solidFill>
                <a:schemeClr val="tx1"/>
              </a:solidFill>
            </a:endParaRPr>
          </a:p>
          <a:p>
            <a:pPr marL="342900" indent="-342900" algn="l">
              <a:buClr>
                <a:srgbClr val="FFED00"/>
              </a:buClr>
              <a:buFont typeface="Wingdings" pitchFamily="2" charset="2"/>
              <a:buChar char="n"/>
            </a:pPr>
            <a:endParaRPr lang="de-DE" sz="1600" dirty="0" smtClean="0">
              <a:solidFill>
                <a:schemeClr val="tx1"/>
              </a:solidFill>
            </a:endParaRPr>
          </a:p>
          <a:p>
            <a:pPr marL="342900" indent="-342900" algn="l">
              <a:buClr>
                <a:srgbClr val="FFED00"/>
              </a:buClr>
              <a:buFont typeface="Wingdings" pitchFamily="2" charset="2"/>
              <a:buChar char="n"/>
            </a:pPr>
            <a:endParaRPr lang="de-DE" sz="1600" dirty="0">
              <a:solidFill>
                <a:schemeClr val="tx1"/>
              </a:solidFill>
            </a:endParaRPr>
          </a:p>
          <a:p>
            <a:pPr marL="342900" indent="-342900" algn="l">
              <a:buClr>
                <a:srgbClr val="FFED00"/>
              </a:buClr>
              <a:buFont typeface="Wingdings" pitchFamily="2" charset="2"/>
              <a:buChar char="n"/>
            </a:pPr>
            <a:endParaRPr lang="de-DE" sz="1600" dirty="0" smtClean="0">
              <a:solidFill>
                <a:schemeClr val="tx1"/>
              </a:solidFill>
            </a:endParaRPr>
          </a:p>
          <a:p>
            <a:pPr marL="342900" indent="-342900" algn="l">
              <a:buClr>
                <a:srgbClr val="FFED00"/>
              </a:buClr>
              <a:buFont typeface="Wingdings" pitchFamily="2" charset="2"/>
              <a:buChar char="n"/>
            </a:pPr>
            <a:endParaRPr lang="de-DE" sz="1600" dirty="0" smtClean="0">
              <a:solidFill>
                <a:schemeClr val="tx1"/>
              </a:solidFill>
            </a:endParaRPr>
          </a:p>
          <a:p>
            <a:pPr marL="342900" indent="-342900" algn="l">
              <a:buClr>
                <a:srgbClr val="FFED00"/>
              </a:buClr>
              <a:buFont typeface="Wingdings" pitchFamily="2" charset="2"/>
              <a:buChar char="n"/>
            </a:pPr>
            <a:endParaRPr lang="de-DE" sz="1600" dirty="0">
              <a:solidFill>
                <a:schemeClr val="tx1"/>
              </a:solidFill>
            </a:endParaRPr>
          </a:p>
          <a:p>
            <a:pPr marL="342900" indent="-342900" algn="l">
              <a:buClr>
                <a:srgbClr val="FFED00"/>
              </a:buClr>
              <a:buFont typeface="Wingdings" pitchFamily="2" charset="2"/>
              <a:buChar char="n"/>
            </a:pPr>
            <a:endParaRPr lang="de-DE" sz="1600" dirty="0" smtClean="0">
              <a:solidFill>
                <a:schemeClr val="tx1"/>
              </a:solidFill>
            </a:endParaRPr>
          </a:p>
          <a:p>
            <a:pPr marL="342900" indent="-342900" algn="l">
              <a:buClr>
                <a:srgbClr val="FFED00"/>
              </a:buClr>
              <a:buFont typeface="Wingdings" pitchFamily="2" charset="2"/>
              <a:buChar char="n"/>
            </a:pPr>
            <a:endParaRPr lang="de-DE" sz="1600" dirty="0">
              <a:solidFill>
                <a:schemeClr val="tx1"/>
              </a:solidFill>
            </a:endParaRPr>
          </a:p>
          <a:p>
            <a:pPr marL="342900" indent="-342900" algn="l">
              <a:buClr>
                <a:srgbClr val="FFED00"/>
              </a:buClr>
              <a:buFont typeface="Wingdings" pitchFamily="2" charset="2"/>
              <a:buChar char="n"/>
            </a:pPr>
            <a:endParaRPr lang="de-DE" sz="1600" dirty="0" smtClean="0">
              <a:solidFill>
                <a:schemeClr val="tx1"/>
              </a:solidFill>
            </a:endParaRPr>
          </a:p>
          <a:p>
            <a:pPr marL="342900" indent="-342900" algn="l">
              <a:buClr>
                <a:srgbClr val="FFED00"/>
              </a:buClr>
              <a:buFont typeface="Wingdings" pitchFamily="2" charset="2"/>
              <a:buChar char="n"/>
            </a:pPr>
            <a:endParaRPr lang="de-DE" sz="1600" dirty="0">
              <a:solidFill>
                <a:schemeClr val="tx1"/>
              </a:solidFill>
            </a:endParaRPr>
          </a:p>
          <a:p>
            <a:pPr marL="342900" indent="-342900" algn="l">
              <a:buClr>
                <a:srgbClr val="FFED00"/>
              </a:buClr>
              <a:buFont typeface="Wingdings" pitchFamily="2" charset="2"/>
              <a:buChar char="n"/>
            </a:pPr>
            <a:endParaRPr lang="de-DE" sz="1600" dirty="0">
              <a:solidFill>
                <a:schemeClr val="tx1"/>
              </a:solidFill>
            </a:endParaRPr>
          </a:p>
          <a:p>
            <a:pPr marL="342900" indent="-342900" algn="l">
              <a:buClr>
                <a:srgbClr val="FFED00"/>
              </a:buClr>
              <a:buFont typeface="Wingdings" pitchFamily="2" charset="2"/>
              <a:buChar char="n"/>
            </a:pPr>
            <a:r>
              <a:rPr lang="de-DE" sz="1800" dirty="0" smtClean="0">
                <a:solidFill>
                  <a:schemeClr val="tx1"/>
                </a:solidFill>
              </a:rPr>
              <a:t>heißt: </a:t>
            </a:r>
            <a:r>
              <a:rPr lang="de-DE" sz="1800" b="1" dirty="0" smtClean="0">
                <a:solidFill>
                  <a:schemeClr val="tx1"/>
                </a:solidFill>
              </a:rPr>
              <a:t>Raumbildender Städtebau </a:t>
            </a:r>
            <a:r>
              <a:rPr lang="de-DE" sz="1600" dirty="0" smtClean="0">
                <a:solidFill>
                  <a:schemeClr val="tx1"/>
                </a:solidFill>
              </a:rPr>
              <a:t>überwindet die Strenge linearer Fluchten, verkürzt Räume durch Krümmung, durch Versatz und durch geschlossene Plätze. Gebäudestellungen folgen dem Straßenverlauf; Gebäudefluchten verlaufen straßenparallel auch bei gekrümmten Straßen.</a:t>
            </a:r>
          </a:p>
          <a:p>
            <a:pPr marL="342900" indent="-342900" algn="l">
              <a:buClr>
                <a:srgbClr val="FFED00"/>
              </a:buClr>
              <a:buFont typeface="Wingdings" pitchFamily="2" charset="2"/>
              <a:buChar char="n"/>
            </a:pPr>
            <a:r>
              <a:rPr lang="de-DE" sz="1800" dirty="0" smtClean="0">
                <a:solidFill>
                  <a:schemeClr val="tx1"/>
                </a:solidFill>
              </a:rPr>
              <a:t>heißt: </a:t>
            </a:r>
            <a:r>
              <a:rPr lang="de-DE" sz="1800" b="1" dirty="0" smtClean="0">
                <a:solidFill>
                  <a:schemeClr val="tx1"/>
                </a:solidFill>
              </a:rPr>
              <a:t>Kontinuität der städtebaulichen Form &amp; Vielfalt der Nutzungen</a:t>
            </a:r>
            <a:r>
              <a:rPr lang="de-DE" sz="1600" dirty="0" smtClean="0">
                <a:solidFill>
                  <a:schemeClr val="tx1"/>
                </a:solidFill>
              </a:rPr>
              <a:t>: Wohnungen und gewerbliche </a:t>
            </a:r>
            <a:r>
              <a:rPr lang="de-DE" sz="1600" dirty="0">
                <a:solidFill>
                  <a:schemeClr val="tx1"/>
                </a:solidFill>
              </a:rPr>
              <a:t>N</a:t>
            </a:r>
            <a:r>
              <a:rPr lang="de-DE" sz="1600" dirty="0" smtClean="0">
                <a:solidFill>
                  <a:schemeClr val="tx1"/>
                </a:solidFill>
              </a:rPr>
              <a:t>utzungen, wie </a:t>
            </a:r>
            <a:r>
              <a:rPr lang="de-DE" sz="1600" dirty="0">
                <a:solidFill>
                  <a:schemeClr val="tx1"/>
                </a:solidFill>
              </a:rPr>
              <a:t>H</a:t>
            </a:r>
            <a:r>
              <a:rPr lang="de-DE" sz="1600" dirty="0" smtClean="0">
                <a:solidFill>
                  <a:schemeClr val="tx1"/>
                </a:solidFill>
              </a:rPr>
              <a:t>andwerk, Produktion, Forschung und Handel sowie Kultur und Bildung sollen in den Quartieren gemischt werden. </a:t>
            </a:r>
            <a:endParaRPr lang="de-DE" sz="2400" dirty="0">
              <a:solidFill>
                <a:schemeClr val="tx1"/>
              </a:solidFill>
            </a:endParaRPr>
          </a:p>
        </p:txBody>
      </p:sp>
      <p:sp>
        <p:nvSpPr>
          <p:cNvPr id="9" name="AutoShape 3"/>
          <p:cNvSpPr>
            <a:spLocks noChangeAspect="1" noChangeArrowheads="1" noTextEdit="1"/>
          </p:cNvSpPr>
          <p:nvPr/>
        </p:nvSpPr>
        <p:spPr bwMode="auto">
          <a:xfrm>
            <a:off x="1043608" y="829344"/>
            <a:ext cx="2633663" cy="383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829344"/>
            <a:ext cx="2638426" cy="3835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49014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stretch>
            <a:fillRect/>
          </a:stretch>
        </p:blipFill>
        <p:spPr>
          <a:xfrm>
            <a:off x="1349044" y="1398094"/>
            <a:ext cx="6484717" cy="3151129"/>
          </a:xfrm>
          <a:prstGeom prst="rect">
            <a:avLst/>
          </a:prstGeom>
          <a:ln w="6350">
            <a:solidFill>
              <a:schemeClr val="bg1">
                <a:lumMod val="75000"/>
              </a:schemeClr>
            </a:solidFill>
          </a:ln>
        </p:spPr>
      </p:pic>
      <p:sp>
        <p:nvSpPr>
          <p:cNvPr id="7" name="Fußzeilenplatzhalter 3"/>
          <p:cNvSpPr txBox="1">
            <a:spLocks/>
          </p:cNvSpPr>
          <p:nvPr/>
        </p:nvSpPr>
        <p:spPr>
          <a:xfrm>
            <a:off x="7528" y="4731990"/>
            <a:ext cx="9167750" cy="424124"/>
          </a:xfrm>
          <a:prstGeom prst="rect">
            <a:avLst/>
          </a:prstGeom>
        </p:spPr>
        <p:txBody>
          <a:bodyPr lIns="576000" rIns="576000" bIns="216000" anchor="t"/>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dirty="0">
                <a:solidFill>
                  <a:srgbClr val="000000"/>
                </a:solidFill>
                <a:latin typeface="Calibri" panose="020F0502020204030204" pitchFamily="34" charset="0"/>
              </a:rPr>
              <a:t>Gestaltungsleitlinie I Landeshauptstadt Dresden I Geschäftsbereich für Stadtentwicklung, Bau, Verkehr und Liegenschaften I November 2022</a:t>
            </a:r>
            <a:r>
              <a:rPr lang="de-DE" sz="900" dirty="0">
                <a:solidFill>
                  <a:srgbClr val="000000"/>
                </a:solidFill>
                <a:latin typeface="Calibri Light" panose="020F0302020204030204" pitchFamily="34" charset="0"/>
              </a:rPr>
              <a:t> </a:t>
            </a:r>
            <a:r>
              <a:rPr lang="de-DE" sz="900" dirty="0"/>
              <a:t>I Folie </a:t>
            </a:r>
            <a:fld id="{F49D3726-55E6-44C2-B598-B30BF1EC2316}" type="slidenum">
              <a:rPr lang="de-DE" sz="900"/>
              <a:pPr/>
              <a:t>18</a:t>
            </a:fld>
            <a:endParaRPr lang="de-DE" sz="900" dirty="0"/>
          </a:p>
        </p:txBody>
      </p:sp>
      <p:sp>
        <p:nvSpPr>
          <p:cNvPr id="8" name="Titel 1"/>
          <p:cNvSpPr txBox="1">
            <a:spLocks/>
          </p:cNvSpPr>
          <p:nvPr/>
        </p:nvSpPr>
        <p:spPr>
          <a:xfrm>
            <a:off x="3447" y="339502"/>
            <a:ext cx="9554891" cy="792088"/>
          </a:xfrm>
          <a:prstGeom prst="rect">
            <a:avLst/>
          </a:prstGeom>
        </p:spPr>
        <p:txBody>
          <a:bodyPr vert="horz" lIns="576000" tIns="36000" rIns="57600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3200" dirty="0" smtClean="0"/>
              <a:t>C. Städtebauliche Prinzipien – </a:t>
            </a:r>
            <a:r>
              <a:rPr lang="de-DE" sz="2400" dirty="0" smtClean="0"/>
              <a:t>Hofräume, Bäume, Topografie, Parzellierung</a:t>
            </a:r>
            <a:endParaRPr lang="de-DE" sz="1600" dirty="0"/>
          </a:p>
        </p:txBody>
      </p:sp>
    </p:spTree>
    <p:extLst>
      <p:ext uri="{BB962C8B-B14F-4D97-AF65-F5344CB8AC3E}">
        <p14:creationId xmlns:p14="http://schemas.microsoft.com/office/powerpoint/2010/main" val="29439826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3448" y="339502"/>
            <a:ext cx="9164302" cy="792088"/>
          </a:xfrm>
          <a:prstGeom prst="rect">
            <a:avLst/>
          </a:prstGeom>
        </p:spPr>
        <p:txBody>
          <a:bodyPr vert="horz" lIns="576000" tIns="36000" rIns="57600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3200" dirty="0" smtClean="0"/>
              <a:t>Kapitel C. Städtebauliche Prinzipien</a:t>
            </a:r>
            <a:endParaRPr lang="de-DE" sz="3200" dirty="0"/>
          </a:p>
        </p:txBody>
      </p:sp>
      <p:sp>
        <p:nvSpPr>
          <p:cNvPr id="8" name="Fußzeilenplatzhalter 3"/>
          <p:cNvSpPr>
            <a:spLocks noGrp="1"/>
          </p:cNvSpPr>
          <p:nvPr>
            <p:ph type="ftr" sz="quarter" idx="11"/>
          </p:nvPr>
        </p:nvSpPr>
        <p:spPr>
          <a:xfrm>
            <a:off x="7528" y="4731990"/>
            <a:ext cx="9167750" cy="424124"/>
          </a:xfrm>
        </p:spPr>
        <p:txBody>
          <a:bodyPr lIns="576000" rIns="576000" bIns="216000" anchor="t"/>
          <a:lstStyle/>
          <a:p>
            <a:pPr algn="l"/>
            <a:r>
              <a:rPr lang="de-DE" sz="900" dirty="0" smtClean="0">
                <a:solidFill>
                  <a:srgbClr val="000000"/>
                </a:solidFill>
                <a:latin typeface="Calibri" panose="020F0502020204030204" pitchFamily="34" charset="0"/>
              </a:rPr>
              <a:t>Gestaltungsleitlinie </a:t>
            </a:r>
            <a:r>
              <a:rPr lang="de-DE" sz="900" dirty="0">
                <a:solidFill>
                  <a:srgbClr val="000000"/>
                </a:solidFill>
                <a:latin typeface="Calibri" panose="020F0502020204030204" pitchFamily="34" charset="0"/>
              </a:rPr>
              <a:t>I Landeshauptstadt Dresden I Geschäftsbereich für Stadtentwicklung, Bau, Verkehr und Liegenschaften I </a:t>
            </a:r>
            <a:r>
              <a:rPr lang="de-DE" sz="900" dirty="0" smtClean="0">
                <a:solidFill>
                  <a:srgbClr val="000000"/>
                </a:solidFill>
                <a:latin typeface="Calibri" panose="020F0502020204030204" pitchFamily="34" charset="0"/>
              </a:rPr>
              <a:t>November 2022</a:t>
            </a:r>
            <a:r>
              <a:rPr lang="de-DE" sz="900" dirty="0" smtClean="0">
                <a:solidFill>
                  <a:srgbClr val="000000"/>
                </a:solidFill>
                <a:latin typeface="Calibri Light" panose="020F0302020204030204" pitchFamily="34" charset="0"/>
              </a:rPr>
              <a:t> </a:t>
            </a:r>
            <a:r>
              <a:rPr lang="de-DE" sz="900" dirty="0" smtClean="0">
                <a:solidFill>
                  <a:schemeClr val="tx1"/>
                </a:solidFill>
                <a:latin typeface="+mj-lt"/>
              </a:rPr>
              <a:t>I Folie </a:t>
            </a:r>
            <a:fld id="{F49D3726-55E6-44C2-B598-B30BF1EC2316}" type="slidenum">
              <a:rPr lang="de-DE" sz="900" smtClean="0">
                <a:solidFill>
                  <a:schemeClr val="tx1"/>
                </a:solidFill>
                <a:latin typeface="+mj-lt"/>
              </a:rPr>
              <a:pPr algn="l"/>
              <a:t>19</a:t>
            </a:fld>
            <a:endParaRPr lang="de-DE" sz="900" dirty="0" smtClean="0">
              <a:solidFill>
                <a:schemeClr val="tx1"/>
              </a:solidFill>
              <a:latin typeface="+mj-lt"/>
            </a:endParaRPr>
          </a:p>
          <a:p>
            <a:pPr algn="l"/>
            <a:endParaRPr lang="de-DE" sz="900" dirty="0">
              <a:solidFill>
                <a:schemeClr val="tx1"/>
              </a:solidFill>
            </a:endParaRPr>
          </a:p>
        </p:txBody>
      </p:sp>
      <p:sp>
        <p:nvSpPr>
          <p:cNvPr id="7" name="Untertitel 2"/>
          <p:cNvSpPr txBox="1">
            <a:spLocks/>
          </p:cNvSpPr>
          <p:nvPr/>
        </p:nvSpPr>
        <p:spPr>
          <a:xfrm>
            <a:off x="23750" y="901035"/>
            <a:ext cx="9144000" cy="3528391"/>
          </a:xfrm>
          <a:prstGeom prst="rect">
            <a:avLst/>
          </a:prstGeom>
        </p:spPr>
        <p:txBody>
          <a:bodyPr vert="horz" lIns="612000" tIns="45720" rIns="612000" bIns="45720" numCol="2" rtlCol="0" anchor="t">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indent="-342900" algn="l">
              <a:buClr>
                <a:srgbClr val="FFED00"/>
              </a:buClr>
              <a:buFont typeface="Wingdings" pitchFamily="2" charset="2"/>
              <a:buChar char="n"/>
            </a:pPr>
            <a:endParaRPr lang="de-DE" sz="1600" dirty="0" smtClean="0">
              <a:solidFill>
                <a:schemeClr val="tx1"/>
              </a:solidFill>
            </a:endParaRPr>
          </a:p>
          <a:p>
            <a:pPr marL="342900" indent="-342900" algn="l">
              <a:buClr>
                <a:srgbClr val="FFED00"/>
              </a:buClr>
              <a:buFont typeface="Wingdings" pitchFamily="2" charset="2"/>
              <a:buChar char="n"/>
            </a:pPr>
            <a:endParaRPr lang="de-DE" sz="1600" dirty="0">
              <a:solidFill>
                <a:schemeClr val="tx1"/>
              </a:solidFill>
            </a:endParaRPr>
          </a:p>
          <a:p>
            <a:pPr marL="342900" indent="-342900" algn="l">
              <a:buClr>
                <a:srgbClr val="FFED00"/>
              </a:buClr>
              <a:buFont typeface="Wingdings" pitchFamily="2" charset="2"/>
              <a:buChar char="n"/>
            </a:pPr>
            <a:endParaRPr lang="de-DE" sz="1600" dirty="0" smtClean="0">
              <a:solidFill>
                <a:schemeClr val="tx1"/>
              </a:solidFill>
            </a:endParaRPr>
          </a:p>
          <a:p>
            <a:pPr marL="342900" indent="-342900" algn="l">
              <a:buClr>
                <a:srgbClr val="FFED00"/>
              </a:buClr>
              <a:buFont typeface="Wingdings" pitchFamily="2" charset="2"/>
              <a:buChar char="n"/>
            </a:pPr>
            <a:endParaRPr lang="de-DE" sz="1600" dirty="0">
              <a:solidFill>
                <a:schemeClr val="tx1"/>
              </a:solidFill>
            </a:endParaRPr>
          </a:p>
          <a:p>
            <a:pPr marL="342900" indent="-342900" algn="l">
              <a:buClr>
                <a:srgbClr val="FFED00"/>
              </a:buClr>
              <a:buFont typeface="Wingdings" pitchFamily="2" charset="2"/>
              <a:buChar char="n"/>
            </a:pPr>
            <a:endParaRPr lang="de-DE" sz="1600" dirty="0" smtClean="0">
              <a:solidFill>
                <a:schemeClr val="tx1"/>
              </a:solidFill>
            </a:endParaRPr>
          </a:p>
          <a:p>
            <a:pPr marL="342900" indent="-342900" algn="l">
              <a:buClr>
                <a:srgbClr val="FFED00"/>
              </a:buClr>
              <a:buFont typeface="Wingdings" pitchFamily="2" charset="2"/>
              <a:buChar char="n"/>
            </a:pPr>
            <a:endParaRPr lang="de-DE" sz="1600" dirty="0">
              <a:solidFill>
                <a:schemeClr val="tx1"/>
              </a:solidFill>
            </a:endParaRPr>
          </a:p>
          <a:p>
            <a:pPr marL="342900" indent="-342900" algn="l">
              <a:buClr>
                <a:srgbClr val="FFED00"/>
              </a:buClr>
              <a:buFont typeface="Wingdings" pitchFamily="2" charset="2"/>
              <a:buChar char="n"/>
            </a:pPr>
            <a:endParaRPr lang="de-DE" sz="1600" dirty="0" smtClean="0">
              <a:solidFill>
                <a:schemeClr val="tx1"/>
              </a:solidFill>
            </a:endParaRPr>
          </a:p>
          <a:p>
            <a:pPr marL="342900" indent="-342900" algn="l">
              <a:buClr>
                <a:srgbClr val="FFED00"/>
              </a:buClr>
              <a:buFont typeface="Wingdings" pitchFamily="2" charset="2"/>
              <a:buChar char="n"/>
            </a:pPr>
            <a:endParaRPr lang="de-DE" sz="1600" dirty="0" smtClean="0">
              <a:solidFill>
                <a:schemeClr val="tx1"/>
              </a:solidFill>
            </a:endParaRPr>
          </a:p>
          <a:p>
            <a:pPr marL="342900" indent="-342900" algn="l">
              <a:buClr>
                <a:srgbClr val="FFED00"/>
              </a:buClr>
              <a:buFont typeface="Wingdings" pitchFamily="2" charset="2"/>
              <a:buChar char="n"/>
            </a:pPr>
            <a:endParaRPr lang="de-DE" sz="1600" dirty="0">
              <a:solidFill>
                <a:schemeClr val="tx1"/>
              </a:solidFill>
            </a:endParaRPr>
          </a:p>
          <a:p>
            <a:pPr marL="342900" indent="-342900" algn="l">
              <a:buClr>
                <a:srgbClr val="FFED00"/>
              </a:buClr>
              <a:buFont typeface="Wingdings" pitchFamily="2" charset="2"/>
              <a:buChar char="n"/>
            </a:pPr>
            <a:endParaRPr lang="de-DE" sz="1600" dirty="0" smtClean="0">
              <a:solidFill>
                <a:schemeClr val="tx1"/>
              </a:solidFill>
            </a:endParaRPr>
          </a:p>
          <a:p>
            <a:pPr marL="342900" indent="-342900" algn="l">
              <a:buClr>
                <a:srgbClr val="FFED00"/>
              </a:buClr>
              <a:buFont typeface="Wingdings" pitchFamily="2" charset="2"/>
              <a:buChar char="n"/>
            </a:pPr>
            <a:endParaRPr lang="de-DE" sz="1600" dirty="0">
              <a:solidFill>
                <a:schemeClr val="tx1"/>
              </a:solidFill>
            </a:endParaRPr>
          </a:p>
          <a:p>
            <a:pPr marL="342900" indent="-342900" algn="l">
              <a:buClr>
                <a:srgbClr val="FFED00"/>
              </a:buClr>
              <a:buFont typeface="Wingdings" pitchFamily="2" charset="2"/>
              <a:buChar char="n"/>
            </a:pPr>
            <a:endParaRPr lang="de-DE" sz="1600" dirty="0">
              <a:solidFill>
                <a:schemeClr val="tx1"/>
              </a:solidFill>
            </a:endParaRPr>
          </a:p>
          <a:p>
            <a:pPr marL="342900" indent="-342900" algn="l">
              <a:buClr>
                <a:srgbClr val="FFED00"/>
              </a:buClr>
              <a:buFont typeface="Wingdings" pitchFamily="2" charset="2"/>
              <a:buChar char="n"/>
            </a:pPr>
            <a:r>
              <a:rPr lang="de-DE" sz="1600" dirty="0" smtClean="0">
                <a:solidFill>
                  <a:schemeClr val="tx1"/>
                </a:solidFill>
              </a:rPr>
              <a:t>Stadtquartiere sollen </a:t>
            </a:r>
            <a:r>
              <a:rPr lang="de-DE" sz="1800" b="1" dirty="0" smtClean="0">
                <a:solidFill>
                  <a:schemeClr val="tx1"/>
                </a:solidFill>
              </a:rPr>
              <a:t>vielfältige private Räume im Hof </a:t>
            </a:r>
            <a:r>
              <a:rPr lang="de-DE" sz="1600" dirty="0" smtClean="0">
                <a:solidFill>
                  <a:schemeClr val="tx1"/>
                </a:solidFill>
              </a:rPr>
              <a:t>auszubilden. Ausgeräumte Innenhöfe sollen kleinteilig zugunsten von Vielfalt und Lebendigkeit gestaltet werden. Im Hofbereich entstehen somit aneignungsfähige Orte.</a:t>
            </a:r>
          </a:p>
          <a:p>
            <a:pPr marL="342900" indent="-342900" algn="l">
              <a:buClr>
                <a:srgbClr val="FFED00"/>
              </a:buClr>
              <a:buFont typeface="Wingdings" pitchFamily="2" charset="2"/>
              <a:buChar char="n"/>
            </a:pPr>
            <a:r>
              <a:rPr lang="de-DE" sz="1600" dirty="0" smtClean="0">
                <a:solidFill>
                  <a:schemeClr val="tx1"/>
                </a:solidFill>
              </a:rPr>
              <a:t>Die Erhaltung und Neupflanzung stadtbildprägender</a:t>
            </a:r>
            <a:r>
              <a:rPr lang="de-DE" sz="1800" b="1" dirty="0" smtClean="0">
                <a:solidFill>
                  <a:schemeClr val="tx1"/>
                </a:solidFill>
              </a:rPr>
              <a:t> Bäume/Baumgruppen</a:t>
            </a:r>
            <a:r>
              <a:rPr lang="de-DE" sz="1600" dirty="0" smtClean="0">
                <a:solidFill>
                  <a:schemeClr val="tx1"/>
                </a:solidFill>
              </a:rPr>
              <a:t> soll beginnend mit dem städtebaulichen Entwurf geprüft werden. Die Abwägung zwischen dem Erhalt bestehender Bäume und einer architektonischen </a:t>
            </a:r>
            <a:r>
              <a:rPr lang="de-DE" sz="1600" dirty="0">
                <a:solidFill>
                  <a:schemeClr val="tx1"/>
                </a:solidFill>
              </a:rPr>
              <a:t>F</a:t>
            </a:r>
            <a:r>
              <a:rPr lang="de-DE" sz="1600" dirty="0" smtClean="0">
                <a:solidFill>
                  <a:schemeClr val="tx1"/>
                </a:solidFill>
              </a:rPr>
              <a:t>assung des Stadtraumes wird je Einzelfall vorgenommen.</a:t>
            </a:r>
            <a:endParaRPr lang="de-DE" sz="2400" dirty="0">
              <a:solidFill>
                <a:schemeClr val="tx1"/>
              </a:solidFill>
            </a:endParaRPr>
          </a:p>
        </p:txBody>
      </p:sp>
      <p:grpSp>
        <p:nvGrpSpPr>
          <p:cNvPr id="3" name="Group 4"/>
          <p:cNvGrpSpPr>
            <a:grpSpLocks noChangeAspect="1"/>
          </p:cNvGrpSpPr>
          <p:nvPr/>
        </p:nvGrpSpPr>
        <p:grpSpPr bwMode="auto">
          <a:xfrm>
            <a:off x="833438" y="898525"/>
            <a:ext cx="2525712" cy="3722688"/>
            <a:chOff x="525" y="566"/>
            <a:chExt cx="1591" cy="2345"/>
          </a:xfrm>
        </p:grpSpPr>
        <p:sp>
          <p:nvSpPr>
            <p:cNvPr id="5" name="AutoShape 3"/>
            <p:cNvSpPr>
              <a:spLocks noChangeAspect="1" noChangeArrowheads="1" noTextEdit="1"/>
            </p:cNvSpPr>
            <p:nvPr/>
          </p:nvSpPr>
          <p:spPr bwMode="auto">
            <a:xfrm>
              <a:off x="525" y="566"/>
              <a:ext cx="1591" cy="2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pic>
          <p:nvPicPr>
            <p:cNvPr id="71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 y="566"/>
              <a:ext cx="1595" cy="2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2182537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txBox="1">
            <a:spLocks/>
          </p:cNvSpPr>
          <p:nvPr/>
        </p:nvSpPr>
        <p:spPr>
          <a:xfrm>
            <a:off x="3448" y="339502"/>
            <a:ext cx="9164302" cy="792088"/>
          </a:xfrm>
          <a:prstGeom prst="rect">
            <a:avLst/>
          </a:prstGeom>
        </p:spPr>
        <p:txBody>
          <a:bodyPr vert="horz" lIns="576000" tIns="36000" rIns="57600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dirty="0" smtClean="0"/>
              <a:t>Anlass</a:t>
            </a:r>
            <a:endParaRPr lang="de-DE" dirty="0"/>
          </a:p>
        </p:txBody>
      </p:sp>
      <p:sp>
        <p:nvSpPr>
          <p:cNvPr id="8" name="Untertitel 2"/>
          <p:cNvSpPr txBox="1">
            <a:spLocks/>
          </p:cNvSpPr>
          <p:nvPr/>
        </p:nvSpPr>
        <p:spPr>
          <a:xfrm>
            <a:off x="0" y="1431307"/>
            <a:ext cx="9144000" cy="3724807"/>
          </a:xfrm>
          <a:prstGeom prst="rect">
            <a:avLst/>
          </a:prstGeom>
        </p:spPr>
        <p:txBody>
          <a:bodyPr vert="horz" lIns="612000" tIns="45720" rIns="612000" bIns="45720" rtlCol="0" anchor="t">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indent="-342900" algn="l">
              <a:buClr>
                <a:srgbClr val="FFEA00"/>
              </a:buClr>
              <a:buFont typeface="Wingdings" pitchFamily="2" charset="2"/>
              <a:buChar char="n"/>
            </a:pPr>
            <a:r>
              <a:rPr lang="de-DE" sz="1800" dirty="0">
                <a:solidFill>
                  <a:schemeClr val="tx1"/>
                </a:solidFill>
              </a:rPr>
              <a:t>Kritik der Bürgerschaft, der Medien und des Stadtrates an der Gestaltung </a:t>
            </a:r>
            <a:r>
              <a:rPr lang="de-DE" sz="1800" dirty="0" smtClean="0">
                <a:solidFill>
                  <a:schemeClr val="tx1"/>
                </a:solidFill>
              </a:rPr>
              <a:t>von zahlreichen Wohn- </a:t>
            </a:r>
            <a:r>
              <a:rPr lang="de-DE" sz="1800" dirty="0">
                <a:solidFill>
                  <a:schemeClr val="tx1"/>
                </a:solidFill>
              </a:rPr>
              <a:t>und </a:t>
            </a:r>
            <a:r>
              <a:rPr lang="de-DE" sz="1800" dirty="0" smtClean="0">
                <a:solidFill>
                  <a:schemeClr val="tx1"/>
                </a:solidFill>
              </a:rPr>
              <a:t>Geschäftshäusern </a:t>
            </a:r>
            <a:r>
              <a:rPr lang="de-DE" sz="1800" dirty="0">
                <a:solidFill>
                  <a:schemeClr val="tx1"/>
                </a:solidFill>
              </a:rPr>
              <a:t>in Dresden </a:t>
            </a:r>
          </a:p>
          <a:p>
            <a:pPr marL="342900" indent="-342900" algn="l">
              <a:buClr>
                <a:srgbClr val="FFEA00"/>
              </a:buClr>
              <a:buFont typeface="Wingdings" pitchFamily="2" charset="2"/>
              <a:buChar char="n"/>
            </a:pPr>
            <a:r>
              <a:rPr lang="de-DE" sz="1800" dirty="0">
                <a:solidFill>
                  <a:schemeClr val="tx1"/>
                </a:solidFill>
              </a:rPr>
              <a:t>Erwartung an die Verwaltung, einem Verlust an Baukultur entgegen zu wirken</a:t>
            </a:r>
          </a:p>
          <a:p>
            <a:pPr marL="342900" indent="-342900" algn="l">
              <a:buClr>
                <a:srgbClr val="FFEA00"/>
              </a:buClr>
              <a:buFont typeface="Wingdings" pitchFamily="2" charset="2"/>
              <a:buChar char="n"/>
            </a:pPr>
            <a:r>
              <a:rPr lang="de-DE" sz="1800" dirty="0" smtClean="0">
                <a:solidFill>
                  <a:schemeClr val="tx1"/>
                </a:solidFill>
              </a:rPr>
              <a:t>Erwartung </a:t>
            </a:r>
            <a:r>
              <a:rPr lang="de-DE" sz="1800" dirty="0">
                <a:solidFill>
                  <a:schemeClr val="tx1"/>
                </a:solidFill>
              </a:rPr>
              <a:t>an das Amt für Stadtplanung und Mobilität, bestimmte Bauformen zu </a:t>
            </a:r>
            <a:r>
              <a:rPr lang="de-DE" sz="1800" dirty="0" smtClean="0">
                <a:solidFill>
                  <a:schemeClr val="tx1"/>
                </a:solidFill>
              </a:rPr>
              <a:t>unterbinden </a:t>
            </a:r>
            <a:r>
              <a:rPr lang="de-DE" sz="1800" dirty="0">
                <a:solidFill>
                  <a:schemeClr val="tx1"/>
                </a:solidFill>
              </a:rPr>
              <a:t>– </a:t>
            </a:r>
            <a:r>
              <a:rPr lang="de-DE" sz="1800" dirty="0" smtClean="0">
                <a:solidFill>
                  <a:schemeClr val="tx1"/>
                </a:solidFill>
              </a:rPr>
              <a:t>für </a:t>
            </a:r>
            <a:r>
              <a:rPr lang="de-DE" sz="1800" dirty="0">
                <a:solidFill>
                  <a:schemeClr val="tx1"/>
                </a:solidFill>
              </a:rPr>
              <a:t>den </a:t>
            </a:r>
            <a:r>
              <a:rPr lang="de-DE" sz="1800" dirty="0" err="1">
                <a:solidFill>
                  <a:schemeClr val="tx1"/>
                </a:solidFill>
              </a:rPr>
              <a:t>unbeplanten</a:t>
            </a:r>
            <a:r>
              <a:rPr lang="de-DE" sz="1800" dirty="0">
                <a:solidFill>
                  <a:schemeClr val="tx1"/>
                </a:solidFill>
              </a:rPr>
              <a:t> Innenbereich (Vorhaben nach § 34 Baugesetzbuch) und wenn </a:t>
            </a:r>
            <a:r>
              <a:rPr lang="de-DE" sz="1800" dirty="0" smtClean="0">
                <a:solidFill>
                  <a:schemeClr val="tx1"/>
                </a:solidFill>
              </a:rPr>
              <a:t>nicht möglich, </a:t>
            </a:r>
            <a:r>
              <a:rPr lang="de-DE" sz="1800" dirty="0">
                <a:solidFill>
                  <a:schemeClr val="tx1"/>
                </a:solidFill>
              </a:rPr>
              <a:t>dann spätestens über </a:t>
            </a:r>
            <a:r>
              <a:rPr lang="de-DE" sz="1800" dirty="0" smtClean="0">
                <a:solidFill>
                  <a:schemeClr val="tx1"/>
                </a:solidFill>
              </a:rPr>
              <a:t>ein Bebauungsplanverfahren </a:t>
            </a:r>
            <a:endParaRPr lang="de-DE" sz="1800" dirty="0">
              <a:solidFill>
                <a:schemeClr val="tx1"/>
              </a:solidFill>
            </a:endParaRPr>
          </a:p>
          <a:p>
            <a:pPr algn="l">
              <a:buClr>
                <a:srgbClr val="9E9A00"/>
              </a:buClr>
            </a:pPr>
            <a:endParaRPr lang="de-DE" sz="2400" dirty="0">
              <a:solidFill>
                <a:schemeClr val="tx1"/>
              </a:solidFill>
            </a:endParaRPr>
          </a:p>
          <a:p>
            <a:pPr algn="l"/>
            <a:endParaRPr lang="de-DE" sz="2400" dirty="0">
              <a:solidFill>
                <a:schemeClr val="tx1"/>
              </a:solidFill>
            </a:endParaRPr>
          </a:p>
        </p:txBody>
      </p:sp>
      <p:sp>
        <p:nvSpPr>
          <p:cNvPr id="9" name="Fußzeilenplatzhalter 3"/>
          <p:cNvSpPr txBox="1">
            <a:spLocks/>
          </p:cNvSpPr>
          <p:nvPr/>
        </p:nvSpPr>
        <p:spPr>
          <a:xfrm>
            <a:off x="7528" y="4731990"/>
            <a:ext cx="9167750" cy="424124"/>
          </a:xfrm>
          <a:prstGeom prst="rect">
            <a:avLst/>
          </a:prstGeom>
        </p:spPr>
        <p:txBody>
          <a:bodyPr lIns="576000" rIns="576000" bIns="216000" anchor="t"/>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dirty="0" smtClean="0"/>
              <a:t>Gestaltungsleitlinie </a:t>
            </a:r>
            <a:r>
              <a:rPr lang="de-DE" sz="900" dirty="0"/>
              <a:t>I Geschäftsbereich für Stadtentwicklung, Bau, Verkehr und Liegenschaften I November 2022 I Folie 2</a:t>
            </a:r>
          </a:p>
          <a:p>
            <a:endParaRPr lang="de-DE" sz="900" dirty="0"/>
          </a:p>
        </p:txBody>
      </p:sp>
    </p:spTree>
    <p:extLst>
      <p:ext uri="{BB962C8B-B14F-4D97-AF65-F5344CB8AC3E}">
        <p14:creationId xmlns:p14="http://schemas.microsoft.com/office/powerpoint/2010/main" val="41501435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3448" y="339502"/>
            <a:ext cx="9164302" cy="792088"/>
          </a:xfrm>
          <a:prstGeom prst="rect">
            <a:avLst/>
          </a:prstGeom>
        </p:spPr>
        <p:txBody>
          <a:bodyPr vert="horz" lIns="576000" tIns="36000" rIns="57600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3200" dirty="0" smtClean="0"/>
              <a:t>Kapitel C. Städtebauliche Prinzipien</a:t>
            </a:r>
            <a:endParaRPr lang="de-DE" sz="3200" dirty="0"/>
          </a:p>
        </p:txBody>
      </p:sp>
      <p:sp>
        <p:nvSpPr>
          <p:cNvPr id="8" name="Fußzeilenplatzhalter 3"/>
          <p:cNvSpPr>
            <a:spLocks noGrp="1"/>
          </p:cNvSpPr>
          <p:nvPr>
            <p:ph type="ftr" sz="quarter" idx="11"/>
          </p:nvPr>
        </p:nvSpPr>
        <p:spPr>
          <a:xfrm>
            <a:off x="7528" y="4731990"/>
            <a:ext cx="9167750" cy="424124"/>
          </a:xfrm>
        </p:spPr>
        <p:txBody>
          <a:bodyPr lIns="576000" rIns="576000" bIns="216000" anchor="t"/>
          <a:lstStyle/>
          <a:p>
            <a:pPr algn="l"/>
            <a:r>
              <a:rPr lang="de-DE" sz="900" dirty="0" smtClean="0">
                <a:solidFill>
                  <a:srgbClr val="000000"/>
                </a:solidFill>
                <a:latin typeface="Calibri" panose="020F0502020204030204" pitchFamily="34" charset="0"/>
              </a:rPr>
              <a:t>Gestaltungsleitlinie </a:t>
            </a:r>
            <a:r>
              <a:rPr lang="de-DE" sz="900" dirty="0">
                <a:solidFill>
                  <a:srgbClr val="000000"/>
                </a:solidFill>
                <a:latin typeface="Calibri" panose="020F0502020204030204" pitchFamily="34" charset="0"/>
              </a:rPr>
              <a:t>I Landeshauptstadt Dresden I Geschäftsbereich für Stadtentwicklung, Bau, Verkehr und Liegenschaften I </a:t>
            </a:r>
            <a:r>
              <a:rPr lang="de-DE" sz="900" dirty="0" smtClean="0">
                <a:solidFill>
                  <a:srgbClr val="000000"/>
                </a:solidFill>
                <a:latin typeface="Calibri" panose="020F0502020204030204" pitchFamily="34" charset="0"/>
              </a:rPr>
              <a:t>November 2022 </a:t>
            </a:r>
            <a:r>
              <a:rPr lang="de-DE" sz="900" dirty="0" smtClean="0">
                <a:solidFill>
                  <a:schemeClr val="tx1"/>
                </a:solidFill>
                <a:latin typeface="+mj-lt"/>
              </a:rPr>
              <a:t>I Folie </a:t>
            </a:r>
            <a:fld id="{F49D3726-55E6-44C2-B598-B30BF1EC2316}" type="slidenum">
              <a:rPr lang="de-DE" sz="900" smtClean="0">
                <a:solidFill>
                  <a:schemeClr val="tx1"/>
                </a:solidFill>
                <a:latin typeface="+mj-lt"/>
              </a:rPr>
              <a:pPr algn="l"/>
              <a:t>20</a:t>
            </a:fld>
            <a:endParaRPr lang="de-DE" sz="900" dirty="0" smtClean="0">
              <a:solidFill>
                <a:schemeClr val="tx1"/>
              </a:solidFill>
              <a:latin typeface="+mj-lt"/>
            </a:endParaRPr>
          </a:p>
          <a:p>
            <a:pPr algn="l"/>
            <a:endParaRPr lang="de-DE" sz="900" dirty="0">
              <a:solidFill>
                <a:schemeClr val="tx1"/>
              </a:solidFill>
            </a:endParaRPr>
          </a:p>
        </p:txBody>
      </p:sp>
      <p:sp>
        <p:nvSpPr>
          <p:cNvPr id="7" name="Untertitel 2"/>
          <p:cNvSpPr txBox="1">
            <a:spLocks/>
          </p:cNvSpPr>
          <p:nvPr/>
        </p:nvSpPr>
        <p:spPr>
          <a:xfrm>
            <a:off x="-180528" y="735546"/>
            <a:ext cx="9144000" cy="3528391"/>
          </a:xfrm>
          <a:prstGeom prst="rect">
            <a:avLst/>
          </a:prstGeom>
        </p:spPr>
        <p:txBody>
          <a:bodyPr vert="horz" lIns="612000" tIns="45720" rIns="612000" bIns="45720" numCol="2" rtlCol="0" anchor="t">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indent="-342900" algn="l">
              <a:buClr>
                <a:srgbClr val="FFED00"/>
              </a:buClr>
              <a:buFont typeface="Wingdings" pitchFamily="2" charset="2"/>
              <a:buChar char="n"/>
            </a:pPr>
            <a:endParaRPr lang="de-DE" sz="1600" dirty="0" smtClean="0">
              <a:solidFill>
                <a:schemeClr val="tx1"/>
              </a:solidFill>
            </a:endParaRPr>
          </a:p>
          <a:p>
            <a:pPr marL="342900" indent="-342900" algn="l">
              <a:buClr>
                <a:srgbClr val="FFED00"/>
              </a:buClr>
              <a:buFont typeface="Wingdings" pitchFamily="2" charset="2"/>
              <a:buChar char="n"/>
            </a:pPr>
            <a:endParaRPr lang="de-DE" sz="1600" dirty="0">
              <a:solidFill>
                <a:schemeClr val="tx1"/>
              </a:solidFill>
            </a:endParaRPr>
          </a:p>
          <a:p>
            <a:pPr marL="342900" indent="-342900" algn="l">
              <a:buClr>
                <a:srgbClr val="FFED00"/>
              </a:buClr>
              <a:buFont typeface="Wingdings" pitchFamily="2" charset="2"/>
              <a:buChar char="n"/>
            </a:pPr>
            <a:endParaRPr lang="de-DE" sz="1600" dirty="0" smtClean="0">
              <a:solidFill>
                <a:schemeClr val="tx1"/>
              </a:solidFill>
            </a:endParaRPr>
          </a:p>
          <a:p>
            <a:pPr marL="342900" indent="-342900" algn="l">
              <a:buClr>
                <a:srgbClr val="FFED00"/>
              </a:buClr>
              <a:buFont typeface="Wingdings" pitchFamily="2" charset="2"/>
              <a:buChar char="n"/>
            </a:pPr>
            <a:endParaRPr lang="de-DE" sz="1600" dirty="0">
              <a:solidFill>
                <a:schemeClr val="tx1"/>
              </a:solidFill>
            </a:endParaRPr>
          </a:p>
          <a:p>
            <a:pPr marL="342900" indent="-342900" algn="l">
              <a:buClr>
                <a:srgbClr val="FFED00"/>
              </a:buClr>
              <a:buFont typeface="Wingdings" pitchFamily="2" charset="2"/>
              <a:buChar char="n"/>
            </a:pPr>
            <a:endParaRPr lang="de-DE" sz="1600" dirty="0" smtClean="0">
              <a:solidFill>
                <a:schemeClr val="tx1"/>
              </a:solidFill>
            </a:endParaRPr>
          </a:p>
          <a:p>
            <a:pPr marL="342900" indent="-342900" algn="l">
              <a:buClr>
                <a:srgbClr val="FFED00"/>
              </a:buClr>
              <a:buFont typeface="Wingdings" pitchFamily="2" charset="2"/>
              <a:buChar char="n"/>
            </a:pPr>
            <a:endParaRPr lang="de-DE" sz="1600" dirty="0">
              <a:solidFill>
                <a:schemeClr val="tx1"/>
              </a:solidFill>
            </a:endParaRPr>
          </a:p>
          <a:p>
            <a:pPr marL="342900" indent="-342900" algn="l">
              <a:buClr>
                <a:srgbClr val="FFED00"/>
              </a:buClr>
              <a:buFont typeface="Wingdings" pitchFamily="2" charset="2"/>
              <a:buChar char="n"/>
            </a:pPr>
            <a:endParaRPr lang="de-DE" sz="1600" dirty="0" smtClean="0">
              <a:solidFill>
                <a:schemeClr val="tx1"/>
              </a:solidFill>
            </a:endParaRPr>
          </a:p>
          <a:p>
            <a:pPr marL="342900" indent="-342900" algn="l">
              <a:buClr>
                <a:srgbClr val="FFED00"/>
              </a:buClr>
              <a:buFont typeface="Wingdings" pitchFamily="2" charset="2"/>
              <a:buChar char="n"/>
            </a:pPr>
            <a:endParaRPr lang="de-DE" sz="1600" dirty="0" smtClean="0">
              <a:solidFill>
                <a:schemeClr val="tx1"/>
              </a:solidFill>
            </a:endParaRPr>
          </a:p>
          <a:p>
            <a:pPr marL="342900" indent="-342900" algn="l">
              <a:buClr>
                <a:srgbClr val="FFED00"/>
              </a:buClr>
              <a:buFont typeface="Wingdings" pitchFamily="2" charset="2"/>
              <a:buChar char="n"/>
            </a:pPr>
            <a:endParaRPr lang="de-DE" sz="1600" dirty="0" smtClean="0">
              <a:solidFill>
                <a:schemeClr val="tx1"/>
              </a:solidFill>
            </a:endParaRPr>
          </a:p>
          <a:p>
            <a:pPr marL="342900" indent="-342900" algn="l">
              <a:buClr>
                <a:srgbClr val="FFED00"/>
              </a:buClr>
              <a:buFont typeface="Wingdings" pitchFamily="2" charset="2"/>
              <a:buChar char="n"/>
            </a:pPr>
            <a:endParaRPr lang="de-DE" sz="1600" dirty="0" smtClean="0">
              <a:solidFill>
                <a:schemeClr val="tx1"/>
              </a:solidFill>
            </a:endParaRPr>
          </a:p>
          <a:p>
            <a:pPr marL="342900" indent="-342900" algn="l">
              <a:buClr>
                <a:srgbClr val="FFED00"/>
              </a:buClr>
              <a:buFont typeface="Wingdings" pitchFamily="2" charset="2"/>
              <a:buChar char="n"/>
            </a:pPr>
            <a:endParaRPr lang="de-DE" sz="1600" dirty="0">
              <a:solidFill>
                <a:schemeClr val="tx1"/>
              </a:solidFill>
            </a:endParaRPr>
          </a:p>
          <a:p>
            <a:pPr marL="342900" indent="-342900" algn="l">
              <a:buClr>
                <a:srgbClr val="FFED00"/>
              </a:buClr>
              <a:buFont typeface="Wingdings" pitchFamily="2" charset="2"/>
              <a:buChar char="n"/>
            </a:pPr>
            <a:endParaRPr lang="de-DE" sz="1600" dirty="0" smtClean="0">
              <a:solidFill>
                <a:schemeClr val="tx1"/>
              </a:solidFill>
            </a:endParaRPr>
          </a:p>
          <a:p>
            <a:pPr marL="342900" indent="-342900" algn="l">
              <a:buClr>
                <a:srgbClr val="FFED00"/>
              </a:buClr>
              <a:buFont typeface="Wingdings" pitchFamily="2" charset="2"/>
              <a:buChar char="n"/>
            </a:pPr>
            <a:endParaRPr lang="de-DE" sz="1600" dirty="0">
              <a:solidFill>
                <a:schemeClr val="tx1"/>
              </a:solidFill>
            </a:endParaRPr>
          </a:p>
          <a:p>
            <a:pPr marL="342900" indent="-342900" algn="l">
              <a:buClr>
                <a:srgbClr val="FFED00"/>
              </a:buClr>
              <a:buFont typeface="Wingdings" pitchFamily="2" charset="2"/>
              <a:buChar char="n"/>
            </a:pPr>
            <a:endParaRPr lang="de-DE" sz="1600" dirty="0">
              <a:solidFill>
                <a:schemeClr val="tx1"/>
              </a:solidFill>
            </a:endParaRPr>
          </a:p>
          <a:p>
            <a:pPr marL="342900" indent="-342900" algn="l">
              <a:buClr>
                <a:srgbClr val="FFED00"/>
              </a:buClr>
              <a:buFont typeface="Wingdings" pitchFamily="2" charset="2"/>
              <a:buChar char="n"/>
            </a:pPr>
            <a:r>
              <a:rPr lang="de-DE" sz="1600" dirty="0" smtClean="0">
                <a:solidFill>
                  <a:schemeClr val="tx1"/>
                </a:solidFill>
              </a:rPr>
              <a:t>heißt: Städtebauliche und hochbauliche Planungen begleiten die vorhandene </a:t>
            </a:r>
            <a:r>
              <a:rPr lang="de-DE" sz="1800" b="1" dirty="0" smtClean="0">
                <a:solidFill>
                  <a:schemeClr val="tx1"/>
                </a:solidFill>
              </a:rPr>
              <a:t>Topografie der Straßenverläufe </a:t>
            </a:r>
            <a:r>
              <a:rPr lang="de-DE" sz="1600" dirty="0" smtClean="0">
                <a:solidFill>
                  <a:schemeClr val="tx1"/>
                </a:solidFill>
              </a:rPr>
              <a:t>mit entsprechenden </a:t>
            </a:r>
            <a:r>
              <a:rPr lang="de-DE" sz="1600" dirty="0" err="1" smtClean="0">
                <a:solidFill>
                  <a:schemeClr val="tx1"/>
                </a:solidFill>
              </a:rPr>
              <a:t>Abtreppungen</a:t>
            </a:r>
            <a:r>
              <a:rPr lang="de-DE" sz="1600" dirty="0" smtClean="0">
                <a:solidFill>
                  <a:schemeClr val="tx1"/>
                </a:solidFill>
              </a:rPr>
              <a:t> in den Geschossdecken und in den Fassaden. Im topografischen Gefälle sind somit durchlaufende Geschossdecken im großen Maßstab über mehrere Stadthausparzellen nicht umsetzbar.</a:t>
            </a:r>
          </a:p>
          <a:p>
            <a:pPr marL="342900" indent="-342900" algn="l">
              <a:buClr>
                <a:srgbClr val="FFED00"/>
              </a:buClr>
              <a:buFont typeface="Wingdings" pitchFamily="2" charset="2"/>
              <a:buChar char="n"/>
            </a:pPr>
            <a:r>
              <a:rPr lang="de-DE" sz="1600" dirty="0" smtClean="0">
                <a:solidFill>
                  <a:schemeClr val="tx1"/>
                </a:solidFill>
              </a:rPr>
              <a:t>heißt: Die </a:t>
            </a:r>
            <a:r>
              <a:rPr lang="de-DE" sz="1600" dirty="0">
                <a:solidFill>
                  <a:schemeClr val="tx1"/>
                </a:solidFill>
              </a:rPr>
              <a:t>P</a:t>
            </a:r>
            <a:r>
              <a:rPr lang="de-DE" sz="1600" dirty="0" smtClean="0">
                <a:solidFill>
                  <a:schemeClr val="tx1"/>
                </a:solidFill>
              </a:rPr>
              <a:t>arzellengröße bestimmt das Relief und den Maßstab des Stadtraumes. Geschossbauten sollen in ihrer Gestaltung und inneren </a:t>
            </a:r>
            <a:r>
              <a:rPr lang="de-DE" sz="1600" dirty="0">
                <a:solidFill>
                  <a:schemeClr val="tx1"/>
                </a:solidFill>
              </a:rPr>
              <a:t>A</a:t>
            </a:r>
            <a:r>
              <a:rPr lang="de-DE" sz="1600" dirty="0" smtClean="0">
                <a:solidFill>
                  <a:schemeClr val="tx1"/>
                </a:solidFill>
              </a:rPr>
              <a:t>ufteilung eine </a:t>
            </a:r>
            <a:r>
              <a:rPr lang="de-DE" sz="1800" b="1" dirty="0" smtClean="0">
                <a:solidFill>
                  <a:schemeClr val="tx1"/>
                </a:solidFill>
              </a:rPr>
              <a:t>ablesbare Parzellierung </a:t>
            </a:r>
            <a:r>
              <a:rPr lang="de-DE" sz="1600" dirty="0" smtClean="0">
                <a:solidFill>
                  <a:schemeClr val="tx1"/>
                </a:solidFill>
              </a:rPr>
              <a:t>aufweisen.</a:t>
            </a:r>
            <a:endParaRPr lang="de-DE" sz="2400" dirty="0">
              <a:solidFill>
                <a:schemeClr val="tx1"/>
              </a:solidFill>
            </a:endParaRPr>
          </a:p>
        </p:txBody>
      </p:sp>
      <p:sp>
        <p:nvSpPr>
          <p:cNvPr id="5" name="AutoShape 3"/>
          <p:cNvSpPr>
            <a:spLocks noChangeAspect="1" noChangeArrowheads="1" noTextEdit="1"/>
          </p:cNvSpPr>
          <p:nvPr/>
        </p:nvSpPr>
        <p:spPr bwMode="auto">
          <a:xfrm>
            <a:off x="946150" y="957263"/>
            <a:ext cx="2536825" cy="377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pic>
        <p:nvPicPr>
          <p:cNvPr id="81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150" y="957263"/>
            <a:ext cx="2541588" cy="377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73001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3448" y="339502"/>
            <a:ext cx="9164302" cy="792088"/>
          </a:xfrm>
          <a:prstGeom prst="rect">
            <a:avLst/>
          </a:prstGeom>
        </p:spPr>
        <p:txBody>
          <a:bodyPr vert="horz" lIns="576000" tIns="36000" rIns="57600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3200" dirty="0" smtClean="0"/>
              <a:t>Kapitel C. </a:t>
            </a:r>
            <a:r>
              <a:rPr lang="de-DE" sz="3200" dirty="0"/>
              <a:t>S</a:t>
            </a:r>
            <a:r>
              <a:rPr lang="de-DE" sz="3200" dirty="0" smtClean="0"/>
              <a:t>tädtebauliche Prinzipien</a:t>
            </a:r>
            <a:endParaRPr lang="de-DE" sz="3200" dirty="0"/>
          </a:p>
        </p:txBody>
      </p:sp>
      <p:sp>
        <p:nvSpPr>
          <p:cNvPr id="8" name="Fußzeilenplatzhalter 3"/>
          <p:cNvSpPr>
            <a:spLocks noGrp="1"/>
          </p:cNvSpPr>
          <p:nvPr>
            <p:ph type="ftr" sz="quarter" idx="11"/>
          </p:nvPr>
        </p:nvSpPr>
        <p:spPr>
          <a:xfrm>
            <a:off x="7528" y="4731990"/>
            <a:ext cx="9167750" cy="424124"/>
          </a:xfrm>
        </p:spPr>
        <p:txBody>
          <a:bodyPr lIns="576000" rIns="576000" bIns="216000" anchor="t"/>
          <a:lstStyle/>
          <a:p>
            <a:pPr algn="l"/>
            <a:r>
              <a:rPr lang="de-DE" sz="900" dirty="0" smtClean="0">
                <a:solidFill>
                  <a:srgbClr val="000000"/>
                </a:solidFill>
                <a:latin typeface="Calibri" panose="020F0502020204030204" pitchFamily="34" charset="0"/>
              </a:rPr>
              <a:t>Gestaltungsleitlinie </a:t>
            </a:r>
            <a:r>
              <a:rPr lang="de-DE" sz="900" dirty="0">
                <a:solidFill>
                  <a:srgbClr val="000000"/>
                </a:solidFill>
                <a:latin typeface="Calibri" panose="020F0502020204030204" pitchFamily="34" charset="0"/>
              </a:rPr>
              <a:t>I Landeshauptstadt Dresden I Geschäftsbereich für Stadtentwicklung, Bau, Verkehr und Liegenschaften I </a:t>
            </a:r>
            <a:r>
              <a:rPr lang="de-DE" sz="900" dirty="0" smtClean="0">
                <a:solidFill>
                  <a:srgbClr val="000000"/>
                </a:solidFill>
                <a:latin typeface="Calibri" panose="020F0502020204030204" pitchFamily="34" charset="0"/>
              </a:rPr>
              <a:t>November 2022</a:t>
            </a:r>
            <a:r>
              <a:rPr lang="de-DE" sz="900" dirty="0" smtClean="0">
                <a:solidFill>
                  <a:srgbClr val="000000"/>
                </a:solidFill>
                <a:latin typeface="Calibri Light" panose="020F0302020204030204" pitchFamily="34" charset="0"/>
              </a:rPr>
              <a:t> </a:t>
            </a:r>
            <a:r>
              <a:rPr lang="de-DE" sz="900" dirty="0" smtClean="0">
                <a:solidFill>
                  <a:schemeClr val="tx1"/>
                </a:solidFill>
                <a:latin typeface="+mj-lt"/>
              </a:rPr>
              <a:t>I Folie </a:t>
            </a:r>
            <a:fld id="{F49D3726-55E6-44C2-B598-B30BF1EC2316}" type="slidenum">
              <a:rPr lang="de-DE" sz="900" smtClean="0">
                <a:solidFill>
                  <a:schemeClr val="tx1"/>
                </a:solidFill>
                <a:latin typeface="+mj-lt"/>
              </a:rPr>
              <a:pPr algn="l"/>
              <a:t>21</a:t>
            </a:fld>
            <a:endParaRPr lang="de-DE" sz="900" dirty="0" smtClean="0">
              <a:solidFill>
                <a:schemeClr val="tx1"/>
              </a:solidFill>
              <a:latin typeface="+mj-lt"/>
            </a:endParaRPr>
          </a:p>
          <a:p>
            <a:pPr algn="l"/>
            <a:endParaRPr lang="de-DE" sz="900" dirty="0">
              <a:solidFill>
                <a:schemeClr val="tx1"/>
              </a:solidFill>
            </a:endParaRPr>
          </a:p>
        </p:txBody>
      </p:sp>
      <p:sp>
        <p:nvSpPr>
          <p:cNvPr id="7" name="Untertitel 2"/>
          <p:cNvSpPr txBox="1">
            <a:spLocks/>
          </p:cNvSpPr>
          <p:nvPr/>
        </p:nvSpPr>
        <p:spPr>
          <a:xfrm>
            <a:off x="0" y="1059582"/>
            <a:ext cx="9144000" cy="3528391"/>
          </a:xfrm>
          <a:prstGeom prst="rect">
            <a:avLst/>
          </a:prstGeom>
        </p:spPr>
        <p:txBody>
          <a:bodyPr vert="horz" lIns="612000" tIns="45720" rIns="612000" bIns="45720" numCol="2" rtlCol="0" anchor="t">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indent="-342900" algn="l">
              <a:buClr>
                <a:srgbClr val="FFED00"/>
              </a:buClr>
              <a:buFont typeface="Wingdings" pitchFamily="2" charset="2"/>
              <a:buChar char="n"/>
            </a:pPr>
            <a:endParaRPr lang="de-DE" sz="1600" dirty="0" smtClean="0">
              <a:solidFill>
                <a:schemeClr val="tx1"/>
              </a:solidFill>
            </a:endParaRPr>
          </a:p>
          <a:p>
            <a:pPr marL="342900" indent="-342900" algn="l">
              <a:buClr>
                <a:srgbClr val="FFED00"/>
              </a:buClr>
              <a:buFont typeface="Wingdings" pitchFamily="2" charset="2"/>
              <a:buChar char="n"/>
            </a:pPr>
            <a:endParaRPr lang="de-DE" sz="1600" dirty="0">
              <a:solidFill>
                <a:schemeClr val="tx1"/>
              </a:solidFill>
            </a:endParaRPr>
          </a:p>
          <a:p>
            <a:pPr marL="342900" indent="-342900" algn="l">
              <a:buClr>
                <a:srgbClr val="FFED00"/>
              </a:buClr>
              <a:buFont typeface="Wingdings" pitchFamily="2" charset="2"/>
              <a:buChar char="n"/>
            </a:pPr>
            <a:endParaRPr lang="de-DE" sz="1600" dirty="0" smtClean="0">
              <a:solidFill>
                <a:schemeClr val="tx1"/>
              </a:solidFill>
            </a:endParaRPr>
          </a:p>
          <a:p>
            <a:pPr marL="342900" indent="-342900" algn="l">
              <a:buClr>
                <a:srgbClr val="FFED00"/>
              </a:buClr>
              <a:buFont typeface="Wingdings" pitchFamily="2" charset="2"/>
              <a:buChar char="n"/>
            </a:pPr>
            <a:endParaRPr lang="de-DE" sz="1600" dirty="0">
              <a:solidFill>
                <a:schemeClr val="tx1"/>
              </a:solidFill>
            </a:endParaRPr>
          </a:p>
          <a:p>
            <a:pPr marL="342900" indent="-342900" algn="l">
              <a:buClr>
                <a:srgbClr val="FFED00"/>
              </a:buClr>
              <a:buFont typeface="Wingdings" pitchFamily="2" charset="2"/>
              <a:buChar char="n"/>
            </a:pPr>
            <a:endParaRPr lang="de-DE" sz="1600" dirty="0" smtClean="0">
              <a:solidFill>
                <a:schemeClr val="tx1"/>
              </a:solidFill>
            </a:endParaRPr>
          </a:p>
          <a:p>
            <a:pPr marL="342900" indent="-342900" algn="l">
              <a:buClr>
                <a:srgbClr val="FFED00"/>
              </a:buClr>
              <a:buFont typeface="Wingdings" pitchFamily="2" charset="2"/>
              <a:buChar char="n"/>
            </a:pPr>
            <a:endParaRPr lang="de-DE" sz="1600" dirty="0">
              <a:solidFill>
                <a:schemeClr val="tx1"/>
              </a:solidFill>
            </a:endParaRPr>
          </a:p>
          <a:p>
            <a:pPr marL="342900" indent="-342900" algn="l">
              <a:buClr>
                <a:srgbClr val="FFED00"/>
              </a:buClr>
              <a:buFont typeface="Wingdings" pitchFamily="2" charset="2"/>
              <a:buChar char="n"/>
            </a:pPr>
            <a:endParaRPr lang="de-DE" sz="1600" dirty="0" smtClean="0">
              <a:solidFill>
                <a:schemeClr val="tx1"/>
              </a:solidFill>
            </a:endParaRPr>
          </a:p>
          <a:p>
            <a:pPr marL="342900" indent="-342900" algn="l">
              <a:buClr>
                <a:srgbClr val="FFED00"/>
              </a:buClr>
              <a:buFont typeface="Wingdings" pitchFamily="2" charset="2"/>
              <a:buChar char="n"/>
            </a:pPr>
            <a:endParaRPr lang="de-DE" sz="1600" dirty="0" smtClean="0">
              <a:solidFill>
                <a:schemeClr val="tx1"/>
              </a:solidFill>
            </a:endParaRPr>
          </a:p>
          <a:p>
            <a:pPr marL="342900" indent="-342900" algn="l">
              <a:buClr>
                <a:srgbClr val="FFED00"/>
              </a:buClr>
              <a:buFont typeface="Wingdings" pitchFamily="2" charset="2"/>
              <a:buChar char="n"/>
            </a:pPr>
            <a:endParaRPr lang="de-DE" sz="1600" dirty="0">
              <a:solidFill>
                <a:schemeClr val="tx1"/>
              </a:solidFill>
            </a:endParaRPr>
          </a:p>
          <a:p>
            <a:pPr marL="342900" indent="-342900" algn="l">
              <a:buClr>
                <a:srgbClr val="FFED00"/>
              </a:buClr>
              <a:buFont typeface="Wingdings" pitchFamily="2" charset="2"/>
              <a:buChar char="n"/>
            </a:pPr>
            <a:endParaRPr lang="de-DE" sz="1600" dirty="0" smtClean="0">
              <a:solidFill>
                <a:schemeClr val="tx1"/>
              </a:solidFill>
            </a:endParaRPr>
          </a:p>
          <a:p>
            <a:pPr marL="342900" indent="-342900" algn="l">
              <a:buClr>
                <a:srgbClr val="FFED00"/>
              </a:buClr>
              <a:buFont typeface="Wingdings" pitchFamily="2" charset="2"/>
              <a:buChar char="n"/>
            </a:pPr>
            <a:endParaRPr lang="de-DE" sz="1600" dirty="0">
              <a:solidFill>
                <a:schemeClr val="tx1"/>
              </a:solidFill>
            </a:endParaRPr>
          </a:p>
          <a:p>
            <a:pPr marL="342900" indent="-342900" algn="l">
              <a:buClr>
                <a:srgbClr val="FFED00"/>
              </a:buClr>
              <a:buFont typeface="Wingdings" pitchFamily="2" charset="2"/>
              <a:buChar char="n"/>
            </a:pPr>
            <a:endParaRPr lang="de-DE" sz="1600" dirty="0">
              <a:solidFill>
                <a:schemeClr val="tx1"/>
              </a:solidFill>
            </a:endParaRPr>
          </a:p>
          <a:p>
            <a:pPr marL="342900" indent="-342900" algn="l">
              <a:buClr>
                <a:srgbClr val="FFED00"/>
              </a:buClr>
              <a:buFont typeface="Wingdings" pitchFamily="2" charset="2"/>
              <a:buChar char="n"/>
            </a:pPr>
            <a:r>
              <a:rPr lang="de-DE" sz="1600" dirty="0" smtClean="0">
                <a:solidFill>
                  <a:schemeClr val="tx1"/>
                </a:solidFill>
              </a:rPr>
              <a:t>Eine wahrnehmbare </a:t>
            </a:r>
            <a:r>
              <a:rPr lang="de-DE" sz="1800" b="1" dirty="0" smtClean="0">
                <a:solidFill>
                  <a:schemeClr val="tx1"/>
                </a:solidFill>
              </a:rPr>
              <a:t>vertikale Strukturierung</a:t>
            </a:r>
            <a:r>
              <a:rPr lang="de-DE" sz="1600" dirty="0" smtClean="0">
                <a:solidFill>
                  <a:schemeClr val="tx1"/>
                </a:solidFill>
              </a:rPr>
              <a:t> zwischen den Einzelgebäuden unterstützt die architektonische Vielfalt in den Quartieren.</a:t>
            </a:r>
          </a:p>
          <a:p>
            <a:pPr marL="342900" indent="-342900" algn="l">
              <a:buClr>
                <a:srgbClr val="FFED00"/>
              </a:buClr>
              <a:buFont typeface="Wingdings" pitchFamily="2" charset="2"/>
              <a:buChar char="n"/>
            </a:pPr>
            <a:r>
              <a:rPr lang="de-DE" sz="1600" dirty="0" smtClean="0">
                <a:solidFill>
                  <a:schemeClr val="tx1"/>
                </a:solidFill>
              </a:rPr>
              <a:t>Zur architektonischen Vielfalt in den Quartieren tragen </a:t>
            </a:r>
            <a:r>
              <a:rPr lang="de-DE" sz="1800" b="1" dirty="0" smtClean="0">
                <a:solidFill>
                  <a:schemeClr val="tx1"/>
                </a:solidFill>
              </a:rPr>
              <a:t>Höhenversätze, Traufbewegungen </a:t>
            </a:r>
            <a:r>
              <a:rPr lang="de-DE" sz="1600" dirty="0" smtClean="0">
                <a:solidFill>
                  <a:schemeClr val="tx1"/>
                </a:solidFill>
              </a:rPr>
              <a:t>und </a:t>
            </a:r>
            <a:r>
              <a:rPr lang="de-DE" sz="1800" b="1" dirty="0" smtClean="0">
                <a:solidFill>
                  <a:schemeClr val="tx1"/>
                </a:solidFill>
              </a:rPr>
              <a:t>unterschiedliche Dachlandschaften </a:t>
            </a:r>
            <a:r>
              <a:rPr lang="de-DE" sz="1600" dirty="0" smtClean="0">
                <a:solidFill>
                  <a:schemeClr val="tx1"/>
                </a:solidFill>
              </a:rPr>
              <a:t>bei. Bestimmende Traulinien aus der Umgebung sollen geachtet werden. </a:t>
            </a:r>
          </a:p>
          <a:p>
            <a:pPr marL="342900" indent="-342900" algn="l">
              <a:buClr>
                <a:srgbClr val="FFED00"/>
              </a:buClr>
              <a:buFont typeface="Wingdings" pitchFamily="2" charset="2"/>
              <a:buChar char="n"/>
            </a:pPr>
            <a:endParaRPr lang="de-DE" sz="2400" dirty="0">
              <a:solidFill>
                <a:schemeClr val="tx1"/>
              </a:solidFill>
            </a:endParaRPr>
          </a:p>
        </p:txBody>
      </p:sp>
      <p:grpSp>
        <p:nvGrpSpPr>
          <p:cNvPr id="3" name="Group 4"/>
          <p:cNvGrpSpPr>
            <a:grpSpLocks noChangeAspect="1"/>
          </p:cNvGrpSpPr>
          <p:nvPr/>
        </p:nvGrpSpPr>
        <p:grpSpPr bwMode="auto">
          <a:xfrm>
            <a:off x="738188" y="920750"/>
            <a:ext cx="2520950" cy="3835400"/>
            <a:chOff x="465" y="580"/>
            <a:chExt cx="1588" cy="2416"/>
          </a:xfrm>
        </p:grpSpPr>
        <p:sp>
          <p:nvSpPr>
            <p:cNvPr id="5" name="AutoShape 3"/>
            <p:cNvSpPr>
              <a:spLocks noChangeAspect="1" noChangeArrowheads="1" noTextEdit="1"/>
            </p:cNvSpPr>
            <p:nvPr/>
          </p:nvSpPr>
          <p:spPr bwMode="auto">
            <a:xfrm>
              <a:off x="465" y="580"/>
              <a:ext cx="1588" cy="2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pic>
          <p:nvPicPr>
            <p:cNvPr id="51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 y="580"/>
              <a:ext cx="1591" cy="2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8588176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3448" y="339502"/>
            <a:ext cx="9164302" cy="792088"/>
          </a:xfrm>
          <a:prstGeom prst="rect">
            <a:avLst/>
          </a:prstGeom>
        </p:spPr>
        <p:txBody>
          <a:bodyPr vert="horz" lIns="576000" tIns="36000" rIns="57600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3200" dirty="0" smtClean="0"/>
              <a:t>Kapitel C. </a:t>
            </a:r>
            <a:r>
              <a:rPr lang="de-DE" sz="3200" dirty="0"/>
              <a:t>S</a:t>
            </a:r>
            <a:r>
              <a:rPr lang="de-DE" sz="3200" dirty="0" smtClean="0"/>
              <a:t>tädtebauliche Prinzipien</a:t>
            </a:r>
            <a:endParaRPr lang="de-DE" sz="3200" dirty="0"/>
          </a:p>
        </p:txBody>
      </p:sp>
      <p:sp>
        <p:nvSpPr>
          <p:cNvPr id="8" name="Fußzeilenplatzhalter 3"/>
          <p:cNvSpPr>
            <a:spLocks noGrp="1"/>
          </p:cNvSpPr>
          <p:nvPr>
            <p:ph type="ftr" sz="quarter" idx="11"/>
          </p:nvPr>
        </p:nvSpPr>
        <p:spPr>
          <a:xfrm>
            <a:off x="7528" y="4731990"/>
            <a:ext cx="9167750" cy="424124"/>
          </a:xfrm>
        </p:spPr>
        <p:txBody>
          <a:bodyPr lIns="576000" rIns="576000" bIns="216000" anchor="t"/>
          <a:lstStyle/>
          <a:p>
            <a:pPr algn="l"/>
            <a:r>
              <a:rPr lang="de-DE" sz="900" dirty="0" smtClean="0">
                <a:solidFill>
                  <a:srgbClr val="000000"/>
                </a:solidFill>
                <a:latin typeface="Calibri" panose="020F0502020204030204" pitchFamily="34" charset="0"/>
              </a:rPr>
              <a:t>Gestaltungsleitlinie </a:t>
            </a:r>
            <a:r>
              <a:rPr lang="de-DE" sz="900" dirty="0">
                <a:solidFill>
                  <a:srgbClr val="000000"/>
                </a:solidFill>
                <a:latin typeface="Calibri" panose="020F0502020204030204" pitchFamily="34" charset="0"/>
              </a:rPr>
              <a:t>I Landeshauptstadt Dresden I Geschäftsbereich für Stadtentwicklung, Bau, Verkehr und Liegenschaften I </a:t>
            </a:r>
            <a:r>
              <a:rPr lang="de-DE" sz="900" dirty="0" smtClean="0">
                <a:solidFill>
                  <a:srgbClr val="000000"/>
                </a:solidFill>
                <a:latin typeface="Calibri" panose="020F0502020204030204" pitchFamily="34" charset="0"/>
              </a:rPr>
              <a:t>November 2022</a:t>
            </a:r>
            <a:r>
              <a:rPr lang="de-DE" sz="900" dirty="0" smtClean="0">
                <a:solidFill>
                  <a:srgbClr val="000000"/>
                </a:solidFill>
                <a:latin typeface="Calibri Light" panose="020F0302020204030204" pitchFamily="34" charset="0"/>
              </a:rPr>
              <a:t> </a:t>
            </a:r>
            <a:r>
              <a:rPr lang="de-DE" sz="900" dirty="0" smtClean="0">
                <a:solidFill>
                  <a:schemeClr val="tx1"/>
                </a:solidFill>
                <a:latin typeface="+mj-lt"/>
              </a:rPr>
              <a:t>I Folie </a:t>
            </a:r>
            <a:fld id="{F49D3726-55E6-44C2-B598-B30BF1EC2316}" type="slidenum">
              <a:rPr lang="de-DE" sz="900" smtClean="0">
                <a:solidFill>
                  <a:schemeClr val="tx1"/>
                </a:solidFill>
                <a:latin typeface="+mj-lt"/>
              </a:rPr>
              <a:pPr algn="l"/>
              <a:t>22</a:t>
            </a:fld>
            <a:endParaRPr lang="de-DE" sz="900" dirty="0" smtClean="0">
              <a:solidFill>
                <a:schemeClr val="tx1"/>
              </a:solidFill>
              <a:latin typeface="+mj-lt"/>
            </a:endParaRPr>
          </a:p>
          <a:p>
            <a:pPr algn="l"/>
            <a:endParaRPr lang="de-DE" sz="900" dirty="0">
              <a:solidFill>
                <a:schemeClr val="tx1"/>
              </a:solidFill>
            </a:endParaRPr>
          </a:p>
        </p:txBody>
      </p:sp>
      <p:sp>
        <p:nvSpPr>
          <p:cNvPr id="7" name="Untertitel 2"/>
          <p:cNvSpPr txBox="1">
            <a:spLocks/>
          </p:cNvSpPr>
          <p:nvPr/>
        </p:nvSpPr>
        <p:spPr>
          <a:xfrm>
            <a:off x="-108520" y="924983"/>
            <a:ext cx="9144000" cy="3528391"/>
          </a:xfrm>
          <a:prstGeom prst="rect">
            <a:avLst/>
          </a:prstGeom>
        </p:spPr>
        <p:txBody>
          <a:bodyPr vert="horz" lIns="612000" tIns="45720" rIns="612000" bIns="45720" numCol="2" rtlCol="0" anchor="t">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indent="-342900" algn="l">
              <a:buClr>
                <a:srgbClr val="FFED00"/>
              </a:buClr>
              <a:buFont typeface="Wingdings" pitchFamily="2" charset="2"/>
              <a:buChar char="n"/>
            </a:pPr>
            <a:endParaRPr lang="de-DE" sz="1600" dirty="0" smtClean="0">
              <a:solidFill>
                <a:schemeClr val="tx1"/>
              </a:solidFill>
            </a:endParaRPr>
          </a:p>
          <a:p>
            <a:pPr marL="342900" indent="-342900" algn="l">
              <a:buClr>
                <a:srgbClr val="FFED00"/>
              </a:buClr>
              <a:buFont typeface="Wingdings" pitchFamily="2" charset="2"/>
              <a:buChar char="n"/>
            </a:pPr>
            <a:endParaRPr lang="de-DE" sz="1600" dirty="0">
              <a:solidFill>
                <a:schemeClr val="tx1"/>
              </a:solidFill>
            </a:endParaRPr>
          </a:p>
          <a:p>
            <a:pPr marL="342900" indent="-342900" algn="l">
              <a:buClr>
                <a:srgbClr val="FFED00"/>
              </a:buClr>
              <a:buFont typeface="Wingdings" pitchFamily="2" charset="2"/>
              <a:buChar char="n"/>
            </a:pPr>
            <a:endParaRPr lang="de-DE" sz="1600" dirty="0" smtClean="0">
              <a:solidFill>
                <a:schemeClr val="tx1"/>
              </a:solidFill>
            </a:endParaRPr>
          </a:p>
          <a:p>
            <a:pPr marL="342900" indent="-342900" algn="l">
              <a:buClr>
                <a:srgbClr val="FFED00"/>
              </a:buClr>
              <a:buFont typeface="Wingdings" pitchFamily="2" charset="2"/>
              <a:buChar char="n"/>
            </a:pPr>
            <a:endParaRPr lang="de-DE" sz="1600" dirty="0">
              <a:solidFill>
                <a:schemeClr val="tx1"/>
              </a:solidFill>
            </a:endParaRPr>
          </a:p>
          <a:p>
            <a:pPr marL="342900" indent="-342900" algn="l">
              <a:buClr>
                <a:srgbClr val="FFED00"/>
              </a:buClr>
              <a:buFont typeface="Wingdings" pitchFamily="2" charset="2"/>
              <a:buChar char="n"/>
            </a:pPr>
            <a:endParaRPr lang="de-DE" sz="1600" dirty="0" smtClean="0">
              <a:solidFill>
                <a:schemeClr val="tx1"/>
              </a:solidFill>
            </a:endParaRPr>
          </a:p>
          <a:p>
            <a:pPr marL="342900" indent="-342900" algn="l">
              <a:buClr>
                <a:srgbClr val="FFED00"/>
              </a:buClr>
              <a:buFont typeface="Wingdings" pitchFamily="2" charset="2"/>
              <a:buChar char="n"/>
            </a:pPr>
            <a:endParaRPr lang="de-DE" sz="1600" dirty="0">
              <a:solidFill>
                <a:schemeClr val="tx1"/>
              </a:solidFill>
            </a:endParaRPr>
          </a:p>
          <a:p>
            <a:pPr marL="342900" indent="-342900" algn="l">
              <a:buClr>
                <a:srgbClr val="FFED00"/>
              </a:buClr>
              <a:buFont typeface="Wingdings" pitchFamily="2" charset="2"/>
              <a:buChar char="n"/>
            </a:pPr>
            <a:endParaRPr lang="de-DE" sz="1600" dirty="0" smtClean="0">
              <a:solidFill>
                <a:schemeClr val="tx1"/>
              </a:solidFill>
            </a:endParaRPr>
          </a:p>
          <a:p>
            <a:pPr marL="342900" indent="-342900" algn="l">
              <a:buClr>
                <a:srgbClr val="FFED00"/>
              </a:buClr>
              <a:buFont typeface="Wingdings" pitchFamily="2" charset="2"/>
              <a:buChar char="n"/>
            </a:pPr>
            <a:endParaRPr lang="de-DE" sz="1600" dirty="0" smtClean="0">
              <a:solidFill>
                <a:schemeClr val="tx1"/>
              </a:solidFill>
            </a:endParaRPr>
          </a:p>
          <a:p>
            <a:pPr marL="342900" indent="-342900" algn="l">
              <a:buClr>
                <a:srgbClr val="FFED00"/>
              </a:buClr>
              <a:buFont typeface="Wingdings" pitchFamily="2" charset="2"/>
              <a:buChar char="n"/>
            </a:pPr>
            <a:endParaRPr lang="de-DE" sz="1600" dirty="0">
              <a:solidFill>
                <a:schemeClr val="tx1"/>
              </a:solidFill>
            </a:endParaRPr>
          </a:p>
          <a:p>
            <a:pPr marL="342900" indent="-342900" algn="l">
              <a:buClr>
                <a:srgbClr val="FFED00"/>
              </a:buClr>
              <a:buFont typeface="Wingdings" pitchFamily="2" charset="2"/>
              <a:buChar char="n"/>
            </a:pPr>
            <a:endParaRPr lang="de-DE" sz="1600" dirty="0" smtClean="0">
              <a:solidFill>
                <a:schemeClr val="tx1"/>
              </a:solidFill>
            </a:endParaRPr>
          </a:p>
          <a:p>
            <a:pPr marL="342900" indent="-342900" algn="l">
              <a:buClr>
                <a:srgbClr val="FFED00"/>
              </a:buClr>
              <a:buFont typeface="Wingdings" pitchFamily="2" charset="2"/>
              <a:buChar char="n"/>
            </a:pPr>
            <a:endParaRPr lang="de-DE" sz="1600" dirty="0">
              <a:solidFill>
                <a:schemeClr val="tx1"/>
              </a:solidFill>
            </a:endParaRPr>
          </a:p>
          <a:p>
            <a:pPr marL="342900" indent="-342900" algn="l">
              <a:buClr>
                <a:srgbClr val="FFED00"/>
              </a:buClr>
              <a:buFont typeface="Wingdings" pitchFamily="2" charset="2"/>
              <a:buChar char="n"/>
            </a:pPr>
            <a:endParaRPr lang="de-DE" sz="1600" dirty="0">
              <a:solidFill>
                <a:schemeClr val="tx1"/>
              </a:solidFill>
            </a:endParaRPr>
          </a:p>
          <a:p>
            <a:pPr marL="342900" indent="-342900" algn="l">
              <a:buClr>
                <a:srgbClr val="FFED00"/>
              </a:buClr>
              <a:buFont typeface="Wingdings" pitchFamily="2" charset="2"/>
              <a:buChar char="n"/>
            </a:pPr>
            <a:r>
              <a:rPr lang="de-DE" sz="1600" dirty="0" smtClean="0">
                <a:solidFill>
                  <a:schemeClr val="tx1"/>
                </a:solidFill>
              </a:rPr>
              <a:t>Die Block- und Gebäudeseiten weisen mit ihren </a:t>
            </a:r>
            <a:r>
              <a:rPr lang="de-DE" sz="1800" b="1" dirty="0" smtClean="0">
                <a:solidFill>
                  <a:schemeClr val="tx1"/>
                </a:solidFill>
              </a:rPr>
              <a:t>Hauptfassaden in den öffentlichen Stadtraum</a:t>
            </a:r>
            <a:r>
              <a:rPr lang="de-DE" sz="1600" dirty="0" smtClean="0">
                <a:solidFill>
                  <a:schemeClr val="tx1"/>
                </a:solidFill>
              </a:rPr>
              <a:t> und bilden ihre Eingänge mit ablesbaren Adressen aus.</a:t>
            </a:r>
          </a:p>
          <a:p>
            <a:pPr marL="342900" indent="-342900" algn="l">
              <a:buClr>
                <a:srgbClr val="FFED00"/>
              </a:buClr>
              <a:buFont typeface="Wingdings" pitchFamily="2" charset="2"/>
              <a:buChar char="n"/>
            </a:pPr>
            <a:r>
              <a:rPr lang="de-DE" sz="1800" b="1" dirty="0" smtClean="0">
                <a:solidFill>
                  <a:schemeClr val="tx1"/>
                </a:solidFill>
              </a:rPr>
              <a:t>Tiefgarageneinfahrten</a:t>
            </a:r>
            <a:r>
              <a:rPr lang="de-DE" sz="1600" dirty="0" smtClean="0">
                <a:solidFill>
                  <a:schemeClr val="tx1"/>
                </a:solidFill>
              </a:rPr>
              <a:t> sollen mit geschlossenen Toren in das Gebäude integriert werden. Bei Zufahrten außerhalb des </a:t>
            </a:r>
            <a:r>
              <a:rPr lang="de-DE" sz="1600" dirty="0">
                <a:solidFill>
                  <a:schemeClr val="tx1"/>
                </a:solidFill>
              </a:rPr>
              <a:t>G</a:t>
            </a:r>
            <a:r>
              <a:rPr lang="de-DE" sz="1600" dirty="0" smtClean="0">
                <a:solidFill>
                  <a:schemeClr val="tx1"/>
                </a:solidFill>
              </a:rPr>
              <a:t>ebäudes muss der Rampenführung eine besondere Aufmerksamkeit gewidmet werden. Überdeckelungen und Pergolen sollen, die Ansprüche der Nutzer und des Umfeldes achtend, begrünt werden. Aufzüge bieten platzsparende Alternativen.</a:t>
            </a:r>
            <a:endParaRPr lang="de-DE" sz="2400" dirty="0">
              <a:solidFill>
                <a:schemeClr val="tx1"/>
              </a:solidFill>
            </a:endParaRPr>
          </a:p>
        </p:txBody>
      </p:sp>
      <p:grpSp>
        <p:nvGrpSpPr>
          <p:cNvPr id="3" name="Group 4"/>
          <p:cNvGrpSpPr>
            <a:grpSpLocks noChangeAspect="1"/>
          </p:cNvGrpSpPr>
          <p:nvPr/>
        </p:nvGrpSpPr>
        <p:grpSpPr bwMode="auto">
          <a:xfrm>
            <a:off x="684213" y="915988"/>
            <a:ext cx="3065462" cy="3887787"/>
            <a:chOff x="431" y="577"/>
            <a:chExt cx="1931" cy="2449"/>
          </a:xfrm>
        </p:grpSpPr>
        <p:sp>
          <p:nvSpPr>
            <p:cNvPr id="5" name="AutoShape 3"/>
            <p:cNvSpPr>
              <a:spLocks noChangeAspect="1" noChangeArrowheads="1" noTextEdit="1"/>
            </p:cNvSpPr>
            <p:nvPr/>
          </p:nvSpPr>
          <p:spPr bwMode="auto">
            <a:xfrm>
              <a:off x="431" y="577"/>
              <a:ext cx="1931" cy="2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 y="577"/>
              <a:ext cx="1935" cy="2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3324561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8886" y="1563638"/>
            <a:ext cx="6494186" cy="3244367"/>
          </a:xfrm>
          <a:prstGeom prst="rect">
            <a:avLst/>
          </a:prstGeom>
          <a:ln w="6350">
            <a:solidFill>
              <a:schemeClr val="bg1">
                <a:lumMod val="75000"/>
              </a:schemeClr>
            </a:solidFill>
          </a:ln>
          <a:effectLst>
            <a:outerShdw blurRad="50800" dist="50800" dir="5400000" algn="ctr" rotWithShape="0">
              <a:schemeClr val="bg1"/>
            </a:outerShdw>
          </a:effectLst>
        </p:spPr>
      </p:pic>
      <p:sp>
        <p:nvSpPr>
          <p:cNvPr id="12" name="Fußzeilenplatzhalter 3"/>
          <p:cNvSpPr txBox="1">
            <a:spLocks/>
          </p:cNvSpPr>
          <p:nvPr/>
        </p:nvSpPr>
        <p:spPr>
          <a:xfrm>
            <a:off x="7528" y="4808005"/>
            <a:ext cx="9167750" cy="537881"/>
          </a:xfrm>
          <a:prstGeom prst="rect">
            <a:avLst/>
          </a:prstGeom>
        </p:spPr>
        <p:txBody>
          <a:bodyPr lIns="576000" rIns="576000" bIns="216000" anchor="t"/>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dirty="0">
                <a:solidFill>
                  <a:srgbClr val="000000"/>
                </a:solidFill>
                <a:latin typeface="Calibri" panose="020F0502020204030204" pitchFamily="34" charset="0"/>
              </a:rPr>
              <a:t>Gestaltungsleitlinie I Landeshauptstadt Dresden I Geschäftsbereich für Stadtentwicklung, Bau, Verkehr und Liegenschaften I November 2022</a:t>
            </a:r>
            <a:r>
              <a:rPr lang="de-DE" sz="900" dirty="0">
                <a:solidFill>
                  <a:srgbClr val="000000"/>
                </a:solidFill>
                <a:latin typeface="Calibri Light" panose="020F0302020204030204" pitchFamily="34" charset="0"/>
              </a:rPr>
              <a:t> </a:t>
            </a:r>
            <a:r>
              <a:rPr lang="de-DE" sz="900" dirty="0"/>
              <a:t>I Folie </a:t>
            </a:r>
            <a:fld id="{F49D3726-55E6-44C2-B598-B30BF1EC2316}" type="slidenum">
              <a:rPr lang="de-DE" sz="900"/>
              <a:pPr/>
              <a:t>23</a:t>
            </a:fld>
            <a:endParaRPr lang="de-DE" sz="900" dirty="0"/>
          </a:p>
          <a:p>
            <a:endParaRPr lang="de-DE" sz="900" dirty="0"/>
          </a:p>
        </p:txBody>
      </p:sp>
      <p:sp>
        <p:nvSpPr>
          <p:cNvPr id="13" name="Titel 1"/>
          <p:cNvSpPr txBox="1">
            <a:spLocks/>
          </p:cNvSpPr>
          <p:nvPr/>
        </p:nvSpPr>
        <p:spPr>
          <a:xfrm>
            <a:off x="3447" y="339502"/>
            <a:ext cx="9554891" cy="792088"/>
          </a:xfrm>
          <a:prstGeom prst="rect">
            <a:avLst/>
          </a:prstGeom>
        </p:spPr>
        <p:txBody>
          <a:bodyPr vert="horz" lIns="576000" tIns="36000" rIns="57600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3200" dirty="0" smtClean="0"/>
              <a:t>C. Städtebauliche Prinzipien – </a:t>
            </a:r>
            <a:r>
              <a:rPr lang="de-DE" sz="2400" dirty="0" smtClean="0"/>
              <a:t>ortstypische Materialien, Wiederverwendbarkeit, Durchlässigkeit, Strahlungsabsorption, technische Bauwerke</a:t>
            </a:r>
            <a:endParaRPr lang="de-DE" sz="1600" dirty="0"/>
          </a:p>
        </p:txBody>
      </p:sp>
    </p:spTree>
    <p:extLst>
      <p:ext uri="{BB962C8B-B14F-4D97-AF65-F5344CB8AC3E}">
        <p14:creationId xmlns:p14="http://schemas.microsoft.com/office/powerpoint/2010/main" val="23402992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1349044" y="1467669"/>
            <a:ext cx="6484718" cy="3195653"/>
          </a:xfrm>
          <a:prstGeom prst="rect">
            <a:avLst/>
          </a:prstGeom>
          <a:ln w="6350">
            <a:solidFill>
              <a:schemeClr val="bg1">
                <a:lumMod val="75000"/>
              </a:schemeClr>
            </a:solidFill>
          </a:ln>
        </p:spPr>
      </p:pic>
      <p:sp>
        <p:nvSpPr>
          <p:cNvPr id="11" name="Fußzeilenplatzhalter 3"/>
          <p:cNvSpPr txBox="1">
            <a:spLocks/>
          </p:cNvSpPr>
          <p:nvPr/>
        </p:nvSpPr>
        <p:spPr>
          <a:xfrm>
            <a:off x="7528" y="4809624"/>
            <a:ext cx="9167750" cy="424124"/>
          </a:xfrm>
          <a:prstGeom prst="rect">
            <a:avLst/>
          </a:prstGeom>
        </p:spPr>
        <p:txBody>
          <a:bodyPr lIns="576000" rIns="576000" bIns="216000" anchor="t"/>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dirty="0">
                <a:solidFill>
                  <a:srgbClr val="000000"/>
                </a:solidFill>
                <a:latin typeface="Calibri" panose="020F0502020204030204" pitchFamily="34" charset="0"/>
              </a:rPr>
              <a:t>Gestaltungsleitlinie I Landeshauptstadt Dresden I Geschäftsbereich für Stadtentwicklung, Bau, Verkehr und Liegenschaften I November 2022</a:t>
            </a:r>
            <a:r>
              <a:rPr lang="de-DE" sz="900" dirty="0">
                <a:solidFill>
                  <a:srgbClr val="000000"/>
                </a:solidFill>
                <a:latin typeface="Calibri Light" panose="020F0302020204030204" pitchFamily="34" charset="0"/>
              </a:rPr>
              <a:t> </a:t>
            </a:r>
            <a:r>
              <a:rPr lang="de-DE" sz="900" dirty="0"/>
              <a:t>I Folie </a:t>
            </a:r>
            <a:fld id="{F49D3726-55E6-44C2-B598-B30BF1EC2316}" type="slidenum">
              <a:rPr lang="de-DE" sz="900"/>
              <a:pPr/>
              <a:t>24</a:t>
            </a:fld>
            <a:endParaRPr lang="de-DE" sz="900" dirty="0"/>
          </a:p>
          <a:p>
            <a:endParaRPr lang="de-DE" sz="900" dirty="0"/>
          </a:p>
        </p:txBody>
      </p:sp>
      <p:sp>
        <p:nvSpPr>
          <p:cNvPr id="13" name="Titel 1"/>
          <p:cNvSpPr txBox="1">
            <a:spLocks/>
          </p:cNvSpPr>
          <p:nvPr/>
        </p:nvSpPr>
        <p:spPr>
          <a:xfrm>
            <a:off x="3447" y="339502"/>
            <a:ext cx="9554891" cy="792088"/>
          </a:xfrm>
          <a:prstGeom prst="rect">
            <a:avLst/>
          </a:prstGeom>
        </p:spPr>
        <p:txBody>
          <a:bodyPr vert="horz" lIns="576000" tIns="36000" rIns="57600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3200" dirty="0" smtClean="0"/>
              <a:t>D. Gebäudebezogene Prinzipien – </a:t>
            </a:r>
            <a:r>
              <a:rPr lang="de-DE" sz="2400" dirty="0" smtClean="0"/>
              <a:t>Grundrissgestaltung, Durchwohnen, Hochparterre</a:t>
            </a:r>
            <a:endParaRPr lang="de-DE" sz="1600" dirty="0"/>
          </a:p>
        </p:txBody>
      </p:sp>
    </p:spTree>
    <p:extLst>
      <p:ext uri="{BB962C8B-B14F-4D97-AF65-F5344CB8AC3E}">
        <p14:creationId xmlns:p14="http://schemas.microsoft.com/office/powerpoint/2010/main" val="7966100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3448" y="339502"/>
            <a:ext cx="9164302" cy="792088"/>
          </a:xfrm>
          <a:prstGeom prst="rect">
            <a:avLst/>
          </a:prstGeom>
        </p:spPr>
        <p:txBody>
          <a:bodyPr vert="horz" lIns="576000" tIns="36000" rIns="57600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3200" dirty="0" smtClean="0"/>
              <a:t>Kapitel D. Gebäudebezogene Prinzipien</a:t>
            </a:r>
            <a:endParaRPr lang="de-DE" sz="3200" dirty="0"/>
          </a:p>
        </p:txBody>
      </p:sp>
      <p:sp>
        <p:nvSpPr>
          <p:cNvPr id="8" name="Fußzeilenplatzhalter 3"/>
          <p:cNvSpPr>
            <a:spLocks noGrp="1"/>
          </p:cNvSpPr>
          <p:nvPr>
            <p:ph type="ftr" sz="quarter" idx="11"/>
          </p:nvPr>
        </p:nvSpPr>
        <p:spPr>
          <a:xfrm>
            <a:off x="7528" y="4731990"/>
            <a:ext cx="9167750" cy="424124"/>
          </a:xfrm>
        </p:spPr>
        <p:txBody>
          <a:bodyPr lIns="576000" rIns="576000" bIns="216000" anchor="t"/>
          <a:lstStyle/>
          <a:p>
            <a:pPr algn="l"/>
            <a:r>
              <a:rPr lang="de-DE" sz="900" dirty="0" smtClean="0">
                <a:solidFill>
                  <a:srgbClr val="000000"/>
                </a:solidFill>
                <a:latin typeface="Calibri" panose="020F0502020204030204" pitchFamily="34" charset="0"/>
              </a:rPr>
              <a:t>Gestaltungsleitlinie </a:t>
            </a:r>
            <a:r>
              <a:rPr lang="de-DE" sz="900" dirty="0">
                <a:solidFill>
                  <a:srgbClr val="000000"/>
                </a:solidFill>
                <a:latin typeface="Calibri" panose="020F0502020204030204" pitchFamily="34" charset="0"/>
              </a:rPr>
              <a:t>I Landeshauptstadt Dresden I Geschäftsbereich für Stadtentwicklung, Bau, Verkehr und Liegenschaften I </a:t>
            </a:r>
            <a:r>
              <a:rPr lang="de-DE" sz="900" dirty="0" smtClean="0">
                <a:solidFill>
                  <a:srgbClr val="000000"/>
                </a:solidFill>
                <a:latin typeface="Calibri" panose="020F0502020204030204" pitchFamily="34" charset="0"/>
              </a:rPr>
              <a:t>November 2022</a:t>
            </a:r>
            <a:r>
              <a:rPr lang="de-DE" sz="900" dirty="0" smtClean="0">
                <a:solidFill>
                  <a:srgbClr val="000000"/>
                </a:solidFill>
                <a:latin typeface="Calibri Light" panose="020F0302020204030204" pitchFamily="34" charset="0"/>
              </a:rPr>
              <a:t> </a:t>
            </a:r>
            <a:r>
              <a:rPr lang="de-DE" sz="900" dirty="0" smtClean="0">
                <a:solidFill>
                  <a:schemeClr val="tx1"/>
                </a:solidFill>
                <a:latin typeface="+mj-lt"/>
              </a:rPr>
              <a:t>I Folie </a:t>
            </a:r>
            <a:fld id="{F49D3726-55E6-44C2-B598-B30BF1EC2316}" type="slidenum">
              <a:rPr lang="de-DE" sz="900" smtClean="0">
                <a:solidFill>
                  <a:schemeClr val="tx1"/>
                </a:solidFill>
                <a:latin typeface="+mj-lt"/>
              </a:rPr>
              <a:pPr algn="l"/>
              <a:t>25</a:t>
            </a:fld>
            <a:endParaRPr lang="de-DE" sz="900" dirty="0" smtClean="0">
              <a:solidFill>
                <a:schemeClr val="tx1"/>
              </a:solidFill>
              <a:latin typeface="+mj-lt"/>
            </a:endParaRPr>
          </a:p>
          <a:p>
            <a:pPr algn="l"/>
            <a:endParaRPr lang="de-DE" sz="900" dirty="0">
              <a:solidFill>
                <a:schemeClr val="tx1"/>
              </a:solidFill>
            </a:endParaRPr>
          </a:p>
        </p:txBody>
      </p:sp>
      <p:sp>
        <p:nvSpPr>
          <p:cNvPr id="7" name="Untertitel 2"/>
          <p:cNvSpPr txBox="1">
            <a:spLocks/>
          </p:cNvSpPr>
          <p:nvPr/>
        </p:nvSpPr>
        <p:spPr>
          <a:xfrm>
            <a:off x="0" y="1707654"/>
            <a:ext cx="9144000" cy="2880319"/>
          </a:xfrm>
          <a:prstGeom prst="rect">
            <a:avLst/>
          </a:prstGeom>
        </p:spPr>
        <p:txBody>
          <a:bodyPr vert="horz" lIns="612000" tIns="45720" rIns="612000" bIns="45720" numCol="2" rtlCol="0" anchor="t">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indent="-342900" algn="l">
              <a:buClr>
                <a:srgbClr val="FFED00"/>
              </a:buClr>
              <a:buFont typeface="Wingdings" pitchFamily="2" charset="2"/>
              <a:buChar char="n"/>
            </a:pPr>
            <a:r>
              <a:rPr lang="de-DE" sz="1600" dirty="0" smtClean="0">
                <a:solidFill>
                  <a:schemeClr val="tx1"/>
                </a:solidFill>
              </a:rPr>
              <a:t>heißt: Das grundlegende Gestaltungsprinzip bei Fassaden von Stadthäusern soll die </a:t>
            </a:r>
            <a:r>
              <a:rPr lang="de-DE" sz="1800" b="1" dirty="0" smtClean="0">
                <a:solidFill>
                  <a:schemeClr val="tx1"/>
                </a:solidFill>
              </a:rPr>
              <a:t>ablesbare Gliederung in Sockelzone (a), Mittelteil (b) und oberen Abschluss (c)</a:t>
            </a:r>
            <a:r>
              <a:rPr lang="de-DE" sz="1600" dirty="0" smtClean="0">
                <a:solidFill>
                  <a:schemeClr val="tx1"/>
                </a:solidFill>
              </a:rPr>
              <a:t> sein. Die Sockelzone erhält als Angebot und Wechselspiel mit dem Stadtraum, z.B. durch ihre Materialität, eine konstruktive und gestalterische Qualifizierung. </a:t>
            </a:r>
          </a:p>
          <a:p>
            <a:pPr marL="342900" indent="-342900" algn="l">
              <a:buClr>
                <a:srgbClr val="FFED00"/>
              </a:buClr>
              <a:buFont typeface="Wingdings" pitchFamily="2" charset="2"/>
              <a:buChar char="n"/>
            </a:pPr>
            <a:endParaRPr lang="de-DE" sz="2400" dirty="0">
              <a:solidFill>
                <a:schemeClr val="tx1"/>
              </a:solidFill>
            </a:endParaRPr>
          </a:p>
        </p:txBody>
      </p:sp>
      <p:sp>
        <p:nvSpPr>
          <p:cNvPr id="5" name="AutoShape 3"/>
          <p:cNvSpPr>
            <a:spLocks noChangeAspect="1" noChangeArrowheads="1" noTextEdit="1"/>
          </p:cNvSpPr>
          <p:nvPr/>
        </p:nvSpPr>
        <p:spPr bwMode="auto">
          <a:xfrm>
            <a:off x="4544744" y="1036290"/>
            <a:ext cx="4394200"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pic>
        <p:nvPicPr>
          <p:cNvPr id="92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4744" y="1036290"/>
            <a:ext cx="4405313" cy="370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679931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1704646" y="5060261"/>
            <a:ext cx="7164556" cy="523220"/>
          </a:xfrm>
          <a:prstGeom prst="rect">
            <a:avLst/>
          </a:prstGeom>
          <a:noFill/>
        </p:spPr>
        <p:txBody>
          <a:bodyPr wrap="square" rtlCol="0">
            <a:spAutoFit/>
          </a:bodyPr>
          <a:lstStyle/>
          <a:p>
            <a:r>
              <a:rPr lang="de-DE" sz="2800" dirty="0">
                <a:latin typeface="+mj-lt"/>
                <a:ea typeface="Calibri Light" charset="0"/>
                <a:cs typeface="Calibri Light" charset="0"/>
              </a:rPr>
              <a:t>D</a:t>
            </a:r>
            <a:r>
              <a:rPr lang="de-DE" sz="2800" dirty="0" smtClean="0">
                <a:latin typeface="+mj-lt"/>
                <a:ea typeface="Calibri Light" charset="0"/>
                <a:cs typeface="Calibri Light" charset="0"/>
              </a:rPr>
              <a:t>. Gebäudebezogene Prinzipien</a:t>
            </a:r>
            <a:endParaRPr lang="de-DE" sz="2800" dirty="0">
              <a:latin typeface="+mj-lt"/>
              <a:ea typeface="Calibri Light" charset="0"/>
              <a:cs typeface="Calibri Light" charset="0"/>
            </a:endParaRPr>
          </a:p>
        </p:txBody>
      </p:sp>
      <p:sp>
        <p:nvSpPr>
          <p:cNvPr id="11" name="Textfeld 10"/>
          <p:cNvSpPr txBox="1"/>
          <p:nvPr/>
        </p:nvSpPr>
        <p:spPr>
          <a:xfrm>
            <a:off x="1852995" y="5487628"/>
            <a:ext cx="6602139" cy="669414"/>
          </a:xfrm>
          <a:prstGeom prst="rect">
            <a:avLst/>
          </a:prstGeom>
          <a:noFill/>
        </p:spPr>
        <p:txBody>
          <a:bodyPr wrap="square" rtlCol="0">
            <a:spAutoFit/>
          </a:bodyPr>
          <a:lstStyle/>
          <a:p>
            <a:r>
              <a:rPr lang="de-DE" sz="2400" dirty="0" smtClean="0"/>
              <a:t>Dächer als 5. Fassade mit räumlicher Tiefe</a:t>
            </a:r>
            <a:endParaRPr lang="de-DE" sz="2400" dirty="0"/>
          </a:p>
          <a:p>
            <a:r>
              <a:rPr lang="de-DE" sz="1350" dirty="0"/>
              <a:t>        </a:t>
            </a:r>
          </a:p>
        </p:txBody>
      </p:sp>
      <p:sp>
        <p:nvSpPr>
          <p:cNvPr id="9" name="Fußzeilenplatzhalter 3"/>
          <p:cNvSpPr txBox="1">
            <a:spLocks/>
          </p:cNvSpPr>
          <p:nvPr/>
        </p:nvSpPr>
        <p:spPr>
          <a:xfrm>
            <a:off x="7528" y="4731990"/>
            <a:ext cx="9167750" cy="424124"/>
          </a:xfrm>
          <a:prstGeom prst="rect">
            <a:avLst/>
          </a:prstGeom>
        </p:spPr>
        <p:txBody>
          <a:bodyPr lIns="576000" rIns="576000" bIns="216000" anchor="t"/>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dirty="0">
                <a:solidFill>
                  <a:srgbClr val="000000"/>
                </a:solidFill>
                <a:latin typeface="Calibri" panose="020F0502020204030204" pitchFamily="34" charset="0"/>
              </a:rPr>
              <a:t>Gestaltungsleitlinie I Landeshauptstadt Dresden I Geschäftsbereich für Stadtentwicklung, Bau, Verkehr und Liegenschaften I November 2022</a:t>
            </a:r>
            <a:r>
              <a:rPr lang="de-DE" sz="900" dirty="0">
                <a:solidFill>
                  <a:srgbClr val="000000"/>
                </a:solidFill>
                <a:latin typeface="Calibri Light" panose="020F0302020204030204" pitchFamily="34" charset="0"/>
              </a:rPr>
              <a:t> </a:t>
            </a:r>
            <a:r>
              <a:rPr lang="de-DE" sz="900" dirty="0"/>
              <a:t>I Folie </a:t>
            </a:r>
            <a:fld id="{F49D3726-55E6-44C2-B598-B30BF1EC2316}" type="slidenum">
              <a:rPr lang="de-DE" sz="900"/>
              <a:pPr/>
              <a:t>26</a:t>
            </a:fld>
            <a:endParaRPr lang="de-DE" sz="900" dirty="0"/>
          </a:p>
          <a:p>
            <a:endParaRPr lang="de-DE" sz="900" dirty="0"/>
          </a:p>
        </p:txBody>
      </p:sp>
      <p:sp>
        <p:nvSpPr>
          <p:cNvPr id="12" name="Titel 1"/>
          <p:cNvSpPr txBox="1">
            <a:spLocks/>
          </p:cNvSpPr>
          <p:nvPr/>
        </p:nvSpPr>
        <p:spPr>
          <a:xfrm>
            <a:off x="3447" y="339502"/>
            <a:ext cx="9554891" cy="792088"/>
          </a:xfrm>
          <a:prstGeom prst="rect">
            <a:avLst/>
          </a:prstGeom>
        </p:spPr>
        <p:txBody>
          <a:bodyPr vert="horz" lIns="576000" tIns="36000" rIns="57600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3200" dirty="0" smtClean="0"/>
              <a:t>D. Gebäudebezogene Prinzipien – </a:t>
            </a:r>
            <a:r>
              <a:rPr lang="de-DE" sz="2400" dirty="0" smtClean="0"/>
              <a:t>Dächer </a:t>
            </a:r>
          </a:p>
          <a:p>
            <a:pPr algn="l"/>
            <a:r>
              <a:rPr lang="de-DE" sz="2400" dirty="0" smtClean="0"/>
              <a:t>als 5. Fassade mit räumlicher Tiefe</a:t>
            </a:r>
            <a:endParaRPr lang="de-DE" sz="1600" dirty="0"/>
          </a:p>
        </p:txBody>
      </p:sp>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188" y="1317987"/>
            <a:ext cx="6496489" cy="3248245"/>
          </a:xfrm>
          <a:prstGeom prst="rect">
            <a:avLst/>
          </a:prstGeom>
        </p:spPr>
      </p:pic>
    </p:spTree>
    <p:extLst>
      <p:ext uri="{BB962C8B-B14F-4D97-AF65-F5344CB8AC3E}">
        <p14:creationId xmlns:p14="http://schemas.microsoft.com/office/powerpoint/2010/main" val="173468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ußzeilenplatzhalter 3"/>
          <p:cNvSpPr txBox="1">
            <a:spLocks/>
          </p:cNvSpPr>
          <p:nvPr/>
        </p:nvSpPr>
        <p:spPr>
          <a:xfrm>
            <a:off x="7528" y="4731990"/>
            <a:ext cx="9167750" cy="424124"/>
          </a:xfrm>
          <a:prstGeom prst="rect">
            <a:avLst/>
          </a:prstGeom>
        </p:spPr>
        <p:txBody>
          <a:bodyPr lIns="576000" rIns="576000" bIns="216000" anchor="t"/>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dirty="0">
                <a:solidFill>
                  <a:srgbClr val="000000"/>
                </a:solidFill>
                <a:latin typeface="Calibri" panose="020F0502020204030204" pitchFamily="34" charset="0"/>
              </a:rPr>
              <a:t>Gestaltungsleitlinie I Landeshauptstadt Dresden I Geschäftsbereich für Stadtentwicklung, Bau, Verkehr und Liegenschaften I November 2022</a:t>
            </a:r>
            <a:r>
              <a:rPr lang="de-DE" sz="900" dirty="0">
                <a:solidFill>
                  <a:srgbClr val="000000"/>
                </a:solidFill>
                <a:latin typeface="Calibri Light" panose="020F0302020204030204" pitchFamily="34" charset="0"/>
              </a:rPr>
              <a:t> </a:t>
            </a:r>
            <a:r>
              <a:rPr lang="de-DE" sz="900" dirty="0"/>
              <a:t>I Folie </a:t>
            </a:r>
            <a:fld id="{F49D3726-55E6-44C2-B598-B30BF1EC2316}" type="slidenum">
              <a:rPr lang="de-DE" sz="900"/>
              <a:pPr/>
              <a:t>27</a:t>
            </a:fld>
            <a:endParaRPr lang="de-DE" sz="900" dirty="0"/>
          </a:p>
          <a:p>
            <a:endParaRPr lang="de-DE" sz="900" dirty="0" smtClean="0">
              <a:latin typeface="+mj-lt"/>
            </a:endParaRPr>
          </a:p>
          <a:p>
            <a:endParaRPr lang="de-DE" sz="900" dirty="0"/>
          </a:p>
        </p:txBody>
      </p:sp>
      <p:sp>
        <p:nvSpPr>
          <p:cNvPr id="13" name="Titel 1"/>
          <p:cNvSpPr txBox="1">
            <a:spLocks/>
          </p:cNvSpPr>
          <p:nvPr/>
        </p:nvSpPr>
        <p:spPr>
          <a:xfrm>
            <a:off x="3447" y="339502"/>
            <a:ext cx="9847919" cy="792088"/>
          </a:xfrm>
          <a:prstGeom prst="rect">
            <a:avLst/>
          </a:prstGeom>
        </p:spPr>
        <p:txBody>
          <a:bodyPr vert="horz" lIns="576000" tIns="36000" rIns="57600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3200" dirty="0" smtClean="0"/>
              <a:t>D. Gebäudebezogene Prinzipien – </a:t>
            </a:r>
            <a:r>
              <a:rPr lang="de-DE" sz="2400" dirty="0" smtClean="0"/>
              <a:t>Dächer, </a:t>
            </a:r>
            <a:r>
              <a:rPr lang="de-DE" sz="2400" dirty="0" err="1" smtClean="0"/>
              <a:t>Gaubengröße</a:t>
            </a:r>
            <a:r>
              <a:rPr lang="de-DE" sz="2400" dirty="0" smtClean="0"/>
              <a:t>, Integration technischer Aufbauten im Gebäudeentwurf</a:t>
            </a:r>
            <a:endParaRPr lang="de-DE" sz="1600" dirty="0"/>
          </a:p>
        </p:txBody>
      </p:sp>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188" y="1306361"/>
            <a:ext cx="6490003" cy="3245002"/>
          </a:xfrm>
          <a:prstGeom prst="rect">
            <a:avLst/>
          </a:prstGeom>
        </p:spPr>
      </p:pic>
    </p:spTree>
    <p:extLst>
      <p:ext uri="{BB962C8B-B14F-4D97-AF65-F5344CB8AC3E}">
        <p14:creationId xmlns:p14="http://schemas.microsoft.com/office/powerpoint/2010/main" val="8841850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3448" y="339502"/>
            <a:ext cx="9164302" cy="792088"/>
          </a:xfrm>
          <a:prstGeom prst="rect">
            <a:avLst/>
          </a:prstGeom>
        </p:spPr>
        <p:txBody>
          <a:bodyPr vert="horz" lIns="576000" tIns="36000" rIns="57600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3200" dirty="0" smtClean="0"/>
              <a:t>Kapitel D. Gebäudebezogene Prinzipien</a:t>
            </a:r>
            <a:endParaRPr lang="de-DE" sz="3200" dirty="0"/>
          </a:p>
        </p:txBody>
      </p:sp>
      <p:sp>
        <p:nvSpPr>
          <p:cNvPr id="8" name="Fußzeilenplatzhalter 3"/>
          <p:cNvSpPr>
            <a:spLocks noGrp="1"/>
          </p:cNvSpPr>
          <p:nvPr>
            <p:ph type="ftr" sz="quarter" idx="11"/>
          </p:nvPr>
        </p:nvSpPr>
        <p:spPr>
          <a:xfrm>
            <a:off x="7528" y="4731990"/>
            <a:ext cx="9167750" cy="424124"/>
          </a:xfrm>
        </p:spPr>
        <p:txBody>
          <a:bodyPr lIns="576000" rIns="576000" bIns="216000" anchor="t"/>
          <a:lstStyle/>
          <a:p>
            <a:pPr algn="l"/>
            <a:r>
              <a:rPr lang="de-DE" sz="900" dirty="0" smtClean="0">
                <a:solidFill>
                  <a:srgbClr val="000000"/>
                </a:solidFill>
                <a:latin typeface="Calibri" panose="020F0502020204030204" pitchFamily="34" charset="0"/>
              </a:rPr>
              <a:t>Gestaltungsleitlinie </a:t>
            </a:r>
            <a:r>
              <a:rPr lang="de-DE" sz="900" dirty="0">
                <a:solidFill>
                  <a:srgbClr val="000000"/>
                </a:solidFill>
                <a:latin typeface="Calibri" panose="020F0502020204030204" pitchFamily="34" charset="0"/>
              </a:rPr>
              <a:t>I Landeshauptstadt Dresden I Geschäftsbereich für Stadtentwicklung, Bau, Verkehr und Liegenschaften I </a:t>
            </a:r>
            <a:r>
              <a:rPr lang="de-DE" sz="900" dirty="0" smtClean="0">
                <a:solidFill>
                  <a:srgbClr val="000000"/>
                </a:solidFill>
                <a:latin typeface="Calibri" panose="020F0502020204030204" pitchFamily="34" charset="0"/>
              </a:rPr>
              <a:t>November 2022</a:t>
            </a:r>
            <a:r>
              <a:rPr lang="de-DE" sz="900" dirty="0" smtClean="0">
                <a:solidFill>
                  <a:srgbClr val="000000"/>
                </a:solidFill>
                <a:latin typeface="Calibri Light" panose="020F0302020204030204" pitchFamily="34" charset="0"/>
              </a:rPr>
              <a:t> </a:t>
            </a:r>
            <a:r>
              <a:rPr lang="de-DE" sz="900" dirty="0" smtClean="0">
                <a:solidFill>
                  <a:schemeClr val="tx1"/>
                </a:solidFill>
                <a:latin typeface="+mj-lt"/>
              </a:rPr>
              <a:t>I Folie </a:t>
            </a:r>
            <a:fld id="{F49D3726-55E6-44C2-B598-B30BF1EC2316}" type="slidenum">
              <a:rPr lang="de-DE" sz="900" smtClean="0">
                <a:solidFill>
                  <a:schemeClr val="tx1"/>
                </a:solidFill>
                <a:latin typeface="+mj-lt"/>
              </a:rPr>
              <a:pPr algn="l"/>
              <a:t>28</a:t>
            </a:fld>
            <a:endParaRPr lang="de-DE" sz="900" dirty="0" smtClean="0">
              <a:solidFill>
                <a:schemeClr val="tx1"/>
              </a:solidFill>
              <a:latin typeface="+mj-lt"/>
            </a:endParaRPr>
          </a:p>
          <a:p>
            <a:pPr algn="l"/>
            <a:endParaRPr lang="de-DE" sz="900" dirty="0">
              <a:solidFill>
                <a:schemeClr val="tx1"/>
              </a:solidFill>
            </a:endParaRPr>
          </a:p>
        </p:txBody>
      </p:sp>
      <p:sp>
        <p:nvSpPr>
          <p:cNvPr id="7" name="Untertitel 2"/>
          <p:cNvSpPr txBox="1">
            <a:spLocks/>
          </p:cNvSpPr>
          <p:nvPr/>
        </p:nvSpPr>
        <p:spPr>
          <a:xfrm>
            <a:off x="-19922" y="1415661"/>
            <a:ext cx="9144000" cy="3528391"/>
          </a:xfrm>
          <a:prstGeom prst="rect">
            <a:avLst/>
          </a:prstGeom>
        </p:spPr>
        <p:txBody>
          <a:bodyPr vert="horz" lIns="612000" tIns="45720" rIns="612000" bIns="45720" numCol="2" rtlCol="0" anchor="t">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indent="-342900" algn="l">
              <a:buClr>
                <a:srgbClr val="FFED00"/>
              </a:buClr>
              <a:buFont typeface="Wingdings" pitchFamily="2" charset="2"/>
              <a:buChar char="n"/>
            </a:pPr>
            <a:r>
              <a:rPr lang="de-DE" sz="1600" dirty="0" smtClean="0">
                <a:solidFill>
                  <a:schemeClr val="tx1"/>
                </a:solidFill>
              </a:rPr>
              <a:t>Das </a:t>
            </a:r>
            <a:r>
              <a:rPr lang="de-DE" sz="1800" b="1" dirty="0" smtClean="0">
                <a:solidFill>
                  <a:schemeClr val="tx1"/>
                </a:solidFill>
              </a:rPr>
              <a:t>Dach</a:t>
            </a:r>
            <a:r>
              <a:rPr lang="de-DE" sz="1600" dirty="0" smtClean="0">
                <a:solidFill>
                  <a:schemeClr val="tx1"/>
                </a:solidFill>
              </a:rPr>
              <a:t> besitzt als fünfte </a:t>
            </a:r>
            <a:r>
              <a:rPr lang="de-DE" sz="1600" dirty="0">
                <a:solidFill>
                  <a:schemeClr val="tx1"/>
                </a:solidFill>
              </a:rPr>
              <a:t>F</a:t>
            </a:r>
            <a:r>
              <a:rPr lang="de-DE" sz="1600" dirty="0" smtClean="0">
                <a:solidFill>
                  <a:schemeClr val="tx1"/>
                </a:solidFill>
              </a:rPr>
              <a:t>assade eine </a:t>
            </a:r>
            <a:r>
              <a:rPr lang="de-DE" sz="1600" dirty="0">
                <a:solidFill>
                  <a:schemeClr val="tx1"/>
                </a:solidFill>
              </a:rPr>
              <a:t>B</a:t>
            </a:r>
            <a:r>
              <a:rPr lang="de-DE" sz="1600" dirty="0" smtClean="0">
                <a:solidFill>
                  <a:schemeClr val="tx1"/>
                </a:solidFill>
              </a:rPr>
              <a:t>edeutung auch für den Stadtraum. Die klassische Dachlandschaft mit ausgebauten und genutztem </a:t>
            </a:r>
            <a:r>
              <a:rPr lang="de-DE" sz="1600" dirty="0" err="1" smtClean="0">
                <a:solidFill>
                  <a:schemeClr val="tx1"/>
                </a:solidFill>
              </a:rPr>
              <a:t>Mansard</a:t>
            </a:r>
            <a:r>
              <a:rPr lang="de-DE" sz="1600" dirty="0" smtClean="0">
                <a:solidFill>
                  <a:schemeClr val="tx1"/>
                </a:solidFill>
              </a:rPr>
              <a:t>- und Steildächern vermittelt die räumliche Tiefe der Gebäude bis in den Straßenraum hinein. Auch Zeitgemäße Dachgestaltungen können diese Wirkung unterstützen.</a:t>
            </a:r>
            <a:endParaRPr lang="de-DE" sz="2400" dirty="0">
              <a:solidFill>
                <a:schemeClr val="tx1"/>
              </a:solidFill>
            </a:endParaRPr>
          </a:p>
        </p:txBody>
      </p:sp>
      <p:grpSp>
        <p:nvGrpSpPr>
          <p:cNvPr id="6" name="Group 4"/>
          <p:cNvGrpSpPr>
            <a:grpSpLocks noChangeAspect="1"/>
          </p:cNvGrpSpPr>
          <p:nvPr/>
        </p:nvGrpSpPr>
        <p:grpSpPr bwMode="auto">
          <a:xfrm>
            <a:off x="4678363" y="987425"/>
            <a:ext cx="3421062" cy="3511550"/>
            <a:chOff x="2947" y="622"/>
            <a:chExt cx="2155" cy="2212"/>
          </a:xfrm>
        </p:grpSpPr>
        <p:sp>
          <p:nvSpPr>
            <p:cNvPr id="9" name="AutoShape 3"/>
            <p:cNvSpPr>
              <a:spLocks noChangeAspect="1" noChangeArrowheads="1" noTextEdit="1"/>
            </p:cNvSpPr>
            <p:nvPr/>
          </p:nvSpPr>
          <p:spPr bwMode="auto">
            <a:xfrm>
              <a:off x="2947" y="622"/>
              <a:ext cx="2155" cy="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pic>
          <p:nvPicPr>
            <p:cNvPr id="2150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7" y="622"/>
              <a:ext cx="2160" cy="2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0198664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ußzeilenplatzhalter 3"/>
          <p:cNvSpPr txBox="1">
            <a:spLocks/>
          </p:cNvSpPr>
          <p:nvPr/>
        </p:nvSpPr>
        <p:spPr>
          <a:xfrm>
            <a:off x="7528" y="4731990"/>
            <a:ext cx="9167750" cy="424124"/>
          </a:xfrm>
          <a:prstGeom prst="rect">
            <a:avLst/>
          </a:prstGeom>
        </p:spPr>
        <p:txBody>
          <a:bodyPr lIns="576000" rIns="576000" bIns="216000" anchor="t"/>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dirty="0">
                <a:solidFill>
                  <a:srgbClr val="000000"/>
                </a:solidFill>
                <a:latin typeface="Calibri" panose="020F0502020204030204" pitchFamily="34" charset="0"/>
              </a:rPr>
              <a:t>Gestaltungsleitlinie I Landeshauptstadt Dresden I Geschäftsbereich für Stadtentwicklung, Bau, Verkehr und Liegenschaften I November 2022</a:t>
            </a:r>
            <a:r>
              <a:rPr lang="de-DE" sz="900" dirty="0">
                <a:solidFill>
                  <a:srgbClr val="000000"/>
                </a:solidFill>
                <a:latin typeface="Calibri Light" panose="020F0302020204030204" pitchFamily="34" charset="0"/>
              </a:rPr>
              <a:t> </a:t>
            </a:r>
            <a:r>
              <a:rPr lang="de-DE" sz="900" dirty="0"/>
              <a:t>I Folie </a:t>
            </a:r>
            <a:fld id="{F49D3726-55E6-44C2-B598-B30BF1EC2316}" type="slidenum">
              <a:rPr lang="de-DE" sz="900"/>
              <a:pPr/>
              <a:t>29</a:t>
            </a:fld>
            <a:endParaRPr lang="de-DE" sz="900" dirty="0"/>
          </a:p>
          <a:p>
            <a:endParaRPr lang="de-DE" sz="900" dirty="0"/>
          </a:p>
        </p:txBody>
      </p:sp>
      <p:sp>
        <p:nvSpPr>
          <p:cNvPr id="13" name="Titel 1"/>
          <p:cNvSpPr txBox="1">
            <a:spLocks/>
          </p:cNvSpPr>
          <p:nvPr/>
        </p:nvSpPr>
        <p:spPr>
          <a:xfrm>
            <a:off x="3447" y="339502"/>
            <a:ext cx="9847919" cy="792088"/>
          </a:xfrm>
          <a:prstGeom prst="rect">
            <a:avLst/>
          </a:prstGeom>
        </p:spPr>
        <p:txBody>
          <a:bodyPr vert="horz" lIns="576000" tIns="36000" rIns="57600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3200" dirty="0" smtClean="0"/>
              <a:t>D. Gebäudebezogene Prinzipien </a:t>
            </a:r>
            <a:r>
              <a:rPr lang="de-DE" sz="3400" dirty="0" smtClean="0"/>
              <a:t>– </a:t>
            </a:r>
            <a:r>
              <a:rPr lang="de-DE" sz="2400" dirty="0" smtClean="0"/>
              <a:t>Blockecken</a:t>
            </a:r>
            <a:endParaRPr lang="de-DE" sz="1600" dirty="0"/>
          </a:p>
        </p:txBody>
      </p:sp>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188" y="1014531"/>
            <a:ext cx="7073663" cy="3536832"/>
          </a:xfrm>
          <a:prstGeom prst="rect">
            <a:avLst/>
          </a:prstGeom>
        </p:spPr>
      </p:pic>
    </p:spTree>
    <p:extLst>
      <p:ext uri="{BB962C8B-B14F-4D97-AF65-F5344CB8AC3E}">
        <p14:creationId xmlns:p14="http://schemas.microsoft.com/office/powerpoint/2010/main" val="596164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683568" y="367516"/>
            <a:ext cx="7488831" cy="587796"/>
          </a:xfrm>
          <a:prstGeom prst="rect">
            <a:avLst/>
          </a:prstGeom>
        </p:spPr>
        <p:txBody>
          <a:bodyPr/>
          <a:lstStyle>
            <a:lvl1pPr algn="l" defTabSz="995363" rtl="0" eaLnBrk="1" fontAlgn="base" hangingPunct="1">
              <a:lnSpc>
                <a:spcPct val="90000"/>
              </a:lnSpc>
              <a:spcBef>
                <a:spcPct val="0"/>
              </a:spcBef>
              <a:spcAft>
                <a:spcPct val="0"/>
              </a:spcAft>
              <a:buClr>
                <a:schemeClr val="accent1"/>
              </a:buClr>
              <a:buFont typeface="Wingdings" pitchFamily="2" charset="2"/>
              <a:tabLst>
                <a:tab pos="3109913" algn="l"/>
              </a:tabLst>
              <a:defRPr sz="4400">
                <a:solidFill>
                  <a:schemeClr val="tx1"/>
                </a:solidFill>
                <a:latin typeface="+mj-lt"/>
                <a:ea typeface="MS PGothic" pitchFamily="34" charset="-128"/>
                <a:cs typeface="Garamond"/>
              </a:defRPr>
            </a:lvl1pPr>
            <a:lvl2pPr algn="l" defTabSz="995363" rtl="0" eaLnBrk="1" fontAlgn="base" hangingPunct="1">
              <a:lnSpc>
                <a:spcPct val="90000"/>
              </a:lnSpc>
              <a:spcBef>
                <a:spcPct val="0"/>
              </a:spcBef>
              <a:spcAft>
                <a:spcPct val="0"/>
              </a:spcAft>
              <a:buClr>
                <a:schemeClr val="accent1"/>
              </a:buClr>
              <a:buFont typeface="Wingdings" pitchFamily="2" charset="2"/>
              <a:tabLst>
                <a:tab pos="3109913" algn="l"/>
              </a:tabLst>
              <a:defRPr sz="4400">
                <a:solidFill>
                  <a:schemeClr val="tx1"/>
                </a:solidFill>
                <a:latin typeface="Calibri" pitchFamily="34" charset="0"/>
                <a:ea typeface="MS PGothic" pitchFamily="34" charset="-128"/>
              </a:defRPr>
            </a:lvl2pPr>
            <a:lvl3pPr algn="l" defTabSz="995363" rtl="0" eaLnBrk="1" fontAlgn="base" hangingPunct="1">
              <a:lnSpc>
                <a:spcPct val="90000"/>
              </a:lnSpc>
              <a:spcBef>
                <a:spcPct val="0"/>
              </a:spcBef>
              <a:spcAft>
                <a:spcPct val="0"/>
              </a:spcAft>
              <a:buClr>
                <a:schemeClr val="accent1"/>
              </a:buClr>
              <a:buFont typeface="Wingdings" pitchFamily="2" charset="2"/>
              <a:tabLst>
                <a:tab pos="3109913" algn="l"/>
              </a:tabLst>
              <a:defRPr sz="4400">
                <a:solidFill>
                  <a:schemeClr val="tx1"/>
                </a:solidFill>
                <a:latin typeface="Calibri" pitchFamily="34" charset="0"/>
                <a:ea typeface="MS PGothic" pitchFamily="34" charset="-128"/>
              </a:defRPr>
            </a:lvl3pPr>
            <a:lvl4pPr algn="l" defTabSz="995363" rtl="0" eaLnBrk="1" fontAlgn="base" hangingPunct="1">
              <a:lnSpc>
                <a:spcPct val="90000"/>
              </a:lnSpc>
              <a:spcBef>
                <a:spcPct val="0"/>
              </a:spcBef>
              <a:spcAft>
                <a:spcPct val="0"/>
              </a:spcAft>
              <a:buClr>
                <a:schemeClr val="accent1"/>
              </a:buClr>
              <a:buFont typeface="Wingdings" pitchFamily="2" charset="2"/>
              <a:tabLst>
                <a:tab pos="3109913" algn="l"/>
              </a:tabLst>
              <a:defRPr sz="4400">
                <a:solidFill>
                  <a:schemeClr val="tx1"/>
                </a:solidFill>
                <a:latin typeface="Calibri" pitchFamily="34" charset="0"/>
                <a:ea typeface="MS PGothic" pitchFamily="34" charset="-128"/>
              </a:defRPr>
            </a:lvl4pPr>
            <a:lvl5pPr algn="l" defTabSz="995363" rtl="0" eaLnBrk="1" fontAlgn="base" hangingPunct="1">
              <a:lnSpc>
                <a:spcPct val="90000"/>
              </a:lnSpc>
              <a:spcBef>
                <a:spcPct val="0"/>
              </a:spcBef>
              <a:spcAft>
                <a:spcPct val="0"/>
              </a:spcAft>
              <a:buClr>
                <a:schemeClr val="accent1"/>
              </a:buClr>
              <a:buFont typeface="Wingdings" pitchFamily="2" charset="2"/>
              <a:tabLst>
                <a:tab pos="3109913" algn="l"/>
              </a:tabLst>
              <a:defRPr sz="4400">
                <a:solidFill>
                  <a:schemeClr val="tx1"/>
                </a:solidFill>
                <a:latin typeface="Calibri" pitchFamily="34" charset="0"/>
                <a:ea typeface="MS PGothic" pitchFamily="34" charset="-128"/>
              </a:defRPr>
            </a:lvl5pPr>
            <a:lvl6pPr marL="457200" algn="l" defTabSz="995363" rtl="0" eaLnBrk="1" fontAlgn="base" hangingPunct="1">
              <a:lnSpc>
                <a:spcPct val="90000"/>
              </a:lnSpc>
              <a:spcBef>
                <a:spcPct val="0"/>
              </a:spcBef>
              <a:spcAft>
                <a:spcPct val="0"/>
              </a:spcAft>
              <a:buClr>
                <a:schemeClr val="accent1"/>
              </a:buClr>
              <a:buFont typeface="Wingdings" pitchFamily="2" charset="2"/>
              <a:tabLst>
                <a:tab pos="3109913" algn="l"/>
              </a:tabLst>
              <a:defRPr sz="3000" b="1">
                <a:solidFill>
                  <a:schemeClr val="tx2"/>
                </a:solidFill>
                <a:latin typeface="Arial Narrow" pitchFamily="34" charset="0"/>
              </a:defRPr>
            </a:lvl6pPr>
            <a:lvl7pPr marL="914400" algn="l" defTabSz="995363" rtl="0" eaLnBrk="1" fontAlgn="base" hangingPunct="1">
              <a:lnSpc>
                <a:spcPct val="90000"/>
              </a:lnSpc>
              <a:spcBef>
                <a:spcPct val="0"/>
              </a:spcBef>
              <a:spcAft>
                <a:spcPct val="0"/>
              </a:spcAft>
              <a:buClr>
                <a:schemeClr val="accent1"/>
              </a:buClr>
              <a:buFont typeface="Wingdings" pitchFamily="2" charset="2"/>
              <a:tabLst>
                <a:tab pos="3109913" algn="l"/>
              </a:tabLst>
              <a:defRPr sz="3000" b="1">
                <a:solidFill>
                  <a:schemeClr val="tx2"/>
                </a:solidFill>
                <a:latin typeface="Arial Narrow" pitchFamily="34" charset="0"/>
              </a:defRPr>
            </a:lvl7pPr>
            <a:lvl8pPr marL="1371600" algn="l" defTabSz="995363" rtl="0" eaLnBrk="1" fontAlgn="base" hangingPunct="1">
              <a:lnSpc>
                <a:spcPct val="90000"/>
              </a:lnSpc>
              <a:spcBef>
                <a:spcPct val="0"/>
              </a:spcBef>
              <a:spcAft>
                <a:spcPct val="0"/>
              </a:spcAft>
              <a:buClr>
                <a:schemeClr val="accent1"/>
              </a:buClr>
              <a:buFont typeface="Wingdings" pitchFamily="2" charset="2"/>
              <a:tabLst>
                <a:tab pos="3109913" algn="l"/>
              </a:tabLst>
              <a:defRPr sz="3000" b="1">
                <a:solidFill>
                  <a:schemeClr val="tx2"/>
                </a:solidFill>
                <a:latin typeface="Arial Narrow" pitchFamily="34" charset="0"/>
              </a:defRPr>
            </a:lvl8pPr>
            <a:lvl9pPr marL="1828800" algn="l" defTabSz="995363" rtl="0" eaLnBrk="1" fontAlgn="base" hangingPunct="1">
              <a:lnSpc>
                <a:spcPct val="90000"/>
              </a:lnSpc>
              <a:spcBef>
                <a:spcPct val="0"/>
              </a:spcBef>
              <a:spcAft>
                <a:spcPct val="0"/>
              </a:spcAft>
              <a:buClr>
                <a:schemeClr val="accent1"/>
              </a:buClr>
              <a:buFont typeface="Wingdings" pitchFamily="2" charset="2"/>
              <a:tabLst>
                <a:tab pos="3109913" algn="l"/>
              </a:tabLst>
              <a:defRPr sz="3000" b="1">
                <a:solidFill>
                  <a:schemeClr val="tx2"/>
                </a:solidFill>
                <a:latin typeface="Arial Narrow" pitchFamily="34" charset="0"/>
              </a:defRPr>
            </a:lvl9pPr>
          </a:lstStyle>
          <a:p>
            <a:r>
              <a:rPr lang="de-DE" sz="3200" kern="0" dirty="0"/>
              <a:t>Gartenstadt </a:t>
            </a:r>
            <a:r>
              <a:rPr lang="de-DE" sz="3200" kern="0" dirty="0" err="1"/>
              <a:t>Striesen</a:t>
            </a:r>
            <a:r>
              <a:rPr lang="de-DE" sz="3200" kern="0" dirty="0"/>
              <a:t>   </a:t>
            </a:r>
          </a:p>
          <a:p>
            <a:endParaRPr lang="de-DE" sz="1632" kern="0" dirty="0" smtClean="0">
              <a:latin typeface="+mn-lt"/>
            </a:endParaRPr>
          </a:p>
          <a:p>
            <a:r>
              <a:rPr lang="de-DE" sz="1632" kern="0" dirty="0" smtClean="0">
                <a:latin typeface="+mn-lt"/>
              </a:rPr>
              <a:t>USD </a:t>
            </a:r>
            <a:r>
              <a:rPr lang="de-DE" sz="1632" kern="0" dirty="0">
                <a:latin typeface="+mn-lt"/>
              </a:rPr>
              <a:t>Immobilien </a:t>
            </a:r>
          </a:p>
          <a:p>
            <a:r>
              <a:rPr lang="de-DE" sz="1632" kern="0" dirty="0" smtClean="0">
                <a:latin typeface="+mn-lt"/>
              </a:rPr>
              <a:t>310 </a:t>
            </a:r>
            <a:r>
              <a:rPr lang="de-DE" sz="1632" kern="0" dirty="0">
                <a:latin typeface="+mn-lt"/>
              </a:rPr>
              <a:t>Eigentumswohnungen</a:t>
            </a:r>
          </a:p>
          <a:p>
            <a:endParaRPr lang="de-DE" sz="1632" kern="0" dirty="0">
              <a:latin typeface="+mn-lt"/>
            </a:endParaRPr>
          </a:p>
        </p:txBody>
      </p:sp>
      <p:pic>
        <p:nvPicPr>
          <p:cNvPr id="8" name="Grafik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971" y="1788022"/>
            <a:ext cx="5242174" cy="2621087"/>
          </a:xfrm>
          <a:prstGeom prst="rect">
            <a:avLst/>
          </a:prstGeom>
        </p:spPr>
      </p:pic>
      <p:pic>
        <p:nvPicPr>
          <p:cNvPr id="9" name="Grafi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8184" y="2757750"/>
            <a:ext cx="2473641" cy="1649093"/>
          </a:xfrm>
          <a:prstGeom prst="rect">
            <a:avLst/>
          </a:prstGeom>
        </p:spPr>
      </p:pic>
      <p:sp>
        <p:nvSpPr>
          <p:cNvPr id="5" name="Fußzeilenplatzhalter 3"/>
          <p:cNvSpPr>
            <a:spLocks noGrp="1"/>
          </p:cNvSpPr>
          <p:nvPr>
            <p:ph type="ftr" sz="quarter" idx="11"/>
          </p:nvPr>
        </p:nvSpPr>
        <p:spPr>
          <a:xfrm>
            <a:off x="7528" y="4731990"/>
            <a:ext cx="9167750" cy="424124"/>
          </a:xfrm>
        </p:spPr>
        <p:txBody>
          <a:bodyPr lIns="576000" rIns="576000" bIns="216000" anchor="t"/>
          <a:lstStyle/>
          <a:p>
            <a:pPr algn="l"/>
            <a:r>
              <a:rPr lang="de-DE" sz="900" dirty="0" smtClean="0">
                <a:solidFill>
                  <a:schemeClr val="tx1"/>
                </a:solidFill>
                <a:latin typeface="+mj-lt"/>
              </a:rPr>
              <a:t>Gestaltungsleitlinie I Landeshauptstadt Dresden I Geschäftsbereich für Stadtentwicklung, Bau, Verkehr und Liegenschaften I November 2022</a:t>
            </a:r>
            <a:r>
              <a:rPr lang="de-DE" sz="900" dirty="0" smtClean="0">
                <a:solidFill>
                  <a:schemeClr val="tx1"/>
                </a:solidFill>
              </a:rPr>
              <a:t> </a:t>
            </a:r>
            <a:r>
              <a:rPr lang="de-DE" sz="900" dirty="0" smtClean="0">
                <a:solidFill>
                  <a:schemeClr val="tx1"/>
                </a:solidFill>
                <a:latin typeface="+mj-lt"/>
              </a:rPr>
              <a:t>I Folie </a:t>
            </a:r>
            <a:fld id="{F49D3726-55E6-44C2-B598-B30BF1EC2316}" type="slidenum">
              <a:rPr lang="de-DE" sz="900" smtClean="0">
                <a:solidFill>
                  <a:schemeClr val="tx1"/>
                </a:solidFill>
                <a:latin typeface="+mj-lt"/>
              </a:rPr>
              <a:pPr algn="l"/>
              <a:t>3</a:t>
            </a:fld>
            <a:endParaRPr lang="de-DE" sz="900" dirty="0" smtClean="0">
              <a:solidFill>
                <a:schemeClr val="tx1"/>
              </a:solidFill>
              <a:latin typeface="+mj-lt"/>
            </a:endParaRPr>
          </a:p>
          <a:p>
            <a:pPr algn="l"/>
            <a:endParaRPr lang="de-DE" sz="900" dirty="0">
              <a:solidFill>
                <a:schemeClr val="tx1"/>
              </a:solidFill>
            </a:endParaRPr>
          </a:p>
        </p:txBody>
      </p:sp>
    </p:spTree>
    <p:extLst>
      <p:ext uri="{BB962C8B-B14F-4D97-AF65-F5344CB8AC3E}">
        <p14:creationId xmlns:p14="http://schemas.microsoft.com/office/powerpoint/2010/main" val="34318253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ußzeilenplatzhalter 3"/>
          <p:cNvSpPr txBox="1">
            <a:spLocks/>
          </p:cNvSpPr>
          <p:nvPr/>
        </p:nvSpPr>
        <p:spPr>
          <a:xfrm>
            <a:off x="7528" y="4731990"/>
            <a:ext cx="9167750" cy="424124"/>
          </a:xfrm>
          <a:prstGeom prst="rect">
            <a:avLst/>
          </a:prstGeom>
        </p:spPr>
        <p:txBody>
          <a:bodyPr lIns="576000" rIns="576000" bIns="216000" anchor="t"/>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dirty="0">
                <a:solidFill>
                  <a:srgbClr val="000000"/>
                </a:solidFill>
                <a:latin typeface="Calibri" panose="020F0502020204030204" pitchFamily="34" charset="0"/>
              </a:rPr>
              <a:t>Gestaltungsleitlinie I Landeshauptstadt Dresden I Geschäftsbereich für Stadtentwicklung, Bau, Verkehr und Liegenschaften I November 2022</a:t>
            </a:r>
            <a:r>
              <a:rPr lang="de-DE" sz="900" dirty="0">
                <a:solidFill>
                  <a:srgbClr val="000000"/>
                </a:solidFill>
                <a:latin typeface="Calibri Light" panose="020F0302020204030204" pitchFamily="34" charset="0"/>
              </a:rPr>
              <a:t> </a:t>
            </a:r>
            <a:r>
              <a:rPr lang="de-DE" sz="900" dirty="0"/>
              <a:t>I Folie </a:t>
            </a:r>
            <a:fld id="{F49D3726-55E6-44C2-B598-B30BF1EC2316}" type="slidenum">
              <a:rPr lang="de-DE" sz="900"/>
              <a:pPr/>
              <a:t>30</a:t>
            </a:fld>
            <a:endParaRPr lang="de-DE" sz="900" dirty="0"/>
          </a:p>
        </p:txBody>
      </p:sp>
      <p:sp>
        <p:nvSpPr>
          <p:cNvPr id="14" name="Titel 1"/>
          <p:cNvSpPr txBox="1">
            <a:spLocks/>
          </p:cNvSpPr>
          <p:nvPr/>
        </p:nvSpPr>
        <p:spPr>
          <a:xfrm>
            <a:off x="3447" y="339502"/>
            <a:ext cx="9847919" cy="792088"/>
          </a:xfrm>
          <a:prstGeom prst="rect">
            <a:avLst/>
          </a:prstGeom>
        </p:spPr>
        <p:txBody>
          <a:bodyPr vert="horz" lIns="576000" tIns="36000" rIns="57600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3400" dirty="0" smtClean="0"/>
              <a:t>D. Gebäudebezogene Prinzipien – </a:t>
            </a:r>
            <a:r>
              <a:rPr lang="de-DE" sz="2400" dirty="0" smtClean="0"/>
              <a:t>Blockecken</a:t>
            </a:r>
            <a:endParaRPr lang="de-DE" sz="1600" dirty="0"/>
          </a:p>
        </p:txBody>
      </p:sp>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188" y="1005191"/>
            <a:ext cx="7092343" cy="3546172"/>
          </a:xfrm>
          <a:prstGeom prst="rect">
            <a:avLst/>
          </a:prstGeom>
        </p:spPr>
      </p:pic>
    </p:spTree>
    <p:extLst>
      <p:ext uri="{BB962C8B-B14F-4D97-AF65-F5344CB8AC3E}">
        <p14:creationId xmlns:p14="http://schemas.microsoft.com/office/powerpoint/2010/main" val="419273143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ußzeilenplatzhalter 3"/>
          <p:cNvSpPr txBox="1">
            <a:spLocks/>
          </p:cNvSpPr>
          <p:nvPr/>
        </p:nvSpPr>
        <p:spPr>
          <a:xfrm>
            <a:off x="107504" y="4784265"/>
            <a:ext cx="9167750" cy="424124"/>
          </a:xfrm>
          <a:prstGeom prst="rect">
            <a:avLst/>
          </a:prstGeom>
        </p:spPr>
        <p:txBody>
          <a:bodyPr lIns="576000" rIns="576000" bIns="216000" anchor="t"/>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dirty="0">
                <a:solidFill>
                  <a:srgbClr val="000000"/>
                </a:solidFill>
                <a:latin typeface="Calibri" panose="020F0502020204030204" pitchFamily="34" charset="0"/>
              </a:rPr>
              <a:t>Gestaltungsleitlinie I Landeshauptstadt Dresden I Geschäftsbereich für Stadtentwicklung, Bau, Verkehr und Liegenschaften I November 2022</a:t>
            </a:r>
            <a:r>
              <a:rPr lang="de-DE" sz="900" dirty="0">
                <a:solidFill>
                  <a:srgbClr val="000000"/>
                </a:solidFill>
                <a:latin typeface="Calibri Light" panose="020F0302020204030204" pitchFamily="34" charset="0"/>
              </a:rPr>
              <a:t> </a:t>
            </a:r>
            <a:r>
              <a:rPr lang="de-DE" sz="900" dirty="0"/>
              <a:t>I Folie </a:t>
            </a:r>
            <a:fld id="{F49D3726-55E6-44C2-B598-B30BF1EC2316}" type="slidenum">
              <a:rPr lang="de-DE" sz="900"/>
              <a:pPr/>
              <a:t>31</a:t>
            </a:fld>
            <a:endParaRPr lang="de-DE" sz="900" dirty="0"/>
          </a:p>
          <a:p>
            <a:endParaRPr lang="de-DE" sz="900" dirty="0"/>
          </a:p>
        </p:txBody>
      </p:sp>
      <p:sp>
        <p:nvSpPr>
          <p:cNvPr id="12" name="Titel 1"/>
          <p:cNvSpPr txBox="1">
            <a:spLocks/>
          </p:cNvSpPr>
          <p:nvPr/>
        </p:nvSpPr>
        <p:spPr>
          <a:xfrm>
            <a:off x="3447" y="339502"/>
            <a:ext cx="9847919" cy="792088"/>
          </a:xfrm>
          <a:prstGeom prst="rect">
            <a:avLst/>
          </a:prstGeom>
        </p:spPr>
        <p:txBody>
          <a:bodyPr vert="horz" lIns="576000" tIns="36000" rIns="57600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3200" dirty="0" smtClean="0"/>
              <a:t>D. Gebäudebezogene Prinzipien – </a:t>
            </a:r>
            <a:r>
              <a:rPr lang="de-DE" sz="2400" dirty="0" smtClean="0"/>
              <a:t>Fassadenbegrünung, Vorgärten, Einfahrten, ein Baum je 100 m² unbebauter Grundstücksfläche</a:t>
            </a:r>
            <a:endParaRPr lang="de-DE" sz="1600" dirty="0"/>
          </a:p>
        </p:txBody>
      </p:sp>
      <p:grpSp>
        <p:nvGrpSpPr>
          <p:cNvPr id="2" name="Group 4"/>
          <p:cNvGrpSpPr>
            <a:grpSpLocks noChangeAspect="1"/>
          </p:cNvGrpSpPr>
          <p:nvPr/>
        </p:nvGrpSpPr>
        <p:grpSpPr bwMode="auto">
          <a:xfrm>
            <a:off x="1447156" y="1527176"/>
            <a:ext cx="3122612" cy="3195637"/>
            <a:chOff x="925" y="1027"/>
            <a:chExt cx="1967" cy="2013"/>
          </a:xfrm>
        </p:grpSpPr>
        <p:sp>
          <p:nvSpPr>
            <p:cNvPr id="3" name="AutoShape 3"/>
            <p:cNvSpPr>
              <a:spLocks noChangeAspect="1" noTextEdit="1"/>
            </p:cNvSpPr>
            <p:nvPr/>
          </p:nvSpPr>
          <p:spPr bwMode="auto">
            <a:xfrm>
              <a:off x="925" y="1027"/>
              <a:ext cx="1967" cy="2013"/>
            </a:xfrm>
            <a:prstGeom prst="rect">
              <a:avLst/>
            </a:prstGeom>
            <a:noFill/>
            <a:ln w="6350" cap="flat" cmpd="sng" algn="ctr">
              <a:solidFill>
                <a:srgbClr val="BFBFBF"/>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614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5" y="1027"/>
              <a:ext cx="1933" cy="1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 8"/>
          <p:cNvGrpSpPr>
            <a:grpSpLocks noChangeAspect="1"/>
          </p:cNvGrpSpPr>
          <p:nvPr/>
        </p:nvGrpSpPr>
        <p:grpSpPr bwMode="auto">
          <a:xfrm>
            <a:off x="4560888" y="1405104"/>
            <a:ext cx="3128962" cy="3195637"/>
            <a:chOff x="2873" y="1027"/>
            <a:chExt cx="1971" cy="2013"/>
          </a:xfrm>
        </p:grpSpPr>
        <p:sp>
          <p:nvSpPr>
            <p:cNvPr id="7" name="AutoShape 7"/>
            <p:cNvSpPr>
              <a:spLocks noChangeAspect="1" noTextEdit="1"/>
            </p:cNvSpPr>
            <p:nvPr/>
          </p:nvSpPr>
          <p:spPr bwMode="auto">
            <a:xfrm>
              <a:off x="2873" y="1027"/>
              <a:ext cx="1971" cy="2013"/>
            </a:xfrm>
            <a:prstGeom prst="rect">
              <a:avLst/>
            </a:prstGeom>
            <a:noFill/>
            <a:ln w="6350" cap="flat" cmpd="sng" algn="ctr">
              <a:solidFill>
                <a:srgbClr val="BFBFBF"/>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6153"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73" y="1027"/>
              <a:ext cx="2013" cy="2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2584767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ußzeilenplatzhalter 3"/>
          <p:cNvSpPr txBox="1">
            <a:spLocks/>
          </p:cNvSpPr>
          <p:nvPr/>
        </p:nvSpPr>
        <p:spPr>
          <a:xfrm>
            <a:off x="7528" y="4824516"/>
            <a:ext cx="9167750" cy="424124"/>
          </a:xfrm>
          <a:prstGeom prst="rect">
            <a:avLst/>
          </a:prstGeom>
        </p:spPr>
        <p:txBody>
          <a:bodyPr lIns="576000" rIns="576000" bIns="216000" anchor="t"/>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dirty="0">
                <a:solidFill>
                  <a:srgbClr val="000000"/>
                </a:solidFill>
                <a:latin typeface="Calibri" panose="020F0502020204030204" pitchFamily="34" charset="0"/>
              </a:rPr>
              <a:t>Gestaltungsleitlinie I Landeshauptstadt Dresden I Geschäftsbereich für Stadtentwicklung, Bau, Verkehr und Liegenschaften I November 2022</a:t>
            </a:r>
            <a:r>
              <a:rPr lang="de-DE" sz="900" dirty="0">
                <a:solidFill>
                  <a:srgbClr val="000000"/>
                </a:solidFill>
                <a:latin typeface="Calibri Light" panose="020F0302020204030204" pitchFamily="34" charset="0"/>
              </a:rPr>
              <a:t> </a:t>
            </a:r>
            <a:r>
              <a:rPr lang="de-DE" sz="900" dirty="0"/>
              <a:t>I Folie </a:t>
            </a:r>
            <a:fld id="{F49D3726-55E6-44C2-B598-B30BF1EC2316}" type="slidenum">
              <a:rPr lang="de-DE" sz="900"/>
              <a:pPr/>
              <a:t>32</a:t>
            </a:fld>
            <a:endParaRPr lang="de-DE" sz="900" dirty="0"/>
          </a:p>
          <a:p>
            <a:endParaRPr lang="de-DE" sz="900" dirty="0"/>
          </a:p>
        </p:txBody>
      </p:sp>
      <p:sp>
        <p:nvSpPr>
          <p:cNvPr id="12" name="Titel 1"/>
          <p:cNvSpPr txBox="1">
            <a:spLocks/>
          </p:cNvSpPr>
          <p:nvPr/>
        </p:nvSpPr>
        <p:spPr>
          <a:xfrm>
            <a:off x="3447" y="339502"/>
            <a:ext cx="9847919" cy="792088"/>
          </a:xfrm>
          <a:prstGeom prst="rect">
            <a:avLst/>
          </a:prstGeom>
        </p:spPr>
        <p:txBody>
          <a:bodyPr vert="horz" lIns="576000" tIns="36000" rIns="57600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3200" dirty="0" smtClean="0"/>
              <a:t>D. Gebäudebezogene Prinzipien –</a:t>
            </a:r>
            <a:r>
              <a:rPr lang="de-DE" sz="3400" dirty="0" smtClean="0"/>
              <a:t> </a:t>
            </a:r>
            <a:r>
              <a:rPr lang="de-DE" sz="2400" dirty="0" smtClean="0"/>
              <a:t>„</a:t>
            </a:r>
            <a:r>
              <a:rPr lang="de-DE" sz="2400" dirty="0" err="1" smtClean="0"/>
              <a:t>Mockup</a:t>
            </a:r>
            <a:r>
              <a:rPr lang="de-DE" sz="2400" dirty="0" smtClean="0"/>
              <a:t>“</a:t>
            </a:r>
            <a:endParaRPr lang="de-DE" sz="1600" dirty="0"/>
          </a:p>
        </p:txBody>
      </p:sp>
      <p:pic>
        <p:nvPicPr>
          <p:cNvPr id="5" name="Bild 5"/>
          <p:cNvPicPr>
            <a:picLocks noChangeAspect="1"/>
          </p:cNvPicPr>
          <p:nvPr/>
        </p:nvPicPr>
        <p:blipFill rotWithShape="1">
          <a:blip r:embed="rId2">
            <a:extLst>
              <a:ext uri="{28A0092B-C50C-407E-A947-70E740481C1C}">
                <a14:useLocalDpi xmlns:a14="http://schemas.microsoft.com/office/drawing/2010/main" val="0"/>
              </a:ext>
            </a:extLst>
          </a:blip>
          <a:srcRect l="8723" t="5069" r="3592"/>
          <a:stretch/>
        </p:blipFill>
        <p:spPr>
          <a:xfrm>
            <a:off x="2339752" y="915566"/>
            <a:ext cx="3642980" cy="3908950"/>
          </a:xfrm>
          <a:prstGeom prst="rect">
            <a:avLst/>
          </a:prstGeom>
        </p:spPr>
      </p:pic>
    </p:spTree>
    <p:extLst>
      <p:ext uri="{BB962C8B-B14F-4D97-AF65-F5344CB8AC3E}">
        <p14:creationId xmlns:p14="http://schemas.microsoft.com/office/powerpoint/2010/main" val="209123191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d 13"/>
          <p:cNvPicPr>
            <a:picLocks noChangeAspect="1"/>
          </p:cNvPicPr>
          <p:nvPr/>
        </p:nvPicPr>
        <p:blipFill rotWithShape="1">
          <a:blip r:embed="rId2">
            <a:extLst>
              <a:ext uri="{28A0092B-C50C-407E-A947-70E740481C1C}">
                <a14:useLocalDpi xmlns:a14="http://schemas.microsoft.com/office/drawing/2010/main" val="0"/>
              </a:ext>
            </a:extLst>
          </a:blip>
          <a:srcRect l="10059" t="10582" b="2221"/>
          <a:stretch/>
        </p:blipFill>
        <p:spPr>
          <a:xfrm>
            <a:off x="2585292" y="1288954"/>
            <a:ext cx="3714900" cy="3601507"/>
          </a:xfrm>
          <a:prstGeom prst="rect">
            <a:avLst/>
          </a:prstGeom>
        </p:spPr>
      </p:pic>
      <p:sp>
        <p:nvSpPr>
          <p:cNvPr id="8" name="Fußzeilenplatzhalter 3"/>
          <p:cNvSpPr txBox="1">
            <a:spLocks/>
          </p:cNvSpPr>
          <p:nvPr/>
        </p:nvSpPr>
        <p:spPr>
          <a:xfrm>
            <a:off x="7528" y="4870006"/>
            <a:ext cx="9167750" cy="424124"/>
          </a:xfrm>
          <a:prstGeom prst="rect">
            <a:avLst/>
          </a:prstGeom>
        </p:spPr>
        <p:txBody>
          <a:bodyPr lIns="576000" rIns="576000" bIns="216000" anchor="t"/>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dirty="0">
                <a:solidFill>
                  <a:srgbClr val="000000"/>
                </a:solidFill>
                <a:latin typeface="Calibri" panose="020F0502020204030204" pitchFamily="34" charset="0"/>
              </a:rPr>
              <a:t>Gestaltungsleitlinie I Landeshauptstadt Dresden I Geschäftsbereich für Stadtentwicklung, Bau, Verkehr und Liegenschaften I November 2022</a:t>
            </a:r>
            <a:r>
              <a:rPr lang="de-DE" sz="900" dirty="0">
                <a:solidFill>
                  <a:srgbClr val="000000"/>
                </a:solidFill>
                <a:latin typeface="Calibri Light" panose="020F0302020204030204" pitchFamily="34" charset="0"/>
              </a:rPr>
              <a:t> </a:t>
            </a:r>
            <a:r>
              <a:rPr lang="de-DE" sz="900" dirty="0"/>
              <a:t>I Folie </a:t>
            </a:r>
            <a:fld id="{F49D3726-55E6-44C2-B598-B30BF1EC2316}" type="slidenum">
              <a:rPr lang="de-DE" sz="900"/>
              <a:pPr/>
              <a:t>33</a:t>
            </a:fld>
            <a:endParaRPr lang="de-DE" sz="900" dirty="0"/>
          </a:p>
          <a:p>
            <a:endParaRPr lang="de-DE" sz="900" dirty="0"/>
          </a:p>
        </p:txBody>
      </p:sp>
      <p:sp>
        <p:nvSpPr>
          <p:cNvPr id="9" name="Titel 1"/>
          <p:cNvSpPr txBox="1">
            <a:spLocks/>
          </p:cNvSpPr>
          <p:nvPr/>
        </p:nvSpPr>
        <p:spPr>
          <a:xfrm>
            <a:off x="3447" y="339502"/>
            <a:ext cx="9847919" cy="792088"/>
          </a:xfrm>
          <a:prstGeom prst="rect">
            <a:avLst/>
          </a:prstGeom>
        </p:spPr>
        <p:txBody>
          <a:bodyPr vert="horz" lIns="576000" tIns="36000" rIns="57600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3200" dirty="0" smtClean="0"/>
              <a:t>D. Gebäudebezogene Prinzipien – </a:t>
            </a:r>
            <a:r>
              <a:rPr lang="de-DE" sz="2400" dirty="0" smtClean="0"/>
              <a:t>Erstellung eines „Gestaltungshandbuches“ - projektbezogen</a:t>
            </a:r>
            <a:endParaRPr lang="de-DE" sz="1600" dirty="0"/>
          </a:p>
        </p:txBody>
      </p:sp>
    </p:spTree>
    <p:extLst>
      <p:ext uri="{BB962C8B-B14F-4D97-AF65-F5344CB8AC3E}">
        <p14:creationId xmlns:p14="http://schemas.microsoft.com/office/powerpoint/2010/main" val="140782126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3448" y="339502"/>
            <a:ext cx="9164302" cy="792088"/>
          </a:xfrm>
          <a:prstGeom prst="rect">
            <a:avLst/>
          </a:prstGeom>
        </p:spPr>
        <p:txBody>
          <a:bodyPr vert="horz" lIns="576000" tIns="36000" rIns="57600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3200" dirty="0" smtClean="0"/>
              <a:t>Kapitel D. Gebäudebezogene Prinzipien</a:t>
            </a:r>
            <a:endParaRPr lang="de-DE" sz="3200" dirty="0"/>
          </a:p>
        </p:txBody>
      </p:sp>
      <p:sp>
        <p:nvSpPr>
          <p:cNvPr id="8" name="Fußzeilenplatzhalter 3"/>
          <p:cNvSpPr>
            <a:spLocks noGrp="1"/>
          </p:cNvSpPr>
          <p:nvPr>
            <p:ph type="ftr" sz="quarter" idx="11"/>
          </p:nvPr>
        </p:nvSpPr>
        <p:spPr>
          <a:xfrm>
            <a:off x="7528" y="4731990"/>
            <a:ext cx="9167750" cy="424124"/>
          </a:xfrm>
        </p:spPr>
        <p:txBody>
          <a:bodyPr lIns="576000" rIns="576000" bIns="216000" anchor="t"/>
          <a:lstStyle/>
          <a:p>
            <a:pPr algn="l"/>
            <a:r>
              <a:rPr lang="de-DE" sz="900" dirty="0" smtClean="0">
                <a:solidFill>
                  <a:srgbClr val="000000"/>
                </a:solidFill>
                <a:latin typeface="Calibri" panose="020F0502020204030204" pitchFamily="34" charset="0"/>
              </a:rPr>
              <a:t>Gestaltungsleitlinie </a:t>
            </a:r>
            <a:r>
              <a:rPr lang="de-DE" sz="900" dirty="0">
                <a:solidFill>
                  <a:srgbClr val="000000"/>
                </a:solidFill>
                <a:latin typeface="Calibri" panose="020F0502020204030204" pitchFamily="34" charset="0"/>
              </a:rPr>
              <a:t>I Landeshauptstadt Dresden I Geschäftsbereich für Stadtentwicklung, Bau, Verkehr und Liegenschaften I </a:t>
            </a:r>
            <a:r>
              <a:rPr lang="de-DE" sz="900" dirty="0" smtClean="0">
                <a:solidFill>
                  <a:srgbClr val="000000"/>
                </a:solidFill>
                <a:latin typeface="Calibri" panose="020F0502020204030204" pitchFamily="34" charset="0"/>
              </a:rPr>
              <a:t>November 2022</a:t>
            </a:r>
            <a:r>
              <a:rPr lang="de-DE" sz="900" dirty="0" smtClean="0">
                <a:solidFill>
                  <a:srgbClr val="000000"/>
                </a:solidFill>
                <a:latin typeface="Calibri Light" panose="020F0302020204030204" pitchFamily="34" charset="0"/>
              </a:rPr>
              <a:t> </a:t>
            </a:r>
            <a:r>
              <a:rPr lang="de-DE" sz="900" dirty="0" smtClean="0">
                <a:solidFill>
                  <a:schemeClr val="tx1"/>
                </a:solidFill>
                <a:latin typeface="+mj-lt"/>
              </a:rPr>
              <a:t>I Folie </a:t>
            </a:r>
            <a:fld id="{F49D3726-55E6-44C2-B598-B30BF1EC2316}" type="slidenum">
              <a:rPr lang="de-DE" sz="900" smtClean="0">
                <a:solidFill>
                  <a:schemeClr val="tx1"/>
                </a:solidFill>
                <a:latin typeface="+mj-lt"/>
              </a:rPr>
              <a:pPr algn="l"/>
              <a:t>34</a:t>
            </a:fld>
            <a:endParaRPr lang="de-DE" sz="900" dirty="0" smtClean="0">
              <a:solidFill>
                <a:schemeClr val="tx1"/>
              </a:solidFill>
              <a:latin typeface="+mj-lt"/>
            </a:endParaRPr>
          </a:p>
          <a:p>
            <a:pPr algn="l"/>
            <a:endParaRPr lang="de-DE" sz="900" dirty="0">
              <a:solidFill>
                <a:schemeClr val="tx1"/>
              </a:solidFill>
            </a:endParaRPr>
          </a:p>
        </p:txBody>
      </p:sp>
      <p:sp>
        <p:nvSpPr>
          <p:cNvPr id="7" name="Untertitel 2"/>
          <p:cNvSpPr txBox="1">
            <a:spLocks/>
          </p:cNvSpPr>
          <p:nvPr/>
        </p:nvSpPr>
        <p:spPr>
          <a:xfrm>
            <a:off x="-108520" y="987574"/>
            <a:ext cx="9144000" cy="3528391"/>
          </a:xfrm>
          <a:prstGeom prst="rect">
            <a:avLst/>
          </a:prstGeom>
        </p:spPr>
        <p:txBody>
          <a:bodyPr vert="horz" lIns="612000" tIns="45720" rIns="612000" bIns="45720" numCol="2" rtlCol="0" anchor="t">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buClr>
                <a:srgbClr val="FFED00"/>
              </a:buClr>
            </a:pPr>
            <a:endParaRPr lang="de-DE" sz="2400" dirty="0">
              <a:solidFill>
                <a:schemeClr val="tx1"/>
              </a:solidFill>
            </a:endParaRPr>
          </a:p>
        </p:txBody>
      </p:sp>
      <p:grpSp>
        <p:nvGrpSpPr>
          <p:cNvPr id="6" name="Group 4"/>
          <p:cNvGrpSpPr>
            <a:grpSpLocks noChangeAspect="1"/>
          </p:cNvGrpSpPr>
          <p:nvPr/>
        </p:nvGrpSpPr>
        <p:grpSpPr bwMode="auto">
          <a:xfrm>
            <a:off x="155575" y="915988"/>
            <a:ext cx="8961438" cy="3441700"/>
            <a:chOff x="98" y="577"/>
            <a:chExt cx="5645" cy="2168"/>
          </a:xfrm>
        </p:grpSpPr>
        <p:sp>
          <p:nvSpPr>
            <p:cNvPr id="9" name="AutoShape 3"/>
            <p:cNvSpPr>
              <a:spLocks noChangeAspect="1" noChangeArrowheads="1" noTextEdit="1"/>
            </p:cNvSpPr>
            <p:nvPr/>
          </p:nvSpPr>
          <p:spPr bwMode="auto">
            <a:xfrm>
              <a:off x="98" y="577"/>
              <a:ext cx="5645" cy="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pic>
          <p:nvPicPr>
            <p:cNvPr id="2253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 y="577"/>
              <a:ext cx="5649" cy="2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80761226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3448" y="339502"/>
            <a:ext cx="9164302" cy="792088"/>
          </a:xfrm>
          <a:prstGeom prst="rect">
            <a:avLst/>
          </a:prstGeom>
        </p:spPr>
        <p:txBody>
          <a:bodyPr vert="horz" lIns="576000" tIns="36000" rIns="57600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pPr>
            <a:r>
              <a:rPr lang="de-DE" sz="3200" dirty="0">
                <a:solidFill>
                  <a:srgbClr val="000000"/>
                </a:solidFill>
                <a:ea typeface="+mn-ea"/>
                <a:cs typeface="+mn-cs"/>
              </a:rPr>
              <a:t>Kapitel </a:t>
            </a:r>
            <a:r>
              <a:rPr lang="de-DE" sz="3200" dirty="0" smtClean="0">
                <a:solidFill>
                  <a:srgbClr val="000000"/>
                </a:solidFill>
                <a:ea typeface="+mn-ea"/>
                <a:cs typeface="+mn-cs"/>
              </a:rPr>
              <a:t>E. </a:t>
            </a:r>
            <a:r>
              <a:rPr lang="de-DE" sz="3200" dirty="0">
                <a:solidFill>
                  <a:srgbClr val="000000"/>
                </a:solidFill>
                <a:ea typeface="+mn-ea"/>
                <a:cs typeface="+mn-cs"/>
              </a:rPr>
              <a:t>Stadtstrukturtypen</a:t>
            </a:r>
            <a:endParaRPr lang="de-DE" sz="3200" dirty="0">
              <a:effectLst/>
            </a:endParaRPr>
          </a:p>
        </p:txBody>
      </p:sp>
      <p:sp>
        <p:nvSpPr>
          <p:cNvPr id="8" name="Fußzeilenplatzhalter 3"/>
          <p:cNvSpPr>
            <a:spLocks noGrp="1"/>
          </p:cNvSpPr>
          <p:nvPr>
            <p:ph type="ftr" sz="quarter" idx="11"/>
          </p:nvPr>
        </p:nvSpPr>
        <p:spPr>
          <a:xfrm>
            <a:off x="7528" y="4731990"/>
            <a:ext cx="9167750" cy="424124"/>
          </a:xfrm>
        </p:spPr>
        <p:txBody>
          <a:bodyPr lIns="576000" rIns="576000" bIns="216000" anchor="t"/>
          <a:lstStyle/>
          <a:p>
            <a:pPr algn="l"/>
            <a:r>
              <a:rPr lang="de-DE" sz="900" dirty="0" smtClean="0">
                <a:solidFill>
                  <a:srgbClr val="000000"/>
                </a:solidFill>
                <a:latin typeface="Calibri" panose="020F0502020204030204" pitchFamily="34" charset="0"/>
              </a:rPr>
              <a:t>Gestaltungsleitlinie </a:t>
            </a:r>
            <a:r>
              <a:rPr lang="de-DE" sz="900" dirty="0">
                <a:solidFill>
                  <a:srgbClr val="000000"/>
                </a:solidFill>
                <a:latin typeface="Calibri" panose="020F0502020204030204" pitchFamily="34" charset="0"/>
              </a:rPr>
              <a:t>I Landeshauptstadt Dresden I Geschäftsbereich für Stadtentwicklung, Bau, Verkehr und Liegenschaften I </a:t>
            </a:r>
            <a:r>
              <a:rPr lang="de-DE" sz="900" dirty="0" smtClean="0">
                <a:solidFill>
                  <a:srgbClr val="000000"/>
                </a:solidFill>
                <a:latin typeface="Calibri" panose="020F0502020204030204" pitchFamily="34" charset="0"/>
              </a:rPr>
              <a:t>November 2022</a:t>
            </a:r>
            <a:r>
              <a:rPr lang="de-DE" sz="900" dirty="0" smtClean="0">
                <a:solidFill>
                  <a:srgbClr val="000000"/>
                </a:solidFill>
                <a:latin typeface="Calibri Light" panose="020F0302020204030204" pitchFamily="34" charset="0"/>
              </a:rPr>
              <a:t> </a:t>
            </a:r>
            <a:r>
              <a:rPr lang="de-DE" sz="900" dirty="0" smtClean="0">
                <a:solidFill>
                  <a:schemeClr val="tx1"/>
                </a:solidFill>
                <a:latin typeface="+mj-lt"/>
              </a:rPr>
              <a:t>I Folie </a:t>
            </a:r>
            <a:fld id="{F49D3726-55E6-44C2-B598-B30BF1EC2316}" type="slidenum">
              <a:rPr lang="de-DE" sz="900" smtClean="0">
                <a:solidFill>
                  <a:schemeClr val="tx1"/>
                </a:solidFill>
                <a:latin typeface="+mj-lt"/>
              </a:rPr>
              <a:pPr algn="l"/>
              <a:t>35</a:t>
            </a:fld>
            <a:endParaRPr lang="de-DE" sz="900" dirty="0" smtClean="0">
              <a:solidFill>
                <a:schemeClr val="tx1"/>
              </a:solidFill>
              <a:latin typeface="+mj-lt"/>
            </a:endParaRPr>
          </a:p>
          <a:p>
            <a:pPr algn="l"/>
            <a:endParaRPr lang="de-DE" sz="900" dirty="0">
              <a:solidFill>
                <a:schemeClr val="tx1"/>
              </a:solidFill>
            </a:endParaRPr>
          </a:p>
        </p:txBody>
      </p:sp>
      <p:sp>
        <p:nvSpPr>
          <p:cNvPr id="7" name="Untertitel 2"/>
          <p:cNvSpPr txBox="1">
            <a:spLocks/>
          </p:cNvSpPr>
          <p:nvPr/>
        </p:nvSpPr>
        <p:spPr>
          <a:xfrm>
            <a:off x="467544" y="901035"/>
            <a:ext cx="8700206" cy="3528391"/>
          </a:xfrm>
          <a:prstGeom prst="rect">
            <a:avLst/>
          </a:prstGeom>
        </p:spPr>
        <p:txBody>
          <a:bodyPr vert="horz" lIns="612000" tIns="45720" rIns="612000" bIns="45720" numCol="2" rtlCol="0" anchor="t">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indent="-342900" algn="l">
              <a:buClr>
                <a:srgbClr val="FFED00"/>
              </a:buClr>
              <a:buFont typeface="Wingdings" pitchFamily="2" charset="2"/>
              <a:buChar char="n"/>
            </a:pPr>
            <a:endParaRPr lang="de-DE" sz="1600" dirty="0" smtClean="0">
              <a:solidFill>
                <a:schemeClr val="tx1"/>
              </a:solidFill>
            </a:endParaRPr>
          </a:p>
          <a:p>
            <a:pPr marL="342900" indent="-342900" algn="l">
              <a:buClr>
                <a:srgbClr val="FFED00"/>
              </a:buClr>
              <a:buFont typeface="Wingdings" pitchFamily="2" charset="2"/>
              <a:buChar char="n"/>
            </a:pPr>
            <a:endParaRPr lang="de-DE" sz="1600" dirty="0">
              <a:solidFill>
                <a:schemeClr val="tx1"/>
              </a:solidFill>
            </a:endParaRPr>
          </a:p>
          <a:p>
            <a:pPr marL="342900" indent="-342900" algn="l">
              <a:buClr>
                <a:srgbClr val="FFED00"/>
              </a:buClr>
              <a:buFont typeface="Wingdings" pitchFamily="2" charset="2"/>
              <a:buChar char="n"/>
            </a:pPr>
            <a:endParaRPr lang="de-DE" sz="1600" dirty="0" smtClean="0">
              <a:solidFill>
                <a:schemeClr val="tx1"/>
              </a:solidFill>
            </a:endParaRPr>
          </a:p>
          <a:p>
            <a:pPr marL="342900" indent="-342900" algn="l">
              <a:buClr>
                <a:srgbClr val="FFED00"/>
              </a:buClr>
              <a:buFont typeface="Wingdings" pitchFamily="2" charset="2"/>
              <a:buChar char="n"/>
            </a:pPr>
            <a:endParaRPr lang="de-DE" sz="1600" dirty="0">
              <a:solidFill>
                <a:schemeClr val="tx1"/>
              </a:solidFill>
            </a:endParaRPr>
          </a:p>
          <a:p>
            <a:pPr marL="342900" indent="-342900" algn="l">
              <a:buClr>
                <a:srgbClr val="FFED00"/>
              </a:buClr>
              <a:buFont typeface="Wingdings" pitchFamily="2" charset="2"/>
              <a:buChar char="n"/>
            </a:pPr>
            <a:endParaRPr lang="de-DE" sz="1600" dirty="0" smtClean="0">
              <a:solidFill>
                <a:schemeClr val="tx1"/>
              </a:solidFill>
            </a:endParaRPr>
          </a:p>
          <a:p>
            <a:pPr marL="342900" indent="-342900" algn="l">
              <a:buClr>
                <a:srgbClr val="FFED00"/>
              </a:buClr>
              <a:buFont typeface="Wingdings" pitchFamily="2" charset="2"/>
              <a:buChar char="n"/>
            </a:pPr>
            <a:endParaRPr lang="de-DE" sz="1600" dirty="0">
              <a:solidFill>
                <a:schemeClr val="tx1"/>
              </a:solidFill>
            </a:endParaRPr>
          </a:p>
          <a:p>
            <a:pPr marL="342900" indent="-342900" algn="l">
              <a:buClr>
                <a:srgbClr val="FFED00"/>
              </a:buClr>
              <a:buFont typeface="Wingdings" pitchFamily="2" charset="2"/>
              <a:buChar char="n"/>
            </a:pPr>
            <a:endParaRPr lang="de-DE" sz="1600" dirty="0" smtClean="0">
              <a:solidFill>
                <a:schemeClr val="tx1"/>
              </a:solidFill>
            </a:endParaRPr>
          </a:p>
          <a:p>
            <a:pPr marL="342900" indent="-342900" algn="l">
              <a:buClr>
                <a:srgbClr val="FFED00"/>
              </a:buClr>
              <a:buFont typeface="Wingdings" pitchFamily="2" charset="2"/>
              <a:buChar char="n"/>
            </a:pPr>
            <a:endParaRPr lang="de-DE" sz="1600" dirty="0" smtClean="0">
              <a:solidFill>
                <a:schemeClr val="tx1"/>
              </a:solidFill>
            </a:endParaRPr>
          </a:p>
          <a:p>
            <a:pPr marL="342900" indent="-342900" algn="l">
              <a:buClr>
                <a:srgbClr val="FFED00"/>
              </a:buClr>
              <a:buFont typeface="Wingdings" pitchFamily="2" charset="2"/>
              <a:buChar char="n"/>
            </a:pPr>
            <a:endParaRPr lang="de-DE" sz="1600" dirty="0">
              <a:solidFill>
                <a:schemeClr val="tx1"/>
              </a:solidFill>
            </a:endParaRPr>
          </a:p>
          <a:p>
            <a:pPr marL="342900" indent="-342900" algn="l">
              <a:buClr>
                <a:srgbClr val="FFED00"/>
              </a:buClr>
              <a:buFont typeface="Wingdings" pitchFamily="2" charset="2"/>
              <a:buChar char="n"/>
            </a:pPr>
            <a:endParaRPr lang="de-DE" sz="1600" dirty="0" smtClean="0">
              <a:solidFill>
                <a:schemeClr val="tx1"/>
              </a:solidFill>
            </a:endParaRPr>
          </a:p>
          <a:p>
            <a:pPr marL="342900" indent="-342900" algn="l">
              <a:buClr>
                <a:srgbClr val="FFED00"/>
              </a:buClr>
              <a:buFont typeface="Wingdings" pitchFamily="2" charset="2"/>
              <a:buChar char="n"/>
            </a:pPr>
            <a:endParaRPr lang="de-DE" sz="1600" dirty="0">
              <a:solidFill>
                <a:schemeClr val="tx1"/>
              </a:solidFill>
            </a:endParaRPr>
          </a:p>
          <a:p>
            <a:pPr marL="342900" indent="-342900" algn="l">
              <a:buClr>
                <a:srgbClr val="FFED00"/>
              </a:buClr>
              <a:buFont typeface="Wingdings" pitchFamily="2" charset="2"/>
              <a:buChar char="n"/>
            </a:pPr>
            <a:endParaRPr lang="de-DE" sz="1600" dirty="0">
              <a:solidFill>
                <a:schemeClr val="tx1"/>
              </a:solidFill>
            </a:endParaRPr>
          </a:p>
          <a:p>
            <a:pPr marL="342900" indent="-342900" algn="l">
              <a:buClr>
                <a:srgbClr val="FFED00"/>
              </a:buClr>
              <a:buFont typeface="Wingdings" pitchFamily="2" charset="2"/>
              <a:buChar char="n"/>
            </a:pPr>
            <a:r>
              <a:rPr lang="de-DE" sz="1600" dirty="0" smtClean="0">
                <a:solidFill>
                  <a:schemeClr val="tx1"/>
                </a:solidFill>
              </a:rPr>
              <a:t>Dresden – Stadt der Gleichzeitigkeit unterschiedlicher geschichtlicher Ebenen und unterschiedlicher Strukturtypen; </a:t>
            </a:r>
            <a:r>
              <a:rPr lang="de-DE" sz="1800" b="1" dirty="0" smtClean="0">
                <a:solidFill>
                  <a:schemeClr val="tx1"/>
                </a:solidFill>
              </a:rPr>
              <a:t>Collage</a:t>
            </a:r>
            <a:r>
              <a:rPr lang="de-DE" sz="1600" dirty="0" smtClean="0">
                <a:solidFill>
                  <a:schemeClr val="tx1"/>
                </a:solidFill>
              </a:rPr>
              <a:t>, Ulrike </a:t>
            </a:r>
            <a:r>
              <a:rPr lang="de-DE" sz="1600" dirty="0" err="1" smtClean="0">
                <a:solidFill>
                  <a:schemeClr val="tx1"/>
                </a:solidFill>
              </a:rPr>
              <a:t>Pollok</a:t>
            </a:r>
            <a:r>
              <a:rPr lang="de-DE" sz="1600" dirty="0" smtClean="0">
                <a:solidFill>
                  <a:schemeClr val="tx1"/>
                </a:solidFill>
              </a:rPr>
              <a:t>, 2007</a:t>
            </a:r>
            <a:endParaRPr lang="de-DE" sz="2400" dirty="0">
              <a:solidFill>
                <a:schemeClr val="tx1"/>
              </a:solidFill>
            </a:endParaRPr>
          </a:p>
        </p:txBody>
      </p:sp>
      <p:sp>
        <p:nvSpPr>
          <p:cNvPr id="10" name="AutoShape 3"/>
          <p:cNvSpPr>
            <a:spLocks noChangeAspect="1" noChangeArrowheads="1" noTextEdit="1"/>
          </p:cNvSpPr>
          <p:nvPr/>
        </p:nvSpPr>
        <p:spPr bwMode="auto">
          <a:xfrm>
            <a:off x="611560" y="1312970"/>
            <a:ext cx="3842419" cy="311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pic>
        <p:nvPicPr>
          <p:cNvPr id="1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430" y="1275606"/>
            <a:ext cx="3893734" cy="3153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094695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3448" y="339502"/>
            <a:ext cx="9164302" cy="792088"/>
          </a:xfrm>
          <a:prstGeom prst="rect">
            <a:avLst/>
          </a:prstGeom>
        </p:spPr>
        <p:txBody>
          <a:bodyPr vert="horz" lIns="576000" tIns="36000" rIns="57600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pPr>
            <a:r>
              <a:rPr lang="de-DE" sz="3200" dirty="0">
                <a:solidFill>
                  <a:srgbClr val="000000"/>
                </a:solidFill>
                <a:ea typeface="+mn-ea"/>
                <a:cs typeface="+mn-cs"/>
              </a:rPr>
              <a:t>Kapitel E</a:t>
            </a:r>
            <a:r>
              <a:rPr lang="de-DE" sz="3200" dirty="0" smtClean="0">
                <a:solidFill>
                  <a:srgbClr val="000000"/>
                </a:solidFill>
                <a:ea typeface="+mn-ea"/>
                <a:cs typeface="+mn-cs"/>
              </a:rPr>
              <a:t>. Stadtstrukturtypen</a:t>
            </a:r>
            <a:endParaRPr lang="de-DE" sz="3200" dirty="0">
              <a:effectLst/>
            </a:endParaRPr>
          </a:p>
        </p:txBody>
      </p:sp>
      <p:sp>
        <p:nvSpPr>
          <p:cNvPr id="12" name="Untertitel 2"/>
          <p:cNvSpPr txBox="1">
            <a:spLocks/>
          </p:cNvSpPr>
          <p:nvPr/>
        </p:nvSpPr>
        <p:spPr>
          <a:xfrm>
            <a:off x="0" y="1635646"/>
            <a:ext cx="9144000" cy="2795367"/>
          </a:xfrm>
          <a:prstGeom prst="rect">
            <a:avLst/>
          </a:prstGeom>
        </p:spPr>
        <p:txBody>
          <a:bodyPr vert="horz" lIns="612000" tIns="45720" rIns="612000" bIns="45720" rtlCol="0" anchor="t">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endParaRPr lang="de-DE" sz="1400" dirty="0" smtClean="0">
              <a:solidFill>
                <a:schemeClr val="tx1"/>
              </a:solidFill>
            </a:endParaRPr>
          </a:p>
        </p:txBody>
      </p:sp>
      <p:sp>
        <p:nvSpPr>
          <p:cNvPr id="8" name="Fußzeilenplatzhalter 3"/>
          <p:cNvSpPr>
            <a:spLocks noGrp="1"/>
          </p:cNvSpPr>
          <p:nvPr>
            <p:ph type="ftr" sz="quarter" idx="11"/>
          </p:nvPr>
        </p:nvSpPr>
        <p:spPr>
          <a:xfrm>
            <a:off x="7528" y="4731990"/>
            <a:ext cx="9167750" cy="424124"/>
          </a:xfrm>
        </p:spPr>
        <p:txBody>
          <a:bodyPr lIns="576000" rIns="576000" bIns="216000" anchor="t"/>
          <a:lstStyle/>
          <a:p>
            <a:pPr algn="l"/>
            <a:r>
              <a:rPr lang="de-DE" sz="900" dirty="0" smtClean="0">
                <a:solidFill>
                  <a:srgbClr val="000000"/>
                </a:solidFill>
                <a:latin typeface="Calibri" panose="020F0502020204030204" pitchFamily="34" charset="0"/>
              </a:rPr>
              <a:t>Gestaltungsleitlinie </a:t>
            </a:r>
            <a:r>
              <a:rPr lang="de-DE" sz="900" dirty="0">
                <a:solidFill>
                  <a:srgbClr val="000000"/>
                </a:solidFill>
                <a:latin typeface="Calibri" panose="020F0502020204030204" pitchFamily="34" charset="0"/>
              </a:rPr>
              <a:t>I Landeshauptstadt Dresden I Geschäftsbereich für Stadtentwicklung, Bau, Verkehr und Liegenschaften I </a:t>
            </a:r>
            <a:r>
              <a:rPr lang="de-DE" sz="900" dirty="0" smtClean="0">
                <a:solidFill>
                  <a:srgbClr val="000000"/>
                </a:solidFill>
                <a:latin typeface="Calibri" panose="020F0502020204030204" pitchFamily="34" charset="0"/>
              </a:rPr>
              <a:t>November 2022</a:t>
            </a:r>
            <a:r>
              <a:rPr lang="de-DE" sz="900" dirty="0" smtClean="0">
                <a:solidFill>
                  <a:srgbClr val="000000"/>
                </a:solidFill>
                <a:latin typeface="Calibri Light" panose="020F0302020204030204" pitchFamily="34" charset="0"/>
              </a:rPr>
              <a:t> </a:t>
            </a:r>
            <a:r>
              <a:rPr lang="de-DE" sz="900" dirty="0">
                <a:solidFill>
                  <a:srgbClr val="000000"/>
                </a:solidFill>
                <a:latin typeface="Calibri" panose="020F0502020204030204" pitchFamily="34" charset="0"/>
              </a:rPr>
              <a:t>I Folie </a:t>
            </a:r>
            <a:r>
              <a:rPr lang="de-DE" sz="900" dirty="0" smtClean="0">
                <a:solidFill>
                  <a:srgbClr val="000000"/>
                </a:solidFill>
                <a:latin typeface="Calibri" panose="020F0502020204030204" pitchFamily="34" charset="0"/>
              </a:rPr>
              <a:t>39</a:t>
            </a:r>
            <a:endParaRPr lang="de-DE" sz="900" dirty="0"/>
          </a:p>
          <a:p>
            <a:pPr algn="l"/>
            <a:endParaRPr lang="de-DE" sz="900" dirty="0">
              <a:solidFill>
                <a:schemeClr val="tx1"/>
              </a:solidFill>
            </a:endParaRPr>
          </a:p>
        </p:txBody>
      </p:sp>
      <p:grpSp>
        <p:nvGrpSpPr>
          <p:cNvPr id="5" name="Group 4"/>
          <p:cNvGrpSpPr>
            <a:grpSpLocks noChangeAspect="1"/>
          </p:cNvGrpSpPr>
          <p:nvPr/>
        </p:nvGrpSpPr>
        <p:grpSpPr bwMode="auto">
          <a:xfrm>
            <a:off x="150410" y="1313048"/>
            <a:ext cx="5355605" cy="2626824"/>
            <a:chOff x="249" y="531"/>
            <a:chExt cx="3782" cy="1855"/>
          </a:xfrm>
        </p:grpSpPr>
        <p:sp>
          <p:nvSpPr>
            <p:cNvPr id="6" name="AutoShape 3"/>
            <p:cNvSpPr>
              <a:spLocks noChangeAspect="1" noChangeArrowheads="1" noTextEdit="1"/>
            </p:cNvSpPr>
            <p:nvPr/>
          </p:nvSpPr>
          <p:spPr bwMode="auto">
            <a:xfrm>
              <a:off x="249" y="531"/>
              <a:ext cx="3782" cy="1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pic>
          <p:nvPicPr>
            <p:cNvPr id="286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 y="531"/>
              <a:ext cx="3788" cy="1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8"/>
          <p:cNvGrpSpPr>
            <a:grpSpLocks noChangeAspect="1"/>
          </p:cNvGrpSpPr>
          <p:nvPr/>
        </p:nvGrpSpPr>
        <p:grpSpPr bwMode="auto">
          <a:xfrm>
            <a:off x="5658331" y="1122939"/>
            <a:ext cx="3254375" cy="3214687"/>
            <a:chOff x="3573" y="577"/>
            <a:chExt cx="2050" cy="2025"/>
          </a:xfrm>
        </p:grpSpPr>
        <p:sp>
          <p:nvSpPr>
            <p:cNvPr id="10" name="AutoShape 7"/>
            <p:cNvSpPr>
              <a:spLocks noChangeAspect="1" noChangeArrowheads="1" noTextEdit="1"/>
            </p:cNvSpPr>
            <p:nvPr/>
          </p:nvSpPr>
          <p:spPr bwMode="auto">
            <a:xfrm>
              <a:off x="3573" y="577"/>
              <a:ext cx="2050" cy="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pic>
          <p:nvPicPr>
            <p:cNvPr id="28681"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3" y="577"/>
              <a:ext cx="2053" cy="2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3568628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3448" y="339502"/>
            <a:ext cx="9164302" cy="792088"/>
          </a:xfrm>
          <a:prstGeom prst="rect">
            <a:avLst/>
          </a:prstGeom>
        </p:spPr>
        <p:txBody>
          <a:bodyPr vert="horz" lIns="576000" tIns="36000" rIns="57600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pPr>
            <a:r>
              <a:rPr lang="de-DE" sz="3200" dirty="0">
                <a:solidFill>
                  <a:srgbClr val="000000"/>
                </a:solidFill>
                <a:ea typeface="+mn-ea"/>
                <a:cs typeface="+mn-cs"/>
              </a:rPr>
              <a:t>Kapitel E</a:t>
            </a:r>
            <a:r>
              <a:rPr lang="de-DE" sz="3200" dirty="0" smtClean="0">
                <a:solidFill>
                  <a:srgbClr val="000000"/>
                </a:solidFill>
                <a:ea typeface="+mn-ea"/>
                <a:cs typeface="+mn-cs"/>
              </a:rPr>
              <a:t>. Stadtstrukturtypen</a:t>
            </a:r>
            <a:endParaRPr lang="de-DE" sz="3200" dirty="0">
              <a:effectLst/>
            </a:endParaRPr>
          </a:p>
        </p:txBody>
      </p:sp>
      <p:sp>
        <p:nvSpPr>
          <p:cNvPr id="12" name="Untertitel 2"/>
          <p:cNvSpPr txBox="1">
            <a:spLocks/>
          </p:cNvSpPr>
          <p:nvPr/>
        </p:nvSpPr>
        <p:spPr>
          <a:xfrm>
            <a:off x="0" y="1635646"/>
            <a:ext cx="9144000" cy="2795367"/>
          </a:xfrm>
          <a:prstGeom prst="rect">
            <a:avLst/>
          </a:prstGeom>
        </p:spPr>
        <p:txBody>
          <a:bodyPr vert="horz" lIns="612000" tIns="45720" rIns="612000" bIns="45720" rtlCol="0" anchor="t">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endParaRPr lang="de-DE" sz="1400" dirty="0" smtClean="0">
              <a:solidFill>
                <a:schemeClr val="tx1"/>
              </a:solidFill>
            </a:endParaRPr>
          </a:p>
        </p:txBody>
      </p:sp>
      <p:sp>
        <p:nvSpPr>
          <p:cNvPr id="8" name="Fußzeilenplatzhalter 3"/>
          <p:cNvSpPr>
            <a:spLocks noGrp="1"/>
          </p:cNvSpPr>
          <p:nvPr>
            <p:ph type="ftr" sz="quarter" idx="11"/>
          </p:nvPr>
        </p:nvSpPr>
        <p:spPr>
          <a:xfrm>
            <a:off x="7528" y="4731990"/>
            <a:ext cx="9167750" cy="424124"/>
          </a:xfrm>
        </p:spPr>
        <p:txBody>
          <a:bodyPr lIns="576000" rIns="576000" bIns="216000" anchor="t"/>
          <a:lstStyle/>
          <a:p>
            <a:pPr algn="l"/>
            <a:r>
              <a:rPr lang="de-DE" sz="900" dirty="0" smtClean="0">
                <a:solidFill>
                  <a:srgbClr val="000000"/>
                </a:solidFill>
                <a:latin typeface="Calibri" panose="020F0502020204030204" pitchFamily="34" charset="0"/>
              </a:rPr>
              <a:t>Gestaltungsleitlinie </a:t>
            </a:r>
            <a:r>
              <a:rPr lang="de-DE" sz="900" dirty="0">
                <a:solidFill>
                  <a:srgbClr val="000000"/>
                </a:solidFill>
                <a:latin typeface="Calibri" panose="020F0502020204030204" pitchFamily="34" charset="0"/>
              </a:rPr>
              <a:t>I Landeshauptstadt Dresden I Geschäftsbereich für Stadtentwicklung, Bau, Verkehr und Liegenschaften I </a:t>
            </a:r>
            <a:r>
              <a:rPr lang="de-DE" sz="900" dirty="0" smtClean="0">
                <a:solidFill>
                  <a:srgbClr val="000000"/>
                </a:solidFill>
                <a:latin typeface="Calibri" panose="020F0502020204030204" pitchFamily="34" charset="0"/>
              </a:rPr>
              <a:t>November 2022</a:t>
            </a:r>
            <a:r>
              <a:rPr lang="de-DE" sz="900" dirty="0" smtClean="0">
                <a:solidFill>
                  <a:srgbClr val="000000"/>
                </a:solidFill>
                <a:latin typeface="Calibri Light" panose="020F0302020204030204" pitchFamily="34" charset="0"/>
              </a:rPr>
              <a:t> </a:t>
            </a:r>
            <a:r>
              <a:rPr lang="de-DE" sz="900" dirty="0">
                <a:solidFill>
                  <a:srgbClr val="000000"/>
                </a:solidFill>
                <a:latin typeface="Calibri" panose="020F0502020204030204" pitchFamily="34" charset="0"/>
              </a:rPr>
              <a:t>I Folie </a:t>
            </a:r>
            <a:r>
              <a:rPr lang="de-DE" sz="900" dirty="0" smtClean="0">
                <a:solidFill>
                  <a:srgbClr val="000000"/>
                </a:solidFill>
                <a:latin typeface="Calibri" panose="020F0502020204030204" pitchFamily="34" charset="0"/>
              </a:rPr>
              <a:t>40</a:t>
            </a:r>
            <a:endParaRPr lang="de-DE" sz="900" dirty="0"/>
          </a:p>
          <a:p>
            <a:pPr algn="l"/>
            <a:endParaRPr lang="de-DE" sz="900" dirty="0">
              <a:solidFill>
                <a:schemeClr val="tx1"/>
              </a:solidFill>
            </a:endParaRPr>
          </a:p>
        </p:txBody>
      </p:sp>
      <p:grpSp>
        <p:nvGrpSpPr>
          <p:cNvPr id="13" name="Group 8"/>
          <p:cNvGrpSpPr>
            <a:grpSpLocks noChangeAspect="1"/>
          </p:cNvGrpSpPr>
          <p:nvPr/>
        </p:nvGrpSpPr>
        <p:grpSpPr bwMode="auto">
          <a:xfrm>
            <a:off x="5882897" y="1231244"/>
            <a:ext cx="3074988" cy="2989263"/>
            <a:chOff x="3722" y="616"/>
            <a:chExt cx="1937" cy="1883"/>
          </a:xfrm>
        </p:grpSpPr>
        <p:sp>
          <p:nvSpPr>
            <p:cNvPr id="14" name="AutoShape 7"/>
            <p:cNvSpPr>
              <a:spLocks noChangeAspect="1" noChangeArrowheads="1" noTextEdit="1"/>
            </p:cNvSpPr>
            <p:nvPr/>
          </p:nvSpPr>
          <p:spPr bwMode="auto">
            <a:xfrm>
              <a:off x="3722" y="616"/>
              <a:ext cx="1937" cy="1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pic>
          <p:nvPicPr>
            <p:cNvPr id="2970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2" y="616"/>
              <a:ext cx="1940" cy="1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 name="Group 12"/>
          <p:cNvGrpSpPr>
            <a:grpSpLocks noChangeAspect="1"/>
          </p:cNvGrpSpPr>
          <p:nvPr/>
        </p:nvGrpSpPr>
        <p:grpSpPr bwMode="auto">
          <a:xfrm>
            <a:off x="242888" y="1203598"/>
            <a:ext cx="5500687" cy="2681288"/>
            <a:chOff x="153" y="616"/>
            <a:chExt cx="3465" cy="1689"/>
          </a:xfrm>
        </p:grpSpPr>
        <p:sp>
          <p:nvSpPr>
            <p:cNvPr id="17" name="AutoShape 11"/>
            <p:cNvSpPr>
              <a:spLocks noChangeAspect="1" noChangeArrowheads="1" noTextEdit="1"/>
            </p:cNvSpPr>
            <p:nvPr/>
          </p:nvSpPr>
          <p:spPr bwMode="auto">
            <a:xfrm>
              <a:off x="153" y="616"/>
              <a:ext cx="3465" cy="1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pic>
          <p:nvPicPr>
            <p:cNvPr id="29709"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 y="616"/>
              <a:ext cx="3470" cy="1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53885965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3448" y="339502"/>
            <a:ext cx="9164302" cy="792088"/>
          </a:xfrm>
          <a:prstGeom prst="rect">
            <a:avLst/>
          </a:prstGeom>
        </p:spPr>
        <p:txBody>
          <a:bodyPr vert="horz" lIns="576000" tIns="36000" rIns="57600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pPr>
            <a:r>
              <a:rPr lang="de-DE" sz="3200" dirty="0">
                <a:solidFill>
                  <a:srgbClr val="000000"/>
                </a:solidFill>
                <a:ea typeface="+mn-ea"/>
                <a:cs typeface="+mn-cs"/>
              </a:rPr>
              <a:t>Kapitel </a:t>
            </a:r>
            <a:r>
              <a:rPr lang="de-DE" sz="3200" dirty="0" smtClean="0">
                <a:solidFill>
                  <a:srgbClr val="000000"/>
                </a:solidFill>
                <a:ea typeface="+mn-ea"/>
                <a:cs typeface="+mn-cs"/>
              </a:rPr>
              <a:t>E. Stadtstrukturtypen</a:t>
            </a:r>
            <a:endParaRPr lang="de-DE" sz="3200" dirty="0">
              <a:effectLst/>
            </a:endParaRPr>
          </a:p>
        </p:txBody>
      </p:sp>
      <p:sp>
        <p:nvSpPr>
          <p:cNvPr id="12" name="Untertitel 2"/>
          <p:cNvSpPr txBox="1">
            <a:spLocks/>
          </p:cNvSpPr>
          <p:nvPr/>
        </p:nvSpPr>
        <p:spPr>
          <a:xfrm>
            <a:off x="0" y="1635646"/>
            <a:ext cx="9144000" cy="2795367"/>
          </a:xfrm>
          <a:prstGeom prst="rect">
            <a:avLst/>
          </a:prstGeom>
        </p:spPr>
        <p:txBody>
          <a:bodyPr vert="horz" lIns="612000" tIns="45720" rIns="612000" bIns="45720" rtlCol="0" anchor="t">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endParaRPr lang="de-DE" sz="1400" dirty="0" smtClean="0">
              <a:solidFill>
                <a:schemeClr val="tx1"/>
              </a:solidFill>
            </a:endParaRPr>
          </a:p>
        </p:txBody>
      </p:sp>
      <p:sp>
        <p:nvSpPr>
          <p:cNvPr id="8" name="Fußzeilenplatzhalter 3"/>
          <p:cNvSpPr>
            <a:spLocks noGrp="1"/>
          </p:cNvSpPr>
          <p:nvPr>
            <p:ph type="ftr" sz="quarter" idx="11"/>
          </p:nvPr>
        </p:nvSpPr>
        <p:spPr>
          <a:xfrm>
            <a:off x="7528" y="4731990"/>
            <a:ext cx="9167750" cy="424124"/>
          </a:xfrm>
        </p:spPr>
        <p:txBody>
          <a:bodyPr lIns="576000" rIns="576000" bIns="216000" anchor="t"/>
          <a:lstStyle/>
          <a:p>
            <a:pPr algn="l"/>
            <a:r>
              <a:rPr lang="de-DE" sz="900" dirty="0" smtClean="0">
                <a:solidFill>
                  <a:srgbClr val="000000"/>
                </a:solidFill>
                <a:latin typeface="Calibri" panose="020F0502020204030204" pitchFamily="34" charset="0"/>
              </a:rPr>
              <a:t>Gestaltungsleitlinie </a:t>
            </a:r>
            <a:r>
              <a:rPr lang="de-DE" sz="900" dirty="0">
                <a:solidFill>
                  <a:srgbClr val="000000"/>
                </a:solidFill>
                <a:latin typeface="Calibri" panose="020F0502020204030204" pitchFamily="34" charset="0"/>
              </a:rPr>
              <a:t>I Landeshauptstadt Dresden I Geschäftsbereich für Stadtentwicklung, Bau, Verkehr und Liegenschaften I </a:t>
            </a:r>
            <a:r>
              <a:rPr lang="de-DE" sz="900" dirty="0" smtClean="0">
                <a:solidFill>
                  <a:srgbClr val="000000"/>
                </a:solidFill>
                <a:latin typeface="Calibri" panose="020F0502020204030204" pitchFamily="34" charset="0"/>
              </a:rPr>
              <a:t>November 2022 I </a:t>
            </a:r>
            <a:r>
              <a:rPr lang="de-DE" sz="900" dirty="0">
                <a:solidFill>
                  <a:srgbClr val="000000"/>
                </a:solidFill>
                <a:latin typeface="Calibri" panose="020F0502020204030204" pitchFamily="34" charset="0"/>
              </a:rPr>
              <a:t>Folie </a:t>
            </a:r>
            <a:r>
              <a:rPr lang="de-DE" sz="900" dirty="0" smtClean="0">
                <a:solidFill>
                  <a:srgbClr val="000000"/>
                </a:solidFill>
                <a:latin typeface="Calibri" panose="020F0502020204030204" pitchFamily="34" charset="0"/>
              </a:rPr>
              <a:t>41</a:t>
            </a:r>
            <a:endParaRPr lang="de-DE" sz="900" dirty="0"/>
          </a:p>
          <a:p>
            <a:pPr algn="l"/>
            <a:endParaRPr lang="de-DE" sz="900" dirty="0">
              <a:solidFill>
                <a:schemeClr val="tx1"/>
              </a:solidFill>
            </a:endParaRPr>
          </a:p>
        </p:txBody>
      </p:sp>
      <p:grpSp>
        <p:nvGrpSpPr>
          <p:cNvPr id="3" name="Group 4"/>
          <p:cNvGrpSpPr>
            <a:grpSpLocks noChangeAspect="1"/>
          </p:cNvGrpSpPr>
          <p:nvPr/>
        </p:nvGrpSpPr>
        <p:grpSpPr bwMode="auto">
          <a:xfrm>
            <a:off x="411166" y="1334669"/>
            <a:ext cx="5212209" cy="2548115"/>
            <a:chOff x="295" y="841"/>
            <a:chExt cx="3056" cy="1494"/>
          </a:xfrm>
        </p:grpSpPr>
        <p:sp>
          <p:nvSpPr>
            <p:cNvPr id="7" name="AutoShape 3"/>
            <p:cNvSpPr>
              <a:spLocks noChangeAspect="1" noChangeArrowheads="1" noTextEdit="1"/>
            </p:cNvSpPr>
            <p:nvPr/>
          </p:nvSpPr>
          <p:spPr bwMode="auto">
            <a:xfrm>
              <a:off x="295" y="841"/>
              <a:ext cx="3056" cy="1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 y="841"/>
              <a:ext cx="3061" cy="1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Group 8"/>
          <p:cNvGrpSpPr>
            <a:grpSpLocks noChangeAspect="1"/>
          </p:cNvGrpSpPr>
          <p:nvPr/>
        </p:nvGrpSpPr>
        <p:grpSpPr bwMode="auto">
          <a:xfrm>
            <a:off x="5735129" y="1148880"/>
            <a:ext cx="3071813" cy="3032125"/>
            <a:chOff x="3606" y="627"/>
            <a:chExt cx="1935" cy="1910"/>
          </a:xfrm>
        </p:grpSpPr>
        <p:sp>
          <p:nvSpPr>
            <p:cNvPr id="14" name="AutoShape 7"/>
            <p:cNvSpPr>
              <a:spLocks noChangeAspect="1" noChangeArrowheads="1" noTextEdit="1"/>
            </p:cNvSpPr>
            <p:nvPr/>
          </p:nvSpPr>
          <p:spPr bwMode="auto">
            <a:xfrm>
              <a:off x="3606" y="627"/>
              <a:ext cx="1935" cy="1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pic>
          <p:nvPicPr>
            <p:cNvPr id="103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6" y="627"/>
              <a:ext cx="1938" cy="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4446690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3448" y="339502"/>
            <a:ext cx="9164302" cy="792088"/>
          </a:xfrm>
          <a:prstGeom prst="rect">
            <a:avLst/>
          </a:prstGeom>
        </p:spPr>
        <p:txBody>
          <a:bodyPr vert="horz" lIns="576000" tIns="36000" rIns="57600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pPr>
            <a:r>
              <a:rPr lang="de-DE" sz="3200" dirty="0">
                <a:solidFill>
                  <a:srgbClr val="000000"/>
                </a:solidFill>
                <a:ea typeface="+mn-ea"/>
                <a:cs typeface="+mn-cs"/>
              </a:rPr>
              <a:t>Kapitel </a:t>
            </a:r>
            <a:r>
              <a:rPr lang="de-DE" sz="3200" dirty="0" smtClean="0">
                <a:solidFill>
                  <a:srgbClr val="000000"/>
                </a:solidFill>
                <a:ea typeface="+mn-ea"/>
                <a:cs typeface="+mn-cs"/>
              </a:rPr>
              <a:t>E. Stadtstrukturtypen</a:t>
            </a:r>
            <a:endParaRPr lang="de-DE" sz="3200" dirty="0">
              <a:effectLst/>
            </a:endParaRPr>
          </a:p>
        </p:txBody>
      </p:sp>
      <p:sp>
        <p:nvSpPr>
          <p:cNvPr id="12" name="Untertitel 2"/>
          <p:cNvSpPr txBox="1">
            <a:spLocks/>
          </p:cNvSpPr>
          <p:nvPr/>
        </p:nvSpPr>
        <p:spPr>
          <a:xfrm>
            <a:off x="0" y="1635646"/>
            <a:ext cx="9144000" cy="2795367"/>
          </a:xfrm>
          <a:prstGeom prst="rect">
            <a:avLst/>
          </a:prstGeom>
        </p:spPr>
        <p:txBody>
          <a:bodyPr vert="horz" lIns="612000" tIns="45720" rIns="612000" bIns="45720" rtlCol="0" anchor="t">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endParaRPr lang="de-DE" sz="1400" dirty="0" smtClean="0">
              <a:solidFill>
                <a:schemeClr val="tx1"/>
              </a:solidFill>
            </a:endParaRPr>
          </a:p>
        </p:txBody>
      </p:sp>
      <p:sp>
        <p:nvSpPr>
          <p:cNvPr id="8" name="Fußzeilenplatzhalter 3"/>
          <p:cNvSpPr>
            <a:spLocks noGrp="1"/>
          </p:cNvSpPr>
          <p:nvPr>
            <p:ph type="ftr" sz="quarter" idx="11"/>
          </p:nvPr>
        </p:nvSpPr>
        <p:spPr>
          <a:xfrm>
            <a:off x="7528" y="4731990"/>
            <a:ext cx="9167750" cy="424124"/>
          </a:xfrm>
        </p:spPr>
        <p:txBody>
          <a:bodyPr lIns="576000" rIns="576000" bIns="216000" anchor="t"/>
          <a:lstStyle/>
          <a:p>
            <a:pPr algn="l"/>
            <a:r>
              <a:rPr lang="de-DE" sz="900" dirty="0" smtClean="0">
                <a:solidFill>
                  <a:srgbClr val="000000"/>
                </a:solidFill>
                <a:latin typeface="Calibri" panose="020F0502020204030204" pitchFamily="34" charset="0"/>
              </a:rPr>
              <a:t>Gestaltungsleitlinie </a:t>
            </a:r>
            <a:r>
              <a:rPr lang="de-DE" sz="900" dirty="0">
                <a:solidFill>
                  <a:srgbClr val="000000"/>
                </a:solidFill>
                <a:latin typeface="Calibri" panose="020F0502020204030204" pitchFamily="34" charset="0"/>
              </a:rPr>
              <a:t>I Landeshauptstadt Dresden I Geschäftsbereich für Stadtentwicklung, Bau, Verkehr und Liegenschaften I </a:t>
            </a:r>
            <a:r>
              <a:rPr lang="de-DE" sz="900" dirty="0" smtClean="0">
                <a:solidFill>
                  <a:srgbClr val="000000"/>
                </a:solidFill>
                <a:latin typeface="Calibri" panose="020F0502020204030204" pitchFamily="34" charset="0"/>
              </a:rPr>
              <a:t>November 2022</a:t>
            </a:r>
            <a:r>
              <a:rPr lang="de-DE" sz="900" dirty="0" smtClean="0">
                <a:solidFill>
                  <a:srgbClr val="000000"/>
                </a:solidFill>
                <a:latin typeface="Calibri Light" panose="020F0302020204030204" pitchFamily="34" charset="0"/>
              </a:rPr>
              <a:t> </a:t>
            </a:r>
            <a:r>
              <a:rPr lang="de-DE" sz="900" dirty="0">
                <a:solidFill>
                  <a:srgbClr val="000000"/>
                </a:solidFill>
                <a:latin typeface="Calibri" panose="020F0502020204030204" pitchFamily="34" charset="0"/>
              </a:rPr>
              <a:t>I Folie </a:t>
            </a:r>
            <a:r>
              <a:rPr lang="de-DE" sz="900" dirty="0" smtClean="0">
                <a:solidFill>
                  <a:srgbClr val="000000"/>
                </a:solidFill>
                <a:latin typeface="Calibri" panose="020F0502020204030204" pitchFamily="34" charset="0"/>
              </a:rPr>
              <a:t>42</a:t>
            </a:r>
            <a:endParaRPr lang="de-DE" sz="900" dirty="0"/>
          </a:p>
          <a:p>
            <a:pPr algn="l"/>
            <a:endParaRPr lang="de-DE" sz="900" dirty="0">
              <a:solidFill>
                <a:schemeClr val="tx1"/>
              </a:solidFill>
            </a:endParaRPr>
          </a:p>
        </p:txBody>
      </p:sp>
      <p:sp>
        <p:nvSpPr>
          <p:cNvPr id="11" name="AutoShape 3"/>
          <p:cNvSpPr>
            <a:spLocks noChangeAspect="1" noChangeArrowheads="1" noTextEdit="1"/>
          </p:cNvSpPr>
          <p:nvPr/>
        </p:nvSpPr>
        <p:spPr bwMode="auto">
          <a:xfrm>
            <a:off x="5580063" y="1102812"/>
            <a:ext cx="327025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063" y="1102812"/>
            <a:ext cx="3275013" cy="314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8"/>
          <p:cNvGrpSpPr>
            <a:grpSpLocks noChangeAspect="1"/>
          </p:cNvGrpSpPr>
          <p:nvPr/>
        </p:nvGrpSpPr>
        <p:grpSpPr bwMode="auto">
          <a:xfrm>
            <a:off x="323850" y="1358900"/>
            <a:ext cx="5251450" cy="2538413"/>
            <a:chOff x="204" y="856"/>
            <a:chExt cx="3308" cy="1599"/>
          </a:xfrm>
        </p:grpSpPr>
        <p:sp>
          <p:nvSpPr>
            <p:cNvPr id="14" name="AutoShape 7"/>
            <p:cNvSpPr>
              <a:spLocks noChangeAspect="1" noChangeArrowheads="1" noTextEdit="1"/>
            </p:cNvSpPr>
            <p:nvPr/>
          </p:nvSpPr>
          <p:spPr bwMode="auto">
            <a:xfrm>
              <a:off x="204" y="856"/>
              <a:ext cx="3308" cy="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pic>
          <p:nvPicPr>
            <p:cNvPr id="205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 y="856"/>
              <a:ext cx="3313" cy="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8938153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683568" y="381717"/>
            <a:ext cx="7272808" cy="587796"/>
          </a:xfrm>
          <a:prstGeom prst="rect">
            <a:avLst/>
          </a:prstGeom>
        </p:spPr>
        <p:txBody>
          <a:bodyPr/>
          <a:lstStyle>
            <a:lvl1pPr algn="l" defTabSz="995363" rtl="0" eaLnBrk="1" fontAlgn="base" hangingPunct="1">
              <a:lnSpc>
                <a:spcPct val="90000"/>
              </a:lnSpc>
              <a:spcBef>
                <a:spcPct val="0"/>
              </a:spcBef>
              <a:spcAft>
                <a:spcPct val="0"/>
              </a:spcAft>
              <a:buClr>
                <a:schemeClr val="accent1"/>
              </a:buClr>
              <a:buFont typeface="Wingdings" pitchFamily="2" charset="2"/>
              <a:tabLst>
                <a:tab pos="3109913" algn="l"/>
              </a:tabLst>
              <a:defRPr sz="4400">
                <a:solidFill>
                  <a:schemeClr val="tx1"/>
                </a:solidFill>
                <a:latin typeface="+mj-lt"/>
                <a:ea typeface="MS PGothic" pitchFamily="34" charset="-128"/>
                <a:cs typeface="Garamond"/>
              </a:defRPr>
            </a:lvl1pPr>
            <a:lvl2pPr algn="l" defTabSz="995363" rtl="0" eaLnBrk="1" fontAlgn="base" hangingPunct="1">
              <a:lnSpc>
                <a:spcPct val="90000"/>
              </a:lnSpc>
              <a:spcBef>
                <a:spcPct val="0"/>
              </a:spcBef>
              <a:spcAft>
                <a:spcPct val="0"/>
              </a:spcAft>
              <a:buClr>
                <a:schemeClr val="accent1"/>
              </a:buClr>
              <a:buFont typeface="Wingdings" pitchFamily="2" charset="2"/>
              <a:tabLst>
                <a:tab pos="3109913" algn="l"/>
              </a:tabLst>
              <a:defRPr sz="4400">
                <a:solidFill>
                  <a:schemeClr val="tx1"/>
                </a:solidFill>
                <a:latin typeface="Calibri" pitchFamily="34" charset="0"/>
                <a:ea typeface="MS PGothic" pitchFamily="34" charset="-128"/>
              </a:defRPr>
            </a:lvl2pPr>
            <a:lvl3pPr algn="l" defTabSz="995363" rtl="0" eaLnBrk="1" fontAlgn="base" hangingPunct="1">
              <a:lnSpc>
                <a:spcPct val="90000"/>
              </a:lnSpc>
              <a:spcBef>
                <a:spcPct val="0"/>
              </a:spcBef>
              <a:spcAft>
                <a:spcPct val="0"/>
              </a:spcAft>
              <a:buClr>
                <a:schemeClr val="accent1"/>
              </a:buClr>
              <a:buFont typeface="Wingdings" pitchFamily="2" charset="2"/>
              <a:tabLst>
                <a:tab pos="3109913" algn="l"/>
              </a:tabLst>
              <a:defRPr sz="4400">
                <a:solidFill>
                  <a:schemeClr val="tx1"/>
                </a:solidFill>
                <a:latin typeface="Calibri" pitchFamily="34" charset="0"/>
                <a:ea typeface="MS PGothic" pitchFamily="34" charset="-128"/>
              </a:defRPr>
            </a:lvl3pPr>
            <a:lvl4pPr algn="l" defTabSz="995363" rtl="0" eaLnBrk="1" fontAlgn="base" hangingPunct="1">
              <a:lnSpc>
                <a:spcPct val="90000"/>
              </a:lnSpc>
              <a:spcBef>
                <a:spcPct val="0"/>
              </a:spcBef>
              <a:spcAft>
                <a:spcPct val="0"/>
              </a:spcAft>
              <a:buClr>
                <a:schemeClr val="accent1"/>
              </a:buClr>
              <a:buFont typeface="Wingdings" pitchFamily="2" charset="2"/>
              <a:tabLst>
                <a:tab pos="3109913" algn="l"/>
              </a:tabLst>
              <a:defRPr sz="4400">
                <a:solidFill>
                  <a:schemeClr val="tx1"/>
                </a:solidFill>
                <a:latin typeface="Calibri" pitchFamily="34" charset="0"/>
                <a:ea typeface="MS PGothic" pitchFamily="34" charset="-128"/>
              </a:defRPr>
            </a:lvl4pPr>
            <a:lvl5pPr algn="l" defTabSz="995363" rtl="0" eaLnBrk="1" fontAlgn="base" hangingPunct="1">
              <a:lnSpc>
                <a:spcPct val="90000"/>
              </a:lnSpc>
              <a:spcBef>
                <a:spcPct val="0"/>
              </a:spcBef>
              <a:spcAft>
                <a:spcPct val="0"/>
              </a:spcAft>
              <a:buClr>
                <a:schemeClr val="accent1"/>
              </a:buClr>
              <a:buFont typeface="Wingdings" pitchFamily="2" charset="2"/>
              <a:tabLst>
                <a:tab pos="3109913" algn="l"/>
              </a:tabLst>
              <a:defRPr sz="4400">
                <a:solidFill>
                  <a:schemeClr val="tx1"/>
                </a:solidFill>
                <a:latin typeface="Calibri" pitchFamily="34" charset="0"/>
                <a:ea typeface="MS PGothic" pitchFamily="34" charset="-128"/>
              </a:defRPr>
            </a:lvl5pPr>
            <a:lvl6pPr marL="457200" algn="l" defTabSz="995363" rtl="0" eaLnBrk="1" fontAlgn="base" hangingPunct="1">
              <a:lnSpc>
                <a:spcPct val="90000"/>
              </a:lnSpc>
              <a:spcBef>
                <a:spcPct val="0"/>
              </a:spcBef>
              <a:spcAft>
                <a:spcPct val="0"/>
              </a:spcAft>
              <a:buClr>
                <a:schemeClr val="accent1"/>
              </a:buClr>
              <a:buFont typeface="Wingdings" pitchFamily="2" charset="2"/>
              <a:tabLst>
                <a:tab pos="3109913" algn="l"/>
              </a:tabLst>
              <a:defRPr sz="3000" b="1">
                <a:solidFill>
                  <a:schemeClr val="tx2"/>
                </a:solidFill>
                <a:latin typeface="Arial Narrow" pitchFamily="34" charset="0"/>
              </a:defRPr>
            </a:lvl6pPr>
            <a:lvl7pPr marL="914400" algn="l" defTabSz="995363" rtl="0" eaLnBrk="1" fontAlgn="base" hangingPunct="1">
              <a:lnSpc>
                <a:spcPct val="90000"/>
              </a:lnSpc>
              <a:spcBef>
                <a:spcPct val="0"/>
              </a:spcBef>
              <a:spcAft>
                <a:spcPct val="0"/>
              </a:spcAft>
              <a:buClr>
                <a:schemeClr val="accent1"/>
              </a:buClr>
              <a:buFont typeface="Wingdings" pitchFamily="2" charset="2"/>
              <a:tabLst>
                <a:tab pos="3109913" algn="l"/>
              </a:tabLst>
              <a:defRPr sz="3000" b="1">
                <a:solidFill>
                  <a:schemeClr val="tx2"/>
                </a:solidFill>
                <a:latin typeface="Arial Narrow" pitchFamily="34" charset="0"/>
              </a:defRPr>
            </a:lvl7pPr>
            <a:lvl8pPr marL="1371600" algn="l" defTabSz="995363" rtl="0" eaLnBrk="1" fontAlgn="base" hangingPunct="1">
              <a:lnSpc>
                <a:spcPct val="90000"/>
              </a:lnSpc>
              <a:spcBef>
                <a:spcPct val="0"/>
              </a:spcBef>
              <a:spcAft>
                <a:spcPct val="0"/>
              </a:spcAft>
              <a:buClr>
                <a:schemeClr val="accent1"/>
              </a:buClr>
              <a:buFont typeface="Wingdings" pitchFamily="2" charset="2"/>
              <a:tabLst>
                <a:tab pos="3109913" algn="l"/>
              </a:tabLst>
              <a:defRPr sz="3000" b="1">
                <a:solidFill>
                  <a:schemeClr val="tx2"/>
                </a:solidFill>
                <a:latin typeface="Arial Narrow" pitchFamily="34" charset="0"/>
              </a:defRPr>
            </a:lvl8pPr>
            <a:lvl9pPr marL="1828800" algn="l" defTabSz="995363" rtl="0" eaLnBrk="1" fontAlgn="base" hangingPunct="1">
              <a:lnSpc>
                <a:spcPct val="90000"/>
              </a:lnSpc>
              <a:spcBef>
                <a:spcPct val="0"/>
              </a:spcBef>
              <a:spcAft>
                <a:spcPct val="0"/>
              </a:spcAft>
              <a:buClr>
                <a:schemeClr val="accent1"/>
              </a:buClr>
              <a:buFont typeface="Wingdings" pitchFamily="2" charset="2"/>
              <a:tabLst>
                <a:tab pos="3109913" algn="l"/>
              </a:tabLst>
              <a:defRPr sz="3000" b="1">
                <a:solidFill>
                  <a:schemeClr val="tx2"/>
                </a:solidFill>
                <a:latin typeface="Arial Narrow" pitchFamily="34" charset="0"/>
              </a:defRPr>
            </a:lvl9pPr>
          </a:lstStyle>
          <a:p>
            <a:r>
              <a:rPr lang="de-DE" sz="3200" kern="0" dirty="0"/>
              <a:t>Super8Hotel Marienbrücke</a:t>
            </a:r>
          </a:p>
          <a:p>
            <a:endParaRPr lang="de-DE" sz="1632" kern="0" dirty="0" smtClean="0">
              <a:latin typeface="+mn-lt"/>
            </a:endParaRPr>
          </a:p>
          <a:p>
            <a:r>
              <a:rPr lang="de-DE" sz="1632" kern="0" dirty="0" err="1" smtClean="0">
                <a:latin typeface="+mn-lt"/>
              </a:rPr>
              <a:t>Wyndham</a:t>
            </a:r>
            <a:r>
              <a:rPr lang="de-DE" sz="1632" kern="0" dirty="0" smtClean="0">
                <a:latin typeface="+mn-lt"/>
              </a:rPr>
              <a:t> </a:t>
            </a:r>
            <a:r>
              <a:rPr lang="de-DE" sz="1632" kern="0" dirty="0">
                <a:latin typeface="+mn-lt"/>
              </a:rPr>
              <a:t>Resorts</a:t>
            </a:r>
          </a:p>
          <a:p>
            <a:r>
              <a:rPr lang="de-DE" sz="1632" kern="0" dirty="0" smtClean="0">
                <a:latin typeface="+mn-lt"/>
              </a:rPr>
              <a:t>176 </a:t>
            </a:r>
            <a:r>
              <a:rPr lang="de-DE" sz="1632" kern="0" dirty="0">
                <a:latin typeface="+mn-lt"/>
              </a:rPr>
              <a:t>Zimmer</a:t>
            </a:r>
          </a:p>
          <a:p>
            <a:endParaRPr lang="de-DE" sz="1632" kern="0" dirty="0">
              <a:latin typeface="+mn-lt"/>
            </a:endParaRPr>
          </a:p>
        </p:txBody>
      </p:sp>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1923678"/>
            <a:ext cx="4234947" cy="2713013"/>
          </a:xfrm>
          <a:prstGeom prst="rect">
            <a:avLst/>
          </a:prstGeom>
        </p:spPr>
      </p:pic>
      <p:sp>
        <p:nvSpPr>
          <p:cNvPr id="4" name="Fußzeilenplatzhalter 3"/>
          <p:cNvSpPr>
            <a:spLocks noGrp="1"/>
          </p:cNvSpPr>
          <p:nvPr>
            <p:ph type="ftr" sz="quarter" idx="11"/>
          </p:nvPr>
        </p:nvSpPr>
        <p:spPr>
          <a:xfrm>
            <a:off x="7528" y="4731990"/>
            <a:ext cx="9167750" cy="424124"/>
          </a:xfrm>
        </p:spPr>
        <p:txBody>
          <a:bodyPr lIns="576000" rIns="576000" bIns="216000" anchor="t"/>
          <a:lstStyle/>
          <a:p>
            <a:pPr algn="l"/>
            <a:r>
              <a:rPr lang="de-DE" sz="900" dirty="0" smtClean="0">
                <a:solidFill>
                  <a:schemeClr val="tx1"/>
                </a:solidFill>
                <a:latin typeface="+mj-lt"/>
              </a:rPr>
              <a:t>Gestaltungsleitlinie I Landeshauptstadt Dresden I Geschäftsbereich für Stadtentwicklung, Bau, Verkehr und Liegenschaften I November 2022</a:t>
            </a:r>
            <a:r>
              <a:rPr lang="de-DE" sz="900" dirty="0" smtClean="0">
                <a:solidFill>
                  <a:schemeClr val="tx1"/>
                </a:solidFill>
              </a:rPr>
              <a:t> </a:t>
            </a:r>
            <a:r>
              <a:rPr lang="de-DE" sz="900" dirty="0" smtClean="0">
                <a:solidFill>
                  <a:schemeClr val="tx1"/>
                </a:solidFill>
                <a:latin typeface="+mj-lt"/>
              </a:rPr>
              <a:t>I Folie </a:t>
            </a:r>
            <a:fld id="{F49D3726-55E6-44C2-B598-B30BF1EC2316}" type="slidenum">
              <a:rPr lang="de-DE" sz="900" smtClean="0">
                <a:solidFill>
                  <a:schemeClr val="tx1"/>
                </a:solidFill>
                <a:latin typeface="+mj-lt"/>
              </a:rPr>
              <a:pPr algn="l"/>
              <a:t>4</a:t>
            </a:fld>
            <a:endParaRPr lang="de-DE" sz="900" dirty="0" smtClean="0">
              <a:solidFill>
                <a:schemeClr val="tx1"/>
              </a:solidFill>
              <a:latin typeface="+mj-lt"/>
            </a:endParaRPr>
          </a:p>
          <a:p>
            <a:pPr algn="l"/>
            <a:endParaRPr lang="de-DE" sz="900" dirty="0">
              <a:solidFill>
                <a:schemeClr val="tx1"/>
              </a:solidFill>
            </a:endParaRPr>
          </a:p>
        </p:txBody>
      </p:sp>
    </p:spTree>
    <p:extLst>
      <p:ext uri="{BB962C8B-B14F-4D97-AF65-F5344CB8AC3E}">
        <p14:creationId xmlns:p14="http://schemas.microsoft.com/office/powerpoint/2010/main" val="104553636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3448" y="339502"/>
            <a:ext cx="9164302" cy="792088"/>
          </a:xfrm>
          <a:prstGeom prst="rect">
            <a:avLst/>
          </a:prstGeom>
        </p:spPr>
        <p:txBody>
          <a:bodyPr vert="horz" lIns="576000" tIns="36000" rIns="57600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pPr>
            <a:r>
              <a:rPr lang="de-DE" sz="3200" dirty="0">
                <a:solidFill>
                  <a:srgbClr val="000000"/>
                </a:solidFill>
                <a:ea typeface="+mn-ea"/>
                <a:cs typeface="+mn-cs"/>
              </a:rPr>
              <a:t>Kapitel </a:t>
            </a:r>
            <a:r>
              <a:rPr lang="de-DE" sz="3200" dirty="0" smtClean="0">
                <a:solidFill>
                  <a:srgbClr val="000000"/>
                </a:solidFill>
                <a:ea typeface="+mn-ea"/>
                <a:cs typeface="+mn-cs"/>
              </a:rPr>
              <a:t>E. Stadtstrukturtypen</a:t>
            </a:r>
            <a:endParaRPr lang="de-DE" sz="3200" dirty="0">
              <a:effectLst/>
            </a:endParaRPr>
          </a:p>
        </p:txBody>
      </p:sp>
      <p:sp>
        <p:nvSpPr>
          <p:cNvPr id="12" name="Untertitel 2"/>
          <p:cNvSpPr txBox="1">
            <a:spLocks/>
          </p:cNvSpPr>
          <p:nvPr/>
        </p:nvSpPr>
        <p:spPr>
          <a:xfrm>
            <a:off x="0" y="1635646"/>
            <a:ext cx="9144000" cy="2795367"/>
          </a:xfrm>
          <a:prstGeom prst="rect">
            <a:avLst/>
          </a:prstGeom>
        </p:spPr>
        <p:txBody>
          <a:bodyPr vert="horz" lIns="612000" tIns="45720" rIns="612000" bIns="45720" rtlCol="0" anchor="t">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endParaRPr lang="de-DE" sz="1400" dirty="0" smtClean="0">
              <a:solidFill>
                <a:schemeClr val="tx1"/>
              </a:solidFill>
            </a:endParaRPr>
          </a:p>
        </p:txBody>
      </p:sp>
      <p:sp>
        <p:nvSpPr>
          <p:cNvPr id="8" name="Fußzeilenplatzhalter 3"/>
          <p:cNvSpPr>
            <a:spLocks noGrp="1"/>
          </p:cNvSpPr>
          <p:nvPr>
            <p:ph type="ftr" sz="quarter" idx="11"/>
          </p:nvPr>
        </p:nvSpPr>
        <p:spPr>
          <a:xfrm>
            <a:off x="7528" y="4731990"/>
            <a:ext cx="9167750" cy="424124"/>
          </a:xfrm>
        </p:spPr>
        <p:txBody>
          <a:bodyPr lIns="576000" rIns="576000" bIns="216000" anchor="t"/>
          <a:lstStyle/>
          <a:p>
            <a:pPr algn="l"/>
            <a:r>
              <a:rPr lang="de-DE" sz="900" dirty="0" smtClean="0">
                <a:solidFill>
                  <a:srgbClr val="000000"/>
                </a:solidFill>
                <a:latin typeface="Calibri" panose="020F0502020204030204" pitchFamily="34" charset="0"/>
              </a:rPr>
              <a:t>Gestaltungsleitlinie </a:t>
            </a:r>
            <a:r>
              <a:rPr lang="de-DE" sz="900" dirty="0">
                <a:solidFill>
                  <a:srgbClr val="000000"/>
                </a:solidFill>
                <a:latin typeface="Calibri" panose="020F0502020204030204" pitchFamily="34" charset="0"/>
              </a:rPr>
              <a:t>I Landeshauptstadt Dresden I Geschäftsbereich für Stadtentwicklung, Bau, Verkehr und Liegenschaften I </a:t>
            </a:r>
            <a:r>
              <a:rPr lang="de-DE" sz="900" dirty="0" smtClean="0">
                <a:solidFill>
                  <a:srgbClr val="000000"/>
                </a:solidFill>
                <a:latin typeface="Calibri" panose="020F0502020204030204" pitchFamily="34" charset="0"/>
              </a:rPr>
              <a:t>November 2022</a:t>
            </a:r>
            <a:r>
              <a:rPr lang="de-DE" sz="900" dirty="0" smtClean="0">
                <a:solidFill>
                  <a:srgbClr val="000000"/>
                </a:solidFill>
                <a:latin typeface="Calibri Light" panose="020F0302020204030204" pitchFamily="34" charset="0"/>
              </a:rPr>
              <a:t> </a:t>
            </a:r>
            <a:r>
              <a:rPr lang="de-DE" sz="900" dirty="0">
                <a:solidFill>
                  <a:srgbClr val="000000"/>
                </a:solidFill>
                <a:latin typeface="Calibri" panose="020F0502020204030204" pitchFamily="34" charset="0"/>
              </a:rPr>
              <a:t>I Folie </a:t>
            </a:r>
            <a:r>
              <a:rPr lang="de-DE" sz="900" dirty="0" smtClean="0">
                <a:solidFill>
                  <a:srgbClr val="000000"/>
                </a:solidFill>
                <a:latin typeface="Calibri" panose="020F0502020204030204" pitchFamily="34" charset="0"/>
              </a:rPr>
              <a:t>43</a:t>
            </a:r>
            <a:endParaRPr lang="de-DE" sz="900" dirty="0"/>
          </a:p>
          <a:p>
            <a:pPr algn="l"/>
            <a:endParaRPr lang="de-DE" sz="900" dirty="0">
              <a:solidFill>
                <a:schemeClr val="tx1"/>
              </a:solidFill>
            </a:endParaRPr>
          </a:p>
        </p:txBody>
      </p:sp>
      <p:grpSp>
        <p:nvGrpSpPr>
          <p:cNvPr id="3" name="Group 4"/>
          <p:cNvGrpSpPr>
            <a:grpSpLocks noChangeAspect="1"/>
          </p:cNvGrpSpPr>
          <p:nvPr/>
        </p:nvGrpSpPr>
        <p:grpSpPr bwMode="auto">
          <a:xfrm>
            <a:off x="261938" y="1332504"/>
            <a:ext cx="5229225" cy="2627312"/>
            <a:chOff x="165" y="713"/>
            <a:chExt cx="3294" cy="1655"/>
          </a:xfrm>
        </p:grpSpPr>
        <p:sp>
          <p:nvSpPr>
            <p:cNvPr id="7" name="AutoShape 3"/>
            <p:cNvSpPr>
              <a:spLocks noChangeAspect="1" noChangeArrowheads="1" noTextEdit="1"/>
            </p:cNvSpPr>
            <p:nvPr/>
          </p:nvSpPr>
          <p:spPr bwMode="auto">
            <a:xfrm>
              <a:off x="165" y="713"/>
              <a:ext cx="3294" cy="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 y="713"/>
              <a:ext cx="3299" cy="1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Group 8"/>
          <p:cNvGrpSpPr>
            <a:grpSpLocks noChangeAspect="1"/>
          </p:cNvGrpSpPr>
          <p:nvPr/>
        </p:nvGrpSpPr>
        <p:grpSpPr bwMode="auto">
          <a:xfrm>
            <a:off x="5606601" y="1203598"/>
            <a:ext cx="3148704" cy="3070111"/>
            <a:chOff x="3288" y="520"/>
            <a:chExt cx="2524" cy="2461"/>
          </a:xfrm>
        </p:grpSpPr>
        <p:sp>
          <p:nvSpPr>
            <p:cNvPr id="14" name="AutoShape 7"/>
            <p:cNvSpPr>
              <a:spLocks noChangeAspect="1" noChangeArrowheads="1" noTextEdit="1"/>
            </p:cNvSpPr>
            <p:nvPr/>
          </p:nvSpPr>
          <p:spPr bwMode="auto">
            <a:xfrm>
              <a:off x="3288" y="520"/>
              <a:ext cx="2524" cy="2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pic>
          <p:nvPicPr>
            <p:cNvPr id="3081"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8" y="520"/>
              <a:ext cx="2528" cy="2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97011227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3448" y="339502"/>
            <a:ext cx="9164302" cy="792088"/>
          </a:xfrm>
          <a:prstGeom prst="rect">
            <a:avLst/>
          </a:prstGeom>
        </p:spPr>
        <p:txBody>
          <a:bodyPr vert="horz" lIns="576000" tIns="36000" rIns="57600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pPr>
            <a:r>
              <a:rPr lang="de-DE" sz="3200" dirty="0">
                <a:solidFill>
                  <a:srgbClr val="000000"/>
                </a:solidFill>
                <a:ea typeface="+mn-ea"/>
                <a:cs typeface="+mn-cs"/>
              </a:rPr>
              <a:t>Kapitel </a:t>
            </a:r>
            <a:r>
              <a:rPr lang="de-DE" sz="3200" dirty="0" smtClean="0">
                <a:solidFill>
                  <a:srgbClr val="000000"/>
                </a:solidFill>
                <a:ea typeface="+mn-ea"/>
                <a:cs typeface="+mn-cs"/>
              </a:rPr>
              <a:t>E. Stadtstrukturtypen</a:t>
            </a:r>
            <a:endParaRPr lang="de-DE" sz="3200" dirty="0">
              <a:effectLst/>
            </a:endParaRPr>
          </a:p>
        </p:txBody>
      </p:sp>
      <p:sp>
        <p:nvSpPr>
          <p:cNvPr id="12" name="Untertitel 2"/>
          <p:cNvSpPr txBox="1">
            <a:spLocks/>
          </p:cNvSpPr>
          <p:nvPr/>
        </p:nvSpPr>
        <p:spPr>
          <a:xfrm>
            <a:off x="0" y="1635646"/>
            <a:ext cx="9144000" cy="2795367"/>
          </a:xfrm>
          <a:prstGeom prst="rect">
            <a:avLst/>
          </a:prstGeom>
        </p:spPr>
        <p:txBody>
          <a:bodyPr vert="horz" lIns="612000" tIns="45720" rIns="612000" bIns="45720" rtlCol="0" anchor="t">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endParaRPr lang="de-DE" sz="1400" dirty="0" smtClean="0">
              <a:solidFill>
                <a:schemeClr val="tx1"/>
              </a:solidFill>
            </a:endParaRPr>
          </a:p>
        </p:txBody>
      </p:sp>
      <p:sp>
        <p:nvSpPr>
          <p:cNvPr id="8" name="Fußzeilenplatzhalter 3"/>
          <p:cNvSpPr>
            <a:spLocks noGrp="1"/>
          </p:cNvSpPr>
          <p:nvPr>
            <p:ph type="ftr" sz="quarter" idx="11"/>
          </p:nvPr>
        </p:nvSpPr>
        <p:spPr>
          <a:xfrm>
            <a:off x="7528" y="4731990"/>
            <a:ext cx="9167750" cy="424124"/>
          </a:xfrm>
        </p:spPr>
        <p:txBody>
          <a:bodyPr lIns="576000" rIns="576000" bIns="216000" anchor="t"/>
          <a:lstStyle/>
          <a:p>
            <a:pPr algn="l"/>
            <a:r>
              <a:rPr lang="de-DE" sz="900" dirty="0" smtClean="0">
                <a:solidFill>
                  <a:srgbClr val="000000"/>
                </a:solidFill>
                <a:latin typeface="Calibri" panose="020F0502020204030204" pitchFamily="34" charset="0"/>
              </a:rPr>
              <a:t>Gestaltungsleitlinie </a:t>
            </a:r>
            <a:r>
              <a:rPr lang="de-DE" sz="900" dirty="0">
                <a:solidFill>
                  <a:srgbClr val="000000"/>
                </a:solidFill>
                <a:latin typeface="Calibri" panose="020F0502020204030204" pitchFamily="34" charset="0"/>
              </a:rPr>
              <a:t>I Landeshauptstadt Dresden I Geschäftsbereich für Stadtentwicklung, Bau, Verkehr und Liegenschaften I </a:t>
            </a:r>
            <a:r>
              <a:rPr lang="de-DE" sz="900" dirty="0" smtClean="0">
                <a:solidFill>
                  <a:srgbClr val="000000"/>
                </a:solidFill>
                <a:latin typeface="Calibri" panose="020F0502020204030204" pitchFamily="34" charset="0"/>
              </a:rPr>
              <a:t>November 2022</a:t>
            </a:r>
            <a:r>
              <a:rPr lang="de-DE" sz="900" dirty="0" smtClean="0">
                <a:solidFill>
                  <a:srgbClr val="000000"/>
                </a:solidFill>
                <a:latin typeface="Calibri Light" panose="020F0302020204030204" pitchFamily="34" charset="0"/>
              </a:rPr>
              <a:t> </a:t>
            </a:r>
            <a:r>
              <a:rPr lang="de-DE" sz="900" dirty="0">
                <a:solidFill>
                  <a:srgbClr val="000000"/>
                </a:solidFill>
                <a:latin typeface="Calibri" panose="020F0502020204030204" pitchFamily="34" charset="0"/>
              </a:rPr>
              <a:t>I Folie </a:t>
            </a:r>
            <a:r>
              <a:rPr lang="de-DE" sz="900" dirty="0" smtClean="0">
                <a:solidFill>
                  <a:srgbClr val="000000"/>
                </a:solidFill>
                <a:latin typeface="Calibri" panose="020F0502020204030204" pitchFamily="34" charset="0"/>
              </a:rPr>
              <a:t>44</a:t>
            </a:r>
            <a:endParaRPr lang="de-DE" sz="900" dirty="0"/>
          </a:p>
          <a:p>
            <a:pPr algn="l"/>
            <a:endParaRPr lang="de-DE" sz="900" dirty="0">
              <a:solidFill>
                <a:schemeClr val="tx1"/>
              </a:solidFill>
            </a:endParaRPr>
          </a:p>
        </p:txBody>
      </p:sp>
      <p:sp>
        <p:nvSpPr>
          <p:cNvPr id="11" name="AutoShape 3"/>
          <p:cNvSpPr>
            <a:spLocks noChangeAspect="1" noChangeArrowheads="1" noTextEdit="1"/>
          </p:cNvSpPr>
          <p:nvPr/>
        </p:nvSpPr>
        <p:spPr bwMode="auto">
          <a:xfrm>
            <a:off x="5804958" y="1203598"/>
            <a:ext cx="3189288" cy="312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4958" y="1203598"/>
            <a:ext cx="3194051" cy="313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8"/>
          <p:cNvGrpSpPr>
            <a:grpSpLocks noChangeAspect="1"/>
          </p:cNvGrpSpPr>
          <p:nvPr/>
        </p:nvGrpSpPr>
        <p:grpSpPr bwMode="auto">
          <a:xfrm>
            <a:off x="250825" y="1203325"/>
            <a:ext cx="5616575" cy="2779713"/>
            <a:chOff x="158" y="758"/>
            <a:chExt cx="3538" cy="1751"/>
          </a:xfrm>
        </p:grpSpPr>
        <p:sp>
          <p:nvSpPr>
            <p:cNvPr id="14" name="AutoShape 7"/>
            <p:cNvSpPr>
              <a:spLocks noChangeAspect="1" noChangeArrowheads="1" noTextEdit="1"/>
            </p:cNvSpPr>
            <p:nvPr/>
          </p:nvSpPr>
          <p:spPr bwMode="auto">
            <a:xfrm>
              <a:off x="158" y="758"/>
              <a:ext cx="3538"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pic>
          <p:nvPicPr>
            <p:cNvPr id="4105"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 y="758"/>
              <a:ext cx="3543" cy="1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27933759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3448" y="339502"/>
            <a:ext cx="9164302" cy="792088"/>
          </a:xfrm>
          <a:prstGeom prst="rect">
            <a:avLst/>
          </a:prstGeom>
        </p:spPr>
        <p:txBody>
          <a:bodyPr vert="horz" lIns="576000" tIns="36000" rIns="57600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pPr>
            <a:r>
              <a:rPr lang="de-DE" sz="3200" dirty="0">
                <a:solidFill>
                  <a:srgbClr val="000000"/>
                </a:solidFill>
                <a:ea typeface="+mn-ea"/>
                <a:cs typeface="+mn-cs"/>
              </a:rPr>
              <a:t>Kapitel </a:t>
            </a:r>
            <a:r>
              <a:rPr lang="de-DE" sz="3200" dirty="0" smtClean="0">
                <a:solidFill>
                  <a:srgbClr val="000000"/>
                </a:solidFill>
                <a:ea typeface="+mn-ea"/>
                <a:cs typeface="+mn-cs"/>
              </a:rPr>
              <a:t>E. Stadtstrukturtypen</a:t>
            </a:r>
            <a:endParaRPr lang="de-DE" sz="3200" dirty="0">
              <a:effectLst/>
            </a:endParaRPr>
          </a:p>
        </p:txBody>
      </p:sp>
      <p:sp>
        <p:nvSpPr>
          <p:cNvPr id="12" name="Untertitel 2"/>
          <p:cNvSpPr txBox="1">
            <a:spLocks/>
          </p:cNvSpPr>
          <p:nvPr/>
        </p:nvSpPr>
        <p:spPr>
          <a:xfrm>
            <a:off x="0" y="1635646"/>
            <a:ext cx="9144000" cy="2795367"/>
          </a:xfrm>
          <a:prstGeom prst="rect">
            <a:avLst/>
          </a:prstGeom>
        </p:spPr>
        <p:txBody>
          <a:bodyPr vert="horz" lIns="612000" tIns="45720" rIns="612000" bIns="45720" rtlCol="0" anchor="t">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endParaRPr lang="de-DE" sz="1400" dirty="0" smtClean="0">
              <a:solidFill>
                <a:schemeClr val="tx1"/>
              </a:solidFill>
            </a:endParaRPr>
          </a:p>
        </p:txBody>
      </p:sp>
      <p:sp>
        <p:nvSpPr>
          <p:cNvPr id="8" name="Fußzeilenplatzhalter 3"/>
          <p:cNvSpPr>
            <a:spLocks noGrp="1"/>
          </p:cNvSpPr>
          <p:nvPr>
            <p:ph type="ftr" sz="quarter" idx="11"/>
          </p:nvPr>
        </p:nvSpPr>
        <p:spPr>
          <a:xfrm>
            <a:off x="7528" y="4731990"/>
            <a:ext cx="9167750" cy="424124"/>
          </a:xfrm>
        </p:spPr>
        <p:txBody>
          <a:bodyPr lIns="576000" rIns="576000" bIns="216000" anchor="t"/>
          <a:lstStyle/>
          <a:p>
            <a:pPr algn="l"/>
            <a:r>
              <a:rPr lang="de-DE" sz="900" dirty="0" smtClean="0">
                <a:solidFill>
                  <a:srgbClr val="000000"/>
                </a:solidFill>
                <a:latin typeface="Calibri" panose="020F0502020204030204" pitchFamily="34" charset="0"/>
              </a:rPr>
              <a:t>Gestaltungsleitlinie </a:t>
            </a:r>
            <a:r>
              <a:rPr lang="de-DE" sz="900" dirty="0">
                <a:solidFill>
                  <a:srgbClr val="000000"/>
                </a:solidFill>
                <a:latin typeface="Calibri" panose="020F0502020204030204" pitchFamily="34" charset="0"/>
              </a:rPr>
              <a:t>I Landeshauptstadt Dresden I Geschäftsbereich für Stadtentwicklung, Bau, Verkehr und Liegenschaften I </a:t>
            </a:r>
            <a:r>
              <a:rPr lang="de-DE" sz="900" dirty="0" smtClean="0">
                <a:solidFill>
                  <a:srgbClr val="000000"/>
                </a:solidFill>
                <a:latin typeface="Calibri" panose="020F0502020204030204" pitchFamily="34" charset="0"/>
              </a:rPr>
              <a:t>November 2022</a:t>
            </a:r>
            <a:r>
              <a:rPr lang="de-DE" sz="900" dirty="0" smtClean="0">
                <a:solidFill>
                  <a:srgbClr val="000000"/>
                </a:solidFill>
                <a:latin typeface="Calibri Light" panose="020F0302020204030204" pitchFamily="34" charset="0"/>
              </a:rPr>
              <a:t> </a:t>
            </a:r>
            <a:r>
              <a:rPr lang="de-DE" sz="900" dirty="0">
                <a:solidFill>
                  <a:srgbClr val="000000"/>
                </a:solidFill>
                <a:latin typeface="Calibri" panose="020F0502020204030204" pitchFamily="34" charset="0"/>
              </a:rPr>
              <a:t>I Folie </a:t>
            </a:r>
            <a:r>
              <a:rPr lang="de-DE" sz="900" dirty="0" smtClean="0">
                <a:solidFill>
                  <a:srgbClr val="000000"/>
                </a:solidFill>
                <a:latin typeface="Calibri" panose="020F0502020204030204" pitchFamily="34" charset="0"/>
              </a:rPr>
              <a:t>45</a:t>
            </a:r>
            <a:endParaRPr lang="de-DE" sz="900" dirty="0"/>
          </a:p>
          <a:p>
            <a:pPr algn="l"/>
            <a:endParaRPr lang="de-DE" sz="900" dirty="0">
              <a:solidFill>
                <a:schemeClr val="tx1"/>
              </a:solidFill>
            </a:endParaRPr>
          </a:p>
        </p:txBody>
      </p:sp>
      <p:sp>
        <p:nvSpPr>
          <p:cNvPr id="11" name="AutoShape 3"/>
          <p:cNvSpPr>
            <a:spLocks noChangeAspect="1" noChangeArrowheads="1" noTextEdit="1"/>
          </p:cNvSpPr>
          <p:nvPr/>
        </p:nvSpPr>
        <p:spPr bwMode="auto">
          <a:xfrm>
            <a:off x="5826634" y="1334669"/>
            <a:ext cx="3159125" cy="291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pic>
        <p:nvPicPr>
          <p:cNvPr id="51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6634" y="1334669"/>
            <a:ext cx="3163888" cy="292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AutoShape 7"/>
          <p:cNvSpPr>
            <a:spLocks noChangeAspect="1" noChangeArrowheads="1" noTextEdit="1"/>
          </p:cNvSpPr>
          <p:nvPr/>
        </p:nvSpPr>
        <p:spPr bwMode="auto">
          <a:xfrm>
            <a:off x="15875" y="1262063"/>
            <a:ext cx="5821363" cy="272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pic>
        <p:nvPicPr>
          <p:cNvPr id="512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5" y="1262063"/>
            <a:ext cx="5829301" cy="272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685329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3448" y="339502"/>
            <a:ext cx="9164302" cy="792088"/>
          </a:xfrm>
          <a:prstGeom prst="rect">
            <a:avLst/>
          </a:prstGeom>
        </p:spPr>
        <p:txBody>
          <a:bodyPr vert="horz" lIns="576000" tIns="36000" rIns="57600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pPr>
            <a:r>
              <a:rPr lang="de-DE" sz="3200" dirty="0">
                <a:solidFill>
                  <a:srgbClr val="000000"/>
                </a:solidFill>
                <a:ea typeface="+mn-ea"/>
                <a:cs typeface="+mn-cs"/>
              </a:rPr>
              <a:t>Kapitel </a:t>
            </a:r>
            <a:r>
              <a:rPr lang="de-DE" sz="3200" dirty="0" smtClean="0">
                <a:solidFill>
                  <a:srgbClr val="000000"/>
                </a:solidFill>
                <a:ea typeface="+mn-ea"/>
                <a:cs typeface="+mn-cs"/>
              </a:rPr>
              <a:t>E. Stadtstrukturtypen</a:t>
            </a:r>
            <a:endParaRPr lang="de-DE" sz="3200" dirty="0">
              <a:effectLst/>
            </a:endParaRPr>
          </a:p>
        </p:txBody>
      </p:sp>
      <p:sp>
        <p:nvSpPr>
          <p:cNvPr id="12" name="Untertitel 2"/>
          <p:cNvSpPr txBox="1">
            <a:spLocks/>
          </p:cNvSpPr>
          <p:nvPr/>
        </p:nvSpPr>
        <p:spPr>
          <a:xfrm>
            <a:off x="0" y="1635646"/>
            <a:ext cx="9144000" cy="2795367"/>
          </a:xfrm>
          <a:prstGeom prst="rect">
            <a:avLst/>
          </a:prstGeom>
        </p:spPr>
        <p:txBody>
          <a:bodyPr vert="horz" lIns="612000" tIns="45720" rIns="612000" bIns="45720" rtlCol="0" anchor="t">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endParaRPr lang="de-DE" sz="1400" dirty="0" smtClean="0">
              <a:solidFill>
                <a:schemeClr val="tx1"/>
              </a:solidFill>
            </a:endParaRPr>
          </a:p>
        </p:txBody>
      </p:sp>
      <p:sp>
        <p:nvSpPr>
          <p:cNvPr id="8" name="Fußzeilenplatzhalter 3"/>
          <p:cNvSpPr>
            <a:spLocks noGrp="1"/>
          </p:cNvSpPr>
          <p:nvPr>
            <p:ph type="ftr" sz="quarter" idx="11"/>
          </p:nvPr>
        </p:nvSpPr>
        <p:spPr>
          <a:xfrm>
            <a:off x="7528" y="4731990"/>
            <a:ext cx="9167750" cy="424124"/>
          </a:xfrm>
        </p:spPr>
        <p:txBody>
          <a:bodyPr lIns="576000" rIns="576000" bIns="216000" anchor="t"/>
          <a:lstStyle/>
          <a:p>
            <a:pPr algn="l"/>
            <a:r>
              <a:rPr lang="de-DE" sz="900" dirty="0" smtClean="0">
                <a:solidFill>
                  <a:srgbClr val="000000"/>
                </a:solidFill>
                <a:latin typeface="Calibri" panose="020F0502020204030204" pitchFamily="34" charset="0"/>
              </a:rPr>
              <a:t>Gestaltungsleitlinie </a:t>
            </a:r>
            <a:r>
              <a:rPr lang="de-DE" sz="900" dirty="0">
                <a:solidFill>
                  <a:srgbClr val="000000"/>
                </a:solidFill>
                <a:latin typeface="Calibri" panose="020F0502020204030204" pitchFamily="34" charset="0"/>
              </a:rPr>
              <a:t>I Landeshauptstadt Dresden I Geschäftsbereich für Stadtentwicklung, Bau, Verkehr und Liegenschaften I </a:t>
            </a:r>
            <a:r>
              <a:rPr lang="de-DE" sz="900" dirty="0" smtClean="0">
                <a:solidFill>
                  <a:srgbClr val="000000"/>
                </a:solidFill>
                <a:latin typeface="Calibri" panose="020F0502020204030204" pitchFamily="34" charset="0"/>
              </a:rPr>
              <a:t>November 2022</a:t>
            </a:r>
            <a:r>
              <a:rPr lang="de-DE" sz="900" dirty="0" smtClean="0">
                <a:solidFill>
                  <a:srgbClr val="000000"/>
                </a:solidFill>
                <a:latin typeface="Calibri Light" panose="020F0302020204030204" pitchFamily="34" charset="0"/>
              </a:rPr>
              <a:t> </a:t>
            </a:r>
            <a:r>
              <a:rPr lang="de-DE" sz="900" dirty="0">
                <a:solidFill>
                  <a:srgbClr val="000000"/>
                </a:solidFill>
                <a:latin typeface="Calibri" panose="020F0502020204030204" pitchFamily="34" charset="0"/>
              </a:rPr>
              <a:t>I Folie </a:t>
            </a:r>
            <a:r>
              <a:rPr lang="de-DE" sz="900" dirty="0" smtClean="0">
                <a:solidFill>
                  <a:srgbClr val="000000"/>
                </a:solidFill>
                <a:latin typeface="Calibri" panose="020F0502020204030204" pitchFamily="34" charset="0"/>
              </a:rPr>
              <a:t>46</a:t>
            </a:r>
            <a:endParaRPr lang="de-DE" sz="900" dirty="0"/>
          </a:p>
          <a:p>
            <a:pPr algn="l"/>
            <a:endParaRPr lang="de-DE" sz="900" dirty="0">
              <a:solidFill>
                <a:schemeClr val="tx1"/>
              </a:solidFill>
            </a:endParaRPr>
          </a:p>
        </p:txBody>
      </p:sp>
      <p:sp>
        <p:nvSpPr>
          <p:cNvPr id="7" name="AutoShape 3"/>
          <p:cNvSpPr>
            <a:spLocks noChangeAspect="1" noChangeArrowheads="1" noTextEdit="1"/>
          </p:cNvSpPr>
          <p:nvPr/>
        </p:nvSpPr>
        <p:spPr bwMode="auto">
          <a:xfrm>
            <a:off x="258762" y="1563638"/>
            <a:ext cx="5421313"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762" y="1563638"/>
            <a:ext cx="5429251" cy="257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AutoShape 7"/>
          <p:cNvSpPr>
            <a:spLocks noChangeAspect="1" noChangeArrowheads="1" noTextEdit="1"/>
          </p:cNvSpPr>
          <p:nvPr/>
        </p:nvSpPr>
        <p:spPr bwMode="auto">
          <a:xfrm>
            <a:off x="5688946" y="1432567"/>
            <a:ext cx="3127375" cy="295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pic>
        <p:nvPicPr>
          <p:cNvPr id="615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8946" y="1432567"/>
            <a:ext cx="3132138" cy="295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894572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ED00"/>
        </a:solidFill>
        <a:effectLst/>
      </p:bgPr>
    </p:bg>
    <p:spTree>
      <p:nvGrpSpPr>
        <p:cNvPr id="1" name=""/>
        <p:cNvGrpSpPr/>
        <p:nvPr/>
      </p:nvGrpSpPr>
      <p:grpSpPr>
        <a:xfrm>
          <a:off x="0" y="0"/>
          <a:ext cx="0" cy="0"/>
          <a:chOff x="0" y="0"/>
          <a:chExt cx="0" cy="0"/>
        </a:xfrm>
      </p:grpSpPr>
      <p:sp>
        <p:nvSpPr>
          <p:cNvPr id="4" name="Titel 1"/>
          <p:cNvSpPr txBox="1">
            <a:spLocks/>
          </p:cNvSpPr>
          <p:nvPr/>
        </p:nvSpPr>
        <p:spPr>
          <a:xfrm>
            <a:off x="3448" y="339502"/>
            <a:ext cx="9164302" cy="792088"/>
          </a:xfrm>
          <a:prstGeom prst="rect">
            <a:avLst/>
          </a:prstGeom>
        </p:spPr>
        <p:txBody>
          <a:bodyPr vert="horz" lIns="576000" tIns="36000" rIns="57600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dirty="0" smtClean="0"/>
              <a:t>Weitere Schritte</a:t>
            </a:r>
            <a:endParaRPr lang="de-DE" dirty="0"/>
          </a:p>
        </p:txBody>
      </p:sp>
      <p:sp>
        <p:nvSpPr>
          <p:cNvPr id="12" name="Untertitel 2"/>
          <p:cNvSpPr txBox="1">
            <a:spLocks/>
          </p:cNvSpPr>
          <p:nvPr/>
        </p:nvSpPr>
        <p:spPr>
          <a:xfrm>
            <a:off x="0" y="1432566"/>
            <a:ext cx="9144000" cy="2998447"/>
          </a:xfrm>
          <a:prstGeom prst="rect">
            <a:avLst/>
          </a:prstGeom>
        </p:spPr>
        <p:txBody>
          <a:bodyPr vert="horz" lIns="612000" tIns="45720" rIns="612000" bIns="45720" rtlCol="0" anchor="t">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285750" indent="-285750" algn="l">
              <a:buFont typeface="Wingdings" panose="05000000000000000000" pitchFamily="2" charset="2"/>
              <a:buChar char="§"/>
            </a:pPr>
            <a:r>
              <a:rPr lang="de-DE" sz="1800" dirty="0" smtClean="0">
                <a:solidFill>
                  <a:schemeClr val="tx1"/>
                </a:solidFill>
              </a:rPr>
              <a:t>Zusendung an Bauträger und Wohnungsgesellschaften - erfolgt</a:t>
            </a:r>
            <a:endParaRPr lang="de-DE" sz="2000" b="1" dirty="0" smtClean="0">
              <a:solidFill>
                <a:schemeClr val="tx1"/>
              </a:solidFill>
            </a:endParaRPr>
          </a:p>
          <a:p>
            <a:pPr marL="285750" indent="-285750" algn="l">
              <a:buFont typeface="Wingdings" panose="05000000000000000000" pitchFamily="2" charset="2"/>
              <a:buChar char="§"/>
            </a:pPr>
            <a:r>
              <a:rPr lang="de-DE" sz="1800" dirty="0" smtClean="0">
                <a:solidFill>
                  <a:schemeClr val="tx1"/>
                </a:solidFill>
              </a:rPr>
              <a:t>Online-Veröffentlichung - erfolgt</a:t>
            </a:r>
          </a:p>
          <a:p>
            <a:pPr marL="285750" indent="-285750" algn="l">
              <a:buFont typeface="Wingdings" panose="05000000000000000000" pitchFamily="2" charset="2"/>
              <a:buChar char="§"/>
            </a:pPr>
            <a:r>
              <a:rPr lang="de-DE" sz="1800" dirty="0" smtClean="0">
                <a:solidFill>
                  <a:schemeClr val="tx1"/>
                </a:solidFill>
              </a:rPr>
              <a:t>Informationsveranstaltung</a:t>
            </a:r>
            <a:endParaRPr lang="de-DE" sz="1600" dirty="0">
              <a:solidFill>
                <a:schemeClr val="tx1"/>
              </a:solidFill>
            </a:endParaRPr>
          </a:p>
          <a:p>
            <a:pPr algn="l"/>
            <a:endParaRPr lang="de-DE" sz="2400" dirty="0">
              <a:solidFill>
                <a:schemeClr val="tx1"/>
              </a:solidFill>
            </a:endParaRPr>
          </a:p>
        </p:txBody>
      </p:sp>
      <p:sp>
        <p:nvSpPr>
          <p:cNvPr id="8" name="Fußzeilenplatzhalter 3"/>
          <p:cNvSpPr>
            <a:spLocks noGrp="1"/>
          </p:cNvSpPr>
          <p:nvPr>
            <p:ph type="ftr" sz="quarter" idx="11"/>
          </p:nvPr>
        </p:nvSpPr>
        <p:spPr>
          <a:xfrm>
            <a:off x="8662" y="4719376"/>
            <a:ext cx="9167750" cy="424124"/>
          </a:xfrm>
        </p:spPr>
        <p:txBody>
          <a:bodyPr lIns="576000" rIns="576000" bIns="216000" anchor="t"/>
          <a:lstStyle/>
          <a:p>
            <a:pPr algn="l"/>
            <a:r>
              <a:rPr lang="de-DE" sz="900" dirty="0" smtClean="0">
                <a:solidFill>
                  <a:schemeClr val="tx1"/>
                </a:solidFill>
                <a:latin typeface="+mj-lt"/>
              </a:rPr>
              <a:t>Gestaltungsleitlinie I Landeshauptstadt Dresden I Geschäftsbereich für Stadtentwicklung, Bau, Verkehr und Liegenschaften I November </a:t>
            </a:r>
            <a:r>
              <a:rPr lang="de-DE" sz="900" dirty="0" smtClean="0">
                <a:solidFill>
                  <a:schemeClr val="tx1"/>
                </a:solidFill>
              </a:rPr>
              <a:t>2022 </a:t>
            </a:r>
            <a:r>
              <a:rPr lang="de-DE" sz="900" dirty="0" smtClean="0">
                <a:solidFill>
                  <a:schemeClr val="tx1"/>
                </a:solidFill>
                <a:latin typeface="+mj-lt"/>
              </a:rPr>
              <a:t>I Folie 47</a:t>
            </a:r>
          </a:p>
          <a:p>
            <a:pPr algn="l"/>
            <a:endParaRPr lang="de-DE" sz="900" dirty="0">
              <a:solidFill>
                <a:schemeClr val="tx1"/>
              </a:solidFill>
            </a:endParaRPr>
          </a:p>
        </p:txBody>
      </p:sp>
    </p:spTree>
    <p:extLst>
      <p:ext uri="{BB962C8B-B14F-4D97-AF65-F5344CB8AC3E}">
        <p14:creationId xmlns:p14="http://schemas.microsoft.com/office/powerpoint/2010/main" val="11005929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D00"/>
        </a:solidFill>
        <a:effectLst/>
      </p:bgPr>
    </p:bg>
    <p:spTree>
      <p:nvGrpSpPr>
        <p:cNvPr id="1" name=""/>
        <p:cNvGrpSpPr/>
        <p:nvPr/>
      </p:nvGrpSpPr>
      <p:grpSpPr>
        <a:xfrm>
          <a:off x="0" y="0"/>
          <a:ext cx="0" cy="0"/>
          <a:chOff x="0" y="0"/>
          <a:chExt cx="0" cy="0"/>
        </a:xfrm>
      </p:grpSpPr>
      <p:sp>
        <p:nvSpPr>
          <p:cNvPr id="4" name="Titel 1"/>
          <p:cNvSpPr txBox="1">
            <a:spLocks/>
          </p:cNvSpPr>
          <p:nvPr/>
        </p:nvSpPr>
        <p:spPr>
          <a:xfrm>
            <a:off x="3448" y="339502"/>
            <a:ext cx="9164302" cy="792088"/>
          </a:xfrm>
          <a:prstGeom prst="rect">
            <a:avLst/>
          </a:prstGeom>
        </p:spPr>
        <p:txBody>
          <a:bodyPr vert="horz" lIns="576000" tIns="36000" rIns="57600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3200" dirty="0" smtClean="0"/>
              <a:t>Reaktion</a:t>
            </a:r>
            <a:endParaRPr lang="de-DE" sz="3200" dirty="0"/>
          </a:p>
        </p:txBody>
      </p:sp>
      <p:sp>
        <p:nvSpPr>
          <p:cNvPr id="12" name="Untertitel 2"/>
          <p:cNvSpPr txBox="1">
            <a:spLocks/>
          </p:cNvSpPr>
          <p:nvPr/>
        </p:nvSpPr>
        <p:spPr>
          <a:xfrm>
            <a:off x="0" y="1432566"/>
            <a:ext cx="9144000" cy="2998447"/>
          </a:xfrm>
          <a:prstGeom prst="rect">
            <a:avLst/>
          </a:prstGeom>
        </p:spPr>
        <p:txBody>
          <a:bodyPr vert="horz" lIns="612000" tIns="45720" rIns="612000" bIns="45720" rtlCol="0" anchor="t">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de-DE" sz="2000" b="1" dirty="0" smtClean="0">
                <a:solidFill>
                  <a:schemeClr val="tx1"/>
                </a:solidFill>
              </a:rPr>
              <a:t>Stadtratsbeschluss</a:t>
            </a:r>
            <a:r>
              <a:rPr lang="de-DE" sz="1600" dirty="0" smtClean="0">
                <a:solidFill>
                  <a:schemeClr val="tx1"/>
                </a:solidFill>
              </a:rPr>
              <a:t> Nr. A0493/18 vom 6. Juni 2019: Der Oberbürgermeister wird beauftragt, </a:t>
            </a:r>
            <a:r>
              <a:rPr lang="de-DE" sz="2000" b="1" dirty="0" smtClean="0">
                <a:solidFill>
                  <a:schemeClr val="tx1"/>
                </a:solidFill>
              </a:rPr>
              <a:t>Empfehlungen für Gestaltung, Architektur und Stadtplanung in Dresden</a:t>
            </a:r>
            <a:r>
              <a:rPr lang="de-DE" sz="2000" dirty="0" smtClean="0">
                <a:solidFill>
                  <a:schemeClr val="tx1"/>
                </a:solidFill>
              </a:rPr>
              <a:t>      </a:t>
            </a:r>
          </a:p>
          <a:p>
            <a:pPr algn="l"/>
            <a:r>
              <a:rPr lang="de-DE" sz="1600" dirty="0" smtClean="0">
                <a:solidFill>
                  <a:schemeClr val="tx1"/>
                </a:solidFill>
              </a:rPr>
              <a:t>zu erstellen und der Gestaltungskommission Dresden zur Diskussion sowie dem Ausschuss für Stadtentwicklung, Bau, Verkehr und Liegenschaften zum Beschluss vorzulegen.                                                                      Die Empfehlungen sollen als eine Hilfestellung für das Einfügen neuer Bauwerke in die Umgebungsbebauung dienen sowie </a:t>
            </a:r>
            <a:r>
              <a:rPr lang="de-DE" sz="1600" dirty="0">
                <a:solidFill>
                  <a:schemeClr val="tx1"/>
                </a:solidFill>
              </a:rPr>
              <a:t>B</a:t>
            </a:r>
            <a:r>
              <a:rPr lang="de-DE" sz="1600" dirty="0" smtClean="0">
                <a:solidFill>
                  <a:schemeClr val="tx1"/>
                </a:solidFill>
              </a:rPr>
              <a:t>auqualität und das Gestalten neuer Bauwerke und Stadtquartiere fördern. Die Veranschaulichung soll mittels Positivbeispielen erfolgen.</a:t>
            </a:r>
          </a:p>
          <a:p>
            <a:pPr algn="l"/>
            <a:endParaRPr lang="de-DE" sz="2400" dirty="0">
              <a:solidFill>
                <a:schemeClr val="tx1"/>
              </a:solidFill>
            </a:endParaRPr>
          </a:p>
        </p:txBody>
      </p:sp>
      <p:sp>
        <p:nvSpPr>
          <p:cNvPr id="8" name="Fußzeilenplatzhalter 3"/>
          <p:cNvSpPr>
            <a:spLocks noGrp="1"/>
          </p:cNvSpPr>
          <p:nvPr>
            <p:ph type="ftr" sz="quarter" idx="11"/>
          </p:nvPr>
        </p:nvSpPr>
        <p:spPr>
          <a:xfrm>
            <a:off x="8662" y="4719376"/>
            <a:ext cx="9167750" cy="424124"/>
          </a:xfrm>
        </p:spPr>
        <p:txBody>
          <a:bodyPr lIns="576000" rIns="576000" bIns="216000" anchor="t"/>
          <a:lstStyle/>
          <a:p>
            <a:pPr algn="l"/>
            <a:r>
              <a:rPr lang="de-DE" sz="900" dirty="0" smtClean="0">
                <a:solidFill>
                  <a:schemeClr val="tx1"/>
                </a:solidFill>
                <a:latin typeface="+mj-lt"/>
              </a:rPr>
              <a:t>Gestaltungsleitlinie I Landeshauptstadt Dresden I Geschäftsbereich für Stadtentwicklung, Bau, Verkehr und Liegenschaften I November </a:t>
            </a:r>
            <a:r>
              <a:rPr lang="de-DE" sz="900" dirty="0" smtClean="0">
                <a:solidFill>
                  <a:schemeClr val="tx1"/>
                </a:solidFill>
              </a:rPr>
              <a:t>2022 </a:t>
            </a:r>
            <a:r>
              <a:rPr lang="de-DE" sz="900" dirty="0" smtClean="0">
                <a:solidFill>
                  <a:schemeClr val="tx1"/>
                </a:solidFill>
                <a:latin typeface="+mj-lt"/>
              </a:rPr>
              <a:t>I Folie 5</a:t>
            </a:r>
          </a:p>
          <a:p>
            <a:pPr algn="l"/>
            <a:endParaRPr lang="de-DE" sz="900" dirty="0">
              <a:solidFill>
                <a:schemeClr val="tx1"/>
              </a:solidFill>
            </a:endParaRPr>
          </a:p>
        </p:txBody>
      </p:sp>
    </p:spTree>
    <p:extLst>
      <p:ext uri="{BB962C8B-B14F-4D97-AF65-F5344CB8AC3E}">
        <p14:creationId xmlns:p14="http://schemas.microsoft.com/office/powerpoint/2010/main" val="19173194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3448" y="339502"/>
            <a:ext cx="9164302" cy="792088"/>
          </a:xfrm>
          <a:prstGeom prst="rect">
            <a:avLst/>
          </a:prstGeom>
        </p:spPr>
        <p:txBody>
          <a:bodyPr vert="horz" lIns="576000" tIns="36000" rIns="57600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3200" dirty="0" smtClean="0"/>
              <a:t>Schritte in 2019/2020/2021/2022</a:t>
            </a:r>
            <a:endParaRPr lang="de-DE" sz="3200" dirty="0"/>
          </a:p>
        </p:txBody>
      </p:sp>
      <p:sp>
        <p:nvSpPr>
          <p:cNvPr id="8" name="Fußzeilenplatzhalter 3"/>
          <p:cNvSpPr>
            <a:spLocks noGrp="1"/>
          </p:cNvSpPr>
          <p:nvPr>
            <p:ph type="ftr" sz="quarter" idx="11"/>
          </p:nvPr>
        </p:nvSpPr>
        <p:spPr>
          <a:xfrm>
            <a:off x="7528" y="4731990"/>
            <a:ext cx="9167750" cy="424124"/>
          </a:xfrm>
        </p:spPr>
        <p:txBody>
          <a:bodyPr lIns="576000" rIns="576000" bIns="216000" anchor="t"/>
          <a:lstStyle/>
          <a:p>
            <a:pPr algn="l"/>
            <a:r>
              <a:rPr lang="de-DE" sz="900" dirty="0" smtClean="0">
                <a:solidFill>
                  <a:schemeClr val="tx1"/>
                </a:solidFill>
                <a:latin typeface="+mj-lt"/>
              </a:rPr>
              <a:t>Gestaltungsleitlinie I Landeshauptstadt Dresden I Geschäftsbereich für Stadtentwicklung, Bau, Verkehr und Liegenschaften I November 2022</a:t>
            </a:r>
            <a:r>
              <a:rPr lang="de-DE" sz="900" dirty="0" smtClean="0">
                <a:solidFill>
                  <a:schemeClr val="tx1"/>
                </a:solidFill>
              </a:rPr>
              <a:t> </a:t>
            </a:r>
            <a:r>
              <a:rPr lang="de-DE" sz="900" dirty="0" smtClean="0">
                <a:solidFill>
                  <a:schemeClr val="tx1"/>
                </a:solidFill>
                <a:latin typeface="+mj-lt"/>
              </a:rPr>
              <a:t>I Folie </a:t>
            </a:r>
            <a:fld id="{F49D3726-55E6-44C2-B598-B30BF1EC2316}" type="slidenum">
              <a:rPr lang="de-DE" sz="900" smtClean="0">
                <a:solidFill>
                  <a:schemeClr val="tx1"/>
                </a:solidFill>
                <a:latin typeface="+mj-lt"/>
              </a:rPr>
              <a:pPr algn="l"/>
              <a:t>6</a:t>
            </a:fld>
            <a:endParaRPr lang="de-DE" sz="900" dirty="0" smtClean="0">
              <a:solidFill>
                <a:schemeClr val="tx1"/>
              </a:solidFill>
              <a:latin typeface="+mj-lt"/>
            </a:endParaRPr>
          </a:p>
          <a:p>
            <a:pPr algn="l"/>
            <a:endParaRPr lang="de-DE" sz="900" dirty="0">
              <a:solidFill>
                <a:schemeClr val="tx1"/>
              </a:solidFill>
            </a:endParaRPr>
          </a:p>
        </p:txBody>
      </p:sp>
      <p:sp>
        <p:nvSpPr>
          <p:cNvPr id="11" name="Untertitel 2"/>
          <p:cNvSpPr txBox="1">
            <a:spLocks/>
          </p:cNvSpPr>
          <p:nvPr/>
        </p:nvSpPr>
        <p:spPr>
          <a:xfrm>
            <a:off x="0" y="987574"/>
            <a:ext cx="9144000" cy="3442181"/>
          </a:xfrm>
          <a:prstGeom prst="rect">
            <a:avLst/>
          </a:prstGeom>
        </p:spPr>
        <p:txBody>
          <a:bodyPr vert="horz" lIns="612000" tIns="45720" rIns="612000" bIns="45720" rtlCol="0" anchor="t">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7472" indent="-347472" algn="l">
              <a:spcBef>
                <a:spcPts val="0"/>
              </a:spcBef>
              <a:buClr>
                <a:srgbClr val="FFEA00"/>
              </a:buClr>
              <a:buSzPts val="1600"/>
              <a:buFont typeface="Wingdings" panose="05000000000000000000" pitchFamily="2" charset="2"/>
              <a:buChar char="n"/>
            </a:pPr>
            <a:r>
              <a:rPr lang="de-DE" sz="1600" dirty="0" smtClean="0">
                <a:solidFill>
                  <a:srgbClr val="000000"/>
                </a:solidFill>
                <a:latin typeface="Calibri Light" panose="020F0302020204030204" pitchFamily="34" charset="0"/>
              </a:rPr>
              <a:t>unter Erörterung </a:t>
            </a:r>
            <a:r>
              <a:rPr lang="de-DE" sz="1600" dirty="0">
                <a:solidFill>
                  <a:srgbClr val="000000"/>
                </a:solidFill>
                <a:latin typeface="Calibri Light" panose="020F0302020204030204" pitchFamily="34" charset="0"/>
              </a:rPr>
              <a:t>der </a:t>
            </a:r>
            <a:r>
              <a:rPr lang="de-DE" sz="1600" dirty="0" smtClean="0">
                <a:solidFill>
                  <a:srgbClr val="000000"/>
                </a:solidFill>
                <a:latin typeface="Calibri Light" panose="020F0302020204030204" pitchFamily="34" charset="0"/>
              </a:rPr>
              <a:t>Grenzen </a:t>
            </a:r>
            <a:r>
              <a:rPr lang="de-DE" sz="1600" dirty="0">
                <a:solidFill>
                  <a:srgbClr val="000000"/>
                </a:solidFill>
                <a:latin typeface="Calibri Light" panose="020F0302020204030204" pitchFamily="34" charset="0"/>
              </a:rPr>
              <a:t>und </a:t>
            </a:r>
            <a:r>
              <a:rPr lang="de-DE" sz="1600" dirty="0" smtClean="0">
                <a:solidFill>
                  <a:srgbClr val="000000"/>
                </a:solidFill>
                <a:latin typeface="Calibri Light" panose="020F0302020204030204" pitchFamily="34" charset="0"/>
              </a:rPr>
              <a:t>Chancen </a:t>
            </a:r>
            <a:r>
              <a:rPr lang="de-DE" sz="1600" dirty="0">
                <a:solidFill>
                  <a:srgbClr val="000000"/>
                </a:solidFill>
                <a:latin typeface="Calibri Light" panose="020F0302020204030204" pitchFamily="34" charset="0"/>
              </a:rPr>
              <a:t>von </a:t>
            </a:r>
            <a:r>
              <a:rPr lang="de-DE" sz="1600" dirty="0" smtClean="0">
                <a:solidFill>
                  <a:srgbClr val="000000"/>
                </a:solidFill>
                <a:latin typeface="Calibri Light" panose="020F0302020204030204" pitchFamily="34" charset="0"/>
              </a:rPr>
              <a:t>Gestaltungsleitlinien - </a:t>
            </a:r>
            <a:r>
              <a:rPr lang="de-DE" sz="1600" dirty="0" smtClean="0">
                <a:solidFill>
                  <a:schemeClr val="tx1"/>
                </a:solidFill>
              </a:rPr>
              <a:t>Konsolidierung einer </a:t>
            </a:r>
            <a:r>
              <a:rPr lang="de-DE" sz="2000" b="1" dirty="0" smtClean="0">
                <a:solidFill>
                  <a:schemeClr val="tx1"/>
                </a:solidFill>
              </a:rPr>
              <a:t>Arbeitsgruppe</a:t>
            </a:r>
            <a:r>
              <a:rPr lang="de-DE" sz="1600" dirty="0" smtClean="0">
                <a:solidFill>
                  <a:schemeClr val="tx1"/>
                </a:solidFill>
              </a:rPr>
              <a:t> aus: Amtsleiter Stadtplanungsamt, Abteilungsleitungen Stadtplanung Innenstadt und Stadtgebiet, Territorial-Sachgebietsleitungen der Abteilungen Innenstadt und Stadtgebiet, Geschäftsstelle Gestaltungskommission</a:t>
            </a:r>
          </a:p>
          <a:p>
            <a:pPr marL="342900" indent="-342900" algn="l">
              <a:buClr>
                <a:srgbClr val="FFEA00"/>
              </a:buClr>
              <a:buFont typeface="Wingdings" pitchFamily="2" charset="2"/>
              <a:buChar char="n"/>
            </a:pPr>
            <a:r>
              <a:rPr lang="de-DE" sz="1600" dirty="0" smtClean="0">
                <a:solidFill>
                  <a:schemeClr val="tx1"/>
                </a:solidFill>
              </a:rPr>
              <a:t>Recherche und Austausch zu anderen </a:t>
            </a:r>
            <a:r>
              <a:rPr lang="de-DE" sz="2000" b="1" dirty="0" smtClean="0">
                <a:solidFill>
                  <a:schemeClr val="tx1"/>
                </a:solidFill>
              </a:rPr>
              <a:t>Gestaltungsleitlinien</a:t>
            </a:r>
            <a:r>
              <a:rPr lang="de-DE" sz="1600" dirty="0" smtClean="0">
                <a:solidFill>
                  <a:schemeClr val="tx1"/>
                </a:solidFill>
              </a:rPr>
              <a:t>, hier: Qualität im Städtebau, Allgemeine Leitlinien für </a:t>
            </a:r>
            <a:r>
              <a:rPr lang="de-DE" sz="1600" dirty="0">
                <a:solidFill>
                  <a:schemeClr val="tx1"/>
                </a:solidFill>
              </a:rPr>
              <a:t>B</a:t>
            </a:r>
            <a:r>
              <a:rPr lang="de-DE" sz="1600" dirty="0" smtClean="0">
                <a:solidFill>
                  <a:schemeClr val="tx1"/>
                </a:solidFill>
              </a:rPr>
              <a:t>auplanung und Bauberatung </a:t>
            </a:r>
            <a:r>
              <a:rPr lang="de-DE" sz="2000" b="1" dirty="0" smtClean="0">
                <a:solidFill>
                  <a:schemeClr val="tx1"/>
                </a:solidFill>
              </a:rPr>
              <a:t>Stadt Frankfurt am Main</a:t>
            </a:r>
            <a:r>
              <a:rPr lang="de-DE" sz="1600" dirty="0" smtClean="0">
                <a:solidFill>
                  <a:schemeClr val="tx1"/>
                </a:solidFill>
              </a:rPr>
              <a:t>, Leitlinien zum Planen und Bauen in der Altstadt, </a:t>
            </a:r>
            <a:r>
              <a:rPr lang="de-DE" sz="2000" b="1" dirty="0" smtClean="0">
                <a:solidFill>
                  <a:schemeClr val="tx1"/>
                </a:solidFill>
              </a:rPr>
              <a:t>Landeshauptstadt München</a:t>
            </a:r>
            <a:r>
              <a:rPr lang="de-DE" sz="1600" dirty="0" smtClean="0">
                <a:solidFill>
                  <a:schemeClr val="tx1"/>
                </a:solidFill>
              </a:rPr>
              <a:t>;</a:t>
            </a:r>
            <a:r>
              <a:rPr lang="de-DE" sz="1600" b="1" dirty="0" smtClean="0">
                <a:solidFill>
                  <a:schemeClr val="tx1"/>
                </a:solidFill>
              </a:rPr>
              <a:t> </a:t>
            </a:r>
          </a:p>
          <a:p>
            <a:pPr marL="342900" indent="-342900" algn="l">
              <a:buClr>
                <a:srgbClr val="FFEA00"/>
              </a:buClr>
              <a:buFont typeface="Wingdings" pitchFamily="2" charset="2"/>
              <a:buChar char="n"/>
            </a:pPr>
            <a:r>
              <a:rPr lang="de-DE" sz="1600" dirty="0" smtClean="0">
                <a:solidFill>
                  <a:schemeClr val="tx1"/>
                </a:solidFill>
              </a:rPr>
              <a:t>Anfrage von sechs Dresdner Planungsbüros - Auswahl und Beauftragung des Büros </a:t>
            </a:r>
            <a:r>
              <a:rPr lang="de-DE" sz="2000" b="1" dirty="0" err="1" smtClean="0">
                <a:solidFill>
                  <a:schemeClr val="tx1"/>
                </a:solidFill>
              </a:rPr>
              <a:t>schoper.schoper</a:t>
            </a:r>
            <a:r>
              <a:rPr lang="de-DE" sz="2000" b="1" dirty="0" smtClean="0">
                <a:solidFill>
                  <a:schemeClr val="tx1"/>
                </a:solidFill>
              </a:rPr>
              <a:t> Architekten </a:t>
            </a:r>
            <a:r>
              <a:rPr lang="de-DE" sz="1600" dirty="0" smtClean="0">
                <a:solidFill>
                  <a:schemeClr val="tx1"/>
                </a:solidFill>
              </a:rPr>
              <a:t>mit planerischer, didaktischer und grafischer Expertise</a:t>
            </a:r>
          </a:p>
          <a:p>
            <a:pPr marL="342900" indent="-342900" algn="l">
              <a:buClr>
                <a:srgbClr val="FFEA00"/>
              </a:buClr>
              <a:buFont typeface="Wingdings" pitchFamily="2" charset="2"/>
              <a:buChar char="n"/>
            </a:pPr>
            <a:r>
              <a:rPr lang="de-DE" sz="1600" dirty="0" smtClean="0">
                <a:solidFill>
                  <a:schemeClr val="tx1"/>
                </a:solidFill>
              </a:rPr>
              <a:t>gemeinsame Erstellung des Entwurfs der Empfehlungen in ca. </a:t>
            </a:r>
            <a:r>
              <a:rPr lang="de-DE" sz="1600" b="1" dirty="0" smtClean="0">
                <a:solidFill>
                  <a:schemeClr val="tx1"/>
                </a:solidFill>
              </a:rPr>
              <a:t>26</a:t>
            </a:r>
            <a:r>
              <a:rPr lang="de-DE" sz="1800" b="1" dirty="0" smtClean="0">
                <a:solidFill>
                  <a:schemeClr val="tx1"/>
                </a:solidFill>
              </a:rPr>
              <a:t> Arbeitstreffen</a:t>
            </a:r>
          </a:p>
          <a:p>
            <a:pPr marL="342900" indent="-342900" algn="l">
              <a:buClr>
                <a:srgbClr val="FFEA00"/>
              </a:buClr>
              <a:buFont typeface="Wingdings" pitchFamily="2" charset="2"/>
              <a:buChar char="n"/>
            </a:pPr>
            <a:r>
              <a:rPr lang="de-DE" sz="1800" dirty="0" smtClean="0">
                <a:solidFill>
                  <a:schemeClr val="tx1"/>
                </a:solidFill>
              </a:rPr>
              <a:t>Mehrfache</a:t>
            </a:r>
            <a:r>
              <a:rPr lang="de-DE" sz="1800" b="1" dirty="0" smtClean="0">
                <a:solidFill>
                  <a:schemeClr val="tx1"/>
                </a:solidFill>
              </a:rPr>
              <a:t> Erörterungen</a:t>
            </a:r>
            <a:r>
              <a:rPr lang="de-DE" sz="1600" dirty="0" smtClean="0">
                <a:solidFill>
                  <a:schemeClr val="tx1"/>
                </a:solidFill>
              </a:rPr>
              <a:t> des Entwurfs mit der Gestaltungskommission Dresden sowie mit </a:t>
            </a:r>
            <a:r>
              <a:rPr lang="de-DE" sz="1600" dirty="0" err="1" smtClean="0">
                <a:solidFill>
                  <a:schemeClr val="tx1"/>
                </a:solidFill>
              </a:rPr>
              <a:t>Vertreter:innen</a:t>
            </a:r>
            <a:r>
              <a:rPr lang="de-DE" sz="1600" dirty="0" smtClean="0">
                <a:solidFill>
                  <a:schemeClr val="tx1"/>
                </a:solidFill>
              </a:rPr>
              <a:t> der Bauwirtschaft und Planungsbüros</a:t>
            </a:r>
            <a:endParaRPr lang="de-DE" sz="2400" dirty="0">
              <a:solidFill>
                <a:schemeClr val="tx1"/>
              </a:solidFill>
            </a:endParaRPr>
          </a:p>
          <a:p>
            <a:pPr algn="l"/>
            <a:endParaRPr lang="de-DE" sz="2400" dirty="0">
              <a:solidFill>
                <a:schemeClr val="tx1"/>
              </a:solidFill>
            </a:endParaRPr>
          </a:p>
        </p:txBody>
      </p:sp>
    </p:spTree>
    <p:extLst>
      <p:ext uri="{BB962C8B-B14F-4D97-AF65-F5344CB8AC3E}">
        <p14:creationId xmlns:p14="http://schemas.microsoft.com/office/powerpoint/2010/main" val="37925864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Untertitel 2"/>
          <p:cNvSpPr txBox="1">
            <a:spLocks/>
          </p:cNvSpPr>
          <p:nvPr/>
        </p:nvSpPr>
        <p:spPr>
          <a:xfrm>
            <a:off x="4499992" y="3710015"/>
            <a:ext cx="4622255" cy="916503"/>
          </a:xfrm>
          <a:prstGeom prst="rect">
            <a:avLst/>
          </a:prstGeom>
        </p:spPr>
        <p:txBody>
          <a:bodyPr vert="horz" lIns="612000" tIns="45720" rIns="612000" bIns="45720" rtlCol="0" anchor="t">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de-DE" sz="1800" dirty="0" smtClean="0">
                <a:solidFill>
                  <a:schemeClr val="tx1"/>
                </a:solidFill>
              </a:rPr>
              <a:t>Beschluss des Ausschuss für Stadtentwicklung, Bau, Verkehr und Liegenschaften vom 31. August 2022</a:t>
            </a:r>
            <a:endParaRPr lang="de-DE" sz="1800" dirty="0">
              <a:solidFill>
                <a:schemeClr val="tx1"/>
              </a:solidFill>
            </a:endParaRPr>
          </a:p>
        </p:txBody>
      </p:sp>
      <p:sp>
        <p:nvSpPr>
          <p:cNvPr id="10" name="Fußzeilenplatzhalter 3"/>
          <p:cNvSpPr>
            <a:spLocks noGrp="1"/>
          </p:cNvSpPr>
          <p:nvPr>
            <p:ph type="ftr" sz="quarter" idx="11"/>
          </p:nvPr>
        </p:nvSpPr>
        <p:spPr>
          <a:xfrm>
            <a:off x="-83883" y="4715414"/>
            <a:ext cx="9167750" cy="424124"/>
          </a:xfrm>
        </p:spPr>
        <p:txBody>
          <a:bodyPr lIns="576000" rIns="576000" bIns="216000" anchor="t"/>
          <a:lstStyle/>
          <a:p>
            <a:r>
              <a:rPr lang="de-DE" sz="900" dirty="0" smtClean="0">
                <a:solidFill>
                  <a:srgbClr val="000000"/>
                </a:solidFill>
                <a:latin typeface="Calibri" panose="020F0502020204030204" pitchFamily="34" charset="0"/>
              </a:rPr>
              <a:t>Gestaltungsleitlinie I Landeshauptstadt </a:t>
            </a:r>
            <a:r>
              <a:rPr lang="de-DE" sz="900" dirty="0">
                <a:solidFill>
                  <a:srgbClr val="000000"/>
                </a:solidFill>
                <a:latin typeface="Calibri" panose="020F0502020204030204" pitchFamily="34" charset="0"/>
              </a:rPr>
              <a:t>Dresden I Geschäftsbereich für Stadtentwicklung, Bau, Verkehr und Liegenschaften I </a:t>
            </a:r>
            <a:r>
              <a:rPr lang="de-DE" sz="900" dirty="0" smtClean="0">
                <a:solidFill>
                  <a:srgbClr val="000000"/>
                </a:solidFill>
                <a:latin typeface="Calibri" panose="020F0502020204030204" pitchFamily="34" charset="0"/>
              </a:rPr>
              <a:t>November 2022</a:t>
            </a:r>
            <a:r>
              <a:rPr lang="de-DE" sz="900" dirty="0" smtClean="0">
                <a:solidFill>
                  <a:srgbClr val="000000"/>
                </a:solidFill>
                <a:latin typeface="Calibri Light" panose="020F0302020204030204" pitchFamily="34" charset="0"/>
              </a:rPr>
              <a:t> </a:t>
            </a:r>
            <a:r>
              <a:rPr lang="de-DE" sz="900" dirty="0" smtClean="0">
                <a:solidFill>
                  <a:srgbClr val="000000"/>
                </a:solidFill>
                <a:latin typeface="Calibri" panose="020F0502020204030204" pitchFamily="34" charset="0"/>
              </a:rPr>
              <a:t>I </a:t>
            </a:r>
            <a:r>
              <a:rPr lang="de-DE" sz="900" dirty="0" smtClean="0">
                <a:solidFill>
                  <a:schemeClr val="tx1"/>
                </a:solidFill>
                <a:latin typeface="+mj-lt"/>
              </a:rPr>
              <a:t>Folie </a:t>
            </a:r>
            <a:fld id="{F49D3726-55E6-44C2-B598-B30BF1EC2316}" type="slidenum">
              <a:rPr lang="de-DE" sz="900" smtClean="0">
                <a:solidFill>
                  <a:schemeClr val="tx1"/>
                </a:solidFill>
                <a:latin typeface="+mj-lt"/>
              </a:rPr>
              <a:pPr/>
              <a:t>7</a:t>
            </a:fld>
            <a:endParaRPr lang="de-DE" sz="900" dirty="0" smtClean="0">
              <a:solidFill>
                <a:schemeClr val="tx1"/>
              </a:solidFill>
              <a:latin typeface="+mj-lt"/>
            </a:endParaRPr>
          </a:p>
          <a:p>
            <a:pPr algn="l"/>
            <a:endParaRPr lang="de-DE" sz="900" dirty="0">
              <a:solidFill>
                <a:schemeClr val="tx1"/>
              </a:solidFill>
            </a:endParaRPr>
          </a:p>
        </p:txBody>
      </p:sp>
      <p:grpSp>
        <p:nvGrpSpPr>
          <p:cNvPr id="5" name="Group 4"/>
          <p:cNvGrpSpPr>
            <a:grpSpLocks noChangeAspect="1"/>
          </p:cNvGrpSpPr>
          <p:nvPr/>
        </p:nvGrpSpPr>
        <p:grpSpPr bwMode="auto">
          <a:xfrm>
            <a:off x="683568" y="319130"/>
            <a:ext cx="4245049" cy="4224083"/>
            <a:chOff x="113" y="22"/>
            <a:chExt cx="3037" cy="3022"/>
          </a:xfrm>
        </p:grpSpPr>
        <p:sp>
          <p:nvSpPr>
            <p:cNvPr id="6" name="AutoShape 3"/>
            <p:cNvSpPr>
              <a:spLocks noChangeAspect="1" noChangeArrowheads="1" noTextEdit="1"/>
            </p:cNvSpPr>
            <p:nvPr/>
          </p:nvSpPr>
          <p:spPr bwMode="auto">
            <a:xfrm>
              <a:off x="113" y="22"/>
              <a:ext cx="3037" cy="3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 y="22"/>
              <a:ext cx="3041" cy="3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3443752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ußzeilenplatzhalter 3"/>
          <p:cNvSpPr txBox="1">
            <a:spLocks/>
          </p:cNvSpPr>
          <p:nvPr/>
        </p:nvSpPr>
        <p:spPr>
          <a:xfrm>
            <a:off x="7528" y="4731990"/>
            <a:ext cx="9167750" cy="424124"/>
          </a:xfrm>
          <a:prstGeom prst="rect">
            <a:avLst/>
          </a:prstGeom>
        </p:spPr>
        <p:txBody>
          <a:bodyPr lIns="576000" rIns="576000" bIns="216000" anchor="t"/>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dirty="0" smtClean="0"/>
              <a:t>Gestaltungsleitlinie </a:t>
            </a:r>
            <a:r>
              <a:rPr lang="de-DE" sz="900" dirty="0"/>
              <a:t>I Landeshauptstadt Dresden I Geschäftsbereich für Stadtentwicklung, Bau, Verkehr und Liegenschaften I </a:t>
            </a:r>
            <a:r>
              <a:rPr lang="de-DE" sz="900" dirty="0" smtClean="0"/>
              <a:t>November 2022 </a:t>
            </a:r>
            <a:r>
              <a:rPr lang="de-DE" sz="900" dirty="0"/>
              <a:t>I Folie </a:t>
            </a:r>
            <a:fld id="{F49D3726-55E6-44C2-B598-B30BF1EC2316}" type="slidenum">
              <a:rPr lang="de-DE" sz="900"/>
              <a:pPr/>
              <a:t>8</a:t>
            </a:fld>
            <a:endParaRPr lang="de-DE" sz="900" dirty="0"/>
          </a:p>
          <a:p>
            <a:endParaRPr lang="de-DE" sz="900" dirty="0"/>
          </a:p>
          <a:p>
            <a:endParaRPr lang="de-DE" sz="900" dirty="0"/>
          </a:p>
        </p:txBody>
      </p:sp>
      <p:sp>
        <p:nvSpPr>
          <p:cNvPr id="7" name="Titel 1"/>
          <p:cNvSpPr txBox="1">
            <a:spLocks/>
          </p:cNvSpPr>
          <p:nvPr/>
        </p:nvSpPr>
        <p:spPr>
          <a:xfrm>
            <a:off x="3448" y="339502"/>
            <a:ext cx="9164302" cy="792088"/>
          </a:xfrm>
          <a:prstGeom prst="rect">
            <a:avLst/>
          </a:prstGeom>
        </p:spPr>
        <p:txBody>
          <a:bodyPr vert="horz" lIns="576000" tIns="36000" rIns="57600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3200" dirty="0" smtClean="0"/>
              <a:t>Zielsetzung und Inhalte</a:t>
            </a:r>
            <a:endParaRPr lang="de-DE" sz="3200" dirty="0"/>
          </a:p>
        </p:txBody>
      </p:sp>
      <p:sp>
        <p:nvSpPr>
          <p:cNvPr id="9" name="Untertitel 2"/>
          <p:cNvSpPr txBox="1">
            <a:spLocks/>
          </p:cNvSpPr>
          <p:nvPr/>
        </p:nvSpPr>
        <p:spPr>
          <a:xfrm>
            <a:off x="0" y="843558"/>
            <a:ext cx="9144000" cy="3674232"/>
          </a:xfrm>
          <a:prstGeom prst="rect">
            <a:avLst/>
          </a:prstGeom>
        </p:spPr>
        <p:txBody>
          <a:bodyPr vert="horz" lIns="612000" tIns="45720" rIns="612000" bIns="45720" rtlCol="0" anchor="t">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indent="-342900" algn="l">
              <a:buClr>
                <a:srgbClr val="FFEA00"/>
              </a:buClr>
              <a:buFont typeface="Wingdings" pitchFamily="2" charset="2"/>
              <a:buChar char="n"/>
            </a:pPr>
            <a:r>
              <a:rPr lang="de-DE" sz="1800" dirty="0" smtClean="0">
                <a:solidFill>
                  <a:schemeClr val="tx1"/>
                </a:solidFill>
              </a:rPr>
              <a:t>Die Leitlinie soll Hilfestellung </a:t>
            </a:r>
            <a:r>
              <a:rPr lang="de-DE" sz="1800" dirty="0">
                <a:solidFill>
                  <a:schemeClr val="tx1"/>
                </a:solidFill>
              </a:rPr>
              <a:t>für das </a:t>
            </a:r>
            <a:r>
              <a:rPr lang="de-DE" sz="2000" b="1" dirty="0">
                <a:solidFill>
                  <a:schemeClr val="tx1"/>
                </a:solidFill>
              </a:rPr>
              <a:t>Einfügen neuer Bauwerke </a:t>
            </a:r>
            <a:r>
              <a:rPr lang="de-DE" sz="1800" dirty="0">
                <a:solidFill>
                  <a:schemeClr val="tx1"/>
                </a:solidFill>
              </a:rPr>
              <a:t>in ihre Umgebung </a:t>
            </a:r>
            <a:r>
              <a:rPr lang="de-DE" sz="1800" dirty="0" smtClean="0">
                <a:solidFill>
                  <a:schemeClr val="tx1"/>
                </a:solidFill>
              </a:rPr>
              <a:t>sein und Bauqualität sowie das Gestalten neuer Bauwerke und Stadtquartiere anregen und über den Dialog fördern.</a:t>
            </a:r>
          </a:p>
          <a:p>
            <a:pPr marL="342900" indent="-342900" algn="l">
              <a:buClr>
                <a:srgbClr val="FFEA00"/>
              </a:buClr>
              <a:buFont typeface="Wingdings" pitchFamily="2" charset="2"/>
              <a:buChar char="n"/>
            </a:pPr>
            <a:r>
              <a:rPr lang="de-DE" sz="1800" dirty="0" smtClean="0">
                <a:solidFill>
                  <a:schemeClr val="tx1"/>
                </a:solidFill>
              </a:rPr>
              <a:t>Baukultur </a:t>
            </a:r>
            <a:r>
              <a:rPr lang="de-DE" sz="1800" dirty="0">
                <a:solidFill>
                  <a:schemeClr val="tx1"/>
                </a:solidFill>
              </a:rPr>
              <a:t>ist </a:t>
            </a:r>
            <a:r>
              <a:rPr lang="de-DE" sz="1800" dirty="0" smtClean="0">
                <a:solidFill>
                  <a:schemeClr val="tx1"/>
                </a:solidFill>
              </a:rPr>
              <a:t>ideell und materiell nachhaltig </a:t>
            </a:r>
            <a:r>
              <a:rPr lang="de-DE" sz="1800" dirty="0">
                <a:solidFill>
                  <a:schemeClr val="tx1"/>
                </a:solidFill>
              </a:rPr>
              <a:t>und bereitet </a:t>
            </a:r>
            <a:r>
              <a:rPr lang="de-DE" sz="1800" dirty="0" smtClean="0">
                <a:solidFill>
                  <a:schemeClr val="tx1"/>
                </a:solidFill>
              </a:rPr>
              <a:t>darüber hinaus den </a:t>
            </a:r>
            <a:r>
              <a:rPr lang="de-DE" sz="1800" dirty="0">
                <a:solidFill>
                  <a:schemeClr val="tx1"/>
                </a:solidFill>
              </a:rPr>
              <a:t>Weg für eine </a:t>
            </a:r>
            <a:r>
              <a:rPr lang="de-DE" sz="1800" dirty="0" smtClean="0">
                <a:solidFill>
                  <a:schemeClr val="tx1"/>
                </a:solidFill>
              </a:rPr>
              <a:t>klimagerechte </a:t>
            </a:r>
            <a:r>
              <a:rPr lang="de-DE" sz="1800" dirty="0">
                <a:solidFill>
                  <a:schemeClr val="tx1"/>
                </a:solidFill>
              </a:rPr>
              <a:t>Stadt </a:t>
            </a:r>
            <a:r>
              <a:rPr lang="de-DE" sz="1800" dirty="0" smtClean="0">
                <a:solidFill>
                  <a:schemeClr val="tx1"/>
                </a:solidFill>
                <a:sym typeface="Wingdings" panose="05000000000000000000" pitchFamily="2" charset="2"/>
              </a:rPr>
              <a:t> die</a:t>
            </a:r>
            <a:r>
              <a:rPr lang="de-DE" sz="1800" dirty="0" smtClean="0">
                <a:solidFill>
                  <a:schemeClr val="tx1"/>
                </a:solidFill>
              </a:rPr>
              <a:t> Gestaltungsleitlinie </a:t>
            </a:r>
            <a:r>
              <a:rPr lang="de-DE" sz="1800" dirty="0">
                <a:solidFill>
                  <a:schemeClr val="tx1"/>
                </a:solidFill>
              </a:rPr>
              <a:t>widmet sich deshalb ausdrücklich auch dem </a:t>
            </a:r>
            <a:r>
              <a:rPr lang="de-DE" sz="2000" b="1" dirty="0">
                <a:solidFill>
                  <a:schemeClr val="tx1"/>
                </a:solidFill>
              </a:rPr>
              <a:t>nachhaltigen </a:t>
            </a:r>
            <a:r>
              <a:rPr lang="de-DE" sz="2000" b="1" dirty="0" smtClean="0">
                <a:solidFill>
                  <a:schemeClr val="tx1"/>
                </a:solidFill>
              </a:rPr>
              <a:t>Bauen</a:t>
            </a:r>
          </a:p>
          <a:p>
            <a:pPr marL="342900" indent="-342900" algn="l">
              <a:buClr>
                <a:srgbClr val="FFEA00"/>
              </a:buClr>
              <a:buFont typeface="Wingdings" pitchFamily="2" charset="2"/>
              <a:buChar char="n"/>
            </a:pPr>
            <a:endParaRPr lang="de-DE" sz="1800" dirty="0" smtClean="0">
              <a:solidFill>
                <a:schemeClr val="tx1"/>
              </a:solidFill>
            </a:endParaRPr>
          </a:p>
          <a:p>
            <a:pPr marL="342900" indent="-342900" algn="l">
              <a:buClr>
                <a:srgbClr val="FFEA00"/>
              </a:buClr>
              <a:buFont typeface="Wingdings" pitchFamily="2" charset="2"/>
              <a:buChar char="n"/>
            </a:pPr>
            <a:r>
              <a:rPr lang="de-DE" sz="1800" b="1" dirty="0" smtClean="0">
                <a:solidFill>
                  <a:srgbClr val="000000"/>
                </a:solidFill>
                <a:latin typeface="Calibri Light" panose="020F0302020204030204" pitchFamily="34" charset="0"/>
              </a:rPr>
              <a:t>A</a:t>
            </a:r>
            <a:r>
              <a:rPr lang="de-DE" sz="1800" b="1" dirty="0">
                <a:solidFill>
                  <a:srgbClr val="000000"/>
                </a:solidFill>
                <a:latin typeface="Calibri Light" panose="020F0302020204030204" pitchFamily="34" charset="0"/>
              </a:rPr>
              <a:t>. Baukulturelle </a:t>
            </a:r>
            <a:r>
              <a:rPr lang="de-DE" sz="1800" b="1" dirty="0" smtClean="0">
                <a:solidFill>
                  <a:srgbClr val="000000"/>
                </a:solidFill>
                <a:latin typeface="Calibri Light" panose="020F0302020204030204" pitchFamily="34" charset="0"/>
              </a:rPr>
              <a:t>Grundsätze</a:t>
            </a:r>
          </a:p>
          <a:p>
            <a:pPr marL="342900" indent="-342900" algn="l">
              <a:buClr>
                <a:srgbClr val="FFEA00"/>
              </a:buClr>
              <a:buFont typeface="Wingdings" pitchFamily="2" charset="2"/>
              <a:buChar char="n"/>
            </a:pPr>
            <a:r>
              <a:rPr lang="de-DE" sz="1800" b="1" dirty="0" smtClean="0">
                <a:solidFill>
                  <a:srgbClr val="000000"/>
                </a:solidFill>
                <a:latin typeface="Calibri Light" panose="020F0302020204030204" pitchFamily="34" charset="0"/>
              </a:rPr>
              <a:t>B</a:t>
            </a:r>
            <a:r>
              <a:rPr lang="de-DE" sz="1800" b="1" dirty="0">
                <a:solidFill>
                  <a:srgbClr val="000000"/>
                </a:solidFill>
                <a:latin typeface="Calibri Light" panose="020F0302020204030204" pitchFamily="34" charset="0"/>
              </a:rPr>
              <a:t>. Stadträumliche </a:t>
            </a:r>
            <a:r>
              <a:rPr lang="de-DE" sz="1800" b="1" dirty="0" smtClean="0">
                <a:solidFill>
                  <a:srgbClr val="000000"/>
                </a:solidFill>
                <a:latin typeface="Calibri Light" panose="020F0302020204030204" pitchFamily="34" charset="0"/>
              </a:rPr>
              <a:t>Prinzipien</a:t>
            </a:r>
          </a:p>
          <a:p>
            <a:pPr marL="342900" indent="-342900" algn="l">
              <a:buClr>
                <a:srgbClr val="FFEA00"/>
              </a:buClr>
              <a:buFont typeface="Wingdings" pitchFamily="2" charset="2"/>
              <a:buChar char="n"/>
            </a:pPr>
            <a:r>
              <a:rPr lang="de-DE" sz="1800" b="1" dirty="0" smtClean="0">
                <a:solidFill>
                  <a:srgbClr val="000000"/>
                </a:solidFill>
                <a:latin typeface="Calibri Light" panose="020F0302020204030204" pitchFamily="34" charset="0"/>
              </a:rPr>
              <a:t>C</a:t>
            </a:r>
            <a:r>
              <a:rPr lang="de-DE" sz="1800" b="1" dirty="0">
                <a:solidFill>
                  <a:srgbClr val="000000"/>
                </a:solidFill>
                <a:latin typeface="Calibri Light" panose="020F0302020204030204" pitchFamily="34" charset="0"/>
              </a:rPr>
              <a:t>. Städtebauliche </a:t>
            </a:r>
            <a:r>
              <a:rPr lang="de-DE" sz="1800" b="1" dirty="0" smtClean="0">
                <a:solidFill>
                  <a:srgbClr val="000000"/>
                </a:solidFill>
                <a:latin typeface="Calibri Light" panose="020F0302020204030204" pitchFamily="34" charset="0"/>
              </a:rPr>
              <a:t>Prinzipien</a:t>
            </a:r>
          </a:p>
          <a:p>
            <a:pPr marL="342900" indent="-342900" algn="l">
              <a:buClr>
                <a:srgbClr val="FFEA00"/>
              </a:buClr>
              <a:buFont typeface="Wingdings" pitchFamily="2" charset="2"/>
              <a:buChar char="n"/>
            </a:pPr>
            <a:r>
              <a:rPr lang="de-DE" sz="1800" b="1" dirty="0" smtClean="0">
                <a:solidFill>
                  <a:srgbClr val="000000"/>
                </a:solidFill>
                <a:latin typeface="Calibri Light" panose="020F0302020204030204" pitchFamily="34" charset="0"/>
              </a:rPr>
              <a:t>D</a:t>
            </a:r>
            <a:r>
              <a:rPr lang="de-DE" sz="1800" b="1" dirty="0">
                <a:solidFill>
                  <a:srgbClr val="000000"/>
                </a:solidFill>
                <a:latin typeface="Calibri Light" panose="020F0302020204030204" pitchFamily="34" charset="0"/>
              </a:rPr>
              <a:t>. Gebäudebezogene </a:t>
            </a:r>
            <a:r>
              <a:rPr lang="de-DE" sz="1800" b="1" dirty="0" smtClean="0">
                <a:solidFill>
                  <a:srgbClr val="000000"/>
                </a:solidFill>
                <a:latin typeface="Calibri Light" panose="020F0302020204030204" pitchFamily="34" charset="0"/>
              </a:rPr>
              <a:t>Prinzipen</a:t>
            </a:r>
          </a:p>
          <a:p>
            <a:pPr marL="342900" indent="-342900" algn="l">
              <a:buClr>
                <a:srgbClr val="FFEA00"/>
              </a:buClr>
              <a:buFont typeface="Wingdings" pitchFamily="2" charset="2"/>
              <a:buChar char="n"/>
            </a:pPr>
            <a:r>
              <a:rPr lang="de-DE" sz="1800" b="1" dirty="0" smtClean="0">
                <a:solidFill>
                  <a:srgbClr val="000000"/>
                </a:solidFill>
                <a:latin typeface="Calibri Light" panose="020F0302020204030204" pitchFamily="34" charset="0"/>
              </a:rPr>
              <a:t>E</a:t>
            </a:r>
            <a:r>
              <a:rPr lang="de-DE" sz="1800" b="1" dirty="0">
                <a:solidFill>
                  <a:srgbClr val="000000"/>
                </a:solidFill>
                <a:latin typeface="Calibri Light" panose="020F0302020204030204" pitchFamily="34" charset="0"/>
              </a:rPr>
              <a:t>. Stadtstrukturtypen </a:t>
            </a:r>
            <a:r>
              <a:rPr lang="de-DE" sz="1800" b="1" dirty="0" smtClean="0">
                <a:solidFill>
                  <a:srgbClr val="000000"/>
                </a:solidFill>
                <a:latin typeface="Calibri Light" panose="020F0302020204030204" pitchFamily="34" charset="0"/>
              </a:rPr>
              <a:t>Dresdens</a:t>
            </a:r>
            <a:endParaRPr lang="de-DE" sz="2400" dirty="0">
              <a:solidFill>
                <a:schemeClr val="tx1"/>
              </a:solidFill>
            </a:endParaRPr>
          </a:p>
        </p:txBody>
      </p:sp>
    </p:spTree>
    <p:extLst>
      <p:ext uri="{BB962C8B-B14F-4D97-AF65-F5344CB8AC3E}">
        <p14:creationId xmlns:p14="http://schemas.microsoft.com/office/powerpoint/2010/main" val="38708923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3448" y="339502"/>
            <a:ext cx="9164302" cy="792088"/>
          </a:xfrm>
          <a:prstGeom prst="rect">
            <a:avLst/>
          </a:prstGeom>
        </p:spPr>
        <p:txBody>
          <a:bodyPr vert="horz" lIns="576000" tIns="36000" rIns="57600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3200" dirty="0" smtClean="0"/>
              <a:t>Kapitel A. Baukulturelle Grundsätze - </a:t>
            </a:r>
            <a:r>
              <a:rPr lang="de-DE" sz="2400" dirty="0" smtClean="0"/>
              <a:t>Neun</a:t>
            </a:r>
            <a:r>
              <a:rPr lang="de-DE" sz="2400" i="1" dirty="0" smtClean="0"/>
              <a:t> Thesen </a:t>
            </a:r>
            <a:r>
              <a:rPr lang="de-DE" sz="2400" dirty="0" smtClean="0"/>
              <a:t>zur architektur-politischen Entwicklung von Dresden</a:t>
            </a:r>
            <a:endParaRPr lang="de-DE" sz="2400" dirty="0"/>
          </a:p>
        </p:txBody>
      </p:sp>
      <p:sp>
        <p:nvSpPr>
          <p:cNvPr id="12" name="Untertitel 2"/>
          <p:cNvSpPr txBox="1">
            <a:spLocks/>
          </p:cNvSpPr>
          <p:nvPr/>
        </p:nvSpPr>
        <p:spPr>
          <a:xfrm>
            <a:off x="0" y="1419622"/>
            <a:ext cx="9144000" cy="2651351"/>
          </a:xfrm>
          <a:prstGeom prst="rect">
            <a:avLst/>
          </a:prstGeom>
        </p:spPr>
        <p:txBody>
          <a:bodyPr vert="horz" lIns="612000" tIns="45720" rIns="612000" bIns="45720" rtlCol="0" anchor="t">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57188" indent="-357188" algn="l" defTabSz="447675">
              <a:tabLst>
                <a:tab pos="357188" algn="l"/>
              </a:tabLst>
            </a:pPr>
            <a:r>
              <a:rPr lang="de-DE" sz="1600" b="1" i="1" dirty="0" smtClean="0">
                <a:solidFill>
                  <a:schemeClr val="tx1"/>
                </a:solidFill>
              </a:rPr>
              <a:t>1.	Historische Spuren bilden das Fundament für Neues:</a:t>
            </a:r>
            <a:r>
              <a:rPr lang="de-DE" sz="1600" i="1" dirty="0" smtClean="0">
                <a:solidFill>
                  <a:schemeClr val="tx1"/>
                </a:solidFill>
              </a:rPr>
              <a:t>                                                 </a:t>
            </a:r>
            <a:r>
              <a:rPr lang="de-DE" sz="1600" dirty="0" smtClean="0">
                <a:solidFill>
                  <a:schemeClr val="tx1"/>
                </a:solidFill>
              </a:rPr>
              <a:t>Bewusstwerdung für den Ort,  Berücksichtigung lokaler Besonderheiten</a:t>
            </a:r>
          </a:p>
          <a:p>
            <a:pPr marL="357188" indent="-357188" algn="l" defTabSz="447675">
              <a:tabLst>
                <a:tab pos="357188" algn="l"/>
              </a:tabLst>
            </a:pPr>
            <a:endParaRPr lang="de-DE" sz="1000" dirty="0" smtClean="0">
              <a:solidFill>
                <a:schemeClr val="tx1"/>
              </a:solidFill>
            </a:endParaRPr>
          </a:p>
          <a:p>
            <a:pPr marL="357188" indent="-357188" algn="l" defTabSz="447675">
              <a:buAutoNum type="arabicPeriod" startAt="2"/>
              <a:tabLst>
                <a:tab pos="357188" algn="l"/>
              </a:tabLst>
            </a:pPr>
            <a:r>
              <a:rPr lang="de-DE" sz="1600" b="1" i="1" dirty="0" smtClean="0">
                <a:solidFill>
                  <a:schemeClr val="tx1"/>
                </a:solidFill>
              </a:rPr>
              <a:t>Gemischte Stadt für das tägliche Leben und Arbeiten:</a:t>
            </a:r>
            <a:r>
              <a:rPr lang="de-DE" sz="1600" b="1" dirty="0" smtClean="0">
                <a:solidFill>
                  <a:schemeClr val="tx1"/>
                </a:solidFill>
              </a:rPr>
              <a:t>                                                  </a:t>
            </a:r>
            <a:r>
              <a:rPr lang="de-DE" sz="1600" dirty="0" smtClean="0">
                <a:solidFill>
                  <a:schemeClr val="tx1"/>
                </a:solidFill>
              </a:rPr>
              <a:t>unterschiedliche Wohn-, Erholungs- und Arbeitsformen, Urbanität</a:t>
            </a:r>
          </a:p>
          <a:p>
            <a:pPr marL="357188" indent="-357188" algn="l" defTabSz="447675">
              <a:tabLst>
                <a:tab pos="357188" algn="l"/>
              </a:tabLst>
            </a:pPr>
            <a:endParaRPr lang="de-DE" sz="1000" dirty="0" smtClean="0">
              <a:solidFill>
                <a:schemeClr val="tx1"/>
              </a:solidFill>
            </a:endParaRPr>
          </a:p>
          <a:p>
            <a:pPr marL="357188" indent="-357188" algn="l" defTabSz="357188">
              <a:buAutoNum type="arabicPeriod" startAt="3"/>
              <a:tabLst>
                <a:tab pos="357188" algn="l"/>
              </a:tabLst>
            </a:pPr>
            <a:r>
              <a:rPr lang="de-DE" sz="1600" b="1" i="1" dirty="0" smtClean="0">
                <a:solidFill>
                  <a:schemeClr val="tx1"/>
                </a:solidFill>
              </a:rPr>
              <a:t>Neue Gebäude geben Identität für den Stadtraum:</a:t>
            </a:r>
            <a:r>
              <a:rPr lang="de-DE" sz="1600" dirty="0" smtClean="0">
                <a:solidFill>
                  <a:schemeClr val="tx1"/>
                </a:solidFill>
              </a:rPr>
              <a:t>                                                          „Wohlfühlen“, „Angesprochen Sein“, positives Ambiente, Gefühl der Zugehörigkeit</a:t>
            </a:r>
          </a:p>
          <a:p>
            <a:pPr marL="357188" indent="-357188" algn="l" defTabSz="447675">
              <a:tabLst>
                <a:tab pos="357188" algn="l"/>
              </a:tabLst>
            </a:pPr>
            <a:endParaRPr lang="de-DE" sz="1000" dirty="0" smtClean="0">
              <a:solidFill>
                <a:schemeClr val="tx1"/>
              </a:solidFill>
            </a:endParaRPr>
          </a:p>
          <a:p>
            <a:pPr marL="357188" indent="-357188" algn="l" defTabSz="447675">
              <a:buAutoNum type="arabicPeriod" startAt="4"/>
              <a:tabLst>
                <a:tab pos="357188" algn="l"/>
              </a:tabLst>
            </a:pPr>
            <a:r>
              <a:rPr lang="de-DE" sz="1600" b="1" i="1" dirty="0" smtClean="0">
                <a:solidFill>
                  <a:schemeClr val="tx1"/>
                </a:solidFill>
              </a:rPr>
              <a:t>Lebenswerte Orte mit Stadtbaukunst gestalten:                                                                 </a:t>
            </a:r>
            <a:r>
              <a:rPr lang="de-DE" sz="1600" dirty="0" smtClean="0">
                <a:solidFill>
                  <a:schemeClr val="tx1"/>
                </a:solidFill>
              </a:rPr>
              <a:t>übergeordnete </a:t>
            </a:r>
            <a:r>
              <a:rPr lang="de-DE" sz="1600" dirty="0" err="1" smtClean="0">
                <a:solidFill>
                  <a:schemeClr val="tx1"/>
                </a:solidFill>
              </a:rPr>
              <a:t>Raumidee</a:t>
            </a:r>
            <a:r>
              <a:rPr lang="de-DE" sz="1600" dirty="0" smtClean="0">
                <a:solidFill>
                  <a:schemeClr val="tx1"/>
                </a:solidFill>
              </a:rPr>
              <a:t> in einem angemessenen Maßstab, Ordnung der Elemente</a:t>
            </a:r>
          </a:p>
          <a:p>
            <a:pPr algn="l" defTabSz="447675"/>
            <a:endParaRPr lang="de-DE" sz="800" dirty="0" smtClean="0">
              <a:solidFill>
                <a:schemeClr val="tx1"/>
              </a:solidFill>
            </a:endParaRPr>
          </a:p>
          <a:p>
            <a:pPr marL="356616" indent="-356616" algn="l">
              <a:spcBef>
                <a:spcPts val="0"/>
              </a:spcBef>
              <a:tabLst>
                <a:tab pos="357251" algn="l"/>
                <a:tab pos="538226" algn="l"/>
              </a:tabLst>
            </a:pPr>
            <a:endParaRPr lang="de-DE" sz="1400" dirty="0" smtClean="0">
              <a:solidFill>
                <a:schemeClr val="tx1"/>
              </a:solidFill>
            </a:endParaRPr>
          </a:p>
        </p:txBody>
      </p:sp>
      <p:sp>
        <p:nvSpPr>
          <p:cNvPr id="8" name="Fußzeilenplatzhalter 3"/>
          <p:cNvSpPr>
            <a:spLocks noGrp="1"/>
          </p:cNvSpPr>
          <p:nvPr>
            <p:ph type="ftr" sz="quarter" idx="11"/>
          </p:nvPr>
        </p:nvSpPr>
        <p:spPr>
          <a:xfrm>
            <a:off x="7528" y="4731990"/>
            <a:ext cx="9167750" cy="424124"/>
          </a:xfrm>
        </p:spPr>
        <p:txBody>
          <a:bodyPr lIns="576000" rIns="576000" bIns="216000" anchor="t"/>
          <a:lstStyle/>
          <a:p>
            <a:pPr algn="l"/>
            <a:r>
              <a:rPr lang="de-DE" sz="900" dirty="0" smtClean="0">
                <a:solidFill>
                  <a:srgbClr val="000000"/>
                </a:solidFill>
                <a:latin typeface="Calibri" panose="020F0502020204030204" pitchFamily="34" charset="0"/>
              </a:rPr>
              <a:t>Gestaltungsleitlinie </a:t>
            </a:r>
            <a:r>
              <a:rPr lang="de-DE" sz="900" dirty="0">
                <a:solidFill>
                  <a:srgbClr val="000000"/>
                </a:solidFill>
                <a:latin typeface="Calibri" panose="020F0502020204030204" pitchFamily="34" charset="0"/>
              </a:rPr>
              <a:t>I Landeshauptstadt Dresden I Geschäftsbereich für Stadtentwicklung, Bau, Verkehr und Liegenschaften I </a:t>
            </a:r>
            <a:r>
              <a:rPr lang="de-DE" sz="900" dirty="0" smtClean="0">
                <a:solidFill>
                  <a:srgbClr val="000000"/>
                </a:solidFill>
                <a:latin typeface="Calibri" panose="020F0502020204030204" pitchFamily="34" charset="0"/>
              </a:rPr>
              <a:t>November 2022</a:t>
            </a:r>
            <a:r>
              <a:rPr lang="de-DE" sz="900" dirty="0" smtClean="0">
                <a:solidFill>
                  <a:srgbClr val="000000"/>
                </a:solidFill>
                <a:latin typeface="Calibri Light" panose="020F0302020204030204" pitchFamily="34" charset="0"/>
              </a:rPr>
              <a:t> </a:t>
            </a:r>
            <a:r>
              <a:rPr lang="de-DE" sz="900" dirty="0">
                <a:solidFill>
                  <a:srgbClr val="000000"/>
                </a:solidFill>
                <a:latin typeface="Calibri" panose="020F0502020204030204" pitchFamily="34" charset="0"/>
              </a:rPr>
              <a:t>I Folie </a:t>
            </a:r>
            <a:r>
              <a:rPr lang="de-DE" sz="900" dirty="0" smtClean="0">
                <a:solidFill>
                  <a:srgbClr val="000000"/>
                </a:solidFill>
                <a:latin typeface="Calibri" panose="020F0502020204030204" pitchFamily="34" charset="0"/>
              </a:rPr>
              <a:t>7</a:t>
            </a:r>
            <a:endParaRPr lang="de-DE" sz="900" dirty="0"/>
          </a:p>
          <a:p>
            <a:pPr algn="l"/>
            <a:endParaRPr lang="de-DE" sz="900" dirty="0">
              <a:solidFill>
                <a:schemeClr val="tx1"/>
              </a:solidFill>
            </a:endParaRPr>
          </a:p>
        </p:txBody>
      </p:sp>
    </p:spTree>
    <p:extLst>
      <p:ext uri="{BB962C8B-B14F-4D97-AF65-F5344CB8AC3E}">
        <p14:creationId xmlns:p14="http://schemas.microsoft.com/office/powerpoint/2010/main" val="51772397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2019-04-08 Präsentation3">
  <a:themeElements>
    <a:clrScheme name="Farbwelt LHD 2019">
      <a:dk1>
        <a:sysClr val="windowText" lastClr="000000"/>
      </a:dk1>
      <a:lt1>
        <a:srgbClr val="FFEA00"/>
      </a:lt1>
      <a:dk2>
        <a:srgbClr val="283138"/>
      </a:dk2>
      <a:lt2>
        <a:srgbClr val="FFEA00"/>
      </a:lt2>
      <a:accent1>
        <a:srgbClr val="A69100"/>
      </a:accent1>
      <a:accent2>
        <a:srgbClr val="A5A5A5"/>
      </a:accent2>
      <a:accent3>
        <a:srgbClr val="F4D60D"/>
      </a:accent3>
      <a:accent4>
        <a:srgbClr val="A2C037"/>
      </a:accent4>
      <a:accent5>
        <a:srgbClr val="2296CF"/>
      </a:accent5>
      <a:accent6>
        <a:srgbClr val="85170F"/>
      </a:accent6>
      <a:hlink>
        <a:srgbClr val="83BEEB"/>
      </a:hlink>
      <a:folHlink>
        <a:srgbClr val="2296CF"/>
      </a:folHlink>
    </a:clrScheme>
    <a:fontScheme name="Schriftarten LHD">
      <a:majorFont>
        <a:latin typeface="Calibri"/>
        <a:ea typeface=""/>
        <a:cs typeface=""/>
      </a:majorFont>
      <a:minorFont>
        <a:latin typeface="Calibri Light"/>
        <a:ea typeface=""/>
        <a:cs typeface=""/>
      </a:minorFont>
    </a:fontScheme>
    <a:fmtScheme name="Perspektive">
      <a:fillStyleLst>
        <a:solidFill>
          <a:schemeClr val="phClr"/>
        </a:solidFill>
        <a:gradFill rotWithShape="1">
          <a:gsLst>
            <a:gs pos="0">
              <a:schemeClr val="phClr">
                <a:tint val="50000"/>
                <a:alpha val="100000"/>
                <a:satMod val="160000"/>
                <a:lumMod val="105000"/>
              </a:schemeClr>
            </a:gs>
            <a:gs pos="41000">
              <a:schemeClr val="phClr">
                <a:tint val="57000"/>
                <a:satMod val="180000"/>
                <a:lumMod val="99000"/>
              </a:schemeClr>
            </a:gs>
            <a:gs pos="100000">
              <a:schemeClr val="phClr">
                <a:tint val="80000"/>
                <a:satMod val="200000"/>
                <a:lumMod val="104000"/>
              </a:schemeClr>
            </a:gs>
          </a:gsLst>
          <a:lin ang="5400000" scaled="1"/>
        </a:gradFill>
        <a:gradFill rotWithShape="1">
          <a:gsLst>
            <a:gs pos="0">
              <a:schemeClr val="phClr">
                <a:tint val="96000"/>
                <a:satMod val="130000"/>
                <a:lumMod val="114000"/>
              </a:schemeClr>
            </a:gs>
            <a:gs pos="60000">
              <a:schemeClr val="phClr">
                <a:tint val="100000"/>
                <a:satMod val="106000"/>
                <a:lumMod val="110000"/>
              </a:schemeClr>
            </a:gs>
            <a:gs pos="100000">
              <a:schemeClr val="ph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50800" dist="38100" dir="5400000" rotWithShape="0">
              <a:srgbClr val="000000">
                <a:alpha val="28000"/>
              </a:srgbClr>
            </a:outerShdw>
          </a:effectLst>
        </a:effectStyle>
        <a:effectStyle>
          <a:effectLst>
            <a:outerShdw blurRad="47625" dist="38100" dir="5400000" sy="98000" rotWithShape="0">
              <a:srgbClr val="000000">
                <a:alpha val="48000"/>
              </a:srgbClr>
            </a:outerShdw>
          </a:effectLst>
          <a:scene3d>
            <a:camera prst="orthographicFront">
              <a:rot lat="0" lon="0" rev="0"/>
            </a:camera>
            <a:lightRig rig="twoPt" dir="br">
              <a:rot lat="0" lon="0" rev="8700000"/>
            </a:lightRig>
          </a:scene3d>
          <a:sp3d prstMaterial="matte">
            <a:bevelT w="25400" h="53975"/>
          </a:sp3d>
        </a:effectStyle>
        <a:effectStyle>
          <a:effectLst>
            <a:reflection blurRad="12700" stA="24000" endPos="28000" dist="50800" dir="5400000" sy="-100000" rotWithShape="0"/>
          </a:effectLst>
          <a:scene3d>
            <a:camera prst="orthographicFront">
              <a:rot lat="0" lon="0" rev="0"/>
            </a:camera>
            <a:lightRig rig="threePt" dir="t">
              <a:rot lat="0" lon="0" rev="4800000"/>
            </a:lightRig>
          </a:scene3d>
          <a:sp3d>
            <a:bevelT w="69850" h="31750"/>
          </a:sp3d>
        </a:effectStyle>
      </a:effectStyleLst>
      <a:bgFillStyleLst>
        <a:solidFill>
          <a:schemeClr val="phClr"/>
        </a:solidFill>
        <a:gradFill rotWithShape="1">
          <a:gsLst>
            <a:gs pos="0">
              <a:schemeClr val="phClr">
                <a:tint val="100000"/>
                <a:shade val="80000"/>
                <a:satMod val="100000"/>
                <a:lumMod val="100000"/>
              </a:schemeClr>
            </a:gs>
            <a:gs pos="65000">
              <a:schemeClr val="phClr">
                <a:tint val="100000"/>
                <a:shade val="95000"/>
                <a:satMod val="100000"/>
                <a:lumMod val="100000"/>
              </a:schemeClr>
            </a:gs>
            <a:gs pos="100000">
              <a:schemeClr val="phClr">
                <a:tint val="88000"/>
                <a:shade val="100000"/>
                <a:satMod val="400000"/>
                <a:lumMod val="100000"/>
              </a:schemeClr>
            </a:gs>
          </a:gsLst>
          <a:lin ang="5400000" scaled="0"/>
        </a:gradFill>
        <a:blipFill rotWithShape="1">
          <a:blip xmlns:r="http://schemas.openxmlformats.org/officeDocument/2006/relationships" r:embed="rId1">
            <a:duotone>
              <a:schemeClr val="phClr">
                <a:tint val="95000"/>
                <a:satMod val="90000"/>
              </a:schemeClr>
              <a:schemeClr val="phClr">
                <a:shade val="92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Präsentation_2020.pptx" id="{A142EFA4-BBEB-4B48-B2AE-8AC6CCF452C9}" vid="{26D5317B-5C2B-4A9D-A662-6FBB7CFF4F37}"/>
    </a:ext>
  </a:extLst>
</a:theme>
</file>

<file path=ppt/theme/theme2.xml><?xml version="1.0" encoding="utf-8"?>
<a:theme xmlns:a="http://schemas.openxmlformats.org/drawingml/2006/main" name="Benutzerdefiniertes 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chriftarten LHD">
      <a:majorFont>
        <a:latin typeface="Calibri"/>
        <a:ea typeface=""/>
        <a:cs typeface=""/>
      </a:majorFont>
      <a:minorFont>
        <a:latin typeface="Calibri Light"/>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äsentation_2020.pptx" id="{A142EFA4-BBEB-4B48-B2AE-8AC6CCF452C9}" vid="{57DA280A-81B4-4F45-8D52-78A4188E4684}"/>
    </a:ext>
  </a:ext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PowerPoint_Praesentation_LHD_2020 (2)</Template>
  <TotalTime>0</TotalTime>
  <Words>2288</Words>
  <Application>Microsoft Office PowerPoint</Application>
  <PresentationFormat>Bildschirmpräsentation (16:9)</PresentationFormat>
  <Paragraphs>272</Paragraphs>
  <Slides>44</Slides>
  <Notes>33</Notes>
  <HiddenSlides>0</HiddenSlides>
  <MMClips>0</MMClips>
  <ScaleCrop>false</ScaleCrop>
  <HeadingPairs>
    <vt:vector size="6" baseType="variant">
      <vt:variant>
        <vt:lpstr>Verwendete Schriftarten</vt:lpstr>
      </vt:variant>
      <vt:variant>
        <vt:i4>6</vt:i4>
      </vt:variant>
      <vt:variant>
        <vt:lpstr>Design</vt:lpstr>
      </vt:variant>
      <vt:variant>
        <vt:i4>2</vt:i4>
      </vt:variant>
      <vt:variant>
        <vt:lpstr>Folientitel</vt:lpstr>
      </vt:variant>
      <vt:variant>
        <vt:i4>44</vt:i4>
      </vt:variant>
    </vt:vector>
  </HeadingPairs>
  <TitlesOfParts>
    <vt:vector size="52" baseType="lpstr">
      <vt:lpstr>MS PGothic</vt:lpstr>
      <vt:lpstr>Arial</vt:lpstr>
      <vt:lpstr>Calibri</vt:lpstr>
      <vt:lpstr>Calibri Light</vt:lpstr>
      <vt:lpstr>Garamond</vt:lpstr>
      <vt:lpstr>Wingdings</vt:lpstr>
      <vt:lpstr>2019-04-08 Präsentation3</vt:lpstr>
      <vt:lpstr>Benutzerdefiniertes 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LHD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Heckmann, Anja</dc:creator>
  <cp:lastModifiedBy>Heckmann, Anja</cp:lastModifiedBy>
  <cp:revision>71</cp:revision>
  <cp:lastPrinted>2022-11-08T13:59:54Z</cp:lastPrinted>
  <dcterms:created xsi:type="dcterms:W3CDTF">2021-07-28T09:32:44Z</dcterms:created>
  <dcterms:modified xsi:type="dcterms:W3CDTF">2022-11-08T14:44:04Z</dcterms:modified>
</cp:coreProperties>
</file>