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8"/>
  </p:notesMasterIdLst>
  <p:sldIdLst>
    <p:sldId id="256" r:id="rId3"/>
    <p:sldId id="268" r:id="rId4"/>
    <p:sldId id="366" r:id="rId5"/>
    <p:sldId id="382" r:id="rId6"/>
    <p:sldId id="260" r:id="rId7"/>
    <p:sldId id="387" r:id="rId8"/>
    <p:sldId id="389" r:id="rId9"/>
    <p:sldId id="390" r:id="rId10"/>
    <p:sldId id="388" r:id="rId11"/>
    <p:sldId id="287" r:id="rId12"/>
    <p:sldId id="278" r:id="rId13"/>
    <p:sldId id="279" r:id="rId14"/>
    <p:sldId id="392" r:id="rId15"/>
    <p:sldId id="391" r:id="rId16"/>
    <p:sldId id="282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FF"/>
    <a:srgbClr val="73FD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4B9502-791A-5049-BDFB-1F5BD88EBA48}" v="2" dt="2024-11-22T14:01:08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4"/>
  </p:normalViewPr>
  <p:slideViewPr>
    <p:cSldViewPr snapToGrid="0">
      <p:cViewPr varScale="1">
        <p:scale>
          <a:sx n="106" d="100"/>
          <a:sy n="106" d="100"/>
        </p:scale>
        <p:origin x="19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ara Hoffmann" userId="249e687d26c143bf" providerId="LiveId" clId="{B24B9502-791A-5049-BDFB-1F5BD88EBA48}"/>
    <pc:docChg chg="undo custSel modSld">
      <pc:chgData name="Barbara Hoffmann" userId="249e687d26c143bf" providerId="LiveId" clId="{B24B9502-791A-5049-BDFB-1F5BD88EBA48}" dt="2024-11-22T14:02:50.565" v="169" actId="20577"/>
      <pc:docMkLst>
        <pc:docMk/>
      </pc:docMkLst>
      <pc:sldChg chg="modSp mod">
        <pc:chgData name="Barbara Hoffmann" userId="249e687d26c143bf" providerId="LiveId" clId="{B24B9502-791A-5049-BDFB-1F5BD88EBA48}" dt="2024-11-22T13:57:32.671" v="75" actId="20577"/>
        <pc:sldMkLst>
          <pc:docMk/>
          <pc:sldMk cId="0" sldId="278"/>
        </pc:sldMkLst>
        <pc:spChg chg="mod">
          <ac:chgData name="Barbara Hoffmann" userId="249e687d26c143bf" providerId="LiveId" clId="{B24B9502-791A-5049-BDFB-1F5BD88EBA48}" dt="2024-11-22T13:57:32.671" v="75" actId="20577"/>
          <ac:spMkLst>
            <pc:docMk/>
            <pc:sldMk cId="0" sldId="278"/>
            <ac:spMk id="224" creationId="{00000000-0000-0000-0000-000000000000}"/>
          </ac:spMkLst>
        </pc:spChg>
      </pc:sldChg>
      <pc:sldChg chg="modSp mod">
        <pc:chgData name="Barbara Hoffmann" userId="249e687d26c143bf" providerId="LiveId" clId="{B24B9502-791A-5049-BDFB-1F5BD88EBA48}" dt="2024-11-22T14:02:50.565" v="169" actId="20577"/>
        <pc:sldMkLst>
          <pc:docMk/>
          <pc:sldMk cId="0" sldId="282"/>
        </pc:sldMkLst>
        <pc:spChg chg="mod">
          <ac:chgData name="Barbara Hoffmann" userId="249e687d26c143bf" providerId="LiveId" clId="{B24B9502-791A-5049-BDFB-1F5BD88EBA48}" dt="2024-11-22T14:02:50.565" v="169" actId="20577"/>
          <ac:spMkLst>
            <pc:docMk/>
            <pc:sldMk cId="0" sldId="282"/>
            <ac:spMk id="232" creationId="{00000000-0000-0000-0000-000000000000}"/>
          </ac:spMkLst>
        </pc:spChg>
      </pc:sldChg>
      <pc:sldChg chg="modSp mod">
        <pc:chgData name="Barbara Hoffmann" userId="249e687d26c143bf" providerId="LiveId" clId="{B24B9502-791A-5049-BDFB-1F5BD88EBA48}" dt="2024-11-22T14:01:50.931" v="132" actId="313"/>
        <pc:sldMkLst>
          <pc:docMk/>
          <pc:sldMk cId="271444788" sldId="287"/>
        </pc:sldMkLst>
        <pc:spChg chg="mod">
          <ac:chgData name="Barbara Hoffmann" userId="249e687d26c143bf" providerId="LiveId" clId="{B24B9502-791A-5049-BDFB-1F5BD88EBA48}" dt="2024-11-22T14:01:50.931" v="132" actId="313"/>
          <ac:spMkLst>
            <pc:docMk/>
            <pc:sldMk cId="271444788" sldId="287"/>
            <ac:spMk id="230" creationId="{00000000-0000-0000-0000-000000000000}"/>
          </ac:spMkLst>
        </pc:spChg>
      </pc:sldChg>
      <pc:sldChg chg="modSp mod">
        <pc:chgData name="Barbara Hoffmann" userId="249e687d26c143bf" providerId="LiveId" clId="{B24B9502-791A-5049-BDFB-1F5BD88EBA48}" dt="2024-11-22T14:02:36.894" v="134" actId="1076"/>
        <pc:sldMkLst>
          <pc:docMk/>
          <pc:sldMk cId="2030570414" sldId="391"/>
        </pc:sldMkLst>
        <pc:spChg chg="mod">
          <ac:chgData name="Barbara Hoffmann" userId="249e687d26c143bf" providerId="LiveId" clId="{B24B9502-791A-5049-BDFB-1F5BD88EBA48}" dt="2024-11-22T14:02:36.894" v="134" actId="1076"/>
          <ac:spMkLst>
            <pc:docMk/>
            <pc:sldMk cId="2030570414" sldId="391"/>
            <ac:spMk id="3" creationId="{DFA46C22-3430-99CA-4368-31F37F284BD9}"/>
          </ac:spMkLst>
        </pc:spChg>
      </pc:sldChg>
      <pc:sldChg chg="addSp delSp modSp mod">
        <pc:chgData name="Barbara Hoffmann" userId="249e687d26c143bf" providerId="LiveId" clId="{B24B9502-791A-5049-BDFB-1F5BD88EBA48}" dt="2024-11-22T14:02:18.694" v="133" actId="108"/>
        <pc:sldMkLst>
          <pc:docMk/>
          <pc:sldMk cId="40853187" sldId="392"/>
        </pc:sldMkLst>
        <pc:spChg chg="mod">
          <ac:chgData name="Barbara Hoffmann" userId="249e687d26c143bf" providerId="LiveId" clId="{B24B9502-791A-5049-BDFB-1F5BD88EBA48}" dt="2024-11-22T14:02:18.694" v="133" actId="108"/>
          <ac:spMkLst>
            <pc:docMk/>
            <pc:sldMk cId="40853187" sldId="392"/>
            <ac:spMk id="2" creationId="{E5346778-69C9-0DC8-9367-8BF0299043F3}"/>
          </ac:spMkLst>
        </pc:spChg>
        <pc:spChg chg="del mod">
          <ac:chgData name="Barbara Hoffmann" userId="249e687d26c143bf" providerId="LiveId" clId="{B24B9502-791A-5049-BDFB-1F5BD88EBA48}" dt="2024-11-22T14:00:00.299" v="90" actId="478"/>
          <ac:spMkLst>
            <pc:docMk/>
            <pc:sldMk cId="40853187" sldId="392"/>
            <ac:spMk id="3" creationId="{B1195279-8BF5-86B5-DB11-63E6B4101CD1}"/>
          </ac:spMkLst>
        </pc:spChg>
        <pc:spChg chg="add del mod">
          <ac:chgData name="Barbara Hoffmann" userId="249e687d26c143bf" providerId="LiveId" clId="{B24B9502-791A-5049-BDFB-1F5BD88EBA48}" dt="2024-11-22T14:00:14.855" v="108" actId="478"/>
          <ac:spMkLst>
            <pc:docMk/>
            <pc:sldMk cId="40853187" sldId="392"/>
            <ac:spMk id="5" creationId="{E765F37B-9A0C-25AD-2017-B5F6BD10B74B}"/>
          </ac:spMkLst>
        </pc:spChg>
        <pc:spChg chg="add mod">
          <ac:chgData name="Barbara Hoffmann" userId="249e687d26c143bf" providerId="LiveId" clId="{B24B9502-791A-5049-BDFB-1F5BD88EBA48}" dt="2024-11-22T14:01:20.793" v="127"/>
          <ac:spMkLst>
            <pc:docMk/>
            <pc:sldMk cId="40853187" sldId="392"/>
            <ac:spMk id="6" creationId="{E85614F7-0F21-CD2D-D190-97992945184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solidFill>
                  <a:srgbClr val="000000"/>
                </a:solidFill>
                <a:latin typeface="Calibri"/>
              </a:rPr>
              <a:t>Folie mittels Klicken verschieben</a:t>
            </a: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Format der Notizen mittels Klicken bearbeiten</a:t>
            </a:r>
          </a:p>
        </p:txBody>
      </p:sp>
      <p:sp>
        <p:nvSpPr>
          <p:cNvPr id="13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&lt;Kopfzeile&gt;</a:t>
            </a:r>
          </a:p>
        </p:txBody>
      </p:sp>
      <p:sp>
        <p:nvSpPr>
          <p:cNvPr id="13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  <p:sp>
        <p:nvSpPr>
          <p:cNvPr id="13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3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fld id="{6732765D-8882-4620-BF8B-DD4E638C8883}" type="slidenum">
              <a:rPr lang="de-DE" sz="1400" b="0" strike="noStrike" spc="-1">
                <a:solidFill>
                  <a:srgbClr val="000000"/>
                </a:solidFill>
                <a:latin typeface="Calibri"/>
              </a:rPr>
              <a:t>‹Nr.›</a:t>
            </a:fld>
            <a:endParaRPr lang="de-DE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3" hidden="1"/>
          <p:cNvSpPr/>
          <p:nvPr/>
        </p:nvSpPr>
        <p:spPr>
          <a:xfrm>
            <a:off x="2477880" y="6320880"/>
            <a:ext cx="44812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>
                <a:solidFill>
                  <a:schemeClr val="dk2"/>
                </a:solidFill>
                <a:latin typeface="Open Sans"/>
              </a:rPr>
              <a:t>Vorlesung Wissenschaftliches Arbeiten in den Geowissenschaften</a:t>
            </a: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  <a:p>
            <a:pPr defTabSz="82296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Institut für Geographie / Jasmin Bimüller, Barbara Hoffmann, Philipp Janke</a:t>
            </a: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  <a:p>
            <a:pPr defTabSz="82296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WiSe 2023/24 // 16.10.2023</a:t>
            </a: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11" name="Gerade Verbindung 14"/>
          <p:cNvCxnSpPr/>
          <p:nvPr/>
        </p:nvCxnSpPr>
        <p:spPr>
          <a:xfrm>
            <a:off x="0" y="6122880"/>
            <a:ext cx="12195360" cy="3600"/>
          </a:xfrm>
          <a:prstGeom prst="straightConnector1">
            <a:avLst/>
          </a:prstGeom>
          <a:ln w="12700">
            <a:solidFill>
              <a:srgbClr val="A6A6A6"/>
            </a:solidFill>
            <a:round/>
          </a:ln>
        </p:spPr>
      </p:cxnSp>
      <p:sp>
        <p:nvSpPr>
          <p:cNvPr id="2" name="Textfeld 11" hidden="1"/>
          <p:cNvSpPr/>
          <p:nvPr/>
        </p:nvSpPr>
        <p:spPr>
          <a:xfrm>
            <a:off x="7157880" y="6167520"/>
            <a:ext cx="701280" cy="504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br>
              <a:rPr sz="800"/>
            </a:br>
            <a:r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Folie </a:t>
            </a:r>
            <a:fld id="{C99327DF-CA2B-490B-A3B5-1E38B971888F}" type="slidenum"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‹Nr.›</a:t>
            </a:fld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" name="Grafik 8"/>
          <p:cNvPicPr/>
          <p:nvPr/>
        </p:nvPicPr>
        <p:blipFill>
          <a:blip r:embed="rId14"/>
          <a:stretch/>
        </p:blipFill>
        <p:spPr>
          <a:xfrm>
            <a:off x="10973880" y="6336360"/>
            <a:ext cx="766800" cy="347040"/>
          </a:xfrm>
          <a:prstGeom prst="rect">
            <a:avLst/>
          </a:prstGeom>
          <a:ln w="0">
            <a:noFill/>
          </a:ln>
        </p:spPr>
      </p:pic>
      <p:pic>
        <p:nvPicPr>
          <p:cNvPr id="4" name="Grafik 9"/>
          <p:cNvPicPr/>
          <p:nvPr/>
        </p:nvPicPr>
        <p:blipFill>
          <a:blip r:embed="rId15"/>
          <a:stretch/>
        </p:blipFill>
        <p:spPr>
          <a:xfrm>
            <a:off x="506160" y="6336720"/>
            <a:ext cx="1112040" cy="320760"/>
          </a:xfrm>
          <a:prstGeom prst="rect">
            <a:avLst/>
          </a:prstGeom>
          <a:ln w="0">
            <a:noFill/>
          </a:ln>
        </p:spPr>
      </p:pic>
      <p:sp>
        <p:nvSpPr>
          <p:cNvPr id="5" name="Rechteck 12"/>
          <p:cNvSpPr/>
          <p:nvPr/>
        </p:nvSpPr>
        <p:spPr>
          <a:xfrm>
            <a:off x="0" y="1204920"/>
            <a:ext cx="12188520" cy="5649480"/>
          </a:xfrm>
          <a:prstGeom prst="rect">
            <a:avLst/>
          </a:prstGeom>
          <a:gradFill rotWithShape="0">
            <a:gsLst>
              <a:gs pos="14000">
                <a:srgbClr val="0069B4"/>
              </a:gs>
              <a:gs pos="100000">
                <a:srgbClr val="00305D"/>
              </a:gs>
            </a:gsLst>
            <a:lin ang="150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822960">
              <a:lnSpc>
                <a:spcPct val="100000"/>
              </a:lnSpc>
            </a:pPr>
            <a:endParaRPr lang="de-DE" sz="1800" b="0" strike="noStrike" spc="-1">
              <a:solidFill>
                <a:schemeClr val="lt1"/>
              </a:solidFill>
              <a:latin typeface="Open Sans"/>
            </a:endParaRPr>
          </a:p>
        </p:txBody>
      </p:sp>
      <p:pic>
        <p:nvPicPr>
          <p:cNvPr id="6" name="Grafik 8"/>
          <p:cNvPicPr/>
          <p:nvPr/>
        </p:nvPicPr>
        <p:blipFill>
          <a:blip r:embed="rId16"/>
          <a:stretch/>
        </p:blipFill>
        <p:spPr>
          <a:xfrm>
            <a:off x="10692720" y="328320"/>
            <a:ext cx="1215000" cy="551160"/>
          </a:xfrm>
          <a:prstGeom prst="rect">
            <a:avLst/>
          </a:prstGeom>
          <a:ln w="0">
            <a:noFill/>
          </a:ln>
        </p:spPr>
      </p:pic>
      <p:pic>
        <p:nvPicPr>
          <p:cNvPr id="7" name="Grafik 10"/>
          <p:cNvPicPr/>
          <p:nvPr/>
        </p:nvPicPr>
        <p:blipFill>
          <a:blip r:embed="rId17"/>
          <a:stretch/>
        </p:blipFill>
        <p:spPr>
          <a:xfrm>
            <a:off x="290160" y="349560"/>
            <a:ext cx="1761120" cy="509760"/>
          </a:xfrm>
          <a:prstGeom prst="rect">
            <a:avLst/>
          </a:prstGeom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00" b="0" strike="noStrike" spc="-1">
                <a:solidFill>
                  <a:srgbClr val="000000"/>
                </a:solidFill>
                <a:latin typeface="Calibri"/>
              </a:rPr>
              <a:t>Format des Titeltextes durch Klicken bearbeiten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feld 3"/>
          <p:cNvSpPr/>
          <p:nvPr/>
        </p:nvSpPr>
        <p:spPr>
          <a:xfrm>
            <a:off x="2477880" y="6316228"/>
            <a:ext cx="4481280" cy="3693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 dirty="0">
                <a:solidFill>
                  <a:schemeClr val="dk2"/>
                </a:solidFill>
                <a:latin typeface="Open Sans"/>
              </a:rPr>
              <a:t>Vorlesung Wissenschaftliches Arbeiten in den Geowissenschaften</a:t>
            </a:r>
            <a:endParaRPr lang="de-DE" sz="800" b="0" strike="noStrike" spc="-1" dirty="0">
              <a:solidFill>
                <a:srgbClr val="000000"/>
              </a:solidFill>
              <a:latin typeface="Calibri"/>
            </a:endParaRPr>
          </a:p>
          <a:p>
            <a:pPr defTabSz="82296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 dirty="0">
                <a:solidFill>
                  <a:schemeClr val="dk2"/>
                </a:solidFill>
                <a:latin typeface="Open Sans"/>
                <a:ea typeface="Open Sans"/>
              </a:rPr>
              <a:t>Institut für Geographie / Barbara Hoffmann</a:t>
            </a:r>
            <a:endParaRPr lang="de-DE" sz="800" b="0" strike="noStrike" spc="-1" dirty="0">
              <a:solidFill>
                <a:srgbClr val="000000"/>
              </a:solidFill>
              <a:latin typeface="Calibri"/>
            </a:endParaRPr>
          </a:p>
          <a:p>
            <a:pPr defTabSz="82296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 dirty="0" err="1">
                <a:solidFill>
                  <a:schemeClr val="dk2"/>
                </a:solidFill>
                <a:latin typeface="Open Sans"/>
                <a:ea typeface="Open Sans"/>
              </a:rPr>
              <a:t>WiSe</a:t>
            </a:r>
            <a:r>
              <a:rPr lang="de-DE" sz="800" b="0" strike="noStrike" spc="-1" dirty="0">
                <a:solidFill>
                  <a:schemeClr val="dk2"/>
                </a:solidFill>
                <a:latin typeface="Open Sans"/>
                <a:ea typeface="Open Sans"/>
              </a:rPr>
              <a:t> 2024/25 // 25.11. – 29.11.2024</a:t>
            </a:r>
            <a:endParaRPr lang="de-DE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47" name="Gerade Verbindung 14"/>
          <p:cNvCxnSpPr/>
          <p:nvPr/>
        </p:nvCxnSpPr>
        <p:spPr>
          <a:xfrm>
            <a:off x="0" y="6122880"/>
            <a:ext cx="12195360" cy="3600"/>
          </a:xfrm>
          <a:prstGeom prst="straightConnector1">
            <a:avLst/>
          </a:prstGeom>
          <a:ln w="12700">
            <a:solidFill>
              <a:srgbClr val="A6A6A6"/>
            </a:solidFill>
            <a:round/>
          </a:ln>
        </p:spPr>
      </p:cxnSp>
      <p:sp>
        <p:nvSpPr>
          <p:cNvPr id="48" name="Textfeld 11"/>
          <p:cNvSpPr/>
          <p:nvPr/>
        </p:nvSpPr>
        <p:spPr>
          <a:xfrm>
            <a:off x="7157880" y="6167520"/>
            <a:ext cx="701280" cy="504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br>
              <a:rPr sz="800"/>
            </a:br>
            <a:r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Folie </a:t>
            </a:r>
            <a:fld id="{018DA352-CBCE-43D4-B4DA-98831A025F45}" type="slidenum"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‹Nr.›</a:t>
            </a:fld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9" name="Grafik 8"/>
          <p:cNvPicPr/>
          <p:nvPr/>
        </p:nvPicPr>
        <p:blipFill>
          <a:blip r:embed="rId14"/>
          <a:stretch/>
        </p:blipFill>
        <p:spPr>
          <a:xfrm>
            <a:off x="10973880" y="6336360"/>
            <a:ext cx="766800" cy="347040"/>
          </a:xfrm>
          <a:prstGeom prst="rect">
            <a:avLst/>
          </a:prstGeom>
          <a:ln w="0">
            <a:noFill/>
          </a:ln>
        </p:spPr>
      </p:pic>
      <p:pic>
        <p:nvPicPr>
          <p:cNvPr id="50" name="Grafik 9"/>
          <p:cNvPicPr/>
          <p:nvPr/>
        </p:nvPicPr>
        <p:blipFill>
          <a:blip r:embed="rId15"/>
          <a:stretch/>
        </p:blipFill>
        <p:spPr>
          <a:xfrm>
            <a:off x="506160" y="6336720"/>
            <a:ext cx="1112040" cy="320760"/>
          </a:xfrm>
          <a:prstGeom prst="rect">
            <a:avLst/>
          </a:prstGeom>
          <a:ln w="0">
            <a:noFill/>
          </a:ln>
        </p:spPr>
      </p:pic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00" b="0" strike="noStrike" spc="-1">
                <a:solidFill>
                  <a:srgbClr val="000000"/>
                </a:solidFill>
                <a:latin typeface="Calibri"/>
              </a:rPr>
              <a:t>Format des Titeltextes durch Klicken bearbeiten</a:t>
            </a: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tu-dresden.de/bu/umwelt/geo/geographie/humangeo/studium/handreichung-wissenschaftlich-arbeiten-und-schreiben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padlet.com/hoffmannbarbararoro/breakout-link/Bk5x4drkEx6JqZgz-WZ3GbDNemlnXL0p6" TargetMode="External"/><Relationship Id="rId3" Type="http://schemas.openxmlformats.org/officeDocument/2006/relationships/hyperlink" Target="https://padlet.com/hoffmannbarbararoro/breakout-link/DKrG4njVKpQo41y3-WZ3GbDNemlnXL0p6" TargetMode="External"/><Relationship Id="rId7" Type="http://schemas.openxmlformats.org/officeDocument/2006/relationships/hyperlink" Target="https://padlet.com/hoffmannbarbararoro/breakout-link/PkpnqABopJn6vD0B-WZ3GbDNemlnXL0p6" TargetMode="External"/><Relationship Id="rId2" Type="http://schemas.openxmlformats.org/officeDocument/2006/relationships/hyperlink" Target="https://padlet.com/hoffmannbarbararoro/breakout-link/K8wMqGO6jMzoqZJO-WZ3GbDNemlnXL0p6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adlet.com/hoffmannbarbararoro/breakout-link/PkpnqABopJplvD0B-WZ3GbDNemlnXL0p6" TargetMode="External"/><Relationship Id="rId5" Type="http://schemas.openxmlformats.org/officeDocument/2006/relationships/hyperlink" Target="https://padlet.com/hoffmannbarbararoro/breakout-link/K8wMqGO6jMgBqZJO-WZ3GbDNemlnXL0p6" TargetMode="External"/><Relationship Id="rId10" Type="http://schemas.openxmlformats.org/officeDocument/2006/relationships/hyperlink" Target="https://padlet.com/hoffmannbarbararoro/breakout-link/d6AO26l7AK3QvojL-WZ3GbDNemlnXL0p6" TargetMode="External"/><Relationship Id="rId4" Type="http://schemas.openxmlformats.org/officeDocument/2006/relationships/hyperlink" Target="https://padlet.com/hoffmannbarbararoro/breakout-link/3n6K2WQZdkdXv0A9-WZ3GbDNemlnXL0p6" TargetMode="External"/><Relationship Id="rId9" Type="http://schemas.openxmlformats.org/officeDocument/2006/relationships/hyperlink" Target="https://padlet.com/hoffmannbarbararoro/breakout-link/DKrG4njVKpBd41y3-WZ3GbDNemlnXL0p6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0.png"/><Relationship Id="rId7" Type="http://schemas.openxmlformats.org/officeDocument/2006/relationships/image" Target="../media/image7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11" Type="http://schemas.openxmlformats.org/officeDocument/2006/relationships/image" Target="../media/image90.png"/><Relationship Id="rId5" Type="http://schemas.openxmlformats.org/officeDocument/2006/relationships/image" Target="../media/image60.pn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8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i-kompass.com/richtig-zitieren/primaerliteratur-sekundaerliteratur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slub-dresden.de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109160" y="3786840"/>
            <a:ext cx="10432800" cy="1104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600" b="1" strike="noStrike" spc="-1">
                <a:solidFill>
                  <a:schemeClr val="lt1"/>
                </a:solidFill>
                <a:latin typeface="Open Sans"/>
              </a:rPr>
              <a:t>Tutorium Wissenschaftliches Arbeiten in den </a:t>
            </a:r>
            <a:br>
              <a:rPr sz="3600"/>
            </a:br>
            <a:r>
              <a:rPr lang="de-DE" sz="3600" b="1" strike="noStrike" spc="-1">
                <a:solidFill>
                  <a:schemeClr val="lt1"/>
                </a:solidFill>
                <a:latin typeface="Open Sans"/>
              </a:rPr>
              <a:t>Geowissenschaften</a:t>
            </a:r>
            <a:endParaRPr lang="de-DE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subTitle"/>
          </p:nvPr>
        </p:nvSpPr>
        <p:spPr>
          <a:xfrm>
            <a:off x="882720" y="4980240"/>
            <a:ext cx="8164080" cy="121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28600"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Tutorium 3 – Korrektes Zitieren; korrekter Umgang mit gedanklichem Eigentum  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de-DE" sz="1600" b="0" strike="noStrike" spc="-1" dirty="0" err="1">
                <a:solidFill>
                  <a:schemeClr val="lt1"/>
                </a:solidFill>
                <a:latin typeface="Open Sans"/>
              </a:rPr>
              <a:t>WiSe</a:t>
            </a: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 2024/25 // 25.11. – </a:t>
            </a:r>
            <a:r>
              <a:rPr lang="de-DE" sz="1600" spc="-1" dirty="0">
                <a:solidFill>
                  <a:schemeClr val="lt1"/>
                </a:solidFill>
                <a:latin typeface="Open Sans"/>
              </a:rPr>
              <a:t>29</a:t>
            </a: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.11.2024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/>
          </p:nvPr>
        </p:nvSpPr>
        <p:spPr>
          <a:xfrm>
            <a:off x="882720" y="2939040"/>
            <a:ext cx="6102360" cy="488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Barbara Hoffmann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Institut für Geographie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874800" y="345960"/>
            <a:ext cx="10576800" cy="680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Faustregeln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/>
          </p:nvPr>
        </p:nvSpPr>
        <p:spPr>
          <a:xfrm>
            <a:off x="874799" y="923667"/>
            <a:ext cx="10812375" cy="528712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anchor="t">
            <a:noAutofit/>
          </a:bodyPr>
          <a:lstStyle/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endParaRPr lang="de-DE" sz="2000" spc="-1" dirty="0">
              <a:solidFill>
                <a:srgbClr val="000000"/>
              </a:solidFill>
              <a:latin typeface="Calibri"/>
            </a:endParaRP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rgbClr val="000000"/>
                </a:solidFill>
                <a:latin typeface="Calibri"/>
              </a:rPr>
              <a:t>immer eineindeutig markieren und nachweisen! (im Fließtext und im </a:t>
            </a:r>
            <a:r>
              <a:rPr lang="de-DE" sz="2000" spc="-1" dirty="0" err="1">
                <a:solidFill>
                  <a:srgbClr val="000000"/>
                </a:solidFill>
                <a:latin typeface="Calibri"/>
              </a:rPr>
              <a:t>Q.verzeichnis</a:t>
            </a:r>
            <a:r>
              <a:rPr lang="de-DE" sz="2000" spc="-1" dirty="0">
                <a:solidFill>
                  <a:srgbClr val="000000"/>
                </a:solidFill>
                <a:latin typeface="Calibri"/>
              </a:rPr>
              <a:t>)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800" b="0" strike="noStrike" spc="-1" dirty="0">
                <a:solidFill>
                  <a:srgbClr val="000000"/>
                </a:solidFill>
                <a:latin typeface="Calibri"/>
              </a:rPr>
              <a:t>Kenntlichmachen aller (!) am Zitat vorgenommenen Änderungen: „(x</a:t>
            </a:r>
            <a:r>
              <a:rPr lang="de-DE" sz="1800" b="1" strike="noStrike" spc="-1" dirty="0">
                <a:latin typeface="Calibri"/>
              </a:rPr>
              <a:t>x</a:t>
            </a:r>
            <a:r>
              <a:rPr lang="de-DE" sz="1800" b="0" strike="noStrike" spc="-1" dirty="0">
                <a:solidFill>
                  <a:srgbClr val="000000"/>
                </a:solidFill>
                <a:latin typeface="Calibri"/>
              </a:rPr>
              <a:t>x; </a:t>
            </a:r>
            <a:r>
              <a:rPr lang="de-DE" sz="1800" b="0" strike="noStrike" spc="-1" dirty="0" err="1">
                <a:solidFill>
                  <a:srgbClr val="000000"/>
                </a:solidFill>
                <a:latin typeface="Calibri"/>
              </a:rPr>
              <a:t>Herv</a:t>
            </a:r>
            <a:r>
              <a:rPr lang="de-DE" sz="1800" b="0" strike="noStrike" spc="-1" dirty="0">
                <a:solidFill>
                  <a:srgbClr val="000000"/>
                </a:solidFill>
                <a:latin typeface="Calibri"/>
              </a:rPr>
              <a:t>. HB)“ oder „[</a:t>
            </a:r>
            <a:r>
              <a:rPr lang="de-DE" sz="1800" b="0" strike="noStrike" spc="-1" dirty="0" err="1">
                <a:solidFill>
                  <a:srgbClr val="000000"/>
                </a:solidFill>
                <a:latin typeface="Calibri"/>
              </a:rPr>
              <a:t>xyz</a:t>
            </a:r>
            <a:r>
              <a:rPr lang="de-DE" sz="1800" b="0" strike="noStrike" spc="-1" dirty="0">
                <a:solidFill>
                  <a:srgbClr val="000000"/>
                </a:solidFill>
                <a:latin typeface="Calibri"/>
              </a:rPr>
              <a:t>]“ oder „(…)“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800" spc="-1" dirty="0">
                <a:solidFill>
                  <a:srgbClr val="000000"/>
                </a:solidFill>
                <a:latin typeface="Calibri"/>
              </a:rPr>
              <a:t>Kenntlichmachung besonderer Editionen im Original: „(</a:t>
            </a:r>
            <a:r>
              <a:rPr lang="de-DE" sz="1800" b="1" spc="-1" dirty="0">
                <a:solidFill>
                  <a:srgbClr val="000000"/>
                </a:solidFill>
                <a:latin typeface="Calibri"/>
              </a:rPr>
              <a:t>x</a:t>
            </a:r>
            <a:r>
              <a:rPr lang="de-DE" sz="1800" spc="-1" dirty="0">
                <a:solidFill>
                  <a:srgbClr val="000000"/>
                </a:solidFill>
                <a:latin typeface="Calibri"/>
              </a:rPr>
              <a:t>x</a:t>
            </a:r>
            <a:r>
              <a:rPr lang="de-DE" sz="1800" i="1" spc="-1" dirty="0">
                <a:solidFill>
                  <a:srgbClr val="000000"/>
                </a:solidFill>
                <a:latin typeface="Calibri"/>
              </a:rPr>
              <a:t>x</a:t>
            </a:r>
            <a:r>
              <a:rPr lang="de-DE" sz="1800" spc="-1" dirty="0">
                <a:solidFill>
                  <a:srgbClr val="000000"/>
                </a:solidFill>
                <a:latin typeface="Calibri"/>
              </a:rPr>
              <a:t>; </a:t>
            </a:r>
            <a:r>
              <a:rPr lang="de-DE" sz="1800" spc="-1" dirty="0" err="1">
                <a:solidFill>
                  <a:srgbClr val="000000"/>
                </a:solidFill>
                <a:latin typeface="Calibri"/>
              </a:rPr>
              <a:t>Herv</a:t>
            </a:r>
            <a:r>
              <a:rPr lang="de-DE" sz="1800" spc="-1" dirty="0">
                <a:solidFill>
                  <a:srgbClr val="000000"/>
                </a:solidFill>
                <a:latin typeface="Calibri"/>
              </a:rPr>
              <a:t>. </a:t>
            </a:r>
            <a:r>
              <a:rPr lang="de-DE" sz="1800" spc="-1" dirty="0" err="1">
                <a:solidFill>
                  <a:srgbClr val="000000"/>
                </a:solidFill>
                <a:latin typeface="Calibri"/>
              </a:rPr>
              <a:t>i.O</a:t>
            </a:r>
            <a:r>
              <a:rPr lang="de-DE" sz="1800" spc="-1" dirty="0">
                <a:solidFill>
                  <a:srgbClr val="000000"/>
                </a:solidFill>
                <a:latin typeface="Calibri"/>
              </a:rPr>
              <a:t>.)“ oder Übersetzungen 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800" spc="-1" dirty="0">
                <a:solidFill>
                  <a:srgbClr val="000000"/>
                </a:solidFill>
                <a:latin typeface="Calibri"/>
              </a:rPr>
              <a:t>wörtliches Zitieren, auch wenn‘s wehtut: z.B. Übernahme von Rechtschreibfehlern: „(…) </a:t>
            </a:r>
            <a:r>
              <a:rPr lang="de-DE" sz="1800" spc="-1" dirty="0" err="1">
                <a:solidFill>
                  <a:srgbClr val="000000"/>
                </a:solidFill>
                <a:latin typeface="Calibri"/>
              </a:rPr>
              <a:t>Ziehl</a:t>
            </a:r>
            <a:r>
              <a:rPr lang="de-DE" sz="1800" spc="-1" dirty="0">
                <a:solidFill>
                  <a:srgbClr val="000000"/>
                </a:solidFill>
                <a:latin typeface="Calibri"/>
              </a:rPr>
              <a:t>. (sic!)“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800" b="0" strike="noStrike" spc="-1" dirty="0">
                <a:solidFill>
                  <a:srgbClr val="000000"/>
                </a:solidFill>
                <a:latin typeface="Calibri"/>
              </a:rPr>
              <a:t>Klärung und Beleg zentraler Begriffe! (im Bsp.: </a:t>
            </a:r>
            <a:r>
              <a:rPr lang="de-DE" sz="1800" b="0" strike="noStrike" spc="-1" dirty="0" err="1">
                <a:solidFill>
                  <a:srgbClr val="000000"/>
                </a:solidFill>
                <a:latin typeface="Calibri"/>
              </a:rPr>
              <a:t>Ranciére</a:t>
            </a:r>
            <a:r>
              <a:rPr lang="de-DE" sz="1800" spc="-1" dirty="0" err="1">
                <a:solidFill>
                  <a:srgbClr val="000000"/>
                </a:solidFill>
                <a:latin typeface="Calibri"/>
              </a:rPr>
              <a:t>s</a:t>
            </a:r>
            <a:r>
              <a:rPr lang="de-DE" sz="18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de-DE" sz="1800" i="1" spc="-1" dirty="0">
                <a:solidFill>
                  <a:srgbClr val="000000"/>
                </a:solidFill>
                <a:latin typeface="Calibri"/>
              </a:rPr>
              <a:t>unwissender Lehrmeister</a:t>
            </a:r>
            <a:r>
              <a:rPr lang="de-DE" sz="1800" b="0" strike="noStrike" spc="-1" dirty="0">
                <a:solidFill>
                  <a:srgbClr val="000000"/>
                </a:solidFill>
                <a:latin typeface="Calibri"/>
              </a:rPr>
              <a:t>)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800" spc="-1" dirty="0">
                <a:solidFill>
                  <a:srgbClr val="000000"/>
                </a:solidFill>
                <a:latin typeface="Calibri"/>
              </a:rPr>
              <a:t>keine Quellen zitieren, die nicht im Text eingebettet sind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800" spc="-1" dirty="0">
                <a:solidFill>
                  <a:srgbClr val="000000"/>
                </a:solidFill>
                <a:latin typeface="Calibri"/>
              </a:rPr>
              <a:t>Sekundärzitate vermeiden „(</a:t>
            </a:r>
            <a:r>
              <a:rPr lang="de-DE" sz="1800" spc="-1" dirty="0" err="1">
                <a:solidFill>
                  <a:srgbClr val="000000"/>
                </a:solidFill>
                <a:latin typeface="Calibri"/>
              </a:rPr>
              <a:t>xyz</a:t>
            </a:r>
            <a:r>
              <a:rPr lang="de-DE" sz="1800" spc="-1" dirty="0">
                <a:solidFill>
                  <a:srgbClr val="000000"/>
                </a:solidFill>
                <a:latin typeface="Calibri"/>
              </a:rPr>
              <a:t> in </a:t>
            </a:r>
            <a:r>
              <a:rPr lang="de-DE" sz="1800" spc="-1" dirty="0" err="1">
                <a:solidFill>
                  <a:srgbClr val="000000"/>
                </a:solidFill>
                <a:latin typeface="Calibri"/>
              </a:rPr>
              <a:t>abc</a:t>
            </a:r>
            <a:r>
              <a:rPr lang="de-DE" sz="1800" spc="-1" dirty="0">
                <a:solidFill>
                  <a:srgbClr val="000000"/>
                </a:solidFill>
                <a:latin typeface="Calibri"/>
              </a:rPr>
              <a:t> 1999: 12)“</a:t>
            </a:r>
          </a:p>
          <a:p>
            <a:pPr marL="1028700" lvl="1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400" spc="-1" dirty="0">
                <a:solidFill>
                  <a:srgbClr val="000000"/>
                </a:solidFill>
                <a:latin typeface="Calibri"/>
              </a:rPr>
              <a:t>besonderes Augenmerk, wenn gefordert, auf die Verwendung von geschützten Spatien, z.B. bei Abkürzungen: „u. a.“ </a:t>
            </a:r>
          </a:p>
          <a:p>
            <a:pPr lvl="1" indent="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1800" spc="-1" dirty="0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1400" spc="-1" dirty="0">
                <a:solidFill>
                  <a:srgbClr val="000000"/>
                </a:solidFill>
                <a:latin typeface="Calibri"/>
                <a:hlinkClick r:id="rId2"/>
              </a:rPr>
              <a:t>Handbuch für gute wissenschaftliche Praxis</a:t>
            </a:r>
            <a:r>
              <a:rPr lang="de-DE" sz="1400" spc="-1" dirty="0">
                <a:solidFill>
                  <a:srgbClr val="000000"/>
                </a:solidFill>
                <a:latin typeface="Calibri"/>
              </a:rPr>
              <a:t>, S. 30-38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endParaRPr lang="de-DE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444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874800" y="345960"/>
            <a:ext cx="10576800" cy="680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>
                <a:solidFill>
                  <a:schemeClr val="accent1"/>
                </a:solidFill>
                <a:latin typeface="Open Sans"/>
              </a:rPr>
              <a:t>Handlungssituation</a:t>
            </a:r>
            <a:endParaRPr lang="de-DE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874800" y="1080000"/>
            <a:ext cx="10576800" cy="499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Lernziele: 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1) Problemorientiertes Anwenden der Standards zum Zitieren und Angeben von Quellen.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2) Einblicke gewinnen in eine Funktionsweise der Prüfungsausschüsse.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Rollenverteilung: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1 Studi 			Verteidigung seines*ihres Vorgehens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1-2 </a:t>
            </a:r>
            <a:r>
              <a:rPr lang="de-DE" sz="2000" b="0" strike="noStrike" spc="-1" dirty="0" err="1">
                <a:solidFill>
                  <a:schemeClr val="dk1"/>
                </a:solidFill>
                <a:latin typeface="Open Sans"/>
              </a:rPr>
              <a:t>Prüfer:innen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		Plagiatsverdacht nachweisen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1 PA Vorsitzende 		Moderation und Abwägung / Protokoll (stichpunktartig)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spc="-1" dirty="0">
                <a:solidFill>
                  <a:srgbClr val="000000"/>
                </a:solidFill>
                <a:latin typeface="Calibri"/>
              </a:rPr>
              <a:t>Ich bin das Justitiariat und kann bei Fragen angeschrieben werden.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1" strike="noStrike" spc="-1" dirty="0">
                <a:solidFill>
                  <a:schemeClr val="accent1"/>
                </a:solidFill>
                <a:latin typeface="Open Sans"/>
              </a:rPr>
              <a:t>					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" name="Grafik 1" descr="Uhr mit einfarbiger Füllung">
            <a:extLst>
              <a:ext uri="{FF2B5EF4-FFF2-40B4-BE49-F238E27FC236}">
                <a16:creationId xmlns:a16="http://schemas.microsoft.com/office/drawing/2014/main" id="{78266C02-EEBF-1DBA-57AE-58E4BC8032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80356" y="189512"/>
            <a:ext cx="742488" cy="742488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903CB4AD-2B0D-554B-B770-49EEA33D49A4}"/>
              </a:ext>
            </a:extLst>
          </p:cNvPr>
          <p:cNvSpPr txBox="1"/>
          <p:nvPr/>
        </p:nvSpPr>
        <p:spPr>
          <a:xfrm>
            <a:off x="10314281" y="395130"/>
            <a:ext cx="1235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20min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874800" y="345960"/>
            <a:ext cx="10576800" cy="680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>
                <a:solidFill>
                  <a:schemeClr val="accent1"/>
                </a:solidFill>
                <a:latin typeface="Open Sans"/>
              </a:rPr>
              <a:t>Handlungssituation</a:t>
            </a:r>
            <a:endParaRPr lang="de-DE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875160" y="690120"/>
            <a:ext cx="10576800" cy="499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1" strike="noStrike" spc="-1" dirty="0">
                <a:solidFill>
                  <a:schemeClr val="dk1"/>
                </a:solidFill>
                <a:latin typeface="Open Sans"/>
              </a:rPr>
              <a:t>Situationsbeschreibung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: 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Der PA tagt zum zweiten Male. Verhandelt wird Ihre letzte Hausarbeit, denn Ihre </a:t>
            </a:r>
            <a:r>
              <a:rPr lang="de-DE" sz="2000" b="0" strike="noStrike" spc="-1" dirty="0" err="1">
                <a:solidFill>
                  <a:schemeClr val="dk1"/>
                </a:solidFill>
                <a:latin typeface="Open Sans"/>
              </a:rPr>
              <a:t>Prüfer:innen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 haben dem PA einen 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</a:rPr>
              <a:t>Plagiatsverdacht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 gemeldet. Sie wurden zur 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</a:rPr>
              <a:t>Aussprache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 vorgeladen, damit Sie Stellung beziehen können. Sie versuchen, mit Ihrer Arbeit durchzukommen, denn Sie sind sich 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</a:rPr>
              <a:t>keiner Schuld bewusst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, stehen jedoch am Anfang des Studiums und sind nun 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</a:rPr>
              <a:t>verunsichert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, nicht doch </a:t>
            </a:r>
            <a:r>
              <a:rPr lang="de-DE" sz="2000" b="0" strike="noStrike" spc="-1" dirty="0" err="1">
                <a:solidFill>
                  <a:schemeClr val="dk1"/>
                </a:solidFill>
                <a:latin typeface="Open Sans"/>
              </a:rPr>
              <a:t>vlt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</a:rPr>
              <a:t> unsauber gearbeitet zu haben. 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Aber Sie haben Grund zu hoffen: Die 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PA Vorsitzende ist Studierenden wohlgesonnen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 und Ihre </a:t>
            </a:r>
            <a:r>
              <a:rPr lang="de-DE" sz="2000" b="1" strike="noStrike" spc="-1" dirty="0" err="1">
                <a:solidFill>
                  <a:schemeClr val="dk1"/>
                </a:solidFill>
                <a:latin typeface="Open Sans"/>
                <a:ea typeface="Noto Sans SC Regular"/>
              </a:rPr>
              <a:t>Prüfer:innen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 sind daran interessiert, Sie in Ihrem Lernprozess zu unterstützen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. Sie können daher auf einen wertschätzenden und zielorientierten Ausschuss vertrauen und offen sprechen.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Alle Mitglieder des PA sind gleichberechtigt und 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zur Verschwiegenheit verpflichtet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. Heute wird kein Urteil über Ihre abschließende Benotung gefällt, sondern lediglich 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protokolliert</a:t>
            </a:r>
            <a:r>
              <a:rPr lang="de-DE" sz="2000" b="0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, um das Gesagte dem ganzen Ausschuss zur Abstimmung vorzulegen. 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algn="r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1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Viel Erfolg!   			</a:t>
            </a:r>
            <a:r>
              <a:rPr lang="de-DE" sz="2000" strike="noStrike" spc="-1" dirty="0">
                <a:solidFill>
                  <a:srgbClr val="FF0000"/>
                </a:solidFill>
                <a:latin typeface="Open Sans"/>
                <a:ea typeface="Noto Sans SC Regular"/>
              </a:rPr>
              <a:t>Disclaimer:</a:t>
            </a:r>
            <a:r>
              <a:rPr lang="de-DE" sz="2000" b="1" strike="noStrike" spc="-1" dirty="0">
                <a:solidFill>
                  <a:schemeClr val="dk1"/>
                </a:solidFill>
                <a:latin typeface="Open Sans"/>
                <a:ea typeface="Noto Sans SC Regular"/>
              </a:rPr>
              <a:t> </a:t>
            </a:r>
            <a:r>
              <a:rPr lang="de-DE" sz="2000" b="0" strike="noStrike" spc="-1" dirty="0">
                <a:solidFill>
                  <a:srgbClr val="FF0000"/>
                </a:solidFill>
                <a:latin typeface="Calibri"/>
              </a:rPr>
              <a:t>Wohlwollen entscheidet im PA nicht über das Votum! 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1" strike="noStrike" spc="-1" dirty="0">
                <a:solidFill>
                  <a:schemeClr val="accent1"/>
                </a:solidFill>
                <a:latin typeface="Open Sans"/>
                <a:ea typeface="Noto Sans SC Regular"/>
              </a:rPr>
              <a:t>					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346778-69C9-0DC8-9367-8BF029904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spc="-1" dirty="0">
                <a:solidFill>
                  <a:schemeClr val="accent1"/>
                </a:solidFill>
                <a:latin typeface="Open Sans"/>
              </a:rPr>
              <a:t>Breakout-Link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85614F7-0F21-CD2D-D190-97992945184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1224379"/>
            <a:ext cx="10576800" cy="499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1 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https://padlet.com/hoffmannbarbararoro/breakout-link/K8wMqGO6jMzoqZJO-WZ3GbDNemlnXL0p6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2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https://padlet.com/hoffmannbarbararoro/breakout-link/DKrG4njVKpQo41y3-WZ3GbDNemlnXL0p6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3 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https://padlet.com/hoffmannbarbararoro/breakout-link/3n6K2WQZdkdXv0A9-WZ3GbDNemlnXL0p6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4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https://padlet.com/hoffmannbarbararoro/breakout-link/K8wMqGO6jMgBqZJO-WZ3GbDNemlnXL0p6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5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https://padlet.com/hoffmannbarbararoro/breakout-link/PkpnqABopJplvD0B-WZ3GbDNemlnXL0p6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6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https://padlet.com/hoffmannbarbararoro/breakout-link/PkpnqABopJn6vD0B-WZ3GbDNemlnXL0p6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7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https://padlet.com/hoffmannbarbararoro/breakout-link/Bk5x4drkEx6JqZgz-WZ3GbDNemlnXL0p6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8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https://padlet.com/hoffmannbarbararoro/breakout-link/DKrG4njVKpBd41y3-WZ3GbDNemlnXL0p6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 9</a:t>
            </a:r>
          </a:p>
          <a:p>
            <a:r>
              <a:rPr lang="de-D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https://padlet.com/hoffmannbarbararoro/breakout-link/d6AO26l7AK3QvojL-WZ3GbDNemlnXL0p6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53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C22679-D3D1-28E6-A03B-D161CFA24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spc="-1" dirty="0" err="1">
                <a:solidFill>
                  <a:schemeClr val="accent1"/>
                </a:solidFill>
                <a:latin typeface="Open Sans"/>
              </a:rPr>
              <a:t>Lizenzen</a:t>
            </a:r>
            <a:r>
              <a:rPr lang="en-GB" sz="2400" b="1" spc="-1" dirty="0">
                <a:solidFill>
                  <a:schemeClr val="accent1"/>
                </a:solidFill>
                <a:latin typeface="Open Sans"/>
              </a:rPr>
              <a:t> | OER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A46C22-3430-99CA-4368-31F37F284BD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479986"/>
            <a:ext cx="10972440" cy="4502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u="sng" spc="-1" dirty="0">
                <a:solidFill>
                  <a:schemeClr val="accent3"/>
                </a:solidFill>
                <a:latin typeface="Open Sans"/>
              </a:rPr>
              <a:t>FAQ zu offenen Lehr- und Lernmaterialien der SLUB</a:t>
            </a:r>
          </a:p>
          <a:p>
            <a:pPr marL="0" indent="0">
              <a:buNone/>
            </a:pPr>
            <a:endParaRPr lang="de-DE" sz="2000" u="sng" spc="-1" dirty="0">
              <a:solidFill>
                <a:schemeClr val="accent3"/>
              </a:solidFill>
              <a:latin typeface="Open Sans"/>
            </a:endParaRPr>
          </a:p>
          <a:p>
            <a:pPr marL="0" indent="0">
              <a:buNone/>
            </a:pPr>
            <a:r>
              <a:rPr lang="de-DE" sz="2000" u="sng" spc="-1" dirty="0">
                <a:solidFill>
                  <a:schemeClr val="accent3"/>
                </a:solidFill>
                <a:latin typeface="Open Sans"/>
              </a:rPr>
              <a:t>OER-Display der SLUB mit Best Practice Bsp.</a:t>
            </a:r>
          </a:p>
        </p:txBody>
      </p:sp>
    </p:spTree>
    <p:extLst>
      <p:ext uri="{BB962C8B-B14F-4D97-AF65-F5344CB8AC3E}">
        <p14:creationId xmlns:p14="http://schemas.microsoft.com/office/powerpoint/2010/main" val="2030570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874800" y="345960"/>
            <a:ext cx="10577160" cy="680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Nächste Veranstaltung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874800" y="1030320"/>
            <a:ext cx="10577160" cy="499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1" strike="noStrike" spc="-1" dirty="0">
                <a:solidFill>
                  <a:srgbClr val="00305E"/>
                </a:solidFill>
                <a:latin typeface="Open Sans"/>
              </a:rPr>
              <a:t>Wann?	50</a:t>
            </a:r>
            <a:r>
              <a:rPr lang="de-DE" sz="2000" b="0" strike="noStrike" spc="-1" dirty="0">
                <a:solidFill>
                  <a:srgbClr val="00305E"/>
                </a:solidFill>
                <a:latin typeface="Open Sans"/>
              </a:rPr>
              <a:t>. KW (Woche vom </a:t>
            </a:r>
            <a:r>
              <a:rPr lang="de-DE" sz="2000" spc="-1" dirty="0">
                <a:solidFill>
                  <a:srgbClr val="00305E"/>
                </a:solidFill>
                <a:latin typeface="Open Sans"/>
              </a:rPr>
              <a:t>09</a:t>
            </a:r>
            <a:r>
              <a:rPr lang="de-DE" sz="2000" b="0" strike="noStrike" spc="-1" dirty="0">
                <a:solidFill>
                  <a:srgbClr val="00305E"/>
                </a:solidFill>
                <a:latin typeface="Open Sans"/>
              </a:rPr>
              <a:t>.12.-12.12.2024)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1" strike="noStrike" spc="-1" dirty="0">
                <a:solidFill>
                  <a:srgbClr val="00305E"/>
                </a:solidFill>
                <a:latin typeface="Open Sans"/>
              </a:rPr>
              <a:t>Thema:	</a:t>
            </a:r>
            <a:r>
              <a:rPr lang="de-DE" sz="2000" spc="-1" dirty="0">
                <a:solidFill>
                  <a:srgbClr val="00305E"/>
                </a:solidFill>
                <a:latin typeface="Open Sans"/>
              </a:rPr>
              <a:t>wird noch bekannt gegeben</a:t>
            </a: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874800" y="345960"/>
            <a:ext cx="10576800" cy="680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Wiederholung Tut 2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874800" y="1030320"/>
            <a:ext cx="10576800" cy="499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1" strike="noStrike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1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Folienzoom 2">
                <a:extLst>
                  <a:ext uri="{FF2B5EF4-FFF2-40B4-BE49-F238E27FC236}">
                    <a16:creationId xmlns:a16="http://schemas.microsoft.com/office/drawing/2014/main" id="{1070039F-F151-8DCD-F47A-AC71884D615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53161412"/>
                  </p:ext>
                </p:extLst>
              </p:nvPr>
            </p:nvGraphicFramePr>
            <p:xfrm>
              <a:off x="923869" y="1251829"/>
              <a:ext cx="3048000" cy="1714500"/>
            </p:xfrm>
            <a:graphic>
              <a:graphicData uri="http://schemas.microsoft.com/office/powerpoint/2016/slidezoom">
                <pslz:sldZm>
                  <pslz:sldZmObj sldId="366" cId="1597728208">
                    <pslz:zmPr id="{06EBF866-D19D-294E-9B32-714583EE3528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Folienzoom 2">
                <a:extLst>
                  <a:ext uri="{FF2B5EF4-FFF2-40B4-BE49-F238E27FC236}">
                    <a16:creationId xmlns:a16="http://schemas.microsoft.com/office/drawing/2014/main" id="{1070039F-F151-8DCD-F47A-AC71884D615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23869" y="1251829"/>
                <a:ext cx="3048000" cy="1714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Folienzoom 4">
                <a:extLst>
                  <a:ext uri="{FF2B5EF4-FFF2-40B4-BE49-F238E27FC236}">
                    <a16:creationId xmlns:a16="http://schemas.microsoft.com/office/drawing/2014/main" id="{C4FF94FA-483A-1ACF-3326-F116758CCBC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46478416"/>
                  </p:ext>
                </p:extLst>
              </p:nvPr>
            </p:nvGraphicFramePr>
            <p:xfrm>
              <a:off x="923869" y="3286463"/>
              <a:ext cx="3048000" cy="1714500"/>
            </p:xfrm>
            <a:graphic>
              <a:graphicData uri="http://schemas.microsoft.com/office/powerpoint/2016/slidezoom">
                <pslz:sldZm>
                  <pslz:sldZmObj sldId="382" cId="2689484096">
                    <pslz:zmPr id="{F381C0C4-94A5-A14B-A88C-09A0BE3E9351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Folienzoom 4">
                <a:extLst>
                  <a:ext uri="{FF2B5EF4-FFF2-40B4-BE49-F238E27FC236}">
                    <a16:creationId xmlns:a16="http://schemas.microsoft.com/office/drawing/2014/main" id="{C4FF94FA-483A-1ACF-3326-F116758CCBC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23869" y="3286463"/>
                <a:ext cx="3048000" cy="1714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7" name="Folienzoom 6">
                <a:extLst>
                  <a:ext uri="{FF2B5EF4-FFF2-40B4-BE49-F238E27FC236}">
                    <a16:creationId xmlns:a16="http://schemas.microsoft.com/office/drawing/2014/main" id="{874F0A2E-636E-AA44-BCAB-8546158FC21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81248359"/>
                  </p:ext>
                </p:extLst>
              </p:nvPr>
            </p:nvGraphicFramePr>
            <p:xfrm>
              <a:off x="4389031" y="1251829"/>
              <a:ext cx="3048000" cy="1714500"/>
            </p:xfrm>
            <a:graphic>
              <a:graphicData uri="http://schemas.microsoft.com/office/powerpoint/2016/slidezoom">
                <pslz:sldZm>
                  <pslz:sldZmObj sldId="260" cId="0">
                    <pslz:zmPr id="{C621E452-EE31-E645-B8AF-F68698035252}" returnToParent="0" transitionDur="1000">
                      <p166:blipFill xmlns:p166="http://schemas.microsoft.com/office/powerpoint/2016/6/main">
                        <a:blip r:embed="rId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7" name="Folienzoom 6">
                <a:extLst>
                  <a:ext uri="{FF2B5EF4-FFF2-40B4-BE49-F238E27FC236}">
                    <a16:creationId xmlns:a16="http://schemas.microsoft.com/office/drawing/2014/main" id="{874F0A2E-636E-AA44-BCAB-8546158FC21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89031" y="1251829"/>
                <a:ext cx="3048000" cy="1714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Folienzoom 8">
                <a:extLst>
                  <a:ext uri="{FF2B5EF4-FFF2-40B4-BE49-F238E27FC236}">
                    <a16:creationId xmlns:a16="http://schemas.microsoft.com/office/drawing/2014/main" id="{E04D2BEA-7B2A-6CC8-92B1-AE9B49AA3D5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27784093"/>
                  </p:ext>
                </p:extLst>
              </p:nvPr>
            </p:nvGraphicFramePr>
            <p:xfrm>
              <a:off x="4389031" y="3286463"/>
              <a:ext cx="3048000" cy="1714500"/>
            </p:xfrm>
            <a:graphic>
              <a:graphicData uri="http://schemas.microsoft.com/office/powerpoint/2016/slidezoom">
                <pslz:sldZm>
                  <pslz:sldZmObj sldId="387" cId="991728124">
                    <pslz:zmPr id="{5298F72E-07A3-5A47-8235-239863210D69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Folienzoom 8">
                <a:extLst>
                  <a:ext uri="{FF2B5EF4-FFF2-40B4-BE49-F238E27FC236}">
                    <a16:creationId xmlns:a16="http://schemas.microsoft.com/office/drawing/2014/main" id="{E04D2BEA-7B2A-6CC8-92B1-AE9B49AA3D5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389031" y="3286463"/>
                <a:ext cx="3048000" cy="1714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Folienzoom 10">
                <a:extLst>
                  <a:ext uri="{FF2B5EF4-FFF2-40B4-BE49-F238E27FC236}">
                    <a16:creationId xmlns:a16="http://schemas.microsoft.com/office/drawing/2014/main" id="{55A464FE-7503-52AB-A833-9D3863A9583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52675212"/>
                  </p:ext>
                </p:extLst>
              </p:nvPr>
            </p:nvGraphicFramePr>
            <p:xfrm>
              <a:off x="7854193" y="2571750"/>
              <a:ext cx="3048000" cy="1714500"/>
            </p:xfrm>
            <a:graphic>
              <a:graphicData uri="http://schemas.microsoft.com/office/powerpoint/2016/slidezoom">
                <pslz:sldZm>
                  <pslz:sldZmObj sldId="389" cId="3752499236">
                    <pslz:zmPr id="{DBCD0054-59A3-2F46-A133-9BE4854B8355}" returnToParent="0" transitionDur="1000">
                      <p166:blipFill xmlns:p166="http://schemas.microsoft.com/office/powerpoint/2016/6/main">
                        <a:blip r:embed="rId10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Folienzoom 10">
                <a:extLst>
                  <a:ext uri="{FF2B5EF4-FFF2-40B4-BE49-F238E27FC236}">
                    <a16:creationId xmlns:a16="http://schemas.microsoft.com/office/drawing/2014/main" id="{55A464FE-7503-52AB-A833-9D3863A9583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854193" y="2571750"/>
                <a:ext cx="3048000" cy="17145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FDD6">
            <a:alpha val="5618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 idx="4294967295"/>
          </p:nvPr>
        </p:nvSpPr>
        <p:spPr>
          <a:xfrm>
            <a:off x="807243" y="312444"/>
            <a:ext cx="10577513" cy="681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 auf Wissenschaftlichkeit prüfen 1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BB30857-662F-7D72-040F-97F967167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877412"/>
            <a:ext cx="11582400" cy="510317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2B523BD-A874-D97C-47D5-12F637170914}"/>
              </a:ext>
            </a:extLst>
          </p:cNvPr>
          <p:cNvSpPr txBox="1"/>
          <p:nvPr/>
        </p:nvSpPr>
        <p:spPr>
          <a:xfrm>
            <a:off x="8668256" y="5897260"/>
            <a:ext cx="3179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chemeClr val="accent1"/>
                </a:solidFill>
              </a:rPr>
              <a:t>Quelle: Folie 17 aus VL 2, WiSe23/24</a:t>
            </a:r>
          </a:p>
        </p:txBody>
      </p:sp>
    </p:spTree>
    <p:extLst>
      <p:ext uri="{BB962C8B-B14F-4D97-AF65-F5344CB8AC3E}">
        <p14:creationId xmlns:p14="http://schemas.microsoft.com/office/powerpoint/2010/main" val="159772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FDD6">
            <a:alpha val="56186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5E6273-E4EA-C144-E3EE-DB7F79E41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>
            <a:extLst>
              <a:ext uri="{FF2B5EF4-FFF2-40B4-BE49-F238E27FC236}">
                <a16:creationId xmlns:a16="http://schemas.microsoft.com/office/drawing/2014/main" id="{0E891C68-146E-CAB8-D02B-D97D40495EB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39320" y="349283"/>
            <a:ext cx="10577513" cy="681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 auf Wissenschaftlichkeit prüfen 2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303AA148-2D4A-F0CF-14F3-28C94EA20D77}"/>
              </a:ext>
            </a:extLst>
          </p:cNvPr>
          <p:cNvSpPr txBox="1">
            <a:spLocks/>
          </p:cNvSpPr>
          <p:nvPr/>
        </p:nvSpPr>
        <p:spPr>
          <a:xfrm>
            <a:off x="874800" y="1030320"/>
            <a:ext cx="10577880" cy="499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Art des Arguments 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(dazu ist ein sog. Close Reading nötig)</a:t>
            </a: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schlüssig; logisch aufgebaut; gut belegt; transparent; kontrovers; abgewogen</a:t>
            </a:r>
          </a:p>
          <a:p>
            <a:pPr marL="343080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Masse und Qualität der Quellen 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(dazu ist eine genauere Kenntnis des Diskurses nötig)</a:t>
            </a: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nur Quellen im Verzeichnis, die auch tatsächlich im Text zitiert werden; seriös; aktuell; korrekt zitiert und sinnvoll eingebettet; jedes Argument gestützt?</a:t>
            </a:r>
          </a:p>
          <a:p>
            <a:pPr marL="343080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 err="1">
                <a:solidFill>
                  <a:schemeClr val="accent1"/>
                </a:solidFill>
                <a:latin typeface="Open Sans"/>
              </a:rPr>
              <a:t>Autor:in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und Verlag 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(dazu ist online-Recherche nötig)</a:t>
            </a: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an anerkannten Institutionen tätig; Reputation in der Fachwelt; Verlag renommiert und Fachspezifisch; </a:t>
            </a:r>
            <a:r>
              <a:rPr lang="de-DE" sz="1600" spc="-1" dirty="0" err="1">
                <a:solidFill>
                  <a:schemeClr val="accent1"/>
                </a:solidFill>
                <a:latin typeface="Open Sans"/>
              </a:rPr>
              <a:t>Reviewverfahren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 gesichert und transparent</a:t>
            </a:r>
          </a:p>
          <a:p>
            <a:pPr marL="343080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qualitätssichernde Maßnahmen 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(dazu ist online-Recherche nötig)</a:t>
            </a: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Peer-reviewt; gut verlegt; (häufig) von anderen zentralen Personen zitiert</a:t>
            </a:r>
          </a:p>
        </p:txBody>
      </p:sp>
    </p:spTree>
    <p:extLst>
      <p:ext uri="{BB962C8B-B14F-4D97-AF65-F5344CB8AC3E}">
        <p14:creationId xmlns:p14="http://schemas.microsoft.com/office/powerpoint/2010/main" val="268948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149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 idx="4294967295"/>
          </p:nvPr>
        </p:nvSpPr>
        <p:spPr>
          <a:xfrm>
            <a:off x="807244" y="356466"/>
            <a:ext cx="10577512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 unterscheiden und bewerten</a:t>
            </a:r>
            <a:endParaRPr lang="de-DE" sz="24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idx="4294967295"/>
          </p:nvPr>
        </p:nvSpPr>
        <p:spPr>
          <a:xfrm>
            <a:off x="565006" y="1116806"/>
            <a:ext cx="10577512" cy="46243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accent1"/>
                </a:solidFill>
                <a:latin typeface="Open Sans"/>
              </a:rPr>
              <a:t>Literaturtypen:</a:t>
            </a:r>
            <a:endParaRPr lang="de-DE" sz="2000" b="0" strike="noStrike" spc="-1" dirty="0">
              <a:solidFill>
                <a:schemeClr val="dk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„Was als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Primärliteratur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bezeichnet wird, sind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Informationen aus erster Hand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 Zu dieser Kategorie zählt jeder historische Text wie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Tagebücher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oder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Briefe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,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Reiseberichte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oder Artikel in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Zeitungen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, aber auch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Fotos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und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Gemälde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 Bei literarischen Studiengängen gehören auch Werke wie Romane, Gedichte o.ä. zu den primären Quellen, die wissenschaftliche Primärliteratur beinhaltet auch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Studien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.“ 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(</a:t>
            </a:r>
            <a:r>
              <a:rPr lang="de-DE" sz="900" b="0" u="sng" strike="noStrike" spc="-1" dirty="0">
                <a:solidFill>
                  <a:schemeClr val="accent1"/>
                </a:solidFill>
                <a:uFillTx/>
                <a:latin typeface="Open Sans"/>
                <a:hlinkClick r:id="rId2"/>
              </a:rPr>
              <a:t>https://studi-kompass.com/richtig-zitieren/primaerliteratur-sekundaerliteratur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, 05.11.2023, </a:t>
            </a:r>
            <a:r>
              <a:rPr lang="de-DE" sz="900" b="0" strike="noStrike" spc="-1" dirty="0" err="1">
                <a:solidFill>
                  <a:schemeClr val="accent1"/>
                </a:solidFill>
                <a:latin typeface="Open Sans"/>
              </a:rPr>
              <a:t>Herv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. J. </a:t>
            </a:r>
            <a:r>
              <a:rPr lang="de-DE" sz="900" b="0" strike="noStrike" spc="-1" dirty="0" err="1">
                <a:solidFill>
                  <a:schemeClr val="accent1"/>
                </a:solidFill>
                <a:latin typeface="Open Sans"/>
              </a:rPr>
              <a:t>Bimüller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)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b="0" strike="noStrike" spc="-1" dirty="0">
              <a:solidFill>
                <a:schemeClr val="dk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„Sekundärliteratur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ist, kurz gesagt,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der Primärliteratur gewidmet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 Es handelt sich um Fachbücher, die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primäre Quellen interpretierten, beschreiben und analysieren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 Auch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Biografien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und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Monografien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gehören zur Sekundärliteratur.“ 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(</a:t>
            </a:r>
            <a:r>
              <a:rPr lang="de-DE" sz="900" b="0" u="sng" strike="noStrike" spc="-1" dirty="0">
                <a:solidFill>
                  <a:schemeClr val="accent1"/>
                </a:solidFill>
                <a:uFillTx/>
                <a:latin typeface="Open Sans"/>
                <a:hlinkClick r:id="rId2"/>
              </a:rPr>
              <a:t>https://studi-kompass.com/richtig-zitieren/primaerliteratur-sekundaerliteratur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, 05.11.2023, </a:t>
            </a:r>
            <a:r>
              <a:rPr lang="de-DE" sz="900" b="0" strike="noStrike" spc="-1" dirty="0" err="1">
                <a:solidFill>
                  <a:schemeClr val="accent1"/>
                </a:solidFill>
                <a:latin typeface="Open Sans"/>
              </a:rPr>
              <a:t>Herv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. J. </a:t>
            </a:r>
            <a:r>
              <a:rPr lang="de-DE" sz="900" b="0" strike="noStrike" spc="-1" dirty="0" err="1">
                <a:solidFill>
                  <a:schemeClr val="accent1"/>
                </a:solidFill>
                <a:latin typeface="Open Sans"/>
              </a:rPr>
              <a:t>Bimüller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)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b="0" strike="noStrike" spc="-1" dirty="0">
              <a:solidFill>
                <a:schemeClr val="dk1"/>
              </a:solidFill>
              <a:latin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1497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A068B6-3C1D-D8CA-4A4D-F08037000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>
            <a:extLst>
              <a:ext uri="{FF2B5EF4-FFF2-40B4-BE49-F238E27FC236}">
                <a16:creationId xmlns:a16="http://schemas.microsoft.com/office/drawing/2014/main" id="{DB345A41-6D3F-7743-EABA-16245B2C0A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07244" y="356466"/>
            <a:ext cx="10577512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 unterscheiden und bewerten - Anwendung</a:t>
            </a:r>
            <a:endParaRPr lang="de-DE" sz="24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sp>
        <p:nvSpPr>
          <p:cNvPr id="149" name="PlaceHolder 2">
            <a:extLst>
              <a:ext uri="{FF2B5EF4-FFF2-40B4-BE49-F238E27FC236}">
                <a16:creationId xmlns:a16="http://schemas.microsoft.com/office/drawing/2014/main" id="{5815D4EF-E060-10FF-C2DC-1A3BEB34D38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65006" y="1116806"/>
            <a:ext cx="10577512" cy="46243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Aufgabe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: 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Stellt Vermutungen dazu an, welcher Quellentyp (und genauer: Quellenart, z.B. Zeitungsartikel) wofür genutzt werden kann in der wissenschaftlichen Arbeit. 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Macht euch Notizen und formuliert offene Fragen.</a:t>
            </a:r>
            <a:endParaRPr lang="de-DE" sz="900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pic>
        <p:nvPicPr>
          <p:cNvPr id="3" name="Grafik 2" descr="Benutzer mit einfarbiger Füllung">
            <a:extLst>
              <a:ext uri="{FF2B5EF4-FFF2-40B4-BE49-F238E27FC236}">
                <a16:creationId xmlns:a16="http://schemas.microsoft.com/office/drawing/2014/main" id="{E8418782-910D-46EC-F899-58D03C178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07391" y="349250"/>
            <a:ext cx="457200" cy="457200"/>
          </a:xfrm>
          <a:prstGeom prst="rect">
            <a:avLst/>
          </a:prstGeom>
        </p:spPr>
      </p:pic>
      <p:pic>
        <p:nvPicPr>
          <p:cNvPr id="4" name="Grafik 3" descr="Benutzer mit einfarbiger Füllung">
            <a:extLst>
              <a:ext uri="{FF2B5EF4-FFF2-40B4-BE49-F238E27FC236}">
                <a16:creationId xmlns:a16="http://schemas.microsoft.com/office/drawing/2014/main" id="{E720CCF8-F43B-4A18-D0B0-AD97A7977D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11127" y="294611"/>
            <a:ext cx="599219" cy="59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28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85FF">
            <a:alpha val="2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02E8BA-CB35-9F11-2F43-4E0C35041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>
            <a:extLst>
              <a:ext uri="{FF2B5EF4-FFF2-40B4-BE49-F238E27FC236}">
                <a16:creationId xmlns:a16="http://schemas.microsoft.com/office/drawing/2014/main" id="{AFD38764-68DF-405B-A4BA-63D6843C44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07244" y="356466"/>
            <a:ext cx="10577512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Zusatz</a:t>
            </a:r>
            <a:endParaRPr lang="de-DE" sz="24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sp>
        <p:nvSpPr>
          <p:cNvPr id="149" name="PlaceHolder 2">
            <a:extLst>
              <a:ext uri="{FF2B5EF4-FFF2-40B4-BE49-F238E27FC236}">
                <a16:creationId xmlns:a16="http://schemas.microsoft.com/office/drawing/2014/main" id="{07F19AF6-4D0A-A8FA-CC03-513EE8D9CD9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65006" y="1116806"/>
            <a:ext cx="10577512" cy="46243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Schon fertig? Dann hast du das Glück noch Zeit zu haben, dir die Website der SLUB genauer anzusehen! ;) 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Welchen Service bietet die </a:t>
            </a:r>
            <a:r>
              <a:rPr lang="de-DE" sz="2000" spc="-1" dirty="0">
                <a:solidFill>
                  <a:schemeClr val="accent1"/>
                </a:solidFill>
                <a:latin typeface="Open Sans"/>
                <a:hlinkClick r:id="rId2"/>
              </a:rPr>
              <a:t>SLUB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noch an?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Lohnenswert könnte für dich sein:</a:t>
            </a:r>
          </a:p>
          <a:p>
            <a:pPr marL="1116013" indent="-347663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Karten</a:t>
            </a:r>
          </a:p>
          <a:p>
            <a:pPr marL="1116013" indent="-347663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Das Buchen von Räumen (Gruppenräume, </a:t>
            </a:r>
            <a:r>
              <a:rPr lang="de-DE" sz="2000" spc="-1" dirty="0" err="1">
                <a:solidFill>
                  <a:schemeClr val="accent1"/>
                </a:solidFill>
                <a:latin typeface="Open Sans"/>
              </a:rPr>
              <a:t>Podcaststudio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)</a:t>
            </a:r>
          </a:p>
          <a:p>
            <a:pPr marL="1116013" indent="-347663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Zeitungen- und Zeitschriftendatenbanken</a:t>
            </a:r>
          </a:p>
          <a:p>
            <a:pPr marL="1116013" indent="-347663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Schreibberatung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pic>
        <p:nvPicPr>
          <p:cNvPr id="3" name="Grafik 2" descr="Benutzer mit einfarbiger Füllung">
            <a:extLst>
              <a:ext uri="{FF2B5EF4-FFF2-40B4-BE49-F238E27FC236}">
                <a16:creationId xmlns:a16="http://schemas.microsoft.com/office/drawing/2014/main" id="{19140A7D-1AEA-D0F4-79B4-8B5953C539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45146" y="356466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99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8886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4E073-C351-D663-7625-921CD452E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>
            <a:extLst>
              <a:ext uri="{FF2B5EF4-FFF2-40B4-BE49-F238E27FC236}">
                <a16:creationId xmlns:a16="http://schemas.microsoft.com/office/drawing/2014/main" id="{542189F1-5CFF-8412-AFB0-B23A7D184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800" y="345960"/>
            <a:ext cx="10576800" cy="680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Zitieren | Gedankliches Eigentum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5" name="PlaceHolder 2">
            <a:extLst>
              <a:ext uri="{FF2B5EF4-FFF2-40B4-BE49-F238E27FC236}">
                <a16:creationId xmlns:a16="http://schemas.microsoft.com/office/drawing/2014/main" id="{95A999F1-B676-327D-7295-80C07E261EB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874800" y="1030320"/>
            <a:ext cx="10576800" cy="499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spc="-1" dirty="0">
              <a:solidFill>
                <a:srgbClr val="000000"/>
              </a:solidFill>
              <a:latin typeface="Calibri"/>
            </a:endParaRP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Calibri"/>
              </a:rPr>
              <a:t>richtig zitieren als Grundlage wissenschaftlichen Arbeitens </a:t>
            </a:r>
            <a:endParaRPr lang="de-DE" sz="2000" b="0" strike="noStrike" spc="-1" dirty="0">
              <a:solidFill>
                <a:srgbClr val="FF0000"/>
              </a:solidFill>
              <a:latin typeface="Calibri"/>
            </a:endParaRPr>
          </a:p>
          <a:p>
            <a:pPr marL="1028700" lvl="1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600" spc="-1" dirty="0">
                <a:solidFill>
                  <a:srgbClr val="000000"/>
                </a:solidFill>
                <a:latin typeface="Calibri"/>
              </a:rPr>
              <a:t>direkt</a:t>
            </a:r>
          </a:p>
          <a:p>
            <a:pPr marL="1028700" lvl="1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600" b="0" strike="noStrike" spc="-1" dirty="0">
                <a:solidFill>
                  <a:srgbClr val="000000"/>
                </a:solidFill>
                <a:latin typeface="Calibri"/>
              </a:rPr>
              <a:t>indirekt</a:t>
            </a:r>
          </a:p>
          <a:p>
            <a:pPr marL="1028700" lvl="1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600" spc="-1" dirty="0">
                <a:solidFill>
                  <a:srgbClr val="000000"/>
                </a:solidFill>
                <a:latin typeface="Calibri"/>
              </a:rPr>
              <a:t>Sekundärzitate</a:t>
            </a:r>
          </a:p>
          <a:p>
            <a:pPr marL="1028700" lvl="1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600" spc="-1" dirty="0">
                <a:solidFill>
                  <a:srgbClr val="000000"/>
                </a:solidFill>
                <a:latin typeface="Calibri"/>
              </a:rPr>
              <a:t>Zitierstile und ihre Vor-/Nachteile</a:t>
            </a:r>
          </a:p>
          <a:p>
            <a:pPr marL="1028700" lvl="1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1600" b="0" strike="noStrike" spc="-1" dirty="0">
                <a:solidFill>
                  <a:srgbClr val="000000"/>
                </a:solidFill>
                <a:latin typeface="Calibri"/>
              </a:rPr>
              <a:t>generierte Bibliographie/Quellenangabe händisch prüfen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rgbClr val="000000"/>
                </a:solidFill>
                <a:latin typeface="Calibri"/>
              </a:rPr>
              <a:t>Lizenzen </a:t>
            </a:r>
          </a:p>
        </p:txBody>
      </p:sp>
    </p:spTree>
    <p:extLst>
      <p:ext uri="{BB962C8B-B14F-4D97-AF65-F5344CB8AC3E}">
        <p14:creationId xmlns:p14="http://schemas.microsoft.com/office/powerpoint/2010/main" val="2637020784"/>
      </p:ext>
    </p:extLst>
  </p:cSld>
  <p:clrMapOvr>
    <a:masterClrMapping/>
  </p:clrMapOvr>
</p:sld>
</file>

<file path=ppt/theme/theme1.xml><?xml version="1.0" encoding="utf-8"?>
<a:theme xmlns:a="http://schemas.openxmlformats.org/drawingml/2006/main" name="TUD_2018_16zu9">
  <a:themeElements>
    <a:clrScheme name="TUD_2021-08_grün">
      <a:dk1>
        <a:srgbClr val="000000"/>
      </a:dk1>
      <a:lt1>
        <a:srgbClr val="FFFFFF"/>
      </a:lt1>
      <a:dk2>
        <a:srgbClr val="727277"/>
      </a:dk2>
      <a:lt2>
        <a:srgbClr val="FFFFFF"/>
      </a:lt2>
      <a:accent1>
        <a:srgbClr val="00305D"/>
      </a:accent1>
      <a:accent2>
        <a:srgbClr val="0069B4"/>
      </a:accent2>
      <a:accent3>
        <a:srgbClr val="009FE3"/>
      </a:accent3>
      <a:accent4>
        <a:srgbClr val="008244"/>
      </a:accent4>
      <a:accent5>
        <a:srgbClr val="65B32E"/>
      </a:accent5>
      <a:accent6>
        <a:srgbClr val="94C356"/>
      </a:accent6>
      <a:hlink>
        <a:srgbClr val="0069B4"/>
      </a:hlink>
      <a:folHlink>
        <a:srgbClr val="009FE3"/>
      </a:folHlink>
    </a:clrScheme>
    <a:fontScheme name="TUD_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UD_2018_16zu9">
  <a:themeElements>
    <a:clrScheme name="TUD_2021-08_grün">
      <a:dk1>
        <a:srgbClr val="000000"/>
      </a:dk1>
      <a:lt1>
        <a:srgbClr val="FFFFFF"/>
      </a:lt1>
      <a:dk2>
        <a:srgbClr val="727277"/>
      </a:dk2>
      <a:lt2>
        <a:srgbClr val="FFFFFF"/>
      </a:lt2>
      <a:accent1>
        <a:srgbClr val="00305D"/>
      </a:accent1>
      <a:accent2>
        <a:srgbClr val="0069B4"/>
      </a:accent2>
      <a:accent3>
        <a:srgbClr val="009FE3"/>
      </a:accent3>
      <a:accent4>
        <a:srgbClr val="008244"/>
      </a:accent4>
      <a:accent5>
        <a:srgbClr val="65B32E"/>
      </a:accent5>
      <a:accent6>
        <a:srgbClr val="94C356"/>
      </a:accent6>
      <a:hlink>
        <a:srgbClr val="0069B4"/>
      </a:hlink>
      <a:folHlink>
        <a:srgbClr val="009FE3"/>
      </a:folHlink>
    </a:clrScheme>
    <a:fontScheme name="TUD_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Regionale Humangeographie_Vorlage</Template>
  <TotalTime>0</TotalTime>
  <Words>988</Words>
  <Application>Microsoft Macintosh PowerPoint</Application>
  <PresentationFormat>Breitbild</PresentationFormat>
  <Paragraphs>110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15</vt:i4>
      </vt:variant>
    </vt:vector>
  </HeadingPairs>
  <TitlesOfParts>
    <vt:vector size="22" baseType="lpstr">
      <vt:lpstr>Arial</vt:lpstr>
      <vt:lpstr>Calibri</vt:lpstr>
      <vt:lpstr>Open Sans</vt:lpstr>
      <vt:lpstr>Symbol</vt:lpstr>
      <vt:lpstr>Wingdings</vt:lpstr>
      <vt:lpstr>TUD_2018_16zu9</vt:lpstr>
      <vt:lpstr>TUD_2018_16zu9</vt:lpstr>
      <vt:lpstr>Tutorium Wissenschaftliches Arbeiten in den  Geowissenschaften</vt:lpstr>
      <vt:lpstr>Wiederholung Tut 2</vt:lpstr>
      <vt:lpstr>Literatur auf Wissenschaftlichkeit prüfen 1</vt:lpstr>
      <vt:lpstr>Literatur auf Wissenschaftlichkeit prüfen 2</vt:lpstr>
      <vt:lpstr>Literatur unterscheiden und bewerten</vt:lpstr>
      <vt:lpstr>Literatur unterscheiden und bewerten - Anwendung</vt:lpstr>
      <vt:lpstr>Zusatz</vt:lpstr>
      <vt:lpstr>PowerPoint-Präsentation</vt:lpstr>
      <vt:lpstr>Zitieren | Gedankliches Eigentum</vt:lpstr>
      <vt:lpstr>Faustregeln</vt:lpstr>
      <vt:lpstr>Handlungssituation</vt:lpstr>
      <vt:lpstr>Handlungssituation</vt:lpstr>
      <vt:lpstr>Breakout-Link</vt:lpstr>
      <vt:lpstr>Lizenzen | OER</vt:lpstr>
      <vt:lpstr>Nächste Veranstaltung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Regionale Humangeographie</dc:title>
  <dc:subject/>
  <dc:creator>Anke Schwarz</dc:creator>
  <dc:description/>
  <cp:lastModifiedBy>Barbara Hoffmann</cp:lastModifiedBy>
  <cp:revision>183</cp:revision>
  <dcterms:created xsi:type="dcterms:W3CDTF">2022-10-17T11:29:40Z</dcterms:created>
  <dcterms:modified xsi:type="dcterms:W3CDTF">2024-11-22T14:02:52Z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Breitbild</vt:lpwstr>
  </property>
  <property fmtid="{D5CDD505-2E9C-101B-9397-08002B2CF9AE}" pid="4" name="Slides">
    <vt:i4>25</vt:i4>
  </property>
</Properties>
</file>