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35"/>
  </p:notesMasterIdLst>
  <p:sldIdLst>
    <p:sldId id="432" r:id="rId2"/>
    <p:sldId id="498" r:id="rId3"/>
    <p:sldId id="499" r:id="rId4"/>
    <p:sldId id="466" r:id="rId5"/>
    <p:sldId id="468" r:id="rId6"/>
    <p:sldId id="501" r:id="rId7"/>
    <p:sldId id="473" r:id="rId8"/>
    <p:sldId id="474" r:id="rId9"/>
    <p:sldId id="475" r:id="rId10"/>
    <p:sldId id="476" r:id="rId11"/>
    <p:sldId id="502" r:id="rId12"/>
    <p:sldId id="488" r:id="rId13"/>
    <p:sldId id="489" r:id="rId14"/>
    <p:sldId id="496" r:id="rId15"/>
    <p:sldId id="495" r:id="rId16"/>
    <p:sldId id="490" r:id="rId17"/>
    <p:sldId id="491" r:id="rId18"/>
    <p:sldId id="494" r:id="rId19"/>
    <p:sldId id="492" r:id="rId20"/>
    <p:sldId id="493" r:id="rId21"/>
    <p:sldId id="467" r:id="rId22"/>
    <p:sldId id="485" r:id="rId23"/>
    <p:sldId id="486" r:id="rId24"/>
    <p:sldId id="487" r:id="rId25"/>
    <p:sldId id="469" r:id="rId26"/>
    <p:sldId id="470" r:id="rId27"/>
    <p:sldId id="471" r:id="rId28"/>
    <p:sldId id="481" r:id="rId29"/>
    <p:sldId id="500" r:id="rId30"/>
    <p:sldId id="503" r:id="rId31"/>
    <p:sldId id="505" r:id="rId32"/>
    <p:sldId id="293" r:id="rId33"/>
    <p:sldId id="484" r:id="rId34"/>
  </p:sldIdLst>
  <p:sldSz cx="12192000" cy="6858000"/>
  <p:notesSz cx="6858000" cy="9144000"/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A651AE2-AF19-4DF9-9308-355AE589A550}">
          <p14:sldIdLst>
            <p14:sldId id="432"/>
          </p14:sldIdLst>
        </p14:section>
        <p14:section name="Vorstellung und Ablaufplan" id="{B81A46F5-1649-4BE3-98F1-B9A2B8CADD9B}">
          <p14:sldIdLst>
            <p14:sldId id="498"/>
            <p14:sldId id="499"/>
            <p14:sldId id="466"/>
            <p14:sldId id="468"/>
            <p14:sldId id="501"/>
            <p14:sldId id="473"/>
            <p14:sldId id="474"/>
            <p14:sldId id="475"/>
            <p14:sldId id="476"/>
            <p14:sldId id="502"/>
            <p14:sldId id="488"/>
            <p14:sldId id="489"/>
            <p14:sldId id="496"/>
            <p14:sldId id="495"/>
            <p14:sldId id="490"/>
            <p14:sldId id="491"/>
            <p14:sldId id="494"/>
            <p14:sldId id="492"/>
            <p14:sldId id="493"/>
          </p14:sldIdLst>
        </p14:section>
        <p14:section name="Päuschen" id="{C51D0332-B3B0-450C-A14E-6000D0CE27AB}">
          <p14:sldIdLst/>
        </p14:section>
        <p14:section name="Gesten" id="{E36E8E84-684C-447A-B68C-BC5ADE19120B}">
          <p14:sldIdLst>
            <p14:sldId id="467"/>
            <p14:sldId id="485"/>
            <p14:sldId id="486"/>
            <p14:sldId id="487"/>
            <p14:sldId id="469"/>
            <p14:sldId id="470"/>
            <p14:sldId id="471"/>
          </p14:sldIdLst>
        </p14:section>
        <p14:section name="Tipps und Tricks" id="{E8CFE824-F874-4F75-9789-EAED6B87B033}">
          <p14:sldIdLst>
            <p14:sldId id="481"/>
            <p14:sldId id="500"/>
          </p14:sldIdLst>
        </p14:section>
        <p14:section name="Rückmeldung Workshop" id="{B2AAD27E-74CE-4114-9734-BF9919C677C0}">
          <p14:sldIdLst>
            <p14:sldId id="503"/>
            <p14:sldId id="505"/>
          </p14:sldIdLst>
        </p14:section>
        <p14:section name="Feedback Career Service" id="{90DA06FE-0283-4D04-8ECB-B169DF7E8CB7}">
          <p14:sldIdLst>
            <p14:sldId id="293"/>
            <p14:sldId id="48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zambor,Cecilia" initials="C" lastIdx="1" clrIdx="0">
    <p:extLst>
      <p:ext uri="{19B8F6BF-5375-455C-9EA6-DF929625EA0E}">
        <p15:presenceInfo xmlns:p15="http://schemas.microsoft.com/office/powerpoint/2012/main" userId="S-1-5-21-1982228756-150042506-1537001085-27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5D"/>
    <a:srgbClr val="FFFF99"/>
    <a:srgbClr val="C41E71"/>
    <a:srgbClr val="F87524"/>
    <a:srgbClr val="7CBCE4"/>
    <a:srgbClr val="F17BCF"/>
    <a:srgbClr val="CE4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60814" autoAdjust="0"/>
  </p:normalViewPr>
  <p:slideViewPr>
    <p:cSldViewPr snapToGrid="0">
      <p:cViewPr>
        <p:scale>
          <a:sx n="35" d="100"/>
          <a:sy n="35" d="100"/>
        </p:scale>
        <p:origin x="1752" y="13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8EF9E-D934-4149-A09B-CE8840CF998A}" type="datetimeFigureOut">
              <a:rPr lang="de-DE" smtClean="0"/>
              <a:t>26.06.2023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E4B5C-224D-4704-B471-8CE3BEB9B4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8246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E4B5C-224D-4704-B471-8CE3BEB9B4DA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154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8373"/>
            <a:ext cx="1764000" cy="514800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18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2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1" name="Textplatzhalter 25">
            <a:extLst>
              <a:ext uri="{FF2B5EF4-FFF2-40B4-BE49-F238E27FC236}">
                <a16:creationId xmlns=""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=""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3" name="Textplatzhalter 7">
            <a:extLst>
              <a:ext uri="{FF2B5EF4-FFF2-40B4-BE49-F238E27FC236}">
                <a16:creationId xmlns=""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5419044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Samstag, 13. Januar 2021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9907686" y="6121054"/>
            <a:ext cx="1975221" cy="4493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  <a:r>
              <a:rPr lang="de-DE" b="1" cap="all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Career Service</a:t>
            </a:r>
            <a:br>
              <a:rPr lang="de-DE" b="1" cap="all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700" b="0" cap="all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Zentrum für Schlüsselkompetenzen</a:t>
            </a:r>
            <a:endParaRPr lang="de-DE" sz="700" b="0" cap="all" baseline="0" dirty="0">
              <a:solidFill>
                <a:schemeClr val="bg1"/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395" y="328249"/>
            <a:ext cx="1139206" cy="55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17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5"/>
              </a:solidFill>
            </a:endParaRPr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=""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=""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=""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5528098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Samstag, 13. Januar 2021</a:t>
            </a:r>
          </a:p>
        </p:txBody>
      </p:sp>
      <p:pic>
        <p:nvPicPr>
          <p:cNvPr id="20" name="Grafik 19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8373"/>
            <a:ext cx="1764000" cy="51480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395" y="328249"/>
            <a:ext cx="1139206" cy="554589"/>
          </a:xfrm>
          <a:prstGeom prst="rect">
            <a:avLst/>
          </a:prstGeom>
        </p:spPr>
      </p:pic>
      <p:sp>
        <p:nvSpPr>
          <p:cNvPr id="18" name="Textfeld 17"/>
          <p:cNvSpPr txBox="1"/>
          <p:nvPr userDrawn="1"/>
        </p:nvSpPr>
        <p:spPr>
          <a:xfrm>
            <a:off x="9907686" y="6121054"/>
            <a:ext cx="1975221" cy="4493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  <a:r>
              <a:rPr lang="de-DE" b="1" cap="all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Career Service</a:t>
            </a:r>
            <a:br>
              <a:rPr lang="de-DE" b="1" cap="all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700" b="0" cap="all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Zentrum für Schlüsselkompetenzen</a:t>
            </a:r>
            <a:endParaRPr lang="de-DE" sz="700" b="0" cap="all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35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3">
            <a:extLst>
              <a:ext uri="{FF2B5EF4-FFF2-40B4-BE49-F238E27FC236}">
                <a16:creationId xmlns="" xmlns:a16="http://schemas.microsoft.com/office/drawing/2014/main" id="{8D22BFAA-62C6-4AF7-A140-D9E9750A54AC}"/>
              </a:ext>
            </a:extLst>
          </p:cNvPr>
          <p:cNvSpPr/>
          <p:nvPr/>
        </p:nvSpPr>
        <p:spPr>
          <a:xfrm>
            <a:off x="3151994" y="2563831"/>
            <a:ext cx="9050720" cy="4317954"/>
          </a:xfrm>
          <a:custGeom>
            <a:avLst/>
            <a:gdLst>
              <a:gd name="connsiteX0" fmla="*/ 0 w 5904411"/>
              <a:gd name="connsiteY0" fmla="*/ 0 h 3967747"/>
              <a:gd name="connsiteX1" fmla="*/ 5904411 w 5904411"/>
              <a:gd name="connsiteY1" fmla="*/ 0 h 3967747"/>
              <a:gd name="connsiteX2" fmla="*/ 5904411 w 5904411"/>
              <a:gd name="connsiteY2" fmla="*/ 3967747 h 3967747"/>
              <a:gd name="connsiteX3" fmla="*/ 0 w 5904411"/>
              <a:gd name="connsiteY3" fmla="*/ 3967747 h 3967747"/>
              <a:gd name="connsiteX4" fmla="*/ 0 w 5904411"/>
              <a:gd name="connsiteY4" fmla="*/ 0 h 3967747"/>
              <a:gd name="connsiteX0" fmla="*/ 3590925 w 5904411"/>
              <a:gd name="connsiteY0" fmla="*/ 0 h 3967747"/>
              <a:gd name="connsiteX1" fmla="*/ 5904411 w 5904411"/>
              <a:gd name="connsiteY1" fmla="*/ 0 h 3967747"/>
              <a:gd name="connsiteX2" fmla="*/ 5904411 w 5904411"/>
              <a:gd name="connsiteY2" fmla="*/ 3967747 h 3967747"/>
              <a:gd name="connsiteX3" fmla="*/ 0 w 5904411"/>
              <a:gd name="connsiteY3" fmla="*/ 3967747 h 3967747"/>
              <a:gd name="connsiteX4" fmla="*/ 3590925 w 5904411"/>
              <a:gd name="connsiteY4" fmla="*/ 0 h 3967747"/>
              <a:gd name="connsiteX0" fmla="*/ 3857625 w 6171111"/>
              <a:gd name="connsiteY0" fmla="*/ 0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857625 w 6171111"/>
              <a:gd name="connsiteY4" fmla="*/ 0 h 3967747"/>
              <a:gd name="connsiteX0" fmla="*/ 3952875 w 6171111"/>
              <a:gd name="connsiteY0" fmla="*/ 9525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952875 w 6171111"/>
              <a:gd name="connsiteY4" fmla="*/ 9525 h 3967747"/>
              <a:gd name="connsiteX0" fmla="*/ 3925061 w 6171111"/>
              <a:gd name="connsiteY0" fmla="*/ 0 h 3972129"/>
              <a:gd name="connsiteX1" fmla="*/ 6171111 w 6171111"/>
              <a:gd name="connsiteY1" fmla="*/ 4382 h 3972129"/>
              <a:gd name="connsiteX2" fmla="*/ 6171111 w 6171111"/>
              <a:gd name="connsiteY2" fmla="*/ 3972129 h 3972129"/>
              <a:gd name="connsiteX3" fmla="*/ 0 w 6171111"/>
              <a:gd name="connsiteY3" fmla="*/ 3962604 h 3972129"/>
              <a:gd name="connsiteX4" fmla="*/ 3925061 w 6171111"/>
              <a:gd name="connsiteY4" fmla="*/ 0 h 3972129"/>
              <a:gd name="connsiteX0" fmla="*/ 3925061 w 6171111"/>
              <a:gd name="connsiteY0" fmla="*/ 381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925061 w 6171111"/>
              <a:gd name="connsiteY4" fmla="*/ 381 h 3967747"/>
              <a:gd name="connsiteX0" fmla="*/ 3961821 w 6207871"/>
              <a:gd name="connsiteY0" fmla="*/ 381 h 3981196"/>
              <a:gd name="connsiteX1" fmla="*/ 6207871 w 6207871"/>
              <a:gd name="connsiteY1" fmla="*/ 0 h 3981196"/>
              <a:gd name="connsiteX2" fmla="*/ 6207871 w 6207871"/>
              <a:gd name="connsiteY2" fmla="*/ 3967747 h 3981196"/>
              <a:gd name="connsiteX3" fmla="*/ 0 w 6207871"/>
              <a:gd name="connsiteY3" fmla="*/ 3981196 h 3981196"/>
              <a:gd name="connsiteX4" fmla="*/ 3961821 w 6207871"/>
              <a:gd name="connsiteY4" fmla="*/ 381 h 3981196"/>
              <a:gd name="connsiteX0" fmla="*/ 3984796 w 6230846"/>
              <a:gd name="connsiteY0" fmla="*/ 381 h 3981196"/>
              <a:gd name="connsiteX1" fmla="*/ 6230846 w 6230846"/>
              <a:gd name="connsiteY1" fmla="*/ 0 h 3981196"/>
              <a:gd name="connsiteX2" fmla="*/ 6230846 w 6230846"/>
              <a:gd name="connsiteY2" fmla="*/ 3967747 h 3981196"/>
              <a:gd name="connsiteX3" fmla="*/ 0 w 6230846"/>
              <a:gd name="connsiteY3" fmla="*/ 3981196 h 3981196"/>
              <a:gd name="connsiteX4" fmla="*/ 3984796 w 6230846"/>
              <a:gd name="connsiteY4" fmla="*/ 381 h 3981196"/>
              <a:gd name="connsiteX0" fmla="*/ 3984796 w 8344852"/>
              <a:gd name="connsiteY0" fmla="*/ 381 h 3981196"/>
              <a:gd name="connsiteX1" fmla="*/ 8344852 w 8344852"/>
              <a:gd name="connsiteY1" fmla="*/ 0 h 3981196"/>
              <a:gd name="connsiteX2" fmla="*/ 6230846 w 8344852"/>
              <a:gd name="connsiteY2" fmla="*/ 3967747 h 3981196"/>
              <a:gd name="connsiteX3" fmla="*/ 0 w 8344852"/>
              <a:gd name="connsiteY3" fmla="*/ 3981196 h 3981196"/>
              <a:gd name="connsiteX4" fmla="*/ 3984796 w 8344852"/>
              <a:gd name="connsiteY4" fmla="*/ 381 h 3981196"/>
              <a:gd name="connsiteX0" fmla="*/ 3984796 w 8344852"/>
              <a:gd name="connsiteY0" fmla="*/ 381 h 3981196"/>
              <a:gd name="connsiteX1" fmla="*/ 8344852 w 8344852"/>
              <a:gd name="connsiteY1" fmla="*/ 0 h 3981196"/>
              <a:gd name="connsiteX2" fmla="*/ 8344852 w 8344852"/>
              <a:gd name="connsiteY2" fmla="*/ 3967748 h 3981196"/>
              <a:gd name="connsiteX3" fmla="*/ 0 w 8344852"/>
              <a:gd name="connsiteY3" fmla="*/ 3981196 h 3981196"/>
              <a:gd name="connsiteX4" fmla="*/ 3984796 w 8344852"/>
              <a:gd name="connsiteY4" fmla="*/ 381 h 398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4852" h="3981196">
                <a:moveTo>
                  <a:pt x="3984796" y="381"/>
                </a:moveTo>
                <a:lnTo>
                  <a:pt x="8344852" y="0"/>
                </a:lnTo>
                <a:lnTo>
                  <a:pt x="8344852" y="3967748"/>
                </a:lnTo>
                <a:lnTo>
                  <a:pt x="0" y="3981196"/>
                </a:lnTo>
                <a:lnTo>
                  <a:pt x="3984796" y="381"/>
                </a:lnTo>
                <a:close/>
              </a:path>
            </a:pathLst>
          </a:cu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de-DE" dirty="0"/>
          </a:p>
        </p:txBody>
      </p:sp>
      <p:sp>
        <p:nvSpPr>
          <p:cNvPr id="19" name="Rechteck 9">
            <a:extLst>
              <a:ext uri="{FF2B5EF4-FFF2-40B4-BE49-F238E27FC236}">
                <a16:creationId xmlns="" xmlns:a16="http://schemas.microsoft.com/office/drawing/2014/main" id="{9FD71789-74E3-45C9-B1BA-98AEA75CF44C}"/>
              </a:ext>
            </a:extLst>
          </p:cNvPr>
          <p:cNvSpPr/>
          <p:nvPr/>
        </p:nvSpPr>
        <p:spPr>
          <a:xfrm>
            <a:off x="-1" y="3692352"/>
            <a:ext cx="9555747" cy="3185710"/>
          </a:xfrm>
          <a:custGeom>
            <a:avLst/>
            <a:gdLst>
              <a:gd name="connsiteX0" fmla="*/ 0 w 8810492"/>
              <a:gd name="connsiteY0" fmla="*/ 0 h 2937256"/>
              <a:gd name="connsiteX1" fmla="*/ 8810492 w 8810492"/>
              <a:gd name="connsiteY1" fmla="*/ 0 h 2937256"/>
              <a:gd name="connsiteX2" fmla="*/ 8810492 w 8810492"/>
              <a:gd name="connsiteY2" fmla="*/ 2937256 h 2937256"/>
              <a:gd name="connsiteX3" fmla="*/ 0 w 8810492"/>
              <a:gd name="connsiteY3" fmla="*/ 2937256 h 2937256"/>
              <a:gd name="connsiteX4" fmla="*/ 0 w 8810492"/>
              <a:gd name="connsiteY4" fmla="*/ 0 h 2937256"/>
              <a:gd name="connsiteX0" fmla="*/ 0 w 8810492"/>
              <a:gd name="connsiteY0" fmla="*/ 0 h 2937256"/>
              <a:gd name="connsiteX1" fmla="*/ 5858286 w 8810492"/>
              <a:gd name="connsiteY1" fmla="*/ 0 h 2937256"/>
              <a:gd name="connsiteX2" fmla="*/ 8810492 w 8810492"/>
              <a:gd name="connsiteY2" fmla="*/ 2937256 h 2937256"/>
              <a:gd name="connsiteX3" fmla="*/ 0 w 8810492"/>
              <a:gd name="connsiteY3" fmla="*/ 2937256 h 2937256"/>
              <a:gd name="connsiteX4" fmla="*/ 0 w 8810492"/>
              <a:gd name="connsiteY4" fmla="*/ 0 h 293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0492" h="2937256">
                <a:moveTo>
                  <a:pt x="0" y="0"/>
                </a:moveTo>
                <a:lnTo>
                  <a:pt x="5858286" y="0"/>
                </a:lnTo>
                <a:lnTo>
                  <a:pt x="8810492" y="2937256"/>
                </a:lnTo>
                <a:lnTo>
                  <a:pt x="0" y="29372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0" name="Rechteck 8">
            <a:extLst>
              <a:ext uri="{FF2B5EF4-FFF2-40B4-BE49-F238E27FC236}">
                <a16:creationId xmlns="" xmlns:a16="http://schemas.microsoft.com/office/drawing/2014/main" id="{E0A106CA-E2A4-4455-BD1E-8B7BA6CDC669}"/>
              </a:ext>
            </a:extLst>
          </p:cNvPr>
          <p:cNvSpPr/>
          <p:nvPr/>
        </p:nvSpPr>
        <p:spPr>
          <a:xfrm>
            <a:off x="-709" y="2302249"/>
            <a:ext cx="6020777" cy="4581946"/>
          </a:xfrm>
          <a:custGeom>
            <a:avLst/>
            <a:gdLst>
              <a:gd name="connsiteX0" fmla="*/ 0 w 3587931"/>
              <a:gd name="connsiteY0" fmla="*/ 0 h 5307874"/>
              <a:gd name="connsiteX1" fmla="*/ 3587931 w 3587931"/>
              <a:gd name="connsiteY1" fmla="*/ 0 h 5307874"/>
              <a:gd name="connsiteX2" fmla="*/ 3587931 w 3587931"/>
              <a:gd name="connsiteY2" fmla="*/ 5307874 h 5307874"/>
              <a:gd name="connsiteX3" fmla="*/ 0 w 3587931"/>
              <a:gd name="connsiteY3" fmla="*/ 5307874 h 5307874"/>
              <a:gd name="connsiteX4" fmla="*/ 0 w 3587931"/>
              <a:gd name="connsiteY4" fmla="*/ 0 h 5307874"/>
              <a:gd name="connsiteX0" fmla="*/ 0 w 3587931"/>
              <a:gd name="connsiteY0" fmla="*/ 0 h 5307874"/>
              <a:gd name="connsiteX1" fmla="*/ 3587931 w 3587931"/>
              <a:gd name="connsiteY1" fmla="*/ 0 h 5307874"/>
              <a:gd name="connsiteX2" fmla="*/ 3587931 w 3587931"/>
              <a:gd name="connsiteY2" fmla="*/ 3657600 h 5307874"/>
              <a:gd name="connsiteX3" fmla="*/ 3587931 w 3587931"/>
              <a:gd name="connsiteY3" fmla="*/ 5307874 h 5307874"/>
              <a:gd name="connsiteX4" fmla="*/ 0 w 3587931"/>
              <a:gd name="connsiteY4" fmla="*/ 5307874 h 5307874"/>
              <a:gd name="connsiteX5" fmla="*/ 0 w 3587931"/>
              <a:gd name="connsiteY5" fmla="*/ 0 h 5307874"/>
              <a:gd name="connsiteX0" fmla="*/ 0 w 3587931"/>
              <a:gd name="connsiteY0" fmla="*/ 0 h 5307874"/>
              <a:gd name="connsiteX1" fmla="*/ 1463039 w 3587931"/>
              <a:gd name="connsiteY1" fmla="*/ 1445623 h 5307874"/>
              <a:gd name="connsiteX2" fmla="*/ 3587931 w 3587931"/>
              <a:gd name="connsiteY2" fmla="*/ 3657600 h 5307874"/>
              <a:gd name="connsiteX3" fmla="*/ 3587931 w 3587931"/>
              <a:gd name="connsiteY3" fmla="*/ 5307874 h 5307874"/>
              <a:gd name="connsiteX4" fmla="*/ 0 w 3587931"/>
              <a:gd name="connsiteY4" fmla="*/ 5307874 h 5307874"/>
              <a:gd name="connsiteX5" fmla="*/ 0 w 3587931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622765 w 3622765"/>
              <a:gd name="connsiteY2" fmla="*/ 3614057 h 5307874"/>
              <a:gd name="connsiteX3" fmla="*/ 3587931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622765 w 3622765"/>
              <a:gd name="connsiteY2" fmla="*/ 3614057 h 5307874"/>
              <a:gd name="connsiteX3" fmla="*/ 3622765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578520 w 3622765"/>
              <a:gd name="connsiteY2" fmla="*/ 3614057 h 5307874"/>
              <a:gd name="connsiteX3" fmla="*/ 3622765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593268"/>
              <a:gd name="connsiteY0" fmla="*/ 0 h 5307874"/>
              <a:gd name="connsiteX1" fmla="*/ 1463039 w 3593268"/>
              <a:gd name="connsiteY1" fmla="*/ 1445623 h 5307874"/>
              <a:gd name="connsiteX2" fmla="*/ 3578520 w 3593268"/>
              <a:gd name="connsiteY2" fmla="*/ 3614057 h 5307874"/>
              <a:gd name="connsiteX3" fmla="*/ 3593268 w 3593268"/>
              <a:gd name="connsiteY3" fmla="*/ 5307874 h 5307874"/>
              <a:gd name="connsiteX4" fmla="*/ 0 w 3593268"/>
              <a:gd name="connsiteY4" fmla="*/ 5307874 h 5307874"/>
              <a:gd name="connsiteX5" fmla="*/ 0 w 3593268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63771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71146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78520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99785"/>
              <a:gd name="connsiteY0" fmla="*/ 0 h 3872478"/>
              <a:gd name="connsiteX1" fmla="*/ 1484304 w 3599785"/>
              <a:gd name="connsiteY1" fmla="*/ 10227 h 3872478"/>
              <a:gd name="connsiteX2" fmla="*/ 3599785 w 3599785"/>
              <a:gd name="connsiteY2" fmla="*/ 2178661 h 3872478"/>
              <a:gd name="connsiteX3" fmla="*/ 3599785 w 3599785"/>
              <a:gd name="connsiteY3" fmla="*/ 3872478 h 3872478"/>
              <a:gd name="connsiteX4" fmla="*/ 21265 w 3599785"/>
              <a:gd name="connsiteY4" fmla="*/ 3872478 h 3872478"/>
              <a:gd name="connsiteX5" fmla="*/ 0 w 3599785"/>
              <a:gd name="connsiteY5" fmla="*/ 0 h 3872478"/>
              <a:gd name="connsiteX0" fmla="*/ 0 w 3599785"/>
              <a:gd name="connsiteY0" fmla="*/ 0 h 4223352"/>
              <a:gd name="connsiteX1" fmla="*/ 1484304 w 3599785"/>
              <a:gd name="connsiteY1" fmla="*/ 10227 h 4223352"/>
              <a:gd name="connsiteX2" fmla="*/ 3599785 w 3599785"/>
              <a:gd name="connsiteY2" fmla="*/ 2178661 h 4223352"/>
              <a:gd name="connsiteX3" fmla="*/ 3589153 w 3599785"/>
              <a:gd name="connsiteY3" fmla="*/ 4223352 h 4223352"/>
              <a:gd name="connsiteX4" fmla="*/ 21265 w 3599785"/>
              <a:gd name="connsiteY4" fmla="*/ 3872478 h 4223352"/>
              <a:gd name="connsiteX5" fmla="*/ 0 w 3599785"/>
              <a:gd name="connsiteY5" fmla="*/ 0 h 4223352"/>
              <a:gd name="connsiteX0" fmla="*/ 0 w 3599785"/>
              <a:gd name="connsiteY0" fmla="*/ 0 h 4223352"/>
              <a:gd name="connsiteX1" fmla="*/ 1484304 w 3599785"/>
              <a:gd name="connsiteY1" fmla="*/ 10227 h 4223352"/>
              <a:gd name="connsiteX2" fmla="*/ 3599785 w 3599785"/>
              <a:gd name="connsiteY2" fmla="*/ 2178661 h 4223352"/>
              <a:gd name="connsiteX3" fmla="*/ 3589153 w 3599785"/>
              <a:gd name="connsiteY3" fmla="*/ 4223352 h 4223352"/>
              <a:gd name="connsiteX4" fmla="*/ 0 w 3599785"/>
              <a:gd name="connsiteY4" fmla="*/ 4212720 h 4223352"/>
              <a:gd name="connsiteX5" fmla="*/ 0 w 3599785"/>
              <a:gd name="connsiteY5" fmla="*/ 0 h 4223352"/>
              <a:gd name="connsiteX0" fmla="*/ 0 w 3599785"/>
              <a:gd name="connsiteY0" fmla="*/ 7190 h 4230542"/>
              <a:gd name="connsiteX1" fmla="*/ 1484304 w 3599785"/>
              <a:gd name="connsiteY1" fmla="*/ 0 h 4230542"/>
              <a:gd name="connsiteX2" fmla="*/ 3599785 w 3599785"/>
              <a:gd name="connsiteY2" fmla="*/ 2185851 h 4230542"/>
              <a:gd name="connsiteX3" fmla="*/ 3589153 w 3599785"/>
              <a:gd name="connsiteY3" fmla="*/ 4230542 h 4230542"/>
              <a:gd name="connsiteX4" fmla="*/ 0 w 3599785"/>
              <a:gd name="connsiteY4" fmla="*/ 4219910 h 4230542"/>
              <a:gd name="connsiteX5" fmla="*/ 0 w 3599785"/>
              <a:gd name="connsiteY5" fmla="*/ 7190 h 4230542"/>
              <a:gd name="connsiteX0" fmla="*/ 0 w 3607160"/>
              <a:gd name="connsiteY0" fmla="*/ 14564 h 4230542"/>
              <a:gd name="connsiteX1" fmla="*/ 1491679 w 3607160"/>
              <a:gd name="connsiteY1" fmla="*/ 0 h 4230542"/>
              <a:gd name="connsiteX2" fmla="*/ 3607160 w 3607160"/>
              <a:gd name="connsiteY2" fmla="*/ 2185851 h 4230542"/>
              <a:gd name="connsiteX3" fmla="*/ 3596528 w 3607160"/>
              <a:gd name="connsiteY3" fmla="*/ 4230542 h 4230542"/>
              <a:gd name="connsiteX4" fmla="*/ 7375 w 3607160"/>
              <a:gd name="connsiteY4" fmla="*/ 4219910 h 4230542"/>
              <a:gd name="connsiteX5" fmla="*/ 0 w 3607160"/>
              <a:gd name="connsiteY5" fmla="*/ 14564 h 4230542"/>
              <a:gd name="connsiteX0" fmla="*/ 709 w 3600495"/>
              <a:gd name="connsiteY0" fmla="*/ 0 h 4407707"/>
              <a:gd name="connsiteX1" fmla="*/ 1485014 w 3600495"/>
              <a:gd name="connsiteY1" fmla="*/ 177165 h 4407707"/>
              <a:gd name="connsiteX2" fmla="*/ 3600495 w 3600495"/>
              <a:gd name="connsiteY2" fmla="*/ 2363016 h 4407707"/>
              <a:gd name="connsiteX3" fmla="*/ 3589863 w 3600495"/>
              <a:gd name="connsiteY3" fmla="*/ 4407707 h 4407707"/>
              <a:gd name="connsiteX4" fmla="*/ 710 w 3600495"/>
              <a:gd name="connsiteY4" fmla="*/ 4397075 h 4407707"/>
              <a:gd name="connsiteX5" fmla="*/ 709 w 3600495"/>
              <a:gd name="connsiteY5" fmla="*/ 0 h 4407707"/>
              <a:gd name="connsiteX0" fmla="*/ 709 w 3600495"/>
              <a:gd name="connsiteY0" fmla="*/ 0 h 4230727"/>
              <a:gd name="connsiteX1" fmla="*/ 1485014 w 3600495"/>
              <a:gd name="connsiteY1" fmla="*/ 185 h 4230727"/>
              <a:gd name="connsiteX2" fmla="*/ 3600495 w 3600495"/>
              <a:gd name="connsiteY2" fmla="*/ 2186036 h 4230727"/>
              <a:gd name="connsiteX3" fmla="*/ 3589863 w 3600495"/>
              <a:gd name="connsiteY3" fmla="*/ 4230727 h 4230727"/>
              <a:gd name="connsiteX4" fmla="*/ 710 w 3600495"/>
              <a:gd name="connsiteY4" fmla="*/ 4220095 h 4230727"/>
              <a:gd name="connsiteX5" fmla="*/ 709 w 3600495"/>
              <a:gd name="connsiteY5" fmla="*/ 0 h 4230727"/>
              <a:gd name="connsiteX0" fmla="*/ 709 w 5551215"/>
              <a:gd name="connsiteY0" fmla="*/ 0 h 4232550"/>
              <a:gd name="connsiteX1" fmla="*/ 1485014 w 5551215"/>
              <a:gd name="connsiteY1" fmla="*/ 185 h 4232550"/>
              <a:gd name="connsiteX2" fmla="*/ 5551215 w 5551215"/>
              <a:gd name="connsiteY2" fmla="*/ 4232550 h 4232550"/>
              <a:gd name="connsiteX3" fmla="*/ 3589863 w 5551215"/>
              <a:gd name="connsiteY3" fmla="*/ 4230727 h 4232550"/>
              <a:gd name="connsiteX4" fmla="*/ 710 w 5551215"/>
              <a:gd name="connsiteY4" fmla="*/ 4220095 h 4232550"/>
              <a:gd name="connsiteX5" fmla="*/ 709 w 5551215"/>
              <a:gd name="connsiteY5" fmla="*/ 0 h 4232550"/>
              <a:gd name="connsiteX0" fmla="*/ 709 w 5551215"/>
              <a:gd name="connsiteY0" fmla="*/ 0 h 4232550"/>
              <a:gd name="connsiteX1" fmla="*/ 1485014 w 5551215"/>
              <a:gd name="connsiteY1" fmla="*/ 185 h 4232550"/>
              <a:gd name="connsiteX2" fmla="*/ 5551215 w 5551215"/>
              <a:gd name="connsiteY2" fmla="*/ 4232550 h 4232550"/>
              <a:gd name="connsiteX3" fmla="*/ 710 w 5551215"/>
              <a:gd name="connsiteY3" fmla="*/ 4220095 h 4232550"/>
              <a:gd name="connsiteX4" fmla="*/ 709 w 5551215"/>
              <a:gd name="connsiteY4" fmla="*/ 0 h 4232550"/>
              <a:gd name="connsiteX0" fmla="*/ 709 w 5551215"/>
              <a:gd name="connsiteY0" fmla="*/ 0 h 4224599"/>
              <a:gd name="connsiteX1" fmla="*/ 1485014 w 5551215"/>
              <a:gd name="connsiteY1" fmla="*/ 185 h 4224599"/>
              <a:gd name="connsiteX2" fmla="*/ 5551215 w 5551215"/>
              <a:gd name="connsiteY2" fmla="*/ 4224599 h 4224599"/>
              <a:gd name="connsiteX3" fmla="*/ 710 w 5551215"/>
              <a:gd name="connsiteY3" fmla="*/ 4220095 h 4224599"/>
              <a:gd name="connsiteX4" fmla="*/ 709 w 5551215"/>
              <a:gd name="connsiteY4" fmla="*/ 0 h 422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1215" h="4224599">
                <a:moveTo>
                  <a:pt x="709" y="0"/>
                </a:moveTo>
                <a:lnTo>
                  <a:pt x="1485014" y="185"/>
                </a:lnTo>
                <a:lnTo>
                  <a:pt x="5551215" y="4224599"/>
                </a:lnTo>
                <a:lnTo>
                  <a:pt x="710" y="4220095"/>
                </a:lnTo>
                <a:cubicBezTo>
                  <a:pt x="-1748" y="2818313"/>
                  <a:pt x="3167" y="1401782"/>
                  <a:pt x="709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de-DE" dirty="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=""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=""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=""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5528098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Samstag, 13. Januar 2021</a:t>
            </a:r>
          </a:p>
        </p:txBody>
      </p:sp>
      <p:pic>
        <p:nvPicPr>
          <p:cNvPr id="22" name="Grafik 21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8373"/>
            <a:ext cx="1764000" cy="514800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395" y="328249"/>
            <a:ext cx="1139206" cy="554589"/>
          </a:xfrm>
          <a:prstGeom prst="rect">
            <a:avLst/>
          </a:prstGeom>
        </p:spPr>
      </p:pic>
      <p:sp>
        <p:nvSpPr>
          <p:cNvPr id="23" name="Textfeld 22"/>
          <p:cNvSpPr txBox="1"/>
          <p:nvPr userDrawn="1"/>
        </p:nvSpPr>
        <p:spPr>
          <a:xfrm>
            <a:off x="9907686" y="6121054"/>
            <a:ext cx="1975221" cy="4493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  <a:r>
              <a:rPr lang="de-DE" b="1" cap="all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Career Service</a:t>
            </a:r>
            <a:br>
              <a:rPr lang="de-DE" b="1" cap="all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700" b="0" cap="all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Zentrum für Schlüsselkompetenzen</a:t>
            </a:r>
            <a:endParaRPr lang="de-DE" sz="700" b="0" cap="all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387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ein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685183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2 Inhalt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1138"/>
            <a:ext cx="5195887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quarter" idx="15"/>
          </p:nvPr>
        </p:nvSpPr>
        <p:spPr>
          <a:xfrm>
            <a:off x="6267450" y="1481138"/>
            <a:ext cx="5195887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4704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51958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71643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070849" y="1484314"/>
            <a:ext cx="3384549" cy="4344985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69992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60050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 und Bild_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0" y="4101152"/>
            <a:ext cx="12191999" cy="2028186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10580687" cy="23984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565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 und Bild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070849" y="1484314"/>
            <a:ext cx="4121151" cy="4645024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69992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84466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 und 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874713" y="1481138"/>
            <a:ext cx="3398837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quarter" idx="14"/>
          </p:nvPr>
        </p:nvSpPr>
        <p:spPr>
          <a:xfrm>
            <a:off x="4457699" y="1481138"/>
            <a:ext cx="3416301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Inhaltsplatzhalter 3"/>
          <p:cNvSpPr>
            <a:spLocks noGrp="1"/>
          </p:cNvSpPr>
          <p:nvPr>
            <p:ph sz="quarter" idx="15"/>
          </p:nvPr>
        </p:nvSpPr>
        <p:spPr>
          <a:xfrm>
            <a:off x="8070850" y="1481138"/>
            <a:ext cx="3384550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5469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el und 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6"/>
          </p:nvPr>
        </p:nvSpPr>
        <p:spPr>
          <a:xfrm>
            <a:off x="5365750" y="1484313"/>
            <a:ext cx="6089650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75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folie_TUD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pic>
        <p:nvPicPr>
          <p:cNvPr id="3" name="Grafik 2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5029" cy="514800"/>
          </a:xfrm>
          <a:prstGeom prst="rect">
            <a:avLst/>
          </a:prstGeom>
        </p:spPr>
      </p:pic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=""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=""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=""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5419044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Samstag, 13. Januar 2021</a:t>
            </a:r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355" y="328249"/>
            <a:ext cx="1139756" cy="554400"/>
          </a:xfrm>
          <a:prstGeom prst="rect">
            <a:avLst/>
          </a:prstGeom>
        </p:spPr>
      </p:pic>
      <p:sp>
        <p:nvSpPr>
          <p:cNvPr id="20" name="Textfeld 19"/>
          <p:cNvSpPr txBox="1"/>
          <p:nvPr userDrawn="1"/>
        </p:nvSpPr>
        <p:spPr>
          <a:xfrm>
            <a:off x="9907686" y="6121054"/>
            <a:ext cx="1975221" cy="4493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  <a:r>
              <a:rPr lang="de-DE" b="1" cap="all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Career Service</a:t>
            </a:r>
            <a:br>
              <a:rPr lang="de-DE" b="1" cap="all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700" b="0" cap="all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Zentrum für Schlüsselkompetenzen</a:t>
            </a:r>
            <a:endParaRPr lang="de-DE" sz="700" b="0" cap="all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636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2 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267450" y="368305"/>
            <a:ext cx="5046135" cy="66214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de-DE" sz="2400" dirty="0">
                <a:solidFill>
                  <a:schemeClr val="accent1"/>
                </a:solidFill>
              </a:rPr>
              <a:t>Titelmasterformat durch Klicken bearbeiten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2" y="367507"/>
            <a:ext cx="5195887" cy="662781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874713" y="1484313"/>
            <a:ext cx="51958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quarter" idx="13"/>
          </p:nvPr>
        </p:nvSpPr>
        <p:spPr>
          <a:xfrm>
            <a:off x="6273895" y="1486586"/>
            <a:ext cx="51958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56518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el und 1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9" name="Bildplatzhalter 2"/>
          <p:cNvSpPr>
            <a:spLocks noGrp="1"/>
          </p:cNvSpPr>
          <p:nvPr>
            <p:ph type="pic" sz="quarter" idx="10"/>
          </p:nvPr>
        </p:nvSpPr>
        <p:spPr>
          <a:xfrm>
            <a:off x="879785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579023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21" name="Bildplatzhalter 2"/>
          <p:cNvSpPr>
            <a:spLocks noGrp="1"/>
          </p:cNvSpPr>
          <p:nvPr>
            <p:ph type="pic" sz="quarter" idx="12"/>
          </p:nvPr>
        </p:nvSpPr>
        <p:spPr>
          <a:xfrm>
            <a:off x="4278261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22" name="Bildplatzhalter 2"/>
          <p:cNvSpPr>
            <a:spLocks noGrp="1"/>
          </p:cNvSpPr>
          <p:nvPr>
            <p:ph type="pic" sz="quarter" idx="13"/>
          </p:nvPr>
        </p:nvSpPr>
        <p:spPr>
          <a:xfrm>
            <a:off x="5977499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7676735" y="1037468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24" name="Bildplatzhalter 2"/>
          <p:cNvSpPr>
            <a:spLocks noGrp="1"/>
          </p:cNvSpPr>
          <p:nvPr>
            <p:ph type="pic" sz="quarter" idx="15"/>
          </p:nvPr>
        </p:nvSpPr>
        <p:spPr>
          <a:xfrm>
            <a:off x="887333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25" name="Bildplatzhalter 2"/>
          <p:cNvSpPr>
            <a:spLocks noGrp="1"/>
          </p:cNvSpPr>
          <p:nvPr>
            <p:ph type="pic" sz="quarter" idx="16"/>
          </p:nvPr>
        </p:nvSpPr>
        <p:spPr>
          <a:xfrm>
            <a:off x="2586571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26" name="Bildplatzhalter 2"/>
          <p:cNvSpPr>
            <a:spLocks noGrp="1"/>
          </p:cNvSpPr>
          <p:nvPr>
            <p:ph type="pic" sz="quarter" idx="17"/>
          </p:nvPr>
        </p:nvSpPr>
        <p:spPr>
          <a:xfrm>
            <a:off x="4285809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27" name="Bildplatzhalter 2"/>
          <p:cNvSpPr>
            <a:spLocks noGrp="1"/>
          </p:cNvSpPr>
          <p:nvPr>
            <p:ph type="pic" sz="quarter" idx="18"/>
          </p:nvPr>
        </p:nvSpPr>
        <p:spPr>
          <a:xfrm>
            <a:off x="5985047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28" name="Bildplatzhalter 2"/>
          <p:cNvSpPr>
            <a:spLocks noGrp="1"/>
          </p:cNvSpPr>
          <p:nvPr>
            <p:ph type="pic" sz="quarter" idx="19"/>
          </p:nvPr>
        </p:nvSpPr>
        <p:spPr>
          <a:xfrm>
            <a:off x="7684283" y="274705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29" name="Bildplatzhalter 2"/>
          <p:cNvSpPr>
            <a:spLocks noGrp="1"/>
          </p:cNvSpPr>
          <p:nvPr>
            <p:ph type="pic" sz="quarter" idx="20"/>
          </p:nvPr>
        </p:nvSpPr>
        <p:spPr>
          <a:xfrm>
            <a:off x="885829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30" name="Bildplatzhalter 2"/>
          <p:cNvSpPr>
            <a:spLocks noGrp="1"/>
          </p:cNvSpPr>
          <p:nvPr>
            <p:ph type="pic" sz="quarter" idx="21"/>
          </p:nvPr>
        </p:nvSpPr>
        <p:spPr>
          <a:xfrm>
            <a:off x="2585067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31" name="Bildplatzhalter 2"/>
          <p:cNvSpPr>
            <a:spLocks noGrp="1"/>
          </p:cNvSpPr>
          <p:nvPr>
            <p:ph type="pic" sz="quarter" idx="22"/>
          </p:nvPr>
        </p:nvSpPr>
        <p:spPr>
          <a:xfrm>
            <a:off x="4284305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32" name="Bildplatzhalter 2"/>
          <p:cNvSpPr>
            <a:spLocks noGrp="1"/>
          </p:cNvSpPr>
          <p:nvPr>
            <p:ph type="pic" sz="quarter" idx="23"/>
          </p:nvPr>
        </p:nvSpPr>
        <p:spPr>
          <a:xfrm>
            <a:off x="5983543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33" name="Bildplatzhalter 2"/>
          <p:cNvSpPr>
            <a:spLocks noGrp="1"/>
          </p:cNvSpPr>
          <p:nvPr>
            <p:ph type="pic" sz="quarter" idx="24"/>
          </p:nvPr>
        </p:nvSpPr>
        <p:spPr>
          <a:xfrm>
            <a:off x="7682779" y="444759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34" name="Bildplatzhalter 2"/>
          <p:cNvSpPr>
            <a:spLocks noGrp="1"/>
          </p:cNvSpPr>
          <p:nvPr>
            <p:ph type="pic" sz="quarter" idx="25"/>
          </p:nvPr>
        </p:nvSpPr>
        <p:spPr>
          <a:xfrm>
            <a:off x="9385079" y="1037468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35" name="Bildplatzhalter 2"/>
          <p:cNvSpPr>
            <a:spLocks noGrp="1"/>
          </p:cNvSpPr>
          <p:nvPr>
            <p:ph type="pic" sz="quarter" idx="26"/>
          </p:nvPr>
        </p:nvSpPr>
        <p:spPr>
          <a:xfrm>
            <a:off x="9385079" y="274705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36" name="Bildplatzhalter 2"/>
          <p:cNvSpPr>
            <a:spLocks noGrp="1"/>
          </p:cNvSpPr>
          <p:nvPr>
            <p:ph type="pic" sz="quarter" idx="27"/>
          </p:nvPr>
        </p:nvSpPr>
        <p:spPr>
          <a:xfrm>
            <a:off x="9383575" y="444759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588907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el und 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879785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1"/>
          </p:nvPr>
        </p:nvSpPr>
        <p:spPr>
          <a:xfrm>
            <a:off x="3575257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270729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3"/>
          </p:nvPr>
        </p:nvSpPr>
        <p:spPr>
          <a:xfrm>
            <a:off x="8966200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80142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5"/>
          </p:nvPr>
        </p:nvSpPr>
        <p:spPr>
          <a:xfrm>
            <a:off x="3575614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6"/>
          </p:nvPr>
        </p:nvSpPr>
        <p:spPr>
          <a:xfrm>
            <a:off x="6271086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7"/>
          </p:nvPr>
        </p:nvSpPr>
        <p:spPr>
          <a:xfrm>
            <a:off x="8966557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998645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el und 6 Bilder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2"/>
          </p:nvPr>
        </p:nvSpPr>
        <p:spPr>
          <a:xfrm>
            <a:off x="9703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3"/>
          </p:nvPr>
        </p:nvSpPr>
        <p:spPr>
          <a:xfrm>
            <a:off x="4081331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152960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5"/>
          </p:nvPr>
        </p:nvSpPr>
        <p:spPr>
          <a:xfrm>
            <a:off x="5151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16"/>
          </p:nvPr>
        </p:nvSpPr>
        <p:spPr>
          <a:xfrm>
            <a:off x="4076779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17"/>
          </p:nvPr>
        </p:nvSpPr>
        <p:spPr>
          <a:xfrm>
            <a:off x="8148408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116714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6979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5139788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212250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=""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00667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=""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496382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5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=""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281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folie_TUD_blau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=""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=""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=""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5419044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Samstag, 13. Januar 2021</a:t>
            </a:r>
          </a:p>
        </p:txBody>
      </p:sp>
      <p:pic>
        <p:nvPicPr>
          <p:cNvPr id="20" name="Grafik 19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5029" cy="5148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355" y="328249"/>
            <a:ext cx="1139756" cy="554400"/>
          </a:xfrm>
          <a:prstGeom prst="rect">
            <a:avLst/>
          </a:prstGeom>
        </p:spPr>
      </p:pic>
      <p:sp>
        <p:nvSpPr>
          <p:cNvPr id="19" name="Textfeld 18"/>
          <p:cNvSpPr txBox="1"/>
          <p:nvPr userDrawn="1"/>
        </p:nvSpPr>
        <p:spPr>
          <a:xfrm>
            <a:off x="9907686" y="6121054"/>
            <a:ext cx="1975221" cy="4493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  <a:r>
              <a:rPr lang="de-DE" b="1" cap="all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Career Service</a:t>
            </a:r>
            <a:br>
              <a:rPr lang="de-DE" b="1" cap="all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700" b="0" cap="all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Zentrum für Schlüsselkompetenzen</a:t>
            </a:r>
            <a:endParaRPr lang="de-DE" sz="700" b="0" cap="all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7404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2933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=""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612829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857998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387259"/>
            <a:ext cx="10580687" cy="1198491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92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folie_TUD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=""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=""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=""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5419044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Samstag, 13. Januar 2021</a:t>
            </a:r>
          </a:p>
        </p:txBody>
      </p:sp>
      <p:pic>
        <p:nvPicPr>
          <p:cNvPr id="17" name="Grafik 16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8373"/>
            <a:ext cx="1764000" cy="5148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395" y="328249"/>
            <a:ext cx="1139206" cy="554589"/>
          </a:xfrm>
          <a:prstGeom prst="rect">
            <a:avLst/>
          </a:prstGeom>
        </p:spPr>
      </p:pic>
      <p:sp>
        <p:nvSpPr>
          <p:cNvPr id="15" name="Textfeld 14"/>
          <p:cNvSpPr txBox="1"/>
          <p:nvPr userDrawn="1"/>
        </p:nvSpPr>
        <p:spPr>
          <a:xfrm>
            <a:off x="9907686" y="6121054"/>
            <a:ext cx="1975221" cy="4493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875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  <a:r>
              <a:rPr lang="de-DE" b="1" cap="all" baseline="0" dirty="0">
                <a:solidFill>
                  <a:srgbClr val="F875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Career Service</a:t>
            </a:r>
            <a:br>
              <a:rPr lang="de-DE" b="1" cap="all" baseline="0" dirty="0">
                <a:solidFill>
                  <a:srgbClr val="F875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700" b="0" cap="all" baseline="0" dirty="0">
                <a:solidFill>
                  <a:srgbClr val="F875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Zentrum für Schlüsselkompetenzen</a:t>
            </a:r>
            <a:endParaRPr lang="de-DE" sz="700" b="0" cap="all" baseline="0" dirty="0">
              <a:solidFill>
                <a:srgbClr val="F875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81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_TUD_Fot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=""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=""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=""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5528098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Samstag, 13. Januar 2021</a:t>
            </a:r>
          </a:p>
        </p:txBody>
      </p:sp>
      <p:sp>
        <p:nvSpPr>
          <p:cNvPr id="5" name="Bildplatzhalter 4" descr="Logo. Schriftzug &quot;Technische Universität Dresden&quot;. Links davon befindet sich ein Achteck, das in zwei Bereiche aufgeteilt ist, die zusammen die Buchstaben &quot;T&quot; und &quot;U&quot; ergeben." title="Logo der TU Dresden"/>
          <p:cNvSpPr>
            <a:spLocks noGrp="1"/>
          </p:cNvSpPr>
          <p:nvPr>
            <p:ph type="pic" sz="quarter" idx="15"/>
          </p:nvPr>
        </p:nvSpPr>
        <p:spPr>
          <a:xfrm>
            <a:off x="286458" y="346075"/>
            <a:ext cx="1764000" cy="514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" r="-29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355" y="328249"/>
            <a:ext cx="1139756" cy="554400"/>
          </a:xfrm>
          <a:prstGeom prst="rect">
            <a:avLst/>
          </a:prstGeom>
        </p:spPr>
      </p:pic>
      <p:sp>
        <p:nvSpPr>
          <p:cNvPr id="16" name="Textfeld 15"/>
          <p:cNvSpPr txBox="1"/>
          <p:nvPr userDrawn="1"/>
        </p:nvSpPr>
        <p:spPr>
          <a:xfrm>
            <a:off x="9907686" y="6121054"/>
            <a:ext cx="2029723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  <a:r>
              <a:rPr lang="de-DE" b="1" cap="all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Career Service</a:t>
            </a:r>
            <a:br>
              <a:rPr lang="de-DE" b="1" cap="all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900" b="0" cap="all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Schlüsselkompetenzen@TUD</a:t>
            </a:r>
            <a:endParaRPr lang="de-DE" sz="900" b="0" cap="all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62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_TUD_weiß+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7" name="Bildplatzhalter 4" descr="Logo. Schriftzug &quot;Technische Universität Dresden&quot;. Links davon befindet sich ein Achteck, das in zwei Bereiche aufgeteilt ist, die zusammen die Buchstaben &quot;T&quot; und &quot;U&quot; ergeben." title="Logo der TU Dresden"/>
          <p:cNvSpPr>
            <a:spLocks noGrp="1"/>
          </p:cNvSpPr>
          <p:nvPr>
            <p:ph type="pic" sz="quarter" idx="15"/>
          </p:nvPr>
        </p:nvSpPr>
        <p:spPr>
          <a:xfrm>
            <a:off x="290304" y="349731"/>
            <a:ext cx="1764000" cy="514800"/>
          </a:xfrm>
          <a:blipFill dpi="0" rotWithShape="1">
            <a:blip r:embed="rId2"/>
            <a:srcRect/>
            <a:stretch>
              <a:fillRect l="-29" r="-29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=""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=""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=""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5528098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Samstag, 13. Januar 2021</a:t>
            </a: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355" y="328249"/>
            <a:ext cx="1139756" cy="554400"/>
          </a:xfrm>
          <a:prstGeom prst="rect">
            <a:avLst/>
          </a:prstGeom>
        </p:spPr>
      </p:pic>
      <p:sp>
        <p:nvSpPr>
          <p:cNvPr id="16" name="Textfeld 15"/>
          <p:cNvSpPr txBox="1"/>
          <p:nvPr userDrawn="1"/>
        </p:nvSpPr>
        <p:spPr>
          <a:xfrm>
            <a:off x="9907686" y="6121054"/>
            <a:ext cx="2029723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  <a:r>
              <a:rPr lang="de-DE" b="1" cap="all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Career Service</a:t>
            </a:r>
            <a:br>
              <a:rPr lang="de-DE" b="1" cap="all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900" b="0" cap="all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Schlüsselkompetenzen@TUD</a:t>
            </a:r>
            <a:endParaRPr lang="de-DE" sz="900" b="0" cap="all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6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elfolie_TUD_Fot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1204913"/>
            <a:ext cx="12192000" cy="56530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=""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=""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=""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5528098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Samstag, 13. Januar 2021</a:t>
            </a:r>
          </a:p>
        </p:txBody>
      </p:sp>
      <p:pic>
        <p:nvPicPr>
          <p:cNvPr id="18" name="Grafik 17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8373"/>
            <a:ext cx="1764000" cy="514800"/>
          </a:xfrm>
          <a:prstGeom prst="rect">
            <a:avLst/>
          </a:prstGeom>
        </p:spPr>
      </p:pic>
      <p:sp>
        <p:nvSpPr>
          <p:cNvPr id="16" name="Textfeld 15"/>
          <p:cNvSpPr txBox="1"/>
          <p:nvPr userDrawn="1"/>
        </p:nvSpPr>
        <p:spPr>
          <a:xfrm>
            <a:off x="9621586" y="6262370"/>
            <a:ext cx="197522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  <a:r>
              <a:rPr lang="de-DE" b="1" cap="all" baseline="0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Career Service</a:t>
            </a:r>
            <a:endParaRPr lang="de-DE" b="1" cap="all" baseline="0" dirty="0">
              <a:solidFill>
                <a:schemeClr val="accent5"/>
              </a:solidFill>
            </a:endParaRPr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395" y="328249"/>
            <a:ext cx="1139206" cy="55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3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chemeClr val="accent5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=""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=""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=""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5528098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Samstag, 13. Januar 2021</a:t>
            </a:r>
          </a:p>
        </p:txBody>
      </p:sp>
      <p:pic>
        <p:nvPicPr>
          <p:cNvPr id="20" name="Grafik 19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8373"/>
            <a:ext cx="1764000" cy="51480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395" y="328249"/>
            <a:ext cx="1139206" cy="554589"/>
          </a:xfrm>
          <a:prstGeom prst="rect">
            <a:avLst/>
          </a:prstGeom>
        </p:spPr>
      </p:pic>
      <p:sp>
        <p:nvSpPr>
          <p:cNvPr id="18" name="Textfeld 17"/>
          <p:cNvSpPr txBox="1"/>
          <p:nvPr userDrawn="1"/>
        </p:nvSpPr>
        <p:spPr>
          <a:xfrm>
            <a:off x="9907686" y="6121054"/>
            <a:ext cx="1975221" cy="4493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  <a:r>
              <a:rPr lang="de-DE" b="1" cap="all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Career Service</a:t>
            </a:r>
            <a:br>
              <a:rPr lang="de-DE" b="1" cap="all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700" b="0" cap="all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Zentrum für Schlüsselkompetenzen</a:t>
            </a:r>
            <a:endParaRPr lang="de-DE" sz="700" b="0" cap="all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9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 flip="none" rotWithShape="1">
            <a:gsLst>
              <a:gs pos="14000">
                <a:srgbClr val="CE470A"/>
              </a:gs>
              <a:gs pos="100000">
                <a:srgbClr val="F8752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=""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=""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=""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5528098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Samstag, 13. Januar 2021</a:t>
            </a:r>
          </a:p>
        </p:txBody>
      </p:sp>
      <p:pic>
        <p:nvPicPr>
          <p:cNvPr id="20" name="Grafik 19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8373"/>
            <a:ext cx="1764000" cy="5148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395" y="328249"/>
            <a:ext cx="1139206" cy="554589"/>
          </a:xfrm>
          <a:prstGeom prst="rect">
            <a:avLst/>
          </a:prstGeom>
        </p:spPr>
      </p:pic>
      <p:sp>
        <p:nvSpPr>
          <p:cNvPr id="18" name="Textfeld 17"/>
          <p:cNvSpPr txBox="1"/>
          <p:nvPr userDrawn="1"/>
        </p:nvSpPr>
        <p:spPr>
          <a:xfrm>
            <a:off x="9907686" y="6121054"/>
            <a:ext cx="1975221" cy="4493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  <a:r>
              <a:rPr lang="de-DE" b="1" cap="all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Career Service</a:t>
            </a:r>
            <a:br>
              <a:rPr lang="de-DE" b="1" cap="all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700" b="0" cap="all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Zentrum für Schlüsselkompetenzen</a:t>
            </a:r>
            <a:endParaRPr lang="de-DE" sz="700" b="0" cap="all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6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Das ist eine Überschrift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Textebene (16pt bis Ebene 4)</a:t>
            </a:r>
          </a:p>
          <a:p>
            <a:pPr lvl="1"/>
            <a:r>
              <a:rPr lang="de-DE" dirty="0"/>
              <a:t>Zweite Textebene für Aufzählungen</a:t>
            </a:r>
          </a:p>
          <a:p>
            <a:pPr lvl="2"/>
            <a:r>
              <a:rPr lang="de-DE" dirty="0"/>
              <a:t>Dritte Textebene bei viel Text (14pt)</a:t>
            </a:r>
          </a:p>
          <a:p>
            <a:pPr lvl="3"/>
            <a:r>
              <a:rPr lang="de-DE" dirty="0"/>
              <a:t>Vierte Textebene für Aufzählungen bei viel Text</a:t>
            </a:r>
          </a:p>
          <a:p>
            <a:pPr lvl="4"/>
            <a:r>
              <a:rPr lang="de-DE" dirty="0"/>
              <a:t>Fünfte Ebene (nachfolgend alles 14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  <a:p>
            <a:pPr lvl="5"/>
            <a:r>
              <a:rPr lang="de-DE" dirty="0"/>
              <a:t>Sechste Textebene für Aufzählungen bei viel Text</a:t>
            </a:r>
          </a:p>
          <a:p>
            <a:pPr lvl="6"/>
            <a:r>
              <a:rPr lang="de-DE" dirty="0"/>
              <a:t>Siebte Textebene für Aufzählungen bei viel Text</a:t>
            </a:r>
          </a:p>
          <a:p>
            <a:pPr lvl="7"/>
            <a:r>
              <a:rPr lang="de-DE" dirty="0"/>
              <a:t>Achte Textebene für Aufzählungen bei viel Text</a:t>
            </a:r>
          </a:p>
          <a:p>
            <a:pPr lvl="8"/>
            <a:r>
              <a:rPr lang="de-DE" dirty="0"/>
              <a:t>Neunte Textebene für Aufzählungen bei viel Text</a:t>
            </a:r>
          </a:p>
          <a:p>
            <a:pPr lvl="5"/>
            <a:endParaRPr lang="de-DE" dirty="0"/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123216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7157720" y="6306444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Folie</a:t>
            </a:r>
            <a:r>
              <a:rPr lang="de-DE" sz="800" baseline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l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baseline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fik 8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334048"/>
            <a:ext cx="1116268" cy="324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140" y="6290304"/>
            <a:ext cx="814111" cy="3960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8368993" y="6264397"/>
            <a:ext cx="1975221" cy="4493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E470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  <a:r>
              <a:rPr lang="de-DE" b="1" cap="all" baseline="0" dirty="0">
                <a:solidFill>
                  <a:srgbClr val="CE470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Career Service</a:t>
            </a:r>
            <a:br>
              <a:rPr lang="de-DE" b="1" cap="all" baseline="0" dirty="0">
                <a:solidFill>
                  <a:srgbClr val="CE470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700" b="0" cap="all" baseline="0" dirty="0">
                <a:solidFill>
                  <a:srgbClr val="CE470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Zentrum für Schlüsselkompetenzen</a:t>
            </a:r>
            <a:endParaRPr lang="de-DE" sz="700" b="0" cap="all" baseline="0" dirty="0">
              <a:solidFill>
                <a:srgbClr val="CE47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67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  <p:sldLayoutId id="2147483849" r:id="rId18"/>
    <p:sldLayoutId id="2147483850" r:id="rId19"/>
    <p:sldLayoutId id="2147483851" r:id="rId20"/>
    <p:sldLayoutId id="2147483852" r:id="rId21"/>
    <p:sldLayoutId id="2147483853" r:id="rId22"/>
    <p:sldLayoutId id="2147483854" r:id="rId23"/>
    <p:sldLayoutId id="2147483855" r:id="rId24"/>
    <p:sldLayoutId id="2147483856" r:id="rId25"/>
    <p:sldLayoutId id="2147483857" r:id="rId26"/>
    <p:sldLayoutId id="2147483858" r:id="rId27"/>
    <p:sldLayoutId id="2147483859" r:id="rId28"/>
    <p:sldLayoutId id="2147483860" r:id="rId29"/>
    <p:sldLayoutId id="2147483861" r:id="rId30"/>
    <p:sldLayoutId id="2147483863" r:id="rId31"/>
  </p:sldLayoutIdLst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269" rtl="0" eaLnBrk="1" latinLnBrk="0" hangingPunct="1">
        <a:spcBef>
          <a:spcPts val="600"/>
        </a:spcBef>
        <a:buFont typeface="Open Sans" panose="020B0606030504020204" pitchFamily="34" charset="0"/>
        <a:buNone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252000" indent="-252000" algn="l" defTabSz="914269" rtl="0" eaLnBrk="1" latinLnBrk="0" hangingPunct="1">
        <a:spcBef>
          <a:spcPts val="0"/>
        </a:spcBef>
        <a:buFont typeface="Arial" panose="020B0604020202020204" pitchFamily="34" charset="0"/>
        <a:buChar char="—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52000" indent="-144000" algn="l" defTabSz="914269" rtl="0" eaLnBrk="1" latinLnBrk="0" hangingPunct="1">
        <a:spcBef>
          <a:spcPts val="0"/>
        </a:spcBef>
        <a:buFont typeface="Open Sans" panose="020B0606030504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269" rtl="0" eaLnBrk="1" latinLnBrk="0" hangingPunct="1">
        <a:spcBef>
          <a:spcPts val="600"/>
        </a:spcBef>
        <a:spcAft>
          <a:spcPts val="0"/>
        </a:spcAft>
        <a:buFont typeface="Symbol" panose="05050102010706020507" pitchFamily="18" charset="2"/>
        <a:buNone/>
        <a:defRPr sz="1400" b="1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0" marR="0" indent="0" algn="l" defTabSz="914269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b="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52000" marR="0" indent="-252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—"/>
        <a:tabLst/>
        <a:defRPr lang="de-DE" sz="1400" kern="1200" dirty="0" smtClean="0">
          <a:solidFill>
            <a:schemeClr val="accent1"/>
          </a:solidFill>
          <a:latin typeface="+mn-lt"/>
          <a:ea typeface="+mn-ea"/>
          <a:cs typeface="+mn-cs"/>
        </a:defRPr>
      </a:lvl7pPr>
      <a:lvl8pPr marL="252000" marR="0" indent="-144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Open Sans" panose="020B0606030504020204" pitchFamily="34" charset="0"/>
        <a:buChar char="–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96000" marR="0" indent="-144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8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85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882808" y="2852116"/>
            <a:ext cx="4197192" cy="246221"/>
          </a:xfrm>
        </p:spPr>
        <p:txBody>
          <a:bodyPr/>
          <a:lstStyle/>
          <a:p>
            <a:r>
              <a:rPr lang="de-DE" dirty="0"/>
              <a:t>Dezernat 8 – Studium und Weiterbildung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882772" y="3835706"/>
            <a:ext cx="6851093" cy="984885"/>
          </a:xfrm>
        </p:spPr>
        <p:txBody>
          <a:bodyPr/>
          <a:lstStyle/>
          <a:p>
            <a:r>
              <a:rPr lang="de-DE" dirty="0"/>
              <a:t>Was Hände und Füße erzählen: </a:t>
            </a:r>
            <a:br>
              <a:rPr lang="de-DE" dirty="0"/>
            </a:br>
            <a:r>
              <a:rPr lang="de-DE" dirty="0"/>
              <a:t>Einführung in die Körpersprache </a:t>
            </a:r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>
          <a:xfrm>
            <a:off x="882772" y="5028236"/>
            <a:ext cx="3203556" cy="246221"/>
          </a:xfrm>
        </p:spPr>
        <p:txBody>
          <a:bodyPr/>
          <a:lstStyle/>
          <a:p>
            <a:r>
              <a:rPr lang="de-DE" dirty="0"/>
              <a:t>Sarah </a:t>
            </a:r>
            <a:r>
              <a:rPr lang="de-DE" dirty="0" err="1"/>
              <a:t>Barthold</a:t>
            </a:r>
            <a:r>
              <a:rPr lang="de-DE" dirty="0"/>
              <a:t> &amp; Janine Kläffling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882808" y="3138045"/>
            <a:ext cx="5137483" cy="246221"/>
          </a:xfrm>
        </p:spPr>
        <p:txBody>
          <a:bodyPr/>
          <a:lstStyle/>
          <a:p>
            <a:r>
              <a:rPr lang="de-DE" dirty="0"/>
              <a:t>Career Service // Zentrum für Schlüsselkompetenzen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882808" y="5312641"/>
            <a:ext cx="5083173" cy="246221"/>
          </a:xfrm>
        </p:spPr>
        <p:txBody>
          <a:bodyPr/>
          <a:lstStyle/>
          <a:p>
            <a:r>
              <a:rPr lang="de-DE" b="1" dirty="0"/>
              <a:t>Gerber-Bau, Raum 07/U</a:t>
            </a:r>
            <a:r>
              <a:rPr lang="de-DE" dirty="0"/>
              <a:t>, 27. Juni 2023, 13 – 16 Uhr </a:t>
            </a:r>
          </a:p>
        </p:txBody>
      </p:sp>
    </p:spTree>
    <p:extLst>
      <p:ext uri="{BB962C8B-B14F-4D97-AF65-F5344CB8AC3E}">
        <p14:creationId xmlns:p14="http://schemas.microsoft.com/office/powerpoint/2010/main" val="2625904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04B5B588-8B15-4C15-8BD0-361EAF966522}"/>
              </a:ext>
            </a:extLst>
          </p:cNvPr>
          <p:cNvSpPr txBox="1"/>
          <p:nvPr/>
        </p:nvSpPr>
        <p:spPr>
          <a:xfrm>
            <a:off x="2087126" y="6290978"/>
            <a:ext cx="7600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2"/>
                </a:solidFill>
              </a:rPr>
              <a:t>Bildquelle: </a:t>
            </a:r>
            <a:r>
              <a:rPr lang="de-DE" sz="1400" u="sng" dirty="0">
                <a:solidFill>
                  <a:schemeClr val="bg2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https://www.br.de/alphalernen/faecher/deutsch/4-schulz-von-thun-nachricht100.html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626825" y="3582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Low-Power </a:t>
            </a:r>
            <a:r>
              <a:rPr lang="de-DE" sz="3600" dirty="0" err="1">
                <a:solidFill>
                  <a:schemeClr val="bg1"/>
                </a:solidFill>
              </a:rPr>
              <a:t>poses</a:t>
            </a:r>
            <a:endParaRPr lang="de-DE" sz="36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119" y="1266383"/>
            <a:ext cx="7619159" cy="491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77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245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0739F51-CFC6-4D22-9FED-6B974EFB3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/>
              <a:t>2) Stimme</a:t>
            </a:r>
          </a:p>
        </p:txBody>
      </p:sp>
    </p:spTree>
    <p:extLst>
      <p:ext uri="{BB962C8B-B14F-4D97-AF65-F5344CB8AC3E}">
        <p14:creationId xmlns:p14="http://schemas.microsoft.com/office/powerpoint/2010/main" val="346058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6483CA6-0E8D-1839-B3D3-4059DE270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305D"/>
                </a:solidFill>
              </a:rPr>
              <a:t>Stimme</a:t>
            </a:r>
            <a:endParaRPr lang="en-GB" dirty="0">
              <a:solidFill>
                <a:srgbClr val="00305D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5B30C1FD-A14B-4036-CBF6-9EA7CB3140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736718" cy="43449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menschliche Stimme, die Art und Weise, wie wir sprechen, ist </a:t>
            </a:r>
            <a:r>
              <a:rPr lang="de-DE" dirty="0"/>
              <a:t>für jeden einzelnen Menschen charakteristisch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weltweit gibt es keine zwei Stimmen und keine zwei Sprechweisen, die identisch sind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Stimme ist wie ein </a:t>
            </a:r>
            <a:r>
              <a:rPr lang="de-DE" dirty="0"/>
              <a:t>Fingerabdruck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auch kleine Gemütsveränderungen in der Stimme erkennbar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kann trainiert werden:</a:t>
            </a:r>
            <a:r>
              <a:rPr lang="de-DE" b="0" dirty="0"/>
              <a:t> Stimmklang, Tonlage, Schnelligkeit </a:t>
            </a:r>
            <a:r>
              <a:rPr lang="de-DE" b="0" dirty="0" err="1"/>
              <a:t>usw</a:t>
            </a:r>
            <a:endParaRPr lang="en-GB" b="0" dirty="0"/>
          </a:p>
        </p:txBody>
      </p:sp>
      <p:pic>
        <p:nvPicPr>
          <p:cNvPr id="7" name="Grafik 6" descr="Ein Bild, das Grafiken, Design enthält.&#10;&#10;Automatisch generierte Beschreibung">
            <a:extLst>
              <a:ext uri="{FF2B5EF4-FFF2-40B4-BE49-F238E27FC236}">
                <a16:creationId xmlns="" xmlns:a16="http://schemas.microsoft.com/office/drawing/2014/main" id="{DDBB221C-F751-1A5C-1E9D-B9BDEC1C1F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0" t="41130" r="41302" b="41243"/>
          <a:stretch/>
        </p:blipFill>
        <p:spPr>
          <a:xfrm>
            <a:off x="4082272" y="4029558"/>
            <a:ext cx="3132404" cy="179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31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6483CA6-0E8D-1839-B3D3-4059DE270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305D"/>
                </a:solidFill>
              </a:rPr>
              <a:t>Stimme</a:t>
            </a:r>
            <a:endParaRPr lang="en-GB" dirty="0">
              <a:solidFill>
                <a:srgbClr val="00305D"/>
              </a:solidFill>
            </a:endParaRPr>
          </a:p>
        </p:txBody>
      </p:sp>
      <p:graphicFrame>
        <p:nvGraphicFramePr>
          <p:cNvPr id="4" name="Tabelle 4">
            <a:extLst>
              <a:ext uri="{FF2B5EF4-FFF2-40B4-BE49-F238E27FC236}">
                <a16:creationId xmlns="" xmlns:a16="http://schemas.microsoft.com/office/drawing/2014/main" id="{530ACFDA-0BFD-69D2-5144-890250579BD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660722728"/>
              </p:ext>
            </p:extLst>
          </p:nvPr>
        </p:nvGraphicFramePr>
        <p:xfrm>
          <a:off x="874713" y="1484313"/>
          <a:ext cx="1058068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0343">
                  <a:extLst>
                    <a:ext uri="{9D8B030D-6E8A-4147-A177-3AD203B41FA5}">
                      <a16:colId xmlns="" xmlns:a16="http://schemas.microsoft.com/office/drawing/2014/main" val="2171650015"/>
                    </a:ext>
                  </a:extLst>
                </a:gridCol>
                <a:gridCol w="5290343">
                  <a:extLst>
                    <a:ext uri="{9D8B030D-6E8A-4147-A177-3AD203B41FA5}">
                      <a16:colId xmlns="" xmlns:a16="http://schemas.microsoft.com/office/drawing/2014/main" val="42529287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Negativbeispiele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Positivbeispiele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2268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Schrill, </a:t>
                      </a:r>
                      <a:r>
                        <a:rPr lang="de-DE" dirty="0" err="1"/>
                        <a:t>fiepsig</a:t>
                      </a:r>
                      <a:r>
                        <a:rPr lang="de-DE" dirty="0"/>
                        <a:t> sprechen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Deutliche Sprechweise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13409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Sehr leise Stimme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Angenehme „normale“ Laustärke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8580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Nuscheln, undeutliches Sprechen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Warmer Klang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91571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Sehr langsames Sprechen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Moderate Sprachgeschwindigkeit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93398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Schnelles Sprechen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Gute gezielte Tonhöhenveränderung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74967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Laute, polternde Sprechweise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5705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Monotones Sprechen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3813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827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6483CA6-0E8D-1839-B3D3-4059DE270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Stimme: Übung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5B30C1FD-A14B-4036-CBF6-9EA7CB3140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7888289" cy="4344987"/>
          </a:xfrm>
        </p:spPr>
        <p:txBody>
          <a:bodyPr/>
          <a:lstStyle/>
          <a:p>
            <a:r>
              <a:rPr lang="de-DE" u="sng" dirty="0"/>
              <a:t>Bauchatmung</a:t>
            </a:r>
          </a:p>
          <a:p>
            <a:r>
              <a:rPr lang="de-DE" b="0" dirty="0"/>
              <a:t>Richte dich auf, egal ob du sitzen oder stehen möchtest -dein Bauch soll Platz haben. Atme tief in den Bauch ein, halte kurz die Luft und atme gleichmäßig aus.</a:t>
            </a:r>
          </a:p>
          <a:p>
            <a:r>
              <a:rPr lang="de-DE" b="0" dirty="0"/>
              <a:t>Achte darauf, dass deine vier Atmungsphasen gleich lang sind: Einatmen, Pause, Ausatmen, Pause.</a:t>
            </a:r>
          </a:p>
          <a:p>
            <a:endParaRPr lang="de-DE" u="sng" dirty="0"/>
          </a:p>
          <a:p>
            <a:r>
              <a:rPr lang="de-DE" u="sng" dirty="0"/>
              <a:t>Zungenbrecher</a:t>
            </a:r>
          </a:p>
          <a:p>
            <a:r>
              <a:rPr lang="de-DE" b="0" dirty="0"/>
              <a:t>Zwischen zweiundzwanzig schwankenden Zwetschgenzweigen zittern zweiundzwanzig zwitschernde Schwalben.</a:t>
            </a:r>
          </a:p>
          <a:p>
            <a:endParaRPr lang="en-GB" dirty="0"/>
          </a:p>
        </p:txBody>
      </p:sp>
      <p:pic>
        <p:nvPicPr>
          <p:cNvPr id="5" name="Grafik 4" descr="Stimmgabel mit einfarbiger Füllung">
            <a:extLst>
              <a:ext uri="{FF2B5EF4-FFF2-40B4-BE49-F238E27FC236}">
                <a16:creationId xmlns="" xmlns:a16="http://schemas.microsoft.com/office/drawing/2014/main" id="{F2E81A87-CDEF-797F-0B31-DD83A82B5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9062" y="3024765"/>
            <a:ext cx="2461752" cy="246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98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0739F51-CFC6-4D22-9FED-6B974EFB3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/>
              <a:t>3) Mimik</a:t>
            </a:r>
          </a:p>
        </p:txBody>
      </p:sp>
    </p:spTree>
    <p:extLst>
      <p:ext uri="{BB962C8B-B14F-4D97-AF65-F5344CB8AC3E}">
        <p14:creationId xmlns:p14="http://schemas.microsoft.com/office/powerpoint/2010/main" val="3200809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9532AF5-C4CD-5ED4-D204-4E7AC52FA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Mimik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10E59ABC-7EF7-A5E4-E9C5-E78A9ACBFB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838318" cy="968601"/>
          </a:xfrm>
        </p:spPr>
        <p:txBody>
          <a:bodyPr/>
          <a:lstStyle/>
          <a:p>
            <a:r>
              <a:rPr lang="de-DE" dirty="0"/>
              <a:t>Mimik = Kontraktion der Gesichtsmuskel im Bereich Stirn, Augen und Mund (beweglichster Teil des Gesichts)</a:t>
            </a:r>
          </a:p>
          <a:p>
            <a:endParaRPr lang="de-DE" dirty="0"/>
          </a:p>
          <a:p>
            <a:endParaRPr lang="en-GB" dirty="0"/>
          </a:p>
        </p:txBody>
      </p:sp>
      <p:pic>
        <p:nvPicPr>
          <p:cNvPr id="5" name="Grafik 4" descr="Ein Bild, das Menschliches Gesicht, Person, Kleidung, Haarteil enthält.">
            <a:extLst>
              <a:ext uri="{FF2B5EF4-FFF2-40B4-BE49-F238E27FC236}">
                <a16:creationId xmlns="" xmlns:a16="http://schemas.microsoft.com/office/drawing/2014/main" id="{97AC3BD7-8339-0C00-F49A-E86F986AC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1" y="2452914"/>
            <a:ext cx="5716686" cy="344430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E314911E-3FA6-1B6A-6C75-1F49B0692DF8}"/>
              </a:ext>
            </a:extLst>
          </p:cNvPr>
          <p:cNvSpPr txBox="1"/>
          <p:nvPr/>
        </p:nvSpPr>
        <p:spPr>
          <a:xfrm>
            <a:off x="6959600" y="2452914"/>
            <a:ext cx="4147457" cy="3007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Ausdruck von Empfindungen und Reaktionen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Bewusst nur schwer steuerbar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Interpretation subjektiv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1"/>
                </a:solidFill>
              </a:rPr>
              <a:t>Basisemotionen Angst, Wut, Ekel, Trauer, Überraschung und Freude hinterlassen aber überall ähnliche Spuren im Gesicht</a:t>
            </a:r>
          </a:p>
        </p:txBody>
      </p:sp>
    </p:spTree>
    <p:extLst>
      <p:ext uri="{BB962C8B-B14F-4D97-AF65-F5344CB8AC3E}">
        <p14:creationId xmlns:p14="http://schemas.microsoft.com/office/powerpoint/2010/main" val="1296101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9532AF5-C4CD-5ED4-D204-4E7AC52FA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Mimik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10E59ABC-7EF7-A5E4-E9C5-E78A9ACBFB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838318" cy="968601"/>
          </a:xfrm>
        </p:spPr>
        <p:txBody>
          <a:bodyPr/>
          <a:lstStyle/>
          <a:p>
            <a:endParaRPr lang="de-DE" dirty="0"/>
          </a:p>
          <a:p>
            <a:endParaRPr lang="en-GB" dirty="0"/>
          </a:p>
        </p:txBody>
      </p:sp>
      <p:graphicFrame>
        <p:nvGraphicFramePr>
          <p:cNvPr id="4" name="Tabelle 5">
            <a:extLst>
              <a:ext uri="{FF2B5EF4-FFF2-40B4-BE49-F238E27FC236}">
                <a16:creationId xmlns="" xmlns:a16="http://schemas.microsoft.com/office/drawing/2014/main" id="{8F5473DB-DA85-BBB2-070C-4446952C5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782084"/>
              </p:ext>
            </p:extLst>
          </p:nvPr>
        </p:nvGraphicFramePr>
        <p:xfrm>
          <a:off x="1072582" y="1030288"/>
          <a:ext cx="10442576" cy="4302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42961">
                  <a:extLst>
                    <a:ext uri="{9D8B030D-6E8A-4147-A177-3AD203B41FA5}">
                      <a16:colId xmlns="" xmlns:a16="http://schemas.microsoft.com/office/drawing/2014/main" val="3750993686"/>
                    </a:ext>
                  </a:extLst>
                </a:gridCol>
                <a:gridCol w="6899615">
                  <a:extLst>
                    <a:ext uri="{9D8B030D-6E8A-4147-A177-3AD203B41FA5}">
                      <a16:colId xmlns="" xmlns:a16="http://schemas.microsoft.com/office/drawing/2014/main" val="2986089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Positive Mimik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Negative Mimik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20845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="1" dirty="0"/>
                        <a:t>Blickkontakt halten </a:t>
                      </a:r>
                      <a:r>
                        <a:rPr lang="de-DE" dirty="0"/>
                        <a:t>(konzentriert, aber nicht starr): Interesse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="1" dirty="0"/>
                        <a:t>geschlossener, lächelnder Mund</a:t>
                      </a:r>
                      <a:r>
                        <a:rPr lang="de-DE" dirty="0"/>
                        <a:t> </a:t>
                      </a:r>
                      <a:r>
                        <a:rPr lang="de-DE" b="1" dirty="0"/>
                        <a:t>(mit hochgezogenen Mundwinkeln), Heben der Augenlider, Lächeln in den Augen (Pupillen sind geweitet), glatte Stirn</a:t>
                      </a:r>
                      <a:r>
                        <a:rPr lang="de-DE" dirty="0"/>
                        <a:t>: Sympathie, Freundlichkeit und Aufgeschlossenheit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="1" dirty="0"/>
                        <a:t>entspannte Mundwinkel</a:t>
                      </a:r>
                      <a:r>
                        <a:rPr lang="de-DE" dirty="0"/>
                        <a:t>: Ruhe und Entspannung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="1" dirty="0"/>
                        <a:t>versteinertes Gesicht</a:t>
                      </a:r>
                      <a:r>
                        <a:rPr lang="de-DE" dirty="0"/>
                        <a:t>: Ablehnung, soziale Distanz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="1" dirty="0"/>
                        <a:t>Stirnrunzeln</a:t>
                      </a:r>
                      <a:r>
                        <a:rPr lang="de-DE" dirty="0"/>
                        <a:t>: Missbilligung, Nachdenklichkeit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="1" dirty="0"/>
                        <a:t>Augenbrauen anheben</a:t>
                      </a:r>
                      <a:r>
                        <a:rPr lang="de-DE" dirty="0"/>
                        <a:t>: Erstaunen, Skepsis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="1" dirty="0"/>
                        <a:t>ständiges Wegschauen</a:t>
                      </a:r>
                      <a:r>
                        <a:rPr lang="de-DE" dirty="0"/>
                        <a:t>: Verlegenheit, Desinteresse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="1" dirty="0"/>
                        <a:t>unverwandtes Anstarren</a:t>
                      </a:r>
                      <a:r>
                        <a:rPr lang="de-DE" dirty="0"/>
                        <a:t>: Arroganz, Überheblichkeit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="1" dirty="0"/>
                        <a:t>häufiger Lidschlag</a:t>
                      </a:r>
                      <a:r>
                        <a:rPr lang="de-DE" dirty="0"/>
                        <a:t>: Unsicherheit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="1" dirty="0"/>
                        <a:t>verengte Pupillen</a:t>
                      </a:r>
                      <a:r>
                        <a:rPr lang="de-DE" dirty="0"/>
                        <a:t>: Anspannung, Skepsis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="1" dirty="0"/>
                        <a:t>Nasenlöcher leicht zusammenziehen</a:t>
                      </a:r>
                      <a:r>
                        <a:rPr lang="de-DE" dirty="0"/>
                        <a:t>: Abscheu, Ekel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="1" dirty="0"/>
                        <a:t>Nase rümpfen</a:t>
                      </a:r>
                      <a:r>
                        <a:rPr lang="de-DE" dirty="0"/>
                        <a:t>: Unsicherheit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="1" dirty="0"/>
                        <a:t>Lippen zusammenkneifen</a:t>
                      </a:r>
                      <a:r>
                        <a:rPr lang="de-DE" dirty="0"/>
                        <a:t>: innere Anspannung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="1" dirty="0"/>
                        <a:t>Unterlippe vorschieben</a:t>
                      </a:r>
                      <a:r>
                        <a:rPr lang="de-DE" dirty="0"/>
                        <a:t>: Skepsis, Ungläubigkeit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="1" dirty="0"/>
                        <a:t>geöffneter Mund</a:t>
                      </a:r>
                      <a:r>
                        <a:rPr lang="de-DE" dirty="0"/>
                        <a:t>: Erstaunen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="1" dirty="0"/>
                        <a:t>Gähnen</a:t>
                      </a:r>
                      <a:r>
                        <a:rPr lang="de-DE" dirty="0"/>
                        <a:t>: Langeweile, Desinteresse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7195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135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9532AF5-C4CD-5ED4-D204-4E7AC52FA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Blick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10E59ABC-7EF7-A5E4-E9C5-E78A9ACBFB4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 dirty="0"/>
          </a:p>
          <a:p>
            <a:endParaRPr lang="en-GB" dirty="0"/>
          </a:p>
        </p:txBody>
      </p:sp>
      <p:sp>
        <p:nvSpPr>
          <p:cNvPr id="6" name="Inhaltsplatzhalter 2">
            <a:extLst>
              <a:ext uri="{FF2B5EF4-FFF2-40B4-BE49-F238E27FC236}">
                <a16:creationId xmlns="" xmlns:a16="http://schemas.microsoft.com/office/drawing/2014/main" id="{632A023E-A043-B271-3505-8DE7F13855BC}"/>
              </a:ext>
            </a:extLst>
          </p:cNvPr>
          <p:cNvSpPr txBox="1">
            <a:spLocks/>
          </p:cNvSpPr>
          <p:nvPr/>
        </p:nvSpPr>
        <p:spPr>
          <a:xfrm>
            <a:off x="874711" y="1484313"/>
            <a:ext cx="5714775" cy="4344987"/>
          </a:xfrm>
          <a:prstGeom prst="rect">
            <a:avLst/>
          </a:prstGeom>
        </p:spPr>
        <p:txBody>
          <a:bodyPr/>
          <a:lstStyle>
            <a:lvl1pPr marL="0" indent="0" algn="l" defTabSz="914269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69" rtl="0" eaLnBrk="1" latinLnBrk="0" hangingPunct="1">
              <a:spcBef>
                <a:spcPts val="600"/>
              </a:spcBef>
              <a:buFont typeface="Open Sans" panose="020B0606030504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Char char="—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252000" indent="-144000" algn="l" defTabSz="914269" rtl="0" eaLnBrk="1" latinLnBrk="0" hangingPunct="1">
              <a:spcBef>
                <a:spcPts val="0"/>
              </a:spcBef>
              <a:buFont typeface="Open Sans" panose="020B0606030504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269" rtl="0" eaLnBrk="1" latinLnBrk="0" hangingPunct="1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None/>
              <a:defRPr sz="1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marR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52000" marR="0" indent="-252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—"/>
              <a:tabLst/>
              <a:defRPr lang="de-DE" sz="14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52000" marR="0" indent="-144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–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96000" marR="0" indent="-144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Zusammengekniffene Augen</a:t>
            </a:r>
            <a:r>
              <a:rPr lang="de-DE" b="0" dirty="0"/>
              <a:t>: Skepsis oder Unsicherheit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Weit geöffnete Augen:</a:t>
            </a:r>
            <a:r>
              <a:rPr lang="de-DE" b="0" dirty="0"/>
              <a:t> Überraschung oder Erstaunen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Augenrollen</a:t>
            </a:r>
            <a:r>
              <a:rPr lang="de-DE" b="0" dirty="0"/>
              <a:t>: Missbilligung oder Desinteresse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Augenbrauen hochziehen</a:t>
            </a:r>
            <a:r>
              <a:rPr lang="de-DE" b="0" dirty="0"/>
              <a:t>: Verwunderung oder Erstaunen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Blinzeln</a:t>
            </a:r>
            <a:r>
              <a:rPr lang="de-DE" b="0" dirty="0"/>
              <a:t>: Nervosität oder Unbehagen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Starren</a:t>
            </a:r>
            <a:r>
              <a:rPr lang="de-DE" b="0" dirty="0"/>
              <a:t>: Interesse oder Herausforderung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Tränen in den Augen</a:t>
            </a:r>
            <a:r>
              <a:rPr lang="de-DE" b="0" dirty="0"/>
              <a:t>: Traurigkeit oder Rührung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Augen verdrehen</a:t>
            </a:r>
            <a:r>
              <a:rPr lang="de-DE" b="0" dirty="0"/>
              <a:t>: Ironie oder Verärgerung</a:t>
            </a:r>
          </a:p>
          <a:p>
            <a:endParaRPr lang="de-DE" dirty="0"/>
          </a:p>
          <a:p>
            <a:endParaRPr lang="en-GB" dirty="0"/>
          </a:p>
        </p:txBody>
      </p:sp>
      <p:pic>
        <p:nvPicPr>
          <p:cNvPr id="11" name="Grafik 10" descr="Ein Bild, das Vogel, Schwarzweiß enthält.&#10;&#10;Automatisch generierte Beschreibung">
            <a:extLst>
              <a:ext uri="{FF2B5EF4-FFF2-40B4-BE49-F238E27FC236}">
                <a16:creationId xmlns="" xmlns:a16="http://schemas.microsoft.com/office/drawing/2014/main" id="{CFA007CE-FD0B-82C1-081A-D0C3476675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0" t="45292" r="41302" b="46243"/>
          <a:stretch/>
        </p:blipFill>
        <p:spPr>
          <a:xfrm>
            <a:off x="6959600" y="2888342"/>
            <a:ext cx="4691128" cy="128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18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-374073"/>
            <a:ext cx="12344400" cy="7509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1">
            <a:extLst>
              <a:ext uri="{FF2B5EF4-FFF2-40B4-BE49-F238E27FC236}">
                <a16:creationId xmlns="" xmlns:a16="http://schemas.microsoft.com/office/drawing/2014/main" id="{3685764B-8ED8-4664-B731-43D844350E0A}"/>
              </a:ext>
            </a:extLst>
          </p:cNvPr>
          <p:cNvSpPr txBox="1">
            <a:spLocks/>
          </p:cNvSpPr>
          <p:nvPr/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269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bg1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endParaRPr lang="de-DE" sz="4000" dirty="0"/>
          </a:p>
        </p:txBody>
      </p:sp>
      <p:sp>
        <p:nvSpPr>
          <p:cNvPr id="4" name="Rechteck 3"/>
          <p:cNvSpPr/>
          <p:nvPr/>
        </p:nvSpPr>
        <p:spPr>
          <a:xfrm>
            <a:off x="874712" y="535883"/>
            <a:ext cx="102225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3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3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3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de-DE" sz="32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133753" y="346074"/>
            <a:ext cx="4614689" cy="6271005"/>
          </a:xfrm>
        </p:spPr>
        <p:txBody>
          <a:bodyPr/>
          <a:lstStyle/>
          <a:p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Kennenlernrunde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Name.</a:t>
            </a:r>
            <a:b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…   …</a:t>
            </a:r>
            <a:b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b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b="0" dirty="0" err="1" smtClean="0">
                <a:solidFill>
                  <a:schemeClr val="bg2">
                    <a:lumMod val="50000"/>
                  </a:schemeClr>
                </a:solidFill>
              </a:rPr>
              <a:t>Diese</a:t>
            </a:r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0" dirty="0" err="1" smtClean="0">
                <a:solidFill>
                  <a:schemeClr val="bg2">
                    <a:lumMod val="50000"/>
                  </a:schemeClr>
                </a:solidFill>
              </a:rPr>
              <a:t>Erwartungen</a:t>
            </a:r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0" dirty="0" err="1" smtClean="0">
                <a:solidFill>
                  <a:schemeClr val="bg2">
                    <a:lumMod val="50000"/>
                  </a:schemeClr>
                </a:solidFill>
              </a:rPr>
              <a:t>habe</a:t>
            </a:r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0" dirty="0" err="1" smtClean="0">
                <a:solidFill>
                  <a:schemeClr val="bg2">
                    <a:lumMod val="50000"/>
                  </a:schemeClr>
                </a:solidFill>
              </a:rPr>
              <a:t>ich</a:t>
            </a:r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 an den Workshop.</a:t>
            </a:r>
            <a:b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de-DE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840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9532AF5-C4CD-5ED4-D204-4E7AC52FA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Mund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10E59ABC-7EF7-A5E4-E9C5-E78A9ACBFB4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 dirty="0"/>
          </a:p>
          <a:p>
            <a:endParaRPr lang="en-GB" dirty="0"/>
          </a:p>
        </p:txBody>
      </p:sp>
      <p:sp>
        <p:nvSpPr>
          <p:cNvPr id="6" name="Inhaltsplatzhalter 2">
            <a:extLst>
              <a:ext uri="{FF2B5EF4-FFF2-40B4-BE49-F238E27FC236}">
                <a16:creationId xmlns="" xmlns:a16="http://schemas.microsoft.com/office/drawing/2014/main" id="{632A023E-A043-B271-3505-8DE7F13855BC}"/>
              </a:ext>
            </a:extLst>
          </p:cNvPr>
          <p:cNvSpPr txBox="1">
            <a:spLocks/>
          </p:cNvSpPr>
          <p:nvPr/>
        </p:nvSpPr>
        <p:spPr>
          <a:xfrm>
            <a:off x="874711" y="1484313"/>
            <a:ext cx="5540603" cy="4344987"/>
          </a:xfrm>
          <a:prstGeom prst="rect">
            <a:avLst/>
          </a:prstGeom>
        </p:spPr>
        <p:txBody>
          <a:bodyPr/>
          <a:lstStyle>
            <a:lvl1pPr marL="0" indent="0" algn="l" defTabSz="914269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69" rtl="0" eaLnBrk="1" latinLnBrk="0" hangingPunct="1">
              <a:spcBef>
                <a:spcPts val="600"/>
              </a:spcBef>
              <a:buFont typeface="Open Sans" panose="020B0606030504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Char char="—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252000" indent="-144000" algn="l" defTabSz="914269" rtl="0" eaLnBrk="1" latinLnBrk="0" hangingPunct="1">
              <a:spcBef>
                <a:spcPts val="0"/>
              </a:spcBef>
              <a:buFont typeface="Open Sans" panose="020B0606030504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269" rtl="0" eaLnBrk="1" latinLnBrk="0" hangingPunct="1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None/>
              <a:defRPr sz="1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marR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52000" marR="0" indent="-252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—"/>
              <a:tabLst/>
              <a:defRPr lang="de-DE" sz="14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52000" marR="0" indent="-144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–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96000" marR="0" indent="-14400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Lächeln: </a:t>
            </a:r>
            <a:r>
              <a:rPr lang="de-DE" b="0" dirty="0"/>
              <a:t>Freude, Zustimmung oder Freundlichkeit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Stirnrunzeln: </a:t>
            </a:r>
            <a:r>
              <a:rPr lang="de-DE" b="0" dirty="0"/>
              <a:t>Unsicherheit, Besorgnis oder Missbilligung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Zähneknirschen: </a:t>
            </a:r>
            <a:r>
              <a:rPr lang="de-DE" b="0" dirty="0"/>
              <a:t>Wut, Anspannung oder Stress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Lippen schürzen: </a:t>
            </a:r>
            <a:r>
              <a:rPr lang="de-DE" b="0" dirty="0"/>
              <a:t>Unzufriedenheit, Verärgerung oder Missbilligung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Lippen aufeinander pressen: </a:t>
            </a:r>
            <a:r>
              <a:rPr lang="de-DE" b="0" dirty="0"/>
              <a:t>Unterdrückung von Emotionen oder Ablehnung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Lippen befeuchten: </a:t>
            </a:r>
            <a:r>
              <a:rPr lang="de-DE" b="0" dirty="0"/>
              <a:t>Verlegenheit oder Unbehagen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Lippen beben: </a:t>
            </a:r>
            <a:r>
              <a:rPr lang="de-DE" b="0" dirty="0"/>
              <a:t>Angst oder Traurigkeit</a:t>
            </a:r>
            <a:endParaRPr lang="en-GB" b="0" dirty="0"/>
          </a:p>
        </p:txBody>
      </p:sp>
      <p:pic>
        <p:nvPicPr>
          <p:cNvPr id="9" name="Grafik 8" descr="Ein Bild, das Entwurf, Zeichnung, Lineart, Strichzeichnung enthält.&#10;&#10;Automatisch generierte Beschreibung">
            <a:extLst>
              <a:ext uri="{FF2B5EF4-FFF2-40B4-BE49-F238E27FC236}">
                <a16:creationId xmlns="" xmlns:a16="http://schemas.microsoft.com/office/drawing/2014/main" id="{015BE59A-4198-0918-C331-E9918314E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155" y="1589903"/>
            <a:ext cx="5219587" cy="390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38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0739F51-CFC6-4D22-9FED-6B974EFB3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/>
              <a:t>4) Gesten</a:t>
            </a:r>
          </a:p>
        </p:txBody>
      </p:sp>
    </p:spTree>
    <p:extLst>
      <p:ext uri="{BB962C8B-B14F-4D97-AF65-F5344CB8AC3E}">
        <p14:creationId xmlns:p14="http://schemas.microsoft.com/office/powerpoint/2010/main" val="2124802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E323396-86C9-EEF6-53BB-D42EAA16A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Gesten</a:t>
            </a:r>
            <a:endParaRPr lang="en-GB" dirty="0"/>
          </a:p>
        </p:txBody>
      </p:sp>
      <p:sp>
        <p:nvSpPr>
          <p:cNvPr id="5" name="Inhaltsplatzhalter 2">
            <a:extLst>
              <a:ext uri="{FF2B5EF4-FFF2-40B4-BE49-F238E27FC236}">
                <a16:creationId xmlns="" xmlns:a16="http://schemas.microsoft.com/office/drawing/2014/main" id="{C3BA1673-4F2B-50FA-C4BA-39F309E15D37}"/>
              </a:ext>
            </a:extLst>
          </p:cNvPr>
          <p:cNvSpPr txBox="1">
            <a:spLocks noGrp="1"/>
          </p:cNvSpPr>
          <p:nvPr>
            <p:ph sz="quarter" idx="10"/>
          </p:nvPr>
        </p:nvSpPr>
        <p:spPr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marL="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36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algn="l" defTabSz="822960" rtl="0" eaLnBrk="1" latinLnBrk="0" hangingPunct="1"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Gestik = sämtliche Bewegungen von Händen, Füßen und Kopf</a:t>
            </a:r>
          </a:p>
          <a:p>
            <a:endParaRPr lang="de-DE" sz="2000" b="0" dirty="0"/>
          </a:p>
          <a:p>
            <a:r>
              <a:rPr lang="de-DE" sz="2000" b="0" i="1" u="sng" dirty="0"/>
              <a:t>Arten</a:t>
            </a:r>
          </a:p>
          <a:p>
            <a:pPr marL="342900" indent="-342900">
              <a:buFontTx/>
              <a:buChar char="-"/>
            </a:pPr>
            <a:r>
              <a:rPr lang="de-DE" sz="2000" b="0" dirty="0">
                <a:ea typeface="Calibri" panose="020F0502020204030204" pitchFamily="34" charset="0"/>
                <a:cs typeface="Times New Roman" panose="02020603050405020304" pitchFamily="18" charset="0"/>
              </a:rPr>
              <a:t>Illustratoren </a:t>
            </a:r>
            <a:r>
              <a:rPr lang="de-DE" sz="2000" b="0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das Gesagte illustrieren</a:t>
            </a:r>
            <a:endParaRPr lang="de-DE" sz="2000" b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de-DE" sz="2000" b="0" dirty="0">
                <a:ea typeface="Calibri" panose="020F0502020204030204" pitchFamily="34" charset="0"/>
                <a:cs typeface="Times New Roman" panose="02020603050405020304" pitchFamily="18" charset="0"/>
              </a:rPr>
              <a:t>Embleme </a:t>
            </a:r>
            <a:r>
              <a:rPr lang="de-DE" sz="2000" b="0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kulturelle und gesellschaftliche Signale</a:t>
            </a:r>
            <a:endParaRPr lang="de-DE" sz="2000" b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de-DE" sz="2000" b="0" dirty="0" err="1">
                <a:ea typeface="Calibri" panose="020F0502020204030204" pitchFamily="34" charset="0"/>
                <a:cs typeface="Times New Roman" panose="02020603050405020304" pitchFamily="18" charset="0"/>
              </a:rPr>
              <a:t>Adaptoren</a:t>
            </a:r>
            <a:r>
              <a:rPr lang="de-DE" sz="2000" b="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b="0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in der Kindheit erlernt</a:t>
            </a:r>
            <a:endParaRPr lang="de-DE" sz="2000" b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de-DE" sz="2000" b="0" dirty="0">
                <a:ea typeface="Calibri" panose="020F0502020204030204" pitchFamily="34" charset="0"/>
                <a:cs typeface="Times New Roman" panose="02020603050405020304" pitchFamily="18" charset="0"/>
              </a:rPr>
              <a:t>Regulatoren </a:t>
            </a:r>
            <a:r>
              <a:rPr lang="de-DE" sz="2000" b="0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Steuerung des Gesprächs</a:t>
            </a:r>
            <a:endParaRPr lang="de-DE" sz="2000" b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de-DE" sz="2000" b="0" dirty="0">
                <a:ea typeface="Calibri" panose="020F0502020204030204" pitchFamily="34" charset="0"/>
                <a:cs typeface="Times New Roman" panose="02020603050405020304" pitchFamily="18" charset="0"/>
              </a:rPr>
              <a:t>Affektgesten </a:t>
            </a:r>
            <a:r>
              <a:rPr lang="de-DE" sz="2000" b="0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Ausdruck von Emotionen</a:t>
            </a:r>
            <a:endParaRPr lang="de-DE" sz="2000" b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de-DE" dirty="0"/>
          </a:p>
          <a:p>
            <a:endParaRPr lang="de-DE" dirty="0"/>
          </a:p>
        </p:txBody>
      </p:sp>
      <p:pic>
        <p:nvPicPr>
          <p:cNvPr id="6" name="Grafik 5" descr="Winkegeste Silhouette">
            <a:extLst>
              <a:ext uri="{FF2B5EF4-FFF2-40B4-BE49-F238E27FC236}">
                <a16:creationId xmlns="" xmlns:a16="http://schemas.microsoft.com/office/drawing/2014/main" id="{EAFB1C0C-EEB4-B261-5EAA-72E06409A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6722" y="3656806"/>
            <a:ext cx="2079356" cy="207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2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EF73492-1C90-F464-0EDD-2D298C69B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Gesten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637C67A3-CE09-682B-8078-FFF5909069A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elle 5">
            <a:extLst>
              <a:ext uri="{FF2B5EF4-FFF2-40B4-BE49-F238E27FC236}">
                <a16:creationId xmlns="" xmlns:a16="http://schemas.microsoft.com/office/drawing/2014/main" id="{1F883F79-5442-FF77-486D-8E783CEC4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050481"/>
              </p:ext>
            </p:extLst>
          </p:nvPr>
        </p:nvGraphicFramePr>
        <p:xfrm>
          <a:off x="504825" y="1238885"/>
          <a:ext cx="10950576" cy="458724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650192">
                  <a:extLst>
                    <a:ext uri="{9D8B030D-6E8A-4147-A177-3AD203B41FA5}">
                      <a16:colId xmlns="" xmlns:a16="http://schemas.microsoft.com/office/drawing/2014/main" val="2051883510"/>
                    </a:ext>
                  </a:extLst>
                </a:gridCol>
                <a:gridCol w="3650192">
                  <a:extLst>
                    <a:ext uri="{9D8B030D-6E8A-4147-A177-3AD203B41FA5}">
                      <a16:colId xmlns="" xmlns:a16="http://schemas.microsoft.com/office/drawing/2014/main" val="926285798"/>
                    </a:ext>
                  </a:extLst>
                </a:gridCol>
                <a:gridCol w="3650192">
                  <a:extLst>
                    <a:ext uri="{9D8B030D-6E8A-4147-A177-3AD203B41FA5}">
                      <a16:colId xmlns="" xmlns:a16="http://schemas.microsoft.com/office/drawing/2014/main" val="3825589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Negative Gesten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Neutrale Gesten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Positive Gesten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59611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Mit den Fingern trommeln.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Finger an die Nase legen.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Reiben der Hände.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91012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Mit den Fingern ein Spitzdach formen und auf den Gesprächspartner richten.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Erhobene Arme mit leicht nach oben geöffneten Händen.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Bewegung der Arme und Hände oberhalb der Taille.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29251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Vor der Brust verschränkte Arme.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Reiben des Kinns.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Hände werden gefaltet über den Kopf gelegt.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93228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Weit ausladende Gesten.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Kratzen am Kopf.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Normal kräftiger Händedruck.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20663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Mit dem Finger auf andere zeigen.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01227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Den erhobenen Zeigefinger nutzen.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7352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Erhobene Arme mit nach vorne gerichteten Handinnenflächen.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91116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37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EF73492-1C90-F464-0EDD-2D298C69B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Gesten – kulturelle Unterschiede</a:t>
            </a:r>
            <a:endParaRPr lang="en-GB" dirty="0"/>
          </a:p>
        </p:txBody>
      </p:sp>
      <p:pic>
        <p:nvPicPr>
          <p:cNvPr id="6" name="Inhaltsplatzhalter 5" descr="Ein Bild, das Finger, Hand, Daumen, Nagel enthält.&#10;&#10;Automatisch generierte Beschreibung">
            <a:extLst>
              <a:ext uri="{FF2B5EF4-FFF2-40B4-BE49-F238E27FC236}">
                <a16:creationId xmlns="" xmlns:a16="http://schemas.microsoft.com/office/drawing/2014/main" id="{034A34A7-D099-31D8-3AF3-0D66F43A6B0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501" y="1484313"/>
            <a:ext cx="6519110" cy="4344987"/>
          </a:xfrm>
        </p:spPr>
      </p:pic>
    </p:spTree>
    <p:extLst>
      <p:ext uri="{BB962C8B-B14F-4D97-AF65-F5344CB8AC3E}">
        <p14:creationId xmlns:p14="http://schemas.microsoft.com/office/powerpoint/2010/main" val="751178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440675"/>
            <a:ext cx="10580687" cy="1963735"/>
          </a:xfrm>
        </p:spPr>
        <p:txBody>
          <a:bodyPr/>
          <a:lstStyle/>
          <a:p>
            <a:r>
              <a:rPr lang="de-DE" dirty="0"/>
              <a:t>Was tun mit den Händen?</a:t>
            </a:r>
          </a:p>
        </p:txBody>
      </p:sp>
      <p:sp>
        <p:nvSpPr>
          <p:cNvPr id="3" name="Rechteck 2"/>
          <p:cNvSpPr/>
          <p:nvPr/>
        </p:nvSpPr>
        <p:spPr>
          <a:xfrm>
            <a:off x="874711" y="1524125"/>
            <a:ext cx="108472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traut euch Worte mit euren Händen zu unterstreichen</a:t>
            </a:r>
            <a:br>
              <a:rPr lang="de-DE" sz="2400" dirty="0">
                <a:solidFill>
                  <a:schemeClr val="bg1"/>
                </a:solidFill>
              </a:rPr>
            </a:br>
            <a:endParaRPr lang="de-DE" sz="2400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hilfreich: zuerst reflektieren, ob man selbst kleine Handbewegungen wiederholt (z.B. stressreduzierende Gesten, wie Haare oder Brille zurechtrücken, an Nase zupfen, etc.) – dann versuchen solche Gesten abzustellen</a:t>
            </a:r>
            <a:br>
              <a:rPr lang="de-DE" sz="2400" dirty="0">
                <a:solidFill>
                  <a:schemeClr val="bg1"/>
                </a:solidFill>
              </a:rPr>
            </a:br>
            <a:endParaRPr lang="de-DE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Unbedingt vermeiden die Hände </a:t>
            </a:r>
            <a:r>
              <a:rPr lang="de-DE" sz="2400" dirty="0" err="1">
                <a:solidFill>
                  <a:schemeClr val="bg1"/>
                </a:solidFill>
              </a:rPr>
              <a:t>verschänkt</a:t>
            </a:r>
            <a:r>
              <a:rPr lang="de-DE" sz="2400" dirty="0">
                <a:solidFill>
                  <a:schemeClr val="bg1"/>
                </a:solidFill>
              </a:rPr>
              <a:t> oder hinter dem Rücken zu halten, Handbewegungen unter der Gürtellinie</a:t>
            </a:r>
            <a:br>
              <a:rPr lang="de-DE" sz="2400" dirty="0">
                <a:solidFill>
                  <a:schemeClr val="bg1"/>
                </a:solidFill>
              </a:rPr>
            </a:br>
            <a:endParaRPr lang="de-DE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Gesten sollten mit der zu übermittelnden Botschaft übereinstimmen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859021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440675"/>
            <a:ext cx="10580687" cy="1963735"/>
          </a:xfrm>
        </p:spPr>
        <p:txBody>
          <a:bodyPr/>
          <a:lstStyle/>
          <a:p>
            <a:r>
              <a:rPr lang="de-DE" dirty="0"/>
              <a:t>Was tun mit den Händen?</a:t>
            </a:r>
          </a:p>
        </p:txBody>
      </p:sp>
      <p:sp>
        <p:nvSpPr>
          <p:cNvPr id="3" name="Rechteck 2"/>
          <p:cNvSpPr/>
          <p:nvPr/>
        </p:nvSpPr>
        <p:spPr>
          <a:xfrm>
            <a:off x="874711" y="1524125"/>
            <a:ext cx="108472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offene Gesten machen: </a:t>
            </a:r>
            <a:br>
              <a:rPr lang="de-DE" sz="2400" dirty="0">
                <a:solidFill>
                  <a:schemeClr val="bg1"/>
                </a:solidFill>
              </a:rPr>
            </a:br>
            <a:r>
              <a:rPr lang="de-DE" sz="2400" dirty="0">
                <a:solidFill>
                  <a:schemeClr val="bg1"/>
                </a:solidFill>
              </a:rPr>
              <a:t>Handflächen nach oben, Arme nicht zu nah am Körper halten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/>
            </a:r>
            <a:br>
              <a:rPr lang="de-DE" sz="2400" dirty="0">
                <a:solidFill>
                  <a:schemeClr val="bg1"/>
                </a:solidFill>
              </a:rPr>
            </a:br>
            <a:endParaRPr lang="de-DE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Gebt euch wie ihr seid und verwendet lieber natürliche Gesten</a:t>
            </a:r>
          </a:p>
          <a:p>
            <a:pPr marL="697230" lvl="1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bg1"/>
                </a:solidFill>
              </a:rPr>
              <a:t>z.B.  Aufzählen mit den Fingern</a:t>
            </a:r>
          </a:p>
          <a:p>
            <a:pPr marL="697230" lvl="1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bg1"/>
                </a:solidFill>
              </a:rPr>
              <a:t>auf Materialien zeigen</a:t>
            </a:r>
          </a:p>
          <a:p>
            <a:pPr marL="697230" lvl="1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bg1"/>
                </a:solidFill>
              </a:rPr>
              <a:t>einerseits-andererseits-Gesten</a:t>
            </a:r>
            <a:br>
              <a:rPr lang="de-DE" sz="1800" dirty="0">
                <a:solidFill>
                  <a:schemeClr val="bg1"/>
                </a:solidFill>
              </a:rPr>
            </a:br>
            <a:endParaRPr lang="de-DE" sz="1800" dirty="0">
              <a:solidFill>
                <a:schemeClr val="bg1"/>
              </a:solidFill>
            </a:endParaRP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248808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440675"/>
            <a:ext cx="10580687" cy="1963735"/>
          </a:xfrm>
        </p:spPr>
        <p:txBody>
          <a:bodyPr/>
          <a:lstStyle/>
          <a:p>
            <a:r>
              <a:rPr lang="de-DE" dirty="0"/>
              <a:t>Was tun mit den Händen?</a:t>
            </a:r>
          </a:p>
        </p:txBody>
      </p:sp>
      <p:sp>
        <p:nvSpPr>
          <p:cNvPr id="3" name="Rechteck 2"/>
          <p:cNvSpPr/>
          <p:nvPr/>
        </p:nvSpPr>
        <p:spPr>
          <a:xfrm>
            <a:off x="874711" y="1524125"/>
            <a:ext cx="108472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optimale Grundhaltung: </a:t>
            </a:r>
            <a:br>
              <a:rPr lang="de-DE" sz="2400" dirty="0">
                <a:solidFill>
                  <a:schemeClr val="bg1"/>
                </a:solidFill>
              </a:rPr>
            </a:br>
            <a:r>
              <a:rPr lang="de-DE" sz="2400" dirty="0">
                <a:solidFill>
                  <a:schemeClr val="bg1"/>
                </a:solidFill>
              </a:rPr>
              <a:t>Arme angewinkelt seitlich des Körpers halten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legt beide Hände locker vor dem Bauchnabel ineinander oder nebeneinander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von da aus mit der anderen Hand gestikulieren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Alternativ könnt ihr auch einen Arm locker seitlich halten und den anderen Arm anwinkeln wieder mit einer Hand auf Nabelhöre, dann bei wichtigen Passagen automatisch beide Arme </a:t>
            </a:r>
            <a:r>
              <a:rPr lang="de-DE" sz="2400" dirty="0" smtClean="0">
                <a:solidFill>
                  <a:schemeClr val="bg1"/>
                </a:solidFill>
              </a:rPr>
              <a:t>anwinkeln</a:t>
            </a:r>
            <a:endParaRPr lang="de-DE" sz="2400" dirty="0">
              <a:solidFill>
                <a:schemeClr val="bg1"/>
              </a:solidFill>
            </a:endParaRP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90780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-277091" y="-374073"/>
            <a:ext cx="12621491" cy="7509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874712" y="572790"/>
            <a:ext cx="102225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de-DE" sz="3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itel 4"/>
          <p:cNvSpPr txBox="1">
            <a:spLocks/>
          </p:cNvSpPr>
          <p:nvPr/>
        </p:nvSpPr>
        <p:spPr>
          <a:xfrm rot="16200000">
            <a:off x="8837776" y="4194005"/>
            <a:ext cx="4508451" cy="40534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269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bg1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en-US" sz="900" dirty="0" err="1">
                <a:solidFill>
                  <a:schemeClr val="bg2"/>
                </a:solidFill>
              </a:rPr>
              <a:t>Bildquelle</a:t>
            </a:r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r>
              <a:rPr lang="de-DE" b="0" dirty="0">
                <a:solidFill>
                  <a:schemeClr val="bg2"/>
                </a:solidFill>
              </a:rPr>
              <a:t/>
            </a:r>
            <a:br>
              <a:rPr lang="de-DE" b="0" dirty="0">
                <a:solidFill>
                  <a:schemeClr val="bg2"/>
                </a:solidFill>
              </a:rPr>
            </a:b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-554181" y="-692728"/>
            <a:ext cx="12898582" cy="81187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04703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15595"/>
            <a:ext cx="10580687" cy="684213"/>
          </a:xfrm>
        </p:spPr>
        <p:txBody>
          <a:bodyPr/>
          <a:lstStyle/>
          <a:p>
            <a:r>
              <a:rPr lang="de-DE" dirty="0"/>
              <a:t>Noch Fragen ? 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sz="quarter" idx="10"/>
          </p:nvPr>
        </p:nvSpPr>
        <p:spPr>
          <a:xfrm>
            <a:off x="6733190" y="0"/>
            <a:ext cx="3757427" cy="4344987"/>
          </a:xfrm>
        </p:spPr>
        <p:txBody>
          <a:bodyPr/>
          <a:lstStyle/>
          <a:p>
            <a:r>
              <a:rPr lang="de-DE" sz="40000" dirty="0">
                <a:solidFill>
                  <a:srgbClr val="F3932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?</a:t>
            </a:r>
          </a:p>
        </p:txBody>
      </p:sp>
      <p:sp>
        <p:nvSpPr>
          <p:cNvPr id="11" name="Rechteck 10"/>
          <p:cNvSpPr/>
          <p:nvPr/>
        </p:nvSpPr>
        <p:spPr>
          <a:xfrm>
            <a:off x="1406814" y="1338064"/>
            <a:ext cx="95571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?</a:t>
            </a:r>
          </a:p>
        </p:txBody>
      </p:sp>
      <p:sp>
        <p:nvSpPr>
          <p:cNvPr id="12" name="Rechteck 11"/>
          <p:cNvSpPr/>
          <p:nvPr/>
        </p:nvSpPr>
        <p:spPr>
          <a:xfrm>
            <a:off x="8954952" y="2752070"/>
            <a:ext cx="96212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0" dirty="0">
                <a:solidFill>
                  <a:schemeClr val="bg1">
                    <a:lumMod val="8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?</a:t>
            </a:r>
          </a:p>
        </p:txBody>
      </p:sp>
      <p:sp>
        <p:nvSpPr>
          <p:cNvPr id="13" name="Rechteck 12"/>
          <p:cNvSpPr/>
          <p:nvPr/>
        </p:nvSpPr>
        <p:spPr>
          <a:xfrm>
            <a:off x="5705038" y="3721565"/>
            <a:ext cx="1175322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?</a:t>
            </a:r>
          </a:p>
        </p:txBody>
      </p:sp>
      <p:sp>
        <p:nvSpPr>
          <p:cNvPr id="14" name="Rechteck 13"/>
          <p:cNvSpPr/>
          <p:nvPr/>
        </p:nvSpPr>
        <p:spPr>
          <a:xfrm>
            <a:off x="10867738" y="-602892"/>
            <a:ext cx="1175322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?</a:t>
            </a:r>
          </a:p>
        </p:txBody>
      </p:sp>
      <p:sp>
        <p:nvSpPr>
          <p:cNvPr id="15" name="Inhaltsplatzhalter 2"/>
          <p:cNvSpPr txBox="1">
            <a:spLocks/>
          </p:cNvSpPr>
          <p:nvPr/>
        </p:nvSpPr>
        <p:spPr>
          <a:xfrm>
            <a:off x="2751580" y="1549072"/>
            <a:ext cx="3757427" cy="434498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942" indent="-323953" algn="l" defTabSz="914269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0" indent="0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942" indent="-215969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5916" indent="-179362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6000" dirty="0">
                <a:solidFill>
                  <a:schemeClr val="accent6">
                    <a:lumMod val="20000"/>
                    <a:lumOff val="8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?</a:t>
            </a:r>
          </a:p>
        </p:txBody>
      </p:sp>
      <p:sp>
        <p:nvSpPr>
          <p:cNvPr id="16" name="Rechteck 15"/>
          <p:cNvSpPr/>
          <p:nvPr/>
        </p:nvSpPr>
        <p:spPr>
          <a:xfrm>
            <a:off x="2250661" y="1030288"/>
            <a:ext cx="80663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600" dirty="0">
                <a:solidFill>
                  <a:schemeClr val="bg1">
                    <a:lumMod val="8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?</a:t>
            </a:r>
          </a:p>
        </p:txBody>
      </p:sp>
      <p:sp>
        <p:nvSpPr>
          <p:cNvPr id="17" name="Rechteck 16"/>
          <p:cNvSpPr/>
          <p:nvPr/>
        </p:nvSpPr>
        <p:spPr>
          <a:xfrm>
            <a:off x="-224852" y="3989317"/>
            <a:ext cx="96212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0" dirty="0">
                <a:solidFill>
                  <a:schemeClr val="bg1">
                    <a:lumMod val="8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92520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="" xmlns:a16="http://schemas.microsoft.com/office/drawing/2014/main" id="{3685764B-8ED8-4664-B731-43D844350E0A}"/>
              </a:ext>
            </a:extLst>
          </p:cNvPr>
          <p:cNvSpPr txBox="1">
            <a:spLocks/>
          </p:cNvSpPr>
          <p:nvPr/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269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bg1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de-DE" sz="4000" dirty="0" smtClean="0"/>
              <a:t>Ablauf </a:t>
            </a:r>
            <a:endParaRPr lang="de-DE" sz="4000" dirty="0"/>
          </a:p>
        </p:txBody>
      </p:sp>
      <p:sp>
        <p:nvSpPr>
          <p:cNvPr id="4" name="Rechteck 3"/>
          <p:cNvSpPr/>
          <p:nvPr/>
        </p:nvSpPr>
        <p:spPr>
          <a:xfrm>
            <a:off x="874712" y="1569904"/>
            <a:ext cx="1022256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dirty="0" smtClean="0">
                <a:solidFill>
                  <a:schemeClr val="bg1"/>
                </a:solidFill>
              </a:rPr>
              <a:t>1) Körperhaltung</a:t>
            </a:r>
            <a:r>
              <a:rPr lang="de-DE" sz="3200" dirty="0" smtClean="0">
                <a:solidFill>
                  <a:schemeClr val="bg1"/>
                </a:solidFill>
              </a:rPr>
              <a:t/>
            </a:r>
            <a:br>
              <a:rPr lang="de-DE" sz="3200" dirty="0" smtClean="0">
                <a:solidFill>
                  <a:schemeClr val="bg1"/>
                </a:solidFill>
              </a:rPr>
            </a:br>
            <a:r>
              <a:rPr lang="de-DE" sz="3200" dirty="0" smtClean="0">
                <a:solidFill>
                  <a:schemeClr val="bg1"/>
                </a:solidFill>
              </a:rPr>
              <a:t>	</a:t>
            </a:r>
          </a:p>
          <a:p>
            <a:r>
              <a:rPr lang="de-DE" sz="3600" dirty="0" smtClean="0">
                <a:solidFill>
                  <a:schemeClr val="bg1"/>
                </a:solidFill>
              </a:rPr>
              <a:t>2) </a:t>
            </a:r>
            <a:r>
              <a:rPr lang="de-DE" sz="3600" dirty="0" smtClean="0">
                <a:solidFill>
                  <a:schemeClr val="bg1"/>
                </a:solidFill>
              </a:rPr>
              <a:t>Stimme</a:t>
            </a:r>
          </a:p>
          <a:p>
            <a:endParaRPr lang="de-DE" sz="3600" dirty="0">
              <a:solidFill>
                <a:schemeClr val="bg1"/>
              </a:solidFill>
            </a:endParaRPr>
          </a:p>
          <a:p>
            <a:r>
              <a:rPr lang="de-DE" sz="3600" dirty="0" smtClean="0">
                <a:solidFill>
                  <a:schemeClr val="bg1"/>
                </a:solidFill>
              </a:rPr>
              <a:t>3) </a:t>
            </a:r>
            <a:r>
              <a:rPr lang="de-DE" sz="4000" dirty="0" smtClean="0">
                <a:solidFill>
                  <a:schemeClr val="bg1"/>
                </a:solidFill>
              </a:rPr>
              <a:t>Mimik </a:t>
            </a:r>
            <a:r>
              <a:rPr lang="de-DE" sz="3600" dirty="0" smtClean="0">
                <a:solidFill>
                  <a:schemeClr val="bg1"/>
                </a:solidFill>
              </a:rPr>
              <a:t/>
            </a:r>
            <a:br>
              <a:rPr lang="de-DE" sz="3600" dirty="0" smtClean="0">
                <a:solidFill>
                  <a:schemeClr val="bg1"/>
                </a:solidFill>
              </a:rPr>
            </a:br>
            <a:endParaRPr lang="de-DE" sz="3600" dirty="0" smtClean="0">
              <a:solidFill>
                <a:schemeClr val="bg1"/>
              </a:solidFill>
            </a:endParaRPr>
          </a:p>
          <a:p>
            <a:r>
              <a:rPr lang="de-DE" sz="3600" dirty="0">
                <a:solidFill>
                  <a:schemeClr val="bg1"/>
                </a:solidFill>
              </a:rPr>
              <a:t>4</a:t>
            </a:r>
            <a:r>
              <a:rPr lang="de-DE" sz="3600" dirty="0" smtClean="0">
                <a:solidFill>
                  <a:schemeClr val="bg1"/>
                </a:solidFill>
              </a:rPr>
              <a:t>) </a:t>
            </a:r>
            <a:r>
              <a:rPr lang="de-DE" sz="4000" dirty="0" smtClean="0">
                <a:solidFill>
                  <a:schemeClr val="bg1"/>
                </a:solidFill>
              </a:rPr>
              <a:t>Gesten</a:t>
            </a:r>
            <a:endParaRPr lang="de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972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4427BC3-F915-4F16-96F7-5D417F68A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 smtClean="0"/>
              <a:t>Fünf-Finger-Feedback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10587865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 descr="Winkegeste Silhouette">
            <a:extLst>
              <a:ext uri="{FF2B5EF4-FFF2-40B4-BE49-F238E27FC236}">
                <a16:creationId xmlns="" xmlns:a16="http://schemas.microsoft.com/office/drawing/2014/main" id="{EAFB1C0C-EEB4-B261-5EAA-72E06409A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1115" y="2130112"/>
            <a:ext cx="6534533" cy="6534533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9273822" y="3431506"/>
            <a:ext cx="1184670" cy="1231106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(1) </a:t>
            </a:r>
            <a:b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de-DE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Daumen </a:t>
            </a:r>
            <a:br>
              <a:rPr lang="de-DE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de-DE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hoch: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/>
            </a:r>
            <a:b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Das fand </a:t>
            </a:r>
            <a:b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ich super  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6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6982708" y="1668162"/>
            <a:ext cx="2636991" cy="1087395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(2) </a:t>
            </a:r>
            <a:b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de-DE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Zeigefinger: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/>
            </a:r>
            <a:b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Zu diesen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Zielen bin ich </a:t>
            </a:r>
            <a:b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heute gekommen 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1799999" y="5327940"/>
            <a:ext cx="2313184" cy="738664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(5) </a:t>
            </a:r>
            <a:b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de-DE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Kleiner Finger: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/>
            </a:r>
            <a:b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Das kam mir zu kurz 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748762" y="2006774"/>
            <a:ext cx="1906020" cy="984885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(3) </a:t>
            </a:r>
            <a:b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de-DE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Mittelfinger: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/>
            </a:r>
            <a:b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Das mag/mochte</a:t>
            </a:r>
            <a:b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ich nicht 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3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076386" y="3677727"/>
            <a:ext cx="2625386" cy="738664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(4) </a:t>
            </a:r>
            <a:b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de-DE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Ringfinger: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/>
            </a:r>
            <a:b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So ist es mir ergangen?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8228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810034" y="1539315"/>
            <a:ext cx="5398388" cy="492443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Veranstaltungsevaluation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639790" y="2539643"/>
            <a:ext cx="3538533" cy="1726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</a:rPr>
              <a:t>Wir würden uns total freuen, </a:t>
            </a:r>
            <a:br>
              <a:rPr lang="de-DE" sz="1800" dirty="0">
                <a:solidFill>
                  <a:schemeClr val="bg1"/>
                </a:solidFill>
              </a:rPr>
            </a:br>
            <a:r>
              <a:rPr lang="de-DE" sz="1800" dirty="0">
                <a:solidFill>
                  <a:schemeClr val="bg1"/>
                </a:solidFill>
              </a:rPr>
              <a:t>wenn du an der Evaluation </a:t>
            </a:r>
            <a:br>
              <a:rPr lang="de-DE" sz="1800" dirty="0">
                <a:solidFill>
                  <a:schemeClr val="bg1"/>
                </a:solidFill>
              </a:rPr>
            </a:br>
            <a:r>
              <a:rPr lang="de-DE" sz="1800" dirty="0">
                <a:solidFill>
                  <a:schemeClr val="bg1"/>
                </a:solidFill>
              </a:rPr>
              <a:t>teilnimmst. </a:t>
            </a:r>
            <a:br>
              <a:rPr lang="de-DE" sz="1800" dirty="0">
                <a:solidFill>
                  <a:schemeClr val="bg1"/>
                </a:solidFill>
              </a:rPr>
            </a:br>
            <a:r>
              <a:rPr lang="de-DE" sz="1800" dirty="0">
                <a:solidFill>
                  <a:schemeClr val="bg1"/>
                </a:solidFill>
              </a:rPr>
              <a:t>So können wir unsere Formate </a:t>
            </a:r>
            <a:br>
              <a:rPr lang="de-DE" sz="1800" dirty="0">
                <a:solidFill>
                  <a:schemeClr val="bg1"/>
                </a:solidFill>
              </a:rPr>
            </a:br>
            <a:r>
              <a:rPr lang="de-DE" sz="1800" dirty="0">
                <a:solidFill>
                  <a:schemeClr val="bg1"/>
                </a:solidFill>
              </a:rPr>
              <a:t>stetig weiterentwickeln. </a:t>
            </a:r>
          </a:p>
          <a:p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692" y="2628900"/>
            <a:ext cx="3702730" cy="370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566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A000A5A-83A3-4383-8E6F-D55E9B474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494" y="418641"/>
            <a:ext cx="4556604" cy="5905040"/>
          </a:xfrm>
        </p:spPr>
        <p:txBody>
          <a:bodyPr/>
          <a:lstStyle/>
          <a:p>
            <a:r>
              <a:rPr lang="en-US" sz="1800" dirty="0" err="1"/>
              <a:t>Literatur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 err="1"/>
              <a:t>Allhoff</a:t>
            </a:r>
            <a:r>
              <a:rPr lang="en-US" sz="1100" dirty="0"/>
              <a:t>, Dieter-W.; </a:t>
            </a:r>
            <a:r>
              <a:rPr lang="en-US" sz="1100" dirty="0" err="1"/>
              <a:t>Allhoff</a:t>
            </a:r>
            <a:r>
              <a:rPr lang="en-US" sz="1100" dirty="0"/>
              <a:t>, </a:t>
            </a:r>
            <a:r>
              <a:rPr lang="en-US" sz="1100" dirty="0" err="1"/>
              <a:t>Waltraud</a:t>
            </a:r>
            <a:r>
              <a:rPr lang="en-US" sz="1100" dirty="0"/>
              <a:t> (2021): </a:t>
            </a:r>
            <a:r>
              <a:rPr lang="en-US" sz="1100" dirty="0" err="1"/>
              <a:t>Rhetorik</a:t>
            </a:r>
            <a:r>
              <a:rPr lang="en-US" sz="1100" dirty="0"/>
              <a:t> &amp; </a:t>
            </a:r>
            <a:r>
              <a:rPr lang="en-US" sz="1100" dirty="0" err="1"/>
              <a:t>Kommunikation</a:t>
            </a:r>
            <a:r>
              <a:rPr lang="en-US" sz="1100" dirty="0"/>
              <a:t>. </a:t>
            </a:r>
            <a:r>
              <a:rPr lang="en-US" sz="1100" dirty="0" err="1"/>
              <a:t>Ein</a:t>
            </a:r>
            <a:r>
              <a:rPr lang="en-US" sz="1100" dirty="0"/>
              <a:t> Lehr- und </a:t>
            </a:r>
            <a:r>
              <a:rPr lang="en-US" sz="1100" dirty="0" err="1"/>
              <a:t>Übungsbuch</a:t>
            </a:r>
            <a:r>
              <a:rPr lang="en-US" sz="1100" dirty="0"/>
              <a:t>, </a:t>
            </a:r>
            <a:r>
              <a:rPr lang="en-US" sz="1100" dirty="0" err="1"/>
              <a:t>mit</a:t>
            </a:r>
            <a:r>
              <a:rPr lang="en-US" sz="1100" dirty="0"/>
              <a:t> </a:t>
            </a:r>
            <a:r>
              <a:rPr lang="en-US" sz="1100" dirty="0" err="1"/>
              <a:t>Arbeitsblättern</a:t>
            </a:r>
            <a:r>
              <a:rPr lang="en-US" sz="1100" dirty="0"/>
              <a:t> und </a:t>
            </a:r>
            <a:r>
              <a:rPr lang="en-US" sz="1100" dirty="0" err="1"/>
              <a:t>zahlreichen</a:t>
            </a:r>
            <a:r>
              <a:rPr lang="en-US" sz="1100" dirty="0"/>
              <a:t> </a:t>
            </a:r>
            <a:r>
              <a:rPr lang="en-US" sz="1100" dirty="0" err="1"/>
              <a:t>Abbildungen</a:t>
            </a:r>
            <a:r>
              <a:rPr lang="en-US" sz="1100" dirty="0"/>
              <a:t>. 18., </a:t>
            </a:r>
            <a:r>
              <a:rPr lang="en-US" sz="1100" dirty="0" err="1"/>
              <a:t>aktualisierte</a:t>
            </a:r>
            <a:r>
              <a:rPr lang="en-US" sz="1100" dirty="0"/>
              <a:t> Auflage. </a:t>
            </a:r>
            <a:r>
              <a:rPr lang="en-US" sz="1100" dirty="0" err="1"/>
              <a:t>München</a:t>
            </a:r>
            <a:r>
              <a:rPr lang="en-US" sz="1100" dirty="0"/>
              <a:t>, Basel: Ernst Reinhardt Verlag.</a:t>
            </a:r>
            <a:br>
              <a:rPr lang="en-US" sz="1100" dirty="0"/>
            </a:br>
            <a:r>
              <a:rPr lang="de-DE" sz="1100" dirty="0"/>
              <a:t/>
            </a:r>
            <a:br>
              <a:rPr lang="de-DE" sz="1100" dirty="0"/>
            </a:br>
            <a:r>
              <a:rPr lang="en-US" sz="1100" dirty="0"/>
              <a:t>arte: Arte - </a:t>
            </a:r>
            <a:r>
              <a:rPr lang="en-US" sz="1100" dirty="0" err="1"/>
              <a:t>Nonverbale</a:t>
            </a:r>
            <a:r>
              <a:rPr lang="en-US" sz="1100" dirty="0"/>
              <a:t> </a:t>
            </a:r>
            <a:r>
              <a:rPr lang="en-US" sz="1100" dirty="0" err="1"/>
              <a:t>Kommunikation</a:t>
            </a:r>
            <a:r>
              <a:rPr lang="en-US" sz="1100" dirty="0"/>
              <a:t> - Das </a:t>
            </a:r>
            <a:r>
              <a:rPr lang="en-US" sz="1100" dirty="0" err="1"/>
              <a:t>Geheimnis</a:t>
            </a:r>
            <a:r>
              <a:rPr lang="en-US" sz="1100" dirty="0"/>
              <a:t> der </a:t>
            </a:r>
            <a:r>
              <a:rPr lang="en-US" sz="1100" dirty="0" err="1"/>
              <a:t>Körpersprache</a:t>
            </a:r>
            <a:r>
              <a:rPr lang="en-US" sz="1100" dirty="0"/>
              <a:t>. Online </a:t>
            </a:r>
            <a:r>
              <a:rPr lang="en-US" sz="1100" dirty="0" err="1"/>
              <a:t>verfügbar</a:t>
            </a:r>
            <a:r>
              <a:rPr lang="en-US" sz="1100" dirty="0"/>
              <a:t> </a:t>
            </a:r>
            <a:r>
              <a:rPr lang="en-US" sz="1100" dirty="0" err="1"/>
              <a:t>unter</a:t>
            </a:r>
            <a:r>
              <a:rPr lang="en-US" sz="1100" dirty="0"/>
              <a:t> https://www.youtube.com/watch?v=dQbKkqK8U1I, </a:t>
            </a:r>
            <a:r>
              <a:rPr lang="en-US" sz="1100" dirty="0" err="1"/>
              <a:t>zuletzt</a:t>
            </a:r>
            <a:r>
              <a:rPr lang="en-US" sz="1100" dirty="0"/>
              <a:t> </a:t>
            </a:r>
            <a:r>
              <a:rPr lang="en-US" sz="1100" dirty="0" err="1"/>
              <a:t>geprüft</a:t>
            </a:r>
            <a:r>
              <a:rPr lang="en-US" sz="1100" dirty="0"/>
              <a:t> am 22.11.2022.</a:t>
            </a:r>
            <a:br>
              <a:rPr lang="en-US" sz="1100" dirty="0"/>
            </a:br>
            <a:r>
              <a:rPr lang="de-DE" sz="1100" dirty="0"/>
              <a:t/>
            </a:r>
            <a:br>
              <a:rPr lang="de-DE" sz="1100" dirty="0"/>
            </a:br>
            <a:r>
              <a:rPr lang="en-US" sz="1100" dirty="0"/>
              <a:t>arte (2017): </a:t>
            </a:r>
            <a:r>
              <a:rPr lang="en-US" sz="1100" dirty="0" err="1"/>
              <a:t>Körpersprache</a:t>
            </a:r>
            <a:r>
              <a:rPr lang="en-US" sz="1100" dirty="0"/>
              <a:t> </a:t>
            </a:r>
            <a:r>
              <a:rPr lang="en-US" sz="1100" dirty="0" err="1"/>
              <a:t>entschlüsselt</a:t>
            </a:r>
            <a:r>
              <a:rPr lang="en-US" sz="1100" dirty="0"/>
              <a:t>. </a:t>
            </a:r>
            <a:r>
              <a:rPr lang="en-US" sz="1100" dirty="0" err="1"/>
              <a:t>Wenn</a:t>
            </a:r>
            <a:r>
              <a:rPr lang="en-US" sz="1100" dirty="0"/>
              <a:t> </a:t>
            </a:r>
            <a:r>
              <a:rPr lang="en-US" sz="1100" dirty="0" err="1"/>
              <a:t>Lügen</a:t>
            </a:r>
            <a:r>
              <a:rPr lang="en-US" sz="1100" dirty="0"/>
              <a:t> </a:t>
            </a:r>
            <a:r>
              <a:rPr lang="en-US" sz="1100" dirty="0" err="1"/>
              <a:t>kurze</a:t>
            </a:r>
            <a:r>
              <a:rPr lang="en-US" sz="1100" dirty="0"/>
              <a:t> </a:t>
            </a:r>
            <a:r>
              <a:rPr lang="en-US" sz="1100" dirty="0" err="1"/>
              <a:t>Beine</a:t>
            </a:r>
            <a:r>
              <a:rPr lang="en-US" sz="1100" dirty="0"/>
              <a:t> </a:t>
            </a:r>
            <a:r>
              <a:rPr lang="en-US" sz="1100" dirty="0" err="1"/>
              <a:t>haben</a:t>
            </a:r>
            <a:r>
              <a:rPr lang="en-US" sz="1100" dirty="0"/>
              <a:t>. </a:t>
            </a:r>
            <a:r>
              <a:rPr lang="en-US" sz="1100" dirty="0" err="1"/>
              <a:t>Frankreich</a:t>
            </a:r>
            <a:r>
              <a:rPr lang="en-US" sz="1100" dirty="0"/>
              <a:t>. Online </a:t>
            </a:r>
            <a:r>
              <a:rPr lang="en-US" sz="1100" dirty="0" err="1"/>
              <a:t>verfügbar</a:t>
            </a:r>
            <a:r>
              <a:rPr lang="en-US" sz="1100" dirty="0"/>
              <a:t> </a:t>
            </a:r>
            <a:r>
              <a:rPr lang="en-US" sz="1100" dirty="0" err="1"/>
              <a:t>unter</a:t>
            </a:r>
            <a:r>
              <a:rPr lang="en-US" sz="1100" dirty="0"/>
              <a:t> https://www.arte.tv/de/videos/109795-000-A/koerpersprache-entschluesselt/, </a:t>
            </a:r>
            <a:r>
              <a:rPr lang="en-US" sz="1100" dirty="0" err="1"/>
              <a:t>zuletzt</a:t>
            </a:r>
            <a:r>
              <a:rPr lang="en-US" sz="1100" dirty="0"/>
              <a:t> </a:t>
            </a:r>
            <a:r>
              <a:rPr lang="en-US" sz="1100" dirty="0" err="1"/>
              <a:t>geprüft</a:t>
            </a:r>
            <a:r>
              <a:rPr lang="en-US" sz="1100" dirty="0"/>
              <a:t> am 22.11.2022.</a:t>
            </a:r>
            <a:br>
              <a:rPr lang="en-US" sz="1100" dirty="0"/>
            </a:br>
            <a:r>
              <a:rPr lang="de-DE" sz="1100" dirty="0"/>
              <a:t/>
            </a:r>
            <a:br>
              <a:rPr lang="de-DE" sz="1100" dirty="0"/>
            </a:br>
            <a:r>
              <a:rPr lang="en-US" sz="1100" dirty="0" err="1"/>
              <a:t>Bilinski</a:t>
            </a:r>
            <a:r>
              <a:rPr lang="en-US" sz="1100" dirty="0"/>
              <a:t>, Wolfgang; Bruno, </a:t>
            </a:r>
            <a:r>
              <a:rPr lang="en-US" sz="1100" dirty="0" err="1"/>
              <a:t>Tiziana</a:t>
            </a:r>
            <a:r>
              <a:rPr lang="en-US" sz="1100" dirty="0"/>
              <a:t>; </a:t>
            </a:r>
            <a:r>
              <a:rPr lang="en-US" sz="1100" dirty="0" err="1"/>
              <a:t>Adamczyk</a:t>
            </a:r>
            <a:r>
              <a:rPr lang="en-US" sz="1100" dirty="0"/>
              <a:t>, </a:t>
            </a:r>
            <a:r>
              <a:rPr lang="en-US" sz="1100" dirty="0" err="1"/>
              <a:t>Gregor</a:t>
            </a:r>
            <a:r>
              <a:rPr lang="en-US" sz="1100" dirty="0"/>
              <a:t> (2016): </a:t>
            </a:r>
            <a:r>
              <a:rPr lang="en-US" sz="1100" dirty="0" err="1"/>
              <a:t>Körpersprache</a:t>
            </a:r>
            <a:r>
              <a:rPr lang="en-US" sz="1100" dirty="0"/>
              <a:t> und </a:t>
            </a:r>
            <a:r>
              <a:rPr lang="en-US" sz="1100" dirty="0" err="1"/>
              <a:t>Rhetorik</a:t>
            </a:r>
            <a:r>
              <a:rPr lang="en-US" sz="1100" dirty="0"/>
              <a:t>. </a:t>
            </a:r>
            <a:r>
              <a:rPr lang="en-US" sz="1100" dirty="0" err="1"/>
              <a:t>Ihr</a:t>
            </a:r>
            <a:r>
              <a:rPr lang="en-US" sz="1100" dirty="0"/>
              <a:t> </a:t>
            </a:r>
            <a:r>
              <a:rPr lang="en-US" sz="1100" dirty="0" err="1"/>
              <a:t>souveräner</a:t>
            </a:r>
            <a:r>
              <a:rPr lang="en-US" sz="1100" dirty="0"/>
              <a:t> </a:t>
            </a:r>
            <a:r>
              <a:rPr lang="en-US" sz="1100" dirty="0" err="1"/>
              <a:t>Auftritt</a:t>
            </a:r>
            <a:r>
              <a:rPr lang="en-US" sz="1100" dirty="0"/>
              <a:t>. 3. Auflage. Freiburg: </a:t>
            </a:r>
            <a:r>
              <a:rPr lang="en-US" sz="1100" dirty="0" err="1"/>
              <a:t>Haufe-Lexware</a:t>
            </a:r>
            <a:r>
              <a:rPr lang="en-US" sz="1100" dirty="0"/>
              <a:t> GmbH &amp; Co. KG. Online </a:t>
            </a:r>
            <a:r>
              <a:rPr lang="en-US" sz="1100" dirty="0" err="1"/>
              <a:t>verfügbar</a:t>
            </a:r>
            <a:r>
              <a:rPr lang="en-US" sz="1100" dirty="0"/>
              <a:t> </a:t>
            </a:r>
            <a:r>
              <a:rPr lang="en-US" sz="1100" dirty="0" err="1"/>
              <a:t>unter</a:t>
            </a:r>
            <a:r>
              <a:rPr lang="en-US" sz="1100" dirty="0"/>
              <a:t> https://www.wiso-net.de/document/HAUF,AHAU,VHAU__9783648086810313.</a:t>
            </a:r>
            <a:br>
              <a:rPr lang="en-US" sz="1100" dirty="0"/>
            </a:br>
            <a:r>
              <a:rPr lang="de-DE" sz="1100" dirty="0"/>
              <a:t/>
            </a:r>
            <a:br>
              <a:rPr lang="de-DE" sz="1100" dirty="0"/>
            </a:br>
            <a:r>
              <a:rPr lang="en-US" sz="1100" dirty="0"/>
              <a:t>Cuddy, Amy J. C. (2012): Your body language may shape who you are. </a:t>
            </a:r>
            <a:r>
              <a:rPr lang="en-US" sz="1100" dirty="0" err="1"/>
              <a:t>TEDGlobal</a:t>
            </a:r>
            <a:r>
              <a:rPr lang="en-US" sz="1100" dirty="0"/>
              <a:t> 2012, 2012. Online </a:t>
            </a:r>
            <a:r>
              <a:rPr lang="en-US" sz="1100" dirty="0" err="1"/>
              <a:t>verfügbar</a:t>
            </a:r>
            <a:r>
              <a:rPr lang="en-US" sz="1100" dirty="0"/>
              <a:t> </a:t>
            </a:r>
            <a:r>
              <a:rPr lang="en-US" sz="1100" dirty="0" err="1"/>
              <a:t>unter</a:t>
            </a:r>
            <a:r>
              <a:rPr lang="en-US" sz="1100" dirty="0"/>
              <a:t> https://www.ted.com/talks/amy_cuddy_your_body_language_may_shape_who_you_are, </a:t>
            </a:r>
            <a:r>
              <a:rPr lang="en-US" sz="1100" dirty="0" err="1"/>
              <a:t>zuletzt</a:t>
            </a:r>
            <a:r>
              <a:rPr lang="en-US" sz="1100" dirty="0"/>
              <a:t> </a:t>
            </a:r>
            <a:r>
              <a:rPr lang="en-US" sz="1100" dirty="0" err="1"/>
              <a:t>geprüft</a:t>
            </a:r>
            <a:r>
              <a:rPr lang="en-US" sz="1100" dirty="0"/>
              <a:t> am 22.11.2022.</a:t>
            </a:r>
            <a:br>
              <a:rPr lang="en-US" sz="1100" dirty="0"/>
            </a:br>
            <a:r>
              <a:rPr lang="de-DE" sz="1100" dirty="0"/>
              <a:t/>
            </a:r>
            <a:br>
              <a:rPr lang="de-DE" sz="1100" dirty="0"/>
            </a:br>
            <a:r>
              <a:rPr lang="en-US" sz="1100" dirty="0"/>
              <a:t>Cuddy, Amy J. C.; Schultz, S. Jack; Fosse, Nathan E. (2018): P -Curving a More Comprehensive Body of Research on Postural Feedback Reveals Clear Evidential Value for Power-Posing Effects. Reply to Simmons and </a:t>
            </a:r>
            <a:r>
              <a:rPr lang="en-US" sz="1100" dirty="0" err="1"/>
              <a:t>Simonsohn</a:t>
            </a:r>
            <a:r>
              <a:rPr lang="en-US" sz="1100" dirty="0"/>
              <a:t> (2017). In: </a:t>
            </a:r>
            <a:r>
              <a:rPr lang="en-US" sz="1100" i="1" dirty="0"/>
              <a:t>Psychological Science </a:t>
            </a:r>
            <a:r>
              <a:rPr lang="en-US" sz="1100" dirty="0"/>
              <a:t>29 (4), S. 656–666. DOI: 10.1177/0956797617746749.</a:t>
            </a:r>
            <a:br>
              <a:rPr lang="en-US" sz="1100" dirty="0"/>
            </a:br>
            <a:r>
              <a:rPr lang="de-DE" sz="1100" dirty="0"/>
              <a:t/>
            </a:r>
            <a:br>
              <a:rPr lang="de-DE" sz="1100" dirty="0"/>
            </a:br>
            <a:endParaRPr lang="de-DE" sz="900" dirty="0"/>
          </a:p>
        </p:txBody>
      </p:sp>
      <p:sp>
        <p:nvSpPr>
          <p:cNvPr id="3" name="Textfeld 2"/>
          <p:cNvSpPr txBox="1"/>
          <p:nvPr/>
        </p:nvSpPr>
        <p:spPr>
          <a:xfrm>
            <a:off x="12293600" y="898486"/>
            <a:ext cx="27387807" cy="360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Neumann, Reiner (2017): </a:t>
            </a:r>
            <a:r>
              <a:rPr lang="en-US" sz="1800" dirty="0" err="1"/>
              <a:t>Souverän</a:t>
            </a:r>
            <a:r>
              <a:rPr lang="en-US" sz="1800" dirty="0"/>
              <a:t> </a:t>
            </a:r>
            <a:r>
              <a:rPr lang="en-US" sz="1800" dirty="0" err="1"/>
              <a:t>auftreten</a:t>
            </a:r>
            <a:r>
              <a:rPr lang="en-US" sz="1800" dirty="0"/>
              <a:t>. </a:t>
            </a:r>
            <a:r>
              <a:rPr lang="en-US" sz="1800" dirty="0" err="1"/>
              <a:t>Auftritt</a:t>
            </a:r>
            <a:r>
              <a:rPr lang="en-US" sz="1800" dirty="0"/>
              <a:t>, </a:t>
            </a:r>
            <a:r>
              <a:rPr lang="en-US" sz="1800" dirty="0" err="1"/>
              <a:t>Wirkung</a:t>
            </a:r>
            <a:r>
              <a:rPr lang="en-US" sz="1800" dirty="0"/>
              <a:t>, </a:t>
            </a:r>
            <a:r>
              <a:rPr lang="en-US" sz="1800" dirty="0" err="1"/>
              <a:t>Rhetorik</a:t>
            </a:r>
            <a:r>
              <a:rPr lang="en-US" sz="1800" dirty="0"/>
              <a:t> / Reiner Neumann. </a:t>
            </a:r>
            <a:r>
              <a:rPr lang="en-US" sz="1800" dirty="0" err="1"/>
              <a:t>München</a:t>
            </a:r>
            <a:r>
              <a:rPr lang="en-US" sz="1800" dirty="0"/>
              <a:t>: Carl </a:t>
            </a:r>
            <a:r>
              <a:rPr lang="en-US" sz="1800" dirty="0" err="1"/>
              <a:t>Hanser</a:t>
            </a:r>
            <a:r>
              <a:rPr lang="en-US" sz="1800" dirty="0"/>
              <a:t> Verlag GmbH &amp; Co. KG.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en-US" sz="1800" dirty="0" err="1"/>
              <a:t>Sator</a:t>
            </a:r>
            <a:r>
              <a:rPr lang="en-US" sz="1800" dirty="0"/>
              <a:t>, Sigrid (2014): </a:t>
            </a:r>
            <a:r>
              <a:rPr lang="en-US" sz="1800" dirty="0" err="1"/>
              <a:t>Angstfrei</a:t>
            </a:r>
            <a:r>
              <a:rPr lang="en-US" sz="1800" dirty="0"/>
              <a:t> </a:t>
            </a:r>
            <a:r>
              <a:rPr lang="en-US" sz="1800" dirty="0" err="1"/>
              <a:t>reden</a:t>
            </a:r>
            <a:r>
              <a:rPr lang="en-US" sz="1800" dirty="0"/>
              <a:t> und </a:t>
            </a:r>
            <a:r>
              <a:rPr lang="en-US" sz="1800" dirty="0" err="1"/>
              <a:t>präsentieren</a:t>
            </a:r>
            <a:r>
              <a:rPr lang="en-US" sz="1800" dirty="0"/>
              <a:t>. </a:t>
            </a:r>
            <a:r>
              <a:rPr lang="en-US" sz="1800" dirty="0" err="1"/>
              <a:t>ein</a:t>
            </a:r>
            <a:r>
              <a:rPr lang="en-US" sz="1800" dirty="0"/>
              <a:t> </a:t>
            </a:r>
            <a:r>
              <a:rPr lang="en-US" sz="1800" dirty="0" err="1"/>
              <a:t>Selbsthilfebuch</a:t>
            </a:r>
            <a:r>
              <a:rPr lang="en-US" sz="1800" dirty="0"/>
              <a:t> / Sigrid </a:t>
            </a:r>
            <a:r>
              <a:rPr lang="en-US" sz="1800" dirty="0" err="1"/>
              <a:t>Sator</a:t>
            </a:r>
            <a:r>
              <a:rPr lang="en-US" sz="1800" dirty="0"/>
              <a:t>. 1. </a:t>
            </a:r>
            <a:r>
              <a:rPr lang="en-US" sz="1800" dirty="0" err="1"/>
              <a:t>Aufl</a:t>
            </a:r>
            <a:r>
              <a:rPr lang="en-US" sz="1800" dirty="0"/>
              <a:t>. Bern: Huber.</a:t>
            </a:r>
            <a:br>
              <a:rPr lang="en-US" sz="1800" dirty="0"/>
            </a:br>
            <a:r>
              <a:rPr lang="de-DE" sz="1800" dirty="0"/>
              <a:t/>
            </a:r>
            <a:br>
              <a:rPr lang="de-DE" sz="1800" dirty="0"/>
            </a:br>
            <a:r>
              <a:rPr lang="en-US" sz="1800" dirty="0" err="1"/>
              <a:t>Schmettkamp</a:t>
            </a:r>
            <a:r>
              <a:rPr lang="en-US" sz="1800" dirty="0"/>
              <a:t>, Michael; Flume, Peter (2015): </a:t>
            </a:r>
            <a:r>
              <a:rPr lang="en-US" sz="1800" dirty="0" err="1"/>
              <a:t>Präsentieren</a:t>
            </a:r>
            <a:r>
              <a:rPr lang="en-US" sz="1800" dirty="0"/>
              <a:t>. Freiburg: </a:t>
            </a:r>
            <a:r>
              <a:rPr lang="en-US" sz="1800" dirty="0" err="1"/>
              <a:t>Haufe-Lexware</a:t>
            </a:r>
            <a:r>
              <a:rPr lang="en-US" sz="1800" dirty="0"/>
              <a:t> GmbH &amp; Co. KG. Online </a:t>
            </a:r>
            <a:r>
              <a:rPr lang="en-US" sz="1800" dirty="0" err="1"/>
              <a:t>verfügbar</a:t>
            </a:r>
            <a:r>
              <a:rPr lang="en-US" sz="1800" dirty="0"/>
              <a:t> </a:t>
            </a:r>
            <a:r>
              <a:rPr lang="en-US" sz="1800" dirty="0" err="1"/>
              <a:t>unter</a:t>
            </a:r>
            <a:r>
              <a:rPr lang="en-US" sz="1800" dirty="0"/>
              <a:t> https://www.wiso-net.de/document/HAUF,AHAU__9783648069196253.</a:t>
            </a:r>
            <a:br>
              <a:rPr lang="en-US" sz="1800" dirty="0"/>
            </a:br>
            <a:r>
              <a:rPr lang="de-DE" sz="1800" dirty="0"/>
              <a:t/>
            </a:r>
            <a:br>
              <a:rPr lang="de-DE" sz="1800" dirty="0"/>
            </a:br>
            <a:r>
              <a:rPr lang="en-US" sz="1800" dirty="0" err="1"/>
              <a:t>Sollmann</a:t>
            </a:r>
            <a:r>
              <a:rPr lang="en-US" sz="1800" dirty="0"/>
              <a:t>, Ulrich (2013): </a:t>
            </a:r>
            <a:r>
              <a:rPr lang="en-US" sz="1800" dirty="0" err="1"/>
              <a:t>Einführung</a:t>
            </a:r>
            <a:r>
              <a:rPr lang="en-US" sz="1800" dirty="0"/>
              <a:t> in </a:t>
            </a:r>
            <a:r>
              <a:rPr lang="en-US" sz="1800" dirty="0" err="1"/>
              <a:t>Körpersprache</a:t>
            </a:r>
            <a:r>
              <a:rPr lang="en-US" sz="1800" dirty="0"/>
              <a:t> und </a:t>
            </a:r>
            <a:r>
              <a:rPr lang="en-US" sz="1800" dirty="0" err="1"/>
              <a:t>nonverbale</a:t>
            </a:r>
            <a:r>
              <a:rPr lang="en-US" sz="1800" dirty="0"/>
              <a:t> </a:t>
            </a:r>
            <a:r>
              <a:rPr lang="en-US" sz="1800" dirty="0" err="1"/>
              <a:t>Kommunikation</a:t>
            </a:r>
            <a:r>
              <a:rPr lang="en-US" sz="1800" dirty="0"/>
              <a:t>. 1. </a:t>
            </a:r>
            <a:r>
              <a:rPr lang="en-US" sz="1800" dirty="0" err="1"/>
              <a:t>Aufl</a:t>
            </a:r>
            <a:r>
              <a:rPr lang="en-US" sz="1800" dirty="0"/>
              <a:t>. Heidelberg: Auer (Carl-Auer Compact).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en-US" sz="1800" dirty="0"/>
              <a:t> 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en-US" sz="3200" dirty="0" err="1"/>
              <a:t>Bildquellen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en-US" sz="1800" dirty="0"/>
              <a:t>Screenshot </a:t>
            </a:r>
            <a:r>
              <a:rPr lang="en-US" sz="1800" dirty="0" err="1"/>
              <a:t>aus</a:t>
            </a:r>
            <a:r>
              <a:rPr lang="en-US" sz="1800" dirty="0"/>
              <a:t> Cuddy, Amy J. C. (2012): Your body language may shape who you are. </a:t>
            </a:r>
            <a:r>
              <a:rPr lang="en-US" sz="1800" dirty="0" err="1"/>
              <a:t>TEDGlobal</a:t>
            </a:r>
            <a:r>
              <a:rPr lang="en-US" sz="1800" dirty="0"/>
              <a:t> 2012, 2012. Online </a:t>
            </a:r>
            <a:r>
              <a:rPr lang="en-US" sz="1800" dirty="0" err="1"/>
              <a:t>verfügbar</a:t>
            </a:r>
            <a:r>
              <a:rPr lang="en-US" sz="1800" dirty="0"/>
              <a:t> </a:t>
            </a:r>
            <a:r>
              <a:rPr lang="en-US" sz="1800" dirty="0" err="1"/>
              <a:t>unter</a:t>
            </a:r>
            <a:r>
              <a:rPr lang="en-US" sz="1800" dirty="0"/>
              <a:t> https://www.ted.com/talks/amy_cuddy_your_body_language_may_shape_who_you_are, </a:t>
            </a:r>
            <a:r>
              <a:rPr lang="en-US" sz="1800" dirty="0" err="1"/>
              <a:t>zuletzt</a:t>
            </a:r>
            <a:r>
              <a:rPr lang="en-US" sz="1800" dirty="0"/>
              <a:t> </a:t>
            </a:r>
            <a:r>
              <a:rPr lang="en-US" sz="1800" dirty="0" err="1"/>
              <a:t>geprüft</a:t>
            </a:r>
            <a:r>
              <a:rPr lang="en-US" sz="1800" dirty="0"/>
              <a:t> am 22.11.2022.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de-DE" sz="1800" dirty="0"/>
              <a:t>https://www.lifehack.org/336198/how-confident-and-reduce-stress-2-minutes-per-day</a:t>
            </a:r>
            <a:r>
              <a:rPr lang="de-DE" sz="1200" dirty="0"/>
              <a:t/>
            </a:r>
            <a:br>
              <a:rPr lang="de-DE" sz="1200" dirty="0"/>
            </a:br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="" xmlns:a16="http://schemas.microsoft.com/office/drawing/2014/main" id="{9A000A5A-83A3-4383-8E6F-D55E9B4746EB}"/>
              </a:ext>
            </a:extLst>
          </p:cNvPr>
          <p:cNvSpPr txBox="1">
            <a:spLocks/>
          </p:cNvSpPr>
          <p:nvPr/>
        </p:nvSpPr>
        <p:spPr>
          <a:xfrm>
            <a:off x="5941316" y="801511"/>
            <a:ext cx="4556604" cy="552217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269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bg1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en-US" sz="1100" dirty="0"/>
              <a:t>Neumann, Reiner (2017): </a:t>
            </a:r>
            <a:r>
              <a:rPr lang="en-US" sz="1100" dirty="0" err="1"/>
              <a:t>Souverän</a:t>
            </a:r>
            <a:r>
              <a:rPr lang="en-US" sz="1100" dirty="0"/>
              <a:t> </a:t>
            </a:r>
            <a:r>
              <a:rPr lang="en-US" sz="1100" dirty="0" err="1"/>
              <a:t>auftreten</a:t>
            </a:r>
            <a:r>
              <a:rPr lang="en-US" sz="1100" dirty="0"/>
              <a:t>. </a:t>
            </a:r>
            <a:r>
              <a:rPr lang="en-US" sz="1100" dirty="0" err="1"/>
              <a:t>Auftritt</a:t>
            </a:r>
            <a:r>
              <a:rPr lang="en-US" sz="1100" dirty="0"/>
              <a:t>, </a:t>
            </a:r>
            <a:r>
              <a:rPr lang="en-US" sz="1100" dirty="0" err="1"/>
              <a:t>Wirkung</a:t>
            </a:r>
            <a:r>
              <a:rPr lang="en-US" sz="1100" dirty="0"/>
              <a:t>, </a:t>
            </a:r>
            <a:r>
              <a:rPr lang="en-US" sz="1100" dirty="0" err="1"/>
              <a:t>Rhetorik</a:t>
            </a:r>
            <a:r>
              <a:rPr lang="en-US" sz="1100" dirty="0"/>
              <a:t> / Reiner Neumann. </a:t>
            </a:r>
            <a:r>
              <a:rPr lang="en-US" sz="1100" dirty="0" err="1"/>
              <a:t>München</a:t>
            </a:r>
            <a:r>
              <a:rPr lang="en-US" sz="1100" dirty="0"/>
              <a:t>: Carl </a:t>
            </a:r>
            <a:r>
              <a:rPr lang="en-US" sz="1100" dirty="0" err="1"/>
              <a:t>Hanser</a:t>
            </a:r>
            <a:r>
              <a:rPr lang="en-US" sz="1100" dirty="0"/>
              <a:t> Verlag GmbH &amp; Co. KG.</a:t>
            </a:r>
            <a:r>
              <a:rPr lang="de-DE" sz="1100" dirty="0"/>
              <a:t/>
            </a:r>
            <a:br>
              <a:rPr lang="de-DE" sz="1100" dirty="0"/>
            </a:br>
            <a:r>
              <a:rPr lang="en-US" sz="1100" dirty="0" err="1"/>
              <a:t>Sator</a:t>
            </a:r>
            <a:r>
              <a:rPr lang="en-US" sz="1100" dirty="0"/>
              <a:t>, Sigrid (2014): </a:t>
            </a:r>
            <a:r>
              <a:rPr lang="en-US" sz="1100" dirty="0" err="1"/>
              <a:t>Angstfrei</a:t>
            </a:r>
            <a:r>
              <a:rPr lang="en-US" sz="1100" dirty="0"/>
              <a:t> </a:t>
            </a:r>
            <a:r>
              <a:rPr lang="en-US" sz="1100" dirty="0" err="1"/>
              <a:t>reden</a:t>
            </a:r>
            <a:r>
              <a:rPr lang="en-US" sz="1100" dirty="0"/>
              <a:t> und </a:t>
            </a:r>
            <a:r>
              <a:rPr lang="en-US" sz="1100" dirty="0" err="1"/>
              <a:t>präsentieren</a:t>
            </a:r>
            <a:r>
              <a:rPr lang="en-US" sz="1100" dirty="0"/>
              <a:t>. </a:t>
            </a:r>
            <a:r>
              <a:rPr lang="en-US" sz="1100" dirty="0" err="1"/>
              <a:t>ein</a:t>
            </a:r>
            <a:r>
              <a:rPr lang="en-US" sz="1100" dirty="0"/>
              <a:t> </a:t>
            </a:r>
            <a:r>
              <a:rPr lang="en-US" sz="1100" dirty="0" err="1"/>
              <a:t>Selbsthilfebuch</a:t>
            </a:r>
            <a:r>
              <a:rPr lang="en-US" sz="1100" dirty="0"/>
              <a:t> / Sigrid </a:t>
            </a:r>
            <a:r>
              <a:rPr lang="en-US" sz="1100" dirty="0" err="1"/>
              <a:t>Sator</a:t>
            </a:r>
            <a:r>
              <a:rPr lang="en-US" sz="1100" dirty="0"/>
              <a:t>. 1. </a:t>
            </a:r>
            <a:r>
              <a:rPr lang="en-US" sz="1100" dirty="0" err="1"/>
              <a:t>Aufl</a:t>
            </a:r>
            <a:r>
              <a:rPr lang="en-US" sz="1100" dirty="0"/>
              <a:t>. Bern: Huber.</a:t>
            </a:r>
            <a:br>
              <a:rPr lang="en-US" sz="1100" dirty="0"/>
            </a:br>
            <a:r>
              <a:rPr lang="de-DE" sz="1100" dirty="0"/>
              <a:t/>
            </a:r>
            <a:br>
              <a:rPr lang="de-DE" sz="1100" dirty="0"/>
            </a:br>
            <a:r>
              <a:rPr lang="en-US" sz="1100" dirty="0" err="1"/>
              <a:t>Schmettkamp</a:t>
            </a:r>
            <a:r>
              <a:rPr lang="en-US" sz="1100" dirty="0"/>
              <a:t>, Michael; Flume, Peter (2015): </a:t>
            </a:r>
            <a:r>
              <a:rPr lang="en-US" sz="1100" dirty="0" err="1"/>
              <a:t>Präsentieren</a:t>
            </a:r>
            <a:r>
              <a:rPr lang="en-US" sz="1100" dirty="0"/>
              <a:t>. Freiburg: </a:t>
            </a:r>
            <a:r>
              <a:rPr lang="en-US" sz="1100" dirty="0" err="1"/>
              <a:t>Haufe-Lexware</a:t>
            </a:r>
            <a:r>
              <a:rPr lang="en-US" sz="1100" dirty="0"/>
              <a:t> GmbH &amp; Co. KG. Online </a:t>
            </a:r>
            <a:r>
              <a:rPr lang="en-US" sz="1100" dirty="0" err="1"/>
              <a:t>verfügbar</a:t>
            </a:r>
            <a:r>
              <a:rPr lang="en-US" sz="1100" dirty="0"/>
              <a:t> </a:t>
            </a:r>
            <a:r>
              <a:rPr lang="en-US" sz="1100" dirty="0" err="1"/>
              <a:t>unter</a:t>
            </a:r>
            <a:r>
              <a:rPr lang="en-US" sz="1100" dirty="0"/>
              <a:t> https://www.wiso-net.de/document/HAUF,AHAU__9783648069196253.</a:t>
            </a:r>
            <a:br>
              <a:rPr lang="en-US" sz="1100" dirty="0"/>
            </a:br>
            <a:r>
              <a:rPr lang="de-DE" sz="1100" dirty="0"/>
              <a:t/>
            </a:r>
            <a:br>
              <a:rPr lang="de-DE" sz="1100" dirty="0"/>
            </a:br>
            <a:r>
              <a:rPr lang="en-US" sz="1100" dirty="0" err="1"/>
              <a:t>Sollmann</a:t>
            </a:r>
            <a:r>
              <a:rPr lang="en-US" sz="1100" dirty="0"/>
              <a:t>, Ulrich (2013): </a:t>
            </a:r>
            <a:r>
              <a:rPr lang="en-US" sz="1100" dirty="0" err="1"/>
              <a:t>Einführung</a:t>
            </a:r>
            <a:r>
              <a:rPr lang="en-US" sz="1100" dirty="0"/>
              <a:t> in </a:t>
            </a:r>
            <a:r>
              <a:rPr lang="en-US" sz="1100" dirty="0" err="1"/>
              <a:t>Körpersprache</a:t>
            </a:r>
            <a:r>
              <a:rPr lang="en-US" sz="1100" dirty="0"/>
              <a:t> und </a:t>
            </a:r>
            <a:r>
              <a:rPr lang="en-US" sz="1100" dirty="0" err="1"/>
              <a:t>nonverbale</a:t>
            </a:r>
            <a:r>
              <a:rPr lang="en-US" sz="1100" dirty="0"/>
              <a:t> </a:t>
            </a:r>
            <a:r>
              <a:rPr lang="en-US" sz="1100" dirty="0" err="1"/>
              <a:t>Kommunikation</a:t>
            </a:r>
            <a:r>
              <a:rPr lang="en-US" sz="1100" dirty="0"/>
              <a:t>. 1. </a:t>
            </a:r>
            <a:r>
              <a:rPr lang="en-US" sz="1100" dirty="0" err="1"/>
              <a:t>Aufl</a:t>
            </a:r>
            <a:r>
              <a:rPr lang="en-US" sz="1100" dirty="0"/>
              <a:t>. Heidelberg: Auer (Carl-Auer Compact</a:t>
            </a:r>
            <a:r>
              <a:rPr lang="en-US" sz="1100" dirty="0" smtClean="0"/>
              <a:t>).</a:t>
            </a:r>
          </a:p>
          <a:p>
            <a:endParaRPr lang="en-US" sz="1100" dirty="0"/>
          </a:p>
          <a:p>
            <a:r>
              <a:rPr lang="de-DE" sz="1200" dirty="0"/>
              <a:t>https://www.nonverbale-kommunikation.ch/2018/04/22/distanzzonen-die-4-bereiche-der-raeumlichen-koerpersprache/</a:t>
            </a:r>
            <a:r>
              <a:rPr lang="de-DE" sz="1400" dirty="0"/>
              <a:t/>
            </a:r>
            <a:br>
              <a:rPr lang="de-DE" sz="1400" dirty="0"/>
            </a:br>
            <a:r>
              <a:rPr lang="en-US" sz="1800" dirty="0"/>
              <a:t> 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en-US" sz="1800" dirty="0" err="1"/>
              <a:t>Bildquellen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en-US" sz="1100" b="0" dirty="0"/>
              <a:t>Screenshot </a:t>
            </a:r>
            <a:r>
              <a:rPr lang="en-US" sz="1100" b="0" dirty="0" err="1"/>
              <a:t>aus</a:t>
            </a:r>
            <a:r>
              <a:rPr lang="en-US" sz="1100" b="0" dirty="0"/>
              <a:t> TED-</a:t>
            </a:r>
            <a:r>
              <a:rPr lang="en-US" sz="1100" b="0" dirty="0" err="1"/>
              <a:t>Präsentation</a:t>
            </a:r>
            <a:r>
              <a:rPr lang="en-US" sz="1100" b="0" dirty="0"/>
              <a:t> &gt; Cuddy, Amy J. C. (2012): Your body language may shape who you are. </a:t>
            </a:r>
            <a:r>
              <a:rPr lang="en-US" sz="1100" b="0" dirty="0" err="1"/>
              <a:t>TEDGlobal</a:t>
            </a:r>
            <a:r>
              <a:rPr lang="en-US" sz="1100" b="0" dirty="0"/>
              <a:t> 2012, 2012. Online </a:t>
            </a:r>
            <a:r>
              <a:rPr lang="en-US" sz="1100" b="0" dirty="0" err="1"/>
              <a:t>verfügbar</a:t>
            </a:r>
            <a:r>
              <a:rPr lang="en-US" sz="1100" b="0" dirty="0"/>
              <a:t> </a:t>
            </a:r>
            <a:r>
              <a:rPr lang="en-US" sz="1100" b="0" dirty="0" err="1"/>
              <a:t>unter</a:t>
            </a:r>
            <a:r>
              <a:rPr lang="en-US" sz="1100" b="0" dirty="0"/>
              <a:t> </a:t>
            </a:r>
            <a:r>
              <a:rPr lang="en-US" sz="1100" dirty="0"/>
              <a:t>https://www.ted.com/talks/amy_cuddy_your_body_language_may_shape_who_you_are, </a:t>
            </a:r>
            <a:r>
              <a:rPr lang="en-US" sz="1100" dirty="0" err="1"/>
              <a:t>zuletzt</a:t>
            </a:r>
            <a:r>
              <a:rPr lang="en-US" sz="1100" dirty="0"/>
              <a:t> </a:t>
            </a:r>
            <a:r>
              <a:rPr lang="en-US" sz="1100" dirty="0" err="1"/>
              <a:t>geprüft</a:t>
            </a:r>
            <a:r>
              <a:rPr lang="en-US" sz="1100" dirty="0"/>
              <a:t> am 22.11.2022.</a:t>
            </a:r>
            <a:br>
              <a:rPr lang="en-US" sz="1100" dirty="0"/>
            </a:br>
            <a:r>
              <a:rPr lang="en-US" sz="1100" dirty="0"/>
              <a:t/>
            </a:r>
            <a:br>
              <a:rPr lang="en-US" sz="1100" dirty="0"/>
            </a:br>
            <a:r>
              <a:rPr lang="de-DE" sz="1100" dirty="0"/>
              <a:t>https://www.lifehack.org/336198/how-confident-and-reduce-stress-2-minutes-per-day</a:t>
            </a:r>
            <a:r>
              <a:rPr lang="de-DE" sz="1200" dirty="0"/>
              <a:t/>
            </a:r>
            <a:br>
              <a:rPr lang="de-DE" sz="1200" dirty="0"/>
            </a:br>
            <a:endParaRPr lang="de-DE" sz="1800" dirty="0"/>
          </a:p>
          <a:p>
            <a:r>
              <a:rPr lang="en-US" sz="1100" dirty="0"/>
              <a:t>.</a:t>
            </a:r>
            <a:br>
              <a:rPr lang="en-US" sz="1100" dirty="0"/>
            </a:br>
            <a:r>
              <a:rPr lang="de-DE" sz="1100" dirty="0"/>
              <a:t/>
            </a:r>
            <a:br>
              <a:rPr lang="de-DE" sz="1100" dirty="0"/>
            </a:b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2918136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0739F51-CFC6-4D22-9FED-6B974EFB3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/>
              <a:t>1) Körperhaltung</a:t>
            </a:r>
          </a:p>
        </p:txBody>
      </p:sp>
    </p:spTree>
    <p:extLst>
      <p:ext uri="{BB962C8B-B14F-4D97-AF65-F5344CB8AC3E}">
        <p14:creationId xmlns:p14="http://schemas.microsoft.com/office/powerpoint/2010/main" val="71186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0739F51-CFC6-4D22-9FED-6B974EFB3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/>
              <a:t>Und jetzt ihr!</a:t>
            </a:r>
          </a:p>
        </p:txBody>
      </p:sp>
    </p:spTree>
    <p:extLst>
      <p:ext uri="{BB962C8B-B14F-4D97-AF65-F5344CB8AC3E}">
        <p14:creationId xmlns:p14="http://schemas.microsoft.com/office/powerpoint/2010/main" val="1919811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7890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0739F51-CFC6-4D22-9FED-6B974EFB3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/>
              <a:t>Power </a:t>
            </a:r>
            <a:r>
              <a:rPr lang="de-DE" sz="4000" dirty="0" err="1"/>
              <a:t>Poses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064373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04B5B588-8B15-4C15-8BD0-361EAF966522}"/>
              </a:ext>
            </a:extLst>
          </p:cNvPr>
          <p:cNvSpPr txBox="1"/>
          <p:nvPr/>
        </p:nvSpPr>
        <p:spPr>
          <a:xfrm>
            <a:off x="550845" y="6444867"/>
            <a:ext cx="7600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2"/>
                </a:solidFill>
              </a:rPr>
              <a:t>Bildquelle: </a:t>
            </a:r>
            <a:r>
              <a:rPr lang="de-DE" sz="1400" u="sng" dirty="0">
                <a:solidFill>
                  <a:schemeClr val="bg2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https://www.br.de/alphalernen/faecher/deutsch/4-schulz-von-thun-nachricht100.html</a:t>
            </a:r>
            <a:endParaRPr lang="de-DE" dirty="0">
              <a:solidFill>
                <a:schemeClr val="bg2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199" y="1164604"/>
            <a:ext cx="8252022" cy="5072964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1626825" y="3582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High-Power </a:t>
            </a:r>
            <a:r>
              <a:rPr lang="de-DE" sz="3600" dirty="0" err="1">
                <a:solidFill>
                  <a:schemeClr val="bg1"/>
                </a:solidFill>
              </a:rPr>
              <a:t>poses</a:t>
            </a:r>
            <a:endParaRPr lang="de-DE" sz="3600" dirty="0"/>
          </a:p>
        </p:txBody>
      </p:sp>
      <p:sp>
        <p:nvSpPr>
          <p:cNvPr id="5" name="Rechteck 4"/>
          <p:cNvSpPr/>
          <p:nvPr/>
        </p:nvSpPr>
        <p:spPr>
          <a:xfrm>
            <a:off x="696370" y="6397579"/>
            <a:ext cx="10299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</a:rPr>
              <a:t>Screenshot TED-</a:t>
            </a:r>
            <a:r>
              <a:rPr lang="en-US" sz="800" dirty="0" err="1">
                <a:solidFill>
                  <a:schemeClr val="tx2"/>
                </a:solidFill>
              </a:rPr>
              <a:t>Vortragsfolien</a:t>
            </a:r>
            <a:r>
              <a:rPr lang="en-US" sz="800" dirty="0">
                <a:solidFill>
                  <a:schemeClr val="tx2"/>
                </a:solidFill>
              </a:rPr>
              <a:t> Cuddy, Amy J. C. (2012): Your body language may shape who you are. </a:t>
            </a:r>
            <a:r>
              <a:rPr lang="en-US" sz="800" dirty="0" err="1">
                <a:solidFill>
                  <a:schemeClr val="tx2"/>
                </a:solidFill>
              </a:rPr>
              <a:t>TEDGlobal</a:t>
            </a:r>
            <a:r>
              <a:rPr lang="en-US" sz="800" dirty="0">
                <a:solidFill>
                  <a:schemeClr val="tx2"/>
                </a:solidFill>
              </a:rPr>
              <a:t> 2012, 2012. Online </a:t>
            </a:r>
            <a:r>
              <a:rPr lang="en-US" sz="800" dirty="0" err="1">
                <a:solidFill>
                  <a:schemeClr val="tx2"/>
                </a:solidFill>
              </a:rPr>
              <a:t>verfügbar</a:t>
            </a:r>
            <a:r>
              <a:rPr lang="en-US" sz="800" dirty="0">
                <a:solidFill>
                  <a:schemeClr val="tx2"/>
                </a:solidFill>
              </a:rPr>
              <a:t> </a:t>
            </a:r>
            <a:r>
              <a:rPr lang="en-US" sz="800" dirty="0" err="1">
                <a:solidFill>
                  <a:schemeClr val="tx2"/>
                </a:solidFill>
              </a:rPr>
              <a:t>unter</a:t>
            </a:r>
            <a:r>
              <a:rPr lang="en-US" sz="800" dirty="0">
                <a:solidFill>
                  <a:schemeClr val="tx2"/>
                </a:solidFill>
              </a:rPr>
              <a:t> https://www.ted.com/talks/amy_cuddy_your_body_language_may_shape_who_you_are, </a:t>
            </a:r>
            <a:r>
              <a:rPr lang="en-US" sz="800" dirty="0" err="1">
                <a:solidFill>
                  <a:schemeClr val="tx2"/>
                </a:solidFill>
              </a:rPr>
              <a:t>zuletzt</a:t>
            </a:r>
            <a:r>
              <a:rPr lang="en-US" sz="800" dirty="0">
                <a:solidFill>
                  <a:schemeClr val="tx2"/>
                </a:solidFill>
              </a:rPr>
              <a:t> </a:t>
            </a:r>
            <a:r>
              <a:rPr lang="en-US" sz="800" dirty="0" err="1">
                <a:solidFill>
                  <a:schemeClr val="tx2"/>
                </a:solidFill>
              </a:rPr>
              <a:t>geprüft</a:t>
            </a:r>
            <a:r>
              <a:rPr lang="en-US" sz="800" dirty="0">
                <a:solidFill>
                  <a:schemeClr val="tx2"/>
                </a:solidFill>
              </a:rPr>
              <a:t> am 22.11.2022.</a:t>
            </a:r>
            <a:endParaRPr lang="de-DE" sz="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662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96370" y="6330673"/>
            <a:ext cx="10299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Screenshot TED-</a:t>
            </a:r>
            <a:r>
              <a:rPr lang="en-US" sz="8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Vortragsfolien</a:t>
            </a:r>
            <a:r>
              <a:rPr lang="en-US" sz="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Cuddy, Amy J. C. (2012): Your body language may shape who you are. </a:t>
            </a:r>
            <a:r>
              <a:rPr lang="en-US" sz="8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TEDGlobal</a:t>
            </a:r>
            <a:r>
              <a:rPr lang="en-US" sz="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2012, 2012. Online </a:t>
            </a:r>
            <a:r>
              <a:rPr lang="en-US" sz="8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verfügbar</a:t>
            </a:r>
            <a:r>
              <a:rPr lang="en-US" sz="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unter</a:t>
            </a:r>
            <a:r>
              <a:rPr lang="en-US" sz="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https://www.ted.com/talks/amy_cuddy_your_body_language_may_shape_who_you_are, </a:t>
            </a:r>
            <a:r>
              <a:rPr lang="en-US" sz="8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zuletzt</a:t>
            </a:r>
            <a:r>
              <a:rPr lang="en-US" sz="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geprüft</a:t>
            </a:r>
            <a:r>
              <a:rPr lang="en-US" sz="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am 22.11.2022.</a:t>
            </a:r>
            <a:endParaRPr lang="de-DE" sz="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5" y="151942"/>
            <a:ext cx="10058400" cy="617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0428"/>
      </p:ext>
    </p:extLst>
  </p:cSld>
  <p:clrMapOvr>
    <a:masterClrMapping/>
  </p:clrMapOvr>
</p:sld>
</file>

<file path=ppt/theme/theme1.xml><?xml version="1.0" encoding="utf-8"?>
<a:theme xmlns:a="http://schemas.openxmlformats.org/drawingml/2006/main" name="TUD_CS_2022">
  <a:themeElements>
    <a:clrScheme name="TUD_2021-08_grün">
      <a:dk1>
        <a:srgbClr val="000000"/>
      </a:dk1>
      <a:lt1>
        <a:sysClr val="window" lastClr="FFFFFF"/>
      </a:lt1>
      <a:dk2>
        <a:srgbClr val="727277"/>
      </a:dk2>
      <a:lt2>
        <a:srgbClr val="FFFFFF"/>
      </a:lt2>
      <a:accent1>
        <a:srgbClr val="00305D"/>
      </a:accent1>
      <a:accent2>
        <a:srgbClr val="0069B4"/>
      </a:accent2>
      <a:accent3>
        <a:srgbClr val="009FE3"/>
      </a:accent3>
      <a:accent4>
        <a:srgbClr val="008244"/>
      </a:accent4>
      <a:accent5>
        <a:srgbClr val="65B32E"/>
      </a:accent5>
      <a:accent6>
        <a:srgbClr val="94C356"/>
      </a:accent6>
      <a:hlink>
        <a:srgbClr val="0069B4"/>
      </a:hlink>
      <a:folHlink>
        <a:srgbClr val="009FE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D_CS_2022" id="{4825CF13-8CE0-4D96-9F51-CF348A123707}" vid="{C63785FF-2D77-481C-99E0-D4111F22048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855</Words>
  <Application>Microsoft Office PowerPoint</Application>
  <PresentationFormat>Breitbild</PresentationFormat>
  <Paragraphs>169</Paragraphs>
  <Slides>33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43" baseType="lpstr">
      <vt:lpstr>Malgun Gothic</vt:lpstr>
      <vt:lpstr>Arial</vt:lpstr>
      <vt:lpstr>Calibri</vt:lpstr>
      <vt:lpstr>Open Sans</vt:lpstr>
      <vt:lpstr>Open Sans Extrabold</vt:lpstr>
      <vt:lpstr>Open Sans Semibold</vt:lpstr>
      <vt:lpstr>Symbol</vt:lpstr>
      <vt:lpstr>Times New Roman</vt:lpstr>
      <vt:lpstr>Wingdings</vt:lpstr>
      <vt:lpstr>TUD_CS_2022</vt:lpstr>
      <vt:lpstr>Was Hände und Füße erzählen:  Einführung in die Körpersprache </vt:lpstr>
      <vt:lpstr>Kennenlernrunde  Name.  …   …   Diese Erwartungen habe ich an den Workshop.    </vt:lpstr>
      <vt:lpstr>PowerPoint-Präsentation</vt:lpstr>
      <vt:lpstr>1) Körperhaltung</vt:lpstr>
      <vt:lpstr>Und jetzt ihr!</vt:lpstr>
      <vt:lpstr>PowerPoint-Präsentation</vt:lpstr>
      <vt:lpstr>Power Poses</vt:lpstr>
      <vt:lpstr>PowerPoint-Präsentation</vt:lpstr>
      <vt:lpstr>PowerPoint-Präsentation</vt:lpstr>
      <vt:lpstr>PowerPoint-Präsentation</vt:lpstr>
      <vt:lpstr>PowerPoint-Präsentation</vt:lpstr>
      <vt:lpstr>2) Stimme</vt:lpstr>
      <vt:lpstr>Stimme</vt:lpstr>
      <vt:lpstr>Stimme</vt:lpstr>
      <vt:lpstr>Stimme: Übung</vt:lpstr>
      <vt:lpstr>3) Mimik</vt:lpstr>
      <vt:lpstr>Mimik</vt:lpstr>
      <vt:lpstr>Mimik</vt:lpstr>
      <vt:lpstr>Blick</vt:lpstr>
      <vt:lpstr>Mund</vt:lpstr>
      <vt:lpstr>4) Gesten</vt:lpstr>
      <vt:lpstr>Gesten</vt:lpstr>
      <vt:lpstr>Gesten</vt:lpstr>
      <vt:lpstr>Gesten – kulturelle Unterschiede</vt:lpstr>
      <vt:lpstr>Was tun mit den Händen?</vt:lpstr>
      <vt:lpstr>Was tun mit den Händen?</vt:lpstr>
      <vt:lpstr>Was tun mit den Händen?</vt:lpstr>
      <vt:lpstr>PowerPoint-Präsentation</vt:lpstr>
      <vt:lpstr>Noch Fragen ? </vt:lpstr>
      <vt:lpstr>Fünf-Finger-Feedback</vt:lpstr>
      <vt:lpstr>PowerPoint-Präsentation</vt:lpstr>
      <vt:lpstr>Veranstaltungsevaluation</vt:lpstr>
      <vt:lpstr>Literatur  Allhoff, Dieter-W.; Allhoff, Waltraud (2021): Rhetorik &amp; Kommunikation. Ein Lehr- und Übungsbuch, mit Arbeitsblättern und zahlreichen Abbildungen. 18., aktualisierte Auflage. München, Basel: Ernst Reinhardt Verlag.  arte: Arte - Nonverbale Kommunikation - Das Geheimnis der Körpersprache. Online verfügbar unter https://www.youtube.com/watch?v=dQbKkqK8U1I, zuletzt geprüft am 22.11.2022.  arte (2017): Körpersprache entschlüsselt. Wenn Lügen kurze Beine haben. Frankreich. Online verfügbar unter https://www.arte.tv/de/videos/109795-000-A/koerpersprache-entschluesselt/, zuletzt geprüft am 22.11.2022.  Bilinski, Wolfgang; Bruno, Tiziana; Adamczyk, Gregor (2016): Körpersprache und Rhetorik. Ihr souveräner Auftritt. 3. Auflage. Freiburg: Haufe-Lexware GmbH &amp; Co. KG. Online verfügbar unter https://www.wiso-net.de/document/HAUF,AHAU,VHAU__9783648086810313.  Cuddy, Amy J. C. (2012): Your body language may shape who you are. TEDGlobal 2012, 2012. Online verfügbar unter https://www.ted.com/talks/amy_cuddy_your_body_language_may_shape_who_you_are, zuletzt geprüft am 22.11.2022.  Cuddy, Amy J. C.; Schultz, S. Jack; Fosse, Nathan E. (2018): P -Curving a More Comprehensive Body of Research on Postural Feedback Reveals Clear Evidential Value for Power-Posing Effects. Reply to Simmons and Simonsohn (2017). In: Psychological Science 29 (4), S. 656–666. DOI: 10.1177/0956797617746749.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Czambor,Cecilia</dc:creator>
  <cp:lastModifiedBy>Microsoft-Konto</cp:lastModifiedBy>
  <cp:revision>243</cp:revision>
  <dcterms:created xsi:type="dcterms:W3CDTF">2022-01-25T10:33:30Z</dcterms:created>
  <dcterms:modified xsi:type="dcterms:W3CDTF">2023-06-26T14:29:18Z</dcterms:modified>
</cp:coreProperties>
</file>