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 id="2147483781" r:id="rId4"/>
    <p:sldMasterId id="2147483794" r:id="rId5"/>
    <p:sldMasterId id="2147483811" r:id="rId6"/>
    <p:sldMasterId id="2147483823" r:id="rId7"/>
    <p:sldMasterId id="2147483828" r:id="rId8"/>
    <p:sldMasterId id="2147483841" r:id="rId9"/>
    <p:sldMasterId id="2147483853" r:id="rId10"/>
    <p:sldMasterId id="2147483865" r:id="rId11"/>
    <p:sldMasterId id="2147483897" r:id="rId12"/>
    <p:sldMasterId id="2147483911" r:id="rId13"/>
    <p:sldMasterId id="2147483924" r:id="rId14"/>
  </p:sldMasterIdLst>
  <p:notesMasterIdLst>
    <p:notesMasterId r:id="rId87"/>
  </p:notesMasterIdLst>
  <p:handoutMasterIdLst>
    <p:handoutMasterId r:id="rId88"/>
  </p:handoutMasterIdLst>
  <p:sldIdLst>
    <p:sldId id="536" r:id="rId15"/>
    <p:sldId id="730" r:id="rId16"/>
    <p:sldId id="731" r:id="rId17"/>
    <p:sldId id="733" r:id="rId18"/>
    <p:sldId id="734" r:id="rId19"/>
    <p:sldId id="735" r:id="rId20"/>
    <p:sldId id="667" r:id="rId21"/>
    <p:sldId id="736" r:id="rId22"/>
    <p:sldId id="737" r:id="rId23"/>
    <p:sldId id="745" r:id="rId24"/>
    <p:sldId id="746" r:id="rId25"/>
    <p:sldId id="747" r:id="rId26"/>
    <p:sldId id="704" r:id="rId27"/>
    <p:sldId id="705" r:id="rId28"/>
    <p:sldId id="706" r:id="rId29"/>
    <p:sldId id="707" r:id="rId30"/>
    <p:sldId id="711" r:id="rId31"/>
    <p:sldId id="712" r:id="rId32"/>
    <p:sldId id="713" r:id="rId33"/>
    <p:sldId id="714" r:id="rId34"/>
    <p:sldId id="715" r:id="rId35"/>
    <p:sldId id="716" r:id="rId36"/>
    <p:sldId id="717" r:id="rId37"/>
    <p:sldId id="653" r:id="rId38"/>
    <p:sldId id="663" r:id="rId39"/>
    <p:sldId id="665" r:id="rId40"/>
    <p:sldId id="666" r:id="rId41"/>
    <p:sldId id="669" r:id="rId42"/>
    <p:sldId id="670" r:id="rId43"/>
    <p:sldId id="672" r:id="rId44"/>
    <p:sldId id="675" r:id="rId45"/>
    <p:sldId id="676" r:id="rId46"/>
    <p:sldId id="677" r:id="rId47"/>
    <p:sldId id="678" r:id="rId48"/>
    <p:sldId id="679" r:id="rId49"/>
    <p:sldId id="749" r:id="rId50"/>
    <p:sldId id="750" r:id="rId51"/>
    <p:sldId id="751" r:id="rId52"/>
    <p:sldId id="752" r:id="rId53"/>
    <p:sldId id="753" r:id="rId54"/>
    <p:sldId id="754" r:id="rId55"/>
    <p:sldId id="755" r:id="rId56"/>
    <p:sldId id="756" r:id="rId57"/>
    <p:sldId id="748" r:id="rId58"/>
    <p:sldId id="560" r:id="rId59"/>
    <p:sldId id="561" r:id="rId60"/>
    <p:sldId id="694" r:id="rId61"/>
    <p:sldId id="612" r:id="rId62"/>
    <p:sldId id="684" r:id="rId63"/>
    <p:sldId id="589" r:id="rId64"/>
    <p:sldId id="590" r:id="rId65"/>
    <p:sldId id="757" r:id="rId66"/>
    <p:sldId id="695" r:id="rId67"/>
    <p:sldId id="572" r:id="rId68"/>
    <p:sldId id="697" r:id="rId69"/>
    <p:sldId id="698" r:id="rId70"/>
    <p:sldId id="700" r:id="rId71"/>
    <p:sldId id="701" r:id="rId72"/>
    <p:sldId id="738" r:id="rId73"/>
    <p:sldId id="739" r:id="rId74"/>
    <p:sldId id="740" r:id="rId75"/>
    <p:sldId id="741" r:id="rId76"/>
    <p:sldId id="742" r:id="rId77"/>
    <p:sldId id="743" r:id="rId78"/>
    <p:sldId id="744" r:id="rId79"/>
    <p:sldId id="581" r:id="rId80"/>
    <p:sldId id="646" r:id="rId81"/>
    <p:sldId id="647" r:id="rId82"/>
    <p:sldId id="648" r:id="rId83"/>
    <p:sldId id="650" r:id="rId84"/>
    <p:sldId id="651" r:id="rId85"/>
    <p:sldId id="652" r:id="rId86"/>
  </p:sldIdLst>
  <p:sldSz cx="9144000" cy="5143500" type="screen16x9"/>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845D91-148A-45F8-B4E5-A8D67D4863F9}">
          <p14:sldIdLst>
            <p14:sldId id="536"/>
            <p14:sldId id="730"/>
            <p14:sldId id="731"/>
            <p14:sldId id="733"/>
            <p14:sldId id="734"/>
            <p14:sldId id="735"/>
            <p14:sldId id="667"/>
            <p14:sldId id="736"/>
            <p14:sldId id="737"/>
            <p14:sldId id="745"/>
            <p14:sldId id="746"/>
            <p14:sldId id="747"/>
            <p14:sldId id="704"/>
            <p14:sldId id="705"/>
            <p14:sldId id="706"/>
            <p14:sldId id="707"/>
            <p14:sldId id="711"/>
            <p14:sldId id="712"/>
            <p14:sldId id="713"/>
            <p14:sldId id="714"/>
            <p14:sldId id="715"/>
            <p14:sldId id="716"/>
            <p14:sldId id="717"/>
            <p14:sldId id="653"/>
            <p14:sldId id="663"/>
            <p14:sldId id="665"/>
            <p14:sldId id="666"/>
            <p14:sldId id="669"/>
            <p14:sldId id="670"/>
            <p14:sldId id="672"/>
            <p14:sldId id="675"/>
            <p14:sldId id="676"/>
            <p14:sldId id="677"/>
            <p14:sldId id="678"/>
            <p14:sldId id="679"/>
            <p14:sldId id="749"/>
            <p14:sldId id="750"/>
            <p14:sldId id="751"/>
            <p14:sldId id="752"/>
            <p14:sldId id="753"/>
            <p14:sldId id="754"/>
            <p14:sldId id="755"/>
            <p14:sldId id="756"/>
            <p14:sldId id="748"/>
            <p14:sldId id="560"/>
            <p14:sldId id="561"/>
            <p14:sldId id="694"/>
            <p14:sldId id="612"/>
            <p14:sldId id="684"/>
            <p14:sldId id="589"/>
            <p14:sldId id="590"/>
            <p14:sldId id="757"/>
            <p14:sldId id="695"/>
            <p14:sldId id="572"/>
            <p14:sldId id="697"/>
            <p14:sldId id="698"/>
            <p14:sldId id="700"/>
            <p14:sldId id="701"/>
            <p14:sldId id="738"/>
            <p14:sldId id="739"/>
            <p14:sldId id="740"/>
            <p14:sldId id="741"/>
            <p14:sldId id="742"/>
            <p14:sldId id="743"/>
            <p14:sldId id="744"/>
            <p14:sldId id="581"/>
            <p14:sldId id="646"/>
            <p14:sldId id="647"/>
            <p14:sldId id="648"/>
            <p14:sldId id="650"/>
            <p14:sldId id="651"/>
            <p14:sldId id="652"/>
          </p14:sldIdLst>
        </p14:section>
      </p14:sectionLst>
    </p:ext>
    <p:ext uri="{EFAFB233-063F-42B5-8137-9DF3F51BA10A}">
      <p15:sldGuideLst xmlns:p15="http://schemas.microsoft.com/office/powerpoint/2012/main">
        <p15:guide id="1" orient="horz" pos="441" userDrawn="1">
          <p15:clr>
            <a:srgbClr val="A4A3A4"/>
          </p15:clr>
        </p15:guide>
        <p15:guide id="2" pos="385" userDrawn="1">
          <p15:clr>
            <a:srgbClr val="A4A3A4"/>
          </p15:clr>
        </p15:guide>
        <p15:guide id="3" orient="horz" pos="2845" userDrawn="1">
          <p15:clr>
            <a:srgbClr val="A4A3A4"/>
          </p15:clr>
        </p15:guide>
        <p15:guide id="4" pos="399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2321"/>
    <a:srgbClr val="FFED00"/>
    <a:srgbClr val="FFFFFF"/>
    <a:srgbClr val="D2D2D2"/>
    <a:srgbClr val="E1E1E1"/>
    <a:srgbClr val="A69100"/>
    <a:srgbClr val="FFEA00"/>
    <a:srgbClr val="FF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10" autoAdjust="0"/>
    <p:restoredTop sz="67470" autoAdjust="0"/>
  </p:normalViewPr>
  <p:slideViewPr>
    <p:cSldViewPr snapToGrid="0" snapToObjects="1">
      <p:cViewPr varScale="1">
        <p:scale>
          <a:sx n="102" d="100"/>
          <a:sy n="102" d="100"/>
        </p:scale>
        <p:origin x="1866" y="102"/>
      </p:cViewPr>
      <p:guideLst>
        <p:guide orient="horz" pos="441"/>
        <p:guide pos="385"/>
        <p:guide orient="horz" pos="2845"/>
        <p:guide pos="3991"/>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78" d="100"/>
          <a:sy n="78" d="100"/>
        </p:scale>
        <p:origin x="397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oleObject" Target="file:///\\dresden.de\amt86\std_klim\Wetterdaten\2_MET.AUSWERTUNGEN\JAHRESAUSWERTUNGEN%20_zum%20fortschreiben\0_30-J&#228;hrigesMitte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oleObject" Target="file:///\\dresden.de\amt65\Abteilungen\65.2_TA-EW\65.23%20SG%20Energie\01%20PG%20Klimaschutz\PG%20EM\Vorlage%20Leitfaden\KennwerteW&#228;rmealle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Arbeitsblatt2.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Arbeitsblat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sz="1600" b="1" baseline="0" dirty="0" smtClean="0">
                <a:solidFill>
                  <a:schemeClr val="tx1"/>
                </a:solidFill>
              </a:rPr>
              <a:t>Jahresmitteltemperatur Dresden </a:t>
            </a:r>
            <a:r>
              <a:rPr lang="de-DE" sz="1600" b="1" baseline="0" dirty="0">
                <a:solidFill>
                  <a:schemeClr val="tx1"/>
                </a:solidFill>
              </a:rPr>
              <a:t>im Klimatrend </a:t>
            </a:r>
          </a:p>
          <a:p>
            <a:pPr>
              <a:defRPr/>
            </a:pPr>
            <a:r>
              <a:rPr lang="de-DE" sz="1000" baseline="0" dirty="0">
                <a:solidFill>
                  <a:schemeClr val="tx1"/>
                </a:solidFill>
              </a:rPr>
              <a:t>gleitendes 30-Jahres-Mittel - Station Dresden-Klotzsche, Datenquelle DWD</a:t>
            </a:r>
            <a:endParaRPr lang="de-DE" sz="1000" dirty="0">
              <a:solidFill>
                <a:schemeClr val="tx1"/>
              </a:solidFill>
            </a:endParaRPr>
          </a:p>
        </c:rich>
      </c:tx>
      <c:layout>
        <c:manualLayout>
          <c:xMode val="edge"/>
          <c:yMode val="edge"/>
          <c:x val="0.13943197694582152"/>
          <c:y val="5.6120829112680098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0017251806619192"/>
          <c:y val="0.22440301904795501"/>
          <c:w val="0.79091521113802699"/>
          <c:h val="0.62422293784342675"/>
        </c:manualLayout>
      </c:layout>
      <c:barChart>
        <c:barDir val="col"/>
        <c:grouping val="clustered"/>
        <c:varyColors val="0"/>
        <c:ser>
          <c:idx val="0"/>
          <c:order val="0"/>
          <c:spPr>
            <a:solidFill>
              <a:srgbClr val="C00000"/>
            </a:solidFill>
            <a:ln>
              <a:noFill/>
            </a:ln>
            <a:effectLst/>
          </c:spPr>
          <c:invertIfNegative val="0"/>
          <c:cat>
            <c:numRef>
              <c:f>'30jahres Mittel'!$A$76:$A$106</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'30jahres Mittel'!$C$76:$C$106</c:f>
              <c:numCache>
                <c:formatCode>0.00</c:formatCode>
                <c:ptCount val="31"/>
                <c:pt idx="0">
                  <c:v>8.8713333333333324</c:v>
                </c:pt>
                <c:pt idx="1">
                  <c:v>8.8619999999999983</c:v>
                </c:pt>
                <c:pt idx="2">
                  <c:v>8.9493333333333318</c:v>
                </c:pt>
                <c:pt idx="3">
                  <c:v>8.9970000000000017</c:v>
                </c:pt>
                <c:pt idx="4">
                  <c:v>9.0640000000000001</c:v>
                </c:pt>
                <c:pt idx="5">
                  <c:v>9.1146666666666665</c:v>
                </c:pt>
                <c:pt idx="6">
                  <c:v>9.055666666666669</c:v>
                </c:pt>
                <c:pt idx="7">
                  <c:v>9.0386666666666677</c:v>
                </c:pt>
                <c:pt idx="8">
                  <c:v>9.0646666666666658</c:v>
                </c:pt>
                <c:pt idx="9">
                  <c:v>9.1213333333333342</c:v>
                </c:pt>
                <c:pt idx="10">
                  <c:v>9.2010000000000005</c:v>
                </c:pt>
                <c:pt idx="11">
                  <c:v>9.2020000000000017</c:v>
                </c:pt>
                <c:pt idx="12">
                  <c:v>9.240333333333334</c:v>
                </c:pt>
                <c:pt idx="13">
                  <c:v>9.2696666666666676</c:v>
                </c:pt>
                <c:pt idx="14">
                  <c:v>9.2623570127504582</c:v>
                </c:pt>
                <c:pt idx="15">
                  <c:v>9.2530282456271706</c:v>
                </c:pt>
                <c:pt idx="16">
                  <c:v>9.286818199965067</c:v>
                </c:pt>
                <c:pt idx="17">
                  <c:v>9.3283661451705466</c:v>
                </c:pt>
                <c:pt idx="18">
                  <c:v>9.3816958355166307</c:v>
                </c:pt>
                <c:pt idx="19">
                  <c:v>9.4123625021832957</c:v>
                </c:pt>
                <c:pt idx="20">
                  <c:v>9.4176958355166267</c:v>
                </c:pt>
                <c:pt idx="21">
                  <c:v>9.4576319085759888</c:v>
                </c:pt>
                <c:pt idx="22">
                  <c:v>9.4476574094867374</c:v>
                </c:pt>
                <c:pt idx="23">
                  <c:v>9.4139724779798897</c:v>
                </c:pt>
                <c:pt idx="24">
                  <c:v>9.4909724779798843</c:v>
                </c:pt>
                <c:pt idx="25">
                  <c:v>9.5776391446465539</c:v>
                </c:pt>
                <c:pt idx="26">
                  <c:v>9.6253058113132202</c:v>
                </c:pt>
                <c:pt idx="27">
                  <c:v>9.703972477979887</c:v>
                </c:pt>
                <c:pt idx="28">
                  <c:v>9.7556391446465547</c:v>
                </c:pt>
                <c:pt idx="29">
                  <c:v>9.7853058113132203</c:v>
                </c:pt>
                <c:pt idx="30">
                  <c:v>9.8113058113132201</c:v>
                </c:pt>
              </c:numCache>
            </c:numRef>
          </c:val>
          <c:extLst>
            <c:ext xmlns:c16="http://schemas.microsoft.com/office/drawing/2014/chart" uri="{C3380CC4-5D6E-409C-BE32-E72D297353CC}">
              <c16:uniqueId val="{00000000-6308-4C2A-B33D-9CE7411326D0}"/>
            </c:ext>
          </c:extLst>
        </c:ser>
        <c:dLbls>
          <c:showLegendKey val="0"/>
          <c:showVal val="0"/>
          <c:showCatName val="0"/>
          <c:showSerName val="0"/>
          <c:showPercent val="0"/>
          <c:showBubbleSize val="0"/>
        </c:dLbls>
        <c:gapWidth val="150"/>
        <c:axId val="477225608"/>
        <c:axId val="477228232"/>
      </c:barChart>
      <c:catAx>
        <c:axId val="477225608"/>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540000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de-DE"/>
          </a:p>
        </c:txPr>
        <c:crossAx val="477228232"/>
        <c:crosses val="autoZero"/>
        <c:auto val="1"/>
        <c:lblAlgn val="ctr"/>
        <c:lblOffset val="100"/>
        <c:noMultiLvlLbl val="0"/>
      </c:catAx>
      <c:valAx>
        <c:axId val="477228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000">
                    <a:solidFill>
                      <a:sysClr val="windowText" lastClr="000000"/>
                    </a:solidFill>
                  </a:rPr>
                  <a:t>Temperatur in °C</a:t>
                </a:r>
              </a:p>
            </c:rich>
          </c:tx>
          <c:layout>
            <c:manualLayout>
              <c:xMode val="edge"/>
              <c:yMode val="edge"/>
              <c:x val="0"/>
              <c:y val="0.3774995926334692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0.0" sourceLinked="0"/>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de-DE"/>
          </a:p>
        </c:txPr>
        <c:crossAx val="477225608"/>
        <c:crosses val="autoZero"/>
        <c:crossBetween val="between"/>
        <c:majorUnit val="0.2"/>
        <c:minorUnit val="0.14000000000000001"/>
      </c:valAx>
      <c:spPr>
        <a:noFill/>
        <a:ln w="3175">
          <a:noFill/>
          <a:prstDash val="solid"/>
        </a:ln>
        <a:effectLst/>
      </c:spPr>
    </c:plotArea>
    <c:plotVisOnly val="1"/>
    <c:dispBlanksAs val="gap"/>
    <c:showDLblsOverMax val="0"/>
  </c:chart>
  <c:spPr>
    <a:solidFill>
      <a:schemeClr val="bg1"/>
    </a:solidFill>
    <a:ln w="9525" cap="flat" cmpd="sng" algn="ctr">
      <a:no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a:pPr>
            <a:r>
              <a:rPr lang="de-DE" sz="1200" dirty="0"/>
              <a:t>Temperaturabweichung gegenüber der Klimareferenzperiode 1961-1990</a:t>
            </a:r>
            <a:r>
              <a:rPr lang="de-DE" sz="1200" baseline="0" dirty="0"/>
              <a:t>, Station Dresden-Klotzsche, </a:t>
            </a:r>
            <a:r>
              <a:rPr lang="de-DE" sz="1200" b="0" i="0" u="none" strike="noStrike" baseline="0" dirty="0">
                <a:effectLst/>
              </a:rPr>
              <a:t>Datenquelle DWD</a:t>
            </a:r>
            <a:endParaRPr lang="de-DE" sz="1200" dirty="0"/>
          </a:p>
        </c:rich>
      </c:tx>
      <c:layout/>
      <c:overlay val="0"/>
    </c:title>
    <c:autoTitleDeleted val="0"/>
    <c:plotArea>
      <c:layout>
        <c:manualLayout>
          <c:layoutTarget val="inner"/>
          <c:xMode val="edge"/>
          <c:yMode val="edge"/>
          <c:x val="0.10075025769579812"/>
          <c:y val="0.18309153169568343"/>
          <c:w val="0.87041052096317806"/>
          <c:h val="0.76776841916426741"/>
        </c:manualLayout>
      </c:layout>
      <c:barChart>
        <c:barDir val="col"/>
        <c:grouping val="clustered"/>
        <c:varyColors val="0"/>
        <c:ser>
          <c:idx val="0"/>
          <c:order val="0"/>
          <c:spPr>
            <a:solidFill>
              <a:srgbClr val="FF0000"/>
            </a:solidFill>
          </c:spPr>
          <c:invertIfNegative val="0"/>
          <c:dPt>
            <c:idx val="1"/>
            <c:invertIfNegative val="0"/>
            <c:bubble3D val="0"/>
            <c:spPr>
              <a:solidFill>
                <a:srgbClr val="0070C0"/>
              </a:solidFill>
            </c:spPr>
            <c:extLst>
              <c:ext xmlns:c16="http://schemas.microsoft.com/office/drawing/2014/chart" uri="{C3380CC4-5D6E-409C-BE32-E72D297353CC}">
                <c16:uniqueId val="{00000001-ECAF-47C6-8A97-43A9B8281F05}"/>
              </c:ext>
            </c:extLst>
          </c:dPt>
          <c:dPt>
            <c:idx val="2"/>
            <c:invertIfNegative val="0"/>
            <c:bubble3D val="0"/>
            <c:spPr>
              <a:solidFill>
                <a:srgbClr val="0070C0"/>
              </a:solidFill>
            </c:spPr>
            <c:extLst>
              <c:ext xmlns:c16="http://schemas.microsoft.com/office/drawing/2014/chart" uri="{C3380CC4-5D6E-409C-BE32-E72D297353CC}">
                <c16:uniqueId val="{00000003-ECAF-47C6-8A97-43A9B8281F05}"/>
              </c:ext>
            </c:extLst>
          </c:dPt>
          <c:dPt>
            <c:idx val="3"/>
            <c:invertIfNegative val="0"/>
            <c:bubble3D val="0"/>
            <c:spPr>
              <a:solidFill>
                <a:srgbClr val="0070C0"/>
              </a:solidFill>
            </c:spPr>
            <c:extLst>
              <c:ext xmlns:c16="http://schemas.microsoft.com/office/drawing/2014/chart" uri="{C3380CC4-5D6E-409C-BE32-E72D297353CC}">
                <c16:uniqueId val="{00000005-ECAF-47C6-8A97-43A9B8281F05}"/>
              </c:ext>
            </c:extLst>
          </c:dPt>
          <c:dPt>
            <c:idx val="4"/>
            <c:invertIfNegative val="0"/>
            <c:bubble3D val="0"/>
            <c:spPr>
              <a:solidFill>
                <a:srgbClr val="0070C0"/>
              </a:solidFill>
            </c:spPr>
            <c:extLst>
              <c:ext xmlns:c16="http://schemas.microsoft.com/office/drawing/2014/chart" uri="{C3380CC4-5D6E-409C-BE32-E72D297353CC}">
                <c16:uniqueId val="{00000007-ECAF-47C6-8A97-43A9B8281F05}"/>
              </c:ext>
            </c:extLst>
          </c:dPt>
          <c:dPt>
            <c:idx val="7"/>
            <c:invertIfNegative val="0"/>
            <c:bubble3D val="0"/>
            <c:spPr>
              <a:solidFill>
                <a:srgbClr val="0070C0"/>
              </a:solidFill>
            </c:spPr>
            <c:extLst>
              <c:ext xmlns:c16="http://schemas.microsoft.com/office/drawing/2014/chart" uri="{C3380CC4-5D6E-409C-BE32-E72D297353CC}">
                <c16:uniqueId val="{00000009-ECAF-47C6-8A97-43A9B8281F05}"/>
              </c:ext>
            </c:extLst>
          </c:dPt>
          <c:dPt>
            <c:idx val="8"/>
            <c:invertIfNegative val="0"/>
            <c:bubble3D val="0"/>
            <c:spPr>
              <a:solidFill>
                <a:srgbClr val="0070C0"/>
              </a:solidFill>
            </c:spPr>
            <c:extLst>
              <c:ext xmlns:c16="http://schemas.microsoft.com/office/drawing/2014/chart" uri="{C3380CC4-5D6E-409C-BE32-E72D297353CC}">
                <c16:uniqueId val="{0000000B-ECAF-47C6-8A97-43A9B8281F05}"/>
              </c:ext>
            </c:extLst>
          </c:dPt>
          <c:dPt>
            <c:idx val="9"/>
            <c:invertIfNegative val="0"/>
            <c:bubble3D val="0"/>
            <c:spPr>
              <a:solidFill>
                <a:srgbClr val="0070C0"/>
              </a:solidFill>
            </c:spPr>
            <c:extLst>
              <c:ext xmlns:c16="http://schemas.microsoft.com/office/drawing/2014/chart" uri="{C3380CC4-5D6E-409C-BE32-E72D297353CC}">
                <c16:uniqueId val="{0000000D-ECAF-47C6-8A97-43A9B8281F05}"/>
              </c:ext>
            </c:extLst>
          </c:dPt>
          <c:dPt>
            <c:idx val="11"/>
            <c:invertIfNegative val="0"/>
            <c:bubble3D val="0"/>
            <c:spPr>
              <a:solidFill>
                <a:srgbClr val="0070C0"/>
              </a:solidFill>
            </c:spPr>
            <c:extLst>
              <c:ext xmlns:c16="http://schemas.microsoft.com/office/drawing/2014/chart" uri="{C3380CC4-5D6E-409C-BE32-E72D297353CC}">
                <c16:uniqueId val="{0000000F-ECAF-47C6-8A97-43A9B8281F05}"/>
              </c:ext>
            </c:extLst>
          </c:dPt>
          <c:dPt>
            <c:idx val="17"/>
            <c:invertIfNegative val="0"/>
            <c:bubble3D val="0"/>
            <c:spPr>
              <a:solidFill>
                <a:srgbClr val="0070C0"/>
              </a:solidFill>
            </c:spPr>
            <c:extLst>
              <c:ext xmlns:c16="http://schemas.microsoft.com/office/drawing/2014/chart" uri="{C3380CC4-5D6E-409C-BE32-E72D297353CC}">
                <c16:uniqueId val="{00000011-ECAF-47C6-8A97-43A9B8281F05}"/>
              </c:ext>
            </c:extLst>
          </c:dPt>
          <c:dPt>
            <c:idx val="18"/>
            <c:invertIfNegative val="0"/>
            <c:bubble3D val="0"/>
            <c:spPr>
              <a:solidFill>
                <a:srgbClr val="0070C0"/>
              </a:solidFill>
            </c:spPr>
            <c:extLst>
              <c:ext xmlns:c16="http://schemas.microsoft.com/office/drawing/2014/chart" uri="{C3380CC4-5D6E-409C-BE32-E72D297353CC}">
                <c16:uniqueId val="{00000013-ECAF-47C6-8A97-43A9B8281F05}"/>
              </c:ext>
            </c:extLst>
          </c:dPt>
          <c:dPt>
            <c:idx val="19"/>
            <c:invertIfNegative val="0"/>
            <c:bubble3D val="0"/>
            <c:spPr>
              <a:solidFill>
                <a:srgbClr val="0070C0"/>
              </a:solidFill>
            </c:spPr>
            <c:extLst>
              <c:ext xmlns:c16="http://schemas.microsoft.com/office/drawing/2014/chart" uri="{C3380CC4-5D6E-409C-BE32-E72D297353CC}">
                <c16:uniqueId val="{00000015-ECAF-47C6-8A97-43A9B8281F05}"/>
              </c:ext>
            </c:extLst>
          </c:dPt>
          <c:dPt>
            <c:idx val="23"/>
            <c:invertIfNegative val="0"/>
            <c:bubble3D val="0"/>
            <c:spPr>
              <a:solidFill>
                <a:srgbClr val="0070C0"/>
              </a:solidFill>
            </c:spPr>
            <c:extLst>
              <c:ext xmlns:c16="http://schemas.microsoft.com/office/drawing/2014/chart" uri="{C3380CC4-5D6E-409C-BE32-E72D297353CC}">
                <c16:uniqueId val="{00000017-ECAF-47C6-8A97-43A9B8281F05}"/>
              </c:ext>
            </c:extLst>
          </c:dPt>
          <c:dPt>
            <c:idx val="24"/>
            <c:invertIfNegative val="0"/>
            <c:bubble3D val="0"/>
            <c:spPr>
              <a:solidFill>
                <a:srgbClr val="0070C0"/>
              </a:solidFill>
            </c:spPr>
            <c:extLst>
              <c:ext xmlns:c16="http://schemas.microsoft.com/office/drawing/2014/chart" uri="{C3380CC4-5D6E-409C-BE32-E72D297353CC}">
                <c16:uniqueId val="{00000019-ECAF-47C6-8A97-43A9B8281F05}"/>
              </c:ext>
            </c:extLst>
          </c:dPt>
          <c:dPt>
            <c:idx val="25"/>
            <c:invertIfNegative val="0"/>
            <c:bubble3D val="0"/>
            <c:spPr>
              <a:solidFill>
                <a:srgbClr val="0070C0"/>
              </a:solidFill>
            </c:spPr>
            <c:extLst>
              <c:ext xmlns:c16="http://schemas.microsoft.com/office/drawing/2014/chart" uri="{C3380CC4-5D6E-409C-BE32-E72D297353CC}">
                <c16:uniqueId val="{0000001B-ECAF-47C6-8A97-43A9B8281F05}"/>
              </c:ext>
            </c:extLst>
          </c:dPt>
          <c:dPt>
            <c:idx val="26"/>
            <c:invertIfNegative val="0"/>
            <c:bubble3D val="0"/>
            <c:spPr>
              <a:solidFill>
                <a:srgbClr val="0070C0"/>
              </a:solidFill>
            </c:spPr>
            <c:extLst>
              <c:ext xmlns:c16="http://schemas.microsoft.com/office/drawing/2014/chart" uri="{C3380CC4-5D6E-409C-BE32-E72D297353CC}">
                <c16:uniqueId val="{0000001D-ECAF-47C6-8A97-43A9B8281F05}"/>
              </c:ext>
            </c:extLst>
          </c:dPt>
          <c:dPt>
            <c:idx val="35"/>
            <c:invertIfNegative val="0"/>
            <c:bubble3D val="0"/>
            <c:spPr>
              <a:solidFill>
                <a:srgbClr val="0070C0"/>
              </a:solidFill>
            </c:spPr>
            <c:extLst>
              <c:ext xmlns:c16="http://schemas.microsoft.com/office/drawing/2014/chart" uri="{C3380CC4-5D6E-409C-BE32-E72D297353CC}">
                <c16:uniqueId val="{0000001F-ECAF-47C6-8A97-43A9B8281F05}"/>
              </c:ext>
            </c:extLst>
          </c:dPt>
          <c:dPt>
            <c:idx val="49"/>
            <c:invertIfNegative val="0"/>
            <c:bubble3D val="0"/>
            <c:spPr>
              <a:solidFill>
                <a:srgbClr val="0070C0"/>
              </a:solidFill>
            </c:spPr>
            <c:extLst>
              <c:ext xmlns:c16="http://schemas.microsoft.com/office/drawing/2014/chart" uri="{C3380CC4-5D6E-409C-BE32-E72D297353CC}">
                <c16:uniqueId val="{00000021-ECAF-47C6-8A97-43A9B8281F05}"/>
              </c:ext>
            </c:extLst>
          </c:dPt>
          <c:dPt>
            <c:idx val="58"/>
            <c:invertIfNegative val="0"/>
            <c:bubble3D val="0"/>
            <c:spPr>
              <a:solidFill>
                <a:srgbClr val="FF0000"/>
              </a:solidFill>
            </c:spPr>
            <c:extLst>
              <c:ext xmlns:c16="http://schemas.microsoft.com/office/drawing/2014/chart" uri="{C3380CC4-5D6E-409C-BE32-E72D297353CC}">
                <c16:uniqueId val="{00000023-ECAF-47C6-8A97-43A9B8281F05}"/>
              </c:ext>
            </c:extLst>
          </c:dPt>
          <c:cat>
            <c:numRef>
              <c:f>Anomalien!$N$2:$N$61</c:f>
              <c:numCache>
                <c:formatCode>0</c:formatCod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numCache>
            </c:numRef>
          </c:cat>
          <c:val>
            <c:numRef>
              <c:f>Anomalien!$O$2:$O$61</c:f>
              <c:numCache>
                <c:formatCode>0.00</c:formatCode>
                <c:ptCount val="60"/>
                <c:pt idx="0">
                  <c:v>0.52876712328767361</c:v>
                </c:pt>
                <c:pt idx="1">
                  <c:v>-1.1742465753424582</c:v>
                </c:pt>
                <c:pt idx="2">
                  <c:v>-1.0728767123287675</c:v>
                </c:pt>
                <c:pt idx="3">
                  <c:v>-0.45327868852459119</c:v>
                </c:pt>
                <c:pt idx="4">
                  <c:v>-0.88246575342465938</c:v>
                </c:pt>
                <c:pt idx="5">
                  <c:v>0.14465753424657457</c:v>
                </c:pt>
                <c:pt idx="6">
                  <c:v>0.67150684931506355</c:v>
                </c:pt>
                <c:pt idx="7">
                  <c:v>-0.15245901639343629</c:v>
                </c:pt>
                <c:pt idx="8">
                  <c:v>-0.69178082191780632</c:v>
                </c:pt>
                <c:pt idx="9">
                  <c:v>-0.72273972602739533</c:v>
                </c:pt>
                <c:pt idx="10">
                  <c:v>0.23287671232876406</c:v>
                </c:pt>
                <c:pt idx="11">
                  <c:v>-0.23032786885245571</c:v>
                </c:pt>
                <c:pt idx="12">
                  <c:v>-4.8219178082193892E-2</c:v>
                </c:pt>
                <c:pt idx="13">
                  <c:v>0.60630136986301508</c:v>
                </c:pt>
                <c:pt idx="14">
                  <c:v>0.7315068493150676</c:v>
                </c:pt>
                <c:pt idx="15">
                  <c:v>5.737704918032982E-2</c:v>
                </c:pt>
                <c:pt idx="16">
                  <c:v>0.32547945205478257</c:v>
                </c:pt>
                <c:pt idx="17">
                  <c:v>-0.36246575342465626</c:v>
                </c:pt>
                <c:pt idx="18">
                  <c:v>-0.28767123287671481</c:v>
                </c:pt>
                <c:pt idx="19">
                  <c:v>-0.91120218579235601</c:v>
                </c:pt>
                <c:pt idx="20">
                  <c:v>3.6164383561645863E-2</c:v>
                </c:pt>
                <c:pt idx="21">
                  <c:v>1.023561643835615</c:v>
                </c:pt>
                <c:pt idx="22">
                  <c:v>1.1526027397260261</c:v>
                </c:pt>
                <c:pt idx="23">
                  <c:v>-0.30683060109289606</c:v>
                </c:pt>
                <c:pt idx="24">
                  <c:v>-0.69780821917807501</c:v>
                </c:pt>
                <c:pt idx="25">
                  <c:v>-0.25205479452054647</c:v>
                </c:pt>
                <c:pt idx="26">
                  <c:v>-1.1452054794520565</c:v>
                </c:pt>
                <c:pt idx="27">
                  <c:v>0.68661202185791836</c:v>
                </c:pt>
                <c:pt idx="28">
                  <c:v>1.4104109589041123</c:v>
                </c:pt>
                <c:pt idx="29">
                  <c:v>1.3520547945205461</c:v>
                </c:pt>
                <c:pt idx="30">
                  <c:v>0.18356164383561513</c:v>
                </c:pt>
                <c:pt idx="31">
                  <c:v>1.3295081967213154</c:v>
                </c:pt>
                <c:pt idx="32">
                  <c:v>0.34000000000000163</c:v>
                </c:pt>
                <c:pt idx="33">
                  <c:v>1.5320547945205458</c:v>
                </c:pt>
                <c:pt idx="34">
                  <c:v>0.54027397260274057</c:v>
                </c:pt>
                <c:pt idx="35">
                  <c:v>-1.7284153005464464</c:v>
                </c:pt>
                <c:pt idx="36">
                  <c:v>0.16054794520547944</c:v>
                </c:pt>
                <c:pt idx="37">
                  <c:v>0.63424657534246975</c:v>
                </c:pt>
                <c:pt idx="38">
                  <c:v>1.0101369863013634</c:v>
                </c:pt>
                <c:pt idx="39">
                  <c:v>1.6653005464480923</c:v>
                </c:pt>
                <c:pt idx="40">
                  <c:v>0.26438356164383947</c:v>
                </c:pt>
                <c:pt idx="41">
                  <c:v>0.91917808219178632</c:v>
                </c:pt>
                <c:pt idx="42">
                  <c:v>0.82630136986301217</c:v>
                </c:pt>
                <c:pt idx="43">
                  <c:v>0.39071038251365486</c:v>
                </c:pt>
                <c:pt idx="44">
                  <c:v>0.45013698630137178</c:v>
                </c:pt>
                <c:pt idx="45">
                  <c:v>1.0736986301369793</c:v>
                </c:pt>
                <c:pt idx="46">
                  <c:v>1.5761643835616486</c:v>
                </c:pt>
                <c:pt idx="47">
                  <c:v>1.2398907103825145</c:v>
                </c:pt>
                <c:pt idx="48">
                  <c:v>0.63287671232876619</c:v>
                </c:pt>
                <c:pt idx="49">
                  <c:v>-0.75452054794519974</c:v>
                </c:pt>
                <c:pt idx="50">
                  <c:v>1.2380821917808227</c:v>
                </c:pt>
                <c:pt idx="51">
                  <c:v>0.72076502732239689</c:v>
                </c:pt>
                <c:pt idx="52">
                  <c:v>0.13945205479451239</c:v>
                </c:pt>
                <c:pt idx="53">
                  <c:v>2.0076712328767083</c:v>
                </c:pt>
                <c:pt idx="54">
                  <c:v>1.8909589041096009</c:v>
                </c:pt>
                <c:pt idx="55">
                  <c:v>1.1811475409836003</c:v>
                </c:pt>
                <c:pt idx="56">
                  <c:v>1.2093150684931473</c:v>
                </c:pt>
                <c:pt idx="57">
                  <c:v>2.2400000000000002</c:v>
                </c:pt>
                <c:pt idx="58">
                  <c:v>2.2999999999999989</c:v>
                </c:pt>
                <c:pt idx="59">
                  <c:v>2.129999999999999</c:v>
                </c:pt>
              </c:numCache>
            </c:numRef>
          </c:val>
          <c:extLst>
            <c:ext xmlns:c16="http://schemas.microsoft.com/office/drawing/2014/chart" uri="{C3380CC4-5D6E-409C-BE32-E72D297353CC}">
              <c16:uniqueId val="{00000024-ECAF-47C6-8A97-43A9B8281F05}"/>
            </c:ext>
          </c:extLst>
        </c:ser>
        <c:dLbls>
          <c:showLegendKey val="0"/>
          <c:showVal val="0"/>
          <c:showCatName val="0"/>
          <c:showSerName val="0"/>
          <c:showPercent val="0"/>
          <c:showBubbleSize val="0"/>
        </c:dLbls>
        <c:gapWidth val="60"/>
        <c:overlap val="9"/>
        <c:axId val="57447552"/>
        <c:axId val="57449088"/>
      </c:barChart>
      <c:catAx>
        <c:axId val="57447552"/>
        <c:scaling>
          <c:orientation val="minMax"/>
        </c:scaling>
        <c:delete val="0"/>
        <c:axPos val="b"/>
        <c:numFmt formatCode="0" sourceLinked="1"/>
        <c:majorTickMark val="out"/>
        <c:minorTickMark val="none"/>
        <c:tickLblPos val="nextTo"/>
        <c:txPr>
          <a:bodyPr rot="-5400000" vert="horz"/>
          <a:lstStyle/>
          <a:p>
            <a:pPr>
              <a:defRPr sz="800"/>
            </a:pPr>
            <a:endParaRPr lang="de-DE"/>
          </a:p>
        </c:txPr>
        <c:crossAx val="57449088"/>
        <c:crosses val="autoZero"/>
        <c:auto val="1"/>
        <c:lblAlgn val="ctr"/>
        <c:lblOffset val="100"/>
        <c:noMultiLvlLbl val="0"/>
      </c:catAx>
      <c:valAx>
        <c:axId val="57449088"/>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b="0"/>
                  <a:t>Temperaturanomalie in Grad</a:t>
                </a:r>
              </a:p>
            </c:rich>
          </c:tx>
          <c:layout/>
          <c:overlay val="0"/>
        </c:title>
        <c:numFmt formatCode="0.0" sourceLinked="0"/>
        <c:majorTickMark val="out"/>
        <c:minorTickMark val="none"/>
        <c:tickLblPos val="nextTo"/>
        <c:crossAx val="57447552"/>
        <c:crosses val="autoZero"/>
        <c:crossBetween val="between"/>
      </c:valAx>
    </c:plotArea>
    <c:plotVisOnly val="1"/>
    <c:dispBlanksAs val="gap"/>
    <c:showDLblsOverMax val="0"/>
  </c:chart>
  <c:spPr>
    <a:ln>
      <a:noFill/>
    </a:ln>
  </c:spPr>
  <c:txPr>
    <a:bodyPr/>
    <a:lstStyle/>
    <a:p>
      <a:pPr>
        <a:defRPr sz="900">
          <a:latin typeface="Calibri Light"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j-lt"/>
                <a:ea typeface="+mn-ea"/>
                <a:cs typeface="+mn-cs"/>
              </a:defRPr>
            </a:pPr>
            <a:r>
              <a:rPr lang="de-DE">
                <a:solidFill>
                  <a:schemeClr val="tx1"/>
                </a:solidFill>
                <a:latin typeface="+mj-lt"/>
              </a:rPr>
              <a:t>spezifischer Wärmeverbrauch in städtischen</a:t>
            </a:r>
            <a:r>
              <a:rPr lang="de-DE" baseline="0">
                <a:solidFill>
                  <a:schemeClr val="tx1"/>
                </a:solidFill>
                <a:latin typeface="+mj-lt"/>
              </a:rPr>
              <a:t> Gebäuden</a:t>
            </a:r>
            <a:endParaRPr lang="de-DE">
              <a:solidFill>
                <a:schemeClr val="tx1"/>
              </a:solidFill>
              <a:latin typeface="+mj-lt"/>
            </a:endParaRPr>
          </a:p>
        </c:rich>
      </c:tx>
      <c:layout>
        <c:manualLayout>
          <c:xMode val="edge"/>
          <c:yMode val="edge"/>
          <c:x val="0.22450091174500622"/>
          <c:y val="2.293955506461833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j-lt"/>
              <a:ea typeface="+mn-ea"/>
              <a:cs typeface="+mn-cs"/>
            </a:defRPr>
          </a:pPr>
          <a:endParaRPr lang="de-DE"/>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yVal>
            <c:numRef>
              <c:f>'Wärme alles Filter'!$G$2:$G$657</c:f>
              <c:numCache>
                <c:formatCode>General</c:formatCode>
                <c:ptCount val="623"/>
                <c:pt idx="0">
                  <c:v>0</c:v>
                </c:pt>
                <c:pt idx="1">
                  <c:v>0.43</c:v>
                </c:pt>
                <c:pt idx="2">
                  <c:v>8.84</c:v>
                </c:pt>
                <c:pt idx="3">
                  <c:v>10.050000000000001</c:v>
                </c:pt>
                <c:pt idx="4">
                  <c:v>14.05</c:v>
                </c:pt>
                <c:pt idx="5">
                  <c:v>16.510000000000002</c:v>
                </c:pt>
                <c:pt idx="6">
                  <c:v>16.600000000000001</c:v>
                </c:pt>
                <c:pt idx="7">
                  <c:v>18.36</c:v>
                </c:pt>
                <c:pt idx="8">
                  <c:v>19.28</c:v>
                </c:pt>
                <c:pt idx="9">
                  <c:v>21.27</c:v>
                </c:pt>
                <c:pt idx="10">
                  <c:v>22.68</c:v>
                </c:pt>
                <c:pt idx="11">
                  <c:v>23.62</c:v>
                </c:pt>
                <c:pt idx="12">
                  <c:v>24.33</c:v>
                </c:pt>
                <c:pt idx="13">
                  <c:v>24.55</c:v>
                </c:pt>
                <c:pt idx="14">
                  <c:v>25.08</c:v>
                </c:pt>
                <c:pt idx="15">
                  <c:v>25.39</c:v>
                </c:pt>
                <c:pt idx="16">
                  <c:v>25.5</c:v>
                </c:pt>
                <c:pt idx="17">
                  <c:v>25.63</c:v>
                </c:pt>
                <c:pt idx="18">
                  <c:v>25.98</c:v>
                </c:pt>
                <c:pt idx="19">
                  <c:v>26.43</c:v>
                </c:pt>
                <c:pt idx="20">
                  <c:v>26.98</c:v>
                </c:pt>
                <c:pt idx="21">
                  <c:v>27.13</c:v>
                </c:pt>
                <c:pt idx="22">
                  <c:v>28.58</c:v>
                </c:pt>
                <c:pt idx="23">
                  <c:v>31.24</c:v>
                </c:pt>
                <c:pt idx="24">
                  <c:v>32.03</c:v>
                </c:pt>
                <c:pt idx="25">
                  <c:v>32.409999999999997</c:v>
                </c:pt>
                <c:pt idx="26">
                  <c:v>34.19</c:v>
                </c:pt>
                <c:pt idx="27">
                  <c:v>35.17</c:v>
                </c:pt>
                <c:pt idx="28">
                  <c:v>35.21</c:v>
                </c:pt>
                <c:pt idx="29">
                  <c:v>35.549999999999997</c:v>
                </c:pt>
                <c:pt idx="30">
                  <c:v>36.78</c:v>
                </c:pt>
                <c:pt idx="31">
                  <c:v>36.92</c:v>
                </c:pt>
                <c:pt idx="32">
                  <c:v>37.42</c:v>
                </c:pt>
                <c:pt idx="33">
                  <c:v>37.700000000000003</c:v>
                </c:pt>
                <c:pt idx="34">
                  <c:v>38.06</c:v>
                </c:pt>
                <c:pt idx="35">
                  <c:v>38.18</c:v>
                </c:pt>
                <c:pt idx="36">
                  <c:v>38.380000000000003</c:v>
                </c:pt>
                <c:pt idx="37">
                  <c:v>38.85</c:v>
                </c:pt>
                <c:pt idx="38">
                  <c:v>39.159999999999997</c:v>
                </c:pt>
                <c:pt idx="39">
                  <c:v>39.18</c:v>
                </c:pt>
                <c:pt idx="40">
                  <c:v>39.299999999999997</c:v>
                </c:pt>
                <c:pt idx="41">
                  <c:v>39.630000000000003</c:v>
                </c:pt>
                <c:pt idx="42">
                  <c:v>39.93</c:v>
                </c:pt>
                <c:pt idx="43">
                  <c:v>39.99</c:v>
                </c:pt>
                <c:pt idx="44">
                  <c:v>40.14</c:v>
                </c:pt>
                <c:pt idx="45">
                  <c:v>40.22</c:v>
                </c:pt>
                <c:pt idx="46">
                  <c:v>40.74</c:v>
                </c:pt>
                <c:pt idx="47">
                  <c:v>40.93</c:v>
                </c:pt>
                <c:pt idx="48">
                  <c:v>41.22</c:v>
                </c:pt>
                <c:pt idx="49">
                  <c:v>42.07</c:v>
                </c:pt>
                <c:pt idx="50">
                  <c:v>43.03</c:v>
                </c:pt>
                <c:pt idx="51">
                  <c:v>43.2</c:v>
                </c:pt>
                <c:pt idx="52">
                  <c:v>43.48</c:v>
                </c:pt>
                <c:pt idx="53">
                  <c:v>43.78</c:v>
                </c:pt>
                <c:pt idx="54">
                  <c:v>43.81</c:v>
                </c:pt>
                <c:pt idx="55">
                  <c:v>43.89</c:v>
                </c:pt>
                <c:pt idx="56">
                  <c:v>44.52</c:v>
                </c:pt>
                <c:pt idx="57">
                  <c:v>44.72</c:v>
                </c:pt>
                <c:pt idx="58">
                  <c:v>45</c:v>
                </c:pt>
                <c:pt idx="59">
                  <c:v>45.35</c:v>
                </c:pt>
                <c:pt idx="60">
                  <c:v>45.44</c:v>
                </c:pt>
                <c:pt idx="61">
                  <c:v>45.83</c:v>
                </c:pt>
                <c:pt idx="62">
                  <c:v>46.37</c:v>
                </c:pt>
                <c:pt idx="63">
                  <c:v>46.57</c:v>
                </c:pt>
                <c:pt idx="64">
                  <c:v>47.21</c:v>
                </c:pt>
                <c:pt idx="65">
                  <c:v>47.5</c:v>
                </c:pt>
                <c:pt idx="66">
                  <c:v>48.09</c:v>
                </c:pt>
                <c:pt idx="67">
                  <c:v>48.4</c:v>
                </c:pt>
                <c:pt idx="68">
                  <c:v>48.58</c:v>
                </c:pt>
                <c:pt idx="69">
                  <c:v>48.76</c:v>
                </c:pt>
                <c:pt idx="70">
                  <c:v>49.22</c:v>
                </c:pt>
                <c:pt idx="71">
                  <c:v>49.24</c:v>
                </c:pt>
                <c:pt idx="72">
                  <c:v>49.53</c:v>
                </c:pt>
                <c:pt idx="73">
                  <c:v>49.7</c:v>
                </c:pt>
                <c:pt idx="74">
                  <c:v>50.12</c:v>
                </c:pt>
                <c:pt idx="75">
                  <c:v>50.26</c:v>
                </c:pt>
                <c:pt idx="76">
                  <c:v>50.29</c:v>
                </c:pt>
                <c:pt idx="77">
                  <c:v>50.77</c:v>
                </c:pt>
                <c:pt idx="78">
                  <c:v>51.02</c:v>
                </c:pt>
                <c:pt idx="79">
                  <c:v>51.12</c:v>
                </c:pt>
                <c:pt idx="80">
                  <c:v>51.12</c:v>
                </c:pt>
                <c:pt idx="81">
                  <c:v>51.15</c:v>
                </c:pt>
                <c:pt idx="82">
                  <c:v>51.26</c:v>
                </c:pt>
                <c:pt idx="83">
                  <c:v>51.28</c:v>
                </c:pt>
                <c:pt idx="84">
                  <c:v>51.36</c:v>
                </c:pt>
                <c:pt idx="85">
                  <c:v>51.56</c:v>
                </c:pt>
                <c:pt idx="86">
                  <c:v>51.88</c:v>
                </c:pt>
                <c:pt idx="87">
                  <c:v>52.05</c:v>
                </c:pt>
                <c:pt idx="88">
                  <c:v>52.98</c:v>
                </c:pt>
                <c:pt idx="89">
                  <c:v>53.31</c:v>
                </c:pt>
                <c:pt idx="90">
                  <c:v>53.61</c:v>
                </c:pt>
                <c:pt idx="91">
                  <c:v>53.83</c:v>
                </c:pt>
                <c:pt idx="92">
                  <c:v>53.94</c:v>
                </c:pt>
                <c:pt idx="93">
                  <c:v>54.13</c:v>
                </c:pt>
                <c:pt idx="94">
                  <c:v>54.47</c:v>
                </c:pt>
                <c:pt idx="95">
                  <c:v>54.69</c:v>
                </c:pt>
                <c:pt idx="96">
                  <c:v>54.77</c:v>
                </c:pt>
                <c:pt idx="97">
                  <c:v>55.03</c:v>
                </c:pt>
                <c:pt idx="98">
                  <c:v>55.32</c:v>
                </c:pt>
                <c:pt idx="99">
                  <c:v>55.43</c:v>
                </c:pt>
                <c:pt idx="100">
                  <c:v>55.43</c:v>
                </c:pt>
                <c:pt idx="101">
                  <c:v>55.53</c:v>
                </c:pt>
                <c:pt idx="102">
                  <c:v>55.55</c:v>
                </c:pt>
                <c:pt idx="103">
                  <c:v>55.57</c:v>
                </c:pt>
                <c:pt idx="104">
                  <c:v>55.9</c:v>
                </c:pt>
                <c:pt idx="105">
                  <c:v>55.95</c:v>
                </c:pt>
                <c:pt idx="106">
                  <c:v>56.21</c:v>
                </c:pt>
                <c:pt idx="107">
                  <c:v>56.32</c:v>
                </c:pt>
                <c:pt idx="108">
                  <c:v>56.47</c:v>
                </c:pt>
                <c:pt idx="109">
                  <c:v>57.06</c:v>
                </c:pt>
                <c:pt idx="110">
                  <c:v>57.28</c:v>
                </c:pt>
                <c:pt idx="111">
                  <c:v>57.37</c:v>
                </c:pt>
                <c:pt idx="112">
                  <c:v>57.41</c:v>
                </c:pt>
                <c:pt idx="113">
                  <c:v>57.46</c:v>
                </c:pt>
                <c:pt idx="114">
                  <c:v>57.82</c:v>
                </c:pt>
                <c:pt idx="115">
                  <c:v>58.01</c:v>
                </c:pt>
                <c:pt idx="116">
                  <c:v>58.17</c:v>
                </c:pt>
                <c:pt idx="117">
                  <c:v>58.28</c:v>
                </c:pt>
                <c:pt idx="118">
                  <c:v>58.32</c:v>
                </c:pt>
                <c:pt idx="119">
                  <c:v>58.41</c:v>
                </c:pt>
                <c:pt idx="120">
                  <c:v>58.5</c:v>
                </c:pt>
                <c:pt idx="121">
                  <c:v>58.76</c:v>
                </c:pt>
                <c:pt idx="122">
                  <c:v>58.83</c:v>
                </c:pt>
                <c:pt idx="123">
                  <c:v>58.92</c:v>
                </c:pt>
                <c:pt idx="124">
                  <c:v>58.96</c:v>
                </c:pt>
                <c:pt idx="125">
                  <c:v>59.04</c:v>
                </c:pt>
                <c:pt idx="126">
                  <c:v>59.32</c:v>
                </c:pt>
                <c:pt idx="127">
                  <c:v>59.38</c:v>
                </c:pt>
                <c:pt idx="128">
                  <c:v>59.5</c:v>
                </c:pt>
                <c:pt idx="129">
                  <c:v>59.64</c:v>
                </c:pt>
                <c:pt idx="130">
                  <c:v>59.82</c:v>
                </c:pt>
                <c:pt idx="131">
                  <c:v>59.82</c:v>
                </c:pt>
                <c:pt idx="132">
                  <c:v>59.93</c:v>
                </c:pt>
                <c:pt idx="133">
                  <c:v>60.11</c:v>
                </c:pt>
                <c:pt idx="134">
                  <c:v>60.47</c:v>
                </c:pt>
                <c:pt idx="135">
                  <c:v>60.76</c:v>
                </c:pt>
                <c:pt idx="136">
                  <c:v>60.83</c:v>
                </c:pt>
                <c:pt idx="137">
                  <c:v>61.04</c:v>
                </c:pt>
                <c:pt idx="138">
                  <c:v>61.05</c:v>
                </c:pt>
                <c:pt idx="139">
                  <c:v>62.05</c:v>
                </c:pt>
                <c:pt idx="140">
                  <c:v>62.5</c:v>
                </c:pt>
                <c:pt idx="141">
                  <c:v>62.52</c:v>
                </c:pt>
                <c:pt idx="142">
                  <c:v>62.53</c:v>
                </c:pt>
                <c:pt idx="143">
                  <c:v>62.66</c:v>
                </c:pt>
                <c:pt idx="144">
                  <c:v>62.77</c:v>
                </c:pt>
                <c:pt idx="145">
                  <c:v>62.98</c:v>
                </c:pt>
                <c:pt idx="146">
                  <c:v>63.18</c:v>
                </c:pt>
                <c:pt idx="147">
                  <c:v>63.32</c:v>
                </c:pt>
                <c:pt idx="148">
                  <c:v>63.33</c:v>
                </c:pt>
                <c:pt idx="149">
                  <c:v>63.39</c:v>
                </c:pt>
                <c:pt idx="150">
                  <c:v>63.47</c:v>
                </c:pt>
                <c:pt idx="151">
                  <c:v>63.5</c:v>
                </c:pt>
                <c:pt idx="152">
                  <c:v>63.57</c:v>
                </c:pt>
                <c:pt idx="153">
                  <c:v>63.64</c:v>
                </c:pt>
                <c:pt idx="154">
                  <c:v>63.75</c:v>
                </c:pt>
                <c:pt idx="155">
                  <c:v>64.569999999999993</c:v>
                </c:pt>
                <c:pt idx="156">
                  <c:v>64.77</c:v>
                </c:pt>
                <c:pt idx="157">
                  <c:v>64.83</c:v>
                </c:pt>
                <c:pt idx="158">
                  <c:v>64.94</c:v>
                </c:pt>
                <c:pt idx="159">
                  <c:v>65.02</c:v>
                </c:pt>
                <c:pt idx="160">
                  <c:v>65.069999999999993</c:v>
                </c:pt>
                <c:pt idx="161">
                  <c:v>65.09</c:v>
                </c:pt>
                <c:pt idx="162">
                  <c:v>65.180000000000007</c:v>
                </c:pt>
                <c:pt idx="163">
                  <c:v>65.430000000000007</c:v>
                </c:pt>
                <c:pt idx="164">
                  <c:v>65.48</c:v>
                </c:pt>
                <c:pt idx="165">
                  <c:v>65.650000000000006</c:v>
                </c:pt>
                <c:pt idx="166">
                  <c:v>65.900000000000006</c:v>
                </c:pt>
                <c:pt idx="167">
                  <c:v>66.09</c:v>
                </c:pt>
                <c:pt idx="168">
                  <c:v>66.17</c:v>
                </c:pt>
                <c:pt idx="169">
                  <c:v>66.209999999999994</c:v>
                </c:pt>
                <c:pt idx="170">
                  <c:v>66.349999999999994</c:v>
                </c:pt>
                <c:pt idx="171">
                  <c:v>66.48</c:v>
                </c:pt>
                <c:pt idx="172">
                  <c:v>66.5</c:v>
                </c:pt>
                <c:pt idx="173">
                  <c:v>66.540000000000006</c:v>
                </c:pt>
                <c:pt idx="174">
                  <c:v>66.55</c:v>
                </c:pt>
                <c:pt idx="175">
                  <c:v>66.59</c:v>
                </c:pt>
                <c:pt idx="176">
                  <c:v>66.69</c:v>
                </c:pt>
                <c:pt idx="177">
                  <c:v>67.05</c:v>
                </c:pt>
                <c:pt idx="178">
                  <c:v>67.33</c:v>
                </c:pt>
                <c:pt idx="179">
                  <c:v>67.5</c:v>
                </c:pt>
                <c:pt idx="180">
                  <c:v>67.760000000000005</c:v>
                </c:pt>
                <c:pt idx="181">
                  <c:v>67.790000000000006</c:v>
                </c:pt>
                <c:pt idx="182">
                  <c:v>67.87</c:v>
                </c:pt>
                <c:pt idx="183">
                  <c:v>68.03</c:v>
                </c:pt>
                <c:pt idx="184">
                  <c:v>68.069999999999993</c:v>
                </c:pt>
                <c:pt idx="185">
                  <c:v>68.069999999999993</c:v>
                </c:pt>
                <c:pt idx="186">
                  <c:v>68.209999999999994</c:v>
                </c:pt>
                <c:pt idx="187">
                  <c:v>68.52</c:v>
                </c:pt>
                <c:pt idx="188">
                  <c:v>68.58</c:v>
                </c:pt>
                <c:pt idx="189">
                  <c:v>69.099999999999994</c:v>
                </c:pt>
                <c:pt idx="190">
                  <c:v>69.11</c:v>
                </c:pt>
                <c:pt idx="191">
                  <c:v>69.150000000000006</c:v>
                </c:pt>
                <c:pt idx="192">
                  <c:v>69.52</c:v>
                </c:pt>
                <c:pt idx="193">
                  <c:v>69.819999999999993</c:v>
                </c:pt>
                <c:pt idx="194">
                  <c:v>69.91</c:v>
                </c:pt>
                <c:pt idx="195">
                  <c:v>70.400000000000006</c:v>
                </c:pt>
                <c:pt idx="196">
                  <c:v>70.47</c:v>
                </c:pt>
                <c:pt idx="197">
                  <c:v>70.52</c:v>
                </c:pt>
                <c:pt idx="198">
                  <c:v>71.010000000000005</c:v>
                </c:pt>
                <c:pt idx="199">
                  <c:v>71.040000000000006</c:v>
                </c:pt>
                <c:pt idx="200">
                  <c:v>71.13</c:v>
                </c:pt>
                <c:pt idx="201">
                  <c:v>71.28</c:v>
                </c:pt>
                <c:pt idx="202">
                  <c:v>71.31</c:v>
                </c:pt>
                <c:pt idx="203">
                  <c:v>71.400000000000006</c:v>
                </c:pt>
                <c:pt idx="204">
                  <c:v>71.430000000000007</c:v>
                </c:pt>
                <c:pt idx="205">
                  <c:v>71.48</c:v>
                </c:pt>
                <c:pt idx="206">
                  <c:v>71.69</c:v>
                </c:pt>
                <c:pt idx="207">
                  <c:v>71.819999999999993</c:v>
                </c:pt>
                <c:pt idx="208">
                  <c:v>73.23</c:v>
                </c:pt>
                <c:pt idx="209">
                  <c:v>73.290000000000006</c:v>
                </c:pt>
                <c:pt idx="210">
                  <c:v>73.33</c:v>
                </c:pt>
                <c:pt idx="211">
                  <c:v>73.540000000000006</c:v>
                </c:pt>
                <c:pt idx="212">
                  <c:v>73.569999999999993</c:v>
                </c:pt>
                <c:pt idx="213">
                  <c:v>73.709999999999994</c:v>
                </c:pt>
                <c:pt idx="214">
                  <c:v>74.08</c:v>
                </c:pt>
                <c:pt idx="215">
                  <c:v>74.31</c:v>
                </c:pt>
                <c:pt idx="216">
                  <c:v>74.349999999999994</c:v>
                </c:pt>
                <c:pt idx="217">
                  <c:v>74.430000000000007</c:v>
                </c:pt>
                <c:pt idx="218">
                  <c:v>74.709999999999994</c:v>
                </c:pt>
                <c:pt idx="219">
                  <c:v>74.709999999999994</c:v>
                </c:pt>
                <c:pt idx="220">
                  <c:v>74.75</c:v>
                </c:pt>
                <c:pt idx="221">
                  <c:v>74.760000000000005</c:v>
                </c:pt>
                <c:pt idx="222">
                  <c:v>74.8</c:v>
                </c:pt>
                <c:pt idx="223">
                  <c:v>74.819999999999993</c:v>
                </c:pt>
                <c:pt idx="224">
                  <c:v>74.92</c:v>
                </c:pt>
                <c:pt idx="225">
                  <c:v>75.19</c:v>
                </c:pt>
                <c:pt idx="226">
                  <c:v>75.239999999999995</c:v>
                </c:pt>
                <c:pt idx="227">
                  <c:v>75.349999999999994</c:v>
                </c:pt>
                <c:pt idx="228">
                  <c:v>75.41</c:v>
                </c:pt>
                <c:pt idx="229">
                  <c:v>75.48</c:v>
                </c:pt>
                <c:pt idx="230">
                  <c:v>75.569999999999993</c:v>
                </c:pt>
                <c:pt idx="231">
                  <c:v>75.599999999999994</c:v>
                </c:pt>
                <c:pt idx="232">
                  <c:v>75.8</c:v>
                </c:pt>
                <c:pt idx="233">
                  <c:v>75.8</c:v>
                </c:pt>
                <c:pt idx="234">
                  <c:v>76.400000000000006</c:v>
                </c:pt>
                <c:pt idx="235">
                  <c:v>76.459999999999994</c:v>
                </c:pt>
                <c:pt idx="236">
                  <c:v>76.55</c:v>
                </c:pt>
                <c:pt idx="237">
                  <c:v>76.650000000000006</c:v>
                </c:pt>
                <c:pt idx="238">
                  <c:v>76.680000000000007</c:v>
                </c:pt>
                <c:pt idx="239">
                  <c:v>76.739999999999995</c:v>
                </c:pt>
                <c:pt idx="240">
                  <c:v>77.17</c:v>
                </c:pt>
                <c:pt idx="241">
                  <c:v>77.540000000000006</c:v>
                </c:pt>
                <c:pt idx="242">
                  <c:v>77.900000000000006</c:v>
                </c:pt>
                <c:pt idx="243">
                  <c:v>77.989999999999995</c:v>
                </c:pt>
                <c:pt idx="244">
                  <c:v>78.17</c:v>
                </c:pt>
                <c:pt idx="245">
                  <c:v>78.2</c:v>
                </c:pt>
                <c:pt idx="246">
                  <c:v>78.209999999999994</c:v>
                </c:pt>
                <c:pt idx="247">
                  <c:v>78.400000000000006</c:v>
                </c:pt>
                <c:pt idx="248">
                  <c:v>78.41</c:v>
                </c:pt>
                <c:pt idx="249">
                  <c:v>78.97</c:v>
                </c:pt>
                <c:pt idx="250">
                  <c:v>79</c:v>
                </c:pt>
                <c:pt idx="251">
                  <c:v>79.14</c:v>
                </c:pt>
                <c:pt idx="252">
                  <c:v>79.25</c:v>
                </c:pt>
                <c:pt idx="253">
                  <c:v>79.569999999999993</c:v>
                </c:pt>
                <c:pt idx="254">
                  <c:v>79.64</c:v>
                </c:pt>
                <c:pt idx="255">
                  <c:v>79.739999999999995</c:v>
                </c:pt>
                <c:pt idx="256">
                  <c:v>79.819999999999993</c:v>
                </c:pt>
                <c:pt idx="257">
                  <c:v>79.83</c:v>
                </c:pt>
                <c:pt idx="258">
                  <c:v>79.84</c:v>
                </c:pt>
                <c:pt idx="259">
                  <c:v>79.89</c:v>
                </c:pt>
                <c:pt idx="260">
                  <c:v>80.02</c:v>
                </c:pt>
                <c:pt idx="261">
                  <c:v>80.25</c:v>
                </c:pt>
                <c:pt idx="262">
                  <c:v>80.400000000000006</c:v>
                </c:pt>
                <c:pt idx="263">
                  <c:v>80.489999999999995</c:v>
                </c:pt>
                <c:pt idx="264">
                  <c:v>80.77</c:v>
                </c:pt>
                <c:pt idx="265">
                  <c:v>81.010000000000005</c:v>
                </c:pt>
                <c:pt idx="266">
                  <c:v>81.13</c:v>
                </c:pt>
                <c:pt idx="267">
                  <c:v>81.19</c:v>
                </c:pt>
                <c:pt idx="268">
                  <c:v>81.19</c:v>
                </c:pt>
                <c:pt idx="269">
                  <c:v>81.33</c:v>
                </c:pt>
                <c:pt idx="270">
                  <c:v>81.59</c:v>
                </c:pt>
                <c:pt idx="271">
                  <c:v>81.72</c:v>
                </c:pt>
                <c:pt idx="272">
                  <c:v>81.99</c:v>
                </c:pt>
                <c:pt idx="273">
                  <c:v>82.19</c:v>
                </c:pt>
                <c:pt idx="274">
                  <c:v>82.45</c:v>
                </c:pt>
                <c:pt idx="275">
                  <c:v>82.5</c:v>
                </c:pt>
                <c:pt idx="276">
                  <c:v>82.52</c:v>
                </c:pt>
                <c:pt idx="277">
                  <c:v>82.57</c:v>
                </c:pt>
                <c:pt idx="278">
                  <c:v>82.86</c:v>
                </c:pt>
                <c:pt idx="279">
                  <c:v>83.1</c:v>
                </c:pt>
                <c:pt idx="280">
                  <c:v>83.57</c:v>
                </c:pt>
                <c:pt idx="281">
                  <c:v>83.71</c:v>
                </c:pt>
                <c:pt idx="282">
                  <c:v>84.02</c:v>
                </c:pt>
                <c:pt idx="283">
                  <c:v>84.03</c:v>
                </c:pt>
                <c:pt idx="284">
                  <c:v>84.09</c:v>
                </c:pt>
                <c:pt idx="285">
                  <c:v>84.14</c:v>
                </c:pt>
                <c:pt idx="286">
                  <c:v>84.15</c:v>
                </c:pt>
                <c:pt idx="287">
                  <c:v>84.42</c:v>
                </c:pt>
                <c:pt idx="288">
                  <c:v>84.68</c:v>
                </c:pt>
                <c:pt idx="289">
                  <c:v>84.69</c:v>
                </c:pt>
                <c:pt idx="290">
                  <c:v>84.79</c:v>
                </c:pt>
                <c:pt idx="291">
                  <c:v>84.89</c:v>
                </c:pt>
                <c:pt idx="292">
                  <c:v>84.94</c:v>
                </c:pt>
                <c:pt idx="293">
                  <c:v>85.15</c:v>
                </c:pt>
                <c:pt idx="294">
                  <c:v>85.19</c:v>
                </c:pt>
                <c:pt idx="295">
                  <c:v>85.42</c:v>
                </c:pt>
                <c:pt idx="296">
                  <c:v>85.44</c:v>
                </c:pt>
                <c:pt idx="297">
                  <c:v>85.59</c:v>
                </c:pt>
                <c:pt idx="298">
                  <c:v>85.72</c:v>
                </c:pt>
                <c:pt idx="299">
                  <c:v>85.78</c:v>
                </c:pt>
                <c:pt idx="300">
                  <c:v>85.84</c:v>
                </c:pt>
                <c:pt idx="301">
                  <c:v>86.11</c:v>
                </c:pt>
                <c:pt idx="302">
                  <c:v>87.08</c:v>
                </c:pt>
                <c:pt idx="303">
                  <c:v>87.34</c:v>
                </c:pt>
                <c:pt idx="304">
                  <c:v>87.36</c:v>
                </c:pt>
                <c:pt idx="305">
                  <c:v>87.39</c:v>
                </c:pt>
                <c:pt idx="306">
                  <c:v>87.51</c:v>
                </c:pt>
                <c:pt idx="307">
                  <c:v>87.59</c:v>
                </c:pt>
                <c:pt idx="308">
                  <c:v>87.61</c:v>
                </c:pt>
                <c:pt idx="309">
                  <c:v>87.66</c:v>
                </c:pt>
                <c:pt idx="310">
                  <c:v>87.83</c:v>
                </c:pt>
                <c:pt idx="311">
                  <c:v>88.36</c:v>
                </c:pt>
                <c:pt idx="312">
                  <c:v>88.4</c:v>
                </c:pt>
                <c:pt idx="313">
                  <c:v>88.41</c:v>
                </c:pt>
                <c:pt idx="314">
                  <c:v>88.62</c:v>
                </c:pt>
                <c:pt idx="315">
                  <c:v>88.66</c:v>
                </c:pt>
                <c:pt idx="316">
                  <c:v>88.85</c:v>
                </c:pt>
                <c:pt idx="317">
                  <c:v>88.88</c:v>
                </c:pt>
                <c:pt idx="318">
                  <c:v>88.97</c:v>
                </c:pt>
                <c:pt idx="319">
                  <c:v>89.16</c:v>
                </c:pt>
                <c:pt idx="320">
                  <c:v>89.85</c:v>
                </c:pt>
                <c:pt idx="321">
                  <c:v>89.86</c:v>
                </c:pt>
                <c:pt idx="322">
                  <c:v>89.89</c:v>
                </c:pt>
                <c:pt idx="323">
                  <c:v>90.22</c:v>
                </c:pt>
                <c:pt idx="324">
                  <c:v>90.42</c:v>
                </c:pt>
                <c:pt idx="325">
                  <c:v>90.49</c:v>
                </c:pt>
                <c:pt idx="326">
                  <c:v>91.01</c:v>
                </c:pt>
                <c:pt idx="327">
                  <c:v>91.35</c:v>
                </c:pt>
                <c:pt idx="328">
                  <c:v>91.45</c:v>
                </c:pt>
                <c:pt idx="329">
                  <c:v>91.45</c:v>
                </c:pt>
                <c:pt idx="330">
                  <c:v>91.7</c:v>
                </c:pt>
                <c:pt idx="331">
                  <c:v>91.85</c:v>
                </c:pt>
                <c:pt idx="332">
                  <c:v>92.12</c:v>
                </c:pt>
                <c:pt idx="333">
                  <c:v>92.25</c:v>
                </c:pt>
                <c:pt idx="334">
                  <c:v>92.44</c:v>
                </c:pt>
                <c:pt idx="335">
                  <c:v>92.76</c:v>
                </c:pt>
                <c:pt idx="336">
                  <c:v>92.87</c:v>
                </c:pt>
                <c:pt idx="337">
                  <c:v>92.87</c:v>
                </c:pt>
                <c:pt idx="338">
                  <c:v>92.87</c:v>
                </c:pt>
                <c:pt idx="339">
                  <c:v>92.92</c:v>
                </c:pt>
                <c:pt idx="340">
                  <c:v>93.02</c:v>
                </c:pt>
                <c:pt idx="341">
                  <c:v>93.02</c:v>
                </c:pt>
                <c:pt idx="342">
                  <c:v>93.1</c:v>
                </c:pt>
                <c:pt idx="343">
                  <c:v>93.15</c:v>
                </c:pt>
                <c:pt idx="344">
                  <c:v>93.92</c:v>
                </c:pt>
                <c:pt idx="345">
                  <c:v>94</c:v>
                </c:pt>
                <c:pt idx="346">
                  <c:v>94.2</c:v>
                </c:pt>
                <c:pt idx="347">
                  <c:v>94.2</c:v>
                </c:pt>
                <c:pt idx="348">
                  <c:v>94.22</c:v>
                </c:pt>
                <c:pt idx="349">
                  <c:v>94.33</c:v>
                </c:pt>
                <c:pt idx="350">
                  <c:v>94.83</c:v>
                </c:pt>
                <c:pt idx="351">
                  <c:v>95.07</c:v>
                </c:pt>
                <c:pt idx="352">
                  <c:v>95.13</c:v>
                </c:pt>
                <c:pt idx="353">
                  <c:v>95.16</c:v>
                </c:pt>
                <c:pt idx="354">
                  <c:v>95.18</c:v>
                </c:pt>
                <c:pt idx="355">
                  <c:v>95.36</c:v>
                </c:pt>
                <c:pt idx="356">
                  <c:v>95.37</c:v>
                </c:pt>
                <c:pt idx="357">
                  <c:v>95.45</c:v>
                </c:pt>
                <c:pt idx="358">
                  <c:v>95.49</c:v>
                </c:pt>
                <c:pt idx="359">
                  <c:v>95.58</c:v>
                </c:pt>
                <c:pt idx="360">
                  <c:v>96.21</c:v>
                </c:pt>
                <c:pt idx="361">
                  <c:v>96.21</c:v>
                </c:pt>
                <c:pt idx="362">
                  <c:v>96.29</c:v>
                </c:pt>
                <c:pt idx="363">
                  <c:v>96.59</c:v>
                </c:pt>
                <c:pt idx="364">
                  <c:v>96.73</c:v>
                </c:pt>
                <c:pt idx="365">
                  <c:v>97.37</c:v>
                </c:pt>
                <c:pt idx="366">
                  <c:v>97.77</c:v>
                </c:pt>
                <c:pt idx="367">
                  <c:v>97.83</c:v>
                </c:pt>
                <c:pt idx="368">
                  <c:v>98.02</c:v>
                </c:pt>
                <c:pt idx="369">
                  <c:v>98.98</c:v>
                </c:pt>
                <c:pt idx="370">
                  <c:v>100.22</c:v>
                </c:pt>
                <c:pt idx="371">
                  <c:v>100.47</c:v>
                </c:pt>
                <c:pt idx="372">
                  <c:v>100.58</c:v>
                </c:pt>
                <c:pt idx="373">
                  <c:v>100.71</c:v>
                </c:pt>
                <c:pt idx="374">
                  <c:v>100.94</c:v>
                </c:pt>
                <c:pt idx="375">
                  <c:v>100.97</c:v>
                </c:pt>
                <c:pt idx="376">
                  <c:v>101.14</c:v>
                </c:pt>
                <c:pt idx="377">
                  <c:v>101.46</c:v>
                </c:pt>
                <c:pt idx="378">
                  <c:v>101.51</c:v>
                </c:pt>
                <c:pt idx="379">
                  <c:v>101.66</c:v>
                </c:pt>
                <c:pt idx="380">
                  <c:v>101.75</c:v>
                </c:pt>
                <c:pt idx="381">
                  <c:v>101.98</c:v>
                </c:pt>
                <c:pt idx="382">
                  <c:v>102.17</c:v>
                </c:pt>
                <c:pt idx="383">
                  <c:v>102.52</c:v>
                </c:pt>
                <c:pt idx="384">
                  <c:v>102.62</c:v>
                </c:pt>
                <c:pt idx="385">
                  <c:v>102.88</c:v>
                </c:pt>
                <c:pt idx="386">
                  <c:v>103.31</c:v>
                </c:pt>
                <c:pt idx="387">
                  <c:v>103.49</c:v>
                </c:pt>
                <c:pt idx="388">
                  <c:v>103.71</c:v>
                </c:pt>
                <c:pt idx="389">
                  <c:v>103.9</c:v>
                </c:pt>
                <c:pt idx="390">
                  <c:v>103.97</c:v>
                </c:pt>
                <c:pt idx="391">
                  <c:v>104.29</c:v>
                </c:pt>
                <c:pt idx="392">
                  <c:v>104.29</c:v>
                </c:pt>
                <c:pt idx="393">
                  <c:v>104.37</c:v>
                </c:pt>
                <c:pt idx="394">
                  <c:v>104.46</c:v>
                </c:pt>
                <c:pt idx="395">
                  <c:v>104.94</c:v>
                </c:pt>
                <c:pt idx="396">
                  <c:v>105.6</c:v>
                </c:pt>
                <c:pt idx="397">
                  <c:v>105.67</c:v>
                </c:pt>
                <c:pt idx="398">
                  <c:v>105.73</c:v>
                </c:pt>
                <c:pt idx="399">
                  <c:v>106.4</c:v>
                </c:pt>
                <c:pt idx="400">
                  <c:v>106.56</c:v>
                </c:pt>
                <c:pt idx="401">
                  <c:v>106.6</c:v>
                </c:pt>
                <c:pt idx="402">
                  <c:v>106.74</c:v>
                </c:pt>
                <c:pt idx="403">
                  <c:v>106.9</c:v>
                </c:pt>
                <c:pt idx="404">
                  <c:v>107.84</c:v>
                </c:pt>
                <c:pt idx="405">
                  <c:v>108.19</c:v>
                </c:pt>
                <c:pt idx="406">
                  <c:v>108.24</c:v>
                </c:pt>
                <c:pt idx="407">
                  <c:v>108.6</c:v>
                </c:pt>
                <c:pt idx="408">
                  <c:v>108.72</c:v>
                </c:pt>
                <c:pt idx="409">
                  <c:v>108.77</c:v>
                </c:pt>
                <c:pt idx="410">
                  <c:v>108.93</c:v>
                </c:pt>
                <c:pt idx="411">
                  <c:v>108.95</c:v>
                </c:pt>
                <c:pt idx="412">
                  <c:v>109.51</c:v>
                </c:pt>
                <c:pt idx="413">
                  <c:v>109.58</c:v>
                </c:pt>
                <c:pt idx="414">
                  <c:v>109.74</c:v>
                </c:pt>
                <c:pt idx="415">
                  <c:v>110.06</c:v>
                </c:pt>
                <c:pt idx="416">
                  <c:v>110.37</c:v>
                </c:pt>
                <c:pt idx="417">
                  <c:v>110.48</c:v>
                </c:pt>
                <c:pt idx="418">
                  <c:v>110.83</c:v>
                </c:pt>
                <c:pt idx="419">
                  <c:v>110.94</c:v>
                </c:pt>
                <c:pt idx="420">
                  <c:v>111.54</c:v>
                </c:pt>
                <c:pt idx="421">
                  <c:v>111.84</c:v>
                </c:pt>
                <c:pt idx="422">
                  <c:v>111.94</c:v>
                </c:pt>
                <c:pt idx="423">
                  <c:v>112.32</c:v>
                </c:pt>
                <c:pt idx="424">
                  <c:v>112.36</c:v>
                </c:pt>
                <c:pt idx="425">
                  <c:v>112.42</c:v>
                </c:pt>
                <c:pt idx="426">
                  <c:v>113.44</c:v>
                </c:pt>
                <c:pt idx="427">
                  <c:v>113.74</c:v>
                </c:pt>
                <c:pt idx="428">
                  <c:v>113.85</c:v>
                </c:pt>
                <c:pt idx="429">
                  <c:v>113.99</c:v>
                </c:pt>
                <c:pt idx="430">
                  <c:v>114.14</c:v>
                </c:pt>
                <c:pt idx="431">
                  <c:v>114.33</c:v>
                </c:pt>
                <c:pt idx="432">
                  <c:v>114.43</c:v>
                </c:pt>
                <c:pt idx="433">
                  <c:v>114.7</c:v>
                </c:pt>
                <c:pt idx="434">
                  <c:v>114.79</c:v>
                </c:pt>
                <c:pt idx="435">
                  <c:v>115.05</c:v>
                </c:pt>
                <c:pt idx="436">
                  <c:v>115.52</c:v>
                </c:pt>
                <c:pt idx="437">
                  <c:v>116.5</c:v>
                </c:pt>
                <c:pt idx="438">
                  <c:v>116.77</c:v>
                </c:pt>
                <c:pt idx="439">
                  <c:v>117.62</c:v>
                </c:pt>
                <c:pt idx="440">
                  <c:v>117.94</c:v>
                </c:pt>
                <c:pt idx="441">
                  <c:v>118.21</c:v>
                </c:pt>
                <c:pt idx="442">
                  <c:v>118.43</c:v>
                </c:pt>
                <c:pt idx="443">
                  <c:v>118.9</c:v>
                </c:pt>
                <c:pt idx="444">
                  <c:v>119.22</c:v>
                </c:pt>
                <c:pt idx="445">
                  <c:v>119.45</c:v>
                </c:pt>
                <c:pt idx="446">
                  <c:v>119.99</c:v>
                </c:pt>
                <c:pt idx="447">
                  <c:v>120.07</c:v>
                </c:pt>
                <c:pt idx="448">
                  <c:v>120.18</c:v>
                </c:pt>
                <c:pt idx="449">
                  <c:v>120.31</c:v>
                </c:pt>
                <c:pt idx="450">
                  <c:v>120.68</c:v>
                </c:pt>
                <c:pt idx="451">
                  <c:v>120.75</c:v>
                </c:pt>
                <c:pt idx="452">
                  <c:v>121.21</c:v>
                </c:pt>
                <c:pt idx="453">
                  <c:v>121.26</c:v>
                </c:pt>
                <c:pt idx="454">
                  <c:v>121.73</c:v>
                </c:pt>
                <c:pt idx="455">
                  <c:v>121.86</c:v>
                </c:pt>
                <c:pt idx="456">
                  <c:v>122.07</c:v>
                </c:pt>
                <c:pt idx="457">
                  <c:v>122.56</c:v>
                </c:pt>
                <c:pt idx="458">
                  <c:v>122.79</c:v>
                </c:pt>
                <c:pt idx="459">
                  <c:v>122.95</c:v>
                </c:pt>
                <c:pt idx="460">
                  <c:v>123.18</c:v>
                </c:pt>
                <c:pt idx="461">
                  <c:v>123.71</c:v>
                </c:pt>
                <c:pt idx="462">
                  <c:v>123.95</c:v>
                </c:pt>
                <c:pt idx="463">
                  <c:v>124.23</c:v>
                </c:pt>
                <c:pt idx="464">
                  <c:v>124.57</c:v>
                </c:pt>
                <c:pt idx="465">
                  <c:v>124.58</c:v>
                </c:pt>
                <c:pt idx="466">
                  <c:v>124.93</c:v>
                </c:pt>
                <c:pt idx="467">
                  <c:v>125.84</c:v>
                </c:pt>
                <c:pt idx="468">
                  <c:v>126.27</c:v>
                </c:pt>
                <c:pt idx="469">
                  <c:v>126.35</c:v>
                </c:pt>
                <c:pt idx="470">
                  <c:v>127.57</c:v>
                </c:pt>
                <c:pt idx="471">
                  <c:v>127.88</c:v>
                </c:pt>
                <c:pt idx="472">
                  <c:v>128.19</c:v>
                </c:pt>
                <c:pt idx="473">
                  <c:v>128.22999999999999</c:v>
                </c:pt>
                <c:pt idx="474">
                  <c:v>128.35</c:v>
                </c:pt>
                <c:pt idx="475">
                  <c:v>129.86000000000001</c:v>
                </c:pt>
                <c:pt idx="476">
                  <c:v>130.04</c:v>
                </c:pt>
                <c:pt idx="477">
                  <c:v>130.09</c:v>
                </c:pt>
                <c:pt idx="478">
                  <c:v>130.11000000000001</c:v>
                </c:pt>
                <c:pt idx="479">
                  <c:v>130.52000000000001</c:v>
                </c:pt>
                <c:pt idx="480">
                  <c:v>130.72999999999999</c:v>
                </c:pt>
                <c:pt idx="481">
                  <c:v>131.62</c:v>
                </c:pt>
                <c:pt idx="482">
                  <c:v>132.41999999999999</c:v>
                </c:pt>
                <c:pt idx="483">
                  <c:v>132.78</c:v>
                </c:pt>
                <c:pt idx="484">
                  <c:v>132.87</c:v>
                </c:pt>
                <c:pt idx="485">
                  <c:v>132.88999999999999</c:v>
                </c:pt>
                <c:pt idx="486">
                  <c:v>132.9</c:v>
                </c:pt>
                <c:pt idx="487">
                  <c:v>133.03</c:v>
                </c:pt>
                <c:pt idx="488">
                  <c:v>133.30000000000001</c:v>
                </c:pt>
                <c:pt idx="489">
                  <c:v>133.55000000000001</c:v>
                </c:pt>
                <c:pt idx="490">
                  <c:v>133.63</c:v>
                </c:pt>
                <c:pt idx="491">
                  <c:v>133.91</c:v>
                </c:pt>
                <c:pt idx="492">
                  <c:v>134.56</c:v>
                </c:pt>
                <c:pt idx="493">
                  <c:v>134.69999999999999</c:v>
                </c:pt>
                <c:pt idx="494">
                  <c:v>134.93</c:v>
                </c:pt>
                <c:pt idx="495">
                  <c:v>135.93</c:v>
                </c:pt>
                <c:pt idx="496">
                  <c:v>137.25</c:v>
                </c:pt>
                <c:pt idx="497">
                  <c:v>137.88999999999999</c:v>
                </c:pt>
                <c:pt idx="498">
                  <c:v>138.24</c:v>
                </c:pt>
                <c:pt idx="499">
                  <c:v>138.49</c:v>
                </c:pt>
                <c:pt idx="500">
                  <c:v>139.38</c:v>
                </c:pt>
                <c:pt idx="501">
                  <c:v>139.66</c:v>
                </c:pt>
                <c:pt idx="502">
                  <c:v>140.19999999999999</c:v>
                </c:pt>
                <c:pt idx="503">
                  <c:v>140.58000000000001</c:v>
                </c:pt>
                <c:pt idx="504">
                  <c:v>140.63999999999999</c:v>
                </c:pt>
                <c:pt idx="505">
                  <c:v>141.03</c:v>
                </c:pt>
                <c:pt idx="506">
                  <c:v>141.87</c:v>
                </c:pt>
                <c:pt idx="507">
                  <c:v>142.02000000000001</c:v>
                </c:pt>
                <c:pt idx="508">
                  <c:v>142.12</c:v>
                </c:pt>
                <c:pt idx="509">
                  <c:v>143.15</c:v>
                </c:pt>
                <c:pt idx="510">
                  <c:v>144.62</c:v>
                </c:pt>
                <c:pt idx="511">
                  <c:v>144.66999999999999</c:v>
                </c:pt>
                <c:pt idx="512">
                  <c:v>147.99</c:v>
                </c:pt>
                <c:pt idx="513">
                  <c:v>148.1</c:v>
                </c:pt>
                <c:pt idx="514">
                  <c:v>149.13</c:v>
                </c:pt>
                <c:pt idx="515">
                  <c:v>149.13999999999999</c:v>
                </c:pt>
                <c:pt idx="516">
                  <c:v>150.01</c:v>
                </c:pt>
                <c:pt idx="517">
                  <c:v>150.49</c:v>
                </c:pt>
                <c:pt idx="518">
                  <c:v>150.5</c:v>
                </c:pt>
                <c:pt idx="519">
                  <c:v>150.88999999999999</c:v>
                </c:pt>
                <c:pt idx="520">
                  <c:v>151.53</c:v>
                </c:pt>
                <c:pt idx="521">
                  <c:v>152.34</c:v>
                </c:pt>
                <c:pt idx="522">
                  <c:v>152.44</c:v>
                </c:pt>
                <c:pt idx="523">
                  <c:v>152.80000000000001</c:v>
                </c:pt>
                <c:pt idx="524">
                  <c:v>152.88999999999999</c:v>
                </c:pt>
                <c:pt idx="525">
                  <c:v>153.22999999999999</c:v>
                </c:pt>
                <c:pt idx="526">
                  <c:v>153.38999999999999</c:v>
                </c:pt>
                <c:pt idx="527">
                  <c:v>153.49</c:v>
                </c:pt>
                <c:pt idx="528">
                  <c:v>153.83000000000001</c:v>
                </c:pt>
                <c:pt idx="529">
                  <c:v>154.74</c:v>
                </c:pt>
                <c:pt idx="530">
                  <c:v>155.63999999999999</c:v>
                </c:pt>
                <c:pt idx="531">
                  <c:v>155.88</c:v>
                </c:pt>
                <c:pt idx="532">
                  <c:v>156.5</c:v>
                </c:pt>
                <c:pt idx="533">
                  <c:v>157.37</c:v>
                </c:pt>
                <c:pt idx="534">
                  <c:v>157.9</c:v>
                </c:pt>
                <c:pt idx="535">
                  <c:v>158.47</c:v>
                </c:pt>
                <c:pt idx="536">
                  <c:v>158.97</c:v>
                </c:pt>
                <c:pt idx="537">
                  <c:v>159.38</c:v>
                </c:pt>
                <c:pt idx="538">
                  <c:v>159.6</c:v>
                </c:pt>
                <c:pt idx="539">
                  <c:v>159.69</c:v>
                </c:pt>
                <c:pt idx="540">
                  <c:v>159.94</c:v>
                </c:pt>
                <c:pt idx="541">
                  <c:v>160.69999999999999</c:v>
                </c:pt>
                <c:pt idx="542">
                  <c:v>161.51</c:v>
                </c:pt>
                <c:pt idx="543">
                  <c:v>163.24</c:v>
                </c:pt>
                <c:pt idx="544">
                  <c:v>163.95</c:v>
                </c:pt>
                <c:pt idx="545">
                  <c:v>164.63</c:v>
                </c:pt>
                <c:pt idx="546">
                  <c:v>164.72</c:v>
                </c:pt>
                <c:pt idx="547">
                  <c:v>166.81</c:v>
                </c:pt>
                <c:pt idx="548">
                  <c:v>166.86</c:v>
                </c:pt>
                <c:pt idx="549">
                  <c:v>167.14</c:v>
                </c:pt>
                <c:pt idx="550">
                  <c:v>167.49</c:v>
                </c:pt>
                <c:pt idx="551">
                  <c:v>168.84</c:v>
                </c:pt>
                <c:pt idx="552">
                  <c:v>169.2</c:v>
                </c:pt>
                <c:pt idx="553">
                  <c:v>171.57</c:v>
                </c:pt>
                <c:pt idx="554">
                  <c:v>172.42</c:v>
                </c:pt>
                <c:pt idx="555">
                  <c:v>172.73</c:v>
                </c:pt>
                <c:pt idx="556">
                  <c:v>176.23</c:v>
                </c:pt>
                <c:pt idx="557">
                  <c:v>176.65</c:v>
                </c:pt>
                <c:pt idx="558">
                  <c:v>178.54</c:v>
                </c:pt>
                <c:pt idx="559">
                  <c:v>181.17</c:v>
                </c:pt>
                <c:pt idx="560">
                  <c:v>183.92</c:v>
                </c:pt>
                <c:pt idx="561">
                  <c:v>184.68</c:v>
                </c:pt>
                <c:pt idx="562">
                  <c:v>184.83</c:v>
                </c:pt>
                <c:pt idx="563">
                  <c:v>185.38</c:v>
                </c:pt>
                <c:pt idx="564">
                  <c:v>186.05</c:v>
                </c:pt>
                <c:pt idx="565">
                  <c:v>186.39</c:v>
                </c:pt>
                <c:pt idx="566">
                  <c:v>187.76</c:v>
                </c:pt>
                <c:pt idx="567">
                  <c:v>188.02</c:v>
                </c:pt>
                <c:pt idx="568">
                  <c:v>190.68</c:v>
                </c:pt>
                <c:pt idx="569">
                  <c:v>190.88</c:v>
                </c:pt>
                <c:pt idx="570">
                  <c:v>191.53</c:v>
                </c:pt>
                <c:pt idx="571">
                  <c:v>191.91</c:v>
                </c:pt>
                <c:pt idx="572">
                  <c:v>192</c:v>
                </c:pt>
                <c:pt idx="573">
                  <c:v>192.03</c:v>
                </c:pt>
                <c:pt idx="574">
                  <c:v>194.81</c:v>
                </c:pt>
                <c:pt idx="575">
                  <c:v>195.65</c:v>
                </c:pt>
                <c:pt idx="576">
                  <c:v>198.59</c:v>
                </c:pt>
                <c:pt idx="577">
                  <c:v>198.72</c:v>
                </c:pt>
                <c:pt idx="578">
                  <c:v>199.42</c:v>
                </c:pt>
                <c:pt idx="579">
                  <c:v>204.17</c:v>
                </c:pt>
                <c:pt idx="580">
                  <c:v>204.84</c:v>
                </c:pt>
                <c:pt idx="581">
                  <c:v>206.23</c:v>
                </c:pt>
                <c:pt idx="582">
                  <c:v>208.36</c:v>
                </c:pt>
                <c:pt idx="583">
                  <c:v>208.4</c:v>
                </c:pt>
                <c:pt idx="584">
                  <c:v>210.42</c:v>
                </c:pt>
                <c:pt idx="585">
                  <c:v>211.22</c:v>
                </c:pt>
                <c:pt idx="586">
                  <c:v>214.7</c:v>
                </c:pt>
                <c:pt idx="587">
                  <c:v>216.09</c:v>
                </c:pt>
                <c:pt idx="588">
                  <c:v>218.62</c:v>
                </c:pt>
                <c:pt idx="589">
                  <c:v>222.51</c:v>
                </c:pt>
                <c:pt idx="590">
                  <c:v>224.04</c:v>
                </c:pt>
                <c:pt idx="591">
                  <c:v>227.48</c:v>
                </c:pt>
                <c:pt idx="592">
                  <c:v>228.67</c:v>
                </c:pt>
                <c:pt idx="593">
                  <c:v>233.2</c:v>
                </c:pt>
                <c:pt idx="594">
                  <c:v>238.8</c:v>
                </c:pt>
                <c:pt idx="595">
                  <c:v>238.8</c:v>
                </c:pt>
                <c:pt idx="596">
                  <c:v>240.32</c:v>
                </c:pt>
                <c:pt idx="597">
                  <c:v>242.48</c:v>
                </c:pt>
                <c:pt idx="598">
                  <c:v>243.29</c:v>
                </c:pt>
                <c:pt idx="599">
                  <c:v>244.29</c:v>
                </c:pt>
                <c:pt idx="600">
                  <c:v>244.42</c:v>
                </c:pt>
                <c:pt idx="601">
                  <c:v>249.04</c:v>
                </c:pt>
                <c:pt idx="602">
                  <c:v>249.4</c:v>
                </c:pt>
                <c:pt idx="603">
                  <c:v>252.66</c:v>
                </c:pt>
                <c:pt idx="604">
                  <c:v>253.06</c:v>
                </c:pt>
                <c:pt idx="605">
                  <c:v>260.27</c:v>
                </c:pt>
                <c:pt idx="606">
                  <c:v>260.95</c:v>
                </c:pt>
                <c:pt idx="607">
                  <c:v>269.62</c:v>
                </c:pt>
                <c:pt idx="608">
                  <c:v>270.08999999999997</c:v>
                </c:pt>
                <c:pt idx="609">
                  <c:v>275.52</c:v>
                </c:pt>
                <c:pt idx="610">
                  <c:v>281.77999999999997</c:v>
                </c:pt>
                <c:pt idx="611">
                  <c:v>292.82</c:v>
                </c:pt>
                <c:pt idx="612">
                  <c:v>308.64</c:v>
                </c:pt>
                <c:pt idx="613">
                  <c:v>317.47000000000003</c:v>
                </c:pt>
                <c:pt idx="614">
                  <c:v>350.89</c:v>
                </c:pt>
                <c:pt idx="615">
                  <c:v>364.22</c:v>
                </c:pt>
                <c:pt idx="616">
                  <c:v>405.74</c:v>
                </c:pt>
                <c:pt idx="617">
                  <c:v>413.48</c:v>
                </c:pt>
                <c:pt idx="618">
                  <c:v>462</c:v>
                </c:pt>
                <c:pt idx="619">
                  <c:v>488.9</c:v>
                </c:pt>
                <c:pt idx="620">
                  <c:v>538.16999999999996</c:v>
                </c:pt>
                <c:pt idx="621">
                  <c:v>562.55999999999995</c:v>
                </c:pt>
                <c:pt idx="622">
                  <c:v>647.80999999999995</c:v>
                </c:pt>
              </c:numCache>
            </c:numRef>
          </c:yVal>
          <c:smooth val="0"/>
          <c:extLst>
            <c:ext xmlns:c16="http://schemas.microsoft.com/office/drawing/2014/chart" uri="{C3380CC4-5D6E-409C-BE32-E72D297353CC}">
              <c16:uniqueId val="{00000000-41AF-45C3-BCB1-BEC74F8E8861}"/>
            </c:ext>
          </c:extLst>
        </c:ser>
        <c:dLbls>
          <c:showLegendKey val="0"/>
          <c:showVal val="0"/>
          <c:showCatName val="0"/>
          <c:showSerName val="0"/>
          <c:showPercent val="0"/>
          <c:showBubbleSize val="0"/>
        </c:dLbls>
        <c:axId val="480559160"/>
        <c:axId val="480563424"/>
      </c:scatterChart>
      <c:valAx>
        <c:axId val="4805591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Anzahl</a:t>
                </a:r>
                <a:r>
                  <a:rPr lang="de-DE" baseline="0"/>
                  <a:t> der Objekte</a:t>
                </a:r>
                <a:endParaRPr lang="de-D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0563424"/>
        <c:crosses val="autoZero"/>
        <c:crossBetween val="midCat"/>
      </c:valAx>
      <c:valAx>
        <c:axId val="480563424"/>
        <c:scaling>
          <c:orientation val="minMax"/>
          <c:max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spezif. Verbrauch Wärme</a:t>
                </a:r>
                <a:r>
                  <a:rPr lang="de-DE" baseline="0"/>
                  <a:t> </a:t>
                </a:r>
                <a:r>
                  <a:rPr lang="de-DE"/>
                  <a:t>in kWh/m²a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05591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390735582776756E-2"/>
          <c:y val="9.4796163069544359E-2"/>
          <c:w val="0.89265740803207416"/>
          <c:h val="0.57898294420278085"/>
        </c:manualLayout>
      </c:layout>
      <c:barChart>
        <c:barDir val="col"/>
        <c:grouping val="stacked"/>
        <c:varyColors val="0"/>
        <c:ser>
          <c:idx val="0"/>
          <c:order val="0"/>
          <c:tx>
            <c:strRef>
              <c:f>'Dia-Stromkosten'!$A$2</c:f>
              <c:strCache>
                <c:ptCount val="1"/>
                <c:pt idx="0">
                  <c:v>Stromlieferung Arbeitspreis</c:v>
                </c:pt>
              </c:strCache>
            </c:strRef>
          </c:tx>
          <c:spPr>
            <a:solidFill>
              <a:srgbClr val="A69100"/>
            </a:solidFill>
            <a:ln>
              <a:noFill/>
            </a:ln>
            <a:effectLst/>
          </c:spPr>
          <c:invertIfNegative val="0"/>
          <c:cat>
            <c:numRef>
              <c:f>'Dia-Stromkosten'!$B$1:$P$1</c:f>
              <c:numCache>
                <c:formatCode>General</c:formatCode>
                <c:ptCount val="15"/>
                <c:pt idx="0">
                  <c:v>2014</c:v>
                </c:pt>
                <c:pt idx="1">
                  <c:v>2015</c:v>
                </c:pt>
                <c:pt idx="2">
                  <c:v>2016</c:v>
                </c:pt>
                <c:pt idx="3">
                  <c:v>2017</c:v>
                </c:pt>
                <c:pt idx="4">
                  <c:v>2018</c:v>
                </c:pt>
                <c:pt idx="5">
                  <c:v>2019</c:v>
                </c:pt>
                <c:pt idx="6">
                  <c:v>2020</c:v>
                </c:pt>
                <c:pt idx="7">
                  <c:v>2021</c:v>
                </c:pt>
                <c:pt idx="8">
                  <c:v>2022</c:v>
                </c:pt>
                <c:pt idx="9">
                  <c:v>2023</c:v>
                </c:pt>
                <c:pt idx="10">
                  <c:v>2025</c:v>
                </c:pt>
                <c:pt idx="11">
                  <c:v>2030</c:v>
                </c:pt>
                <c:pt idx="12">
                  <c:v>2035</c:v>
                </c:pt>
                <c:pt idx="13">
                  <c:v>2040</c:v>
                </c:pt>
                <c:pt idx="14">
                  <c:v>2045</c:v>
                </c:pt>
              </c:numCache>
            </c:numRef>
          </c:cat>
          <c:val>
            <c:numRef>
              <c:f>'Dia-Stromkosten'!$B$2:$P$2</c:f>
              <c:numCache>
                <c:formatCode>0.0</c:formatCode>
                <c:ptCount val="15"/>
                <c:pt idx="0">
                  <c:v>4.4539999999999997</c:v>
                </c:pt>
                <c:pt idx="1">
                  <c:v>4.4189999999999996</c:v>
                </c:pt>
                <c:pt idx="2">
                  <c:v>2.8</c:v>
                </c:pt>
                <c:pt idx="3">
                  <c:v>2.8</c:v>
                </c:pt>
                <c:pt idx="4">
                  <c:v>2.09</c:v>
                </c:pt>
                <c:pt idx="5">
                  <c:v>2.0339999999999998</c:v>
                </c:pt>
                <c:pt idx="6">
                  <c:v>4.9429999999999996</c:v>
                </c:pt>
                <c:pt idx="7">
                  <c:v>4.3630000000000004</c:v>
                </c:pt>
                <c:pt idx="8">
                  <c:v>9.1959999999999997</c:v>
                </c:pt>
                <c:pt idx="9">
                  <c:v>19</c:v>
                </c:pt>
              </c:numCache>
            </c:numRef>
          </c:val>
          <c:extLst>
            <c:ext xmlns:c16="http://schemas.microsoft.com/office/drawing/2014/chart" uri="{C3380CC4-5D6E-409C-BE32-E72D297353CC}">
              <c16:uniqueId val="{00000000-C3A6-4861-9402-22669EDC355D}"/>
            </c:ext>
          </c:extLst>
        </c:ser>
        <c:ser>
          <c:idx val="1"/>
          <c:order val="1"/>
          <c:tx>
            <c:strRef>
              <c:f>'Dia-Stromkosten'!$A$3</c:f>
              <c:strCache>
                <c:ptCount val="1"/>
                <c:pt idx="0">
                  <c:v>Stromlieferung Netznutzungentgelte</c:v>
                </c:pt>
              </c:strCache>
            </c:strRef>
          </c:tx>
          <c:spPr>
            <a:solidFill>
              <a:srgbClr val="FFEA00"/>
            </a:solidFill>
            <a:ln>
              <a:noFill/>
            </a:ln>
            <a:effectLst/>
          </c:spPr>
          <c:invertIfNegative val="0"/>
          <c:cat>
            <c:numRef>
              <c:f>'Dia-Stromkosten'!$B$1:$P$1</c:f>
              <c:numCache>
                <c:formatCode>General</c:formatCode>
                <c:ptCount val="15"/>
                <c:pt idx="0">
                  <c:v>2014</c:v>
                </c:pt>
                <c:pt idx="1">
                  <c:v>2015</c:v>
                </c:pt>
                <c:pt idx="2">
                  <c:v>2016</c:v>
                </c:pt>
                <c:pt idx="3">
                  <c:v>2017</c:v>
                </c:pt>
                <c:pt idx="4">
                  <c:v>2018</c:v>
                </c:pt>
                <c:pt idx="5">
                  <c:v>2019</c:v>
                </c:pt>
                <c:pt idx="6">
                  <c:v>2020</c:v>
                </c:pt>
                <c:pt idx="7">
                  <c:v>2021</c:v>
                </c:pt>
                <c:pt idx="8">
                  <c:v>2022</c:v>
                </c:pt>
                <c:pt idx="9">
                  <c:v>2023</c:v>
                </c:pt>
                <c:pt idx="10">
                  <c:v>2025</c:v>
                </c:pt>
                <c:pt idx="11">
                  <c:v>2030</c:v>
                </c:pt>
                <c:pt idx="12">
                  <c:v>2035</c:v>
                </c:pt>
                <c:pt idx="13">
                  <c:v>2040</c:v>
                </c:pt>
                <c:pt idx="14">
                  <c:v>2045</c:v>
                </c:pt>
              </c:numCache>
            </c:numRef>
          </c:cat>
          <c:val>
            <c:numRef>
              <c:f>'Dia-Stromkosten'!$B$3:$P$3</c:f>
              <c:numCache>
                <c:formatCode>0.0</c:formatCode>
                <c:ptCount val="15"/>
                <c:pt idx="0">
                  <c:v>4.5</c:v>
                </c:pt>
                <c:pt idx="1">
                  <c:v>4.5270000000000001</c:v>
                </c:pt>
                <c:pt idx="2">
                  <c:v>4.95</c:v>
                </c:pt>
                <c:pt idx="3">
                  <c:v>5.8680000000000003</c:v>
                </c:pt>
                <c:pt idx="4">
                  <c:v>5.1120000000000001</c:v>
                </c:pt>
                <c:pt idx="5">
                  <c:v>5.1980000000000004</c:v>
                </c:pt>
                <c:pt idx="6">
                  <c:v>5.0220000000000002</c:v>
                </c:pt>
                <c:pt idx="7">
                  <c:v>5.101</c:v>
                </c:pt>
                <c:pt idx="8">
                  <c:v>5.6820000000000004</c:v>
                </c:pt>
                <c:pt idx="9">
                  <c:v>6.2502000000000013</c:v>
                </c:pt>
              </c:numCache>
            </c:numRef>
          </c:val>
          <c:extLst>
            <c:ext xmlns:c16="http://schemas.microsoft.com/office/drawing/2014/chart" uri="{C3380CC4-5D6E-409C-BE32-E72D297353CC}">
              <c16:uniqueId val="{00000001-C3A6-4861-9402-22669EDC355D}"/>
            </c:ext>
          </c:extLst>
        </c:ser>
        <c:ser>
          <c:idx val="2"/>
          <c:order val="2"/>
          <c:tx>
            <c:strRef>
              <c:f>'Dia-Stromkosten'!$A$4</c:f>
              <c:strCache>
                <c:ptCount val="1"/>
                <c:pt idx="0">
                  <c:v>Stromlieferung Umlagen + Stromsteuer</c:v>
                </c:pt>
              </c:strCache>
            </c:strRef>
          </c:tx>
          <c:spPr>
            <a:solidFill>
              <a:srgbClr val="E1E1E1"/>
            </a:solidFill>
            <a:ln>
              <a:noFill/>
            </a:ln>
            <a:effectLst/>
          </c:spPr>
          <c:invertIfNegative val="0"/>
          <c:cat>
            <c:numRef>
              <c:f>'Dia-Stromkosten'!$B$1:$P$1</c:f>
              <c:numCache>
                <c:formatCode>General</c:formatCode>
                <c:ptCount val="15"/>
                <c:pt idx="0">
                  <c:v>2014</c:v>
                </c:pt>
                <c:pt idx="1">
                  <c:v>2015</c:v>
                </c:pt>
                <c:pt idx="2">
                  <c:v>2016</c:v>
                </c:pt>
                <c:pt idx="3">
                  <c:v>2017</c:v>
                </c:pt>
                <c:pt idx="4">
                  <c:v>2018</c:v>
                </c:pt>
                <c:pt idx="5">
                  <c:v>2019</c:v>
                </c:pt>
                <c:pt idx="6">
                  <c:v>2020</c:v>
                </c:pt>
                <c:pt idx="7">
                  <c:v>2021</c:v>
                </c:pt>
                <c:pt idx="8">
                  <c:v>2022</c:v>
                </c:pt>
                <c:pt idx="9">
                  <c:v>2023</c:v>
                </c:pt>
                <c:pt idx="10">
                  <c:v>2025</c:v>
                </c:pt>
                <c:pt idx="11">
                  <c:v>2030</c:v>
                </c:pt>
                <c:pt idx="12">
                  <c:v>2035</c:v>
                </c:pt>
                <c:pt idx="13">
                  <c:v>2040</c:v>
                </c:pt>
                <c:pt idx="14">
                  <c:v>2045</c:v>
                </c:pt>
              </c:numCache>
            </c:numRef>
          </c:cat>
          <c:val>
            <c:numRef>
              <c:f>'Dia-Stromkosten'!$B$4:$P$4</c:f>
              <c:numCache>
                <c:formatCode>0.0</c:formatCode>
                <c:ptCount val="15"/>
                <c:pt idx="0">
                  <c:v>8.8651000000000018</c:v>
                </c:pt>
                <c:pt idx="1">
                  <c:v>8.7662999999999993</c:v>
                </c:pt>
                <c:pt idx="2">
                  <c:v>9.2797000000000001</c:v>
                </c:pt>
                <c:pt idx="3">
                  <c:v>9.7520000000000007</c:v>
                </c:pt>
                <c:pt idx="4">
                  <c:v>9.7149999999999999</c:v>
                </c:pt>
                <c:pt idx="5">
                  <c:v>9.5709999999999997</c:v>
                </c:pt>
                <c:pt idx="6">
                  <c:v>9.923</c:v>
                </c:pt>
                <c:pt idx="7">
                  <c:v>9.75</c:v>
                </c:pt>
                <c:pt idx="8">
                  <c:v>7.1199999999999992</c:v>
                </c:pt>
                <c:pt idx="9">
                  <c:v>3.5316999999999998</c:v>
                </c:pt>
              </c:numCache>
            </c:numRef>
          </c:val>
          <c:extLst>
            <c:ext xmlns:c16="http://schemas.microsoft.com/office/drawing/2014/chart" uri="{C3380CC4-5D6E-409C-BE32-E72D297353CC}">
              <c16:uniqueId val="{00000002-C3A6-4861-9402-22669EDC355D}"/>
            </c:ext>
          </c:extLst>
        </c:ser>
        <c:dLbls>
          <c:showLegendKey val="0"/>
          <c:showVal val="0"/>
          <c:showCatName val="0"/>
          <c:showSerName val="0"/>
          <c:showPercent val="0"/>
          <c:showBubbleSize val="0"/>
        </c:dLbls>
        <c:gapWidth val="75"/>
        <c:overlap val="100"/>
        <c:axId val="573279800"/>
        <c:axId val="573278816"/>
      </c:barChart>
      <c:lineChart>
        <c:grouping val="standard"/>
        <c:varyColors val="0"/>
        <c:ser>
          <c:idx val="3"/>
          <c:order val="3"/>
          <c:tx>
            <c:strRef>
              <c:f>'Dia-Stromkosten'!$A$5</c:f>
              <c:strCache>
                <c:ptCount val="1"/>
                <c:pt idx="0">
                  <c:v>Stromlieferung Gesamtpreis ohne MWSt</c:v>
                </c:pt>
              </c:strCache>
            </c:strRef>
          </c:tx>
          <c:spPr>
            <a:ln w="28575" cap="rnd">
              <a:solidFill>
                <a:schemeClr val="tx1"/>
              </a:solidFill>
              <a:round/>
            </a:ln>
            <a:effectLst/>
          </c:spPr>
          <c:marker>
            <c:symbol val="none"/>
          </c:marker>
          <c:cat>
            <c:numRef>
              <c:f>'Dia-Stromkosten'!$K$1:$P$1</c:f>
              <c:numCache>
                <c:formatCode>General</c:formatCode>
                <c:ptCount val="6"/>
                <c:pt idx="0">
                  <c:v>2023</c:v>
                </c:pt>
                <c:pt idx="1">
                  <c:v>2025</c:v>
                </c:pt>
                <c:pt idx="2">
                  <c:v>2030</c:v>
                </c:pt>
                <c:pt idx="3">
                  <c:v>2035</c:v>
                </c:pt>
                <c:pt idx="4">
                  <c:v>2040</c:v>
                </c:pt>
                <c:pt idx="5">
                  <c:v>2045</c:v>
                </c:pt>
              </c:numCache>
            </c:numRef>
          </c:cat>
          <c:val>
            <c:numRef>
              <c:f>'Dia-Stromkosten'!$B$5:$P$5</c:f>
              <c:numCache>
                <c:formatCode>0.0</c:formatCode>
                <c:ptCount val="15"/>
                <c:pt idx="0">
                  <c:v>17.819100000000002</c:v>
                </c:pt>
                <c:pt idx="1">
                  <c:v>17.712299999999999</c:v>
                </c:pt>
                <c:pt idx="2">
                  <c:v>17.029699999999998</c:v>
                </c:pt>
                <c:pt idx="3">
                  <c:v>18.420000000000002</c:v>
                </c:pt>
                <c:pt idx="4">
                  <c:v>16.917000000000002</c:v>
                </c:pt>
                <c:pt idx="5">
                  <c:v>16.803000000000001</c:v>
                </c:pt>
                <c:pt idx="6">
                  <c:v>19.887999999999998</c:v>
                </c:pt>
                <c:pt idx="7">
                  <c:v>19.213999999999999</c:v>
                </c:pt>
                <c:pt idx="8">
                  <c:v>21.997999999999998</c:v>
                </c:pt>
                <c:pt idx="9">
                  <c:v>28.7819</c:v>
                </c:pt>
                <c:pt idx="10">
                  <c:v>34.53828</c:v>
                </c:pt>
                <c:pt idx="11">
                  <c:v>37.992108000000002</c:v>
                </c:pt>
                <c:pt idx="12">
                  <c:v>41.791318800000006</c:v>
                </c:pt>
                <c:pt idx="13">
                  <c:v>45.970450680000013</c:v>
                </c:pt>
                <c:pt idx="14">
                  <c:v>50.56749574800002</c:v>
                </c:pt>
              </c:numCache>
            </c:numRef>
          </c:val>
          <c:smooth val="0"/>
          <c:extLst>
            <c:ext xmlns:c16="http://schemas.microsoft.com/office/drawing/2014/chart" uri="{C3380CC4-5D6E-409C-BE32-E72D297353CC}">
              <c16:uniqueId val="{00000003-C3A6-4861-9402-22669EDC355D}"/>
            </c:ext>
          </c:extLst>
        </c:ser>
        <c:ser>
          <c:idx val="4"/>
          <c:order val="4"/>
          <c:tx>
            <c:strRef>
              <c:f>'Dia-Stromkosten'!$A$7</c:f>
              <c:strCache>
                <c:ptCount val="1"/>
                <c:pt idx="0">
                  <c:v>PV-Stromgestehungskosten min (Anlagen große Leistung)</c:v>
                </c:pt>
              </c:strCache>
            </c:strRef>
          </c:tx>
          <c:spPr>
            <a:ln w="28575" cap="rnd">
              <a:solidFill>
                <a:schemeClr val="accent5"/>
              </a:solidFill>
              <a:round/>
            </a:ln>
            <a:effectLst/>
          </c:spPr>
          <c:marker>
            <c:symbol val="none"/>
          </c:marker>
          <c:cat>
            <c:numRef>
              <c:f>'Dia-Stromkosten'!$B$1:$P$1</c:f>
              <c:numCache>
                <c:formatCode>General</c:formatCode>
                <c:ptCount val="15"/>
                <c:pt idx="0">
                  <c:v>2014</c:v>
                </c:pt>
                <c:pt idx="1">
                  <c:v>2015</c:v>
                </c:pt>
                <c:pt idx="2">
                  <c:v>2016</c:v>
                </c:pt>
                <c:pt idx="3">
                  <c:v>2017</c:v>
                </c:pt>
                <c:pt idx="4">
                  <c:v>2018</c:v>
                </c:pt>
                <c:pt idx="5">
                  <c:v>2019</c:v>
                </c:pt>
                <c:pt idx="6">
                  <c:v>2020</c:v>
                </c:pt>
                <c:pt idx="7">
                  <c:v>2021</c:v>
                </c:pt>
                <c:pt idx="8">
                  <c:v>2022</c:v>
                </c:pt>
                <c:pt idx="9">
                  <c:v>2023</c:v>
                </c:pt>
                <c:pt idx="10">
                  <c:v>2025</c:v>
                </c:pt>
                <c:pt idx="11">
                  <c:v>2030</c:v>
                </c:pt>
                <c:pt idx="12">
                  <c:v>2035</c:v>
                </c:pt>
                <c:pt idx="13">
                  <c:v>2040</c:v>
                </c:pt>
                <c:pt idx="14">
                  <c:v>2045</c:v>
                </c:pt>
              </c:numCache>
            </c:numRef>
          </c:cat>
          <c:val>
            <c:numRef>
              <c:f>'Dia-Stromkosten'!$B$7:$P$7</c:f>
              <c:numCache>
                <c:formatCode>General</c:formatCode>
                <c:ptCount val="15"/>
                <c:pt idx="9" formatCode="#,##0.00">
                  <c:v>11</c:v>
                </c:pt>
                <c:pt idx="10" formatCode="#,##0.00">
                  <c:v>11</c:v>
                </c:pt>
                <c:pt idx="11" formatCode="#,##0.00">
                  <c:v>11</c:v>
                </c:pt>
                <c:pt idx="12" formatCode="#,##0.00">
                  <c:v>11</c:v>
                </c:pt>
                <c:pt idx="13" formatCode="#,##0.00">
                  <c:v>11</c:v>
                </c:pt>
                <c:pt idx="14" formatCode="#,##0.00">
                  <c:v>11</c:v>
                </c:pt>
              </c:numCache>
            </c:numRef>
          </c:val>
          <c:smooth val="0"/>
          <c:extLst>
            <c:ext xmlns:c16="http://schemas.microsoft.com/office/drawing/2014/chart" uri="{C3380CC4-5D6E-409C-BE32-E72D297353CC}">
              <c16:uniqueId val="{00000004-C3A6-4861-9402-22669EDC355D}"/>
            </c:ext>
          </c:extLst>
        </c:ser>
        <c:ser>
          <c:idx val="5"/>
          <c:order val="5"/>
          <c:tx>
            <c:strRef>
              <c:f>'Dia-Stromkosten'!$A$8</c:f>
              <c:strCache>
                <c:ptCount val="1"/>
                <c:pt idx="0">
                  <c:v>PV-Stromgestehungskosten max (Anlagen kleine Leistung)</c:v>
                </c:pt>
              </c:strCache>
            </c:strRef>
          </c:tx>
          <c:spPr>
            <a:ln w="28575" cap="rnd">
              <a:solidFill>
                <a:schemeClr val="accent5">
                  <a:lumMod val="40000"/>
                  <a:lumOff val="60000"/>
                </a:schemeClr>
              </a:solidFill>
              <a:round/>
            </a:ln>
            <a:effectLst/>
          </c:spPr>
          <c:marker>
            <c:symbol val="none"/>
          </c:marker>
          <c:cat>
            <c:numRef>
              <c:f>'Dia-Stromkosten'!$B$1:$P$1</c:f>
              <c:numCache>
                <c:formatCode>General</c:formatCode>
                <c:ptCount val="15"/>
                <c:pt idx="0">
                  <c:v>2014</c:v>
                </c:pt>
                <c:pt idx="1">
                  <c:v>2015</c:v>
                </c:pt>
                <c:pt idx="2">
                  <c:v>2016</c:v>
                </c:pt>
                <c:pt idx="3">
                  <c:v>2017</c:v>
                </c:pt>
                <c:pt idx="4">
                  <c:v>2018</c:v>
                </c:pt>
                <c:pt idx="5">
                  <c:v>2019</c:v>
                </c:pt>
                <c:pt idx="6">
                  <c:v>2020</c:v>
                </c:pt>
                <c:pt idx="7">
                  <c:v>2021</c:v>
                </c:pt>
                <c:pt idx="8">
                  <c:v>2022</c:v>
                </c:pt>
                <c:pt idx="9">
                  <c:v>2023</c:v>
                </c:pt>
                <c:pt idx="10">
                  <c:v>2025</c:v>
                </c:pt>
                <c:pt idx="11">
                  <c:v>2030</c:v>
                </c:pt>
                <c:pt idx="12">
                  <c:v>2035</c:v>
                </c:pt>
                <c:pt idx="13">
                  <c:v>2040</c:v>
                </c:pt>
                <c:pt idx="14">
                  <c:v>2045</c:v>
                </c:pt>
              </c:numCache>
            </c:numRef>
          </c:cat>
          <c:val>
            <c:numRef>
              <c:f>'Dia-Stromkosten'!$B$8:$P$8</c:f>
              <c:numCache>
                <c:formatCode>General</c:formatCode>
                <c:ptCount val="15"/>
                <c:pt idx="9" formatCode="#,##0.00">
                  <c:v>17</c:v>
                </c:pt>
                <c:pt idx="10" formatCode="#,##0.00">
                  <c:v>17</c:v>
                </c:pt>
                <c:pt idx="11" formatCode="#,##0.00">
                  <c:v>17</c:v>
                </c:pt>
                <c:pt idx="12" formatCode="#,##0.00">
                  <c:v>17</c:v>
                </c:pt>
                <c:pt idx="13" formatCode="#,##0.00">
                  <c:v>17</c:v>
                </c:pt>
                <c:pt idx="14" formatCode="#,##0.00">
                  <c:v>17</c:v>
                </c:pt>
              </c:numCache>
            </c:numRef>
          </c:val>
          <c:smooth val="0"/>
          <c:extLst>
            <c:ext xmlns:c16="http://schemas.microsoft.com/office/drawing/2014/chart" uri="{C3380CC4-5D6E-409C-BE32-E72D297353CC}">
              <c16:uniqueId val="{00000005-C3A6-4861-9402-22669EDC355D}"/>
            </c:ext>
          </c:extLst>
        </c:ser>
        <c:ser>
          <c:idx val="6"/>
          <c:order val="6"/>
          <c:spPr>
            <a:ln w="28575" cap="rnd">
              <a:solidFill>
                <a:schemeClr val="tx1"/>
              </a:solidFill>
              <a:round/>
            </a:ln>
            <a:effectLst/>
          </c:spPr>
          <c:marker>
            <c:symbol val="none"/>
          </c:marker>
          <c:val>
            <c:numRef>
              <c:f>'Dia-Stromkosten'!$B$6:$P$6</c:f>
              <c:numCache>
                <c:formatCode>General</c:formatCode>
                <c:ptCount val="15"/>
                <c:pt idx="10" formatCode="0.0">
                  <c:v>34.53828</c:v>
                </c:pt>
                <c:pt idx="11" formatCode="0.0">
                  <c:v>36.265194000000001</c:v>
                </c:pt>
                <c:pt idx="12" formatCode="0.0">
                  <c:v>38.078453700000004</c:v>
                </c:pt>
                <c:pt idx="13" formatCode="0.0">
                  <c:v>31.732044750000004</c:v>
                </c:pt>
                <c:pt idx="14" formatCode="0.0">
                  <c:v>24.409265192307693</c:v>
                </c:pt>
              </c:numCache>
            </c:numRef>
          </c:val>
          <c:smooth val="0"/>
          <c:extLst>
            <c:ext xmlns:c16="http://schemas.microsoft.com/office/drawing/2014/chart" uri="{C3380CC4-5D6E-409C-BE32-E72D297353CC}">
              <c16:uniqueId val="{00000006-C3A6-4861-9402-22669EDC355D}"/>
            </c:ext>
          </c:extLst>
        </c:ser>
        <c:dLbls>
          <c:showLegendKey val="0"/>
          <c:showVal val="0"/>
          <c:showCatName val="0"/>
          <c:showSerName val="0"/>
          <c:showPercent val="0"/>
          <c:showBubbleSize val="0"/>
        </c:dLbls>
        <c:marker val="1"/>
        <c:smooth val="0"/>
        <c:axId val="573279800"/>
        <c:axId val="573278816"/>
      </c:lineChart>
      <c:catAx>
        <c:axId val="573279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73278816"/>
        <c:crosses val="autoZero"/>
        <c:auto val="1"/>
        <c:lblAlgn val="ctr"/>
        <c:lblOffset val="100"/>
        <c:noMultiLvlLbl val="0"/>
      </c:catAx>
      <c:valAx>
        <c:axId val="573278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a:t>Strompreis netto [ct/kWh]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73279800"/>
        <c:crosses val="autoZero"/>
        <c:crossBetween val="between"/>
      </c:valAx>
      <c:spPr>
        <a:noFill/>
        <a:ln>
          <a:noFill/>
        </a:ln>
        <a:effectLst/>
      </c:spPr>
    </c:plotArea>
    <c:legend>
      <c:legendPos val="b"/>
      <c:legendEntry>
        <c:idx val="6"/>
        <c:delete val="1"/>
      </c:legendEntry>
      <c:layout>
        <c:manualLayout>
          <c:xMode val="edge"/>
          <c:yMode val="edge"/>
          <c:x val="9.4856905848195693E-3"/>
          <c:y val="0.78875157033833843"/>
          <c:w val="0.97938238801327249"/>
          <c:h val="0.1908981267038705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Spalte3</c:v>
                </c:pt>
              </c:strCache>
            </c:strRef>
          </c:tx>
          <c:spPr>
            <a:solidFill>
              <a:srgbClr val="A69100"/>
            </a:solidFill>
            <a:ln>
              <a:noFill/>
            </a:ln>
            <a:effectLst/>
          </c:spPr>
          <c:invertIfNegative val="0"/>
          <c:dPt>
            <c:idx val="0"/>
            <c:invertIfNegative val="0"/>
            <c:bubble3D val="0"/>
            <c:spPr>
              <a:solidFill>
                <a:srgbClr val="D2D2D2"/>
              </a:solidFill>
              <a:ln>
                <a:noFill/>
              </a:ln>
              <a:effectLst/>
            </c:spPr>
            <c:extLst>
              <c:ext xmlns:c16="http://schemas.microsoft.com/office/drawing/2014/chart" uri="{C3380CC4-5D6E-409C-BE32-E72D297353CC}">
                <c16:uniqueId val="{00000001-7EC5-41EA-9BE0-299B4F632C7A}"/>
              </c:ext>
            </c:extLst>
          </c:dPt>
          <c:dPt>
            <c:idx val="1"/>
            <c:invertIfNegative val="0"/>
            <c:bubble3D val="0"/>
            <c:spPr>
              <a:solidFill>
                <a:srgbClr val="FFF000"/>
              </a:solidFill>
              <a:ln>
                <a:noFill/>
              </a:ln>
              <a:effectLst/>
            </c:spPr>
            <c:extLst>
              <c:ext xmlns:c16="http://schemas.microsoft.com/office/drawing/2014/chart" uri="{C3380CC4-5D6E-409C-BE32-E72D297353CC}">
                <c16:uniqueId val="{00000003-7EC5-41EA-9BE0-299B4F632C7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Stromverbrauch LHD
inkl. Eigenbetriebe (2019)</c:v>
                </c:pt>
                <c:pt idx="1">
                  <c:v>PV-Potenzial LHD
(mit Denkmalschutz), alle Dächer</c:v>
                </c:pt>
                <c:pt idx="2">
                  <c:v>PV-Potenzial LHD
(mit Denkmalschutz), nur gut geeignete Dächer*</c:v>
                </c:pt>
              </c:strCache>
            </c:strRef>
          </c:cat>
          <c:val>
            <c:numRef>
              <c:f>Tabelle1!$B$2:$B$4</c:f>
              <c:numCache>
                <c:formatCode>General</c:formatCode>
                <c:ptCount val="3"/>
                <c:pt idx="0">
                  <c:v>56</c:v>
                </c:pt>
                <c:pt idx="1">
                  <c:v>50.1</c:v>
                </c:pt>
                <c:pt idx="2">
                  <c:v>32.4</c:v>
                </c:pt>
              </c:numCache>
            </c:numRef>
          </c:val>
          <c:extLst>
            <c:ext xmlns:c16="http://schemas.microsoft.com/office/drawing/2014/chart" uri="{C3380CC4-5D6E-409C-BE32-E72D297353CC}">
              <c16:uniqueId val="{00000004-7EC5-41EA-9BE0-299B4F632C7A}"/>
            </c:ext>
          </c:extLst>
        </c:ser>
        <c:dLbls>
          <c:dLblPos val="inEnd"/>
          <c:showLegendKey val="0"/>
          <c:showVal val="1"/>
          <c:showCatName val="0"/>
          <c:showSerName val="0"/>
          <c:showPercent val="0"/>
          <c:showBubbleSize val="0"/>
        </c:dLbls>
        <c:gapWidth val="24"/>
        <c:overlap val="-56"/>
        <c:axId val="518821040"/>
        <c:axId val="518817432"/>
      </c:barChart>
      <c:catAx>
        <c:axId val="518821040"/>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518817432"/>
        <c:crosses val="autoZero"/>
        <c:auto val="1"/>
        <c:lblAlgn val="ctr"/>
        <c:lblOffset val="100"/>
        <c:tickLblSkip val="1"/>
        <c:noMultiLvlLbl val="0"/>
      </c:catAx>
      <c:valAx>
        <c:axId val="51881743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dirty="0" smtClean="0"/>
                  <a:t>Millionen kWh/a</a:t>
                </a:r>
                <a:endParaRPr lang="de-DE"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crossAx val="518821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005482034020599E-2"/>
          <c:y val="6.6621502623182102E-2"/>
          <c:w val="0.94773492440644402"/>
          <c:h val="0.93218475356586805"/>
        </c:manualLayout>
      </c:layout>
      <c:pieChart>
        <c:varyColors val="1"/>
        <c:dLbls>
          <c:showLegendKey val="0"/>
          <c:showVal val="0"/>
          <c:showCatName val="1"/>
          <c:showSerName val="0"/>
          <c:showPercent val="1"/>
          <c:showBubbleSize val="0"/>
          <c:showLeaderLines val="0"/>
        </c:dLbls>
        <c:firstSliceAng val="343"/>
      </c:pieChart>
      <c:spPr>
        <a:noFill/>
        <a:ln>
          <a:noFill/>
        </a:ln>
        <a:effectLst/>
      </c:spPr>
    </c:plotArea>
    <c:plotVisOnly val="1"/>
    <c:dispBlanksAs val="zero"/>
    <c:showDLblsOverMax val="0"/>
  </c:chart>
  <c:spPr>
    <a:noFill/>
    <a:ln>
      <a:noFill/>
    </a:ln>
    <a:effectLst/>
  </c:spPr>
  <c:txPr>
    <a:bodyPr/>
    <a:lstStyle/>
    <a:p>
      <a:pPr>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chemeClr val="accent6">
                <a:lumMod val="75000"/>
              </a:schemeClr>
            </a:solidFill>
            <a:ln w="53975">
              <a:solidFill>
                <a:schemeClr val="bg1"/>
              </a:solidFill>
            </a:ln>
            <a:effectLst/>
          </c:spPr>
          <c:dPt>
            <c:idx val="0"/>
            <c:bubble3D val="0"/>
            <c:spPr>
              <a:solidFill>
                <a:srgbClr val="A2C02E"/>
              </a:solidFill>
              <a:ln w="53975">
                <a:solidFill>
                  <a:schemeClr val="bg1"/>
                </a:solidFill>
              </a:ln>
              <a:effectLst/>
            </c:spPr>
            <c:extLst>
              <c:ext xmlns:c16="http://schemas.microsoft.com/office/drawing/2014/chart" uri="{C3380CC4-5D6E-409C-BE32-E72D297353CC}">
                <c16:uniqueId val="{00000001-4E67-4B16-A720-6D1974C3D768}"/>
              </c:ext>
            </c:extLst>
          </c:dPt>
          <c:dPt>
            <c:idx val="1"/>
            <c:bubble3D val="0"/>
            <c:spPr>
              <a:solidFill>
                <a:srgbClr val="A2C02E"/>
              </a:solidFill>
              <a:ln w="53975">
                <a:solidFill>
                  <a:schemeClr val="bg1"/>
                </a:solidFill>
              </a:ln>
              <a:effectLst/>
            </c:spPr>
            <c:extLst>
              <c:ext xmlns:c16="http://schemas.microsoft.com/office/drawing/2014/chart" uri="{C3380CC4-5D6E-409C-BE32-E72D297353CC}">
                <c16:uniqueId val="{00000003-4E67-4B16-A720-6D1974C3D768}"/>
              </c:ext>
            </c:extLst>
          </c:dPt>
          <c:dPt>
            <c:idx val="2"/>
            <c:bubble3D val="0"/>
            <c:spPr>
              <a:solidFill>
                <a:srgbClr val="DC911B"/>
              </a:solidFill>
              <a:ln w="53975">
                <a:solidFill>
                  <a:schemeClr val="bg1"/>
                </a:solidFill>
              </a:ln>
              <a:effectLst/>
            </c:spPr>
            <c:extLst>
              <c:ext xmlns:c16="http://schemas.microsoft.com/office/drawing/2014/chart" uri="{C3380CC4-5D6E-409C-BE32-E72D297353CC}">
                <c16:uniqueId val="{00000005-4E67-4B16-A720-6D1974C3D768}"/>
              </c:ext>
            </c:extLst>
          </c:dPt>
          <c:dPt>
            <c:idx val="3"/>
            <c:bubble3D val="0"/>
            <c:spPr>
              <a:solidFill>
                <a:srgbClr val="2296CF"/>
              </a:solidFill>
              <a:ln w="53975">
                <a:solidFill>
                  <a:schemeClr val="bg1"/>
                </a:solidFill>
              </a:ln>
              <a:effectLst/>
            </c:spPr>
            <c:extLst>
              <c:ext xmlns:c16="http://schemas.microsoft.com/office/drawing/2014/chart" uri="{C3380CC4-5D6E-409C-BE32-E72D297353CC}">
                <c16:uniqueId val="{00000007-4E67-4B16-A720-6D1974C3D768}"/>
              </c:ext>
            </c:extLst>
          </c:dPt>
          <c:dPt>
            <c:idx val="4"/>
            <c:bubble3D val="0"/>
            <c:spPr>
              <a:solidFill>
                <a:srgbClr val="2296CF"/>
              </a:solidFill>
              <a:ln w="53975">
                <a:solidFill>
                  <a:schemeClr val="bg1"/>
                </a:solidFill>
              </a:ln>
              <a:effectLst/>
            </c:spPr>
            <c:extLst>
              <c:ext xmlns:c16="http://schemas.microsoft.com/office/drawing/2014/chart" uri="{C3380CC4-5D6E-409C-BE32-E72D297353CC}">
                <c16:uniqueId val="{00000008-4E67-4B16-A720-6D1974C3D768}"/>
              </c:ext>
            </c:extLst>
          </c:dPt>
          <c:dPt>
            <c:idx val="5"/>
            <c:bubble3D val="0"/>
            <c:spPr>
              <a:solidFill>
                <a:srgbClr val="CA4F1C"/>
              </a:solidFill>
              <a:ln w="53975">
                <a:solidFill>
                  <a:schemeClr val="bg1"/>
                </a:solidFill>
              </a:ln>
              <a:effectLst/>
            </c:spPr>
            <c:extLst>
              <c:ext xmlns:c16="http://schemas.microsoft.com/office/drawing/2014/chart" uri="{C3380CC4-5D6E-409C-BE32-E72D297353CC}">
                <c16:uniqueId val="{00000009-4E67-4B16-A720-6D1974C3D768}"/>
              </c:ext>
            </c:extLst>
          </c:dPt>
          <c:dLbls>
            <c:delete val="1"/>
          </c:dLbls>
          <c:cat>
            <c:strRef>
              <c:f>Tabelle1!$A$2:$A$7</c:f>
              <c:strCache>
                <c:ptCount val="6"/>
                <c:pt idx="0">
                  <c:v>Vertreter*innen Stadtrat</c:v>
                </c:pt>
                <c:pt idx="1">
                  <c:v>Stadtbezirksbeiräte</c:v>
                </c:pt>
                <c:pt idx="2">
                  <c:v>Vertreter:innen Stadtverwaltung</c:v>
                </c:pt>
                <c:pt idx="3">
                  <c:v>Institutionelle Teilnehmer</c:v>
                </c:pt>
                <c:pt idx="4">
                  <c:v>Zufällig ausgewählte Bürger:innen</c:v>
                </c:pt>
                <c:pt idx="5">
                  <c:v>Eigentümer</c:v>
                </c:pt>
              </c:strCache>
            </c:strRef>
          </c:cat>
          <c:val>
            <c:numRef>
              <c:f>Tabelle1!$B$2:$B$7</c:f>
              <c:numCache>
                <c:formatCode>General</c:formatCode>
                <c:ptCount val="6"/>
                <c:pt idx="0">
                  <c:v>8</c:v>
                </c:pt>
                <c:pt idx="1">
                  <c:v>4</c:v>
                </c:pt>
                <c:pt idx="2">
                  <c:v>12</c:v>
                </c:pt>
                <c:pt idx="3">
                  <c:v>6</c:v>
                </c:pt>
                <c:pt idx="4">
                  <c:v>6</c:v>
                </c:pt>
                <c:pt idx="5">
                  <c:v>12</c:v>
                </c:pt>
              </c:numCache>
            </c:numRef>
          </c:val>
          <c:extLst>
            <c:ext xmlns:c16="http://schemas.microsoft.com/office/drawing/2014/chart" uri="{C3380CC4-5D6E-409C-BE32-E72D297353CC}">
              <c16:uniqueId val="{0000000A-4E67-4B16-A720-6D1974C3D768}"/>
            </c:ext>
          </c:extLst>
        </c:ser>
        <c:dLbls>
          <c:showLegendKey val="0"/>
          <c:showVal val="0"/>
          <c:showCatName val="1"/>
          <c:showSerName val="0"/>
          <c:showPercent val="1"/>
          <c:showBubbleSize val="0"/>
          <c:showLeaderLines val="1"/>
        </c:dLbls>
        <c:firstSliceAng val="360"/>
      </c:pieChart>
      <c:spPr>
        <a:noFill/>
        <a:ln>
          <a:noFill/>
        </a:ln>
        <a:effectLst/>
      </c:spPr>
    </c:plotArea>
    <c:plotVisOnly val="1"/>
    <c:dispBlanksAs val="zero"/>
    <c:showDLblsOverMax val="0"/>
  </c:chart>
  <c:spPr>
    <a:noFill/>
    <a:ln>
      <a:noFill/>
    </a:ln>
    <a:effectLst/>
  </c:spPr>
  <c:txPr>
    <a:bodyPr/>
    <a:lstStyle/>
    <a:p>
      <a:pPr>
        <a:defRPr/>
      </a:pPr>
      <a:endParaRPr lang="de-D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9202" cy="512304"/>
          </a:xfrm>
          <a:prstGeom prst="rect">
            <a:avLst/>
          </a:prstGeom>
        </p:spPr>
        <p:txBody>
          <a:bodyPr vert="horz" lIns="94796" tIns="47398" rIns="94796" bIns="47398" rtlCol="0"/>
          <a:lstStyle>
            <a:lvl1pPr algn="l">
              <a:defRPr sz="1200"/>
            </a:lvl1pPr>
          </a:lstStyle>
          <a:p>
            <a:endParaRPr lang="de-DE"/>
          </a:p>
        </p:txBody>
      </p:sp>
      <p:sp>
        <p:nvSpPr>
          <p:cNvPr id="3" name="Datumsplatzhalter 2"/>
          <p:cNvSpPr>
            <a:spLocks noGrp="1"/>
          </p:cNvSpPr>
          <p:nvPr>
            <p:ph type="dt" sz="quarter" idx="1"/>
          </p:nvPr>
        </p:nvSpPr>
        <p:spPr>
          <a:xfrm>
            <a:off x="4023203" y="0"/>
            <a:ext cx="3079202" cy="512304"/>
          </a:xfrm>
          <a:prstGeom prst="rect">
            <a:avLst/>
          </a:prstGeom>
        </p:spPr>
        <p:txBody>
          <a:bodyPr vert="horz" lIns="94796" tIns="47398" rIns="94796" bIns="47398" rtlCol="0"/>
          <a:lstStyle>
            <a:lvl1pPr algn="r">
              <a:defRPr sz="1200"/>
            </a:lvl1pPr>
          </a:lstStyle>
          <a:p>
            <a:fld id="{EFC7CD63-CFB0-464F-8278-9A4BF5A8F63A}" type="datetimeFigureOut">
              <a:rPr lang="de-DE" smtClean="0"/>
              <a:t>08.11.2022</a:t>
            </a:fld>
            <a:endParaRPr lang="de-DE"/>
          </a:p>
        </p:txBody>
      </p:sp>
      <p:sp>
        <p:nvSpPr>
          <p:cNvPr id="4" name="Fußzeilenplatzhalter 3"/>
          <p:cNvSpPr>
            <a:spLocks noGrp="1"/>
          </p:cNvSpPr>
          <p:nvPr>
            <p:ph type="ftr" sz="quarter" idx="2"/>
          </p:nvPr>
        </p:nvSpPr>
        <p:spPr>
          <a:xfrm>
            <a:off x="0" y="9722309"/>
            <a:ext cx="3079202" cy="512304"/>
          </a:xfrm>
          <a:prstGeom prst="rect">
            <a:avLst/>
          </a:prstGeom>
        </p:spPr>
        <p:txBody>
          <a:bodyPr vert="horz" lIns="94796" tIns="47398" rIns="94796" bIns="47398" rtlCol="0" anchor="b"/>
          <a:lstStyle>
            <a:lvl1pPr algn="l">
              <a:defRPr sz="1200"/>
            </a:lvl1pPr>
          </a:lstStyle>
          <a:p>
            <a:endParaRPr lang="de-DE"/>
          </a:p>
        </p:txBody>
      </p:sp>
      <p:sp>
        <p:nvSpPr>
          <p:cNvPr id="5" name="Foliennummernplatzhalter 4"/>
          <p:cNvSpPr>
            <a:spLocks noGrp="1"/>
          </p:cNvSpPr>
          <p:nvPr>
            <p:ph type="sldNum" sz="quarter" idx="3"/>
          </p:nvPr>
        </p:nvSpPr>
        <p:spPr>
          <a:xfrm>
            <a:off x="4023203" y="9722309"/>
            <a:ext cx="3079202" cy="512304"/>
          </a:xfrm>
          <a:prstGeom prst="rect">
            <a:avLst/>
          </a:prstGeom>
        </p:spPr>
        <p:txBody>
          <a:bodyPr vert="horz" lIns="94796" tIns="47398" rIns="94796" bIns="47398" rtlCol="0" anchor="b"/>
          <a:lstStyle>
            <a:lvl1pPr algn="r">
              <a:defRPr sz="1200"/>
            </a:lvl1pPr>
          </a:lstStyle>
          <a:p>
            <a:fld id="{48DA83CE-0C2C-4716-8CE3-F86F97AF2838}" type="slidenum">
              <a:rPr lang="de-DE" smtClean="0"/>
              <a:t>‹Nr.›</a:t>
            </a:fld>
            <a:endParaRPr lang="de-DE"/>
          </a:p>
        </p:txBody>
      </p:sp>
    </p:spTree>
    <p:extLst>
      <p:ext uri="{BB962C8B-B14F-4D97-AF65-F5344CB8AC3E}">
        <p14:creationId xmlns:p14="http://schemas.microsoft.com/office/powerpoint/2010/main" val="1362992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8427" cy="511731"/>
          </a:xfrm>
          <a:prstGeom prst="rect">
            <a:avLst/>
          </a:prstGeom>
        </p:spPr>
        <p:txBody>
          <a:bodyPr vert="horz" lIns="94796" tIns="47398" rIns="94796" bIns="47398" rtlCol="0"/>
          <a:lstStyle>
            <a:lvl1pPr algn="l">
              <a:defRPr sz="1200"/>
            </a:lvl1pPr>
          </a:lstStyle>
          <a:p>
            <a:endParaRPr lang="de-DE"/>
          </a:p>
        </p:txBody>
      </p:sp>
      <p:sp>
        <p:nvSpPr>
          <p:cNvPr id="3" name="Datumsplatzhalter 2"/>
          <p:cNvSpPr>
            <a:spLocks noGrp="1"/>
          </p:cNvSpPr>
          <p:nvPr>
            <p:ph type="dt" idx="1"/>
          </p:nvPr>
        </p:nvSpPr>
        <p:spPr>
          <a:xfrm>
            <a:off x="4023993" y="0"/>
            <a:ext cx="3078427" cy="511731"/>
          </a:xfrm>
          <a:prstGeom prst="rect">
            <a:avLst/>
          </a:prstGeom>
        </p:spPr>
        <p:txBody>
          <a:bodyPr vert="horz" lIns="94796" tIns="47398" rIns="94796" bIns="47398" rtlCol="0"/>
          <a:lstStyle>
            <a:lvl1pPr algn="r">
              <a:defRPr sz="1200"/>
            </a:lvl1pPr>
          </a:lstStyle>
          <a:p>
            <a:fld id="{EBF203C4-F03C-481E-B2B2-B66F06EF1C06}" type="datetimeFigureOut">
              <a:rPr lang="de-DE" smtClean="0"/>
              <a:t>08.11.2022</a:t>
            </a:fld>
            <a:endParaRPr lang="de-DE"/>
          </a:p>
        </p:txBody>
      </p:sp>
      <p:sp>
        <p:nvSpPr>
          <p:cNvPr id="4" name="Folienbildplatzhalter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96" tIns="47398" rIns="94796" bIns="47398" rtlCol="0" anchor="ctr"/>
          <a:lstStyle/>
          <a:p>
            <a:endParaRPr lang="de-DE"/>
          </a:p>
        </p:txBody>
      </p:sp>
      <p:sp>
        <p:nvSpPr>
          <p:cNvPr id="5" name="Notizenplatzhalter 4"/>
          <p:cNvSpPr>
            <a:spLocks noGrp="1"/>
          </p:cNvSpPr>
          <p:nvPr>
            <p:ph type="body" sz="quarter" idx="3"/>
          </p:nvPr>
        </p:nvSpPr>
        <p:spPr>
          <a:xfrm>
            <a:off x="710407" y="4861442"/>
            <a:ext cx="5683250" cy="4605576"/>
          </a:xfrm>
          <a:prstGeom prst="rect">
            <a:avLst/>
          </a:prstGeom>
        </p:spPr>
        <p:txBody>
          <a:bodyPr vert="horz" lIns="94796" tIns="47398" rIns="94796" bIns="47398"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1" y="9721106"/>
            <a:ext cx="3078427" cy="511731"/>
          </a:xfrm>
          <a:prstGeom prst="rect">
            <a:avLst/>
          </a:prstGeom>
        </p:spPr>
        <p:txBody>
          <a:bodyPr vert="horz" lIns="94796" tIns="47398" rIns="94796" bIns="47398" rtlCol="0" anchor="b"/>
          <a:lstStyle>
            <a:lvl1pPr algn="l">
              <a:defRPr sz="1200"/>
            </a:lvl1pPr>
          </a:lstStyle>
          <a:p>
            <a:endParaRPr lang="de-DE"/>
          </a:p>
        </p:txBody>
      </p:sp>
      <p:sp>
        <p:nvSpPr>
          <p:cNvPr id="7" name="Foliennummernplatzhalter 6"/>
          <p:cNvSpPr>
            <a:spLocks noGrp="1"/>
          </p:cNvSpPr>
          <p:nvPr>
            <p:ph type="sldNum" sz="quarter" idx="5"/>
          </p:nvPr>
        </p:nvSpPr>
        <p:spPr>
          <a:xfrm>
            <a:off x="4023993" y="9721106"/>
            <a:ext cx="3078427" cy="511731"/>
          </a:xfrm>
          <a:prstGeom prst="rect">
            <a:avLst/>
          </a:prstGeom>
        </p:spPr>
        <p:txBody>
          <a:bodyPr vert="horz" lIns="94796" tIns="47398" rIns="94796" bIns="47398" rtlCol="0" anchor="b"/>
          <a:lstStyle>
            <a:lvl1pPr algn="r">
              <a:defRPr sz="1200"/>
            </a:lvl1pPr>
          </a:lstStyle>
          <a:p>
            <a:fld id="{95D7D438-B362-4354-9B2F-277447F79509}" type="slidenum">
              <a:rPr lang="de-DE" smtClean="0"/>
              <a:t>‹Nr.›</a:t>
            </a:fld>
            <a:endParaRPr lang="de-DE"/>
          </a:p>
        </p:txBody>
      </p:sp>
    </p:spTree>
    <p:extLst>
      <p:ext uri="{BB962C8B-B14F-4D97-AF65-F5344CB8AC3E}">
        <p14:creationId xmlns:p14="http://schemas.microsoft.com/office/powerpoint/2010/main" val="157751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Auftrag</a:t>
            </a:r>
          </a:p>
          <a:p>
            <a:pPr marL="177742" indent="-177742" eaLnBrk="0" fontAlgn="base" hangingPunct="0">
              <a:spcBef>
                <a:spcPts val="207"/>
              </a:spcBef>
              <a:spcAft>
                <a:spcPct val="0"/>
              </a:spcAft>
              <a:buFontTx/>
              <a:buChar char="-"/>
              <a:defRPr/>
            </a:pPr>
            <a:r>
              <a:rPr lang="de-DE" dirty="0"/>
              <a:t>Vortrag 40 Minuten </a:t>
            </a:r>
          </a:p>
          <a:p>
            <a:pPr marL="177742" indent="-177742" eaLnBrk="0" fontAlgn="base" hangingPunct="0">
              <a:spcBef>
                <a:spcPts val="207"/>
              </a:spcBef>
              <a:spcAft>
                <a:spcPct val="0"/>
              </a:spcAft>
              <a:buFontTx/>
              <a:buChar char="-"/>
              <a:defRPr/>
            </a:pPr>
            <a:r>
              <a:rPr lang="de-DE" dirty="0">
                <a:solidFill>
                  <a:schemeClr val="accent3">
                    <a:lumMod val="75000"/>
                  </a:schemeClr>
                </a:solidFill>
              </a:rPr>
              <a:t>Darstellung Neue Leipzig Charta für die Stadtentwicklung (mit den drei Schwerpunkten gerecht, grün und produktiv)</a:t>
            </a:r>
          </a:p>
          <a:p>
            <a:pPr marL="177742" indent="-177742" eaLnBrk="0" fontAlgn="base" hangingPunct="0">
              <a:spcBef>
                <a:spcPts val="207"/>
              </a:spcBef>
              <a:spcAft>
                <a:spcPct val="0"/>
              </a:spcAft>
              <a:buFontTx/>
              <a:buChar char="-"/>
              <a:defRPr/>
            </a:pPr>
            <a:r>
              <a:rPr lang="de-DE" dirty="0">
                <a:solidFill>
                  <a:schemeClr val="accent3">
                    <a:lumMod val="75000"/>
                  </a:schemeClr>
                </a:solidFill>
              </a:rPr>
              <a:t>entsprechend sollte dann der weitere Vortrag inhaltlich gegliedert werden: beginnend mit dem neuen INSEK</a:t>
            </a:r>
          </a:p>
          <a:p>
            <a:pPr marL="177742" indent="-177742" eaLnBrk="0" fontAlgn="base" hangingPunct="0">
              <a:spcBef>
                <a:spcPts val="207"/>
              </a:spcBef>
              <a:spcAft>
                <a:spcPct val="0"/>
              </a:spcAft>
              <a:buFontTx/>
              <a:buChar char="-"/>
              <a:defRPr/>
            </a:pPr>
            <a:r>
              <a:rPr lang="de-DE" dirty="0">
                <a:solidFill>
                  <a:schemeClr val="accent3">
                    <a:lumMod val="75000"/>
                  </a:schemeClr>
                </a:solidFill>
              </a:rPr>
              <a:t>kooperative Stadtteilentwicklung Alter Leipziger Bahnhof</a:t>
            </a:r>
          </a:p>
          <a:p>
            <a:pPr marL="177742" indent="-177742" eaLnBrk="0" fontAlgn="base" hangingPunct="0">
              <a:spcBef>
                <a:spcPts val="207"/>
              </a:spcBef>
              <a:spcAft>
                <a:spcPct val="0"/>
              </a:spcAft>
              <a:buFontTx/>
              <a:buChar char="-"/>
              <a:defRPr/>
            </a:pPr>
            <a:r>
              <a:rPr lang="de-DE" dirty="0">
                <a:solidFill>
                  <a:schemeClr val="accent3">
                    <a:lumMod val="75000"/>
                  </a:schemeClr>
                </a:solidFill>
              </a:rPr>
              <a:t>Flächenerwerbs- und Entwicklungsstrategie</a:t>
            </a:r>
          </a:p>
          <a:p>
            <a:pPr marL="177742" indent="-177742" eaLnBrk="0" fontAlgn="base" hangingPunct="0">
              <a:spcBef>
                <a:spcPts val="207"/>
              </a:spcBef>
              <a:spcAft>
                <a:spcPct val="0"/>
              </a:spcAft>
              <a:buFontTx/>
              <a:buChar char="-"/>
              <a:defRPr/>
            </a:pPr>
            <a:r>
              <a:rPr lang="de-DE" dirty="0"/>
              <a:t>Dresdner Mobilitätsplan 2035+ (mit den 14 Zielen)</a:t>
            </a:r>
          </a:p>
          <a:p>
            <a:pPr marL="177742" indent="-177742" eaLnBrk="0" fontAlgn="base" hangingPunct="0">
              <a:spcBef>
                <a:spcPts val="207"/>
              </a:spcBef>
              <a:spcAft>
                <a:spcPct val="0"/>
              </a:spcAft>
              <a:buFontTx/>
              <a:buChar char="-"/>
              <a:defRPr/>
            </a:pPr>
            <a:r>
              <a:rPr lang="de-DE" dirty="0">
                <a:solidFill>
                  <a:schemeClr val="accent3">
                    <a:lumMod val="75000"/>
                  </a:schemeClr>
                </a:solidFill>
              </a:rPr>
              <a:t>energetischer Standard für kommunale Gebäude </a:t>
            </a:r>
          </a:p>
          <a:p>
            <a:pPr marL="177742" indent="-177742" eaLnBrk="0" fontAlgn="base" hangingPunct="0">
              <a:spcBef>
                <a:spcPts val="207"/>
              </a:spcBef>
              <a:spcAft>
                <a:spcPct val="0"/>
              </a:spcAft>
              <a:buFontTx/>
              <a:buChar char="-"/>
              <a:defRPr/>
            </a:pPr>
            <a:r>
              <a:rPr lang="de-DE" dirty="0"/>
              <a:t>geplante PV-Offensive</a:t>
            </a:r>
          </a:p>
          <a:p>
            <a:pPr marL="177742" indent="-177742" eaLnBrk="0" fontAlgn="base" hangingPunct="0">
              <a:spcBef>
                <a:spcPts val="207"/>
              </a:spcBef>
              <a:spcAft>
                <a:spcPct val="0"/>
              </a:spcAft>
              <a:buFontTx/>
              <a:buChar char="-"/>
              <a:defRPr/>
            </a:pPr>
            <a:r>
              <a:rPr lang="de-DE" dirty="0">
                <a:solidFill>
                  <a:schemeClr val="accent3">
                    <a:lumMod val="75000"/>
                  </a:schemeClr>
                </a:solidFill>
              </a:rPr>
              <a:t>Begrünungssatzung</a:t>
            </a:r>
          </a:p>
          <a:p>
            <a:pPr marL="177742" indent="-177742" eaLnBrk="0" fontAlgn="base" hangingPunct="0">
              <a:spcBef>
                <a:spcPts val="207"/>
              </a:spcBef>
              <a:spcAft>
                <a:spcPct val="0"/>
              </a:spcAft>
              <a:buFontTx/>
              <a:buChar char="-"/>
              <a:defRPr/>
            </a:pPr>
            <a:r>
              <a:rPr lang="de-DE" dirty="0">
                <a:solidFill>
                  <a:schemeClr val="accent3">
                    <a:lumMod val="75000"/>
                  </a:schemeClr>
                </a:solidFill>
              </a:rPr>
              <a:t>Gestaltungsleitlinie für Architektur und Stadtraum</a:t>
            </a:r>
          </a:p>
          <a:p>
            <a:pPr marL="177742" indent="-177742" eaLnBrk="0" fontAlgn="base" hangingPunct="0">
              <a:spcBef>
                <a:spcPts val="207"/>
              </a:spcBef>
              <a:spcAft>
                <a:spcPct val="0"/>
              </a:spcAft>
              <a:buFontTx/>
              <a:buChar char="-"/>
              <a:defRPr/>
            </a:pPr>
            <a:r>
              <a:rPr lang="de-DE" dirty="0">
                <a:solidFill>
                  <a:schemeClr val="accent3">
                    <a:lumMod val="75000"/>
                  </a:schemeClr>
                </a:solidFill>
              </a:rPr>
              <a:t>Städtebauförderung/Programm Zukunft Innenstadt und Zentren (produktive Stadt)</a:t>
            </a:r>
            <a:br>
              <a:rPr lang="de-DE" dirty="0">
                <a:solidFill>
                  <a:schemeClr val="accent3">
                    <a:lumMod val="75000"/>
                  </a:schemeClr>
                </a:solidFill>
              </a:rPr>
            </a:br>
            <a:endParaRPr lang="de-DE" dirty="0">
              <a:solidFill>
                <a:schemeClr val="accent3">
                  <a:lumMod val="75000"/>
                </a:schemeClr>
              </a:solidFill>
            </a:endParaRPr>
          </a:p>
          <a:p>
            <a:pPr marL="177742" indent="-177742" eaLnBrk="0" fontAlgn="base" hangingPunct="0">
              <a:spcBef>
                <a:spcPts val="207"/>
              </a:spcBef>
              <a:spcAft>
                <a:spcPct val="0"/>
              </a:spcAft>
              <a:buFontTx/>
              <a:buChar char="-"/>
              <a:defRPr/>
            </a:pPr>
            <a:r>
              <a:rPr lang="de-DE" dirty="0"/>
              <a:t>Wichtig ist, jeweils den Umsetzungsstand, aber auch die (politischen) Konflikte darzustellen</a:t>
            </a:r>
          </a:p>
          <a:p>
            <a:pPr marL="177742" indent="-177742" eaLnBrk="0" fontAlgn="base" hangingPunct="0">
              <a:spcBef>
                <a:spcPts val="207"/>
              </a:spcBef>
              <a:spcAft>
                <a:spcPct val="0"/>
              </a:spcAft>
              <a:buFontTx/>
              <a:buChar char="-"/>
              <a:defRPr/>
            </a:pPr>
            <a:r>
              <a:rPr lang="de-DE" dirty="0"/>
              <a:t>Optimal wäre es, wenn wir an einigen Stellen Ansatzpunkte finden, wo der Bürger gefordert ist/sein wird (z.B. Bürgerbeteiligung/Begrünungssatzung etc.)</a:t>
            </a:r>
            <a:br>
              <a:rPr lang="de-DE" dirty="0"/>
            </a:br>
            <a:endParaRPr lang="de-DE" dirty="0"/>
          </a:p>
          <a:p>
            <a:endParaRPr lang="de-DE" dirty="0"/>
          </a:p>
        </p:txBody>
      </p:sp>
      <p:sp>
        <p:nvSpPr>
          <p:cNvPr id="4" name="Foliennummernplatzhalter 3"/>
          <p:cNvSpPr>
            <a:spLocks noGrp="1"/>
          </p:cNvSpPr>
          <p:nvPr>
            <p:ph type="sldNum" sz="quarter" idx="10"/>
          </p:nvPr>
        </p:nvSpPr>
        <p:spPr/>
        <p:txBody>
          <a:bodyPr/>
          <a:lstStyle/>
          <a:p>
            <a:fld id="{95D7D438-B362-4354-9B2F-277447F79509}" type="slidenum">
              <a:rPr lang="de-DE" smtClean="0"/>
              <a:t>1</a:t>
            </a:fld>
            <a:endParaRPr lang="de-DE"/>
          </a:p>
        </p:txBody>
      </p:sp>
    </p:spTree>
    <p:extLst>
      <p:ext uri="{BB962C8B-B14F-4D97-AF65-F5344CB8AC3E}">
        <p14:creationId xmlns:p14="http://schemas.microsoft.com/office/powerpoint/2010/main" val="801797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212" indent="-184212">
              <a:buFont typeface="Wingdings" panose="05000000000000000000" pitchFamily="2" charset="2"/>
              <a:buChar char="§"/>
            </a:pPr>
            <a:endParaRPr lang="de-DE" dirty="0" smtClean="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13</a:t>
            </a:fld>
            <a:endParaRPr lang="de-DE">
              <a:solidFill>
                <a:prstClr val="black"/>
              </a:solidFill>
              <a:latin typeface="Calibri"/>
            </a:endParaRPr>
          </a:p>
        </p:txBody>
      </p:sp>
    </p:spTree>
    <p:extLst>
      <p:ext uri="{BB962C8B-B14F-4D97-AF65-F5344CB8AC3E}">
        <p14:creationId xmlns:p14="http://schemas.microsoft.com/office/powerpoint/2010/main" val="3763360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rgbClr val="000000"/>
                </a:solidFill>
              </a:rPr>
              <a:t>-----</a:t>
            </a:r>
          </a:p>
          <a:p>
            <a:r>
              <a:rPr lang="de-DE" dirty="0">
                <a:solidFill>
                  <a:srgbClr val="000000"/>
                </a:solidFill>
              </a:rPr>
              <a:t>Schlüsselprojekte zum Zukunftsthema Ressourcenschonende Stadt</a:t>
            </a:r>
          </a:p>
          <a:p>
            <a:pPr marL="296237" indent="-296237" defTabSz="735525">
              <a:buClr>
                <a:srgbClr val="FFEB20"/>
              </a:buClr>
              <a:buFont typeface="Wingdings" panose="05000000000000000000" pitchFamily="2" charset="2"/>
              <a:buChar char="§"/>
              <a:defRPr/>
            </a:pPr>
            <a:r>
              <a:rPr lang="de-DE" dirty="0">
                <a:solidFill>
                  <a:srgbClr val="000000"/>
                </a:solidFill>
              </a:rPr>
              <a:t>Energetische Quartiersentwicklung</a:t>
            </a:r>
          </a:p>
          <a:p>
            <a:pPr marL="296237" indent="-296237" defTabSz="735525">
              <a:buClr>
                <a:srgbClr val="FFEB20"/>
              </a:buClr>
              <a:buFont typeface="Wingdings" panose="05000000000000000000" pitchFamily="2" charset="2"/>
              <a:buChar char="§"/>
              <a:defRPr/>
            </a:pPr>
            <a:r>
              <a:rPr lang="de-DE" dirty="0">
                <a:solidFill>
                  <a:srgbClr val="000000"/>
                </a:solidFill>
              </a:rPr>
              <a:t>Bau Fernwärmeleitung mit Elbquerung nach Pieschen</a:t>
            </a:r>
          </a:p>
          <a:p>
            <a:pPr marL="296237" indent="-296237" defTabSz="735525">
              <a:buClr>
                <a:srgbClr val="FFEB20"/>
              </a:buClr>
              <a:buFont typeface="Wingdings" panose="05000000000000000000" pitchFamily="2" charset="2"/>
              <a:buChar char="§"/>
              <a:defRPr/>
            </a:pPr>
            <a:r>
              <a:rPr lang="de-DE" dirty="0" err="1">
                <a:solidFill>
                  <a:srgbClr val="000000"/>
                </a:solidFill>
              </a:rPr>
              <a:t>Solarthermieanlage</a:t>
            </a:r>
            <a:r>
              <a:rPr lang="de-DE" dirty="0">
                <a:solidFill>
                  <a:srgbClr val="000000"/>
                </a:solidFill>
              </a:rPr>
              <a:t> und großtechnischer Langzeitwärmespeicher am Dresdner Heller</a:t>
            </a:r>
          </a:p>
          <a:p>
            <a:pPr marL="296237" indent="-296237" defTabSz="735525">
              <a:buClr>
                <a:srgbClr val="FFEB20"/>
              </a:buClr>
              <a:buFont typeface="Wingdings" panose="05000000000000000000" pitchFamily="2" charset="2"/>
              <a:buChar char="§"/>
              <a:defRPr/>
            </a:pPr>
            <a:endParaRPr lang="de-DE" dirty="0">
              <a:solidFill>
                <a:srgbClr val="000000"/>
              </a:solidFill>
            </a:endParaRPr>
          </a:p>
          <a:p>
            <a:pPr marL="296237" indent="-296237" defTabSz="735525">
              <a:buClr>
                <a:srgbClr val="FFEB20"/>
              </a:buClr>
              <a:buFont typeface="Wingdings" panose="05000000000000000000" pitchFamily="2" charset="2"/>
              <a:buChar char="§"/>
              <a:defRPr/>
            </a:pPr>
            <a:r>
              <a:rPr lang="de-DE" dirty="0">
                <a:solidFill>
                  <a:srgbClr val="000000"/>
                </a:solidFill>
              </a:rPr>
              <a:t>Errichtung intermodaler Mobilitätspunkte (konkrete Planung zur pilothaften Umsetzung)</a:t>
            </a:r>
          </a:p>
          <a:p>
            <a:pPr marL="296237" indent="-296237" defTabSz="735525">
              <a:buClr>
                <a:srgbClr val="FFEB20"/>
              </a:buClr>
              <a:buFont typeface="Wingdings" panose="05000000000000000000" pitchFamily="2" charset="2"/>
              <a:buChar char="§"/>
              <a:defRPr/>
            </a:pPr>
            <a:r>
              <a:rPr lang="de-DE" dirty="0">
                <a:solidFill>
                  <a:srgbClr val="000000"/>
                </a:solidFill>
              </a:rPr>
              <a:t>Erweiterung/Ausbau des vorhandenen Straßenbahnnetzes (Linie Johannstadt –Plauen, Löbtau-Südvorstadt-Strehlen)</a:t>
            </a:r>
          </a:p>
          <a:p>
            <a:pPr marL="296237" indent="-296237" defTabSz="735525">
              <a:buClr>
                <a:srgbClr val="FFEB20"/>
              </a:buClr>
              <a:buFont typeface="Wingdings" panose="05000000000000000000" pitchFamily="2" charset="2"/>
              <a:buChar char="§"/>
              <a:defRPr/>
            </a:pPr>
            <a:endParaRPr lang="de-DE" dirty="0">
              <a:solidFill>
                <a:srgbClr val="000000"/>
              </a:solidFill>
            </a:endParaRPr>
          </a:p>
          <a:p>
            <a:pPr marL="296237" indent="-296237" defTabSz="735525">
              <a:buClr>
                <a:srgbClr val="FFEB20"/>
              </a:buClr>
              <a:buFont typeface="Wingdings" panose="05000000000000000000" pitchFamily="2" charset="2"/>
              <a:buChar char="§"/>
              <a:defRPr/>
            </a:pPr>
            <a:r>
              <a:rPr lang="de-DE" dirty="0">
                <a:solidFill>
                  <a:srgbClr val="000000"/>
                </a:solidFill>
              </a:rPr>
              <a:t>System Geberbach/Prohliser Landgraben Dresden </a:t>
            </a:r>
            <a:r>
              <a:rPr lang="de-DE" dirty="0" err="1">
                <a:solidFill>
                  <a:srgbClr val="000000"/>
                </a:solidFill>
              </a:rPr>
              <a:t>Reick</a:t>
            </a:r>
            <a:r>
              <a:rPr lang="de-DE" dirty="0">
                <a:solidFill>
                  <a:srgbClr val="000000"/>
                </a:solidFill>
              </a:rPr>
              <a:t>/</a:t>
            </a:r>
            <a:r>
              <a:rPr lang="de-DE" dirty="0" err="1">
                <a:solidFill>
                  <a:srgbClr val="000000"/>
                </a:solidFill>
              </a:rPr>
              <a:t>Dobritz</a:t>
            </a:r>
            <a:r>
              <a:rPr lang="de-DE" dirty="0">
                <a:solidFill>
                  <a:srgbClr val="000000"/>
                </a:solidFill>
              </a:rPr>
              <a:t> ertüchtigen (Hochwasserschutz und Regenwassermanagement; Programm Zukunft Stadtgrün)</a:t>
            </a:r>
          </a:p>
          <a:p>
            <a:pPr marL="296237" indent="-296237" defTabSz="735525">
              <a:buClr>
                <a:srgbClr val="FFEB20"/>
              </a:buClr>
              <a:buFont typeface="Wingdings" panose="05000000000000000000" pitchFamily="2" charset="2"/>
              <a:buChar char="§"/>
              <a:defRPr/>
            </a:pPr>
            <a:r>
              <a:rPr lang="de-DE" dirty="0">
                <a:solidFill>
                  <a:srgbClr val="000000"/>
                </a:solidFill>
              </a:rPr>
              <a:t>Herstellung des HQ500-Schutzes an der Weißeritz</a:t>
            </a:r>
          </a:p>
          <a:p>
            <a:pPr defTabSz="735525">
              <a:buClr>
                <a:srgbClr val="FFEB20"/>
              </a:buClr>
              <a:defRPr/>
            </a:pPr>
            <a:endParaRPr lang="de-DE" dirty="0">
              <a:solidFill>
                <a:srgbClr val="000000"/>
              </a:solidFill>
            </a:endParaRPr>
          </a:p>
          <a:p>
            <a:pPr marL="296237" indent="-296237" defTabSz="735525">
              <a:buClr>
                <a:srgbClr val="FFEB20"/>
              </a:buClr>
              <a:buFont typeface="Wingdings" panose="05000000000000000000" pitchFamily="2" charset="2"/>
              <a:buChar char="§"/>
              <a:defRPr/>
            </a:pPr>
            <a:r>
              <a:rPr lang="de-DE" dirty="0">
                <a:solidFill>
                  <a:srgbClr val="000000"/>
                </a:solidFill>
              </a:rPr>
              <a:t>Umsetzung der Gestaltung des Altstädter Promenadenrings</a:t>
            </a:r>
          </a:p>
          <a:p>
            <a:pPr marL="296237" indent="-296237" defTabSz="735525">
              <a:buClr>
                <a:srgbClr val="FFEB20"/>
              </a:buClr>
              <a:buFont typeface="Wingdings" panose="05000000000000000000" pitchFamily="2" charset="2"/>
              <a:buChar char="§"/>
              <a:defRPr/>
            </a:pPr>
            <a:r>
              <a:rPr lang="de-DE" dirty="0">
                <a:solidFill>
                  <a:srgbClr val="000000"/>
                </a:solidFill>
              </a:rPr>
              <a:t>Planungen zum Südpark mit Vernetzung zu benachbarten Freiraumbereichen</a:t>
            </a:r>
          </a:p>
          <a:p>
            <a:pPr marL="296237" indent="-296237" defTabSz="735525">
              <a:buClr>
                <a:srgbClr val="FFEB20"/>
              </a:buClr>
              <a:buFont typeface="Wingdings" panose="05000000000000000000" pitchFamily="2" charset="2"/>
              <a:buChar char="§"/>
              <a:defRPr/>
            </a:pPr>
            <a:r>
              <a:rPr lang="de-DE" dirty="0">
                <a:solidFill>
                  <a:srgbClr val="000000"/>
                </a:solidFill>
              </a:rPr>
              <a:t>Programm Zukunft Stadtgrün, Umsetzung Maßnahmenpaket im Altelbarm</a:t>
            </a:r>
          </a:p>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14</a:t>
            </a:fld>
            <a:endParaRPr lang="de-DE">
              <a:solidFill>
                <a:prstClr val="black"/>
              </a:solidFill>
              <a:latin typeface="Calibri"/>
            </a:endParaRPr>
          </a:p>
        </p:txBody>
      </p:sp>
    </p:spTree>
    <p:extLst>
      <p:ext uri="{BB962C8B-B14F-4D97-AF65-F5344CB8AC3E}">
        <p14:creationId xmlns:p14="http://schemas.microsoft.com/office/powerpoint/2010/main" val="1558292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a:t>
            </a:r>
            <a:r>
              <a:rPr lang="de-DE" baseline="0" dirty="0" smtClean="0"/>
              <a:t> Planungshinweiskarte ist als</a:t>
            </a:r>
            <a:r>
              <a:rPr lang="de-DE" dirty="0" smtClean="0"/>
              <a:t> Fachleitbild Stadtklima Anlage zum Landschaftsplan</a:t>
            </a:r>
            <a:r>
              <a:rPr lang="de-DE" baseline="0" dirty="0" smtClean="0"/>
              <a:t> …</a:t>
            </a:r>
            <a:endParaRPr lang="de-DE" dirty="0" smtClean="0"/>
          </a:p>
          <a:p>
            <a:endParaRPr lang="de-DE" dirty="0" smtClean="0"/>
          </a:p>
          <a:p>
            <a:r>
              <a:rPr lang="de-DE" dirty="0" smtClean="0"/>
              <a:t>„Auf der Grundlage der Analyse des klimatischen Ist-Zustandes im Stadtgebiet (Synthetische Klimafunktionskarte) wurde die Planungshinweiskarte zum Stadtklima entwickelt. Sie enthält Planungsempfehlungen, die dem Erhalt und der Verbesserung der bioklimatischen Situation und damit der Lebensqualität im Sinne § 1 (5) BauGB in der Stadt Dresden dienen. Die Umsetzung der dort aufgeführten Maßnahmen hat positive Effekte auf die bioklimatische und lufthygienische Situation im Stadtgebiet und damit auf die menschliche Gesundheit.“</a:t>
            </a:r>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15</a:t>
            </a:fld>
            <a:endParaRPr lang="de-DE">
              <a:solidFill>
                <a:prstClr val="black"/>
              </a:solidFill>
              <a:latin typeface="Calibri"/>
            </a:endParaRPr>
          </a:p>
        </p:txBody>
      </p:sp>
    </p:spTree>
    <p:extLst>
      <p:ext uri="{BB962C8B-B14F-4D97-AF65-F5344CB8AC3E}">
        <p14:creationId xmlns:p14="http://schemas.microsoft.com/office/powerpoint/2010/main" val="1552498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smtClean="0">
                <a:ea typeface="MS PGothic" pitchFamily="34" charset="-128"/>
                <a:cs typeface="ＭＳ Ｐゴシック" charset="0"/>
                <a:sym typeface="Wingdings" panose="05000000000000000000" pitchFamily="2" charset="2"/>
              </a:rPr>
              <a:t>Die Entwicklung der Treibhausgasemissionen</a:t>
            </a:r>
            <a:r>
              <a:rPr lang="de-DE" b="0" baseline="0" dirty="0" smtClean="0">
                <a:ea typeface="MS PGothic" pitchFamily="34" charset="-128"/>
                <a:cs typeface="ＭＳ Ｐゴシック" charset="0"/>
                <a:sym typeface="Wingdings" panose="05000000000000000000" pitchFamily="2" charset="2"/>
              </a:rPr>
              <a:t> (THG) bzw. der CO2-äquivalenten Emissionen in Dresden stagniert.</a:t>
            </a:r>
          </a:p>
          <a:p>
            <a:endParaRPr lang="de-DE" b="0" baseline="0" dirty="0" smtClean="0">
              <a:ea typeface="MS PGothic" pitchFamily="34" charset="-128"/>
              <a:cs typeface="ＭＳ Ｐゴシック" charset="0"/>
              <a:sym typeface="Wingdings" panose="05000000000000000000" pitchFamily="2" charset="2"/>
            </a:endParaRPr>
          </a:p>
          <a:p>
            <a:pPr defTabSz="947958">
              <a:defRPr/>
            </a:pPr>
            <a:r>
              <a:rPr lang="de-DE" dirty="0"/>
              <a:t>Die Klimaschutzziele, welche man sich im </a:t>
            </a:r>
            <a:r>
              <a:rPr lang="de-DE" dirty="0" smtClean="0">
                <a:ea typeface="MS PGothic" pitchFamily="34" charset="-128"/>
                <a:cs typeface="ＭＳ Ｐゴシック" charset="0"/>
                <a:sym typeface="Wingdings" panose="05000000000000000000" pitchFamily="2" charset="2"/>
              </a:rPr>
              <a:t>Integrierten Energie- u. Klimaschutzkonzept 2013 gegeben hatte,</a:t>
            </a:r>
            <a:r>
              <a:rPr lang="de-DE" baseline="0" dirty="0" smtClean="0">
                <a:ea typeface="MS PGothic" pitchFamily="34" charset="-128"/>
                <a:cs typeface="ＭＳ Ｐゴシック" charset="0"/>
                <a:sym typeface="Wingdings" panose="05000000000000000000" pitchFamily="2" charset="2"/>
              </a:rPr>
              <a:t> w</a:t>
            </a:r>
            <a:r>
              <a:rPr lang="de-DE" dirty="0"/>
              <a:t>urden bisher </a:t>
            </a:r>
            <a:r>
              <a:rPr lang="de-DE" b="1" dirty="0"/>
              <a:t>nicht</a:t>
            </a:r>
            <a:r>
              <a:rPr lang="de-DE" dirty="0"/>
              <a:t> erreicht</a:t>
            </a:r>
          </a:p>
          <a:p>
            <a:endParaRPr lang="de-DE" b="0" dirty="0" smtClean="0">
              <a:ea typeface="MS PGothic" pitchFamily="34" charset="-128"/>
              <a:cs typeface="ＭＳ Ｐゴシック" charset="0"/>
              <a:sym typeface="Wingdings" panose="05000000000000000000" pitchFamily="2" charset="2"/>
            </a:endParaRPr>
          </a:p>
          <a:p>
            <a:r>
              <a:rPr lang="de-DE" b="0" dirty="0" smtClean="0">
                <a:ea typeface="MS PGothic" pitchFamily="34" charset="-128"/>
                <a:cs typeface="ＭＳ Ｐゴシック" charset="0"/>
                <a:sym typeface="Wingdings" panose="05000000000000000000" pitchFamily="2" charset="2"/>
              </a:rPr>
              <a:t>Die Fortschreibung des IEK läuft aktuell und erklärtes Ziel ist,</a:t>
            </a:r>
            <a:r>
              <a:rPr lang="de-DE" b="0" baseline="0" dirty="0" smtClean="0">
                <a:ea typeface="MS PGothic" pitchFamily="34" charset="-128"/>
                <a:cs typeface="ＭＳ Ｐゴシック" charset="0"/>
                <a:sym typeface="Wingdings" panose="05000000000000000000" pitchFamily="2" charset="2"/>
              </a:rPr>
              <a:t> Klimaneutralität deutlich vor 2050 zu erreichen.</a:t>
            </a:r>
            <a:endParaRPr lang="de-DE" b="0" dirty="0" smtClean="0">
              <a:ea typeface="MS PGothic" pitchFamily="34" charset="-128"/>
              <a:cs typeface="ＭＳ Ｐゴシック" charset="0"/>
              <a:sym typeface="Wingdings" panose="05000000000000000000" pitchFamily="2" charset="2"/>
            </a:endParaRPr>
          </a:p>
          <a:p>
            <a:endParaRPr lang="de-DE" b="0" dirty="0" smtClean="0">
              <a:ea typeface="MS PGothic" pitchFamily="34" charset="-128"/>
              <a:cs typeface="ＭＳ Ｐゴシック" charset="0"/>
              <a:sym typeface="Wingdings" panose="05000000000000000000" pitchFamily="2" charset="2"/>
            </a:endParaRPr>
          </a:p>
          <a:p>
            <a:r>
              <a:rPr lang="de-DE" b="0" dirty="0" smtClean="0">
                <a:ea typeface="MS PGothic" pitchFamily="34" charset="-128"/>
                <a:cs typeface="ＭＳ Ｐゴシック" charset="0"/>
                <a:sym typeface="Wingdings" panose="05000000000000000000" pitchFamily="2" charset="2"/>
              </a:rPr>
              <a:t>-----</a:t>
            </a:r>
          </a:p>
          <a:p>
            <a:r>
              <a:rPr lang="de-DE" b="0" dirty="0" smtClean="0">
                <a:ea typeface="MS PGothic" pitchFamily="34" charset="-128"/>
                <a:cs typeface="ＭＳ Ｐゴシック" charset="0"/>
                <a:sym typeface="Wingdings" panose="05000000000000000000" pitchFamily="2" charset="2"/>
              </a:rPr>
              <a:t>Hinweise:</a:t>
            </a:r>
          </a:p>
          <a:p>
            <a:r>
              <a:rPr lang="de-DE" b="0" dirty="0" smtClean="0">
                <a:ea typeface="MS PGothic" pitchFamily="34" charset="-128"/>
                <a:cs typeface="ＭＳ Ｐゴシック" charset="0"/>
                <a:sym typeface="Wingdings" panose="05000000000000000000" pitchFamily="2" charset="2"/>
              </a:rPr>
              <a:t>„2013“: Integriertes Energie- u. Klimaschutzkonzept der Landeshauptstadt Dresden („Dresden auf dem Weg zur energieeffizienten Stadt“)</a:t>
            </a:r>
          </a:p>
          <a:p>
            <a:r>
              <a:rPr lang="de-DE" dirty="0"/>
              <a:t>im November 2012 fertiggestellt, Aktualisierung im Zuge der Beratung und gemäß Beschlussfassung durch den Stadtrat am 20.06.2013</a:t>
            </a:r>
          </a:p>
          <a:p>
            <a:endParaRPr lang="de-DE" dirty="0"/>
          </a:p>
          <a:p>
            <a:pPr marL="177742" indent="-177742">
              <a:buFontTx/>
              <a:buChar char="-"/>
            </a:pPr>
            <a:r>
              <a:rPr lang="de-DE" u="sng" dirty="0"/>
              <a:t>Die Klimaschutzziele (inkl. Emissionsreduktion um 41%) wurden bisher </a:t>
            </a:r>
            <a:r>
              <a:rPr lang="de-DE" b="1" u="sng" dirty="0"/>
              <a:t>nicht</a:t>
            </a:r>
            <a:r>
              <a:rPr lang="de-DE" u="sng" dirty="0"/>
              <a:t> erreicht</a:t>
            </a:r>
          </a:p>
          <a:p>
            <a:pPr marL="177742" indent="-177742">
              <a:buFontTx/>
              <a:buChar char="-"/>
            </a:pPr>
            <a:endParaRPr lang="de-DE" u="sng" dirty="0"/>
          </a:p>
          <a:p>
            <a:r>
              <a:rPr lang="de-DE" b="1" dirty="0"/>
              <a:t>Fortschreibung des IEK begonnen</a:t>
            </a:r>
          </a:p>
          <a:p>
            <a:r>
              <a:rPr lang="de-DE" dirty="0"/>
              <a:t>Stadratsbeschluss zur </a:t>
            </a:r>
            <a:r>
              <a:rPr lang="de-DE" u="sng" dirty="0"/>
              <a:t>Fortschreibung der Klimaziele </a:t>
            </a:r>
            <a:r>
              <a:rPr lang="de-DE" dirty="0"/>
              <a:t>Januar 2020, „mit der </a:t>
            </a:r>
            <a:r>
              <a:rPr lang="de-DE" u="sng" dirty="0" smtClean="0"/>
              <a:t>deutlich vor 2050 zu erreichenden Klimaneutralität</a:t>
            </a:r>
            <a:r>
              <a:rPr lang="de-DE" dirty="0" smtClean="0"/>
              <a:t>“</a:t>
            </a:r>
          </a:p>
          <a:p>
            <a:endParaRPr lang="de-DE" dirty="0"/>
          </a:p>
          <a:p>
            <a:r>
              <a:rPr lang="de-DE" dirty="0"/>
              <a:t>- Beschluss macht „Klimaschutz zur städtischen Aufgabe von höchster Priorität für die Daseinsvorsorge“</a:t>
            </a:r>
          </a:p>
          <a:p>
            <a:endParaRPr lang="de-DE" dirty="0" smtClean="0"/>
          </a:p>
          <a:p>
            <a:endParaRPr lang="de-DE" dirty="0" smtClean="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16</a:t>
            </a:fld>
            <a:endParaRPr lang="de-DE">
              <a:solidFill>
                <a:prstClr val="black"/>
              </a:solidFill>
              <a:latin typeface="Calibri"/>
            </a:endParaRPr>
          </a:p>
        </p:txBody>
      </p:sp>
    </p:spTree>
    <p:extLst>
      <p:ext uri="{BB962C8B-B14F-4D97-AF65-F5344CB8AC3E}">
        <p14:creationId xmlns:p14="http://schemas.microsoft.com/office/powerpoint/2010/main" val="1949346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17</a:t>
            </a:fld>
            <a:endParaRPr lang="de-DE">
              <a:solidFill>
                <a:prstClr val="black"/>
              </a:solidFill>
              <a:latin typeface="Calibri"/>
            </a:endParaRPr>
          </a:p>
        </p:txBody>
      </p:sp>
    </p:spTree>
    <p:extLst>
      <p:ext uri="{BB962C8B-B14F-4D97-AF65-F5344CB8AC3E}">
        <p14:creationId xmlns:p14="http://schemas.microsoft.com/office/powerpoint/2010/main" val="1605785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2019 beschlossene Richtlinie  „Dresden baut Grün“ ist eine Selbstverpflichtung</a:t>
            </a:r>
            <a:r>
              <a:rPr lang="de-DE" baseline="0" dirty="0" smtClean="0"/>
              <a:t> der Stadt für ihre eigenen Hochbauprojekte</a:t>
            </a:r>
          </a:p>
          <a:p>
            <a:endParaRPr lang="de-DE" dirty="0" smtClean="0"/>
          </a:p>
          <a:p>
            <a:pPr marL="177742" indent="-177742">
              <a:buFont typeface="Arial" pitchFamily="34" charset="0"/>
              <a:buChar char="•"/>
            </a:pPr>
            <a:r>
              <a:rPr lang="de-DE" dirty="0" smtClean="0"/>
              <a:t>sie besagt, dass bei allen kommunalen Hochbauvorhaben – also Neubau, Umbau und Erweiterungen – Fassaden- oder Dachbegrünung am Gebäude vorzusehen ist</a:t>
            </a:r>
          </a:p>
          <a:p>
            <a:pPr marL="177742" indent="-177742">
              <a:buFont typeface="Arial" pitchFamily="34" charset="0"/>
              <a:buChar char="•"/>
            </a:pPr>
            <a:endParaRPr lang="de-DE" dirty="0" smtClean="0"/>
          </a:p>
          <a:p>
            <a:pPr marL="177742" indent="-177742">
              <a:buFont typeface="Arial" pitchFamily="34" charset="0"/>
              <a:buChar char="•"/>
            </a:pPr>
            <a:r>
              <a:rPr lang="de-DE" dirty="0" smtClean="0"/>
              <a:t>Ausgezeichnet wurde sie 2020</a:t>
            </a:r>
            <a:r>
              <a:rPr lang="de-DE" baseline="0" dirty="0" smtClean="0"/>
              <a:t> </a:t>
            </a:r>
            <a:r>
              <a:rPr lang="de-DE" dirty="0" smtClean="0"/>
              <a:t>als </a:t>
            </a:r>
            <a:r>
              <a:rPr lang="de-DE" b="1" dirty="0" smtClean="0"/>
              <a:t>„Praxisbeispiel Klimaaktive Kommune 2020“ </a:t>
            </a:r>
            <a:r>
              <a:rPr lang="de-DE" dirty="0" smtClean="0"/>
              <a:t>im Wettbewerb des </a:t>
            </a:r>
            <a:r>
              <a:rPr lang="de-DE" dirty="0"/>
              <a:t>Bundesministeriums für Umwelt, Naturschutz und nukleare Sicherheit und des Deutschen Instituts für Urbanistik (Difu) in der Kategorie „Klimaanpassung in der Kommune“</a:t>
            </a:r>
            <a:endParaRPr lang="de-DE" dirty="0" smtClean="0"/>
          </a:p>
        </p:txBody>
      </p:sp>
    </p:spTree>
    <p:extLst>
      <p:ext uri="{BB962C8B-B14F-4D97-AF65-F5344CB8AC3E}">
        <p14:creationId xmlns:p14="http://schemas.microsoft.com/office/powerpoint/2010/main" val="3704759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Zusatzinformation zur Kita (kleines Bild links): großflächige Fassadenbegrünung mit ca. 300 qm über fast 12m Höhe = Prototyp in einer Kita</a:t>
            </a:r>
          </a:p>
          <a:p>
            <a:endParaRPr lang="de-DE" b="1" dirty="0"/>
          </a:p>
          <a:p>
            <a:endParaRPr lang="de-DE" b="1" dirty="0"/>
          </a:p>
          <a:p>
            <a:endParaRPr lang="de-DE" b="1" dirty="0"/>
          </a:p>
          <a:p>
            <a:r>
              <a:rPr lang="de-DE" b="1" dirty="0"/>
              <a:t>Weitere Inbetriebnahmen von Solar auf </a:t>
            </a:r>
            <a:r>
              <a:rPr lang="de-DE" b="1" dirty="0" err="1"/>
              <a:t>Gründach</a:t>
            </a:r>
            <a:r>
              <a:rPr lang="de-DE" b="1" dirty="0"/>
              <a:t> ab 2022 :</a:t>
            </a:r>
          </a:p>
          <a:p>
            <a:endParaRPr lang="de-DE" dirty="0"/>
          </a:p>
          <a:p>
            <a:r>
              <a:rPr lang="de-DE" dirty="0"/>
              <a:t>Gymnasium </a:t>
            </a:r>
            <a:r>
              <a:rPr lang="de-DE" dirty="0" err="1"/>
              <a:t>Klotzsche</a:t>
            </a:r>
            <a:r>
              <a:rPr lang="de-DE" dirty="0"/>
              <a:t>, K.-Marx-Str.</a:t>
            </a:r>
          </a:p>
          <a:p>
            <a:r>
              <a:rPr lang="de-DE" dirty="0"/>
              <a:t>Leistung: 64,8 kWp, Einsparung an CO</a:t>
            </a:r>
            <a:r>
              <a:rPr lang="de-DE" baseline="-25000" dirty="0"/>
              <a:t>2</a:t>
            </a:r>
            <a:r>
              <a:rPr lang="de-DE" dirty="0"/>
              <a:t>: 25 t/a </a:t>
            </a:r>
          </a:p>
          <a:p>
            <a:endParaRPr lang="de-DE" dirty="0"/>
          </a:p>
          <a:p>
            <a:r>
              <a:rPr lang="de-DE" sz="1100" dirty="0"/>
              <a:t>Sporthalle 113. GS, G.-Nerlich-Str.</a:t>
            </a:r>
            <a:endParaRPr lang="de-DE" dirty="0"/>
          </a:p>
          <a:p>
            <a:r>
              <a:rPr lang="de-DE" dirty="0"/>
              <a:t>Leistung: 20 kWp, Einsparung an CO</a:t>
            </a:r>
            <a:r>
              <a:rPr lang="de-DE" baseline="-25000" dirty="0"/>
              <a:t>2</a:t>
            </a:r>
            <a:r>
              <a:rPr lang="de-DE" dirty="0"/>
              <a:t>: 9 t/a </a:t>
            </a:r>
          </a:p>
          <a:p>
            <a:endParaRPr lang="de-DE" dirty="0"/>
          </a:p>
          <a:p>
            <a:r>
              <a:rPr lang="de-DE" dirty="0"/>
              <a:t>151.OS, </a:t>
            </a:r>
            <a:r>
              <a:rPr lang="de-DE" dirty="0" err="1"/>
              <a:t>Königsbrücker</a:t>
            </a:r>
            <a:r>
              <a:rPr lang="de-DE" dirty="0"/>
              <a:t> Str. 115 (Gründach auf Sporthalle)</a:t>
            </a:r>
          </a:p>
          <a:p>
            <a:r>
              <a:rPr lang="de-DE" dirty="0"/>
              <a:t>Leistung: 45 kWp, Einsparung an CO</a:t>
            </a:r>
            <a:r>
              <a:rPr lang="de-DE" baseline="-25000" dirty="0"/>
              <a:t>2</a:t>
            </a:r>
            <a:r>
              <a:rPr lang="de-DE" dirty="0"/>
              <a:t>: 20 t/a </a:t>
            </a:r>
          </a:p>
          <a:p>
            <a:endParaRPr lang="de-DE" dirty="0"/>
          </a:p>
          <a:p>
            <a:endParaRPr lang="de-DE" dirty="0"/>
          </a:p>
          <a:p>
            <a:r>
              <a:rPr lang="de-DE" b="1" dirty="0"/>
              <a:t>Inbetriebnahme 2023:</a:t>
            </a:r>
          </a:p>
          <a:p>
            <a:endParaRPr lang="de-DE" b="1" dirty="0"/>
          </a:p>
          <a:p>
            <a:r>
              <a:rPr lang="de-DE" dirty="0"/>
              <a:t>Gymnasium Plauen, Sporthalle </a:t>
            </a:r>
          </a:p>
          <a:p>
            <a:r>
              <a:rPr lang="de-DE" dirty="0"/>
              <a:t>Leistung: 41 kWp, Einsparung an CO</a:t>
            </a:r>
            <a:r>
              <a:rPr lang="de-DE" baseline="-25000" dirty="0"/>
              <a:t>2</a:t>
            </a:r>
            <a:r>
              <a:rPr lang="de-DE" dirty="0"/>
              <a:t>: 17 t/a</a:t>
            </a:r>
          </a:p>
          <a:p>
            <a:r>
              <a:rPr lang="de-DE" sz="1100" dirty="0">
                <a:solidFill>
                  <a:srgbClr val="FF0000"/>
                </a:solidFill>
              </a:rPr>
              <a:t>zusätzlich …m² begrünte Fassadenflächen</a:t>
            </a:r>
          </a:p>
        </p:txBody>
      </p:sp>
    </p:spTree>
    <p:extLst>
      <p:ext uri="{BB962C8B-B14F-4D97-AF65-F5344CB8AC3E}">
        <p14:creationId xmlns:p14="http://schemas.microsoft.com/office/powerpoint/2010/main" val="1056726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Neubau einer Kindertagesstätte in Holzsystembauweise mit 60 Krippen- und 90 Kindergartenplätzen auf ca. 1550 qm.</a:t>
            </a:r>
          </a:p>
          <a:p>
            <a:endParaRPr lang="de-DE" dirty="0" smtClean="0"/>
          </a:p>
          <a:p>
            <a:r>
              <a:rPr lang="de-DE" dirty="0" smtClean="0"/>
              <a:t>Das dreigeschossige Gebäude wurde in Holzsystembauweise als massiver Bau mit Vollholzwänden ausgeführt.</a:t>
            </a:r>
          </a:p>
          <a:p>
            <a:endParaRPr lang="de-DE" dirty="0" smtClean="0"/>
          </a:p>
          <a:p>
            <a:r>
              <a:rPr lang="de-DE" dirty="0" smtClean="0"/>
              <a:t>Die Gartenfassade, welche durch die großzügigen, regelmäßigen Fensteröffnungen gegliedert wird, ist mit vorgefertigten Lamellenholztafeln aus Lärchenholz bekleidet.</a:t>
            </a:r>
          </a:p>
          <a:p>
            <a:endParaRPr lang="de-DE" dirty="0" smtClean="0"/>
          </a:p>
        </p:txBody>
      </p:sp>
    </p:spTree>
    <p:extLst>
      <p:ext uri="{BB962C8B-B14F-4D97-AF65-F5344CB8AC3E}">
        <p14:creationId xmlns:p14="http://schemas.microsoft.com/office/powerpoint/2010/main" val="262569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Der</a:t>
            </a:r>
            <a:r>
              <a:rPr lang="de-DE" baseline="0" dirty="0" smtClean="0"/>
              <a:t> Neubau des </a:t>
            </a:r>
            <a:r>
              <a:rPr lang="de-DE" baseline="0" dirty="0" err="1" smtClean="0"/>
              <a:t>Vitzthumgymnasiums</a:t>
            </a:r>
            <a:r>
              <a:rPr lang="de-DE" baseline="0" dirty="0" smtClean="0"/>
              <a:t> ist ein sehr gutes Beispiel für die Anwendung der Prinzipien der Kreislaufwirtschaft.</a:t>
            </a:r>
          </a:p>
          <a:p>
            <a:endParaRPr lang="de-DE" baseline="0" dirty="0" smtClean="0"/>
          </a:p>
          <a:p>
            <a:r>
              <a:rPr lang="de-DE" baseline="0" dirty="0" smtClean="0"/>
              <a:t>Die mineralischen Abfälle aus dem Abbruch der beiden DDR- Typenbauten wurden vor Ort zu Gründungsmaterial gebrochen und verwertet. </a:t>
            </a:r>
            <a:endParaRPr lang="de-DE" dirty="0"/>
          </a:p>
        </p:txBody>
      </p:sp>
    </p:spTree>
    <p:extLst>
      <p:ext uri="{BB962C8B-B14F-4D97-AF65-F5344CB8AC3E}">
        <p14:creationId xmlns:p14="http://schemas.microsoft.com/office/powerpoint/2010/main" val="4108649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958">
              <a:defRPr/>
            </a:pPr>
            <a:r>
              <a:rPr lang="de-DE" dirty="0"/>
              <a:t>BIM ist ein auf einem 3D-Computermodell basierender Prozess, der Planern, bauausführenden Firmen und Bauherren alle notwendigen Informationen und Werkzeuge liefert</a:t>
            </a:r>
          </a:p>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22</a:t>
            </a:fld>
            <a:endParaRPr lang="de-DE">
              <a:solidFill>
                <a:prstClr val="black"/>
              </a:solidFill>
              <a:latin typeface="Calibri"/>
            </a:endParaRPr>
          </a:p>
        </p:txBody>
      </p:sp>
    </p:spTree>
    <p:extLst>
      <p:ext uri="{BB962C8B-B14F-4D97-AF65-F5344CB8AC3E}">
        <p14:creationId xmlns:p14="http://schemas.microsoft.com/office/powerpoint/2010/main" val="511302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212" indent="-184212">
              <a:buFont typeface="Wingdings" panose="05000000000000000000" pitchFamily="2" charset="2"/>
              <a:buChar char="§"/>
            </a:pPr>
            <a:r>
              <a:rPr lang="de-DE" dirty="0"/>
              <a:t>Klimawandel ist auch in Dresden angekommen und spürbar</a:t>
            </a:r>
          </a:p>
          <a:p>
            <a:pPr marL="184212" indent="-184212" defTabSz="982464">
              <a:buFont typeface="Wingdings" panose="05000000000000000000" pitchFamily="2" charset="2"/>
              <a:buChar char="§"/>
              <a:defRPr/>
            </a:pPr>
            <a:r>
              <a:rPr lang="de-DE" dirty="0" smtClean="0"/>
              <a:t>neue</a:t>
            </a:r>
            <a:r>
              <a:rPr lang="de-DE" baseline="0" dirty="0" smtClean="0"/>
              <a:t> Tier- und Pflanzenarten in unserer Region</a:t>
            </a:r>
            <a:endParaRPr lang="de-DE" dirty="0" smtClean="0"/>
          </a:p>
          <a:p>
            <a:pPr marL="184212" indent="-184212">
              <a:buFont typeface="Wingdings" panose="05000000000000000000" pitchFamily="2" charset="2"/>
              <a:buChar char="§"/>
            </a:pPr>
            <a:r>
              <a:rPr lang="de-DE" dirty="0" smtClean="0"/>
              <a:t>zwischen </a:t>
            </a:r>
            <a:r>
              <a:rPr lang="de-DE" dirty="0"/>
              <a:t>1990 und 2020 Temperaturerhörung um knapp 1°C </a:t>
            </a:r>
          </a:p>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4</a:t>
            </a:fld>
            <a:endParaRPr lang="de-DE">
              <a:solidFill>
                <a:prstClr val="black"/>
              </a:solidFill>
              <a:latin typeface="Calibri"/>
            </a:endParaRPr>
          </a:p>
        </p:txBody>
      </p:sp>
    </p:spTree>
    <p:extLst>
      <p:ext uri="{BB962C8B-B14F-4D97-AF65-F5344CB8AC3E}">
        <p14:creationId xmlns:p14="http://schemas.microsoft.com/office/powerpoint/2010/main" val="3919758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Graue Energie:</a:t>
            </a:r>
          </a:p>
          <a:p>
            <a:r>
              <a:rPr lang="de-DE" dirty="0"/>
              <a:t>Als graue Energie wird die Primärenergie bezeichnet, die notwendig ist, um ein Gebäude zu errichten. Graue Energie umfasst Energie zum Gewinnen von Materialien, zum Herstellen und Verarbeiten von Bauteilen, zum Transport von Menschen, Maschinen, Bauteilen und Materialien zur Baustelle, zum Einbau von Bauteilen im Gebäude sowie zur Entsorgung. Durch die Verwendung heimischer Materialien und durch ressourcenschonendes Bauen lässt sich die im Gebäude verbaute graue Energie minimieren.</a:t>
            </a:r>
          </a:p>
          <a:p>
            <a:pPr rtl="0"/>
            <a:endParaRPr lang="de-DE" u="none" dirty="0">
              <a:solidFill>
                <a:schemeClr val="tx1"/>
              </a:solidFill>
            </a:endParaRPr>
          </a:p>
        </p:txBody>
      </p:sp>
    </p:spTree>
    <p:extLst>
      <p:ext uri="{BB962C8B-B14F-4D97-AF65-F5344CB8AC3E}">
        <p14:creationId xmlns:p14="http://schemas.microsoft.com/office/powerpoint/2010/main" val="3102433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958">
              <a:defRPr/>
            </a:pPr>
            <a:r>
              <a:rPr lang="de-DE" dirty="0" smtClean="0">
                <a:sym typeface="Symbol"/>
              </a:rPr>
              <a:t>ist der Regenwasserrückhalt auf dem Boden nicht möglich, 	müssen Gebäudeflächen (Dach) mit genutzt werden</a:t>
            </a:r>
            <a:endParaRPr lang="de-DE" dirty="0" smtClean="0"/>
          </a:p>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25</a:t>
            </a:fld>
            <a:endParaRPr lang="de-DE">
              <a:solidFill>
                <a:prstClr val="black"/>
              </a:solidFill>
              <a:latin typeface="Calibri"/>
            </a:endParaRPr>
          </a:p>
        </p:txBody>
      </p:sp>
    </p:spTree>
    <p:extLst>
      <p:ext uri="{BB962C8B-B14F-4D97-AF65-F5344CB8AC3E}">
        <p14:creationId xmlns:p14="http://schemas.microsoft.com/office/powerpoint/2010/main" val="3492560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95600" y="515938"/>
            <a:ext cx="4584700" cy="25781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61531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pPr defTabSz="947958">
              <a:defRPr/>
            </a:pPr>
            <a:fld id="{95D7D438-B362-4354-9B2F-277447F79509}" type="slidenum">
              <a:rPr lang="de-DE">
                <a:solidFill>
                  <a:prstClr val="black"/>
                </a:solidFill>
                <a:latin typeface="Calibri"/>
              </a:rPr>
              <a:pPr defTabSz="947958">
                <a:defRPr/>
              </a:pPr>
              <a:t>28</a:t>
            </a:fld>
            <a:endParaRPr lang="de-DE">
              <a:solidFill>
                <a:prstClr val="black"/>
              </a:solidFill>
              <a:latin typeface="Calibri"/>
            </a:endParaRPr>
          </a:p>
        </p:txBody>
      </p:sp>
    </p:spTree>
    <p:extLst>
      <p:ext uri="{BB962C8B-B14F-4D97-AF65-F5344CB8AC3E}">
        <p14:creationId xmlns:p14="http://schemas.microsoft.com/office/powerpoint/2010/main" val="1197732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pPr defTabSz="947958">
              <a:defRPr/>
            </a:pPr>
            <a:fld id="{95D7D438-B362-4354-9B2F-277447F79509}" type="slidenum">
              <a:rPr lang="de-DE">
                <a:solidFill>
                  <a:prstClr val="black"/>
                </a:solidFill>
                <a:latin typeface="Calibri"/>
              </a:rPr>
              <a:pPr defTabSz="947958">
                <a:defRPr/>
              </a:pPr>
              <a:t>29</a:t>
            </a:fld>
            <a:endParaRPr lang="de-DE">
              <a:solidFill>
                <a:prstClr val="black"/>
              </a:solidFill>
              <a:latin typeface="Calibri"/>
            </a:endParaRPr>
          </a:p>
        </p:txBody>
      </p:sp>
    </p:spTree>
    <p:extLst>
      <p:ext uri="{BB962C8B-B14F-4D97-AF65-F5344CB8AC3E}">
        <p14:creationId xmlns:p14="http://schemas.microsoft.com/office/powerpoint/2010/main" val="3945210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pPr defTabSz="947958">
              <a:defRPr/>
            </a:pPr>
            <a:fld id="{95D7D438-B362-4354-9B2F-277447F79509}" type="slidenum">
              <a:rPr lang="de-DE">
                <a:solidFill>
                  <a:prstClr val="black"/>
                </a:solidFill>
                <a:latin typeface="Calibri"/>
              </a:rPr>
              <a:pPr defTabSz="947958">
                <a:defRPr/>
              </a:pPr>
              <a:t>30</a:t>
            </a:fld>
            <a:endParaRPr lang="de-DE">
              <a:solidFill>
                <a:prstClr val="black"/>
              </a:solidFill>
              <a:latin typeface="Calibri"/>
            </a:endParaRPr>
          </a:p>
        </p:txBody>
      </p:sp>
    </p:spTree>
    <p:extLst>
      <p:ext uri="{BB962C8B-B14F-4D97-AF65-F5344CB8AC3E}">
        <p14:creationId xmlns:p14="http://schemas.microsoft.com/office/powerpoint/2010/main" val="3485780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pPr defTabSz="947958">
              <a:defRPr/>
            </a:pPr>
            <a:fld id="{95D7D438-B362-4354-9B2F-277447F79509}" type="slidenum">
              <a:rPr lang="de-DE">
                <a:solidFill>
                  <a:prstClr val="black"/>
                </a:solidFill>
                <a:latin typeface="Calibri"/>
              </a:rPr>
              <a:pPr defTabSz="947958">
                <a:defRPr/>
              </a:pPr>
              <a:t>31</a:t>
            </a:fld>
            <a:endParaRPr lang="de-DE">
              <a:solidFill>
                <a:prstClr val="black"/>
              </a:solidFill>
              <a:latin typeface="Calibri"/>
            </a:endParaRPr>
          </a:p>
        </p:txBody>
      </p:sp>
    </p:spTree>
    <p:extLst>
      <p:ext uri="{BB962C8B-B14F-4D97-AF65-F5344CB8AC3E}">
        <p14:creationId xmlns:p14="http://schemas.microsoft.com/office/powerpoint/2010/main" val="1379101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pPr defTabSz="947958">
              <a:defRPr/>
            </a:pPr>
            <a:fld id="{95D7D438-B362-4354-9B2F-277447F79509}" type="slidenum">
              <a:rPr lang="de-DE">
                <a:solidFill>
                  <a:prstClr val="black"/>
                </a:solidFill>
                <a:latin typeface="Calibri"/>
              </a:rPr>
              <a:pPr defTabSz="947958">
                <a:defRPr/>
              </a:pPr>
              <a:t>32</a:t>
            </a:fld>
            <a:endParaRPr lang="de-DE">
              <a:solidFill>
                <a:prstClr val="black"/>
              </a:solidFill>
              <a:latin typeface="Calibri"/>
            </a:endParaRPr>
          </a:p>
        </p:txBody>
      </p:sp>
    </p:spTree>
    <p:extLst>
      <p:ext uri="{BB962C8B-B14F-4D97-AF65-F5344CB8AC3E}">
        <p14:creationId xmlns:p14="http://schemas.microsoft.com/office/powerpoint/2010/main" val="2398655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pPr defTabSz="947958">
              <a:defRPr/>
            </a:pPr>
            <a:fld id="{95D7D438-B362-4354-9B2F-277447F79509}" type="slidenum">
              <a:rPr lang="de-DE">
                <a:solidFill>
                  <a:prstClr val="black"/>
                </a:solidFill>
                <a:latin typeface="Calibri"/>
              </a:rPr>
              <a:pPr defTabSz="947958">
                <a:defRPr/>
              </a:pPr>
              <a:t>33</a:t>
            </a:fld>
            <a:endParaRPr lang="de-DE">
              <a:solidFill>
                <a:prstClr val="black"/>
              </a:solidFill>
              <a:latin typeface="Calibri"/>
            </a:endParaRPr>
          </a:p>
        </p:txBody>
      </p:sp>
    </p:spTree>
    <p:extLst>
      <p:ext uri="{BB962C8B-B14F-4D97-AF65-F5344CB8AC3E}">
        <p14:creationId xmlns:p14="http://schemas.microsoft.com/office/powerpoint/2010/main" val="3640603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pPr defTabSz="947958">
              <a:defRPr/>
            </a:pPr>
            <a:fld id="{95D7D438-B362-4354-9B2F-277447F79509}" type="slidenum">
              <a:rPr lang="de-DE">
                <a:solidFill>
                  <a:prstClr val="black"/>
                </a:solidFill>
                <a:latin typeface="Calibri"/>
              </a:rPr>
              <a:pPr defTabSz="947958">
                <a:defRPr/>
              </a:pPr>
              <a:t>34</a:t>
            </a:fld>
            <a:endParaRPr lang="de-DE">
              <a:solidFill>
                <a:prstClr val="black"/>
              </a:solidFill>
              <a:latin typeface="Calibri"/>
            </a:endParaRPr>
          </a:p>
        </p:txBody>
      </p:sp>
    </p:spTree>
    <p:extLst>
      <p:ext uri="{BB962C8B-B14F-4D97-AF65-F5344CB8AC3E}">
        <p14:creationId xmlns:p14="http://schemas.microsoft.com/office/powerpoint/2010/main" val="28518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82464" eaLnBrk="0" fontAlgn="base" hangingPunct="0">
              <a:lnSpc>
                <a:spcPct val="90000"/>
              </a:lnSpc>
              <a:spcBef>
                <a:spcPts val="645"/>
              </a:spcBef>
              <a:spcAft>
                <a:spcPts val="645"/>
              </a:spcAft>
              <a:defRPr/>
            </a:pPr>
            <a:r>
              <a:rPr lang="de-DE" sz="1000" dirty="0"/>
              <a:t>Notwendigkeit von Klimaanpassungsmaßnahmen:</a:t>
            </a:r>
            <a:r>
              <a:rPr lang="de-DE" sz="1000" b="1" dirty="0"/>
              <a:t> </a:t>
            </a:r>
          </a:p>
          <a:p>
            <a:pPr marL="184212" indent="-184212" defTabSz="982464" eaLnBrk="0" fontAlgn="base" hangingPunct="0">
              <a:lnSpc>
                <a:spcPct val="90000"/>
              </a:lnSpc>
              <a:spcBef>
                <a:spcPts val="645"/>
              </a:spcBef>
              <a:spcAft>
                <a:spcPts val="645"/>
              </a:spcAft>
              <a:buFont typeface="Arial" panose="020B0604020202020204" pitchFamily="34" charset="0"/>
              <a:buChar char="•"/>
              <a:defRPr/>
            </a:pPr>
            <a:r>
              <a:rPr lang="de-DE" sz="1000" b="1" dirty="0"/>
              <a:t>innerstädtische Überwärmung</a:t>
            </a:r>
            <a:r>
              <a:rPr lang="de-DE" sz="1000" dirty="0"/>
              <a:t>: von der Bevölkerung schon lange als Problem wahrgenommen (Klimaumfrage 2017)</a:t>
            </a:r>
            <a:r>
              <a:rPr lang="de-DE" sz="1000" b="1" dirty="0"/>
              <a:t> </a:t>
            </a:r>
          </a:p>
          <a:p>
            <a:pPr marL="184212" indent="-184212" defTabSz="982464" eaLnBrk="0" fontAlgn="base" hangingPunct="0">
              <a:lnSpc>
                <a:spcPct val="90000"/>
              </a:lnSpc>
              <a:spcBef>
                <a:spcPts val="645"/>
              </a:spcBef>
              <a:spcAft>
                <a:spcPts val="645"/>
              </a:spcAft>
              <a:buFont typeface="Arial" panose="020B0604020202020204" pitchFamily="34" charset="0"/>
              <a:buChar char="•"/>
              <a:defRPr/>
            </a:pPr>
            <a:r>
              <a:rPr lang="de-DE" sz="1000" b="1" dirty="0"/>
              <a:t>Städtewachstum: </a:t>
            </a:r>
            <a:r>
              <a:rPr lang="de-DE" sz="1000" dirty="0"/>
              <a:t>intensiviert innerstädtische Überwärmung (Konflikt Innen- vor Außenentwicklung)</a:t>
            </a:r>
          </a:p>
          <a:p>
            <a:pPr marL="184212" indent="-184212" defTabSz="982464" eaLnBrk="0" fontAlgn="base" hangingPunct="0">
              <a:lnSpc>
                <a:spcPct val="90000"/>
              </a:lnSpc>
              <a:spcBef>
                <a:spcPts val="645"/>
              </a:spcBef>
              <a:spcAft>
                <a:spcPts val="645"/>
              </a:spcAft>
              <a:buFont typeface="Arial" panose="020B0604020202020204" pitchFamily="34" charset="0"/>
              <a:buChar char="•"/>
              <a:defRPr/>
            </a:pPr>
            <a:r>
              <a:rPr lang="de-DE" sz="1000" b="1" dirty="0"/>
              <a:t>Demographischer Wandel</a:t>
            </a:r>
            <a:r>
              <a:rPr lang="de-DE" sz="1000" dirty="0"/>
              <a:t>: Anstieg der Anzahl der vulnerablen Bevölkerung (ältere Menschen, hohe Geburtenzahlen – Kleinkinder/Kinder)</a:t>
            </a:r>
          </a:p>
          <a:p>
            <a:pPr defTabSz="982464" eaLnBrk="0" fontAlgn="base" hangingPunct="0">
              <a:lnSpc>
                <a:spcPct val="90000"/>
              </a:lnSpc>
              <a:spcBef>
                <a:spcPts val="645"/>
              </a:spcBef>
              <a:spcAft>
                <a:spcPts val="645"/>
              </a:spcAft>
              <a:defRPr/>
            </a:pPr>
            <a:endParaRPr lang="de-DE" sz="1000" dirty="0"/>
          </a:p>
          <a:p>
            <a:pPr>
              <a:spcBef>
                <a:spcPts val="645"/>
              </a:spcBef>
              <a:spcAft>
                <a:spcPts val="645"/>
              </a:spcAft>
            </a:pPr>
            <a:r>
              <a:rPr lang="de-DE" sz="1000" dirty="0"/>
              <a:t>Klimaveränderungen wirken sich aus auf Lokalklima, Wasserhaushalt, Flora &amp; Fauna. </a:t>
            </a:r>
          </a:p>
        </p:txBody>
      </p:sp>
    </p:spTree>
    <p:extLst>
      <p:ext uri="{BB962C8B-B14F-4D97-AF65-F5344CB8AC3E}">
        <p14:creationId xmlns:p14="http://schemas.microsoft.com/office/powerpoint/2010/main" val="3004281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pPr defTabSz="947958">
              <a:defRPr/>
            </a:pPr>
            <a:fld id="{95D7D438-B362-4354-9B2F-277447F79509}" type="slidenum">
              <a:rPr lang="de-DE">
                <a:solidFill>
                  <a:prstClr val="black"/>
                </a:solidFill>
                <a:latin typeface="Calibri"/>
              </a:rPr>
              <a:pPr defTabSz="947958">
                <a:defRPr/>
              </a:pPr>
              <a:t>35</a:t>
            </a:fld>
            <a:endParaRPr lang="de-DE">
              <a:solidFill>
                <a:prstClr val="black"/>
              </a:solidFill>
              <a:latin typeface="Calibri"/>
            </a:endParaRPr>
          </a:p>
        </p:txBody>
      </p:sp>
    </p:spTree>
    <p:extLst>
      <p:ext uri="{BB962C8B-B14F-4D97-AF65-F5344CB8AC3E}">
        <p14:creationId xmlns:p14="http://schemas.microsoft.com/office/powerpoint/2010/main" val="510243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958" eaLnBrk="0" fontAlgn="base" hangingPunct="0">
              <a:lnSpc>
                <a:spcPct val="90000"/>
              </a:lnSpc>
              <a:spcBef>
                <a:spcPct val="50000"/>
              </a:spcBef>
              <a:spcAft>
                <a:spcPct val="0"/>
              </a:spcAft>
              <a:defRPr/>
            </a:pPr>
            <a:r>
              <a:rPr lang="de-DE" sz="1000" dirty="0"/>
              <a:t>Hinweise </a:t>
            </a:r>
          </a:p>
          <a:p>
            <a:pPr marL="177742" indent="-177742" defTabSz="947958" eaLnBrk="0" fontAlgn="base" hangingPunct="0">
              <a:lnSpc>
                <a:spcPct val="90000"/>
              </a:lnSpc>
              <a:spcBef>
                <a:spcPct val="50000"/>
              </a:spcBef>
              <a:spcAft>
                <a:spcPct val="0"/>
              </a:spcAft>
              <a:buFontTx/>
              <a:buChar char="-"/>
              <a:defRPr/>
            </a:pPr>
            <a:r>
              <a:rPr lang="de-DE" sz="1000" dirty="0">
                <a:latin typeface="Calibri Light" panose="020F0302020204030204" pitchFamily="34" charset="0"/>
                <a:cs typeface="Calibri Light" panose="020F0302020204030204" pitchFamily="34" charset="0"/>
              </a:rPr>
              <a:t>Ziel: Standards zu Klimaschutz, Nachhaltigkeit und Ressourcenschonung für Baumaßnahmen stadtweit etablieren </a:t>
            </a:r>
          </a:p>
          <a:p>
            <a:pPr marL="177742" indent="-177742" defTabSz="947958" eaLnBrk="0" fontAlgn="base" hangingPunct="0">
              <a:lnSpc>
                <a:spcPct val="90000"/>
              </a:lnSpc>
              <a:spcBef>
                <a:spcPct val="50000"/>
              </a:spcBef>
              <a:spcAft>
                <a:spcPct val="0"/>
              </a:spcAft>
              <a:buFontTx/>
              <a:buChar char="-"/>
              <a:defRPr/>
            </a:pPr>
            <a:r>
              <a:rPr lang="de-DE" sz="1000" dirty="0">
                <a:latin typeface="Calibri Light" panose="020F0302020204030204" pitchFamily="34" charset="0"/>
                <a:cs typeface="Calibri Light" panose="020F0302020204030204" pitchFamily="34" charset="0"/>
              </a:rPr>
              <a:t>1. Schritt: V1013/21 „Energiestandard für kommunale Hochbauprojekte“ mit „Leitfaden energiesparendes Bauen“</a:t>
            </a:r>
          </a:p>
          <a:p>
            <a:pPr marL="177742" indent="-177742" defTabSz="947958" eaLnBrk="0" fontAlgn="base" hangingPunct="0">
              <a:lnSpc>
                <a:spcPct val="90000"/>
              </a:lnSpc>
              <a:spcBef>
                <a:spcPct val="50000"/>
              </a:spcBef>
              <a:spcAft>
                <a:spcPct val="0"/>
              </a:spcAft>
              <a:buFontTx/>
              <a:buChar char="-"/>
              <a:defRPr/>
            </a:pPr>
            <a:r>
              <a:rPr lang="de-DE" sz="1000" dirty="0">
                <a:latin typeface="Calibri Light" panose="020F0302020204030204" pitchFamily="34" charset="0"/>
                <a:cs typeface="Calibri Light" panose="020F0302020204030204" pitchFamily="34" charset="0"/>
              </a:rPr>
              <a:t>Fortschreibung: Erarbeitung einer Vorlage zu </a:t>
            </a:r>
            <a:endParaRPr lang="de-DE" sz="1000" dirty="0"/>
          </a:p>
        </p:txBody>
      </p:sp>
    </p:spTree>
    <p:extLst>
      <p:ext uri="{BB962C8B-B14F-4D97-AF65-F5344CB8AC3E}">
        <p14:creationId xmlns:p14="http://schemas.microsoft.com/office/powerpoint/2010/main" val="3487507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Bisher: Instandsetzungen, Ersatzneubauten oder Nachverwertung nach dringendsten v.a. funktionalen Kriterien (Arbeitsschutz, Brandschutz, Bauzustand…)</a:t>
            </a:r>
          </a:p>
          <a:p>
            <a:r>
              <a:rPr lang="de-DE" sz="1000" dirty="0"/>
              <a:t>Grund: finanzielle und personelle Defizite</a:t>
            </a:r>
          </a:p>
          <a:p>
            <a:endParaRPr lang="de-DE" sz="1000" dirty="0"/>
          </a:p>
          <a:p>
            <a:r>
              <a:rPr lang="de-DE" sz="1000" dirty="0"/>
              <a:t>Ziel: </a:t>
            </a:r>
          </a:p>
          <a:p>
            <a:pPr marL="177742" indent="-177742">
              <a:buFontTx/>
              <a:buChar char="-"/>
            </a:pPr>
            <a:r>
              <a:rPr lang="de-DE" sz="1000" dirty="0"/>
              <a:t>gesamtstädtische Konzeption zum nachhaltigen Umgang mit der Ressource „Gebäude“</a:t>
            </a:r>
          </a:p>
          <a:p>
            <a:pPr marL="177742" indent="-177742" defTabSz="947958">
              <a:buFontTx/>
              <a:buChar char="-"/>
              <a:defRPr/>
            </a:pPr>
            <a:r>
              <a:rPr lang="de-DE" sz="1000" dirty="0">
                <a:latin typeface="Calibri Light" panose="020F0302020204030204" pitchFamily="34" charset="0"/>
                <a:cs typeface="Calibri Light" panose="020F0302020204030204" pitchFamily="34" charset="0"/>
              </a:rPr>
              <a:t>Berücksichtigung des „Lebenszyklus der Immobilie“ als Instrument einer vorausschauenden und nachhaltigen Bestandssicherung </a:t>
            </a:r>
          </a:p>
          <a:p>
            <a:pPr marL="177742" indent="-177742">
              <a:buFontTx/>
              <a:buChar char="-"/>
            </a:pPr>
            <a:r>
              <a:rPr lang="de-DE" sz="1000" dirty="0"/>
              <a:t>Ressourcenschonung durch baulich und energetisch optimierte Gebäude</a:t>
            </a:r>
          </a:p>
          <a:p>
            <a:endParaRPr lang="de-DE" sz="1000" dirty="0"/>
          </a:p>
          <a:p>
            <a:r>
              <a:rPr lang="de-DE" sz="1000" dirty="0"/>
              <a:t>dafür nötig: </a:t>
            </a:r>
          </a:p>
          <a:p>
            <a:pPr marL="177742" indent="-177742">
              <a:buFontTx/>
              <a:buChar char="-"/>
            </a:pPr>
            <a:r>
              <a:rPr lang="de-DE" sz="1000" dirty="0"/>
              <a:t>ausreichende personelle und finanzielle Ressourcen (externe Unterstützung für Konzepterstellung)</a:t>
            </a:r>
          </a:p>
          <a:p>
            <a:pPr marL="177742" indent="-177742">
              <a:buFontTx/>
              <a:buChar char="-"/>
            </a:pPr>
            <a:r>
              <a:rPr lang="de-DE" sz="1000" dirty="0"/>
              <a:t>zeitlicher Vorlauf und Umsetzungsstrategien (kurz-, mittel- und langfristige Projekte)</a:t>
            </a:r>
          </a:p>
          <a:p>
            <a:pPr marL="177742" indent="-177742">
              <a:buFontTx/>
              <a:buChar char="-"/>
            </a:pPr>
            <a:r>
              <a:rPr lang="de-DE" sz="1000" dirty="0"/>
              <a:t>Vernetzung Fachdatenbanken und deren Fortschreibung</a:t>
            </a:r>
          </a:p>
          <a:p>
            <a:pPr marL="177742" indent="-177742">
              <a:buFontTx/>
              <a:buChar char="-"/>
            </a:pPr>
            <a:r>
              <a:rPr lang="de-DE" sz="1000" dirty="0"/>
              <a:t>gesamtstädtische Direktive und politischer Wille zur Umsetzung der daraus abzuleitenden Maßnahmen</a:t>
            </a:r>
          </a:p>
          <a:p>
            <a:endParaRPr lang="de-DE" sz="1000" dirty="0"/>
          </a:p>
          <a:p>
            <a:endParaRPr lang="de-DE" sz="1000" dirty="0"/>
          </a:p>
          <a:p>
            <a:pPr defTabSz="947958" eaLnBrk="0" fontAlgn="base" hangingPunct="0">
              <a:lnSpc>
                <a:spcPct val="90000"/>
              </a:lnSpc>
              <a:spcBef>
                <a:spcPct val="50000"/>
              </a:spcBef>
              <a:spcAft>
                <a:spcPct val="0"/>
              </a:spcAft>
              <a:defRPr/>
            </a:pPr>
            <a:endParaRPr lang="de-DE" sz="1000" dirty="0"/>
          </a:p>
        </p:txBody>
      </p:sp>
    </p:spTree>
    <p:extLst>
      <p:ext uri="{BB962C8B-B14F-4D97-AF65-F5344CB8AC3E}">
        <p14:creationId xmlns:p14="http://schemas.microsoft.com/office/powerpoint/2010/main" val="2121199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Definition:</a:t>
            </a:r>
          </a:p>
          <a:p>
            <a:pPr rtl="0"/>
            <a:r>
              <a:rPr lang="de-DE" sz="1000" dirty="0"/>
              <a:t>Primärenergiebedarf:</a:t>
            </a:r>
          </a:p>
          <a:p>
            <a:pPr rtl="0"/>
            <a:r>
              <a:rPr lang="de-DE" sz="1000" dirty="0"/>
              <a:t>Energiemenge, die durch das Gebäude und deren Nutzung sowie durch vorgelagerte Prozesse zur Energiegewinnung aufgebracht werden muss, um die im Gebäude benötigte Energie bereitzustellen</a:t>
            </a:r>
          </a:p>
          <a:p>
            <a:pPr rtl="0"/>
            <a:endParaRPr lang="de-DE" sz="1000" dirty="0"/>
          </a:p>
          <a:p>
            <a:pPr rtl="0"/>
            <a:r>
              <a:rPr lang="de-DE" sz="1000" dirty="0"/>
              <a:t>Endenergiebedarf:</a:t>
            </a:r>
          </a:p>
          <a:p>
            <a:pPr rtl="0"/>
            <a:r>
              <a:rPr lang="de-DE" sz="1000" dirty="0"/>
              <a:t>Menge an Energie, die nötig ist, um die gewünschte Raumtemperatur sowie das benötigte Warmwasser zu erzeugen; Endenergie wird an der "Schnittstelle" Gebäudehülle übergeben und stellt somit die Energiemenge dar, die dem Verbraucher geliefert und ihm abgerechnet wird</a:t>
            </a:r>
          </a:p>
          <a:p>
            <a:pPr rtl="0"/>
            <a:endParaRPr lang="de-DE" sz="1000" dirty="0"/>
          </a:p>
          <a:p>
            <a:pPr rtl="0"/>
            <a:r>
              <a:rPr lang="de-DE" sz="1000" dirty="0"/>
              <a:t>Methode:</a:t>
            </a:r>
          </a:p>
          <a:p>
            <a:pPr>
              <a:buClr>
                <a:srgbClr val="FFEA00"/>
              </a:buClr>
            </a:pPr>
            <a:r>
              <a:rPr lang="de-DE" sz="1000" dirty="0">
                <a:latin typeface="Calibri Light" panose="020F0302020204030204" pitchFamily="34" charset="0"/>
                <a:cs typeface="Calibri Light" panose="020F0302020204030204" pitchFamily="34" charset="0"/>
              </a:rPr>
              <a:t>1. Erfassung Verbrauchswerte (Endenergie) zur Erfassung des bauklimatischen IST Zustands der Gebäudesubstanz (</a:t>
            </a:r>
            <a:r>
              <a:rPr lang="de-DE" sz="1000" dirty="0">
                <a:solidFill>
                  <a:schemeClr val="bg1">
                    <a:lumMod val="65000"/>
                  </a:schemeClr>
                </a:solidFill>
              </a:rPr>
              <a:t>Gebäudedaten von 656 Objekten ausgewertet)</a:t>
            </a:r>
          </a:p>
          <a:p>
            <a:pPr>
              <a:buClr>
                <a:srgbClr val="FFEA00"/>
              </a:buClr>
            </a:pPr>
            <a:r>
              <a:rPr lang="de-DE" sz="1000" dirty="0">
                <a:solidFill>
                  <a:schemeClr val="bg1">
                    <a:lumMod val="65000"/>
                  </a:schemeClr>
                </a:solidFill>
              </a:rPr>
              <a:t>2. Auswertung objektspezifischer Verbrauchswerte</a:t>
            </a:r>
          </a:p>
          <a:p>
            <a:pPr>
              <a:buClr>
                <a:srgbClr val="FFEA00"/>
              </a:buClr>
            </a:pPr>
            <a:r>
              <a:rPr lang="de-DE" sz="1000" dirty="0">
                <a:solidFill>
                  <a:schemeClr val="bg1">
                    <a:lumMod val="65000"/>
                  </a:schemeClr>
                </a:solidFill>
              </a:rPr>
              <a:t>3. </a:t>
            </a:r>
            <a:r>
              <a:rPr lang="de-DE" sz="1000" dirty="0">
                <a:latin typeface="Calibri Light" panose="020F0302020204030204" pitchFamily="34" charset="0"/>
                <a:cs typeface="Calibri Light" panose="020F0302020204030204" pitchFamily="34" charset="0"/>
              </a:rPr>
              <a:t>Herleitung spezifischer Zielwerte für Primärenergiebedarf anhand der Auswertungsdaten des Endenergiebedarfes der LHD Objekte</a:t>
            </a:r>
          </a:p>
          <a:p>
            <a:pPr marL="355484" indent="-355484">
              <a:buClr>
                <a:srgbClr val="FFEA00"/>
              </a:buClr>
              <a:buFont typeface="Wingdings" pitchFamily="2" charset="2"/>
              <a:buChar char="n"/>
            </a:pPr>
            <a:endParaRPr lang="de-DE" sz="1000" dirty="0">
              <a:latin typeface="Calibri Light" panose="020F0302020204030204" pitchFamily="34" charset="0"/>
              <a:cs typeface="Calibri Light" panose="020F0302020204030204" pitchFamily="34" charset="0"/>
            </a:endParaRPr>
          </a:p>
          <a:p>
            <a:pPr marL="355484" indent="-355484">
              <a:buClr>
                <a:srgbClr val="FFEA00"/>
              </a:buClr>
              <a:buFont typeface="Wingdings" pitchFamily="2" charset="2"/>
              <a:buChar char="n"/>
            </a:pPr>
            <a:r>
              <a:rPr lang="de-DE" sz="1000" dirty="0">
                <a:latin typeface="Calibri Light" panose="020F0302020204030204" pitchFamily="34" charset="0"/>
                <a:cs typeface="Calibri Light" panose="020F0302020204030204" pitchFamily="34" charset="0"/>
              </a:rPr>
              <a:t>ZIEL: Investitionsstrategie „klimaneutraler Gebäudebestand“</a:t>
            </a:r>
          </a:p>
          <a:p>
            <a:pPr>
              <a:buClr>
                <a:srgbClr val="FFEA00"/>
              </a:buClr>
            </a:pPr>
            <a:endParaRPr lang="de-DE" sz="1000" dirty="0">
              <a:latin typeface="Calibri Light" panose="020F0302020204030204" pitchFamily="34" charset="0"/>
              <a:cs typeface="Calibri Light" panose="020F0302020204030204" pitchFamily="34" charset="0"/>
            </a:endParaRPr>
          </a:p>
          <a:p>
            <a:pPr>
              <a:buClr>
                <a:srgbClr val="FFEA00"/>
              </a:buClr>
            </a:pPr>
            <a:r>
              <a:rPr lang="de-DE" sz="1000" dirty="0">
                <a:latin typeface="Calibri Light" panose="020F0302020204030204" pitchFamily="34" charset="0"/>
                <a:cs typeface="Calibri Light" panose="020F0302020204030204" pitchFamily="34" charset="0"/>
              </a:rPr>
              <a:t>Hinweis:</a:t>
            </a:r>
          </a:p>
          <a:p>
            <a:pPr>
              <a:buClr>
                <a:srgbClr val="FFEA00"/>
              </a:buClr>
            </a:pPr>
            <a:r>
              <a:rPr lang="de-DE" sz="1000" dirty="0">
                <a:solidFill>
                  <a:schemeClr val="bg1">
                    <a:lumMod val="65000"/>
                  </a:schemeClr>
                </a:solidFill>
              </a:rPr>
              <a:t>Gebäudedaten von 656 Objekten ausgewertet, anteilige Gebäudesubstanz aus Erfahrungswerten und mit perspektivischer Vorschau angesetzt</a:t>
            </a:r>
          </a:p>
          <a:p>
            <a:pPr rtl="0"/>
            <a:endParaRPr lang="de-DE" sz="1000" dirty="0"/>
          </a:p>
          <a:p>
            <a:pPr defTabSz="947958" eaLnBrk="0" fontAlgn="base" hangingPunct="0">
              <a:lnSpc>
                <a:spcPct val="90000"/>
              </a:lnSpc>
              <a:spcBef>
                <a:spcPct val="50000"/>
              </a:spcBef>
              <a:spcAft>
                <a:spcPct val="0"/>
              </a:spcAft>
              <a:defRPr/>
            </a:pPr>
            <a:endParaRPr lang="de-DE" sz="1000" dirty="0"/>
          </a:p>
        </p:txBody>
      </p:sp>
    </p:spTree>
    <p:extLst>
      <p:ext uri="{BB962C8B-B14F-4D97-AF65-F5344CB8AC3E}">
        <p14:creationId xmlns:p14="http://schemas.microsoft.com/office/powerpoint/2010/main" val="2921740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solidFill>
                  <a:srgbClr val="FF0000"/>
                </a:solidFill>
              </a:rPr>
              <a:t>Zielsetzung </a:t>
            </a:r>
          </a:p>
          <a:p>
            <a:pPr defTabSz="947958">
              <a:defRPr/>
            </a:pPr>
            <a:r>
              <a:rPr lang="de-DE" sz="1000" dirty="0"/>
              <a:t>auf Basis der 650 erfassten Objekte ca. 213 dringende Maßnahmen, die über das Projekt „klimaneutraler Gebäudebestand“ erfasst, priorisiert und zur Umsetzung entschieden werden </a:t>
            </a:r>
          </a:p>
          <a:p>
            <a:pPr defTabSz="947958">
              <a:defRPr/>
            </a:pPr>
            <a:r>
              <a:rPr lang="de-DE" sz="1000" dirty="0"/>
              <a:t>(Umsetzungsrate muss dann mind. 20 Objekte jährlich betragen, um in 10 Jahren in den Zielbereich zu kommen…)</a:t>
            </a:r>
          </a:p>
          <a:p>
            <a:pPr defTabSz="947958">
              <a:defRPr/>
            </a:pPr>
            <a:endParaRPr lang="de-DE" sz="1000" dirty="0"/>
          </a:p>
          <a:p>
            <a:endParaRPr lang="de-DE" sz="1000" dirty="0">
              <a:solidFill>
                <a:srgbClr val="FF0000"/>
              </a:solidFill>
            </a:endParaRPr>
          </a:p>
          <a:p>
            <a:pPr defTabSz="947958" eaLnBrk="0" fontAlgn="base" hangingPunct="0">
              <a:lnSpc>
                <a:spcPct val="90000"/>
              </a:lnSpc>
              <a:spcBef>
                <a:spcPct val="50000"/>
              </a:spcBef>
              <a:spcAft>
                <a:spcPct val="0"/>
              </a:spcAft>
              <a:defRPr/>
            </a:pPr>
            <a:endParaRPr lang="de-DE" sz="1000" dirty="0"/>
          </a:p>
        </p:txBody>
      </p:sp>
    </p:spTree>
    <p:extLst>
      <p:ext uri="{BB962C8B-B14F-4D97-AF65-F5344CB8AC3E}">
        <p14:creationId xmlns:p14="http://schemas.microsoft.com/office/powerpoint/2010/main" val="423027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958" eaLnBrk="0" fontAlgn="base" hangingPunct="0">
              <a:lnSpc>
                <a:spcPct val="90000"/>
              </a:lnSpc>
              <a:spcBef>
                <a:spcPct val="50000"/>
              </a:spcBef>
              <a:spcAft>
                <a:spcPct val="0"/>
              </a:spcAft>
              <a:defRPr/>
            </a:pPr>
            <a:endParaRPr lang="de-DE" sz="1000" dirty="0"/>
          </a:p>
        </p:txBody>
      </p:sp>
    </p:spTree>
    <p:extLst>
      <p:ext uri="{BB962C8B-B14F-4D97-AF65-F5344CB8AC3E}">
        <p14:creationId xmlns:p14="http://schemas.microsoft.com/office/powerpoint/2010/main" val="1345966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958" eaLnBrk="0" fontAlgn="base" hangingPunct="0">
              <a:lnSpc>
                <a:spcPct val="90000"/>
              </a:lnSpc>
              <a:spcBef>
                <a:spcPct val="50000"/>
              </a:spcBef>
              <a:spcAft>
                <a:spcPct val="0"/>
              </a:spcAft>
              <a:defRPr/>
            </a:pPr>
            <a:endParaRPr lang="de-DE" sz="1000" dirty="0"/>
          </a:p>
        </p:txBody>
      </p:sp>
    </p:spTree>
    <p:extLst>
      <p:ext uri="{BB962C8B-B14F-4D97-AF65-F5344CB8AC3E}">
        <p14:creationId xmlns:p14="http://schemas.microsoft.com/office/powerpoint/2010/main" val="4067569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Strompreise in Vergangenheit, Gegenwart und Zukunft</a:t>
            </a:r>
          </a:p>
          <a:p>
            <a:r>
              <a:rPr lang="de-DE" sz="1000" dirty="0"/>
              <a:t>Vergleich der Stromgestehungskosten aus PVA mit Kosten Strombezug aus dem Netz</a:t>
            </a:r>
          </a:p>
          <a:p>
            <a:endParaRPr lang="de-DE" sz="1000" dirty="0"/>
          </a:p>
          <a:p>
            <a:r>
              <a:rPr lang="de-DE" sz="1000" dirty="0"/>
              <a:t>Fazit: egal, wie sich die Strombezugspreise ändern, Strom aus PV-Anlagen ist / bleibt günstiger (egal durch wen errichtet)</a:t>
            </a:r>
          </a:p>
          <a:p>
            <a:pPr defTabSz="947958" eaLnBrk="0" fontAlgn="base" hangingPunct="0">
              <a:lnSpc>
                <a:spcPct val="90000"/>
              </a:lnSpc>
              <a:spcBef>
                <a:spcPct val="50000"/>
              </a:spcBef>
              <a:spcAft>
                <a:spcPct val="0"/>
              </a:spcAft>
              <a:defRPr/>
            </a:pPr>
            <a:endParaRPr lang="de-DE" sz="1000" dirty="0"/>
          </a:p>
        </p:txBody>
      </p:sp>
    </p:spTree>
    <p:extLst>
      <p:ext uri="{BB962C8B-B14F-4D97-AF65-F5344CB8AC3E}">
        <p14:creationId xmlns:p14="http://schemas.microsoft.com/office/powerpoint/2010/main" val="909995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958" eaLnBrk="0" fontAlgn="base" hangingPunct="0">
              <a:lnSpc>
                <a:spcPct val="90000"/>
              </a:lnSpc>
              <a:spcBef>
                <a:spcPct val="50000"/>
              </a:spcBef>
              <a:spcAft>
                <a:spcPct val="0"/>
              </a:spcAft>
              <a:defRPr/>
            </a:pPr>
            <a:endParaRPr lang="de-DE" sz="1000" dirty="0"/>
          </a:p>
        </p:txBody>
      </p:sp>
    </p:spTree>
    <p:extLst>
      <p:ext uri="{BB962C8B-B14F-4D97-AF65-F5344CB8AC3E}">
        <p14:creationId xmlns:p14="http://schemas.microsoft.com/office/powerpoint/2010/main" val="3531597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Hinweise </a:t>
            </a:r>
          </a:p>
          <a:p>
            <a:pPr marL="177742" indent="-177742">
              <a:buFontTx/>
              <a:buChar char="-"/>
            </a:pPr>
            <a:r>
              <a:rPr lang="de-DE" sz="1000" dirty="0"/>
              <a:t>Potenziale für Pilotprojekt bestehen in vielfacher Hinsicht: </a:t>
            </a:r>
          </a:p>
          <a:p>
            <a:r>
              <a:rPr lang="de-DE" sz="1000" dirty="0"/>
              <a:t>… städtebaulich </a:t>
            </a:r>
          </a:p>
          <a:p>
            <a:r>
              <a:rPr lang="de-DE" sz="1000" dirty="0"/>
              <a:t>… Nutzungsmischung </a:t>
            </a:r>
          </a:p>
          <a:p>
            <a:r>
              <a:rPr lang="de-DE" sz="1000" dirty="0"/>
              <a:t>… </a:t>
            </a:r>
            <a:r>
              <a:rPr lang="de-DE" sz="1000" dirty="0" err="1"/>
              <a:t>Durchgrünung</a:t>
            </a:r>
            <a:r>
              <a:rPr lang="de-DE" sz="1000" dirty="0"/>
              <a:t> </a:t>
            </a:r>
          </a:p>
          <a:p>
            <a:r>
              <a:rPr lang="de-DE" sz="1000" dirty="0"/>
              <a:t>… Mobilität </a:t>
            </a:r>
          </a:p>
          <a:p>
            <a:r>
              <a:rPr lang="de-DE" sz="1000" dirty="0"/>
              <a:t>… Energieeffizienz und Ressourceneinsparung </a:t>
            </a:r>
            <a:endParaRPr lang="de-DE" sz="1000" dirty="0"/>
          </a:p>
        </p:txBody>
      </p:sp>
    </p:spTree>
    <p:extLst>
      <p:ext uri="{BB962C8B-B14F-4D97-AF65-F5344CB8AC3E}">
        <p14:creationId xmlns:p14="http://schemas.microsoft.com/office/powerpoint/2010/main" val="33996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D7D438-B362-4354-9B2F-277447F79509}" type="slidenum">
              <a:rPr lang="de-DE" smtClean="0"/>
              <a:t>6</a:t>
            </a:fld>
            <a:endParaRPr lang="de-DE"/>
          </a:p>
        </p:txBody>
      </p:sp>
    </p:spTree>
    <p:extLst>
      <p:ext uri="{BB962C8B-B14F-4D97-AF65-F5344CB8AC3E}">
        <p14:creationId xmlns:p14="http://schemas.microsoft.com/office/powerpoint/2010/main" val="1991449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Hinweise </a:t>
            </a:r>
          </a:p>
          <a:p>
            <a:pPr marL="177742" indent="-177742">
              <a:buFontTx/>
              <a:buChar char="-"/>
            </a:pPr>
            <a:r>
              <a:rPr lang="de-DE" sz="1000" dirty="0"/>
              <a:t>Prozess basiert auf einem Masterplan – in dem erste strukturelle Ideen entwickelt wurden </a:t>
            </a:r>
          </a:p>
          <a:p>
            <a:pPr marL="177742" indent="-177742">
              <a:buFontTx/>
              <a:buChar char="-"/>
            </a:pPr>
            <a:r>
              <a:rPr lang="de-DE" sz="1000" dirty="0"/>
              <a:t>weiterer Prozess – der auf der Folie dargestellt wird – soll unter breiter Beteiligung der Öffentlichkeit erfolgen </a:t>
            </a:r>
          </a:p>
          <a:p>
            <a:pPr marL="177742" indent="-177742">
              <a:buFontTx/>
              <a:buChar char="-"/>
            </a:pPr>
            <a:r>
              <a:rPr lang="de-DE" sz="1000" dirty="0"/>
              <a:t>die Ergebnisse sind dann die Grundlage für einen städtebaulichen Rahmenplan, der wiederum in förmliche Bebauungspläne präzisiert und umgesetzt wird </a:t>
            </a:r>
            <a:endParaRPr lang="de-DE" sz="1000" dirty="0"/>
          </a:p>
        </p:txBody>
      </p:sp>
    </p:spTree>
    <p:extLst>
      <p:ext uri="{BB962C8B-B14F-4D97-AF65-F5344CB8AC3E}">
        <p14:creationId xmlns:p14="http://schemas.microsoft.com/office/powerpoint/2010/main" val="361122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000" dirty="0"/>
          </a:p>
        </p:txBody>
      </p:sp>
    </p:spTree>
    <p:extLst>
      <p:ext uri="{BB962C8B-B14F-4D97-AF65-F5344CB8AC3E}">
        <p14:creationId xmlns:p14="http://schemas.microsoft.com/office/powerpoint/2010/main" val="816689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000" dirty="0"/>
          </a:p>
        </p:txBody>
      </p:sp>
    </p:spTree>
    <p:extLst>
      <p:ext uri="{BB962C8B-B14F-4D97-AF65-F5344CB8AC3E}">
        <p14:creationId xmlns:p14="http://schemas.microsoft.com/office/powerpoint/2010/main" val="3678423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53</a:t>
            </a:fld>
            <a:endParaRPr lang="de-DE">
              <a:solidFill>
                <a:prstClr val="black"/>
              </a:solidFill>
              <a:latin typeface="Calibri"/>
            </a:endParaRPr>
          </a:p>
        </p:txBody>
      </p:sp>
    </p:spTree>
    <p:extLst>
      <p:ext uri="{BB962C8B-B14F-4D97-AF65-F5344CB8AC3E}">
        <p14:creationId xmlns:p14="http://schemas.microsoft.com/office/powerpoint/2010/main" val="1811264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958" eaLnBrk="0" fontAlgn="base" hangingPunct="0">
              <a:lnSpc>
                <a:spcPct val="90000"/>
              </a:lnSpc>
              <a:spcBef>
                <a:spcPct val="50000"/>
              </a:spcBef>
              <a:spcAft>
                <a:spcPct val="0"/>
              </a:spcAft>
              <a:defRPr/>
            </a:pPr>
            <a:r>
              <a:rPr lang="de-DE" sz="800" dirty="0">
                <a:latin typeface="Arial Narrow" pitchFamily="34" charset="0"/>
                <a:ea typeface="MS PGothic" pitchFamily="34" charset="-128"/>
                <a:cs typeface="ＭＳ Ｐゴシック" charset="0"/>
              </a:rPr>
              <a:t>Baukulturelle Grundsätze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städtisch, durchgrünt, lokale Typik, identitätsstiftendes Bauen, mit sichtbarerer Geschichte, nachhaltig – schön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neun Thesen zur baukulturellen Entwicklung Dresden (u.a. historische Spuren als Fundament für Neues, Gemischte Stadt für das tägliche Leben und Arbeiten, Neue Gebäude und Stadträume geben Identität, Atmosphären in menschlichem Maßstab) </a:t>
            </a:r>
          </a:p>
          <a:p>
            <a:pPr defTabSz="947958" eaLnBrk="0" fontAlgn="base" hangingPunct="0">
              <a:lnSpc>
                <a:spcPct val="90000"/>
              </a:lnSpc>
              <a:spcBef>
                <a:spcPct val="50000"/>
              </a:spcBef>
              <a:spcAft>
                <a:spcPct val="0"/>
              </a:spcAft>
              <a:defRPr/>
            </a:pPr>
            <a:r>
              <a:rPr lang="de-DE" sz="800" dirty="0">
                <a:latin typeface="Arial Narrow" pitchFamily="34" charset="0"/>
                <a:ea typeface="MS PGothic" pitchFamily="34" charset="-128"/>
              </a:rPr>
              <a:t>Stadträumliche Prinzipien – u.a.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großmaßstäblicher Blick auf Stadt und Freiraum mittels Stadtbausteinen (Block, Platz, Straße, Grünanlage …)</a:t>
            </a:r>
          </a:p>
          <a:p>
            <a:pPr defTabSz="947958" eaLnBrk="0" fontAlgn="base" hangingPunct="0">
              <a:lnSpc>
                <a:spcPct val="90000"/>
              </a:lnSpc>
              <a:spcBef>
                <a:spcPct val="50000"/>
              </a:spcBef>
              <a:spcAft>
                <a:spcPct val="0"/>
              </a:spcAft>
              <a:defRPr/>
            </a:pPr>
            <a:r>
              <a:rPr lang="de-DE" sz="800" dirty="0">
                <a:latin typeface="Arial Narrow" pitchFamily="34" charset="0"/>
                <a:ea typeface="MS PGothic" pitchFamily="34" charset="-128"/>
              </a:rPr>
              <a:t>Städtebauliche Prinzipien – u.a.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Städtebau als Instrument der Raumbildung (z.B. Straßenzüge, Platzumbauung)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integrative Gebäudekonzepte (z.B. Nutzungsmischungen)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Klima-Resilienz und Energie-Effizienz im Stadtraum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Straßenraumgestaltungen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Gestaltung von Blockinnenräumen</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Materialienwahl </a:t>
            </a:r>
          </a:p>
          <a:p>
            <a:pPr defTabSz="947958" eaLnBrk="0" fontAlgn="base" hangingPunct="0">
              <a:lnSpc>
                <a:spcPct val="90000"/>
              </a:lnSpc>
              <a:spcBef>
                <a:spcPct val="50000"/>
              </a:spcBef>
              <a:spcAft>
                <a:spcPct val="0"/>
              </a:spcAft>
              <a:defRPr/>
            </a:pPr>
            <a:r>
              <a:rPr lang="de-DE" sz="800" dirty="0">
                <a:latin typeface="Arial Narrow" pitchFamily="34" charset="0"/>
                <a:ea typeface="MS PGothic" pitchFamily="34" charset="-128"/>
              </a:rPr>
              <a:t>Gebäudebezogene Prinzipien  - u.a.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Fassadengestaltung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wahrnehmbare Sockelgeschosse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Prinzip des Durchwohnens (Fenster zur Vor- und Rückseite)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zurückhaltende Werbung </a:t>
            </a:r>
          </a:p>
          <a:p>
            <a:pPr marL="177742" indent="-177742" defTabSz="947958" eaLnBrk="0" fontAlgn="base" hangingPunct="0">
              <a:lnSpc>
                <a:spcPct val="90000"/>
              </a:lnSpc>
              <a:spcBef>
                <a:spcPct val="50000"/>
              </a:spcBef>
              <a:spcAft>
                <a:spcPct val="0"/>
              </a:spcAft>
              <a:buFontTx/>
              <a:buChar char="-"/>
              <a:defRPr/>
            </a:pPr>
            <a:r>
              <a:rPr lang="de-DE" sz="800" dirty="0">
                <a:latin typeface="Arial Narrow" pitchFamily="34" charset="0"/>
                <a:ea typeface="MS PGothic" pitchFamily="34" charset="-128"/>
              </a:rPr>
              <a:t>Fassadenbegrünung </a:t>
            </a:r>
          </a:p>
          <a:p>
            <a:pPr defTabSz="947958" eaLnBrk="0" fontAlgn="base" hangingPunct="0">
              <a:lnSpc>
                <a:spcPct val="90000"/>
              </a:lnSpc>
              <a:spcBef>
                <a:spcPct val="50000"/>
              </a:spcBef>
              <a:spcAft>
                <a:spcPct val="0"/>
              </a:spcAft>
              <a:defRPr/>
            </a:pPr>
            <a:r>
              <a:rPr lang="de-DE" sz="800" dirty="0">
                <a:latin typeface="Arial Narrow" pitchFamily="34" charset="0"/>
                <a:ea typeface="MS PGothic" pitchFamily="34" charset="-128"/>
              </a:rPr>
              <a:t>Stadtstrukturtypen Dresden – als Beispiel für lokale Bauformen, in die neue Bauten einzufügen sind </a:t>
            </a:r>
          </a:p>
          <a:p>
            <a:pPr marL="177742" indent="-177742" defTabSz="947958" eaLnBrk="0" fontAlgn="base" hangingPunct="0">
              <a:lnSpc>
                <a:spcPct val="90000"/>
              </a:lnSpc>
              <a:spcBef>
                <a:spcPct val="50000"/>
              </a:spcBef>
              <a:spcAft>
                <a:spcPct val="0"/>
              </a:spcAft>
              <a:buFontTx/>
              <a:buChar char="-"/>
              <a:defRPr/>
            </a:pPr>
            <a:endParaRPr lang="de-DE" sz="800" dirty="0">
              <a:latin typeface="Arial Narrow" pitchFamily="34" charset="0"/>
              <a:ea typeface="MS PGothic" pitchFamily="34" charset="-128"/>
            </a:endParaRPr>
          </a:p>
          <a:p>
            <a:pPr marL="177742" indent="-177742" defTabSz="947958" eaLnBrk="0" fontAlgn="base" hangingPunct="0">
              <a:lnSpc>
                <a:spcPct val="90000"/>
              </a:lnSpc>
              <a:spcBef>
                <a:spcPct val="50000"/>
              </a:spcBef>
              <a:spcAft>
                <a:spcPct val="0"/>
              </a:spcAft>
              <a:buFontTx/>
              <a:buChar char="-"/>
              <a:defRPr/>
            </a:pPr>
            <a:endParaRPr lang="de-DE" sz="1000" dirty="0"/>
          </a:p>
        </p:txBody>
      </p:sp>
    </p:spTree>
    <p:extLst>
      <p:ext uri="{BB962C8B-B14F-4D97-AF65-F5344CB8AC3E}">
        <p14:creationId xmlns:p14="http://schemas.microsoft.com/office/powerpoint/2010/main" val="3730187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55</a:t>
            </a:fld>
            <a:endParaRPr lang="de-DE">
              <a:solidFill>
                <a:prstClr val="black"/>
              </a:solidFill>
              <a:latin typeface="Calibri"/>
            </a:endParaRPr>
          </a:p>
        </p:txBody>
      </p:sp>
    </p:spTree>
    <p:extLst>
      <p:ext uri="{BB962C8B-B14F-4D97-AF65-F5344CB8AC3E}">
        <p14:creationId xmlns:p14="http://schemas.microsoft.com/office/powerpoint/2010/main" val="2182256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56</a:t>
            </a:fld>
            <a:endParaRPr lang="de-DE">
              <a:solidFill>
                <a:prstClr val="black"/>
              </a:solidFill>
              <a:latin typeface="Calibri"/>
            </a:endParaRPr>
          </a:p>
        </p:txBody>
      </p:sp>
    </p:spTree>
    <p:extLst>
      <p:ext uri="{BB962C8B-B14F-4D97-AF65-F5344CB8AC3E}">
        <p14:creationId xmlns:p14="http://schemas.microsoft.com/office/powerpoint/2010/main" val="977518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57</a:t>
            </a:fld>
            <a:endParaRPr lang="de-DE">
              <a:solidFill>
                <a:prstClr val="black"/>
              </a:solidFill>
              <a:latin typeface="Calibri"/>
            </a:endParaRPr>
          </a:p>
        </p:txBody>
      </p:sp>
    </p:spTree>
    <p:extLst>
      <p:ext uri="{BB962C8B-B14F-4D97-AF65-F5344CB8AC3E}">
        <p14:creationId xmlns:p14="http://schemas.microsoft.com/office/powerpoint/2010/main" val="1886330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2021 Wahl der neuen Vorsitzenden und der Stellvertretung für vier Jahre:</a:t>
            </a:r>
            <a:endParaRPr lang="de-DE" sz="1000" dirty="0"/>
          </a:p>
          <a:p>
            <a:pPr marL="355484" indent="-355484">
              <a:buFont typeface="Arial" panose="020B0604020202020204" pitchFamily="34" charset="0"/>
              <a:buChar char="•"/>
            </a:pPr>
            <a:r>
              <a:rPr lang="de-DE" dirty="0"/>
              <a:t>Herr Prof. Jürg Sulzer (Architekt)</a:t>
            </a:r>
          </a:p>
          <a:p>
            <a:pPr marL="355484" indent="-355484">
              <a:buFont typeface="Arial" panose="020B0604020202020204" pitchFamily="34" charset="0"/>
              <a:buChar char="•"/>
            </a:pPr>
            <a:r>
              <a:rPr lang="de-DE" dirty="0"/>
              <a:t>Frau Prof. Ulrike Böhm (Landschaftsarchitektin)</a:t>
            </a:r>
          </a:p>
          <a:p>
            <a:pPr marL="355484" indent="-355484">
              <a:buFont typeface="Arial" panose="020B0604020202020204" pitchFamily="34" charset="0"/>
              <a:buChar char="•"/>
            </a:pPr>
            <a:r>
              <a:rPr lang="de-DE" dirty="0"/>
              <a:t>Herr Kilian </a:t>
            </a:r>
            <a:r>
              <a:rPr lang="de-DE" dirty="0" err="1"/>
              <a:t>Kresing</a:t>
            </a:r>
            <a:r>
              <a:rPr lang="de-DE" dirty="0"/>
              <a:t> (Architekt)</a:t>
            </a:r>
          </a:p>
          <a:p>
            <a:pPr marL="355484" indent="-355484">
              <a:buFont typeface="Arial" panose="020B0604020202020204" pitchFamily="34" charset="0"/>
              <a:buChar char="•"/>
            </a:pPr>
            <a:r>
              <a:rPr lang="de-DE" dirty="0"/>
              <a:t>Herr Prof. Wolfgang Lorch (Architekt)</a:t>
            </a:r>
          </a:p>
          <a:p>
            <a:pPr marL="355484" indent="-355484">
              <a:buFont typeface="Arial" panose="020B0604020202020204" pitchFamily="34" charset="0"/>
              <a:buChar char="•"/>
            </a:pPr>
            <a:r>
              <a:rPr lang="de-DE" dirty="0"/>
              <a:t>Frau </a:t>
            </a:r>
            <a:r>
              <a:rPr lang="de-DE" dirty="0" err="1"/>
              <a:t>Jórunn</a:t>
            </a:r>
            <a:r>
              <a:rPr lang="de-DE" dirty="0"/>
              <a:t> </a:t>
            </a:r>
            <a:r>
              <a:rPr lang="de-DE" dirty="0" err="1"/>
              <a:t>Ragnasdóttir</a:t>
            </a:r>
            <a:r>
              <a:rPr lang="de-DE" dirty="0"/>
              <a:t> (Architektin)</a:t>
            </a:r>
          </a:p>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58</a:t>
            </a:fld>
            <a:endParaRPr lang="de-DE" dirty="0">
              <a:solidFill>
                <a:prstClr val="black"/>
              </a:solidFill>
              <a:latin typeface="Calibri"/>
            </a:endParaRPr>
          </a:p>
        </p:txBody>
      </p:sp>
    </p:spTree>
    <p:extLst>
      <p:ext uri="{BB962C8B-B14F-4D97-AF65-F5344CB8AC3E}">
        <p14:creationId xmlns:p14="http://schemas.microsoft.com/office/powerpoint/2010/main" val="2972122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59</a:t>
            </a:fld>
            <a:endParaRPr lang="de-DE">
              <a:solidFill>
                <a:prstClr val="black"/>
              </a:solidFill>
              <a:latin typeface="Calibri"/>
            </a:endParaRPr>
          </a:p>
        </p:txBody>
      </p:sp>
    </p:spTree>
    <p:extLst>
      <p:ext uri="{BB962C8B-B14F-4D97-AF65-F5344CB8AC3E}">
        <p14:creationId xmlns:p14="http://schemas.microsoft.com/office/powerpoint/2010/main" val="354338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212" indent="-184212">
              <a:buFont typeface="Wingdings" panose="05000000000000000000" pitchFamily="2" charset="2"/>
              <a:buChar char="§"/>
            </a:pPr>
            <a:r>
              <a:rPr lang="de-DE" dirty="0"/>
              <a:t>„Das Unbeherrschbare vermeiden und das Unvermeidbare beherrschen!“ (Hans Joachim </a:t>
            </a:r>
            <a:r>
              <a:rPr lang="de-DE" dirty="0" err="1"/>
              <a:t>Schellnhuber</a:t>
            </a:r>
            <a:r>
              <a:rPr lang="de-DE" dirty="0"/>
              <a:t>). Dies bedeutet ein aktives und gleichzeitiges Betreiben von Klimaschutz und Anpassung an die Folgen unter dem Motto Global Denken und Lokal Handeln.</a:t>
            </a:r>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7</a:t>
            </a:fld>
            <a:endParaRPr lang="de-DE">
              <a:solidFill>
                <a:prstClr val="black"/>
              </a:solidFill>
              <a:latin typeface="Calibri"/>
            </a:endParaRPr>
          </a:p>
        </p:txBody>
      </p:sp>
    </p:spTree>
    <p:extLst>
      <p:ext uri="{BB962C8B-B14F-4D97-AF65-F5344CB8AC3E}">
        <p14:creationId xmlns:p14="http://schemas.microsoft.com/office/powerpoint/2010/main" val="1129335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60</a:t>
            </a:fld>
            <a:endParaRPr lang="de-DE">
              <a:solidFill>
                <a:prstClr val="black"/>
              </a:solidFill>
              <a:latin typeface="Calibri"/>
            </a:endParaRPr>
          </a:p>
        </p:txBody>
      </p:sp>
    </p:spTree>
    <p:extLst>
      <p:ext uri="{BB962C8B-B14F-4D97-AF65-F5344CB8AC3E}">
        <p14:creationId xmlns:p14="http://schemas.microsoft.com/office/powerpoint/2010/main" val="15976756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742" indent="-177742">
              <a:buFontTx/>
              <a:buChar char="-"/>
            </a:pPr>
            <a:r>
              <a:rPr lang="de-DE" dirty="0" smtClean="0"/>
              <a:t>Bündelung</a:t>
            </a:r>
            <a:r>
              <a:rPr lang="de-DE" baseline="0" dirty="0" smtClean="0"/>
              <a:t> verschiedener Mobilitätsangebote an einer Station zum Umstieg von oder in den ÖPNV sowie individueller Nutzung</a:t>
            </a:r>
          </a:p>
          <a:p>
            <a:pPr marL="177742" indent="-177742">
              <a:buFontTx/>
              <a:buChar char="-"/>
            </a:pPr>
            <a:r>
              <a:rPr lang="de-DE" baseline="0" dirty="0" smtClean="0"/>
              <a:t>leicht zugänglich durch DVB </a:t>
            </a:r>
            <a:r>
              <a:rPr lang="de-DE" baseline="0" dirty="0" err="1" smtClean="0"/>
              <a:t>Abokarte</a:t>
            </a:r>
            <a:r>
              <a:rPr lang="de-DE" baseline="0" dirty="0" smtClean="0"/>
              <a:t>: Nutzung von Bike- und </a:t>
            </a:r>
            <a:r>
              <a:rPr lang="de-DE" baseline="0" dirty="0" err="1" smtClean="0"/>
              <a:t>Carsharing</a:t>
            </a:r>
            <a:r>
              <a:rPr lang="de-DE" baseline="0" dirty="0" smtClean="0"/>
              <a:t> durch einfaches Auflegen der </a:t>
            </a:r>
            <a:r>
              <a:rPr lang="de-DE" baseline="0" dirty="0" err="1" smtClean="0"/>
              <a:t>Abokarte</a:t>
            </a:r>
            <a:endParaRPr lang="de-DE" baseline="0" dirty="0" smtClean="0"/>
          </a:p>
          <a:p>
            <a:pPr marL="177742" indent="-177742">
              <a:buFontTx/>
              <a:buChar char="-"/>
            </a:pPr>
            <a:r>
              <a:rPr lang="de-DE" baseline="0" dirty="0" smtClean="0"/>
              <a:t>Sichtbarkeit und Wiedererkennung: 49% der Dresdner kennen die Marke MOBI</a:t>
            </a:r>
          </a:p>
          <a:p>
            <a:pPr marL="177742" indent="-177742">
              <a:buFontTx/>
              <a:buChar char="-"/>
            </a:pPr>
            <a:endParaRPr lang="de-DE" dirty="0"/>
          </a:p>
        </p:txBody>
      </p:sp>
      <p:sp>
        <p:nvSpPr>
          <p:cNvPr id="4" name="Foliennummernplatzhalter 3"/>
          <p:cNvSpPr>
            <a:spLocks noGrp="1"/>
          </p:cNvSpPr>
          <p:nvPr>
            <p:ph type="sldNum" sz="quarter" idx="10"/>
          </p:nvPr>
        </p:nvSpPr>
        <p:spPr/>
        <p:txBody>
          <a:bodyPr/>
          <a:lstStyle/>
          <a:p>
            <a:pPr algn="l" defTabSz="947958" fontAlgn="base">
              <a:spcBef>
                <a:spcPct val="0"/>
              </a:spcBef>
              <a:spcAft>
                <a:spcPct val="0"/>
              </a:spcAft>
              <a:defRPr/>
            </a:pPr>
            <a:fld id="{E4A366D1-5A08-4767-ABCB-17DFE0ED164A}" type="slidenum">
              <a:rPr lang="de-DE" sz="2500">
                <a:solidFill>
                  <a:srgbClr val="8B711C"/>
                </a:solidFill>
                <a:latin typeface="Arial Narrow" pitchFamily="34" charset="0"/>
                <a:ea typeface="MS PGothic" pitchFamily="34" charset="-128"/>
              </a:rPr>
              <a:pPr algn="l" defTabSz="947958" fontAlgn="base">
                <a:spcBef>
                  <a:spcPct val="0"/>
                </a:spcBef>
                <a:spcAft>
                  <a:spcPct val="0"/>
                </a:spcAft>
                <a:defRPr/>
              </a:pPr>
              <a:t>62</a:t>
            </a:fld>
            <a:endParaRPr lang="de-DE" sz="2500">
              <a:solidFill>
                <a:srgbClr val="8B711C"/>
              </a:solidFill>
              <a:latin typeface="Arial Narrow" pitchFamily="34" charset="0"/>
              <a:ea typeface="MS PGothic" pitchFamily="34" charset="-128"/>
            </a:endParaRPr>
          </a:p>
        </p:txBody>
      </p:sp>
    </p:spTree>
    <p:extLst>
      <p:ext uri="{BB962C8B-B14F-4D97-AF65-F5344CB8AC3E}">
        <p14:creationId xmlns:p14="http://schemas.microsoft.com/office/powerpoint/2010/main" val="22251689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55000" lnSpcReduction="20000"/>
          </a:bodyPr>
          <a:lstStyle/>
          <a:p>
            <a:r>
              <a:rPr lang="de-DE" dirty="0"/>
              <a:t>gut: Ressourcenumverteilung</a:t>
            </a:r>
          </a:p>
          <a:p>
            <a:r>
              <a:rPr lang="de-DE" dirty="0"/>
              <a:t>schlecht: Neuland mit hohem Überzeugungsaufwand, </a:t>
            </a:r>
          </a:p>
          <a:p>
            <a:endParaRPr lang="de-DE" dirty="0"/>
          </a:p>
          <a:p>
            <a:pPr defTabSz="947958">
              <a:defRPr/>
            </a:pPr>
            <a:r>
              <a:rPr lang="de-DE" dirty="0">
                <a:solidFill>
                  <a:prstClr val="black"/>
                </a:solidFill>
                <a:latin typeface="Calibri Light"/>
              </a:rPr>
              <a:t>City-Logistik-Konzept gefördertes Projekt 1: Planung</a:t>
            </a:r>
          </a:p>
          <a:p>
            <a:pPr defTabSz="947958">
              <a:defRPr/>
            </a:pPr>
            <a:r>
              <a:rPr lang="de-DE" dirty="0">
                <a:solidFill>
                  <a:prstClr val="black"/>
                </a:solidFill>
                <a:latin typeface="Calibri Light"/>
              </a:rPr>
              <a:t>Analyse, Problemlagen und Potentialermittlung der Dresdner Situation</a:t>
            </a:r>
            <a:endParaRPr lang="de-DE" dirty="0">
              <a:solidFill>
                <a:prstClr val="black"/>
              </a:solidFill>
            </a:endParaRPr>
          </a:p>
          <a:p>
            <a:pPr defTabSz="947958">
              <a:spcBef>
                <a:spcPct val="20000"/>
              </a:spcBef>
              <a:buClr>
                <a:srgbClr val="FFEA00"/>
              </a:buClr>
              <a:defRPr/>
            </a:pPr>
            <a:r>
              <a:rPr lang="de-DE" sz="1700" dirty="0">
                <a:solidFill>
                  <a:prstClr val="black"/>
                </a:solidFill>
                <a:latin typeface="Calibri Light"/>
              </a:rPr>
              <a:t>Entwicklung von Zielstellungen für die Dresdner City-Logistik</a:t>
            </a:r>
          </a:p>
          <a:p>
            <a:pPr defTabSz="947958">
              <a:spcBef>
                <a:spcPct val="20000"/>
              </a:spcBef>
              <a:buClr>
                <a:srgbClr val="FFEA00"/>
              </a:buClr>
              <a:defRPr/>
            </a:pPr>
            <a:r>
              <a:rPr lang="de-DE" sz="1700" dirty="0">
                <a:solidFill>
                  <a:prstClr val="black"/>
                </a:solidFill>
                <a:latin typeface="Calibri Light"/>
              </a:rPr>
              <a:t>      - </a:t>
            </a:r>
            <a:r>
              <a:rPr lang="de-DE" dirty="0">
                <a:solidFill>
                  <a:prstClr val="black"/>
                </a:solidFill>
                <a:latin typeface="Calibri Light"/>
              </a:rPr>
              <a:t>Präferenz des Umweltverbundes </a:t>
            </a:r>
          </a:p>
          <a:p>
            <a:pPr defTabSz="947958">
              <a:spcBef>
                <a:spcPct val="20000"/>
              </a:spcBef>
              <a:buClr>
                <a:srgbClr val="FFEA00"/>
              </a:buClr>
              <a:defRPr/>
            </a:pPr>
            <a:r>
              <a:rPr lang="de-DE" dirty="0">
                <a:solidFill>
                  <a:prstClr val="black"/>
                </a:solidFill>
                <a:latin typeface="Calibri Light"/>
              </a:rPr>
              <a:t>       -  Förderung innovativer Verkehrslösungen (E-Mobilität)</a:t>
            </a:r>
          </a:p>
          <a:p>
            <a:pPr defTabSz="947958">
              <a:spcBef>
                <a:spcPct val="20000"/>
              </a:spcBef>
              <a:buClr>
                <a:srgbClr val="FFEA00"/>
              </a:buClr>
              <a:defRPr/>
            </a:pPr>
            <a:r>
              <a:rPr lang="de-DE" dirty="0">
                <a:solidFill>
                  <a:prstClr val="black"/>
                </a:solidFill>
                <a:latin typeface="Calibri Light"/>
              </a:rPr>
              <a:t>       -  Verbesserung der Lebensqualität in Stadtquartieren</a:t>
            </a:r>
          </a:p>
          <a:p>
            <a:pPr defTabSz="947958">
              <a:spcBef>
                <a:spcPct val="20000"/>
              </a:spcBef>
              <a:buClr>
                <a:srgbClr val="FFEA00"/>
              </a:buClr>
              <a:defRPr/>
            </a:pPr>
            <a:r>
              <a:rPr lang="de-DE" dirty="0">
                <a:solidFill>
                  <a:prstClr val="black"/>
                </a:solidFill>
                <a:latin typeface="Calibri Light"/>
              </a:rPr>
              <a:t>       -  Erhöhung Verkehrssicherheit</a:t>
            </a:r>
          </a:p>
          <a:p>
            <a:pPr defTabSz="947958">
              <a:spcBef>
                <a:spcPct val="20000"/>
              </a:spcBef>
              <a:buClr>
                <a:srgbClr val="FFEA00"/>
              </a:buClr>
              <a:defRPr/>
            </a:pPr>
            <a:r>
              <a:rPr lang="de-DE" dirty="0">
                <a:solidFill>
                  <a:prstClr val="black"/>
                </a:solidFill>
                <a:latin typeface="Calibri Light"/>
              </a:rPr>
              <a:t>       -  Verringerung verkehrsbedingter Belastungen</a:t>
            </a:r>
          </a:p>
          <a:p>
            <a:pPr defTabSz="947958">
              <a:spcBef>
                <a:spcPct val="20000"/>
              </a:spcBef>
              <a:buClr>
                <a:srgbClr val="FFEA00"/>
              </a:buClr>
              <a:defRPr/>
            </a:pPr>
            <a:r>
              <a:rPr lang="de-DE" dirty="0">
                <a:solidFill>
                  <a:prstClr val="black"/>
                </a:solidFill>
                <a:latin typeface="Calibri Light"/>
              </a:rPr>
              <a:t>       -  Sicherung hochwertiger Stadt- und Umweltqualität</a:t>
            </a:r>
          </a:p>
          <a:p>
            <a:pPr defTabSz="947958">
              <a:defRPr/>
            </a:pPr>
            <a:r>
              <a:rPr lang="de-DE" dirty="0">
                <a:solidFill>
                  <a:prstClr val="black"/>
                </a:solidFill>
                <a:latin typeface="Calibri Light"/>
              </a:rPr>
              <a:t>Entwurf einer gesamtstädtischen Logistikstrategie unter Beachtung innovativer Lösungsansätze</a:t>
            </a:r>
          </a:p>
          <a:p>
            <a:pPr defTabSz="947958">
              <a:defRPr/>
            </a:pPr>
            <a:r>
              <a:rPr lang="de-DE" dirty="0">
                <a:solidFill>
                  <a:prstClr val="black"/>
                </a:solidFill>
              </a:rPr>
              <a:t>Entwurf von beispielhaften stadtteilbezogenen Logistiklösungen für eine umweltschonende, stadtverträgliche und wirtschaftlich darstellbare City-Logistik</a:t>
            </a:r>
          </a:p>
          <a:p>
            <a:pPr defTabSz="947958">
              <a:defRPr/>
            </a:pPr>
            <a:r>
              <a:rPr lang="de-DE" dirty="0">
                <a:solidFill>
                  <a:prstClr val="black"/>
                </a:solidFill>
              </a:rPr>
              <a:t>Ableitung von Empfehlungen für die Umsetzung des Konzeptes</a:t>
            </a:r>
          </a:p>
          <a:p>
            <a:pPr defTabSz="947958">
              <a:defRPr/>
            </a:pPr>
            <a:endParaRPr lang="de-DE" dirty="0">
              <a:solidFill>
                <a:prstClr val="black"/>
              </a:solidFill>
            </a:endParaRPr>
          </a:p>
          <a:p>
            <a:r>
              <a:rPr lang="de-DE" dirty="0"/>
              <a:t>Mikrodepot 1 gefördertes Projekt 2 Umsetzung</a:t>
            </a:r>
          </a:p>
          <a:p>
            <a:endParaRPr lang="de-DE" dirty="0"/>
          </a:p>
          <a:p>
            <a:pPr marL="355484" indent="-355484" defTabSz="947958">
              <a:spcBef>
                <a:spcPct val="20000"/>
              </a:spcBef>
              <a:buClr>
                <a:srgbClr val="FFEA00"/>
              </a:buClr>
              <a:buFont typeface="Wingdings" pitchFamily="2" charset="2"/>
              <a:buChar char="n"/>
              <a:defRPr/>
            </a:pPr>
            <a:r>
              <a:rPr lang="de-DE" dirty="0">
                <a:latin typeface="Calibri Light"/>
              </a:rPr>
              <a:t>Fördermittelantrag 31.08.2021</a:t>
            </a:r>
          </a:p>
          <a:p>
            <a:pPr marL="355484" indent="-355484" defTabSz="947958">
              <a:spcBef>
                <a:spcPct val="20000"/>
              </a:spcBef>
              <a:buClr>
                <a:srgbClr val="FFEA00"/>
              </a:buClr>
              <a:buFont typeface="Wingdings" pitchFamily="2" charset="2"/>
              <a:buChar char="n"/>
              <a:defRPr/>
            </a:pPr>
            <a:r>
              <a:rPr lang="de-DE" dirty="0">
                <a:latin typeface="Calibri Light"/>
              </a:rPr>
              <a:t>Zuwendungsbescheid vom 24.11.2021</a:t>
            </a:r>
          </a:p>
          <a:p>
            <a:pPr marL="355484" indent="-355484" defTabSz="947958">
              <a:spcBef>
                <a:spcPct val="20000"/>
              </a:spcBef>
              <a:buClr>
                <a:srgbClr val="FFEA00"/>
              </a:buClr>
              <a:buFont typeface="Wingdings" pitchFamily="2" charset="2"/>
              <a:buChar char="n"/>
              <a:defRPr/>
            </a:pPr>
            <a:r>
              <a:rPr lang="de-DE" dirty="0">
                <a:latin typeface="Calibri Light"/>
              </a:rPr>
              <a:t>Anteilsfinanzierung von 70 %</a:t>
            </a:r>
          </a:p>
          <a:p>
            <a:pPr marL="355484" indent="-355484" defTabSz="947958">
              <a:spcBef>
                <a:spcPct val="20000"/>
              </a:spcBef>
              <a:buClr>
                <a:srgbClr val="FFEA00"/>
              </a:buClr>
              <a:buFont typeface="Wingdings" pitchFamily="2" charset="2"/>
              <a:buChar char="n"/>
              <a:defRPr/>
            </a:pPr>
            <a:r>
              <a:rPr lang="de-DE" dirty="0">
                <a:latin typeface="Calibri Light"/>
              </a:rPr>
              <a:t>Zuwendungsbetrag: 244.312,60 EUR (für Jahr 2022)</a:t>
            </a:r>
          </a:p>
          <a:p>
            <a:pPr marL="355484" indent="-355484" defTabSz="947958">
              <a:spcBef>
                <a:spcPct val="20000"/>
              </a:spcBef>
              <a:buClr>
                <a:srgbClr val="FFEA00"/>
              </a:buClr>
              <a:buFont typeface="Wingdings" pitchFamily="2" charset="2"/>
              <a:buChar char="n"/>
              <a:defRPr/>
            </a:pPr>
            <a:r>
              <a:rPr lang="de-DE" dirty="0">
                <a:latin typeface="Calibri Light"/>
              </a:rPr>
              <a:t>Bewilligungszeitraum 14 Monate</a:t>
            </a:r>
          </a:p>
          <a:p>
            <a:endParaRPr lang="de-DE" dirty="0"/>
          </a:p>
          <a:p>
            <a:endParaRPr lang="de-DE" dirty="0"/>
          </a:p>
          <a:p>
            <a:pPr marL="355484" indent="-355484" defTabSz="947958">
              <a:spcBef>
                <a:spcPct val="20000"/>
              </a:spcBef>
              <a:buClr>
                <a:srgbClr val="FFEA00"/>
              </a:buClr>
              <a:buFont typeface="Wingdings" pitchFamily="2" charset="2"/>
              <a:buChar char="n"/>
              <a:defRPr/>
            </a:pPr>
            <a:r>
              <a:rPr lang="de-DE" sz="2100" dirty="0">
                <a:solidFill>
                  <a:prstClr val="black"/>
                </a:solidFill>
                <a:latin typeface="Calibri Light"/>
              </a:rPr>
              <a:t>Vorbereitung bauausführendes Amt</a:t>
            </a:r>
          </a:p>
          <a:p>
            <a:pPr marL="355484" indent="-355484" defTabSz="947958">
              <a:spcBef>
                <a:spcPct val="20000"/>
              </a:spcBef>
              <a:buClr>
                <a:srgbClr val="FFEA00"/>
              </a:buClr>
              <a:buFont typeface="Wingdings" pitchFamily="2" charset="2"/>
              <a:buChar char="n"/>
              <a:defRPr/>
            </a:pPr>
            <a:r>
              <a:rPr lang="de-DE" sz="2100" dirty="0">
                <a:solidFill>
                  <a:prstClr val="black"/>
                </a:solidFill>
                <a:latin typeface="Calibri Light"/>
              </a:rPr>
              <a:t>Beauftragung des Projektplaners beim Bauherren </a:t>
            </a:r>
            <a:r>
              <a:rPr lang="de-DE" sz="1700" dirty="0">
                <a:solidFill>
                  <a:prstClr val="black"/>
                </a:solidFill>
                <a:latin typeface="Calibri Light"/>
              </a:rPr>
              <a:t>Termin: 25.03.2022</a:t>
            </a:r>
          </a:p>
          <a:p>
            <a:pPr marL="355484" indent="-355484" defTabSz="947958">
              <a:spcBef>
                <a:spcPct val="20000"/>
              </a:spcBef>
              <a:buClr>
                <a:srgbClr val="FFEA00"/>
              </a:buClr>
              <a:buFont typeface="Wingdings" pitchFamily="2" charset="2"/>
              <a:buChar char="n"/>
              <a:defRPr/>
            </a:pPr>
            <a:r>
              <a:rPr lang="de-DE" sz="2100" dirty="0">
                <a:solidFill>
                  <a:prstClr val="black"/>
                </a:solidFill>
                <a:latin typeface="Calibri Light"/>
              </a:rPr>
              <a:t>Einbeziehung der </a:t>
            </a:r>
            <a:r>
              <a:rPr lang="de-DE" sz="2100" dirty="0" err="1">
                <a:solidFill>
                  <a:prstClr val="black"/>
                </a:solidFill>
                <a:latin typeface="Calibri Light"/>
              </a:rPr>
              <a:t>KEPe</a:t>
            </a:r>
            <a:r>
              <a:rPr lang="de-DE" sz="2100" dirty="0">
                <a:solidFill>
                  <a:prstClr val="black"/>
                </a:solidFill>
                <a:latin typeface="Calibri Light"/>
              </a:rPr>
              <a:t> in die Detailplanung durch den Betreiber und den Projektplaner des Bauherren</a:t>
            </a:r>
          </a:p>
          <a:p>
            <a:pPr marL="829464" lvl="1" indent="-355484" defTabSz="947958">
              <a:spcBef>
                <a:spcPct val="20000"/>
              </a:spcBef>
              <a:buClr>
                <a:srgbClr val="FFEA00"/>
              </a:buClr>
              <a:buFont typeface="Wingdings" pitchFamily="2" charset="2"/>
              <a:buChar char="n"/>
              <a:defRPr/>
            </a:pPr>
            <a:r>
              <a:rPr lang="de-DE" sz="1700" dirty="0">
                <a:solidFill>
                  <a:prstClr val="black"/>
                </a:solidFill>
                <a:latin typeface="Calibri Light"/>
              </a:rPr>
              <a:t>hinsichtlich der arbeits- und sozialräumlichen Anforderungen der Unternehmen</a:t>
            </a:r>
          </a:p>
          <a:p>
            <a:pPr marL="829464" lvl="1" indent="-355484" defTabSz="947958">
              <a:spcBef>
                <a:spcPct val="20000"/>
              </a:spcBef>
              <a:buClr>
                <a:srgbClr val="FFEA00"/>
              </a:buClr>
              <a:buFont typeface="Wingdings" pitchFamily="2" charset="2"/>
              <a:buChar char="n"/>
              <a:defRPr/>
            </a:pPr>
            <a:r>
              <a:rPr lang="de-DE" sz="1700" dirty="0">
                <a:solidFill>
                  <a:prstClr val="black"/>
                </a:solidFill>
                <a:latin typeface="Calibri Light"/>
              </a:rPr>
              <a:t>Präzisierung und Aktualisierung der als Planungsgrundlage bereitgestellten Daten</a:t>
            </a:r>
          </a:p>
          <a:p>
            <a:pPr marL="829464" lvl="1" indent="-355484" defTabSz="947958">
              <a:spcBef>
                <a:spcPct val="20000"/>
              </a:spcBef>
              <a:buClr>
                <a:srgbClr val="FFEA00"/>
              </a:buClr>
              <a:buFont typeface="Wingdings" pitchFamily="2" charset="2"/>
              <a:buChar char="n"/>
              <a:defRPr/>
            </a:pPr>
            <a:r>
              <a:rPr lang="de-DE" sz="1700" dirty="0">
                <a:solidFill>
                  <a:prstClr val="black"/>
                </a:solidFill>
                <a:latin typeface="Calibri Light"/>
              </a:rPr>
              <a:t>Koordinierung des Arbeitsablaufes und Aufstellen des organisatorischen Konzeptes </a:t>
            </a:r>
          </a:p>
          <a:p>
            <a:pPr marL="829464" lvl="1" indent="-355484" defTabSz="947958">
              <a:spcBef>
                <a:spcPct val="20000"/>
              </a:spcBef>
              <a:buClr>
                <a:srgbClr val="FFEA00"/>
              </a:buClr>
              <a:buFont typeface="Wingdings" pitchFamily="2" charset="2"/>
              <a:buChar char="n"/>
              <a:defRPr/>
            </a:pPr>
            <a:r>
              <a:rPr lang="de-DE" sz="1700" dirty="0">
                <a:solidFill>
                  <a:prstClr val="black"/>
                </a:solidFill>
                <a:latin typeface="Calibri Light"/>
              </a:rPr>
              <a:t>Termin: KW 14</a:t>
            </a:r>
          </a:p>
          <a:p>
            <a:pPr marL="355484" indent="-355484" defTabSz="947958">
              <a:spcBef>
                <a:spcPct val="20000"/>
              </a:spcBef>
              <a:buClr>
                <a:srgbClr val="FFEA00"/>
              </a:buClr>
              <a:buFont typeface="Wingdings" pitchFamily="2" charset="2"/>
              <a:buChar char="n"/>
              <a:defRPr/>
            </a:pPr>
            <a:r>
              <a:rPr lang="de-DE" sz="2100" dirty="0">
                <a:solidFill>
                  <a:prstClr val="black"/>
                </a:solidFill>
                <a:latin typeface="Calibri Light"/>
              </a:rPr>
              <a:t>Bauantrag </a:t>
            </a:r>
            <a:r>
              <a:rPr lang="de-DE" sz="1700" dirty="0">
                <a:solidFill>
                  <a:prstClr val="black"/>
                </a:solidFill>
                <a:latin typeface="Calibri Light"/>
              </a:rPr>
              <a:t>Termin: 30.05.2022</a:t>
            </a:r>
          </a:p>
          <a:p>
            <a:pPr marL="355484" indent="-355484" defTabSz="947958">
              <a:spcBef>
                <a:spcPct val="20000"/>
              </a:spcBef>
              <a:buClr>
                <a:srgbClr val="FFEA00"/>
              </a:buClr>
              <a:buFont typeface="Wingdings" pitchFamily="2" charset="2"/>
              <a:buChar char="n"/>
              <a:defRPr/>
            </a:pPr>
            <a:r>
              <a:rPr lang="de-DE" sz="1700" dirty="0">
                <a:solidFill>
                  <a:prstClr val="black"/>
                </a:solidFill>
                <a:latin typeface="Calibri Light"/>
              </a:rPr>
              <a:t>Zielstellung : Nutzungsaufnahme 2022</a:t>
            </a:r>
            <a:endParaRPr lang="de-DE" dirty="0"/>
          </a:p>
          <a:p>
            <a:pPr rtl="0"/>
            <a:endParaRPr lang="de-DE" u="none" dirty="0">
              <a:solidFill>
                <a:schemeClr val="tx1"/>
              </a:solidFill>
            </a:endParaRPr>
          </a:p>
        </p:txBody>
      </p:sp>
    </p:spTree>
    <p:extLst>
      <p:ext uri="{BB962C8B-B14F-4D97-AF65-F5344CB8AC3E}">
        <p14:creationId xmlns:p14="http://schemas.microsoft.com/office/powerpoint/2010/main" val="13065721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67</a:t>
            </a:fld>
            <a:endParaRPr lang="de-DE">
              <a:solidFill>
                <a:prstClr val="black"/>
              </a:solidFill>
              <a:latin typeface="Calibri"/>
            </a:endParaRPr>
          </a:p>
        </p:txBody>
      </p:sp>
    </p:spTree>
    <p:extLst>
      <p:ext uri="{BB962C8B-B14F-4D97-AF65-F5344CB8AC3E}">
        <p14:creationId xmlns:p14="http://schemas.microsoft.com/office/powerpoint/2010/main" val="563707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265" indent="-184265">
              <a:buFontTx/>
              <a:buChar char="-"/>
            </a:pPr>
            <a:endParaRPr lang="de-DE" dirty="0">
              <a:solidFill>
                <a:schemeClr val="tx1"/>
              </a:solidFill>
            </a:endParaRPr>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68</a:t>
            </a:fld>
            <a:endParaRPr lang="de-DE">
              <a:solidFill>
                <a:prstClr val="black"/>
              </a:solidFill>
              <a:latin typeface="Calibri"/>
            </a:endParaRPr>
          </a:p>
        </p:txBody>
      </p:sp>
    </p:spTree>
    <p:extLst>
      <p:ext uri="{BB962C8B-B14F-4D97-AF65-F5344CB8AC3E}">
        <p14:creationId xmlns:p14="http://schemas.microsoft.com/office/powerpoint/2010/main" val="3578082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265" indent="-184265">
              <a:buFontTx/>
              <a:buChar char="-"/>
            </a:pPr>
            <a:endParaRPr lang="de-DE" dirty="0">
              <a:solidFill>
                <a:schemeClr val="tx1"/>
              </a:solidFill>
            </a:endParaRPr>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69</a:t>
            </a:fld>
            <a:endParaRPr lang="de-DE">
              <a:solidFill>
                <a:prstClr val="black"/>
              </a:solidFill>
              <a:latin typeface="Calibri"/>
            </a:endParaRPr>
          </a:p>
        </p:txBody>
      </p:sp>
    </p:spTree>
    <p:extLst>
      <p:ext uri="{BB962C8B-B14F-4D97-AF65-F5344CB8AC3E}">
        <p14:creationId xmlns:p14="http://schemas.microsoft.com/office/powerpoint/2010/main" val="27528975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9263" indent="-189263" defTabSz="947958">
              <a:spcAft>
                <a:spcPts val="622"/>
              </a:spcAft>
              <a:buFont typeface="Arial" panose="020B0604020202020204" pitchFamily="34" charset="0"/>
              <a:buChar char="•"/>
              <a:defRPr/>
            </a:pPr>
            <a:r>
              <a:rPr lang="de-DE" dirty="0">
                <a:solidFill>
                  <a:prstClr val="black"/>
                </a:solidFill>
              </a:rPr>
              <a:t>bis 2019 Phase mit deutlichen Einwohnergewinnen - aufgrund </a:t>
            </a:r>
            <a:br>
              <a:rPr lang="de-DE" dirty="0">
                <a:solidFill>
                  <a:prstClr val="black"/>
                </a:solidFill>
              </a:rPr>
            </a:br>
            <a:r>
              <a:rPr lang="de-DE" dirty="0">
                <a:solidFill>
                  <a:prstClr val="black"/>
                </a:solidFill>
              </a:rPr>
              <a:t>… hoher Geburtenzahlen </a:t>
            </a:r>
            <a:br>
              <a:rPr lang="de-DE" dirty="0">
                <a:solidFill>
                  <a:prstClr val="black"/>
                </a:solidFill>
              </a:rPr>
            </a:br>
            <a:r>
              <a:rPr lang="de-DE" dirty="0">
                <a:solidFill>
                  <a:prstClr val="black"/>
                </a:solidFill>
              </a:rPr>
              <a:t>… hohem Zuwanderungsplus aus dem Ausland </a:t>
            </a:r>
          </a:p>
          <a:p>
            <a:pPr defTabSz="947958">
              <a:spcAft>
                <a:spcPts val="622"/>
              </a:spcAft>
              <a:defRPr/>
            </a:pPr>
            <a:r>
              <a:rPr lang="de-DE" dirty="0">
                <a:solidFill>
                  <a:prstClr val="black"/>
                </a:solidFill>
                <a:sym typeface="Wingdings" panose="05000000000000000000" pitchFamily="2" charset="2"/>
              </a:rPr>
              <a:t> von 2010 bis 2015 jährliches Plus von mind. 6.000 Einwohner </a:t>
            </a:r>
          </a:p>
          <a:p>
            <a:pPr defTabSz="947958">
              <a:spcAft>
                <a:spcPts val="622"/>
              </a:spcAft>
              <a:defRPr/>
            </a:pPr>
            <a:r>
              <a:rPr lang="de-DE" dirty="0">
                <a:solidFill>
                  <a:prstClr val="black"/>
                </a:solidFill>
                <a:sym typeface="Wingdings" panose="05000000000000000000" pitchFamily="2" charset="2"/>
              </a:rPr>
              <a:t> seit dem Rückgang bis 2019 auf Plus von 2.400  </a:t>
            </a:r>
            <a:endParaRPr lang="de-DE" dirty="0">
              <a:solidFill>
                <a:prstClr val="black"/>
              </a:solidFill>
            </a:endParaRPr>
          </a:p>
          <a:p>
            <a:pPr marL="189263" indent="-189263" defTabSz="947958">
              <a:spcAft>
                <a:spcPts val="622"/>
              </a:spcAft>
              <a:buFont typeface="Arial" panose="020B0604020202020204" pitchFamily="34" charset="0"/>
              <a:buChar char="•"/>
              <a:defRPr/>
            </a:pPr>
            <a:endParaRPr lang="de-DE" dirty="0">
              <a:solidFill>
                <a:prstClr val="black"/>
              </a:solidFill>
            </a:endParaRPr>
          </a:p>
          <a:p>
            <a:pPr marL="189263" indent="-189263" defTabSz="947958">
              <a:spcAft>
                <a:spcPts val="622"/>
              </a:spcAft>
              <a:buFont typeface="Arial" panose="020B0604020202020204" pitchFamily="34" charset="0"/>
              <a:buChar char="•"/>
              <a:defRPr/>
            </a:pPr>
            <a:r>
              <a:rPr lang="de-DE" dirty="0">
                <a:solidFill>
                  <a:prstClr val="black"/>
                </a:solidFill>
              </a:rPr>
              <a:t>Corona hat zu leichtem Rückgang der Einwohnerzahlen geführt </a:t>
            </a:r>
          </a:p>
          <a:p>
            <a:pPr defTabSz="947958">
              <a:spcAft>
                <a:spcPts val="622"/>
              </a:spcAft>
              <a:defRPr/>
            </a:pPr>
            <a:r>
              <a:rPr lang="de-DE" dirty="0">
                <a:solidFill>
                  <a:prstClr val="black"/>
                </a:solidFill>
                <a:sym typeface="Wingdings" panose="05000000000000000000" pitchFamily="2" charset="2"/>
              </a:rPr>
              <a:t> 2020 Rückgang um -1.070; 2021 Rückgang um -940 </a:t>
            </a:r>
            <a:endParaRPr lang="de-DE" dirty="0">
              <a:solidFill>
                <a:prstClr val="black"/>
              </a:solidFill>
            </a:endParaRPr>
          </a:p>
          <a:p>
            <a:pPr marL="189263" indent="-189263" defTabSz="947958">
              <a:spcAft>
                <a:spcPts val="622"/>
              </a:spcAft>
              <a:buFont typeface="Arial" panose="020B0604020202020204" pitchFamily="34" charset="0"/>
              <a:buChar char="•"/>
              <a:defRPr/>
            </a:pPr>
            <a:endParaRPr lang="de-DE" dirty="0">
              <a:solidFill>
                <a:prstClr val="black"/>
              </a:solidFill>
            </a:endParaRPr>
          </a:p>
          <a:p>
            <a:pPr marL="189263" indent="-189263" defTabSz="947958">
              <a:spcAft>
                <a:spcPts val="622"/>
              </a:spcAft>
              <a:buFont typeface="Arial" panose="020B0604020202020204" pitchFamily="34" charset="0"/>
              <a:buChar char="•"/>
              <a:defRPr/>
            </a:pPr>
            <a:r>
              <a:rPr lang="de-DE" dirty="0">
                <a:solidFill>
                  <a:prstClr val="black"/>
                </a:solidFill>
              </a:rPr>
              <a:t>in der Prognose wird ein deutlich reduziertes Einwohnerwachstum erwartet – aufgrund </a:t>
            </a:r>
            <a:br>
              <a:rPr lang="de-DE" dirty="0">
                <a:solidFill>
                  <a:prstClr val="black"/>
                </a:solidFill>
              </a:rPr>
            </a:br>
            <a:r>
              <a:rPr lang="de-DE" dirty="0">
                <a:solidFill>
                  <a:prstClr val="black"/>
                </a:solidFill>
              </a:rPr>
              <a:t>… Rückgang der Geburtenrate und Geburtenzahlen </a:t>
            </a:r>
            <a:r>
              <a:rPr lang="de-DE" dirty="0" err="1">
                <a:solidFill>
                  <a:prstClr val="black"/>
                </a:solidFill>
              </a:rPr>
              <a:t>Geburtenzahlen</a:t>
            </a:r>
            <a:r>
              <a:rPr lang="de-DE" dirty="0">
                <a:solidFill>
                  <a:prstClr val="black"/>
                </a:solidFill>
              </a:rPr>
              <a:t> </a:t>
            </a:r>
            <a:br>
              <a:rPr lang="de-DE" dirty="0">
                <a:solidFill>
                  <a:prstClr val="black"/>
                </a:solidFill>
              </a:rPr>
            </a:br>
            <a:r>
              <a:rPr lang="de-DE" dirty="0">
                <a:solidFill>
                  <a:prstClr val="black"/>
                </a:solidFill>
              </a:rPr>
              <a:t>… geringere Zuwanderungen aus dem Umland und Ostdeutschland</a:t>
            </a:r>
          </a:p>
          <a:p>
            <a:pPr marL="177742" indent="-177742" defTabSz="947958">
              <a:spcAft>
                <a:spcPts val="622"/>
              </a:spcAft>
              <a:buFont typeface="Wingdings" panose="05000000000000000000" pitchFamily="2" charset="2"/>
              <a:buChar char="à"/>
              <a:defRPr/>
            </a:pPr>
            <a:r>
              <a:rPr lang="de-DE" dirty="0">
                <a:solidFill>
                  <a:prstClr val="black"/>
                </a:solidFill>
                <a:sym typeface="Wingdings" panose="05000000000000000000" pitchFamily="2" charset="2"/>
              </a:rPr>
              <a:t>geringere Geburtenzahlen aufgrund geringer besetzte Mütter-</a:t>
            </a:r>
            <a:r>
              <a:rPr lang="de-DE" dirty="0" err="1">
                <a:solidFill>
                  <a:prstClr val="black"/>
                </a:solidFill>
                <a:sym typeface="Wingdings" panose="05000000000000000000" pitchFamily="2" charset="2"/>
              </a:rPr>
              <a:t>Kohrte</a:t>
            </a:r>
            <a:r>
              <a:rPr lang="de-DE" dirty="0">
                <a:solidFill>
                  <a:prstClr val="black"/>
                </a:solidFill>
                <a:sym typeface="Wingdings" panose="05000000000000000000" pitchFamily="2" charset="2"/>
              </a:rPr>
              <a:t> (= geburtenschwache Jahrgänge der 1990er Jahre)</a:t>
            </a:r>
          </a:p>
          <a:p>
            <a:pPr marL="177742" indent="-177742" defTabSz="947958">
              <a:spcAft>
                <a:spcPts val="622"/>
              </a:spcAft>
              <a:buFont typeface="Wingdings" panose="05000000000000000000" pitchFamily="2" charset="2"/>
              <a:buChar char="à"/>
              <a:defRPr/>
            </a:pPr>
            <a:r>
              <a:rPr lang="de-DE" dirty="0">
                <a:solidFill>
                  <a:prstClr val="black"/>
                </a:solidFill>
                <a:sym typeface="Wingdings" panose="05000000000000000000" pitchFamily="2" charset="2"/>
              </a:rPr>
              <a:t>geringe Geburtenrate (=Rückgang der TFR von 1,5 auf 1,33) als Folge von Corona </a:t>
            </a:r>
          </a:p>
          <a:p>
            <a:pPr marL="177742" indent="-177742" defTabSz="947958">
              <a:spcAft>
                <a:spcPts val="622"/>
              </a:spcAft>
              <a:buFont typeface="Wingdings" panose="05000000000000000000" pitchFamily="2" charset="2"/>
              <a:buChar char="à"/>
              <a:defRPr/>
            </a:pPr>
            <a:r>
              <a:rPr lang="de-DE" dirty="0">
                <a:solidFill>
                  <a:prstClr val="black"/>
                </a:solidFill>
                <a:sym typeface="Wingdings" panose="05000000000000000000" pitchFamily="2" charset="2"/>
              </a:rPr>
              <a:t>geringere Zuwanderung aus dem Umland und Ostdeutschland – ab 2020 erkennbar, dahinter könnte ein „Arbeitsmarkt-Effekt“ </a:t>
            </a:r>
            <a:r>
              <a:rPr lang="de-DE" dirty="0">
                <a:solidFill>
                  <a:prstClr val="black"/>
                </a:solidFill>
              </a:rPr>
              <a:t> stecken</a:t>
            </a:r>
            <a:endParaRPr lang="de-DE" baseline="0"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70</a:t>
            </a:fld>
            <a:endParaRPr lang="de-DE">
              <a:solidFill>
                <a:prstClr val="black"/>
              </a:solidFill>
              <a:latin typeface="Calibri"/>
            </a:endParaRPr>
          </a:p>
        </p:txBody>
      </p:sp>
    </p:spTree>
    <p:extLst>
      <p:ext uri="{BB962C8B-B14F-4D97-AF65-F5344CB8AC3E}">
        <p14:creationId xmlns:p14="http://schemas.microsoft.com/office/powerpoint/2010/main" val="3556344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742" indent="-177742">
              <a:buFontTx/>
              <a:buChar char="-"/>
            </a:pPr>
            <a:r>
              <a:rPr lang="de-DE" baseline="0" dirty="0" smtClean="0"/>
              <a:t>Diagramm stellt die Entwicklung der Neubautätigkeit in Mehrfamilienhäusern sowie den Wohnungsneubaubedarf dar </a:t>
            </a:r>
          </a:p>
          <a:p>
            <a:pPr marL="177742" indent="-177742">
              <a:buFontTx/>
              <a:buChar char="-"/>
            </a:pPr>
            <a:r>
              <a:rPr lang="de-DE" baseline="0" dirty="0" smtClean="0"/>
              <a:t>Datenquellen stehen unter dem Diagramm </a:t>
            </a:r>
          </a:p>
          <a:p>
            <a:pPr marL="177742" indent="-177742">
              <a:buFontTx/>
              <a:buChar char="-"/>
            </a:pPr>
            <a:endParaRPr lang="de-DE" baseline="0" dirty="0" smtClean="0"/>
          </a:p>
          <a:p>
            <a:pPr marL="177742" indent="-177742">
              <a:buFontTx/>
              <a:buChar char="-"/>
            </a:pPr>
            <a:r>
              <a:rPr lang="de-DE" baseline="0" dirty="0" smtClean="0"/>
              <a:t>zur erwarteten Neubautätigkeit:  </a:t>
            </a:r>
          </a:p>
          <a:p>
            <a:pPr marL="651721" lvl="1" indent="-177742">
              <a:buFontTx/>
              <a:buChar char="-"/>
            </a:pPr>
            <a:r>
              <a:rPr lang="de-DE" baseline="0" dirty="0" smtClean="0"/>
              <a:t>aktuelle Marktentwicklungen machen es schwierig eine belastbare Prognose abzugeben </a:t>
            </a:r>
          </a:p>
          <a:p>
            <a:pPr marL="651721" lvl="1" indent="-177742">
              <a:buFontTx/>
              <a:buChar char="-"/>
            </a:pPr>
            <a:r>
              <a:rPr lang="de-DE" baseline="0" dirty="0" smtClean="0"/>
              <a:t>auch in Dresden gibt es Meldungen über Bauprojekte, die vorerst auf Eis gelegt wurden </a:t>
            </a:r>
          </a:p>
          <a:p>
            <a:pPr marL="651721" lvl="1" indent="-177742">
              <a:buFontTx/>
              <a:buChar char="-"/>
            </a:pPr>
            <a:r>
              <a:rPr lang="de-DE" baseline="0" dirty="0" smtClean="0"/>
              <a:t>insgesamt sind Bauprojekte in Vorbereitung bzw. Planung, mit denen ca. 14.000 Wohnungen geschaffen werden könnten – auf 10 Jahre verteilt, wären das 1.400 WE/Jahr </a:t>
            </a:r>
          </a:p>
          <a:p>
            <a:pPr marL="651721" lvl="1" indent="-177742">
              <a:buFontTx/>
              <a:buChar char="-"/>
            </a:pPr>
            <a:r>
              <a:rPr lang="de-DE" baseline="0" dirty="0" smtClean="0"/>
              <a:t>die LH Dresden sieht daher vorerst kein Bedarf für zusätzlichen Flächenausweisungen </a:t>
            </a:r>
          </a:p>
          <a:p>
            <a:pPr marL="651721" lvl="1" indent="-177742">
              <a:buFontTx/>
              <a:buChar char="-"/>
            </a:pPr>
            <a:r>
              <a:rPr lang="de-DE" baseline="0" dirty="0" smtClean="0"/>
              <a:t>im Mehrfamilienhausbau sollten aber vor allem folgende Segmente bedient werden </a:t>
            </a:r>
          </a:p>
          <a:p>
            <a:pPr marL="1125701" lvl="2" indent="-177742">
              <a:buFontTx/>
              <a:buChar char="-"/>
            </a:pPr>
            <a:r>
              <a:rPr lang="de-DE" baseline="0" dirty="0" smtClean="0"/>
              <a:t>geförderte Sozialwohnungen </a:t>
            </a:r>
          </a:p>
          <a:p>
            <a:pPr marL="1125701" lvl="2" indent="-177742">
              <a:buFontTx/>
              <a:buChar char="-"/>
            </a:pPr>
            <a:r>
              <a:rPr lang="de-DE" baseline="0" dirty="0" smtClean="0"/>
              <a:t>familienorientierte Mietwohnungen </a:t>
            </a:r>
          </a:p>
          <a:p>
            <a:pPr marL="1125701" lvl="2" indent="-177742">
              <a:buFontTx/>
              <a:buChar char="-"/>
            </a:pPr>
            <a:r>
              <a:rPr lang="de-DE" baseline="0" dirty="0" smtClean="0"/>
              <a:t>Eigentumswohnungen als Alternative zum Eigenheim (z.B. Stadthäuser) </a:t>
            </a:r>
          </a:p>
          <a:p>
            <a:pPr marL="177742" indent="-177742">
              <a:buFontTx/>
              <a:buChar char="-"/>
            </a:pPr>
            <a:endParaRPr lang="de-DE" dirty="0" smtClean="0"/>
          </a:p>
          <a:p>
            <a:pPr defTabSz="947958">
              <a:spcAft>
                <a:spcPts val="622"/>
              </a:spcAft>
              <a:defRPr/>
            </a:pPr>
            <a:endParaRPr lang="de-DE" baseline="0"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71</a:t>
            </a:fld>
            <a:endParaRPr lang="de-DE">
              <a:solidFill>
                <a:prstClr val="black"/>
              </a:solidFill>
              <a:latin typeface="Calibri"/>
            </a:endParaRPr>
          </a:p>
        </p:txBody>
      </p:sp>
    </p:spTree>
    <p:extLst>
      <p:ext uri="{BB962C8B-B14F-4D97-AF65-F5344CB8AC3E}">
        <p14:creationId xmlns:p14="http://schemas.microsoft.com/office/powerpoint/2010/main" val="3740813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742" indent="-177742">
              <a:buFontTx/>
              <a:buChar char="-"/>
            </a:pPr>
            <a:r>
              <a:rPr lang="de-DE" baseline="0" dirty="0" smtClean="0"/>
              <a:t>Diagramm stellt die Entwicklung der Neubautätigkeit von Wohnungen in Eigenheimen sowie den Wohnungsneubaubedarf dar </a:t>
            </a:r>
          </a:p>
          <a:p>
            <a:pPr marL="177742" indent="-177742">
              <a:buFontTx/>
              <a:buChar char="-"/>
            </a:pPr>
            <a:r>
              <a:rPr lang="de-DE" baseline="0" dirty="0" smtClean="0"/>
              <a:t>Datenquellen stehen unter dem Diagramm </a:t>
            </a:r>
          </a:p>
          <a:p>
            <a:pPr marL="177742" indent="-177742">
              <a:buFontTx/>
              <a:buChar char="-"/>
            </a:pPr>
            <a:endParaRPr lang="de-DE" baseline="0" dirty="0" smtClean="0"/>
          </a:p>
          <a:p>
            <a:pPr marL="177742" indent="-177742">
              <a:buFontTx/>
              <a:buChar char="-"/>
            </a:pPr>
            <a:r>
              <a:rPr lang="de-DE" baseline="0" dirty="0" smtClean="0"/>
              <a:t>zur erwarteten Neubautätigkeit:  </a:t>
            </a:r>
          </a:p>
          <a:p>
            <a:pPr marL="651721" lvl="1" indent="-177742">
              <a:buFontTx/>
              <a:buChar char="-"/>
            </a:pPr>
            <a:r>
              <a:rPr lang="de-DE" baseline="0" dirty="0" smtClean="0"/>
              <a:t>Neubau in Eigenheimen wird in den nächsten fünf Jahren auf dem geringen Niveau um die 200 WE pro Jahr bleiben </a:t>
            </a:r>
          </a:p>
          <a:p>
            <a:pPr marL="651721" lvl="1" indent="-177742">
              <a:buFontTx/>
              <a:buChar char="-"/>
            </a:pPr>
            <a:r>
              <a:rPr lang="de-DE" baseline="0" dirty="0" smtClean="0"/>
              <a:t>es gibt nur sehr wenige Neubaugebiete </a:t>
            </a:r>
          </a:p>
          <a:p>
            <a:pPr marL="651721" lvl="1" indent="-177742">
              <a:buFontTx/>
              <a:buChar char="-"/>
            </a:pPr>
            <a:r>
              <a:rPr lang="de-DE" baseline="0" dirty="0" smtClean="0"/>
              <a:t>LH Dresden erarbeitet gerade mit einigen Ortschaften (d.h. Stadtrand-Stadtteilen) Ortsentwicklungskonzepte bei denen auch Angebote für weitere Wohnbaupotenziale geprüft werden </a:t>
            </a:r>
          </a:p>
          <a:p>
            <a:pPr marL="651721" lvl="1" indent="-177742">
              <a:buFontTx/>
              <a:buChar char="-"/>
            </a:pPr>
            <a:r>
              <a:rPr lang="de-DE" baseline="0" dirty="0" smtClean="0"/>
              <a:t>in der Stadtverwaltung noch offene Frage, welche Strategie gewählt wird – es gibt Argumente für und gegen eine stärkere Orientierung auf Eigenheimen </a:t>
            </a:r>
            <a:br>
              <a:rPr lang="de-DE" baseline="0" dirty="0" smtClean="0"/>
            </a:br>
            <a:r>
              <a:rPr lang="de-DE" baseline="0" dirty="0" smtClean="0"/>
              <a:t>pro: Einwohnern in Dresden Möglichkeiten zur Eigentumsbildung bieten, dadurch Anstieg der Verkehrsbelastungen / Pendlerzahlen begrenzen</a:t>
            </a:r>
            <a:br>
              <a:rPr lang="de-DE" baseline="0" dirty="0" smtClean="0"/>
            </a:br>
            <a:r>
              <a:rPr lang="de-DE" baseline="0" dirty="0" err="1" smtClean="0"/>
              <a:t>conta</a:t>
            </a:r>
            <a:r>
              <a:rPr lang="de-DE" baseline="0" dirty="0" smtClean="0"/>
              <a:t>: hoher Flächenverbrauch für Eigenheime; die Preise im Umland werden weiterhin günstiger sein </a:t>
            </a:r>
          </a:p>
          <a:p>
            <a:pPr marL="651721" lvl="1" indent="-177742">
              <a:buFontTx/>
              <a:buChar char="-"/>
            </a:pPr>
            <a:r>
              <a:rPr lang="de-DE" baseline="0" dirty="0" smtClean="0"/>
              <a:t>Studie von </a:t>
            </a:r>
            <a:r>
              <a:rPr lang="de-DE" baseline="0" dirty="0" err="1" smtClean="0"/>
              <a:t>empirica</a:t>
            </a:r>
            <a:r>
              <a:rPr lang="de-DE" baseline="0" dirty="0" smtClean="0"/>
              <a:t> hat aber gezeigt, dass es eine relevante Gruppe von Haushalten gibt, die zwar ins Umland abgewandert sind, die bei ausreichenden Angeboten in Dresden aber auch zu einigen Kompromissen bereit gewesen wären (z.B. Doppelhaus oder Reihenhaus statt freistehendes Eigenheim, Eigentumswohnung statt Eigenheim, weniger Gartenfläche) </a:t>
            </a:r>
          </a:p>
          <a:p>
            <a:pPr marL="651721" lvl="1" indent="-177742">
              <a:buFontTx/>
              <a:buChar char="-"/>
            </a:pPr>
            <a:r>
              <a:rPr lang="de-DE" baseline="0" dirty="0" smtClean="0"/>
              <a:t>aber deutliche Botschaft ans Umland: die Potenziale der Eigentumsbildner gehen für ca. 10 Jahre zurück – das ist nicht nur in Dresden so, sondern auch in den Umlandgemeinden selbst </a:t>
            </a:r>
          </a:p>
          <a:p>
            <a:pPr marL="651721" lvl="1" indent="-177742">
              <a:buFontTx/>
              <a:buChar char="-"/>
            </a:pPr>
            <a:r>
              <a:rPr lang="de-DE" baseline="0" dirty="0" smtClean="0"/>
              <a:t>hinzu kommen könnte ein Bedeutungsgewinn des Bestandsmarktes </a:t>
            </a:r>
            <a:endParaRPr lang="de-DE" dirty="0" smtClean="0"/>
          </a:p>
          <a:p>
            <a:pPr defTabSz="947958">
              <a:spcAft>
                <a:spcPts val="622"/>
              </a:spcAft>
              <a:defRPr/>
            </a:pPr>
            <a:endParaRPr lang="de-DE" baseline="0"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72</a:t>
            </a:fld>
            <a:endParaRPr lang="de-DE">
              <a:solidFill>
                <a:prstClr val="black"/>
              </a:solidFill>
              <a:latin typeface="Calibri"/>
            </a:endParaRPr>
          </a:p>
        </p:txBody>
      </p:sp>
    </p:spTree>
    <p:extLst>
      <p:ext uri="{BB962C8B-B14F-4D97-AF65-F5344CB8AC3E}">
        <p14:creationId xmlns:p14="http://schemas.microsoft.com/office/powerpoint/2010/main" val="3311552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78127" indent="-278127">
              <a:buFont typeface="Wingdings" panose="05000000000000000000" pitchFamily="2" charset="2"/>
              <a:buChar char="Ø"/>
            </a:pPr>
            <a:r>
              <a:rPr lang="de-DE" dirty="0" smtClean="0"/>
              <a:t>phänologische Veränderungen</a:t>
            </a:r>
          </a:p>
          <a:p>
            <a:pPr marL="278127" indent="-278127">
              <a:buFont typeface="Wingdings" panose="05000000000000000000" pitchFamily="2" charset="2"/>
              <a:buChar char="Ø"/>
            </a:pPr>
            <a:r>
              <a:rPr lang="de-DE" dirty="0" smtClean="0"/>
              <a:t>Zunahme extremer Wetterereignisse</a:t>
            </a:r>
          </a:p>
          <a:p>
            <a:pPr marL="278127" indent="-278127">
              <a:buFont typeface="Wingdings" panose="05000000000000000000" pitchFamily="2" charset="2"/>
              <a:buChar char="Ø"/>
            </a:pPr>
            <a:r>
              <a:rPr lang="de-DE" dirty="0" smtClean="0"/>
              <a:t>Zunahme stationäre Wetterlagen </a:t>
            </a:r>
          </a:p>
          <a:p>
            <a:pPr marL="278127" indent="-278127">
              <a:buFont typeface="Wingdings" panose="05000000000000000000" pitchFamily="2" charset="2"/>
              <a:buChar char="Ø"/>
            </a:pPr>
            <a:endParaRPr lang="de-DE" dirty="0" smtClean="0"/>
          </a:p>
          <a:p>
            <a:r>
              <a:rPr lang="de-DE" dirty="0"/>
              <a:t>Admiral, Taubenschwänzchen) werden bodenständig</a:t>
            </a:r>
            <a:endParaRPr lang="de-DE" dirty="0"/>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8</a:t>
            </a:fld>
            <a:endParaRPr lang="de-DE">
              <a:solidFill>
                <a:prstClr val="black"/>
              </a:solidFill>
              <a:latin typeface="Calibri"/>
            </a:endParaRPr>
          </a:p>
        </p:txBody>
      </p:sp>
    </p:spTree>
    <p:extLst>
      <p:ext uri="{BB962C8B-B14F-4D97-AF65-F5344CB8AC3E}">
        <p14:creationId xmlns:p14="http://schemas.microsoft.com/office/powerpoint/2010/main" val="3641000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10</a:t>
            </a:fld>
            <a:endParaRPr lang="de-DE">
              <a:solidFill>
                <a:prstClr val="black"/>
              </a:solidFill>
              <a:latin typeface="Calibri"/>
            </a:endParaRPr>
          </a:p>
        </p:txBody>
      </p:sp>
    </p:spTree>
    <p:extLst>
      <p:ext uri="{BB962C8B-B14F-4D97-AF65-F5344CB8AC3E}">
        <p14:creationId xmlns:p14="http://schemas.microsoft.com/office/powerpoint/2010/main" val="1542650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11</a:t>
            </a:fld>
            <a:endParaRPr lang="de-DE">
              <a:solidFill>
                <a:prstClr val="black"/>
              </a:solidFill>
              <a:latin typeface="Calibri"/>
            </a:endParaRPr>
          </a:p>
        </p:txBody>
      </p:sp>
    </p:spTree>
    <p:extLst>
      <p:ext uri="{BB962C8B-B14F-4D97-AF65-F5344CB8AC3E}">
        <p14:creationId xmlns:p14="http://schemas.microsoft.com/office/powerpoint/2010/main" val="4252567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47958">
              <a:defRPr/>
            </a:pPr>
            <a:fld id="{95D7D438-B362-4354-9B2F-277447F79509}" type="slidenum">
              <a:rPr lang="de-DE">
                <a:solidFill>
                  <a:prstClr val="black"/>
                </a:solidFill>
                <a:latin typeface="Calibri"/>
              </a:rPr>
              <a:pPr defTabSz="947958">
                <a:defRPr/>
              </a:pPr>
              <a:t>12</a:t>
            </a:fld>
            <a:endParaRPr lang="de-DE">
              <a:solidFill>
                <a:prstClr val="black"/>
              </a:solidFill>
              <a:latin typeface="Calibri"/>
            </a:endParaRPr>
          </a:p>
        </p:txBody>
      </p:sp>
    </p:spTree>
    <p:extLst>
      <p:ext uri="{BB962C8B-B14F-4D97-AF65-F5344CB8AC3E}">
        <p14:creationId xmlns:p14="http://schemas.microsoft.com/office/powerpoint/2010/main" val="292947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ohne Bi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87468"/>
            <a:ext cx="7315200" cy="1946269"/>
          </a:xfrm>
        </p:spPr>
        <p:txBody>
          <a:bodyPr>
            <a:normAutofit/>
          </a:bodyPr>
          <a:lstStyle>
            <a:lvl1pPr>
              <a:defRPr sz="4800"/>
            </a:lvl1pPr>
          </a:lstStyle>
          <a:p>
            <a:r>
              <a:rPr lang="de-DE" smtClean="0"/>
              <a:t>Titelmasterformat durch Klicken bearbeiten</a:t>
            </a:r>
            <a:endParaRPr lang="en-US"/>
          </a:p>
        </p:txBody>
      </p:sp>
      <p:sp>
        <p:nvSpPr>
          <p:cNvPr id="3" name="Subtitle 2"/>
          <p:cNvSpPr>
            <a:spLocks noGrp="1"/>
          </p:cNvSpPr>
          <p:nvPr>
            <p:ph type="subTitle" idx="1"/>
          </p:nvPr>
        </p:nvSpPr>
        <p:spPr>
          <a:xfrm>
            <a:off x="914400" y="3874898"/>
            <a:ext cx="7315200" cy="858474"/>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15" name="Fußzeilenplatzhalter 14"/>
          <p:cNvSpPr>
            <a:spLocks noGrp="1"/>
          </p:cNvSpPr>
          <p:nvPr>
            <p:ph type="ftr" sz="quarter" idx="11"/>
          </p:nvPr>
        </p:nvSpPr>
        <p:spPr/>
        <p:txBody>
          <a:bodyPr/>
          <a:lstStyle/>
          <a:p>
            <a:r>
              <a:rPr lang="de-DE" dirty="0" smtClean="0"/>
              <a:t>Landeshauptstadt Dresden</a:t>
            </a:r>
          </a:p>
          <a:p>
            <a:r>
              <a:rPr lang="de-DE" dirty="0" smtClean="0"/>
              <a:t>Amt für Presse-, Öffentlichkeitsarbeit und Protokoll</a:t>
            </a:r>
          </a:p>
          <a:p>
            <a:endParaRPr lang="de-D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a:xfrm>
            <a:off x="1835696" y="4803998"/>
            <a:ext cx="792088" cy="223439"/>
          </a:xfrm>
          <a:prstGeom prst="rect">
            <a:avLst/>
          </a:prstGeom>
        </p:spPr>
        <p:txBody>
          <a:bodyPr/>
          <a:lstStyle/>
          <a:p>
            <a:fld id="{15921B57-9378-401F-B664-AF8201DDDD1A}" type="datetime1">
              <a:rPr lang="de-DE" smtClean="0"/>
              <a:t>08.11.2022</a:t>
            </a:fld>
            <a:endParaRPr lang="de-DE"/>
          </a:p>
        </p:txBody>
      </p:sp>
      <p:sp>
        <p:nvSpPr>
          <p:cNvPr id="5" name="Footer Placeholder 4"/>
          <p:cNvSpPr>
            <a:spLocks noGrp="1"/>
          </p:cNvSpPr>
          <p:nvPr>
            <p:ph type="ftr" sz="quarter" idx="11"/>
          </p:nvPr>
        </p:nvSpPr>
        <p:spPr/>
        <p:txBody>
          <a:bodyPr/>
          <a:lstStyle/>
          <a:p>
            <a:r>
              <a:rPr lang="de-DE" smtClean="0"/>
              <a:t>Landeshauptstadt Dresden</a:t>
            </a:r>
            <a:endParaRPr lang="de-DE"/>
          </a:p>
        </p:txBody>
      </p:sp>
      <p:sp>
        <p:nvSpPr>
          <p:cNvPr id="6" name="Slide Number Placeholder 5"/>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smtClean="0"/>
              <a:t>Dienstberatung des Oberbürgermeisters I 4. Oktober 2022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5139105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smtClean="0"/>
              <a:t>Dienstberatung des Oberbürgermeisters I 4. Oktober 2022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878872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smtClean="0"/>
              <a:t>Dienstberatung des Oberbürgermeisters I 4. Oktober 2022  </a:t>
            </a:r>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1434746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r>
              <a:rPr lang="de-DE" smtClean="0"/>
              <a:t>Dienstberatung des Oberbürgermeisters I 4. Oktober 2022  </a:t>
            </a:r>
            <a:endParaRPr lang="de-DE"/>
          </a:p>
        </p:txBody>
      </p:sp>
      <p:sp>
        <p:nvSpPr>
          <p:cNvPr id="9" name="Foliennummernplatzhalter 8"/>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856796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r>
              <a:rPr lang="de-DE" smtClean="0"/>
              <a:t>Dienstberatung des Oberbürgermeisters I 4. Oktober 2022  </a:t>
            </a:r>
            <a:endParaRPr lang="de-DE"/>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3653312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r>
              <a:rPr lang="de-DE" smtClean="0"/>
              <a:t>Dienstberatung des Oberbürgermeisters I 4. Oktober 2022  </a:t>
            </a:r>
            <a:endParaRPr lang="de-DE"/>
          </a:p>
        </p:txBody>
      </p:sp>
      <p:sp>
        <p:nvSpPr>
          <p:cNvPr id="4" name="Foliennummernplatzhalter 3"/>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812620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smtClean="0"/>
              <a:t>Dienstberatung des Oberbürgermeisters I 4. Oktober 2022  </a:t>
            </a:r>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5404997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smtClean="0"/>
              <a:t>Dienstberatung des Oberbürgermeisters I 4. Oktober 2022  </a:t>
            </a:r>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4003626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smtClean="0"/>
              <a:t>Dienstberatung des Oberbürgermeisters I 4. Oktober 2022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41981173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smtClean="0"/>
              <a:t>Dienstberatung des Oberbürgermeisters I 4. Oktober 2022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80562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1" y="1370032"/>
            <a:ext cx="1492499" cy="3363341"/>
          </a:xfrm>
        </p:spPr>
        <p:txBody>
          <a:bodyPr vert="eaVert"/>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854524" y="1370032"/>
            <a:ext cx="5241476" cy="3363341"/>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a:xfrm>
            <a:off x="1835696" y="4803998"/>
            <a:ext cx="792088" cy="223439"/>
          </a:xfrm>
          <a:prstGeom prst="rect">
            <a:avLst/>
          </a:prstGeom>
        </p:spPr>
        <p:txBody>
          <a:bodyPr/>
          <a:lstStyle/>
          <a:p>
            <a:fld id="{DF030EB1-7D62-44C5-A9AE-ABE7777ADD7C}" type="datetime1">
              <a:rPr lang="de-DE" smtClean="0"/>
              <a:t>08.11.2022</a:t>
            </a:fld>
            <a:endParaRPr lang="de-DE"/>
          </a:p>
        </p:txBody>
      </p:sp>
      <p:sp>
        <p:nvSpPr>
          <p:cNvPr id="5" name="Footer Placeholder 4"/>
          <p:cNvSpPr>
            <a:spLocks noGrp="1"/>
          </p:cNvSpPr>
          <p:nvPr>
            <p:ph type="ftr" sz="quarter" idx="11"/>
          </p:nvPr>
        </p:nvSpPr>
        <p:spPr/>
        <p:txBody>
          <a:bodyPr/>
          <a:lstStyle/>
          <a:p>
            <a:r>
              <a:rPr lang="de-DE" smtClean="0"/>
              <a:t>Landeshauptstadt Dresden</a:t>
            </a:r>
            <a:endParaRPr lang="de-DE"/>
          </a:p>
        </p:txBody>
      </p:sp>
      <p:sp>
        <p:nvSpPr>
          <p:cNvPr id="6" name="Slide Number Placeholder 5"/>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le 1" descr="Placeholder for presentation title that says &quot;Edit title style by clicking&quot;"/>
          <p:cNvSpPr>
            <a:spLocks noGrp="1"/>
          </p:cNvSpPr>
          <p:nvPr>
            <p:ph type="ctrTitle" hasCustomPrompt="1"/>
          </p:nvPr>
        </p:nvSpPr>
        <p:spPr>
          <a:xfrm>
            <a:off x="611560" y="1048188"/>
            <a:ext cx="8532439" cy="1946269"/>
          </a:xfrm>
        </p:spPr>
        <p:txBody>
          <a:bodyPr vert="horz" lIns="0" tIns="36000" rIns="576000" bIns="45720" rtlCol="0" anchor="b">
            <a:noAutofit/>
          </a:bodyPr>
          <a:lstStyle>
            <a:lvl1pPr algn="l">
              <a:defRPr lang="en-US" dirty="0"/>
            </a:lvl1pPr>
          </a:lstStyle>
          <a:p>
            <a:pPr algn="l"/>
            <a:r>
              <a:rPr lang="de-DE" dirty="0"/>
              <a:t>Titel der Präsentation</a:t>
            </a:r>
          </a:p>
        </p:txBody>
      </p:sp>
      <p:pic>
        <p:nvPicPr>
          <p:cNvPr id="12" name="Grafik 7">
            <a:extLst>
              <a:ext uri="{FF2B5EF4-FFF2-40B4-BE49-F238E27FC236}">
                <a16:creationId xmlns:a16="http://schemas.microsoft.com/office/drawing/2014/main" id="{1C0ACD19-F543-1C43-BFD1-D80F58D0B3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536" y="411510"/>
            <a:ext cx="2216064" cy="1152128"/>
          </a:xfrm>
          <a:prstGeom prst="rect">
            <a:avLst/>
          </a:prstGeom>
        </p:spPr>
      </p:pic>
      <p:sp>
        <p:nvSpPr>
          <p:cNvPr id="5" name="Text Placeholder 4">
            <a:extLst>
              <a:ext uri="{FF2B5EF4-FFF2-40B4-BE49-F238E27FC236}">
                <a16:creationId xmlns:a16="http://schemas.microsoft.com/office/drawing/2014/main" id="{E7A55C8E-A795-E945-84F4-B69CD05EC553}"/>
              </a:ext>
            </a:extLst>
          </p:cNvPr>
          <p:cNvSpPr>
            <a:spLocks noGrp="1"/>
          </p:cNvSpPr>
          <p:nvPr>
            <p:ph type="body" sz="quarter" idx="12" hasCustomPrompt="1"/>
          </p:nvPr>
        </p:nvSpPr>
        <p:spPr>
          <a:xfrm>
            <a:off x="611561" y="2942864"/>
            <a:ext cx="8532438" cy="793750"/>
          </a:xfrm>
        </p:spPr>
        <p:txBody>
          <a:bodyPr rIns="576000">
            <a:noAutofit/>
          </a:bodyPr>
          <a:lstStyle>
            <a:lvl1pPr marL="0" marR="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sz="3200"/>
            </a:lvl1pPr>
          </a:lstStyle>
          <a:p>
            <a:pPr marL="0" marR="0" lvl="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a:pPr>
            <a:r>
              <a:rPr lang="de-DE" dirty="0">
                <a:solidFill>
                  <a:schemeClr val="tx1"/>
                </a:solidFill>
              </a:rPr>
              <a:t>Untertitel, wenn nötig</a:t>
            </a:r>
          </a:p>
          <a:p>
            <a:pPr lvl="0"/>
            <a:endParaRPr lang="en-VN" dirty="0"/>
          </a:p>
        </p:txBody>
      </p:sp>
      <p:sp>
        <p:nvSpPr>
          <p:cNvPr id="26" name="Datumsplatzhalter 25"/>
          <p:cNvSpPr>
            <a:spLocks noGrp="1"/>
          </p:cNvSpPr>
          <p:nvPr>
            <p:ph type="dt" sz="half" idx="13"/>
          </p:nvPr>
        </p:nvSpPr>
        <p:spPr/>
        <p:txBody>
          <a:bodyPr/>
          <a:lstStyle/>
          <a:p>
            <a:r>
              <a:rPr lang="de-DE" smtClean="0"/>
              <a:t>31. August 2022</a:t>
            </a:r>
            <a:endParaRPr lang="de-DE" dirty="0"/>
          </a:p>
        </p:txBody>
      </p:sp>
      <p:sp>
        <p:nvSpPr>
          <p:cNvPr id="27" name="Fußzeilenplatzhalter 26"/>
          <p:cNvSpPr>
            <a:spLocks noGrp="1"/>
          </p:cNvSpPr>
          <p:nvPr>
            <p:ph type="ftr" sz="quarter" idx="14"/>
          </p:nvPr>
        </p:nvSpPr>
        <p:spPr/>
        <p:txBody>
          <a:bodyPr/>
          <a:lstStyle/>
          <a:p>
            <a:r>
              <a:rPr lang="de-DE" smtClean="0"/>
              <a:t>Amt für Stadtplanung und Mobilität</a:t>
            </a:r>
            <a:endParaRPr lang="de-DE" dirty="0"/>
          </a:p>
        </p:txBody>
      </p:sp>
      <p:sp>
        <p:nvSpPr>
          <p:cNvPr id="28" name="Foliennummernplatzhalter 27"/>
          <p:cNvSpPr>
            <a:spLocks noGrp="1"/>
          </p:cNvSpPr>
          <p:nvPr>
            <p:ph type="sldNum" sz="quarter" idx="15"/>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353019568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folie_Bild_li_01">
    <p:bg>
      <p:bgPr>
        <a:solidFill>
          <a:schemeClr val="bg2"/>
        </a:solidFill>
        <a:effectLst/>
      </p:bgPr>
    </p:bg>
    <p:spTree>
      <p:nvGrpSpPr>
        <p:cNvPr id="1" name=""/>
        <p:cNvGrpSpPr/>
        <p:nvPr/>
      </p:nvGrpSpPr>
      <p:grpSpPr>
        <a:xfrm>
          <a:off x="0" y="0"/>
          <a:ext cx="0" cy="0"/>
          <a:chOff x="0" y="0"/>
          <a:chExt cx="0" cy="0"/>
        </a:xfrm>
      </p:grpSpPr>
      <p:sp>
        <p:nvSpPr>
          <p:cNvPr id="27" name="Picture Placeholder 26" descr="Placeholder for image">
            <a:extLst>
              <a:ext uri="{FF2B5EF4-FFF2-40B4-BE49-F238E27FC236}">
                <a16:creationId xmlns:a16="http://schemas.microsoft.com/office/drawing/2014/main" id="{89600DCA-2F47-554E-8159-25391D2C9A41}"/>
              </a:ext>
            </a:extLst>
          </p:cNvPr>
          <p:cNvSpPr>
            <a:spLocks noGrp="1"/>
          </p:cNvSpPr>
          <p:nvPr>
            <p:ph type="pic" sz="quarter" idx="16"/>
          </p:nvPr>
        </p:nvSpPr>
        <p:spPr>
          <a:xfrm>
            <a:off x="0" y="0"/>
            <a:ext cx="3132138" cy="5143500"/>
          </a:xfrm>
          <a:solidFill>
            <a:schemeClr val="bg2">
              <a:lumMod val="40000"/>
              <a:lumOff val="60000"/>
            </a:schemeClr>
          </a:solidFill>
        </p:spPr>
        <p:txBody>
          <a:bodyPr/>
          <a:lstStyle/>
          <a:p>
            <a:endParaRPr lang="en-VN" dirty="0"/>
          </a:p>
        </p:txBody>
      </p:sp>
      <p:sp>
        <p:nvSpPr>
          <p:cNvPr id="21" name="Text Placeholder 19" descr="Note that says: &quot;Bild kann gern getauscht werden!&quot;">
            <a:extLst>
              <a:ext uri="{FF2B5EF4-FFF2-40B4-BE49-F238E27FC236}">
                <a16:creationId xmlns:a16="http://schemas.microsoft.com/office/drawing/2014/main" id="{828854BB-7820-7D43-8B1B-8EAE702F2D5D}"/>
              </a:ext>
            </a:extLst>
          </p:cNvPr>
          <p:cNvSpPr>
            <a:spLocks noGrp="1"/>
          </p:cNvSpPr>
          <p:nvPr>
            <p:ph type="body" sz="quarter" idx="14" hasCustomPrompt="1"/>
          </p:nvPr>
        </p:nvSpPr>
        <p:spPr>
          <a:xfrm>
            <a:off x="187061" y="3462218"/>
            <a:ext cx="2655295" cy="950906"/>
          </a:xfrm>
          <a:solidFill>
            <a:schemeClr val="tx1">
              <a:alpha val="67000"/>
            </a:schemeClr>
          </a:solidFill>
        </p:spPr>
        <p:txBody>
          <a:bodyPr lIns="360000" rIns="360000" anchor="ctr" anchorCtr="0">
            <a:noAutofit/>
          </a:bodyPr>
          <a:lstStyle>
            <a:lvl1pPr marL="0" indent="0">
              <a:spcBef>
                <a:spcPts val="0"/>
              </a:spcBef>
              <a:buNone/>
              <a:defRPr sz="1800">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r>
              <a:rPr lang="de-DE" sz="1800" dirty="0">
                <a:solidFill>
                  <a:schemeClr val="bg1"/>
                </a:solidFill>
              </a:rPr>
              <a:t>Bild kann </a:t>
            </a:r>
          </a:p>
          <a:p>
            <a:r>
              <a:rPr lang="de-DE" sz="1800" dirty="0">
                <a:solidFill>
                  <a:schemeClr val="bg1"/>
                </a:solidFill>
              </a:rPr>
              <a:t>gern getauscht werden!</a:t>
            </a:r>
          </a:p>
        </p:txBody>
      </p:sp>
      <p:sp>
        <p:nvSpPr>
          <p:cNvPr id="25" name="Text Placeholder 23">
            <a:extLst>
              <a:ext uri="{FF2B5EF4-FFF2-40B4-BE49-F238E27FC236}">
                <a16:creationId xmlns:a16="http://schemas.microsoft.com/office/drawing/2014/main" id="{2230F547-5CE6-4B4E-83A9-F8956FF11E28}"/>
              </a:ext>
            </a:extLst>
          </p:cNvPr>
          <p:cNvSpPr>
            <a:spLocks noGrp="1"/>
          </p:cNvSpPr>
          <p:nvPr>
            <p:ph type="body" sz="quarter" idx="15" hasCustomPrompt="1"/>
          </p:nvPr>
        </p:nvSpPr>
        <p:spPr>
          <a:xfrm>
            <a:off x="161510" y="4758819"/>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pic>
        <p:nvPicPr>
          <p:cNvPr id="11" name="Logo" descr="Dresden logo">
            <a:extLst>
              <a:ext uri="{FF2B5EF4-FFF2-40B4-BE49-F238E27FC236}">
                <a16:creationId xmlns:a16="http://schemas.microsoft.com/office/drawing/2014/main" id="{FA45B5A2-6A1F-CC43-B5B4-B6BC97A820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5896" y="411510"/>
            <a:ext cx="2216064" cy="1152128"/>
          </a:xfrm>
          <a:prstGeom prst="rect">
            <a:avLst/>
          </a:prstGeom>
        </p:spPr>
      </p:pic>
      <p:sp>
        <p:nvSpPr>
          <p:cNvPr id="28" name="Title 1" descr="Placeholder for titel of the presentation">
            <a:extLst>
              <a:ext uri="{FF2B5EF4-FFF2-40B4-BE49-F238E27FC236}">
                <a16:creationId xmlns:a16="http://schemas.microsoft.com/office/drawing/2014/main" id="{B2EDCC30-FF33-A447-93B5-F85620D42835}"/>
              </a:ext>
            </a:extLst>
          </p:cNvPr>
          <p:cNvSpPr>
            <a:spLocks noGrp="1"/>
          </p:cNvSpPr>
          <p:nvPr>
            <p:ph type="title" hasCustomPrompt="1"/>
          </p:nvPr>
        </p:nvSpPr>
        <p:spPr>
          <a:xfrm>
            <a:off x="3809672" y="2029721"/>
            <a:ext cx="4722768" cy="1390870"/>
          </a:xfrm>
        </p:spPr>
        <p:txBody>
          <a:bodyPr rIns="0"/>
          <a:lstStyle/>
          <a:p>
            <a:pPr>
              <a:lnSpc>
                <a:spcPts val="4800"/>
              </a:lnSpc>
            </a:pPr>
            <a:r>
              <a:rPr lang="de-DE" dirty="0"/>
              <a:t>Titel der Präsentation</a:t>
            </a:r>
          </a:p>
        </p:txBody>
      </p:sp>
      <p:sp>
        <p:nvSpPr>
          <p:cNvPr id="12" name="Text Placeholder 4">
            <a:extLst>
              <a:ext uri="{FF2B5EF4-FFF2-40B4-BE49-F238E27FC236}">
                <a16:creationId xmlns:a16="http://schemas.microsoft.com/office/drawing/2014/main" id="{898A3C56-4770-2648-B3AA-6AC37F235C67}"/>
              </a:ext>
            </a:extLst>
          </p:cNvPr>
          <p:cNvSpPr>
            <a:spLocks noGrp="1"/>
          </p:cNvSpPr>
          <p:nvPr>
            <p:ph type="body" sz="quarter" idx="17" hasCustomPrompt="1"/>
          </p:nvPr>
        </p:nvSpPr>
        <p:spPr>
          <a:xfrm>
            <a:off x="3818836" y="3401153"/>
            <a:ext cx="4713604" cy="793750"/>
          </a:xfrm>
        </p:spPr>
        <p:txBody>
          <a:bodyPr>
            <a:noAutofit/>
          </a:bodyPr>
          <a:lstStyle>
            <a:lvl1pPr marL="0" marR="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sz="2400"/>
            </a:lvl1pPr>
          </a:lstStyle>
          <a:p>
            <a:pPr marL="0" marR="0" lvl="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a:pPr>
            <a:r>
              <a:rPr lang="de-DE" dirty="0">
                <a:solidFill>
                  <a:schemeClr val="tx1"/>
                </a:solidFill>
              </a:rPr>
              <a:t>Untertitel, wenn nötig</a:t>
            </a:r>
          </a:p>
          <a:p>
            <a:pPr lvl="0"/>
            <a:endParaRPr lang="en-VN" dirty="0"/>
          </a:p>
        </p:txBody>
      </p:sp>
      <p:sp>
        <p:nvSpPr>
          <p:cNvPr id="4" name="Datumsplatzhalter 3"/>
          <p:cNvSpPr>
            <a:spLocks noGrp="1"/>
          </p:cNvSpPr>
          <p:nvPr>
            <p:ph type="dt" sz="half" idx="18"/>
          </p:nvPr>
        </p:nvSpPr>
        <p:spPr>
          <a:xfrm>
            <a:off x="7524328" y="4723567"/>
            <a:ext cx="1008112" cy="184666"/>
          </a:xfrm>
        </p:spPr>
        <p:txBody>
          <a:bodyPr/>
          <a:lstStyle/>
          <a:p>
            <a:r>
              <a:rPr lang="de-DE" smtClean="0"/>
              <a:t>31. August 2022</a:t>
            </a:r>
            <a:endParaRPr lang="en-US" dirty="0"/>
          </a:p>
        </p:txBody>
      </p:sp>
      <p:sp>
        <p:nvSpPr>
          <p:cNvPr id="5" name="Fußzeilenplatzhalter 4"/>
          <p:cNvSpPr>
            <a:spLocks noGrp="1"/>
          </p:cNvSpPr>
          <p:nvPr>
            <p:ph type="ftr" sz="quarter" idx="19"/>
          </p:nvPr>
        </p:nvSpPr>
        <p:spPr>
          <a:xfrm>
            <a:off x="3809672" y="4717835"/>
            <a:ext cx="4752528" cy="274637"/>
          </a:xfrm>
        </p:spPr>
        <p:txBody>
          <a:bodyPr/>
          <a:lstStyle/>
          <a:p>
            <a:r>
              <a:rPr lang="de-DE" smtClean="0"/>
              <a:t>Amt für Stadtplanung und Mobilität</a:t>
            </a:r>
            <a:endParaRPr lang="de-DE" dirty="0"/>
          </a:p>
        </p:txBody>
      </p:sp>
      <p:sp>
        <p:nvSpPr>
          <p:cNvPr id="14" name="Textfeld 13"/>
          <p:cNvSpPr txBox="1"/>
          <p:nvPr userDrawn="1"/>
        </p:nvSpPr>
        <p:spPr>
          <a:xfrm>
            <a:off x="3809672" y="4654317"/>
            <a:ext cx="2520280" cy="138499"/>
          </a:xfrm>
          <a:prstGeom prst="rect">
            <a:avLst/>
          </a:prstGeom>
          <a:noFill/>
        </p:spPr>
        <p:txBody>
          <a:bodyPr wrap="square" lIns="0" tIns="0" bIns="0" rtlCol="0" anchor="b" anchorCtr="0">
            <a:spAutoFit/>
          </a:bodyPr>
          <a:lstStyle/>
          <a:p>
            <a:r>
              <a:rPr lang="de-DE" sz="900" b="1" dirty="0" smtClean="0">
                <a:latin typeface="+mj-lt"/>
              </a:rPr>
              <a:t>Landeshauptstadt Dresden</a:t>
            </a:r>
            <a:endParaRPr lang="de-DE" sz="900" b="1" dirty="0">
              <a:latin typeface="+mj-lt"/>
            </a:endParaRPr>
          </a:p>
        </p:txBody>
      </p:sp>
    </p:spTree>
    <p:extLst>
      <p:ext uri="{BB962C8B-B14F-4D97-AF65-F5344CB8AC3E}">
        <p14:creationId xmlns:p14="http://schemas.microsoft.com/office/powerpoint/2010/main" val="366521533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folie_Bild_li_0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10B72-5678-6D45-974C-130EA5DD0A36}"/>
              </a:ext>
            </a:extLst>
          </p:cNvPr>
          <p:cNvSpPr>
            <a:spLocks noGrp="1"/>
          </p:cNvSpPr>
          <p:nvPr>
            <p:ph type="pic" sz="quarter" idx="12"/>
          </p:nvPr>
        </p:nvSpPr>
        <p:spPr>
          <a:xfrm>
            <a:off x="0" y="0"/>
            <a:ext cx="6011863" cy="5143500"/>
          </a:xfrm>
          <a:solidFill>
            <a:schemeClr val="tx2">
              <a:lumMod val="10000"/>
              <a:lumOff val="90000"/>
            </a:schemeClr>
          </a:solidFill>
        </p:spPr>
        <p:txBody>
          <a:bodyPr/>
          <a:lstStyle/>
          <a:p>
            <a:endParaRPr lang="en-VN"/>
          </a:p>
        </p:txBody>
      </p:sp>
      <p:pic>
        <p:nvPicPr>
          <p:cNvPr id="9" name="Grafik 9">
            <a:extLst>
              <a:ext uri="{FF2B5EF4-FFF2-40B4-BE49-F238E27FC236}">
                <a16:creationId xmlns:a16="http://schemas.microsoft.com/office/drawing/2014/main" id="{D766A948-87F4-1D4C-861B-C9397526CB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16216" y="411510"/>
            <a:ext cx="2216064" cy="1152128"/>
          </a:xfrm>
          <a:prstGeom prst="rect">
            <a:avLst/>
          </a:prstGeom>
        </p:spPr>
      </p:pic>
      <p:sp>
        <p:nvSpPr>
          <p:cNvPr id="16" name="Title 1">
            <a:extLst>
              <a:ext uri="{FF2B5EF4-FFF2-40B4-BE49-F238E27FC236}">
                <a16:creationId xmlns:a16="http://schemas.microsoft.com/office/drawing/2014/main" id="{1B340B41-454C-FC4C-8F09-AA20E7E2247E}"/>
              </a:ext>
            </a:extLst>
          </p:cNvPr>
          <p:cNvSpPr>
            <a:spLocks noGrp="1"/>
          </p:cNvSpPr>
          <p:nvPr>
            <p:ph type="title" hasCustomPrompt="1"/>
          </p:nvPr>
        </p:nvSpPr>
        <p:spPr>
          <a:xfrm>
            <a:off x="566555" y="604600"/>
            <a:ext cx="5445308" cy="1248836"/>
          </a:xfrm>
        </p:spPr>
        <p:txBody>
          <a:bodyPr/>
          <a:lstStyle>
            <a:lvl1pPr algn="l">
              <a:lnSpc>
                <a:spcPts val="4500"/>
              </a:lnSpc>
              <a:defRPr lang="en-VN" sz="4800" b="1" kern="1200" dirty="0">
                <a:solidFill>
                  <a:schemeClr val="tx1"/>
                </a:solidFill>
                <a:latin typeface="+mj-lt"/>
                <a:ea typeface="+mj-ea"/>
                <a:cs typeface="+mj-cs"/>
              </a:defRPr>
            </a:lvl1pPr>
          </a:lstStyle>
          <a:p>
            <a:pPr algn="l">
              <a:lnSpc>
                <a:spcPts val="4500"/>
              </a:lnSpc>
            </a:pPr>
            <a:r>
              <a:rPr lang="de-DE" sz="4800" b="1" dirty="0"/>
              <a:t>Titel der </a:t>
            </a:r>
            <a:br>
              <a:rPr lang="de-DE" sz="4800" b="1" dirty="0"/>
            </a:br>
            <a:r>
              <a:rPr lang="de-DE" sz="4800" b="1" dirty="0"/>
              <a:t>Präsentation</a:t>
            </a:r>
          </a:p>
        </p:txBody>
      </p:sp>
      <p:sp>
        <p:nvSpPr>
          <p:cNvPr id="17" name="Text Placeholder 4">
            <a:extLst>
              <a:ext uri="{FF2B5EF4-FFF2-40B4-BE49-F238E27FC236}">
                <a16:creationId xmlns:a16="http://schemas.microsoft.com/office/drawing/2014/main" id="{CAECA411-EE39-4A47-B07A-BE4B424732D8}"/>
              </a:ext>
            </a:extLst>
          </p:cNvPr>
          <p:cNvSpPr>
            <a:spLocks noGrp="1"/>
          </p:cNvSpPr>
          <p:nvPr>
            <p:ph type="body" sz="quarter" idx="13" hasCustomPrompt="1"/>
          </p:nvPr>
        </p:nvSpPr>
        <p:spPr>
          <a:xfrm>
            <a:off x="566555" y="1834872"/>
            <a:ext cx="5445308" cy="793750"/>
          </a:xfrm>
        </p:spPr>
        <p:txBody>
          <a:bodyPr rIns="576000">
            <a:noAutofit/>
          </a:bodyPr>
          <a:lstStyle>
            <a:lvl1pPr marL="0" marR="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lang="de-DE" sz="3200" kern="120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a:pPr>
            <a:r>
              <a:rPr lang="de-DE" dirty="0">
                <a:solidFill>
                  <a:schemeClr val="tx1"/>
                </a:solidFill>
              </a:rPr>
              <a:t>Untertitel, wenn nötig</a:t>
            </a:r>
          </a:p>
          <a:p>
            <a:pPr lvl="0"/>
            <a:endParaRPr lang="en-VN" dirty="0"/>
          </a:p>
        </p:txBody>
      </p:sp>
      <p:sp>
        <p:nvSpPr>
          <p:cNvPr id="21" name="Date Placeholder 3">
            <a:extLst>
              <a:ext uri="{FF2B5EF4-FFF2-40B4-BE49-F238E27FC236}">
                <a16:creationId xmlns:a16="http://schemas.microsoft.com/office/drawing/2014/main" id="{698BBBBC-FF95-4A43-A637-263758F2ED6A}"/>
              </a:ext>
            </a:extLst>
          </p:cNvPr>
          <p:cNvSpPr>
            <a:spLocks noGrp="1"/>
          </p:cNvSpPr>
          <p:nvPr>
            <p:ph type="dt" sz="half" idx="2"/>
          </p:nvPr>
        </p:nvSpPr>
        <p:spPr>
          <a:xfrm>
            <a:off x="6695702" y="4644000"/>
            <a:ext cx="1692721" cy="200055"/>
          </a:xfrm>
          <a:prstGeom prst="rect">
            <a:avLst/>
          </a:prstGeom>
        </p:spPr>
        <p:txBody>
          <a:bodyPr vert="horz" lIns="0" tIns="0" rIns="91440" bIns="45720" rtlCol="0" anchor="t" anchorCtr="0"/>
          <a:lstStyle>
            <a:lvl1pPr algn="l">
              <a:defRPr lang="en-US" sz="1000" kern="1200" smtClean="0">
                <a:solidFill>
                  <a:schemeClr val="tx1"/>
                </a:solidFill>
                <a:effectLst/>
                <a:latin typeface="+mn-lt"/>
                <a:ea typeface="+mn-ea"/>
                <a:cs typeface="+mn-cs"/>
              </a:defRPr>
            </a:lvl1pPr>
          </a:lstStyle>
          <a:p>
            <a:r>
              <a:rPr lang="de-DE" smtClean="0"/>
              <a:t>31. August 2022</a:t>
            </a:r>
            <a:endParaRPr lang="en-US" dirty="0"/>
          </a:p>
        </p:txBody>
      </p:sp>
      <p:sp>
        <p:nvSpPr>
          <p:cNvPr id="10" name="Footer Placeholder 4" descr="Footer where you fill in presentation title, presenter name, etc.">
            <a:extLst>
              <a:ext uri="{FF2B5EF4-FFF2-40B4-BE49-F238E27FC236}">
                <a16:creationId xmlns:a16="http://schemas.microsoft.com/office/drawing/2014/main" id="{39C10E30-0836-CF49-ADFE-63C28EE84BB0}"/>
              </a:ext>
            </a:extLst>
          </p:cNvPr>
          <p:cNvSpPr>
            <a:spLocks noGrp="1"/>
          </p:cNvSpPr>
          <p:nvPr>
            <p:ph type="ftr" sz="quarter" idx="3"/>
          </p:nvPr>
        </p:nvSpPr>
        <p:spPr>
          <a:xfrm>
            <a:off x="6695703" y="4192801"/>
            <a:ext cx="1872208" cy="323165"/>
          </a:xfrm>
          <a:prstGeom prst="rect">
            <a:avLst/>
          </a:prstGeom>
        </p:spPr>
        <p:txBody>
          <a:bodyPr vert="horz" wrap="square" lIns="0" tIns="0" rIns="91440" bIns="45720" rtlCol="0"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lang="de-DE" sz="900" smtClean="0">
                <a:latin typeface="+mj-lt"/>
              </a:defRPr>
            </a:lvl1pPr>
          </a:lstStyle>
          <a:p>
            <a:r>
              <a:rPr lang="de-DE" smtClean="0"/>
              <a:t>Amt für Stadtplanung und Mobilität</a:t>
            </a:r>
            <a:endParaRPr lang="en-US" dirty="0"/>
          </a:p>
        </p:txBody>
      </p:sp>
      <p:sp>
        <p:nvSpPr>
          <p:cNvPr id="11" name="Text Placeholder 23">
            <a:extLst>
              <a:ext uri="{FF2B5EF4-FFF2-40B4-BE49-F238E27FC236}">
                <a16:creationId xmlns:a16="http://schemas.microsoft.com/office/drawing/2014/main" id="{4D9A514F-FC92-E043-B664-460FBE3368ED}"/>
              </a:ext>
            </a:extLst>
          </p:cNvPr>
          <p:cNvSpPr>
            <a:spLocks noGrp="1"/>
          </p:cNvSpPr>
          <p:nvPr>
            <p:ph type="body" sz="quarter" idx="15" hasCustomPrompt="1"/>
          </p:nvPr>
        </p:nvSpPr>
        <p:spPr>
          <a:xfrm>
            <a:off x="161510" y="4758819"/>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
        <p:nvSpPr>
          <p:cNvPr id="13" name="Textfeld 12"/>
          <p:cNvSpPr txBox="1"/>
          <p:nvPr userDrawn="1"/>
        </p:nvSpPr>
        <p:spPr>
          <a:xfrm>
            <a:off x="6695702" y="4042421"/>
            <a:ext cx="2520280" cy="138499"/>
          </a:xfrm>
          <a:prstGeom prst="rect">
            <a:avLst/>
          </a:prstGeom>
          <a:noFill/>
        </p:spPr>
        <p:txBody>
          <a:bodyPr wrap="square" lIns="0" tIns="0" bIns="0" rtlCol="0" anchor="b" anchorCtr="0">
            <a:spAutoFit/>
          </a:bodyPr>
          <a:lstStyle/>
          <a:p>
            <a:r>
              <a:rPr lang="de-DE" sz="900" b="1" dirty="0" smtClean="0">
                <a:latin typeface="+mj-lt"/>
              </a:rPr>
              <a:t>Landeshauptstadt Dresden</a:t>
            </a:r>
            <a:endParaRPr lang="de-DE" sz="900" b="1" dirty="0">
              <a:latin typeface="+mj-lt"/>
            </a:endParaRPr>
          </a:p>
        </p:txBody>
      </p:sp>
    </p:spTree>
    <p:extLst>
      <p:ext uri="{BB962C8B-B14F-4D97-AF65-F5344CB8AC3E}">
        <p14:creationId xmlns:p14="http://schemas.microsoft.com/office/powerpoint/2010/main" val="195774831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elfolie_Bild_lin_03">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10B72-5678-6D45-974C-130EA5DD0A36}"/>
              </a:ext>
            </a:extLst>
          </p:cNvPr>
          <p:cNvSpPr>
            <a:spLocks noGrp="1"/>
          </p:cNvSpPr>
          <p:nvPr>
            <p:ph type="pic" sz="quarter" idx="12"/>
          </p:nvPr>
        </p:nvSpPr>
        <p:spPr>
          <a:xfrm>
            <a:off x="0" y="0"/>
            <a:ext cx="6011863" cy="5143500"/>
          </a:xfrm>
          <a:solidFill>
            <a:schemeClr val="tx1"/>
          </a:solidFill>
        </p:spPr>
        <p:txBody>
          <a:bodyPr/>
          <a:lstStyle/>
          <a:p>
            <a:endParaRPr lang="en-VN" dirty="0"/>
          </a:p>
        </p:txBody>
      </p:sp>
      <p:pic>
        <p:nvPicPr>
          <p:cNvPr id="9" name="Grafik 9">
            <a:extLst>
              <a:ext uri="{FF2B5EF4-FFF2-40B4-BE49-F238E27FC236}">
                <a16:creationId xmlns:a16="http://schemas.microsoft.com/office/drawing/2014/main" id="{D766A948-87F4-1D4C-861B-C9397526CB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16216" y="411510"/>
            <a:ext cx="2216064" cy="1152128"/>
          </a:xfrm>
          <a:prstGeom prst="rect">
            <a:avLst/>
          </a:prstGeom>
        </p:spPr>
      </p:pic>
      <p:sp>
        <p:nvSpPr>
          <p:cNvPr id="16" name="Title 1">
            <a:extLst>
              <a:ext uri="{FF2B5EF4-FFF2-40B4-BE49-F238E27FC236}">
                <a16:creationId xmlns:a16="http://schemas.microsoft.com/office/drawing/2014/main" id="{1B340B41-454C-FC4C-8F09-AA20E7E2247E}"/>
              </a:ext>
            </a:extLst>
          </p:cNvPr>
          <p:cNvSpPr>
            <a:spLocks noGrp="1"/>
          </p:cNvSpPr>
          <p:nvPr>
            <p:ph type="title" hasCustomPrompt="1"/>
          </p:nvPr>
        </p:nvSpPr>
        <p:spPr>
          <a:xfrm>
            <a:off x="566555" y="604600"/>
            <a:ext cx="5445308" cy="1248836"/>
          </a:xfrm>
        </p:spPr>
        <p:txBody>
          <a:bodyPr/>
          <a:lstStyle>
            <a:lvl1pPr algn="l">
              <a:lnSpc>
                <a:spcPts val="4500"/>
              </a:lnSpc>
              <a:defRPr lang="de-DE" sz="4800" b="1" kern="1200" dirty="0">
                <a:solidFill>
                  <a:srgbClr val="FFED00"/>
                </a:solidFill>
                <a:effectLst>
                  <a:outerShdw blurRad="38100" dist="38100" dir="2700000" algn="tl">
                    <a:srgbClr val="000000">
                      <a:alpha val="43137"/>
                    </a:srgbClr>
                  </a:outerShdw>
                </a:effectLst>
                <a:latin typeface="+mj-lt"/>
                <a:ea typeface="+mj-ea"/>
                <a:cs typeface="+mj-cs"/>
              </a:defRPr>
            </a:lvl1pPr>
          </a:lstStyle>
          <a:p>
            <a:pPr algn="l">
              <a:lnSpc>
                <a:spcPts val="4500"/>
              </a:lnSpc>
            </a:pPr>
            <a:r>
              <a:rPr lang="de-DE" sz="4800" b="1" dirty="0"/>
              <a:t>Titel der </a:t>
            </a:r>
            <a:br>
              <a:rPr lang="de-DE" sz="4800" b="1" dirty="0"/>
            </a:br>
            <a:r>
              <a:rPr lang="de-DE" sz="4800" b="1" dirty="0"/>
              <a:t>Präsentation</a:t>
            </a:r>
          </a:p>
        </p:txBody>
      </p:sp>
      <p:sp>
        <p:nvSpPr>
          <p:cNvPr id="21" name="Date Placeholder 3">
            <a:extLst>
              <a:ext uri="{FF2B5EF4-FFF2-40B4-BE49-F238E27FC236}">
                <a16:creationId xmlns:a16="http://schemas.microsoft.com/office/drawing/2014/main" id="{698BBBBC-FF95-4A43-A637-263758F2ED6A}"/>
              </a:ext>
            </a:extLst>
          </p:cNvPr>
          <p:cNvSpPr>
            <a:spLocks noGrp="1"/>
          </p:cNvSpPr>
          <p:nvPr>
            <p:ph type="dt" sz="half" idx="2"/>
          </p:nvPr>
        </p:nvSpPr>
        <p:spPr>
          <a:xfrm>
            <a:off x="6695702" y="4644000"/>
            <a:ext cx="1692721" cy="200055"/>
          </a:xfrm>
          <a:prstGeom prst="rect">
            <a:avLst/>
          </a:prstGeom>
        </p:spPr>
        <p:txBody>
          <a:bodyPr vert="horz" lIns="0" tIns="0" rIns="91440" bIns="45720" rtlCol="0" anchor="t" anchorCtr="0">
            <a:noAutofit/>
          </a:bodyPr>
          <a:lstStyle>
            <a:lvl1pPr algn="l">
              <a:defRPr lang="en-US" sz="1000" kern="1200" smtClean="0">
                <a:solidFill>
                  <a:schemeClr val="tx1"/>
                </a:solidFill>
                <a:effectLst/>
                <a:latin typeface="+mn-lt"/>
                <a:ea typeface="+mn-ea"/>
                <a:cs typeface="+mn-cs"/>
              </a:defRPr>
            </a:lvl1pPr>
          </a:lstStyle>
          <a:p>
            <a:r>
              <a:rPr lang="de-DE" smtClean="0"/>
              <a:t>31. August 2022</a:t>
            </a:r>
            <a:endParaRPr lang="en-US" dirty="0"/>
          </a:p>
        </p:txBody>
      </p:sp>
      <p:sp>
        <p:nvSpPr>
          <p:cNvPr id="11" name="Text Placeholder 2">
            <a:extLst>
              <a:ext uri="{FF2B5EF4-FFF2-40B4-BE49-F238E27FC236}">
                <a16:creationId xmlns:a16="http://schemas.microsoft.com/office/drawing/2014/main" id="{BCD80F41-91D9-AC41-9BAE-DEE1120F4388}"/>
              </a:ext>
            </a:extLst>
          </p:cNvPr>
          <p:cNvSpPr>
            <a:spLocks noGrp="1"/>
          </p:cNvSpPr>
          <p:nvPr>
            <p:ph type="body" sz="quarter" idx="16" hasCustomPrompt="1"/>
          </p:nvPr>
        </p:nvSpPr>
        <p:spPr>
          <a:xfrm>
            <a:off x="566258" y="1873374"/>
            <a:ext cx="5445308" cy="914400"/>
          </a:xfrm>
        </p:spPr>
        <p:txBody>
          <a:bodyPr rIns="576000">
            <a:noAutofit/>
          </a:bodyPr>
          <a:lstStyle>
            <a:lvl1pPr marL="0" indent="0">
              <a:buNone/>
              <a:defRPr sz="3200">
                <a:solidFill>
                  <a:srgbClr val="FFFFFF"/>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err="1"/>
              <a:t>Untertitel</a:t>
            </a:r>
            <a:r>
              <a:rPr lang="en-US" dirty="0"/>
              <a:t>, </a:t>
            </a:r>
            <a:r>
              <a:rPr lang="en-US" dirty="0" err="1"/>
              <a:t>wenn</a:t>
            </a:r>
            <a:r>
              <a:rPr lang="en-US" dirty="0"/>
              <a:t> </a:t>
            </a:r>
            <a:r>
              <a:rPr lang="en-US" dirty="0" err="1"/>
              <a:t>nötig</a:t>
            </a:r>
            <a:endParaRPr lang="en-US" dirty="0"/>
          </a:p>
          <a:p>
            <a:pPr lvl="0"/>
            <a:endParaRPr lang="en-US" dirty="0"/>
          </a:p>
        </p:txBody>
      </p:sp>
      <p:sp>
        <p:nvSpPr>
          <p:cNvPr id="10" name="Footer Placeholder 4" descr="Footer where you fill in presentation title, presenter name, etc.">
            <a:extLst>
              <a:ext uri="{FF2B5EF4-FFF2-40B4-BE49-F238E27FC236}">
                <a16:creationId xmlns:a16="http://schemas.microsoft.com/office/drawing/2014/main" id="{DD6F62B1-89ED-C046-B1E8-4D3451F116C3}"/>
              </a:ext>
            </a:extLst>
          </p:cNvPr>
          <p:cNvSpPr>
            <a:spLocks noGrp="1"/>
          </p:cNvSpPr>
          <p:nvPr>
            <p:ph type="ftr" sz="quarter" idx="3"/>
          </p:nvPr>
        </p:nvSpPr>
        <p:spPr>
          <a:xfrm>
            <a:off x="6695703" y="4192801"/>
            <a:ext cx="1872208" cy="323165"/>
          </a:xfrm>
          <a:prstGeom prst="rect">
            <a:avLst/>
          </a:prstGeom>
        </p:spPr>
        <p:txBody>
          <a:bodyPr vert="horz" wrap="square" lIns="0" tIns="0" rIns="91440" bIns="45720" rtlCol="0"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lang="de-DE" sz="900" smtClean="0">
                <a:latin typeface="+mj-lt"/>
              </a:defRPr>
            </a:lvl1pPr>
          </a:lstStyle>
          <a:p>
            <a:r>
              <a:rPr lang="de-DE" smtClean="0"/>
              <a:t>Amt für Stadtplanung und Mobilität</a:t>
            </a:r>
            <a:endParaRPr lang="en-US" dirty="0"/>
          </a:p>
        </p:txBody>
      </p:sp>
      <p:sp>
        <p:nvSpPr>
          <p:cNvPr id="12" name="Text Placeholder 23">
            <a:extLst>
              <a:ext uri="{FF2B5EF4-FFF2-40B4-BE49-F238E27FC236}">
                <a16:creationId xmlns:a16="http://schemas.microsoft.com/office/drawing/2014/main" id="{5559989C-C63E-6346-877A-BF4685193F34}"/>
              </a:ext>
            </a:extLst>
          </p:cNvPr>
          <p:cNvSpPr>
            <a:spLocks noGrp="1"/>
          </p:cNvSpPr>
          <p:nvPr>
            <p:ph type="body" sz="quarter" idx="15" hasCustomPrompt="1"/>
          </p:nvPr>
        </p:nvSpPr>
        <p:spPr>
          <a:xfrm>
            <a:off x="161510" y="4758819"/>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
        <p:nvSpPr>
          <p:cNvPr id="17" name="Textfeld 16"/>
          <p:cNvSpPr txBox="1"/>
          <p:nvPr userDrawn="1"/>
        </p:nvSpPr>
        <p:spPr>
          <a:xfrm>
            <a:off x="6695702" y="4042421"/>
            <a:ext cx="2520280" cy="138499"/>
          </a:xfrm>
          <a:prstGeom prst="rect">
            <a:avLst/>
          </a:prstGeom>
          <a:noFill/>
        </p:spPr>
        <p:txBody>
          <a:bodyPr wrap="square" lIns="0" tIns="0" bIns="0" rtlCol="0" anchor="b" anchorCtr="0">
            <a:spAutoFit/>
          </a:bodyPr>
          <a:lstStyle/>
          <a:p>
            <a:r>
              <a:rPr lang="de-DE" sz="900" b="1" dirty="0" smtClean="0">
                <a:latin typeface="+mj-lt"/>
              </a:rPr>
              <a:t>Landeshauptstadt Dresden</a:t>
            </a:r>
            <a:endParaRPr lang="de-DE" sz="900" b="1" dirty="0">
              <a:latin typeface="+mj-lt"/>
            </a:endParaRPr>
          </a:p>
        </p:txBody>
      </p:sp>
    </p:spTree>
    <p:extLst>
      <p:ext uri="{BB962C8B-B14F-4D97-AF65-F5344CB8AC3E}">
        <p14:creationId xmlns:p14="http://schemas.microsoft.com/office/powerpoint/2010/main" val="210373085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halt_1-spaltig_ohne Linien">
    <p:spTree>
      <p:nvGrpSpPr>
        <p:cNvPr id="1" name=""/>
        <p:cNvGrpSpPr/>
        <p:nvPr/>
      </p:nvGrpSpPr>
      <p:grpSpPr>
        <a:xfrm>
          <a:off x="0" y="0"/>
          <a:ext cx="0" cy="0"/>
          <a:chOff x="0" y="0"/>
          <a:chExt cx="0" cy="0"/>
        </a:xfrm>
      </p:grpSpPr>
      <p:sp>
        <p:nvSpPr>
          <p:cNvPr id="2" name="Title 1" descr="Title that says &quot;Content&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rIns="0"/>
          <a:lstStyle/>
          <a:p>
            <a:r>
              <a:rPr lang="en-US" dirty="0" err="1"/>
              <a:t>Inhalt</a:t>
            </a:r>
            <a:endParaRPr lang="en-VN" dirty="0"/>
          </a:p>
        </p:txBody>
      </p:sp>
      <p:sp>
        <p:nvSpPr>
          <p:cNvPr id="9" name="Content Placeholder 5">
            <a:extLst>
              <a:ext uri="{FF2B5EF4-FFF2-40B4-BE49-F238E27FC236}">
                <a16:creationId xmlns:a16="http://schemas.microsoft.com/office/drawing/2014/main" id="{823CE7BC-AFFA-B04C-B365-02BF7196EBB9}"/>
              </a:ext>
            </a:extLst>
          </p:cNvPr>
          <p:cNvSpPr>
            <a:spLocks noGrp="1"/>
          </p:cNvSpPr>
          <p:nvPr>
            <p:ph sz="quarter" idx="14"/>
          </p:nvPr>
        </p:nvSpPr>
        <p:spPr>
          <a:xfrm>
            <a:off x="539750" y="1380083"/>
            <a:ext cx="8229600" cy="3063875"/>
          </a:xfrm>
        </p:spPr>
        <p:txBody>
          <a:bodyPr/>
          <a:lstStyle/>
          <a:p>
            <a:pPr lvl="0"/>
            <a:r>
              <a:rPr lang="en-US" dirty="0"/>
              <a:t>Click </a:t>
            </a:r>
            <a:r>
              <a:rPr lang="en-US" dirty="0" smtClean="0"/>
              <a:t>to </a:t>
            </a:r>
            <a:r>
              <a:rPr lang="en-US" dirty="0"/>
              <a:t>edit </a:t>
            </a:r>
            <a:r>
              <a:rPr lang="en-US" dirty="0" smtClean="0"/>
              <a:t>Master </a:t>
            </a: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endParaRPr lang="en-VN" dirty="0"/>
          </a:p>
        </p:txBody>
      </p:sp>
      <p:sp>
        <p:nvSpPr>
          <p:cNvPr id="10" name="Datumsplatzhalter 9"/>
          <p:cNvSpPr>
            <a:spLocks noGrp="1"/>
          </p:cNvSpPr>
          <p:nvPr>
            <p:ph type="dt" sz="half" idx="15"/>
          </p:nvPr>
        </p:nvSpPr>
        <p:spPr/>
        <p:txBody>
          <a:bodyPr/>
          <a:lstStyle/>
          <a:p>
            <a:r>
              <a:rPr lang="de-DE" smtClean="0"/>
              <a:t>31. August 2022</a:t>
            </a:r>
            <a:endParaRPr lang="en-US" dirty="0"/>
          </a:p>
        </p:txBody>
      </p:sp>
      <p:sp>
        <p:nvSpPr>
          <p:cNvPr id="11" name="Fußzeilenplatzhalter 10"/>
          <p:cNvSpPr>
            <a:spLocks noGrp="1"/>
          </p:cNvSpPr>
          <p:nvPr>
            <p:ph type="ftr" sz="quarter" idx="16"/>
          </p:nvPr>
        </p:nvSpPr>
        <p:spPr/>
        <p:txBody>
          <a:bodyPr/>
          <a:lstStyle/>
          <a:p>
            <a:r>
              <a:rPr lang="de-DE" smtClean="0"/>
              <a:t>Amt für Stadtplanung und Mobilität</a:t>
            </a:r>
            <a:endParaRPr lang="de-DE" dirty="0"/>
          </a:p>
        </p:txBody>
      </p:sp>
      <p:sp>
        <p:nvSpPr>
          <p:cNvPr id="12" name="Foliennummernplatzhalter 11"/>
          <p:cNvSpPr>
            <a:spLocks noGrp="1"/>
          </p:cNvSpPr>
          <p:nvPr>
            <p:ph type="sldNum" sz="quarter" idx="17"/>
          </p:nvPr>
        </p:nvSpPr>
        <p:spPr>
          <a:xfrm>
            <a:off x="6516216" y="4731990"/>
            <a:ext cx="2165339" cy="184666"/>
          </a:xfrm>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382436350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halt_1-spaltig_mit Linien">
    <p:spTree>
      <p:nvGrpSpPr>
        <p:cNvPr id="1" name=""/>
        <p:cNvGrpSpPr/>
        <p:nvPr/>
      </p:nvGrpSpPr>
      <p:grpSpPr>
        <a:xfrm>
          <a:off x="0" y="0"/>
          <a:ext cx="0" cy="0"/>
          <a:chOff x="0" y="0"/>
          <a:chExt cx="0" cy="0"/>
        </a:xfrm>
      </p:grpSpPr>
      <p:sp>
        <p:nvSpPr>
          <p:cNvPr id="2" name="Title 1" descr="Title that says &quot;Content&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rIns="0"/>
          <a:lstStyle/>
          <a:p>
            <a:r>
              <a:rPr lang="en-US" dirty="0" err="1"/>
              <a:t>Inhalt</a:t>
            </a:r>
            <a:endParaRPr lang="en-VN" dirty="0"/>
          </a:p>
        </p:txBody>
      </p:sp>
      <p:sp>
        <p:nvSpPr>
          <p:cNvPr id="22" name="Datumsplatzhalter 21"/>
          <p:cNvSpPr>
            <a:spLocks noGrp="1"/>
          </p:cNvSpPr>
          <p:nvPr>
            <p:ph type="dt" sz="half" idx="27"/>
          </p:nvPr>
        </p:nvSpPr>
        <p:spPr/>
        <p:txBody>
          <a:bodyPr/>
          <a:lstStyle/>
          <a:p>
            <a:r>
              <a:rPr lang="de-DE" smtClean="0"/>
              <a:t>31. August 2022</a:t>
            </a:r>
            <a:endParaRPr lang="en-US" dirty="0"/>
          </a:p>
        </p:txBody>
      </p:sp>
      <p:sp>
        <p:nvSpPr>
          <p:cNvPr id="24" name="Fußzeilenplatzhalter 23"/>
          <p:cNvSpPr>
            <a:spLocks noGrp="1"/>
          </p:cNvSpPr>
          <p:nvPr>
            <p:ph type="ftr" sz="quarter" idx="28"/>
          </p:nvPr>
        </p:nvSpPr>
        <p:spPr/>
        <p:txBody>
          <a:bodyPr/>
          <a:lstStyle/>
          <a:p>
            <a:r>
              <a:rPr lang="de-DE" smtClean="0"/>
              <a:t>Amt für Stadtplanung und Mobilität</a:t>
            </a:r>
            <a:endParaRPr lang="de-DE" dirty="0"/>
          </a:p>
        </p:txBody>
      </p:sp>
      <p:sp>
        <p:nvSpPr>
          <p:cNvPr id="26" name="Foliennummernplatzhalter 25"/>
          <p:cNvSpPr>
            <a:spLocks noGrp="1"/>
          </p:cNvSpPr>
          <p:nvPr>
            <p:ph type="sldNum" sz="quarter" idx="29"/>
          </p:nvPr>
        </p:nvSpPr>
        <p:spPr/>
        <p:txBody>
          <a:bodyPr/>
          <a:lstStyle/>
          <a:p>
            <a:r>
              <a:rPr lang="en-US" smtClean="0"/>
              <a:t>Folie </a:t>
            </a:r>
            <a:fld id="{01810A45-1857-4C7D-B2E6-5371A332287C}" type="slidenum">
              <a:rPr smtClean="0"/>
              <a:pPr/>
              <a:t>‹Nr.›</a:t>
            </a:fld>
            <a:endParaRPr dirty="0"/>
          </a:p>
        </p:txBody>
      </p:sp>
      <p:sp>
        <p:nvSpPr>
          <p:cNvPr id="36" name="Text Placeholder 7" descr="Text placeholder to fill in main sections of your presentation, edit by clicking">
            <a:extLst>
              <a:ext uri="{FF2B5EF4-FFF2-40B4-BE49-F238E27FC236}">
                <a16:creationId xmlns:a16="http://schemas.microsoft.com/office/drawing/2014/main" id="{2EF2D634-7F2C-7149-86D2-AC765B9C9BF8}"/>
              </a:ext>
            </a:extLst>
          </p:cNvPr>
          <p:cNvSpPr>
            <a:spLocks noGrp="1"/>
          </p:cNvSpPr>
          <p:nvPr>
            <p:ph type="body" sz="quarter" idx="15"/>
          </p:nvPr>
        </p:nvSpPr>
        <p:spPr>
          <a:xfrm>
            <a:off x="553564" y="2326532"/>
            <a:ext cx="8215588" cy="369332"/>
          </a:xfrm>
        </p:spPr>
        <p:txBody>
          <a:bodyPr wrap="square">
            <a:spAutoFit/>
          </a:bodyPr>
          <a:lstStyle>
            <a:lvl1pPr>
              <a:defRPr u="none"/>
            </a:lvl1pPr>
            <a:lvl2pPr>
              <a:defRPr u="none"/>
            </a:lvl2pPr>
            <a:lvl3pPr>
              <a:defRPr u="none"/>
            </a:lvl3pPr>
            <a:lvl4pPr>
              <a:defRPr u="none"/>
            </a:lvl4pPr>
            <a:lvl5pPr>
              <a:defRPr u="none"/>
            </a:lvl5pPr>
          </a:lstStyle>
          <a:p>
            <a:pPr lvl="0"/>
            <a:r>
              <a:rPr lang="en-US" dirty="0"/>
              <a:t>Click to edit Master text styles</a:t>
            </a:r>
          </a:p>
        </p:txBody>
      </p:sp>
      <p:sp>
        <p:nvSpPr>
          <p:cNvPr id="37" name="Text Placeholder 7" descr="Text placeholder to fill in main sections of your presentation, edit by clicking">
            <a:extLst>
              <a:ext uri="{FF2B5EF4-FFF2-40B4-BE49-F238E27FC236}">
                <a16:creationId xmlns:a16="http://schemas.microsoft.com/office/drawing/2014/main" id="{B8C58806-4866-8B48-B8D3-25410BEA359F}"/>
              </a:ext>
            </a:extLst>
          </p:cNvPr>
          <p:cNvSpPr>
            <a:spLocks noGrp="1"/>
          </p:cNvSpPr>
          <p:nvPr>
            <p:ph type="body" sz="quarter" idx="16"/>
          </p:nvPr>
        </p:nvSpPr>
        <p:spPr>
          <a:xfrm>
            <a:off x="553564" y="2771658"/>
            <a:ext cx="8215588" cy="369332"/>
          </a:xfrm>
        </p:spPr>
        <p:txBody>
          <a:bodyPr wrap="square">
            <a:spAutoFit/>
          </a:bodyPr>
          <a:lstStyle>
            <a:lvl1pPr>
              <a:defRPr u="none"/>
            </a:lvl1pPr>
            <a:lvl2pPr>
              <a:defRPr u="none"/>
            </a:lvl2pPr>
            <a:lvl3pPr>
              <a:defRPr u="none"/>
            </a:lvl3pPr>
            <a:lvl4pPr>
              <a:defRPr u="none"/>
            </a:lvl4pPr>
            <a:lvl5pPr>
              <a:defRPr u="none"/>
            </a:lvl5pPr>
          </a:lstStyle>
          <a:p>
            <a:pPr lvl="0"/>
            <a:r>
              <a:rPr lang="en-US" dirty="0"/>
              <a:t>Click to edit Master text styles</a:t>
            </a:r>
          </a:p>
        </p:txBody>
      </p:sp>
      <p:sp>
        <p:nvSpPr>
          <p:cNvPr id="38" name="Text Placeholder 7" descr="Text placeholder to fill in main sections of your presentation, edit by clicking">
            <a:extLst>
              <a:ext uri="{FF2B5EF4-FFF2-40B4-BE49-F238E27FC236}">
                <a16:creationId xmlns:a16="http://schemas.microsoft.com/office/drawing/2014/main" id="{45E0FE23-BED0-984A-A82C-6F6A6C945C6B}"/>
              </a:ext>
            </a:extLst>
          </p:cNvPr>
          <p:cNvSpPr>
            <a:spLocks noGrp="1"/>
          </p:cNvSpPr>
          <p:nvPr>
            <p:ph type="body" sz="quarter" idx="13"/>
          </p:nvPr>
        </p:nvSpPr>
        <p:spPr>
          <a:xfrm>
            <a:off x="553564" y="1436280"/>
            <a:ext cx="8215588" cy="369332"/>
          </a:xfrm>
        </p:spPr>
        <p:txBody>
          <a:bodyPr wrap="square">
            <a:spAutoFit/>
          </a:bodyPr>
          <a:lstStyle>
            <a:lvl1pPr>
              <a:defRPr u="none"/>
            </a:lvl1pPr>
            <a:lvl2pPr>
              <a:defRPr u="none"/>
            </a:lvl2pPr>
            <a:lvl3pPr>
              <a:defRPr u="none"/>
            </a:lvl3pPr>
            <a:lvl4pPr>
              <a:defRPr u="none"/>
            </a:lvl4pPr>
            <a:lvl5pPr>
              <a:defRPr u="none"/>
            </a:lvl5pPr>
          </a:lstStyle>
          <a:p>
            <a:pPr lvl="0"/>
            <a:r>
              <a:rPr lang="en-US" dirty="0"/>
              <a:t>Click to edit Master text styles</a:t>
            </a:r>
          </a:p>
        </p:txBody>
      </p:sp>
      <p:sp>
        <p:nvSpPr>
          <p:cNvPr id="40" name="Text Placeholder 7" descr="Text placeholder to fill in main sections of your presentation, edit by clicking">
            <a:extLst>
              <a:ext uri="{FF2B5EF4-FFF2-40B4-BE49-F238E27FC236}">
                <a16:creationId xmlns:a16="http://schemas.microsoft.com/office/drawing/2014/main" id="{3B60330A-BE4B-764D-B79B-5E478FE6D596}"/>
              </a:ext>
            </a:extLst>
          </p:cNvPr>
          <p:cNvSpPr>
            <a:spLocks noGrp="1"/>
          </p:cNvSpPr>
          <p:nvPr>
            <p:ph type="body" sz="quarter" idx="14"/>
          </p:nvPr>
        </p:nvSpPr>
        <p:spPr>
          <a:xfrm>
            <a:off x="553564" y="1881406"/>
            <a:ext cx="8215588" cy="369332"/>
          </a:xfrm>
        </p:spPr>
        <p:txBody>
          <a:bodyPr wrap="square">
            <a:spAutoFit/>
          </a:bodyPr>
          <a:lstStyle>
            <a:lvl1pPr>
              <a:defRPr u="none"/>
            </a:lvl1pPr>
            <a:lvl2pPr>
              <a:defRPr u="none"/>
            </a:lvl2pPr>
            <a:lvl3pPr>
              <a:defRPr u="none"/>
            </a:lvl3pPr>
            <a:lvl4pPr>
              <a:defRPr u="none"/>
            </a:lvl4pPr>
            <a:lvl5pPr>
              <a:defRPr u="none"/>
            </a:lvl5pPr>
          </a:lstStyle>
          <a:p>
            <a:pPr lvl="0"/>
            <a:r>
              <a:rPr lang="en-US" dirty="0"/>
              <a:t>Click to edit Master text styles</a:t>
            </a:r>
          </a:p>
        </p:txBody>
      </p:sp>
      <p:sp>
        <p:nvSpPr>
          <p:cNvPr id="44" name="Text Placeholder 7" descr="Text placeholder to fill in main sections of your presentation, edit by clicking">
            <a:extLst>
              <a:ext uri="{FF2B5EF4-FFF2-40B4-BE49-F238E27FC236}">
                <a16:creationId xmlns:a16="http://schemas.microsoft.com/office/drawing/2014/main" id="{63BA20E0-34CD-1441-8AD4-4109D61D7611}"/>
              </a:ext>
            </a:extLst>
          </p:cNvPr>
          <p:cNvSpPr>
            <a:spLocks noGrp="1"/>
          </p:cNvSpPr>
          <p:nvPr>
            <p:ph type="body" sz="quarter" idx="17"/>
          </p:nvPr>
        </p:nvSpPr>
        <p:spPr>
          <a:xfrm>
            <a:off x="553564" y="3216784"/>
            <a:ext cx="8215588" cy="369332"/>
          </a:xfrm>
        </p:spPr>
        <p:txBody>
          <a:bodyPr wrap="square">
            <a:spAutoFit/>
          </a:bodyPr>
          <a:lstStyle>
            <a:lvl1pPr>
              <a:defRPr u="none"/>
            </a:lvl1pPr>
            <a:lvl2pPr>
              <a:defRPr u="none"/>
            </a:lvl2pPr>
            <a:lvl3pPr>
              <a:defRPr u="none"/>
            </a:lvl3pPr>
            <a:lvl4pPr>
              <a:defRPr u="none"/>
            </a:lvl4pPr>
            <a:lvl5pPr>
              <a:defRPr u="none"/>
            </a:lvl5pPr>
          </a:lstStyle>
          <a:p>
            <a:pPr lvl="0"/>
            <a:r>
              <a:rPr lang="en-US" dirty="0"/>
              <a:t>Click to edit Master text styles</a:t>
            </a:r>
          </a:p>
        </p:txBody>
      </p:sp>
      <p:sp>
        <p:nvSpPr>
          <p:cNvPr id="45" name="Text Placeholder 7" descr="Text placeholder to fill in main sections of your presentation, edit by clicking">
            <a:extLst>
              <a:ext uri="{FF2B5EF4-FFF2-40B4-BE49-F238E27FC236}">
                <a16:creationId xmlns:a16="http://schemas.microsoft.com/office/drawing/2014/main" id="{0496C720-F184-B446-971F-6799C757464B}"/>
              </a:ext>
            </a:extLst>
          </p:cNvPr>
          <p:cNvSpPr>
            <a:spLocks noGrp="1"/>
          </p:cNvSpPr>
          <p:nvPr>
            <p:ph type="body" sz="quarter" idx="18"/>
          </p:nvPr>
        </p:nvSpPr>
        <p:spPr>
          <a:xfrm>
            <a:off x="553564" y="3661910"/>
            <a:ext cx="8215588" cy="369332"/>
          </a:xfrm>
        </p:spPr>
        <p:txBody>
          <a:bodyPr wrap="square">
            <a:spAutoFit/>
          </a:bodyPr>
          <a:lstStyle>
            <a:lvl1pPr>
              <a:defRPr u="none"/>
            </a:lvl1pPr>
            <a:lvl2pPr>
              <a:defRPr u="none"/>
            </a:lvl2pPr>
            <a:lvl3pPr>
              <a:defRPr u="none"/>
            </a:lvl3pPr>
            <a:lvl4pPr>
              <a:defRPr u="none"/>
            </a:lvl4pPr>
            <a:lvl5pPr>
              <a:defRPr u="none"/>
            </a:lvl5pPr>
          </a:lstStyle>
          <a:p>
            <a:pPr lvl="0"/>
            <a:r>
              <a:rPr lang="en-US" dirty="0"/>
              <a:t>Click to edit Master text styles</a:t>
            </a:r>
          </a:p>
        </p:txBody>
      </p:sp>
      <p:sp>
        <p:nvSpPr>
          <p:cNvPr id="46" name="Text Placeholder 7" descr="Text placeholder to fill in main sections of your presentation, edit by clicking">
            <a:extLst>
              <a:ext uri="{FF2B5EF4-FFF2-40B4-BE49-F238E27FC236}">
                <a16:creationId xmlns:a16="http://schemas.microsoft.com/office/drawing/2014/main" id="{166DEB26-047C-E64B-B9E2-BE3A1DFEE93D}"/>
              </a:ext>
            </a:extLst>
          </p:cNvPr>
          <p:cNvSpPr>
            <a:spLocks noGrp="1"/>
          </p:cNvSpPr>
          <p:nvPr>
            <p:ph type="body" sz="quarter" idx="19"/>
          </p:nvPr>
        </p:nvSpPr>
        <p:spPr>
          <a:xfrm>
            <a:off x="553564" y="4107036"/>
            <a:ext cx="8215588" cy="369332"/>
          </a:xfrm>
        </p:spPr>
        <p:txBody>
          <a:bodyPr wrap="square">
            <a:spAutoFit/>
          </a:bodyPr>
          <a:lstStyle>
            <a:lvl1pPr>
              <a:defRPr u="none"/>
            </a:lvl1pPr>
            <a:lvl2pPr>
              <a:defRPr u="none"/>
            </a:lvl2pPr>
            <a:lvl3pPr>
              <a:defRPr u="none"/>
            </a:lvl3pPr>
            <a:lvl4pPr>
              <a:defRPr u="none"/>
            </a:lvl4pPr>
            <a:lvl5pPr>
              <a:defRPr u="none"/>
            </a:lvl5pPr>
          </a:lstStyle>
          <a:p>
            <a:pPr lvl="0"/>
            <a:r>
              <a:rPr lang="en-US" dirty="0"/>
              <a:t>Click to edit Master text styles</a:t>
            </a:r>
          </a:p>
        </p:txBody>
      </p:sp>
      <p:sp>
        <p:nvSpPr>
          <p:cNvPr id="47" name="Text Placeholder 7" descr="Text placeholder to fill in main sections of your presentation, edit by clicking">
            <a:extLst>
              <a:ext uri="{FF2B5EF4-FFF2-40B4-BE49-F238E27FC236}">
                <a16:creationId xmlns:a16="http://schemas.microsoft.com/office/drawing/2014/main" id="{77E3D241-A630-674C-A567-5D2C8500A3E2}"/>
              </a:ext>
            </a:extLst>
          </p:cNvPr>
          <p:cNvSpPr>
            <a:spLocks noGrp="1"/>
          </p:cNvSpPr>
          <p:nvPr>
            <p:ph type="body" sz="quarter" idx="21"/>
          </p:nvPr>
        </p:nvSpPr>
        <p:spPr>
          <a:xfrm>
            <a:off x="553564" y="2285398"/>
            <a:ext cx="5256000" cy="3600"/>
          </a:xfrm>
          <a:solidFill>
            <a:schemeClr val="tx1"/>
          </a:solidFill>
        </p:spPr>
        <p:txBody>
          <a:bodyPr wrap="square">
            <a:noAutofit/>
          </a:bodyPr>
          <a:lstStyle>
            <a:lvl1pPr marL="0" indent="0">
              <a:buNone/>
              <a:defRPr sz="100" u="none">
                <a:noFill/>
              </a:defRPr>
            </a:lvl1pPr>
            <a:lvl2pPr>
              <a:defRPr u="none"/>
            </a:lvl2pPr>
            <a:lvl3pPr>
              <a:defRPr u="none"/>
            </a:lvl3pPr>
            <a:lvl4pPr>
              <a:defRPr u="none"/>
            </a:lvl4pPr>
            <a:lvl5pPr>
              <a:defRPr u="none"/>
            </a:lvl5pPr>
          </a:lstStyle>
          <a:p>
            <a:pPr lvl="0"/>
            <a:endParaRPr lang="en-US" dirty="0"/>
          </a:p>
        </p:txBody>
      </p:sp>
      <p:sp>
        <p:nvSpPr>
          <p:cNvPr id="48" name="Text Placeholder 7" descr="Text placeholder to fill in main sections of your presentation, edit by clicking">
            <a:extLst>
              <a:ext uri="{FF2B5EF4-FFF2-40B4-BE49-F238E27FC236}">
                <a16:creationId xmlns:a16="http://schemas.microsoft.com/office/drawing/2014/main" id="{6C34972C-1CA8-564B-96AE-176EE10FC792}"/>
              </a:ext>
            </a:extLst>
          </p:cNvPr>
          <p:cNvSpPr>
            <a:spLocks noGrp="1"/>
          </p:cNvSpPr>
          <p:nvPr>
            <p:ph type="body" sz="quarter" idx="23"/>
          </p:nvPr>
        </p:nvSpPr>
        <p:spPr>
          <a:xfrm>
            <a:off x="553564" y="3186435"/>
            <a:ext cx="5256000" cy="3600"/>
          </a:xfrm>
          <a:solidFill>
            <a:schemeClr val="tx1"/>
          </a:solidFill>
        </p:spPr>
        <p:txBody>
          <a:bodyPr wrap="square">
            <a:noAutofit/>
          </a:bodyPr>
          <a:lstStyle>
            <a:lvl1pPr marL="0" indent="0">
              <a:buNone/>
              <a:defRPr sz="100" u="none">
                <a:noFill/>
              </a:defRPr>
            </a:lvl1pPr>
            <a:lvl2pPr>
              <a:defRPr u="none"/>
            </a:lvl2pPr>
            <a:lvl3pPr>
              <a:defRPr u="none"/>
            </a:lvl3pPr>
            <a:lvl4pPr>
              <a:defRPr u="none"/>
            </a:lvl4pPr>
            <a:lvl5pPr>
              <a:defRPr u="none"/>
            </a:lvl5pPr>
          </a:lstStyle>
          <a:p>
            <a:pPr lvl="0"/>
            <a:endParaRPr lang="en-US" dirty="0"/>
          </a:p>
        </p:txBody>
      </p:sp>
      <p:sp>
        <p:nvSpPr>
          <p:cNvPr id="49" name="Text Placeholder 7" descr="Text placeholder to fill in main sections of your presentation, edit by clicking">
            <a:extLst>
              <a:ext uri="{FF2B5EF4-FFF2-40B4-BE49-F238E27FC236}">
                <a16:creationId xmlns:a16="http://schemas.microsoft.com/office/drawing/2014/main" id="{0C9595B5-DE31-4A46-AA14-C59D9E973A38}"/>
              </a:ext>
            </a:extLst>
          </p:cNvPr>
          <p:cNvSpPr>
            <a:spLocks noGrp="1"/>
          </p:cNvSpPr>
          <p:nvPr>
            <p:ph type="body" sz="quarter" idx="25"/>
          </p:nvPr>
        </p:nvSpPr>
        <p:spPr>
          <a:xfrm>
            <a:off x="553564" y="4062302"/>
            <a:ext cx="5256000" cy="3600"/>
          </a:xfrm>
          <a:solidFill>
            <a:schemeClr val="tx1"/>
          </a:solidFill>
        </p:spPr>
        <p:txBody>
          <a:bodyPr wrap="square">
            <a:noAutofit/>
          </a:bodyPr>
          <a:lstStyle>
            <a:lvl1pPr marL="0" indent="0">
              <a:buNone/>
              <a:defRPr sz="100" u="none">
                <a:noFill/>
              </a:defRPr>
            </a:lvl1pPr>
            <a:lvl2pPr>
              <a:defRPr u="none"/>
            </a:lvl2pPr>
            <a:lvl3pPr>
              <a:defRPr u="none"/>
            </a:lvl3pPr>
            <a:lvl4pPr>
              <a:defRPr u="none"/>
            </a:lvl4pPr>
            <a:lvl5pPr>
              <a:defRPr u="none"/>
            </a:lvl5pPr>
          </a:lstStyle>
          <a:p>
            <a:pPr lvl="0"/>
            <a:endParaRPr lang="en-US" dirty="0"/>
          </a:p>
        </p:txBody>
      </p:sp>
      <p:sp>
        <p:nvSpPr>
          <p:cNvPr id="50" name="Text Placeholder 7" descr="Text placeholder to fill in main sections of your presentation, edit by clicking">
            <a:extLst>
              <a:ext uri="{FF2B5EF4-FFF2-40B4-BE49-F238E27FC236}">
                <a16:creationId xmlns:a16="http://schemas.microsoft.com/office/drawing/2014/main" id="{101E793E-1B33-3B4F-A773-DF76DBB6FCA8}"/>
              </a:ext>
            </a:extLst>
          </p:cNvPr>
          <p:cNvSpPr>
            <a:spLocks noGrp="1"/>
          </p:cNvSpPr>
          <p:nvPr>
            <p:ph type="body" sz="quarter" idx="30"/>
          </p:nvPr>
        </p:nvSpPr>
        <p:spPr>
          <a:xfrm>
            <a:off x="553564" y="1405617"/>
            <a:ext cx="5256000" cy="3600"/>
          </a:xfrm>
          <a:solidFill>
            <a:schemeClr val="tx1"/>
          </a:solidFill>
        </p:spPr>
        <p:txBody>
          <a:bodyPr wrap="square">
            <a:noAutofit/>
          </a:bodyPr>
          <a:lstStyle>
            <a:lvl1pPr marL="0" indent="0">
              <a:buNone/>
              <a:defRPr sz="100" u="none">
                <a:noFill/>
              </a:defRPr>
            </a:lvl1pPr>
            <a:lvl2pPr>
              <a:defRPr u="none"/>
            </a:lvl2pPr>
            <a:lvl3pPr>
              <a:defRPr u="none"/>
            </a:lvl3pPr>
            <a:lvl4pPr>
              <a:defRPr u="none"/>
            </a:lvl4pPr>
            <a:lvl5pPr>
              <a:defRPr u="none"/>
            </a:lvl5pPr>
          </a:lstStyle>
          <a:p>
            <a:pPr lvl="0"/>
            <a:endParaRPr lang="en-US" dirty="0"/>
          </a:p>
        </p:txBody>
      </p:sp>
      <p:sp>
        <p:nvSpPr>
          <p:cNvPr id="51" name="Text Placeholder 7" descr="Text placeholder to fill in main sections of your presentation, edit by clicking">
            <a:extLst>
              <a:ext uri="{FF2B5EF4-FFF2-40B4-BE49-F238E27FC236}">
                <a16:creationId xmlns:a16="http://schemas.microsoft.com/office/drawing/2014/main" id="{0C9595B5-DE31-4A46-AA14-C59D9E973A38}"/>
              </a:ext>
            </a:extLst>
          </p:cNvPr>
          <p:cNvSpPr>
            <a:spLocks noGrp="1"/>
          </p:cNvSpPr>
          <p:nvPr>
            <p:ph type="body" sz="quarter" idx="32"/>
          </p:nvPr>
        </p:nvSpPr>
        <p:spPr>
          <a:xfrm>
            <a:off x="553564" y="4519292"/>
            <a:ext cx="5256000" cy="3600"/>
          </a:xfrm>
          <a:solidFill>
            <a:schemeClr val="tx1"/>
          </a:solidFill>
        </p:spPr>
        <p:txBody>
          <a:bodyPr wrap="square">
            <a:noAutofit/>
          </a:bodyPr>
          <a:lstStyle>
            <a:lvl1pPr marL="0" indent="0">
              <a:buNone/>
              <a:defRPr sz="100" u="none">
                <a:noFill/>
              </a:defRPr>
            </a:lvl1pPr>
            <a:lvl2pPr>
              <a:defRPr u="none"/>
            </a:lvl2pPr>
            <a:lvl3pPr>
              <a:defRPr u="none"/>
            </a:lvl3pPr>
            <a:lvl4pPr>
              <a:defRPr u="none"/>
            </a:lvl4pPr>
            <a:lvl5pPr>
              <a:defRPr u="none"/>
            </a:lvl5pPr>
          </a:lstStyle>
          <a:p>
            <a:pPr lvl="0"/>
            <a:endParaRPr lang="en-US" dirty="0"/>
          </a:p>
        </p:txBody>
      </p:sp>
      <p:sp>
        <p:nvSpPr>
          <p:cNvPr id="52" name="Text Placeholder 7" descr="Text placeholder to fill in main sections of your presentation, edit by clicking">
            <a:extLst>
              <a:ext uri="{FF2B5EF4-FFF2-40B4-BE49-F238E27FC236}">
                <a16:creationId xmlns:a16="http://schemas.microsoft.com/office/drawing/2014/main" id="{101E793E-1B33-3B4F-A773-DF76DBB6FCA8}"/>
              </a:ext>
            </a:extLst>
          </p:cNvPr>
          <p:cNvSpPr>
            <a:spLocks noGrp="1"/>
          </p:cNvSpPr>
          <p:nvPr>
            <p:ph type="body" sz="quarter" idx="33"/>
          </p:nvPr>
        </p:nvSpPr>
        <p:spPr>
          <a:xfrm>
            <a:off x="553564" y="2733398"/>
            <a:ext cx="5256000" cy="3600"/>
          </a:xfrm>
          <a:solidFill>
            <a:schemeClr val="tx1"/>
          </a:solidFill>
        </p:spPr>
        <p:txBody>
          <a:bodyPr wrap="square">
            <a:noAutofit/>
          </a:bodyPr>
          <a:lstStyle>
            <a:lvl1pPr marL="0" indent="0">
              <a:buNone/>
              <a:defRPr sz="100" u="none">
                <a:noFill/>
              </a:defRPr>
            </a:lvl1pPr>
            <a:lvl2pPr>
              <a:defRPr u="none"/>
            </a:lvl2pPr>
            <a:lvl3pPr>
              <a:defRPr u="none"/>
            </a:lvl3pPr>
            <a:lvl4pPr>
              <a:defRPr u="none"/>
            </a:lvl4pPr>
            <a:lvl5pPr>
              <a:defRPr u="none"/>
            </a:lvl5pPr>
          </a:lstStyle>
          <a:p>
            <a:pPr lvl="0"/>
            <a:endParaRPr lang="en-US" dirty="0"/>
          </a:p>
        </p:txBody>
      </p:sp>
      <p:sp>
        <p:nvSpPr>
          <p:cNvPr id="53" name="Text Placeholder 7" descr="Text placeholder to fill in main sections of your presentation, edit by clicking">
            <a:extLst>
              <a:ext uri="{FF2B5EF4-FFF2-40B4-BE49-F238E27FC236}">
                <a16:creationId xmlns:a16="http://schemas.microsoft.com/office/drawing/2014/main" id="{101E793E-1B33-3B4F-A773-DF76DBB6FCA8}"/>
              </a:ext>
            </a:extLst>
          </p:cNvPr>
          <p:cNvSpPr>
            <a:spLocks noGrp="1"/>
          </p:cNvSpPr>
          <p:nvPr>
            <p:ph type="body" sz="quarter" idx="34"/>
          </p:nvPr>
        </p:nvSpPr>
        <p:spPr>
          <a:xfrm>
            <a:off x="553564" y="3618976"/>
            <a:ext cx="5256000" cy="3600"/>
          </a:xfrm>
          <a:solidFill>
            <a:schemeClr val="tx1"/>
          </a:solidFill>
        </p:spPr>
        <p:txBody>
          <a:bodyPr wrap="square">
            <a:noAutofit/>
          </a:bodyPr>
          <a:lstStyle>
            <a:lvl1pPr marL="0" indent="0">
              <a:buNone/>
              <a:defRPr sz="100" u="none">
                <a:noFill/>
              </a:defRPr>
            </a:lvl1pPr>
            <a:lvl2pPr>
              <a:defRPr u="none"/>
            </a:lvl2pPr>
            <a:lvl3pPr>
              <a:defRPr u="none"/>
            </a:lvl3pPr>
            <a:lvl4pPr>
              <a:defRPr u="none"/>
            </a:lvl4pPr>
            <a:lvl5pPr>
              <a:defRPr u="none"/>
            </a:lvl5pPr>
          </a:lstStyle>
          <a:p>
            <a:pPr lvl="0"/>
            <a:endParaRPr lang="en-US" dirty="0"/>
          </a:p>
        </p:txBody>
      </p:sp>
      <p:sp>
        <p:nvSpPr>
          <p:cNvPr id="54" name="Text Placeholder 7" descr="Text placeholder to fill in main sections of your presentation, edit by clicking">
            <a:extLst>
              <a:ext uri="{FF2B5EF4-FFF2-40B4-BE49-F238E27FC236}">
                <a16:creationId xmlns:a16="http://schemas.microsoft.com/office/drawing/2014/main" id="{101E793E-1B33-3B4F-A773-DF76DBB6FCA8}"/>
              </a:ext>
            </a:extLst>
          </p:cNvPr>
          <p:cNvSpPr>
            <a:spLocks noGrp="1"/>
          </p:cNvSpPr>
          <p:nvPr>
            <p:ph type="body" sz="quarter" idx="35"/>
          </p:nvPr>
        </p:nvSpPr>
        <p:spPr>
          <a:xfrm>
            <a:off x="553564" y="1840272"/>
            <a:ext cx="5256000" cy="3600"/>
          </a:xfrm>
          <a:solidFill>
            <a:schemeClr val="tx1"/>
          </a:solidFill>
        </p:spPr>
        <p:txBody>
          <a:bodyPr wrap="square">
            <a:noAutofit/>
          </a:bodyPr>
          <a:lstStyle>
            <a:lvl1pPr marL="0" indent="0">
              <a:buNone/>
              <a:defRPr sz="100" u="none">
                <a:noFill/>
              </a:defRPr>
            </a:lvl1pPr>
            <a:lvl2pPr>
              <a:defRPr u="none"/>
            </a:lvl2pPr>
            <a:lvl3pPr>
              <a:defRPr u="none"/>
            </a:lvl3pPr>
            <a:lvl4pPr>
              <a:defRPr u="none"/>
            </a:lvl4pPr>
            <a:lvl5pPr>
              <a:defRPr u="none"/>
            </a:lvl5pPr>
          </a:lstStyle>
          <a:p>
            <a:pPr lvl="0"/>
            <a:endParaRPr lang="en-US" dirty="0"/>
          </a:p>
        </p:txBody>
      </p:sp>
    </p:spTree>
    <p:extLst>
      <p:ext uri="{BB962C8B-B14F-4D97-AF65-F5344CB8AC3E}">
        <p14:creationId xmlns:p14="http://schemas.microsoft.com/office/powerpoint/2010/main" val="3785242492"/>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nhalt_2-spaltig_ohne Linien">
    <p:spTree>
      <p:nvGrpSpPr>
        <p:cNvPr id="1" name=""/>
        <p:cNvGrpSpPr/>
        <p:nvPr/>
      </p:nvGrpSpPr>
      <p:grpSpPr>
        <a:xfrm>
          <a:off x="0" y="0"/>
          <a:ext cx="0" cy="0"/>
          <a:chOff x="0" y="0"/>
          <a:chExt cx="0" cy="0"/>
        </a:xfrm>
      </p:grpSpPr>
      <p:sp>
        <p:nvSpPr>
          <p:cNvPr id="2" name="Title 1" descr="Title that says &quot;Content&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p>
            <a:r>
              <a:rPr lang="en-US" dirty="0" err="1"/>
              <a:t>Inhalt</a:t>
            </a:r>
            <a:endParaRPr lang="en-VN" dirty="0"/>
          </a:p>
        </p:txBody>
      </p:sp>
      <p:sp>
        <p:nvSpPr>
          <p:cNvPr id="10" name="Text Placeholder 7" descr="Text placeholder to fill in main sections of your presentation, edit by clicking">
            <a:extLst>
              <a:ext uri="{FF2B5EF4-FFF2-40B4-BE49-F238E27FC236}">
                <a16:creationId xmlns:a16="http://schemas.microsoft.com/office/drawing/2014/main" id="{45E0FE23-BED0-984A-A82C-6F6A6C945C6B}"/>
              </a:ext>
            </a:extLst>
          </p:cNvPr>
          <p:cNvSpPr>
            <a:spLocks noGrp="1"/>
          </p:cNvSpPr>
          <p:nvPr>
            <p:ph type="body" sz="quarter" idx="13"/>
          </p:nvPr>
        </p:nvSpPr>
        <p:spPr>
          <a:xfrm>
            <a:off x="553564" y="1436280"/>
            <a:ext cx="8215588" cy="3064319"/>
          </a:xfrm>
        </p:spPr>
        <p:txBody>
          <a:bodyPr numCol="2"/>
          <a:lstStyle>
            <a:lvl1pPr>
              <a:defRPr u="none"/>
            </a:lvl1pPr>
            <a:lvl2pPr>
              <a:defRPr u="none"/>
            </a:lvl2pPr>
            <a:lvl3pPr>
              <a:defRPr u="none"/>
            </a:lvl3pPr>
            <a:lvl4pPr>
              <a:defRPr u="none"/>
            </a:lvl4pPr>
            <a:lvl5pPr>
              <a:defRPr u="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N" dirty="0"/>
          </a:p>
        </p:txBody>
      </p:sp>
      <p:sp>
        <p:nvSpPr>
          <p:cNvPr id="6" name="Datumsplatzhalter 5"/>
          <p:cNvSpPr>
            <a:spLocks noGrp="1"/>
          </p:cNvSpPr>
          <p:nvPr>
            <p:ph type="dt" sz="half" idx="14"/>
          </p:nvPr>
        </p:nvSpPr>
        <p:spPr/>
        <p:txBody>
          <a:bodyPr/>
          <a:lstStyle/>
          <a:p>
            <a:r>
              <a:rPr lang="de-DE" smtClean="0"/>
              <a:t>31. August 2022</a:t>
            </a:r>
            <a:endParaRPr lang="en-US" dirty="0"/>
          </a:p>
        </p:txBody>
      </p:sp>
      <p:sp>
        <p:nvSpPr>
          <p:cNvPr id="11" name="Fußzeilenplatzhalter 10"/>
          <p:cNvSpPr>
            <a:spLocks noGrp="1"/>
          </p:cNvSpPr>
          <p:nvPr>
            <p:ph type="ftr" sz="quarter" idx="15"/>
          </p:nvPr>
        </p:nvSpPr>
        <p:spPr/>
        <p:txBody>
          <a:bodyPr/>
          <a:lstStyle/>
          <a:p>
            <a:r>
              <a:rPr lang="de-DE" smtClean="0"/>
              <a:t>Amt für Stadtplanung und Mobilität</a:t>
            </a:r>
            <a:endParaRPr lang="de-DE" dirty="0"/>
          </a:p>
        </p:txBody>
      </p:sp>
      <p:sp>
        <p:nvSpPr>
          <p:cNvPr id="12" name="Foliennummernplatzhalter 11"/>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161022285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halt_1-spaltig_ohne Linien_w">
    <p:bg>
      <p:bgPr>
        <a:solidFill>
          <a:srgbClr val="FFFFFF"/>
        </a:solidFill>
        <a:effectLst/>
      </p:bgPr>
    </p:bg>
    <p:spTree>
      <p:nvGrpSpPr>
        <p:cNvPr id="1" name=""/>
        <p:cNvGrpSpPr/>
        <p:nvPr/>
      </p:nvGrpSpPr>
      <p:grpSpPr>
        <a:xfrm>
          <a:off x="0" y="0"/>
          <a:ext cx="0" cy="0"/>
          <a:chOff x="0" y="0"/>
          <a:chExt cx="0" cy="0"/>
        </a:xfrm>
      </p:grpSpPr>
      <p:sp>
        <p:nvSpPr>
          <p:cNvPr id="2" name="Title 1" descr="Title that says &quot;Content&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p>
            <a:r>
              <a:rPr lang="en-US" dirty="0" err="1"/>
              <a:t>Inhalt</a:t>
            </a:r>
            <a:endParaRPr lang="en-VN" dirty="0"/>
          </a:p>
        </p:txBody>
      </p:sp>
      <p:sp>
        <p:nvSpPr>
          <p:cNvPr id="13" name="Content Placeholder 5">
            <a:extLst>
              <a:ext uri="{FF2B5EF4-FFF2-40B4-BE49-F238E27FC236}">
                <a16:creationId xmlns:a16="http://schemas.microsoft.com/office/drawing/2014/main" id="{13BA045B-B652-374E-B9BA-335FF6614BAE}"/>
              </a:ext>
            </a:extLst>
          </p:cNvPr>
          <p:cNvSpPr>
            <a:spLocks noGrp="1"/>
          </p:cNvSpPr>
          <p:nvPr>
            <p:ph sz="quarter" idx="14"/>
          </p:nvPr>
        </p:nvSpPr>
        <p:spPr>
          <a:xfrm>
            <a:off x="539750" y="1215299"/>
            <a:ext cx="8229600" cy="3063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N" dirty="0"/>
          </a:p>
        </p:txBody>
      </p:sp>
      <p:sp>
        <p:nvSpPr>
          <p:cNvPr id="3" name="Datumsplatzhalter 2"/>
          <p:cNvSpPr>
            <a:spLocks noGrp="1"/>
          </p:cNvSpPr>
          <p:nvPr>
            <p:ph type="dt" sz="half" idx="15"/>
          </p:nvPr>
        </p:nvSpPr>
        <p:spPr/>
        <p:txBody>
          <a:bodyPr/>
          <a:lstStyle/>
          <a:p>
            <a:r>
              <a:rPr lang="de-DE" smtClean="0"/>
              <a:t>31. August 2022</a:t>
            </a:r>
            <a:endParaRPr lang="en-US" dirty="0"/>
          </a:p>
        </p:txBody>
      </p:sp>
      <p:sp>
        <p:nvSpPr>
          <p:cNvPr id="4" name="Fußzeilenplatzhalter 3"/>
          <p:cNvSpPr>
            <a:spLocks noGrp="1"/>
          </p:cNvSpPr>
          <p:nvPr>
            <p:ph type="ftr" sz="quarter" idx="16"/>
          </p:nvPr>
        </p:nvSpPr>
        <p:spPr/>
        <p:txBody>
          <a:bodyPr/>
          <a:lstStyle/>
          <a:p>
            <a:r>
              <a:rPr lang="de-DE" smtClean="0"/>
              <a:t>Amt für Stadtplanung und Mobilität</a:t>
            </a:r>
            <a:endParaRPr lang="de-DE" dirty="0"/>
          </a:p>
        </p:txBody>
      </p:sp>
      <p:sp>
        <p:nvSpPr>
          <p:cNvPr id="5" name="Foliennummernplatzhalter 4"/>
          <p:cNvSpPr>
            <a:spLocks noGrp="1"/>
          </p:cNvSpPr>
          <p:nvPr>
            <p:ph type="sldNum" sz="quarter" idx="17"/>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423541770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halt_2-spaltig_ohne Linien_w">
    <p:bg>
      <p:bgPr>
        <a:solidFill>
          <a:srgbClr val="FFFFFF"/>
        </a:solidFill>
        <a:effectLst/>
      </p:bgPr>
    </p:bg>
    <p:spTree>
      <p:nvGrpSpPr>
        <p:cNvPr id="1" name=""/>
        <p:cNvGrpSpPr/>
        <p:nvPr/>
      </p:nvGrpSpPr>
      <p:grpSpPr>
        <a:xfrm>
          <a:off x="0" y="0"/>
          <a:ext cx="0" cy="0"/>
          <a:chOff x="0" y="0"/>
          <a:chExt cx="0" cy="0"/>
        </a:xfrm>
      </p:grpSpPr>
      <p:sp>
        <p:nvSpPr>
          <p:cNvPr id="2" name="Title 1" descr="Title that says &quot;Content&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p>
            <a:r>
              <a:rPr lang="en-US" dirty="0" err="1"/>
              <a:t>Inhalt</a:t>
            </a:r>
            <a:endParaRPr lang="en-VN" dirty="0"/>
          </a:p>
        </p:txBody>
      </p:sp>
      <p:sp>
        <p:nvSpPr>
          <p:cNvPr id="10" name="Text Placeholder 7" descr="Text placeholder to fill in main sections of your presentation, edit by clicking">
            <a:extLst>
              <a:ext uri="{FF2B5EF4-FFF2-40B4-BE49-F238E27FC236}">
                <a16:creationId xmlns:a16="http://schemas.microsoft.com/office/drawing/2014/main" id="{45E0FE23-BED0-984A-A82C-6F6A6C945C6B}"/>
              </a:ext>
            </a:extLst>
          </p:cNvPr>
          <p:cNvSpPr>
            <a:spLocks noGrp="1"/>
          </p:cNvSpPr>
          <p:nvPr>
            <p:ph type="body" sz="quarter" idx="13"/>
          </p:nvPr>
        </p:nvSpPr>
        <p:spPr>
          <a:xfrm>
            <a:off x="553564" y="1436280"/>
            <a:ext cx="8215588" cy="3064319"/>
          </a:xfrm>
        </p:spPr>
        <p:txBody>
          <a:bodyPr numCol="2"/>
          <a:lstStyle>
            <a:lvl1pPr>
              <a:buClr>
                <a:schemeClr val="bg2"/>
              </a:buClr>
              <a:defRPr u="none"/>
            </a:lvl1pPr>
            <a:lvl2pPr>
              <a:buClr>
                <a:schemeClr val="bg2"/>
              </a:buClr>
              <a:defRPr u="none"/>
            </a:lvl2pPr>
            <a:lvl3pPr>
              <a:buClr>
                <a:schemeClr val="bg2"/>
              </a:buClr>
              <a:defRPr u="none"/>
            </a:lvl3pPr>
            <a:lvl4pPr>
              <a:buClr>
                <a:schemeClr val="bg2"/>
              </a:buClr>
              <a:defRPr u="none"/>
            </a:lvl4pPr>
            <a:lvl5pPr>
              <a:buClr>
                <a:schemeClr val="bg2"/>
              </a:buClr>
              <a:defRPr u="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N" dirty="0"/>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5" name="Foliennummernplatzhalter 4"/>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69369103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folie_g">
    <p:bg>
      <p:bgPr>
        <a:solidFill>
          <a:schemeClr val="bg2"/>
        </a:solidFill>
        <a:effectLst/>
      </p:bgPr>
    </p:bg>
    <p:spTree>
      <p:nvGrpSpPr>
        <p:cNvPr id="1" name=""/>
        <p:cNvGrpSpPr/>
        <p:nvPr/>
      </p:nvGrpSpPr>
      <p:grpSpPr>
        <a:xfrm>
          <a:off x="0" y="0"/>
          <a:ext cx="0" cy="0"/>
          <a:chOff x="0" y="0"/>
          <a:chExt cx="0" cy="0"/>
        </a:xfrm>
      </p:grpSpPr>
      <p:sp>
        <p:nvSpPr>
          <p:cNvPr id="2" name="Title 1" descr="Title for slide &quot;Enumeration, two-column&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pPr algn="l"/>
            <a:r>
              <a:rPr lang="de-DE" dirty="0"/>
              <a:t>Überschrift Erster Ordnung</a:t>
            </a:r>
          </a:p>
        </p:txBody>
      </p:sp>
      <p:sp>
        <p:nvSpPr>
          <p:cNvPr id="10" name="Text Placeholder 7" descr="Two-column text placeholder, edit by clicking">
            <a:extLst>
              <a:ext uri="{FF2B5EF4-FFF2-40B4-BE49-F238E27FC236}">
                <a16:creationId xmlns:a16="http://schemas.microsoft.com/office/drawing/2014/main" id="{45E0FE23-BED0-984A-A82C-6F6A6C945C6B}"/>
              </a:ext>
            </a:extLst>
          </p:cNvPr>
          <p:cNvSpPr>
            <a:spLocks noGrp="1"/>
          </p:cNvSpPr>
          <p:nvPr>
            <p:ph type="body" sz="quarter" idx="13" hasCustomPrompt="1"/>
          </p:nvPr>
        </p:nvSpPr>
        <p:spPr>
          <a:xfrm>
            <a:off x="540621" y="1494755"/>
            <a:ext cx="8603379" cy="2301132"/>
          </a:xfrm>
        </p:spPr>
        <p:txBody>
          <a:bodyPr rIns="612000" numCol="1"/>
          <a:lstStyle>
            <a:lvl1pPr marL="0" marR="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u="none"/>
            </a:lvl1pPr>
            <a:lvl2pPr>
              <a:defRPr u="none"/>
            </a:lvl2pPr>
            <a:lvl3pPr>
              <a:defRPr u="none"/>
            </a:lvl3pPr>
            <a:lvl4pPr>
              <a:defRPr u="none"/>
            </a:lvl4pPr>
            <a:lvl5pPr>
              <a:defRPr u="none"/>
            </a:lvl5pPr>
          </a:lstStyle>
          <a:p>
            <a:pPr algn="l"/>
            <a:r>
              <a:rPr lang="de-DE" sz="2400" dirty="0">
                <a:solidFill>
                  <a:schemeClr val="tx1"/>
                </a:solidFill>
              </a:rPr>
              <a:t>Der Text sollte aus Gründen der schnellen Erfassbarkeit nicht zu klein und einfach strukturiert sein. Einzelne Gedanken durch Leerzeilen trennen. Dieser Text ist 24 </a:t>
            </a:r>
            <a:r>
              <a:rPr lang="de-DE" sz="2400" dirty="0" err="1">
                <a:solidFill>
                  <a:schemeClr val="tx1"/>
                </a:solidFill>
              </a:rPr>
              <a:t>pt</a:t>
            </a:r>
            <a:r>
              <a:rPr lang="de-DE" sz="2400" dirty="0">
                <a:solidFill>
                  <a:schemeClr val="tx1"/>
                </a:solidFill>
              </a:rPr>
              <a:t>.</a:t>
            </a:r>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5" name="Foliennummernplatzhalter 4"/>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355147623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40624996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folie_w">
    <p:bg>
      <p:bgPr>
        <a:solidFill>
          <a:srgbClr val="FFFFFF"/>
        </a:solidFill>
        <a:effectLst/>
      </p:bgPr>
    </p:bg>
    <p:spTree>
      <p:nvGrpSpPr>
        <p:cNvPr id="1" name=""/>
        <p:cNvGrpSpPr/>
        <p:nvPr/>
      </p:nvGrpSpPr>
      <p:grpSpPr>
        <a:xfrm>
          <a:off x="0" y="0"/>
          <a:ext cx="0" cy="0"/>
          <a:chOff x="0" y="0"/>
          <a:chExt cx="0" cy="0"/>
        </a:xfrm>
      </p:grpSpPr>
      <p:sp>
        <p:nvSpPr>
          <p:cNvPr id="2" name="Title 1" descr="Title for slide &quot;Enumeration, two-column&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pPr algn="l"/>
            <a:r>
              <a:rPr lang="de-DE" dirty="0"/>
              <a:t>Überschrift Erster Ordnung</a:t>
            </a:r>
          </a:p>
        </p:txBody>
      </p:sp>
      <p:sp>
        <p:nvSpPr>
          <p:cNvPr id="10" name="Text Placeholder 7" descr="Two-column text placeholder, edit by clicking">
            <a:extLst>
              <a:ext uri="{FF2B5EF4-FFF2-40B4-BE49-F238E27FC236}">
                <a16:creationId xmlns:a16="http://schemas.microsoft.com/office/drawing/2014/main" id="{45E0FE23-BED0-984A-A82C-6F6A6C945C6B}"/>
              </a:ext>
            </a:extLst>
          </p:cNvPr>
          <p:cNvSpPr>
            <a:spLocks noGrp="1"/>
          </p:cNvSpPr>
          <p:nvPr>
            <p:ph type="body" sz="quarter" idx="13" hasCustomPrompt="1"/>
          </p:nvPr>
        </p:nvSpPr>
        <p:spPr>
          <a:xfrm>
            <a:off x="540621" y="1494755"/>
            <a:ext cx="8603379" cy="2301132"/>
          </a:xfrm>
        </p:spPr>
        <p:txBody>
          <a:bodyPr rIns="612000" numCol="1"/>
          <a:lstStyle>
            <a:lvl1pPr marL="0" marR="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u="none"/>
            </a:lvl1pPr>
            <a:lvl2pPr>
              <a:defRPr u="none"/>
            </a:lvl2pPr>
            <a:lvl3pPr>
              <a:defRPr u="none"/>
            </a:lvl3pPr>
            <a:lvl4pPr>
              <a:defRPr u="none"/>
            </a:lvl4pPr>
            <a:lvl5pPr>
              <a:defRPr u="none"/>
            </a:lvl5pPr>
          </a:lstStyle>
          <a:p>
            <a:pPr algn="l"/>
            <a:r>
              <a:rPr lang="de-DE" sz="2400" dirty="0">
                <a:solidFill>
                  <a:schemeClr val="tx1"/>
                </a:solidFill>
              </a:rPr>
              <a:t>Der Text sollte aus Gründen der schnellen Erfassbarkeit nicht zu klein und einfach strukturiert sein. Einzelne Gedanken durch Leerzeilen trennen. Dieser Text ist 24 </a:t>
            </a:r>
            <a:r>
              <a:rPr lang="de-DE" sz="2400" dirty="0" err="1">
                <a:solidFill>
                  <a:schemeClr val="tx1"/>
                </a:solidFill>
              </a:rPr>
              <a:t>pt</a:t>
            </a:r>
            <a:r>
              <a:rPr lang="de-DE" sz="2400" dirty="0">
                <a:solidFill>
                  <a:schemeClr val="tx1"/>
                </a:solidFill>
              </a:rPr>
              <a:t>.</a:t>
            </a:r>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5" name="Foliennummernplatzhalter 4"/>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4082211476"/>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folie_Aufzählung_1-spaltig_g">
    <p:bg>
      <p:bgPr>
        <a:solidFill>
          <a:schemeClr val="bg2"/>
        </a:solidFill>
        <a:effectLst/>
      </p:bgPr>
    </p:bg>
    <p:spTree>
      <p:nvGrpSpPr>
        <p:cNvPr id="1" name=""/>
        <p:cNvGrpSpPr/>
        <p:nvPr/>
      </p:nvGrpSpPr>
      <p:grpSpPr>
        <a:xfrm>
          <a:off x="0" y="0"/>
          <a:ext cx="0" cy="0"/>
          <a:chOff x="0" y="0"/>
          <a:chExt cx="0" cy="0"/>
        </a:xfrm>
      </p:grpSpPr>
      <p:sp>
        <p:nvSpPr>
          <p:cNvPr id="2" name="Title 1" descr="Title for slide &quot;Enumeration, two-column&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pPr algn="l"/>
            <a:r>
              <a:rPr lang="de-DE" dirty="0"/>
              <a:t>Aufzählung, </a:t>
            </a:r>
            <a:r>
              <a:rPr lang="de-DE" dirty="0" smtClean="0"/>
              <a:t>einspaltig</a:t>
            </a:r>
            <a:endParaRPr lang="de-DE" dirty="0"/>
          </a:p>
        </p:txBody>
      </p:sp>
      <p:sp>
        <p:nvSpPr>
          <p:cNvPr id="10" name="Text Placeholder 7" descr="Two-column text placeholder, edit by clicking">
            <a:extLst>
              <a:ext uri="{FF2B5EF4-FFF2-40B4-BE49-F238E27FC236}">
                <a16:creationId xmlns:a16="http://schemas.microsoft.com/office/drawing/2014/main" id="{45E0FE23-BED0-984A-A82C-6F6A6C945C6B}"/>
              </a:ext>
            </a:extLst>
          </p:cNvPr>
          <p:cNvSpPr>
            <a:spLocks noGrp="1"/>
          </p:cNvSpPr>
          <p:nvPr>
            <p:ph type="body" sz="quarter" idx="13" hasCustomPrompt="1"/>
          </p:nvPr>
        </p:nvSpPr>
        <p:spPr>
          <a:xfrm>
            <a:off x="540621" y="1494755"/>
            <a:ext cx="8228531" cy="2301132"/>
          </a:xfrm>
        </p:spPr>
        <p:txBody>
          <a:bodyPr numCol="1"/>
          <a:lstStyle>
            <a:lvl1pPr>
              <a:defRPr u="none"/>
            </a:lvl1pPr>
            <a:lvl2pPr>
              <a:defRPr u="none"/>
            </a:lvl2pPr>
            <a:lvl3pPr>
              <a:defRPr u="none"/>
            </a:lvl3pPr>
            <a:lvl4pPr>
              <a:defRPr u="none"/>
            </a:lvl4pPr>
            <a:lvl5pPr>
              <a:defRPr u="none"/>
            </a:lvl5pPr>
          </a:lstStyle>
          <a:p>
            <a:pPr lvl="0"/>
            <a:r>
              <a:rPr lang="en-US" dirty="0"/>
              <a:t>Click to edit Master text </a:t>
            </a:r>
            <a:r>
              <a:rPr lang="en-US" dirty="0" smtClean="0"/>
              <a:t>styles</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VN" dirty="0"/>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lvl1pPr>
              <a:defRPr/>
            </a:lvl1pPr>
          </a:lstStyle>
          <a:p>
            <a:r>
              <a:rPr lang="de-DE" smtClean="0"/>
              <a:t>Amt für Stadtplanung und Mobilität</a:t>
            </a:r>
            <a:endParaRPr lang="de-DE" dirty="0"/>
          </a:p>
        </p:txBody>
      </p:sp>
      <p:sp>
        <p:nvSpPr>
          <p:cNvPr id="5" name="Foliennummernplatzhalter 4"/>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4243897052"/>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folie_Aufzählung_1-spaltig_w">
    <p:bg>
      <p:bgPr>
        <a:solidFill>
          <a:srgbClr val="FFFFFF"/>
        </a:solidFill>
        <a:effectLst/>
      </p:bgPr>
    </p:bg>
    <p:spTree>
      <p:nvGrpSpPr>
        <p:cNvPr id="1" name=""/>
        <p:cNvGrpSpPr/>
        <p:nvPr/>
      </p:nvGrpSpPr>
      <p:grpSpPr>
        <a:xfrm>
          <a:off x="0" y="0"/>
          <a:ext cx="0" cy="0"/>
          <a:chOff x="0" y="0"/>
          <a:chExt cx="0" cy="0"/>
        </a:xfrm>
      </p:grpSpPr>
      <p:sp>
        <p:nvSpPr>
          <p:cNvPr id="2" name="Title 1" descr="Title for slide &quot;Enumeration, two-column&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pPr algn="l"/>
            <a:r>
              <a:rPr lang="de-DE" dirty="0"/>
              <a:t>Aufzählung, </a:t>
            </a:r>
            <a:r>
              <a:rPr lang="de-DE" dirty="0" smtClean="0"/>
              <a:t>einspaltig</a:t>
            </a:r>
            <a:endParaRPr lang="de-DE" dirty="0"/>
          </a:p>
        </p:txBody>
      </p:sp>
      <p:sp>
        <p:nvSpPr>
          <p:cNvPr id="10" name="Text Placeholder 7" descr="Two-column text placeholder, edit by clicking">
            <a:extLst>
              <a:ext uri="{FF2B5EF4-FFF2-40B4-BE49-F238E27FC236}">
                <a16:creationId xmlns:a16="http://schemas.microsoft.com/office/drawing/2014/main" id="{45E0FE23-BED0-984A-A82C-6F6A6C945C6B}"/>
              </a:ext>
            </a:extLst>
          </p:cNvPr>
          <p:cNvSpPr>
            <a:spLocks noGrp="1"/>
          </p:cNvSpPr>
          <p:nvPr>
            <p:ph type="body" sz="quarter" idx="13"/>
          </p:nvPr>
        </p:nvSpPr>
        <p:spPr>
          <a:xfrm>
            <a:off x="540621" y="1494755"/>
            <a:ext cx="8228531" cy="2301132"/>
          </a:xfrm>
        </p:spPr>
        <p:txBody>
          <a:bodyPr numCol="1"/>
          <a:lstStyle>
            <a:lvl1pPr>
              <a:buClr>
                <a:schemeClr val="bg2"/>
              </a:buClr>
              <a:defRPr u="none"/>
            </a:lvl1pPr>
            <a:lvl2pPr>
              <a:buClr>
                <a:schemeClr val="bg2"/>
              </a:buClr>
              <a:defRPr u="none"/>
            </a:lvl2pPr>
            <a:lvl3pPr>
              <a:buClr>
                <a:schemeClr val="bg2"/>
              </a:buClr>
              <a:defRPr u="none"/>
            </a:lvl3pPr>
            <a:lvl4pPr>
              <a:buClr>
                <a:schemeClr val="bg2"/>
              </a:buClr>
              <a:defRPr u="none"/>
            </a:lvl4pPr>
            <a:lvl5pPr>
              <a:buClr>
                <a:schemeClr val="bg2"/>
              </a:buClr>
              <a:defRPr u="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N" dirty="0"/>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lvl1pPr>
              <a:defRPr/>
            </a:lvl1pPr>
          </a:lstStyle>
          <a:p>
            <a:r>
              <a:rPr lang="de-DE" smtClean="0"/>
              <a:t>Amt für Stadtplanung und Mobilität</a:t>
            </a:r>
            <a:endParaRPr lang="de-DE" dirty="0"/>
          </a:p>
        </p:txBody>
      </p:sp>
      <p:sp>
        <p:nvSpPr>
          <p:cNvPr id="5" name="Foliennummernplatzhalter 4"/>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306713438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folie_Aufzählung_2-spaltig_g">
    <p:spTree>
      <p:nvGrpSpPr>
        <p:cNvPr id="1" name=""/>
        <p:cNvGrpSpPr/>
        <p:nvPr/>
      </p:nvGrpSpPr>
      <p:grpSpPr>
        <a:xfrm>
          <a:off x="0" y="0"/>
          <a:ext cx="0" cy="0"/>
          <a:chOff x="0" y="0"/>
          <a:chExt cx="0" cy="0"/>
        </a:xfrm>
      </p:grpSpPr>
      <p:sp>
        <p:nvSpPr>
          <p:cNvPr id="2" name="Title 1" descr="Title for slide &quot;Enumeration, two-column&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pPr algn="l"/>
            <a:r>
              <a:rPr lang="de-DE" dirty="0"/>
              <a:t>Aufzählung, zweispaltig</a:t>
            </a:r>
          </a:p>
        </p:txBody>
      </p:sp>
      <p:sp>
        <p:nvSpPr>
          <p:cNvPr id="10" name="Text Placeholder 7" descr="Two-column text placeholder, edit by clicking">
            <a:extLst>
              <a:ext uri="{FF2B5EF4-FFF2-40B4-BE49-F238E27FC236}">
                <a16:creationId xmlns:a16="http://schemas.microsoft.com/office/drawing/2014/main" id="{45E0FE23-BED0-984A-A82C-6F6A6C945C6B}"/>
              </a:ext>
            </a:extLst>
          </p:cNvPr>
          <p:cNvSpPr>
            <a:spLocks noGrp="1"/>
          </p:cNvSpPr>
          <p:nvPr>
            <p:ph type="body" sz="quarter" idx="13"/>
          </p:nvPr>
        </p:nvSpPr>
        <p:spPr>
          <a:xfrm>
            <a:off x="540621" y="1494755"/>
            <a:ext cx="8228531" cy="2301132"/>
          </a:xfrm>
        </p:spPr>
        <p:txBody>
          <a:bodyPr numCol="2"/>
          <a:lstStyle>
            <a:lvl1pPr>
              <a:defRPr u="none"/>
            </a:lvl1pPr>
            <a:lvl2pPr>
              <a:defRPr u="none"/>
            </a:lvl2pPr>
            <a:lvl3pPr>
              <a:defRPr u="none"/>
            </a:lvl3pPr>
            <a:lvl4pPr>
              <a:defRPr u="none"/>
            </a:lvl4pPr>
            <a:lvl5pPr>
              <a:defRPr u="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N" dirty="0"/>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5" name="Foliennummernplatzhalter 4"/>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261054416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folie_Aufzählung_2-spaltig_w">
    <p:bg>
      <p:bgPr>
        <a:solidFill>
          <a:srgbClr val="FFFFFF"/>
        </a:solidFill>
        <a:effectLst/>
      </p:bgPr>
    </p:bg>
    <p:spTree>
      <p:nvGrpSpPr>
        <p:cNvPr id="1" name=""/>
        <p:cNvGrpSpPr/>
        <p:nvPr/>
      </p:nvGrpSpPr>
      <p:grpSpPr>
        <a:xfrm>
          <a:off x="0" y="0"/>
          <a:ext cx="0" cy="0"/>
          <a:chOff x="0" y="0"/>
          <a:chExt cx="0" cy="0"/>
        </a:xfrm>
      </p:grpSpPr>
      <p:sp>
        <p:nvSpPr>
          <p:cNvPr id="2" name="Title 1" descr="Title for slide &quot;Enumeration, two-column&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pPr algn="l"/>
            <a:r>
              <a:rPr lang="de-DE" dirty="0"/>
              <a:t>Aufzählung, zweispaltig</a:t>
            </a:r>
          </a:p>
        </p:txBody>
      </p:sp>
      <p:sp>
        <p:nvSpPr>
          <p:cNvPr id="10" name="Text Placeholder 7" descr="Two-column text placeholder, edit by clicking">
            <a:extLst>
              <a:ext uri="{FF2B5EF4-FFF2-40B4-BE49-F238E27FC236}">
                <a16:creationId xmlns:a16="http://schemas.microsoft.com/office/drawing/2014/main" id="{45E0FE23-BED0-984A-A82C-6F6A6C945C6B}"/>
              </a:ext>
            </a:extLst>
          </p:cNvPr>
          <p:cNvSpPr>
            <a:spLocks noGrp="1"/>
          </p:cNvSpPr>
          <p:nvPr>
            <p:ph type="body" sz="quarter" idx="13"/>
          </p:nvPr>
        </p:nvSpPr>
        <p:spPr>
          <a:xfrm>
            <a:off x="540621" y="1494755"/>
            <a:ext cx="8228531" cy="2301132"/>
          </a:xfrm>
        </p:spPr>
        <p:txBody>
          <a:bodyPr numCol="2"/>
          <a:lstStyle>
            <a:lvl1pPr>
              <a:buClr>
                <a:schemeClr val="bg2"/>
              </a:buClr>
              <a:defRPr u="none"/>
            </a:lvl1pPr>
            <a:lvl2pPr>
              <a:buClr>
                <a:schemeClr val="bg2"/>
              </a:buClr>
              <a:defRPr u="none"/>
            </a:lvl2pPr>
            <a:lvl3pPr>
              <a:buClr>
                <a:schemeClr val="bg2"/>
              </a:buClr>
              <a:defRPr u="none"/>
            </a:lvl3pPr>
            <a:lvl4pPr>
              <a:buClr>
                <a:schemeClr val="bg2"/>
              </a:buClr>
              <a:defRPr u="none"/>
            </a:lvl4pPr>
            <a:lvl5pPr>
              <a:buClr>
                <a:schemeClr val="bg2"/>
              </a:buClr>
              <a:defRPr u="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N" dirty="0"/>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5" name="Foliennummernplatzhalter 4"/>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17239066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folie_Aufzählung_3-spaltig_g">
    <p:spTree>
      <p:nvGrpSpPr>
        <p:cNvPr id="1" name=""/>
        <p:cNvGrpSpPr/>
        <p:nvPr/>
      </p:nvGrpSpPr>
      <p:grpSpPr>
        <a:xfrm>
          <a:off x="0" y="0"/>
          <a:ext cx="0" cy="0"/>
          <a:chOff x="0" y="0"/>
          <a:chExt cx="0" cy="0"/>
        </a:xfrm>
      </p:grpSpPr>
      <p:sp>
        <p:nvSpPr>
          <p:cNvPr id="2" name="Title 1" descr="Title for slide &quot;Enumeration, two-column&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pPr algn="l"/>
            <a:r>
              <a:rPr lang="de-DE" dirty="0"/>
              <a:t>Aufzählung, </a:t>
            </a:r>
            <a:r>
              <a:rPr lang="de-DE" dirty="0" smtClean="0"/>
              <a:t>dreispaltig</a:t>
            </a:r>
            <a:endParaRPr lang="de-DE" dirty="0"/>
          </a:p>
        </p:txBody>
      </p:sp>
      <p:sp>
        <p:nvSpPr>
          <p:cNvPr id="10" name="Text Placeholder 7" descr="Two-column text placeholder, edit by clicking">
            <a:extLst>
              <a:ext uri="{FF2B5EF4-FFF2-40B4-BE49-F238E27FC236}">
                <a16:creationId xmlns:a16="http://schemas.microsoft.com/office/drawing/2014/main" id="{45E0FE23-BED0-984A-A82C-6F6A6C945C6B}"/>
              </a:ext>
            </a:extLst>
          </p:cNvPr>
          <p:cNvSpPr>
            <a:spLocks noGrp="1"/>
          </p:cNvSpPr>
          <p:nvPr>
            <p:ph type="body" sz="quarter" idx="13"/>
          </p:nvPr>
        </p:nvSpPr>
        <p:spPr>
          <a:xfrm>
            <a:off x="540621" y="1266605"/>
            <a:ext cx="8228531" cy="2301132"/>
          </a:xfrm>
        </p:spPr>
        <p:txBody>
          <a:bodyPr numCol="3"/>
          <a:lstStyle>
            <a:lvl1pPr>
              <a:defRPr u="none"/>
            </a:lvl1pPr>
            <a:lvl2pPr>
              <a:defRPr u="none"/>
            </a:lvl2pPr>
            <a:lvl3pPr>
              <a:defRPr u="none"/>
            </a:lvl3pPr>
            <a:lvl4pPr>
              <a:defRPr u="none"/>
            </a:lvl4pPr>
            <a:lvl5pPr>
              <a:defRPr u="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smtClean="0"/>
              <a:t>level</a:t>
            </a:r>
            <a:endParaRPr lang="en-VN" dirty="0"/>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6" name="Foliennummernplatzhalter 5"/>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25514627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folie_Aufzählung_3-spaltig_w">
    <p:bg>
      <p:bgPr>
        <a:solidFill>
          <a:srgbClr val="FFFFFF"/>
        </a:solidFill>
        <a:effectLst/>
      </p:bgPr>
    </p:bg>
    <p:spTree>
      <p:nvGrpSpPr>
        <p:cNvPr id="1" name=""/>
        <p:cNvGrpSpPr/>
        <p:nvPr/>
      </p:nvGrpSpPr>
      <p:grpSpPr>
        <a:xfrm>
          <a:off x="0" y="0"/>
          <a:ext cx="0" cy="0"/>
          <a:chOff x="0" y="0"/>
          <a:chExt cx="0" cy="0"/>
        </a:xfrm>
      </p:grpSpPr>
      <p:sp>
        <p:nvSpPr>
          <p:cNvPr id="2" name="Title 1" descr="Title for slide &quot;Enumeration, two-column&quot;">
            <a:extLst>
              <a:ext uri="{FF2B5EF4-FFF2-40B4-BE49-F238E27FC236}">
                <a16:creationId xmlns:a16="http://schemas.microsoft.com/office/drawing/2014/main" id="{DBCB88A6-35EF-0045-9EB3-4155E878C4F3}"/>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pPr algn="l"/>
            <a:r>
              <a:rPr lang="de-DE" dirty="0"/>
              <a:t>Aufzählung, </a:t>
            </a:r>
            <a:r>
              <a:rPr lang="de-DE" dirty="0" smtClean="0"/>
              <a:t>dreispaltig</a:t>
            </a:r>
            <a:endParaRPr lang="de-DE" dirty="0"/>
          </a:p>
        </p:txBody>
      </p:sp>
      <p:sp>
        <p:nvSpPr>
          <p:cNvPr id="10" name="Text Placeholder 7" descr="Two-column text placeholder, edit by clicking">
            <a:extLst>
              <a:ext uri="{FF2B5EF4-FFF2-40B4-BE49-F238E27FC236}">
                <a16:creationId xmlns:a16="http://schemas.microsoft.com/office/drawing/2014/main" id="{45E0FE23-BED0-984A-A82C-6F6A6C945C6B}"/>
              </a:ext>
            </a:extLst>
          </p:cNvPr>
          <p:cNvSpPr>
            <a:spLocks noGrp="1"/>
          </p:cNvSpPr>
          <p:nvPr>
            <p:ph type="body" sz="quarter" idx="13"/>
          </p:nvPr>
        </p:nvSpPr>
        <p:spPr>
          <a:xfrm>
            <a:off x="540621" y="1266605"/>
            <a:ext cx="8228531" cy="2301132"/>
          </a:xfrm>
        </p:spPr>
        <p:txBody>
          <a:bodyPr numCol="3"/>
          <a:lstStyle>
            <a:lvl1pPr>
              <a:buClr>
                <a:schemeClr val="bg2"/>
              </a:buClr>
              <a:defRPr u="none"/>
            </a:lvl1pPr>
            <a:lvl2pPr>
              <a:buClr>
                <a:schemeClr val="bg2"/>
              </a:buClr>
              <a:defRPr u="none"/>
            </a:lvl2pPr>
            <a:lvl3pPr>
              <a:buClr>
                <a:schemeClr val="bg2"/>
              </a:buClr>
              <a:defRPr u="none"/>
            </a:lvl3pPr>
            <a:lvl4pPr>
              <a:buClr>
                <a:schemeClr val="bg2"/>
              </a:buClr>
              <a:defRPr u="none"/>
            </a:lvl4pPr>
            <a:lvl5pPr>
              <a:buClr>
                <a:schemeClr val="bg2"/>
              </a:buClr>
              <a:defRPr u="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N" dirty="0"/>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6" name="Foliennummernplatzhalter 5"/>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232373517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Zwischentitel_Foto_li_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7D6E-3064-FD43-AF08-C38F5604F5CF}"/>
              </a:ext>
            </a:extLst>
          </p:cNvPr>
          <p:cNvSpPr>
            <a:spLocks noGrp="1"/>
          </p:cNvSpPr>
          <p:nvPr>
            <p:ph type="title" hasCustomPrompt="1"/>
          </p:nvPr>
        </p:nvSpPr>
        <p:spPr>
          <a:xfrm>
            <a:off x="3707904" y="339502"/>
            <a:ext cx="5061248" cy="865573"/>
          </a:xfrm>
        </p:spPr>
        <p:txBody>
          <a:bodyPr/>
          <a:lstStyle>
            <a:lvl1pPr algn="l">
              <a:defRPr/>
            </a:lvl1pPr>
          </a:lstStyle>
          <a:p>
            <a:pPr algn="l"/>
            <a:r>
              <a:rPr lang="de-DE" dirty="0"/>
              <a:t>Überschrift</a:t>
            </a:r>
          </a:p>
        </p:txBody>
      </p:sp>
      <p:sp>
        <p:nvSpPr>
          <p:cNvPr id="3" name="Date Placeholder 2">
            <a:extLst>
              <a:ext uri="{FF2B5EF4-FFF2-40B4-BE49-F238E27FC236}">
                <a16:creationId xmlns:a16="http://schemas.microsoft.com/office/drawing/2014/main" id="{208FCC49-BA36-B146-B0F3-5B8E4DF1FA03}"/>
              </a:ext>
            </a:extLst>
          </p:cNvPr>
          <p:cNvSpPr>
            <a:spLocks noGrp="1"/>
          </p:cNvSpPr>
          <p:nvPr>
            <p:ph type="dt" sz="half" idx="10"/>
          </p:nvPr>
        </p:nvSpPr>
        <p:spPr>
          <a:xfrm>
            <a:off x="3710082" y="4878881"/>
            <a:ext cx="1149950" cy="184666"/>
          </a:xfrm>
          <a:prstGeom prst="rect">
            <a:avLst/>
          </a:prstGeom>
        </p:spPr>
        <p:txBody>
          <a:bodyPr/>
          <a:lstStyle/>
          <a:p>
            <a:r>
              <a:rPr lang="de-DE" smtClean="0"/>
              <a:t>31. August 2022</a:t>
            </a:r>
            <a:endParaRPr lang="en-US" dirty="0"/>
          </a:p>
        </p:txBody>
      </p:sp>
      <p:sp>
        <p:nvSpPr>
          <p:cNvPr id="4" name="Slide Number Placeholder 3">
            <a:extLst>
              <a:ext uri="{FF2B5EF4-FFF2-40B4-BE49-F238E27FC236}">
                <a16:creationId xmlns:a16="http://schemas.microsoft.com/office/drawing/2014/main" id="{36416285-85E6-BF49-B4D7-CAEF030AB993}"/>
              </a:ext>
            </a:extLst>
          </p:cNvPr>
          <p:cNvSpPr>
            <a:spLocks noGrp="1"/>
          </p:cNvSpPr>
          <p:nvPr>
            <p:ph type="sldNum" sz="quarter" idx="11"/>
          </p:nvPr>
        </p:nvSpPr>
        <p:spPr>
          <a:xfrm>
            <a:off x="5148064" y="4876006"/>
            <a:ext cx="941203" cy="184666"/>
          </a:xfrm>
          <a:prstGeom prst="rect">
            <a:avLst/>
          </a:prstGeom>
        </p:spPr>
        <p:txBody>
          <a:bodyPr/>
          <a:lstStyle/>
          <a:p>
            <a:r>
              <a:rPr lang="en-US"/>
              <a:t>Folie </a:t>
            </a:r>
            <a:fld id="{01810A45-1857-4C7D-B2E6-5371A332287C}" type="slidenum">
              <a:rPr smtClean="0"/>
              <a:pPr/>
              <a:t>‹Nr.›</a:t>
            </a:fld>
            <a:endParaRPr dirty="0"/>
          </a:p>
        </p:txBody>
      </p:sp>
      <p:pic>
        <p:nvPicPr>
          <p:cNvPr id="6" name="Grafik 7">
            <a:extLst>
              <a:ext uri="{FF2B5EF4-FFF2-40B4-BE49-F238E27FC236}">
                <a16:creationId xmlns:a16="http://schemas.microsoft.com/office/drawing/2014/main" id="{D4075C4F-3D48-8446-A32B-674EE00B96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2" r="30312" b="3226"/>
          <a:stretch/>
        </p:blipFill>
        <p:spPr>
          <a:xfrm>
            <a:off x="-7353" y="0"/>
            <a:ext cx="3139193" cy="5143499"/>
          </a:xfrm>
          <a:prstGeom prst="rect">
            <a:avLst/>
          </a:prstGeom>
        </p:spPr>
      </p:pic>
      <p:sp>
        <p:nvSpPr>
          <p:cNvPr id="10" name="Picture Placeholder 9">
            <a:extLst>
              <a:ext uri="{FF2B5EF4-FFF2-40B4-BE49-F238E27FC236}">
                <a16:creationId xmlns:a16="http://schemas.microsoft.com/office/drawing/2014/main" id="{D95CB745-5BEA-124F-8818-9F9D84D5DAFF}"/>
              </a:ext>
            </a:extLst>
          </p:cNvPr>
          <p:cNvSpPr>
            <a:spLocks noGrp="1"/>
          </p:cNvSpPr>
          <p:nvPr>
            <p:ph type="pic" sz="quarter" idx="13"/>
          </p:nvPr>
        </p:nvSpPr>
        <p:spPr>
          <a:xfrm>
            <a:off x="0" y="0"/>
            <a:ext cx="3132138" cy="5143500"/>
          </a:xfrm>
          <a:solidFill>
            <a:srgbClr val="D2D2D2"/>
          </a:solidFill>
        </p:spPr>
        <p:txBody>
          <a:bodyPr/>
          <a:lstStyle/>
          <a:p>
            <a:endParaRPr lang="en-VN"/>
          </a:p>
        </p:txBody>
      </p:sp>
      <p:sp>
        <p:nvSpPr>
          <p:cNvPr id="11" name="Text Placeholder 23">
            <a:extLst>
              <a:ext uri="{FF2B5EF4-FFF2-40B4-BE49-F238E27FC236}">
                <a16:creationId xmlns:a16="http://schemas.microsoft.com/office/drawing/2014/main" id="{B8BD3330-26EE-C945-8E15-97491BBBDEFF}"/>
              </a:ext>
            </a:extLst>
          </p:cNvPr>
          <p:cNvSpPr>
            <a:spLocks noGrp="1"/>
          </p:cNvSpPr>
          <p:nvPr>
            <p:ph type="body" sz="quarter" idx="15" hasCustomPrompt="1"/>
          </p:nvPr>
        </p:nvSpPr>
        <p:spPr>
          <a:xfrm>
            <a:off x="161510" y="4758819"/>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
        <p:nvSpPr>
          <p:cNvPr id="12" name="Text Placeholder 7" descr="Two-column text placeholder, edit by clicking">
            <a:extLst>
              <a:ext uri="{FF2B5EF4-FFF2-40B4-BE49-F238E27FC236}">
                <a16:creationId xmlns:a16="http://schemas.microsoft.com/office/drawing/2014/main" id="{9E9B9DBA-849C-894A-9B58-0D368380C180}"/>
              </a:ext>
            </a:extLst>
          </p:cNvPr>
          <p:cNvSpPr>
            <a:spLocks noGrp="1"/>
          </p:cNvSpPr>
          <p:nvPr>
            <p:ph type="body" sz="quarter" idx="16" hasCustomPrompt="1"/>
          </p:nvPr>
        </p:nvSpPr>
        <p:spPr>
          <a:xfrm>
            <a:off x="3707904" y="1347613"/>
            <a:ext cx="5436096" cy="2448273"/>
          </a:xfrm>
        </p:spPr>
        <p:txBody>
          <a:bodyPr rIns="612000" numCol="1"/>
          <a:lstStyle>
            <a:lvl1pPr marL="0" marR="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lang="de-DE" sz="2400" dirty="0">
                <a:solidFill>
                  <a:schemeClr val="tx1"/>
                </a:solidFill>
              </a:defRPr>
            </a:lvl1pPr>
            <a:lvl2pPr>
              <a:defRPr u="none"/>
            </a:lvl2pPr>
            <a:lvl3pPr>
              <a:defRPr u="none"/>
            </a:lvl3pPr>
            <a:lvl4pPr>
              <a:defRPr u="none"/>
            </a:lvl4pPr>
            <a:lvl5pPr>
              <a:defRPr u="none"/>
            </a:lvl5pPr>
          </a:lstStyle>
          <a:p>
            <a:pPr algn="l"/>
            <a:r>
              <a:rPr lang="de-DE" sz="2400" dirty="0">
                <a:solidFill>
                  <a:schemeClr val="tx1"/>
                </a:solidFill>
              </a:rPr>
              <a:t>Der Text sollte aus Gründen der schnellen Erfassbarkeit nicht zu klein und einfach strukturiert sein. </a:t>
            </a:r>
          </a:p>
          <a:p>
            <a:pPr algn="l"/>
            <a:endParaRPr lang="de-DE" sz="2400" dirty="0">
              <a:solidFill>
                <a:schemeClr val="tx1"/>
              </a:solidFill>
            </a:endParaRPr>
          </a:p>
          <a:p>
            <a:pPr algn="l"/>
            <a:r>
              <a:rPr lang="de-DE" sz="2400" dirty="0">
                <a:solidFill>
                  <a:schemeClr val="tx1"/>
                </a:solidFill>
              </a:rPr>
              <a:t>Einzelne Gedanken durch Leerzeilen trennen. Dieser Text ist 24 </a:t>
            </a:r>
            <a:r>
              <a:rPr lang="de-DE" sz="2400" dirty="0" err="1">
                <a:solidFill>
                  <a:schemeClr val="tx1"/>
                </a:solidFill>
              </a:rPr>
              <a:t>pt</a:t>
            </a:r>
            <a:r>
              <a:rPr lang="de-DE" sz="2400" dirty="0">
                <a:solidFill>
                  <a:schemeClr val="tx1"/>
                </a:solidFill>
              </a:rPr>
              <a:t> groß.</a:t>
            </a:r>
          </a:p>
        </p:txBody>
      </p:sp>
      <p:sp>
        <p:nvSpPr>
          <p:cNvPr id="13" name="Footer Placeholder 4" descr="Footer where you fill in presentation title, presenter name, etc.">
            <a:extLst>
              <a:ext uri="{FF2B5EF4-FFF2-40B4-BE49-F238E27FC236}">
                <a16:creationId xmlns:a16="http://schemas.microsoft.com/office/drawing/2014/main" id="{5F4170AC-FDAC-144C-A953-527EFAEF3D76}"/>
              </a:ext>
            </a:extLst>
          </p:cNvPr>
          <p:cNvSpPr>
            <a:spLocks noGrp="1"/>
          </p:cNvSpPr>
          <p:nvPr>
            <p:ph type="ftr" sz="quarter" idx="3"/>
          </p:nvPr>
        </p:nvSpPr>
        <p:spPr>
          <a:xfrm>
            <a:off x="3707904" y="4500273"/>
            <a:ext cx="1872208" cy="323165"/>
          </a:xfrm>
          <a:prstGeom prst="rect">
            <a:avLst/>
          </a:prstGeom>
        </p:spPr>
        <p:txBody>
          <a:bodyPr vert="horz" wrap="square" lIns="0" tIns="0" rIns="91440" bIns="45720" rtlCol="0"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lang="de-DE" sz="900" smtClean="0">
                <a:latin typeface="+mj-lt"/>
              </a:defRPr>
            </a:lvl1pPr>
          </a:lstStyle>
          <a:p>
            <a:r>
              <a:rPr lang="de-DE" smtClean="0"/>
              <a:t>Amt für Stadtplanung und Mobilität</a:t>
            </a:r>
            <a:endParaRPr lang="en-US" dirty="0"/>
          </a:p>
        </p:txBody>
      </p:sp>
      <p:sp>
        <p:nvSpPr>
          <p:cNvPr id="14" name="Textfeld 13"/>
          <p:cNvSpPr txBox="1"/>
          <p:nvPr userDrawn="1"/>
        </p:nvSpPr>
        <p:spPr>
          <a:xfrm>
            <a:off x="3707904" y="4334052"/>
            <a:ext cx="2520280" cy="138499"/>
          </a:xfrm>
          <a:prstGeom prst="rect">
            <a:avLst/>
          </a:prstGeom>
          <a:noFill/>
        </p:spPr>
        <p:txBody>
          <a:bodyPr wrap="square" lIns="0" tIns="0" bIns="0" rtlCol="0" anchor="b" anchorCtr="0">
            <a:spAutoFit/>
          </a:bodyPr>
          <a:lstStyle/>
          <a:p>
            <a:r>
              <a:rPr lang="de-DE" sz="900" b="1" dirty="0" smtClean="0">
                <a:latin typeface="+mj-lt"/>
              </a:rPr>
              <a:t>Landeshauptstadt Dresden</a:t>
            </a:r>
            <a:endParaRPr lang="de-DE" sz="900" b="1" dirty="0">
              <a:latin typeface="+mj-lt"/>
            </a:endParaRPr>
          </a:p>
        </p:txBody>
      </p:sp>
    </p:spTree>
    <p:extLst>
      <p:ext uri="{BB962C8B-B14F-4D97-AF65-F5344CB8AC3E}">
        <p14:creationId xmlns:p14="http://schemas.microsoft.com/office/powerpoint/2010/main" val="136320844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Zwischentitel_Bild_ob_w">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7D6E-3064-FD43-AF08-C38F5604F5CF}"/>
              </a:ext>
            </a:extLst>
          </p:cNvPr>
          <p:cNvSpPr>
            <a:spLocks noGrp="1"/>
          </p:cNvSpPr>
          <p:nvPr>
            <p:ph type="title" hasCustomPrompt="1"/>
          </p:nvPr>
        </p:nvSpPr>
        <p:spPr>
          <a:xfrm>
            <a:off x="539552" y="3636000"/>
            <a:ext cx="3595900" cy="865573"/>
          </a:xfrm>
        </p:spPr>
        <p:txBody>
          <a:bodyPr/>
          <a:lstStyle>
            <a:lvl1pPr algn="l">
              <a:defRPr/>
            </a:lvl1pPr>
          </a:lstStyle>
          <a:p>
            <a:pPr algn="l"/>
            <a:r>
              <a:rPr lang="de-DE" dirty="0"/>
              <a:t>Überschrift</a:t>
            </a:r>
          </a:p>
        </p:txBody>
      </p:sp>
      <p:sp>
        <p:nvSpPr>
          <p:cNvPr id="10" name="Picture Placeholder 9">
            <a:extLst>
              <a:ext uri="{FF2B5EF4-FFF2-40B4-BE49-F238E27FC236}">
                <a16:creationId xmlns:a16="http://schemas.microsoft.com/office/drawing/2014/main" id="{D95CB745-5BEA-124F-8818-9F9D84D5DAFF}"/>
              </a:ext>
            </a:extLst>
          </p:cNvPr>
          <p:cNvSpPr>
            <a:spLocks noGrp="1"/>
          </p:cNvSpPr>
          <p:nvPr>
            <p:ph type="pic" sz="quarter" idx="13"/>
          </p:nvPr>
        </p:nvSpPr>
        <p:spPr>
          <a:xfrm>
            <a:off x="0" y="0"/>
            <a:ext cx="9151528" cy="3606865"/>
          </a:xfrm>
          <a:solidFill>
            <a:srgbClr val="D2D2D2"/>
          </a:solidFill>
        </p:spPr>
        <p:txBody>
          <a:bodyPr/>
          <a:lstStyle/>
          <a:p>
            <a:endParaRPr lang="en-VN"/>
          </a:p>
        </p:txBody>
      </p:sp>
      <p:sp>
        <p:nvSpPr>
          <p:cNvPr id="11" name="Text Placeholder 23">
            <a:extLst>
              <a:ext uri="{FF2B5EF4-FFF2-40B4-BE49-F238E27FC236}">
                <a16:creationId xmlns:a16="http://schemas.microsoft.com/office/drawing/2014/main" id="{B8BD3330-26EE-C945-8E15-97491BBBDEFF}"/>
              </a:ext>
            </a:extLst>
          </p:cNvPr>
          <p:cNvSpPr>
            <a:spLocks noGrp="1"/>
          </p:cNvSpPr>
          <p:nvPr>
            <p:ph type="body" sz="quarter" idx="15" hasCustomPrompt="1"/>
          </p:nvPr>
        </p:nvSpPr>
        <p:spPr>
          <a:xfrm>
            <a:off x="161510" y="3271448"/>
            <a:ext cx="765084" cy="236406"/>
          </a:xfrm>
          <a:solidFill>
            <a:srgbClr val="FFFFFF">
              <a:alpha val="67000"/>
            </a:srgb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tx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
        <p:nvSpPr>
          <p:cNvPr id="12" name="Text Placeholder 7" descr="Two-column text placeholder, edit by clicking">
            <a:extLst>
              <a:ext uri="{FF2B5EF4-FFF2-40B4-BE49-F238E27FC236}">
                <a16:creationId xmlns:a16="http://schemas.microsoft.com/office/drawing/2014/main" id="{9E9B9DBA-849C-894A-9B58-0D368380C180}"/>
              </a:ext>
            </a:extLst>
          </p:cNvPr>
          <p:cNvSpPr>
            <a:spLocks noGrp="1"/>
          </p:cNvSpPr>
          <p:nvPr>
            <p:ph type="body" sz="quarter" idx="16" hasCustomPrompt="1"/>
          </p:nvPr>
        </p:nvSpPr>
        <p:spPr>
          <a:xfrm>
            <a:off x="4283968" y="3684097"/>
            <a:ext cx="4867560" cy="687854"/>
          </a:xfrm>
        </p:spPr>
        <p:txBody>
          <a:bodyPr rIns="612000" numCol="1"/>
          <a:lstStyle>
            <a:lvl1pPr marL="0" marR="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lang="de-DE" sz="2400" smtClean="0">
                <a:solidFill>
                  <a:schemeClr val="tx1"/>
                </a:solidFill>
              </a:defRPr>
            </a:lvl1pPr>
            <a:lvl2pPr>
              <a:defRPr u="none"/>
            </a:lvl2pPr>
            <a:lvl3pPr>
              <a:defRPr u="none"/>
            </a:lvl3pPr>
            <a:lvl4pPr>
              <a:defRPr u="none"/>
            </a:lvl4pPr>
            <a:lvl5pPr>
              <a:defRPr u="none"/>
            </a:lvl5pPr>
          </a:lstStyle>
          <a:p>
            <a:pPr algn="l"/>
            <a:r>
              <a:rPr lang="de-DE" sz="2400" dirty="0">
                <a:solidFill>
                  <a:schemeClr val="tx1"/>
                </a:solidFill>
                <a:latin typeface="+mj-lt"/>
              </a:rPr>
              <a:t>Der Text sollte aus Gründen der schnellen Erfassbarkeit</a:t>
            </a:r>
          </a:p>
          <a:p>
            <a:pPr algn="l"/>
            <a:endParaRPr lang="de-DE" sz="2400" dirty="0">
              <a:solidFill>
                <a:schemeClr val="tx1"/>
              </a:solidFill>
            </a:endParaRPr>
          </a:p>
        </p:txBody>
      </p:sp>
      <p:sp>
        <p:nvSpPr>
          <p:cNvPr id="18" name="Datumsplatzhalter 17"/>
          <p:cNvSpPr>
            <a:spLocks noGrp="1"/>
          </p:cNvSpPr>
          <p:nvPr>
            <p:ph type="dt" sz="half" idx="17"/>
          </p:nvPr>
        </p:nvSpPr>
        <p:spPr/>
        <p:txBody>
          <a:bodyPr/>
          <a:lstStyle/>
          <a:p>
            <a:r>
              <a:rPr lang="de-DE" smtClean="0"/>
              <a:t>31. August 2022</a:t>
            </a:r>
            <a:endParaRPr lang="en-US" dirty="0"/>
          </a:p>
        </p:txBody>
      </p:sp>
      <p:sp>
        <p:nvSpPr>
          <p:cNvPr id="19" name="Fußzeilenplatzhalter 18"/>
          <p:cNvSpPr>
            <a:spLocks noGrp="1"/>
          </p:cNvSpPr>
          <p:nvPr>
            <p:ph type="ftr" sz="quarter" idx="18"/>
          </p:nvPr>
        </p:nvSpPr>
        <p:spPr/>
        <p:txBody>
          <a:bodyPr/>
          <a:lstStyle/>
          <a:p>
            <a:r>
              <a:rPr lang="de-DE" smtClean="0"/>
              <a:t>Amt für Stadtplanung und Mobilität</a:t>
            </a:r>
            <a:endParaRPr lang="de-DE" dirty="0"/>
          </a:p>
        </p:txBody>
      </p:sp>
      <p:sp>
        <p:nvSpPr>
          <p:cNvPr id="20" name="Foliennummernplatzhalter 19"/>
          <p:cNvSpPr>
            <a:spLocks noGrp="1"/>
          </p:cNvSpPr>
          <p:nvPr>
            <p:ph type="sldNum" sz="quarter" idx="19"/>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400865570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lderfolie_2_g">
    <p:spTree>
      <p:nvGrpSpPr>
        <p:cNvPr id="1" name=""/>
        <p:cNvGrpSpPr/>
        <p:nvPr/>
      </p:nvGrpSpPr>
      <p:grpSpPr>
        <a:xfrm>
          <a:off x="0" y="0"/>
          <a:ext cx="0" cy="0"/>
          <a:chOff x="0" y="0"/>
          <a:chExt cx="0" cy="0"/>
        </a:xfrm>
      </p:grpSpPr>
      <p:sp>
        <p:nvSpPr>
          <p:cNvPr id="13" name="Picture Placeholder 26" descr="First picture placeholder">
            <a:extLst>
              <a:ext uri="{FF2B5EF4-FFF2-40B4-BE49-F238E27FC236}">
                <a16:creationId xmlns:a16="http://schemas.microsoft.com/office/drawing/2014/main" id="{36EB58AB-555A-BA41-A048-F79697569D08}"/>
              </a:ext>
            </a:extLst>
          </p:cNvPr>
          <p:cNvSpPr>
            <a:spLocks noGrp="1"/>
          </p:cNvSpPr>
          <p:nvPr>
            <p:ph type="pic" sz="quarter" idx="17"/>
          </p:nvPr>
        </p:nvSpPr>
        <p:spPr>
          <a:xfrm>
            <a:off x="3799336" y="1934143"/>
            <a:ext cx="4661168" cy="2209604"/>
          </a:xfrm>
          <a:solidFill>
            <a:schemeClr val="bg2">
              <a:lumMod val="20000"/>
              <a:lumOff val="80000"/>
            </a:schemeClr>
          </a:solidFill>
          <a:effectLst>
            <a:outerShdw blurRad="116399" sx="102000" sy="102000" algn="tl" rotWithShape="0">
              <a:prstClr val="black">
                <a:alpha val="13683"/>
              </a:prstClr>
            </a:outerShdw>
          </a:effectLst>
        </p:spPr>
        <p:txBody>
          <a:bodyPr/>
          <a:lstStyle/>
          <a:p>
            <a:endParaRPr lang="en-VN" dirty="0"/>
          </a:p>
        </p:txBody>
      </p:sp>
      <p:sp>
        <p:nvSpPr>
          <p:cNvPr id="2" name="Title 1">
            <a:extLst>
              <a:ext uri="{FF2B5EF4-FFF2-40B4-BE49-F238E27FC236}">
                <a16:creationId xmlns:a16="http://schemas.microsoft.com/office/drawing/2014/main" id="{67E7BEF4-2E96-5D4D-B4B4-0F65697E955E}"/>
              </a:ext>
            </a:extLst>
          </p:cNvPr>
          <p:cNvSpPr>
            <a:spLocks noGrp="1"/>
          </p:cNvSpPr>
          <p:nvPr>
            <p:ph type="title" hasCustomPrompt="1"/>
          </p:nvPr>
        </p:nvSpPr>
        <p:spPr>
          <a:xfrm>
            <a:off x="539552" y="-933877"/>
            <a:ext cx="8229600" cy="865573"/>
          </a:xfrm>
        </p:spPr>
        <p:txBody>
          <a:bodyPr/>
          <a:lstStyle/>
          <a:p>
            <a:r>
              <a:rPr lang="en-US" dirty="0"/>
              <a:t>Two pictures</a:t>
            </a:r>
            <a:endParaRPr lang="en-VN" dirty="0"/>
          </a:p>
        </p:txBody>
      </p:sp>
      <p:sp>
        <p:nvSpPr>
          <p:cNvPr id="14" name="Text Placeholder 7" descr="Two-column text placeholder, edit by clicking">
            <a:extLst>
              <a:ext uri="{FF2B5EF4-FFF2-40B4-BE49-F238E27FC236}">
                <a16:creationId xmlns:a16="http://schemas.microsoft.com/office/drawing/2014/main" id="{51321447-C16F-EE42-A88F-D71D27A9A9E9}"/>
              </a:ext>
            </a:extLst>
          </p:cNvPr>
          <p:cNvSpPr>
            <a:spLocks noGrp="1"/>
          </p:cNvSpPr>
          <p:nvPr>
            <p:ph type="body" sz="quarter" idx="18" hasCustomPrompt="1"/>
          </p:nvPr>
        </p:nvSpPr>
        <p:spPr>
          <a:xfrm>
            <a:off x="3790763" y="366505"/>
            <a:ext cx="4867560" cy="687854"/>
          </a:xfrm>
        </p:spPr>
        <p:txBody>
          <a:bodyPr rIns="612000" numCol="1"/>
          <a:lstStyle>
            <a:lvl1pPr marL="0" marR="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lang="de-DE" sz="2400" smtClean="0">
                <a:solidFill>
                  <a:schemeClr val="tx1"/>
                </a:solidFill>
              </a:defRPr>
            </a:lvl1pPr>
            <a:lvl2pPr>
              <a:defRPr u="none"/>
            </a:lvl2pPr>
            <a:lvl3pPr>
              <a:defRPr u="none"/>
            </a:lvl3pPr>
            <a:lvl4pPr>
              <a:defRPr u="none"/>
            </a:lvl4pPr>
            <a:lvl5pPr>
              <a:defRPr u="none"/>
            </a:lvl5pPr>
          </a:lstStyle>
          <a:p>
            <a:pPr algn="l"/>
            <a:r>
              <a:rPr lang="de-DE" sz="2400" dirty="0">
                <a:solidFill>
                  <a:schemeClr val="tx1"/>
                </a:solidFill>
                <a:latin typeface="+mj-lt"/>
              </a:rPr>
              <a:t>Der Text sollte schnell </a:t>
            </a:r>
            <a:r>
              <a:rPr lang="de-DE" sz="2400" dirty="0" smtClean="0">
                <a:solidFill>
                  <a:schemeClr val="tx1"/>
                </a:solidFill>
                <a:latin typeface="+mj-lt"/>
              </a:rPr>
              <a:t>erfassbar </a:t>
            </a:r>
            <a:r>
              <a:rPr lang="de-DE" sz="2400" dirty="0">
                <a:solidFill>
                  <a:schemeClr val="tx1"/>
                </a:solidFill>
                <a:latin typeface="+mj-lt"/>
              </a:rPr>
              <a:t>sein. Dieser Text ist 24 </a:t>
            </a:r>
            <a:r>
              <a:rPr lang="de-DE" sz="2400" dirty="0" err="1">
                <a:solidFill>
                  <a:schemeClr val="tx1"/>
                </a:solidFill>
                <a:latin typeface="+mj-lt"/>
              </a:rPr>
              <a:t>pt</a:t>
            </a:r>
            <a:r>
              <a:rPr lang="de-DE" sz="2400" dirty="0">
                <a:solidFill>
                  <a:schemeClr val="tx1"/>
                </a:solidFill>
                <a:latin typeface="+mj-lt"/>
              </a:rPr>
              <a:t> groß.</a:t>
            </a:r>
          </a:p>
          <a:p>
            <a:pPr algn="l"/>
            <a:endParaRPr lang="de-DE" sz="2400" dirty="0">
              <a:solidFill>
                <a:schemeClr val="tx1"/>
              </a:solidFill>
            </a:endParaRPr>
          </a:p>
        </p:txBody>
      </p:sp>
      <p:sp>
        <p:nvSpPr>
          <p:cNvPr id="15" name="Text Placeholder 15" descr="First caption">
            <a:extLst>
              <a:ext uri="{FF2B5EF4-FFF2-40B4-BE49-F238E27FC236}">
                <a16:creationId xmlns:a16="http://schemas.microsoft.com/office/drawing/2014/main" id="{FF750117-E023-2A4A-8E47-751886B3FF15}"/>
              </a:ext>
            </a:extLst>
          </p:cNvPr>
          <p:cNvSpPr>
            <a:spLocks noGrp="1"/>
          </p:cNvSpPr>
          <p:nvPr>
            <p:ph type="body" sz="quarter" idx="19" hasCustomPrompt="1"/>
          </p:nvPr>
        </p:nvSpPr>
        <p:spPr>
          <a:xfrm>
            <a:off x="539552" y="4215089"/>
            <a:ext cx="2592000" cy="246221"/>
          </a:xfrm>
        </p:spPr>
        <p:txBody>
          <a:bodyPr>
            <a:spAutoFit/>
          </a:bodyPr>
          <a:lstStyle>
            <a:lvl1pPr marL="0" indent="0">
              <a:buNone/>
              <a:defRPr sz="1600">
                <a:latin typeface="+mj-lt"/>
              </a:defRPr>
            </a:lvl1pPr>
          </a:lstStyle>
          <a:p>
            <a:pPr lvl="0"/>
            <a:r>
              <a:rPr lang="en-US" dirty="0" err="1"/>
              <a:t>Bildunterschrift</a:t>
            </a:r>
            <a:r>
              <a:rPr lang="en-US" dirty="0"/>
              <a:t> 1</a:t>
            </a:r>
          </a:p>
        </p:txBody>
      </p:sp>
      <p:sp>
        <p:nvSpPr>
          <p:cNvPr id="16" name="Text Placeholder 15" descr="First caption">
            <a:extLst>
              <a:ext uri="{FF2B5EF4-FFF2-40B4-BE49-F238E27FC236}">
                <a16:creationId xmlns:a16="http://schemas.microsoft.com/office/drawing/2014/main" id="{85A8FB7D-8102-B44C-B7A9-754B4B83723E}"/>
              </a:ext>
            </a:extLst>
          </p:cNvPr>
          <p:cNvSpPr>
            <a:spLocks noGrp="1"/>
          </p:cNvSpPr>
          <p:nvPr>
            <p:ph type="body" sz="quarter" idx="20" hasCustomPrompt="1"/>
          </p:nvPr>
        </p:nvSpPr>
        <p:spPr>
          <a:xfrm>
            <a:off x="3789424" y="4215088"/>
            <a:ext cx="4608000" cy="246221"/>
          </a:xfrm>
        </p:spPr>
        <p:txBody>
          <a:bodyPr>
            <a:spAutoFit/>
          </a:bodyPr>
          <a:lstStyle>
            <a:lvl1pPr marL="0" indent="0">
              <a:buNone/>
              <a:defRPr sz="1600">
                <a:latin typeface="+mj-lt"/>
              </a:defRPr>
            </a:lvl1pPr>
          </a:lstStyle>
          <a:p>
            <a:pPr lvl="0"/>
            <a:r>
              <a:rPr lang="en-US" dirty="0" err="1"/>
              <a:t>Bildunterschrift</a:t>
            </a:r>
            <a:r>
              <a:rPr lang="en-US" dirty="0"/>
              <a:t> 2</a:t>
            </a:r>
          </a:p>
        </p:txBody>
      </p:sp>
      <p:sp>
        <p:nvSpPr>
          <p:cNvPr id="17" name="Picture Placeholder 26" descr="First picture placeholder">
            <a:extLst>
              <a:ext uri="{FF2B5EF4-FFF2-40B4-BE49-F238E27FC236}">
                <a16:creationId xmlns:a16="http://schemas.microsoft.com/office/drawing/2014/main" id="{34E5E6ED-156F-FB46-A2E2-01949F72D87E}"/>
              </a:ext>
            </a:extLst>
          </p:cNvPr>
          <p:cNvSpPr>
            <a:spLocks noGrp="1"/>
          </p:cNvSpPr>
          <p:nvPr>
            <p:ph type="pic" sz="quarter" idx="16"/>
          </p:nvPr>
        </p:nvSpPr>
        <p:spPr>
          <a:xfrm>
            <a:off x="547604" y="451804"/>
            <a:ext cx="2506301" cy="3690410"/>
          </a:xfrm>
          <a:solidFill>
            <a:schemeClr val="bg2">
              <a:lumMod val="20000"/>
              <a:lumOff val="80000"/>
            </a:schemeClr>
          </a:solidFill>
          <a:effectLst>
            <a:outerShdw blurRad="116399" sx="102000" sy="102000" algn="tl" rotWithShape="0">
              <a:prstClr val="black">
                <a:alpha val="13683"/>
              </a:prstClr>
            </a:outerShdw>
          </a:effectLst>
        </p:spPr>
        <p:txBody>
          <a:bodyPr/>
          <a:lstStyle/>
          <a:p>
            <a:endParaRPr lang="en-VN" dirty="0"/>
          </a:p>
        </p:txBody>
      </p:sp>
      <p:sp>
        <p:nvSpPr>
          <p:cNvPr id="18" name="Text Placeholder 23">
            <a:extLst>
              <a:ext uri="{FF2B5EF4-FFF2-40B4-BE49-F238E27FC236}">
                <a16:creationId xmlns:a16="http://schemas.microsoft.com/office/drawing/2014/main" id="{AA5B0EF5-C3B4-B04F-9CE2-DCC3C36ECA57}"/>
              </a:ext>
            </a:extLst>
          </p:cNvPr>
          <p:cNvSpPr>
            <a:spLocks noGrp="1"/>
          </p:cNvSpPr>
          <p:nvPr>
            <p:ph type="body" sz="quarter" idx="15" hasCustomPrompt="1"/>
          </p:nvPr>
        </p:nvSpPr>
        <p:spPr>
          <a:xfrm>
            <a:off x="638564" y="3775504"/>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
        <p:nvSpPr>
          <p:cNvPr id="7" name="Datumsplatzhalter 6"/>
          <p:cNvSpPr>
            <a:spLocks noGrp="1"/>
          </p:cNvSpPr>
          <p:nvPr>
            <p:ph type="dt" sz="half" idx="22"/>
          </p:nvPr>
        </p:nvSpPr>
        <p:spPr/>
        <p:txBody>
          <a:bodyPr/>
          <a:lstStyle/>
          <a:p>
            <a:r>
              <a:rPr lang="de-DE" smtClean="0"/>
              <a:t>31. August 2022</a:t>
            </a:r>
            <a:endParaRPr lang="en-US" dirty="0"/>
          </a:p>
        </p:txBody>
      </p:sp>
      <p:sp>
        <p:nvSpPr>
          <p:cNvPr id="8" name="Fußzeilenplatzhalter 7"/>
          <p:cNvSpPr>
            <a:spLocks noGrp="1"/>
          </p:cNvSpPr>
          <p:nvPr>
            <p:ph type="ftr" sz="quarter" idx="23"/>
          </p:nvPr>
        </p:nvSpPr>
        <p:spPr/>
        <p:txBody>
          <a:bodyPr/>
          <a:lstStyle/>
          <a:p>
            <a:r>
              <a:rPr lang="de-DE" smtClean="0"/>
              <a:t>Amt für Stadtplanung und Mobilität</a:t>
            </a:r>
            <a:endParaRPr lang="de-DE" dirty="0"/>
          </a:p>
        </p:txBody>
      </p:sp>
      <p:sp>
        <p:nvSpPr>
          <p:cNvPr id="9" name="Foliennummernplatzhalter 8"/>
          <p:cNvSpPr>
            <a:spLocks noGrp="1"/>
          </p:cNvSpPr>
          <p:nvPr>
            <p:ph type="sldNum" sz="quarter" idx="24"/>
          </p:nvPr>
        </p:nvSpPr>
        <p:spPr/>
        <p:txBody>
          <a:bodyPr/>
          <a:lstStyle/>
          <a:p>
            <a:r>
              <a:rPr lang="en-US" smtClean="0"/>
              <a:t>Folie </a:t>
            </a:r>
            <a:fld id="{01810A45-1857-4C7D-B2E6-5371A332287C}" type="slidenum">
              <a:rPr smtClean="0"/>
              <a:pPr/>
              <a:t>‹Nr.›</a:t>
            </a:fld>
            <a:endParaRPr dirty="0"/>
          </a:p>
        </p:txBody>
      </p:sp>
      <p:sp>
        <p:nvSpPr>
          <p:cNvPr id="19" name="Text Placeholder 23">
            <a:extLst>
              <a:ext uri="{FF2B5EF4-FFF2-40B4-BE49-F238E27FC236}">
                <a16:creationId xmlns:a16="http://schemas.microsoft.com/office/drawing/2014/main" id="{E760B5F9-D28E-984D-BDF3-7C2C628773EB}"/>
              </a:ext>
            </a:extLst>
          </p:cNvPr>
          <p:cNvSpPr>
            <a:spLocks noGrp="1"/>
          </p:cNvSpPr>
          <p:nvPr>
            <p:ph type="body" sz="quarter" idx="21" hasCustomPrompt="1"/>
          </p:nvPr>
        </p:nvSpPr>
        <p:spPr>
          <a:xfrm>
            <a:off x="3888896" y="3775504"/>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Tree>
    <p:extLst>
      <p:ext uri="{BB962C8B-B14F-4D97-AF65-F5344CB8AC3E}">
        <p14:creationId xmlns:p14="http://schemas.microsoft.com/office/powerpoint/2010/main" val="39093158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68125641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ilderfolie_3_g">
    <p:bg>
      <p:bgPr>
        <a:solidFill>
          <a:schemeClr val="bg2"/>
        </a:solidFill>
        <a:effectLst/>
      </p:bgPr>
    </p:bg>
    <p:spTree>
      <p:nvGrpSpPr>
        <p:cNvPr id="1" name=""/>
        <p:cNvGrpSpPr/>
        <p:nvPr/>
      </p:nvGrpSpPr>
      <p:grpSpPr>
        <a:xfrm>
          <a:off x="0" y="0"/>
          <a:ext cx="0" cy="0"/>
          <a:chOff x="0" y="0"/>
          <a:chExt cx="0" cy="0"/>
        </a:xfrm>
      </p:grpSpPr>
      <p:sp>
        <p:nvSpPr>
          <p:cNvPr id="13" name="Picture Placeholder 26" descr="Second picture placeholder">
            <a:extLst>
              <a:ext uri="{FF2B5EF4-FFF2-40B4-BE49-F238E27FC236}">
                <a16:creationId xmlns:a16="http://schemas.microsoft.com/office/drawing/2014/main" id="{02FF4092-D821-A746-959E-AD1A3E2992BC}"/>
              </a:ext>
            </a:extLst>
          </p:cNvPr>
          <p:cNvSpPr>
            <a:spLocks noGrp="1"/>
          </p:cNvSpPr>
          <p:nvPr>
            <p:ph type="pic" sz="quarter" idx="17"/>
          </p:nvPr>
        </p:nvSpPr>
        <p:spPr>
          <a:xfrm rot="924590">
            <a:off x="4417321" y="1255576"/>
            <a:ext cx="3765741" cy="1808209"/>
          </a:xfrm>
          <a:noFill/>
          <a:effectLst/>
        </p:spPr>
        <p:txBody>
          <a:bodyPr/>
          <a:lstStyle/>
          <a:p>
            <a:endParaRPr lang="en-VN" dirty="0"/>
          </a:p>
        </p:txBody>
      </p:sp>
      <p:sp>
        <p:nvSpPr>
          <p:cNvPr id="12" name="Picture Placeholder 26" descr="First picture placeholder">
            <a:extLst>
              <a:ext uri="{FF2B5EF4-FFF2-40B4-BE49-F238E27FC236}">
                <a16:creationId xmlns:a16="http://schemas.microsoft.com/office/drawing/2014/main" id="{D7ACC95A-0540-7443-807E-087E78B30D3F}"/>
              </a:ext>
            </a:extLst>
          </p:cNvPr>
          <p:cNvSpPr>
            <a:spLocks noGrp="1"/>
          </p:cNvSpPr>
          <p:nvPr>
            <p:ph type="pic" sz="quarter" idx="16"/>
          </p:nvPr>
        </p:nvSpPr>
        <p:spPr>
          <a:xfrm>
            <a:off x="0" y="483518"/>
            <a:ext cx="5508104" cy="4104455"/>
          </a:xfrm>
          <a:noFill/>
          <a:effectLst/>
        </p:spPr>
        <p:txBody>
          <a:bodyPr/>
          <a:lstStyle/>
          <a:p>
            <a:endParaRPr lang="en-VN" dirty="0"/>
          </a:p>
        </p:txBody>
      </p:sp>
      <p:sp>
        <p:nvSpPr>
          <p:cNvPr id="14" name="Picture Placeholder 26" descr="Third picture placeholder">
            <a:extLst>
              <a:ext uri="{FF2B5EF4-FFF2-40B4-BE49-F238E27FC236}">
                <a16:creationId xmlns:a16="http://schemas.microsoft.com/office/drawing/2014/main" id="{50F692CB-A74C-B349-8C2F-AFE135936856}"/>
              </a:ext>
            </a:extLst>
          </p:cNvPr>
          <p:cNvSpPr>
            <a:spLocks noGrp="1"/>
          </p:cNvSpPr>
          <p:nvPr>
            <p:ph type="pic" sz="quarter" idx="18"/>
          </p:nvPr>
        </p:nvSpPr>
        <p:spPr>
          <a:xfrm>
            <a:off x="3583351" y="3601613"/>
            <a:ext cx="5279467" cy="799812"/>
          </a:xfrm>
          <a:noFill/>
          <a:effectLst/>
        </p:spPr>
        <p:txBody>
          <a:bodyPr/>
          <a:lstStyle/>
          <a:p>
            <a:endParaRPr lang="en-VN" dirty="0"/>
          </a:p>
        </p:txBody>
      </p:sp>
      <p:sp>
        <p:nvSpPr>
          <p:cNvPr id="22" name="Title 21">
            <a:extLst>
              <a:ext uri="{FF2B5EF4-FFF2-40B4-BE49-F238E27FC236}">
                <a16:creationId xmlns:a16="http://schemas.microsoft.com/office/drawing/2014/main" id="{7271DD89-7C37-1543-B4FB-E17717F97D80}"/>
              </a:ext>
            </a:extLst>
          </p:cNvPr>
          <p:cNvSpPr>
            <a:spLocks noGrp="1"/>
          </p:cNvSpPr>
          <p:nvPr>
            <p:ph type="title" hasCustomPrompt="1"/>
          </p:nvPr>
        </p:nvSpPr>
        <p:spPr>
          <a:xfrm>
            <a:off x="539552" y="-703555"/>
            <a:ext cx="8229600" cy="539001"/>
          </a:xfrm>
        </p:spPr>
        <p:txBody>
          <a:bodyPr/>
          <a:lstStyle>
            <a:lvl1pPr>
              <a:defRPr sz="2800"/>
            </a:lvl1pPr>
          </a:lstStyle>
          <a:p>
            <a:r>
              <a:rPr lang="en-US" dirty="0"/>
              <a:t>Three pictures</a:t>
            </a:r>
            <a:endParaRPr lang="en-VN" dirty="0"/>
          </a:p>
        </p:txBody>
      </p:sp>
      <p:sp>
        <p:nvSpPr>
          <p:cNvPr id="2" name="Datumsplatzhalter 1"/>
          <p:cNvSpPr>
            <a:spLocks noGrp="1"/>
          </p:cNvSpPr>
          <p:nvPr>
            <p:ph type="dt" sz="half" idx="19"/>
          </p:nvPr>
        </p:nvSpPr>
        <p:spPr/>
        <p:txBody>
          <a:bodyPr/>
          <a:lstStyle/>
          <a:p>
            <a:r>
              <a:rPr lang="de-DE" smtClean="0"/>
              <a:t>31. August 2022</a:t>
            </a:r>
            <a:endParaRPr lang="en-US" dirty="0"/>
          </a:p>
        </p:txBody>
      </p:sp>
      <p:sp>
        <p:nvSpPr>
          <p:cNvPr id="3" name="Fußzeilenplatzhalter 2"/>
          <p:cNvSpPr>
            <a:spLocks noGrp="1"/>
          </p:cNvSpPr>
          <p:nvPr>
            <p:ph type="ftr" sz="quarter" idx="20"/>
          </p:nvPr>
        </p:nvSpPr>
        <p:spPr/>
        <p:txBody>
          <a:bodyPr/>
          <a:lstStyle/>
          <a:p>
            <a:r>
              <a:rPr lang="de-DE" smtClean="0"/>
              <a:t>Amt für Stadtplanung und Mobilität</a:t>
            </a:r>
            <a:endParaRPr lang="de-DE" dirty="0"/>
          </a:p>
        </p:txBody>
      </p:sp>
      <p:sp>
        <p:nvSpPr>
          <p:cNvPr id="4" name="Foliennummernplatzhalter 3"/>
          <p:cNvSpPr>
            <a:spLocks noGrp="1"/>
          </p:cNvSpPr>
          <p:nvPr>
            <p:ph type="sldNum" sz="quarter" idx="21"/>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2907439288"/>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lderfolie_3_w">
    <p:bg>
      <p:bgPr>
        <a:solidFill>
          <a:srgbClr val="FFFFFF"/>
        </a:solidFill>
        <a:effectLst/>
      </p:bgPr>
    </p:bg>
    <p:spTree>
      <p:nvGrpSpPr>
        <p:cNvPr id="1" name=""/>
        <p:cNvGrpSpPr/>
        <p:nvPr/>
      </p:nvGrpSpPr>
      <p:grpSpPr>
        <a:xfrm>
          <a:off x="0" y="0"/>
          <a:ext cx="0" cy="0"/>
          <a:chOff x="0" y="0"/>
          <a:chExt cx="0" cy="0"/>
        </a:xfrm>
      </p:grpSpPr>
      <p:sp>
        <p:nvSpPr>
          <p:cNvPr id="12" name="Picture Placeholder 26" descr="First picture placeholder">
            <a:extLst>
              <a:ext uri="{FF2B5EF4-FFF2-40B4-BE49-F238E27FC236}">
                <a16:creationId xmlns:a16="http://schemas.microsoft.com/office/drawing/2014/main" id="{D7ACC95A-0540-7443-807E-087E78B30D3F}"/>
              </a:ext>
            </a:extLst>
          </p:cNvPr>
          <p:cNvSpPr>
            <a:spLocks noGrp="1"/>
          </p:cNvSpPr>
          <p:nvPr>
            <p:ph type="pic" sz="quarter" idx="16"/>
          </p:nvPr>
        </p:nvSpPr>
        <p:spPr>
          <a:xfrm>
            <a:off x="611558" y="366505"/>
            <a:ext cx="3960441" cy="3735416"/>
          </a:xfrm>
          <a:solidFill>
            <a:schemeClr val="bg2">
              <a:lumMod val="20000"/>
              <a:lumOff val="80000"/>
            </a:schemeClr>
          </a:solidFill>
          <a:effectLst>
            <a:outerShdw blurRad="116399" sx="102000" sy="102000" algn="tl" rotWithShape="0">
              <a:prstClr val="black">
                <a:alpha val="13683"/>
              </a:prstClr>
            </a:outerShdw>
          </a:effectLst>
        </p:spPr>
        <p:txBody>
          <a:bodyPr/>
          <a:lstStyle/>
          <a:p>
            <a:endParaRPr lang="en-VN" dirty="0"/>
          </a:p>
        </p:txBody>
      </p:sp>
      <p:sp>
        <p:nvSpPr>
          <p:cNvPr id="16" name="Text Placeholder 15" descr="First caption">
            <a:extLst>
              <a:ext uri="{FF2B5EF4-FFF2-40B4-BE49-F238E27FC236}">
                <a16:creationId xmlns:a16="http://schemas.microsoft.com/office/drawing/2014/main" id="{2697BFAF-0E45-434E-8409-77677C006B46}"/>
              </a:ext>
            </a:extLst>
          </p:cNvPr>
          <p:cNvSpPr>
            <a:spLocks noGrp="1"/>
          </p:cNvSpPr>
          <p:nvPr>
            <p:ph type="body" sz="quarter" idx="19" hasCustomPrompt="1"/>
          </p:nvPr>
        </p:nvSpPr>
        <p:spPr>
          <a:xfrm>
            <a:off x="611560" y="4215089"/>
            <a:ext cx="3168650" cy="246221"/>
          </a:xfrm>
        </p:spPr>
        <p:txBody>
          <a:bodyPr>
            <a:spAutoFit/>
          </a:bodyPr>
          <a:lstStyle>
            <a:lvl1pPr marL="0" indent="0">
              <a:buNone/>
              <a:defRPr sz="1600">
                <a:latin typeface="+mj-lt"/>
              </a:defRPr>
            </a:lvl1pPr>
          </a:lstStyle>
          <a:p>
            <a:pPr lvl="0"/>
            <a:r>
              <a:rPr lang="en-US" dirty="0" err="1"/>
              <a:t>Bildunterschrift</a:t>
            </a:r>
            <a:r>
              <a:rPr lang="en-US" dirty="0"/>
              <a:t> 1</a:t>
            </a:r>
          </a:p>
        </p:txBody>
      </p:sp>
      <p:sp>
        <p:nvSpPr>
          <p:cNvPr id="13" name="Picture Placeholder 26" descr="Second picture placeholder">
            <a:extLst>
              <a:ext uri="{FF2B5EF4-FFF2-40B4-BE49-F238E27FC236}">
                <a16:creationId xmlns:a16="http://schemas.microsoft.com/office/drawing/2014/main" id="{02FF4092-D821-A746-959E-AD1A3E2992BC}"/>
              </a:ext>
            </a:extLst>
          </p:cNvPr>
          <p:cNvSpPr>
            <a:spLocks noGrp="1"/>
          </p:cNvSpPr>
          <p:nvPr>
            <p:ph type="pic" sz="quarter" idx="17"/>
          </p:nvPr>
        </p:nvSpPr>
        <p:spPr>
          <a:xfrm>
            <a:off x="5022051" y="366505"/>
            <a:ext cx="3461264" cy="1662007"/>
          </a:xfrm>
          <a:solidFill>
            <a:schemeClr val="bg2">
              <a:lumMod val="20000"/>
              <a:lumOff val="80000"/>
            </a:schemeClr>
          </a:solidFill>
          <a:effectLst>
            <a:outerShdw blurRad="116399" sx="102000" sy="102000" algn="tl" rotWithShape="0">
              <a:prstClr val="black">
                <a:alpha val="13683"/>
              </a:prstClr>
            </a:outerShdw>
          </a:effectLst>
        </p:spPr>
        <p:txBody>
          <a:bodyPr/>
          <a:lstStyle/>
          <a:p>
            <a:endParaRPr lang="en-VN" dirty="0"/>
          </a:p>
        </p:txBody>
      </p:sp>
      <p:sp>
        <p:nvSpPr>
          <p:cNvPr id="19" name="Text Placeholder 15" descr="Second caption">
            <a:extLst>
              <a:ext uri="{FF2B5EF4-FFF2-40B4-BE49-F238E27FC236}">
                <a16:creationId xmlns:a16="http://schemas.microsoft.com/office/drawing/2014/main" id="{DB24825A-AE37-994A-BD2C-0327EB367A84}"/>
              </a:ext>
            </a:extLst>
          </p:cNvPr>
          <p:cNvSpPr>
            <a:spLocks noGrp="1"/>
          </p:cNvSpPr>
          <p:nvPr>
            <p:ph type="body" sz="quarter" idx="21" hasCustomPrompt="1"/>
          </p:nvPr>
        </p:nvSpPr>
        <p:spPr>
          <a:xfrm>
            <a:off x="5021469" y="2065443"/>
            <a:ext cx="3168650" cy="246221"/>
          </a:xfrm>
        </p:spPr>
        <p:txBody>
          <a:bodyPr>
            <a:spAutoFit/>
          </a:bodyPr>
          <a:lstStyle>
            <a:lvl1pPr marL="0" indent="0">
              <a:buNone/>
              <a:defRPr sz="1600">
                <a:latin typeface="+mj-lt"/>
              </a:defRPr>
            </a:lvl1pPr>
          </a:lstStyle>
          <a:p>
            <a:pPr lvl="0"/>
            <a:r>
              <a:rPr lang="en-US" dirty="0" err="1"/>
              <a:t>Bildunterschrift</a:t>
            </a:r>
            <a:r>
              <a:rPr lang="en-US" dirty="0"/>
              <a:t> 2</a:t>
            </a:r>
          </a:p>
        </p:txBody>
      </p:sp>
      <p:sp>
        <p:nvSpPr>
          <p:cNvPr id="14" name="Picture Placeholder 26" descr="Third picture placeholder">
            <a:extLst>
              <a:ext uri="{FF2B5EF4-FFF2-40B4-BE49-F238E27FC236}">
                <a16:creationId xmlns:a16="http://schemas.microsoft.com/office/drawing/2014/main" id="{50F692CB-A74C-B349-8C2F-AFE135936856}"/>
              </a:ext>
            </a:extLst>
          </p:cNvPr>
          <p:cNvSpPr>
            <a:spLocks noGrp="1"/>
          </p:cNvSpPr>
          <p:nvPr>
            <p:ph type="pic" sz="quarter" idx="18"/>
          </p:nvPr>
        </p:nvSpPr>
        <p:spPr>
          <a:xfrm>
            <a:off x="5022051" y="2429635"/>
            <a:ext cx="3461264" cy="1662007"/>
          </a:xfrm>
          <a:solidFill>
            <a:schemeClr val="bg2">
              <a:lumMod val="20000"/>
              <a:lumOff val="80000"/>
            </a:schemeClr>
          </a:solidFill>
          <a:effectLst>
            <a:outerShdw blurRad="116399" sx="102000" sy="102000" algn="tl" rotWithShape="0">
              <a:prstClr val="black">
                <a:alpha val="13683"/>
              </a:prstClr>
            </a:outerShdw>
          </a:effectLst>
        </p:spPr>
        <p:txBody>
          <a:bodyPr/>
          <a:lstStyle/>
          <a:p>
            <a:endParaRPr lang="en-VN" dirty="0"/>
          </a:p>
        </p:txBody>
      </p:sp>
      <p:sp>
        <p:nvSpPr>
          <p:cNvPr id="17" name="Text Placeholder 15" descr="Third caption">
            <a:extLst>
              <a:ext uri="{FF2B5EF4-FFF2-40B4-BE49-F238E27FC236}">
                <a16:creationId xmlns:a16="http://schemas.microsoft.com/office/drawing/2014/main" id="{C646ECE7-FE0D-624E-BD2A-77DAF21A1BD0}"/>
              </a:ext>
            </a:extLst>
          </p:cNvPr>
          <p:cNvSpPr>
            <a:spLocks noGrp="1"/>
          </p:cNvSpPr>
          <p:nvPr>
            <p:ph type="body" sz="quarter" idx="20" hasCustomPrompt="1"/>
          </p:nvPr>
        </p:nvSpPr>
        <p:spPr>
          <a:xfrm>
            <a:off x="5021469" y="4215089"/>
            <a:ext cx="3168650" cy="246221"/>
          </a:xfrm>
        </p:spPr>
        <p:txBody>
          <a:bodyPr>
            <a:spAutoFit/>
          </a:bodyPr>
          <a:lstStyle>
            <a:lvl1pPr marL="0" indent="0">
              <a:buNone/>
              <a:defRPr sz="1600">
                <a:latin typeface="+mj-lt"/>
              </a:defRPr>
            </a:lvl1pPr>
          </a:lstStyle>
          <a:p>
            <a:pPr lvl="0"/>
            <a:r>
              <a:rPr lang="en-US" dirty="0" err="1"/>
              <a:t>Bildunterschrift</a:t>
            </a:r>
            <a:r>
              <a:rPr lang="en-US" dirty="0"/>
              <a:t> 3</a:t>
            </a:r>
          </a:p>
        </p:txBody>
      </p:sp>
      <p:sp>
        <p:nvSpPr>
          <p:cNvPr id="22" name="Title 21">
            <a:extLst>
              <a:ext uri="{FF2B5EF4-FFF2-40B4-BE49-F238E27FC236}">
                <a16:creationId xmlns:a16="http://schemas.microsoft.com/office/drawing/2014/main" id="{7271DD89-7C37-1543-B4FB-E17717F97D80}"/>
              </a:ext>
            </a:extLst>
          </p:cNvPr>
          <p:cNvSpPr>
            <a:spLocks noGrp="1"/>
          </p:cNvSpPr>
          <p:nvPr>
            <p:ph type="title" hasCustomPrompt="1"/>
          </p:nvPr>
        </p:nvSpPr>
        <p:spPr>
          <a:xfrm>
            <a:off x="539552" y="-703555"/>
            <a:ext cx="8229600" cy="539001"/>
          </a:xfrm>
        </p:spPr>
        <p:txBody>
          <a:bodyPr/>
          <a:lstStyle>
            <a:lvl1pPr>
              <a:defRPr sz="2800"/>
            </a:lvl1pPr>
          </a:lstStyle>
          <a:p>
            <a:r>
              <a:rPr lang="en-US" dirty="0"/>
              <a:t>Three pictures</a:t>
            </a:r>
            <a:endParaRPr lang="en-VN" dirty="0"/>
          </a:p>
        </p:txBody>
      </p:sp>
      <p:sp>
        <p:nvSpPr>
          <p:cNvPr id="21" name="Text Placeholder 23">
            <a:extLst>
              <a:ext uri="{FF2B5EF4-FFF2-40B4-BE49-F238E27FC236}">
                <a16:creationId xmlns:a16="http://schemas.microsoft.com/office/drawing/2014/main" id="{AFD943E7-F991-314E-9386-5A63571CDBF2}"/>
              </a:ext>
            </a:extLst>
          </p:cNvPr>
          <p:cNvSpPr>
            <a:spLocks noGrp="1"/>
          </p:cNvSpPr>
          <p:nvPr>
            <p:ph type="body" sz="quarter" idx="15" hasCustomPrompt="1"/>
          </p:nvPr>
        </p:nvSpPr>
        <p:spPr>
          <a:xfrm>
            <a:off x="746576" y="3775504"/>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
        <p:nvSpPr>
          <p:cNvPr id="23" name="Text Placeholder 23">
            <a:extLst>
              <a:ext uri="{FF2B5EF4-FFF2-40B4-BE49-F238E27FC236}">
                <a16:creationId xmlns:a16="http://schemas.microsoft.com/office/drawing/2014/main" id="{D4125199-4DA4-BA42-A0F2-DABD3446FBB9}"/>
              </a:ext>
            </a:extLst>
          </p:cNvPr>
          <p:cNvSpPr>
            <a:spLocks noGrp="1"/>
          </p:cNvSpPr>
          <p:nvPr>
            <p:ph type="body" sz="quarter" idx="22" hasCustomPrompt="1"/>
          </p:nvPr>
        </p:nvSpPr>
        <p:spPr>
          <a:xfrm>
            <a:off x="5175068" y="3775504"/>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
        <p:nvSpPr>
          <p:cNvPr id="24" name="Text Placeholder 23">
            <a:extLst>
              <a:ext uri="{FF2B5EF4-FFF2-40B4-BE49-F238E27FC236}">
                <a16:creationId xmlns:a16="http://schemas.microsoft.com/office/drawing/2014/main" id="{08F4513F-5A5D-EB48-8776-721E92A611AE}"/>
              </a:ext>
            </a:extLst>
          </p:cNvPr>
          <p:cNvSpPr>
            <a:spLocks noGrp="1"/>
          </p:cNvSpPr>
          <p:nvPr>
            <p:ph type="body" sz="quarter" idx="23" hasCustomPrompt="1"/>
          </p:nvPr>
        </p:nvSpPr>
        <p:spPr>
          <a:xfrm>
            <a:off x="5175068" y="1707654"/>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
        <p:nvSpPr>
          <p:cNvPr id="2" name="Datumsplatzhalter 1"/>
          <p:cNvSpPr>
            <a:spLocks noGrp="1"/>
          </p:cNvSpPr>
          <p:nvPr>
            <p:ph type="dt" sz="half" idx="24"/>
          </p:nvPr>
        </p:nvSpPr>
        <p:spPr/>
        <p:txBody>
          <a:bodyPr/>
          <a:lstStyle/>
          <a:p>
            <a:r>
              <a:rPr lang="de-DE" smtClean="0"/>
              <a:t>31. August 2022</a:t>
            </a:r>
            <a:endParaRPr lang="en-US" dirty="0"/>
          </a:p>
        </p:txBody>
      </p:sp>
      <p:sp>
        <p:nvSpPr>
          <p:cNvPr id="3" name="Fußzeilenplatzhalter 2"/>
          <p:cNvSpPr>
            <a:spLocks noGrp="1"/>
          </p:cNvSpPr>
          <p:nvPr>
            <p:ph type="ftr" sz="quarter" idx="25"/>
          </p:nvPr>
        </p:nvSpPr>
        <p:spPr/>
        <p:txBody>
          <a:bodyPr/>
          <a:lstStyle/>
          <a:p>
            <a:r>
              <a:rPr lang="de-DE" smtClean="0"/>
              <a:t>Amt für Stadtplanung und Mobilität</a:t>
            </a:r>
            <a:endParaRPr lang="de-DE" dirty="0"/>
          </a:p>
        </p:txBody>
      </p:sp>
      <p:sp>
        <p:nvSpPr>
          <p:cNvPr id="4" name="Foliennummernplatzhalter 3"/>
          <p:cNvSpPr>
            <a:spLocks noGrp="1"/>
          </p:cNvSpPr>
          <p:nvPr>
            <p:ph type="sldNum" sz="quarter" idx="2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1584387154"/>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agramm_1_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5EB1-31EA-2348-A770-F9121330CE7C}"/>
              </a:ext>
            </a:extLst>
          </p:cNvPr>
          <p:cNvSpPr>
            <a:spLocks noGrp="1"/>
          </p:cNvSpPr>
          <p:nvPr>
            <p:ph type="title" hasCustomPrompt="1"/>
          </p:nvPr>
        </p:nvSpPr>
        <p:spPr/>
        <p:txBody>
          <a:bodyPr/>
          <a:lstStyle>
            <a:lvl1pPr algn="l">
              <a:defRPr/>
            </a:lvl1pPr>
          </a:lstStyle>
          <a:p>
            <a:pPr algn="l"/>
            <a:r>
              <a:rPr lang="de-DE" dirty="0"/>
              <a:t>Beispiel: Diagramm</a:t>
            </a:r>
          </a:p>
        </p:txBody>
      </p:sp>
      <p:sp>
        <p:nvSpPr>
          <p:cNvPr id="6" name="Rechteck 9">
            <a:extLst>
              <a:ext uri="{FF2B5EF4-FFF2-40B4-BE49-F238E27FC236}">
                <a16:creationId xmlns:a16="http://schemas.microsoft.com/office/drawing/2014/main" id="{92AA4FCC-8D41-B84C-860B-2D109225A61D}"/>
              </a:ext>
            </a:extLst>
          </p:cNvPr>
          <p:cNvSpPr/>
          <p:nvPr userDrawn="1"/>
        </p:nvSpPr>
        <p:spPr>
          <a:xfrm>
            <a:off x="0" y="1131590"/>
            <a:ext cx="9144000" cy="3510390"/>
          </a:xfrm>
          <a:prstGeom prst="rect">
            <a:avLst/>
          </a:prstGeom>
          <a:solidFill>
            <a:srgbClr val="232321">
              <a:alpha val="65000"/>
            </a:srgbClr>
          </a:solidFill>
          <a:ln>
            <a:noFill/>
          </a:ln>
        </p:spPr>
        <p:style>
          <a:lnRef idx="1">
            <a:schemeClr val="dk1"/>
          </a:lnRef>
          <a:fillRef idx="2">
            <a:schemeClr val="dk1"/>
          </a:fillRef>
          <a:effectRef idx="1">
            <a:schemeClr val="dk1"/>
          </a:effectRef>
          <a:fontRef idx="minor">
            <a:schemeClr val="dk1"/>
          </a:fontRef>
        </p:style>
        <p:txBody>
          <a:bodyPr rtlCol="0" anchor="ctr"/>
          <a:lstStyle/>
          <a:p>
            <a:pPr lvl="0" algn="ctr"/>
            <a:endParaRPr lang="de-DE"/>
          </a:p>
        </p:txBody>
      </p:sp>
      <p:sp>
        <p:nvSpPr>
          <p:cNvPr id="10" name="Chart Placeholder 8">
            <a:extLst>
              <a:ext uri="{FF2B5EF4-FFF2-40B4-BE49-F238E27FC236}">
                <a16:creationId xmlns:a16="http://schemas.microsoft.com/office/drawing/2014/main" id="{5611CEF3-05CB-8047-B941-A6962E97FC40}"/>
              </a:ext>
            </a:extLst>
          </p:cNvPr>
          <p:cNvSpPr>
            <a:spLocks noGrp="1"/>
          </p:cNvSpPr>
          <p:nvPr>
            <p:ph type="chart" sz="quarter" idx="13"/>
          </p:nvPr>
        </p:nvSpPr>
        <p:spPr>
          <a:xfrm>
            <a:off x="476544" y="1263728"/>
            <a:ext cx="8415935" cy="3252237"/>
          </a:xfrm>
        </p:spPr>
        <p:txBody>
          <a:bodyPr/>
          <a:lstStyle/>
          <a:p>
            <a:endParaRPr lang="en-VN"/>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7" name="Foliennummernplatzhalter 6"/>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1016238227"/>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agramm_2_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5EB1-31EA-2348-A770-F9121330CE7C}"/>
              </a:ext>
            </a:extLst>
          </p:cNvPr>
          <p:cNvSpPr>
            <a:spLocks noGrp="1"/>
          </p:cNvSpPr>
          <p:nvPr>
            <p:ph type="title" hasCustomPrompt="1"/>
          </p:nvPr>
        </p:nvSpPr>
        <p:spPr/>
        <p:txBody>
          <a:bodyPr/>
          <a:lstStyle>
            <a:lvl1pPr algn="l">
              <a:defRPr/>
            </a:lvl1pPr>
          </a:lstStyle>
          <a:p>
            <a:pPr algn="l"/>
            <a:r>
              <a:rPr lang="de-DE" dirty="0"/>
              <a:t>Beispiel: Diagramm</a:t>
            </a:r>
          </a:p>
        </p:txBody>
      </p:sp>
      <p:sp>
        <p:nvSpPr>
          <p:cNvPr id="6" name="Rechteck 9">
            <a:extLst>
              <a:ext uri="{FF2B5EF4-FFF2-40B4-BE49-F238E27FC236}">
                <a16:creationId xmlns:a16="http://schemas.microsoft.com/office/drawing/2014/main" id="{92AA4FCC-8D41-B84C-860B-2D109225A61D}"/>
              </a:ext>
            </a:extLst>
          </p:cNvPr>
          <p:cNvSpPr/>
          <p:nvPr userDrawn="1"/>
        </p:nvSpPr>
        <p:spPr>
          <a:xfrm>
            <a:off x="0" y="1131590"/>
            <a:ext cx="9144000" cy="3510390"/>
          </a:xfrm>
          <a:prstGeom prst="rect">
            <a:avLst/>
          </a:prstGeom>
          <a:solidFill>
            <a:srgbClr val="232321">
              <a:alpha val="65000"/>
            </a:srgb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0" name="Chart Placeholder 8">
            <a:extLst>
              <a:ext uri="{FF2B5EF4-FFF2-40B4-BE49-F238E27FC236}">
                <a16:creationId xmlns:a16="http://schemas.microsoft.com/office/drawing/2014/main" id="{5611CEF3-05CB-8047-B941-A6962E97FC40}"/>
              </a:ext>
            </a:extLst>
          </p:cNvPr>
          <p:cNvSpPr>
            <a:spLocks noGrp="1"/>
          </p:cNvSpPr>
          <p:nvPr>
            <p:ph type="chart" sz="quarter" idx="13"/>
          </p:nvPr>
        </p:nvSpPr>
        <p:spPr>
          <a:xfrm>
            <a:off x="476545" y="1263728"/>
            <a:ext cx="3879432" cy="3252237"/>
          </a:xfrm>
        </p:spPr>
        <p:txBody>
          <a:bodyPr/>
          <a:lstStyle/>
          <a:p>
            <a:endParaRPr lang="en-VN"/>
          </a:p>
        </p:txBody>
      </p:sp>
      <p:sp>
        <p:nvSpPr>
          <p:cNvPr id="8" name="Chart Placeholder 8">
            <a:extLst>
              <a:ext uri="{FF2B5EF4-FFF2-40B4-BE49-F238E27FC236}">
                <a16:creationId xmlns:a16="http://schemas.microsoft.com/office/drawing/2014/main" id="{7B2EF56B-82AF-B74E-B5CA-2AA550E11979}"/>
              </a:ext>
            </a:extLst>
          </p:cNvPr>
          <p:cNvSpPr>
            <a:spLocks noGrp="1"/>
          </p:cNvSpPr>
          <p:nvPr>
            <p:ph type="chart" sz="quarter" idx="14"/>
          </p:nvPr>
        </p:nvSpPr>
        <p:spPr>
          <a:xfrm>
            <a:off x="4753970" y="1263728"/>
            <a:ext cx="3879432" cy="3252237"/>
          </a:xfrm>
        </p:spPr>
        <p:txBody>
          <a:bodyPr/>
          <a:lstStyle/>
          <a:p>
            <a:endParaRPr lang="en-VN"/>
          </a:p>
        </p:txBody>
      </p:sp>
      <p:sp>
        <p:nvSpPr>
          <p:cNvPr id="12" name="Datumsplatzhalter 11"/>
          <p:cNvSpPr>
            <a:spLocks noGrp="1"/>
          </p:cNvSpPr>
          <p:nvPr>
            <p:ph type="dt" sz="half" idx="15"/>
          </p:nvPr>
        </p:nvSpPr>
        <p:spPr/>
        <p:txBody>
          <a:bodyPr/>
          <a:lstStyle/>
          <a:p>
            <a:r>
              <a:rPr lang="de-DE" smtClean="0"/>
              <a:t>31. August 2022</a:t>
            </a:r>
            <a:endParaRPr lang="en-US" dirty="0"/>
          </a:p>
        </p:txBody>
      </p:sp>
      <p:sp>
        <p:nvSpPr>
          <p:cNvPr id="13" name="Fußzeilenplatzhalter 12"/>
          <p:cNvSpPr>
            <a:spLocks noGrp="1"/>
          </p:cNvSpPr>
          <p:nvPr>
            <p:ph type="ftr" sz="quarter" idx="16"/>
          </p:nvPr>
        </p:nvSpPr>
        <p:spPr/>
        <p:txBody>
          <a:bodyPr/>
          <a:lstStyle/>
          <a:p>
            <a:r>
              <a:rPr lang="de-DE" smtClean="0"/>
              <a:t>Amt für Stadtplanung und Mobilität</a:t>
            </a:r>
            <a:endParaRPr lang="de-DE" dirty="0"/>
          </a:p>
        </p:txBody>
      </p:sp>
      <p:sp>
        <p:nvSpPr>
          <p:cNvPr id="14" name="Foliennummernplatzhalter 13"/>
          <p:cNvSpPr>
            <a:spLocks noGrp="1"/>
          </p:cNvSpPr>
          <p:nvPr>
            <p:ph type="sldNum" sz="quarter" idx="17"/>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195108132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agramm+Bild_1_w">
    <p:bg>
      <p:bgPr>
        <a:solidFill>
          <a:srgbClr val="FFFFFF"/>
        </a:solidFill>
        <a:effectLst/>
      </p:bgPr>
    </p:bg>
    <p:spTree>
      <p:nvGrpSpPr>
        <p:cNvPr id="1" name=""/>
        <p:cNvGrpSpPr/>
        <p:nvPr/>
      </p:nvGrpSpPr>
      <p:grpSpPr>
        <a:xfrm>
          <a:off x="0" y="0"/>
          <a:ext cx="0" cy="0"/>
          <a:chOff x="0" y="0"/>
          <a:chExt cx="0" cy="0"/>
        </a:xfrm>
      </p:grpSpPr>
      <p:sp>
        <p:nvSpPr>
          <p:cNvPr id="8" name="Rechteck 15">
            <a:extLst>
              <a:ext uri="{FF2B5EF4-FFF2-40B4-BE49-F238E27FC236}">
                <a16:creationId xmlns:a16="http://schemas.microsoft.com/office/drawing/2014/main" id="{154AD3AC-D900-CD4F-93A4-18EDC5B04918}"/>
              </a:ext>
            </a:extLst>
          </p:cNvPr>
          <p:cNvSpPr/>
          <p:nvPr userDrawn="1"/>
        </p:nvSpPr>
        <p:spPr>
          <a:xfrm>
            <a:off x="0" y="1131590"/>
            <a:ext cx="9144000" cy="351039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 name="Title 1">
            <a:extLst>
              <a:ext uri="{FF2B5EF4-FFF2-40B4-BE49-F238E27FC236}">
                <a16:creationId xmlns:a16="http://schemas.microsoft.com/office/drawing/2014/main" id="{E4DB5EB1-31EA-2348-A770-F9121330CE7C}"/>
              </a:ext>
            </a:extLst>
          </p:cNvPr>
          <p:cNvSpPr>
            <a:spLocks noGrp="1"/>
          </p:cNvSpPr>
          <p:nvPr>
            <p:ph type="title" hasCustomPrompt="1"/>
          </p:nvPr>
        </p:nvSpPr>
        <p:spPr/>
        <p:txBody>
          <a:bodyPr/>
          <a:lstStyle>
            <a:lvl1pPr algn="l">
              <a:defRPr/>
            </a:lvl1pPr>
          </a:lstStyle>
          <a:p>
            <a:pPr algn="l"/>
            <a:r>
              <a:rPr lang="de-DE" dirty="0"/>
              <a:t>Beispiel: Diagramm</a:t>
            </a:r>
          </a:p>
        </p:txBody>
      </p:sp>
      <p:sp>
        <p:nvSpPr>
          <p:cNvPr id="10" name="Chart Placeholder 8">
            <a:extLst>
              <a:ext uri="{FF2B5EF4-FFF2-40B4-BE49-F238E27FC236}">
                <a16:creationId xmlns:a16="http://schemas.microsoft.com/office/drawing/2014/main" id="{5611CEF3-05CB-8047-B941-A6962E97FC40}"/>
              </a:ext>
            </a:extLst>
          </p:cNvPr>
          <p:cNvSpPr>
            <a:spLocks noGrp="1"/>
          </p:cNvSpPr>
          <p:nvPr>
            <p:ph type="chart" sz="quarter" idx="13"/>
          </p:nvPr>
        </p:nvSpPr>
        <p:spPr>
          <a:xfrm>
            <a:off x="476544" y="1263728"/>
            <a:ext cx="8415935" cy="3252237"/>
          </a:xfrm>
        </p:spPr>
        <p:txBody>
          <a:bodyPr/>
          <a:lstStyle/>
          <a:p>
            <a:endParaRPr lang="en-VN"/>
          </a:p>
        </p:txBody>
      </p:sp>
      <p:sp>
        <p:nvSpPr>
          <p:cNvPr id="7" name="Picture Placeholder 6">
            <a:extLst>
              <a:ext uri="{FF2B5EF4-FFF2-40B4-BE49-F238E27FC236}">
                <a16:creationId xmlns:a16="http://schemas.microsoft.com/office/drawing/2014/main" id="{1AF8C960-A1E4-C345-9799-B0D818A6C2D0}"/>
              </a:ext>
            </a:extLst>
          </p:cNvPr>
          <p:cNvSpPr>
            <a:spLocks noGrp="1"/>
          </p:cNvSpPr>
          <p:nvPr>
            <p:ph type="pic" sz="quarter" idx="14"/>
          </p:nvPr>
        </p:nvSpPr>
        <p:spPr>
          <a:xfrm>
            <a:off x="5795144" y="1263650"/>
            <a:ext cx="2881312" cy="1163638"/>
          </a:xfrm>
        </p:spPr>
        <p:txBody>
          <a:bodyPr/>
          <a:lstStyle/>
          <a:p>
            <a:endParaRPr lang="en-VN"/>
          </a:p>
        </p:txBody>
      </p:sp>
      <p:sp>
        <p:nvSpPr>
          <p:cNvPr id="3" name="Datumsplatzhalter 2"/>
          <p:cNvSpPr>
            <a:spLocks noGrp="1"/>
          </p:cNvSpPr>
          <p:nvPr>
            <p:ph type="dt" sz="half" idx="15"/>
          </p:nvPr>
        </p:nvSpPr>
        <p:spPr/>
        <p:txBody>
          <a:bodyPr/>
          <a:lstStyle/>
          <a:p>
            <a:r>
              <a:rPr lang="de-DE" smtClean="0"/>
              <a:t>31. August 2022</a:t>
            </a:r>
            <a:endParaRPr lang="en-US" dirty="0"/>
          </a:p>
        </p:txBody>
      </p:sp>
      <p:sp>
        <p:nvSpPr>
          <p:cNvPr id="4" name="Fußzeilenplatzhalter 3"/>
          <p:cNvSpPr>
            <a:spLocks noGrp="1"/>
          </p:cNvSpPr>
          <p:nvPr>
            <p:ph type="ftr" sz="quarter" idx="16"/>
          </p:nvPr>
        </p:nvSpPr>
        <p:spPr/>
        <p:txBody>
          <a:bodyPr/>
          <a:lstStyle/>
          <a:p>
            <a:r>
              <a:rPr lang="de-DE" smtClean="0"/>
              <a:t>Amt für Stadtplanung und Mobilität</a:t>
            </a:r>
            <a:endParaRPr lang="de-DE" dirty="0"/>
          </a:p>
        </p:txBody>
      </p:sp>
      <p:sp>
        <p:nvSpPr>
          <p:cNvPr id="6" name="Foliennummernplatzhalter 5"/>
          <p:cNvSpPr>
            <a:spLocks noGrp="1"/>
          </p:cNvSpPr>
          <p:nvPr>
            <p:ph type="sldNum" sz="quarter" idx="17"/>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1384708048"/>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agramm_1_w">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5EB1-31EA-2348-A770-F9121330CE7C}"/>
              </a:ext>
            </a:extLst>
          </p:cNvPr>
          <p:cNvSpPr>
            <a:spLocks noGrp="1"/>
          </p:cNvSpPr>
          <p:nvPr>
            <p:ph type="title" hasCustomPrompt="1"/>
          </p:nvPr>
        </p:nvSpPr>
        <p:spPr/>
        <p:txBody>
          <a:bodyPr/>
          <a:lstStyle>
            <a:lvl1pPr algn="l">
              <a:defRPr/>
            </a:lvl1pPr>
          </a:lstStyle>
          <a:p>
            <a:pPr algn="l"/>
            <a:r>
              <a:rPr lang="de-DE" dirty="0"/>
              <a:t>Beispiel: Diagramm</a:t>
            </a:r>
          </a:p>
        </p:txBody>
      </p:sp>
      <p:sp>
        <p:nvSpPr>
          <p:cNvPr id="6" name="Rechteck 9">
            <a:extLst>
              <a:ext uri="{FF2B5EF4-FFF2-40B4-BE49-F238E27FC236}">
                <a16:creationId xmlns:a16="http://schemas.microsoft.com/office/drawing/2014/main" id="{92AA4FCC-8D41-B84C-860B-2D109225A61D}"/>
              </a:ext>
            </a:extLst>
          </p:cNvPr>
          <p:cNvSpPr/>
          <p:nvPr userDrawn="1"/>
        </p:nvSpPr>
        <p:spPr>
          <a:xfrm>
            <a:off x="0" y="1131590"/>
            <a:ext cx="9144000" cy="3510390"/>
          </a:xfrm>
          <a:prstGeom prst="rect">
            <a:avLst/>
          </a:prstGeom>
          <a:solidFill>
            <a:srgbClr val="232321">
              <a:alpha val="65000"/>
            </a:srgb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0" name="Chart Placeholder 8">
            <a:extLst>
              <a:ext uri="{FF2B5EF4-FFF2-40B4-BE49-F238E27FC236}">
                <a16:creationId xmlns:a16="http://schemas.microsoft.com/office/drawing/2014/main" id="{5611CEF3-05CB-8047-B941-A6962E97FC40}"/>
              </a:ext>
            </a:extLst>
          </p:cNvPr>
          <p:cNvSpPr>
            <a:spLocks noGrp="1"/>
          </p:cNvSpPr>
          <p:nvPr>
            <p:ph type="chart" sz="quarter" idx="13"/>
          </p:nvPr>
        </p:nvSpPr>
        <p:spPr>
          <a:xfrm>
            <a:off x="476544" y="1263728"/>
            <a:ext cx="8415935" cy="3252237"/>
          </a:xfrm>
        </p:spPr>
        <p:txBody>
          <a:bodyPr/>
          <a:lstStyle/>
          <a:p>
            <a:endParaRPr lang="en-VN"/>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7" name="Foliennummernplatzhalter 6"/>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48662171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abelle_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B4DD-D0F0-0146-AA5C-0F8C2A9C5031}"/>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pPr algn="l"/>
            <a:r>
              <a:rPr lang="de-DE" dirty="0" smtClean="0"/>
              <a:t>Beispiel: Tabelle</a:t>
            </a:r>
            <a:endParaRPr lang="de-DE" dirty="0"/>
          </a:p>
        </p:txBody>
      </p:sp>
      <p:sp>
        <p:nvSpPr>
          <p:cNvPr id="12" name="Table Placeholder 10">
            <a:extLst>
              <a:ext uri="{FF2B5EF4-FFF2-40B4-BE49-F238E27FC236}">
                <a16:creationId xmlns:a16="http://schemas.microsoft.com/office/drawing/2014/main" id="{9633D950-E5D7-1940-BD50-2DE23961E189}"/>
              </a:ext>
            </a:extLst>
          </p:cNvPr>
          <p:cNvSpPr>
            <a:spLocks noGrp="1"/>
          </p:cNvSpPr>
          <p:nvPr>
            <p:ph type="tbl" sz="quarter" idx="13"/>
          </p:nvPr>
        </p:nvSpPr>
        <p:spPr>
          <a:xfrm>
            <a:off x="468313" y="1347788"/>
            <a:ext cx="8136134" cy="1854026"/>
          </a:xfrm>
        </p:spPr>
        <p:txBody>
          <a:bodyPr/>
          <a:lstStyle/>
          <a:p>
            <a:endParaRPr lang="en-VN"/>
          </a:p>
        </p:txBody>
      </p:sp>
      <p:sp>
        <p:nvSpPr>
          <p:cNvPr id="13" name="Datumsplatzhalter 12"/>
          <p:cNvSpPr>
            <a:spLocks noGrp="1"/>
          </p:cNvSpPr>
          <p:nvPr>
            <p:ph type="dt" sz="half" idx="14"/>
          </p:nvPr>
        </p:nvSpPr>
        <p:spPr/>
        <p:txBody>
          <a:bodyPr/>
          <a:lstStyle/>
          <a:p>
            <a:r>
              <a:rPr lang="de-DE" smtClean="0"/>
              <a:t>31. August 2022</a:t>
            </a:r>
            <a:endParaRPr lang="en-US" dirty="0"/>
          </a:p>
        </p:txBody>
      </p:sp>
      <p:sp>
        <p:nvSpPr>
          <p:cNvPr id="14" name="Fußzeilenplatzhalter 13"/>
          <p:cNvSpPr>
            <a:spLocks noGrp="1"/>
          </p:cNvSpPr>
          <p:nvPr>
            <p:ph type="ftr" sz="quarter" idx="15"/>
          </p:nvPr>
        </p:nvSpPr>
        <p:spPr/>
        <p:txBody>
          <a:bodyPr/>
          <a:lstStyle/>
          <a:p>
            <a:r>
              <a:rPr lang="de-DE" smtClean="0"/>
              <a:t>Amt für Stadtplanung und Mobilität</a:t>
            </a:r>
            <a:endParaRPr lang="de-DE" dirty="0"/>
          </a:p>
        </p:txBody>
      </p:sp>
      <p:sp>
        <p:nvSpPr>
          <p:cNvPr id="15" name="Foliennummernplatzhalter 14"/>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314386832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abelle_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B4DD-D0F0-0146-AA5C-0F8C2A9C5031}"/>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baseline="0"/>
            </a:lvl1pPr>
          </a:lstStyle>
          <a:p>
            <a:pPr algn="l"/>
            <a:r>
              <a:rPr lang="de-DE" dirty="0" smtClean="0"/>
              <a:t>Beispiel: Tabelle</a:t>
            </a:r>
            <a:endParaRPr lang="de-DE" dirty="0"/>
          </a:p>
        </p:txBody>
      </p:sp>
      <p:sp>
        <p:nvSpPr>
          <p:cNvPr id="12" name="Table Placeholder 10">
            <a:extLst>
              <a:ext uri="{FF2B5EF4-FFF2-40B4-BE49-F238E27FC236}">
                <a16:creationId xmlns:a16="http://schemas.microsoft.com/office/drawing/2014/main" id="{9633D950-E5D7-1940-BD50-2DE23961E189}"/>
              </a:ext>
            </a:extLst>
          </p:cNvPr>
          <p:cNvSpPr>
            <a:spLocks noGrp="1"/>
          </p:cNvSpPr>
          <p:nvPr>
            <p:ph type="tbl" sz="quarter" idx="13"/>
          </p:nvPr>
        </p:nvSpPr>
        <p:spPr>
          <a:xfrm>
            <a:off x="468313" y="1347788"/>
            <a:ext cx="8136134" cy="1854026"/>
          </a:xfrm>
        </p:spPr>
        <p:txBody>
          <a:bodyPr/>
          <a:lstStyle/>
          <a:p>
            <a:endParaRPr lang="en-VN"/>
          </a:p>
        </p:txBody>
      </p:sp>
      <p:sp>
        <p:nvSpPr>
          <p:cNvPr id="3" name="Datumsplatzhalter 2"/>
          <p:cNvSpPr>
            <a:spLocks noGrp="1"/>
          </p:cNvSpPr>
          <p:nvPr>
            <p:ph type="dt" sz="half" idx="14"/>
          </p:nvPr>
        </p:nvSpPr>
        <p:spPr/>
        <p:txBody>
          <a:bodyPr/>
          <a:lstStyle/>
          <a:p>
            <a:r>
              <a:rPr lang="de-DE" smtClean="0"/>
              <a:t>31. August 2022</a:t>
            </a:r>
            <a:endParaRPr lang="en-US" dirty="0"/>
          </a:p>
        </p:txBody>
      </p:sp>
      <p:sp>
        <p:nvSpPr>
          <p:cNvPr id="4" name="Fußzeilenplatzhalter 3"/>
          <p:cNvSpPr>
            <a:spLocks noGrp="1"/>
          </p:cNvSpPr>
          <p:nvPr>
            <p:ph type="ftr" sz="quarter" idx="15"/>
          </p:nvPr>
        </p:nvSpPr>
        <p:spPr/>
        <p:txBody>
          <a:bodyPr/>
          <a:lstStyle/>
          <a:p>
            <a:r>
              <a:rPr lang="de-DE" smtClean="0"/>
              <a:t>Amt für Stadtplanung und Mobilität</a:t>
            </a:r>
            <a:endParaRPr lang="de-DE" dirty="0"/>
          </a:p>
        </p:txBody>
      </p:sp>
      <p:sp>
        <p:nvSpPr>
          <p:cNvPr id="5" name="Foliennummernplatzhalter 4"/>
          <p:cNvSpPr>
            <a:spLocks noGrp="1"/>
          </p:cNvSpPr>
          <p:nvPr>
            <p:ph type="sldNum" sz="quarter" idx="16"/>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120493153"/>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Video_s">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6754-CBED-9C48-A30D-653FEF77D1DE}"/>
              </a:ext>
            </a:extLst>
          </p:cNvPr>
          <p:cNvSpPr>
            <a:spLocks noGrp="1"/>
          </p:cNvSpPr>
          <p:nvPr>
            <p:ph type="title" hasCustomPrompt="1"/>
          </p:nvPr>
        </p:nvSpPr>
        <p:spPr>
          <a:xfrm>
            <a:off x="539552" y="-1094413"/>
            <a:ext cx="8229600" cy="865573"/>
          </a:xfrm>
        </p:spPr>
        <p:txBody>
          <a:bodyPr/>
          <a:lstStyle/>
          <a:p>
            <a:r>
              <a:rPr lang="en-US" dirty="0"/>
              <a:t>Video</a:t>
            </a:r>
            <a:endParaRPr lang="en-VN" dirty="0"/>
          </a:p>
        </p:txBody>
      </p:sp>
      <p:sp>
        <p:nvSpPr>
          <p:cNvPr id="7" name="Media Placeholder 6">
            <a:extLst>
              <a:ext uri="{FF2B5EF4-FFF2-40B4-BE49-F238E27FC236}">
                <a16:creationId xmlns:a16="http://schemas.microsoft.com/office/drawing/2014/main" id="{E76DB6C4-208C-E342-B68A-89193AE0AD04}"/>
              </a:ext>
            </a:extLst>
          </p:cNvPr>
          <p:cNvSpPr>
            <a:spLocks noGrp="1"/>
          </p:cNvSpPr>
          <p:nvPr>
            <p:ph type="media" sz="quarter" idx="13"/>
          </p:nvPr>
        </p:nvSpPr>
        <p:spPr>
          <a:xfrm>
            <a:off x="0" y="0"/>
            <a:ext cx="9144000" cy="5143500"/>
          </a:xfrm>
          <a:solidFill>
            <a:schemeClr val="tx1"/>
          </a:solidFill>
        </p:spPr>
        <p:txBody>
          <a:bodyPr/>
          <a:lstStyle/>
          <a:p>
            <a:endParaRPr lang="en-VN"/>
          </a:p>
        </p:txBody>
      </p:sp>
      <p:sp>
        <p:nvSpPr>
          <p:cNvPr id="10" name="Text Placeholder 9">
            <a:extLst>
              <a:ext uri="{FF2B5EF4-FFF2-40B4-BE49-F238E27FC236}">
                <a16:creationId xmlns:a16="http://schemas.microsoft.com/office/drawing/2014/main" id="{8353E97D-24E1-5847-A5C4-06072E4A04FF}"/>
              </a:ext>
            </a:extLst>
          </p:cNvPr>
          <p:cNvSpPr>
            <a:spLocks noGrp="1"/>
          </p:cNvSpPr>
          <p:nvPr>
            <p:ph type="body" sz="quarter" idx="14" hasCustomPrompt="1"/>
          </p:nvPr>
        </p:nvSpPr>
        <p:spPr>
          <a:xfrm>
            <a:off x="296525" y="367345"/>
            <a:ext cx="1727200" cy="719138"/>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noFill/>
              </a:defRPr>
            </a:lvl1pPr>
          </a:lstStyle>
          <a:p>
            <a:pPr lvl="0"/>
            <a:r>
              <a:rPr lang="en-VN" dirty="0"/>
              <a:t>.</a:t>
            </a:r>
          </a:p>
        </p:txBody>
      </p:sp>
      <p:sp>
        <p:nvSpPr>
          <p:cNvPr id="6" name="Text Placeholder 15" descr="First caption">
            <a:extLst>
              <a:ext uri="{FF2B5EF4-FFF2-40B4-BE49-F238E27FC236}">
                <a16:creationId xmlns:a16="http://schemas.microsoft.com/office/drawing/2014/main" id="{8A964261-80BC-3746-97B5-B23E56F318B1}"/>
              </a:ext>
            </a:extLst>
          </p:cNvPr>
          <p:cNvSpPr>
            <a:spLocks noGrp="1"/>
          </p:cNvSpPr>
          <p:nvPr>
            <p:ph type="body" sz="quarter" idx="19" hasCustomPrompt="1"/>
          </p:nvPr>
        </p:nvSpPr>
        <p:spPr>
          <a:xfrm>
            <a:off x="0" y="3507854"/>
            <a:ext cx="4860032" cy="1052277"/>
          </a:xfrm>
          <a:solidFill>
            <a:schemeClr val="tx1">
              <a:alpha val="59997"/>
            </a:schemeClr>
          </a:solidFill>
        </p:spPr>
        <p:txBody>
          <a:bodyPr wrap="square" lIns="468000" rIns="251999" anchor="ctr" anchorCtr="0">
            <a:noAutofit/>
          </a:bodyPr>
          <a:lstStyle>
            <a:lvl1pPr marL="0" indent="0">
              <a:buNone/>
              <a:defRPr sz="1600">
                <a:solidFill>
                  <a:schemeClr val="bg2"/>
                </a:solidFill>
                <a:latin typeface="+mj-lt"/>
              </a:defRPr>
            </a:lvl1pPr>
          </a:lstStyle>
          <a:p>
            <a:pPr lvl="0"/>
            <a:r>
              <a:rPr lang="en-US" dirty="0" err="1"/>
              <a:t>Bildunterschrift</a:t>
            </a:r>
            <a:r>
              <a:rPr lang="en-US" dirty="0"/>
              <a:t> 1</a:t>
            </a:r>
          </a:p>
        </p:txBody>
      </p:sp>
    </p:spTree>
    <p:extLst>
      <p:ext uri="{BB962C8B-B14F-4D97-AF65-F5344CB8AC3E}">
        <p14:creationId xmlns:p14="http://schemas.microsoft.com/office/powerpoint/2010/main" val="194569467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ild+Zita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D93C91-35A1-F942-A8DC-31A7D85E071B}"/>
              </a:ext>
            </a:extLst>
          </p:cNvPr>
          <p:cNvSpPr>
            <a:spLocks noGrp="1"/>
          </p:cNvSpPr>
          <p:nvPr>
            <p:ph type="pic" sz="quarter" idx="13"/>
          </p:nvPr>
        </p:nvSpPr>
        <p:spPr>
          <a:xfrm>
            <a:off x="0" y="0"/>
            <a:ext cx="9144000" cy="4567436"/>
          </a:xfrm>
          <a:solidFill>
            <a:srgbClr val="D2D2D2"/>
          </a:solidFill>
        </p:spPr>
        <p:txBody>
          <a:bodyPr/>
          <a:lstStyle/>
          <a:p>
            <a:endParaRPr lang="en-VN" dirty="0"/>
          </a:p>
        </p:txBody>
      </p:sp>
      <p:sp>
        <p:nvSpPr>
          <p:cNvPr id="27" name="Text Placeholder 26">
            <a:extLst>
              <a:ext uri="{FF2B5EF4-FFF2-40B4-BE49-F238E27FC236}">
                <a16:creationId xmlns:a16="http://schemas.microsoft.com/office/drawing/2014/main" id="{A6127655-BAC1-F54C-B954-7387BFE7D3D2}"/>
              </a:ext>
            </a:extLst>
          </p:cNvPr>
          <p:cNvSpPr>
            <a:spLocks noGrp="1"/>
          </p:cNvSpPr>
          <p:nvPr>
            <p:ph type="body" sz="quarter" idx="17" hasCustomPrompt="1"/>
          </p:nvPr>
        </p:nvSpPr>
        <p:spPr>
          <a:xfrm>
            <a:off x="0" y="4567436"/>
            <a:ext cx="9144000" cy="576064"/>
          </a:xfrm>
          <a:solidFill>
            <a:schemeClr val="bg1">
              <a:alpha val="91466"/>
            </a:schemeClr>
          </a:solidFill>
        </p:spPr>
        <p:txBody>
          <a:bodyPr/>
          <a:lstStyle>
            <a:lvl1pPr marL="0" indent="0">
              <a:buNone/>
              <a:defRPr>
                <a:noFill/>
              </a:defRPr>
            </a:lvl1pPr>
          </a:lstStyle>
          <a:p>
            <a:pPr lvl="0"/>
            <a:r>
              <a:rPr lang="en-VN" dirty="0"/>
              <a:t>.</a:t>
            </a:r>
          </a:p>
        </p:txBody>
      </p:sp>
      <p:sp>
        <p:nvSpPr>
          <p:cNvPr id="2" name="Title 1">
            <a:extLst>
              <a:ext uri="{FF2B5EF4-FFF2-40B4-BE49-F238E27FC236}">
                <a16:creationId xmlns:a16="http://schemas.microsoft.com/office/drawing/2014/main" id="{E4400AB6-15FF-A941-B621-3E8CFC399AB3}"/>
              </a:ext>
            </a:extLst>
          </p:cNvPr>
          <p:cNvSpPr>
            <a:spLocks noGrp="1"/>
          </p:cNvSpPr>
          <p:nvPr>
            <p:ph type="title" hasCustomPrompt="1"/>
          </p:nvPr>
        </p:nvSpPr>
        <p:spPr>
          <a:xfrm>
            <a:off x="539552" y="-1178034"/>
            <a:ext cx="8229600" cy="865573"/>
          </a:xfrm>
        </p:spPr>
        <p:txBody>
          <a:bodyPr/>
          <a:lstStyle/>
          <a:p>
            <a:r>
              <a:rPr lang="en-US" dirty="0"/>
              <a:t>Quote</a:t>
            </a:r>
            <a:endParaRPr lang="en-VN" dirty="0"/>
          </a:p>
        </p:txBody>
      </p:sp>
      <p:sp>
        <p:nvSpPr>
          <p:cNvPr id="19" name="Text Placeholder 18">
            <a:extLst>
              <a:ext uri="{FF2B5EF4-FFF2-40B4-BE49-F238E27FC236}">
                <a16:creationId xmlns:a16="http://schemas.microsoft.com/office/drawing/2014/main" id="{49254A1A-2CE0-7B4E-B09B-01F51F353083}"/>
              </a:ext>
            </a:extLst>
          </p:cNvPr>
          <p:cNvSpPr>
            <a:spLocks noGrp="1"/>
          </p:cNvSpPr>
          <p:nvPr>
            <p:ph type="body" sz="quarter" idx="15" hasCustomPrompt="1"/>
          </p:nvPr>
        </p:nvSpPr>
        <p:spPr>
          <a:xfrm>
            <a:off x="2906817" y="411510"/>
            <a:ext cx="5544619" cy="3744416"/>
          </a:xfrm>
          <a:custGeom>
            <a:avLst/>
            <a:gdLst>
              <a:gd name="connsiteX0" fmla="*/ 0 w 5544619"/>
              <a:gd name="connsiteY0" fmla="*/ 2034226 h 3744416"/>
              <a:gd name="connsiteX1" fmla="*/ 1224138 w 5544619"/>
              <a:gd name="connsiteY1" fmla="*/ 2034226 h 3744416"/>
              <a:gd name="connsiteX2" fmla="*/ 1224138 w 5544619"/>
              <a:gd name="connsiteY2" fmla="*/ 3006334 h 3744416"/>
              <a:gd name="connsiteX3" fmla="*/ 1224139 w 5544619"/>
              <a:gd name="connsiteY3" fmla="*/ 0 h 3744416"/>
              <a:gd name="connsiteX4" fmla="*/ 5544619 w 5544619"/>
              <a:gd name="connsiteY4" fmla="*/ 0 h 3744416"/>
              <a:gd name="connsiteX5" fmla="*/ 5544619 w 5544619"/>
              <a:gd name="connsiteY5" fmla="*/ 3744416 h 3744416"/>
              <a:gd name="connsiteX6" fmla="*/ 1224139 w 5544619"/>
              <a:gd name="connsiteY6" fmla="*/ 3744416 h 374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4619" h="3744416">
                <a:moveTo>
                  <a:pt x="0" y="2034226"/>
                </a:moveTo>
                <a:lnTo>
                  <a:pt x="1224138" y="2034226"/>
                </a:lnTo>
                <a:lnTo>
                  <a:pt x="1224138" y="3006334"/>
                </a:lnTo>
                <a:close/>
                <a:moveTo>
                  <a:pt x="1224139" y="0"/>
                </a:moveTo>
                <a:lnTo>
                  <a:pt x="5544619" y="0"/>
                </a:lnTo>
                <a:lnTo>
                  <a:pt x="5544619" y="3744416"/>
                </a:lnTo>
                <a:lnTo>
                  <a:pt x="1224139" y="3744416"/>
                </a:lnTo>
                <a:close/>
              </a:path>
            </a:pathLst>
          </a:custGeom>
          <a:solidFill>
            <a:schemeClr val="bg2"/>
          </a:solidFill>
          <a:effectLst>
            <a:outerShdw blurRad="283246" dist="38100" dir="2700000" algn="tl" rotWithShape="0">
              <a:prstClr val="black">
                <a:alpha val="10980"/>
              </a:prstClr>
            </a:outerShdw>
          </a:effectLst>
        </p:spPr>
        <p:txBody>
          <a:bodyPr wrap="square" lIns="1440000" tIns="36000" rIns="360000">
            <a:noAutofit/>
          </a:bodyPr>
          <a:lstStyle>
            <a:lvl1pPr marL="0" marR="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sz="4400" i="1">
                <a:effectLst/>
                <a:latin typeface="+mj-lt"/>
              </a:defRPr>
            </a:lvl1pPr>
          </a:lstStyle>
          <a:p>
            <a:pPr marL="0" marR="0" lvl="0" indent="0" algn="l" defTabSz="914400" rtl="0" eaLnBrk="1" fontAlgn="auto" latinLnBrk="0" hangingPunct="1">
              <a:lnSpc>
                <a:spcPct val="100000"/>
              </a:lnSpc>
              <a:spcBef>
                <a:spcPct val="20000"/>
              </a:spcBef>
              <a:spcAft>
                <a:spcPts val="0"/>
              </a:spcAft>
              <a:buClr>
                <a:srgbClr val="9E9A00"/>
              </a:buClr>
              <a:buSzTx/>
              <a:buFont typeface="Wingdings" pitchFamily="2" charset="2"/>
              <a:buNone/>
              <a:tabLst/>
              <a:defRPr/>
            </a:pPr>
            <a:r>
              <a:rPr lang="de-DE" i="1" dirty="0"/>
              <a:t>Zitate aus dem Rathaus</a:t>
            </a:r>
          </a:p>
          <a:p>
            <a:pPr lvl="0"/>
            <a:endParaRPr lang="en-VN" dirty="0"/>
          </a:p>
        </p:txBody>
      </p:sp>
      <p:sp>
        <p:nvSpPr>
          <p:cNvPr id="6" name="Text Placeholder 5">
            <a:extLst>
              <a:ext uri="{FF2B5EF4-FFF2-40B4-BE49-F238E27FC236}">
                <a16:creationId xmlns:a16="http://schemas.microsoft.com/office/drawing/2014/main" id="{28E44223-D615-2740-99CB-B26C09F6C942}"/>
              </a:ext>
            </a:extLst>
          </p:cNvPr>
          <p:cNvSpPr>
            <a:spLocks noGrp="1"/>
          </p:cNvSpPr>
          <p:nvPr>
            <p:ph type="body" sz="quarter" idx="18"/>
          </p:nvPr>
        </p:nvSpPr>
        <p:spPr>
          <a:xfrm>
            <a:off x="4364038" y="1801813"/>
            <a:ext cx="3880370" cy="2232025"/>
          </a:xfrm>
        </p:spPr>
        <p:txBody>
          <a:bodyPr/>
          <a:lstStyle>
            <a:lvl1pPr marL="0" indent="0" algn="l">
              <a:buNone/>
              <a:defRPr i="1"/>
            </a:lvl1pPr>
          </a:lstStyle>
          <a:p>
            <a:pPr lvl="0"/>
            <a:endParaRPr lang="en-VN" dirty="0"/>
          </a:p>
        </p:txBody>
      </p:sp>
      <p:sp>
        <p:nvSpPr>
          <p:cNvPr id="14" name="Text Placeholder 23">
            <a:extLst>
              <a:ext uri="{FF2B5EF4-FFF2-40B4-BE49-F238E27FC236}">
                <a16:creationId xmlns:a16="http://schemas.microsoft.com/office/drawing/2014/main" id="{77858866-FC93-104A-9779-085155094B78}"/>
              </a:ext>
            </a:extLst>
          </p:cNvPr>
          <p:cNvSpPr>
            <a:spLocks noGrp="1"/>
          </p:cNvSpPr>
          <p:nvPr>
            <p:ph type="body" sz="quarter" idx="19" hasCustomPrompt="1"/>
          </p:nvPr>
        </p:nvSpPr>
        <p:spPr>
          <a:xfrm>
            <a:off x="161510" y="4227934"/>
            <a:ext cx="765084" cy="236406"/>
          </a:xfrm>
          <a:solidFill>
            <a:schemeClr val="tx1">
              <a:alpha val="67000"/>
            </a:schemeClr>
          </a:solidFill>
        </p:spPr>
        <p:txBody>
          <a:bodyPr vert="horz" wrap="square" lIns="36000" tIns="36000" rIns="36000" bIns="45720" rtlCol="0" anchor="ctr" anchorCtr="0">
            <a:spAutoFit/>
          </a:bodyPr>
          <a:lstStyle>
            <a:lvl1pPr marL="0" marR="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lang="en-VN" sz="1000" b="1" dirty="0">
                <a:solidFill>
                  <a:schemeClr val="bg1"/>
                </a:solidFill>
                <a:latin typeface="+mj-lt"/>
                <a:ea typeface="+mj-ea"/>
                <a:cs typeface="+mj-cs"/>
              </a:defRPr>
            </a:lvl1pPr>
          </a:lstStyle>
          <a:p>
            <a:pPr marL="0" marR="0" lvl="0" indent="-342900" algn="l" defTabSz="914400" rtl="0" eaLnBrk="1" fontAlgn="auto" latinLnBrk="0" hangingPunct="1">
              <a:lnSpc>
                <a:spcPct val="100000"/>
              </a:lnSpc>
              <a:spcBef>
                <a:spcPct val="0"/>
              </a:spcBef>
              <a:spcAft>
                <a:spcPts val="0"/>
              </a:spcAft>
              <a:buClr>
                <a:srgbClr val="9E9A00"/>
              </a:buClr>
              <a:buSzTx/>
              <a:buFont typeface="Wingdings" pitchFamily="2" charset="2"/>
              <a:buNone/>
              <a:tabLst/>
              <a:defRPr/>
            </a:pPr>
            <a:r>
              <a:rPr lang="de-DE" sz="1000" b="1" dirty="0">
                <a:solidFill>
                  <a:schemeClr val="bg1"/>
                </a:solidFill>
              </a:rPr>
              <a:t>© DDPIX</a:t>
            </a:r>
          </a:p>
        </p:txBody>
      </p:sp>
      <p:sp>
        <p:nvSpPr>
          <p:cNvPr id="13" name="Datumsplatzhalter 12"/>
          <p:cNvSpPr>
            <a:spLocks noGrp="1"/>
          </p:cNvSpPr>
          <p:nvPr>
            <p:ph type="dt" sz="half" idx="20"/>
          </p:nvPr>
        </p:nvSpPr>
        <p:spPr/>
        <p:txBody>
          <a:bodyPr/>
          <a:lstStyle/>
          <a:p>
            <a:r>
              <a:rPr lang="de-DE" smtClean="0"/>
              <a:t>31. August 2022</a:t>
            </a:r>
            <a:endParaRPr lang="en-US" dirty="0"/>
          </a:p>
        </p:txBody>
      </p:sp>
      <p:sp>
        <p:nvSpPr>
          <p:cNvPr id="15" name="Fußzeilenplatzhalter 14"/>
          <p:cNvSpPr>
            <a:spLocks noGrp="1"/>
          </p:cNvSpPr>
          <p:nvPr>
            <p:ph type="ftr" sz="quarter" idx="21"/>
          </p:nvPr>
        </p:nvSpPr>
        <p:spPr/>
        <p:txBody>
          <a:bodyPr/>
          <a:lstStyle/>
          <a:p>
            <a:r>
              <a:rPr lang="de-DE" smtClean="0"/>
              <a:t>Amt für Stadtplanung und Mobilität</a:t>
            </a:r>
            <a:endParaRPr lang="de-DE" dirty="0"/>
          </a:p>
        </p:txBody>
      </p:sp>
      <p:sp>
        <p:nvSpPr>
          <p:cNvPr id="16" name="Foliennummernplatzhalter 15"/>
          <p:cNvSpPr>
            <a:spLocks noGrp="1"/>
          </p:cNvSpPr>
          <p:nvPr>
            <p:ph type="sldNum" sz="quarter" idx="22"/>
          </p:nvPr>
        </p:nvSpPr>
        <p:spPr/>
        <p:txBody>
          <a:bodyPr/>
          <a:lstStyle/>
          <a:p>
            <a:r>
              <a:rPr lang="en-US" smtClean="0"/>
              <a:t>Folie </a:t>
            </a:r>
            <a:fld id="{01810A45-1857-4C7D-B2E6-5371A332287C}" type="slidenum">
              <a:rPr smtClean="0"/>
              <a:pPr/>
              <a:t>‹Nr.›</a:t>
            </a:fld>
            <a:endParaRPr dirty="0"/>
          </a:p>
        </p:txBody>
      </p:sp>
      <p:sp>
        <p:nvSpPr>
          <p:cNvPr id="17" name="Text Placeholder 5">
            <a:extLst>
              <a:ext uri="{FF2B5EF4-FFF2-40B4-BE49-F238E27FC236}">
                <a16:creationId xmlns:a16="http://schemas.microsoft.com/office/drawing/2014/main" id="{28E44223-D615-2740-99CB-B26C09F6C942}"/>
              </a:ext>
            </a:extLst>
          </p:cNvPr>
          <p:cNvSpPr>
            <a:spLocks noGrp="1"/>
          </p:cNvSpPr>
          <p:nvPr>
            <p:ph type="body" sz="quarter" idx="23" hasCustomPrompt="1"/>
          </p:nvPr>
        </p:nvSpPr>
        <p:spPr>
          <a:xfrm>
            <a:off x="539552" y="4659983"/>
            <a:ext cx="3096344" cy="215868"/>
          </a:xfrm>
        </p:spPr>
        <p:txBody>
          <a:bodyPr/>
          <a:lstStyle>
            <a:lvl1pPr marL="0" indent="0" algn="l">
              <a:buNone/>
              <a:defRPr sz="900" b="1" i="0"/>
            </a:lvl1pPr>
          </a:lstStyle>
          <a:p>
            <a:pPr lvl="0"/>
            <a:r>
              <a:rPr lang="de-DE" dirty="0" smtClean="0"/>
              <a:t>Landeshauptstadt Dresden</a:t>
            </a:r>
            <a:endParaRPr lang="en-VN" dirty="0"/>
          </a:p>
        </p:txBody>
      </p:sp>
    </p:spTree>
    <p:extLst>
      <p:ext uri="{BB962C8B-B14F-4D97-AF65-F5344CB8AC3E}">
        <p14:creationId xmlns:p14="http://schemas.microsoft.com/office/powerpoint/2010/main" val="31329324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8"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94834813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7A51-461A-7641-A830-E32BF08F702C}"/>
              </a:ext>
            </a:extLst>
          </p:cNvPr>
          <p:cNvSpPr>
            <a:spLocks noGrp="1"/>
          </p:cNvSpPr>
          <p:nvPr>
            <p:ph type="title"/>
          </p:nvPr>
        </p:nvSpPr>
        <p:spPr>
          <a:xfrm>
            <a:off x="0" y="2211710"/>
            <a:ext cx="9164302" cy="865573"/>
          </a:xfrm>
        </p:spPr>
        <p:txBody>
          <a:bodyPr vert="horz" lIns="612000" tIns="0" rIns="612000" bIns="0" rtlCol="0" anchor="ctr" anchorCtr="0">
            <a:noAutofit/>
          </a:bodyPr>
          <a:lstStyle>
            <a:lvl1pPr algn="ctr">
              <a:defRPr lang="en-VN" dirty="0"/>
            </a:lvl1pPr>
          </a:lstStyle>
          <a:p>
            <a:pPr marL="0" lvl="0" algn="ctr"/>
            <a:r>
              <a:rPr lang="en-US" dirty="0"/>
              <a:t>Click to edit Master title style</a:t>
            </a:r>
            <a:endParaRPr lang="en-VN" dirty="0"/>
          </a:p>
        </p:txBody>
      </p:sp>
      <p:pic>
        <p:nvPicPr>
          <p:cNvPr id="9" name="Grafik 7">
            <a:extLst>
              <a:ext uri="{FF2B5EF4-FFF2-40B4-BE49-F238E27FC236}">
                <a16:creationId xmlns:a16="http://schemas.microsoft.com/office/drawing/2014/main" id="{3F81CCFC-52BE-4B43-AEFC-50742D30C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536" y="411510"/>
            <a:ext cx="2216064" cy="1152128"/>
          </a:xfrm>
          <a:prstGeom prst="rect">
            <a:avLst/>
          </a:prstGeom>
        </p:spPr>
      </p:pic>
      <p:sp>
        <p:nvSpPr>
          <p:cNvPr id="3" name="Datumsplatzhalter 2"/>
          <p:cNvSpPr>
            <a:spLocks noGrp="1"/>
          </p:cNvSpPr>
          <p:nvPr>
            <p:ph type="dt" sz="half" idx="10"/>
          </p:nvPr>
        </p:nvSpPr>
        <p:spPr/>
        <p:txBody>
          <a:bodyPr/>
          <a:lstStyle/>
          <a:p>
            <a:r>
              <a:rPr lang="de-DE" smtClean="0"/>
              <a:t>31. August 2022</a:t>
            </a:r>
            <a:endParaRPr lang="en-US" dirty="0"/>
          </a:p>
        </p:txBody>
      </p:sp>
      <p:sp>
        <p:nvSpPr>
          <p:cNvPr id="4" name="Fußzeilenplatzhalter 3"/>
          <p:cNvSpPr>
            <a:spLocks noGrp="1"/>
          </p:cNvSpPr>
          <p:nvPr>
            <p:ph type="ftr" sz="quarter" idx="11"/>
          </p:nvPr>
        </p:nvSpPr>
        <p:spPr/>
        <p:txBody>
          <a:bodyPr/>
          <a:lstStyle/>
          <a:p>
            <a:r>
              <a:rPr lang="de-DE" smtClean="0"/>
              <a:t>Amt für Stadtplanung und Mobilität</a:t>
            </a:r>
            <a:endParaRPr lang="de-DE" dirty="0"/>
          </a:p>
        </p:txBody>
      </p:sp>
      <p:sp>
        <p:nvSpPr>
          <p:cNvPr id="6" name="Foliennummernplatzhalter 5"/>
          <p:cNvSpPr>
            <a:spLocks noGrp="1"/>
          </p:cNvSpPr>
          <p:nvPr>
            <p:ph type="sldNum" sz="quarter" idx="12"/>
          </p:nvPr>
        </p:nvSpPr>
        <p:spPr/>
        <p:txBody>
          <a:bodyPr/>
          <a:lstStyle/>
          <a:p>
            <a:r>
              <a:rPr lang="en-US" smtClean="0"/>
              <a:t>Folie </a:t>
            </a:r>
            <a:fld id="{01810A45-1857-4C7D-B2E6-5371A332287C}" type="slidenum">
              <a:rPr smtClean="0"/>
              <a:pPr/>
              <a:t>‹Nr.›</a:t>
            </a:fld>
            <a:endParaRPr dirty="0"/>
          </a:p>
        </p:txBody>
      </p:sp>
    </p:spTree>
    <p:extLst>
      <p:ext uri="{BB962C8B-B14F-4D97-AF65-F5344CB8AC3E}">
        <p14:creationId xmlns:p14="http://schemas.microsoft.com/office/powerpoint/2010/main" val="270455588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r>
              <a:rPr lang="de-DE" sz="1200" dirty="0" err="1" smtClean="0">
                <a:solidFill>
                  <a:schemeClr val="tx1"/>
                </a:solidFill>
              </a:rPr>
              <a:t>BuGG</a:t>
            </a:r>
            <a:r>
              <a:rPr lang="de-DE" sz="1200" dirty="0" smtClean="0">
                <a:solidFill>
                  <a:schemeClr val="tx1"/>
                </a:solidFill>
              </a:rPr>
              <a:t> Seminar - SOLARANLAGE UND DACHBEGRÜNUNG</a:t>
            </a:r>
          </a:p>
          <a:p>
            <a:endParaRPr lang="de-DE" dirty="0"/>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640697098"/>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
        <p:nvSpPr>
          <p:cNvPr id="7" name="Fußzeilenplatzhalter 3"/>
          <p:cNvSpPr txBox="1">
            <a:spLocks/>
          </p:cNvSpPr>
          <p:nvPr userDrawn="1"/>
        </p:nvSpPr>
        <p:spPr>
          <a:xfrm>
            <a:off x="-293563" y="4790814"/>
            <a:ext cx="6130723" cy="424124"/>
          </a:xfrm>
          <a:prstGeom prst="rect">
            <a:avLst/>
          </a:prstGeom>
        </p:spPr>
        <p:txBody>
          <a:bodyPr vert="horz" lIns="576000" tIns="45720" rIns="576000" bIns="216000" rtlCol="0" anchor="t"/>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de-DE" sz="900" dirty="0">
              <a:solidFill>
                <a:schemeClr val="tx1"/>
              </a:solidFill>
            </a:endParaRPr>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5097" y="4557485"/>
            <a:ext cx="1126293" cy="586015"/>
          </a:xfrm>
          <a:prstGeom prst="rect">
            <a:avLst/>
          </a:prstGeom>
        </p:spPr>
      </p:pic>
      <p:sp>
        <p:nvSpPr>
          <p:cNvPr id="5" name="Fußzeilenplatzhalter 4"/>
          <p:cNvSpPr>
            <a:spLocks noGrp="1"/>
          </p:cNvSpPr>
          <p:nvPr>
            <p:ph type="ftr" sz="quarter" idx="11"/>
          </p:nvPr>
        </p:nvSpPr>
        <p:spPr>
          <a:xfrm>
            <a:off x="2699792" y="4876006"/>
            <a:ext cx="3320008" cy="165894"/>
          </a:xfrm>
        </p:spPr>
        <p:txBody>
          <a:bodyPr/>
          <a:lstStyle>
            <a:lvl1pPr>
              <a:defRPr sz="1000"/>
            </a:lvl1pPr>
          </a:lstStyle>
          <a:p>
            <a:r>
              <a:rPr lang="de-DE" dirty="0" err="1" smtClean="0">
                <a:solidFill>
                  <a:schemeClr val="tx1"/>
                </a:solidFill>
              </a:rPr>
              <a:t>BuGG</a:t>
            </a:r>
            <a:r>
              <a:rPr lang="de-DE" dirty="0" smtClean="0">
                <a:solidFill>
                  <a:schemeClr val="tx1"/>
                </a:solidFill>
              </a:rPr>
              <a:t> Seminar - SOLARANLAGE UND DACHBEGRÜNUNG</a:t>
            </a:r>
          </a:p>
          <a:p>
            <a:endParaRPr lang="de-DE" dirty="0"/>
          </a:p>
        </p:txBody>
      </p:sp>
    </p:spTree>
    <p:extLst>
      <p:ext uri="{BB962C8B-B14F-4D97-AF65-F5344CB8AC3E}">
        <p14:creationId xmlns:p14="http://schemas.microsoft.com/office/powerpoint/2010/main" val="313178176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341596286"/>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p:txBody>
          <a:bodyPr/>
          <a:lstStyle/>
          <a:p>
            <a:r>
              <a:rPr lang="de-DE" b="1" dirty="0" smtClean="0"/>
              <a:t>Klima- und naturbewusst gärtnern</a:t>
            </a:r>
            <a:r>
              <a:rPr lang="de-DE" dirty="0" smtClean="0"/>
              <a:t> </a:t>
            </a:r>
          </a:p>
          <a:p>
            <a:endParaRPr lang="de-DE" dirty="0"/>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61487561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8CA73C3-B53C-450E-9A9D-CD21846576BC}" type="datetimeFigureOut">
              <a:rPr lang="de-DE" smtClean="0"/>
              <a:t>08.11.2022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034591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8CA73C3-B53C-450E-9A9D-CD21846576BC}" type="datetimeFigureOut">
              <a:rPr lang="de-DE" smtClean="0"/>
              <a:t>08.11.2022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9578297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8CA73C3-B53C-450E-9A9D-CD21846576BC}" type="datetimeFigureOut">
              <a:rPr lang="de-DE" smtClean="0"/>
              <a:t>08.11.2022</a:t>
            </a:fld>
            <a:endParaRPr lang="de-DE"/>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6270DFBE-09FB-4605-8EC0-CA91665A2A71}" type="slidenum">
              <a:rPr lang="de-DE" smtClean="0"/>
              <a:t>‹Nr.›</a:t>
            </a:fld>
            <a:endParaRPr lang="de-DE"/>
          </a:p>
        </p:txBody>
      </p:sp>
      <p:sp>
        <p:nvSpPr>
          <p:cNvPr id="5" name="Rechteck 4"/>
          <p:cNvSpPr/>
          <p:nvPr userDrawn="1"/>
        </p:nvSpPr>
        <p:spPr>
          <a:xfrm>
            <a:off x="206515" y="2110085"/>
            <a:ext cx="6651485" cy="646331"/>
          </a:xfrm>
          <a:prstGeom prst="rect">
            <a:avLst/>
          </a:prstGeom>
        </p:spPr>
        <p:txBody>
          <a:bodyPr wrap="square">
            <a:spAutoFit/>
          </a:bodyPr>
          <a:lstStyle/>
          <a:p>
            <a:pPr algn="l"/>
            <a:r>
              <a:rPr lang="de-DE" sz="1800" kern="1200" dirty="0" smtClean="0">
                <a:solidFill>
                  <a:schemeClr val="tx1"/>
                </a:solidFill>
                <a:latin typeface="+mn-lt"/>
                <a:ea typeface="+mn-ea"/>
                <a:cs typeface="+mn-cs"/>
              </a:rPr>
              <a:t>Titel der Präsentation I Landeshauptstadt Dresden I Amt für Presse-, Öffentlichkeitsarbeit und Protokoll I </a:t>
            </a:r>
            <a:r>
              <a:rPr lang="de-DE" sz="1800" dirty="0" smtClean="0">
                <a:solidFill>
                  <a:schemeClr val="tx1"/>
                </a:solidFill>
              </a:rPr>
              <a:t>27. November 2019 </a:t>
            </a:r>
            <a:r>
              <a:rPr lang="de-DE" sz="1800" kern="1200" dirty="0" smtClean="0">
                <a:solidFill>
                  <a:schemeClr val="tx1"/>
                </a:solidFill>
                <a:latin typeface="+mn-lt"/>
                <a:ea typeface="+mn-ea"/>
                <a:cs typeface="+mn-cs"/>
              </a:rPr>
              <a:t>I Folie </a:t>
            </a:r>
            <a:fld id="{F49D3726-55E6-44C2-B598-B30BF1EC2316}" type="slidenum">
              <a:rPr lang="de-DE" sz="1800" kern="1200" smtClean="0">
                <a:solidFill>
                  <a:schemeClr val="tx1"/>
                </a:solidFill>
                <a:latin typeface="+mn-lt"/>
                <a:ea typeface="+mn-ea"/>
                <a:cs typeface="+mn-cs"/>
              </a:rPr>
              <a:pPr algn="l"/>
              <a:t>‹Nr.›</a:t>
            </a:fld>
            <a:endParaRPr lang="de-DE" sz="1800" kern="1200" dirty="0" smtClean="0">
              <a:solidFill>
                <a:schemeClr val="tx1"/>
              </a:solidFill>
              <a:latin typeface="+mn-lt"/>
              <a:ea typeface="+mn-ea"/>
              <a:cs typeface="+mn-cs"/>
            </a:endParaRPr>
          </a:p>
        </p:txBody>
      </p:sp>
    </p:spTree>
    <p:extLst>
      <p:ext uri="{BB962C8B-B14F-4D97-AF65-F5344CB8AC3E}">
        <p14:creationId xmlns:p14="http://schemas.microsoft.com/office/powerpoint/2010/main" val="30613759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6469496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8CA73C3-B53C-450E-9A9D-CD21846576BC}" type="datetimeFigureOut">
              <a:rPr lang="de-DE" smtClean="0"/>
              <a:t>08.11.2022</a:t>
            </a:fld>
            <a:endParaRPr lang="de-DE"/>
          </a:p>
        </p:txBody>
      </p:sp>
      <p:sp>
        <p:nvSpPr>
          <p:cNvPr id="4" name="Fußzeilenplatzhalter 3"/>
          <p:cNvSpPr>
            <a:spLocks noGrp="1"/>
          </p:cNvSpPr>
          <p:nvPr>
            <p:ph type="ftr" sz="quarter" idx="11"/>
          </p:nvPr>
        </p:nvSpPr>
        <p:spPr/>
        <p:txBody>
          <a:bodyPr/>
          <a:lstStyle/>
          <a:p>
            <a:r>
              <a:rPr lang="de-DE" sz="1200" smtClean="0">
                <a:solidFill>
                  <a:schemeClr val="tx1"/>
                </a:solidFill>
              </a:rPr>
              <a:t>BuGG Seminar - SOLARANLAGE UND DACHBEGRÜNUNG</a:t>
            </a:r>
          </a:p>
          <a:p>
            <a:endParaRPr lang="de-DE" dirty="0"/>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621913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7084240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4550936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8995101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0969270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32000" y="720000"/>
            <a:ext cx="8388350" cy="3651975"/>
          </a:xfrm>
        </p:spPr>
        <p:txBody>
          <a:bodyPr/>
          <a:lstStyle>
            <a:lvl1pPr>
              <a:buClr>
                <a:schemeClr val="accent1">
                  <a:lumMod val="75000"/>
                </a:schemeClr>
              </a:buClr>
              <a:defRPr>
                <a:latin typeface="+mn-lt"/>
              </a:defRPr>
            </a:lvl1pPr>
            <a:lvl2pPr>
              <a:buClr>
                <a:schemeClr val="accent1">
                  <a:lumMod val="75000"/>
                </a:schemeClr>
              </a:buClr>
              <a:defRPr b="0" i="0">
                <a:latin typeface="+mn-lt"/>
                <a:cs typeface="Calibri Light"/>
              </a:defRPr>
            </a:lvl2pPr>
            <a:lvl3pPr>
              <a:buClr>
                <a:schemeClr val="accent1">
                  <a:lumMod val="75000"/>
                </a:schemeClr>
              </a:buClr>
              <a:defRPr b="0" i="0">
                <a:latin typeface="+mn-lt"/>
                <a:cs typeface="Calibri Light"/>
              </a:defRPr>
            </a:lvl3pPr>
            <a:lvl4pPr>
              <a:buClr>
                <a:schemeClr val="accent1">
                  <a:lumMod val="75000"/>
                </a:schemeClr>
              </a:buClr>
              <a:defRPr b="0" i="0">
                <a:latin typeface="+mn-lt"/>
                <a:cs typeface="Calibri Light"/>
              </a:defRPr>
            </a:lvl4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115555269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elfolie ohne Bi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87468"/>
            <a:ext cx="7315200" cy="1946269"/>
          </a:xfrm>
        </p:spPr>
        <p:txBody>
          <a:bodyPr>
            <a:normAutofit/>
          </a:bodyPr>
          <a:lstStyle>
            <a:lvl1pPr>
              <a:defRPr sz="4800"/>
            </a:lvl1pPr>
          </a:lstStyle>
          <a:p>
            <a:r>
              <a:rPr lang="de-DE"/>
              <a:t>Titelmasterformat durch Klicken bearbeiten</a:t>
            </a:r>
            <a:endParaRPr lang="en-US"/>
          </a:p>
        </p:txBody>
      </p:sp>
      <p:sp>
        <p:nvSpPr>
          <p:cNvPr id="3" name="Subtitle 2"/>
          <p:cNvSpPr>
            <a:spLocks noGrp="1"/>
          </p:cNvSpPr>
          <p:nvPr>
            <p:ph type="subTitle" idx="1"/>
          </p:nvPr>
        </p:nvSpPr>
        <p:spPr>
          <a:xfrm>
            <a:off x="914400" y="3874898"/>
            <a:ext cx="7315200" cy="858474"/>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15" name="Fußzeilenplatzhalter 14"/>
          <p:cNvSpPr>
            <a:spLocks noGrp="1"/>
          </p:cNvSpPr>
          <p:nvPr>
            <p:ph type="ftr" sz="quarter" idx="11"/>
          </p:nvPr>
        </p:nvSpPr>
        <p:spPr/>
        <p:txBody>
          <a:bodyPr/>
          <a:lstStyle/>
          <a:p>
            <a:endParaRPr lang="de-DE" dirty="0"/>
          </a:p>
        </p:txBody>
      </p:sp>
      <p:sp>
        <p:nvSpPr>
          <p:cNvPr id="7" name="Date Placeholder 3"/>
          <p:cNvSpPr>
            <a:spLocks noGrp="1"/>
          </p:cNvSpPr>
          <p:nvPr>
            <p:ph type="dt" sz="half" idx="2"/>
          </p:nvPr>
        </p:nvSpPr>
        <p:spPr>
          <a:xfrm>
            <a:off x="1835696" y="4803998"/>
            <a:ext cx="792088" cy="223439"/>
          </a:xfrm>
          <a:prstGeom prst="rect">
            <a:avLst/>
          </a:prstGeom>
        </p:spPr>
        <p:txBody>
          <a:bodyPr vert="horz" lIns="0" tIns="0" rIns="91440" bIns="45720" rtlCol="0" anchor="t" anchorCtr="0"/>
          <a:lstStyle>
            <a:lvl1pPr algn="l">
              <a:defRPr lang="de-DE" sz="1000" kern="1200" smtClean="0">
                <a:solidFill>
                  <a:schemeClr val="tx1"/>
                </a:solidFill>
                <a:effectLst/>
                <a:latin typeface="+mn-lt"/>
                <a:ea typeface="+mn-ea"/>
                <a:cs typeface="+mn-cs"/>
              </a:defRPr>
            </a:lvl1pPr>
          </a:lstStyle>
          <a:p>
            <a:endParaRPr lang="de-DE" dirty="0"/>
          </a:p>
        </p:txBody>
      </p:sp>
      <p:sp>
        <p:nvSpPr>
          <p:cNvPr id="8" name="Slide Number Placeholder 5"/>
          <p:cNvSpPr>
            <a:spLocks noGrp="1"/>
          </p:cNvSpPr>
          <p:nvPr>
            <p:ph type="sldNum" sz="quarter" idx="4"/>
          </p:nvPr>
        </p:nvSpPr>
        <p:spPr>
          <a:xfrm>
            <a:off x="899592" y="4803998"/>
            <a:ext cx="941203" cy="226314"/>
          </a:xfrm>
          <a:prstGeom prst="rect">
            <a:avLst/>
          </a:prstGeom>
        </p:spPr>
        <p:txBody>
          <a:bodyPr vert="horz" lIns="0" tIns="0" rIns="0" bIns="45720" rtlCol="0" anchor="t"/>
          <a:lstStyle>
            <a:lvl1pPr algn="l">
              <a:defRPr lang="de-DE" sz="1000" kern="1200" smtClean="0">
                <a:solidFill>
                  <a:schemeClr val="tx1"/>
                </a:solidFill>
                <a:effectLst/>
                <a:latin typeface="+mn-lt"/>
                <a:ea typeface="+mn-ea"/>
                <a:cs typeface="+mn-cs"/>
              </a:defRPr>
            </a:lvl1pPr>
          </a:lstStyle>
          <a:p>
            <a:r>
              <a:rPr lang="de-DE" dirty="0"/>
              <a:t>Folie </a:t>
            </a:r>
            <a:fld id="{01810A45-1857-4C7D-B2E6-5371A332287C}" type="slidenum">
              <a:rPr lang="de-DE" smtClean="0"/>
              <a:t>‹Nr.›</a:t>
            </a:fld>
            <a:endParaRPr lang="de-DE" dirty="0"/>
          </a:p>
        </p:txBody>
      </p:sp>
    </p:spTree>
    <p:extLst>
      <p:ext uri="{BB962C8B-B14F-4D97-AF65-F5344CB8AC3E}">
        <p14:creationId xmlns:p14="http://schemas.microsoft.com/office/powerpoint/2010/main" val="3064611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itel 6"/>
          <p:cNvSpPr>
            <a:spLocks noGrp="1"/>
          </p:cNvSpPr>
          <p:nvPr>
            <p:ph type="title"/>
          </p:nvPr>
        </p:nvSpPr>
        <p:spPr/>
        <p:txBody>
          <a:bodyPr/>
          <a:lstStyle/>
          <a:p>
            <a:r>
              <a:rPr lang="de-DE"/>
              <a:t>Titelmasterformat durch Klicken bearbeiten</a:t>
            </a:r>
          </a:p>
        </p:txBody>
      </p:sp>
      <p:sp>
        <p:nvSpPr>
          <p:cNvPr id="8" name="Datumsplatzhalter 7"/>
          <p:cNvSpPr>
            <a:spLocks noGrp="1"/>
          </p:cNvSpPr>
          <p:nvPr>
            <p:ph type="dt" sz="half" idx="10"/>
          </p:nvPr>
        </p:nvSpPr>
        <p:spPr/>
        <p:txBody>
          <a:bodyPr/>
          <a:lstStyle/>
          <a:p>
            <a:endParaRPr lang="de-DE" dirty="0"/>
          </a:p>
        </p:txBody>
      </p:sp>
      <p:sp>
        <p:nvSpPr>
          <p:cNvPr id="9" name="Fußzeilenplatzhalter 8"/>
          <p:cNvSpPr>
            <a:spLocks noGrp="1"/>
          </p:cNvSpPr>
          <p:nvPr>
            <p:ph type="ftr" sz="quarter" idx="11"/>
          </p:nvPr>
        </p:nvSpPr>
        <p:spPr/>
        <p:txBody>
          <a:bodyPr/>
          <a:lstStyle/>
          <a:p>
            <a:endParaRPr lang="de-DE" dirty="0"/>
          </a:p>
        </p:txBody>
      </p:sp>
      <p:sp>
        <p:nvSpPr>
          <p:cNvPr id="10" name="Foliennummernplatzhalter 9"/>
          <p:cNvSpPr>
            <a:spLocks noGrp="1"/>
          </p:cNvSpPr>
          <p:nvPr>
            <p:ph type="sldNum" sz="quarter" idx="12"/>
          </p:nvPr>
        </p:nvSpPr>
        <p:spPr/>
        <p:txBody>
          <a:bodyPr/>
          <a:lstStyle/>
          <a:p>
            <a:fld id="{B4E29C59-F73F-4555-A3FC-98B3973F6095}" type="slidenum">
              <a:rPr lang="de-DE" smtClean="0"/>
              <a:pPr/>
              <a:t>‹Nr.›</a:t>
            </a:fld>
            <a:endParaRPr lang="de-DE" dirty="0"/>
          </a:p>
        </p:txBody>
      </p:sp>
    </p:spTree>
    <p:extLst>
      <p:ext uri="{BB962C8B-B14F-4D97-AF65-F5344CB8AC3E}">
        <p14:creationId xmlns:p14="http://schemas.microsoft.com/office/powerpoint/2010/main" val="28201570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3763179"/>
            <a:ext cx="7315200" cy="970194"/>
          </a:xfrm>
        </p:spPr>
        <p:txBody>
          <a:bodyPr anchor="t"/>
          <a:lstStyle>
            <a:lvl1pPr algn="l">
              <a:defRPr sz="4000" b="0" cap="none"/>
            </a:lvl1pPr>
          </a:lstStyle>
          <a:p>
            <a:r>
              <a:rPr lang="de-DE"/>
              <a:t>Titelmasterformat durch Klicken bearbeiten</a:t>
            </a:r>
            <a:endParaRPr lang="en-US"/>
          </a:p>
        </p:txBody>
      </p:sp>
      <p:sp>
        <p:nvSpPr>
          <p:cNvPr id="3" name="Text Placeholder 2"/>
          <p:cNvSpPr>
            <a:spLocks noGrp="1"/>
          </p:cNvSpPr>
          <p:nvPr>
            <p:ph type="body" idx="1"/>
          </p:nvPr>
        </p:nvSpPr>
        <p:spPr>
          <a:xfrm>
            <a:off x="914400" y="2898823"/>
            <a:ext cx="7315200" cy="82382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29C59-F73F-4555-A3FC-98B3973F6095}" type="slidenum">
              <a:rPr lang="de-DE" smtClean="0"/>
              <a:t>‹Nr.›</a:t>
            </a:fld>
            <a:endParaRPr lang="de-DE"/>
          </a:p>
        </p:txBody>
      </p:sp>
    </p:spTree>
    <p:extLst>
      <p:ext uri="{BB962C8B-B14F-4D97-AF65-F5344CB8AC3E}">
        <p14:creationId xmlns:p14="http://schemas.microsoft.com/office/powerpoint/2010/main" val="527449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29C59-F73F-4555-A3FC-98B3973F6095}" type="slidenum">
              <a:rPr lang="de-DE" smtClean="0"/>
              <a:t>‹Nr.›</a:t>
            </a:fld>
            <a:endParaRPr lang="de-DE"/>
          </a:p>
        </p:txBody>
      </p:sp>
      <p:sp>
        <p:nvSpPr>
          <p:cNvPr id="9" name="Title 8"/>
          <p:cNvSpPr>
            <a:spLocks noGrp="1"/>
          </p:cNvSpPr>
          <p:nvPr>
            <p:ph type="title"/>
          </p:nvPr>
        </p:nvSpPr>
        <p:spPr>
          <a:xfrm>
            <a:off x="914400" y="1158537"/>
            <a:ext cx="7315200" cy="865573"/>
          </a:xfrm>
        </p:spPr>
        <p:txBody>
          <a:bodyPr/>
          <a:lstStyle/>
          <a:p>
            <a:r>
              <a:rPr lang="de-DE"/>
              <a:t>Titelmasterformat durch Klicken bearbeiten</a:t>
            </a:r>
            <a:endParaRPr lang="en-US"/>
          </a:p>
        </p:txBody>
      </p:sp>
      <p:sp>
        <p:nvSpPr>
          <p:cNvPr id="8" name="Content Placeholder 7"/>
          <p:cNvSpPr>
            <a:spLocks noGrp="1"/>
          </p:cNvSpPr>
          <p:nvPr>
            <p:ph sz="quarter" idx="13"/>
          </p:nvPr>
        </p:nvSpPr>
        <p:spPr>
          <a:xfrm>
            <a:off x="914400" y="2057400"/>
            <a:ext cx="3566160" cy="269519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1" name="Content Placeholder 10"/>
          <p:cNvSpPr>
            <a:spLocks noGrp="1"/>
          </p:cNvSpPr>
          <p:nvPr>
            <p:ph sz="quarter" idx="14"/>
          </p:nvPr>
        </p:nvSpPr>
        <p:spPr>
          <a:xfrm>
            <a:off x="4681728" y="2057401"/>
            <a:ext cx="3566160" cy="269676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893898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057400"/>
            <a:ext cx="3364992" cy="466344"/>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5" name="Text Placeholder 4"/>
          <p:cNvSpPr>
            <a:spLocks noGrp="1"/>
          </p:cNvSpPr>
          <p:nvPr>
            <p:ph type="body" sz="quarter" idx="3"/>
          </p:nvPr>
        </p:nvSpPr>
        <p:spPr>
          <a:xfrm>
            <a:off x="4885144" y="2057400"/>
            <a:ext cx="3362062" cy="466344"/>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7" name="Date Placeholder 6"/>
          <p:cNvSpPr>
            <a:spLocks noGrp="1"/>
          </p:cNvSpPr>
          <p:nvPr>
            <p:ph type="dt" sz="half" idx="10"/>
          </p:nvPr>
        </p:nvSpPr>
        <p:spPr/>
        <p:txBody>
          <a:bodyPr/>
          <a:lstStyle/>
          <a:p>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4E29C59-F73F-4555-A3FC-98B3973F6095}" type="slidenum">
              <a:rPr lang="de-DE" smtClean="0"/>
              <a:t>‹Nr.›</a:t>
            </a:fld>
            <a:endParaRPr lang="de-DE"/>
          </a:p>
        </p:txBody>
      </p:sp>
      <p:sp>
        <p:nvSpPr>
          <p:cNvPr id="10" name="Title 9"/>
          <p:cNvSpPr>
            <a:spLocks noGrp="1"/>
          </p:cNvSpPr>
          <p:nvPr>
            <p:ph type="title"/>
          </p:nvPr>
        </p:nvSpPr>
        <p:spPr>
          <a:xfrm>
            <a:off x="914400" y="1158537"/>
            <a:ext cx="7315200" cy="865573"/>
          </a:xfrm>
        </p:spPr>
        <p:txBody>
          <a:bodyPr/>
          <a:lstStyle/>
          <a:p>
            <a:r>
              <a:rPr lang="de-DE"/>
              <a:t>Titelmasterformat durch Klicken bearbeiten</a:t>
            </a:r>
            <a:endParaRPr lang="en-US" dirty="0"/>
          </a:p>
        </p:txBody>
      </p:sp>
      <p:sp>
        <p:nvSpPr>
          <p:cNvPr id="11" name="Content Placeholder 10"/>
          <p:cNvSpPr>
            <a:spLocks noGrp="1"/>
          </p:cNvSpPr>
          <p:nvPr>
            <p:ph sz="quarter" idx="13"/>
          </p:nvPr>
        </p:nvSpPr>
        <p:spPr>
          <a:xfrm>
            <a:off x="914400" y="2537460"/>
            <a:ext cx="3566160" cy="221513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ontent Placeholder 12"/>
          <p:cNvSpPr>
            <a:spLocks noGrp="1"/>
          </p:cNvSpPr>
          <p:nvPr>
            <p:ph sz="quarter" idx="14"/>
          </p:nvPr>
        </p:nvSpPr>
        <p:spPr>
          <a:xfrm>
            <a:off x="4681727" y="2537460"/>
            <a:ext cx="3566160" cy="221513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437308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Date Placeholder 2"/>
          <p:cNvSpPr>
            <a:spLocks noGrp="1"/>
          </p:cNvSpPr>
          <p:nvPr>
            <p:ph type="dt" sz="half" idx="10"/>
          </p:nvPr>
        </p:nvSpPr>
        <p:spPr/>
        <p:txBody>
          <a:bodyPr/>
          <a:lstStyle/>
          <a:p>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4E29C59-F73F-4555-A3FC-98B3973F6095}" type="slidenum">
              <a:rPr lang="de-DE" smtClean="0"/>
              <a:t>‹Nr.›</a:t>
            </a:fld>
            <a:endParaRPr lang="de-DE"/>
          </a:p>
        </p:txBody>
      </p:sp>
    </p:spTree>
    <p:extLst>
      <p:ext uri="{BB962C8B-B14F-4D97-AF65-F5344CB8AC3E}">
        <p14:creationId xmlns:p14="http://schemas.microsoft.com/office/powerpoint/2010/main" val="2433945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8" name="Fußzeilenplatzhalter 7"/>
          <p:cNvSpPr>
            <a:spLocks noGrp="1"/>
          </p:cNvSpPr>
          <p:nvPr>
            <p:ph type="ftr" sz="quarter" idx="11"/>
          </p:nvPr>
        </p:nvSpPr>
        <p:spPr>
          <a:xfrm>
            <a:off x="3124200" y="4767263"/>
            <a:ext cx="2895600" cy="274637"/>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11"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937074000"/>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4E29C59-F73F-4555-A3FC-98B3973F6095}" type="slidenum">
              <a:rPr lang="de-DE" smtClean="0"/>
              <a:t>‹Nr.›</a:t>
            </a:fld>
            <a:endParaRPr lang="de-DE"/>
          </a:p>
        </p:txBody>
      </p:sp>
    </p:spTree>
    <p:extLst>
      <p:ext uri="{BB962C8B-B14F-4D97-AF65-F5344CB8AC3E}">
        <p14:creationId xmlns:p14="http://schemas.microsoft.com/office/powerpoint/2010/main" val="8318136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1369022"/>
            <a:ext cx="2950936" cy="1629761"/>
          </a:xfrm>
        </p:spPr>
        <p:txBody>
          <a:bodyPr anchor="b">
            <a:normAutofit/>
          </a:bodyPr>
          <a:lstStyle>
            <a:lvl1pPr algn="l">
              <a:defRPr sz="2800" b="0"/>
            </a:lvl1pPr>
          </a:lstStyle>
          <a:p>
            <a:r>
              <a:rPr lang="de-DE"/>
              <a:t>Titelmasterformat durch Klicken bearbeiten</a:t>
            </a:r>
            <a:endParaRPr lang="en-US" dirty="0"/>
          </a:p>
        </p:txBody>
      </p:sp>
      <p:sp>
        <p:nvSpPr>
          <p:cNvPr id="3" name="Content Placeholder 2"/>
          <p:cNvSpPr>
            <a:spLocks noGrp="1"/>
          </p:cNvSpPr>
          <p:nvPr>
            <p:ph idx="1"/>
          </p:nvPr>
        </p:nvSpPr>
        <p:spPr>
          <a:xfrm>
            <a:off x="4021752" y="1370032"/>
            <a:ext cx="4207848" cy="3357461"/>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914400" y="3045822"/>
            <a:ext cx="2950936" cy="1684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29C59-F73F-4555-A3FC-98B3973F6095}" type="slidenum">
              <a:rPr lang="de-DE" smtClean="0"/>
              <a:t>‹Nr.›</a:t>
            </a:fld>
            <a:endParaRPr lang="de-DE"/>
          </a:p>
        </p:txBody>
      </p:sp>
    </p:spTree>
    <p:extLst>
      <p:ext uri="{BB962C8B-B14F-4D97-AF65-F5344CB8AC3E}">
        <p14:creationId xmlns:p14="http://schemas.microsoft.com/office/powerpoint/2010/main" val="14785630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2953512" cy="1632204"/>
          </a:xfrm>
        </p:spPr>
        <p:txBody>
          <a:bodyPr anchor="b">
            <a:normAutofit/>
          </a:bodyPr>
          <a:lstStyle>
            <a:lvl1pPr algn="l">
              <a:defRPr sz="2800" b="0"/>
            </a:lvl1pPr>
          </a:lstStyle>
          <a:p>
            <a:r>
              <a:rPr lang="de-DE"/>
              <a:t>Titelmasterformat durch Klicken bearbeiten</a:t>
            </a:r>
            <a:endParaRPr lang="en-US" dirty="0"/>
          </a:p>
        </p:txBody>
      </p:sp>
      <p:sp>
        <p:nvSpPr>
          <p:cNvPr id="3" name="Picture Placeholder 2"/>
          <p:cNvSpPr>
            <a:spLocks noGrp="1"/>
          </p:cNvSpPr>
          <p:nvPr>
            <p:ph type="pic" idx="1"/>
          </p:nvPr>
        </p:nvSpPr>
        <p:spPr>
          <a:xfrm>
            <a:off x="4191000" y="1714500"/>
            <a:ext cx="4038600" cy="25146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4400" y="3044952"/>
            <a:ext cx="2953512" cy="16870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29C59-F73F-4555-A3FC-98B3973F6095}" type="slidenum">
              <a:rPr lang="de-DE" smtClean="0"/>
              <a:t>‹Nr.›</a:t>
            </a:fld>
            <a:endParaRPr lang="de-DE"/>
          </a:p>
        </p:txBody>
      </p:sp>
    </p:spTree>
    <p:extLst>
      <p:ext uri="{BB962C8B-B14F-4D97-AF65-F5344CB8AC3E}">
        <p14:creationId xmlns:p14="http://schemas.microsoft.com/office/powerpoint/2010/main" val="6486057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29C59-F73F-4555-A3FC-98B3973F6095}" type="slidenum">
              <a:rPr lang="de-DE" smtClean="0"/>
              <a:t>‹Nr.›</a:t>
            </a:fld>
            <a:endParaRPr lang="de-DE"/>
          </a:p>
        </p:txBody>
      </p:sp>
    </p:spTree>
    <p:extLst>
      <p:ext uri="{BB962C8B-B14F-4D97-AF65-F5344CB8AC3E}">
        <p14:creationId xmlns:p14="http://schemas.microsoft.com/office/powerpoint/2010/main" val="22549825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1" y="1370032"/>
            <a:ext cx="1492499" cy="3363341"/>
          </a:xfrm>
        </p:spPr>
        <p:txBody>
          <a:bodyPr vert="eaVert"/>
          <a:lstStyle/>
          <a:p>
            <a:r>
              <a:rPr lang="de-DE"/>
              <a:t>Titelmasterformat durch Klicken bearbeiten</a:t>
            </a:r>
            <a:endParaRPr lang="en-US"/>
          </a:p>
        </p:txBody>
      </p:sp>
      <p:sp>
        <p:nvSpPr>
          <p:cNvPr id="3" name="Vertical Text Placeholder 2"/>
          <p:cNvSpPr>
            <a:spLocks noGrp="1"/>
          </p:cNvSpPr>
          <p:nvPr>
            <p:ph type="body" orient="vert" idx="1"/>
          </p:nvPr>
        </p:nvSpPr>
        <p:spPr>
          <a:xfrm>
            <a:off x="854524" y="1370032"/>
            <a:ext cx="5241476" cy="3363341"/>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29C59-F73F-4555-A3FC-98B3973F6095}" type="slidenum">
              <a:rPr lang="de-DE" smtClean="0"/>
              <a:t>‹Nr.›</a:t>
            </a:fld>
            <a:endParaRPr lang="de-DE"/>
          </a:p>
        </p:txBody>
      </p:sp>
    </p:spTree>
    <p:extLst>
      <p:ext uri="{BB962C8B-B14F-4D97-AF65-F5344CB8AC3E}">
        <p14:creationId xmlns:p14="http://schemas.microsoft.com/office/powerpoint/2010/main" val="14711671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r>
              <a:rPr lang="de-DE" smtClean="0"/>
              <a:t>15.06.2020</a:t>
            </a:r>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9879444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15.06.2020</a:t>
            </a:r>
            <a:endParaRPr lang="de-DE" dirty="0"/>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676255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r>
              <a:rPr lang="de-DE" smtClean="0"/>
              <a:t>15.06.2020</a:t>
            </a:r>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6684078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r>
              <a:rPr lang="de-DE" smtClean="0"/>
              <a:t>15.06.2020</a:t>
            </a:r>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7966606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r>
              <a:rPr lang="de-DE" smtClean="0"/>
              <a:t>15.06.2020</a:t>
            </a:r>
            <a:endParaRPr lang="de-DE"/>
          </a:p>
        </p:txBody>
      </p:sp>
      <p:sp>
        <p:nvSpPr>
          <p:cNvPr id="8" name="Fußzeilenplatzhalter 7"/>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9" name="Foliennummernplatzhalter 8"/>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14032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4" name="Fußzeilenplatzhalter 3"/>
          <p:cNvSpPr>
            <a:spLocks noGrp="1"/>
          </p:cNvSpPr>
          <p:nvPr>
            <p:ph type="ftr" sz="quarter" idx="11"/>
          </p:nvPr>
        </p:nvSpPr>
        <p:spPr>
          <a:xfrm>
            <a:off x="3124200" y="4767263"/>
            <a:ext cx="2895600" cy="274637"/>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7"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50455130"/>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r>
              <a:rPr lang="de-DE" smtClean="0"/>
              <a:t>15.06.2020</a:t>
            </a:r>
            <a:endParaRPr lang="de-DE"/>
          </a:p>
        </p:txBody>
      </p:sp>
      <p:sp>
        <p:nvSpPr>
          <p:cNvPr id="4" name="Fußzeilenplatzhalter 3"/>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40845507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15.06.2020</a:t>
            </a:r>
            <a:endParaRPr lang="de-DE"/>
          </a:p>
        </p:txBody>
      </p:sp>
      <p:sp>
        <p:nvSpPr>
          <p:cNvPr id="3" name="Fußzeilenplatzhalter 2"/>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4" name="Foliennummernplatzhalter 3"/>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014851457"/>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r>
              <a:rPr lang="de-DE" smtClean="0"/>
              <a:t>15.06.2020</a:t>
            </a:r>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8979326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r>
              <a:rPr lang="de-DE" smtClean="0"/>
              <a:t>15.06.2020</a:t>
            </a:r>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3636847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15.06.2020</a:t>
            </a:r>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0007173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15.06.2020</a:t>
            </a:r>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6389944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Titel + Inhalt">
    <p:spTree>
      <p:nvGrpSpPr>
        <p:cNvPr id="1" name=""/>
        <p:cNvGrpSpPr/>
        <p:nvPr/>
      </p:nvGrpSpPr>
      <p:grpSpPr>
        <a:xfrm>
          <a:off x="0" y="0"/>
          <a:ext cx="0" cy="0"/>
          <a:chOff x="0" y="0"/>
          <a:chExt cx="0" cy="0"/>
        </a:xfrm>
      </p:grpSpPr>
      <p:sp>
        <p:nvSpPr>
          <p:cNvPr id="6" name="Inhaltsplatzhalter 5"/>
          <p:cNvSpPr>
            <a:spLocks noGrp="1"/>
          </p:cNvSpPr>
          <p:nvPr>
            <p:ph sz="quarter" idx="11"/>
          </p:nvPr>
        </p:nvSpPr>
        <p:spPr>
          <a:xfrm>
            <a:off x="197644" y="951310"/>
            <a:ext cx="8748842" cy="3348040"/>
          </a:xfrm>
        </p:spPr>
        <p:txBody>
          <a:bodyPr tIns="0"/>
          <a:lstStyle>
            <a:lvl1pPr marL="269081" indent="-269081">
              <a:defRPr/>
            </a:lvl1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itel 4"/>
          <p:cNvSpPr>
            <a:spLocks noGrp="1"/>
          </p:cNvSpPr>
          <p:nvPr>
            <p:ph type="title"/>
          </p:nvPr>
        </p:nvSpPr>
        <p:spPr/>
        <p:txBody>
          <a:bodyPr/>
          <a:lstStyle>
            <a:lvl1pPr>
              <a:defRPr>
                <a:solidFill>
                  <a:schemeClr val="tx2"/>
                </a:solidFill>
              </a:defRPr>
            </a:lvl1pPr>
          </a:lstStyle>
          <a:p>
            <a:r>
              <a:rPr lang="de-DE" smtClean="0"/>
              <a:t>Titelmasterformat durch Klicken bearbeiten</a:t>
            </a:r>
            <a:endParaRPr lang="de-DE" dirty="0"/>
          </a:p>
        </p:txBody>
      </p:sp>
      <p:sp>
        <p:nvSpPr>
          <p:cNvPr id="3" name="Fußzeilenplatzhalter 2"/>
          <p:cNvSpPr>
            <a:spLocks noGrp="1"/>
          </p:cNvSpPr>
          <p:nvPr>
            <p:ph type="ftr" sz="quarter" idx="12"/>
          </p:nvPr>
        </p:nvSpPr>
        <p:spPr/>
        <p:txBody>
          <a:bodyPr/>
          <a:lstStyle/>
          <a:p>
            <a:endParaRPr lang="de-DE"/>
          </a:p>
        </p:txBody>
      </p:sp>
      <p:sp>
        <p:nvSpPr>
          <p:cNvPr id="7" name="Foliennummernplatzhalter 6"/>
          <p:cNvSpPr>
            <a:spLocks noGrp="1"/>
          </p:cNvSpPr>
          <p:nvPr>
            <p:ph type="sldNum" sz="quarter" idx="13"/>
          </p:nvPr>
        </p:nvSpPr>
        <p:spPr/>
        <p:txBody>
          <a:bodyPr/>
          <a:lstStyle/>
          <a:p>
            <a:fld id="{C10B7EE9-A614-4EFC-B3F1-6276CFF6A163}" type="slidenum">
              <a:rPr lang="de-DE" smtClean="0"/>
              <a:t>‹Nr.›</a:t>
            </a:fld>
            <a:endParaRPr lang="de-DE"/>
          </a:p>
        </p:txBody>
      </p:sp>
    </p:spTree>
    <p:extLst>
      <p:ext uri="{BB962C8B-B14F-4D97-AF65-F5344CB8AC3E}">
        <p14:creationId xmlns:p14="http://schemas.microsoft.com/office/powerpoint/2010/main" val="329318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73152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8"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234618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Titel 6"/>
          <p:cNvSpPr>
            <a:spLocks noGrp="1"/>
          </p:cNvSpPr>
          <p:nvPr>
            <p:ph type="title"/>
          </p:nvPr>
        </p:nvSpPr>
        <p:spPr/>
        <p:txBody>
          <a:bodyPr/>
          <a:lstStyle/>
          <a:p>
            <a:r>
              <a:rPr lang="de-DE" smtClean="0"/>
              <a:t>Titelmasterformat durch Klicken bearbeiten</a:t>
            </a:r>
            <a:endParaRPr lang="de-DE"/>
          </a:p>
        </p:txBody>
      </p:sp>
      <p:sp>
        <p:nvSpPr>
          <p:cNvPr id="8" name="Datumsplatzhalter 7"/>
          <p:cNvSpPr>
            <a:spLocks noGrp="1"/>
          </p:cNvSpPr>
          <p:nvPr>
            <p:ph type="dt" sz="half" idx="10"/>
          </p:nvPr>
        </p:nvSpPr>
        <p:spPr>
          <a:xfrm>
            <a:off x="1835696" y="4803998"/>
            <a:ext cx="792088" cy="223439"/>
          </a:xfrm>
          <a:prstGeom prst="rect">
            <a:avLst/>
          </a:prstGeom>
        </p:spPr>
        <p:txBody>
          <a:bodyPr/>
          <a:lstStyle/>
          <a:p>
            <a:fld id="{106A9024-266E-4EAD-96BD-9C3B5937C331}" type="datetime1">
              <a:rPr lang="de-DE" smtClean="0"/>
              <a:t>08.11.2022</a:t>
            </a:fld>
            <a:endParaRPr lang="de-DE" dirty="0"/>
          </a:p>
        </p:txBody>
      </p:sp>
      <p:sp>
        <p:nvSpPr>
          <p:cNvPr id="9" name="Fußzeilenplatzhalter 8"/>
          <p:cNvSpPr>
            <a:spLocks noGrp="1"/>
          </p:cNvSpPr>
          <p:nvPr>
            <p:ph type="ftr" sz="quarter" idx="11"/>
          </p:nvPr>
        </p:nvSpPr>
        <p:spPr/>
        <p:txBody>
          <a:bodyPr/>
          <a:lstStyle/>
          <a:p>
            <a:r>
              <a:rPr lang="de-DE" smtClean="0"/>
              <a:t>Landeshauptstadt Dresden</a:t>
            </a:r>
            <a:endParaRPr lang="de-DE" dirty="0"/>
          </a:p>
        </p:txBody>
      </p:sp>
      <p:sp>
        <p:nvSpPr>
          <p:cNvPr id="10" name="Foliennummernplatzhalter 9"/>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pPr/>
              <a:t>‹Nr.›</a:t>
            </a:fld>
            <a:endParaRPr lang="de-DE"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75053455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8"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7356110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8"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5410212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71196808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0769030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8"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81584039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0969619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8" name="Fußzeilenplatzhalter 7"/>
          <p:cNvSpPr>
            <a:spLocks noGrp="1"/>
          </p:cNvSpPr>
          <p:nvPr>
            <p:ph type="ftr" sz="quarter" idx="11"/>
          </p:nvPr>
        </p:nvSpPr>
        <p:spPr>
          <a:xfrm>
            <a:off x="3124200" y="4767263"/>
            <a:ext cx="2895600" cy="274637"/>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11"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86913606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4" name="Fußzeilenplatzhalter 3"/>
          <p:cNvSpPr>
            <a:spLocks noGrp="1"/>
          </p:cNvSpPr>
          <p:nvPr>
            <p:ph type="ftr" sz="quarter" idx="11"/>
          </p:nvPr>
        </p:nvSpPr>
        <p:spPr>
          <a:xfrm>
            <a:off x="3124200" y="4767263"/>
            <a:ext cx="2895600" cy="274637"/>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6224762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7363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3763179"/>
            <a:ext cx="7315200" cy="970194"/>
          </a:xfrm>
        </p:spPr>
        <p:txBody>
          <a:bodyPr anchor="t"/>
          <a:lstStyle>
            <a:lvl1pPr algn="l">
              <a:defRPr sz="4000" b="0" cap="none"/>
            </a:lvl1pPr>
          </a:lstStyle>
          <a:p>
            <a:r>
              <a:rPr lang="de-DE" smtClean="0"/>
              <a:t>Titelmasterformat durch Klicken bearbeiten</a:t>
            </a:r>
            <a:endParaRPr lang="en-US"/>
          </a:p>
        </p:txBody>
      </p:sp>
      <p:sp>
        <p:nvSpPr>
          <p:cNvPr id="3" name="Text Placeholder 2"/>
          <p:cNvSpPr>
            <a:spLocks noGrp="1"/>
          </p:cNvSpPr>
          <p:nvPr>
            <p:ph type="body" idx="1"/>
          </p:nvPr>
        </p:nvSpPr>
        <p:spPr>
          <a:xfrm>
            <a:off x="914400" y="2898823"/>
            <a:ext cx="7315200" cy="82382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a:xfrm>
            <a:off x="1835696" y="4803998"/>
            <a:ext cx="792088" cy="223439"/>
          </a:xfrm>
          <a:prstGeom prst="rect">
            <a:avLst/>
          </a:prstGeom>
        </p:spPr>
        <p:txBody>
          <a:bodyPr/>
          <a:lstStyle/>
          <a:p>
            <a:fld id="{F6A2F7AA-5782-44AD-B35D-C64A5CC0CABF}" type="datetime1">
              <a:rPr lang="de-DE" smtClean="0"/>
              <a:t>08.11.2022</a:t>
            </a:fld>
            <a:endParaRPr lang="de-DE"/>
          </a:p>
        </p:txBody>
      </p:sp>
      <p:sp>
        <p:nvSpPr>
          <p:cNvPr id="5" name="Footer Placeholder 4"/>
          <p:cNvSpPr>
            <a:spLocks noGrp="1"/>
          </p:cNvSpPr>
          <p:nvPr>
            <p:ph type="ftr" sz="quarter" idx="11"/>
          </p:nvPr>
        </p:nvSpPr>
        <p:spPr/>
        <p:txBody>
          <a:bodyPr/>
          <a:lstStyle/>
          <a:p>
            <a:r>
              <a:rPr lang="de-DE" smtClean="0"/>
              <a:t>Landeshauptstadt Dresden</a:t>
            </a:r>
            <a:endParaRPr lang="de-DE"/>
          </a:p>
        </p:txBody>
      </p:sp>
      <p:sp>
        <p:nvSpPr>
          <p:cNvPr id="6" name="Slide Number Placeholder 5"/>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8"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12305767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32126632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8"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00364676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6270DFBE-09FB-4605-8EC0-CA91665A2A71}" type="slidenum">
              <a:rPr lang="de-DE" smtClean="0"/>
              <a:t>‹Nr.›</a:t>
            </a:fld>
            <a:endParaRPr lang="de-DE"/>
          </a:p>
        </p:txBody>
      </p:sp>
      <p:sp>
        <p:nvSpPr>
          <p:cNvPr id="8" name="Fußzeilenplatzhalter 3"/>
          <p:cNvSpPr txBox="1">
            <a:spLocks/>
          </p:cNvSpPr>
          <p:nvPr userDrawn="1"/>
        </p:nvSpPr>
        <p:spPr>
          <a:xfrm>
            <a:off x="13767" y="4829838"/>
            <a:ext cx="7036271"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9. WTC-Immobilien-Symposium I Landeshauptstadt Dresden I 4. November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3351742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95925998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8CA73C3-B53C-450E-9A9D-CD21846576BC}" type="datetimeFigureOut">
              <a:rPr lang="de-DE" smtClean="0"/>
              <a:t>08.11.2022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675883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438450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782886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195213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8CA73C3-B53C-450E-9A9D-CD21846576BC}" type="datetimeFigureOut">
              <a:rPr lang="de-DE" smtClean="0"/>
              <a:t>08.11.2022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975821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835696" y="4803998"/>
            <a:ext cx="792088" cy="223439"/>
          </a:xfrm>
          <a:prstGeom prst="rect">
            <a:avLst/>
          </a:prstGeom>
        </p:spPr>
        <p:txBody>
          <a:bodyPr/>
          <a:lstStyle/>
          <a:p>
            <a:fld id="{33396018-FCE3-4C23-ACF6-FD7236733B8D}" type="datetime1">
              <a:rPr lang="de-DE" smtClean="0"/>
              <a:t>08.11.2022</a:t>
            </a:fld>
            <a:endParaRPr lang="de-DE"/>
          </a:p>
        </p:txBody>
      </p:sp>
      <p:sp>
        <p:nvSpPr>
          <p:cNvPr id="6" name="Footer Placeholder 5"/>
          <p:cNvSpPr>
            <a:spLocks noGrp="1"/>
          </p:cNvSpPr>
          <p:nvPr>
            <p:ph type="ftr" sz="quarter" idx="11"/>
          </p:nvPr>
        </p:nvSpPr>
        <p:spPr/>
        <p:txBody>
          <a:bodyPr/>
          <a:lstStyle/>
          <a:p>
            <a:r>
              <a:rPr lang="de-DE" smtClean="0"/>
              <a:t>Landeshauptstadt Dresden</a:t>
            </a:r>
            <a:endParaRPr lang="de-DE"/>
          </a:p>
        </p:txBody>
      </p:sp>
      <p:sp>
        <p:nvSpPr>
          <p:cNvPr id="7" name="Slide Number Placeholder 6"/>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t>‹Nr.›</a:t>
            </a:fld>
            <a:endParaRPr lang="de-DE"/>
          </a:p>
        </p:txBody>
      </p:sp>
      <p:sp>
        <p:nvSpPr>
          <p:cNvPr id="9" name="Title 8"/>
          <p:cNvSpPr>
            <a:spLocks noGrp="1"/>
          </p:cNvSpPr>
          <p:nvPr>
            <p:ph type="title"/>
          </p:nvPr>
        </p:nvSpPr>
        <p:spPr>
          <a:xfrm>
            <a:off x="914400" y="1158537"/>
            <a:ext cx="7315200" cy="865573"/>
          </a:xfrm>
        </p:spPr>
        <p:txBody>
          <a:bodyPr/>
          <a:lstStyle/>
          <a:p>
            <a:r>
              <a:rPr lang="de-DE" smtClean="0"/>
              <a:t>Titelmasterformat durch Klicken bearbeiten</a:t>
            </a:r>
            <a:endParaRPr lang="en-US"/>
          </a:p>
        </p:txBody>
      </p:sp>
      <p:sp>
        <p:nvSpPr>
          <p:cNvPr id="8" name="Content Placeholder 7"/>
          <p:cNvSpPr>
            <a:spLocks noGrp="1"/>
          </p:cNvSpPr>
          <p:nvPr>
            <p:ph sz="quarter" idx="13"/>
          </p:nvPr>
        </p:nvSpPr>
        <p:spPr>
          <a:xfrm>
            <a:off x="914400" y="2057400"/>
            <a:ext cx="3566160" cy="269519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1" name="Content Placeholder 10"/>
          <p:cNvSpPr>
            <a:spLocks noGrp="1"/>
          </p:cNvSpPr>
          <p:nvPr>
            <p:ph sz="quarter" idx="14"/>
          </p:nvPr>
        </p:nvSpPr>
        <p:spPr>
          <a:xfrm>
            <a:off x="4681728" y="2057401"/>
            <a:ext cx="3566160" cy="2696765"/>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8CA73C3-B53C-450E-9A9D-CD21846576BC}" type="datetimeFigureOut">
              <a:rPr lang="de-DE" smtClean="0"/>
              <a:t>08.11.2022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190746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8CA73C3-B53C-450E-9A9D-CD21846576BC}" type="datetimeFigureOut">
              <a:rPr lang="de-DE" smtClean="0"/>
              <a:t>08.11.2022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124738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622676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210343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008543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329491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extfeld 5"/>
          <p:cNvSpPr txBox="1"/>
          <p:nvPr userDrawn="1"/>
        </p:nvSpPr>
        <p:spPr>
          <a:xfrm>
            <a:off x="0" y="4886131"/>
            <a:ext cx="9144000" cy="241980"/>
          </a:xfrm>
          <a:prstGeom prst="rect">
            <a:avLst/>
          </a:prstGeom>
          <a:noFill/>
        </p:spPr>
        <p:txBody>
          <a:bodyPr wrap="square" lIns="360000" rIns="360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96938" algn="l"/>
                <a:tab pos="1165225" algn="l"/>
                <a:tab pos="8429625" algn="r"/>
              </a:tabLst>
              <a:defRPr/>
            </a:pPr>
            <a:r>
              <a:rPr lang="de-DE" sz="800" dirty="0" smtClean="0">
                <a:solidFill>
                  <a:schemeClr val="tx1"/>
                </a:solidFill>
              </a:rPr>
              <a:t>Ressourcenschonung und Resilienz|    Landeshauptstadt Dresden</a:t>
            </a:r>
            <a:r>
              <a:rPr lang="de-DE" sz="800" baseline="0" dirty="0" smtClean="0">
                <a:solidFill>
                  <a:schemeClr val="tx1"/>
                </a:solidFill>
              </a:rPr>
              <a:t>  –  </a:t>
            </a:r>
            <a:r>
              <a:rPr lang="de-DE" sz="800" dirty="0" smtClean="0">
                <a:solidFill>
                  <a:schemeClr val="tx1"/>
                </a:solidFill>
              </a:rPr>
              <a:t>Geschäftsbereich Stadtentwicklung, Bau, Verkehr und Liegenschaften   |   grueneliga_26. März 2022|   Folie  </a:t>
            </a:r>
            <a:fld id="{89137AF6-C62F-4EFD-A084-11EF7497DA77}" type="slidenum">
              <a:rPr lang="de-DE" sz="800" smtClean="0">
                <a:solidFill>
                  <a:schemeClr val="tx1"/>
                </a:solidFill>
              </a:rPr>
              <a:t>‹Nr.›</a:t>
            </a:fld>
            <a:endParaRPr lang="de-DE" sz="800" dirty="0" smtClean="0">
              <a:solidFill>
                <a:schemeClr val="tx1"/>
              </a:solidFill>
            </a:endParaRPr>
          </a:p>
        </p:txBody>
      </p:sp>
      <p:sp>
        <p:nvSpPr>
          <p:cNvPr id="7" name="Textfeld 6"/>
          <p:cNvSpPr txBox="1"/>
          <p:nvPr userDrawn="1"/>
        </p:nvSpPr>
        <p:spPr>
          <a:xfrm>
            <a:off x="0" y="-1"/>
            <a:ext cx="9144000" cy="4897279"/>
          </a:xfrm>
          <a:prstGeom prst="rect">
            <a:avLst/>
          </a:prstGeom>
          <a:noFill/>
        </p:spPr>
        <p:txBody>
          <a:bodyPr wrap="square" lIns="360000" rIns="360000" rtlCol="0">
            <a:noAutofit/>
          </a:bodyPr>
          <a:lstStyle/>
          <a:p>
            <a:endParaRPr lang="de-DE" dirty="0"/>
          </a:p>
        </p:txBody>
      </p:sp>
    </p:spTree>
    <p:extLst>
      <p:ext uri="{BB962C8B-B14F-4D97-AF65-F5344CB8AC3E}">
        <p14:creationId xmlns:p14="http://schemas.microsoft.com/office/powerpoint/2010/main" val="317673174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7" name="Textfeld 6"/>
          <p:cNvSpPr txBox="1"/>
          <p:nvPr userDrawn="1"/>
        </p:nvSpPr>
        <p:spPr>
          <a:xfrm>
            <a:off x="0" y="-1"/>
            <a:ext cx="9144000" cy="4897279"/>
          </a:xfrm>
          <a:prstGeom prst="rect">
            <a:avLst/>
          </a:prstGeom>
          <a:noFill/>
        </p:spPr>
        <p:txBody>
          <a:bodyPr wrap="square" lIns="360000" rIns="360000" rtlCol="0">
            <a:noAutofit/>
          </a:bodyPr>
          <a:lstStyle/>
          <a:p>
            <a:endParaRPr lang="de-DE" dirty="0"/>
          </a:p>
        </p:txBody>
      </p:sp>
      <p:sp>
        <p:nvSpPr>
          <p:cNvPr id="8" name="Textfeld 7"/>
          <p:cNvSpPr txBox="1"/>
          <p:nvPr userDrawn="1"/>
        </p:nvSpPr>
        <p:spPr>
          <a:xfrm>
            <a:off x="0" y="4886131"/>
            <a:ext cx="9144000" cy="257369"/>
          </a:xfrm>
          <a:prstGeom prst="rect">
            <a:avLst/>
          </a:prstGeom>
          <a:noFill/>
        </p:spPr>
        <p:txBody>
          <a:bodyPr wrap="square" lIns="360000" rIns="360000" bIns="72000"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tab pos="714375" algn="l"/>
                <a:tab pos="8429625" algn="r"/>
              </a:tabLst>
              <a:defRPr/>
            </a:pPr>
            <a:r>
              <a:rPr lang="de-DE" sz="900" dirty="0" smtClean="0">
                <a:solidFill>
                  <a:schemeClr val="tx1"/>
                </a:solidFill>
              </a:rPr>
              <a:t>		Folie </a:t>
            </a:r>
            <a:fld id="{D66F2889-1BF0-43B5-8E4A-0BFFEFE31B4B}" type="slidenum">
              <a:rPr lang="de-DE" sz="900" smtClean="0">
                <a:solidFill>
                  <a:schemeClr val="tx1"/>
                </a:solidFill>
              </a:rPr>
              <a:pPr marL="457200" marR="0" lvl="1" indent="0" algn="l" defTabSz="914400" rtl="0" eaLnBrk="1" fontAlgn="auto" latinLnBrk="0" hangingPunct="1">
                <a:lnSpc>
                  <a:spcPct val="100000"/>
                </a:lnSpc>
                <a:spcBef>
                  <a:spcPts val="0"/>
                </a:spcBef>
                <a:spcAft>
                  <a:spcPts val="0"/>
                </a:spcAft>
                <a:buClrTx/>
                <a:buSzTx/>
                <a:buFontTx/>
                <a:buNone/>
                <a:tabLst>
                  <a:tab pos="714375" algn="l"/>
                  <a:tab pos="8429625" algn="r"/>
                </a:tabLst>
                <a:defRPr/>
              </a:pPr>
              <a:t>‹Nr.›</a:t>
            </a:fld>
            <a:r>
              <a:rPr lang="de-DE" sz="900" baseline="0" dirty="0" smtClean="0">
                <a:solidFill>
                  <a:schemeClr val="tx1"/>
                </a:solidFill>
              </a:rPr>
              <a:t> </a:t>
            </a:r>
            <a:endParaRPr lang="de-DE" sz="900" dirty="0" smtClean="0"/>
          </a:p>
        </p:txBody>
      </p:sp>
    </p:spTree>
    <p:extLst>
      <p:ext uri="{BB962C8B-B14F-4D97-AF65-F5344CB8AC3E}">
        <p14:creationId xmlns:p14="http://schemas.microsoft.com/office/powerpoint/2010/main" val="418555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6" name="Textfeld 5"/>
          <p:cNvSpPr txBox="1"/>
          <p:nvPr userDrawn="1"/>
        </p:nvSpPr>
        <p:spPr>
          <a:xfrm>
            <a:off x="0" y="-1"/>
            <a:ext cx="9144000" cy="4897279"/>
          </a:xfrm>
          <a:prstGeom prst="rect">
            <a:avLst/>
          </a:prstGeom>
          <a:noFill/>
        </p:spPr>
        <p:txBody>
          <a:bodyPr wrap="square" lIns="360000" rIns="360000" rtlCol="0">
            <a:noAutofit/>
          </a:bodyPr>
          <a:lstStyle/>
          <a:p>
            <a:endParaRPr lang="de-DE" dirty="0"/>
          </a:p>
        </p:txBody>
      </p:sp>
    </p:spTree>
    <p:extLst>
      <p:ext uri="{BB962C8B-B14F-4D97-AF65-F5344CB8AC3E}">
        <p14:creationId xmlns:p14="http://schemas.microsoft.com/office/powerpoint/2010/main" val="2349457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enutzerdefiniertes Layout">
    <p:bg>
      <p:bgPr>
        <a:solidFill>
          <a:srgbClr val="FFED00"/>
        </a:solidFill>
        <a:effectLst/>
      </p:bgPr>
    </p:bg>
    <p:spTree>
      <p:nvGrpSpPr>
        <p:cNvPr id="1" name=""/>
        <p:cNvGrpSpPr/>
        <p:nvPr/>
      </p:nvGrpSpPr>
      <p:grpSpPr>
        <a:xfrm>
          <a:off x="0" y="0"/>
          <a:ext cx="0" cy="0"/>
          <a:chOff x="0" y="0"/>
          <a:chExt cx="0" cy="0"/>
        </a:xfrm>
      </p:grpSpPr>
      <p:sp>
        <p:nvSpPr>
          <p:cNvPr id="7" name="Textfeld 6"/>
          <p:cNvSpPr txBox="1"/>
          <p:nvPr userDrawn="1"/>
        </p:nvSpPr>
        <p:spPr>
          <a:xfrm>
            <a:off x="0" y="-1"/>
            <a:ext cx="9144000" cy="4897279"/>
          </a:xfrm>
          <a:prstGeom prst="rect">
            <a:avLst/>
          </a:prstGeom>
          <a:noFill/>
        </p:spPr>
        <p:txBody>
          <a:bodyPr wrap="square" lIns="360000" rIns="360000" rtlCol="0">
            <a:noAutofit/>
          </a:bodyPr>
          <a:lstStyle/>
          <a:p>
            <a:endParaRPr lang="de-DE" dirty="0"/>
          </a:p>
        </p:txBody>
      </p:sp>
      <p:sp>
        <p:nvSpPr>
          <p:cNvPr id="5" name="Textfeld 4"/>
          <p:cNvSpPr txBox="1"/>
          <p:nvPr userDrawn="1"/>
        </p:nvSpPr>
        <p:spPr>
          <a:xfrm>
            <a:off x="0" y="4886131"/>
            <a:ext cx="9144000" cy="241980"/>
          </a:xfrm>
          <a:prstGeom prst="rect">
            <a:avLst/>
          </a:prstGeom>
          <a:noFill/>
        </p:spPr>
        <p:txBody>
          <a:bodyPr wrap="square" lIns="360000" rIns="360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96938" algn="l"/>
                <a:tab pos="1165225" algn="l"/>
                <a:tab pos="8429625" algn="r"/>
              </a:tabLst>
              <a:defRPr/>
            </a:pPr>
            <a:r>
              <a:rPr lang="de-DE" sz="800" dirty="0" smtClean="0">
                <a:solidFill>
                  <a:schemeClr val="tx1"/>
                </a:solidFill>
              </a:rPr>
              <a:t>Ressourcenschonung und Resilienz|    Landeshauptstadt Dresden</a:t>
            </a:r>
            <a:r>
              <a:rPr lang="de-DE" sz="800" baseline="0" dirty="0" smtClean="0">
                <a:solidFill>
                  <a:schemeClr val="tx1"/>
                </a:solidFill>
              </a:rPr>
              <a:t>  –  </a:t>
            </a:r>
            <a:r>
              <a:rPr lang="de-DE" sz="800" dirty="0" smtClean="0">
                <a:solidFill>
                  <a:schemeClr val="tx1"/>
                </a:solidFill>
              </a:rPr>
              <a:t>Geschäftsbereich Stadtentwicklung, Bau, Verkehr und Liegenschaften   |   grueneliga_26. März 2022|   Folie  </a:t>
            </a:r>
            <a:fld id="{89137AF6-C62F-4EFD-A084-11EF7497DA77}" type="slidenum">
              <a:rPr lang="de-DE" sz="800" smtClean="0">
                <a:solidFill>
                  <a:schemeClr val="tx1"/>
                </a:solidFill>
              </a:rPr>
              <a:t>‹Nr.›</a:t>
            </a:fld>
            <a:endParaRPr lang="de-DE" sz="800" dirty="0" smtClean="0">
              <a:solidFill>
                <a:schemeClr val="tx1"/>
              </a:solidFill>
            </a:endParaRPr>
          </a:p>
        </p:txBody>
      </p:sp>
    </p:spTree>
    <p:extLst>
      <p:ext uri="{BB962C8B-B14F-4D97-AF65-F5344CB8AC3E}">
        <p14:creationId xmlns:p14="http://schemas.microsoft.com/office/powerpoint/2010/main" val="412050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057400"/>
            <a:ext cx="3364992" cy="466344"/>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5" name="Text Placeholder 4"/>
          <p:cNvSpPr>
            <a:spLocks noGrp="1"/>
          </p:cNvSpPr>
          <p:nvPr>
            <p:ph type="body" sz="quarter" idx="3"/>
          </p:nvPr>
        </p:nvSpPr>
        <p:spPr>
          <a:xfrm>
            <a:off x="4885144" y="2057400"/>
            <a:ext cx="3362062" cy="466344"/>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7" name="Date Placeholder 6"/>
          <p:cNvSpPr>
            <a:spLocks noGrp="1"/>
          </p:cNvSpPr>
          <p:nvPr>
            <p:ph type="dt" sz="half" idx="10"/>
          </p:nvPr>
        </p:nvSpPr>
        <p:spPr>
          <a:xfrm>
            <a:off x="1835696" y="4803998"/>
            <a:ext cx="792088" cy="223439"/>
          </a:xfrm>
          <a:prstGeom prst="rect">
            <a:avLst/>
          </a:prstGeom>
        </p:spPr>
        <p:txBody>
          <a:bodyPr/>
          <a:lstStyle/>
          <a:p>
            <a:fld id="{345D34C9-2A5C-449A-947B-D7FA21DBE2C1}" type="datetime1">
              <a:rPr lang="de-DE" smtClean="0"/>
              <a:t>08.11.2022</a:t>
            </a:fld>
            <a:endParaRPr lang="de-DE"/>
          </a:p>
        </p:txBody>
      </p:sp>
      <p:sp>
        <p:nvSpPr>
          <p:cNvPr id="8" name="Footer Placeholder 7"/>
          <p:cNvSpPr>
            <a:spLocks noGrp="1"/>
          </p:cNvSpPr>
          <p:nvPr>
            <p:ph type="ftr" sz="quarter" idx="11"/>
          </p:nvPr>
        </p:nvSpPr>
        <p:spPr/>
        <p:txBody>
          <a:bodyPr/>
          <a:lstStyle/>
          <a:p>
            <a:r>
              <a:rPr lang="de-DE" smtClean="0"/>
              <a:t>Landeshauptstadt Dresden</a:t>
            </a:r>
            <a:endParaRPr lang="de-DE"/>
          </a:p>
        </p:txBody>
      </p:sp>
      <p:sp>
        <p:nvSpPr>
          <p:cNvPr id="9" name="Slide Number Placeholder 8"/>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t>‹Nr.›</a:t>
            </a:fld>
            <a:endParaRPr lang="de-DE"/>
          </a:p>
        </p:txBody>
      </p:sp>
      <p:sp>
        <p:nvSpPr>
          <p:cNvPr id="10" name="Title 9"/>
          <p:cNvSpPr>
            <a:spLocks noGrp="1"/>
          </p:cNvSpPr>
          <p:nvPr>
            <p:ph type="title"/>
          </p:nvPr>
        </p:nvSpPr>
        <p:spPr>
          <a:xfrm>
            <a:off x="914400" y="1158537"/>
            <a:ext cx="7315200" cy="865573"/>
          </a:xfrm>
        </p:spPr>
        <p:txBody>
          <a:bodyPr/>
          <a:lstStyle/>
          <a:p>
            <a:r>
              <a:rPr lang="de-DE" smtClean="0"/>
              <a:t>Titelmasterformat durch Klicken bearbeiten</a:t>
            </a:r>
            <a:endParaRPr lang="en-US" dirty="0"/>
          </a:p>
        </p:txBody>
      </p:sp>
      <p:sp>
        <p:nvSpPr>
          <p:cNvPr id="11" name="Content Placeholder 10"/>
          <p:cNvSpPr>
            <a:spLocks noGrp="1"/>
          </p:cNvSpPr>
          <p:nvPr>
            <p:ph sz="quarter" idx="13"/>
          </p:nvPr>
        </p:nvSpPr>
        <p:spPr>
          <a:xfrm>
            <a:off x="914400" y="2537460"/>
            <a:ext cx="3566160" cy="22151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3" name="Content Placeholder 12"/>
          <p:cNvSpPr>
            <a:spLocks noGrp="1"/>
          </p:cNvSpPr>
          <p:nvPr>
            <p:ph sz="quarter" idx="14"/>
          </p:nvPr>
        </p:nvSpPr>
        <p:spPr>
          <a:xfrm>
            <a:off x="4681727" y="2537460"/>
            <a:ext cx="3566160" cy="22151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4817393"/>
            <a:ext cx="874440" cy="274637"/>
          </a:xfrm>
        </p:spPr>
        <p:txBody>
          <a:bodyPr/>
          <a:lstStyle>
            <a:lvl1pPr>
              <a:defRPr sz="900"/>
            </a:lvl1pPr>
          </a:lstStyle>
          <a:p>
            <a:fld id="{18CA73C3-B53C-450E-9A9D-CD21846576BC}" type="datetimeFigureOut">
              <a:rPr lang="de-DE" smtClean="0"/>
              <a:pPr/>
              <a:t>08.11.2022</a:t>
            </a:fld>
            <a:endParaRPr lang="de-DE" dirty="0"/>
          </a:p>
        </p:txBody>
      </p:sp>
      <p:sp>
        <p:nvSpPr>
          <p:cNvPr id="3" name="Fußzeilenplatzhalter 2"/>
          <p:cNvSpPr>
            <a:spLocks noGrp="1"/>
          </p:cNvSpPr>
          <p:nvPr>
            <p:ph type="ftr" sz="quarter" idx="11"/>
          </p:nvPr>
        </p:nvSpPr>
        <p:spPr>
          <a:xfrm>
            <a:off x="1331640" y="4817392"/>
            <a:ext cx="4688160" cy="274637"/>
          </a:xfrm>
        </p:spPr>
        <p:txBody>
          <a:bodyPr/>
          <a:lstStyle>
            <a:lvl1pPr algn="l">
              <a:defRPr sz="900"/>
            </a:lvl1pPr>
          </a:lstStyle>
          <a:p>
            <a:r>
              <a:rPr lang="de-DE" smtClean="0">
                <a:solidFill>
                  <a:schemeClr val="tx1"/>
                </a:solidFill>
              </a:rPr>
              <a:t>Projektberatung | Monitoring Grünausstattung – Arbeitsstand &amp; Weiteres Vorgehen</a:t>
            </a:r>
            <a:endParaRPr lang="de-DE" dirty="0"/>
          </a:p>
        </p:txBody>
      </p:sp>
      <p:sp>
        <p:nvSpPr>
          <p:cNvPr id="4" name="Foliennummernplatzhalter 3"/>
          <p:cNvSpPr>
            <a:spLocks noGrp="1"/>
          </p:cNvSpPr>
          <p:nvPr>
            <p:ph type="sldNum" sz="quarter" idx="12"/>
          </p:nvPr>
        </p:nvSpPr>
        <p:spPr>
          <a:xfrm>
            <a:off x="6553200" y="4817393"/>
            <a:ext cx="2133600" cy="274637"/>
          </a:xfrm>
        </p:spPr>
        <p:txBody>
          <a:bodyPr/>
          <a:lstStyle>
            <a:lvl1pPr>
              <a:defRPr sz="900"/>
            </a:lvl1pPr>
          </a:lstStyle>
          <a:p>
            <a:r>
              <a:rPr lang="de-DE" smtClean="0"/>
              <a:t>Folie </a:t>
            </a:r>
            <a:fld id="{6270DFBE-09FB-4605-8EC0-CA91665A2A71}" type="slidenum">
              <a:rPr lang="de-DE" smtClean="0"/>
              <a:pPr/>
              <a:t>‹Nr.›</a:t>
            </a:fld>
            <a:endParaRPr lang="de-DE" dirty="0"/>
          </a:p>
        </p:txBody>
      </p:sp>
    </p:spTree>
    <p:extLst>
      <p:ext uri="{BB962C8B-B14F-4D97-AF65-F5344CB8AC3E}">
        <p14:creationId xmlns:p14="http://schemas.microsoft.com/office/powerpoint/2010/main" val="1863541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112210728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422336520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226833571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3740044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359383910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2242495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969879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4032394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47875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a:xfrm>
            <a:off x="1835696" y="4803998"/>
            <a:ext cx="792088" cy="223439"/>
          </a:xfrm>
          <a:prstGeom prst="rect">
            <a:avLst/>
          </a:prstGeom>
        </p:spPr>
        <p:txBody>
          <a:bodyPr/>
          <a:lstStyle/>
          <a:p>
            <a:fld id="{9E30F9E2-0260-46E8-A87B-9B8E6B439169}" type="datetime1">
              <a:rPr lang="de-DE" smtClean="0"/>
              <a:t>08.11.2022</a:t>
            </a:fld>
            <a:endParaRPr lang="de-DE"/>
          </a:p>
        </p:txBody>
      </p:sp>
      <p:sp>
        <p:nvSpPr>
          <p:cNvPr id="4" name="Footer Placeholder 3"/>
          <p:cNvSpPr>
            <a:spLocks noGrp="1"/>
          </p:cNvSpPr>
          <p:nvPr>
            <p:ph type="ftr" sz="quarter" idx="11"/>
          </p:nvPr>
        </p:nvSpPr>
        <p:spPr/>
        <p:txBody>
          <a:bodyPr/>
          <a:lstStyle/>
          <a:p>
            <a:r>
              <a:rPr lang="de-DE" smtClean="0"/>
              <a:t>Landeshauptstadt Dresden</a:t>
            </a:r>
            <a:endParaRPr lang="de-DE"/>
          </a:p>
        </p:txBody>
      </p:sp>
      <p:sp>
        <p:nvSpPr>
          <p:cNvPr id="5" name="Slide Number Placeholder 4"/>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A73C3-B53C-450E-9A9D-CD21846576BC}" type="datetimeFigureOut">
              <a:rPr lang="de-DE" smtClean="0"/>
              <a:t>08.11.2022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dirty="0"/>
          </a:p>
        </p:txBody>
      </p:sp>
    </p:spTree>
    <p:extLst>
      <p:ext uri="{BB962C8B-B14F-4D97-AF65-F5344CB8AC3E}">
        <p14:creationId xmlns:p14="http://schemas.microsoft.com/office/powerpoint/2010/main" val="3846181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3B682-B2B9-46BD-A722-BA1CCC0BDCF3}"/>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147AB268-AC31-4C85-813F-D74006D0AB36}"/>
              </a:ext>
            </a:extLst>
          </p:cNvPr>
          <p:cNvSpPr>
            <a:spLocks noGrp="1"/>
          </p:cNvSpPr>
          <p:nvPr>
            <p:ph type="sldNum" sz="quarter" idx="10"/>
          </p:nvPr>
        </p:nvSpPr>
        <p:spPr/>
        <p:txBody>
          <a:bodyPr/>
          <a:lstStyle/>
          <a:p>
            <a:fld id="{4A2FBEC7-84C0-45D5-A554-1BE900DCCC13}" type="slidenum">
              <a:rPr lang="de-DE" smtClean="0"/>
              <a:pPr/>
              <a:t>‹Nr.›</a:t>
            </a:fld>
            <a:endParaRPr lang="de-DE"/>
          </a:p>
        </p:txBody>
      </p:sp>
      <p:sp>
        <p:nvSpPr>
          <p:cNvPr id="4" name="Inhaltsplatzhalter 9">
            <a:extLst>
              <a:ext uri="{FF2B5EF4-FFF2-40B4-BE49-F238E27FC236}">
                <a16:creationId xmlns:a16="http://schemas.microsoft.com/office/drawing/2014/main" id="{920C6E9F-57DA-43F2-8F6C-8B0997BBB37F}"/>
              </a:ext>
            </a:extLst>
          </p:cNvPr>
          <p:cNvSpPr>
            <a:spLocks noGrp="1"/>
          </p:cNvSpPr>
          <p:nvPr>
            <p:ph sz="quarter" idx="11"/>
          </p:nvPr>
        </p:nvSpPr>
        <p:spPr>
          <a:xfrm>
            <a:off x="323850" y="646114"/>
            <a:ext cx="8494986" cy="3857624"/>
          </a:xfrm>
        </p:spPr>
        <p:txBody>
          <a:bodyPr/>
          <a:lstStyle>
            <a:lvl1pPr>
              <a:defRPr sz="1200">
                <a:latin typeface="Meta Correspondence Pro" panose="020B0504030101020102" pitchFamily="34" charset="0"/>
              </a:defRPr>
            </a:lvl1pPr>
            <a:lvl2pPr>
              <a:defRPr>
                <a:latin typeface="Meta Correspondence Pro" panose="020B0504030101020102" pitchFamily="34" charset="0"/>
              </a:defRPr>
            </a:lvl2pPr>
            <a:lvl3pPr>
              <a:defRPr>
                <a:latin typeface="Meta Correspondence Pro" panose="020B0504030101020102" pitchFamily="34" charset="0"/>
              </a:defRPr>
            </a:lvl3pPr>
            <a:lvl4pPr>
              <a:defRPr>
                <a:latin typeface="Meta Correspondence Pro" panose="020B0504030101020102" pitchFamily="34" charset="0"/>
              </a:defRPr>
            </a:lvl4pPr>
            <a:lvl5pPr>
              <a:defRPr>
                <a:latin typeface="Meta Correspondence Pro" panose="020B0504030101020102"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E49970E-55AE-4B50-9696-3F5C0FD6A930}"/>
              </a:ext>
            </a:extLst>
          </p:cNvPr>
          <p:cNvSpPr>
            <a:spLocks noGrp="1"/>
          </p:cNvSpPr>
          <p:nvPr>
            <p:ph type="body" sz="quarter" idx="12" hasCustomPrompt="1"/>
          </p:nvPr>
        </p:nvSpPr>
        <p:spPr>
          <a:xfrm>
            <a:off x="323849" y="4644000"/>
            <a:ext cx="6984455" cy="360000"/>
          </a:xfrm>
        </p:spPr>
        <p:txBody>
          <a:bodyPr anchor="b" anchorCtr="0">
            <a:normAutofit/>
          </a:bodyPr>
          <a:lstStyle>
            <a:lvl1pPr>
              <a:defRPr sz="800"/>
            </a:lvl1pPr>
          </a:lstStyle>
          <a:p>
            <a:pPr lvl="0"/>
            <a:r>
              <a:rPr lang="de-DE"/>
              <a:t>Quelle: </a:t>
            </a:r>
          </a:p>
        </p:txBody>
      </p:sp>
    </p:spTree>
    <p:extLst>
      <p:ext uri="{BB962C8B-B14F-4D97-AF65-F5344CB8AC3E}">
        <p14:creationId xmlns:p14="http://schemas.microsoft.com/office/powerpoint/2010/main" val="1074467393"/>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15.06.2020</a:t>
            </a:r>
          </a:p>
        </p:txBody>
      </p:sp>
      <p:sp>
        <p:nvSpPr>
          <p:cNvPr id="5" name="Fußzeilenplatzhalter 4"/>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4242470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1966737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r>
              <a:rPr lang="de-DE"/>
              <a:t>15.06.2020</a:t>
            </a:r>
          </a:p>
        </p:txBody>
      </p:sp>
      <p:sp>
        <p:nvSpPr>
          <p:cNvPr id="5" name="Fußzeilenplatzhalter 4"/>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891929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15.06.2020</a:t>
            </a:r>
          </a:p>
        </p:txBody>
      </p:sp>
      <p:sp>
        <p:nvSpPr>
          <p:cNvPr id="6" name="Fußzeilenplatzhalter 5"/>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1898331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15.06.2020</a:t>
            </a:r>
          </a:p>
        </p:txBody>
      </p:sp>
      <p:sp>
        <p:nvSpPr>
          <p:cNvPr id="8" name="Fußzeilenplatzhalter 7"/>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9" name="Foliennummernplatzhalter 8"/>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7924734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a:t>15.06.2020</a:t>
            </a:r>
          </a:p>
        </p:txBody>
      </p:sp>
      <p:sp>
        <p:nvSpPr>
          <p:cNvPr id="4" name="Fußzeilenplatzhalter 3"/>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3411183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15.06.2020</a:t>
            </a:r>
          </a:p>
        </p:txBody>
      </p:sp>
      <p:sp>
        <p:nvSpPr>
          <p:cNvPr id="3" name="Fußzeilenplatzhalter 2"/>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4" name="Foliennummernplatzhalter 3"/>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321679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r>
              <a:rPr lang="de-DE"/>
              <a:t>15.06.2020</a:t>
            </a:r>
          </a:p>
        </p:txBody>
      </p:sp>
      <p:sp>
        <p:nvSpPr>
          <p:cNvPr id="6" name="Fußzeilenplatzhalter 5"/>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59770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35696" y="4803998"/>
            <a:ext cx="792088" cy="223439"/>
          </a:xfrm>
          <a:prstGeom prst="rect">
            <a:avLst/>
          </a:prstGeom>
        </p:spPr>
        <p:txBody>
          <a:bodyPr/>
          <a:lstStyle/>
          <a:p>
            <a:fld id="{51CCE43A-6EED-452E-ACA6-4D5FE8126853}" type="datetime1">
              <a:rPr lang="de-DE" smtClean="0"/>
              <a:t>08.11.2022</a:t>
            </a:fld>
            <a:endParaRPr lang="de-DE"/>
          </a:p>
        </p:txBody>
      </p:sp>
      <p:sp>
        <p:nvSpPr>
          <p:cNvPr id="3" name="Footer Placeholder 2"/>
          <p:cNvSpPr>
            <a:spLocks noGrp="1"/>
          </p:cNvSpPr>
          <p:nvPr>
            <p:ph type="ftr" sz="quarter" idx="11"/>
          </p:nvPr>
        </p:nvSpPr>
        <p:spPr/>
        <p:txBody>
          <a:bodyPr/>
          <a:lstStyle/>
          <a:p>
            <a:r>
              <a:rPr lang="de-DE" smtClean="0"/>
              <a:t>Landeshauptstadt Dresden</a:t>
            </a:r>
            <a:endParaRPr lang="de-DE"/>
          </a:p>
        </p:txBody>
      </p:sp>
      <p:sp>
        <p:nvSpPr>
          <p:cNvPr id="4" name="Slide Number Placeholder 3"/>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r>
              <a:rPr lang="de-DE"/>
              <a:t>15.06.2020</a:t>
            </a:r>
          </a:p>
        </p:txBody>
      </p:sp>
      <p:sp>
        <p:nvSpPr>
          <p:cNvPr id="6" name="Fußzeilenplatzhalter 5"/>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0341652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15.06.2020</a:t>
            </a:r>
          </a:p>
        </p:txBody>
      </p:sp>
      <p:sp>
        <p:nvSpPr>
          <p:cNvPr id="5" name="Fußzeilenplatzhalter 4"/>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554472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15.06.2020</a:t>
            </a:r>
          </a:p>
        </p:txBody>
      </p:sp>
      <p:sp>
        <p:nvSpPr>
          <p:cNvPr id="5" name="Fußzeilenplatzhalter 4"/>
          <p:cNvSpPr>
            <a:spLocks noGrp="1"/>
          </p:cNvSpPr>
          <p:nvPr>
            <p:ph type="ftr" sz="quarter" idx="11"/>
          </p:nvPr>
        </p:nvSpPr>
        <p:spPr/>
        <p:txBody>
          <a:bodyPr/>
          <a:lstStyle/>
          <a:p>
            <a:r>
              <a:rPr lang="de-DE"/>
              <a:t>Prioritäten Radverkehr I Landeshauptstadt Dresden I Geschäftsbereich Stadtentwicklung, Bau, Verkehr und Liegenschaften I Folie 2 </a:t>
            </a:r>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418167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0" y="4338985"/>
            <a:ext cx="9144000" cy="802356"/>
          </a:xfrm>
          <a:prstGeom prst="rect">
            <a:avLst/>
          </a:prstGeom>
          <a:solidFill>
            <a:schemeClr val="accent1"/>
          </a:solidFill>
          <a:ln w="9525">
            <a:noFill/>
            <a:miter lim="800000"/>
            <a:headEnd/>
            <a:tailEnd/>
          </a:ln>
        </p:spPr>
        <p:txBody>
          <a:bodyPr wrap="none" lIns="59322" tIns="29662" rIns="59322" bIns="29662" anchor="ctr"/>
          <a:lstStyle/>
          <a:p>
            <a:pPr marL="285072" indent="-143616" defTabSz="677046">
              <a:buClr>
                <a:srgbClr val="E89700"/>
              </a:buClr>
              <a:buSzPct val="200000"/>
              <a:buFont typeface="Wingdings" pitchFamily="2" charset="2"/>
              <a:buChar char="§"/>
            </a:pPr>
            <a:endParaRPr lang="de-DE" sz="1156">
              <a:solidFill>
                <a:schemeClr val="tx1"/>
              </a:solidFill>
              <a:latin typeface="HelveticaNeue Condensed" charset="0"/>
            </a:endParaRPr>
          </a:p>
        </p:txBody>
      </p:sp>
      <p:sp>
        <p:nvSpPr>
          <p:cNvPr id="9" name="Rectangle 2"/>
          <p:cNvSpPr>
            <a:spLocks noChangeArrowheads="1"/>
          </p:cNvSpPr>
          <p:nvPr/>
        </p:nvSpPr>
        <p:spPr bwMode="auto">
          <a:xfrm>
            <a:off x="0" y="0"/>
            <a:ext cx="9154860" cy="4384339"/>
          </a:xfrm>
          <a:prstGeom prst="rect">
            <a:avLst/>
          </a:prstGeom>
          <a:solidFill>
            <a:srgbClr val="FFEB00"/>
          </a:solidFill>
          <a:ln w="6350">
            <a:noFill/>
            <a:miter lim="800000"/>
            <a:headEnd/>
            <a:tailEnd/>
          </a:ln>
        </p:spPr>
        <p:txBody>
          <a:bodyPr wrap="none" lIns="67669" tIns="33834" rIns="67669" bIns="33834" anchor="ctr"/>
          <a:lstStyle/>
          <a:p>
            <a:pPr defTabSz="677046"/>
            <a:endParaRPr lang="de-DE" sz="884">
              <a:solidFill>
                <a:srgbClr val="003FA3"/>
              </a:solidFill>
              <a:latin typeface="Arial MT" pitchFamily="34" charset="0"/>
            </a:endParaRPr>
          </a:p>
        </p:txBody>
      </p:sp>
      <p:sp>
        <p:nvSpPr>
          <p:cNvPr id="13" name="Rectangle 15"/>
          <p:cNvSpPr>
            <a:spLocks noChangeArrowheads="1"/>
          </p:cNvSpPr>
          <p:nvPr/>
        </p:nvSpPr>
        <p:spPr bwMode="auto">
          <a:xfrm>
            <a:off x="815848" y="2064744"/>
            <a:ext cx="7019540" cy="2269922"/>
          </a:xfrm>
          <a:prstGeom prst="rect">
            <a:avLst/>
          </a:prstGeom>
          <a:noFill/>
          <a:ln w="9525">
            <a:noFill/>
            <a:miter lim="800000"/>
            <a:headEnd/>
            <a:tailEnd/>
          </a:ln>
        </p:spPr>
        <p:txBody>
          <a:bodyPr/>
          <a:lstStyle/>
          <a:p>
            <a:pPr defTabSz="677046"/>
            <a:endParaRPr lang="de-DE" sz="1632"/>
          </a:p>
        </p:txBody>
      </p:sp>
      <p:sp>
        <p:nvSpPr>
          <p:cNvPr id="21508" name="Rectangle 4"/>
          <p:cNvSpPr>
            <a:spLocks noGrp="1" noChangeArrowheads="1"/>
          </p:cNvSpPr>
          <p:nvPr>
            <p:ph type="subTitle" sz="quarter" idx="1"/>
          </p:nvPr>
        </p:nvSpPr>
        <p:spPr>
          <a:xfrm>
            <a:off x="921731" y="1151243"/>
            <a:ext cx="7713214" cy="980537"/>
          </a:xfrm>
        </p:spPr>
        <p:txBody>
          <a:bodyPr/>
          <a:lstStyle>
            <a:lvl1pPr marL="0" indent="0">
              <a:spcBef>
                <a:spcPct val="0"/>
              </a:spcBef>
              <a:buFont typeface="Wingdings" pitchFamily="2" charset="2"/>
              <a:buNone/>
              <a:defRPr sz="2177" baseline="0">
                <a:solidFill>
                  <a:schemeClr val="tx1"/>
                </a:solidFill>
                <a:latin typeface="Calibri Light"/>
              </a:defRPr>
            </a:lvl1pPr>
          </a:lstStyle>
          <a:p>
            <a:r>
              <a:rPr lang="de-DE" smtClean="0"/>
              <a:t>Formatvorlage des Untertitelmasters durch Klicken bearbeiten</a:t>
            </a:r>
            <a:endParaRPr lang="de-DE" dirty="0"/>
          </a:p>
        </p:txBody>
      </p:sp>
      <p:sp>
        <p:nvSpPr>
          <p:cNvPr id="2" name="Titel 1"/>
          <p:cNvSpPr>
            <a:spLocks noGrp="1"/>
          </p:cNvSpPr>
          <p:nvPr>
            <p:ph type="title"/>
          </p:nvPr>
        </p:nvSpPr>
        <p:spPr>
          <a:xfrm>
            <a:off x="921732" y="563448"/>
            <a:ext cx="7691494" cy="713805"/>
          </a:xfrm>
        </p:spPr>
        <p:txBody>
          <a:bodyPr/>
          <a:lstStyle>
            <a:lvl1pPr>
              <a:lnSpc>
                <a:spcPct val="100000"/>
              </a:lnSpc>
              <a:defRPr sz="3265" b="0" i="0" baseline="0">
                <a:solidFill>
                  <a:schemeClr val="tx1"/>
                </a:solidFill>
                <a:latin typeface="+mj-lt"/>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79657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97543" y="367161"/>
            <a:ext cx="7755784" cy="783728"/>
          </a:xfrm>
        </p:spPr>
        <p:txBody>
          <a:bodyPr/>
          <a:lstStyle/>
          <a:p>
            <a:r>
              <a:rPr lang="de-DE" smtClean="0"/>
              <a:t>Titelmasterformat durch Klicken bearbeiten</a:t>
            </a:r>
            <a:endParaRPr lang="de-DE" dirty="0"/>
          </a:p>
        </p:txBody>
      </p:sp>
      <p:sp>
        <p:nvSpPr>
          <p:cNvPr id="3" name="Inhaltsplatzhalter 2"/>
          <p:cNvSpPr>
            <a:spLocks noGrp="1"/>
          </p:cNvSpPr>
          <p:nvPr>
            <p:ph idx="1"/>
          </p:nvPr>
        </p:nvSpPr>
        <p:spPr>
          <a:xfrm>
            <a:off x="897543" y="954025"/>
            <a:ext cx="7817740" cy="2561491"/>
          </a:xfrm>
        </p:spPr>
        <p:txBody>
          <a:bodyPr/>
          <a:lstStyle>
            <a:lvl2pPr>
              <a:defRPr b="0" i="0">
                <a:latin typeface="Calibri Light"/>
                <a:cs typeface="Calibri Light"/>
              </a:defRPr>
            </a:lvl2pPr>
            <a:lvl3pPr>
              <a:defRPr b="0" i="0">
                <a:latin typeface="Calibri Light"/>
                <a:cs typeface="Calibri Light"/>
              </a:defRPr>
            </a:lvl3pPr>
            <a:lvl4pPr>
              <a:defRPr b="0" i="0">
                <a:latin typeface="Calibri Light"/>
                <a:cs typeface="Calibri Light"/>
              </a:defRPr>
            </a:lvl4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352852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15954" y="465482"/>
            <a:ext cx="7758391" cy="713805"/>
          </a:xfrm>
        </p:spPr>
        <p:txBody>
          <a:bodyPr/>
          <a:lstStyle/>
          <a:p>
            <a:r>
              <a:rPr lang="de-DE" smtClean="0"/>
              <a:t>Titelmasterformat durch Klicken bearbeiten</a:t>
            </a:r>
            <a:endParaRPr lang="de-DE" dirty="0"/>
          </a:p>
        </p:txBody>
      </p:sp>
      <p:sp>
        <p:nvSpPr>
          <p:cNvPr id="3" name="Inhaltsplatzhalter 2"/>
          <p:cNvSpPr>
            <a:spLocks noGrp="1"/>
          </p:cNvSpPr>
          <p:nvPr>
            <p:ph sz="half" idx="1"/>
          </p:nvPr>
        </p:nvSpPr>
        <p:spPr>
          <a:xfrm>
            <a:off x="815955" y="1471886"/>
            <a:ext cx="3887723" cy="2561491"/>
          </a:xfrm>
        </p:spPr>
        <p:txBody>
          <a:bodyPr/>
          <a:lstStyle>
            <a:lvl1pPr>
              <a:defRPr sz="1905"/>
            </a:lvl1pPr>
            <a:lvl2pPr>
              <a:defRPr sz="1632"/>
            </a:lvl2pPr>
            <a:lvl3pPr>
              <a:defRPr sz="1360"/>
            </a:lvl3pPr>
            <a:lvl4pPr>
              <a:defRPr sz="1224"/>
            </a:lvl4pPr>
            <a:lvl5pPr>
              <a:defRPr sz="1224" b="0" i="0">
                <a:latin typeface="Calibri Light"/>
                <a:cs typeface="Calibri Light"/>
              </a:defRPr>
            </a:lvl5pPr>
            <a:lvl6pPr>
              <a:defRPr sz="1224"/>
            </a:lvl6pPr>
            <a:lvl7pPr>
              <a:defRPr sz="1224"/>
            </a:lvl7pPr>
            <a:lvl8pPr>
              <a:defRPr sz="1224"/>
            </a:lvl8pPr>
            <a:lvl9pPr>
              <a:defRPr sz="1224"/>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833996" y="1471886"/>
            <a:ext cx="3781945" cy="2561491"/>
          </a:xfrm>
        </p:spPr>
        <p:txBody>
          <a:bodyPr/>
          <a:lstStyle>
            <a:lvl1pPr>
              <a:defRPr sz="1905"/>
            </a:lvl1pPr>
            <a:lvl2pPr>
              <a:defRPr sz="1632"/>
            </a:lvl2pPr>
            <a:lvl3pPr>
              <a:defRPr sz="1360"/>
            </a:lvl3pPr>
            <a:lvl4pPr>
              <a:defRPr sz="1224"/>
            </a:lvl4pPr>
            <a:lvl5pPr>
              <a:defRPr sz="1224" b="0" i="0">
                <a:latin typeface="Calibri Light"/>
                <a:cs typeface="Calibri Light"/>
              </a:defRPr>
            </a:lvl5pPr>
            <a:lvl6pPr>
              <a:defRPr sz="1224"/>
            </a:lvl6pPr>
            <a:lvl7pPr>
              <a:defRPr sz="1224"/>
            </a:lvl7pPr>
            <a:lvl8pPr>
              <a:defRPr sz="1224"/>
            </a:lvl8pPr>
            <a:lvl9pPr>
              <a:defRPr sz="1224"/>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49025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Bild">
    <p:spTree>
      <p:nvGrpSpPr>
        <p:cNvPr id="1" name=""/>
        <p:cNvGrpSpPr/>
        <p:nvPr/>
      </p:nvGrpSpPr>
      <p:grpSpPr>
        <a:xfrm>
          <a:off x="0" y="0"/>
          <a:ext cx="0" cy="0"/>
          <a:chOff x="0" y="0"/>
          <a:chExt cx="0" cy="0"/>
        </a:xfrm>
      </p:grpSpPr>
      <p:sp>
        <p:nvSpPr>
          <p:cNvPr id="7" name="Bildplatzhalter 6"/>
          <p:cNvSpPr>
            <a:spLocks noGrp="1"/>
          </p:cNvSpPr>
          <p:nvPr>
            <p:ph type="pic" sz="quarter" idx="12"/>
          </p:nvPr>
        </p:nvSpPr>
        <p:spPr>
          <a:xfrm>
            <a:off x="197645" y="978696"/>
            <a:ext cx="8748842" cy="3294460"/>
          </a:xfrm>
        </p:spPr>
        <p:txBody>
          <a:bodyPr/>
          <a:lstStyle>
            <a:lvl1pPr marL="214047" indent="-214047">
              <a:defRPr/>
            </a:lvl1pPr>
          </a:lstStyle>
          <a:p>
            <a:r>
              <a:rPr lang="de-DE" smtClean="0"/>
              <a:t>Bild durch Klicken auf Symbol hinzufügen</a:t>
            </a:r>
            <a:endParaRPr lang="de-DE" dirty="0"/>
          </a:p>
        </p:txBody>
      </p:sp>
      <p:sp>
        <p:nvSpPr>
          <p:cNvPr id="2" name="Foliennummernplatzhalter 1"/>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B8A13A-F174-4046-9149-9F64071E09F1}" type="slidenum">
              <a:rPr kumimoji="0" lang="de-DE"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itel 2"/>
          <p:cNvSpPr>
            <a:spLocks noGrp="1"/>
          </p:cNvSpPr>
          <p:nvPr>
            <p:ph type="title"/>
          </p:nvPr>
        </p:nvSpPr>
        <p:spPr/>
        <p:txBody>
          <a:bodyPr/>
          <a:lstStyle/>
          <a:p>
            <a:r>
              <a:rPr lang="de-DE" smtClean="0"/>
              <a:t>Titelmasterformat durch Klicken bearbeiten</a:t>
            </a:r>
            <a:endParaRPr lang="de-DE"/>
          </a:p>
        </p:txBody>
      </p:sp>
      <p:sp>
        <p:nvSpPr>
          <p:cNvPr id="4" name="Fußzeilenplatzhalter 3"/>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666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r>
              <a:rPr lang="de-DE" smtClean="0"/>
              <a:t>15.06.2020</a:t>
            </a:r>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85660001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15.06.2020</a:t>
            </a:r>
            <a:endParaRPr lang="de-DE" dirty="0"/>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4919556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r>
              <a:rPr lang="de-DE" smtClean="0"/>
              <a:t>15.06.2020</a:t>
            </a:r>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57450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1369022"/>
            <a:ext cx="2950936" cy="1629761"/>
          </a:xfrm>
        </p:spPr>
        <p:txBody>
          <a:bodyPr anchor="b">
            <a:normAutofit/>
          </a:bodyPr>
          <a:lstStyle>
            <a:lvl1pPr algn="l">
              <a:defRPr sz="2800" b="0"/>
            </a:lvl1pPr>
          </a:lstStyle>
          <a:p>
            <a:r>
              <a:rPr lang="de-DE" smtClean="0"/>
              <a:t>Titelmasterformat durch Klicken bearbeiten</a:t>
            </a:r>
            <a:endParaRPr lang="en-US" dirty="0"/>
          </a:p>
        </p:txBody>
      </p:sp>
      <p:sp>
        <p:nvSpPr>
          <p:cNvPr id="3" name="Content Placeholder 2"/>
          <p:cNvSpPr>
            <a:spLocks noGrp="1"/>
          </p:cNvSpPr>
          <p:nvPr>
            <p:ph idx="1"/>
          </p:nvPr>
        </p:nvSpPr>
        <p:spPr>
          <a:xfrm>
            <a:off x="4021752" y="1370032"/>
            <a:ext cx="4207848" cy="3357461"/>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914400" y="3045822"/>
            <a:ext cx="2950936" cy="1684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a:xfrm>
            <a:off x="1835696" y="4803998"/>
            <a:ext cx="792088" cy="223439"/>
          </a:xfrm>
          <a:prstGeom prst="rect">
            <a:avLst/>
          </a:prstGeom>
        </p:spPr>
        <p:txBody>
          <a:bodyPr/>
          <a:lstStyle/>
          <a:p>
            <a:fld id="{B7E33BF0-15D7-47B6-91D3-4BBC13BD6268}" type="datetime1">
              <a:rPr lang="de-DE" smtClean="0"/>
              <a:t>08.11.2022</a:t>
            </a:fld>
            <a:endParaRPr lang="de-DE"/>
          </a:p>
        </p:txBody>
      </p:sp>
      <p:sp>
        <p:nvSpPr>
          <p:cNvPr id="6" name="Footer Placeholder 5"/>
          <p:cNvSpPr>
            <a:spLocks noGrp="1"/>
          </p:cNvSpPr>
          <p:nvPr>
            <p:ph type="ftr" sz="quarter" idx="11"/>
          </p:nvPr>
        </p:nvSpPr>
        <p:spPr/>
        <p:txBody>
          <a:bodyPr/>
          <a:lstStyle/>
          <a:p>
            <a:r>
              <a:rPr lang="de-DE" smtClean="0"/>
              <a:t>Landeshauptstadt Dresden</a:t>
            </a:r>
            <a:endParaRPr lang="de-DE"/>
          </a:p>
        </p:txBody>
      </p:sp>
      <p:sp>
        <p:nvSpPr>
          <p:cNvPr id="7" name="Slide Number Placeholder 6"/>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r>
              <a:rPr lang="de-DE" smtClean="0"/>
              <a:t>15.06.2020</a:t>
            </a:r>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563269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r>
              <a:rPr lang="de-DE" smtClean="0"/>
              <a:t>15.06.2020</a:t>
            </a:r>
            <a:endParaRPr lang="de-DE"/>
          </a:p>
        </p:txBody>
      </p:sp>
      <p:sp>
        <p:nvSpPr>
          <p:cNvPr id="8" name="Fußzeilenplatzhalter 7"/>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9" name="Foliennummernplatzhalter 8"/>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3368959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r>
              <a:rPr lang="de-DE" smtClean="0"/>
              <a:t>15.06.2020</a:t>
            </a:r>
            <a:endParaRPr lang="de-DE"/>
          </a:p>
        </p:txBody>
      </p:sp>
      <p:sp>
        <p:nvSpPr>
          <p:cNvPr id="4" name="Fußzeilenplatzhalter 3"/>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5" name="Foliennummernplatzhalter 4"/>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59139340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15.06.2020</a:t>
            </a:r>
            <a:endParaRPr lang="de-DE"/>
          </a:p>
        </p:txBody>
      </p:sp>
      <p:sp>
        <p:nvSpPr>
          <p:cNvPr id="3" name="Fußzeilenplatzhalter 2"/>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4" name="Foliennummernplatzhalter 3"/>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06097011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r>
              <a:rPr lang="de-DE" smtClean="0"/>
              <a:t>15.06.2020</a:t>
            </a:r>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3429907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r>
              <a:rPr lang="de-DE" smtClean="0"/>
              <a:t>15.06.2020</a:t>
            </a:r>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7" name="Foliennummernplatzhalter 6"/>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16853782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15.06.2020</a:t>
            </a:r>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2517690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15.06.2020</a:t>
            </a:r>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r>
              <a:rPr lang="de-DE" smtClean="0"/>
              <a:t>Prioritäten Radverkehr I Landeshauptstadt Dresden I Geschäftsbereich Stadtentwicklung, Bau, Verkehr und Liegenschaften I Folie 2 </a:t>
            </a:r>
            <a:endParaRPr lang="de-DE"/>
          </a:p>
        </p:txBody>
      </p:sp>
      <p:sp>
        <p:nvSpPr>
          <p:cNvPr id="6" name="Foliennummernplatzhalter 5"/>
          <p:cNvSpPr>
            <a:spLocks noGrp="1"/>
          </p:cNvSpPr>
          <p:nvPr>
            <p:ph type="sldNum" sz="quarter" idx="12"/>
          </p:nvPr>
        </p:nvSpPr>
        <p:spPr/>
        <p:txBody>
          <a:bodyPr/>
          <a:lstStyle/>
          <a:p>
            <a:fld id="{6270DFBE-09FB-4605-8EC0-CA91665A2A71}" type="slidenum">
              <a:rPr lang="de-DE" smtClean="0"/>
              <a:t>‹Nr.›</a:t>
            </a:fld>
            <a:endParaRPr lang="de-DE"/>
          </a:p>
        </p:txBody>
      </p:sp>
    </p:spTree>
    <p:extLst>
      <p:ext uri="{BB962C8B-B14F-4D97-AF65-F5344CB8AC3E}">
        <p14:creationId xmlns:p14="http://schemas.microsoft.com/office/powerpoint/2010/main" val="8070667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7" name="Grafik 16" descr="Hintergründe_PPT_1.png"/>
          <p:cNvPicPr>
            <a:picLocks noChangeAspect="1"/>
          </p:cNvPicPr>
          <p:nvPr userDrawn="1"/>
        </p:nvPicPr>
        <p:blipFill>
          <a:blip r:embed="rId2" cstate="print"/>
          <a:stretch>
            <a:fillRect/>
          </a:stretch>
        </p:blipFill>
        <p:spPr>
          <a:xfrm>
            <a:off x="2775" y="0"/>
            <a:ext cx="9138450" cy="5143500"/>
          </a:xfrm>
          <a:prstGeom prst="rect">
            <a:avLst/>
          </a:prstGeom>
        </p:spPr>
      </p:pic>
      <p:sp>
        <p:nvSpPr>
          <p:cNvPr id="11" name="Text Box 6"/>
          <p:cNvSpPr txBox="1">
            <a:spLocks noChangeArrowheads="1"/>
          </p:cNvSpPr>
          <p:nvPr/>
        </p:nvSpPr>
        <p:spPr bwMode="auto">
          <a:xfrm>
            <a:off x="921731" y="4504207"/>
            <a:ext cx="2363376" cy="376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677046"/>
            <a:r>
              <a:rPr lang="de-DE" sz="1224" dirty="0" smtClean="0">
                <a:solidFill>
                  <a:schemeClr val="tx1"/>
                </a:solidFill>
                <a:latin typeface="Calibri Light" pitchFamily="34" charset="0"/>
              </a:rPr>
              <a:t>Amt</a:t>
            </a:r>
            <a:r>
              <a:rPr lang="de-DE" sz="1224" baseline="0" dirty="0" smtClean="0">
                <a:solidFill>
                  <a:schemeClr val="tx1"/>
                </a:solidFill>
                <a:latin typeface="Calibri Light" pitchFamily="34" charset="0"/>
              </a:rPr>
              <a:t> für Hochbau und </a:t>
            </a:r>
          </a:p>
          <a:p>
            <a:pPr defTabSz="677046"/>
            <a:r>
              <a:rPr lang="de-DE" sz="1224" baseline="0" dirty="0" smtClean="0">
                <a:solidFill>
                  <a:schemeClr val="tx1"/>
                </a:solidFill>
                <a:latin typeface="Calibri Light" pitchFamily="34" charset="0"/>
              </a:rPr>
              <a:t>Immobilienverwaltung</a:t>
            </a:r>
            <a:endParaRPr lang="de-DE" sz="1224" dirty="0">
              <a:solidFill>
                <a:schemeClr val="tx1"/>
              </a:solidFill>
              <a:latin typeface="Calibri Light" pitchFamily="34" charset="0"/>
            </a:endParaRPr>
          </a:p>
        </p:txBody>
      </p:sp>
      <p:sp>
        <p:nvSpPr>
          <p:cNvPr id="13" name="Rectangle 15"/>
          <p:cNvSpPr>
            <a:spLocks noChangeArrowheads="1"/>
          </p:cNvSpPr>
          <p:nvPr/>
        </p:nvSpPr>
        <p:spPr bwMode="auto">
          <a:xfrm>
            <a:off x="815847" y="2064743"/>
            <a:ext cx="7019540" cy="2269922"/>
          </a:xfrm>
          <a:prstGeom prst="rect">
            <a:avLst/>
          </a:prstGeom>
          <a:noFill/>
          <a:ln w="9525">
            <a:noFill/>
            <a:miter lim="800000"/>
            <a:headEnd/>
            <a:tailEnd/>
          </a:ln>
        </p:spPr>
        <p:txBody>
          <a:bodyPr/>
          <a:lstStyle/>
          <a:p>
            <a:pPr defTabSz="677046"/>
            <a:endParaRPr lang="de-DE" sz="1224" dirty="0"/>
          </a:p>
        </p:txBody>
      </p:sp>
      <p:sp>
        <p:nvSpPr>
          <p:cNvPr id="21508" name="Rectangle 4"/>
          <p:cNvSpPr>
            <a:spLocks noGrp="1" noChangeArrowheads="1"/>
          </p:cNvSpPr>
          <p:nvPr>
            <p:ph type="subTitle" sz="quarter" idx="1"/>
          </p:nvPr>
        </p:nvSpPr>
        <p:spPr>
          <a:xfrm>
            <a:off x="921731" y="1151243"/>
            <a:ext cx="7713214" cy="980537"/>
          </a:xfrm>
        </p:spPr>
        <p:txBody>
          <a:bodyPr/>
          <a:lstStyle>
            <a:lvl1pPr marL="0" indent="0">
              <a:spcBef>
                <a:spcPct val="0"/>
              </a:spcBef>
              <a:buFont typeface="Wingdings" pitchFamily="2" charset="2"/>
              <a:buNone/>
              <a:defRPr sz="2177" baseline="0">
                <a:solidFill>
                  <a:schemeClr val="tx1"/>
                </a:solidFill>
                <a:latin typeface="+mn-lt"/>
              </a:defRPr>
            </a:lvl1pPr>
          </a:lstStyle>
          <a:p>
            <a:r>
              <a:rPr lang="de-DE" smtClean="0"/>
              <a:t>Formatvorlage des Untertitelmasters durch Klicken bearbeiten</a:t>
            </a:r>
            <a:endParaRPr lang="de-DE" dirty="0"/>
          </a:p>
        </p:txBody>
      </p:sp>
      <p:sp>
        <p:nvSpPr>
          <p:cNvPr id="2" name="Titel 1"/>
          <p:cNvSpPr>
            <a:spLocks noGrp="1"/>
          </p:cNvSpPr>
          <p:nvPr>
            <p:ph type="title"/>
          </p:nvPr>
        </p:nvSpPr>
        <p:spPr>
          <a:xfrm>
            <a:off x="921731" y="563448"/>
            <a:ext cx="7691494" cy="713805"/>
          </a:xfrm>
        </p:spPr>
        <p:txBody>
          <a:bodyPr/>
          <a:lstStyle>
            <a:lvl1pPr>
              <a:lnSpc>
                <a:spcPct val="100000"/>
              </a:lnSpc>
              <a:defRPr sz="3265" b="0" i="0" baseline="0">
                <a:solidFill>
                  <a:schemeClr val="tx1"/>
                </a:solidFill>
                <a:latin typeface="+mj-lt"/>
              </a:defRPr>
            </a:lvl1pPr>
          </a:lstStyle>
          <a:p>
            <a:r>
              <a:rPr lang="de-DE" smtClean="0"/>
              <a:t>Titelmasterformat durch Klicken bearbeiten</a:t>
            </a:r>
            <a:endParaRPr lang="de-DE" dirty="0"/>
          </a:p>
        </p:txBody>
      </p:sp>
      <p:sp>
        <p:nvSpPr>
          <p:cNvPr id="15" name="Text Box 6"/>
          <p:cNvSpPr txBox="1">
            <a:spLocks noChangeArrowheads="1"/>
          </p:cNvSpPr>
          <p:nvPr userDrawn="1"/>
        </p:nvSpPr>
        <p:spPr bwMode="auto">
          <a:xfrm>
            <a:off x="5434044" y="4562419"/>
            <a:ext cx="1828528" cy="334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95363" eaLnBrk="0" hangingPunct="0">
              <a:defRPr sz="2400">
                <a:solidFill>
                  <a:srgbClr val="8B711C"/>
                </a:solidFill>
                <a:latin typeface="Arial Narrow" charset="0"/>
                <a:ea typeface="ＭＳ Ｐゴシック" charset="0"/>
                <a:cs typeface="ＭＳ Ｐゴシック" charset="0"/>
              </a:defRPr>
            </a:lvl1pPr>
            <a:lvl2pPr marL="742950" indent="-285750" defTabSz="995363" eaLnBrk="0" hangingPunct="0">
              <a:defRPr sz="2400">
                <a:solidFill>
                  <a:srgbClr val="8B711C"/>
                </a:solidFill>
                <a:latin typeface="Arial Narrow" charset="0"/>
                <a:ea typeface="ＭＳ Ｐゴシック" charset="0"/>
              </a:defRPr>
            </a:lvl2pPr>
            <a:lvl3pPr marL="1143000" indent="-228600" defTabSz="995363" eaLnBrk="0" hangingPunct="0">
              <a:defRPr sz="2400">
                <a:solidFill>
                  <a:srgbClr val="8B711C"/>
                </a:solidFill>
                <a:latin typeface="Arial Narrow" charset="0"/>
                <a:ea typeface="ＭＳ Ｐゴシック" charset="0"/>
              </a:defRPr>
            </a:lvl3pPr>
            <a:lvl4pPr marL="1600200" indent="-228600" defTabSz="995363" eaLnBrk="0" hangingPunct="0">
              <a:defRPr sz="2400">
                <a:solidFill>
                  <a:srgbClr val="8B711C"/>
                </a:solidFill>
                <a:latin typeface="Arial Narrow" charset="0"/>
                <a:ea typeface="ＭＳ Ｐゴシック" charset="0"/>
              </a:defRPr>
            </a:lvl4pPr>
            <a:lvl5pPr marL="2057400" indent="-228600" defTabSz="995363" eaLnBrk="0" hangingPunct="0">
              <a:defRPr sz="2400">
                <a:solidFill>
                  <a:srgbClr val="8B711C"/>
                </a:solidFill>
                <a:latin typeface="Arial Narrow" charset="0"/>
                <a:ea typeface="ＭＳ Ｐゴシック" charset="0"/>
              </a:defRPr>
            </a:lvl5pPr>
            <a:lvl6pPr marL="2514600" indent="-228600" defTabSz="995363" eaLnBrk="0" fontAlgn="base" hangingPunct="0">
              <a:spcBef>
                <a:spcPct val="0"/>
              </a:spcBef>
              <a:spcAft>
                <a:spcPct val="0"/>
              </a:spcAft>
              <a:defRPr sz="2400">
                <a:solidFill>
                  <a:srgbClr val="8B711C"/>
                </a:solidFill>
                <a:latin typeface="Arial Narrow" charset="0"/>
                <a:ea typeface="ＭＳ Ｐゴシック" charset="0"/>
              </a:defRPr>
            </a:lvl6pPr>
            <a:lvl7pPr marL="2971800" indent="-228600" defTabSz="995363" eaLnBrk="0" fontAlgn="base" hangingPunct="0">
              <a:spcBef>
                <a:spcPct val="0"/>
              </a:spcBef>
              <a:spcAft>
                <a:spcPct val="0"/>
              </a:spcAft>
              <a:defRPr sz="2400">
                <a:solidFill>
                  <a:srgbClr val="8B711C"/>
                </a:solidFill>
                <a:latin typeface="Arial Narrow" charset="0"/>
                <a:ea typeface="ＭＳ Ｐゴシック" charset="0"/>
              </a:defRPr>
            </a:lvl7pPr>
            <a:lvl8pPr marL="3429000" indent="-228600" defTabSz="995363" eaLnBrk="0" fontAlgn="base" hangingPunct="0">
              <a:spcBef>
                <a:spcPct val="0"/>
              </a:spcBef>
              <a:spcAft>
                <a:spcPct val="0"/>
              </a:spcAft>
              <a:defRPr sz="2400">
                <a:solidFill>
                  <a:srgbClr val="8B711C"/>
                </a:solidFill>
                <a:latin typeface="Arial Narrow" charset="0"/>
                <a:ea typeface="ＭＳ Ｐゴシック" charset="0"/>
              </a:defRPr>
            </a:lvl8pPr>
            <a:lvl9pPr marL="3886200" indent="-228600" defTabSz="995363" eaLnBrk="0" fontAlgn="base" hangingPunct="0">
              <a:spcBef>
                <a:spcPct val="0"/>
              </a:spcBef>
              <a:spcAft>
                <a:spcPct val="0"/>
              </a:spcAft>
              <a:defRPr sz="2400">
                <a:solidFill>
                  <a:srgbClr val="8B711C"/>
                </a:solidFill>
                <a:latin typeface="Arial Narrow" charset="0"/>
                <a:ea typeface="ＭＳ Ｐゴシック" charset="0"/>
              </a:defRPr>
            </a:lvl9pPr>
          </a:lstStyle>
          <a:p>
            <a:pPr algn="r" eaLnBrk="1" hangingPunct="1">
              <a:defRPr/>
            </a:pPr>
            <a:r>
              <a:rPr lang="de-DE" sz="1088" dirty="0" smtClean="0">
                <a:solidFill>
                  <a:schemeClr val="tx1"/>
                </a:solidFill>
                <a:latin typeface="Calibri Light" charset="0"/>
                <a:cs typeface="Calibri Light" charset="0"/>
              </a:rPr>
              <a:t>Landeshauptstadt</a:t>
            </a:r>
          </a:p>
          <a:p>
            <a:pPr algn="r" eaLnBrk="1" hangingPunct="1">
              <a:defRPr/>
            </a:pPr>
            <a:r>
              <a:rPr lang="de-DE" sz="1088" dirty="0" smtClean="0">
                <a:solidFill>
                  <a:schemeClr val="tx1"/>
                </a:solidFill>
                <a:latin typeface="Calibri Light" charset="0"/>
                <a:cs typeface="Calibri Light" charset="0"/>
              </a:rPr>
              <a:t>Dresden</a:t>
            </a:r>
          </a:p>
        </p:txBody>
      </p:sp>
    </p:spTree>
    <p:extLst>
      <p:ext uri="{BB962C8B-B14F-4D97-AF65-F5344CB8AC3E}">
        <p14:creationId xmlns:p14="http://schemas.microsoft.com/office/powerpoint/2010/main" val="288026316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18561" y="465482"/>
            <a:ext cx="7755784" cy="783728"/>
          </a:xfrm>
        </p:spPr>
        <p:txBody>
          <a:body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lvl1pPr>
              <a:buClr>
                <a:schemeClr val="accent1">
                  <a:lumMod val="75000"/>
                </a:schemeClr>
              </a:buClr>
              <a:defRPr/>
            </a:lvl1pPr>
            <a:lvl2pPr>
              <a:buClr>
                <a:schemeClr val="accent1">
                  <a:lumMod val="75000"/>
                </a:schemeClr>
              </a:buClr>
              <a:defRPr b="0" i="0">
                <a:latin typeface="Calibri Light"/>
                <a:cs typeface="Calibri Light"/>
              </a:defRPr>
            </a:lvl2pPr>
            <a:lvl3pPr>
              <a:buClr>
                <a:schemeClr val="accent1">
                  <a:lumMod val="75000"/>
                </a:schemeClr>
              </a:buClr>
              <a:defRPr b="0" i="0">
                <a:latin typeface="Calibri Light"/>
                <a:cs typeface="Calibri Light"/>
              </a:defRPr>
            </a:lvl3pPr>
            <a:lvl4pPr>
              <a:buClr>
                <a:schemeClr val="accent1">
                  <a:lumMod val="75000"/>
                </a:schemeClr>
              </a:buClr>
              <a:defRPr b="0" i="0">
                <a:latin typeface="Calibri Light"/>
                <a:cs typeface="Calibri Light"/>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39340598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2953512" cy="1632204"/>
          </a:xfrm>
        </p:spPr>
        <p:txBody>
          <a:bodyPr anchor="b">
            <a:normAutofit/>
          </a:bodyPr>
          <a:lstStyle>
            <a:lvl1pPr algn="l">
              <a:defRPr sz="2800" b="0"/>
            </a:lvl1pPr>
          </a:lstStyle>
          <a:p>
            <a:r>
              <a:rPr lang="de-DE" smtClean="0"/>
              <a:t>Titelmasterformat durch Klicken bearbeiten</a:t>
            </a:r>
            <a:endParaRPr lang="en-US" dirty="0"/>
          </a:p>
        </p:txBody>
      </p:sp>
      <p:sp>
        <p:nvSpPr>
          <p:cNvPr id="3" name="Picture Placeholder 2"/>
          <p:cNvSpPr>
            <a:spLocks noGrp="1"/>
          </p:cNvSpPr>
          <p:nvPr>
            <p:ph type="pic" idx="1"/>
          </p:nvPr>
        </p:nvSpPr>
        <p:spPr>
          <a:xfrm>
            <a:off x="4191000" y="1714500"/>
            <a:ext cx="4038600" cy="25146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914400" y="3044952"/>
            <a:ext cx="2953512" cy="16870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a:xfrm>
            <a:off x="1835696" y="4803998"/>
            <a:ext cx="792088" cy="223439"/>
          </a:xfrm>
          <a:prstGeom prst="rect">
            <a:avLst/>
          </a:prstGeom>
        </p:spPr>
        <p:txBody>
          <a:bodyPr/>
          <a:lstStyle/>
          <a:p>
            <a:fld id="{53872991-88BA-45C1-B42C-F2F83B1EDF64}" type="datetime1">
              <a:rPr lang="de-DE" smtClean="0"/>
              <a:t>08.11.2022</a:t>
            </a:fld>
            <a:endParaRPr lang="de-DE"/>
          </a:p>
        </p:txBody>
      </p:sp>
      <p:sp>
        <p:nvSpPr>
          <p:cNvPr id="6" name="Footer Placeholder 5"/>
          <p:cNvSpPr>
            <a:spLocks noGrp="1"/>
          </p:cNvSpPr>
          <p:nvPr>
            <p:ph type="ftr" sz="quarter" idx="11"/>
          </p:nvPr>
        </p:nvSpPr>
        <p:spPr/>
        <p:txBody>
          <a:bodyPr/>
          <a:lstStyle/>
          <a:p>
            <a:r>
              <a:rPr lang="de-DE" smtClean="0"/>
              <a:t>Landeshauptstadt Dresden</a:t>
            </a:r>
            <a:endParaRPr lang="de-DE"/>
          </a:p>
        </p:txBody>
      </p:sp>
      <p:sp>
        <p:nvSpPr>
          <p:cNvPr id="7" name="Slide Number Placeholder 6"/>
          <p:cNvSpPr>
            <a:spLocks noGrp="1"/>
          </p:cNvSpPr>
          <p:nvPr>
            <p:ph type="sldNum" sz="quarter" idx="12"/>
          </p:nvPr>
        </p:nvSpPr>
        <p:spPr>
          <a:xfrm>
            <a:off x="899592" y="4803998"/>
            <a:ext cx="941203" cy="226314"/>
          </a:xfrm>
          <a:prstGeom prst="rect">
            <a:avLst/>
          </a:prstGeom>
        </p:spPr>
        <p:txBody>
          <a:bodyPr/>
          <a:lstStyle/>
          <a:p>
            <a:fld id="{B4E29C59-F73F-4555-A3FC-98B3973F609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181" y="3305533"/>
            <a:ext cx="7772943" cy="1021573"/>
          </a:xfrm>
        </p:spPr>
        <p:txBody>
          <a:bodyPr/>
          <a:lstStyle>
            <a:lvl1pPr algn="l">
              <a:defRPr sz="2721" b="0" cap="none"/>
            </a:lvl1pPr>
          </a:lstStyle>
          <a:p>
            <a:r>
              <a:rPr lang="de-DE" smtClean="0"/>
              <a:t>Titelmasterformat durch Klicken bearbeiten</a:t>
            </a:r>
            <a:endParaRPr lang="de-DE" dirty="0"/>
          </a:p>
        </p:txBody>
      </p:sp>
      <p:sp>
        <p:nvSpPr>
          <p:cNvPr id="3" name="Textplatzhalter 2"/>
          <p:cNvSpPr>
            <a:spLocks noGrp="1"/>
          </p:cNvSpPr>
          <p:nvPr>
            <p:ph type="body" idx="1"/>
          </p:nvPr>
        </p:nvSpPr>
        <p:spPr>
          <a:xfrm>
            <a:off x="722181" y="2180292"/>
            <a:ext cx="7772943" cy="1125242"/>
          </a:xfrm>
        </p:spPr>
        <p:txBody>
          <a:bodyPr anchor="b"/>
          <a:lstStyle>
            <a:lvl1pPr marL="0" indent="0">
              <a:buNone/>
              <a:defRPr sz="1360"/>
            </a:lvl1pPr>
            <a:lvl2pPr marL="310987" indent="0">
              <a:buNone/>
              <a:defRPr sz="1224"/>
            </a:lvl2pPr>
            <a:lvl3pPr marL="621975" indent="0">
              <a:buNone/>
              <a:defRPr sz="1088"/>
            </a:lvl3pPr>
            <a:lvl4pPr marL="932962" indent="0">
              <a:buNone/>
              <a:defRPr sz="952"/>
            </a:lvl4pPr>
            <a:lvl5pPr marL="1243950" indent="0">
              <a:buNone/>
              <a:defRPr sz="952"/>
            </a:lvl5pPr>
            <a:lvl6pPr marL="1554937" indent="0">
              <a:buNone/>
              <a:defRPr sz="952"/>
            </a:lvl6pPr>
            <a:lvl7pPr marL="1865925" indent="0">
              <a:buNone/>
              <a:defRPr sz="952"/>
            </a:lvl7pPr>
            <a:lvl8pPr marL="2176912" indent="0">
              <a:buNone/>
              <a:defRPr sz="952"/>
            </a:lvl8pPr>
            <a:lvl9pPr marL="2487900" indent="0">
              <a:buNone/>
              <a:defRPr sz="952"/>
            </a:lvl9pPr>
          </a:lstStyle>
          <a:p>
            <a:pPr lvl="0"/>
            <a:r>
              <a:rPr lang="de-DE" smtClean="0"/>
              <a:t>Formatvorlagen des Textmasters bearbeiten</a:t>
            </a:r>
          </a:p>
        </p:txBody>
      </p:sp>
    </p:spTree>
    <p:extLst>
      <p:ext uri="{BB962C8B-B14F-4D97-AF65-F5344CB8AC3E}">
        <p14:creationId xmlns:p14="http://schemas.microsoft.com/office/powerpoint/2010/main" val="425610311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15953" y="465482"/>
            <a:ext cx="7758392" cy="713805"/>
          </a:xfrm>
        </p:spPr>
        <p:txBody>
          <a:bodyPr/>
          <a:lstStyle/>
          <a:p>
            <a:r>
              <a:rPr lang="de-DE" smtClean="0"/>
              <a:t>Titelmasterformat durch Klicken bearbeiten</a:t>
            </a:r>
            <a:endParaRPr lang="de-DE" dirty="0"/>
          </a:p>
        </p:txBody>
      </p:sp>
      <p:sp>
        <p:nvSpPr>
          <p:cNvPr id="3" name="Inhaltsplatzhalter 2"/>
          <p:cNvSpPr>
            <a:spLocks noGrp="1"/>
          </p:cNvSpPr>
          <p:nvPr>
            <p:ph sz="half" idx="1"/>
          </p:nvPr>
        </p:nvSpPr>
        <p:spPr>
          <a:xfrm>
            <a:off x="815954" y="1471886"/>
            <a:ext cx="3887723" cy="2561491"/>
          </a:xfrm>
        </p:spPr>
        <p:txBody>
          <a:bodyPr/>
          <a:lstStyle>
            <a:lvl1pPr>
              <a:defRPr sz="1905"/>
            </a:lvl1pPr>
            <a:lvl2pPr>
              <a:defRPr sz="1632"/>
            </a:lvl2pPr>
            <a:lvl3pPr>
              <a:defRPr sz="1360"/>
            </a:lvl3pPr>
            <a:lvl4pPr>
              <a:defRPr sz="1224"/>
            </a:lvl4pPr>
            <a:lvl5pPr>
              <a:defRPr sz="1224" b="0" i="0">
                <a:latin typeface="Calibri Light"/>
                <a:cs typeface="Calibri Light"/>
              </a:defRPr>
            </a:lvl5pPr>
            <a:lvl6pPr>
              <a:defRPr sz="1224"/>
            </a:lvl6pPr>
            <a:lvl7pPr>
              <a:defRPr sz="1224"/>
            </a:lvl7pPr>
            <a:lvl8pPr>
              <a:defRPr sz="1224"/>
            </a:lvl8pPr>
            <a:lvl9pPr>
              <a:defRPr sz="1224"/>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833995" y="1471886"/>
            <a:ext cx="3781945" cy="2561491"/>
          </a:xfrm>
        </p:spPr>
        <p:txBody>
          <a:bodyPr/>
          <a:lstStyle>
            <a:lvl1pPr>
              <a:defRPr sz="1905"/>
            </a:lvl1pPr>
            <a:lvl2pPr>
              <a:defRPr sz="1632"/>
            </a:lvl2pPr>
            <a:lvl3pPr>
              <a:defRPr sz="1360"/>
            </a:lvl3pPr>
            <a:lvl4pPr>
              <a:defRPr sz="1224"/>
            </a:lvl4pPr>
            <a:lvl5pPr>
              <a:defRPr sz="1224" b="0" i="0">
                <a:latin typeface="Calibri Light"/>
                <a:cs typeface="Calibri Light"/>
              </a:defRPr>
            </a:lvl5pPr>
            <a:lvl6pPr>
              <a:defRPr sz="1224"/>
            </a:lvl6pPr>
            <a:lvl7pPr>
              <a:defRPr sz="1224"/>
            </a:lvl7pPr>
            <a:lvl8pPr>
              <a:defRPr sz="1224"/>
            </a:lvl8pPr>
            <a:lvl9pPr>
              <a:defRPr sz="1224"/>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9212373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LH Dresden">
    <p:spTree>
      <p:nvGrpSpPr>
        <p:cNvPr id="1" name=""/>
        <p:cNvGrpSpPr/>
        <p:nvPr/>
      </p:nvGrpSpPr>
      <p:grpSpPr>
        <a:xfrm>
          <a:off x="0" y="0"/>
          <a:ext cx="0" cy="0"/>
          <a:chOff x="0" y="0"/>
          <a:chExt cx="0" cy="0"/>
        </a:xfrm>
      </p:grpSpPr>
      <p:sp>
        <p:nvSpPr>
          <p:cNvPr id="2" name="Titel 1"/>
          <p:cNvSpPr>
            <a:spLocks noGrp="1"/>
          </p:cNvSpPr>
          <p:nvPr>
            <p:ph type="title"/>
          </p:nvPr>
        </p:nvSpPr>
        <p:spPr>
          <a:xfrm>
            <a:off x="457472" y="206259"/>
            <a:ext cx="8229057" cy="85743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472" y="1151159"/>
            <a:ext cx="4039867" cy="479470"/>
          </a:xfrm>
        </p:spPr>
        <p:txBody>
          <a:bodyPr anchor="b"/>
          <a:lstStyle>
            <a:lvl1pPr marL="0" indent="0">
              <a:buNone/>
              <a:defRPr sz="1632" b="1"/>
            </a:lvl1pPr>
            <a:lvl2pPr marL="310987" indent="0">
              <a:buNone/>
              <a:defRPr sz="1360" b="1"/>
            </a:lvl2pPr>
            <a:lvl3pPr marL="621975" indent="0">
              <a:buNone/>
              <a:defRPr sz="1224" b="1"/>
            </a:lvl3pPr>
            <a:lvl4pPr marL="932962" indent="0">
              <a:buNone/>
              <a:defRPr sz="1088" b="1"/>
            </a:lvl4pPr>
            <a:lvl5pPr marL="1243950" indent="0">
              <a:buNone/>
              <a:defRPr sz="1088" b="1"/>
            </a:lvl5pPr>
            <a:lvl6pPr marL="1554937" indent="0">
              <a:buNone/>
              <a:defRPr sz="1088" b="1"/>
            </a:lvl6pPr>
            <a:lvl7pPr marL="1865925" indent="0">
              <a:buNone/>
              <a:defRPr sz="1088" b="1"/>
            </a:lvl7pPr>
            <a:lvl8pPr marL="2176912" indent="0">
              <a:buNone/>
              <a:defRPr sz="1088" b="1"/>
            </a:lvl8pPr>
            <a:lvl9pPr marL="2487900" indent="0">
              <a:buNone/>
              <a:defRPr sz="1088" b="1"/>
            </a:lvl9pPr>
          </a:lstStyle>
          <a:p>
            <a:pPr lvl="0"/>
            <a:r>
              <a:rPr lang="de-DE" smtClean="0"/>
              <a:t>Formatvorlagen des Textmasters bearbeiten</a:t>
            </a:r>
          </a:p>
        </p:txBody>
      </p:sp>
      <p:sp>
        <p:nvSpPr>
          <p:cNvPr id="4" name="Inhaltsplatzhalter 3"/>
          <p:cNvSpPr>
            <a:spLocks noGrp="1"/>
          </p:cNvSpPr>
          <p:nvPr>
            <p:ph sz="half" idx="2"/>
          </p:nvPr>
        </p:nvSpPr>
        <p:spPr>
          <a:xfrm>
            <a:off x="457472" y="1630629"/>
            <a:ext cx="4039867" cy="2964289"/>
          </a:xfrm>
        </p:spPr>
        <p:txBody>
          <a:bodyPr/>
          <a:lstStyle>
            <a:lvl1pPr>
              <a:defRPr sz="1632"/>
            </a:lvl1pPr>
            <a:lvl2pPr>
              <a:buClr>
                <a:schemeClr val="accent1">
                  <a:lumMod val="75000"/>
                </a:schemeClr>
              </a:buClr>
              <a:defRPr sz="1360" b="0" i="0">
                <a:latin typeface="Calibri Light"/>
                <a:cs typeface="Calibri Light"/>
              </a:defRPr>
            </a:lvl2pPr>
            <a:lvl3pPr>
              <a:buClr>
                <a:schemeClr val="accent1">
                  <a:lumMod val="75000"/>
                </a:schemeClr>
              </a:buClr>
              <a:defRPr sz="1224" b="0" i="0">
                <a:latin typeface="Calibri Light"/>
                <a:cs typeface="Calibri Light"/>
              </a:defRPr>
            </a:lvl3pPr>
            <a:lvl4pPr>
              <a:buClr>
                <a:schemeClr val="accent1">
                  <a:lumMod val="75000"/>
                </a:schemeClr>
              </a:buClr>
              <a:defRPr sz="1088" b="0" i="0">
                <a:latin typeface="Calibri Light"/>
                <a:cs typeface="Calibri Light"/>
              </a:defRPr>
            </a:lvl4pPr>
            <a:lvl5pPr>
              <a:defRPr sz="1088" b="0" i="0">
                <a:latin typeface="Calibri Light"/>
                <a:cs typeface="Calibri Light"/>
              </a:defRPr>
            </a:lvl5pPr>
            <a:lvl6pPr>
              <a:defRPr sz="1088"/>
            </a:lvl6pPr>
            <a:lvl7pPr>
              <a:defRPr sz="1088"/>
            </a:lvl7pPr>
            <a:lvl8pPr>
              <a:defRPr sz="1088"/>
            </a:lvl8pPr>
            <a:lvl9pPr>
              <a:defRPr sz="1088"/>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p:txBody>
      </p:sp>
      <p:sp>
        <p:nvSpPr>
          <p:cNvPr id="5" name="Textplatzhalter 4"/>
          <p:cNvSpPr>
            <a:spLocks noGrp="1"/>
          </p:cNvSpPr>
          <p:nvPr>
            <p:ph type="body" sz="quarter" idx="3"/>
          </p:nvPr>
        </p:nvSpPr>
        <p:spPr>
          <a:xfrm>
            <a:off x="4645304" y="1151159"/>
            <a:ext cx="4041225" cy="479470"/>
          </a:xfrm>
        </p:spPr>
        <p:txBody>
          <a:bodyPr anchor="b"/>
          <a:lstStyle>
            <a:lvl1pPr marL="0" indent="0">
              <a:buNone/>
              <a:defRPr sz="1632" b="1"/>
            </a:lvl1pPr>
            <a:lvl2pPr marL="310987" indent="0">
              <a:buNone/>
              <a:defRPr sz="1360" b="1"/>
            </a:lvl2pPr>
            <a:lvl3pPr marL="621975" indent="0">
              <a:buNone/>
              <a:defRPr sz="1224" b="1"/>
            </a:lvl3pPr>
            <a:lvl4pPr marL="932962" indent="0">
              <a:buNone/>
              <a:defRPr sz="1088" b="1"/>
            </a:lvl4pPr>
            <a:lvl5pPr marL="1243950" indent="0">
              <a:buNone/>
              <a:defRPr sz="1088" b="1"/>
            </a:lvl5pPr>
            <a:lvl6pPr marL="1554937" indent="0">
              <a:buNone/>
              <a:defRPr sz="1088" b="1"/>
            </a:lvl6pPr>
            <a:lvl7pPr marL="1865925" indent="0">
              <a:buNone/>
              <a:defRPr sz="1088" b="1"/>
            </a:lvl7pPr>
            <a:lvl8pPr marL="2176912" indent="0">
              <a:buNone/>
              <a:defRPr sz="1088" b="1"/>
            </a:lvl8pPr>
            <a:lvl9pPr marL="2487900" indent="0">
              <a:buNone/>
              <a:defRPr sz="1088" b="1"/>
            </a:lvl9pPr>
          </a:lstStyle>
          <a:p>
            <a:pPr lvl="0"/>
            <a:r>
              <a:rPr lang="de-DE" smtClean="0"/>
              <a:t>Formatvorlagen des Textmasters bearbeiten</a:t>
            </a:r>
          </a:p>
        </p:txBody>
      </p:sp>
      <p:sp>
        <p:nvSpPr>
          <p:cNvPr id="6" name="Inhaltsplatzhalter 5"/>
          <p:cNvSpPr>
            <a:spLocks noGrp="1"/>
          </p:cNvSpPr>
          <p:nvPr>
            <p:ph sz="quarter" idx="4"/>
          </p:nvPr>
        </p:nvSpPr>
        <p:spPr>
          <a:xfrm>
            <a:off x="4645304" y="1630629"/>
            <a:ext cx="4041225" cy="2964289"/>
          </a:xfrm>
        </p:spPr>
        <p:txBody>
          <a:bodyPr/>
          <a:lstStyle>
            <a:lvl1pPr>
              <a:defRPr sz="1632"/>
            </a:lvl1pPr>
            <a:lvl2pPr>
              <a:buClr>
                <a:schemeClr val="accent1">
                  <a:lumMod val="75000"/>
                </a:schemeClr>
              </a:buClr>
              <a:defRPr sz="1360" b="0" i="0">
                <a:latin typeface="Calibri Light"/>
                <a:cs typeface="Calibri Light"/>
              </a:defRPr>
            </a:lvl2pPr>
            <a:lvl3pPr>
              <a:buClr>
                <a:schemeClr val="accent1">
                  <a:lumMod val="75000"/>
                </a:schemeClr>
              </a:buClr>
              <a:defRPr sz="1224" b="0" i="0">
                <a:latin typeface="Calibri Light"/>
                <a:cs typeface="Calibri Light"/>
              </a:defRPr>
            </a:lvl3pPr>
            <a:lvl4pPr>
              <a:buClr>
                <a:schemeClr val="accent1">
                  <a:lumMod val="75000"/>
                </a:schemeClr>
              </a:buClr>
              <a:defRPr sz="1088" b="0" i="0">
                <a:latin typeface="Calibri Light"/>
                <a:cs typeface="Calibri Light"/>
              </a:defRPr>
            </a:lvl4pPr>
            <a:lvl5pPr>
              <a:defRPr sz="1088" b="0" i="0">
                <a:latin typeface="Calibri Light"/>
                <a:cs typeface="Calibri Light"/>
              </a:defRPr>
            </a:lvl5pPr>
            <a:lvl6pPr>
              <a:defRPr sz="1088"/>
            </a:lvl6pPr>
            <a:lvl7pPr>
              <a:defRPr sz="1088"/>
            </a:lvl7pPr>
            <a:lvl8pPr>
              <a:defRPr sz="1088"/>
            </a:lvl8pPr>
            <a:lvl9pPr>
              <a:defRPr sz="1088"/>
            </a:lvl9pPr>
          </a:lstStyle>
          <a:p>
            <a:pPr marL="239719" marR="0" lvl="0" indent="-239719" algn="l" defTabSz="677046" rtl="0" eaLnBrk="1" fontAlgn="base" latinLnBrk="0" hangingPunct="1">
              <a:lnSpc>
                <a:spcPct val="110000"/>
              </a:lnSpc>
              <a:spcBef>
                <a:spcPct val="50000"/>
              </a:spcBef>
              <a:spcAft>
                <a:spcPct val="0"/>
              </a:spcAft>
              <a:buClr>
                <a:schemeClr val="accent1">
                  <a:lumMod val="75000"/>
                </a:schemeClr>
              </a:buClr>
              <a:buSzTx/>
              <a:buFont typeface="Wingdings" pitchFamily="2" charset="2"/>
              <a:buChar char="n"/>
              <a:tabLst/>
              <a:defRPr/>
            </a:pPr>
            <a:r>
              <a:rPr lang="de-DE" smtClean="0"/>
              <a:t>Formatvorlagen des Textmasters bearbeiten</a:t>
            </a:r>
          </a:p>
          <a:p>
            <a:pPr marL="239719" marR="0" lvl="1" indent="-239719" algn="l" defTabSz="677046" rtl="0" eaLnBrk="1" fontAlgn="base" latinLnBrk="0" hangingPunct="1">
              <a:lnSpc>
                <a:spcPct val="110000"/>
              </a:lnSpc>
              <a:spcBef>
                <a:spcPct val="50000"/>
              </a:spcBef>
              <a:spcAft>
                <a:spcPct val="0"/>
              </a:spcAft>
              <a:buClr>
                <a:schemeClr val="accent1">
                  <a:lumMod val="75000"/>
                </a:schemeClr>
              </a:buClr>
              <a:buSzTx/>
              <a:buFont typeface="Wingdings" pitchFamily="2" charset="2"/>
              <a:buChar char="n"/>
              <a:tabLst/>
              <a:defRPr/>
            </a:pPr>
            <a:r>
              <a:rPr lang="de-DE" smtClean="0"/>
              <a:t>Zweite Ebene</a:t>
            </a:r>
          </a:p>
          <a:p>
            <a:pPr marL="239719" marR="0" lvl="2" indent="-239719" algn="l" defTabSz="677046" rtl="0" eaLnBrk="1" fontAlgn="base" latinLnBrk="0" hangingPunct="1">
              <a:lnSpc>
                <a:spcPct val="110000"/>
              </a:lnSpc>
              <a:spcBef>
                <a:spcPct val="50000"/>
              </a:spcBef>
              <a:spcAft>
                <a:spcPct val="0"/>
              </a:spcAft>
              <a:buClr>
                <a:schemeClr val="accent1">
                  <a:lumMod val="75000"/>
                </a:schemeClr>
              </a:buClr>
              <a:buSzTx/>
              <a:buFont typeface="Wingdings" pitchFamily="2" charset="2"/>
              <a:buChar char="n"/>
              <a:tabLst/>
              <a:defRPr/>
            </a:pPr>
            <a:r>
              <a:rPr lang="de-DE" smtClean="0"/>
              <a:t>Dritte Ebene</a:t>
            </a:r>
          </a:p>
          <a:p>
            <a:pPr marL="239719" marR="0" lvl="3" indent="-239719" algn="l" defTabSz="677046" rtl="0" eaLnBrk="1" fontAlgn="base" latinLnBrk="0" hangingPunct="1">
              <a:lnSpc>
                <a:spcPct val="110000"/>
              </a:lnSpc>
              <a:spcBef>
                <a:spcPct val="50000"/>
              </a:spcBef>
              <a:spcAft>
                <a:spcPct val="0"/>
              </a:spcAft>
              <a:buClr>
                <a:schemeClr val="accent1">
                  <a:lumMod val="75000"/>
                </a:schemeClr>
              </a:buClr>
              <a:buSzTx/>
              <a:buFont typeface="Wingdings" pitchFamily="2" charset="2"/>
              <a:buChar char="n"/>
              <a:tabLst/>
              <a:defRPr/>
            </a:pPr>
            <a:r>
              <a:rPr lang="de-DE" smtClean="0"/>
              <a:t>Vierte Ebene</a:t>
            </a:r>
          </a:p>
        </p:txBody>
      </p:sp>
    </p:spTree>
    <p:extLst>
      <p:ext uri="{BB962C8B-B14F-4D97-AF65-F5344CB8AC3E}">
        <p14:creationId xmlns:p14="http://schemas.microsoft.com/office/powerpoint/2010/main" val="23239702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18563" y="465431"/>
            <a:ext cx="7755295" cy="832761"/>
          </a:xfrm>
        </p:spPr>
        <p:txBody>
          <a:bodyPr/>
          <a:lstStyle/>
          <a:p>
            <a:r>
              <a:rPr lang="de-DE" smtClean="0"/>
              <a:t>Titelmasterformat durch Klicken bearbeiten</a:t>
            </a:r>
            <a:endParaRPr lang="de-DE" dirty="0"/>
          </a:p>
        </p:txBody>
      </p:sp>
    </p:spTree>
    <p:extLst>
      <p:ext uri="{BB962C8B-B14F-4D97-AF65-F5344CB8AC3E}">
        <p14:creationId xmlns:p14="http://schemas.microsoft.com/office/powerpoint/2010/main" val="3263372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1301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72" y="205179"/>
            <a:ext cx="3008181" cy="871469"/>
          </a:xfrm>
        </p:spPr>
        <p:txBody>
          <a:bodyPr anchor="b"/>
          <a:lstStyle>
            <a:lvl1pPr algn="l">
              <a:defRPr sz="1360" b="0">
                <a:latin typeface="+mj-lt"/>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3575608" y="205179"/>
            <a:ext cx="5110921" cy="4389739"/>
          </a:xfrm>
          <a:ln>
            <a:noFill/>
          </a:ln>
        </p:spPr>
        <p:txBody>
          <a:bodyPr/>
          <a:lstStyle>
            <a:lvl1pPr>
              <a:defRPr sz="2177">
                <a:latin typeface="+mn-lt"/>
              </a:defRPr>
            </a:lvl1pPr>
            <a:lvl2pPr>
              <a:buClr>
                <a:schemeClr val="accent1">
                  <a:lumMod val="75000"/>
                </a:schemeClr>
              </a:buClr>
              <a:defRPr sz="1905">
                <a:latin typeface="+mn-lt"/>
              </a:defRPr>
            </a:lvl2pPr>
            <a:lvl3pPr>
              <a:buClr>
                <a:schemeClr val="accent1">
                  <a:lumMod val="75000"/>
                </a:schemeClr>
              </a:buClr>
              <a:defRPr sz="1632">
                <a:latin typeface="+mn-lt"/>
              </a:defRPr>
            </a:lvl3pPr>
            <a:lvl4pPr>
              <a:buClr>
                <a:schemeClr val="accent1">
                  <a:lumMod val="75000"/>
                </a:schemeClr>
              </a:buClr>
              <a:defRPr sz="1360">
                <a:latin typeface="+mn-lt"/>
              </a:defRPr>
            </a:lvl4pPr>
            <a:lvl5pPr>
              <a:defRPr sz="1360"/>
            </a:lvl5pPr>
            <a:lvl6pPr>
              <a:defRPr sz="1360"/>
            </a:lvl6pPr>
            <a:lvl7pPr>
              <a:defRPr sz="1360"/>
            </a:lvl7pPr>
            <a:lvl8pPr>
              <a:defRPr sz="1360"/>
            </a:lvl8pPr>
            <a:lvl9pPr>
              <a:defRPr sz="136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p:txBody>
      </p:sp>
      <p:sp>
        <p:nvSpPr>
          <p:cNvPr id="4" name="Textplatzhalter 3"/>
          <p:cNvSpPr>
            <a:spLocks noGrp="1"/>
          </p:cNvSpPr>
          <p:nvPr>
            <p:ph type="body" sz="half" idx="2"/>
          </p:nvPr>
        </p:nvSpPr>
        <p:spPr>
          <a:xfrm>
            <a:off x="457472" y="1076648"/>
            <a:ext cx="3008181" cy="3518270"/>
          </a:xfrm>
        </p:spPr>
        <p:txBody>
          <a:bodyPr/>
          <a:lstStyle>
            <a:lvl1pPr marL="0" indent="0">
              <a:buNone/>
              <a:defRPr sz="952">
                <a:latin typeface="+mn-lt"/>
              </a:defRPr>
            </a:lvl1pPr>
            <a:lvl2pPr marL="310987" indent="0">
              <a:buNone/>
              <a:defRPr sz="816"/>
            </a:lvl2pPr>
            <a:lvl3pPr marL="621975" indent="0">
              <a:buNone/>
              <a:defRPr sz="680"/>
            </a:lvl3pPr>
            <a:lvl4pPr marL="932962" indent="0">
              <a:buNone/>
              <a:defRPr sz="612"/>
            </a:lvl4pPr>
            <a:lvl5pPr marL="1243950" indent="0">
              <a:buNone/>
              <a:defRPr sz="612"/>
            </a:lvl5pPr>
            <a:lvl6pPr marL="1554937" indent="0">
              <a:buNone/>
              <a:defRPr sz="612"/>
            </a:lvl6pPr>
            <a:lvl7pPr marL="1865925" indent="0">
              <a:buNone/>
              <a:defRPr sz="612"/>
            </a:lvl7pPr>
            <a:lvl8pPr marL="2176912" indent="0">
              <a:buNone/>
              <a:defRPr sz="612"/>
            </a:lvl8pPr>
            <a:lvl9pPr marL="2487900" indent="0">
              <a:buNone/>
              <a:defRPr sz="612"/>
            </a:lvl9pPr>
          </a:lstStyle>
          <a:p>
            <a:pPr lvl="0"/>
            <a:r>
              <a:rPr lang="de-DE" smtClean="0"/>
              <a:t>Formatvorlagen des Textmasters bearbeiten</a:t>
            </a:r>
          </a:p>
        </p:txBody>
      </p:sp>
    </p:spTree>
    <p:extLst>
      <p:ext uri="{BB962C8B-B14F-4D97-AF65-F5344CB8AC3E}">
        <p14:creationId xmlns:p14="http://schemas.microsoft.com/office/powerpoint/2010/main" val="26901899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77528" y="15054"/>
            <a:ext cx="7142646" cy="425475"/>
          </a:xfrm>
        </p:spPr>
        <p:txBody>
          <a:bodyPr anchor="b"/>
          <a:lstStyle>
            <a:lvl1pPr algn="l">
              <a:defRPr sz="1632"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877528" y="563447"/>
            <a:ext cx="5849581" cy="3289143"/>
          </a:xfrm>
        </p:spPr>
        <p:txBody>
          <a:bodyPr/>
          <a:lstStyle>
            <a:lvl1pPr marL="0" indent="0">
              <a:buNone/>
              <a:defRPr sz="2177"/>
            </a:lvl1pPr>
            <a:lvl2pPr marL="310987" indent="0">
              <a:buNone/>
              <a:defRPr sz="1905"/>
            </a:lvl2pPr>
            <a:lvl3pPr marL="621975" indent="0">
              <a:buNone/>
              <a:defRPr sz="1632"/>
            </a:lvl3pPr>
            <a:lvl4pPr marL="932962" indent="0">
              <a:buNone/>
              <a:defRPr sz="1360"/>
            </a:lvl4pPr>
            <a:lvl5pPr marL="1243950" indent="0">
              <a:buNone/>
              <a:defRPr sz="1360"/>
            </a:lvl5pPr>
            <a:lvl6pPr marL="1554937" indent="0">
              <a:buNone/>
              <a:defRPr sz="1360"/>
            </a:lvl6pPr>
            <a:lvl7pPr marL="1865925" indent="0">
              <a:buNone/>
              <a:defRPr sz="1360"/>
            </a:lvl7pPr>
            <a:lvl8pPr marL="2176912" indent="0">
              <a:buNone/>
              <a:defRPr sz="1360"/>
            </a:lvl8pPr>
            <a:lvl9pPr marL="2487900" indent="0">
              <a:buNone/>
              <a:defRPr sz="1360"/>
            </a:lvl9pPr>
          </a:lstStyle>
          <a:p>
            <a:pPr lvl="0"/>
            <a:r>
              <a:rPr lang="de-DE" noProof="0" dirty="0" smtClean="0"/>
              <a:t>Bild durch Klicken auf Symbol hinzufügen</a:t>
            </a:r>
            <a:endParaRPr lang="de-DE" noProof="0" dirty="0"/>
          </a:p>
        </p:txBody>
      </p:sp>
      <p:sp>
        <p:nvSpPr>
          <p:cNvPr id="4" name="Textplatzhalter 3"/>
          <p:cNvSpPr>
            <a:spLocks noGrp="1"/>
          </p:cNvSpPr>
          <p:nvPr>
            <p:ph type="body" sz="half" idx="2"/>
          </p:nvPr>
        </p:nvSpPr>
        <p:spPr>
          <a:xfrm>
            <a:off x="877528" y="3943274"/>
            <a:ext cx="5486943" cy="391864"/>
          </a:xfrm>
        </p:spPr>
        <p:txBody>
          <a:bodyPr/>
          <a:lstStyle>
            <a:lvl1pPr marL="0" indent="0">
              <a:buNone/>
              <a:defRPr sz="952"/>
            </a:lvl1pPr>
            <a:lvl2pPr marL="310987" indent="0">
              <a:buNone/>
              <a:defRPr sz="816"/>
            </a:lvl2pPr>
            <a:lvl3pPr marL="621975" indent="0">
              <a:buNone/>
              <a:defRPr sz="680"/>
            </a:lvl3pPr>
            <a:lvl4pPr marL="932962" indent="0">
              <a:buNone/>
              <a:defRPr sz="612"/>
            </a:lvl4pPr>
            <a:lvl5pPr marL="1243950" indent="0">
              <a:buNone/>
              <a:defRPr sz="612"/>
            </a:lvl5pPr>
            <a:lvl6pPr marL="1554937" indent="0">
              <a:buNone/>
              <a:defRPr sz="612"/>
            </a:lvl6pPr>
            <a:lvl7pPr marL="1865925" indent="0">
              <a:buNone/>
              <a:defRPr sz="612"/>
            </a:lvl7pPr>
            <a:lvl8pPr marL="2176912" indent="0">
              <a:buNone/>
              <a:defRPr sz="612"/>
            </a:lvl8pPr>
            <a:lvl9pPr marL="2487900" indent="0">
              <a:buNone/>
              <a:defRPr sz="612"/>
            </a:lvl9pPr>
          </a:lstStyle>
          <a:p>
            <a:pPr lvl="0"/>
            <a:r>
              <a:rPr lang="de-DE" smtClean="0"/>
              <a:t>Formatvorlagen des Textmasters bearbeiten</a:t>
            </a:r>
          </a:p>
        </p:txBody>
      </p:sp>
    </p:spTree>
    <p:extLst>
      <p:ext uri="{BB962C8B-B14F-4D97-AF65-F5344CB8AC3E}">
        <p14:creationId xmlns:p14="http://schemas.microsoft.com/office/powerpoint/2010/main" val="37474753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lvl1pPr>
              <a:defRPr>
                <a:latin typeface="+mn-lt"/>
              </a:defRPr>
            </a:lvl1pPr>
            <a:lvl2pPr>
              <a:buClr>
                <a:schemeClr val="accent1">
                  <a:lumMod val="75000"/>
                </a:schemeClr>
              </a:buClr>
              <a:defRPr b="0" i="0">
                <a:latin typeface="+mn-lt"/>
                <a:cs typeface="Calibri Light"/>
              </a:defRPr>
            </a:lvl2pPr>
            <a:lvl3pPr>
              <a:buClr>
                <a:schemeClr val="accent1">
                  <a:lumMod val="75000"/>
                </a:schemeClr>
              </a:buClr>
              <a:defRPr b="0" i="0">
                <a:latin typeface="+mn-lt"/>
                <a:cs typeface="Calibri Light"/>
              </a:defRPr>
            </a:lvl3pPr>
            <a:lvl4pPr>
              <a:buClr>
                <a:schemeClr val="accent1">
                  <a:lumMod val="75000"/>
                </a:schemeClr>
              </a:buClr>
              <a:defRPr b="0" i="0">
                <a:latin typeface="+mn-lt"/>
                <a:cs typeface="Calibri Light"/>
              </a:defRPr>
            </a:lvl4pPr>
            <a:lvl5pPr>
              <a:defRPr b="0" i="0">
                <a:latin typeface="Calibri Light"/>
                <a:cs typeface="Calibri Light"/>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28033480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92387" y="637133"/>
            <a:ext cx="1923553" cy="3396244"/>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921731" y="637133"/>
            <a:ext cx="5640338" cy="3396244"/>
          </a:xfrm>
        </p:spPr>
        <p:txBody>
          <a:bodyPr vert="eaVert"/>
          <a:lstStyle>
            <a:lvl1pPr>
              <a:defRPr b="0" i="0">
                <a:latin typeface="+mn-lt"/>
                <a:cs typeface="Calibri Light"/>
              </a:defRPr>
            </a:lvl1pPr>
            <a:lvl2pPr>
              <a:buClr>
                <a:schemeClr val="accent1">
                  <a:lumMod val="75000"/>
                </a:schemeClr>
              </a:buClr>
              <a:defRPr b="0" i="0">
                <a:latin typeface="+mn-lt"/>
                <a:cs typeface="Calibri Light"/>
              </a:defRPr>
            </a:lvl2pPr>
            <a:lvl3pPr>
              <a:buClr>
                <a:schemeClr val="accent1">
                  <a:lumMod val="75000"/>
                </a:schemeClr>
              </a:buClr>
              <a:defRPr b="0" i="0">
                <a:latin typeface="+mn-lt"/>
                <a:cs typeface="Calibri Light"/>
              </a:defRPr>
            </a:lvl3pPr>
            <a:lvl4pPr>
              <a:buClr>
                <a:schemeClr val="accent1">
                  <a:lumMod val="75000"/>
                </a:schemeClr>
              </a:buClr>
              <a:defRPr b="0" i="0">
                <a:latin typeface="+mn-lt"/>
                <a:cs typeface="Calibri Light"/>
              </a:defRPr>
            </a:lvl4pPr>
            <a:lvl5pPr>
              <a:defRPr b="0" i="0" baseline="0">
                <a:latin typeface="Calibri Light"/>
                <a:cs typeface="Calibri Light"/>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5107911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7" name="Fußzeilenplatzhalter 3"/>
          <p:cNvSpPr>
            <a:spLocks noGrp="1"/>
          </p:cNvSpPr>
          <p:nvPr>
            <p:ph type="ftr" sz="quarter" idx="11"/>
          </p:nvPr>
        </p:nvSpPr>
        <p:spPr>
          <a:xfrm>
            <a:off x="7528" y="4731990"/>
            <a:ext cx="9167750" cy="424124"/>
          </a:xfrm>
        </p:spPr>
        <p:txBody>
          <a:bodyPr lIns="576000" rIns="576000" bIns="216000" anchor="t"/>
          <a:lstStyle/>
          <a:p>
            <a:pPr algn="l"/>
            <a:r>
              <a:rPr lang="de-DE" sz="900" smtClean="0">
                <a:solidFill>
                  <a:schemeClr val="tx1"/>
                </a:solidFill>
                <a:latin typeface="+mj-lt"/>
              </a:rPr>
              <a:t>Dienstberatung des Oberbürgermeisters I 4. Oktober 2022  </a:t>
            </a:r>
            <a:endParaRPr lang="de-DE" sz="900" dirty="0">
              <a:solidFill>
                <a:schemeClr val="tx1"/>
              </a:solidFill>
            </a:endParaRPr>
          </a:p>
        </p:txBody>
      </p:sp>
    </p:spTree>
    <p:extLst>
      <p:ext uri="{BB962C8B-B14F-4D97-AF65-F5344CB8AC3E}">
        <p14:creationId xmlns:p14="http://schemas.microsoft.com/office/powerpoint/2010/main" val="1063862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theme" Target="../theme/theme11.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3.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4.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vmlDrawing" Target="../drawings/vmlDrawing1.v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image" Target="../media/image2.emf"/><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oleObject" Target="../embeddings/oleObject1.bin"/><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ags" Target="../tags/tag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theme" Target="../theme/theme7.xml"/><Relationship Id="rId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418145"/>
            <a:ext cx="7315200" cy="865573"/>
          </a:xfrm>
          <a:prstGeom prst="rect">
            <a:avLst/>
          </a:prstGeom>
        </p:spPr>
        <p:txBody>
          <a:bodyPr vert="horz" lIns="0" tIns="45720" rIns="0" bIns="45720" rtlCol="0" anchor="b">
            <a:normAutofit/>
          </a:bodyPr>
          <a:lstStyle/>
          <a:p>
            <a:r>
              <a:rPr lang="de-DE" dirty="0" smtClean="0"/>
              <a:t>Titelmasterformat durch Klicken bearbeiten</a:t>
            </a:r>
            <a:endParaRPr lang="en-US" dirty="0"/>
          </a:p>
        </p:txBody>
      </p:sp>
      <p:sp>
        <p:nvSpPr>
          <p:cNvPr id="3" name="Text Placeholder 2"/>
          <p:cNvSpPr>
            <a:spLocks noGrp="1"/>
          </p:cNvSpPr>
          <p:nvPr>
            <p:ph type="body" idx="1"/>
          </p:nvPr>
        </p:nvSpPr>
        <p:spPr>
          <a:xfrm>
            <a:off x="914400" y="2283719"/>
            <a:ext cx="7315200" cy="2376264"/>
          </a:xfrm>
          <a:prstGeom prst="rect">
            <a:avLst/>
          </a:prstGeom>
        </p:spPr>
        <p:txBody>
          <a:bodyPr vert="horz" lIns="0" tIns="45720" rIns="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smtClean="0"/>
          </a:p>
        </p:txBody>
      </p:sp>
      <p:sp>
        <p:nvSpPr>
          <p:cNvPr id="5" name="Footer Placeholder 4"/>
          <p:cNvSpPr>
            <a:spLocks noGrp="1"/>
          </p:cNvSpPr>
          <p:nvPr>
            <p:ph type="ftr" sz="quarter" idx="3"/>
          </p:nvPr>
        </p:nvSpPr>
        <p:spPr>
          <a:xfrm>
            <a:off x="899592" y="267494"/>
            <a:ext cx="3168352" cy="360040"/>
          </a:xfrm>
          <a:prstGeom prst="rect">
            <a:avLst/>
          </a:prstGeom>
        </p:spPr>
        <p:txBody>
          <a:bodyPr vert="horz" lIns="0" tIns="0" rIns="91440" bIns="45720" rtlCol="0" anchor="t"/>
          <a:lstStyle>
            <a:lvl1pPr algn="l">
              <a:defRPr sz="1000">
                <a:solidFill>
                  <a:schemeClr val="tx1"/>
                </a:solidFill>
                <a:effectLst/>
              </a:defRPr>
            </a:lvl1pPr>
          </a:lstStyle>
          <a:p>
            <a:r>
              <a:rPr lang="de-DE" smtClean="0"/>
              <a:t>Landeshauptstadt Dresden</a:t>
            </a:r>
          </a:p>
          <a:p>
            <a:r>
              <a:rPr lang="de-DE" smtClean="0"/>
              <a:t>Amt für Presse-, Öffentlichkeitsarbeit und Protokoll</a:t>
            </a:r>
            <a:endParaRPr lang="de-DE"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hf hdr="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Dienstberatung des Oberbürgermeisters I 4. Oktober 2022  </a:t>
            </a:r>
            <a:endParaRPr lang="de-DE"/>
          </a:p>
        </p:txBody>
      </p:sp>
      <p:sp>
        <p:nvSpPr>
          <p:cNvPr id="6" name="Foliennummernplatzhalt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270DFBE-09FB-4605-8EC0-CA91665A2A71}" type="slidenum">
              <a:rPr lang="de-DE" smtClean="0"/>
              <a:t>‹Nr.›</a:t>
            </a:fld>
            <a:endParaRPr lang="de-DE"/>
          </a:p>
        </p:txBody>
      </p:sp>
    </p:spTree>
    <p:extLst>
      <p:ext uri="{BB962C8B-B14F-4D97-AF65-F5344CB8AC3E}">
        <p14:creationId xmlns:p14="http://schemas.microsoft.com/office/powerpoint/2010/main" val="161304777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descr="Master title style"/>
          <p:cNvSpPr>
            <a:spLocks noGrp="1"/>
          </p:cNvSpPr>
          <p:nvPr>
            <p:ph type="title"/>
          </p:nvPr>
        </p:nvSpPr>
        <p:spPr>
          <a:xfrm>
            <a:off x="539552" y="339502"/>
            <a:ext cx="8604448" cy="865573"/>
          </a:xfrm>
          <a:prstGeom prst="rect">
            <a:avLst/>
          </a:prstGeom>
        </p:spPr>
        <p:txBody>
          <a:bodyPr vert="horz" lIns="0" tIns="36000" rIns="0" bIns="45720" rtlCol="0" anchor="t">
            <a:noAutofit/>
          </a:bodyPr>
          <a:lstStyle/>
          <a:p>
            <a:pPr marL="0" lvl="0"/>
            <a:r>
              <a:rPr lang="de-DE" dirty="0"/>
              <a:t>Titelmasterformat durch Klicken bearbeiten</a:t>
            </a:r>
            <a:endParaRPr lang="en-US" dirty="0"/>
          </a:p>
        </p:txBody>
      </p:sp>
      <p:sp>
        <p:nvSpPr>
          <p:cNvPr id="3" name="Text Placeholder 2" descr="Master text style"/>
          <p:cNvSpPr>
            <a:spLocks noGrp="1"/>
          </p:cNvSpPr>
          <p:nvPr>
            <p:ph type="body" idx="1"/>
          </p:nvPr>
        </p:nvSpPr>
        <p:spPr>
          <a:xfrm>
            <a:off x="539552" y="1866199"/>
            <a:ext cx="8604448" cy="237626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descr="Date palceholder"/>
          <p:cNvSpPr>
            <a:spLocks noGrp="1"/>
          </p:cNvSpPr>
          <p:nvPr>
            <p:ph type="dt" sz="half" idx="2"/>
          </p:nvPr>
        </p:nvSpPr>
        <p:spPr>
          <a:xfrm>
            <a:off x="5508104" y="4723567"/>
            <a:ext cx="1008112" cy="184666"/>
          </a:xfrm>
          <a:prstGeom prst="rect">
            <a:avLst/>
          </a:prstGeom>
        </p:spPr>
        <p:txBody>
          <a:bodyPr vert="horz" wrap="square" lIns="0" tIns="0" rIns="91440" bIns="45720" rtlCol="0" anchor="t">
            <a:spAutoFit/>
          </a:bodyPr>
          <a:lstStyle>
            <a:lvl1pPr>
              <a:defRPr lang="de-DE" sz="900" smtClean="0">
                <a:effectLst/>
                <a:latin typeface="+mj-lt"/>
              </a:defRPr>
            </a:lvl1pPr>
          </a:lstStyle>
          <a:p>
            <a:r>
              <a:rPr lang="de-DE" smtClean="0"/>
              <a:t>31. August 2022</a:t>
            </a:r>
            <a:endParaRPr lang="en-US" dirty="0"/>
          </a:p>
        </p:txBody>
      </p:sp>
      <p:sp>
        <p:nvSpPr>
          <p:cNvPr id="6" name="Slide Number Placeholder 5" descr="Slide number placeholder"/>
          <p:cNvSpPr>
            <a:spLocks noGrp="1"/>
          </p:cNvSpPr>
          <p:nvPr>
            <p:ph type="sldNum" sz="quarter" idx="4"/>
          </p:nvPr>
        </p:nvSpPr>
        <p:spPr>
          <a:xfrm>
            <a:off x="6516216" y="4720692"/>
            <a:ext cx="2165339" cy="184666"/>
          </a:xfrm>
          <a:prstGeom prst="rect">
            <a:avLst/>
          </a:prstGeom>
        </p:spPr>
        <p:txBody>
          <a:bodyPr vert="horz" wrap="square" lIns="0" tIns="0" rIns="91440" bIns="45720" rtlCol="0" anchor="t">
            <a:spAutoFit/>
          </a:bodyPr>
          <a:lstStyle>
            <a:lvl1pPr algn="r">
              <a:defRPr lang="de-DE" sz="900" smtClean="0">
                <a:effectLst/>
                <a:latin typeface="+mj-lt"/>
              </a:defRPr>
            </a:lvl1pPr>
          </a:lstStyle>
          <a:p>
            <a:r>
              <a:rPr lang="en-US" dirty="0" err="1" smtClean="0"/>
              <a:t>Folie</a:t>
            </a:r>
            <a:r>
              <a:rPr lang="en-US" dirty="0" smtClean="0"/>
              <a:t> </a:t>
            </a:r>
            <a:fld id="{01810A45-1857-4C7D-B2E6-5371A332287C}" type="slidenum">
              <a:rPr smtClean="0"/>
              <a:pPr/>
              <a:t>‹Nr.›</a:t>
            </a:fld>
            <a:endParaRPr dirty="0"/>
          </a:p>
        </p:txBody>
      </p:sp>
      <p:sp>
        <p:nvSpPr>
          <p:cNvPr id="9" name="Fußzeilenplatzhalter 8"/>
          <p:cNvSpPr>
            <a:spLocks noGrp="1"/>
          </p:cNvSpPr>
          <p:nvPr>
            <p:ph type="ftr" sz="quarter" idx="3"/>
          </p:nvPr>
        </p:nvSpPr>
        <p:spPr>
          <a:xfrm>
            <a:off x="539552" y="4717835"/>
            <a:ext cx="4752528" cy="274637"/>
          </a:xfrm>
          <a:prstGeom prst="rect">
            <a:avLst/>
          </a:prstGeom>
        </p:spPr>
        <p:txBody>
          <a:bodyPr vert="horz" lIns="0" tIns="46800" rIns="91440" bIns="0" rtlCol="0" anchor="ctr" anchorCtr="0"/>
          <a:lstStyle>
            <a:lvl1pPr algn="l">
              <a:defRPr sz="900">
                <a:solidFill>
                  <a:schemeClr val="tx1"/>
                </a:solidFill>
                <a:latin typeface="+mj-lt"/>
              </a:defRPr>
            </a:lvl1pPr>
          </a:lstStyle>
          <a:p>
            <a:r>
              <a:rPr lang="de-DE" smtClean="0"/>
              <a:t>Amt für Stadtplanung und Mobilität</a:t>
            </a:r>
            <a:endParaRPr lang="de-DE" dirty="0"/>
          </a:p>
        </p:txBody>
      </p:sp>
      <p:sp>
        <p:nvSpPr>
          <p:cNvPr id="10" name="Textfeld 9"/>
          <p:cNvSpPr txBox="1"/>
          <p:nvPr userDrawn="1"/>
        </p:nvSpPr>
        <p:spPr>
          <a:xfrm>
            <a:off x="539552" y="4677401"/>
            <a:ext cx="2520280" cy="138499"/>
          </a:xfrm>
          <a:prstGeom prst="rect">
            <a:avLst/>
          </a:prstGeom>
          <a:noFill/>
        </p:spPr>
        <p:txBody>
          <a:bodyPr wrap="square" lIns="0" tIns="0" bIns="0" rtlCol="0" anchor="b" anchorCtr="0">
            <a:spAutoFit/>
          </a:bodyPr>
          <a:lstStyle/>
          <a:p>
            <a:r>
              <a:rPr lang="de-DE" sz="900" b="1" dirty="0" smtClean="0">
                <a:latin typeface="+mj-lt"/>
              </a:rPr>
              <a:t>Landeshauptstadt Dresden</a:t>
            </a:r>
            <a:endParaRPr lang="de-DE" sz="900" b="1" dirty="0">
              <a:latin typeface="+mj-lt"/>
            </a:endParaRPr>
          </a:p>
        </p:txBody>
      </p:sp>
    </p:spTree>
    <p:extLst>
      <p:ext uri="{BB962C8B-B14F-4D97-AF65-F5344CB8AC3E}">
        <p14:creationId xmlns:p14="http://schemas.microsoft.com/office/powerpoint/2010/main" val="329301929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Lst>
  <p:timing>
    <p:tnLst>
      <p:par>
        <p:cTn id="1" dur="indefinite" restart="never" nodeType="tmRoot"/>
      </p:par>
    </p:tnLst>
  </p:timing>
  <p:hf hdr="0"/>
  <p:txStyles>
    <p:titleStyle>
      <a:lvl1pPr algn="l" defTabSz="914400" rtl="0" eaLnBrk="1" latinLnBrk="0" hangingPunct="1">
        <a:spcBef>
          <a:spcPct val="0"/>
        </a:spcBef>
        <a:buNone/>
        <a:defRPr lang="en-US" sz="4400" kern="1200" dirty="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Clr>
          <a:srgbClr val="9E9A00"/>
        </a:buClr>
        <a:buFont typeface="Wingdings" pitchFamily="2" charset="2"/>
        <a:buChar char="n"/>
        <a:defRPr lang="de-DE" sz="2400" kern="1200" dirty="0" smtClean="0">
          <a:solidFill>
            <a:schemeClr val="tx1"/>
          </a:solidFill>
          <a:latin typeface="+mn-lt"/>
          <a:ea typeface="+mn-ea"/>
          <a:cs typeface="+mn-cs"/>
        </a:defRPr>
      </a:lvl1pPr>
      <a:lvl2pPr marL="684000" indent="-342000" algn="l" defTabSz="914400" rtl="0" eaLnBrk="1" latinLnBrk="0" hangingPunct="1">
        <a:spcBef>
          <a:spcPct val="20000"/>
        </a:spcBef>
        <a:buClr>
          <a:srgbClr val="9E9A00"/>
        </a:buClr>
        <a:buFont typeface="Wingdings" pitchFamily="2" charset="2"/>
        <a:buChar char="n"/>
        <a:tabLst/>
        <a:defRPr lang="de-DE" sz="2000" kern="1200" dirty="0" smtClean="0">
          <a:solidFill>
            <a:schemeClr val="tx1"/>
          </a:solidFill>
          <a:latin typeface="+mn-lt"/>
          <a:ea typeface="+mn-ea"/>
          <a:cs typeface="+mn-cs"/>
        </a:defRPr>
      </a:lvl2pPr>
      <a:lvl3pPr marL="1026000" indent="-342900" algn="l" defTabSz="914400" rtl="0" eaLnBrk="1" latinLnBrk="0" hangingPunct="1">
        <a:spcBef>
          <a:spcPct val="20000"/>
        </a:spcBef>
        <a:buClr>
          <a:srgbClr val="9E9A00"/>
        </a:buClr>
        <a:buFont typeface="Wingdings" pitchFamily="2" charset="2"/>
        <a:buChar char="n"/>
        <a:defRPr lang="de-DE" sz="1800" kern="1200" dirty="0" smtClean="0">
          <a:solidFill>
            <a:schemeClr val="tx1"/>
          </a:solidFill>
          <a:latin typeface="+mn-lt"/>
          <a:ea typeface="+mn-ea"/>
          <a:cs typeface="+mn-cs"/>
        </a:defRPr>
      </a:lvl3pPr>
      <a:lvl4pPr marL="1368000" indent="-342900" algn="l" defTabSz="914400" rtl="0" eaLnBrk="1" latinLnBrk="0" hangingPunct="1">
        <a:spcBef>
          <a:spcPct val="20000"/>
        </a:spcBef>
        <a:buClr>
          <a:srgbClr val="9E9A00"/>
        </a:buClr>
        <a:buFont typeface="Wingdings" pitchFamily="2" charset="2"/>
        <a:buChar char="n"/>
        <a:defRPr lang="de-DE" sz="1600" kern="1200" dirty="0" smtClean="0">
          <a:solidFill>
            <a:schemeClr val="tx1"/>
          </a:solidFill>
          <a:latin typeface="+mn-lt"/>
          <a:ea typeface="+mn-ea"/>
          <a:cs typeface="+mn-cs"/>
        </a:defRPr>
      </a:lvl4pPr>
      <a:lvl5pPr marL="1710000" indent="-342900" algn="l" defTabSz="914400" rtl="0" eaLnBrk="1" latinLnBrk="0" hangingPunct="1">
        <a:spcBef>
          <a:spcPct val="20000"/>
        </a:spcBef>
        <a:buClr>
          <a:srgbClr val="9E9A00"/>
        </a:buClr>
        <a:buFont typeface="Wingdings" pitchFamily="2" charset="2"/>
        <a:buChar char="n"/>
        <a:defRPr lang="en-US" sz="1400" kern="1200" dirty="0" smtClean="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8CA73C3-B53C-450E-9A9D-CD21846576BC}" type="datetimeFigureOut">
              <a:rPr lang="de-DE" smtClean="0"/>
              <a:t>08.11.2022</a:t>
            </a:fld>
            <a:endParaRPr lang="de-DE"/>
          </a:p>
        </p:txBody>
      </p:sp>
      <p:sp>
        <p:nvSpPr>
          <p:cNvPr id="5" name="Fußzeilenplatzhalter 4"/>
          <p:cNvSpPr>
            <a:spLocks noGrp="1"/>
          </p:cNvSpPr>
          <p:nvPr>
            <p:ph type="ftr" sz="quarter" idx="3"/>
          </p:nvPr>
        </p:nvSpPr>
        <p:spPr>
          <a:xfrm>
            <a:off x="2590800" y="4852586"/>
            <a:ext cx="3680048"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b="1" dirty="0" smtClean="0">
                <a:effectLst/>
              </a:rPr>
              <a:t>Klima- und naturbewusst gärtnern</a:t>
            </a:r>
            <a:r>
              <a:rPr lang="de-DE" dirty="0" smtClean="0">
                <a:effectLst/>
              </a:rPr>
              <a:t> </a:t>
            </a:r>
          </a:p>
          <a:p>
            <a:endParaRPr lang="de-DE" dirty="0"/>
          </a:p>
        </p:txBody>
      </p:sp>
      <p:sp>
        <p:nvSpPr>
          <p:cNvPr id="6" name="Foliennummernplatzhalt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270DFBE-09FB-4605-8EC0-CA91665A2A71}" type="slidenum">
              <a:rPr lang="de-DE" smtClean="0"/>
              <a:t>‹Nr.›</a:t>
            </a:fld>
            <a:endParaRPr lang="de-DE"/>
          </a:p>
        </p:txBody>
      </p:sp>
    </p:spTree>
    <p:extLst>
      <p:ext uri="{BB962C8B-B14F-4D97-AF65-F5344CB8AC3E}">
        <p14:creationId xmlns:p14="http://schemas.microsoft.com/office/powerpoint/2010/main" val="301771150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418145"/>
            <a:ext cx="7315200" cy="865573"/>
          </a:xfrm>
          <a:prstGeom prst="rect">
            <a:avLst/>
          </a:prstGeom>
        </p:spPr>
        <p:txBody>
          <a:bodyPr vert="horz" lIns="0" tIns="45720" rIns="0" bIns="45720" rtlCol="0" anchor="b">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914400" y="2283719"/>
            <a:ext cx="7315200" cy="2376264"/>
          </a:xfrm>
          <a:prstGeom prst="rect">
            <a:avLst/>
          </a:prstGeom>
        </p:spPr>
        <p:txBody>
          <a:bodyPr vert="horz" lIns="0" tIns="45720" rIns="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835696" y="4803998"/>
            <a:ext cx="792088" cy="223439"/>
          </a:xfrm>
          <a:prstGeom prst="rect">
            <a:avLst/>
          </a:prstGeom>
        </p:spPr>
        <p:txBody>
          <a:bodyPr vert="horz" lIns="0" tIns="0" rIns="91440" bIns="45720" rtlCol="0" anchor="t" anchorCtr="0"/>
          <a:lstStyle>
            <a:lvl1pPr algn="l">
              <a:defRPr lang="de-DE" sz="1000" kern="1200" smtClean="0">
                <a:solidFill>
                  <a:schemeClr val="tx1"/>
                </a:solidFill>
                <a:effectLst/>
                <a:latin typeface="+mn-lt"/>
                <a:ea typeface="+mn-ea"/>
                <a:cs typeface="+mn-cs"/>
              </a:defRPr>
            </a:lvl1pPr>
          </a:lstStyle>
          <a:p>
            <a:endParaRPr lang="de-DE" dirty="0"/>
          </a:p>
        </p:txBody>
      </p:sp>
      <p:sp>
        <p:nvSpPr>
          <p:cNvPr id="6" name="Slide Number Placeholder 5"/>
          <p:cNvSpPr>
            <a:spLocks noGrp="1"/>
          </p:cNvSpPr>
          <p:nvPr>
            <p:ph type="sldNum" sz="quarter" idx="4"/>
          </p:nvPr>
        </p:nvSpPr>
        <p:spPr>
          <a:xfrm>
            <a:off x="899592" y="4803998"/>
            <a:ext cx="941203" cy="226314"/>
          </a:xfrm>
          <a:prstGeom prst="rect">
            <a:avLst/>
          </a:prstGeom>
        </p:spPr>
        <p:txBody>
          <a:bodyPr vert="horz" lIns="0" tIns="0" rIns="0" bIns="45720" rtlCol="0" anchor="t"/>
          <a:lstStyle>
            <a:lvl1pPr algn="l">
              <a:defRPr lang="de-DE" sz="1000" kern="1200" smtClean="0">
                <a:solidFill>
                  <a:schemeClr val="tx1"/>
                </a:solidFill>
                <a:effectLst/>
                <a:latin typeface="+mn-lt"/>
                <a:ea typeface="+mn-ea"/>
                <a:cs typeface="+mn-cs"/>
              </a:defRPr>
            </a:lvl1pPr>
          </a:lstStyle>
          <a:p>
            <a:r>
              <a:rPr lang="de-DE" dirty="0"/>
              <a:t>Folie </a:t>
            </a:r>
            <a:fld id="{01810A45-1857-4C7D-B2E6-5371A332287C}" type="slidenum">
              <a:rPr lang="de-DE" smtClean="0"/>
              <a:t>‹Nr.›</a:t>
            </a:fld>
            <a:endParaRPr lang="de-DE" dirty="0"/>
          </a:p>
        </p:txBody>
      </p:sp>
      <p:sp>
        <p:nvSpPr>
          <p:cNvPr id="5" name="Footer Placeholder 4"/>
          <p:cNvSpPr>
            <a:spLocks noGrp="1"/>
          </p:cNvSpPr>
          <p:nvPr>
            <p:ph type="ftr" sz="quarter" idx="3"/>
          </p:nvPr>
        </p:nvSpPr>
        <p:spPr>
          <a:xfrm>
            <a:off x="899592" y="267494"/>
            <a:ext cx="3168352" cy="360040"/>
          </a:xfrm>
          <a:prstGeom prst="rect">
            <a:avLst/>
          </a:prstGeom>
        </p:spPr>
        <p:txBody>
          <a:bodyPr vert="horz" lIns="0" tIns="0" rIns="91440" bIns="45720" rtlCol="0" anchor="t"/>
          <a:lstStyle>
            <a:lvl1pPr algn="l">
              <a:defRPr sz="1000">
                <a:solidFill>
                  <a:schemeClr val="tx1"/>
                </a:solidFill>
                <a:effectLst/>
              </a:defRPr>
            </a:lvl1pPr>
          </a:lstStyle>
          <a:p>
            <a:endParaRPr lang="de-DE" dirty="0"/>
          </a:p>
        </p:txBody>
      </p:sp>
    </p:spTree>
    <p:extLst>
      <p:ext uri="{BB962C8B-B14F-4D97-AF65-F5344CB8AC3E}">
        <p14:creationId xmlns:p14="http://schemas.microsoft.com/office/powerpoint/2010/main" val="140186684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smtClean="0"/>
              <a:t>15.06.2020</a:t>
            </a:r>
            <a:endParaRPr lang="de-DE" dirty="0"/>
          </a:p>
        </p:txBody>
      </p:sp>
      <p:sp>
        <p:nvSpPr>
          <p:cNvPr id="6" name="Foliennummernplatzhalt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270DFBE-09FB-4605-8EC0-CA91665A2A71}" type="slidenum">
              <a:rPr lang="de-DE" smtClean="0"/>
              <a:t>‹Nr.›</a:t>
            </a:fld>
            <a:endParaRPr lang="de-DE" dirty="0"/>
          </a:p>
        </p:txBody>
      </p:sp>
      <p:sp>
        <p:nvSpPr>
          <p:cNvPr id="7" name="Fußzeilenplatzhalter 3"/>
          <p:cNvSpPr txBox="1">
            <a:spLocks/>
          </p:cNvSpPr>
          <p:nvPr userDrawn="1"/>
        </p:nvSpPr>
        <p:spPr>
          <a:xfrm>
            <a:off x="18597" y="4803998"/>
            <a:ext cx="9167750" cy="424124"/>
          </a:xfrm>
          <a:prstGeom prst="rect">
            <a:avLst/>
          </a:prstGeom>
        </p:spPr>
        <p:txBody>
          <a:bodyPr vert="horz" lIns="576000" tIns="45720" rIns="576000" bIns="216000" rtlCol="0" anchor="t"/>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latin typeface="+mj-lt"/>
              </a:rPr>
              <a:t>Stadtkongress 12. März 2022  I  Folie </a:t>
            </a:r>
            <a:fld id="{6270DFBE-09FB-4605-8EC0-CA91665A2A71}" type="slidenum">
              <a:rPr lang="de-DE" sz="900" smtClean="0">
                <a:solidFill>
                  <a:schemeClr val="tx1"/>
                </a:solidFill>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lang="de-DE" sz="900" dirty="0" smtClean="0">
              <a:solidFill>
                <a:schemeClr val="tx1"/>
              </a:solidFill>
            </a:endParaRPr>
          </a:p>
          <a:p>
            <a:pPr algn="l"/>
            <a:endParaRPr lang="de-DE" sz="900" dirty="0">
              <a:solidFill>
                <a:schemeClr val="tx1"/>
              </a:solidFill>
            </a:endParaRPr>
          </a:p>
        </p:txBody>
      </p:sp>
    </p:spTree>
    <p:extLst>
      <p:ext uri="{BB962C8B-B14F-4D97-AF65-F5344CB8AC3E}">
        <p14:creationId xmlns:p14="http://schemas.microsoft.com/office/powerpoint/2010/main" val="358014326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ußzeilenplatzhalter 3"/>
          <p:cNvSpPr txBox="1">
            <a:spLocks/>
          </p:cNvSpPr>
          <p:nvPr userDrawn="1"/>
        </p:nvSpPr>
        <p:spPr>
          <a:xfrm>
            <a:off x="13767" y="4829838"/>
            <a:ext cx="8673033" cy="313662"/>
          </a:xfrm>
          <a:prstGeom prst="rect">
            <a:avLst/>
          </a:prstGeom>
        </p:spPr>
        <p:txBody>
          <a:bodyPr vert="horz" lIns="576000" tIns="0" rIns="576000" bIns="216000"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0" dirty="0" smtClean="0"/>
              <a:t>Gerecht, grün und produktiv - gemeinwohlorientierte Stadtentwicklung für die Zukunftsstadt</a:t>
            </a: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 I Landeshauptstadt Dresden I 8. Juli 2022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2991791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4456780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8CA73C3-B53C-450E-9A9D-CD21846576BC}" type="datetimeFigureOut">
              <a:rPr lang="de-DE" smtClean="0"/>
              <a:t>08.11.2022</a:t>
            </a:fld>
            <a:endParaRPr lang="de-DE"/>
          </a:p>
        </p:txBody>
      </p:sp>
      <p:sp>
        <p:nvSpPr>
          <p:cNvPr id="5" name="Fußzeilenplatzhalt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270DFBE-09FB-4605-8EC0-CA91665A2A71}" type="slidenum">
              <a:rPr lang="de-DE" smtClean="0"/>
              <a:t>‹Nr.›</a:t>
            </a:fld>
            <a:endParaRPr lang="de-DE"/>
          </a:p>
        </p:txBody>
      </p:sp>
    </p:spTree>
    <p:extLst>
      <p:ext uri="{BB962C8B-B14F-4D97-AF65-F5344CB8AC3E}">
        <p14:creationId xmlns:p14="http://schemas.microsoft.com/office/powerpoint/2010/main" val="427672434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8CA73C3-B53C-450E-9A9D-CD21846576BC}" type="datetimeFigureOut">
              <a:rPr lang="de-DE" smtClean="0"/>
              <a:t>08.11.2022</a:t>
            </a:fld>
            <a:endParaRPr lang="de-DE" dirty="0"/>
          </a:p>
        </p:txBody>
      </p:sp>
      <p:sp>
        <p:nvSpPr>
          <p:cNvPr id="5" name="Fußzeilenplatzhalt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270DFBE-09FB-4605-8EC0-CA91665A2A71}" type="slidenum">
              <a:rPr lang="de-DE" smtClean="0"/>
              <a:t>‹Nr.›</a:t>
            </a:fld>
            <a:endParaRPr lang="de-DE" dirty="0"/>
          </a:p>
        </p:txBody>
      </p:sp>
    </p:spTree>
    <p:extLst>
      <p:ext uri="{BB962C8B-B14F-4D97-AF65-F5344CB8AC3E}">
        <p14:creationId xmlns:p14="http://schemas.microsoft.com/office/powerpoint/2010/main" val="140263755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8AF1B976-2163-4784-BB4D-0DB168A142BD}"/>
              </a:ext>
            </a:extLst>
          </p:cNvPr>
          <p:cNvGraphicFramePr>
            <a:graphicFrameLocks noChangeAspect="1"/>
          </p:cNvGraphicFramePr>
          <p:nvPr userDrawn="1">
            <p:custDataLst>
              <p:tags r:id="rId14"/>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9" name="think-cell Folie" r:id="rId15" imgW="445" imgH="446" progId="TCLayout.ActiveDocument.1">
                  <p:embed/>
                </p:oleObj>
              </mc:Choice>
              <mc:Fallback>
                <p:oleObj name="think-cell Folie" r:id="rId15" imgW="445" imgH="446" progId="TCLayout.ActiveDocument.1">
                  <p:embed/>
                  <p:pic>
                    <p:nvPicPr>
                      <p:cNvPr id="9" name="Objekt 8" hidden="1">
                        <a:extLst>
                          <a:ext uri="{FF2B5EF4-FFF2-40B4-BE49-F238E27FC236}">
                            <a16:creationId xmlns:a16="http://schemas.microsoft.com/office/drawing/2014/main" id="{8AF1B976-2163-4784-BB4D-0DB168A142BD}"/>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15.06.2020</a:t>
            </a:r>
          </a:p>
        </p:txBody>
      </p:sp>
      <p:sp>
        <p:nvSpPr>
          <p:cNvPr id="5" name="Fußzeilenplatzhalt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Prioritäten Radverkehr I Landeshauptstadt Dresden I Geschäftsbereich Stadtentwicklung, Bau, Verkehr und Liegenschaften I Folie 2 </a:t>
            </a:r>
          </a:p>
        </p:txBody>
      </p:sp>
      <p:sp>
        <p:nvSpPr>
          <p:cNvPr id="6" name="Foliennummernplatzhalt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270DFBE-09FB-4605-8EC0-CA91665A2A71}" type="slidenum">
              <a:rPr lang="de-DE" smtClean="0"/>
              <a:t>‹Nr.›</a:t>
            </a:fld>
            <a:endParaRPr lang="de-DE"/>
          </a:p>
        </p:txBody>
      </p:sp>
      <p:sp>
        <p:nvSpPr>
          <p:cNvPr id="7" name="Fußzeilenplatzhalter 3"/>
          <p:cNvSpPr txBox="1">
            <a:spLocks/>
          </p:cNvSpPr>
          <p:nvPr userDrawn="1"/>
        </p:nvSpPr>
        <p:spPr>
          <a:xfrm>
            <a:off x="18597" y="4803998"/>
            <a:ext cx="9167750" cy="424124"/>
          </a:xfrm>
          <a:prstGeom prst="rect">
            <a:avLst/>
          </a:prstGeom>
        </p:spPr>
        <p:txBody>
          <a:bodyPr vert="horz" lIns="576000" tIns="45720" rIns="576000" bIns="216000" rtlCol="0" anchor="t"/>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900" dirty="0" err="1" smtClean="0">
                <a:solidFill>
                  <a:schemeClr val="tx1"/>
                </a:solidFill>
                <a:latin typeface="+mj-lt"/>
              </a:rPr>
              <a:t>Shared</a:t>
            </a:r>
            <a:r>
              <a:rPr lang="de-DE" sz="900" baseline="0" dirty="0" smtClean="0">
                <a:solidFill>
                  <a:schemeClr val="tx1"/>
                </a:solidFill>
                <a:latin typeface="+mj-lt"/>
              </a:rPr>
              <a:t> </a:t>
            </a:r>
            <a:r>
              <a:rPr lang="de-DE" sz="900" baseline="0" dirty="0" err="1" smtClean="0">
                <a:solidFill>
                  <a:schemeClr val="tx1"/>
                </a:solidFill>
                <a:latin typeface="+mj-lt"/>
              </a:rPr>
              <a:t>Mobilty</a:t>
            </a:r>
            <a:r>
              <a:rPr lang="de-DE" sz="900" dirty="0" smtClean="0">
                <a:solidFill>
                  <a:schemeClr val="tx1"/>
                </a:solidFill>
                <a:latin typeface="+mj-lt"/>
              </a:rPr>
              <a:t> </a:t>
            </a:r>
            <a:r>
              <a:rPr lang="de-DE" sz="900" dirty="0">
                <a:solidFill>
                  <a:schemeClr val="tx1"/>
                </a:solidFill>
                <a:latin typeface="+mj-lt"/>
              </a:rPr>
              <a:t>2022 </a:t>
            </a:r>
            <a:r>
              <a:rPr lang="de-DE" sz="900" kern="1200" dirty="0">
                <a:solidFill>
                  <a:schemeClr val="tx1"/>
                </a:solidFill>
                <a:latin typeface="+mn-lt"/>
                <a:ea typeface="+mn-ea"/>
                <a:cs typeface="+mn-cs"/>
              </a:rPr>
              <a:t>I</a:t>
            </a:r>
            <a:r>
              <a:rPr lang="de-DE" sz="900" dirty="0">
                <a:solidFill>
                  <a:schemeClr val="tx1"/>
                </a:solidFill>
                <a:latin typeface="+mj-lt"/>
              </a:rPr>
              <a:t> Landeshauptstadt Dresden I Geschäftsbereich Stadtentwicklung, Bau, Verkehr und Liegenschaften I Folie </a:t>
            </a:r>
            <a:fld id="{F49D3726-55E6-44C2-B598-B30BF1EC2316}" type="slidenum">
              <a:rPr lang="de-DE" sz="900" smtClean="0">
                <a:solidFill>
                  <a:schemeClr val="tx1"/>
                </a:solidFill>
                <a:latin typeface="+mj-lt"/>
              </a:rPr>
              <a:pPr algn="l"/>
              <a:t>‹Nr.›</a:t>
            </a:fld>
            <a:endParaRPr lang="de-DE" sz="900" dirty="0">
              <a:solidFill>
                <a:schemeClr val="tx1"/>
              </a:solidFill>
              <a:latin typeface="+mj-lt"/>
            </a:endParaRPr>
          </a:p>
          <a:p>
            <a:pPr algn="l"/>
            <a:endParaRPr lang="de-DE" sz="900" dirty="0">
              <a:solidFill>
                <a:schemeClr val="tx1"/>
              </a:solidFill>
            </a:endParaRPr>
          </a:p>
        </p:txBody>
      </p:sp>
    </p:spTree>
    <p:extLst>
      <p:ext uri="{BB962C8B-B14F-4D97-AF65-F5344CB8AC3E}">
        <p14:creationId xmlns:p14="http://schemas.microsoft.com/office/powerpoint/2010/main" val="398786372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98419" y="367162"/>
            <a:ext cx="7755295" cy="71380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Folientitel</a:t>
            </a:r>
          </a:p>
        </p:txBody>
      </p:sp>
      <p:sp>
        <p:nvSpPr>
          <p:cNvPr id="1027" name="Rectangle 3"/>
          <p:cNvSpPr>
            <a:spLocks noGrp="1" noChangeArrowheads="1"/>
          </p:cNvSpPr>
          <p:nvPr>
            <p:ph type="body" idx="1"/>
          </p:nvPr>
        </p:nvSpPr>
        <p:spPr bwMode="auto">
          <a:xfrm>
            <a:off x="898419" y="955700"/>
            <a:ext cx="7817740" cy="256149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de-DE" dirty="0" smtClean="0"/>
          </a:p>
        </p:txBody>
      </p:sp>
      <p:sp>
        <p:nvSpPr>
          <p:cNvPr id="15" name="Fußzeilenplatzhalter 3"/>
          <p:cNvSpPr txBox="1">
            <a:spLocks/>
          </p:cNvSpPr>
          <p:nvPr userDrawn="1"/>
        </p:nvSpPr>
        <p:spPr>
          <a:xfrm>
            <a:off x="506513" y="4835484"/>
            <a:ext cx="7839406" cy="288508"/>
          </a:xfrm>
          <a:prstGeom prst="rect">
            <a:avLst/>
          </a:prstGeom>
        </p:spPr>
        <p:txBody>
          <a:bodyPr vert="horz" lIns="391800" tIns="0" rIns="391800" bIns="146925" rtlCol="0" anchor="t"/>
          <a:lstStyle>
            <a:defPPr>
              <a:defRPr lang="de-DE"/>
            </a:defPPr>
            <a:lvl1pPr marL="0" algn="l" defTabSz="914400" rtl="0" eaLnBrk="1" latinLnBrk="0" hangingPunct="1">
              <a:defRPr sz="10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21975" rtl="0" eaLnBrk="1" fontAlgn="auto" latinLnBrk="0" hangingPunct="1">
              <a:lnSpc>
                <a:spcPct val="100000"/>
              </a:lnSpc>
              <a:spcBef>
                <a:spcPts val="0"/>
              </a:spcBef>
              <a:spcAft>
                <a:spcPts val="0"/>
              </a:spcAft>
              <a:buClrTx/>
              <a:buSzTx/>
              <a:buFontTx/>
              <a:buNone/>
              <a:tabLst/>
              <a:defRPr/>
            </a:pPr>
            <a:r>
              <a:rPr kumimoji="0" lang="de-DE" sz="816" b="0" i="0" u="none" strike="noStrike" kern="1200" cap="none" spc="0" normalizeH="0" baseline="0" noProof="0" dirty="0" smtClean="0">
                <a:ln>
                  <a:noFill/>
                </a:ln>
                <a:solidFill>
                  <a:prstClr val="black"/>
                </a:solidFill>
                <a:effectLst/>
                <a:uLnTx/>
                <a:uFillTx/>
                <a:latin typeface="Calibri Light"/>
                <a:ea typeface="+mn-ea"/>
                <a:cs typeface="+mn-cs"/>
              </a:rPr>
              <a:t>Mobilitätsstationen Dresden – gemeinsamer Auftritt der Mobilitätsanbieter | 08. März 2022 I Landeshauptstadt Dresden I Amt für Stadtplanung und Mobilität I Folie </a:t>
            </a:r>
            <a:fld id="{F49D3726-55E6-44C2-B598-B30BF1EC2316}" type="slidenum">
              <a:rPr kumimoji="0" lang="de-DE" sz="816" b="0" i="0" u="none" strike="noStrike" kern="1200" cap="none" spc="0" normalizeH="0" baseline="0" noProof="0" smtClean="0">
                <a:ln>
                  <a:noFill/>
                </a:ln>
                <a:solidFill>
                  <a:prstClr val="black"/>
                </a:solidFill>
                <a:effectLst/>
                <a:uLnTx/>
                <a:uFillTx/>
                <a:latin typeface="Calibri Light"/>
                <a:ea typeface="+mn-ea"/>
                <a:cs typeface="+mn-cs"/>
              </a:rPr>
              <a:pPr marL="0" marR="0" lvl="0" indent="0" algn="l" defTabSz="621975" rtl="0" eaLnBrk="1" fontAlgn="auto" latinLnBrk="0" hangingPunct="1">
                <a:lnSpc>
                  <a:spcPct val="100000"/>
                </a:lnSpc>
                <a:spcBef>
                  <a:spcPts val="0"/>
                </a:spcBef>
                <a:spcAft>
                  <a:spcPts val="0"/>
                </a:spcAft>
                <a:buClrTx/>
                <a:buSzTx/>
                <a:buFontTx/>
                <a:buNone/>
                <a:tabLst/>
                <a:defRPr/>
              </a:pPr>
              <a:t>‹Nr.›</a:t>
            </a:fld>
            <a:endParaRPr kumimoji="0" lang="de-DE" sz="816" b="0" i="0" u="none" strike="noStrike" kern="1200" cap="none" spc="0" normalizeH="0" baseline="0" noProof="0" dirty="0" smtClean="0">
              <a:ln>
                <a:noFill/>
              </a:ln>
              <a:solidFill>
                <a:prstClr val="black"/>
              </a:solidFill>
              <a:effectLst/>
              <a:uLnTx/>
              <a:uFillTx/>
              <a:latin typeface="Calibri Light"/>
              <a:ea typeface="+mn-ea"/>
              <a:cs typeface="+mn-cs"/>
            </a:endParaRPr>
          </a:p>
          <a:p>
            <a:pPr marL="0" marR="0" lvl="0" indent="0" algn="l" defTabSz="621975" rtl="0" eaLnBrk="1" fontAlgn="auto" latinLnBrk="0" hangingPunct="1">
              <a:lnSpc>
                <a:spcPct val="100000"/>
              </a:lnSpc>
              <a:spcBef>
                <a:spcPts val="0"/>
              </a:spcBef>
              <a:spcAft>
                <a:spcPts val="0"/>
              </a:spcAft>
              <a:buClrTx/>
              <a:buSzTx/>
              <a:buFontTx/>
              <a:buNone/>
              <a:tabLst/>
              <a:defRPr/>
            </a:pPr>
            <a:endParaRPr kumimoji="0" lang="de-DE" sz="816"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49281854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7" r:id="rId3"/>
    <p:sldLayoutId id="214748392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3061">
          <a:solidFill>
            <a:schemeClr val="tx1"/>
          </a:solidFill>
          <a:latin typeface="+mj-lt"/>
          <a:ea typeface="MS PGothic" pitchFamily="34" charset="-128"/>
          <a:cs typeface="Garamond"/>
        </a:defRPr>
      </a:lvl1pPr>
      <a:lvl2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993">
          <a:solidFill>
            <a:schemeClr val="tx1"/>
          </a:solidFill>
          <a:latin typeface="Calibri" pitchFamily="34" charset="0"/>
          <a:ea typeface="MS PGothic" pitchFamily="34" charset="-128"/>
        </a:defRPr>
      </a:lvl2pPr>
      <a:lvl3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993">
          <a:solidFill>
            <a:schemeClr val="tx1"/>
          </a:solidFill>
          <a:latin typeface="Calibri" pitchFamily="34" charset="0"/>
          <a:ea typeface="MS PGothic" pitchFamily="34" charset="-128"/>
        </a:defRPr>
      </a:lvl3pPr>
      <a:lvl4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993">
          <a:solidFill>
            <a:schemeClr val="tx1"/>
          </a:solidFill>
          <a:latin typeface="Calibri" pitchFamily="34" charset="0"/>
          <a:ea typeface="MS PGothic" pitchFamily="34" charset="-128"/>
        </a:defRPr>
      </a:lvl4pPr>
      <a:lvl5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993">
          <a:solidFill>
            <a:schemeClr val="tx1"/>
          </a:solidFill>
          <a:latin typeface="Calibri" pitchFamily="34" charset="0"/>
          <a:ea typeface="MS PGothic" pitchFamily="34" charset="-128"/>
        </a:defRPr>
      </a:lvl5pPr>
      <a:lvl6pPr marL="310987"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041" b="1">
          <a:solidFill>
            <a:schemeClr val="tx2"/>
          </a:solidFill>
          <a:latin typeface="Arial Narrow" pitchFamily="34" charset="0"/>
        </a:defRPr>
      </a:lvl6pPr>
      <a:lvl7pPr marL="621975"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041" b="1">
          <a:solidFill>
            <a:schemeClr val="tx2"/>
          </a:solidFill>
          <a:latin typeface="Arial Narrow" pitchFamily="34" charset="0"/>
        </a:defRPr>
      </a:lvl7pPr>
      <a:lvl8pPr marL="932962"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041" b="1">
          <a:solidFill>
            <a:schemeClr val="tx2"/>
          </a:solidFill>
          <a:latin typeface="Arial Narrow" pitchFamily="34" charset="0"/>
        </a:defRPr>
      </a:lvl8pPr>
      <a:lvl9pPr marL="1243950"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041" b="1">
          <a:solidFill>
            <a:schemeClr val="tx2"/>
          </a:solidFill>
          <a:latin typeface="Arial Narrow" pitchFamily="34" charset="0"/>
        </a:defRPr>
      </a:lvl9pPr>
    </p:titleStyle>
    <p:bodyStyle>
      <a:lvl1pPr marL="239719" indent="-239719" algn="l" defTabSz="677046" rtl="0" eaLnBrk="1" fontAlgn="base" hangingPunct="1">
        <a:lnSpc>
          <a:spcPct val="110000"/>
        </a:lnSpc>
        <a:spcBef>
          <a:spcPct val="50000"/>
        </a:spcBef>
        <a:spcAft>
          <a:spcPct val="0"/>
        </a:spcAft>
        <a:buClr>
          <a:schemeClr val="accent1"/>
        </a:buClr>
        <a:buFont typeface="Wingdings" pitchFamily="2" charset="2"/>
        <a:buChar char="n"/>
        <a:defRPr sz="2041">
          <a:solidFill>
            <a:schemeClr val="tx1"/>
          </a:solidFill>
          <a:latin typeface="Calibri Light"/>
          <a:ea typeface="MS PGothic" pitchFamily="34" charset="-128"/>
          <a:cs typeface="ＭＳ Ｐゴシック" charset="0"/>
        </a:defRPr>
      </a:lvl1pPr>
      <a:lvl2pPr marL="613336" indent="-251598" algn="l" defTabSz="677046" rtl="0" eaLnBrk="1" fontAlgn="base" hangingPunct="1">
        <a:spcBef>
          <a:spcPct val="0"/>
        </a:spcBef>
        <a:spcAft>
          <a:spcPct val="0"/>
        </a:spcAft>
        <a:buClr>
          <a:schemeClr val="accent1"/>
        </a:buClr>
        <a:buFont typeface="Wingdings" pitchFamily="2" charset="2"/>
        <a:buChar char="n"/>
        <a:defRPr sz="1769">
          <a:solidFill>
            <a:schemeClr val="tx1"/>
          </a:solidFill>
          <a:latin typeface="+mn-lt"/>
          <a:ea typeface="MS PGothic" pitchFamily="34" charset="-128"/>
        </a:defRPr>
      </a:lvl2pPr>
      <a:lvl3pPr marL="977235" indent="-241879" algn="l" defTabSz="677046" rtl="0" eaLnBrk="1" fontAlgn="base" hangingPunct="1">
        <a:spcBef>
          <a:spcPct val="0"/>
        </a:spcBef>
        <a:spcAft>
          <a:spcPct val="0"/>
        </a:spcAft>
        <a:buClr>
          <a:schemeClr val="accent1"/>
        </a:buClr>
        <a:buFont typeface="Wingdings" pitchFamily="2" charset="2"/>
        <a:buChar char="n"/>
        <a:defRPr sz="1769">
          <a:solidFill>
            <a:schemeClr val="tx1"/>
          </a:solidFill>
          <a:latin typeface="+mn-lt"/>
          <a:ea typeface="MS PGothic" pitchFamily="34" charset="-128"/>
        </a:defRPr>
      </a:lvl3pPr>
      <a:lvl4pPr marL="1341133" indent="-239719" algn="l" defTabSz="677046" rtl="0" eaLnBrk="1" fontAlgn="base" hangingPunct="1">
        <a:spcBef>
          <a:spcPct val="0"/>
        </a:spcBef>
        <a:spcAft>
          <a:spcPct val="0"/>
        </a:spcAft>
        <a:buClr>
          <a:schemeClr val="accent1"/>
        </a:buClr>
        <a:buFont typeface="Wingdings" pitchFamily="2" charset="2"/>
        <a:buChar char="n"/>
        <a:defRPr sz="1769">
          <a:solidFill>
            <a:schemeClr val="tx1"/>
          </a:solidFill>
          <a:latin typeface="+mn-lt"/>
          <a:ea typeface="MS PGothic" pitchFamily="34" charset="-128"/>
        </a:defRPr>
      </a:lvl4pPr>
      <a:lvl5pPr marL="2221185"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ea typeface="MS PGothic" pitchFamily="34" charset="-128"/>
        </a:defRPr>
      </a:lvl5pPr>
      <a:lvl6pPr marL="2532172"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defRPr>
      </a:lvl6pPr>
      <a:lvl7pPr marL="2843160"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defRPr>
      </a:lvl7pPr>
      <a:lvl8pPr marL="3154147"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defRPr>
      </a:lvl8pPr>
      <a:lvl9pPr marL="3465135"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defRPr>
      </a:lvl9pPr>
    </p:bodyStyle>
    <p:otherStyle>
      <a:defPPr>
        <a:defRPr lang="de-DE"/>
      </a:defPPr>
      <a:lvl1pPr marL="0" algn="l" defTabSz="621975" rtl="0" eaLnBrk="1" latinLnBrk="0" hangingPunct="1">
        <a:defRPr sz="1224" kern="1200">
          <a:solidFill>
            <a:schemeClr val="tx1"/>
          </a:solidFill>
          <a:latin typeface="+mn-lt"/>
          <a:ea typeface="+mn-ea"/>
          <a:cs typeface="+mn-cs"/>
        </a:defRPr>
      </a:lvl1pPr>
      <a:lvl2pPr marL="310987" algn="l" defTabSz="621975" rtl="0" eaLnBrk="1" latinLnBrk="0" hangingPunct="1">
        <a:defRPr sz="1224" kern="1200">
          <a:solidFill>
            <a:schemeClr val="tx1"/>
          </a:solidFill>
          <a:latin typeface="+mn-lt"/>
          <a:ea typeface="+mn-ea"/>
          <a:cs typeface="+mn-cs"/>
        </a:defRPr>
      </a:lvl2pPr>
      <a:lvl3pPr marL="621975" algn="l" defTabSz="621975" rtl="0" eaLnBrk="1" latinLnBrk="0" hangingPunct="1">
        <a:defRPr sz="1224" kern="1200">
          <a:solidFill>
            <a:schemeClr val="tx1"/>
          </a:solidFill>
          <a:latin typeface="+mn-lt"/>
          <a:ea typeface="+mn-ea"/>
          <a:cs typeface="+mn-cs"/>
        </a:defRPr>
      </a:lvl3pPr>
      <a:lvl4pPr marL="932962" algn="l" defTabSz="621975" rtl="0" eaLnBrk="1" latinLnBrk="0" hangingPunct="1">
        <a:defRPr sz="1224" kern="1200">
          <a:solidFill>
            <a:schemeClr val="tx1"/>
          </a:solidFill>
          <a:latin typeface="+mn-lt"/>
          <a:ea typeface="+mn-ea"/>
          <a:cs typeface="+mn-cs"/>
        </a:defRPr>
      </a:lvl4pPr>
      <a:lvl5pPr marL="1243950" algn="l" defTabSz="621975" rtl="0" eaLnBrk="1" latinLnBrk="0" hangingPunct="1">
        <a:defRPr sz="1224" kern="1200">
          <a:solidFill>
            <a:schemeClr val="tx1"/>
          </a:solidFill>
          <a:latin typeface="+mn-lt"/>
          <a:ea typeface="+mn-ea"/>
          <a:cs typeface="+mn-cs"/>
        </a:defRPr>
      </a:lvl5pPr>
      <a:lvl6pPr marL="1554937" algn="l" defTabSz="621975" rtl="0" eaLnBrk="1" latinLnBrk="0" hangingPunct="1">
        <a:defRPr sz="1224" kern="1200">
          <a:solidFill>
            <a:schemeClr val="tx1"/>
          </a:solidFill>
          <a:latin typeface="+mn-lt"/>
          <a:ea typeface="+mn-ea"/>
          <a:cs typeface="+mn-cs"/>
        </a:defRPr>
      </a:lvl6pPr>
      <a:lvl7pPr marL="1865925" algn="l" defTabSz="621975" rtl="0" eaLnBrk="1" latinLnBrk="0" hangingPunct="1">
        <a:defRPr sz="1224" kern="1200">
          <a:solidFill>
            <a:schemeClr val="tx1"/>
          </a:solidFill>
          <a:latin typeface="+mn-lt"/>
          <a:ea typeface="+mn-ea"/>
          <a:cs typeface="+mn-cs"/>
        </a:defRPr>
      </a:lvl7pPr>
      <a:lvl8pPr marL="2176912" algn="l" defTabSz="621975" rtl="0" eaLnBrk="1" latinLnBrk="0" hangingPunct="1">
        <a:defRPr sz="1224" kern="1200">
          <a:solidFill>
            <a:schemeClr val="tx1"/>
          </a:solidFill>
          <a:latin typeface="+mn-lt"/>
          <a:ea typeface="+mn-ea"/>
          <a:cs typeface="+mn-cs"/>
        </a:defRPr>
      </a:lvl8pPr>
      <a:lvl9pPr marL="2487900" algn="l" defTabSz="621975" rtl="0" eaLnBrk="1" latinLnBrk="0" hangingPunct="1">
        <a:defRPr sz="12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0">
          <p15:clr>
            <a:srgbClr val="F26B43"/>
          </p15:clr>
        </p15:guide>
        <p15:guide id="2" pos="832">
          <p15:clr>
            <a:srgbClr val="F26B43"/>
          </p15:clr>
        </p15:guide>
        <p15:guide id="3" orient="horz" pos="885">
          <p15:clr>
            <a:srgbClr val="F26B43"/>
          </p15:clr>
        </p15:guide>
        <p15:guide id="4" orient="horz" pos="120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smtClean="0"/>
              <a:t>15.06.2020</a:t>
            </a:r>
            <a:endParaRPr lang="de-DE" dirty="0"/>
          </a:p>
        </p:txBody>
      </p:sp>
      <p:sp>
        <p:nvSpPr>
          <p:cNvPr id="6" name="Foliennummernplatzhalt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270DFBE-09FB-4605-8EC0-CA91665A2A71}" type="slidenum">
              <a:rPr lang="de-DE" smtClean="0"/>
              <a:t>‹Nr.›</a:t>
            </a:fld>
            <a:endParaRPr lang="de-DE" dirty="0"/>
          </a:p>
        </p:txBody>
      </p:sp>
      <p:sp>
        <p:nvSpPr>
          <p:cNvPr id="7" name="Fußzeilenplatzhalter 3"/>
          <p:cNvSpPr txBox="1">
            <a:spLocks/>
          </p:cNvSpPr>
          <p:nvPr userDrawn="1"/>
        </p:nvSpPr>
        <p:spPr>
          <a:xfrm>
            <a:off x="18597" y="4803998"/>
            <a:ext cx="9167750" cy="424124"/>
          </a:xfrm>
          <a:prstGeom prst="rect">
            <a:avLst/>
          </a:prstGeom>
        </p:spPr>
        <p:txBody>
          <a:bodyPr vert="horz" lIns="576000" tIns="45720" rIns="576000" bIns="216000" rtlCol="0" anchor="t"/>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latin typeface="+mj-lt"/>
              </a:rPr>
              <a:t>Stadtkongress 12. März 2022  I  Folie </a:t>
            </a:r>
            <a:fld id="{6270DFBE-09FB-4605-8EC0-CA91665A2A71}" type="slidenum">
              <a:rPr lang="de-DE" sz="900" smtClean="0">
                <a:solidFill>
                  <a:schemeClr val="tx1"/>
                </a:solidFill>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lang="de-DE" sz="900" dirty="0" smtClean="0">
              <a:solidFill>
                <a:schemeClr val="tx1"/>
              </a:solidFill>
            </a:endParaRPr>
          </a:p>
          <a:p>
            <a:pPr algn="l"/>
            <a:endParaRPr lang="de-DE" sz="900" dirty="0">
              <a:solidFill>
                <a:schemeClr val="tx1"/>
              </a:solidFill>
            </a:endParaRPr>
          </a:p>
        </p:txBody>
      </p:sp>
    </p:spTree>
    <p:extLst>
      <p:ext uri="{BB962C8B-B14F-4D97-AF65-F5344CB8AC3E}">
        <p14:creationId xmlns:p14="http://schemas.microsoft.com/office/powerpoint/2010/main" val="243028831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Grafik 8" descr="Hintergründe_PPT_2.png"/>
          <p:cNvPicPr>
            <a:picLocks noChangeAspect="1"/>
          </p:cNvPicPr>
          <p:nvPr/>
        </p:nvPicPr>
        <p:blipFill>
          <a:blip r:embed="rId13" cstate="print"/>
          <a:stretch>
            <a:fillRect/>
          </a:stretch>
        </p:blipFill>
        <p:spPr>
          <a:xfrm>
            <a:off x="2775" y="0"/>
            <a:ext cx="9138450" cy="5143500"/>
          </a:xfrm>
          <a:prstGeom prst="rect">
            <a:avLst/>
          </a:prstGeom>
        </p:spPr>
      </p:pic>
      <p:sp>
        <p:nvSpPr>
          <p:cNvPr id="1026" name="Rectangle 2"/>
          <p:cNvSpPr>
            <a:spLocks noGrp="1" noChangeArrowheads="1"/>
          </p:cNvSpPr>
          <p:nvPr>
            <p:ph type="title"/>
          </p:nvPr>
        </p:nvSpPr>
        <p:spPr bwMode="auto">
          <a:xfrm>
            <a:off x="818563" y="465432"/>
            <a:ext cx="7755295" cy="71380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smtClean="0"/>
              <a:t>Folientitel</a:t>
            </a:r>
          </a:p>
        </p:txBody>
      </p:sp>
      <p:sp>
        <p:nvSpPr>
          <p:cNvPr id="1027" name="Rectangle 3"/>
          <p:cNvSpPr>
            <a:spLocks noGrp="1" noChangeArrowheads="1"/>
          </p:cNvSpPr>
          <p:nvPr>
            <p:ph type="body" idx="1"/>
          </p:nvPr>
        </p:nvSpPr>
        <p:spPr bwMode="auto">
          <a:xfrm>
            <a:off x="818562" y="1471886"/>
            <a:ext cx="7817739" cy="256149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de-DE" dirty="0" smtClean="0"/>
          </a:p>
        </p:txBody>
      </p:sp>
      <p:sp>
        <p:nvSpPr>
          <p:cNvPr id="1029" name="Text Box 5"/>
          <p:cNvSpPr txBox="1">
            <a:spLocks noChangeArrowheads="1"/>
          </p:cNvSpPr>
          <p:nvPr/>
        </p:nvSpPr>
        <p:spPr bwMode="auto">
          <a:xfrm>
            <a:off x="2601615" y="4562419"/>
            <a:ext cx="2363377" cy="334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677046"/>
            <a:r>
              <a:rPr lang="de-DE" sz="1088" dirty="0" smtClean="0">
                <a:solidFill>
                  <a:schemeClr val="tx1"/>
                </a:solidFill>
                <a:latin typeface="+mn-lt"/>
              </a:rPr>
              <a:t>Amt</a:t>
            </a:r>
            <a:r>
              <a:rPr lang="de-DE" sz="1088" baseline="0" dirty="0" smtClean="0">
                <a:solidFill>
                  <a:schemeClr val="tx1"/>
                </a:solidFill>
                <a:latin typeface="+mn-lt"/>
              </a:rPr>
              <a:t> für Hochbau und</a:t>
            </a:r>
          </a:p>
          <a:p>
            <a:pPr defTabSz="677046"/>
            <a:r>
              <a:rPr lang="de-DE" sz="1088" baseline="0" dirty="0" smtClean="0">
                <a:solidFill>
                  <a:schemeClr val="tx1"/>
                </a:solidFill>
                <a:latin typeface="+mn-lt"/>
              </a:rPr>
              <a:t>Immobilienverwaltung</a:t>
            </a:r>
            <a:endParaRPr lang="de-DE" sz="1088" dirty="0">
              <a:solidFill>
                <a:schemeClr val="tx1"/>
              </a:solidFill>
              <a:latin typeface="+mn-lt"/>
            </a:endParaRPr>
          </a:p>
        </p:txBody>
      </p:sp>
      <p:sp>
        <p:nvSpPr>
          <p:cNvPr id="1031" name="Text Box 7"/>
          <p:cNvSpPr txBox="1">
            <a:spLocks noChangeArrowheads="1"/>
          </p:cNvSpPr>
          <p:nvPr/>
        </p:nvSpPr>
        <p:spPr bwMode="auto">
          <a:xfrm>
            <a:off x="384932" y="4577909"/>
            <a:ext cx="2462473" cy="489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defTabSz="677046"/>
            <a:r>
              <a:rPr lang="de-DE" sz="1088" dirty="0" smtClean="0">
                <a:solidFill>
                  <a:schemeClr val="tx1"/>
                </a:solidFill>
                <a:latin typeface="+mn-lt"/>
              </a:rPr>
              <a:t>Strategisches Flächenerwerbskonzept</a:t>
            </a:r>
          </a:p>
          <a:p>
            <a:pPr defTabSz="677046"/>
            <a:r>
              <a:rPr lang="de-DE" sz="1088" dirty="0" smtClean="0">
                <a:solidFill>
                  <a:schemeClr val="tx1"/>
                </a:solidFill>
                <a:latin typeface="+mn-lt"/>
              </a:rPr>
              <a:t>Folie</a:t>
            </a:r>
            <a:r>
              <a:rPr lang="de-DE" sz="1088" dirty="0">
                <a:solidFill>
                  <a:schemeClr val="tx1"/>
                </a:solidFill>
                <a:latin typeface="+mn-lt"/>
              </a:rPr>
              <a:t>: </a:t>
            </a:r>
            <a:fld id="{3BF6C13A-5E25-4E5C-9B5D-7EFE46A4B467}" type="slidenum">
              <a:rPr lang="de-DE" sz="1088">
                <a:solidFill>
                  <a:schemeClr val="tx1"/>
                </a:solidFill>
                <a:latin typeface="+mn-lt"/>
              </a:rPr>
              <a:pPr defTabSz="677046"/>
              <a:t>‹Nr.›</a:t>
            </a:fld>
            <a:endParaRPr lang="de-DE" sz="1088" dirty="0">
              <a:solidFill>
                <a:schemeClr val="tx1"/>
              </a:solidFill>
              <a:latin typeface="+mn-lt"/>
            </a:endParaRPr>
          </a:p>
        </p:txBody>
      </p:sp>
      <p:sp>
        <p:nvSpPr>
          <p:cNvPr id="10" name="Text Box 6"/>
          <p:cNvSpPr txBox="1">
            <a:spLocks noChangeArrowheads="1"/>
          </p:cNvSpPr>
          <p:nvPr/>
        </p:nvSpPr>
        <p:spPr bwMode="auto">
          <a:xfrm>
            <a:off x="5434044" y="4562419"/>
            <a:ext cx="1828528" cy="334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95363" eaLnBrk="0" hangingPunct="0">
              <a:defRPr sz="2400">
                <a:solidFill>
                  <a:srgbClr val="8B711C"/>
                </a:solidFill>
                <a:latin typeface="Arial Narrow" charset="0"/>
                <a:ea typeface="ＭＳ Ｐゴシック" charset="0"/>
                <a:cs typeface="ＭＳ Ｐゴシック" charset="0"/>
              </a:defRPr>
            </a:lvl1pPr>
            <a:lvl2pPr marL="742950" indent="-285750" defTabSz="995363" eaLnBrk="0" hangingPunct="0">
              <a:defRPr sz="2400">
                <a:solidFill>
                  <a:srgbClr val="8B711C"/>
                </a:solidFill>
                <a:latin typeface="Arial Narrow" charset="0"/>
                <a:ea typeface="ＭＳ Ｐゴシック" charset="0"/>
              </a:defRPr>
            </a:lvl2pPr>
            <a:lvl3pPr marL="1143000" indent="-228600" defTabSz="995363" eaLnBrk="0" hangingPunct="0">
              <a:defRPr sz="2400">
                <a:solidFill>
                  <a:srgbClr val="8B711C"/>
                </a:solidFill>
                <a:latin typeface="Arial Narrow" charset="0"/>
                <a:ea typeface="ＭＳ Ｐゴシック" charset="0"/>
              </a:defRPr>
            </a:lvl3pPr>
            <a:lvl4pPr marL="1600200" indent="-228600" defTabSz="995363" eaLnBrk="0" hangingPunct="0">
              <a:defRPr sz="2400">
                <a:solidFill>
                  <a:srgbClr val="8B711C"/>
                </a:solidFill>
                <a:latin typeface="Arial Narrow" charset="0"/>
                <a:ea typeface="ＭＳ Ｐゴシック" charset="0"/>
              </a:defRPr>
            </a:lvl4pPr>
            <a:lvl5pPr marL="2057400" indent="-228600" defTabSz="995363" eaLnBrk="0" hangingPunct="0">
              <a:defRPr sz="2400">
                <a:solidFill>
                  <a:srgbClr val="8B711C"/>
                </a:solidFill>
                <a:latin typeface="Arial Narrow" charset="0"/>
                <a:ea typeface="ＭＳ Ｐゴシック" charset="0"/>
              </a:defRPr>
            </a:lvl5pPr>
            <a:lvl6pPr marL="2514600" indent="-228600" defTabSz="995363" eaLnBrk="0" fontAlgn="base" hangingPunct="0">
              <a:spcBef>
                <a:spcPct val="0"/>
              </a:spcBef>
              <a:spcAft>
                <a:spcPct val="0"/>
              </a:spcAft>
              <a:defRPr sz="2400">
                <a:solidFill>
                  <a:srgbClr val="8B711C"/>
                </a:solidFill>
                <a:latin typeface="Arial Narrow" charset="0"/>
                <a:ea typeface="ＭＳ Ｐゴシック" charset="0"/>
              </a:defRPr>
            </a:lvl6pPr>
            <a:lvl7pPr marL="2971800" indent="-228600" defTabSz="995363" eaLnBrk="0" fontAlgn="base" hangingPunct="0">
              <a:spcBef>
                <a:spcPct val="0"/>
              </a:spcBef>
              <a:spcAft>
                <a:spcPct val="0"/>
              </a:spcAft>
              <a:defRPr sz="2400">
                <a:solidFill>
                  <a:srgbClr val="8B711C"/>
                </a:solidFill>
                <a:latin typeface="Arial Narrow" charset="0"/>
                <a:ea typeface="ＭＳ Ｐゴシック" charset="0"/>
              </a:defRPr>
            </a:lvl7pPr>
            <a:lvl8pPr marL="3429000" indent="-228600" defTabSz="995363" eaLnBrk="0" fontAlgn="base" hangingPunct="0">
              <a:spcBef>
                <a:spcPct val="0"/>
              </a:spcBef>
              <a:spcAft>
                <a:spcPct val="0"/>
              </a:spcAft>
              <a:defRPr sz="2400">
                <a:solidFill>
                  <a:srgbClr val="8B711C"/>
                </a:solidFill>
                <a:latin typeface="Arial Narrow" charset="0"/>
                <a:ea typeface="ＭＳ Ｐゴシック" charset="0"/>
              </a:defRPr>
            </a:lvl8pPr>
            <a:lvl9pPr marL="3886200" indent="-228600" defTabSz="995363" eaLnBrk="0" fontAlgn="base" hangingPunct="0">
              <a:spcBef>
                <a:spcPct val="0"/>
              </a:spcBef>
              <a:spcAft>
                <a:spcPct val="0"/>
              </a:spcAft>
              <a:defRPr sz="2400">
                <a:solidFill>
                  <a:srgbClr val="8B711C"/>
                </a:solidFill>
                <a:latin typeface="Arial Narrow" charset="0"/>
                <a:ea typeface="ＭＳ Ｐゴシック" charset="0"/>
              </a:defRPr>
            </a:lvl9pPr>
          </a:lstStyle>
          <a:p>
            <a:pPr algn="r" eaLnBrk="1" hangingPunct="1">
              <a:defRPr/>
            </a:pPr>
            <a:r>
              <a:rPr lang="de-DE" sz="1088" baseline="0" dirty="0" smtClean="0">
                <a:solidFill>
                  <a:schemeClr val="tx1"/>
                </a:solidFill>
                <a:latin typeface="+mn-lt"/>
                <a:cs typeface="Calibri Light" charset="0"/>
              </a:rPr>
              <a:t>Landeshauptstadt</a:t>
            </a:r>
          </a:p>
          <a:p>
            <a:pPr algn="r" eaLnBrk="1" hangingPunct="1">
              <a:defRPr/>
            </a:pPr>
            <a:r>
              <a:rPr lang="de-DE" sz="1088" baseline="0" dirty="0" smtClean="0">
                <a:solidFill>
                  <a:schemeClr val="tx1"/>
                </a:solidFill>
                <a:latin typeface="+mn-lt"/>
                <a:cs typeface="Calibri Light" charset="0"/>
              </a:rPr>
              <a:t>Dresden</a:t>
            </a:r>
          </a:p>
        </p:txBody>
      </p:sp>
    </p:spTree>
    <p:extLst>
      <p:ext uri="{BB962C8B-B14F-4D97-AF65-F5344CB8AC3E}">
        <p14:creationId xmlns:p14="http://schemas.microsoft.com/office/powerpoint/2010/main" val="42413381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iming>
    <p:tnLst>
      <p:par>
        <p:cTn id="1" dur="indefinite" restart="never" nodeType="tmRoot"/>
      </p:par>
    </p:tnLst>
  </p:timing>
  <p:txStyles>
    <p:titleStyle>
      <a:lvl1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993">
          <a:solidFill>
            <a:schemeClr val="tx1"/>
          </a:solidFill>
          <a:latin typeface="+mj-lt"/>
          <a:ea typeface="MS PGothic" pitchFamily="34" charset="-128"/>
          <a:cs typeface="Garamond"/>
        </a:defRPr>
      </a:lvl1pPr>
      <a:lvl2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993">
          <a:solidFill>
            <a:schemeClr val="tx1"/>
          </a:solidFill>
          <a:latin typeface="Calibri" pitchFamily="34" charset="0"/>
          <a:ea typeface="MS PGothic" pitchFamily="34" charset="-128"/>
        </a:defRPr>
      </a:lvl2pPr>
      <a:lvl3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993">
          <a:solidFill>
            <a:schemeClr val="tx1"/>
          </a:solidFill>
          <a:latin typeface="Calibri" pitchFamily="34" charset="0"/>
          <a:ea typeface="MS PGothic" pitchFamily="34" charset="-128"/>
        </a:defRPr>
      </a:lvl3pPr>
      <a:lvl4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993">
          <a:solidFill>
            <a:schemeClr val="tx1"/>
          </a:solidFill>
          <a:latin typeface="Calibri" pitchFamily="34" charset="0"/>
          <a:ea typeface="MS PGothic" pitchFamily="34" charset="-128"/>
        </a:defRPr>
      </a:lvl4pPr>
      <a:lvl5pPr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993">
          <a:solidFill>
            <a:schemeClr val="tx1"/>
          </a:solidFill>
          <a:latin typeface="Calibri" pitchFamily="34" charset="0"/>
          <a:ea typeface="MS PGothic" pitchFamily="34" charset="-128"/>
        </a:defRPr>
      </a:lvl5pPr>
      <a:lvl6pPr marL="310987"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041" b="1">
          <a:solidFill>
            <a:schemeClr val="tx2"/>
          </a:solidFill>
          <a:latin typeface="Arial Narrow" pitchFamily="34" charset="0"/>
        </a:defRPr>
      </a:lvl6pPr>
      <a:lvl7pPr marL="621975"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041" b="1">
          <a:solidFill>
            <a:schemeClr val="tx2"/>
          </a:solidFill>
          <a:latin typeface="Arial Narrow" pitchFamily="34" charset="0"/>
        </a:defRPr>
      </a:lvl7pPr>
      <a:lvl8pPr marL="932962"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041" b="1">
          <a:solidFill>
            <a:schemeClr val="tx2"/>
          </a:solidFill>
          <a:latin typeface="Arial Narrow" pitchFamily="34" charset="0"/>
        </a:defRPr>
      </a:lvl8pPr>
      <a:lvl9pPr marL="1243950" algn="l" defTabSz="677046" rtl="0" eaLnBrk="1" fontAlgn="base" hangingPunct="1">
        <a:lnSpc>
          <a:spcPct val="90000"/>
        </a:lnSpc>
        <a:spcBef>
          <a:spcPct val="0"/>
        </a:spcBef>
        <a:spcAft>
          <a:spcPct val="0"/>
        </a:spcAft>
        <a:buClr>
          <a:schemeClr val="accent1"/>
        </a:buClr>
        <a:buFont typeface="Wingdings" pitchFamily="2" charset="2"/>
        <a:tabLst>
          <a:tab pos="2115363" algn="l"/>
        </a:tabLst>
        <a:defRPr sz="2041" b="1">
          <a:solidFill>
            <a:schemeClr val="tx2"/>
          </a:solidFill>
          <a:latin typeface="Arial Narrow" pitchFamily="34" charset="0"/>
        </a:defRPr>
      </a:lvl9pPr>
    </p:titleStyle>
    <p:bodyStyle>
      <a:lvl1pPr marL="239719" indent="-239719" algn="l" defTabSz="677046" rtl="0" eaLnBrk="1" fontAlgn="base" hangingPunct="1">
        <a:lnSpc>
          <a:spcPct val="110000"/>
        </a:lnSpc>
        <a:spcBef>
          <a:spcPct val="50000"/>
        </a:spcBef>
        <a:spcAft>
          <a:spcPct val="0"/>
        </a:spcAft>
        <a:buClr>
          <a:schemeClr val="accent1">
            <a:lumMod val="75000"/>
          </a:schemeClr>
        </a:buClr>
        <a:buFont typeface="Wingdings" pitchFamily="2" charset="2"/>
        <a:buChar char="n"/>
        <a:defRPr sz="1769">
          <a:solidFill>
            <a:schemeClr val="tx1"/>
          </a:solidFill>
          <a:latin typeface="Calibri Light"/>
          <a:ea typeface="MS PGothic" pitchFamily="34" charset="-128"/>
          <a:cs typeface="ＭＳ Ｐゴシック" charset="0"/>
        </a:defRPr>
      </a:lvl1pPr>
      <a:lvl2pPr marL="613336" indent="-251598" algn="l" defTabSz="677046" rtl="0" eaLnBrk="1" fontAlgn="base" hangingPunct="1">
        <a:spcBef>
          <a:spcPct val="0"/>
        </a:spcBef>
        <a:spcAft>
          <a:spcPct val="0"/>
        </a:spcAft>
        <a:buClr>
          <a:schemeClr val="accent1"/>
        </a:buClr>
        <a:buFont typeface="Wingdings" pitchFamily="2" charset="2"/>
        <a:buChar char="n"/>
        <a:defRPr sz="1769">
          <a:solidFill>
            <a:schemeClr val="tx1"/>
          </a:solidFill>
          <a:latin typeface="+mn-lt"/>
          <a:ea typeface="MS PGothic" pitchFamily="34" charset="-128"/>
        </a:defRPr>
      </a:lvl2pPr>
      <a:lvl3pPr marL="977235" indent="-241879" algn="l" defTabSz="677046" rtl="0" eaLnBrk="1" fontAlgn="base" hangingPunct="1">
        <a:spcBef>
          <a:spcPct val="0"/>
        </a:spcBef>
        <a:spcAft>
          <a:spcPct val="0"/>
        </a:spcAft>
        <a:buClr>
          <a:schemeClr val="accent1"/>
        </a:buClr>
        <a:buFont typeface="Wingdings" pitchFamily="2" charset="2"/>
        <a:buChar char="n"/>
        <a:defRPr sz="1769">
          <a:solidFill>
            <a:schemeClr val="tx1"/>
          </a:solidFill>
          <a:latin typeface="+mn-lt"/>
          <a:ea typeface="MS PGothic" pitchFamily="34" charset="-128"/>
        </a:defRPr>
      </a:lvl3pPr>
      <a:lvl4pPr marL="1341133" indent="-239719" algn="l" defTabSz="677046" rtl="0" eaLnBrk="1" fontAlgn="base" hangingPunct="1">
        <a:spcBef>
          <a:spcPct val="0"/>
        </a:spcBef>
        <a:spcAft>
          <a:spcPct val="0"/>
        </a:spcAft>
        <a:buClr>
          <a:schemeClr val="accent1"/>
        </a:buClr>
        <a:buFont typeface="Wingdings" pitchFamily="2" charset="2"/>
        <a:buChar char="n"/>
        <a:defRPr sz="1769">
          <a:solidFill>
            <a:schemeClr val="tx1"/>
          </a:solidFill>
          <a:latin typeface="+mn-lt"/>
          <a:ea typeface="MS PGothic" pitchFamily="34" charset="-128"/>
        </a:defRPr>
      </a:lvl4pPr>
      <a:lvl5pPr marL="2221185"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ea typeface="MS PGothic" pitchFamily="34" charset="-128"/>
        </a:defRPr>
      </a:lvl5pPr>
      <a:lvl6pPr marL="2532172"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defRPr>
      </a:lvl6pPr>
      <a:lvl7pPr marL="2843160"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defRPr>
      </a:lvl7pPr>
      <a:lvl8pPr marL="3154147"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defRPr>
      </a:lvl8pPr>
      <a:lvl9pPr marL="3465135" indent="-340143" algn="l" defTabSz="677046" rtl="0" eaLnBrk="1" fontAlgn="base" hangingPunct="1">
        <a:spcBef>
          <a:spcPct val="0"/>
        </a:spcBef>
        <a:spcAft>
          <a:spcPct val="0"/>
        </a:spcAft>
        <a:buClr>
          <a:srgbClr val="E89700"/>
        </a:buClr>
        <a:buFont typeface="Wingdings" pitchFamily="2" charset="2"/>
        <a:buChar char="§"/>
        <a:defRPr sz="1769">
          <a:solidFill>
            <a:schemeClr val="tx1"/>
          </a:solidFill>
          <a:latin typeface="Arial" charset="0"/>
        </a:defRPr>
      </a:lvl9pPr>
    </p:bodyStyle>
    <p:otherStyle>
      <a:defPPr>
        <a:defRPr lang="de-DE"/>
      </a:defPPr>
      <a:lvl1pPr marL="0" algn="l" defTabSz="621975" rtl="0" eaLnBrk="1" latinLnBrk="0" hangingPunct="1">
        <a:defRPr sz="1224" kern="1200">
          <a:solidFill>
            <a:schemeClr val="tx1"/>
          </a:solidFill>
          <a:latin typeface="+mn-lt"/>
          <a:ea typeface="+mn-ea"/>
          <a:cs typeface="+mn-cs"/>
        </a:defRPr>
      </a:lvl1pPr>
      <a:lvl2pPr marL="310987" algn="l" defTabSz="621975" rtl="0" eaLnBrk="1" latinLnBrk="0" hangingPunct="1">
        <a:defRPr sz="1224" kern="1200">
          <a:solidFill>
            <a:schemeClr val="tx1"/>
          </a:solidFill>
          <a:latin typeface="+mn-lt"/>
          <a:ea typeface="+mn-ea"/>
          <a:cs typeface="+mn-cs"/>
        </a:defRPr>
      </a:lvl2pPr>
      <a:lvl3pPr marL="621975" algn="l" defTabSz="621975" rtl="0" eaLnBrk="1" latinLnBrk="0" hangingPunct="1">
        <a:defRPr sz="1224" kern="1200">
          <a:solidFill>
            <a:schemeClr val="tx1"/>
          </a:solidFill>
          <a:latin typeface="+mn-lt"/>
          <a:ea typeface="+mn-ea"/>
          <a:cs typeface="+mn-cs"/>
        </a:defRPr>
      </a:lvl3pPr>
      <a:lvl4pPr marL="932962" algn="l" defTabSz="621975" rtl="0" eaLnBrk="1" latinLnBrk="0" hangingPunct="1">
        <a:defRPr sz="1224" kern="1200">
          <a:solidFill>
            <a:schemeClr val="tx1"/>
          </a:solidFill>
          <a:latin typeface="+mn-lt"/>
          <a:ea typeface="+mn-ea"/>
          <a:cs typeface="+mn-cs"/>
        </a:defRPr>
      </a:lvl4pPr>
      <a:lvl5pPr marL="1243950" algn="l" defTabSz="621975" rtl="0" eaLnBrk="1" latinLnBrk="0" hangingPunct="1">
        <a:defRPr sz="1224" kern="1200">
          <a:solidFill>
            <a:schemeClr val="tx1"/>
          </a:solidFill>
          <a:latin typeface="+mn-lt"/>
          <a:ea typeface="+mn-ea"/>
          <a:cs typeface="+mn-cs"/>
        </a:defRPr>
      </a:lvl5pPr>
      <a:lvl6pPr marL="1554937" algn="l" defTabSz="621975" rtl="0" eaLnBrk="1" latinLnBrk="0" hangingPunct="1">
        <a:defRPr sz="1224" kern="1200">
          <a:solidFill>
            <a:schemeClr val="tx1"/>
          </a:solidFill>
          <a:latin typeface="+mn-lt"/>
          <a:ea typeface="+mn-ea"/>
          <a:cs typeface="+mn-cs"/>
        </a:defRPr>
      </a:lvl6pPr>
      <a:lvl7pPr marL="1865925" algn="l" defTabSz="621975" rtl="0" eaLnBrk="1" latinLnBrk="0" hangingPunct="1">
        <a:defRPr sz="1224" kern="1200">
          <a:solidFill>
            <a:schemeClr val="tx1"/>
          </a:solidFill>
          <a:latin typeface="+mn-lt"/>
          <a:ea typeface="+mn-ea"/>
          <a:cs typeface="+mn-cs"/>
        </a:defRPr>
      </a:lvl7pPr>
      <a:lvl8pPr marL="2176912" algn="l" defTabSz="621975" rtl="0" eaLnBrk="1" latinLnBrk="0" hangingPunct="1">
        <a:defRPr sz="1224" kern="1200">
          <a:solidFill>
            <a:schemeClr val="tx1"/>
          </a:solidFill>
          <a:latin typeface="+mn-lt"/>
          <a:ea typeface="+mn-ea"/>
          <a:cs typeface="+mn-cs"/>
        </a:defRPr>
      </a:lvl8pPr>
      <a:lvl9pPr marL="2487900" algn="l" defTabSz="621975" rtl="0" eaLnBrk="1" latinLnBrk="0" hangingPunct="1">
        <a:defRPr sz="122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microsoft.com/office/2007/relationships/hdphoto" Target="../media/hdphoto2.wdp"/><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53.xml"/><Relationship Id="rId6" Type="http://schemas.openxmlformats.org/officeDocument/2006/relationships/image" Target="../media/image8.jpeg"/><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53.xml"/></Relationships>
</file>

<file path=ppt/slides/_rels/slide6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6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18" Type="http://schemas.openxmlformats.org/officeDocument/2006/relationships/image" Target="../media/image101.pn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100.png"/><Relationship Id="rId2" Type="http://schemas.openxmlformats.org/officeDocument/2006/relationships/notesSlide" Target="../notesSlides/notesSlide51.xml"/><Relationship Id="rId16" Type="http://schemas.openxmlformats.org/officeDocument/2006/relationships/image" Target="../media/image99.png"/><Relationship Id="rId1" Type="http://schemas.openxmlformats.org/officeDocument/2006/relationships/slideLayout" Target="../slideLayouts/slideLayout76.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jpeg"/><Relationship Id="rId19" Type="http://schemas.openxmlformats.org/officeDocument/2006/relationships/image" Target="../media/image102.jpeg"/><Relationship Id="rId4" Type="http://schemas.openxmlformats.org/officeDocument/2006/relationships/image" Target="../media/image87.png"/><Relationship Id="rId9" Type="http://schemas.openxmlformats.org/officeDocument/2006/relationships/image" Target="../media/image92.jpeg"/><Relationship Id="rId14" Type="http://schemas.openxmlformats.org/officeDocument/2006/relationships/image" Target="../media/image97.png"/></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76.xml"/></Relationships>
</file>

<file path=ppt/slides/_rels/slide6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jpe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52.xml"/><Relationship Id="rId16" Type="http://schemas.openxmlformats.org/officeDocument/2006/relationships/image" Target="../media/image119.PNG"/><Relationship Id="rId1" Type="http://schemas.openxmlformats.org/officeDocument/2006/relationships/slideLayout" Target="../slideLayouts/slideLayout46.xml"/><Relationship Id="rId6" Type="http://schemas.openxmlformats.org/officeDocument/2006/relationships/image" Target="../media/image109.png"/><Relationship Id="rId11" Type="http://schemas.openxmlformats.org/officeDocument/2006/relationships/image" Target="../media/image114.jpeg"/><Relationship Id="rId5" Type="http://schemas.openxmlformats.org/officeDocument/2006/relationships/image" Target="../media/image108.png"/><Relationship Id="rId15" Type="http://schemas.openxmlformats.org/officeDocument/2006/relationships/image" Target="../media/image118.jpeg"/><Relationship Id="rId10" Type="http://schemas.openxmlformats.org/officeDocument/2006/relationships/image" Target="../media/image113.jpeg"/><Relationship Id="rId4" Type="http://schemas.openxmlformats.org/officeDocument/2006/relationships/image" Target="../media/image107.jpeg"/><Relationship Id="rId9" Type="http://schemas.openxmlformats.org/officeDocument/2006/relationships/image" Target="../media/image112.png"/><Relationship Id="rId14" Type="http://schemas.openxmlformats.org/officeDocument/2006/relationships/image" Target="../media/image11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3.xml"/><Relationship Id="rId1" Type="http://schemas.openxmlformats.org/officeDocument/2006/relationships/slideLayout" Target="../slideLayouts/slideLayout99.xml"/><Relationship Id="rId5" Type="http://schemas.openxmlformats.org/officeDocument/2006/relationships/image" Target="../media/image5.pn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2.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7.xml"/><Relationship Id="rId1" Type="http://schemas.openxmlformats.org/officeDocument/2006/relationships/slideLayout" Target="../slideLayouts/slideLayout99.xml"/></Relationships>
</file>

<file path=ppt/slides/_rels/slide7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8.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42.xml"/><Relationship Id="rId6" Type="http://schemas.openxmlformats.org/officeDocument/2006/relationships/image" Target="../media/image23.jp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Effect>
                      <a14:brightnessContrast contrast="20000"/>
                    </a14:imgEffect>
                  </a14:imgLayer>
                </a14:imgProps>
              </a:ext>
              <a:ext uri="{28A0092B-C50C-407E-A947-70E740481C1C}">
                <a14:useLocalDpi xmlns:a14="http://schemas.microsoft.com/office/drawing/2010/main" val="0"/>
              </a:ext>
            </a:extLst>
          </a:blip>
          <a:srcRect l="4106" t="9577" r="76" b="9577"/>
          <a:stretch/>
        </p:blipFill>
        <p:spPr>
          <a:xfrm>
            <a:off x="0" y="0"/>
            <a:ext cx="9144000" cy="51435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pic>
      <p:sp>
        <p:nvSpPr>
          <p:cNvPr id="9" name="Rechteck 8"/>
          <p:cNvSpPr/>
          <p:nvPr/>
        </p:nvSpPr>
        <p:spPr>
          <a:xfrm>
            <a:off x="6012160" y="0"/>
            <a:ext cx="3131840" cy="5143500"/>
          </a:xfrm>
          <a:prstGeom prst="rect">
            <a:avLst/>
          </a:prstGeom>
          <a:solidFill>
            <a:srgbClr val="FFE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1"/>
          <p:cNvSpPr txBox="1">
            <a:spLocks/>
          </p:cNvSpPr>
          <p:nvPr/>
        </p:nvSpPr>
        <p:spPr>
          <a:xfrm>
            <a:off x="0" y="600872"/>
            <a:ext cx="6012160" cy="1252564"/>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500"/>
              </a:lnSpc>
            </a:pPr>
            <a:endParaRPr lang="de-DE" sz="4800" b="1" dirty="0"/>
          </a:p>
        </p:txBody>
      </p:sp>
      <p:sp>
        <p:nvSpPr>
          <p:cNvPr id="5" name="Untertitel 2"/>
          <p:cNvSpPr txBox="1">
            <a:spLocks/>
          </p:cNvSpPr>
          <p:nvPr/>
        </p:nvSpPr>
        <p:spPr>
          <a:xfrm>
            <a:off x="0" y="1853436"/>
            <a:ext cx="6012160" cy="1125466"/>
          </a:xfrm>
          <a:prstGeom prst="rect">
            <a:avLst/>
          </a:prstGeom>
        </p:spPr>
        <p:txBody>
          <a:bodyPr vert="horz" lIns="576000" tIns="45720" rIns="576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ts val="2800"/>
              </a:lnSpc>
            </a:pPr>
            <a:endParaRPr lang="de-DE" sz="2800" dirty="0" smtClean="0">
              <a:solidFill>
                <a:schemeClr val="tx1"/>
              </a:solidFill>
              <a:latin typeface="+mj-lt"/>
            </a:endParaRPr>
          </a:p>
        </p:txBody>
      </p:sp>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411510"/>
            <a:ext cx="2216064" cy="1152128"/>
          </a:xfrm>
          <a:prstGeom prst="rect">
            <a:avLst/>
          </a:prstGeom>
        </p:spPr>
      </p:pic>
      <p:sp>
        <p:nvSpPr>
          <p:cNvPr id="6" name="Titel 5"/>
          <p:cNvSpPr>
            <a:spLocks noGrp="1"/>
          </p:cNvSpPr>
          <p:nvPr>
            <p:ph type="title"/>
          </p:nvPr>
        </p:nvSpPr>
        <p:spPr>
          <a:xfrm>
            <a:off x="0" y="1428151"/>
            <a:ext cx="6011863" cy="1234707"/>
          </a:xfrm>
        </p:spPr>
        <p:txBody>
          <a:bodyPr>
            <a:noAutofit/>
          </a:bodyPr>
          <a:lstStyle/>
          <a:p>
            <a:r>
              <a:rPr lang="de-DE" sz="2800" b="1" i="1" dirty="0" smtClean="0"/>
              <a:t>Nachhaltige Stadtentwicklung und klimagerechtes </a:t>
            </a:r>
            <a:r>
              <a:rPr lang="de-DE" sz="2800" b="1" i="1" dirty="0" smtClean="0"/>
              <a:t>Bauen in Dresden</a:t>
            </a:r>
            <a:endParaRPr lang="de-DE" sz="1400" b="1" i="1" dirty="0"/>
          </a:p>
        </p:txBody>
      </p:sp>
      <p:sp>
        <p:nvSpPr>
          <p:cNvPr id="7" name="Inhaltsplatzhalter 6"/>
          <p:cNvSpPr>
            <a:spLocks noGrp="1"/>
          </p:cNvSpPr>
          <p:nvPr>
            <p:ph idx="1"/>
          </p:nvPr>
        </p:nvSpPr>
        <p:spPr>
          <a:xfrm>
            <a:off x="342881" y="3017985"/>
            <a:ext cx="5669279" cy="2435533"/>
          </a:xfrm>
        </p:spPr>
        <p:txBody>
          <a:bodyPr>
            <a:normAutofit/>
          </a:bodyPr>
          <a:lstStyle/>
          <a:p>
            <a:pPr marL="0" indent="0">
              <a:lnSpc>
                <a:spcPts val="2800"/>
              </a:lnSpc>
              <a:buNone/>
            </a:pPr>
            <a:endParaRPr lang="de-DE" sz="2400" b="1" dirty="0"/>
          </a:p>
          <a:p>
            <a:pPr marL="0" indent="0">
              <a:lnSpc>
                <a:spcPts val="2800"/>
              </a:lnSpc>
              <a:buNone/>
            </a:pPr>
            <a:r>
              <a:rPr lang="de-DE" sz="2400" b="1" dirty="0" smtClean="0">
                <a:solidFill>
                  <a:schemeClr val="bg1"/>
                </a:solidFill>
              </a:rPr>
              <a:t>Ringvorlesung </a:t>
            </a:r>
            <a:r>
              <a:rPr lang="de-DE" sz="2400" b="1" dirty="0">
                <a:solidFill>
                  <a:schemeClr val="bg1"/>
                </a:solidFill>
              </a:rPr>
              <a:t>Bausoziologie HSG IG </a:t>
            </a:r>
            <a:r>
              <a:rPr lang="de-DE" sz="2400" b="1" dirty="0" smtClean="0">
                <a:solidFill>
                  <a:schemeClr val="bg1"/>
                </a:solidFill>
              </a:rPr>
              <a:t>BAU</a:t>
            </a:r>
          </a:p>
          <a:p>
            <a:pPr marL="0" indent="0">
              <a:lnSpc>
                <a:spcPts val="2800"/>
              </a:lnSpc>
              <a:buNone/>
            </a:pPr>
            <a:r>
              <a:rPr lang="de-DE" sz="2400" b="1" dirty="0" smtClean="0">
                <a:solidFill>
                  <a:schemeClr val="bg1"/>
                </a:solidFill>
              </a:rPr>
              <a:t>Technische Universität Dresden</a:t>
            </a:r>
          </a:p>
          <a:p>
            <a:pPr marL="0" indent="0">
              <a:lnSpc>
                <a:spcPts val="2800"/>
              </a:lnSpc>
              <a:buNone/>
            </a:pPr>
            <a:r>
              <a:rPr lang="de-DE" sz="2400" b="1" dirty="0" smtClean="0">
                <a:solidFill>
                  <a:schemeClr val="bg1"/>
                </a:solidFill>
              </a:rPr>
              <a:t>8. November 2022</a:t>
            </a:r>
            <a:endParaRPr lang="de-DE" sz="2400" b="1" dirty="0">
              <a:solidFill>
                <a:schemeClr val="bg1"/>
              </a:solidFill>
            </a:endParaRPr>
          </a:p>
          <a:p>
            <a:endParaRPr lang="de-DE" dirty="0"/>
          </a:p>
        </p:txBody>
      </p:sp>
      <p:sp>
        <p:nvSpPr>
          <p:cNvPr id="13" name="Fußzeilenplatzhalter 3"/>
          <p:cNvSpPr>
            <a:spLocks noGrp="1"/>
          </p:cNvSpPr>
          <p:nvPr>
            <p:ph type="ftr" sz="quarter" idx="4294967295"/>
          </p:nvPr>
        </p:nvSpPr>
        <p:spPr>
          <a:xfrm>
            <a:off x="6011863" y="3268700"/>
            <a:ext cx="3132137" cy="1490663"/>
          </a:xfrm>
        </p:spPr>
        <p:txBody>
          <a:bodyPr lIns="684000" anchor="b"/>
          <a:lstStyle/>
          <a:p>
            <a:pPr algn="l"/>
            <a:r>
              <a:rPr lang="de-DE" sz="1000" b="1" dirty="0" smtClean="0">
                <a:solidFill>
                  <a:schemeClr val="tx1"/>
                </a:solidFill>
                <a:latin typeface="+mj-lt"/>
              </a:rPr>
              <a:t>Landeshauptstadt Dresden</a:t>
            </a:r>
          </a:p>
          <a:p>
            <a:pPr algn="l"/>
            <a:r>
              <a:rPr lang="de-DE" sz="1000" b="1" dirty="0" smtClean="0">
                <a:latin typeface="+mj-lt"/>
              </a:rPr>
              <a:t>Bürgermeister Stephan Kühn</a:t>
            </a:r>
            <a:endParaRPr lang="de-DE" sz="1000" b="1" dirty="0" smtClean="0">
              <a:solidFill>
                <a:schemeClr val="tx1"/>
              </a:solidFill>
              <a:latin typeface="+mj-lt"/>
            </a:endParaRPr>
          </a:p>
          <a:p>
            <a:pPr algn="l"/>
            <a:r>
              <a:rPr lang="de-DE" sz="1000" dirty="0" smtClean="0">
                <a:solidFill>
                  <a:schemeClr val="tx1"/>
                </a:solidFill>
              </a:rPr>
              <a:t>Geschäftsbereich Stadtentwicklung, Bau, Verkehr und Liegenschaften</a:t>
            </a:r>
          </a:p>
          <a:p>
            <a:pPr algn="l"/>
            <a:endParaRPr lang="de-DE" sz="1000" dirty="0" smtClean="0">
              <a:solidFill>
                <a:schemeClr val="tx1"/>
              </a:solidFill>
            </a:endParaRPr>
          </a:p>
          <a:p>
            <a:pPr algn="l"/>
            <a:endParaRPr lang="de-DE" sz="1000" dirty="0" smtClean="0">
              <a:solidFill>
                <a:schemeClr val="tx1"/>
              </a:solidFill>
            </a:endParaRPr>
          </a:p>
          <a:p>
            <a:pPr algn="l"/>
            <a:endParaRPr lang="de-DE" sz="1000" dirty="0" smtClean="0">
              <a:solidFill>
                <a:schemeClr val="tx1"/>
              </a:solidFill>
            </a:endParaRPr>
          </a:p>
          <a:p>
            <a:pPr algn="l"/>
            <a:endParaRPr lang="de-DE" dirty="0"/>
          </a:p>
        </p:txBody>
      </p:sp>
      <p:sp>
        <p:nvSpPr>
          <p:cNvPr id="12" name="Titel 1"/>
          <p:cNvSpPr txBox="1">
            <a:spLocks/>
          </p:cNvSpPr>
          <p:nvPr/>
        </p:nvSpPr>
        <p:spPr>
          <a:xfrm>
            <a:off x="566555" y="4776995"/>
            <a:ext cx="765085" cy="234590"/>
          </a:xfrm>
          <a:prstGeom prst="rect">
            <a:avLst/>
          </a:prstGeom>
          <a:solidFill>
            <a:schemeClr val="tx1">
              <a:alpha val="67000"/>
            </a:schemeClr>
          </a:solidFill>
        </p:spPr>
        <p:txBody>
          <a:bodyPr vert="horz" lIns="36000" tIns="36000" rIns="36000" bIns="45720" rtlCol="0" anchor="b">
            <a:noAutofit/>
          </a:bodyPr>
          <a:lstStyle>
            <a:lvl1pPr algn="l" defTabSz="914400" rtl="0" eaLnBrk="1" latinLnBrk="0" hangingPunct="1">
              <a:spcBef>
                <a:spcPct val="0"/>
              </a:spcBef>
              <a:buNone/>
              <a:defRPr sz="48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1000" b="1" dirty="0" smtClean="0">
                <a:solidFill>
                  <a:schemeClr val="bg1"/>
                </a:solidFill>
              </a:rPr>
              <a:t>© DDPIX</a:t>
            </a:r>
            <a:endParaRPr lang="de-DE" sz="1000" b="1" dirty="0">
              <a:solidFill>
                <a:schemeClr val="bg1"/>
              </a:solidFill>
            </a:endParaRPr>
          </a:p>
        </p:txBody>
      </p:sp>
    </p:spTree>
    <p:extLst>
      <p:ext uri="{BB962C8B-B14F-4D97-AF65-F5344CB8AC3E}">
        <p14:creationId xmlns:p14="http://schemas.microsoft.com/office/powerpoint/2010/main" val="423681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srcRect l="23175" t="25065" r="24048" b="17793"/>
          <a:stretch/>
        </p:blipFill>
        <p:spPr>
          <a:xfrm>
            <a:off x="539552" y="918386"/>
            <a:ext cx="6176776" cy="3622470"/>
          </a:xfrm>
          <a:prstGeom prst="rect">
            <a:avLst/>
          </a:prstGeom>
        </p:spPr>
      </p:pic>
      <p:sp>
        <p:nvSpPr>
          <p:cNvPr id="8" name="Fußzeilenplatzhalter 3"/>
          <p:cNvSpPr>
            <a:spLocks noGrp="1"/>
          </p:cNvSpPr>
          <p:nvPr>
            <p:ph type="ftr" sz="quarter" idx="11"/>
          </p:nvPr>
        </p:nvSpPr>
        <p:spPr>
          <a:xfrm>
            <a:off x="7528" y="4731990"/>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Dresdens „Gute Stube“ I Landeshauptstadt Dresden I Geschäftsbereich Stadtentwicklung, Bau, Verkehr und Liegenschaften I 7</a:t>
            </a: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 Februar 2022 </a:t>
            </a:r>
            <a:r>
              <a:rPr kumimoji="0" lang="de-DE" sz="900" b="0" i="0" u="none" strike="noStrike" kern="1200" cap="none" spc="0" normalizeH="0" baseline="0" noProof="0" dirty="0" smtClean="0">
                <a:ln>
                  <a:noFill/>
                </a:ln>
                <a:solidFill>
                  <a:prstClr val="black"/>
                </a:solidFill>
                <a:effectLst/>
                <a:uLnTx/>
                <a:uFillTx/>
                <a:latin typeface="Calibri"/>
                <a:ea typeface="+mn-ea"/>
                <a:cs typeface="+mn-cs"/>
              </a:rPr>
              <a:t>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4" name="Inhaltsplatzhalter 2"/>
          <p:cNvSpPr txBox="1">
            <a:spLocks/>
          </p:cNvSpPr>
          <p:nvPr/>
        </p:nvSpPr>
        <p:spPr bwMode="auto">
          <a:xfrm>
            <a:off x="1891080" y="874009"/>
            <a:ext cx="4499992" cy="389369"/>
          </a:xfrm>
          <a:prstGeom prst="rect">
            <a:avLst/>
          </a:prstGeom>
          <a:noFill/>
          <a:ln w="9525">
            <a:noFill/>
            <a:miter lim="800000"/>
            <a:headEnd/>
            <a:tailEnd/>
          </a:ln>
        </p:spPr>
        <p:txBody>
          <a:bodyPr vert="horz" wrap="square" lIns="576000" tIns="0" rIns="0" bIns="0" numCol="1" anchor="t" anchorCtr="0" compatLnSpc="1">
            <a:prstTxWarp prst="textNoShape">
              <a:avLst/>
            </a:prstTxWarp>
          </a:bodyPr>
          <a:lstStyle>
            <a:lvl1pPr marL="239677" indent="-239677" algn="l" defTabSz="676927" rtl="0" eaLnBrk="1" fontAlgn="base" hangingPunct="1">
              <a:lnSpc>
                <a:spcPct val="110000"/>
              </a:lnSpc>
              <a:spcBef>
                <a:spcPct val="50000"/>
              </a:spcBef>
              <a:spcAft>
                <a:spcPct val="0"/>
              </a:spcAft>
              <a:buClr>
                <a:schemeClr val="accent1"/>
              </a:buClr>
              <a:buFont typeface="Wingdings" pitchFamily="2" charset="2"/>
              <a:buChar char="n"/>
              <a:defRPr sz="1973">
                <a:solidFill>
                  <a:schemeClr val="tx1"/>
                </a:solidFill>
                <a:latin typeface="Calibri Light"/>
                <a:ea typeface="MS PGothic" pitchFamily="34" charset="-128"/>
                <a:cs typeface="ＭＳ Ｐゴシック" charset="0"/>
              </a:defRPr>
            </a:lvl1pPr>
            <a:lvl2pPr marL="613228" indent="-251554" algn="l" defTabSz="676927" rtl="0" eaLnBrk="1" fontAlgn="base" hangingPunct="1">
              <a:spcBef>
                <a:spcPct val="0"/>
              </a:spcBef>
              <a:spcAft>
                <a:spcPct val="0"/>
              </a:spcAft>
              <a:buClr>
                <a:schemeClr val="accent1"/>
              </a:buClr>
              <a:buFont typeface="Wingdings" pitchFamily="2" charset="2"/>
              <a:buChar char="n"/>
              <a:defRPr sz="1632">
                <a:solidFill>
                  <a:schemeClr val="tx1"/>
                </a:solidFill>
                <a:latin typeface="+mn-lt"/>
                <a:ea typeface="MS PGothic" pitchFamily="34" charset="-128"/>
              </a:defRPr>
            </a:lvl2pPr>
            <a:lvl3pPr marL="977062" indent="-241836" algn="l" defTabSz="676927" rtl="0" eaLnBrk="1" fontAlgn="base" hangingPunct="1">
              <a:spcBef>
                <a:spcPct val="0"/>
              </a:spcBef>
              <a:spcAft>
                <a:spcPct val="0"/>
              </a:spcAft>
              <a:buClr>
                <a:schemeClr val="accent1"/>
              </a:buClr>
              <a:buFont typeface="Wingdings" pitchFamily="2" charset="2"/>
              <a:buChar char="n"/>
              <a:defRPr sz="1428">
                <a:solidFill>
                  <a:schemeClr val="tx1"/>
                </a:solidFill>
                <a:latin typeface="+mn-lt"/>
                <a:ea typeface="MS PGothic" pitchFamily="34" charset="-128"/>
              </a:defRPr>
            </a:lvl3pPr>
            <a:lvl4pPr marL="1340897" indent="-239677" algn="l" defTabSz="676927" rtl="0" eaLnBrk="1" fontAlgn="base" hangingPunct="1">
              <a:spcBef>
                <a:spcPct val="0"/>
              </a:spcBef>
              <a:spcAft>
                <a:spcPct val="0"/>
              </a:spcAft>
              <a:buClr>
                <a:schemeClr val="accent1"/>
              </a:buClr>
              <a:buFont typeface="Wingdings" pitchFamily="2" charset="2"/>
              <a:buChar char="n"/>
              <a:defRPr sz="1224">
                <a:solidFill>
                  <a:schemeClr val="tx1"/>
                </a:solidFill>
                <a:latin typeface="+mn-lt"/>
                <a:ea typeface="MS PGothic" pitchFamily="34" charset="-128"/>
              </a:defRPr>
            </a:lvl4pPr>
            <a:lvl5pPr marL="2220793" indent="-340083" algn="l" defTabSz="676927" rtl="0" eaLnBrk="1" fontAlgn="base" hangingPunct="1">
              <a:spcBef>
                <a:spcPct val="0"/>
              </a:spcBef>
              <a:spcAft>
                <a:spcPct val="0"/>
              </a:spcAft>
              <a:buClr>
                <a:srgbClr val="E89700"/>
              </a:buClr>
              <a:buFont typeface="Wingdings" pitchFamily="2" charset="2"/>
              <a:buChar char="§"/>
              <a:defRPr sz="1224" b="0" i="0">
                <a:solidFill>
                  <a:schemeClr val="tx1"/>
                </a:solidFill>
                <a:latin typeface="Calibri Light"/>
                <a:ea typeface="MS PGothic" pitchFamily="34" charset="-128"/>
                <a:cs typeface="Calibri Light"/>
              </a:defRPr>
            </a:lvl5pPr>
            <a:lvl6pPr marL="2531725"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6pPr>
            <a:lvl7pPr marL="2842659"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7pPr>
            <a:lvl8pPr marL="3153591"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8pPr>
            <a:lvl9pPr marL="3464523"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9pPr>
          </a:lstStyle>
          <a:p>
            <a:pPr marL="0" marR="0" lvl="0" indent="0" algn="l" defTabSz="676927" rtl="0" eaLnBrk="1" fontAlgn="base" latinLnBrk="0" hangingPunct="1">
              <a:lnSpc>
                <a:spcPct val="100000"/>
              </a:lnSpc>
              <a:spcBef>
                <a:spcPct val="50000"/>
              </a:spcBef>
              <a:spcAft>
                <a:spcPct val="0"/>
              </a:spcAft>
              <a:buClr>
                <a:srgbClr val="FFEB20"/>
              </a:buClr>
              <a:buSzTx/>
              <a:buFont typeface="Wingdings" pitchFamily="2" charset="2"/>
              <a:buNone/>
              <a:tabLst/>
              <a:defRPr/>
            </a:pPr>
            <a:r>
              <a:rPr kumimoji="0" lang="de-DE" sz="2400" b="1" i="0" u="none" strike="noStrike" kern="0" cap="none" spc="-60" normalizeH="0" baseline="0" noProof="0" dirty="0" smtClean="0">
                <a:ln>
                  <a:noFill/>
                </a:ln>
                <a:solidFill>
                  <a:srgbClr val="000000"/>
                </a:solidFill>
                <a:effectLst/>
                <a:uLnTx/>
                <a:uFillTx/>
                <a:latin typeface="Calibri"/>
                <a:ea typeface="MS PGothic" pitchFamily="34" charset="-128"/>
              </a:rPr>
              <a:t>Umfeld Kristallpalast</a:t>
            </a:r>
            <a:endParaRPr kumimoji="0" lang="de-DE" sz="2400" b="0" i="0" u="none" strike="noStrike" kern="0" cap="none" spc="0" normalizeH="0" baseline="0" noProof="0" dirty="0">
              <a:ln>
                <a:noFill/>
              </a:ln>
              <a:solidFill>
                <a:srgbClr val="000000"/>
              </a:solidFill>
              <a:effectLst/>
              <a:uLnTx/>
              <a:uFillTx/>
              <a:latin typeface="Calibri"/>
              <a:ea typeface="MS PGothic" pitchFamily="34" charset="-128"/>
            </a:endParaRPr>
          </a:p>
        </p:txBody>
      </p:sp>
      <p:sp>
        <p:nvSpPr>
          <p:cNvPr id="23" name="Titel 1"/>
          <p:cNvSpPr txBox="1">
            <a:spLocks/>
          </p:cNvSpPr>
          <p:nvPr/>
        </p:nvSpPr>
        <p:spPr>
          <a:xfrm>
            <a:off x="3448" y="267494"/>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err="1">
                <a:ln>
                  <a:noFill/>
                </a:ln>
                <a:solidFill>
                  <a:prstClr val="black"/>
                </a:solidFill>
                <a:effectLst/>
                <a:uLnTx/>
                <a:uFillTx/>
                <a:latin typeface="Calibri"/>
                <a:ea typeface="+mj-ea"/>
                <a:cs typeface="+mj-cs"/>
              </a:rPr>
              <a:t>Klimaresilienz</a:t>
            </a:r>
            <a:r>
              <a:rPr kumimoji="0" lang="de-DE" sz="3600" b="0" i="0" u="none" strike="noStrike" kern="1200" cap="none" spc="0" normalizeH="0" baseline="0" noProof="0" dirty="0">
                <a:ln>
                  <a:noFill/>
                </a:ln>
                <a:solidFill>
                  <a:prstClr val="black"/>
                </a:solidFill>
                <a:effectLst/>
                <a:uLnTx/>
                <a:uFillTx/>
                <a:latin typeface="Calibri"/>
                <a:ea typeface="+mj-ea"/>
                <a:cs typeface="+mj-cs"/>
              </a:rPr>
              <a:t> – Umsetzung (Beispiele)</a:t>
            </a:r>
          </a:p>
        </p:txBody>
      </p:sp>
      <p:sp>
        <p:nvSpPr>
          <p:cNvPr id="29" name="Titel 1"/>
          <p:cNvSpPr txBox="1">
            <a:spLocks/>
          </p:cNvSpPr>
          <p:nvPr/>
        </p:nvSpPr>
        <p:spPr>
          <a:xfrm>
            <a:off x="16210" y="843558"/>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a:ea typeface="+mj-ea"/>
              <a:cs typeface="+mj-cs"/>
            </a:endParaRPr>
          </a:p>
        </p:txBody>
      </p:sp>
      <p:sp>
        <p:nvSpPr>
          <p:cNvPr id="30" name="Textfeld 29"/>
          <p:cNvSpPr txBox="1"/>
          <p:nvPr/>
        </p:nvSpPr>
        <p:spPr>
          <a:xfrm>
            <a:off x="8388424" y="339503"/>
            <a:ext cx="738664" cy="4392488"/>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srgbClr val="C0504D">
                    <a:lumMod val="60000"/>
                    <a:lumOff val="40000"/>
                  </a:srgbClr>
                </a:solidFill>
                <a:effectLst/>
                <a:uLnTx/>
                <a:uFillTx/>
                <a:latin typeface="Calibri Light"/>
                <a:ea typeface="+mn-ea"/>
                <a:cs typeface="+mn-cs"/>
              </a:rPr>
              <a:t>Herausforderungen</a:t>
            </a:r>
            <a:endParaRPr kumimoji="0" lang="de-DE" sz="3600" b="0" i="0" u="none" strike="noStrike" kern="1200" cap="none" spc="0" normalizeH="0" baseline="0" noProof="0" dirty="0">
              <a:ln>
                <a:noFill/>
              </a:ln>
              <a:solidFill>
                <a:srgbClr val="C0504D">
                  <a:lumMod val="60000"/>
                  <a:lumOff val="40000"/>
                </a:srgbClr>
              </a:solidFill>
              <a:effectLst/>
              <a:uLnTx/>
              <a:uFillTx/>
              <a:latin typeface="Calibri Light"/>
              <a:ea typeface="+mn-ea"/>
              <a:cs typeface="+mn-cs"/>
            </a:endParaRPr>
          </a:p>
        </p:txBody>
      </p:sp>
      <p:sp>
        <p:nvSpPr>
          <p:cNvPr id="32" name="Textfeld 31"/>
          <p:cNvSpPr txBox="1"/>
          <p:nvPr/>
        </p:nvSpPr>
        <p:spPr>
          <a:xfrm>
            <a:off x="539552" y="4349706"/>
            <a:ext cx="2470939" cy="226591"/>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600"/>
              </a:spcAft>
              <a:buClr>
                <a:srgbClr val="FFEB20"/>
              </a:buClr>
              <a:buSzTx/>
              <a:buFontTx/>
              <a:buNone/>
              <a:tabLst/>
              <a:defRPr/>
            </a:pPr>
            <a:r>
              <a:rPr kumimoji="0" lang="de-DE" sz="1000" b="0" i="0" u="none" strike="noStrike" kern="1200" cap="none" spc="0" normalizeH="0" baseline="0" noProof="0" dirty="0">
                <a:ln>
                  <a:noFill/>
                </a:ln>
                <a:solidFill>
                  <a:prstClr val="white"/>
                </a:solidFill>
                <a:effectLst/>
                <a:uLnTx/>
                <a:uFillTx/>
                <a:latin typeface="Calibri Light"/>
                <a:ea typeface="+mn-ea"/>
                <a:cs typeface="+mn-cs"/>
              </a:rPr>
              <a:t>© </a:t>
            </a:r>
            <a:r>
              <a:rPr kumimoji="0" lang="de-DE" sz="1000" b="0" i="0" u="none" strike="noStrike" kern="1200" cap="none" spc="0" normalizeH="0" baseline="0" noProof="0" dirty="0" smtClean="0">
                <a:ln>
                  <a:noFill/>
                </a:ln>
                <a:solidFill>
                  <a:prstClr val="white"/>
                </a:solidFill>
                <a:effectLst/>
                <a:uLnTx/>
                <a:uFillTx/>
                <a:latin typeface="Calibri Light"/>
                <a:ea typeface="+mn-ea"/>
                <a:cs typeface="+mn-cs"/>
              </a:rPr>
              <a:t>A. Sieber</a:t>
            </a:r>
          </a:p>
        </p:txBody>
      </p:sp>
    </p:spTree>
    <p:extLst>
      <p:ext uri="{BB962C8B-B14F-4D97-AF65-F5344CB8AC3E}">
        <p14:creationId xmlns:p14="http://schemas.microsoft.com/office/powerpoint/2010/main" val="438856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p:cNvSpPr txBox="1"/>
          <p:nvPr/>
        </p:nvSpPr>
        <p:spPr>
          <a:xfrm>
            <a:off x="4561400" y="3438342"/>
            <a:ext cx="4187064" cy="980644"/>
          </a:xfrm>
          <a:prstGeom prst="rect">
            <a:avLst/>
          </a:prstGeom>
          <a:solidFill>
            <a:srgbClr val="FFFFFF"/>
          </a:solidFill>
        </p:spPr>
        <p:txBody>
          <a:bodyPr wrap="square" lIns="36000" tIns="36000" rIns="36000" bIns="36000" rtlCol="0">
            <a:spAutoFit/>
          </a:bodyPr>
          <a:lstStyle/>
          <a:p>
            <a:pPr marL="285750" marR="0" lvl="0" indent="-28575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de-DE" sz="1800" b="0" i="0" u="none" strike="noStrike" kern="1200" cap="none" spc="0" normalizeH="0" baseline="0" noProof="0" dirty="0" smtClean="0">
                <a:ln>
                  <a:noFill/>
                </a:ln>
                <a:solidFill>
                  <a:srgbClr val="000000"/>
                </a:solidFill>
                <a:effectLst/>
                <a:uLnTx/>
                <a:uFillTx/>
                <a:latin typeface="Calibri Light"/>
                <a:ea typeface="+mn-ea"/>
                <a:cs typeface="+mn-cs"/>
              </a:rPr>
              <a:t>weitere Qualifizierung des Entwurfs</a:t>
            </a:r>
          </a:p>
          <a:p>
            <a:pPr marL="285750" marR="0" lvl="0" indent="-28575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de-DE" sz="1800" b="0" i="0" u="none" strike="noStrike" kern="1200" cap="none" spc="0" normalizeH="0" baseline="0" noProof="0" dirty="0" smtClean="0">
                <a:ln>
                  <a:noFill/>
                </a:ln>
                <a:solidFill>
                  <a:srgbClr val="000000"/>
                </a:solidFill>
                <a:effectLst/>
                <a:uLnTx/>
                <a:uFillTx/>
                <a:latin typeface="Calibri Light"/>
                <a:ea typeface="+mn-ea"/>
                <a:cs typeface="+mn-cs"/>
              </a:rPr>
              <a:t>Umsetzung nach Inbetriebnahme Fernbusbahnhof (frühestens 2025)</a:t>
            </a: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Dresdens „Gute Stube“ I Landeshauptstadt Dresden I Geschäftsbereich Stadtentwicklung, Bau, Verkehr und Liegenschaften I 7</a:t>
            </a: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 Februar 2022 </a:t>
            </a:r>
            <a:r>
              <a:rPr kumimoji="0" lang="de-DE" sz="900" b="0" i="0" u="none" strike="noStrike" kern="1200" cap="none" spc="0" normalizeH="0" baseline="0" noProof="0" dirty="0" smtClean="0">
                <a:ln>
                  <a:noFill/>
                </a:ln>
                <a:solidFill>
                  <a:prstClr val="black"/>
                </a:solidFill>
                <a:effectLst/>
                <a:uLnTx/>
                <a:uFillTx/>
                <a:latin typeface="Calibri"/>
                <a:ea typeface="+mn-ea"/>
                <a:cs typeface="+mn-cs"/>
              </a:rPr>
              <a:t>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grpSp>
        <p:nvGrpSpPr>
          <p:cNvPr id="13" name="Gruppieren 12"/>
          <p:cNvGrpSpPr/>
          <p:nvPr/>
        </p:nvGrpSpPr>
        <p:grpSpPr>
          <a:xfrm>
            <a:off x="154034" y="1558622"/>
            <a:ext cx="4320480" cy="2939826"/>
            <a:chOff x="179512" y="1419622"/>
            <a:chExt cx="5045920" cy="3433445"/>
          </a:xfrm>
        </p:grpSpPr>
        <p:grpSp>
          <p:nvGrpSpPr>
            <p:cNvPr id="14" name="Gruppieren 13"/>
            <p:cNvGrpSpPr/>
            <p:nvPr/>
          </p:nvGrpSpPr>
          <p:grpSpPr>
            <a:xfrm>
              <a:off x="179512" y="1419622"/>
              <a:ext cx="5045920" cy="3384376"/>
              <a:chOff x="299308" y="1419622"/>
              <a:chExt cx="5045920" cy="3384376"/>
            </a:xfrm>
          </p:grpSpPr>
          <p:grpSp>
            <p:nvGrpSpPr>
              <p:cNvPr id="16" name="Gruppieren 15"/>
              <p:cNvGrpSpPr/>
              <p:nvPr/>
            </p:nvGrpSpPr>
            <p:grpSpPr>
              <a:xfrm>
                <a:off x="299308" y="1419622"/>
                <a:ext cx="5045920" cy="3384376"/>
                <a:chOff x="299308" y="1419622"/>
                <a:chExt cx="5045920" cy="3384376"/>
              </a:xfrm>
            </p:grpSpPr>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00" t="7598" b="3126"/>
                <a:stretch/>
              </p:blipFill>
              <p:spPr bwMode="auto">
                <a:xfrm>
                  <a:off x="299308" y="1419622"/>
                  <a:ext cx="504592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3457" b="94523"/>
                <a:stretch/>
              </p:blipFill>
              <p:spPr bwMode="auto">
                <a:xfrm>
                  <a:off x="299308" y="1419622"/>
                  <a:ext cx="3015952" cy="20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997" t="70060" b="3126"/>
                <a:stretch/>
              </p:blipFill>
              <p:spPr bwMode="auto">
                <a:xfrm>
                  <a:off x="299372" y="3781860"/>
                  <a:ext cx="853620" cy="101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Grafik 16"/>
              <p:cNvPicPr>
                <a:picLocks noChangeAspect="1"/>
              </p:cNvPicPr>
              <p:nvPr/>
            </p:nvPicPr>
            <p:blipFill>
              <a:blip r:embed="rId5"/>
              <a:stretch>
                <a:fillRect/>
              </a:stretch>
            </p:blipFill>
            <p:spPr>
              <a:xfrm>
                <a:off x="3185136" y="3359920"/>
                <a:ext cx="2160092" cy="1438436"/>
              </a:xfrm>
              <a:prstGeom prst="rect">
                <a:avLst/>
              </a:prstGeom>
            </p:spPr>
          </p:pic>
        </p:grpSp>
        <p:sp>
          <p:nvSpPr>
            <p:cNvPr id="15" name="Textfeld 14"/>
            <p:cNvSpPr txBox="1"/>
            <p:nvPr/>
          </p:nvSpPr>
          <p:spPr>
            <a:xfrm>
              <a:off x="683563" y="4588430"/>
              <a:ext cx="2885828" cy="264637"/>
            </a:xfrm>
            <a:prstGeom prst="rect">
              <a:avLst/>
            </a:prstGeom>
            <a:solidFill>
              <a:srgbClr val="FFFFFF"/>
            </a:solid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600"/>
                </a:spcAft>
                <a:buClr>
                  <a:srgbClr val="FFEB20"/>
                </a:buClr>
                <a:buSzTx/>
                <a:buFontTx/>
                <a:buNone/>
                <a:tabLst/>
                <a:defRPr/>
              </a:pPr>
              <a:r>
                <a:rPr kumimoji="0" lang="de-DE" sz="1000" b="0" i="0" u="none" strike="noStrike" kern="1200" cap="none" spc="0" normalizeH="0" baseline="0" noProof="0" dirty="0">
                  <a:ln>
                    <a:noFill/>
                  </a:ln>
                  <a:solidFill>
                    <a:prstClr val="black"/>
                  </a:solidFill>
                  <a:effectLst/>
                  <a:uLnTx/>
                  <a:uFillTx/>
                  <a:latin typeface="Calibri Light"/>
                  <a:ea typeface="+mn-ea"/>
                  <a:cs typeface="+mn-cs"/>
                </a:rPr>
                <a:t>© </a:t>
              </a:r>
              <a:r>
                <a:rPr kumimoji="0" lang="de-DE" sz="1000" b="0" i="0" u="none" strike="noStrike" kern="1200" cap="none" spc="0" normalizeH="0" baseline="0" noProof="0" dirty="0" err="1" smtClean="0">
                  <a:ln>
                    <a:noFill/>
                  </a:ln>
                  <a:solidFill>
                    <a:srgbClr val="000000"/>
                  </a:solidFill>
                  <a:effectLst/>
                  <a:uLnTx/>
                  <a:uFillTx/>
                  <a:latin typeface="Calibri Light"/>
                  <a:ea typeface="+mn-ea"/>
                  <a:cs typeface="+mn-cs"/>
                </a:rPr>
                <a:t>Plancontext</a:t>
              </a:r>
              <a:r>
                <a:rPr kumimoji="0" lang="de-DE" sz="1000" b="0" i="0" u="none" strike="noStrike" kern="1200" cap="none" spc="0" normalizeH="0" baseline="0" noProof="0" dirty="0" smtClean="0">
                  <a:ln>
                    <a:noFill/>
                  </a:ln>
                  <a:solidFill>
                    <a:srgbClr val="000000"/>
                  </a:solidFill>
                  <a:effectLst/>
                  <a:uLnTx/>
                  <a:uFillTx/>
                  <a:latin typeface="Calibri Light"/>
                  <a:ea typeface="+mn-ea"/>
                  <a:cs typeface="+mn-cs"/>
                </a:rPr>
                <a:t> Berlin Landschaftsarchitektur</a:t>
              </a:r>
            </a:p>
          </p:txBody>
        </p:sp>
      </p:grpSp>
      <p:sp>
        <p:nvSpPr>
          <p:cNvPr id="24" name="Inhaltsplatzhalter 2"/>
          <p:cNvSpPr txBox="1">
            <a:spLocks/>
          </p:cNvSpPr>
          <p:nvPr/>
        </p:nvSpPr>
        <p:spPr bwMode="auto">
          <a:xfrm>
            <a:off x="-9314" y="1052482"/>
            <a:ext cx="4499992" cy="389369"/>
          </a:xfrm>
          <a:prstGeom prst="rect">
            <a:avLst/>
          </a:prstGeom>
          <a:noFill/>
          <a:ln w="9525">
            <a:noFill/>
            <a:miter lim="800000"/>
            <a:headEnd/>
            <a:tailEnd/>
          </a:ln>
        </p:spPr>
        <p:txBody>
          <a:bodyPr vert="horz" wrap="square" lIns="576000" tIns="0" rIns="0" bIns="0" numCol="1" anchor="t" anchorCtr="0" compatLnSpc="1">
            <a:prstTxWarp prst="textNoShape">
              <a:avLst/>
            </a:prstTxWarp>
          </a:bodyPr>
          <a:lstStyle>
            <a:lvl1pPr marL="239677" indent="-239677" algn="l" defTabSz="676927" rtl="0" eaLnBrk="1" fontAlgn="base" hangingPunct="1">
              <a:lnSpc>
                <a:spcPct val="110000"/>
              </a:lnSpc>
              <a:spcBef>
                <a:spcPct val="50000"/>
              </a:spcBef>
              <a:spcAft>
                <a:spcPct val="0"/>
              </a:spcAft>
              <a:buClr>
                <a:schemeClr val="accent1"/>
              </a:buClr>
              <a:buFont typeface="Wingdings" pitchFamily="2" charset="2"/>
              <a:buChar char="n"/>
              <a:defRPr sz="1973">
                <a:solidFill>
                  <a:schemeClr val="tx1"/>
                </a:solidFill>
                <a:latin typeface="Calibri Light"/>
                <a:ea typeface="MS PGothic" pitchFamily="34" charset="-128"/>
                <a:cs typeface="ＭＳ Ｐゴシック" charset="0"/>
              </a:defRPr>
            </a:lvl1pPr>
            <a:lvl2pPr marL="613228" indent="-251554" algn="l" defTabSz="676927" rtl="0" eaLnBrk="1" fontAlgn="base" hangingPunct="1">
              <a:spcBef>
                <a:spcPct val="0"/>
              </a:spcBef>
              <a:spcAft>
                <a:spcPct val="0"/>
              </a:spcAft>
              <a:buClr>
                <a:schemeClr val="accent1"/>
              </a:buClr>
              <a:buFont typeface="Wingdings" pitchFamily="2" charset="2"/>
              <a:buChar char="n"/>
              <a:defRPr sz="1632">
                <a:solidFill>
                  <a:schemeClr val="tx1"/>
                </a:solidFill>
                <a:latin typeface="+mn-lt"/>
                <a:ea typeface="MS PGothic" pitchFamily="34" charset="-128"/>
              </a:defRPr>
            </a:lvl2pPr>
            <a:lvl3pPr marL="977062" indent="-241836" algn="l" defTabSz="676927" rtl="0" eaLnBrk="1" fontAlgn="base" hangingPunct="1">
              <a:spcBef>
                <a:spcPct val="0"/>
              </a:spcBef>
              <a:spcAft>
                <a:spcPct val="0"/>
              </a:spcAft>
              <a:buClr>
                <a:schemeClr val="accent1"/>
              </a:buClr>
              <a:buFont typeface="Wingdings" pitchFamily="2" charset="2"/>
              <a:buChar char="n"/>
              <a:defRPr sz="1428">
                <a:solidFill>
                  <a:schemeClr val="tx1"/>
                </a:solidFill>
                <a:latin typeface="+mn-lt"/>
                <a:ea typeface="MS PGothic" pitchFamily="34" charset="-128"/>
              </a:defRPr>
            </a:lvl3pPr>
            <a:lvl4pPr marL="1340897" indent="-239677" algn="l" defTabSz="676927" rtl="0" eaLnBrk="1" fontAlgn="base" hangingPunct="1">
              <a:spcBef>
                <a:spcPct val="0"/>
              </a:spcBef>
              <a:spcAft>
                <a:spcPct val="0"/>
              </a:spcAft>
              <a:buClr>
                <a:schemeClr val="accent1"/>
              </a:buClr>
              <a:buFont typeface="Wingdings" pitchFamily="2" charset="2"/>
              <a:buChar char="n"/>
              <a:defRPr sz="1224">
                <a:solidFill>
                  <a:schemeClr val="tx1"/>
                </a:solidFill>
                <a:latin typeface="+mn-lt"/>
                <a:ea typeface="MS PGothic" pitchFamily="34" charset="-128"/>
              </a:defRPr>
            </a:lvl4pPr>
            <a:lvl5pPr marL="2220793" indent="-340083" algn="l" defTabSz="676927" rtl="0" eaLnBrk="1" fontAlgn="base" hangingPunct="1">
              <a:spcBef>
                <a:spcPct val="0"/>
              </a:spcBef>
              <a:spcAft>
                <a:spcPct val="0"/>
              </a:spcAft>
              <a:buClr>
                <a:srgbClr val="E89700"/>
              </a:buClr>
              <a:buFont typeface="Wingdings" pitchFamily="2" charset="2"/>
              <a:buChar char="§"/>
              <a:defRPr sz="1224" b="0" i="0">
                <a:solidFill>
                  <a:schemeClr val="tx1"/>
                </a:solidFill>
                <a:latin typeface="Calibri Light"/>
                <a:ea typeface="MS PGothic" pitchFamily="34" charset="-128"/>
                <a:cs typeface="Calibri Light"/>
              </a:defRPr>
            </a:lvl5pPr>
            <a:lvl6pPr marL="2531725"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6pPr>
            <a:lvl7pPr marL="2842659"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7pPr>
            <a:lvl8pPr marL="3153591"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8pPr>
            <a:lvl9pPr marL="3464523"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9pPr>
          </a:lstStyle>
          <a:p>
            <a:pPr marL="0" marR="0" lvl="0" indent="0" algn="l" defTabSz="676927" rtl="0" eaLnBrk="1" fontAlgn="base" latinLnBrk="0" hangingPunct="1">
              <a:lnSpc>
                <a:spcPct val="100000"/>
              </a:lnSpc>
              <a:spcBef>
                <a:spcPct val="50000"/>
              </a:spcBef>
              <a:spcAft>
                <a:spcPct val="0"/>
              </a:spcAft>
              <a:buClr>
                <a:srgbClr val="FFEB20"/>
              </a:buClr>
              <a:buSzTx/>
              <a:buFont typeface="Wingdings" pitchFamily="2" charset="2"/>
              <a:buNone/>
              <a:tabLst/>
              <a:defRPr/>
            </a:pPr>
            <a:r>
              <a:rPr kumimoji="0" lang="de-DE" sz="2400" b="1" i="0" u="none" strike="noStrike" kern="0" cap="none" spc="-60" normalizeH="0" baseline="0" noProof="0" dirty="0">
                <a:ln>
                  <a:noFill/>
                </a:ln>
                <a:solidFill>
                  <a:srgbClr val="000000"/>
                </a:solidFill>
                <a:effectLst/>
                <a:uLnTx/>
                <a:uFillTx/>
                <a:latin typeface="Calibri"/>
                <a:ea typeface="MS PGothic" pitchFamily="34" charset="-128"/>
              </a:rPr>
              <a:t>Promenadenring</a:t>
            </a:r>
            <a:endParaRPr kumimoji="0" lang="de-DE" sz="2400" b="0" i="0" u="none" strike="noStrike" kern="0" cap="none" spc="0" normalizeH="0" baseline="0" noProof="0" dirty="0">
              <a:ln>
                <a:noFill/>
              </a:ln>
              <a:solidFill>
                <a:srgbClr val="000000"/>
              </a:solidFill>
              <a:effectLst/>
              <a:uLnTx/>
              <a:uFillTx/>
              <a:latin typeface="Calibri"/>
              <a:ea typeface="MS PGothic" pitchFamily="34" charset="-128"/>
            </a:endParaRPr>
          </a:p>
        </p:txBody>
      </p:sp>
      <p:sp>
        <p:nvSpPr>
          <p:cNvPr id="23" name="Titel 1"/>
          <p:cNvSpPr txBox="1">
            <a:spLocks/>
          </p:cNvSpPr>
          <p:nvPr/>
        </p:nvSpPr>
        <p:spPr>
          <a:xfrm>
            <a:off x="3448" y="267494"/>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err="1">
                <a:ln>
                  <a:noFill/>
                </a:ln>
                <a:solidFill>
                  <a:prstClr val="black"/>
                </a:solidFill>
                <a:effectLst/>
                <a:uLnTx/>
                <a:uFillTx/>
                <a:latin typeface="Calibri"/>
                <a:ea typeface="+mj-ea"/>
                <a:cs typeface="+mj-cs"/>
              </a:rPr>
              <a:t>Klimaresilienz</a:t>
            </a:r>
            <a:r>
              <a:rPr kumimoji="0" lang="de-DE" sz="3600" b="0" i="0" u="none" strike="noStrike" kern="1200" cap="none" spc="0" normalizeH="0" baseline="0" noProof="0" dirty="0">
                <a:ln>
                  <a:noFill/>
                </a:ln>
                <a:solidFill>
                  <a:prstClr val="black"/>
                </a:solidFill>
                <a:effectLst/>
                <a:uLnTx/>
                <a:uFillTx/>
                <a:latin typeface="Calibri"/>
                <a:ea typeface="+mj-ea"/>
                <a:cs typeface="+mj-cs"/>
              </a:rPr>
              <a:t> – Umsetzung (Beispiele)</a:t>
            </a:r>
          </a:p>
        </p:txBody>
      </p:sp>
      <p:sp>
        <p:nvSpPr>
          <p:cNvPr id="29" name="Titel 1"/>
          <p:cNvSpPr txBox="1">
            <a:spLocks/>
          </p:cNvSpPr>
          <p:nvPr/>
        </p:nvSpPr>
        <p:spPr>
          <a:xfrm>
            <a:off x="16210" y="843558"/>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a:ea typeface="+mj-ea"/>
              <a:cs typeface="+mj-cs"/>
            </a:endParaRPr>
          </a:p>
        </p:txBody>
      </p:sp>
      <p:sp>
        <p:nvSpPr>
          <p:cNvPr id="30" name="Textfeld 29"/>
          <p:cNvSpPr txBox="1"/>
          <p:nvPr/>
        </p:nvSpPr>
        <p:spPr>
          <a:xfrm>
            <a:off x="8388424" y="339503"/>
            <a:ext cx="738664" cy="4392488"/>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srgbClr val="C0504D">
                    <a:lumMod val="60000"/>
                    <a:lumOff val="40000"/>
                  </a:srgbClr>
                </a:solidFill>
                <a:effectLst/>
                <a:uLnTx/>
                <a:uFillTx/>
                <a:latin typeface="Calibri Light"/>
                <a:ea typeface="+mn-ea"/>
                <a:cs typeface="+mn-cs"/>
              </a:rPr>
              <a:t>Herausforderungen</a:t>
            </a:r>
            <a:endParaRPr kumimoji="0" lang="de-DE" sz="3600" b="0" i="0" u="none" strike="noStrike" kern="1200" cap="none" spc="0" normalizeH="0" baseline="0" noProof="0" dirty="0">
              <a:ln>
                <a:noFill/>
              </a:ln>
              <a:solidFill>
                <a:srgbClr val="C0504D">
                  <a:lumMod val="60000"/>
                  <a:lumOff val="40000"/>
                </a:srgbClr>
              </a:solidFill>
              <a:effectLst/>
              <a:uLnTx/>
              <a:uFillTx/>
              <a:latin typeface="Calibri Light"/>
              <a:ea typeface="+mn-ea"/>
              <a:cs typeface="+mn-cs"/>
            </a:endParaRPr>
          </a:p>
        </p:txBody>
      </p:sp>
      <p:sp>
        <p:nvSpPr>
          <p:cNvPr id="31" name="Inhaltsplatzhalter 2"/>
          <p:cNvSpPr txBox="1">
            <a:spLocks/>
          </p:cNvSpPr>
          <p:nvPr/>
        </p:nvSpPr>
        <p:spPr bwMode="auto">
          <a:xfrm>
            <a:off x="3923928" y="1087743"/>
            <a:ext cx="4742385" cy="389369"/>
          </a:xfrm>
          <a:prstGeom prst="rect">
            <a:avLst/>
          </a:prstGeom>
          <a:noFill/>
          <a:ln w="9525">
            <a:noFill/>
            <a:miter lim="800000"/>
            <a:headEnd/>
            <a:tailEnd/>
          </a:ln>
        </p:spPr>
        <p:txBody>
          <a:bodyPr vert="horz" wrap="square" lIns="576000" tIns="0" rIns="0" bIns="0" numCol="1" anchor="t" anchorCtr="0" compatLnSpc="1">
            <a:prstTxWarp prst="textNoShape">
              <a:avLst/>
            </a:prstTxWarp>
          </a:bodyPr>
          <a:lstStyle>
            <a:lvl1pPr marL="239677" indent="-239677" algn="l" defTabSz="676927" rtl="0" eaLnBrk="1" fontAlgn="base" hangingPunct="1">
              <a:lnSpc>
                <a:spcPct val="110000"/>
              </a:lnSpc>
              <a:spcBef>
                <a:spcPct val="50000"/>
              </a:spcBef>
              <a:spcAft>
                <a:spcPct val="0"/>
              </a:spcAft>
              <a:buClr>
                <a:schemeClr val="accent1"/>
              </a:buClr>
              <a:buFont typeface="Wingdings" pitchFamily="2" charset="2"/>
              <a:buChar char="n"/>
              <a:defRPr sz="1973">
                <a:solidFill>
                  <a:schemeClr val="tx1"/>
                </a:solidFill>
                <a:latin typeface="Calibri Light"/>
                <a:ea typeface="MS PGothic" pitchFamily="34" charset="-128"/>
                <a:cs typeface="ＭＳ Ｐゴシック" charset="0"/>
              </a:defRPr>
            </a:lvl1pPr>
            <a:lvl2pPr marL="613228" indent="-251554" algn="l" defTabSz="676927" rtl="0" eaLnBrk="1" fontAlgn="base" hangingPunct="1">
              <a:spcBef>
                <a:spcPct val="0"/>
              </a:spcBef>
              <a:spcAft>
                <a:spcPct val="0"/>
              </a:spcAft>
              <a:buClr>
                <a:schemeClr val="accent1"/>
              </a:buClr>
              <a:buFont typeface="Wingdings" pitchFamily="2" charset="2"/>
              <a:buChar char="n"/>
              <a:defRPr sz="1632">
                <a:solidFill>
                  <a:schemeClr val="tx1"/>
                </a:solidFill>
                <a:latin typeface="+mn-lt"/>
                <a:ea typeface="MS PGothic" pitchFamily="34" charset="-128"/>
              </a:defRPr>
            </a:lvl2pPr>
            <a:lvl3pPr marL="977062" indent="-241836" algn="l" defTabSz="676927" rtl="0" eaLnBrk="1" fontAlgn="base" hangingPunct="1">
              <a:spcBef>
                <a:spcPct val="0"/>
              </a:spcBef>
              <a:spcAft>
                <a:spcPct val="0"/>
              </a:spcAft>
              <a:buClr>
                <a:schemeClr val="accent1"/>
              </a:buClr>
              <a:buFont typeface="Wingdings" pitchFamily="2" charset="2"/>
              <a:buChar char="n"/>
              <a:defRPr sz="1428">
                <a:solidFill>
                  <a:schemeClr val="tx1"/>
                </a:solidFill>
                <a:latin typeface="+mn-lt"/>
                <a:ea typeface="MS PGothic" pitchFamily="34" charset="-128"/>
              </a:defRPr>
            </a:lvl3pPr>
            <a:lvl4pPr marL="1340897" indent="-239677" algn="l" defTabSz="676927" rtl="0" eaLnBrk="1" fontAlgn="base" hangingPunct="1">
              <a:spcBef>
                <a:spcPct val="0"/>
              </a:spcBef>
              <a:spcAft>
                <a:spcPct val="0"/>
              </a:spcAft>
              <a:buClr>
                <a:schemeClr val="accent1"/>
              </a:buClr>
              <a:buFont typeface="Wingdings" pitchFamily="2" charset="2"/>
              <a:buChar char="n"/>
              <a:defRPr sz="1224">
                <a:solidFill>
                  <a:schemeClr val="tx1"/>
                </a:solidFill>
                <a:latin typeface="+mn-lt"/>
                <a:ea typeface="MS PGothic" pitchFamily="34" charset="-128"/>
              </a:defRPr>
            </a:lvl4pPr>
            <a:lvl5pPr marL="2220793" indent="-340083" algn="l" defTabSz="676927" rtl="0" eaLnBrk="1" fontAlgn="base" hangingPunct="1">
              <a:spcBef>
                <a:spcPct val="0"/>
              </a:spcBef>
              <a:spcAft>
                <a:spcPct val="0"/>
              </a:spcAft>
              <a:buClr>
                <a:srgbClr val="E89700"/>
              </a:buClr>
              <a:buFont typeface="Wingdings" pitchFamily="2" charset="2"/>
              <a:buChar char="§"/>
              <a:defRPr sz="1224" b="0" i="0">
                <a:solidFill>
                  <a:schemeClr val="tx1"/>
                </a:solidFill>
                <a:latin typeface="Calibri Light"/>
                <a:ea typeface="MS PGothic" pitchFamily="34" charset="-128"/>
                <a:cs typeface="Calibri Light"/>
              </a:defRPr>
            </a:lvl5pPr>
            <a:lvl6pPr marL="2531725"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6pPr>
            <a:lvl7pPr marL="2842659"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7pPr>
            <a:lvl8pPr marL="3153591"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8pPr>
            <a:lvl9pPr marL="3464523"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9pPr>
          </a:lstStyle>
          <a:p>
            <a:pPr marL="0" marR="0" lvl="0" indent="0" algn="l" defTabSz="676927" rtl="0" eaLnBrk="1" fontAlgn="base" latinLnBrk="0" hangingPunct="1">
              <a:lnSpc>
                <a:spcPct val="100000"/>
              </a:lnSpc>
              <a:spcBef>
                <a:spcPct val="50000"/>
              </a:spcBef>
              <a:spcAft>
                <a:spcPct val="0"/>
              </a:spcAft>
              <a:buClr>
                <a:srgbClr val="FFEB20"/>
              </a:buClr>
              <a:buSzTx/>
              <a:buFont typeface="Wingdings" pitchFamily="2" charset="2"/>
              <a:buNone/>
              <a:tabLst/>
              <a:defRPr/>
            </a:pPr>
            <a:r>
              <a:rPr kumimoji="0" lang="de-DE" sz="2400" b="1" i="0" u="none" strike="noStrike" kern="0" cap="none" spc="-60" normalizeH="0" baseline="0" noProof="0" dirty="0" smtClean="0">
                <a:ln>
                  <a:noFill/>
                </a:ln>
                <a:solidFill>
                  <a:srgbClr val="000000"/>
                </a:solidFill>
                <a:effectLst/>
                <a:uLnTx/>
                <a:uFillTx/>
                <a:latin typeface="Calibri"/>
                <a:ea typeface="MS PGothic" pitchFamily="34" charset="-128"/>
              </a:rPr>
              <a:t>Freiraumkonzept „Grüner Bogen“</a:t>
            </a:r>
            <a:endParaRPr kumimoji="0" lang="de-DE" sz="2400" b="0" i="0" u="none" strike="noStrike" kern="0" cap="none" spc="0" normalizeH="0" baseline="0" noProof="0" dirty="0">
              <a:ln>
                <a:noFill/>
              </a:ln>
              <a:solidFill>
                <a:srgbClr val="000000"/>
              </a:solidFill>
              <a:effectLst/>
              <a:uLnTx/>
              <a:uFillTx/>
              <a:latin typeface="Calibri"/>
              <a:ea typeface="MS PGothic" pitchFamily="34" charset="-128"/>
            </a:endParaRPr>
          </a:p>
        </p:txBody>
      </p:sp>
      <p:pic>
        <p:nvPicPr>
          <p:cNvPr id="2" name="Grafik 1"/>
          <p:cNvPicPr>
            <a:picLocks noChangeAspect="1"/>
          </p:cNvPicPr>
          <p:nvPr/>
        </p:nvPicPr>
        <p:blipFill rotWithShape="1">
          <a:blip r:embed="rId6"/>
          <a:srcRect l="3539" t="10748" r="2357" b="2750"/>
          <a:stretch/>
        </p:blipFill>
        <p:spPr>
          <a:xfrm>
            <a:off x="4585599" y="1520960"/>
            <a:ext cx="3912273" cy="1947952"/>
          </a:xfrm>
          <a:prstGeom prst="rect">
            <a:avLst/>
          </a:prstGeom>
        </p:spPr>
      </p:pic>
      <p:sp>
        <p:nvSpPr>
          <p:cNvPr id="32" name="Textfeld 31"/>
          <p:cNvSpPr txBox="1"/>
          <p:nvPr/>
        </p:nvSpPr>
        <p:spPr>
          <a:xfrm>
            <a:off x="4567475" y="3246962"/>
            <a:ext cx="2470939" cy="226591"/>
          </a:xfrm>
          <a:prstGeom prst="rect">
            <a:avLst/>
          </a:prstGeom>
          <a:solidFill>
            <a:srgbClr val="FFFFFF"/>
          </a:solid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600"/>
              </a:spcAft>
              <a:buClr>
                <a:srgbClr val="FFEB20"/>
              </a:buClr>
              <a:buSzTx/>
              <a:buFontTx/>
              <a:buNone/>
              <a:tabLst/>
              <a:defRPr/>
            </a:pPr>
            <a:r>
              <a:rPr kumimoji="0" lang="de-DE" sz="1000" b="0" i="0" u="none" strike="noStrike" kern="1200" cap="none" spc="0" normalizeH="0" baseline="0" noProof="0" dirty="0">
                <a:ln>
                  <a:noFill/>
                </a:ln>
                <a:solidFill>
                  <a:prstClr val="black"/>
                </a:solidFill>
                <a:effectLst/>
                <a:uLnTx/>
                <a:uFillTx/>
                <a:latin typeface="Calibri Light"/>
                <a:ea typeface="+mn-ea"/>
                <a:cs typeface="+mn-cs"/>
              </a:rPr>
              <a:t>© </a:t>
            </a:r>
            <a:r>
              <a:rPr kumimoji="0" lang="de-DE" sz="1000" b="0" i="0" u="none" strike="noStrike" kern="1200" cap="none" spc="0" normalizeH="0" baseline="0" noProof="0" dirty="0" smtClean="0">
                <a:ln>
                  <a:noFill/>
                </a:ln>
                <a:solidFill>
                  <a:srgbClr val="000000"/>
                </a:solidFill>
                <a:effectLst/>
                <a:uLnTx/>
                <a:uFillTx/>
                <a:latin typeface="Calibri Light"/>
                <a:ea typeface="+mn-ea"/>
                <a:cs typeface="+mn-cs"/>
              </a:rPr>
              <a:t>UKL Landschaftsarchitekten</a:t>
            </a:r>
          </a:p>
        </p:txBody>
      </p:sp>
    </p:spTree>
    <p:extLst>
      <p:ext uri="{BB962C8B-B14F-4D97-AF65-F5344CB8AC3E}">
        <p14:creationId xmlns:p14="http://schemas.microsoft.com/office/powerpoint/2010/main" val="2731795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a:xfrm>
            <a:off x="7528" y="4731990"/>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Dresdens „Gute Stube“ I Landeshauptstadt Dresden I Geschäftsbereich Stadtentwicklung, Bau, Verkehr und Liegenschaften I 7</a:t>
            </a: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 Februar 2022 </a:t>
            </a:r>
            <a:r>
              <a:rPr kumimoji="0" lang="de-DE" sz="900" b="0" i="0" u="none" strike="noStrike" kern="1200" cap="none" spc="0" normalizeH="0" baseline="0" noProof="0" dirty="0" smtClean="0">
                <a:ln>
                  <a:noFill/>
                </a:ln>
                <a:solidFill>
                  <a:prstClr val="black"/>
                </a:solidFill>
                <a:effectLst/>
                <a:uLnTx/>
                <a:uFillTx/>
                <a:latin typeface="Calibri"/>
                <a:ea typeface="+mn-ea"/>
                <a:cs typeface="+mn-cs"/>
              </a:rPr>
              <a:t>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Titel 1"/>
          <p:cNvSpPr txBox="1">
            <a:spLocks/>
          </p:cNvSpPr>
          <p:nvPr/>
        </p:nvSpPr>
        <p:spPr>
          <a:xfrm>
            <a:off x="3448" y="51470"/>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err="1">
                <a:ln>
                  <a:noFill/>
                </a:ln>
                <a:solidFill>
                  <a:prstClr val="black"/>
                </a:solidFill>
                <a:effectLst/>
                <a:uLnTx/>
                <a:uFillTx/>
                <a:latin typeface="Calibri"/>
                <a:ea typeface="+mj-ea"/>
                <a:cs typeface="+mj-cs"/>
              </a:rPr>
              <a:t>Klimaresilienz</a:t>
            </a:r>
            <a:r>
              <a:rPr kumimoji="0" lang="de-DE" sz="3600" b="0" i="0" u="none" strike="noStrike" kern="1200" cap="none" spc="0" normalizeH="0" baseline="0" noProof="0" dirty="0">
                <a:ln>
                  <a:noFill/>
                </a:ln>
                <a:solidFill>
                  <a:prstClr val="black"/>
                </a:solidFill>
                <a:effectLst/>
                <a:uLnTx/>
                <a:uFillTx/>
                <a:latin typeface="Calibri"/>
                <a:ea typeface="+mj-ea"/>
                <a:cs typeface="+mj-cs"/>
              </a:rPr>
              <a:t> – Umsetzung (Beispiele)</a:t>
            </a:r>
          </a:p>
        </p:txBody>
      </p:sp>
      <p:sp>
        <p:nvSpPr>
          <p:cNvPr id="7" name="Titel 1"/>
          <p:cNvSpPr txBox="1">
            <a:spLocks/>
          </p:cNvSpPr>
          <p:nvPr/>
        </p:nvSpPr>
        <p:spPr>
          <a:xfrm>
            <a:off x="16210" y="627534"/>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3" name="Grafik 2"/>
          <p:cNvPicPr>
            <a:picLocks noChangeAspect="1"/>
          </p:cNvPicPr>
          <p:nvPr/>
        </p:nvPicPr>
        <p:blipFill rotWithShape="1">
          <a:blip r:embed="rId3"/>
          <a:srcRect l="12460" t="31827" r="6295" b="16035"/>
          <a:stretch/>
        </p:blipFill>
        <p:spPr>
          <a:xfrm>
            <a:off x="626352" y="2283718"/>
            <a:ext cx="6641985" cy="2308800"/>
          </a:xfrm>
          <a:prstGeom prst="rect">
            <a:avLst/>
          </a:prstGeom>
        </p:spPr>
      </p:pic>
      <p:sp>
        <p:nvSpPr>
          <p:cNvPr id="10" name="Titel 1"/>
          <p:cNvSpPr txBox="1">
            <a:spLocks/>
          </p:cNvSpPr>
          <p:nvPr/>
        </p:nvSpPr>
        <p:spPr>
          <a:xfrm>
            <a:off x="-9314" y="627533"/>
            <a:ext cx="8660246"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a:ea typeface="+mj-ea"/>
                <a:cs typeface="+mj-cs"/>
              </a:rPr>
              <a:t>Pflanzung von 20 Trompetenbäumen östlich und westlich des Altmarkts ab Herbst 2022 mit Fördermitteln aus dem Sonderprogramm des Bundes zur Förderung von Maßnahmen zur Klimaanpassung in urbanen Räumen</a:t>
            </a:r>
            <a:endParaRPr kumimoji="0" lang="de-DE"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9" name="Textfeld 8"/>
          <p:cNvSpPr txBox="1"/>
          <p:nvPr/>
        </p:nvSpPr>
        <p:spPr>
          <a:xfrm>
            <a:off x="8388424" y="339503"/>
            <a:ext cx="738664" cy="4392488"/>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srgbClr val="C0504D">
                    <a:lumMod val="60000"/>
                    <a:lumOff val="40000"/>
                  </a:srgbClr>
                </a:solidFill>
                <a:effectLst/>
                <a:uLnTx/>
                <a:uFillTx/>
                <a:latin typeface="Calibri Light"/>
                <a:ea typeface="+mn-ea"/>
                <a:cs typeface="+mn-cs"/>
              </a:rPr>
              <a:t>Herausforderungen</a:t>
            </a:r>
            <a:endParaRPr kumimoji="0" lang="de-DE" sz="3600" b="0" i="0" u="none" strike="noStrike" kern="1200" cap="none" spc="0" normalizeH="0" baseline="0" noProof="0" dirty="0">
              <a:ln>
                <a:noFill/>
              </a:ln>
              <a:solidFill>
                <a:srgbClr val="C0504D">
                  <a:lumMod val="60000"/>
                  <a:lumOff val="40000"/>
                </a:srgbClr>
              </a:solidFill>
              <a:effectLst/>
              <a:uLnTx/>
              <a:uFillTx/>
              <a:latin typeface="Calibri Light"/>
              <a:ea typeface="+mn-ea"/>
              <a:cs typeface="+mn-cs"/>
            </a:endParaRPr>
          </a:p>
        </p:txBody>
      </p:sp>
    </p:spTree>
    <p:extLst>
      <p:ext uri="{BB962C8B-B14F-4D97-AF65-F5344CB8AC3E}">
        <p14:creationId xmlns:p14="http://schemas.microsoft.com/office/powerpoint/2010/main" val="1833307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395536" y="1347614"/>
            <a:ext cx="8772214" cy="1646843"/>
          </a:xfrm>
          <a:prstGeom prst="rect">
            <a:avLst/>
          </a:prstGeom>
        </p:spPr>
        <p:txBody>
          <a:bodyPr vert="horz" lIns="576000" tIns="36000" rIns="57600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dirty="0" smtClean="0">
                <a:ln>
                  <a:noFill/>
                </a:ln>
                <a:solidFill>
                  <a:prstClr val="black"/>
                </a:solidFill>
                <a:effectLst/>
                <a:uLnTx/>
                <a:uFillTx/>
                <a:latin typeface="Calibri"/>
                <a:ea typeface="+mj-ea"/>
                <a:cs typeface="+mj-cs"/>
              </a:rPr>
              <a:t>Fachkonzepte und Planungsgrundlagen</a:t>
            </a:r>
            <a:endParaRPr kumimoji="0" lang="de-DE"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2322355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548788" y="1347614"/>
            <a:ext cx="7191564" cy="674687"/>
          </a:xfrm>
          <a:prstGeom prst="rect">
            <a:avLst/>
          </a:prstGeom>
        </p:spPr>
        <p:txBody>
          <a:bodyPr>
            <a:normAutofit lnSpcReduction="10000"/>
          </a:bodyPr>
          <a:lstStyle/>
          <a:p>
            <a:pPr marL="180975" indent="-180975">
              <a:buClr>
                <a:srgbClr val="FFED00"/>
              </a:buClr>
              <a:buFont typeface="Wingdings" panose="05000000000000000000" pitchFamily="2" charset="2"/>
              <a:buChar char="§"/>
            </a:pPr>
            <a:r>
              <a:rPr lang="de-DE" sz="1973" kern="1200" dirty="0" smtClean="0"/>
              <a:t>eines der Zukunftsthemen: </a:t>
            </a:r>
            <a:r>
              <a:rPr lang="de-DE" sz="1973" b="1" kern="1200" dirty="0" smtClean="0"/>
              <a:t>Ressourcenschonende</a:t>
            </a:r>
            <a:r>
              <a:rPr lang="de-DE" sz="1973" kern="1200" dirty="0" smtClean="0"/>
              <a:t> Stadt </a:t>
            </a:r>
            <a:br>
              <a:rPr lang="de-DE" sz="1973" kern="1200" dirty="0" smtClean="0"/>
            </a:br>
            <a:r>
              <a:rPr lang="de-DE" sz="1973" kern="1200" dirty="0" smtClean="0"/>
              <a:t>„</a:t>
            </a:r>
            <a:r>
              <a:rPr lang="de-DE" sz="1973" kern="1200" dirty="0"/>
              <a:t>Natürliche Grundlagen zukünftigen Handelns sichern</a:t>
            </a:r>
            <a:r>
              <a:rPr lang="de-DE" sz="1973" kern="1200" dirty="0" smtClean="0"/>
              <a:t>!“</a:t>
            </a:r>
            <a:endParaRPr lang="de-DE" sz="1973" kern="1200" dirty="0"/>
          </a:p>
        </p:txBody>
      </p:sp>
      <p:pic>
        <p:nvPicPr>
          <p:cNvPr id="12" name="Picture 2" descr="H:\05-Literatur_u_Öffentlichkeitsarbeit\69 Dresdner Debatte\2014 INSEK\Website\dresden_2025_2014_bildmarke.jpg"/>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7812360" y="596117"/>
            <a:ext cx="1368152" cy="1327561"/>
          </a:xfrm>
          <a:prstGeom prst="rect">
            <a:avLst/>
          </a:prstGeom>
          <a:noFill/>
          <a:ln w="9525">
            <a:noFill/>
            <a:miter lim="800000"/>
            <a:headEnd/>
            <a:tailEnd/>
          </a:ln>
        </p:spPr>
      </p:pic>
      <p:grpSp>
        <p:nvGrpSpPr>
          <p:cNvPr id="5" name="Gruppieren 4"/>
          <p:cNvGrpSpPr/>
          <p:nvPr/>
        </p:nvGrpSpPr>
        <p:grpSpPr>
          <a:xfrm>
            <a:off x="539552" y="2042271"/>
            <a:ext cx="5198238" cy="2761727"/>
            <a:chOff x="251520" y="2042271"/>
            <a:chExt cx="5198238" cy="2761727"/>
          </a:xfrm>
        </p:grpSpPr>
        <p:pic>
          <p:nvPicPr>
            <p:cNvPr id="13" name="Picture 3"/>
            <p:cNvPicPr>
              <a:picLocks noChangeAspect="1" noChangeArrowheads="1"/>
            </p:cNvPicPr>
            <p:nvPr/>
          </p:nvPicPr>
          <p:blipFill>
            <a:blip r:embed="rId4" cstate="print"/>
            <a:srcRect/>
            <a:stretch>
              <a:fillRect/>
            </a:stretch>
          </p:blipFill>
          <p:spPr bwMode="auto">
            <a:xfrm>
              <a:off x="251520" y="2042271"/>
              <a:ext cx="3384376" cy="2753841"/>
            </a:xfrm>
            <a:prstGeom prst="rect">
              <a:avLst/>
            </a:prstGeom>
            <a:noFill/>
            <a:ln w="9525">
              <a:noFill/>
              <a:miter lim="800000"/>
              <a:headEnd/>
              <a:tailEnd/>
            </a:ln>
          </p:spPr>
        </p:pic>
        <p:pic>
          <p:nvPicPr>
            <p:cNvPr id="4" name="Grafik 3"/>
            <p:cNvPicPr>
              <a:picLocks noChangeAspect="1"/>
            </p:cNvPicPr>
            <p:nvPr/>
          </p:nvPicPr>
          <p:blipFill>
            <a:blip r:embed="rId5"/>
            <a:stretch>
              <a:fillRect/>
            </a:stretch>
          </p:blipFill>
          <p:spPr>
            <a:xfrm>
              <a:off x="3712247" y="2042271"/>
              <a:ext cx="1737511" cy="2761727"/>
            </a:xfrm>
            <a:prstGeom prst="rect">
              <a:avLst/>
            </a:prstGeom>
          </p:spPr>
        </p:pic>
      </p:grpSp>
      <p:sp>
        <p:nvSpPr>
          <p:cNvPr id="6" name="Textfeld 5"/>
          <p:cNvSpPr txBox="1"/>
          <p:nvPr/>
        </p:nvSpPr>
        <p:spPr>
          <a:xfrm>
            <a:off x="5814142" y="2069142"/>
            <a:ext cx="3266726"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rPr>
              <a:t>Beschluss durch den Stadtrat am 25. Februar </a:t>
            </a:r>
            <a:r>
              <a:rPr kumimoji="0" lang="de-DE" sz="12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rPr>
              <a:t>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rPr>
              <a:t>Ziele</a:t>
            </a:r>
            <a:r>
              <a:rPr kumimoji="0" lang="de-DE" sz="1800" b="1"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rPr>
              <a:t>:</a:t>
            </a: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6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sym typeface="Wingdings" panose="05000000000000000000" pitchFamily="2" charset="2"/>
              </a:rPr>
              <a:t>K</a:t>
            </a:r>
            <a:r>
              <a:rPr kumimoji="0" lang="de-DE" sz="16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rPr>
              <a:t>limatisch </a:t>
            </a:r>
            <a:r>
              <a:rPr kumimoji="0" lang="de-DE" sz="16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rPr>
              <a:t>anpassungsfähige Stadtstrukturen</a:t>
            </a: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6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rPr>
              <a:t>Umsetzung der Energie- und Klimaschutzstrategie</a:t>
            </a: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6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rPr>
              <a:t>Hochwasserresiliente Stadt</a:t>
            </a: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6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rPr>
              <a:t>Multifunktionale </a:t>
            </a:r>
            <a:r>
              <a:rPr kumimoji="0" lang="de-DE" sz="16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rPr>
              <a:t>Freiräume</a:t>
            </a:r>
            <a:endParaRPr kumimoji="0" lang="de-DE"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Inhaltsplatzhalter 2"/>
          <p:cNvSpPr txBox="1">
            <a:spLocks/>
          </p:cNvSpPr>
          <p:nvPr/>
        </p:nvSpPr>
        <p:spPr bwMode="auto">
          <a:xfrm>
            <a:off x="3448" y="843558"/>
            <a:ext cx="9140552" cy="389369"/>
          </a:xfrm>
          <a:prstGeom prst="rect">
            <a:avLst/>
          </a:prstGeom>
          <a:noFill/>
          <a:ln w="9525">
            <a:noFill/>
            <a:miter lim="800000"/>
            <a:headEnd/>
            <a:tailEnd/>
          </a:ln>
        </p:spPr>
        <p:txBody>
          <a:bodyPr vert="horz" wrap="square" lIns="576000" tIns="0" rIns="0" bIns="0" numCol="1" anchor="t" anchorCtr="0" compatLnSpc="1">
            <a:prstTxWarp prst="textNoShape">
              <a:avLst/>
            </a:prstTxWarp>
          </a:bodyPr>
          <a:lstStyle>
            <a:lvl1pPr marL="239677" indent="-239677" algn="l" defTabSz="676927" rtl="0" eaLnBrk="1" fontAlgn="base" hangingPunct="1">
              <a:lnSpc>
                <a:spcPct val="110000"/>
              </a:lnSpc>
              <a:spcBef>
                <a:spcPct val="50000"/>
              </a:spcBef>
              <a:spcAft>
                <a:spcPct val="0"/>
              </a:spcAft>
              <a:buClr>
                <a:schemeClr val="accent1"/>
              </a:buClr>
              <a:buFont typeface="Wingdings" pitchFamily="2" charset="2"/>
              <a:buChar char="n"/>
              <a:defRPr sz="1973">
                <a:solidFill>
                  <a:schemeClr val="tx1"/>
                </a:solidFill>
                <a:latin typeface="Calibri Light"/>
                <a:ea typeface="MS PGothic" pitchFamily="34" charset="-128"/>
                <a:cs typeface="ＭＳ Ｐゴシック" charset="0"/>
              </a:defRPr>
            </a:lvl1pPr>
            <a:lvl2pPr marL="613228" indent="-251554" algn="l" defTabSz="676927" rtl="0" eaLnBrk="1" fontAlgn="base" hangingPunct="1">
              <a:spcBef>
                <a:spcPct val="0"/>
              </a:spcBef>
              <a:spcAft>
                <a:spcPct val="0"/>
              </a:spcAft>
              <a:buClr>
                <a:schemeClr val="accent1"/>
              </a:buClr>
              <a:buFont typeface="Wingdings" pitchFamily="2" charset="2"/>
              <a:buChar char="n"/>
              <a:defRPr sz="1632">
                <a:solidFill>
                  <a:schemeClr val="tx1"/>
                </a:solidFill>
                <a:latin typeface="+mn-lt"/>
                <a:ea typeface="MS PGothic" pitchFamily="34" charset="-128"/>
              </a:defRPr>
            </a:lvl2pPr>
            <a:lvl3pPr marL="977062" indent="-241836" algn="l" defTabSz="676927" rtl="0" eaLnBrk="1" fontAlgn="base" hangingPunct="1">
              <a:spcBef>
                <a:spcPct val="0"/>
              </a:spcBef>
              <a:spcAft>
                <a:spcPct val="0"/>
              </a:spcAft>
              <a:buClr>
                <a:schemeClr val="accent1"/>
              </a:buClr>
              <a:buFont typeface="Wingdings" pitchFamily="2" charset="2"/>
              <a:buChar char="n"/>
              <a:defRPr sz="1428">
                <a:solidFill>
                  <a:schemeClr val="tx1"/>
                </a:solidFill>
                <a:latin typeface="+mn-lt"/>
                <a:ea typeface="MS PGothic" pitchFamily="34" charset="-128"/>
              </a:defRPr>
            </a:lvl3pPr>
            <a:lvl4pPr marL="1340897" indent="-239677" algn="l" defTabSz="676927" rtl="0" eaLnBrk="1" fontAlgn="base" hangingPunct="1">
              <a:spcBef>
                <a:spcPct val="0"/>
              </a:spcBef>
              <a:spcAft>
                <a:spcPct val="0"/>
              </a:spcAft>
              <a:buClr>
                <a:schemeClr val="accent1"/>
              </a:buClr>
              <a:buFont typeface="Wingdings" pitchFamily="2" charset="2"/>
              <a:buChar char="n"/>
              <a:defRPr sz="1224">
                <a:solidFill>
                  <a:schemeClr val="tx1"/>
                </a:solidFill>
                <a:latin typeface="+mn-lt"/>
                <a:ea typeface="MS PGothic" pitchFamily="34" charset="-128"/>
              </a:defRPr>
            </a:lvl4pPr>
            <a:lvl5pPr marL="2220793" indent="-340083" algn="l" defTabSz="676927" rtl="0" eaLnBrk="1" fontAlgn="base" hangingPunct="1">
              <a:spcBef>
                <a:spcPct val="0"/>
              </a:spcBef>
              <a:spcAft>
                <a:spcPct val="0"/>
              </a:spcAft>
              <a:buClr>
                <a:srgbClr val="E89700"/>
              </a:buClr>
              <a:buFont typeface="Wingdings" pitchFamily="2" charset="2"/>
              <a:buChar char="§"/>
              <a:defRPr sz="1224" b="0" i="0">
                <a:solidFill>
                  <a:schemeClr val="tx1"/>
                </a:solidFill>
                <a:latin typeface="Calibri Light"/>
                <a:ea typeface="MS PGothic" pitchFamily="34" charset="-128"/>
                <a:cs typeface="Calibri Light"/>
              </a:defRPr>
            </a:lvl5pPr>
            <a:lvl6pPr marL="2531725"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6pPr>
            <a:lvl7pPr marL="2842659"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7pPr>
            <a:lvl8pPr marL="3153591"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8pPr>
            <a:lvl9pPr marL="3464523"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9pPr>
          </a:lstStyle>
          <a:p>
            <a:pPr marL="0" marR="0" lvl="0" indent="0" algn="l" defTabSz="676927" rtl="0" eaLnBrk="1" fontAlgn="base" latinLnBrk="0" hangingPunct="1">
              <a:lnSpc>
                <a:spcPct val="110000"/>
              </a:lnSpc>
              <a:spcBef>
                <a:spcPct val="50000"/>
              </a:spcBef>
              <a:spcAft>
                <a:spcPct val="0"/>
              </a:spcAft>
              <a:buClr>
                <a:srgbClr val="FFEB20"/>
              </a:buClr>
              <a:buSzTx/>
              <a:buFont typeface="Wingdings" pitchFamily="2" charset="2"/>
              <a:buNone/>
              <a:tabLst/>
              <a:defRPr/>
            </a:pPr>
            <a:r>
              <a:rPr kumimoji="0" lang="de-DE" sz="2800" b="1" i="0" u="none" strike="noStrike" kern="0" cap="none" spc="0" normalizeH="0" baseline="0" noProof="0" dirty="0">
                <a:ln>
                  <a:noFill/>
                </a:ln>
                <a:solidFill>
                  <a:srgbClr val="000000"/>
                </a:solidFill>
                <a:effectLst/>
                <a:uLnTx/>
                <a:uFillTx/>
                <a:latin typeface="Calibri Light"/>
                <a:ea typeface="MS PGothic" pitchFamily="34" charset="-128"/>
              </a:rPr>
              <a:t>Integriertes Stadtentwicklungskonzept (INSEK)</a:t>
            </a:r>
          </a:p>
        </p:txBody>
      </p:sp>
      <p:sp>
        <p:nvSpPr>
          <p:cNvPr id="14" name="Titel 1"/>
          <p:cNvSpPr txBox="1">
            <a:spLocks/>
          </p:cNvSpPr>
          <p:nvPr/>
        </p:nvSpPr>
        <p:spPr>
          <a:xfrm>
            <a:off x="3448" y="0"/>
            <a:ext cx="9164302" cy="879929"/>
          </a:xfrm>
          <a:prstGeom prst="rect">
            <a:avLst/>
          </a:prstGeom>
        </p:spPr>
        <p:txBody>
          <a:bodyPr vert="horz" lIns="576000" tIns="21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Calibri"/>
                <a:ea typeface="+mj-ea"/>
                <a:cs typeface="+mj-cs"/>
              </a:rPr>
              <a:t>Fachkonzepte – Planungsgrundlagen</a:t>
            </a:r>
          </a:p>
        </p:txBody>
      </p:sp>
    </p:spTree>
    <p:extLst>
      <p:ext uri="{BB962C8B-B14F-4D97-AF65-F5344CB8AC3E}">
        <p14:creationId xmlns:p14="http://schemas.microsoft.com/office/powerpoint/2010/main" val="3013560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8"/>
          <p:cNvSpPr txBox="1">
            <a:spLocks/>
          </p:cNvSpPr>
          <p:nvPr/>
        </p:nvSpPr>
        <p:spPr bwMode="auto">
          <a:xfrm>
            <a:off x="585194" y="1437825"/>
            <a:ext cx="3888432" cy="4183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676927" rtl="0" eaLnBrk="1" fontAlgn="base" latinLnBrk="0" hangingPunct="1">
              <a:lnSpc>
                <a:spcPct val="110000"/>
              </a:lnSpc>
              <a:spcBef>
                <a:spcPct val="50000"/>
              </a:spcBef>
              <a:spcAft>
                <a:spcPct val="0"/>
              </a:spcAft>
              <a:buClr>
                <a:srgbClr val="FFEB20"/>
              </a:buClr>
              <a:buSzTx/>
              <a:buFontTx/>
              <a:buNone/>
              <a:tabLst/>
              <a:defRPr/>
            </a:pPr>
            <a:r>
              <a:rPr kumimoji="0" lang="de-DE" sz="1400" b="1" i="0" u="none" strike="noStrike" kern="0" cap="none" spc="0" normalizeH="0" baseline="0" noProof="0" dirty="0" smtClean="0">
                <a:ln>
                  <a:noFill/>
                </a:ln>
                <a:solidFill>
                  <a:prstClr val="black"/>
                </a:solidFill>
                <a:effectLst/>
                <a:uLnTx/>
                <a:uFillTx/>
                <a:latin typeface="Calibri Light"/>
                <a:ea typeface="MS PGothic" pitchFamily="34" charset="-128"/>
                <a:cs typeface="ＭＳ Ｐゴシック" charset="0"/>
              </a:rPr>
              <a:t>Fachleitbild Stadtklima (Planungshinweiskarte) </a:t>
            </a:r>
            <a:endParaRPr kumimoji="0" lang="de-DE" sz="1200" b="0" i="0" u="none" strike="noStrike" kern="0" cap="none" spc="0" normalizeH="0" baseline="0" noProof="0" dirty="0">
              <a:ln>
                <a:noFill/>
              </a:ln>
              <a:solidFill>
                <a:prstClr val="black"/>
              </a:solidFill>
              <a:effectLst/>
              <a:uLnTx/>
              <a:uFillTx/>
              <a:latin typeface="Calibri Light"/>
              <a:ea typeface="MS PGothic" pitchFamily="34" charset="-128"/>
              <a:cs typeface="ＭＳ Ｐゴシック" charset="0"/>
            </a:endParaRPr>
          </a:p>
        </p:txBody>
      </p:sp>
      <p:pic>
        <p:nvPicPr>
          <p:cNvPr id="4" name="Inhaltsplatzhalter 3"/>
          <p:cNvPicPr>
            <a:picLocks noGrp="1" noChangeAspect="1"/>
          </p:cNvPicPr>
          <p:nvPr>
            <p:ph sz="half" idx="4294967295"/>
          </p:nvPr>
        </p:nvPicPr>
        <p:blipFill>
          <a:blip r:embed="rId3"/>
          <a:stretch>
            <a:fillRect/>
          </a:stretch>
        </p:blipFill>
        <p:spPr>
          <a:xfrm>
            <a:off x="143653" y="1723486"/>
            <a:ext cx="3667903" cy="3130615"/>
          </a:xfrm>
          <a:prstGeom prst="rect">
            <a:avLst/>
          </a:prstGeom>
        </p:spPr>
      </p:pic>
      <p:pic>
        <p:nvPicPr>
          <p:cNvPr id="5" name="Grafik 4"/>
          <p:cNvPicPr>
            <a:picLocks noChangeAspect="1"/>
          </p:cNvPicPr>
          <p:nvPr/>
        </p:nvPicPr>
        <p:blipFill rotWithShape="1">
          <a:blip r:embed="rId4"/>
          <a:srcRect r="2826"/>
          <a:stretch/>
        </p:blipFill>
        <p:spPr>
          <a:xfrm>
            <a:off x="3791154" y="1714299"/>
            <a:ext cx="2076990" cy="2950385"/>
          </a:xfrm>
          <a:prstGeom prst="rect">
            <a:avLst/>
          </a:prstGeom>
        </p:spPr>
      </p:pic>
      <p:sp>
        <p:nvSpPr>
          <p:cNvPr id="9" name="Inhaltsplatzhalter 2"/>
          <p:cNvSpPr txBox="1">
            <a:spLocks/>
          </p:cNvSpPr>
          <p:nvPr/>
        </p:nvSpPr>
        <p:spPr bwMode="auto">
          <a:xfrm>
            <a:off x="3448" y="843558"/>
            <a:ext cx="9140552" cy="389369"/>
          </a:xfrm>
          <a:prstGeom prst="rect">
            <a:avLst/>
          </a:prstGeom>
          <a:noFill/>
          <a:ln w="9525">
            <a:noFill/>
            <a:miter lim="800000"/>
            <a:headEnd/>
            <a:tailEnd/>
          </a:ln>
        </p:spPr>
        <p:txBody>
          <a:bodyPr vert="horz" wrap="square" lIns="576000" tIns="0" rIns="0" bIns="0" numCol="1" anchor="t" anchorCtr="0" compatLnSpc="1">
            <a:prstTxWarp prst="textNoShape">
              <a:avLst/>
            </a:prstTxWarp>
          </a:bodyPr>
          <a:lstStyle>
            <a:lvl1pPr marL="239677" indent="-239677" algn="l" defTabSz="676927" rtl="0" eaLnBrk="1" fontAlgn="base" hangingPunct="1">
              <a:lnSpc>
                <a:spcPct val="110000"/>
              </a:lnSpc>
              <a:spcBef>
                <a:spcPct val="50000"/>
              </a:spcBef>
              <a:spcAft>
                <a:spcPct val="0"/>
              </a:spcAft>
              <a:buClr>
                <a:schemeClr val="accent1"/>
              </a:buClr>
              <a:buFont typeface="Wingdings" pitchFamily="2" charset="2"/>
              <a:buChar char="n"/>
              <a:defRPr sz="1973">
                <a:solidFill>
                  <a:schemeClr val="tx1"/>
                </a:solidFill>
                <a:latin typeface="Calibri Light"/>
                <a:ea typeface="MS PGothic" pitchFamily="34" charset="-128"/>
                <a:cs typeface="ＭＳ Ｐゴシック" charset="0"/>
              </a:defRPr>
            </a:lvl1pPr>
            <a:lvl2pPr marL="613228" indent="-251554" algn="l" defTabSz="676927" rtl="0" eaLnBrk="1" fontAlgn="base" hangingPunct="1">
              <a:spcBef>
                <a:spcPct val="0"/>
              </a:spcBef>
              <a:spcAft>
                <a:spcPct val="0"/>
              </a:spcAft>
              <a:buClr>
                <a:schemeClr val="accent1"/>
              </a:buClr>
              <a:buFont typeface="Wingdings" pitchFamily="2" charset="2"/>
              <a:buChar char="n"/>
              <a:defRPr sz="1632">
                <a:solidFill>
                  <a:schemeClr val="tx1"/>
                </a:solidFill>
                <a:latin typeface="+mn-lt"/>
                <a:ea typeface="MS PGothic" pitchFamily="34" charset="-128"/>
              </a:defRPr>
            </a:lvl2pPr>
            <a:lvl3pPr marL="977062" indent="-241836" algn="l" defTabSz="676927" rtl="0" eaLnBrk="1" fontAlgn="base" hangingPunct="1">
              <a:spcBef>
                <a:spcPct val="0"/>
              </a:spcBef>
              <a:spcAft>
                <a:spcPct val="0"/>
              </a:spcAft>
              <a:buClr>
                <a:schemeClr val="accent1"/>
              </a:buClr>
              <a:buFont typeface="Wingdings" pitchFamily="2" charset="2"/>
              <a:buChar char="n"/>
              <a:defRPr sz="1428">
                <a:solidFill>
                  <a:schemeClr val="tx1"/>
                </a:solidFill>
                <a:latin typeface="+mn-lt"/>
                <a:ea typeface="MS PGothic" pitchFamily="34" charset="-128"/>
              </a:defRPr>
            </a:lvl3pPr>
            <a:lvl4pPr marL="1340897" indent="-239677" algn="l" defTabSz="676927" rtl="0" eaLnBrk="1" fontAlgn="base" hangingPunct="1">
              <a:spcBef>
                <a:spcPct val="0"/>
              </a:spcBef>
              <a:spcAft>
                <a:spcPct val="0"/>
              </a:spcAft>
              <a:buClr>
                <a:schemeClr val="accent1"/>
              </a:buClr>
              <a:buFont typeface="Wingdings" pitchFamily="2" charset="2"/>
              <a:buChar char="n"/>
              <a:defRPr sz="1224">
                <a:solidFill>
                  <a:schemeClr val="tx1"/>
                </a:solidFill>
                <a:latin typeface="+mn-lt"/>
                <a:ea typeface="MS PGothic" pitchFamily="34" charset="-128"/>
              </a:defRPr>
            </a:lvl4pPr>
            <a:lvl5pPr marL="2220793" indent="-340083" algn="l" defTabSz="676927" rtl="0" eaLnBrk="1" fontAlgn="base" hangingPunct="1">
              <a:spcBef>
                <a:spcPct val="0"/>
              </a:spcBef>
              <a:spcAft>
                <a:spcPct val="0"/>
              </a:spcAft>
              <a:buClr>
                <a:srgbClr val="E89700"/>
              </a:buClr>
              <a:buFont typeface="Wingdings" pitchFamily="2" charset="2"/>
              <a:buChar char="§"/>
              <a:defRPr sz="1224" b="0" i="0">
                <a:solidFill>
                  <a:schemeClr val="tx1"/>
                </a:solidFill>
                <a:latin typeface="Calibri Light"/>
                <a:ea typeface="MS PGothic" pitchFamily="34" charset="-128"/>
                <a:cs typeface="Calibri Light"/>
              </a:defRPr>
            </a:lvl5pPr>
            <a:lvl6pPr marL="2531725"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6pPr>
            <a:lvl7pPr marL="2842659"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7pPr>
            <a:lvl8pPr marL="3153591"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8pPr>
            <a:lvl9pPr marL="3464523"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9pPr>
          </a:lstStyle>
          <a:p>
            <a:pPr marL="0" marR="0" lvl="0" indent="0" algn="l" defTabSz="676927" rtl="0" eaLnBrk="1" fontAlgn="base" latinLnBrk="0" hangingPunct="1">
              <a:lnSpc>
                <a:spcPct val="110000"/>
              </a:lnSpc>
              <a:spcBef>
                <a:spcPct val="50000"/>
              </a:spcBef>
              <a:spcAft>
                <a:spcPct val="0"/>
              </a:spcAft>
              <a:buClr>
                <a:srgbClr val="FFEB20"/>
              </a:buClr>
              <a:buSzTx/>
              <a:buFont typeface="Wingdings" pitchFamily="2" charset="2"/>
              <a:buNone/>
              <a:tabLst/>
              <a:defRPr/>
            </a:pPr>
            <a:r>
              <a:rPr kumimoji="0" lang="de-DE" sz="2800" b="1" i="0" u="none" strike="noStrike" kern="0" cap="none" spc="0" normalizeH="0" baseline="0" noProof="0" dirty="0" smtClean="0">
                <a:ln>
                  <a:noFill/>
                </a:ln>
                <a:solidFill>
                  <a:srgbClr val="000000"/>
                </a:solidFill>
                <a:effectLst/>
                <a:uLnTx/>
                <a:uFillTx/>
                <a:latin typeface="Calibri Light"/>
                <a:ea typeface="MS PGothic" pitchFamily="34" charset="-128"/>
              </a:rPr>
              <a:t>Flächennutzungsplan &amp; </a:t>
            </a:r>
            <a:r>
              <a:rPr kumimoji="0" lang="de-DE" sz="2800" b="1" i="0" u="none" strike="noStrike" kern="1200" cap="none" spc="0" normalizeH="0" baseline="0" noProof="0" dirty="0" smtClean="0">
                <a:ln>
                  <a:noFill/>
                </a:ln>
                <a:solidFill>
                  <a:srgbClr val="000000"/>
                </a:solidFill>
                <a:effectLst/>
                <a:uLnTx/>
                <a:uFillTx/>
                <a:latin typeface="Calibri Light"/>
                <a:ea typeface="MS PGothic" pitchFamily="34" charset="-128"/>
              </a:rPr>
              <a:t>Landschaftsplan</a:t>
            </a:r>
            <a:endParaRPr kumimoji="0" lang="de-DE" sz="2800" b="1" i="0" u="none" strike="noStrike" kern="0" cap="none" spc="0" normalizeH="0" baseline="0" noProof="0" dirty="0">
              <a:ln>
                <a:noFill/>
              </a:ln>
              <a:solidFill>
                <a:srgbClr val="000000"/>
              </a:solidFill>
              <a:effectLst/>
              <a:uLnTx/>
              <a:uFillTx/>
              <a:latin typeface="Calibri Light"/>
              <a:ea typeface="MS PGothic" pitchFamily="34" charset="-128"/>
            </a:endParaRPr>
          </a:p>
        </p:txBody>
      </p:sp>
      <p:sp>
        <p:nvSpPr>
          <p:cNvPr id="15" name="Titel 1"/>
          <p:cNvSpPr txBox="1">
            <a:spLocks/>
          </p:cNvSpPr>
          <p:nvPr/>
        </p:nvSpPr>
        <p:spPr>
          <a:xfrm>
            <a:off x="3448" y="0"/>
            <a:ext cx="9164302" cy="879929"/>
          </a:xfrm>
          <a:prstGeom prst="rect">
            <a:avLst/>
          </a:prstGeom>
        </p:spPr>
        <p:txBody>
          <a:bodyPr vert="horz" lIns="576000" tIns="21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Calibri"/>
                <a:ea typeface="+mj-ea"/>
                <a:cs typeface="+mj-cs"/>
              </a:rPr>
              <a:t>Fachkonzepte – Planungsgrundlagen</a:t>
            </a:r>
          </a:p>
        </p:txBody>
      </p:sp>
      <p:sp>
        <p:nvSpPr>
          <p:cNvPr id="16" name="Textfeld 15"/>
          <p:cNvSpPr txBox="1"/>
          <p:nvPr/>
        </p:nvSpPr>
        <p:spPr>
          <a:xfrm>
            <a:off x="5814142" y="1361837"/>
            <a:ext cx="3338734" cy="33701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rPr>
              <a:t>Beschluss </a:t>
            </a:r>
            <a:r>
              <a:rPr kumimoji="0" lang="de-DE" sz="12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rPr>
              <a:t>LP durch </a:t>
            </a:r>
            <a:r>
              <a:rPr kumimoji="0" lang="de-DE" sz="12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rPr>
              <a:t>den Stadtrat </a:t>
            </a:r>
            <a:r>
              <a:rPr kumimoji="0" lang="de-DE" sz="12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rPr>
              <a:t>im Mai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rPr>
              <a:t>Beschluss FNP im Oktober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rPr>
              <a:t>Handlungsschwerpunkte</a:t>
            </a:r>
            <a:r>
              <a:rPr kumimoji="0" lang="de-DE" sz="1800" b="1"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rPr>
              <a:t>:</a:t>
            </a: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6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sym typeface="Wingdings" panose="05000000000000000000" pitchFamily="2" charset="2"/>
              </a:rPr>
              <a:t>Verbesserung der lufthygienischen und thermischen Situation</a:t>
            </a: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6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sym typeface="Wingdings" panose="05000000000000000000" pitchFamily="2" charset="2"/>
              </a:rPr>
              <a:t>Verhinderung einer Zunahme sommerlicher Hitzebelastungen</a:t>
            </a: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6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sym typeface="Wingdings" panose="05000000000000000000" pitchFamily="2" charset="2"/>
              </a:rPr>
              <a:t>Vorrang Niederschlagswasser-rückhalt </a:t>
            </a:r>
            <a:r>
              <a:rPr kumimoji="0" lang="de-DE" sz="16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sym typeface="Wingdings" panose="05000000000000000000" pitchFamily="2" charset="2"/>
              </a:rPr>
              <a:t>vor Ableitung</a:t>
            </a: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6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sym typeface="Wingdings" panose="05000000000000000000" pitchFamily="2" charset="2"/>
              </a:rPr>
              <a:t>Verzicht auf bauliche Erweiterungen in stadtklimatischen </a:t>
            </a:r>
            <a:r>
              <a:rPr kumimoji="0" lang="de-DE" sz="16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sym typeface="Wingdings" panose="05000000000000000000" pitchFamily="2" charset="2"/>
              </a:rPr>
              <a:t>Schutz-/Sanierungszonen</a:t>
            </a:r>
            <a:endParaRPr kumimoji="0" lang="de-DE" sz="16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97004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p:cNvSpPr txBox="1">
            <a:spLocks/>
          </p:cNvSpPr>
          <p:nvPr/>
        </p:nvSpPr>
        <p:spPr>
          <a:xfrm>
            <a:off x="3448" y="179653"/>
            <a:ext cx="9140552" cy="879929"/>
          </a:xfrm>
          <a:prstGeom prst="rect">
            <a:avLst/>
          </a:prstGeom>
        </p:spPr>
        <p:txBody>
          <a:bodyPr vert="horz" lIns="576000" tIns="216000" rIns="288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000" b="0" i="0" u="none" strike="noStrike" kern="0" cap="none" spc="-100" normalizeH="0" baseline="0" noProof="0" dirty="0">
                <a:ln>
                  <a:noFill/>
                </a:ln>
                <a:solidFill>
                  <a:srgbClr val="000000"/>
                </a:solidFill>
                <a:effectLst/>
                <a:uLnTx/>
                <a:uFillTx/>
                <a:latin typeface="Calibri"/>
                <a:ea typeface="MS PGothic" pitchFamily="34" charset="-128"/>
                <a:cs typeface="+mj-cs"/>
              </a:rPr>
              <a:t>Dresdner </a:t>
            </a:r>
            <a:r>
              <a:rPr kumimoji="0" lang="de-DE" sz="4000" b="0" i="0" u="none" strike="noStrike" kern="0" cap="none" spc="-100" normalizeH="0" baseline="0" noProof="0" dirty="0" smtClean="0">
                <a:ln>
                  <a:noFill/>
                </a:ln>
                <a:solidFill>
                  <a:srgbClr val="000000"/>
                </a:solidFill>
                <a:effectLst/>
                <a:uLnTx/>
                <a:uFillTx/>
                <a:latin typeface="Calibri"/>
                <a:ea typeface="MS PGothic" pitchFamily="34" charset="-128"/>
                <a:cs typeface="+mj-cs"/>
              </a:rPr>
              <a:t>Klimaschutzstrategie</a:t>
            </a:r>
            <a:endParaRPr kumimoji="0" lang="de-DE" sz="4000" b="0" i="0" u="none" strike="noStrike" kern="1200" cap="none" spc="-100" normalizeH="0" baseline="0" noProof="0" dirty="0">
              <a:ln>
                <a:noFill/>
              </a:ln>
              <a:solidFill>
                <a:prstClr val="black"/>
              </a:solidFill>
              <a:effectLst/>
              <a:uLnTx/>
              <a:uFillTx/>
              <a:latin typeface="Calibri"/>
              <a:ea typeface="+mj-ea"/>
              <a:cs typeface="+mj-cs"/>
            </a:endParaRPr>
          </a:p>
        </p:txBody>
      </p:sp>
      <p:sp>
        <p:nvSpPr>
          <p:cNvPr id="9" name="Textfeld 8"/>
          <p:cNvSpPr txBox="1"/>
          <p:nvPr/>
        </p:nvSpPr>
        <p:spPr>
          <a:xfrm>
            <a:off x="611560" y="2339176"/>
            <a:ext cx="4320480" cy="1862048"/>
          </a:xfrm>
          <a:prstGeom prst="rect">
            <a:avLst/>
          </a:prstGeom>
          <a:noFill/>
        </p:spPr>
        <p:txBody>
          <a:bodyPr wrap="square" rtlCol="0">
            <a:spAutoFit/>
          </a:bodyPr>
          <a:lstStyle/>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800" b="0" i="0" u="none" strike="noStrike" kern="1200" cap="none" spc="0" normalizeH="0" baseline="0" noProof="0" dirty="0" smtClean="0">
                <a:ln>
                  <a:noFill/>
                </a:ln>
                <a:solidFill>
                  <a:prstClr val="black"/>
                </a:solidFill>
                <a:effectLst/>
                <a:uLnTx/>
                <a:uFillTx/>
                <a:latin typeface="Calibri Light"/>
                <a:ea typeface="MS PGothic" pitchFamily="34" charset="-128"/>
                <a:cs typeface="ＭＳ Ｐゴシック" charset="0"/>
                <a:sym typeface="Wingdings" panose="05000000000000000000" pitchFamily="2" charset="2"/>
              </a:rPr>
              <a:t>Integriertes </a:t>
            </a:r>
            <a:r>
              <a:rPr kumimoji="0" lang="de-DE" sz="1800" b="0" i="0" u="none" strike="noStrike" kern="1200" cap="none" spc="0" normalizeH="0" baseline="0" noProof="0" dirty="0">
                <a:ln>
                  <a:noFill/>
                </a:ln>
                <a:solidFill>
                  <a:prstClr val="black"/>
                </a:solidFill>
                <a:effectLst/>
                <a:uLnTx/>
                <a:uFillTx/>
                <a:latin typeface="Calibri Light"/>
                <a:ea typeface="MS PGothic" pitchFamily="34" charset="-128"/>
                <a:cs typeface="ＭＳ Ｐゴシック" charset="0"/>
                <a:sym typeface="Wingdings" panose="05000000000000000000" pitchFamily="2" charset="2"/>
              </a:rPr>
              <a:t>Energie- </a:t>
            </a:r>
            <a:r>
              <a:rPr kumimoji="0" lang="de-DE" sz="1800" b="0" i="0" u="none" strike="noStrike" kern="1200" cap="none" spc="0" normalizeH="0" baseline="0" noProof="0" dirty="0" smtClean="0">
                <a:ln>
                  <a:noFill/>
                </a:ln>
                <a:solidFill>
                  <a:prstClr val="black"/>
                </a:solidFill>
                <a:effectLst/>
                <a:uLnTx/>
                <a:uFillTx/>
                <a:latin typeface="Calibri Light"/>
                <a:ea typeface="MS PGothic" pitchFamily="34" charset="-128"/>
                <a:cs typeface="ＭＳ Ｐゴシック" charset="0"/>
                <a:sym typeface="Wingdings" panose="05000000000000000000" pitchFamily="2" charset="2"/>
              </a:rPr>
              <a:t>und </a:t>
            </a:r>
            <a:r>
              <a:rPr kumimoji="0" lang="de-DE" sz="1800" b="0" i="0" u="none" strike="noStrike" kern="1200" cap="none" spc="0" normalizeH="0" baseline="0" noProof="0" dirty="0">
                <a:ln>
                  <a:noFill/>
                </a:ln>
                <a:solidFill>
                  <a:prstClr val="black"/>
                </a:solidFill>
                <a:effectLst/>
                <a:uLnTx/>
                <a:uFillTx/>
                <a:latin typeface="Calibri Light"/>
                <a:ea typeface="MS PGothic" pitchFamily="34" charset="-128"/>
                <a:cs typeface="ＭＳ Ｐゴシック" charset="0"/>
                <a:sym typeface="Wingdings" panose="05000000000000000000" pitchFamily="2" charset="2"/>
              </a:rPr>
              <a:t>Klimaschutzkonzept </a:t>
            </a:r>
            <a:r>
              <a:rPr kumimoji="0" lang="de-DE" sz="1800" b="0" i="0" u="none" strike="noStrike" kern="1200" cap="none" spc="0" normalizeH="0" baseline="0" noProof="0" dirty="0" smtClean="0">
                <a:ln>
                  <a:noFill/>
                </a:ln>
                <a:solidFill>
                  <a:prstClr val="black"/>
                </a:solidFill>
                <a:effectLst/>
                <a:uLnTx/>
                <a:uFillTx/>
                <a:latin typeface="Calibri Light"/>
                <a:ea typeface="MS PGothic" pitchFamily="34" charset="-128"/>
                <a:cs typeface="ＭＳ Ｐゴシック" charset="0"/>
                <a:sym typeface="Wingdings" panose="05000000000000000000" pitchFamily="2" charset="2"/>
              </a:rPr>
              <a:t>2013</a:t>
            </a: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800" b="0" i="0" u="none" strike="noStrike" kern="1200" cap="none" spc="0" normalizeH="0" baseline="0" noProof="0" dirty="0" smtClean="0">
                <a:ln>
                  <a:noFill/>
                </a:ln>
                <a:solidFill>
                  <a:prstClr val="black"/>
                </a:solidFill>
                <a:effectLst/>
                <a:uLnTx/>
                <a:uFillTx/>
                <a:latin typeface="Calibri Light"/>
                <a:ea typeface="MS PGothic" pitchFamily="34" charset="-128"/>
                <a:cs typeface="ＭＳ Ｐゴシック" charset="0"/>
                <a:sym typeface="Wingdings" panose="05000000000000000000" pitchFamily="2" charset="2"/>
              </a:rPr>
              <a:t>bisherige Ziele nicht erreicht</a:t>
            </a:r>
            <a:endParaRPr kumimoji="0" lang="de-DE" sz="1800" b="0" i="0" u="none" strike="noStrike" kern="1200" cap="none" spc="0" normalizeH="0" baseline="0" noProof="0" dirty="0">
              <a:ln>
                <a:noFill/>
              </a:ln>
              <a:solidFill>
                <a:prstClr val="black"/>
              </a:solidFill>
              <a:effectLst/>
              <a:uLnTx/>
              <a:uFillTx/>
              <a:latin typeface="Calibri Light"/>
              <a:ea typeface="MS PGothic" pitchFamily="34" charset="-128"/>
              <a:cs typeface="ＭＳ Ｐゴシック" charset="0"/>
              <a:sym typeface="Wingdings" panose="05000000000000000000" pitchFamily="2" charset="2"/>
            </a:endParaRPr>
          </a:p>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800" b="0" i="0" u="none" strike="noStrike" kern="1200" cap="none" spc="0" normalizeH="0" baseline="0" noProof="0" dirty="0" smtClean="0">
                <a:ln>
                  <a:noFill/>
                </a:ln>
                <a:solidFill>
                  <a:prstClr val="black"/>
                </a:solidFill>
                <a:effectLst/>
                <a:uLnTx/>
                <a:uFillTx/>
                <a:latin typeface="Calibri Light"/>
                <a:ea typeface="MS PGothic" pitchFamily="34" charset="-128"/>
                <a:cs typeface="ＭＳ Ｐゴシック" charset="0"/>
                <a:sym typeface="Wingdings" panose="05000000000000000000" pitchFamily="2" charset="2"/>
              </a:rPr>
              <a:t>Fortschreibung des IEK läuft</a:t>
            </a:r>
          </a:p>
          <a:p>
            <a:pPr marL="176213" marR="0" lvl="0" indent="-176213" algn="l" defTabSz="914400" rtl="0" eaLnBrk="1" fontAlgn="auto" latinLnBrk="0" hangingPunct="1">
              <a:lnSpc>
                <a:spcPct val="100000"/>
              </a:lnSpc>
              <a:spcBef>
                <a:spcPts val="1200"/>
              </a:spcBef>
              <a:spcAft>
                <a:spcPts val="600"/>
              </a:spcAft>
              <a:buClr>
                <a:srgbClr val="FFEB20"/>
              </a:buClr>
              <a:buSzTx/>
              <a:buFont typeface="Wingdings" panose="05000000000000000000" pitchFamily="2" charset="2"/>
              <a:buChar char="§"/>
              <a:tabLst/>
              <a:defRPr/>
            </a:pPr>
            <a:r>
              <a:rPr kumimoji="0" lang="de-DE" sz="1800" b="1" i="0" u="none" strike="noStrike" kern="1200" cap="none" spc="0" normalizeH="0" baseline="0" noProof="0" dirty="0" smtClean="0">
                <a:ln>
                  <a:noFill/>
                </a:ln>
                <a:solidFill>
                  <a:prstClr val="black"/>
                </a:solidFill>
                <a:effectLst/>
                <a:uLnTx/>
                <a:uFillTx/>
                <a:latin typeface="Calibri Light"/>
                <a:ea typeface="+mn-ea"/>
                <a:cs typeface="+mn-cs"/>
              </a:rPr>
              <a:t>Ziel</a:t>
            </a:r>
            <a:r>
              <a:rPr kumimoji="0" lang="de-DE" sz="1800" b="1" i="0" u="none" strike="noStrike" kern="1200" cap="none" spc="0" normalizeH="0" baseline="0" noProof="0" dirty="0">
                <a:ln>
                  <a:noFill/>
                </a:ln>
                <a:solidFill>
                  <a:prstClr val="black"/>
                </a:solidFill>
                <a:effectLst/>
                <a:uLnTx/>
                <a:uFillTx/>
                <a:latin typeface="Calibri Light"/>
                <a:ea typeface="+mn-ea"/>
                <a:cs typeface="+mn-cs"/>
              </a:rPr>
              <a:t>: Klimaneutralität deutlich vor 2050</a:t>
            </a:r>
            <a:endParaRPr kumimoji="0" lang="de-DE" sz="1800" b="1" i="0" u="none" strike="noStrike" kern="1200" cap="none" spc="0" normalizeH="0" baseline="0" noProof="0" dirty="0">
              <a:ln>
                <a:noFill/>
              </a:ln>
              <a:solidFill>
                <a:prstClr val="black"/>
              </a:solidFill>
              <a:effectLst/>
              <a:uLnTx/>
              <a:uFillTx/>
              <a:latin typeface="Calibri Light"/>
              <a:ea typeface="MS PGothic" pitchFamily="34" charset="-128"/>
              <a:cs typeface="ＭＳ Ｐゴシック" charset="0"/>
              <a:sym typeface="Wingdings" panose="05000000000000000000" pitchFamily="2" charset="2"/>
            </a:endParaRPr>
          </a:p>
        </p:txBody>
      </p:sp>
      <p:sp>
        <p:nvSpPr>
          <p:cNvPr id="12" name="Inhaltsplatzhalter 2"/>
          <p:cNvSpPr txBox="1">
            <a:spLocks/>
          </p:cNvSpPr>
          <p:nvPr/>
        </p:nvSpPr>
        <p:spPr bwMode="auto">
          <a:xfrm>
            <a:off x="3448" y="1030253"/>
            <a:ext cx="9140552" cy="389369"/>
          </a:xfrm>
          <a:prstGeom prst="rect">
            <a:avLst/>
          </a:prstGeom>
          <a:noFill/>
          <a:ln w="9525">
            <a:noFill/>
            <a:miter lim="800000"/>
            <a:headEnd/>
            <a:tailEnd/>
          </a:ln>
        </p:spPr>
        <p:txBody>
          <a:bodyPr vert="horz" wrap="square" lIns="576000" tIns="0" rIns="0" bIns="0" numCol="1" anchor="t" anchorCtr="0" compatLnSpc="1">
            <a:prstTxWarp prst="textNoShape">
              <a:avLst/>
            </a:prstTxWarp>
          </a:bodyPr>
          <a:lstStyle>
            <a:lvl1pPr marL="239677" indent="-239677" algn="l" defTabSz="676927" rtl="0" eaLnBrk="1" fontAlgn="base" hangingPunct="1">
              <a:lnSpc>
                <a:spcPct val="110000"/>
              </a:lnSpc>
              <a:spcBef>
                <a:spcPct val="50000"/>
              </a:spcBef>
              <a:spcAft>
                <a:spcPct val="0"/>
              </a:spcAft>
              <a:buClr>
                <a:schemeClr val="accent1"/>
              </a:buClr>
              <a:buFont typeface="Wingdings" pitchFamily="2" charset="2"/>
              <a:buChar char="n"/>
              <a:defRPr sz="1973">
                <a:solidFill>
                  <a:schemeClr val="tx1"/>
                </a:solidFill>
                <a:latin typeface="Calibri Light"/>
                <a:ea typeface="MS PGothic" pitchFamily="34" charset="-128"/>
                <a:cs typeface="ＭＳ Ｐゴシック" charset="0"/>
              </a:defRPr>
            </a:lvl1pPr>
            <a:lvl2pPr marL="613228" indent="-251554" algn="l" defTabSz="676927" rtl="0" eaLnBrk="1" fontAlgn="base" hangingPunct="1">
              <a:spcBef>
                <a:spcPct val="0"/>
              </a:spcBef>
              <a:spcAft>
                <a:spcPct val="0"/>
              </a:spcAft>
              <a:buClr>
                <a:schemeClr val="accent1"/>
              </a:buClr>
              <a:buFont typeface="Wingdings" pitchFamily="2" charset="2"/>
              <a:buChar char="n"/>
              <a:defRPr sz="1632">
                <a:solidFill>
                  <a:schemeClr val="tx1"/>
                </a:solidFill>
                <a:latin typeface="+mn-lt"/>
                <a:ea typeface="MS PGothic" pitchFamily="34" charset="-128"/>
              </a:defRPr>
            </a:lvl2pPr>
            <a:lvl3pPr marL="977062" indent="-241836" algn="l" defTabSz="676927" rtl="0" eaLnBrk="1" fontAlgn="base" hangingPunct="1">
              <a:spcBef>
                <a:spcPct val="0"/>
              </a:spcBef>
              <a:spcAft>
                <a:spcPct val="0"/>
              </a:spcAft>
              <a:buClr>
                <a:schemeClr val="accent1"/>
              </a:buClr>
              <a:buFont typeface="Wingdings" pitchFamily="2" charset="2"/>
              <a:buChar char="n"/>
              <a:defRPr sz="1428">
                <a:solidFill>
                  <a:schemeClr val="tx1"/>
                </a:solidFill>
                <a:latin typeface="+mn-lt"/>
                <a:ea typeface="MS PGothic" pitchFamily="34" charset="-128"/>
              </a:defRPr>
            </a:lvl3pPr>
            <a:lvl4pPr marL="1340897" indent="-239677" algn="l" defTabSz="676927" rtl="0" eaLnBrk="1" fontAlgn="base" hangingPunct="1">
              <a:spcBef>
                <a:spcPct val="0"/>
              </a:spcBef>
              <a:spcAft>
                <a:spcPct val="0"/>
              </a:spcAft>
              <a:buClr>
                <a:schemeClr val="accent1"/>
              </a:buClr>
              <a:buFont typeface="Wingdings" pitchFamily="2" charset="2"/>
              <a:buChar char="n"/>
              <a:defRPr sz="1224">
                <a:solidFill>
                  <a:schemeClr val="tx1"/>
                </a:solidFill>
                <a:latin typeface="+mn-lt"/>
                <a:ea typeface="MS PGothic" pitchFamily="34" charset="-128"/>
              </a:defRPr>
            </a:lvl4pPr>
            <a:lvl5pPr marL="2220793" indent="-340083" algn="l" defTabSz="676927" rtl="0" eaLnBrk="1" fontAlgn="base" hangingPunct="1">
              <a:spcBef>
                <a:spcPct val="0"/>
              </a:spcBef>
              <a:spcAft>
                <a:spcPct val="0"/>
              </a:spcAft>
              <a:buClr>
                <a:srgbClr val="E89700"/>
              </a:buClr>
              <a:buFont typeface="Wingdings" pitchFamily="2" charset="2"/>
              <a:buChar char="§"/>
              <a:defRPr sz="1224" b="0" i="0">
                <a:solidFill>
                  <a:schemeClr val="tx1"/>
                </a:solidFill>
                <a:latin typeface="Calibri Light"/>
                <a:ea typeface="MS PGothic" pitchFamily="34" charset="-128"/>
                <a:cs typeface="Calibri Light"/>
              </a:defRPr>
            </a:lvl5pPr>
            <a:lvl6pPr marL="2531725"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6pPr>
            <a:lvl7pPr marL="2842659"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7pPr>
            <a:lvl8pPr marL="3153591"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8pPr>
            <a:lvl9pPr marL="3464523"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9pPr>
          </a:lstStyle>
          <a:p>
            <a:pPr marL="0" marR="0" lvl="0" indent="0" algn="l" defTabSz="676927" rtl="0" eaLnBrk="1" fontAlgn="base" latinLnBrk="0" hangingPunct="1">
              <a:lnSpc>
                <a:spcPct val="110000"/>
              </a:lnSpc>
              <a:spcBef>
                <a:spcPct val="50000"/>
              </a:spcBef>
              <a:spcAft>
                <a:spcPct val="0"/>
              </a:spcAft>
              <a:buClr>
                <a:srgbClr val="FFEB20"/>
              </a:buClr>
              <a:buSzTx/>
              <a:buFont typeface="Wingdings" pitchFamily="2" charset="2"/>
              <a:buNone/>
              <a:tabLst/>
              <a:defRPr/>
            </a:pPr>
            <a:r>
              <a:rPr kumimoji="0" lang="de-DE" sz="2800" b="1" i="0" u="none" strike="noStrike" kern="0" cap="none" spc="0" normalizeH="0" baseline="0" noProof="0" dirty="0" smtClean="0">
                <a:ln>
                  <a:noFill/>
                </a:ln>
                <a:solidFill>
                  <a:srgbClr val="000000"/>
                </a:solidFill>
                <a:effectLst/>
                <a:uLnTx/>
                <a:uFillTx/>
                <a:latin typeface="Calibri Light"/>
                <a:ea typeface="MS PGothic" pitchFamily="34" charset="-128"/>
              </a:rPr>
              <a:t>Fortschreibung </a:t>
            </a:r>
            <a:br>
              <a:rPr kumimoji="0" lang="de-DE" sz="2800" b="1" i="0" u="none" strike="noStrike" kern="0" cap="none" spc="0" normalizeH="0" baseline="0" noProof="0" dirty="0" smtClean="0">
                <a:ln>
                  <a:noFill/>
                </a:ln>
                <a:solidFill>
                  <a:srgbClr val="000000"/>
                </a:solidFill>
                <a:effectLst/>
                <a:uLnTx/>
                <a:uFillTx/>
                <a:latin typeface="Calibri Light"/>
                <a:ea typeface="MS PGothic" pitchFamily="34" charset="-128"/>
              </a:rPr>
            </a:br>
            <a:r>
              <a:rPr kumimoji="0" lang="de-DE" sz="2800" b="1" i="0" u="none" strike="noStrike" kern="0" cap="none" spc="0" normalizeH="0" baseline="0" noProof="0" dirty="0" smtClean="0">
                <a:ln>
                  <a:noFill/>
                </a:ln>
                <a:solidFill>
                  <a:srgbClr val="000000"/>
                </a:solidFill>
                <a:effectLst/>
                <a:uLnTx/>
                <a:uFillTx/>
                <a:latin typeface="Calibri Light"/>
                <a:ea typeface="MS PGothic" pitchFamily="34" charset="-128"/>
              </a:rPr>
              <a:t>des Integrierten Energie- und Klimaschutzkonzeptes</a:t>
            </a:r>
            <a:endParaRPr kumimoji="0" lang="de-DE" sz="2800" b="1" i="0" u="none" strike="noStrike" kern="0" cap="none" spc="0" normalizeH="0" baseline="0" noProof="0" dirty="0">
              <a:ln>
                <a:noFill/>
              </a:ln>
              <a:solidFill>
                <a:srgbClr val="000000"/>
              </a:solidFill>
              <a:effectLst/>
              <a:uLnTx/>
              <a:uFillTx/>
              <a:latin typeface="Calibri Light"/>
              <a:ea typeface="MS PGothic" pitchFamily="34" charset="-128"/>
            </a:endParaRPr>
          </a:p>
        </p:txBody>
      </p:sp>
      <p:sp>
        <p:nvSpPr>
          <p:cNvPr id="13" name="Textfeld 12"/>
          <p:cNvSpPr txBox="1"/>
          <p:nvPr/>
        </p:nvSpPr>
        <p:spPr>
          <a:xfrm>
            <a:off x="4716016" y="2336400"/>
            <a:ext cx="4104456" cy="1200329"/>
          </a:xfrm>
          <a:prstGeom prst="rect">
            <a:avLst/>
          </a:prstGeom>
          <a:noFill/>
        </p:spPr>
        <p:txBody>
          <a:bodyPr wrap="square" rtlCol="0">
            <a:spAutoFit/>
          </a:bodyPr>
          <a:lstStyle/>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800" b="0" i="0" u="none" strike="noStrike" kern="1200" cap="none" spc="0" normalizeH="0" baseline="0" noProof="0" dirty="0" smtClean="0">
                <a:ln>
                  <a:noFill/>
                </a:ln>
                <a:solidFill>
                  <a:prstClr val="black"/>
                </a:solidFill>
                <a:effectLst/>
                <a:uLnTx/>
                <a:uFillTx/>
                <a:latin typeface="Calibri Light"/>
                <a:ea typeface="MS PGothic" pitchFamily="34" charset="-128"/>
                <a:cs typeface="ＭＳ Ｐゴシック" charset="0"/>
                <a:sym typeface="Wingdings" panose="05000000000000000000" pitchFamily="2" charset="2"/>
              </a:rPr>
              <a:t>neben Treibhausgasemissions- und Energiebilanzierungen Aufnahme von weiteren Nachhaltigkeitskriterien in den Fokus</a:t>
            </a:r>
            <a:endParaRPr kumimoji="0" lang="de-DE" sz="1800" b="0" i="0" u="none" strike="noStrike" kern="1200" cap="none" spc="0" normalizeH="0" baseline="0" noProof="0" dirty="0">
              <a:ln>
                <a:noFill/>
              </a:ln>
              <a:solidFill>
                <a:prstClr val="black"/>
              </a:solidFill>
              <a:effectLst/>
              <a:uLnTx/>
              <a:uFillTx/>
              <a:latin typeface="Calibri Light"/>
              <a:ea typeface="MS PGothic" pitchFamily="34" charset="-128"/>
              <a:cs typeface="ＭＳ Ｐゴシック" charset="0"/>
              <a:sym typeface="Wingdings" panose="05000000000000000000" pitchFamily="2" charset="2"/>
            </a:endParaRPr>
          </a:p>
        </p:txBody>
      </p:sp>
    </p:spTree>
    <p:extLst>
      <p:ext uri="{BB962C8B-B14F-4D97-AF65-F5344CB8AC3E}">
        <p14:creationId xmlns:p14="http://schemas.microsoft.com/office/powerpoint/2010/main" val="380909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179512" y="627535"/>
            <a:ext cx="9164302" cy="2232248"/>
          </a:xfrm>
          <a:prstGeom prst="rect">
            <a:avLst/>
          </a:prstGeom>
        </p:spPr>
        <p:txBody>
          <a:bodyPr vert="horz" lIns="576000" tIns="36000" rIns="57600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dirty="0" smtClean="0">
                <a:ln>
                  <a:noFill/>
                </a:ln>
                <a:solidFill>
                  <a:prstClr val="black"/>
                </a:solidFill>
                <a:effectLst/>
                <a:uLnTx/>
                <a:uFillTx/>
                <a:latin typeface="Calibri"/>
                <a:ea typeface="+mj-ea"/>
                <a:cs typeface="+mj-cs"/>
              </a:rPr>
              <a:t>Umgang mit Ressourcen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dirty="0" smtClean="0">
                <a:ln>
                  <a:noFill/>
                </a:ln>
                <a:solidFill>
                  <a:prstClr val="black"/>
                </a:solidFill>
                <a:effectLst/>
                <a:uLnTx/>
                <a:uFillTx/>
                <a:latin typeface="Calibri"/>
                <a:ea typeface="+mj-ea"/>
                <a:cs typeface="+mj-cs"/>
              </a:rPr>
              <a:t>im kommunalen Bauwesen</a:t>
            </a:r>
            <a:endParaRPr kumimoji="0" lang="de-DE"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795788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692" y="-207418"/>
            <a:ext cx="1290716" cy="1273765"/>
          </a:xfrm>
          <a:prstGeom prst="rect">
            <a:avLst/>
          </a:prstGeom>
        </p:spPr>
      </p:pic>
      <p:pic>
        <p:nvPicPr>
          <p:cNvPr id="8" name="Inhaltsplatzhalter 7"/>
          <p:cNvPicPr>
            <a:picLocks noGrp="1" noChangeAspect="1"/>
          </p:cNvPicPr>
          <p:nvPr>
            <p:ph idx="4294967295"/>
          </p:nvPr>
        </p:nvPicPr>
        <p:blipFill rotWithShape="1">
          <a:blip r:embed="rId4"/>
          <a:srcRect l="4139" t="2634" b="54501"/>
          <a:stretch/>
        </p:blipFill>
        <p:spPr>
          <a:xfrm>
            <a:off x="7236296" y="699542"/>
            <a:ext cx="1872208" cy="1171688"/>
          </a:xfrm>
          <a:prstGeom prst="rect">
            <a:avLst/>
          </a:prstGeom>
        </p:spPr>
      </p:pic>
      <p:grpSp>
        <p:nvGrpSpPr>
          <p:cNvPr id="4" name="Gruppieren 3"/>
          <p:cNvGrpSpPr/>
          <p:nvPr/>
        </p:nvGrpSpPr>
        <p:grpSpPr>
          <a:xfrm>
            <a:off x="6115959" y="2574326"/>
            <a:ext cx="2986219" cy="2319495"/>
            <a:chOff x="6211775" y="2501061"/>
            <a:chExt cx="3132602" cy="2351266"/>
          </a:xfrm>
        </p:grpSpPr>
        <p:pic>
          <p:nvPicPr>
            <p:cNvPr id="12" name="Grafik 11"/>
            <p:cNvPicPr>
              <a:picLocks noChangeAspect="1"/>
            </p:cNvPicPr>
            <p:nvPr/>
          </p:nvPicPr>
          <p:blipFill>
            <a:blip r:embed="rId5"/>
            <a:stretch>
              <a:fillRect/>
            </a:stretch>
          </p:blipFill>
          <p:spPr>
            <a:xfrm>
              <a:off x="6211775" y="2501061"/>
              <a:ext cx="3132602" cy="2351266"/>
            </a:xfrm>
            <a:prstGeom prst="rect">
              <a:avLst/>
            </a:prstGeom>
          </p:spPr>
        </p:pic>
        <p:sp>
          <p:nvSpPr>
            <p:cNvPr id="13" name="Rechteck 12"/>
            <p:cNvSpPr/>
            <p:nvPr/>
          </p:nvSpPr>
          <p:spPr>
            <a:xfrm>
              <a:off x="6222643" y="4435436"/>
              <a:ext cx="3121734" cy="416890"/>
            </a:xfrm>
            <a:prstGeom prst="rect">
              <a:avLst/>
            </a:prstGeom>
          </p:spPr>
          <p:txBody>
            <a:bodyPr wrap="square" lIns="36000" tIns="36000" rIns="36000" bIns="36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Light"/>
                  <a:ea typeface="+mn-ea"/>
                  <a:cs typeface="+mn-cs"/>
                </a:rPr>
                <a:t>Grundschule Kaitzbach nach Entsiegelungsprogramm, Foto: Umweltamt</a:t>
              </a:r>
            </a:p>
          </p:txBody>
        </p:sp>
      </p:grpSp>
      <p:grpSp>
        <p:nvGrpSpPr>
          <p:cNvPr id="3" name="Gruppieren 2"/>
          <p:cNvGrpSpPr/>
          <p:nvPr/>
        </p:nvGrpSpPr>
        <p:grpSpPr>
          <a:xfrm>
            <a:off x="35496" y="2568190"/>
            <a:ext cx="2833481" cy="2328302"/>
            <a:chOff x="342101" y="2363564"/>
            <a:chExt cx="2833481" cy="2328302"/>
          </a:xfrm>
        </p:grpSpPr>
        <p:pic>
          <p:nvPicPr>
            <p:cNvPr id="11" name="Grafik 10"/>
            <p:cNvPicPr>
              <a:picLocks noChangeAspect="1"/>
            </p:cNvPicPr>
            <p:nvPr/>
          </p:nvPicPr>
          <p:blipFill>
            <a:blip r:embed="rId6"/>
            <a:stretch>
              <a:fillRect/>
            </a:stretch>
          </p:blipFill>
          <p:spPr>
            <a:xfrm>
              <a:off x="342102" y="2363564"/>
              <a:ext cx="2824396" cy="2328301"/>
            </a:xfrm>
            <a:prstGeom prst="rect">
              <a:avLst/>
            </a:prstGeom>
          </p:spPr>
        </p:pic>
        <p:sp>
          <p:nvSpPr>
            <p:cNvPr id="14" name="Rechteck 13"/>
            <p:cNvSpPr/>
            <p:nvPr/>
          </p:nvSpPr>
          <p:spPr>
            <a:xfrm>
              <a:off x="342101" y="4449886"/>
              <a:ext cx="2833481" cy="241980"/>
            </a:xfrm>
            <a:prstGeom prst="rect">
              <a:avLst/>
            </a:prstGeom>
          </p:spPr>
          <p:txBody>
            <a:bodyPr wrap="square" lIns="36000" tIns="36000" rIns="36000" bIns="36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Light"/>
                  <a:ea typeface="+mn-ea"/>
                  <a:cs typeface="+mn-cs"/>
                </a:rPr>
                <a:t>Arbeitsgericht Dresden, Foto: Umweltamt</a:t>
              </a:r>
            </a:p>
          </p:txBody>
        </p:sp>
      </p:grpSp>
      <p:grpSp>
        <p:nvGrpSpPr>
          <p:cNvPr id="5" name="Gruppieren 4"/>
          <p:cNvGrpSpPr/>
          <p:nvPr/>
        </p:nvGrpSpPr>
        <p:grpSpPr>
          <a:xfrm>
            <a:off x="2939566" y="2574327"/>
            <a:ext cx="3105804" cy="2322165"/>
            <a:chOff x="3042838" y="817607"/>
            <a:chExt cx="3105804" cy="2322165"/>
          </a:xfrm>
        </p:grpSpPr>
        <p:pic>
          <p:nvPicPr>
            <p:cNvPr id="10" name="Grafik 9"/>
            <p:cNvPicPr>
              <a:picLocks noChangeAspect="1"/>
            </p:cNvPicPr>
            <p:nvPr/>
          </p:nvPicPr>
          <p:blipFill>
            <a:blip r:embed="rId7"/>
            <a:stretch>
              <a:fillRect/>
            </a:stretch>
          </p:blipFill>
          <p:spPr>
            <a:xfrm>
              <a:off x="3042838" y="817607"/>
              <a:ext cx="3105804" cy="2319495"/>
            </a:xfrm>
            <a:prstGeom prst="rect">
              <a:avLst/>
            </a:prstGeom>
          </p:spPr>
        </p:pic>
        <p:sp>
          <p:nvSpPr>
            <p:cNvPr id="15" name="Rechteck 14"/>
            <p:cNvSpPr/>
            <p:nvPr/>
          </p:nvSpPr>
          <p:spPr>
            <a:xfrm>
              <a:off x="3066588" y="2728515"/>
              <a:ext cx="3082054" cy="411257"/>
            </a:xfrm>
            <a:prstGeom prst="rect">
              <a:avLst/>
            </a:prstGeom>
          </p:spPr>
          <p:txBody>
            <a:bodyPr wrap="square" lIns="36000" tIns="36000" rIns="36000" bIns="36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prstClr val="white"/>
                  </a:solidFill>
                  <a:effectLst/>
                  <a:uLnTx/>
                  <a:uFillTx/>
                  <a:latin typeface="Calibri Light"/>
                  <a:ea typeface="+mn-ea"/>
                  <a:cs typeface="+mn-cs"/>
                </a:rPr>
                <a:t>Parkpalais Striesen, Begrünung einer Tiefgarage,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prstClr val="white"/>
                  </a:solidFill>
                  <a:effectLst/>
                  <a:uLnTx/>
                  <a:uFillTx/>
                  <a:latin typeface="Calibri Light"/>
                  <a:ea typeface="+mn-ea"/>
                  <a:cs typeface="+mn-cs"/>
                </a:rPr>
                <a:t>Foto: Landschaftsarchitekten Blaurock</a:t>
              </a:r>
            </a:p>
          </p:txBody>
        </p:sp>
      </p:grpSp>
      <p:sp>
        <p:nvSpPr>
          <p:cNvPr id="16" name="Inhaltsplatzhalter 2"/>
          <p:cNvSpPr txBox="1">
            <a:spLocks/>
          </p:cNvSpPr>
          <p:nvPr/>
        </p:nvSpPr>
        <p:spPr bwMode="auto">
          <a:xfrm>
            <a:off x="554471" y="1484232"/>
            <a:ext cx="6480720" cy="57042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39677" indent="-239677" algn="l" defTabSz="676927" rtl="0" eaLnBrk="1" fontAlgn="base" hangingPunct="1">
              <a:lnSpc>
                <a:spcPct val="110000"/>
              </a:lnSpc>
              <a:spcBef>
                <a:spcPct val="50000"/>
              </a:spcBef>
              <a:spcAft>
                <a:spcPct val="0"/>
              </a:spcAft>
              <a:buClr>
                <a:schemeClr val="accent1"/>
              </a:buClr>
              <a:buFont typeface="Wingdings" pitchFamily="2" charset="2"/>
              <a:buChar char="n"/>
              <a:defRPr sz="1973">
                <a:solidFill>
                  <a:schemeClr val="tx1"/>
                </a:solidFill>
                <a:latin typeface="Calibri Light"/>
                <a:ea typeface="MS PGothic" pitchFamily="34" charset="-128"/>
                <a:cs typeface="ＭＳ Ｐゴシック" charset="0"/>
              </a:defRPr>
            </a:lvl1pPr>
            <a:lvl2pPr marL="613228" indent="-251554" algn="l" defTabSz="676927" rtl="0" eaLnBrk="1" fontAlgn="base" hangingPunct="1">
              <a:spcBef>
                <a:spcPct val="0"/>
              </a:spcBef>
              <a:spcAft>
                <a:spcPct val="0"/>
              </a:spcAft>
              <a:buClr>
                <a:schemeClr val="accent1"/>
              </a:buClr>
              <a:buFont typeface="Wingdings" pitchFamily="2" charset="2"/>
              <a:buChar char="n"/>
              <a:defRPr sz="1632">
                <a:solidFill>
                  <a:schemeClr val="tx1"/>
                </a:solidFill>
                <a:latin typeface="+mn-lt"/>
                <a:ea typeface="MS PGothic" pitchFamily="34" charset="-128"/>
              </a:defRPr>
            </a:lvl2pPr>
            <a:lvl3pPr marL="977062" indent="-241836" algn="l" defTabSz="676927" rtl="0" eaLnBrk="1" fontAlgn="base" hangingPunct="1">
              <a:spcBef>
                <a:spcPct val="0"/>
              </a:spcBef>
              <a:spcAft>
                <a:spcPct val="0"/>
              </a:spcAft>
              <a:buClr>
                <a:schemeClr val="accent1"/>
              </a:buClr>
              <a:buFont typeface="Wingdings" pitchFamily="2" charset="2"/>
              <a:buChar char="n"/>
              <a:defRPr sz="1428">
                <a:solidFill>
                  <a:schemeClr val="tx1"/>
                </a:solidFill>
                <a:latin typeface="+mn-lt"/>
                <a:ea typeface="MS PGothic" pitchFamily="34" charset="-128"/>
              </a:defRPr>
            </a:lvl3pPr>
            <a:lvl4pPr marL="1340897" indent="-239677" algn="l" defTabSz="676927" rtl="0" eaLnBrk="1" fontAlgn="base" hangingPunct="1">
              <a:spcBef>
                <a:spcPct val="0"/>
              </a:spcBef>
              <a:spcAft>
                <a:spcPct val="0"/>
              </a:spcAft>
              <a:buClr>
                <a:schemeClr val="accent1"/>
              </a:buClr>
              <a:buFont typeface="Wingdings" pitchFamily="2" charset="2"/>
              <a:buChar char="n"/>
              <a:defRPr sz="1224">
                <a:solidFill>
                  <a:schemeClr val="tx1"/>
                </a:solidFill>
                <a:latin typeface="+mn-lt"/>
                <a:ea typeface="MS PGothic" pitchFamily="34" charset="-128"/>
              </a:defRPr>
            </a:lvl4pPr>
            <a:lvl5pPr marL="2220793" indent="-340083" algn="l" defTabSz="676927" rtl="0" eaLnBrk="1" fontAlgn="base" hangingPunct="1">
              <a:spcBef>
                <a:spcPct val="0"/>
              </a:spcBef>
              <a:spcAft>
                <a:spcPct val="0"/>
              </a:spcAft>
              <a:buClr>
                <a:srgbClr val="E89700"/>
              </a:buClr>
              <a:buFont typeface="Wingdings" pitchFamily="2" charset="2"/>
              <a:buChar char="§"/>
              <a:defRPr sz="1224" b="0" i="0">
                <a:solidFill>
                  <a:schemeClr val="tx1"/>
                </a:solidFill>
                <a:latin typeface="Calibri Light"/>
                <a:ea typeface="MS PGothic" pitchFamily="34" charset="-128"/>
                <a:cs typeface="Calibri Light"/>
              </a:defRPr>
            </a:lvl5pPr>
            <a:lvl6pPr marL="2531725"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6pPr>
            <a:lvl7pPr marL="2842659"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7pPr>
            <a:lvl8pPr marL="3153591"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8pPr>
            <a:lvl9pPr marL="3464523" indent="-340083" algn="l" defTabSz="676927" rtl="0" eaLnBrk="1" fontAlgn="base" hangingPunct="1">
              <a:spcBef>
                <a:spcPct val="0"/>
              </a:spcBef>
              <a:spcAft>
                <a:spcPct val="0"/>
              </a:spcAft>
              <a:buClr>
                <a:srgbClr val="E89700"/>
              </a:buClr>
              <a:buFont typeface="Wingdings" pitchFamily="2" charset="2"/>
              <a:buChar char="§"/>
              <a:defRPr sz="1224">
                <a:solidFill>
                  <a:schemeClr val="tx1"/>
                </a:solidFill>
                <a:latin typeface="Arial" charset="0"/>
              </a:defRPr>
            </a:lvl9pPr>
          </a:lstStyle>
          <a:p>
            <a:pPr marL="239677" marR="0" lvl="0" indent="-239677" algn="l" defTabSz="676927" rtl="0" eaLnBrk="1" fontAlgn="base" latinLnBrk="0" hangingPunct="1">
              <a:lnSpc>
                <a:spcPct val="100000"/>
              </a:lnSpc>
              <a:spcBef>
                <a:spcPct val="50000"/>
              </a:spcBef>
              <a:spcAft>
                <a:spcPct val="0"/>
              </a:spcAft>
              <a:buClr>
                <a:srgbClr val="FFEB20"/>
              </a:buClr>
              <a:buSzTx/>
              <a:buFont typeface="Wingdings" pitchFamily="2" charset="2"/>
              <a:buChar char="n"/>
              <a:tabLst/>
              <a:defRPr/>
            </a:pPr>
            <a:r>
              <a:rPr kumimoji="0" lang="de-DE" sz="2000" b="1" i="0" u="none" strike="noStrike" kern="0" cap="none" spc="0" normalizeH="0" baseline="0" noProof="0" dirty="0" smtClean="0">
                <a:ln>
                  <a:noFill/>
                </a:ln>
                <a:solidFill>
                  <a:srgbClr val="000000"/>
                </a:solidFill>
                <a:effectLst/>
                <a:uLnTx/>
                <a:uFillTx/>
                <a:latin typeface="Calibri Light"/>
                <a:ea typeface="MS PGothic" pitchFamily="34" charset="-128"/>
              </a:rPr>
              <a:t>Richtlinie „Dresden </a:t>
            </a:r>
            <a:r>
              <a:rPr kumimoji="0" lang="de-DE" sz="2000" b="1" i="0" u="none" strike="noStrike" kern="0" cap="none" spc="0" normalizeH="0" baseline="0" noProof="0" dirty="0">
                <a:ln>
                  <a:noFill/>
                </a:ln>
                <a:solidFill>
                  <a:srgbClr val="000000"/>
                </a:solidFill>
                <a:effectLst/>
                <a:uLnTx/>
                <a:uFillTx/>
                <a:latin typeface="Calibri Light"/>
                <a:ea typeface="MS PGothic" pitchFamily="34" charset="-128"/>
              </a:rPr>
              <a:t>baut </a:t>
            </a:r>
            <a:r>
              <a:rPr kumimoji="0" lang="de-DE" sz="2000" b="1" i="0" u="none" strike="noStrike" kern="0" cap="none" spc="0" normalizeH="0" baseline="0" noProof="0" dirty="0" smtClean="0">
                <a:ln>
                  <a:noFill/>
                </a:ln>
                <a:solidFill>
                  <a:srgbClr val="000000"/>
                </a:solidFill>
                <a:effectLst/>
                <a:uLnTx/>
                <a:uFillTx/>
                <a:latin typeface="Calibri Light"/>
                <a:ea typeface="MS PGothic" pitchFamily="34" charset="-128"/>
              </a:rPr>
              <a:t>grün“</a:t>
            </a:r>
            <a:endParaRPr kumimoji="0" lang="de-DE" sz="1600" b="1" i="0" u="none" strike="noStrike" kern="0" cap="none" spc="0" normalizeH="0" baseline="0" noProof="0" dirty="0">
              <a:ln>
                <a:noFill/>
              </a:ln>
              <a:solidFill>
                <a:srgbClr val="000000"/>
              </a:solidFill>
              <a:effectLst/>
              <a:uLnTx/>
              <a:uFillTx/>
              <a:latin typeface="Calibri Light"/>
              <a:ea typeface="MS PGothic" pitchFamily="34" charset="-128"/>
            </a:endParaRPr>
          </a:p>
        </p:txBody>
      </p:sp>
      <p:sp>
        <p:nvSpPr>
          <p:cNvPr id="17" name="Titel 1"/>
          <p:cNvSpPr txBox="1">
            <a:spLocks/>
          </p:cNvSpPr>
          <p:nvPr/>
        </p:nvSpPr>
        <p:spPr>
          <a:xfrm>
            <a:off x="3448" y="0"/>
            <a:ext cx="9164302" cy="879929"/>
          </a:xfrm>
          <a:prstGeom prst="rect">
            <a:avLst/>
          </a:prstGeom>
        </p:spPr>
        <p:txBody>
          <a:bodyPr vert="horz" lIns="576000" tIns="21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000" b="0" i="0" u="none" strike="noStrike" kern="1200" cap="none" spc="0" normalizeH="0" baseline="0" noProof="0" dirty="0" smtClean="0">
                <a:ln>
                  <a:noFill/>
                </a:ln>
                <a:solidFill>
                  <a:prstClr val="black"/>
                </a:solidFill>
                <a:effectLst/>
                <a:uLnTx/>
                <a:uFillTx/>
                <a:latin typeface="Calibri"/>
                <a:ea typeface="+mj-ea"/>
                <a:cs typeface="+mj-cs"/>
              </a:rPr>
              <a:t>Ressource Fläche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a:ea typeface="+mj-ea"/>
                <a:cs typeface="+mj-cs"/>
              </a:rPr>
              <a:t>Dachbegrünung, Fassadenbegrünung </a:t>
            </a:r>
            <a:endParaRPr kumimoji="0" lang="de-DE"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Rechteck 6"/>
          <p:cNvSpPr/>
          <p:nvPr/>
        </p:nvSpPr>
        <p:spPr>
          <a:xfrm>
            <a:off x="3794831" y="2311596"/>
            <a:ext cx="3456384"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Light"/>
                <a:ea typeface="MS PGothic" pitchFamily="34" charset="-128"/>
                <a:cs typeface="ＭＳ Ｐゴシック" charset="0"/>
              </a:rPr>
              <a:t>Beschluss durch den Stadtrat am </a:t>
            </a:r>
            <a:r>
              <a:rPr kumimoji="0" lang="de-DE" sz="1200" b="0" i="0" u="none" strike="noStrike" kern="1200" cap="none" spc="0" normalizeH="0" baseline="0" noProof="0" dirty="0" smtClean="0">
                <a:ln>
                  <a:noFill/>
                </a:ln>
                <a:solidFill>
                  <a:prstClr val="black"/>
                </a:solidFill>
                <a:effectLst/>
                <a:uLnTx/>
                <a:uFillTx/>
                <a:latin typeface="Calibri Light"/>
                <a:ea typeface="MS PGothic" pitchFamily="34" charset="-128"/>
                <a:cs typeface="ＭＳ Ｐゴシック" charset="0"/>
              </a:rPr>
              <a:t>10. Dezember 2019</a:t>
            </a:r>
            <a:endParaRPr kumimoji="0" lang="de-DE" sz="1200" b="1" i="0" u="none" strike="noStrike" kern="1200" cap="none" spc="0" normalizeH="0" baseline="0" noProof="0" dirty="0">
              <a:ln>
                <a:noFill/>
              </a:ln>
              <a:solidFill>
                <a:prstClr val="black"/>
              </a:solidFill>
              <a:effectLst/>
              <a:uLnTx/>
              <a:uFillTx/>
              <a:latin typeface="Calibri Light"/>
              <a:ea typeface="MS PGothic" pitchFamily="34" charset="-128"/>
              <a:cs typeface="ＭＳ Ｐゴシック" charset="0"/>
            </a:endParaRPr>
          </a:p>
        </p:txBody>
      </p:sp>
      <p:pic>
        <p:nvPicPr>
          <p:cNvPr id="19" name="Inhaltsplatzhalter 7"/>
          <p:cNvPicPr>
            <a:picLocks noChangeAspect="1"/>
          </p:cNvPicPr>
          <p:nvPr/>
        </p:nvPicPr>
        <p:blipFill rotWithShape="1">
          <a:blip r:embed="rId4"/>
          <a:srcRect l="4162" t="73092"/>
          <a:stretch/>
        </p:blipFill>
        <p:spPr>
          <a:xfrm>
            <a:off x="7236295" y="1834594"/>
            <a:ext cx="1861655" cy="731553"/>
          </a:xfrm>
          <a:prstGeom prst="rect">
            <a:avLst/>
          </a:prstGeom>
        </p:spPr>
      </p:pic>
      <p:sp>
        <p:nvSpPr>
          <p:cNvPr id="18" name="Textfeld 17"/>
          <p:cNvSpPr txBox="1"/>
          <p:nvPr/>
        </p:nvSpPr>
        <p:spPr>
          <a:xfrm>
            <a:off x="543965" y="1832790"/>
            <a:ext cx="6264697" cy="584775"/>
          </a:xfrm>
          <a:prstGeom prst="rect">
            <a:avLst/>
          </a:prstGeom>
          <a:noFill/>
        </p:spPr>
        <p:txBody>
          <a:bodyPr wrap="square" rtlCol="0">
            <a:spAutoFit/>
          </a:bodyPr>
          <a:lstStyle/>
          <a:p>
            <a:pPr marL="176213" marR="0" lvl="0" indent="-176213" algn="l" defTabSz="914400" rtl="0" eaLnBrk="1" fontAlgn="auto" latinLnBrk="0" hangingPunct="1">
              <a:lnSpc>
                <a:spcPct val="100000"/>
              </a:lnSpc>
              <a:spcBef>
                <a:spcPts val="0"/>
              </a:spcBef>
              <a:spcAft>
                <a:spcPts val="600"/>
              </a:spcAft>
              <a:buClr>
                <a:srgbClr val="FFEB20"/>
              </a:buClr>
              <a:buSzTx/>
              <a:buFont typeface="Wingdings" panose="05000000000000000000" pitchFamily="2" charset="2"/>
              <a:buChar char="§"/>
              <a:tabLst/>
              <a:defRPr/>
            </a:pPr>
            <a:r>
              <a:rPr kumimoji="0" lang="de-DE" sz="1600" b="0" i="0" u="none" strike="noStrike" kern="1200" cap="none" spc="0" normalizeH="0" baseline="0" noProof="0" dirty="0" smtClean="0">
                <a:ln>
                  <a:noFill/>
                </a:ln>
                <a:solidFill>
                  <a:srgbClr val="000000"/>
                </a:solidFill>
                <a:effectLst/>
                <a:uLnTx/>
                <a:uFillTx/>
                <a:latin typeface="Calibri Light"/>
                <a:ea typeface="MS PGothic" pitchFamily="34" charset="-128"/>
                <a:cs typeface="ＭＳ Ｐゴシック" charset="0"/>
                <a:sym typeface="Wingdings" panose="05000000000000000000" pitchFamily="2" charset="2"/>
              </a:rPr>
              <a:t>legt fest, dass für alle kommunalen Hochbauvorhaben – Neubau, Umbau und Erweiterung – Maßnahmen zur Begrünung vorzusehen sind</a:t>
            </a:r>
            <a:endParaRPr kumimoji="0" lang="de-DE" sz="1600" b="0" i="0" u="none" strike="noStrike" kern="1200" cap="none" spc="0" normalizeH="0" baseline="0" noProof="0" dirty="0">
              <a:ln>
                <a:noFill/>
              </a:ln>
              <a:solidFill>
                <a:srgbClr val="000000"/>
              </a:solidFill>
              <a:effectLst/>
              <a:uLnTx/>
              <a:uFillTx/>
              <a:latin typeface="Calibri Light"/>
              <a:ea typeface="MS PGothic" pitchFamily="34" charset="-128"/>
              <a:cs typeface="ＭＳ Ｐゴシック" charset="0"/>
              <a:sym typeface="Wingdings" panose="05000000000000000000" pitchFamily="2" charset="2"/>
            </a:endParaRPr>
          </a:p>
        </p:txBody>
      </p:sp>
      <p:sp>
        <p:nvSpPr>
          <p:cNvPr id="21" name="Textfeld 20"/>
          <p:cNvSpPr txBox="1"/>
          <p:nvPr/>
        </p:nvSpPr>
        <p:spPr>
          <a:xfrm>
            <a:off x="7754346" y="23267"/>
            <a:ext cx="1427428"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FEB20"/>
              </a:buClr>
              <a:buSzTx/>
              <a:buFontTx/>
              <a:buNone/>
              <a:tabLst/>
              <a:defRPr/>
            </a:pPr>
            <a:r>
              <a:rPr kumimoji="0" lang="de-DE" sz="1000" b="1" i="1" u="none" strike="noStrike" kern="1200" cap="none" spc="0" normalizeH="0" baseline="0" noProof="0" dirty="0" smtClean="0">
                <a:ln>
                  <a:noFill/>
                </a:ln>
                <a:solidFill>
                  <a:srgbClr val="87B6C9"/>
                </a:solidFill>
                <a:effectLst/>
                <a:uLnTx/>
                <a:uFillTx/>
                <a:latin typeface="Calibri Light"/>
                <a:ea typeface="MS PGothic" pitchFamily="34" charset="-128"/>
                <a:cs typeface="ＭＳ Ｐゴシック" charset="0"/>
                <a:sym typeface="Wingdings" panose="05000000000000000000" pitchFamily="2" charset="2"/>
              </a:rPr>
              <a:t>BMU &amp; difu – </a:t>
            </a:r>
            <a:endParaRPr kumimoji="0" lang="de-DE" sz="1100" b="1" i="1" u="none" strike="noStrike" kern="1200" cap="none" spc="0" normalizeH="0" baseline="0" noProof="0" dirty="0" smtClean="0">
              <a:ln>
                <a:noFill/>
              </a:ln>
              <a:solidFill>
                <a:srgbClr val="87B6C9"/>
              </a:solidFill>
              <a:effectLst/>
              <a:uLnTx/>
              <a:uFillTx/>
              <a:latin typeface="Calibri Light"/>
              <a:ea typeface="MS PGothic" pitchFamily="34" charset="-128"/>
              <a:cs typeface="ＭＳ Ｐゴシック"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
                <a:srgbClr val="FFEB20"/>
              </a:buClr>
              <a:buSzTx/>
              <a:buFontTx/>
              <a:buNone/>
              <a:tabLst/>
              <a:defRPr/>
            </a:pPr>
            <a:r>
              <a:rPr kumimoji="0" lang="de-DE" sz="1200" b="1" i="1" u="none" strike="noStrike" kern="1200" cap="none" spc="0" normalizeH="0" baseline="0" noProof="0" dirty="0" smtClean="0">
                <a:ln>
                  <a:noFill/>
                </a:ln>
                <a:solidFill>
                  <a:srgbClr val="87B6C9"/>
                </a:solidFill>
                <a:effectLst/>
                <a:uLnTx/>
                <a:uFillTx/>
                <a:latin typeface="Calibri Light"/>
                <a:ea typeface="MS PGothic" pitchFamily="34" charset="-128"/>
                <a:cs typeface="ＭＳ Ｐゴシック" charset="0"/>
                <a:sym typeface="Wingdings" panose="05000000000000000000" pitchFamily="2" charset="2"/>
              </a:rPr>
              <a:t>Ausgezeichnetes Praxisbeispiel</a:t>
            </a:r>
          </a:p>
        </p:txBody>
      </p:sp>
    </p:spTree>
    <p:extLst>
      <p:ext uri="{BB962C8B-B14F-4D97-AF65-F5344CB8AC3E}">
        <p14:creationId xmlns:p14="http://schemas.microsoft.com/office/powerpoint/2010/main" val="828801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9117" t="19402" r="1356" b="25134"/>
          <a:stretch/>
        </p:blipFill>
        <p:spPr>
          <a:xfrm>
            <a:off x="552517" y="1545555"/>
            <a:ext cx="4347603" cy="1822000"/>
          </a:xfrm>
          <a:prstGeom prst="rect">
            <a:avLst/>
          </a:prstGeom>
          <a:ln>
            <a:solidFill>
              <a:srgbClr val="FFF000"/>
            </a:solidFill>
          </a:ln>
        </p:spPr>
      </p:pic>
      <p:sp>
        <p:nvSpPr>
          <p:cNvPr id="9" name="Titel 1"/>
          <p:cNvSpPr txBox="1">
            <a:spLocks/>
          </p:cNvSpPr>
          <p:nvPr/>
        </p:nvSpPr>
        <p:spPr>
          <a:xfrm>
            <a:off x="5022050" y="1356615"/>
            <a:ext cx="3962960" cy="1509547"/>
          </a:xfrm>
          <a:prstGeom prst="rect">
            <a:avLst/>
          </a:prstGeom>
        </p:spPr>
        <p:txBody>
          <a:bodyPr vert="horz" lIns="91440" tIns="45720" rIns="91440" bIns="45720" numCol="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
                <a:srgbClr val="FFED00"/>
              </a:buClr>
              <a:buSzTx/>
              <a:buFontTx/>
              <a:buNone/>
              <a:tabLst/>
              <a:defRPr/>
            </a:pPr>
            <a:r>
              <a:rPr kumimoji="0" lang="de-DE" sz="1700" b="0" i="0" u="none" strike="noStrike" kern="1200" cap="none" spc="0" normalizeH="0" baseline="0" noProof="0" dirty="0" smtClean="0">
                <a:ln>
                  <a:noFill/>
                </a:ln>
                <a:solidFill>
                  <a:prstClr val="black"/>
                </a:solidFill>
                <a:effectLst/>
                <a:uLnTx/>
                <a:uFillTx/>
                <a:latin typeface="Calibri Light"/>
                <a:ea typeface="+mj-ea"/>
                <a:cs typeface="+mj-cs"/>
              </a:rPr>
              <a:t>Maßnahmen</a:t>
            </a:r>
            <a:r>
              <a:rPr kumimoji="0" lang="de-DE" sz="1700" b="0" i="0" u="none" strike="noStrike" kern="1200" cap="none" spc="0" normalizeH="0" baseline="0" noProof="0" dirty="0">
                <a:ln>
                  <a:noFill/>
                </a:ln>
                <a:solidFill>
                  <a:prstClr val="black"/>
                </a:solidFill>
                <a:effectLst/>
                <a:uLnTx/>
                <a:uFillTx/>
                <a:latin typeface="Calibri Light"/>
                <a:ea typeface="+mj-ea"/>
                <a:cs typeface="+mj-cs"/>
              </a:rPr>
              <a:t>:</a:t>
            </a:r>
          </a:p>
          <a:p>
            <a:pPr marL="285743" marR="0" lvl="0" indent="-285743"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700" b="1" i="0" u="none" strike="noStrike" kern="1200" cap="none" spc="0" normalizeH="0" baseline="0" noProof="0" dirty="0">
                <a:ln>
                  <a:noFill/>
                </a:ln>
                <a:solidFill>
                  <a:prstClr val="black"/>
                </a:solidFill>
                <a:effectLst/>
                <a:uLnTx/>
                <a:uFillTx/>
                <a:latin typeface="Calibri Light"/>
                <a:ea typeface="+mj-ea"/>
                <a:cs typeface="+mj-cs"/>
              </a:rPr>
              <a:t>Ersatzneubau von DDR-Typenbauten </a:t>
            </a:r>
          </a:p>
          <a:p>
            <a:pPr marL="285743" marR="0" lvl="0" indent="-285743"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a:ln>
                  <a:noFill/>
                </a:ln>
                <a:solidFill>
                  <a:prstClr val="black"/>
                </a:solidFill>
                <a:effectLst/>
                <a:uLnTx/>
                <a:uFillTx/>
                <a:latin typeface="Calibri Light"/>
                <a:ea typeface="+mj-ea"/>
                <a:cs typeface="+mj-cs"/>
              </a:rPr>
              <a:t>für 291 Kinder</a:t>
            </a:r>
          </a:p>
          <a:p>
            <a:pPr marL="0" marR="0" lvl="0" indent="0" algn="l" defTabSz="914400" rtl="0" eaLnBrk="1" fontAlgn="auto" latinLnBrk="0" hangingPunct="1">
              <a:lnSpc>
                <a:spcPct val="100000"/>
              </a:lnSpc>
              <a:spcBef>
                <a:spcPct val="0"/>
              </a:spcBef>
              <a:spcAft>
                <a:spcPts val="0"/>
              </a:spcAft>
              <a:buClr>
                <a:srgbClr val="FFED00"/>
              </a:buClr>
              <a:buSzTx/>
              <a:buFontTx/>
              <a:buNone/>
              <a:tabLst/>
              <a:defRPr/>
            </a:pPr>
            <a:endParaRPr kumimoji="0" lang="de-DE" sz="500" b="0" i="0" u="none" strike="noStrike" kern="1200" cap="none" spc="0" normalizeH="0" baseline="0" noProof="0" dirty="0">
              <a:ln>
                <a:noFill/>
              </a:ln>
              <a:solidFill>
                <a:prstClr val="black"/>
              </a:solidFill>
              <a:effectLst/>
              <a:uLnTx/>
              <a:uFillTx/>
              <a:latin typeface="Calibri Light"/>
              <a:ea typeface="+mj-ea"/>
              <a:cs typeface="+mj-cs"/>
            </a:endParaRPr>
          </a:p>
          <a:p>
            <a:pPr marL="285750" marR="0" lvl="0" indent="-285750"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a:ln>
                  <a:noFill/>
                </a:ln>
                <a:solidFill>
                  <a:prstClr val="black"/>
                </a:solidFill>
                <a:effectLst/>
                <a:uLnTx/>
                <a:uFillTx/>
                <a:latin typeface="Calibri Light"/>
                <a:ea typeface="+mj-ea"/>
                <a:cs typeface="+mj-cs"/>
              </a:rPr>
              <a:t>Bauzeit</a:t>
            </a:r>
            <a:r>
              <a:rPr kumimoji="0" lang="de-DE" sz="1700" b="0" i="0" u="none" strike="noStrike" kern="1200" cap="none" spc="0" normalizeH="0" baseline="0" noProof="0" dirty="0" smtClean="0">
                <a:ln>
                  <a:noFill/>
                </a:ln>
                <a:solidFill>
                  <a:prstClr val="black"/>
                </a:solidFill>
                <a:effectLst/>
                <a:uLnTx/>
                <a:uFillTx/>
                <a:latin typeface="Calibri Light"/>
                <a:ea typeface="+mj-ea"/>
                <a:cs typeface="+mj-cs"/>
              </a:rPr>
              <a:t>: von </a:t>
            </a:r>
            <a:r>
              <a:rPr kumimoji="0" lang="de-DE" sz="1700" b="0" i="0" u="none" strike="noStrike" kern="1200" cap="none" spc="0" normalizeH="0" baseline="0" noProof="0" dirty="0">
                <a:ln>
                  <a:noFill/>
                </a:ln>
                <a:solidFill>
                  <a:prstClr val="black"/>
                </a:solidFill>
                <a:effectLst/>
                <a:uLnTx/>
                <a:uFillTx/>
                <a:latin typeface="Calibri Light"/>
                <a:ea typeface="+mj-ea"/>
                <a:cs typeface="+mj-cs"/>
              </a:rPr>
              <a:t>2020 bis 2022</a:t>
            </a:r>
          </a:p>
          <a:p>
            <a:pPr marL="0" marR="0" lvl="0" indent="0" algn="l" defTabSz="914400" rtl="0" eaLnBrk="1" fontAlgn="auto" latinLnBrk="0" hangingPunct="1">
              <a:lnSpc>
                <a:spcPct val="100000"/>
              </a:lnSpc>
              <a:spcBef>
                <a:spcPct val="0"/>
              </a:spcBef>
              <a:spcAft>
                <a:spcPts val="0"/>
              </a:spcAft>
              <a:buClr>
                <a:srgbClr val="FFED00"/>
              </a:buClr>
              <a:buSzTx/>
              <a:buFontTx/>
              <a:buNone/>
              <a:tabLst/>
              <a:defRPr/>
            </a:pPr>
            <a:endParaRPr kumimoji="0" lang="de-DE" sz="500" b="0" i="0" u="none" strike="noStrike" kern="1200" cap="none" spc="0" normalizeH="0" baseline="0" noProof="0" dirty="0">
              <a:ln>
                <a:noFill/>
              </a:ln>
              <a:solidFill>
                <a:prstClr val="black"/>
              </a:solidFill>
              <a:effectLst/>
              <a:uLnTx/>
              <a:uFillTx/>
              <a:latin typeface="Calibri Light"/>
              <a:ea typeface="+mj-ea"/>
              <a:cs typeface="+mj-cs"/>
            </a:endParaRPr>
          </a:p>
          <a:p>
            <a:pPr marL="285750" marR="0" lvl="0" indent="-285750"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smtClean="0">
                <a:ln>
                  <a:noFill/>
                </a:ln>
                <a:solidFill>
                  <a:prstClr val="black"/>
                </a:solidFill>
                <a:effectLst/>
                <a:uLnTx/>
                <a:uFillTx/>
                <a:latin typeface="Calibri Light"/>
                <a:ea typeface="+mj-ea"/>
                <a:cs typeface="+mj-cs"/>
              </a:rPr>
              <a:t>Gesamtbaukosten: ca. 12,3 </a:t>
            </a:r>
            <a:r>
              <a:rPr kumimoji="0" lang="de-DE" sz="1700" b="0" i="0" u="none" strike="noStrike" kern="1200" cap="none" spc="0" normalizeH="0" baseline="0" noProof="0" dirty="0">
                <a:ln>
                  <a:noFill/>
                </a:ln>
                <a:solidFill>
                  <a:prstClr val="black"/>
                </a:solidFill>
                <a:effectLst/>
                <a:uLnTx/>
                <a:uFillTx/>
                <a:latin typeface="Calibri Light"/>
                <a:ea typeface="+mj-ea"/>
                <a:cs typeface="+mj-cs"/>
              </a:rPr>
              <a:t>Mio. </a:t>
            </a:r>
            <a:r>
              <a:rPr kumimoji="0" lang="de-DE" sz="1700" b="0" i="0" u="none" strike="noStrike" kern="1200" cap="none" spc="0" normalizeH="0" baseline="0" noProof="0" dirty="0" smtClean="0">
                <a:ln>
                  <a:noFill/>
                </a:ln>
                <a:solidFill>
                  <a:prstClr val="black"/>
                </a:solidFill>
                <a:effectLst/>
                <a:uLnTx/>
                <a:uFillTx/>
                <a:latin typeface="Calibri Light"/>
                <a:ea typeface="+mj-ea"/>
                <a:cs typeface="+mj-cs"/>
              </a:rPr>
              <a:t>EUR</a:t>
            </a:r>
            <a:endParaRPr kumimoji="0" lang="de-DE" sz="17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10" name="Textfeld 9"/>
          <p:cNvSpPr txBox="1"/>
          <p:nvPr/>
        </p:nvSpPr>
        <p:spPr>
          <a:xfrm>
            <a:off x="5022050" y="3024992"/>
            <a:ext cx="3927494" cy="1661993"/>
          </a:xfrm>
          <a:prstGeom prst="rect">
            <a:avLst/>
          </a:prstGeom>
          <a:noFill/>
          <a:ln>
            <a:solidFill>
              <a:srgbClr val="FFED00"/>
            </a:solidFill>
          </a:ln>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a:ln>
                  <a:noFill/>
                </a:ln>
                <a:solidFill>
                  <a:prstClr val="black"/>
                </a:solidFill>
                <a:effectLst/>
                <a:uLnTx/>
                <a:uFillTx/>
                <a:latin typeface="Calibri Light"/>
                <a:ea typeface="+mn-ea"/>
                <a:cs typeface="+mn-cs"/>
              </a:rPr>
              <a:t>Errichtung einer Photovoltaikanlage auf Gründach </a:t>
            </a:r>
          </a:p>
          <a:p>
            <a:pPr marL="557213" marR="0" lvl="1" indent="-214313" algn="l" defTabSz="914400" rtl="0" eaLnBrk="1" fontAlgn="auto" latinLnBrk="0" hangingPunct="1">
              <a:lnSpc>
                <a:spcPct val="100000"/>
              </a:lnSpc>
              <a:spcBef>
                <a:spcPts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a:ln>
                  <a:noFill/>
                </a:ln>
                <a:solidFill>
                  <a:prstClr val="black"/>
                </a:solidFill>
                <a:effectLst/>
                <a:uLnTx/>
                <a:uFillTx/>
                <a:latin typeface="Calibri Light"/>
                <a:ea typeface="+mn-ea"/>
                <a:cs typeface="+mn-cs"/>
              </a:rPr>
              <a:t>Sedum unter PV-Anlage</a:t>
            </a:r>
          </a:p>
          <a:p>
            <a:pPr marL="557213" marR="0" lvl="1" indent="-214313" algn="l" defTabSz="914400" rtl="0" eaLnBrk="1" fontAlgn="auto" latinLnBrk="0" hangingPunct="1">
              <a:lnSpc>
                <a:spcPct val="100000"/>
              </a:lnSpc>
              <a:spcBef>
                <a:spcPts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a:ln>
                  <a:noFill/>
                </a:ln>
                <a:solidFill>
                  <a:prstClr val="black"/>
                </a:solidFill>
                <a:effectLst/>
                <a:uLnTx/>
                <a:uFillTx/>
                <a:latin typeface="Calibri Light"/>
                <a:ea typeface="+mn-ea"/>
                <a:cs typeface="+mn-cs"/>
              </a:rPr>
              <a:t>Steinrosenflur auf sonstigen Flächen</a:t>
            </a:r>
          </a:p>
          <a:p>
            <a:pPr marL="557213" marR="0" lvl="1" indent="-214313" algn="l" defTabSz="914400" rtl="0" eaLnBrk="1" fontAlgn="auto" latinLnBrk="0" hangingPunct="1">
              <a:lnSpc>
                <a:spcPct val="100000"/>
              </a:lnSpc>
              <a:spcBef>
                <a:spcPts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a:ln>
                  <a:noFill/>
                </a:ln>
                <a:solidFill>
                  <a:prstClr val="black"/>
                </a:solidFill>
                <a:effectLst/>
                <a:uLnTx/>
                <a:uFillTx/>
                <a:latin typeface="Calibri Light"/>
                <a:ea typeface="+mn-ea"/>
                <a:cs typeface="+mn-cs"/>
              </a:rPr>
              <a:t>Leistung 40 kWp</a:t>
            </a:r>
          </a:p>
          <a:p>
            <a:pPr marL="557213" marR="0" lvl="1" indent="-214313" algn="l" defTabSz="914400" rtl="0" eaLnBrk="1" fontAlgn="auto" latinLnBrk="0" hangingPunct="1">
              <a:lnSpc>
                <a:spcPct val="100000"/>
              </a:lnSpc>
              <a:spcBef>
                <a:spcPts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a:ln>
                  <a:noFill/>
                </a:ln>
                <a:solidFill>
                  <a:prstClr val="black"/>
                </a:solidFill>
                <a:effectLst/>
                <a:uLnTx/>
                <a:uFillTx/>
                <a:latin typeface="Calibri Light"/>
                <a:ea typeface="+mn-ea"/>
                <a:cs typeface="+mn-cs"/>
              </a:rPr>
              <a:t>Einsparung CO</a:t>
            </a:r>
            <a:r>
              <a:rPr kumimoji="0" lang="de-DE" sz="1700" b="0" i="0" u="none" strike="noStrike" kern="1200" cap="none" spc="0" normalizeH="0" baseline="-25000" noProof="0" dirty="0">
                <a:ln>
                  <a:noFill/>
                </a:ln>
                <a:solidFill>
                  <a:prstClr val="black"/>
                </a:solidFill>
                <a:effectLst/>
                <a:uLnTx/>
                <a:uFillTx/>
                <a:latin typeface="Calibri Light"/>
                <a:ea typeface="+mn-ea"/>
                <a:cs typeface="+mn-cs"/>
              </a:rPr>
              <a:t>2</a:t>
            </a:r>
            <a:r>
              <a:rPr kumimoji="0" lang="de-DE" sz="1700" b="0" i="0" u="none" strike="noStrike" kern="1200" cap="none" spc="0" normalizeH="0" baseline="0" noProof="0" dirty="0">
                <a:ln>
                  <a:noFill/>
                </a:ln>
                <a:solidFill>
                  <a:prstClr val="black"/>
                </a:solidFill>
                <a:effectLst/>
                <a:uLnTx/>
                <a:uFillTx/>
                <a:latin typeface="Calibri Light"/>
                <a:ea typeface="+mn-ea"/>
                <a:cs typeface="+mn-cs"/>
              </a:rPr>
              <a:t>: 19t/a</a:t>
            </a:r>
          </a:p>
        </p:txBody>
      </p:sp>
      <p:sp>
        <p:nvSpPr>
          <p:cNvPr id="13" name="Titel 1"/>
          <p:cNvSpPr txBox="1">
            <a:spLocks/>
          </p:cNvSpPr>
          <p:nvPr/>
        </p:nvSpPr>
        <p:spPr>
          <a:xfrm>
            <a:off x="3448" y="96475"/>
            <a:ext cx="9164302" cy="1101310"/>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400" b="0" i="0" u="none" strike="noStrike" kern="1200" cap="none" spc="0" normalizeH="0" baseline="0" noProof="0" dirty="0" smtClean="0">
                <a:ln>
                  <a:noFill/>
                </a:ln>
                <a:solidFill>
                  <a:prstClr val="black"/>
                </a:solidFill>
                <a:effectLst/>
                <a:uLnTx/>
                <a:uFillTx/>
                <a:latin typeface="Calibri"/>
                <a:ea typeface="+mj-ea"/>
                <a:cs typeface="+mj-cs"/>
              </a:rPr>
              <a:t>Ressource Fläche, Ressource Energie</a:t>
            </a:r>
            <a:br>
              <a:rPr kumimoji="0" lang="de-DE" sz="3400" b="0" i="0" u="none" strike="noStrike" kern="1200" cap="none" spc="0" normalizeH="0" baseline="0" noProof="0" dirty="0" smtClean="0">
                <a:ln>
                  <a:noFill/>
                </a:ln>
                <a:solidFill>
                  <a:prstClr val="black"/>
                </a:solidFill>
                <a:effectLst/>
                <a:uLnTx/>
                <a:uFillTx/>
                <a:latin typeface="Calibri"/>
                <a:ea typeface="+mj-ea"/>
                <a:cs typeface="+mj-cs"/>
              </a:rPr>
            </a:br>
            <a:r>
              <a:rPr kumimoji="0" lang="de-DE" sz="2400" b="0" i="0" u="none" strike="noStrike" kern="1200" cap="none" spc="0" normalizeH="0" baseline="0" noProof="0" dirty="0" smtClean="0">
                <a:ln>
                  <a:noFill/>
                </a:ln>
                <a:solidFill>
                  <a:prstClr val="black"/>
                </a:solidFill>
                <a:effectLst/>
                <a:uLnTx/>
                <a:uFillTx/>
                <a:latin typeface="Calibri"/>
                <a:ea typeface="+mj-ea"/>
                <a:cs typeface="+mj-cs"/>
              </a:rPr>
              <a:t>Ersatzneubau, Nutzung Solarenergie auf Gründach</a:t>
            </a:r>
            <a:endParaRPr kumimoji="0" lang="de-DE"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5" name="Rechteck 14"/>
          <p:cNvSpPr/>
          <p:nvPr/>
        </p:nvSpPr>
        <p:spPr>
          <a:xfrm>
            <a:off x="552517" y="1333096"/>
            <a:ext cx="4356878" cy="338554"/>
          </a:xfrm>
          <a:prstGeom prst="rect">
            <a:avLst/>
          </a:prstGeom>
          <a:solidFill>
            <a:srgbClr val="FFF000"/>
          </a:solidFill>
        </p:spPr>
        <p:txBody>
          <a:bodyPr wrap="square">
            <a:spAutoFit/>
          </a:bodyPr>
          <a:lstStyle/>
          <a:p>
            <a:pPr marL="0" marR="0" lvl="0" indent="0" algn="l" defTabSz="914400" rtl="0" eaLnBrk="1" fontAlgn="auto" latinLnBrk="0" hangingPunct="1">
              <a:lnSpc>
                <a:spcPct val="100000"/>
              </a:lnSpc>
              <a:spcBef>
                <a:spcPts val="0"/>
              </a:spcBef>
              <a:spcAft>
                <a:spcPts val="900"/>
              </a:spcAft>
              <a:buClr>
                <a:srgbClr val="FFED00"/>
              </a:buClr>
              <a:buSzTx/>
              <a:buFontTx/>
              <a:buNone/>
              <a:tabLst/>
              <a:defRPr/>
            </a:pPr>
            <a:r>
              <a:rPr kumimoji="0" lang="de-DE" sz="1600" b="0" i="0" u="none" strike="noStrike" kern="1200" cap="none" spc="0" normalizeH="0" baseline="0" noProof="0" dirty="0">
                <a:ln>
                  <a:noFill/>
                </a:ln>
                <a:solidFill>
                  <a:prstClr val="black"/>
                </a:solidFill>
                <a:effectLst/>
                <a:uLnTx/>
                <a:uFillTx/>
                <a:latin typeface="Calibri"/>
                <a:ea typeface="+mn-ea"/>
                <a:cs typeface="+mn-cs"/>
              </a:rPr>
              <a:t>Kita „</a:t>
            </a:r>
            <a:r>
              <a:rPr kumimoji="0" lang="de-DE" sz="1600" b="0" i="0" u="none" strike="noStrike" kern="1200" cap="none" spc="0" normalizeH="0" baseline="0" noProof="0" dirty="0" err="1">
                <a:ln>
                  <a:noFill/>
                </a:ln>
                <a:solidFill>
                  <a:prstClr val="black"/>
                </a:solidFill>
                <a:effectLst/>
                <a:uLnTx/>
                <a:uFillTx/>
                <a:latin typeface="Calibri"/>
                <a:ea typeface="+mn-ea"/>
                <a:cs typeface="+mn-cs"/>
              </a:rPr>
              <a:t>Pieschener</a:t>
            </a:r>
            <a:r>
              <a:rPr kumimoji="0" lang="de-DE" sz="1600" b="0" i="0" u="none" strike="noStrike" kern="1200" cap="none" spc="0" normalizeH="0" baseline="0" noProof="0" dirty="0">
                <a:ln>
                  <a:noFill/>
                </a:ln>
                <a:solidFill>
                  <a:prstClr val="black"/>
                </a:solidFill>
                <a:effectLst/>
                <a:uLnTx/>
                <a:uFillTx/>
                <a:latin typeface="Calibri"/>
                <a:ea typeface="+mn-ea"/>
                <a:cs typeface="+mn-cs"/>
              </a:rPr>
              <a:t> Kinderinsel“, Riesaer Straße 9/11</a:t>
            </a:r>
          </a:p>
        </p:txBody>
      </p:sp>
      <p:pic>
        <p:nvPicPr>
          <p:cNvPr id="17" name="Grafik 16"/>
          <p:cNvPicPr/>
          <p:nvPr/>
        </p:nvPicPr>
        <p:blipFill rotWithShape="1">
          <a:blip r:embed="rId4">
            <a:extLst>
              <a:ext uri="{28A0092B-C50C-407E-A947-70E740481C1C}">
                <a14:useLocalDpi xmlns:a14="http://schemas.microsoft.com/office/drawing/2010/main" val="0"/>
              </a:ext>
            </a:extLst>
          </a:blip>
          <a:srcRect l="5487"/>
          <a:stretch/>
        </p:blipFill>
        <p:spPr bwMode="auto">
          <a:xfrm>
            <a:off x="2722863" y="3367555"/>
            <a:ext cx="2177257" cy="1297129"/>
          </a:xfrm>
          <a:prstGeom prst="rect">
            <a:avLst/>
          </a:prstGeom>
          <a:noFill/>
          <a:ln>
            <a:solidFill>
              <a:srgbClr val="FFF000"/>
            </a:solidFill>
          </a:ln>
        </p:spPr>
      </p:pic>
      <p:sp>
        <p:nvSpPr>
          <p:cNvPr id="16" name="Textfeld 15"/>
          <p:cNvSpPr txBox="1"/>
          <p:nvPr/>
        </p:nvSpPr>
        <p:spPr>
          <a:xfrm>
            <a:off x="475865" y="4471541"/>
            <a:ext cx="74411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smtClean="0">
                <a:ln>
                  <a:noFill/>
                </a:ln>
                <a:solidFill>
                  <a:prstClr val="white"/>
                </a:solidFill>
                <a:effectLst/>
                <a:uLnTx/>
                <a:uFillTx/>
                <a:latin typeface="Calibri Light"/>
                <a:ea typeface="+mn-ea"/>
                <a:cs typeface="+mn-cs"/>
              </a:rPr>
              <a:t>© </a:t>
            </a:r>
            <a:r>
              <a:rPr kumimoji="0" lang="de-DE" sz="700" b="0" i="0" u="none" strike="noStrike" kern="1200" cap="none" spc="0" normalizeH="0" baseline="0" noProof="0" dirty="0" err="1" smtClean="0">
                <a:ln>
                  <a:noFill/>
                </a:ln>
                <a:solidFill>
                  <a:prstClr val="white"/>
                </a:solidFill>
                <a:effectLst/>
                <a:uLnTx/>
                <a:uFillTx/>
                <a:latin typeface="Calibri Light"/>
                <a:ea typeface="+mn-ea"/>
                <a:cs typeface="+mn-cs"/>
              </a:rPr>
              <a:t>ZinCo</a:t>
            </a:r>
            <a:r>
              <a:rPr kumimoji="0" lang="de-DE" sz="700" b="0" i="0" u="none" strike="noStrike" kern="1200" cap="none" spc="0" normalizeH="0" baseline="0" noProof="0" dirty="0" smtClean="0">
                <a:ln>
                  <a:noFill/>
                </a:ln>
                <a:solidFill>
                  <a:prstClr val="white"/>
                </a:solidFill>
                <a:effectLst/>
                <a:uLnTx/>
                <a:uFillTx/>
                <a:latin typeface="Calibri Light"/>
                <a:ea typeface="+mn-ea"/>
                <a:cs typeface="+mn-cs"/>
              </a:rPr>
              <a:t> GmbH</a:t>
            </a:r>
            <a:endParaRPr kumimoji="0" lang="de-DE" sz="7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2" name="Grafik 1"/>
          <p:cNvPicPr>
            <a:picLocks noChangeAspect="1"/>
          </p:cNvPicPr>
          <p:nvPr/>
        </p:nvPicPr>
        <p:blipFill rotWithShape="1">
          <a:blip r:embed="rId5"/>
          <a:srcRect l="16085" t="11628" r="16730" b="15694"/>
          <a:stretch/>
        </p:blipFill>
        <p:spPr>
          <a:xfrm>
            <a:off x="514489" y="3367555"/>
            <a:ext cx="2172630" cy="1297129"/>
          </a:xfrm>
          <a:prstGeom prst="rect">
            <a:avLst/>
          </a:prstGeom>
          <a:ln>
            <a:solidFill>
              <a:srgbClr val="FFF000"/>
            </a:solidFill>
          </a:ln>
        </p:spPr>
      </p:pic>
      <p:sp>
        <p:nvSpPr>
          <p:cNvPr id="3" name="Rechteck 2"/>
          <p:cNvSpPr/>
          <p:nvPr/>
        </p:nvSpPr>
        <p:spPr>
          <a:xfrm>
            <a:off x="3545141" y="3134279"/>
            <a:ext cx="1420582" cy="20255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700" b="0" i="0" u="none" strike="noStrike" kern="1200" cap="none" spc="0" normalizeH="0" baseline="0" noProof="0" dirty="0">
                <a:ln>
                  <a:noFill/>
                </a:ln>
                <a:solidFill>
                  <a:prstClr val="white"/>
                </a:solidFill>
                <a:effectLst/>
                <a:uLnTx/>
                <a:uFillTx/>
                <a:latin typeface="Calibri Light"/>
                <a:ea typeface="+mn-ea"/>
                <a:cs typeface="+mn-cs"/>
              </a:rPr>
              <a:t>© </a:t>
            </a:r>
            <a:r>
              <a:rPr kumimoji="0" lang="de-DE" sz="700" b="0" i="0" u="none" strike="noStrike" kern="1200" cap="none" spc="0" normalizeH="0" baseline="0" noProof="0" dirty="0" smtClean="0">
                <a:ln>
                  <a:noFill/>
                </a:ln>
                <a:solidFill>
                  <a:prstClr val="white"/>
                </a:solidFill>
                <a:effectLst/>
                <a:uLnTx/>
                <a:uFillTx/>
                <a:latin typeface="Calibri Light"/>
                <a:ea typeface="Calibri" panose="020F0502020204030204" pitchFamily="34" charset="0"/>
                <a:cs typeface="Helv"/>
              </a:rPr>
              <a:t>AWB </a:t>
            </a:r>
            <a:r>
              <a:rPr kumimoji="0" lang="de-DE" sz="700" b="0" i="0" u="none" strike="noStrike" kern="1200" cap="none" spc="0" normalizeH="0" baseline="0" noProof="0" dirty="0">
                <a:ln>
                  <a:noFill/>
                </a:ln>
                <a:solidFill>
                  <a:prstClr val="white"/>
                </a:solidFill>
                <a:effectLst/>
                <a:uLnTx/>
                <a:uFillTx/>
                <a:latin typeface="Calibri Light"/>
                <a:ea typeface="Calibri" panose="020F0502020204030204" pitchFamily="34" charset="0"/>
                <a:cs typeface="Helv"/>
              </a:rPr>
              <a:t>Architekten BDA, Dresden</a:t>
            </a:r>
            <a:endParaRPr kumimoji="0" lang="de-DE" sz="700" b="0" i="0" u="none" strike="noStrike" kern="12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sp>
        <p:nvSpPr>
          <p:cNvPr id="12" name="Rechteck 11"/>
          <p:cNvSpPr/>
          <p:nvPr/>
        </p:nvSpPr>
        <p:spPr>
          <a:xfrm>
            <a:off x="475150" y="4462128"/>
            <a:ext cx="1420582" cy="20255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700" b="0" i="0" u="none" strike="noStrike" kern="1200" cap="none" spc="0" normalizeH="0" baseline="0" noProof="0" dirty="0">
                <a:ln>
                  <a:noFill/>
                </a:ln>
                <a:solidFill>
                  <a:prstClr val="white"/>
                </a:solidFill>
                <a:effectLst/>
                <a:uLnTx/>
                <a:uFillTx/>
                <a:latin typeface="Calibri Light"/>
                <a:ea typeface="+mn-ea"/>
                <a:cs typeface="+mn-cs"/>
              </a:rPr>
              <a:t>© </a:t>
            </a:r>
            <a:r>
              <a:rPr kumimoji="0" lang="de-DE" sz="700" b="0" i="0" u="none" strike="noStrike" kern="1200" cap="none" spc="0" normalizeH="0" baseline="0" noProof="0" dirty="0" smtClean="0">
                <a:ln>
                  <a:noFill/>
                </a:ln>
                <a:solidFill>
                  <a:prstClr val="white"/>
                </a:solidFill>
                <a:effectLst/>
                <a:uLnTx/>
                <a:uFillTx/>
                <a:latin typeface="Calibri Light"/>
                <a:ea typeface="Calibri" panose="020F0502020204030204" pitchFamily="34" charset="0"/>
                <a:cs typeface="Helv"/>
              </a:rPr>
              <a:t>AWB </a:t>
            </a:r>
            <a:r>
              <a:rPr kumimoji="0" lang="de-DE" sz="700" b="0" i="0" u="none" strike="noStrike" kern="1200" cap="none" spc="0" normalizeH="0" baseline="0" noProof="0" dirty="0">
                <a:ln>
                  <a:noFill/>
                </a:ln>
                <a:solidFill>
                  <a:prstClr val="white"/>
                </a:solidFill>
                <a:effectLst/>
                <a:uLnTx/>
                <a:uFillTx/>
                <a:latin typeface="Calibri Light"/>
                <a:ea typeface="Calibri" panose="020F0502020204030204" pitchFamily="34" charset="0"/>
                <a:cs typeface="Helv"/>
              </a:rPr>
              <a:t>Architekten BDA, Dresden</a:t>
            </a:r>
            <a:endParaRPr kumimoji="0" lang="de-DE" sz="700" b="0" i="0" u="none" strike="noStrike" kern="12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sp>
        <p:nvSpPr>
          <p:cNvPr id="18" name="Rechteck 17"/>
          <p:cNvSpPr/>
          <p:nvPr/>
        </p:nvSpPr>
        <p:spPr>
          <a:xfrm>
            <a:off x="2687119" y="4451691"/>
            <a:ext cx="732893" cy="207621"/>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700" b="0" i="0" u="none" strike="noStrike" kern="1200" cap="none" spc="0" normalizeH="0" baseline="0" noProof="0" dirty="0">
                <a:ln>
                  <a:noFill/>
                </a:ln>
                <a:solidFill>
                  <a:prstClr val="white"/>
                </a:solidFill>
                <a:effectLst/>
                <a:uLnTx/>
                <a:uFillTx/>
                <a:latin typeface="Calibri Light"/>
                <a:ea typeface="+mn-ea"/>
                <a:cs typeface="+mn-cs"/>
              </a:rPr>
              <a:t>© </a:t>
            </a:r>
            <a:r>
              <a:rPr kumimoji="0" lang="de-DE" sz="700" b="0" i="0" u="none" strike="noStrike" kern="1200" cap="none" spc="0" normalizeH="0" baseline="0" noProof="0" dirty="0" err="1" smtClean="0">
                <a:ln>
                  <a:noFill/>
                </a:ln>
                <a:solidFill>
                  <a:prstClr val="white"/>
                </a:solidFill>
                <a:effectLst/>
                <a:uLnTx/>
                <a:uFillTx/>
                <a:latin typeface="Calibri Light"/>
                <a:ea typeface="+mn-ea"/>
                <a:cs typeface="+mn-cs"/>
              </a:rPr>
              <a:t>ZinCo</a:t>
            </a:r>
            <a:r>
              <a:rPr kumimoji="0" lang="de-DE" sz="700" b="0" i="0" u="none" strike="noStrike" kern="1200" cap="none" spc="0" normalizeH="0" baseline="0" noProof="0" dirty="0" smtClean="0">
                <a:ln>
                  <a:noFill/>
                </a:ln>
                <a:solidFill>
                  <a:prstClr val="white"/>
                </a:solidFill>
                <a:effectLst/>
                <a:uLnTx/>
                <a:uFillTx/>
                <a:latin typeface="Calibri Light"/>
                <a:ea typeface="+mn-ea"/>
                <a:cs typeface="+mn-cs"/>
              </a:rPr>
              <a:t> GmbH</a:t>
            </a:r>
            <a:endParaRPr kumimoji="0" lang="de-DE" sz="700" b="0" i="0" u="none" strike="noStrike" kern="12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5408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107504" y="2326765"/>
            <a:ext cx="3059832" cy="2801960"/>
          </a:xfrm>
          <a:prstGeom prst="rect">
            <a:avLst/>
          </a:prstGeom>
          <a:effectLst>
            <a:outerShdw blurRad="50800" dist="38100" dir="2700000" algn="tl" rotWithShape="0">
              <a:prstClr val="black">
                <a:alpha val="40000"/>
              </a:prstClr>
            </a:outerShdw>
          </a:effectLst>
        </p:spPr>
      </p:pic>
      <p:pic>
        <p:nvPicPr>
          <p:cNvPr id="8" name="Grafik 7"/>
          <p:cNvPicPr>
            <a:picLocks noChangeAspect="1"/>
          </p:cNvPicPr>
          <p:nvPr/>
        </p:nvPicPr>
        <p:blipFill>
          <a:blip r:embed="rId3"/>
          <a:stretch>
            <a:fillRect/>
          </a:stretch>
        </p:blipFill>
        <p:spPr>
          <a:xfrm>
            <a:off x="107504" y="123478"/>
            <a:ext cx="3059832" cy="1998307"/>
          </a:xfrm>
          <a:prstGeom prst="rect">
            <a:avLst/>
          </a:prstGeom>
          <a:effectLst>
            <a:outerShdw blurRad="50800" dist="38100" dir="2700000" algn="tl" rotWithShape="0">
              <a:prstClr val="black">
                <a:alpha val="40000"/>
              </a:prstClr>
            </a:outerShdw>
          </a:effectLst>
        </p:spPr>
      </p:pic>
      <p:pic>
        <p:nvPicPr>
          <p:cNvPr id="5" name="Grafik 4"/>
          <p:cNvPicPr>
            <a:picLocks noChangeAspect="1"/>
          </p:cNvPicPr>
          <p:nvPr/>
        </p:nvPicPr>
        <p:blipFill>
          <a:blip r:embed="rId4"/>
          <a:stretch>
            <a:fillRect/>
          </a:stretch>
        </p:blipFill>
        <p:spPr>
          <a:xfrm>
            <a:off x="3301229" y="123478"/>
            <a:ext cx="2505029" cy="2124975"/>
          </a:xfrm>
          <a:prstGeom prst="rect">
            <a:avLst/>
          </a:prstGeom>
          <a:effectLst>
            <a:outerShdw blurRad="50800" dist="38100" dir="2700000" algn="tl" rotWithShape="0">
              <a:prstClr val="black">
                <a:alpha val="40000"/>
              </a:prstClr>
            </a:outerShdw>
          </a:effectLst>
        </p:spPr>
      </p:pic>
      <p:pic>
        <p:nvPicPr>
          <p:cNvPr id="12" name="Grafik 11"/>
          <p:cNvPicPr>
            <a:picLocks noChangeAspect="1"/>
          </p:cNvPicPr>
          <p:nvPr/>
        </p:nvPicPr>
        <p:blipFill>
          <a:blip r:embed="rId5"/>
          <a:stretch>
            <a:fillRect/>
          </a:stretch>
        </p:blipFill>
        <p:spPr>
          <a:xfrm>
            <a:off x="3276324" y="3342572"/>
            <a:ext cx="3887963" cy="1672886"/>
          </a:xfrm>
          <a:prstGeom prst="rect">
            <a:avLst/>
          </a:prstGeom>
        </p:spPr>
      </p:pic>
      <p:pic>
        <p:nvPicPr>
          <p:cNvPr id="11" name="Grafik 10"/>
          <p:cNvPicPr>
            <a:picLocks noChangeAspect="1"/>
          </p:cNvPicPr>
          <p:nvPr/>
        </p:nvPicPr>
        <p:blipFill>
          <a:blip r:embed="rId6"/>
          <a:stretch>
            <a:fillRect/>
          </a:stretch>
        </p:blipFill>
        <p:spPr>
          <a:xfrm>
            <a:off x="5940152" y="120533"/>
            <a:ext cx="3096344" cy="3325487"/>
          </a:xfrm>
          <a:prstGeom prst="rect">
            <a:avLst/>
          </a:prstGeom>
          <a:effectLst>
            <a:outerShdw blurRad="50800" dist="38100" dir="2700000" algn="tl" rotWithShape="0">
              <a:prstClr val="black">
                <a:alpha val="40000"/>
              </a:prstClr>
            </a:outerShdw>
          </a:effectLst>
        </p:spPr>
      </p:pic>
      <p:sp>
        <p:nvSpPr>
          <p:cNvPr id="2" name="Rechteck 1"/>
          <p:cNvSpPr/>
          <p:nvPr/>
        </p:nvSpPr>
        <p:spPr>
          <a:xfrm>
            <a:off x="611560" y="915566"/>
            <a:ext cx="172819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Rechteck 8"/>
          <p:cNvSpPr/>
          <p:nvPr/>
        </p:nvSpPr>
        <p:spPr>
          <a:xfrm>
            <a:off x="161724" y="3126548"/>
            <a:ext cx="2898108" cy="319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Rechteck 9"/>
          <p:cNvSpPr/>
          <p:nvPr/>
        </p:nvSpPr>
        <p:spPr>
          <a:xfrm>
            <a:off x="3276324" y="3226393"/>
            <a:ext cx="2558534" cy="319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Rechteck 12"/>
          <p:cNvSpPr/>
          <p:nvPr/>
        </p:nvSpPr>
        <p:spPr>
          <a:xfrm>
            <a:off x="6049140" y="3055070"/>
            <a:ext cx="2699324" cy="390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Rechteck 13"/>
          <p:cNvSpPr/>
          <p:nvPr/>
        </p:nvSpPr>
        <p:spPr>
          <a:xfrm>
            <a:off x="3301229" y="195486"/>
            <a:ext cx="2350891"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665210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192175" y="1445141"/>
            <a:ext cx="6514736" cy="333168"/>
          </a:xfrm>
          <a:prstGeom prst="rect">
            <a:avLst/>
          </a:prstGeom>
        </p:spPr>
        <p:txBody>
          <a:bodyPr wrap="square">
            <a:spAutoFit/>
          </a:bodyPr>
          <a:lstStyle/>
          <a:p>
            <a:pPr marL="0" marR="0" lvl="0" indent="0" algn="l" defTabSz="677096" rtl="0" eaLnBrk="1" fontAlgn="auto" latinLnBrk="0" hangingPunct="1">
              <a:lnSpc>
                <a:spcPct val="100000"/>
              </a:lnSpc>
              <a:spcBef>
                <a:spcPct val="50000"/>
              </a:spcBef>
              <a:spcAft>
                <a:spcPts val="0"/>
              </a:spcAft>
              <a:buClr>
                <a:srgbClr val="4F81BD"/>
              </a:buClr>
              <a:buSzTx/>
              <a:buFontTx/>
              <a:buNone/>
              <a:tabLst/>
              <a:defRPr/>
            </a:pPr>
            <a:endParaRPr kumimoji="0" lang="de-DE" sz="1565" b="0" i="0" u="none" strike="noStrike" kern="0" cap="none" spc="0" normalizeH="0" baseline="0" noProof="0" dirty="0">
              <a:ln>
                <a:noFill/>
              </a:ln>
              <a:solidFill>
                <a:prstClr val="black"/>
              </a:solidFill>
              <a:effectLst/>
              <a:uLnTx/>
              <a:uFillTx/>
              <a:latin typeface="Calibri Light"/>
              <a:ea typeface="+mn-ea"/>
              <a:cs typeface="ＭＳ Ｐゴシック" charset="0"/>
            </a:endParaRPr>
          </a:p>
        </p:txBody>
      </p:sp>
      <p:sp>
        <p:nvSpPr>
          <p:cNvPr id="9" name="Titel 1"/>
          <p:cNvSpPr txBox="1">
            <a:spLocks/>
          </p:cNvSpPr>
          <p:nvPr/>
        </p:nvSpPr>
        <p:spPr>
          <a:xfrm>
            <a:off x="5578798" y="1383847"/>
            <a:ext cx="3372980" cy="2186004"/>
          </a:xfrm>
          <a:prstGeom prst="rect">
            <a:avLst/>
          </a:prstGeom>
        </p:spPr>
        <p:txBody>
          <a:bodyPr vert="horz" lIns="91440" tIns="45720" rIns="91440" bIns="45720" numCol="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
                <a:srgbClr val="FFED00"/>
              </a:buClr>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Light"/>
                <a:ea typeface="+mj-ea"/>
                <a:cs typeface="+mj-cs"/>
              </a:rPr>
              <a:t>Maßnahmen</a:t>
            </a:r>
            <a:r>
              <a:rPr kumimoji="0" lang="de-DE" sz="1800" b="0" i="0" u="none" strike="noStrike" kern="1200" cap="none" spc="0" normalizeH="0" baseline="0" noProof="0" dirty="0">
                <a:ln>
                  <a:noFill/>
                </a:ln>
                <a:solidFill>
                  <a:prstClr val="black"/>
                </a:solidFill>
                <a:effectLst/>
                <a:uLnTx/>
                <a:uFillTx/>
                <a:latin typeface="Calibri Light"/>
                <a:ea typeface="+mj-ea"/>
                <a:cs typeface="+mj-cs"/>
              </a:rPr>
              <a:t>:</a:t>
            </a:r>
          </a:p>
          <a:p>
            <a:pPr marL="285743" marR="0" lvl="0" indent="-285743"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800" b="0" i="0" u="none" strike="noStrike" kern="1200" cap="none" spc="0" normalizeH="0" baseline="0" noProof="0" dirty="0">
                <a:ln>
                  <a:noFill/>
                </a:ln>
                <a:solidFill>
                  <a:prstClr val="black"/>
                </a:solidFill>
                <a:effectLst/>
                <a:uLnTx/>
                <a:uFillTx/>
                <a:latin typeface="Calibri Light"/>
                <a:ea typeface="+mj-ea"/>
                <a:cs typeface="+mj-cs"/>
              </a:rPr>
              <a:t>Ersatzneubau für DDR-</a:t>
            </a:r>
            <a:r>
              <a:rPr kumimoji="0" lang="de-DE" sz="1800" b="0" i="0" u="none" strike="noStrike" kern="1200" cap="none" spc="0" normalizeH="0" baseline="0" noProof="0" dirty="0" err="1">
                <a:ln>
                  <a:noFill/>
                </a:ln>
                <a:solidFill>
                  <a:prstClr val="black"/>
                </a:solidFill>
                <a:effectLst/>
                <a:uLnTx/>
                <a:uFillTx/>
                <a:latin typeface="Calibri Light"/>
                <a:ea typeface="+mj-ea"/>
                <a:cs typeface="+mj-cs"/>
              </a:rPr>
              <a:t>Typenbau</a:t>
            </a:r>
            <a:endParaRPr kumimoji="0" lang="de-DE" sz="1800" b="0" i="0" u="none" strike="noStrike" kern="1200" cap="none" spc="0" normalizeH="0" baseline="0" noProof="0" dirty="0">
              <a:ln>
                <a:noFill/>
              </a:ln>
              <a:solidFill>
                <a:prstClr val="black"/>
              </a:solidFill>
              <a:effectLst/>
              <a:uLnTx/>
              <a:uFillTx/>
              <a:latin typeface="Calibri Light"/>
              <a:ea typeface="+mj-ea"/>
              <a:cs typeface="+mj-cs"/>
            </a:endParaRPr>
          </a:p>
          <a:p>
            <a:pPr marL="0" marR="0" lvl="0" indent="0" algn="l" defTabSz="914400" rtl="0" eaLnBrk="1" fontAlgn="auto" latinLnBrk="0" hangingPunct="1">
              <a:lnSpc>
                <a:spcPct val="100000"/>
              </a:lnSpc>
              <a:spcBef>
                <a:spcPct val="0"/>
              </a:spcBef>
              <a:spcAft>
                <a:spcPts val="0"/>
              </a:spcAft>
              <a:buClr>
                <a:srgbClr val="FFED00"/>
              </a:buClr>
              <a:buSzTx/>
              <a:buFontTx/>
              <a:buNone/>
              <a:tabLst/>
              <a:defRPr/>
            </a:pPr>
            <a:endParaRPr kumimoji="0" lang="de-DE" sz="500" b="0" i="0" u="none" strike="noStrike" kern="1200" cap="none" spc="0" normalizeH="0" baseline="0" noProof="0" dirty="0">
              <a:ln>
                <a:noFill/>
              </a:ln>
              <a:solidFill>
                <a:prstClr val="black"/>
              </a:solidFill>
              <a:effectLst/>
              <a:uLnTx/>
              <a:uFillTx/>
              <a:latin typeface="Calibri Light"/>
              <a:ea typeface="+mj-ea"/>
              <a:cs typeface="+mj-cs"/>
            </a:endParaRPr>
          </a:p>
          <a:p>
            <a:pPr marL="0" marR="0" lvl="0" indent="0" algn="l" defTabSz="914400" rtl="0" eaLnBrk="1" fontAlgn="auto" latinLnBrk="0" hangingPunct="1">
              <a:lnSpc>
                <a:spcPct val="100000"/>
              </a:lnSpc>
              <a:spcBef>
                <a:spcPct val="0"/>
              </a:spcBef>
              <a:spcAft>
                <a:spcPts val="0"/>
              </a:spcAft>
              <a:buClr>
                <a:srgbClr val="FFED00"/>
              </a:buClr>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Light"/>
                <a:ea typeface="+mj-ea"/>
                <a:cs typeface="+mj-cs"/>
              </a:rPr>
              <a:t>Gesamtbaukosten:</a:t>
            </a:r>
          </a:p>
          <a:p>
            <a:pPr marL="285750" marR="0" lvl="0" indent="-285750"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800" b="0" i="0" u="none" strike="noStrike" kern="1200" cap="none" spc="0" normalizeH="0" baseline="0" noProof="0" dirty="0" smtClean="0">
                <a:ln>
                  <a:noFill/>
                </a:ln>
                <a:solidFill>
                  <a:prstClr val="black"/>
                </a:solidFill>
                <a:effectLst/>
                <a:uLnTx/>
                <a:uFillTx/>
                <a:latin typeface="Calibri Light"/>
                <a:ea typeface="+mj-ea"/>
                <a:cs typeface="+mj-cs"/>
              </a:rPr>
              <a:t>ca. 3,24 </a:t>
            </a:r>
            <a:r>
              <a:rPr kumimoji="0" lang="de-DE" sz="1800" b="0" i="0" u="none" strike="noStrike" kern="1200" cap="none" spc="0" normalizeH="0" baseline="0" noProof="0" dirty="0">
                <a:ln>
                  <a:noFill/>
                </a:ln>
                <a:solidFill>
                  <a:prstClr val="black"/>
                </a:solidFill>
                <a:effectLst/>
                <a:uLnTx/>
                <a:uFillTx/>
                <a:latin typeface="Calibri Light"/>
                <a:ea typeface="+mj-ea"/>
                <a:cs typeface="+mj-cs"/>
              </a:rPr>
              <a:t>Mio. </a:t>
            </a:r>
            <a:r>
              <a:rPr kumimoji="0" lang="de-DE" sz="1800" b="0" i="0" u="none" strike="noStrike" kern="1200" cap="none" spc="0" normalizeH="0" baseline="0" noProof="0" dirty="0" smtClean="0">
                <a:ln>
                  <a:noFill/>
                </a:ln>
                <a:solidFill>
                  <a:prstClr val="black"/>
                </a:solidFill>
                <a:effectLst/>
                <a:uLnTx/>
                <a:uFillTx/>
                <a:latin typeface="Calibri Light"/>
                <a:ea typeface="+mj-ea"/>
                <a:cs typeface="+mj-cs"/>
              </a:rPr>
              <a:t>EUR</a:t>
            </a:r>
            <a:endParaRPr kumimoji="0" lang="de-DE" sz="18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7" name="Textfeld 6"/>
          <p:cNvSpPr txBox="1"/>
          <p:nvPr/>
        </p:nvSpPr>
        <p:spPr>
          <a:xfrm>
            <a:off x="5582386" y="3429168"/>
            <a:ext cx="3179810" cy="923330"/>
          </a:xfrm>
          <a:prstGeom prst="rect">
            <a:avLst/>
          </a:prstGeom>
          <a:noFill/>
          <a:ln>
            <a:solidFill>
              <a:srgbClr val="FFED00"/>
            </a:solidFill>
          </a:ln>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
                <a:srgbClr val="FFED00"/>
              </a:buClr>
              <a:buSzTx/>
              <a:buFont typeface="Wingdings" panose="05000000000000000000" pitchFamily="2" charset="2"/>
              <a:buChar char="§"/>
              <a:tabLst/>
              <a:defRPr/>
            </a:pPr>
            <a:r>
              <a:rPr kumimoji="0" lang="de-DE" sz="1800" b="1" i="0" u="none" strike="noStrike" kern="1200" cap="none" spc="0" normalizeH="0" baseline="0" noProof="0" dirty="0">
                <a:ln>
                  <a:noFill/>
                </a:ln>
                <a:solidFill>
                  <a:prstClr val="black"/>
                </a:solidFill>
                <a:effectLst/>
                <a:uLnTx/>
                <a:uFillTx/>
                <a:latin typeface="Calibri Light"/>
                <a:ea typeface="+mn-ea"/>
                <a:cs typeface="+mn-cs"/>
              </a:rPr>
              <a:t>Verwendung nachwachsender Rohstoffe in der Konstruktion und bei Oberflächen</a:t>
            </a:r>
          </a:p>
        </p:txBody>
      </p:sp>
      <p:sp>
        <p:nvSpPr>
          <p:cNvPr id="12" name="Titel 1"/>
          <p:cNvSpPr txBox="1">
            <a:spLocks/>
          </p:cNvSpPr>
          <p:nvPr/>
        </p:nvSpPr>
        <p:spPr>
          <a:xfrm>
            <a:off x="3448" y="96475"/>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Ressource Fläche, Ressource Material</a:t>
            </a:r>
            <a:r>
              <a:rPr kumimoji="0" lang="de-DE" sz="3400" b="0" i="0" u="none" strike="noStrike" kern="1200" cap="none" spc="0" normalizeH="0" baseline="0" noProof="0" dirty="0" smtClean="0">
                <a:ln>
                  <a:noFill/>
                </a:ln>
                <a:solidFill>
                  <a:prstClr val="black"/>
                </a:solidFill>
                <a:effectLst/>
                <a:uLnTx/>
                <a:uFillTx/>
                <a:latin typeface="Calibri"/>
                <a:ea typeface="+mj-ea"/>
                <a:cs typeface="+mj-cs"/>
              </a:rPr>
              <a:t/>
            </a:r>
            <a:br>
              <a:rPr kumimoji="0" lang="de-DE" sz="3400" b="0" i="0" u="none" strike="noStrike" kern="1200" cap="none" spc="0" normalizeH="0" baseline="0" noProof="0" dirty="0" smtClean="0">
                <a:ln>
                  <a:noFill/>
                </a:ln>
                <a:solidFill>
                  <a:prstClr val="black"/>
                </a:solidFill>
                <a:effectLst/>
                <a:uLnTx/>
                <a:uFillTx/>
                <a:latin typeface="Calibri"/>
                <a:ea typeface="+mj-ea"/>
                <a:cs typeface="+mj-cs"/>
              </a:rPr>
            </a:br>
            <a:r>
              <a:rPr kumimoji="0" lang="de-DE" sz="2400" b="0" i="0" u="none" strike="noStrike" kern="1200" cap="none" spc="0" normalizeH="0" baseline="0" noProof="0" dirty="0" smtClean="0">
                <a:ln>
                  <a:noFill/>
                </a:ln>
                <a:solidFill>
                  <a:prstClr val="black"/>
                </a:solidFill>
                <a:effectLst/>
                <a:uLnTx/>
                <a:uFillTx/>
                <a:latin typeface="Calibri"/>
                <a:ea typeface="+mj-ea"/>
                <a:cs typeface="+mj-cs"/>
              </a:rPr>
              <a:t>Verwendung nachhaltiger Baustoffe -&gt; Holzbauweise</a:t>
            </a:r>
            <a:endParaRPr kumimoji="0" lang="de-DE" sz="2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5" name="Gruppieren 4"/>
          <p:cNvGrpSpPr/>
          <p:nvPr/>
        </p:nvGrpSpPr>
        <p:grpSpPr>
          <a:xfrm>
            <a:off x="403219" y="1536635"/>
            <a:ext cx="5075279" cy="2980248"/>
            <a:chOff x="406934" y="1302978"/>
            <a:chExt cx="5075279" cy="2980248"/>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134" y="1648953"/>
              <a:ext cx="3512364" cy="2634273"/>
            </a:xfrm>
            <a:prstGeom prst="rect">
              <a:avLst/>
            </a:prstGeom>
          </p:spPr>
        </p:pic>
        <p:pic>
          <p:nvPicPr>
            <p:cNvPr id="6" name="Grafik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r="10416"/>
            <a:stretch/>
          </p:blipFill>
          <p:spPr>
            <a:xfrm>
              <a:off x="406934" y="1667638"/>
              <a:ext cx="3118401" cy="2610730"/>
            </a:xfrm>
            <a:prstGeom prst="rect">
              <a:avLst/>
            </a:prstGeom>
          </p:spPr>
        </p:pic>
        <p:sp>
          <p:nvSpPr>
            <p:cNvPr id="4" name="Rechteck 3"/>
            <p:cNvSpPr/>
            <p:nvPr/>
          </p:nvSpPr>
          <p:spPr>
            <a:xfrm>
              <a:off x="406934" y="1302978"/>
              <a:ext cx="5075279" cy="369332"/>
            </a:xfrm>
            <a:prstGeom prst="rect">
              <a:avLst/>
            </a:prstGeom>
            <a:solidFill>
              <a:srgbClr val="FFF000"/>
            </a:solidFill>
          </p:spPr>
          <p:txBody>
            <a:bodyPr wrap="square">
              <a:spAutoFit/>
            </a:bodyPr>
            <a:lstStyle/>
            <a:p>
              <a:pPr marL="0" marR="0" lvl="0" indent="0" algn="l" defTabSz="914400" rtl="0" eaLnBrk="1" fontAlgn="auto" latinLnBrk="0" hangingPunct="1">
                <a:lnSpc>
                  <a:spcPct val="100000"/>
                </a:lnSpc>
                <a:spcBef>
                  <a:spcPts val="0"/>
                </a:spcBef>
                <a:spcAft>
                  <a:spcPts val="900"/>
                </a:spcAft>
                <a:buClr>
                  <a:srgbClr val="FFED00"/>
                </a:buClr>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Kita </a:t>
              </a:r>
              <a:r>
                <a:rPr kumimoji="0" lang="de-DE"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de-DE" sz="1800" b="0" i="0" u="none" strike="noStrike" kern="1200" cap="none" spc="0" normalizeH="0" baseline="0" noProof="0" dirty="0" err="1" smtClean="0">
                  <a:ln>
                    <a:noFill/>
                  </a:ln>
                  <a:solidFill>
                    <a:prstClr val="black"/>
                  </a:solidFill>
                  <a:effectLst/>
                  <a:uLnTx/>
                  <a:uFillTx/>
                  <a:latin typeface="Calibri"/>
                  <a:ea typeface="+mn-ea"/>
                  <a:cs typeface="+mn-cs"/>
                </a:rPr>
                <a:t>BuntStifte</a:t>
              </a:r>
              <a:r>
                <a:rPr kumimoji="0" lang="de-D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Calibri"/>
                  <a:ea typeface="+mn-ea"/>
                  <a:cs typeface="+mn-cs"/>
                </a:rPr>
                <a:t>Schnorrstraße</a:t>
              </a:r>
              <a:r>
                <a:rPr kumimoji="0" lang="de-D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de-DE" sz="1800" b="0" i="0" u="none" strike="noStrike" kern="1200" cap="none" spc="0" normalizeH="0" baseline="0" noProof="0" dirty="0">
                  <a:ln>
                    <a:noFill/>
                  </a:ln>
                  <a:solidFill>
                    <a:prstClr val="black"/>
                  </a:solidFill>
                  <a:effectLst/>
                  <a:uLnTx/>
                  <a:uFillTx/>
                  <a:latin typeface="Calibri"/>
                  <a:ea typeface="+mn-ea"/>
                  <a:cs typeface="+mn-cs"/>
                </a:rPr>
                <a:t>50</a:t>
              </a:r>
            </a:p>
          </p:txBody>
        </p:sp>
      </p:grpSp>
      <p:sp>
        <p:nvSpPr>
          <p:cNvPr id="13" name="Textfeld 12"/>
          <p:cNvSpPr txBox="1"/>
          <p:nvPr/>
        </p:nvSpPr>
        <p:spPr>
          <a:xfrm>
            <a:off x="383644" y="4265931"/>
            <a:ext cx="1272420" cy="165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smtClean="0">
                <a:ln>
                  <a:noFill/>
                </a:ln>
                <a:solidFill>
                  <a:prstClr val="white"/>
                </a:solidFill>
                <a:effectLst/>
                <a:uLnTx/>
                <a:uFillTx/>
                <a:latin typeface="Calibri Light"/>
                <a:ea typeface="+mn-ea"/>
                <a:cs typeface="+mn-cs"/>
              </a:rPr>
              <a:t>© </a:t>
            </a:r>
            <a:r>
              <a:rPr kumimoji="0" lang="de-DE" sz="700" b="0" i="0" u="none" strike="noStrike" kern="1200" cap="none" spc="0" normalizeH="0" baseline="0" noProof="0" dirty="0" smtClean="0">
                <a:ln>
                  <a:noFill/>
                </a:ln>
                <a:solidFill>
                  <a:prstClr val="white"/>
                </a:solidFill>
                <a:effectLst/>
                <a:uLnTx/>
                <a:uFillTx/>
                <a:latin typeface="Calibri Light"/>
                <a:ea typeface="+mn-ea"/>
                <a:cs typeface="+mn-cs"/>
              </a:rPr>
              <a:t>Amt für Hochbau und Immobilienverwaltung</a:t>
            </a:r>
            <a:endParaRPr kumimoji="0" lang="de-DE" sz="7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944031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192175" y="1445141"/>
            <a:ext cx="6514736" cy="333168"/>
          </a:xfrm>
          <a:prstGeom prst="rect">
            <a:avLst/>
          </a:prstGeom>
        </p:spPr>
        <p:txBody>
          <a:bodyPr wrap="square">
            <a:spAutoFit/>
          </a:bodyPr>
          <a:lstStyle/>
          <a:p>
            <a:pPr marL="0" marR="0" lvl="0" indent="0" algn="l" defTabSz="677096" rtl="0" eaLnBrk="1" fontAlgn="auto" latinLnBrk="0" hangingPunct="1">
              <a:lnSpc>
                <a:spcPct val="100000"/>
              </a:lnSpc>
              <a:spcBef>
                <a:spcPct val="50000"/>
              </a:spcBef>
              <a:spcAft>
                <a:spcPts val="0"/>
              </a:spcAft>
              <a:buClr>
                <a:srgbClr val="4F81BD"/>
              </a:buClr>
              <a:buSzTx/>
              <a:buFontTx/>
              <a:buNone/>
              <a:tabLst/>
              <a:defRPr/>
            </a:pPr>
            <a:endParaRPr kumimoji="0" lang="de-DE" sz="1565" b="0" i="0" u="none" strike="noStrike" kern="0" cap="none" spc="0" normalizeH="0" baseline="0" noProof="0" dirty="0">
              <a:ln>
                <a:noFill/>
              </a:ln>
              <a:solidFill>
                <a:prstClr val="black"/>
              </a:solidFill>
              <a:effectLst/>
              <a:uLnTx/>
              <a:uFillTx/>
              <a:latin typeface="Calibri Light"/>
              <a:ea typeface="+mn-ea"/>
              <a:cs typeface="ＭＳ Ｐゴシック" charset="0"/>
            </a:endParaRPr>
          </a:p>
        </p:txBody>
      </p:sp>
      <p:sp>
        <p:nvSpPr>
          <p:cNvPr id="9" name="Titel 1"/>
          <p:cNvSpPr txBox="1">
            <a:spLocks/>
          </p:cNvSpPr>
          <p:nvPr/>
        </p:nvSpPr>
        <p:spPr>
          <a:xfrm>
            <a:off x="4733190" y="1851830"/>
            <a:ext cx="3979357" cy="1530170"/>
          </a:xfrm>
          <a:prstGeom prst="rect">
            <a:avLst/>
          </a:prstGeom>
        </p:spPr>
        <p:txBody>
          <a:bodyPr vert="horz" lIns="91440" tIns="45720" rIns="91440" bIns="45720" numCol="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
                <a:srgbClr val="FFED00"/>
              </a:buClr>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Light"/>
                <a:ea typeface="+mj-ea"/>
                <a:cs typeface="+mj-cs"/>
              </a:rPr>
              <a:t>Maßnahmen</a:t>
            </a:r>
            <a:r>
              <a:rPr kumimoji="0" lang="de-DE" sz="1800" b="0" i="0" u="none" strike="noStrike" kern="1200" cap="none" spc="0" normalizeH="0" baseline="0" noProof="0" dirty="0">
                <a:ln>
                  <a:noFill/>
                </a:ln>
                <a:solidFill>
                  <a:prstClr val="black"/>
                </a:solidFill>
                <a:effectLst/>
                <a:uLnTx/>
                <a:uFillTx/>
                <a:latin typeface="Calibri Light"/>
                <a:ea typeface="+mj-ea"/>
                <a:cs typeface="+mj-cs"/>
              </a:rPr>
              <a:t>:</a:t>
            </a:r>
          </a:p>
          <a:p>
            <a:pPr marL="285743" marR="0" lvl="0" indent="-285743"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800" b="1" i="0" u="none" strike="noStrike" kern="1200" cap="none" spc="0" normalizeH="0" baseline="0" noProof="0" dirty="0">
                <a:ln>
                  <a:noFill/>
                </a:ln>
                <a:solidFill>
                  <a:prstClr val="black"/>
                </a:solidFill>
                <a:effectLst/>
                <a:uLnTx/>
                <a:uFillTx/>
                <a:latin typeface="Calibri Light"/>
                <a:ea typeface="+mj-ea"/>
                <a:cs typeface="+mj-cs"/>
              </a:rPr>
              <a:t>Ersatzneubau</a:t>
            </a:r>
            <a:r>
              <a:rPr kumimoji="0" lang="de-DE" sz="1800" b="0" i="0" u="none" strike="noStrike" kern="1200" cap="none" spc="0" normalizeH="0" baseline="0" noProof="0" dirty="0">
                <a:ln>
                  <a:noFill/>
                </a:ln>
                <a:solidFill>
                  <a:prstClr val="black"/>
                </a:solidFill>
                <a:effectLst/>
                <a:uLnTx/>
                <a:uFillTx/>
                <a:latin typeface="Calibri Light"/>
                <a:ea typeface="+mj-ea"/>
                <a:cs typeface="+mj-cs"/>
              </a:rPr>
              <a:t> für zwei DDR-Typenbauten (1973)</a:t>
            </a:r>
          </a:p>
          <a:p>
            <a:pPr marL="0" marR="0" lvl="0" indent="0" algn="l" defTabSz="914400" rtl="0" eaLnBrk="1" fontAlgn="auto" latinLnBrk="0" hangingPunct="1">
              <a:lnSpc>
                <a:spcPct val="100000"/>
              </a:lnSpc>
              <a:spcBef>
                <a:spcPct val="0"/>
              </a:spcBef>
              <a:spcAft>
                <a:spcPts val="0"/>
              </a:spcAft>
              <a:buClr>
                <a:srgbClr val="FFED00"/>
              </a:buClr>
              <a:buSzTx/>
              <a:buFontTx/>
              <a:buNone/>
              <a:tabLst/>
              <a:defRPr/>
            </a:pPr>
            <a:endParaRPr kumimoji="0" lang="de-DE" sz="500" b="0" i="0" u="none" strike="noStrike" kern="1200" cap="none" spc="0" normalizeH="0" baseline="0" noProof="0" dirty="0">
              <a:ln>
                <a:noFill/>
              </a:ln>
              <a:solidFill>
                <a:prstClr val="black"/>
              </a:solidFill>
              <a:effectLst/>
              <a:uLnTx/>
              <a:uFillTx/>
              <a:latin typeface="Calibri Light"/>
              <a:ea typeface="+mj-ea"/>
              <a:cs typeface="+mj-cs"/>
            </a:endParaRPr>
          </a:p>
          <a:p>
            <a:pPr marL="0" marR="0" lvl="0" indent="0" algn="l" defTabSz="914400" rtl="0" eaLnBrk="1" fontAlgn="auto" latinLnBrk="0" hangingPunct="1">
              <a:lnSpc>
                <a:spcPct val="100000"/>
              </a:lnSpc>
              <a:spcBef>
                <a:spcPct val="0"/>
              </a:spcBef>
              <a:spcAft>
                <a:spcPts val="0"/>
              </a:spcAft>
              <a:buClr>
                <a:srgbClr val="FFED00"/>
              </a:buClr>
              <a:buSzTx/>
              <a:buFontTx/>
              <a:buNone/>
              <a:tabLst/>
              <a:defRPr/>
            </a:pPr>
            <a:endParaRPr kumimoji="0" lang="de-DE" sz="500" b="0" i="0" u="none" strike="noStrike" kern="1200" cap="none" spc="0" normalizeH="0" baseline="0" noProof="0" dirty="0">
              <a:ln>
                <a:noFill/>
              </a:ln>
              <a:solidFill>
                <a:prstClr val="black"/>
              </a:solidFill>
              <a:effectLst/>
              <a:uLnTx/>
              <a:uFillTx/>
              <a:latin typeface="Calibri Light"/>
              <a:ea typeface="+mj-ea"/>
              <a:cs typeface="+mj-cs"/>
            </a:endParaRPr>
          </a:p>
          <a:p>
            <a:pPr marL="0" marR="0" lvl="0" indent="0" algn="l" defTabSz="914400" rtl="0" eaLnBrk="1" fontAlgn="auto" latinLnBrk="0" hangingPunct="1">
              <a:lnSpc>
                <a:spcPct val="100000"/>
              </a:lnSpc>
              <a:spcBef>
                <a:spcPct val="0"/>
              </a:spcBef>
              <a:spcAft>
                <a:spcPts val="0"/>
              </a:spcAft>
              <a:buClr>
                <a:srgbClr val="FFED00"/>
              </a:buClr>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Light"/>
                <a:ea typeface="+mj-ea"/>
                <a:cs typeface="+mj-cs"/>
              </a:rPr>
              <a:t>Gesamtbaukosten:</a:t>
            </a:r>
            <a:endParaRPr kumimoji="0" lang="de-DE" sz="1800" b="0" i="0" u="none" strike="noStrike" kern="1200" cap="none" spc="0" normalizeH="0" baseline="0" noProof="0" dirty="0">
              <a:ln>
                <a:noFill/>
              </a:ln>
              <a:solidFill>
                <a:prstClr val="black"/>
              </a:solidFill>
              <a:effectLst/>
              <a:uLnTx/>
              <a:uFillTx/>
              <a:latin typeface="Calibri Light"/>
              <a:ea typeface="+mj-ea"/>
              <a:cs typeface="+mj-cs"/>
            </a:endParaRPr>
          </a:p>
          <a:p>
            <a:pPr marL="285750" marR="0" lvl="0" indent="-285750"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800" b="0" i="0" u="none" strike="noStrike" kern="1200" cap="none" spc="0" normalizeH="0" baseline="0" noProof="0" dirty="0" smtClean="0">
                <a:ln>
                  <a:noFill/>
                </a:ln>
                <a:solidFill>
                  <a:prstClr val="black"/>
                </a:solidFill>
                <a:effectLst/>
                <a:uLnTx/>
                <a:uFillTx/>
                <a:latin typeface="Calibri Light"/>
                <a:ea typeface="+mj-ea"/>
                <a:cs typeface="+mj-cs"/>
              </a:rPr>
              <a:t>ca. 18,9 </a:t>
            </a:r>
            <a:r>
              <a:rPr kumimoji="0" lang="de-DE" sz="1800" b="0" i="0" u="none" strike="noStrike" kern="1200" cap="none" spc="0" normalizeH="0" baseline="0" noProof="0" dirty="0">
                <a:ln>
                  <a:noFill/>
                </a:ln>
                <a:solidFill>
                  <a:prstClr val="black"/>
                </a:solidFill>
                <a:effectLst/>
                <a:uLnTx/>
                <a:uFillTx/>
                <a:latin typeface="Calibri Light"/>
                <a:ea typeface="+mj-ea"/>
                <a:cs typeface="+mj-cs"/>
              </a:rPr>
              <a:t>Mio. </a:t>
            </a:r>
            <a:r>
              <a:rPr kumimoji="0" lang="de-DE" sz="1800" b="0" i="0" u="none" strike="noStrike" kern="1200" cap="none" spc="0" normalizeH="0" baseline="0" noProof="0" dirty="0" smtClean="0">
                <a:ln>
                  <a:noFill/>
                </a:ln>
                <a:solidFill>
                  <a:prstClr val="black"/>
                </a:solidFill>
                <a:effectLst/>
                <a:uLnTx/>
                <a:uFillTx/>
                <a:latin typeface="Calibri Light"/>
                <a:ea typeface="+mj-ea"/>
                <a:cs typeface="+mj-cs"/>
              </a:rPr>
              <a:t>EUR</a:t>
            </a:r>
          </a:p>
        </p:txBody>
      </p:sp>
      <p:sp>
        <p:nvSpPr>
          <p:cNvPr id="7" name="Textfeld 6"/>
          <p:cNvSpPr txBox="1"/>
          <p:nvPr/>
        </p:nvSpPr>
        <p:spPr>
          <a:xfrm>
            <a:off x="4733191" y="3628556"/>
            <a:ext cx="3979356" cy="923330"/>
          </a:xfrm>
          <a:prstGeom prst="rect">
            <a:avLst/>
          </a:prstGeom>
          <a:noFill/>
          <a:ln>
            <a:solidFill>
              <a:srgbClr val="FFED00"/>
            </a:solidFill>
          </a:ln>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
                <a:srgbClr val="FFED00"/>
              </a:buClr>
              <a:buSzTx/>
              <a:buFont typeface="Wingdings" panose="05000000000000000000" pitchFamily="2" charset="2"/>
              <a:buChar char="§"/>
              <a:tabLst/>
              <a:defRPr/>
            </a:pPr>
            <a:r>
              <a:rPr kumimoji="0" lang="de-DE" sz="1800" b="0" i="0" u="none" strike="noStrike" kern="1200" cap="none" spc="0" normalizeH="0" baseline="0" noProof="0" dirty="0">
                <a:ln>
                  <a:noFill/>
                </a:ln>
                <a:solidFill>
                  <a:prstClr val="black"/>
                </a:solidFill>
                <a:effectLst/>
                <a:uLnTx/>
                <a:uFillTx/>
                <a:latin typeface="Calibri Light"/>
                <a:ea typeface="+mn-ea"/>
                <a:cs typeface="+mn-cs"/>
              </a:rPr>
              <a:t>Abbruch des </a:t>
            </a:r>
            <a:r>
              <a:rPr kumimoji="0" lang="de-DE" sz="1800" b="0" i="0" u="none" strike="noStrike" kern="1200" cap="none" spc="0" normalizeH="0" baseline="0" noProof="0" dirty="0" smtClean="0">
                <a:ln>
                  <a:noFill/>
                </a:ln>
                <a:solidFill>
                  <a:prstClr val="black"/>
                </a:solidFill>
                <a:effectLst/>
                <a:uLnTx/>
                <a:uFillTx/>
                <a:latin typeface="Calibri Light"/>
                <a:ea typeface="+mn-ea"/>
                <a:cs typeface="+mn-cs"/>
              </a:rPr>
              <a:t>Typenbaus</a:t>
            </a:r>
          </a:p>
          <a:p>
            <a:pPr marL="214313" marR="0" lvl="0" indent="-214313" algn="l" defTabSz="914400" rtl="0" eaLnBrk="1" fontAlgn="auto" latinLnBrk="0" hangingPunct="1">
              <a:lnSpc>
                <a:spcPct val="100000"/>
              </a:lnSpc>
              <a:spcBef>
                <a:spcPts val="0"/>
              </a:spcBef>
              <a:spcAft>
                <a:spcPts val="0"/>
              </a:spcAft>
              <a:buClr>
                <a:srgbClr val="FFED00"/>
              </a:buClr>
              <a:buSzTx/>
              <a:buFont typeface="Wingdings" panose="05000000000000000000" pitchFamily="2" charset="2"/>
              <a:buChar char="§"/>
              <a:tabLst/>
              <a:defRPr/>
            </a:pPr>
            <a:r>
              <a:rPr kumimoji="0" lang="de-DE" sz="1800" b="1" i="0" u="none" strike="noStrike" kern="1200" cap="none" spc="0" normalizeH="0" baseline="0" noProof="0" dirty="0" smtClean="0">
                <a:ln>
                  <a:noFill/>
                </a:ln>
                <a:solidFill>
                  <a:prstClr val="black"/>
                </a:solidFill>
                <a:effectLst/>
                <a:uLnTx/>
                <a:uFillTx/>
                <a:latin typeface="Calibri Light"/>
                <a:ea typeface="+mn-ea"/>
                <a:cs typeface="+mn-cs"/>
              </a:rPr>
              <a:t>Recycling </a:t>
            </a:r>
            <a:r>
              <a:rPr kumimoji="0" lang="de-DE" sz="1800" b="1" i="0" u="none" strike="noStrike" kern="1200" cap="none" spc="0" normalizeH="0" baseline="0" noProof="0" dirty="0">
                <a:ln>
                  <a:noFill/>
                </a:ln>
                <a:solidFill>
                  <a:prstClr val="black"/>
                </a:solidFill>
                <a:effectLst/>
                <a:uLnTx/>
                <a:uFillTx/>
                <a:latin typeface="Calibri Light"/>
                <a:ea typeface="+mn-ea"/>
                <a:cs typeface="+mn-cs"/>
              </a:rPr>
              <a:t>am Standort und Einbau als Gründungspolster</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62" y="1378892"/>
            <a:ext cx="3986528" cy="2992889"/>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499" y="3382000"/>
            <a:ext cx="1768511" cy="1326383"/>
          </a:xfrm>
          <a:prstGeom prst="rect">
            <a:avLst/>
          </a:prstGeom>
        </p:spPr>
      </p:pic>
      <p:sp>
        <p:nvSpPr>
          <p:cNvPr id="13" name="Titel 1"/>
          <p:cNvSpPr txBox="1">
            <a:spLocks/>
          </p:cNvSpPr>
          <p:nvPr/>
        </p:nvSpPr>
        <p:spPr>
          <a:xfrm>
            <a:off x="3448" y="96475"/>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Ressource Fläche, </a:t>
            </a:r>
            <a:r>
              <a:rPr kumimoji="0" lang="de-DE" sz="3200" b="0" i="0" u="none" strike="noStrike" kern="1200" cap="none" spc="0" normalizeH="0" baseline="0" noProof="0" smtClean="0">
                <a:ln>
                  <a:noFill/>
                </a:ln>
                <a:solidFill>
                  <a:prstClr val="black"/>
                </a:solidFill>
                <a:effectLst/>
                <a:uLnTx/>
                <a:uFillTx/>
                <a:latin typeface="Calibri"/>
                <a:ea typeface="+mj-ea"/>
                <a:cs typeface="+mj-cs"/>
              </a:rPr>
              <a:t>Ressource Material</a:t>
            </a: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
            </a:r>
            <a:br>
              <a:rPr kumimoji="0" lang="de-DE" sz="3200" b="0" i="0" u="none" strike="noStrike" kern="1200" cap="none" spc="0" normalizeH="0" baseline="0" noProof="0" dirty="0" smtClean="0">
                <a:ln>
                  <a:noFill/>
                </a:ln>
                <a:solidFill>
                  <a:prstClr val="black"/>
                </a:solidFill>
                <a:effectLst/>
                <a:uLnTx/>
                <a:uFillTx/>
                <a:latin typeface="Calibri"/>
                <a:ea typeface="+mj-ea"/>
                <a:cs typeface="+mj-cs"/>
              </a:rPr>
            </a:br>
            <a:r>
              <a:rPr kumimoji="0" lang="de-DE" sz="2400" b="0" i="0" u="none" strike="noStrike" kern="1200" cap="none" spc="0" normalizeH="0" baseline="0" noProof="0" dirty="0" smtClean="0">
                <a:ln>
                  <a:noFill/>
                </a:ln>
                <a:solidFill>
                  <a:prstClr val="black"/>
                </a:solidFill>
                <a:effectLst/>
                <a:uLnTx/>
                <a:uFillTx/>
                <a:latin typeface="Calibri"/>
                <a:ea typeface="+mj-ea"/>
                <a:cs typeface="+mj-cs"/>
              </a:rPr>
              <a:t>Materialkreislauf</a:t>
            </a:r>
            <a:endParaRPr kumimoji="0" lang="de-DE"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 name="Rechteck 1"/>
          <p:cNvSpPr/>
          <p:nvPr/>
        </p:nvSpPr>
        <p:spPr>
          <a:xfrm>
            <a:off x="4733190" y="1378892"/>
            <a:ext cx="3979357" cy="369332"/>
          </a:xfrm>
          <a:prstGeom prst="rect">
            <a:avLst/>
          </a:prstGeom>
          <a:solidFill>
            <a:srgbClr val="FFF000"/>
          </a:solidFill>
        </p:spPr>
        <p:txBody>
          <a:bodyPr wrap="square">
            <a:spAutoFit/>
          </a:bodyPr>
          <a:lstStyle/>
          <a:p>
            <a:pPr marL="0" marR="0" lvl="0" indent="0" algn="l" defTabSz="914400" rtl="0" eaLnBrk="1" fontAlgn="auto" latinLnBrk="0" hangingPunct="1">
              <a:lnSpc>
                <a:spcPct val="100000"/>
              </a:lnSpc>
              <a:spcBef>
                <a:spcPts val="0"/>
              </a:spcBef>
              <a:spcAft>
                <a:spcPts val="900"/>
              </a:spcAft>
              <a:buClr>
                <a:srgbClr val="FFED00"/>
              </a:buClr>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a:ea typeface="+mn-ea"/>
                <a:cs typeface="+mn-cs"/>
              </a:rPr>
              <a:t>Vitzthum-Gymnasium, Paradiesstraße </a:t>
            </a:r>
            <a:r>
              <a:rPr kumimoji="0" lang="de-DE" sz="1800" b="0" i="0" u="none" strike="noStrike" kern="1200" cap="none" spc="0" normalizeH="0" baseline="0" noProof="0" dirty="0">
                <a:ln>
                  <a:noFill/>
                </a:ln>
                <a:solidFill>
                  <a:prstClr val="black"/>
                </a:solidFill>
                <a:effectLst/>
                <a:uLnTx/>
                <a:uFillTx/>
                <a:latin typeface="Calibri"/>
                <a:ea typeface="+mn-ea"/>
                <a:cs typeface="+mn-cs"/>
              </a:rPr>
              <a:t>35</a:t>
            </a:r>
          </a:p>
        </p:txBody>
      </p:sp>
      <p:sp>
        <p:nvSpPr>
          <p:cNvPr id="14" name="Textfeld 13"/>
          <p:cNvSpPr txBox="1"/>
          <p:nvPr/>
        </p:nvSpPr>
        <p:spPr>
          <a:xfrm>
            <a:off x="296525" y="4499292"/>
            <a:ext cx="1272420" cy="165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smtClean="0">
                <a:ln>
                  <a:noFill/>
                </a:ln>
                <a:solidFill>
                  <a:prstClr val="white"/>
                </a:solidFill>
                <a:effectLst/>
                <a:uLnTx/>
                <a:uFillTx/>
                <a:latin typeface="Calibri Light"/>
                <a:ea typeface="+mn-ea"/>
                <a:cs typeface="+mn-cs"/>
              </a:rPr>
              <a:t>© </a:t>
            </a:r>
            <a:r>
              <a:rPr kumimoji="0" lang="de-DE" sz="700" b="0" i="0" u="none" strike="noStrike" kern="1200" cap="none" spc="0" normalizeH="0" baseline="0" noProof="0" dirty="0" smtClean="0">
                <a:ln>
                  <a:noFill/>
                </a:ln>
                <a:solidFill>
                  <a:prstClr val="white"/>
                </a:solidFill>
                <a:effectLst/>
                <a:uLnTx/>
                <a:uFillTx/>
                <a:latin typeface="Calibri Light"/>
                <a:ea typeface="+mn-ea"/>
                <a:cs typeface="+mn-cs"/>
              </a:rPr>
              <a:t>Amt für Hochbau und Immobilienverwaltung</a:t>
            </a:r>
            <a:endParaRPr kumimoji="0" lang="de-DE" sz="7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545882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34098" y="1712508"/>
            <a:ext cx="3659239" cy="369332"/>
          </a:xfrm>
          <a:prstGeom prst="rect">
            <a:avLst/>
          </a:prstGeom>
          <a:solidFill>
            <a:srgbClr val="FFED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a:ea typeface="+mn-ea"/>
                <a:cs typeface="+mn-cs"/>
              </a:rPr>
              <a:t>Kulturhaus „Scheune“, Alaunstr. 40</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el 1"/>
          <p:cNvSpPr txBox="1">
            <a:spLocks/>
          </p:cNvSpPr>
          <p:nvPr/>
        </p:nvSpPr>
        <p:spPr>
          <a:xfrm>
            <a:off x="4391980" y="1577898"/>
            <a:ext cx="4545504" cy="3025623"/>
          </a:xfrm>
          <a:prstGeom prst="rect">
            <a:avLst/>
          </a:prstGeom>
        </p:spPr>
        <p:txBody>
          <a:bodyPr vert="horz" lIns="91440" tIns="45720" rIns="91440" bIns="45720" numCol="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
                <a:srgbClr val="FFED00"/>
              </a:buClr>
              <a:buSzTx/>
              <a:buFontTx/>
              <a:buNone/>
              <a:tabLst/>
              <a:defRPr/>
            </a:pPr>
            <a:r>
              <a:rPr kumimoji="0" lang="de-DE" sz="1700" b="1" i="0" u="none" strike="noStrike" kern="1200" cap="none" spc="0" normalizeH="0" baseline="0" noProof="0" dirty="0" smtClean="0">
                <a:ln>
                  <a:noFill/>
                </a:ln>
                <a:solidFill>
                  <a:prstClr val="black"/>
                </a:solidFill>
                <a:effectLst/>
                <a:uLnTx/>
                <a:uFillTx/>
                <a:latin typeface="Calibri Light"/>
                <a:ea typeface="+mj-ea"/>
                <a:cs typeface="+mj-cs"/>
              </a:rPr>
              <a:t>Umsetzung eines Pilotprojekts mit „Building Information Modeling“ (BIM), auf deutsch „Bauwerksdatenmodellierung“:</a:t>
            </a:r>
          </a:p>
          <a:p>
            <a:pPr marL="285750" marR="0" lvl="0" indent="-285750"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smtClean="0">
                <a:ln>
                  <a:noFill/>
                </a:ln>
                <a:solidFill>
                  <a:prstClr val="black"/>
                </a:solidFill>
                <a:effectLst/>
                <a:uLnTx/>
                <a:uFillTx/>
                <a:latin typeface="Calibri Light"/>
                <a:ea typeface="+mj-ea"/>
                <a:cs typeface="+mj-cs"/>
              </a:rPr>
              <a:t>lückenlose Datenverarbeitung bei Planung, Bauausführung, Verwaltung und Instandhaltung von Gebäuden</a:t>
            </a:r>
          </a:p>
          <a:p>
            <a:pPr marL="285750" marR="0" lvl="0" indent="-285750"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smtClean="0">
                <a:ln>
                  <a:noFill/>
                </a:ln>
                <a:solidFill>
                  <a:prstClr val="black"/>
                </a:solidFill>
                <a:effectLst/>
                <a:uLnTx/>
                <a:uFillTx/>
                <a:latin typeface="Calibri Light"/>
                <a:ea typeface="+mj-ea"/>
                <a:cs typeface="+mj-cs"/>
              </a:rPr>
              <a:t>ermöglicht kostensparendes Bauen/ Bauabläufe</a:t>
            </a:r>
          </a:p>
          <a:p>
            <a:pPr marL="285750" marR="0" lvl="0" indent="-285750" algn="l" defTabSz="914400" rtl="0" eaLnBrk="1" fontAlgn="auto" latinLnBrk="0" hangingPunct="1">
              <a:lnSpc>
                <a:spcPct val="100000"/>
              </a:lnSpc>
              <a:spcBef>
                <a:spcPct val="0"/>
              </a:spcBef>
              <a:spcAft>
                <a:spcPts val="0"/>
              </a:spcAft>
              <a:buClr>
                <a:srgbClr val="FFED00"/>
              </a:buClr>
              <a:buSzTx/>
              <a:buFont typeface="Wingdings" panose="05000000000000000000" pitchFamily="2" charset="2"/>
              <a:buChar char="§"/>
              <a:tabLst/>
              <a:defRPr/>
            </a:pPr>
            <a:r>
              <a:rPr kumimoji="0" lang="de-DE" sz="1700" b="0" i="0" u="none" strike="noStrike" kern="1200" cap="none" spc="0" normalizeH="0" baseline="0" noProof="0" dirty="0" smtClean="0">
                <a:ln>
                  <a:noFill/>
                </a:ln>
                <a:solidFill>
                  <a:prstClr val="black"/>
                </a:solidFill>
                <a:effectLst/>
                <a:uLnTx/>
                <a:uFillTx/>
                <a:latin typeface="Calibri Light"/>
                <a:ea typeface="+mj-ea"/>
                <a:cs typeface="+mj-cs"/>
              </a:rPr>
              <a:t>Bietet Informationsgrundlage für Bewirtschaftung und Instandsetzung über gesamten </a:t>
            </a:r>
            <a:r>
              <a:rPr kumimoji="0" lang="de-DE" sz="1700" b="1" i="0" u="none" strike="noStrike" kern="1200" cap="none" spc="0" normalizeH="0" baseline="0" noProof="0" dirty="0" smtClean="0">
                <a:ln>
                  <a:noFill/>
                </a:ln>
                <a:solidFill>
                  <a:prstClr val="black"/>
                </a:solidFill>
                <a:effectLst/>
                <a:uLnTx/>
                <a:uFillTx/>
                <a:latin typeface="Calibri Light"/>
                <a:ea typeface="+mj-ea"/>
                <a:cs typeface="+mj-cs"/>
              </a:rPr>
              <a:t>Immobilienkreislauf</a:t>
            </a:r>
            <a:r>
              <a:rPr kumimoji="0" lang="de-DE" sz="1700" b="0" i="0" u="none" strike="noStrike" kern="1200" cap="none" spc="0" normalizeH="0" baseline="0" noProof="0" dirty="0" smtClean="0">
                <a:ln>
                  <a:noFill/>
                </a:ln>
                <a:solidFill>
                  <a:prstClr val="black"/>
                </a:solidFill>
                <a:effectLst/>
                <a:uLnTx/>
                <a:uFillTx/>
                <a:latin typeface="Calibri Light"/>
                <a:ea typeface="+mj-ea"/>
                <a:cs typeface="+mj-cs"/>
              </a:rPr>
              <a:t> </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098" y="2081840"/>
            <a:ext cx="3659239" cy="2340260"/>
          </a:xfrm>
          <a:prstGeom prst="rect">
            <a:avLst/>
          </a:prstGeom>
        </p:spPr>
      </p:pic>
      <p:sp>
        <p:nvSpPr>
          <p:cNvPr id="3" name="Rechteck 2"/>
          <p:cNvSpPr/>
          <p:nvPr/>
        </p:nvSpPr>
        <p:spPr>
          <a:xfrm>
            <a:off x="521549" y="693734"/>
            <a:ext cx="832592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a:ea typeface="+mn-ea"/>
                <a:cs typeface="+mn-cs"/>
              </a:rPr>
              <a:t>Nutzung moderner IT-Technologien für effizientes und kostensparendes Bauen und Betreiben von Gebäuden</a:t>
            </a:r>
            <a:endParaRPr kumimoji="0" lang="de-DE" sz="20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9" name="Titel 1"/>
          <p:cNvSpPr txBox="1">
            <a:spLocks/>
          </p:cNvSpPr>
          <p:nvPr/>
        </p:nvSpPr>
        <p:spPr>
          <a:xfrm>
            <a:off x="9252" y="86417"/>
            <a:ext cx="9164302" cy="607317"/>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Nachhaltiges Gebäudemanagement</a:t>
            </a:r>
          </a:p>
        </p:txBody>
      </p:sp>
    </p:spTree>
    <p:extLst>
      <p:ext uri="{BB962C8B-B14F-4D97-AF65-F5344CB8AC3E}">
        <p14:creationId xmlns:p14="http://schemas.microsoft.com/office/powerpoint/2010/main" val="565971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192175" y="1445141"/>
            <a:ext cx="6514736" cy="333168"/>
          </a:xfrm>
          <a:prstGeom prst="rect">
            <a:avLst/>
          </a:prstGeom>
        </p:spPr>
        <p:txBody>
          <a:bodyPr wrap="square">
            <a:spAutoFit/>
          </a:bodyPr>
          <a:lstStyle/>
          <a:p>
            <a:pPr marL="0" marR="0" lvl="0" indent="0" algn="l" defTabSz="677096" rtl="0" eaLnBrk="1" fontAlgn="auto" latinLnBrk="0" hangingPunct="1">
              <a:lnSpc>
                <a:spcPct val="100000"/>
              </a:lnSpc>
              <a:spcBef>
                <a:spcPct val="50000"/>
              </a:spcBef>
              <a:spcAft>
                <a:spcPts val="0"/>
              </a:spcAft>
              <a:buClr>
                <a:srgbClr val="4F81BD"/>
              </a:buClr>
              <a:buSzTx/>
              <a:buFontTx/>
              <a:buNone/>
              <a:tabLst/>
              <a:defRPr/>
            </a:pPr>
            <a:endParaRPr kumimoji="0" lang="de-DE" sz="1565" b="0" i="0" u="none" strike="noStrike" kern="0" cap="none" spc="0" normalizeH="0" baseline="0" noProof="0" dirty="0">
              <a:ln>
                <a:noFill/>
              </a:ln>
              <a:solidFill>
                <a:prstClr val="black"/>
              </a:solidFill>
              <a:effectLst/>
              <a:uLnTx/>
              <a:uFillTx/>
              <a:latin typeface="Calibri Light"/>
              <a:ea typeface="+mn-ea"/>
              <a:cs typeface="ＭＳ Ｐゴシック" charset="0"/>
            </a:endParaRPr>
          </a:p>
        </p:txBody>
      </p:sp>
      <p:sp>
        <p:nvSpPr>
          <p:cNvPr id="5" name="Inhaltsplatzhalter 4"/>
          <p:cNvSpPr>
            <a:spLocks noGrp="1"/>
          </p:cNvSpPr>
          <p:nvPr>
            <p:ph sz="half" idx="4294967295"/>
          </p:nvPr>
        </p:nvSpPr>
        <p:spPr>
          <a:xfrm>
            <a:off x="5004048" y="1347613"/>
            <a:ext cx="3944068" cy="2775831"/>
          </a:xfrm>
        </p:spPr>
        <p:txBody>
          <a:bodyPr>
            <a:noAutofit/>
          </a:bodyPr>
          <a:lstStyle/>
          <a:p>
            <a:pPr>
              <a:buClr>
                <a:srgbClr val="FFEA00"/>
              </a:buClr>
              <a:buFont typeface="Wingdings" panose="05000000000000000000" pitchFamily="2" charset="2"/>
              <a:buChar char="§"/>
            </a:pPr>
            <a:r>
              <a:rPr lang="de-DE" sz="1600" b="1" dirty="0" smtClean="0"/>
              <a:t>Integral</a:t>
            </a:r>
            <a:r>
              <a:rPr lang="de-DE" sz="1600" dirty="0" smtClean="0"/>
              <a:t> = Integriertes Konzept für mineralische Abfälle und Landmanagement</a:t>
            </a:r>
          </a:p>
          <a:p>
            <a:pPr>
              <a:buClr>
                <a:srgbClr val="FFEA00"/>
              </a:buClr>
              <a:buFont typeface="Wingdings" panose="05000000000000000000" pitchFamily="2" charset="2"/>
              <a:buChar char="§"/>
            </a:pPr>
            <a:r>
              <a:rPr lang="de-DE" sz="1600" dirty="0" smtClean="0"/>
              <a:t>Amt für Hochbau und Immobilienverwaltung ist </a:t>
            </a:r>
            <a:r>
              <a:rPr lang="de-DE" sz="1600" b="1" dirty="0" smtClean="0"/>
              <a:t>Praxispartner</a:t>
            </a:r>
            <a:r>
              <a:rPr lang="de-DE" sz="1600" dirty="0" smtClean="0"/>
              <a:t> der TU Dresden</a:t>
            </a:r>
          </a:p>
          <a:p>
            <a:pPr>
              <a:buClr>
                <a:srgbClr val="FFEA00"/>
              </a:buClr>
              <a:buFont typeface="Wingdings" panose="05000000000000000000" pitchFamily="2" charset="2"/>
              <a:buChar char="§"/>
            </a:pPr>
            <a:r>
              <a:rPr lang="de-DE" sz="1600" b="1" dirty="0" smtClean="0"/>
              <a:t>Integral </a:t>
            </a:r>
            <a:r>
              <a:rPr lang="de-DE" sz="1600" dirty="0"/>
              <a:t>stärkt Stadt-Land-Beziehungen durch die Entwicklung einer nachhaltigen Kreislaufwirtschaft für mineralische </a:t>
            </a:r>
            <a:r>
              <a:rPr lang="de-DE" sz="1600" dirty="0" smtClean="0"/>
              <a:t>Bauabfallfraktionen</a:t>
            </a:r>
          </a:p>
        </p:txBody>
      </p:sp>
      <p:sp>
        <p:nvSpPr>
          <p:cNvPr id="14" name="Textfeld 13"/>
          <p:cNvSpPr txBox="1"/>
          <p:nvPr/>
        </p:nvSpPr>
        <p:spPr>
          <a:xfrm>
            <a:off x="296525" y="4499292"/>
            <a:ext cx="1272420" cy="165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smtClean="0">
                <a:ln>
                  <a:noFill/>
                </a:ln>
                <a:solidFill>
                  <a:prstClr val="white"/>
                </a:solidFill>
                <a:effectLst/>
                <a:uLnTx/>
                <a:uFillTx/>
                <a:latin typeface="Calibri Light"/>
                <a:ea typeface="+mn-ea"/>
                <a:cs typeface="+mn-cs"/>
              </a:rPr>
              <a:t>© </a:t>
            </a:r>
            <a:r>
              <a:rPr kumimoji="0" lang="de-DE" sz="700" b="0" i="0" u="none" strike="noStrike" kern="1200" cap="none" spc="0" normalizeH="0" baseline="0" noProof="0" dirty="0" smtClean="0">
                <a:ln>
                  <a:noFill/>
                </a:ln>
                <a:solidFill>
                  <a:prstClr val="white"/>
                </a:solidFill>
                <a:effectLst/>
                <a:uLnTx/>
                <a:uFillTx/>
                <a:latin typeface="Calibri Light"/>
                <a:ea typeface="+mn-ea"/>
                <a:cs typeface="+mn-cs"/>
              </a:rPr>
              <a:t>Amt für Hochbau und Immobilienverwaltung</a:t>
            </a:r>
            <a:endParaRPr kumimoji="0" lang="de-DE" sz="7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Titel 1"/>
          <p:cNvSpPr txBox="1">
            <a:spLocks/>
          </p:cNvSpPr>
          <p:nvPr/>
        </p:nvSpPr>
        <p:spPr>
          <a:xfrm>
            <a:off x="3448" y="96474"/>
            <a:ext cx="9164302" cy="1179131"/>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Ressource Material</a:t>
            </a:r>
            <a:r>
              <a:rPr kumimoji="0" lang="de-DE" sz="3200" b="0" i="0" u="none" strike="noStrike" kern="1200" cap="none" spc="0" normalizeH="0" baseline="0" noProof="0" dirty="0">
                <a:ln>
                  <a:noFill/>
                </a:ln>
                <a:solidFill>
                  <a:prstClr val="black"/>
                </a:solidFill>
                <a:effectLst/>
                <a:uLnTx/>
                <a:uFillTx/>
                <a:latin typeface="Calibri"/>
                <a:ea typeface="+mj-ea"/>
                <a:cs typeface="+mj-cs"/>
              </a:rPr>
              <a:t/>
            </a:r>
            <a:br>
              <a:rPr kumimoji="0" lang="de-DE" sz="3200" b="0" i="0" u="none" strike="noStrike" kern="1200" cap="none" spc="0" normalizeH="0" baseline="0" noProof="0" dirty="0">
                <a:ln>
                  <a:noFill/>
                </a:ln>
                <a:solidFill>
                  <a:prstClr val="black"/>
                </a:solidFill>
                <a:effectLst/>
                <a:uLnTx/>
                <a:uFillTx/>
                <a:latin typeface="Calibri"/>
                <a:ea typeface="+mj-ea"/>
                <a:cs typeface="+mj-cs"/>
              </a:rPr>
            </a:br>
            <a:r>
              <a:rPr kumimoji="0" lang="de-DE" sz="2400" b="0" i="0" u="none" strike="noStrike" kern="1200" cap="none" spc="0" normalizeH="0" baseline="0" noProof="0" dirty="0" smtClean="0">
                <a:ln>
                  <a:noFill/>
                </a:ln>
                <a:solidFill>
                  <a:prstClr val="black"/>
                </a:solidFill>
                <a:effectLst/>
                <a:uLnTx/>
                <a:uFillTx/>
                <a:latin typeface="Calibri"/>
                <a:ea typeface="+mj-ea"/>
                <a:cs typeface="+mj-cs"/>
              </a:rPr>
              <a:t>„Graue </a:t>
            </a:r>
            <a:r>
              <a:rPr kumimoji="0" lang="de-DE" sz="2400" b="0" i="0" u="none" strike="noStrike" kern="1200" cap="none" spc="0" normalizeH="0" baseline="0" noProof="0" dirty="0">
                <a:ln>
                  <a:noFill/>
                </a:ln>
                <a:solidFill>
                  <a:prstClr val="black"/>
                </a:solidFill>
                <a:effectLst/>
                <a:uLnTx/>
                <a:uFillTx/>
                <a:latin typeface="Calibri"/>
                <a:ea typeface="+mj-ea"/>
                <a:cs typeface="+mj-cs"/>
              </a:rPr>
              <a:t>Energie“ – Pilotprojekt INTEGRAL</a:t>
            </a:r>
          </a:p>
        </p:txBody>
      </p:sp>
      <p:pic>
        <p:nvPicPr>
          <p:cNvPr id="2" name="Grafik 1"/>
          <p:cNvPicPr>
            <a:picLocks noChangeAspect="1"/>
          </p:cNvPicPr>
          <p:nvPr/>
        </p:nvPicPr>
        <p:blipFill>
          <a:blip r:embed="rId3"/>
          <a:stretch>
            <a:fillRect/>
          </a:stretch>
        </p:blipFill>
        <p:spPr>
          <a:xfrm>
            <a:off x="149217" y="1347614"/>
            <a:ext cx="4854831" cy="3295694"/>
          </a:xfrm>
          <a:prstGeom prst="rect">
            <a:avLst/>
          </a:prstGeom>
        </p:spPr>
      </p:pic>
      <p:pic>
        <p:nvPicPr>
          <p:cNvPr id="3" name="Grafik 2"/>
          <p:cNvPicPr>
            <a:picLocks noChangeAspect="1"/>
          </p:cNvPicPr>
          <p:nvPr/>
        </p:nvPicPr>
        <p:blipFill>
          <a:blip r:embed="rId4"/>
          <a:stretch>
            <a:fillRect/>
          </a:stretch>
        </p:blipFill>
        <p:spPr>
          <a:xfrm>
            <a:off x="8100392" y="281583"/>
            <a:ext cx="847725" cy="561975"/>
          </a:xfrm>
          <a:prstGeom prst="rect">
            <a:avLst/>
          </a:prstGeom>
        </p:spPr>
      </p:pic>
      <p:pic>
        <p:nvPicPr>
          <p:cNvPr id="4" name="Grafik 3"/>
          <p:cNvPicPr>
            <a:picLocks noChangeAspect="1"/>
          </p:cNvPicPr>
          <p:nvPr/>
        </p:nvPicPr>
        <p:blipFill>
          <a:blip r:embed="rId5"/>
          <a:stretch>
            <a:fillRect/>
          </a:stretch>
        </p:blipFill>
        <p:spPr>
          <a:xfrm>
            <a:off x="5076056" y="4145111"/>
            <a:ext cx="3876678" cy="521576"/>
          </a:xfrm>
          <a:prstGeom prst="rect">
            <a:avLst/>
          </a:prstGeom>
        </p:spPr>
      </p:pic>
    </p:spTree>
    <p:extLst>
      <p:ext uri="{BB962C8B-B14F-4D97-AF65-F5344CB8AC3E}">
        <p14:creationId xmlns:p14="http://schemas.microsoft.com/office/powerpoint/2010/main" val="3917591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87CF-D376-5241-85AE-A6583F1782C7}"/>
              </a:ext>
            </a:extLst>
          </p:cNvPr>
          <p:cNvSpPr>
            <a:spLocks noGrp="1"/>
          </p:cNvSpPr>
          <p:nvPr>
            <p:ph type="ctrTitle"/>
          </p:nvPr>
        </p:nvSpPr>
        <p:spPr/>
        <p:txBody>
          <a:bodyPr/>
          <a:lstStyle/>
          <a:p>
            <a:r>
              <a:rPr lang="de-DE" sz="3600" dirty="0" smtClean="0"/>
              <a:t>Beispiel: Dresdner Begrünungssatzung</a:t>
            </a:r>
            <a:endParaRPr lang="en-VN" sz="3600" dirty="0"/>
          </a:p>
        </p:txBody>
      </p:sp>
      <p:sp>
        <p:nvSpPr>
          <p:cNvPr id="6" name="Date Placeholder 5">
            <a:extLst>
              <a:ext uri="{FF2B5EF4-FFF2-40B4-BE49-F238E27FC236}">
                <a16:creationId xmlns:a16="http://schemas.microsoft.com/office/drawing/2014/main" id="{8B93D223-A062-7144-9C33-FD7C4D61395C}"/>
              </a:ext>
            </a:extLst>
          </p:cNvPr>
          <p:cNvSpPr>
            <a:spLocks noGrp="1"/>
          </p:cNvSpPr>
          <p:nvPr>
            <p:ph type="dt" sz="half"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31. August 2022</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51913EAD-956B-234D-BF82-1B3DA7C266C8}"/>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smtClean="0">
                <a:ln>
                  <a:noFill/>
                </a:ln>
                <a:solidFill>
                  <a:srgbClr val="000000"/>
                </a:solidFill>
                <a:effectLst/>
                <a:uLnTx/>
                <a:uFillTx/>
                <a:latin typeface="Calibri"/>
                <a:ea typeface="+mn-ea"/>
                <a:cs typeface="+mn-cs"/>
              </a:rPr>
              <a:t>Umweltamt</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Foliennummernplatzhalter 2"/>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Folie </a:t>
            </a:r>
            <a:fld id="{01810A45-1857-4C7D-B2E6-5371A332287C}" type="slidenum">
              <a:rPr kumimoji="0" lang="de-DE"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16381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7436" y="130508"/>
            <a:ext cx="7755784" cy="497344"/>
          </a:xfrm>
        </p:spPr>
        <p:txBody>
          <a:bodyPr>
            <a:normAutofit/>
          </a:bodyPr>
          <a:lstStyle/>
          <a:p>
            <a:pPr algn="l"/>
            <a:r>
              <a:rPr lang="de-DE" sz="2200" dirty="0" smtClean="0"/>
              <a:t>Grundsätzliche Ziele der Begrünungssatzung</a:t>
            </a:r>
            <a:endParaRPr lang="de-DE" sz="2200" dirty="0"/>
          </a:p>
        </p:txBody>
      </p:sp>
      <p:sp>
        <p:nvSpPr>
          <p:cNvPr id="3" name="Inhaltsplatzhalter 2"/>
          <p:cNvSpPr>
            <a:spLocks noGrp="1"/>
          </p:cNvSpPr>
          <p:nvPr>
            <p:ph idx="1"/>
          </p:nvPr>
        </p:nvSpPr>
        <p:spPr>
          <a:xfrm>
            <a:off x="542951" y="634883"/>
            <a:ext cx="5325193" cy="1634208"/>
          </a:xfrm>
        </p:spPr>
        <p:txBody>
          <a:bodyPr>
            <a:normAutofit fontScale="70000" lnSpcReduction="20000"/>
          </a:bodyPr>
          <a:lstStyle/>
          <a:p>
            <a:pPr>
              <a:spcBef>
                <a:spcPts val="600"/>
              </a:spcBef>
              <a:buFont typeface="Wingdings" panose="05000000000000000000" pitchFamily="2" charset="2"/>
              <a:buChar char="Ø"/>
            </a:pPr>
            <a:r>
              <a:rPr lang="de-DE" dirty="0" smtClean="0"/>
              <a:t>Erhöhung des Grünanteils in der Stadt</a:t>
            </a:r>
          </a:p>
          <a:p>
            <a:pPr>
              <a:spcBef>
                <a:spcPts val="600"/>
              </a:spcBef>
              <a:buFont typeface="Wingdings" panose="05000000000000000000" pitchFamily="2" charset="2"/>
              <a:buChar char="Ø"/>
            </a:pPr>
            <a:r>
              <a:rPr lang="de-DE" dirty="0" smtClean="0"/>
              <a:t>Reduzierung der Versiegelung</a:t>
            </a:r>
          </a:p>
          <a:p>
            <a:pPr>
              <a:spcBef>
                <a:spcPts val="600"/>
              </a:spcBef>
              <a:buFont typeface="Wingdings" panose="05000000000000000000" pitchFamily="2" charset="2"/>
              <a:buChar char="Ø"/>
            </a:pPr>
            <a:r>
              <a:rPr lang="de-DE" dirty="0" smtClean="0"/>
              <a:t>Nutzung der Flächenpotentiale von Gebäuden</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75864"/>
            <a:ext cx="3338689" cy="2234990"/>
          </a:xfrm>
          <a:prstGeom prst="rect">
            <a:avLst/>
          </a:prstGeom>
        </p:spPr>
      </p:pic>
      <p:sp>
        <p:nvSpPr>
          <p:cNvPr id="6" name="Textfeld 5"/>
          <p:cNvSpPr txBox="1"/>
          <p:nvPr/>
        </p:nvSpPr>
        <p:spPr>
          <a:xfrm>
            <a:off x="542951" y="2269091"/>
            <a:ext cx="7750269" cy="2654573"/>
          </a:xfrm>
          <a:prstGeom prst="rect">
            <a:avLst/>
          </a:prstGeom>
          <a:noFill/>
        </p:spPr>
        <p:txBody>
          <a:bodyPr wrap="square" rtlCol="0">
            <a:spAutoFit/>
          </a:bodyPr>
          <a:lstStyle/>
          <a:p>
            <a:pPr marL="355600" marR="0" lvl="0" indent="-355600" algn="l" defTabSz="982663"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de-DE" sz="1800" b="0" i="0" u="none" strike="noStrike" kern="1200" cap="none" spc="0" normalizeH="0" baseline="0" noProof="0" dirty="0">
                <a:ln>
                  <a:noFill/>
                </a:ln>
                <a:solidFill>
                  <a:prstClr val="black"/>
                </a:solidFill>
                <a:effectLst/>
                <a:uLnTx/>
                <a:uFillTx/>
                <a:latin typeface="Calibri Light"/>
                <a:ea typeface="+mn-ea"/>
                <a:cs typeface="+mn-cs"/>
              </a:rPr>
              <a:t>Regenwasserrückhalt und –</a:t>
            </a:r>
            <a:r>
              <a:rPr kumimoji="0" lang="de-DE" sz="1800" b="0" i="0" u="none" strike="noStrike" kern="1200" cap="none" spc="0" normalizeH="0" baseline="0" noProof="0" dirty="0" err="1">
                <a:ln>
                  <a:noFill/>
                </a:ln>
                <a:solidFill>
                  <a:prstClr val="black"/>
                </a:solidFill>
                <a:effectLst/>
                <a:uLnTx/>
                <a:uFillTx/>
                <a:latin typeface="Calibri Light"/>
                <a:ea typeface="+mn-ea"/>
                <a:cs typeface="+mn-cs"/>
              </a:rPr>
              <a:t>speicherung</a:t>
            </a:r>
            <a:r>
              <a:rPr kumimoji="0" lang="de-DE" sz="1800" b="0" i="0" u="none" strike="noStrike" kern="1200" cap="none" spc="0" normalizeH="0" baseline="0" noProof="0" dirty="0">
                <a:ln>
                  <a:noFill/>
                </a:ln>
                <a:solidFill>
                  <a:prstClr val="black"/>
                </a:solidFill>
                <a:effectLst/>
                <a:uLnTx/>
                <a:uFillTx/>
                <a:latin typeface="Calibri Light"/>
                <a:ea typeface="+mn-ea"/>
                <a:cs typeface="+mn-cs"/>
              </a:rPr>
              <a:t> auf dem Grundstück</a:t>
            </a:r>
          </a:p>
          <a:p>
            <a:pPr marL="0" marR="0" lvl="0" indent="0" algn="l" defTabSz="358775" rtl="0" eaLnBrk="1" fontAlgn="auto" latinLnBrk="0" hangingPunct="1">
              <a:lnSpc>
                <a:spcPct val="100000"/>
              </a:lnSpc>
              <a:spcBef>
                <a:spcPts val="0"/>
              </a:spcBef>
              <a:spcAft>
                <a:spcPts val="30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Light"/>
                <a:ea typeface="+mn-ea"/>
                <a:cs typeface="+mn-cs"/>
                <a:sym typeface="Symbol"/>
              </a:rPr>
              <a:t>	</a:t>
            </a:r>
            <a:r>
              <a:rPr kumimoji="0" lang="de-DE" sz="1800" b="0" i="0" u="none" strike="noStrike" kern="1200" cap="none" spc="0" normalizeH="0" baseline="0" noProof="0" dirty="0">
                <a:ln>
                  <a:noFill/>
                </a:ln>
                <a:solidFill>
                  <a:prstClr val="black"/>
                </a:solidFill>
                <a:effectLst/>
                <a:uLnTx/>
                <a:uFillTx/>
                <a:latin typeface="Calibri Light"/>
                <a:ea typeface="+mn-ea"/>
                <a:cs typeface="+mn-cs"/>
              </a:rPr>
              <a:t> Entlastung des Abwassernetzes bei 	Starkregenereignissen</a:t>
            </a:r>
          </a:p>
          <a:p>
            <a:pPr marL="0" marR="0" lvl="0" indent="0" algn="l" defTabSz="358775" rtl="0" eaLnBrk="1" fontAlgn="auto" latinLnBrk="0" hangingPunct="1">
              <a:lnSpc>
                <a:spcPct val="100000"/>
              </a:lnSpc>
              <a:spcBef>
                <a:spcPts val="0"/>
              </a:spcBef>
              <a:spcAft>
                <a:spcPts val="30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Light"/>
                <a:ea typeface="+mn-ea"/>
                <a:cs typeface="+mn-cs"/>
                <a:sym typeface="Symbol"/>
              </a:rPr>
              <a:t>	 </a:t>
            </a:r>
            <a:r>
              <a:rPr kumimoji="0" lang="de-DE" sz="1800" b="0" i="0" u="none" strike="noStrike" kern="1200" cap="none" spc="0" normalizeH="0" baseline="0" noProof="0" dirty="0">
                <a:ln>
                  <a:noFill/>
                </a:ln>
                <a:solidFill>
                  <a:prstClr val="black"/>
                </a:solidFill>
                <a:effectLst/>
                <a:uLnTx/>
                <a:uFillTx/>
                <a:latin typeface="Calibri Light"/>
                <a:ea typeface="+mn-ea"/>
                <a:cs typeface="+mn-cs"/>
              </a:rPr>
              <a:t>Versorgung der Vegetation mit Wasser </a:t>
            </a:r>
            <a:r>
              <a:rPr kumimoji="0" lang="de-DE" sz="1800" b="0" i="0" u="none" strike="noStrike" kern="1200" cap="none" spc="0" normalizeH="0" baseline="0" noProof="0" dirty="0" smtClean="0">
                <a:ln>
                  <a:noFill/>
                </a:ln>
                <a:solidFill>
                  <a:prstClr val="black"/>
                </a:solidFill>
                <a:effectLst/>
                <a:uLnTx/>
                <a:uFillTx/>
                <a:latin typeface="Calibri Light"/>
                <a:ea typeface="+mn-ea"/>
                <a:cs typeface="+mn-cs"/>
              </a:rPr>
              <a:t>während </a:t>
            </a:r>
            <a:r>
              <a:rPr kumimoji="0" lang="de-DE" sz="1800" b="0" i="0" u="none" strike="noStrike" kern="1200" cap="none" spc="0" normalizeH="0" baseline="0" noProof="0" dirty="0">
                <a:ln>
                  <a:noFill/>
                </a:ln>
                <a:solidFill>
                  <a:prstClr val="black"/>
                </a:solidFill>
                <a:effectLst/>
                <a:uLnTx/>
                <a:uFillTx/>
                <a:latin typeface="Calibri Light"/>
                <a:ea typeface="+mn-ea"/>
                <a:cs typeface="+mn-cs"/>
              </a:rPr>
              <a:t>Trockenperioden</a:t>
            </a:r>
          </a:p>
          <a:p>
            <a:pPr marL="0" marR="0" lvl="0" indent="0" algn="l" defTabSz="358775" rtl="0" eaLnBrk="1" fontAlgn="auto" latinLnBrk="0" hangingPunct="1">
              <a:lnSpc>
                <a:spcPct val="100000"/>
              </a:lnSpc>
              <a:spcBef>
                <a:spcPts val="0"/>
              </a:spcBef>
              <a:spcAft>
                <a:spcPts val="30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Light"/>
                <a:ea typeface="+mn-ea"/>
                <a:cs typeface="+mn-cs"/>
                <a:sym typeface="Symbol"/>
              </a:rPr>
              <a:t>	 </a:t>
            </a:r>
            <a:r>
              <a:rPr kumimoji="0" lang="de-DE" sz="1800" b="0" i="0" u="none" strike="noStrike" kern="1200" cap="none" spc="0" normalizeH="0" baseline="0" noProof="0" dirty="0">
                <a:ln>
                  <a:noFill/>
                </a:ln>
                <a:solidFill>
                  <a:prstClr val="black"/>
                </a:solidFill>
                <a:effectLst/>
                <a:uLnTx/>
                <a:uFillTx/>
                <a:latin typeface="Calibri Light"/>
                <a:ea typeface="+mn-ea"/>
                <a:cs typeface="+mn-cs"/>
              </a:rPr>
              <a:t>Förderung der Verdunstung </a:t>
            </a:r>
            <a:r>
              <a:rPr kumimoji="0" lang="de-DE" sz="1800" b="0" i="0" u="none" strike="noStrike" kern="1200" cap="none" spc="0" normalizeH="0" baseline="0" noProof="0" dirty="0">
                <a:ln>
                  <a:noFill/>
                </a:ln>
                <a:solidFill>
                  <a:prstClr val="black"/>
                </a:solidFill>
                <a:effectLst/>
                <a:uLnTx/>
                <a:uFillTx/>
                <a:latin typeface="Calibri Light"/>
                <a:ea typeface="+mn-ea"/>
                <a:cs typeface="+mn-cs"/>
                <a:sym typeface="Symbol"/>
              </a:rPr>
              <a:t> positive 	mikroklimatische Wirkung</a:t>
            </a:r>
          </a:p>
          <a:p>
            <a:pPr marL="0" marR="0" lvl="0" indent="0" algn="l" defTabSz="355600" rtl="0" eaLnBrk="1" fontAlgn="auto" latinLnBrk="0" hangingPunct="1">
              <a:lnSpc>
                <a:spcPct val="100000"/>
              </a:lnSpc>
              <a:spcBef>
                <a:spcPts val="600"/>
              </a:spcBef>
              <a:spcAft>
                <a:spcPts val="300"/>
              </a:spcAft>
              <a:buClrTx/>
              <a:buSzTx/>
              <a:buFont typeface="Wingdings" panose="05000000000000000000" pitchFamily="2" charset="2"/>
              <a:buChar char="§"/>
              <a:tabLst/>
              <a:defRPr/>
            </a:pPr>
            <a:r>
              <a:rPr kumimoji="0" lang="de-DE" sz="1800" b="0" i="0" u="none" strike="noStrike" kern="1200" cap="none" spc="0" normalizeH="0" baseline="0" noProof="0" dirty="0">
                <a:ln>
                  <a:noFill/>
                </a:ln>
                <a:solidFill>
                  <a:prstClr val="black"/>
                </a:solidFill>
                <a:effectLst/>
                <a:uLnTx/>
                <a:uFillTx/>
                <a:latin typeface="Calibri Light"/>
                <a:ea typeface="+mn-ea"/>
                <a:cs typeface="+mn-cs"/>
                <a:sym typeface="Symbol"/>
              </a:rPr>
              <a:t>	Erhöhung der Flächen für </a:t>
            </a:r>
            <a:r>
              <a:rPr kumimoji="0" lang="de-DE" sz="1800" b="0" i="0" u="none" strike="noStrike" kern="1200" cap="none" spc="0" normalizeH="0" baseline="0" noProof="0" dirty="0" smtClean="0">
                <a:ln>
                  <a:noFill/>
                </a:ln>
                <a:solidFill>
                  <a:prstClr val="black"/>
                </a:solidFill>
                <a:effectLst/>
                <a:uLnTx/>
                <a:uFillTx/>
                <a:latin typeface="Calibri Light"/>
                <a:ea typeface="+mn-ea"/>
                <a:cs typeface="+mn-cs"/>
                <a:sym typeface="Symbol"/>
              </a:rPr>
              <a:t>Arten/Biotope</a:t>
            </a:r>
            <a:r>
              <a:rPr kumimoji="0" lang="de-DE" sz="1800" b="0" i="0" u="none" strike="noStrike" kern="1200" cap="none" spc="0" normalizeH="0" baseline="0" noProof="0" dirty="0">
                <a:ln>
                  <a:noFill/>
                </a:ln>
                <a:solidFill>
                  <a:prstClr val="black"/>
                </a:solidFill>
                <a:effectLst/>
                <a:uLnTx/>
                <a:uFillTx/>
                <a:latin typeface="Calibri Light"/>
                <a:ea typeface="+mn-ea"/>
                <a:cs typeface="+mn-cs"/>
                <a:sym typeface="Symbol"/>
              </a:rPr>
              <a:t>	</a:t>
            </a:r>
            <a:r>
              <a:rPr kumimoji="0" lang="de-DE" sz="1800" b="0" i="0" u="none" strike="noStrike" kern="1200" cap="none" spc="0" normalizeH="0" baseline="0" noProof="0" dirty="0" smtClean="0">
                <a:ln>
                  <a:noFill/>
                </a:ln>
                <a:solidFill>
                  <a:prstClr val="black"/>
                </a:solidFill>
                <a:effectLst/>
                <a:uLnTx/>
                <a:uFillTx/>
                <a:latin typeface="Calibri Light"/>
                <a:ea typeface="+mn-ea"/>
                <a:cs typeface="+mn-cs"/>
                <a:sym typeface="Symbol"/>
              </a:rPr>
              <a:t> </a:t>
            </a:r>
            <a:r>
              <a:rPr kumimoji="0" lang="de-DE" sz="1800" b="0" i="0" u="none" strike="noStrike" kern="1200" cap="none" spc="0" normalizeH="0" baseline="0" noProof="0" dirty="0">
                <a:ln>
                  <a:noFill/>
                </a:ln>
                <a:solidFill>
                  <a:prstClr val="black"/>
                </a:solidFill>
                <a:effectLst/>
                <a:uLnTx/>
                <a:uFillTx/>
                <a:latin typeface="Calibri Light"/>
                <a:ea typeface="+mn-ea"/>
                <a:cs typeface="+mn-cs"/>
                <a:sym typeface="Symbol"/>
              </a:rPr>
              <a:t>Förderung Biotopverbund</a:t>
            </a:r>
          </a:p>
          <a:p>
            <a:pPr marL="355600" marR="0" lvl="0" indent="-355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de-DE" sz="1800" b="0" i="0" u="none" strike="noStrike" kern="1200" cap="none" spc="0" normalizeH="0" baseline="0" noProof="0" dirty="0">
                <a:ln>
                  <a:noFill/>
                </a:ln>
                <a:solidFill>
                  <a:prstClr val="black"/>
                </a:solidFill>
                <a:effectLst/>
                <a:uLnTx/>
                <a:uFillTx/>
                <a:latin typeface="Calibri Light"/>
                <a:ea typeface="+mn-ea"/>
                <a:cs typeface="+mn-cs"/>
              </a:rPr>
              <a:t>Bindung von </a:t>
            </a:r>
            <a:r>
              <a:rPr kumimoji="0" lang="de-DE" sz="1800" b="0" i="0" u="none" strike="noStrike" kern="1200" cap="none" spc="0" normalizeH="0" baseline="0" noProof="0" dirty="0" smtClean="0">
                <a:ln>
                  <a:noFill/>
                </a:ln>
                <a:solidFill>
                  <a:prstClr val="black"/>
                </a:solidFill>
                <a:effectLst/>
                <a:uLnTx/>
                <a:uFillTx/>
                <a:latin typeface="Calibri Light"/>
                <a:ea typeface="+mn-ea"/>
                <a:cs typeface="+mn-cs"/>
              </a:rPr>
              <a:t>Luftschadstoffen      </a:t>
            </a:r>
            <a:r>
              <a:rPr kumimoji="0" lang="de-DE" sz="1800" b="0" i="0" u="none" strike="noStrike" kern="1200" cap="none" spc="0" normalizeH="0" baseline="0" noProof="0" dirty="0" smtClean="0">
                <a:ln>
                  <a:noFill/>
                </a:ln>
                <a:solidFill>
                  <a:prstClr val="black"/>
                </a:solidFill>
                <a:effectLst/>
                <a:uLnTx/>
                <a:uFillTx/>
                <a:latin typeface="Calibri Light"/>
                <a:ea typeface="+mn-ea"/>
                <a:cs typeface="+mn-cs"/>
                <a:sym typeface="Symbol"/>
              </a:rPr>
              <a:t> </a:t>
            </a:r>
            <a:r>
              <a:rPr kumimoji="0" lang="de-DE" sz="1800" b="0" i="0" u="none" strike="noStrike" kern="1200" cap="none" spc="0" normalizeH="0" baseline="0" noProof="0" dirty="0">
                <a:ln>
                  <a:noFill/>
                </a:ln>
                <a:solidFill>
                  <a:prstClr val="black"/>
                </a:solidFill>
                <a:effectLst/>
                <a:uLnTx/>
                <a:uFillTx/>
                <a:latin typeface="Calibri Light"/>
                <a:ea typeface="+mn-ea"/>
                <a:cs typeface="+mn-cs"/>
                <a:sym typeface="Symbol"/>
              </a:rPr>
              <a:t>Verbesserung der Luftqualität</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Light"/>
              <a:ea typeface="+mn-ea"/>
              <a:cs typeface="+mn-cs"/>
              <a:sym typeface="Symbo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7" name="Pfeil nach unten 6"/>
          <p:cNvSpPr/>
          <p:nvPr/>
        </p:nvSpPr>
        <p:spPr>
          <a:xfrm>
            <a:off x="642319" y="1783495"/>
            <a:ext cx="140617" cy="45918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7661064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395536" y="771550"/>
            <a:ext cx="8380384" cy="3521373"/>
          </a:xfrm>
          <a:prstGeom prst="rect">
            <a:avLst/>
          </a:prstGeom>
        </p:spPr>
      </p:pic>
    </p:spTree>
    <p:extLst>
      <p:ext uri="{BB962C8B-B14F-4D97-AF65-F5344CB8AC3E}">
        <p14:creationId xmlns:p14="http://schemas.microsoft.com/office/powerpoint/2010/main" val="10412961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260563" y="195486"/>
            <a:ext cx="8665543" cy="4896544"/>
          </a:xfrm>
          <a:prstGeom prst="rect">
            <a:avLst/>
          </a:prstGeom>
        </p:spPr>
      </p:pic>
      <p:sp>
        <p:nvSpPr>
          <p:cNvPr id="2" name="Textfeld 1"/>
          <p:cNvSpPr txBox="1"/>
          <p:nvPr/>
        </p:nvSpPr>
        <p:spPr>
          <a:xfrm>
            <a:off x="3419872" y="771550"/>
            <a:ext cx="1656184" cy="307777"/>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Anzahl der Dächer</a:t>
            </a:r>
            <a:endParaRPr kumimoji="0" lang="de-DE" sz="1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 name="Rechteck 3"/>
          <p:cNvSpPr/>
          <p:nvPr/>
        </p:nvSpPr>
        <p:spPr>
          <a:xfrm>
            <a:off x="8676456" y="2787774"/>
            <a:ext cx="144016" cy="144016"/>
          </a:xfrm>
          <a:prstGeom prst="rect">
            <a:avLst/>
          </a:prstGeom>
          <a:solidFill>
            <a:srgbClr val="FFED00"/>
          </a:solidFill>
          <a:ln>
            <a:solidFill>
              <a:srgbClr val="FFF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Rechteck 4"/>
          <p:cNvSpPr/>
          <p:nvPr/>
        </p:nvSpPr>
        <p:spPr>
          <a:xfrm>
            <a:off x="323528" y="2715766"/>
            <a:ext cx="144016" cy="144016"/>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4075571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adline of slide layout &quot;Numnerations, two columns&quot;&#10;">
            <a:extLst>
              <a:ext uri="{FF2B5EF4-FFF2-40B4-BE49-F238E27FC236}">
                <a16:creationId xmlns:a16="http://schemas.microsoft.com/office/drawing/2014/main" id="{B8A9C537-E638-DD4E-9286-9351DD00A2F7}"/>
              </a:ext>
            </a:extLst>
          </p:cNvPr>
          <p:cNvSpPr>
            <a:spLocks noGrp="1"/>
          </p:cNvSpPr>
          <p:nvPr>
            <p:ph type="title"/>
          </p:nvPr>
        </p:nvSpPr>
        <p:spPr/>
        <p:txBody>
          <a:bodyPr/>
          <a:lstStyle/>
          <a:p>
            <a:r>
              <a:rPr lang="de-DE" sz="3200" dirty="0" smtClean="0"/>
              <a:t>Ziele der Satzung</a:t>
            </a:r>
            <a:endParaRPr lang="de-DE" sz="3200" dirty="0"/>
          </a:p>
        </p:txBody>
      </p:sp>
      <p:sp>
        <p:nvSpPr>
          <p:cNvPr id="6" name="Text Placeholder 5" descr="Two-column textbox">
            <a:extLst>
              <a:ext uri="{FF2B5EF4-FFF2-40B4-BE49-F238E27FC236}">
                <a16:creationId xmlns:a16="http://schemas.microsoft.com/office/drawing/2014/main" id="{47B26ECD-4B14-B146-A8CE-7F7FC92632DF}"/>
              </a:ext>
            </a:extLst>
          </p:cNvPr>
          <p:cNvSpPr>
            <a:spLocks noGrp="1"/>
          </p:cNvSpPr>
          <p:nvPr>
            <p:ph type="body" sz="quarter" idx="13"/>
          </p:nvPr>
        </p:nvSpPr>
        <p:spPr/>
        <p:txBody>
          <a:bodyPr/>
          <a:lstStyle/>
          <a:p>
            <a:pPr lvl="0"/>
            <a:r>
              <a:rPr lang="de-DE" sz="2000" dirty="0"/>
              <a:t>Erhöhung des Anteils </a:t>
            </a:r>
            <a:r>
              <a:rPr lang="de-DE" sz="2000" dirty="0" smtClean="0"/>
              <a:t>an:</a:t>
            </a:r>
          </a:p>
          <a:p>
            <a:pPr lvl="1"/>
            <a:r>
              <a:rPr lang="de-DE" sz="1600" dirty="0" smtClean="0"/>
              <a:t>begrünten Dachflächen</a:t>
            </a:r>
          </a:p>
          <a:p>
            <a:pPr lvl="1"/>
            <a:r>
              <a:rPr lang="de-DE" sz="1600" dirty="0" smtClean="0"/>
              <a:t>begrünten </a:t>
            </a:r>
            <a:r>
              <a:rPr lang="de-DE" sz="1600" dirty="0"/>
              <a:t>Fassaden und </a:t>
            </a:r>
            <a:endParaRPr lang="de-DE" sz="1600" dirty="0" smtClean="0"/>
          </a:p>
          <a:p>
            <a:pPr lvl="1"/>
            <a:r>
              <a:rPr lang="de-DE" sz="1600" dirty="0" smtClean="0"/>
              <a:t>begrünten </a:t>
            </a:r>
            <a:r>
              <a:rPr lang="de-DE" sz="1600" dirty="0"/>
              <a:t>Freiflächen im </a:t>
            </a:r>
            <a:r>
              <a:rPr lang="de-DE" sz="1600" dirty="0" smtClean="0"/>
              <a:t>Stadtgebiet</a:t>
            </a:r>
            <a:endParaRPr lang="de-DE" sz="1600" dirty="0"/>
          </a:p>
          <a:p>
            <a:r>
              <a:rPr lang="de-DE" sz="2000" dirty="0" smtClean="0"/>
              <a:t>Förderung der Gestaltung eines grüneren Stadtraums</a:t>
            </a:r>
            <a:endParaRPr lang="en-VN" sz="1800" dirty="0"/>
          </a:p>
        </p:txBody>
      </p:sp>
      <p:sp>
        <p:nvSpPr>
          <p:cNvPr id="7" name="Date Placeholder 6">
            <a:extLst>
              <a:ext uri="{FF2B5EF4-FFF2-40B4-BE49-F238E27FC236}">
                <a16:creationId xmlns:a16="http://schemas.microsoft.com/office/drawing/2014/main" id="{F4ADF6A7-5258-7C42-B6CA-7A50299CA43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31. August 2022</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8">
            <a:extLst>
              <a:ext uri="{FF2B5EF4-FFF2-40B4-BE49-F238E27FC236}">
                <a16:creationId xmlns:a16="http://schemas.microsoft.com/office/drawing/2014/main" id="{477B4975-D903-7148-A008-214AA93A37B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Amt für Stadtplanung und Mobilität</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7CA47580-C3D1-FC4F-A2F3-81CD9D4B18A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Folie </a:t>
            </a:r>
            <a:fld id="{01810A45-1857-4C7D-B2E6-5371A332287C}" type="slidenum">
              <a:rPr kumimoji="0" lang="de-DE"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57234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adline of slide layout &quot;Numnerations, two columns&quot;&#10;">
            <a:extLst>
              <a:ext uri="{FF2B5EF4-FFF2-40B4-BE49-F238E27FC236}">
                <a16:creationId xmlns:a16="http://schemas.microsoft.com/office/drawing/2014/main" id="{B8A9C537-E638-DD4E-9286-9351DD00A2F7}"/>
              </a:ext>
            </a:extLst>
          </p:cNvPr>
          <p:cNvSpPr>
            <a:spLocks noGrp="1"/>
          </p:cNvSpPr>
          <p:nvPr>
            <p:ph type="title"/>
          </p:nvPr>
        </p:nvSpPr>
        <p:spPr/>
        <p:txBody>
          <a:bodyPr/>
          <a:lstStyle/>
          <a:p>
            <a:r>
              <a:rPr lang="de-DE" sz="3200" dirty="0" smtClean="0"/>
              <a:t>Positive Effekte gegen den Klimawandel</a:t>
            </a:r>
            <a:endParaRPr lang="de-DE" sz="3200" dirty="0"/>
          </a:p>
        </p:txBody>
      </p:sp>
      <p:sp>
        <p:nvSpPr>
          <p:cNvPr id="6" name="Text Placeholder 5" descr="Two-column textbox">
            <a:extLst>
              <a:ext uri="{FF2B5EF4-FFF2-40B4-BE49-F238E27FC236}">
                <a16:creationId xmlns:a16="http://schemas.microsoft.com/office/drawing/2014/main" id="{47B26ECD-4B14-B146-A8CE-7F7FC92632DF}"/>
              </a:ext>
            </a:extLst>
          </p:cNvPr>
          <p:cNvSpPr>
            <a:spLocks noGrp="1"/>
          </p:cNvSpPr>
          <p:nvPr>
            <p:ph type="body" sz="quarter" idx="13"/>
          </p:nvPr>
        </p:nvSpPr>
        <p:spPr/>
        <p:txBody>
          <a:bodyPr/>
          <a:lstStyle/>
          <a:p>
            <a:pPr lvl="0"/>
            <a:r>
              <a:rPr lang="de-DE" sz="2000" dirty="0"/>
              <a:t>Verbesserung der Aufenthaltsqualität</a:t>
            </a:r>
          </a:p>
          <a:p>
            <a:pPr lvl="0"/>
            <a:r>
              <a:rPr lang="de-DE" sz="2000" dirty="0"/>
              <a:t>Verbesserung des Hitze- und Gesundheitsschutzes</a:t>
            </a:r>
          </a:p>
          <a:p>
            <a:pPr lvl="0"/>
            <a:r>
              <a:rPr lang="de-DE" sz="2000" dirty="0"/>
              <a:t>Verbesserung des Arbeitsschutzes</a:t>
            </a:r>
          </a:p>
          <a:p>
            <a:pPr lvl="0"/>
            <a:r>
              <a:rPr lang="de-DE" sz="2000" dirty="0"/>
              <a:t>Vorsorge gegen Überflutungen und </a:t>
            </a:r>
            <a:r>
              <a:rPr lang="de-DE" sz="2000" dirty="0" smtClean="0"/>
              <a:t>Sturzfluten</a:t>
            </a:r>
            <a:endParaRPr lang="de-DE" sz="2000" dirty="0"/>
          </a:p>
        </p:txBody>
      </p:sp>
      <p:sp>
        <p:nvSpPr>
          <p:cNvPr id="7" name="Date Placeholder 6">
            <a:extLst>
              <a:ext uri="{FF2B5EF4-FFF2-40B4-BE49-F238E27FC236}">
                <a16:creationId xmlns:a16="http://schemas.microsoft.com/office/drawing/2014/main" id="{F4ADF6A7-5258-7C42-B6CA-7A50299CA43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31. August 2022</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8">
            <a:extLst>
              <a:ext uri="{FF2B5EF4-FFF2-40B4-BE49-F238E27FC236}">
                <a16:creationId xmlns:a16="http://schemas.microsoft.com/office/drawing/2014/main" id="{477B4975-D903-7148-A008-214AA93A37B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Amt für Stadtplanung und Mobilität</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7CA47580-C3D1-FC4F-A2F3-81CD9D4B18A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Folie </a:t>
            </a:r>
            <a:fld id="{01810A45-1857-4C7D-B2E6-5371A332287C}" type="slidenum">
              <a:rPr kumimoji="0" lang="de-DE"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03032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200" dirty="0" smtClean="0"/>
              <a:t>Klimaveränderung - Temperatur</a:t>
            </a:r>
            <a:endParaRPr lang="de-DE" sz="2200" dirty="0"/>
          </a:p>
        </p:txBody>
      </p:sp>
      <p:pic>
        <p:nvPicPr>
          <p:cNvPr id="4" name="Inhaltsplatzhalter 3"/>
          <p:cNvPicPr>
            <a:picLocks noGrp="1" noChangeAspect="1"/>
          </p:cNvPicPr>
          <p:nvPr>
            <p:ph idx="1"/>
          </p:nvPr>
        </p:nvPicPr>
        <p:blipFill>
          <a:blip r:embed="rId2"/>
          <a:stretch>
            <a:fillRect/>
          </a:stretch>
        </p:blipFill>
        <p:spPr>
          <a:xfrm>
            <a:off x="383560" y="1159624"/>
            <a:ext cx="8229600" cy="3252716"/>
          </a:xfrm>
          <a:prstGeom prst="rect">
            <a:avLst/>
          </a:prstGeom>
        </p:spPr>
      </p:pic>
      <p:sp>
        <p:nvSpPr>
          <p:cNvPr id="5" name="Textfeld 4"/>
          <p:cNvSpPr txBox="1"/>
          <p:nvPr/>
        </p:nvSpPr>
        <p:spPr>
          <a:xfrm>
            <a:off x="457200" y="851847"/>
            <a:ext cx="80823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Erhöhung der </a:t>
            </a:r>
            <a:r>
              <a:rPr kumimoji="0" lang="de-DE" sz="1400" b="1" i="0" u="none" strike="noStrike" kern="1200" cap="none" spc="0" normalizeH="0" baseline="0" noProof="0" dirty="0" smtClean="0">
                <a:ln>
                  <a:noFill/>
                </a:ln>
                <a:solidFill>
                  <a:prstClr val="black"/>
                </a:solidFill>
                <a:effectLst/>
                <a:uLnTx/>
                <a:uFillTx/>
                <a:latin typeface="Calibri Light"/>
                <a:ea typeface="+mn-ea"/>
                <a:cs typeface="+mn-cs"/>
              </a:rPr>
              <a:t>Jahresmitteltemperatur</a:t>
            </a: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 </a:t>
            </a:r>
            <a:r>
              <a:rPr kumimoji="0" lang="de-DE" sz="1400" b="0" i="0" u="none" strike="noStrike" kern="1200" cap="none" spc="0" normalizeH="0" baseline="0" noProof="0" dirty="0">
                <a:ln>
                  <a:noFill/>
                </a:ln>
                <a:solidFill>
                  <a:prstClr val="black"/>
                </a:solidFill>
                <a:effectLst/>
                <a:uLnTx/>
                <a:uFillTx/>
                <a:latin typeface="Calibri Light"/>
                <a:ea typeface="+mn-ea"/>
                <a:cs typeface="+mn-cs"/>
              </a:rPr>
              <a:t>in Sachsen </a:t>
            </a: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von </a:t>
            </a:r>
            <a:r>
              <a:rPr kumimoji="0" lang="de-DE" sz="1400" b="0" i="0" u="none" strike="noStrike" kern="1200" cap="none" spc="0" normalizeH="0" baseline="0" noProof="0" dirty="0">
                <a:ln>
                  <a:noFill/>
                </a:ln>
                <a:solidFill>
                  <a:prstClr val="black"/>
                </a:solidFill>
                <a:effectLst/>
                <a:uLnTx/>
                <a:uFillTx/>
                <a:latin typeface="Calibri Light"/>
                <a:ea typeface="+mn-ea"/>
                <a:cs typeface="+mn-cs"/>
              </a:rPr>
              <a:t>8,1 °C (1961-1990) auf 9,1 °C (</a:t>
            </a: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1991-2020) </a:t>
            </a:r>
            <a:r>
              <a:rPr kumimoji="0" lang="de-DE" sz="1400" b="0" i="0" u="none" strike="noStrike" kern="1200" cap="none" spc="0" normalizeH="0" baseline="0" noProof="0" dirty="0">
                <a:ln>
                  <a:noFill/>
                </a:ln>
                <a:solidFill>
                  <a:prstClr val="black"/>
                </a:solidFill>
                <a:effectLst/>
                <a:uLnTx/>
                <a:uFillTx/>
                <a:latin typeface="Calibri Light"/>
                <a:ea typeface="+mn-ea"/>
                <a:cs typeface="+mn-cs"/>
              </a:rPr>
              <a:t>um </a:t>
            </a:r>
            <a:r>
              <a:rPr kumimoji="0" lang="de-DE" sz="1400" b="1" i="0" u="none" strike="noStrike" kern="1200" cap="none" spc="0" normalizeH="0" baseline="0" noProof="0" dirty="0">
                <a:ln>
                  <a:noFill/>
                </a:ln>
                <a:solidFill>
                  <a:prstClr val="black"/>
                </a:solidFill>
                <a:effectLst/>
                <a:uLnTx/>
                <a:uFillTx/>
                <a:latin typeface="Calibri Light"/>
                <a:ea typeface="+mn-ea"/>
                <a:cs typeface="+mn-cs"/>
              </a:rPr>
              <a:t>+ 1 </a:t>
            </a:r>
            <a:r>
              <a:rPr kumimoji="0" lang="de-DE" sz="1400" b="1" i="0" u="none" strike="noStrike" kern="1200" cap="none" spc="0" normalizeH="0" baseline="0" noProof="0" dirty="0" smtClean="0">
                <a:ln>
                  <a:noFill/>
                </a:ln>
                <a:solidFill>
                  <a:prstClr val="black"/>
                </a:solidFill>
                <a:effectLst/>
                <a:uLnTx/>
                <a:uFillTx/>
                <a:latin typeface="Calibri Light"/>
                <a:ea typeface="+mn-ea"/>
                <a:cs typeface="+mn-cs"/>
              </a:rPr>
              <a:t>K</a:t>
            </a: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a:t>
            </a:r>
            <a:endParaRPr kumimoji="0" lang="de-DE" sz="1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Rechteck 5"/>
          <p:cNvSpPr/>
          <p:nvPr/>
        </p:nvSpPr>
        <p:spPr>
          <a:xfrm>
            <a:off x="483468" y="4450011"/>
            <a:ext cx="72831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Erhöhte Wärmebelastung im Sommerhalbjahr: um </a:t>
            </a:r>
            <a:r>
              <a:rPr kumimoji="0" lang="de-DE" sz="1400" b="1" i="0" u="none" strike="noStrike" kern="1200" cap="none" spc="0" normalizeH="0" baseline="0" noProof="0" dirty="0">
                <a:ln>
                  <a:noFill/>
                </a:ln>
                <a:solidFill>
                  <a:prstClr val="black"/>
                </a:solidFill>
                <a:effectLst/>
                <a:uLnTx/>
                <a:uFillTx/>
                <a:latin typeface="Calibri Light"/>
                <a:ea typeface="+mn-ea"/>
                <a:cs typeface="+mn-cs"/>
              </a:rPr>
              <a:t>+ 34 % </a:t>
            </a:r>
            <a:r>
              <a:rPr kumimoji="0" lang="de-DE" sz="1400" b="0" i="0" u="none" strike="noStrike" kern="1200" cap="none" spc="0" normalizeH="0" baseline="0" noProof="0" dirty="0">
                <a:ln>
                  <a:noFill/>
                </a:ln>
                <a:solidFill>
                  <a:prstClr val="black"/>
                </a:solidFill>
                <a:effectLst/>
                <a:uLnTx/>
                <a:uFillTx/>
                <a:latin typeface="Calibri Light"/>
                <a:ea typeface="+mn-ea"/>
                <a:cs typeface="+mn-cs"/>
              </a:rPr>
              <a:t>vermehrtes Auftreten von </a:t>
            </a:r>
            <a:r>
              <a:rPr kumimoji="0" lang="de-DE" sz="1400" b="1" i="0" u="none" strike="noStrike" kern="1200" cap="none" spc="0" normalizeH="0" baseline="0" noProof="0" dirty="0">
                <a:ln>
                  <a:noFill/>
                </a:ln>
                <a:solidFill>
                  <a:prstClr val="black"/>
                </a:solidFill>
                <a:effectLst/>
                <a:uLnTx/>
                <a:uFillTx/>
                <a:latin typeface="Calibri Light"/>
                <a:ea typeface="+mn-ea"/>
                <a:cs typeface="+mn-cs"/>
              </a:rPr>
              <a:t>Sommertagen</a:t>
            </a:r>
            <a:r>
              <a:rPr kumimoji="0" lang="de-DE" sz="1400" b="0" i="0" u="none" strike="noStrike" kern="1200" cap="none" spc="0" normalizeH="0" baseline="0" noProof="0" dirty="0">
                <a:ln>
                  <a:noFill/>
                </a:ln>
                <a:solidFill>
                  <a:prstClr val="black"/>
                </a:solidFill>
                <a:effectLst/>
                <a:uLnTx/>
                <a:uFillTx/>
                <a:latin typeface="Calibri Light"/>
                <a:ea typeface="+mn-ea"/>
                <a:cs typeface="+mn-cs"/>
              </a:rPr>
              <a:t> 1991-2019 gegenüber </a:t>
            </a: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1961-1990. Abnahme der </a:t>
            </a:r>
            <a:r>
              <a:rPr kumimoji="0" lang="de-DE" sz="1400" b="0" i="0" u="none" strike="noStrike" kern="1200" cap="none" spc="0" normalizeH="0" baseline="0" noProof="0" dirty="0">
                <a:ln>
                  <a:noFill/>
                </a:ln>
                <a:solidFill>
                  <a:prstClr val="black"/>
                </a:solidFill>
                <a:effectLst/>
                <a:uLnTx/>
                <a:uFillTx/>
                <a:latin typeface="Calibri Light"/>
                <a:ea typeface="+mn-ea"/>
                <a:cs typeface="+mn-cs"/>
              </a:rPr>
              <a:t>mittlere Anzahl von Frosttagen um – 7 </a:t>
            </a: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a:t>
            </a:r>
            <a:endParaRPr kumimoji="0" lang="de-DE" sz="1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53312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adline of slide layout &quot;Numnerations, two columns&quot;&#10;">
            <a:extLst>
              <a:ext uri="{FF2B5EF4-FFF2-40B4-BE49-F238E27FC236}">
                <a16:creationId xmlns:a16="http://schemas.microsoft.com/office/drawing/2014/main" id="{B8A9C537-E638-DD4E-9286-9351DD00A2F7}"/>
              </a:ext>
            </a:extLst>
          </p:cNvPr>
          <p:cNvSpPr>
            <a:spLocks noGrp="1"/>
          </p:cNvSpPr>
          <p:nvPr>
            <p:ph type="title"/>
          </p:nvPr>
        </p:nvSpPr>
        <p:spPr/>
        <p:txBody>
          <a:bodyPr/>
          <a:lstStyle/>
          <a:p>
            <a:pPr lvl="0"/>
            <a:r>
              <a:rPr lang="de-DE" sz="3600" dirty="0"/>
              <a:t>Vorteile für den einzelnen </a:t>
            </a:r>
            <a:r>
              <a:rPr lang="de-DE" sz="3600" dirty="0" smtClean="0"/>
              <a:t>Vorhabenträger</a:t>
            </a:r>
            <a:endParaRPr lang="de-DE" sz="3600" dirty="0"/>
          </a:p>
        </p:txBody>
      </p:sp>
      <p:sp>
        <p:nvSpPr>
          <p:cNvPr id="6" name="Text Placeholder 5" descr="Two-column textbox">
            <a:extLst>
              <a:ext uri="{FF2B5EF4-FFF2-40B4-BE49-F238E27FC236}">
                <a16:creationId xmlns:a16="http://schemas.microsoft.com/office/drawing/2014/main" id="{47B26ECD-4B14-B146-A8CE-7F7FC92632DF}"/>
              </a:ext>
            </a:extLst>
          </p:cNvPr>
          <p:cNvSpPr>
            <a:spLocks noGrp="1"/>
          </p:cNvSpPr>
          <p:nvPr>
            <p:ph type="body" sz="quarter" idx="13"/>
          </p:nvPr>
        </p:nvSpPr>
        <p:spPr/>
        <p:txBody>
          <a:bodyPr/>
          <a:lstStyle/>
          <a:p>
            <a:pPr lvl="0"/>
            <a:r>
              <a:rPr lang="de-DE" sz="2000" dirty="0"/>
              <a:t>Einsparung der Niederschlagswassergebühr</a:t>
            </a:r>
          </a:p>
          <a:p>
            <a:pPr lvl="0"/>
            <a:r>
              <a:rPr lang="de-DE" sz="2000" dirty="0"/>
              <a:t>längere Lebensdauer eines begrünten Daches</a:t>
            </a:r>
          </a:p>
          <a:p>
            <a:pPr lvl="0"/>
            <a:r>
              <a:rPr lang="de-DE" sz="2000" dirty="0"/>
              <a:t>bessere Wärmedämmung, ggf. eine deutlich verbesserte Kühlungsleistung bzw. Effizienzsteigerung bei technischen Anlagen zur klimatischen Umwälzung vor begrünten Dachflächen</a:t>
            </a:r>
          </a:p>
          <a:p>
            <a:pPr lvl="0"/>
            <a:r>
              <a:rPr lang="de-DE" sz="2000" dirty="0"/>
              <a:t>mögliche Anrechnung der Dachbegrünung auf Pflanzgebote im Baugenehmigungsverfahren</a:t>
            </a:r>
          </a:p>
          <a:p>
            <a:pPr lvl="0"/>
            <a:r>
              <a:rPr lang="de-DE" sz="2000" dirty="0"/>
              <a:t>Filterung </a:t>
            </a:r>
            <a:r>
              <a:rPr lang="de-DE" sz="2000" dirty="0" smtClean="0"/>
              <a:t>von Staub </a:t>
            </a:r>
            <a:r>
              <a:rPr lang="de-DE" sz="2000" dirty="0"/>
              <a:t>und </a:t>
            </a:r>
            <a:r>
              <a:rPr lang="de-DE" sz="2000" dirty="0" smtClean="0"/>
              <a:t>Schadstoffen </a:t>
            </a:r>
            <a:r>
              <a:rPr lang="de-DE" sz="2000" dirty="0"/>
              <a:t>aus der </a:t>
            </a:r>
            <a:r>
              <a:rPr lang="de-DE" sz="2000" dirty="0" smtClean="0"/>
              <a:t>Luft</a:t>
            </a:r>
            <a:endParaRPr lang="de-DE" sz="2000" dirty="0"/>
          </a:p>
          <a:p>
            <a:r>
              <a:rPr lang="de-DE" sz="2000" dirty="0"/>
              <a:t>Reduzierung der Lärmausbreitung</a:t>
            </a:r>
            <a:endParaRPr lang="de-DE" sz="1800" dirty="0"/>
          </a:p>
        </p:txBody>
      </p:sp>
      <p:sp>
        <p:nvSpPr>
          <p:cNvPr id="7" name="Date Placeholder 6">
            <a:extLst>
              <a:ext uri="{FF2B5EF4-FFF2-40B4-BE49-F238E27FC236}">
                <a16:creationId xmlns:a16="http://schemas.microsoft.com/office/drawing/2014/main" id="{F4ADF6A7-5258-7C42-B6CA-7A50299CA43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31. August 2022</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8">
            <a:extLst>
              <a:ext uri="{FF2B5EF4-FFF2-40B4-BE49-F238E27FC236}">
                <a16:creationId xmlns:a16="http://schemas.microsoft.com/office/drawing/2014/main" id="{477B4975-D903-7148-A008-214AA93A37B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Amt für Stadtplanung und Mobilität</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7CA47580-C3D1-FC4F-A2F3-81CD9D4B18A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Folie </a:t>
            </a:r>
            <a:fld id="{01810A45-1857-4C7D-B2E6-5371A332287C}" type="slidenum">
              <a:rPr kumimoji="0" lang="de-DE"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53824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adline of slide layout &quot;Numnerations, two columns&quot;&#10;">
            <a:extLst>
              <a:ext uri="{FF2B5EF4-FFF2-40B4-BE49-F238E27FC236}">
                <a16:creationId xmlns:a16="http://schemas.microsoft.com/office/drawing/2014/main" id="{B8A9C537-E638-DD4E-9286-9351DD00A2F7}"/>
              </a:ext>
            </a:extLst>
          </p:cNvPr>
          <p:cNvSpPr>
            <a:spLocks noGrp="1"/>
          </p:cNvSpPr>
          <p:nvPr>
            <p:ph type="title"/>
          </p:nvPr>
        </p:nvSpPr>
        <p:spPr/>
        <p:txBody>
          <a:bodyPr/>
          <a:lstStyle/>
          <a:p>
            <a:pPr lvl="0"/>
            <a:r>
              <a:rPr lang="de-DE" sz="3600" dirty="0" smtClean="0"/>
              <a:t>Grundlagen und Allgemeines</a:t>
            </a:r>
            <a:endParaRPr lang="de-DE" sz="3600" dirty="0"/>
          </a:p>
        </p:txBody>
      </p:sp>
      <p:sp>
        <p:nvSpPr>
          <p:cNvPr id="6" name="Text Placeholder 5" descr="Two-column textbox">
            <a:extLst>
              <a:ext uri="{FF2B5EF4-FFF2-40B4-BE49-F238E27FC236}">
                <a16:creationId xmlns:a16="http://schemas.microsoft.com/office/drawing/2014/main" id="{47B26ECD-4B14-B146-A8CE-7F7FC92632DF}"/>
              </a:ext>
            </a:extLst>
          </p:cNvPr>
          <p:cNvSpPr>
            <a:spLocks noGrp="1"/>
          </p:cNvSpPr>
          <p:nvPr>
            <p:ph type="body" sz="quarter" idx="13"/>
          </p:nvPr>
        </p:nvSpPr>
        <p:spPr/>
        <p:txBody>
          <a:bodyPr/>
          <a:lstStyle/>
          <a:p>
            <a:pPr lvl="0"/>
            <a:r>
              <a:rPr lang="de-DE" sz="2000" dirty="0"/>
              <a:t>Von der Satzung abweichende Regelungen in Bebauungsplänen, anderen städtebaulichen Satzungen oder Gesetzen haben Vorrang vor der Satzung.</a:t>
            </a:r>
          </a:p>
          <a:p>
            <a:pPr lvl="0"/>
            <a:r>
              <a:rPr lang="de-DE" sz="2000" dirty="0"/>
              <a:t>Keine Anwendung auf Denkmäler, soweit denkmalpflegerische Belange einer Begrünung </a:t>
            </a:r>
            <a:r>
              <a:rPr lang="de-DE" sz="2000" dirty="0" smtClean="0"/>
              <a:t>entgegenstehen</a:t>
            </a:r>
          </a:p>
          <a:p>
            <a:pPr lvl="0"/>
            <a:r>
              <a:rPr lang="de-DE" sz="2000" dirty="0" smtClean="0"/>
              <a:t>Die Satzung steht neben der Gehölzschutzsatzung, </a:t>
            </a:r>
            <a:r>
              <a:rPr lang="de-DE" sz="2000" dirty="0"/>
              <a:t>welche den Schutz bestehender </a:t>
            </a:r>
            <a:r>
              <a:rPr lang="de-DE" sz="2000" dirty="0" smtClean="0"/>
              <a:t>Gehölze und z. B. im Falle einer </a:t>
            </a:r>
            <a:r>
              <a:rPr lang="de-DE" sz="2000" smtClean="0"/>
              <a:t>Beseitigung Ersatzpflanzungen </a:t>
            </a:r>
            <a:r>
              <a:rPr lang="de-DE" sz="2000" dirty="0" smtClean="0"/>
              <a:t>regelt. Die Begrünungssatzung regelt – unabhängig eines Eingriffs in bestehende Gehölze – eine Begrünungspflicht für die Freiflächen.</a:t>
            </a:r>
            <a:endParaRPr lang="de-DE" sz="2000" dirty="0"/>
          </a:p>
        </p:txBody>
      </p:sp>
      <p:sp>
        <p:nvSpPr>
          <p:cNvPr id="7" name="Date Placeholder 6">
            <a:extLst>
              <a:ext uri="{FF2B5EF4-FFF2-40B4-BE49-F238E27FC236}">
                <a16:creationId xmlns:a16="http://schemas.microsoft.com/office/drawing/2014/main" id="{F4ADF6A7-5258-7C42-B6CA-7A50299CA43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31. August 2022</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8">
            <a:extLst>
              <a:ext uri="{FF2B5EF4-FFF2-40B4-BE49-F238E27FC236}">
                <a16:creationId xmlns:a16="http://schemas.microsoft.com/office/drawing/2014/main" id="{477B4975-D903-7148-A008-214AA93A37B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Amt für Stadtplanung und Mobilität</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7CA47580-C3D1-FC4F-A2F3-81CD9D4B18A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Folie </a:t>
            </a:r>
            <a:fld id="{01810A45-1857-4C7D-B2E6-5371A332287C}" type="slidenum">
              <a:rPr kumimoji="0" lang="de-DE"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17670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adline of slide layout &quot;Numnerations, two columns&quot;&#10;">
            <a:extLst>
              <a:ext uri="{FF2B5EF4-FFF2-40B4-BE49-F238E27FC236}">
                <a16:creationId xmlns:a16="http://schemas.microsoft.com/office/drawing/2014/main" id="{B8A9C537-E638-DD4E-9286-9351DD00A2F7}"/>
              </a:ext>
            </a:extLst>
          </p:cNvPr>
          <p:cNvSpPr>
            <a:spLocks noGrp="1"/>
          </p:cNvSpPr>
          <p:nvPr>
            <p:ph type="title"/>
          </p:nvPr>
        </p:nvSpPr>
        <p:spPr/>
        <p:txBody>
          <a:bodyPr/>
          <a:lstStyle/>
          <a:p>
            <a:pPr lvl="0"/>
            <a:r>
              <a:rPr lang="de-DE" sz="3600" dirty="0" smtClean="0"/>
              <a:t>Freiflächenbegrünung</a:t>
            </a:r>
            <a:endParaRPr lang="de-DE" sz="3600" dirty="0"/>
          </a:p>
        </p:txBody>
      </p:sp>
      <p:sp>
        <p:nvSpPr>
          <p:cNvPr id="6" name="Text Placeholder 5" descr="Two-column textbox">
            <a:extLst>
              <a:ext uri="{FF2B5EF4-FFF2-40B4-BE49-F238E27FC236}">
                <a16:creationId xmlns:a16="http://schemas.microsoft.com/office/drawing/2014/main" id="{47B26ECD-4B14-B146-A8CE-7F7FC92632DF}"/>
              </a:ext>
            </a:extLst>
          </p:cNvPr>
          <p:cNvSpPr>
            <a:spLocks noGrp="1"/>
          </p:cNvSpPr>
          <p:nvPr>
            <p:ph type="body" sz="quarter" idx="13"/>
          </p:nvPr>
        </p:nvSpPr>
        <p:spPr/>
        <p:txBody>
          <a:bodyPr/>
          <a:lstStyle/>
          <a:p>
            <a:pPr lvl="0"/>
            <a:r>
              <a:rPr lang="de-DE" sz="2000" dirty="0"/>
              <a:t>Satzung gilt für unbebaute Freiflächen der bebauten Grundstücke bei Neubau von Gebäuden oder einer wesentlichen Änderung der Freifläche</a:t>
            </a:r>
          </a:p>
          <a:p>
            <a:pPr lvl="0"/>
            <a:r>
              <a:rPr lang="de-DE" sz="2000" dirty="0"/>
              <a:t>Pflicht zur vollständigen Begrünung oder Bepflanzung, soweit nicht die Erfordernisse einer anderen zulässigen Verwendung der Flächen entgegenstehen</a:t>
            </a:r>
          </a:p>
          <a:p>
            <a:pPr lvl="0"/>
            <a:r>
              <a:rPr lang="de-DE" sz="2000" smtClean="0"/>
              <a:t>Auf </a:t>
            </a:r>
            <a:r>
              <a:rPr lang="de-DE" sz="2000" dirty="0" smtClean="0"/>
              <a:t>einem </a:t>
            </a:r>
            <a:r>
              <a:rPr lang="de-DE" sz="2000" dirty="0"/>
              <a:t>Baugrundstück muss je 100 Quadratmeter nicht überbauter </a:t>
            </a:r>
            <a:r>
              <a:rPr lang="de-DE" sz="2000" dirty="0" smtClean="0"/>
              <a:t>Grundstücksfläche mindestens ein tiefwurzelnder Baum mit einem </a:t>
            </a:r>
            <a:r>
              <a:rPr lang="de-DE" sz="2000" dirty="0"/>
              <a:t>Stammumfang von mindestens 18 bis 20 </a:t>
            </a:r>
            <a:r>
              <a:rPr lang="de-DE" sz="2000" dirty="0" smtClean="0"/>
              <a:t>Zentimeter (gemessen </a:t>
            </a:r>
            <a:r>
              <a:rPr lang="de-DE" sz="2000" dirty="0"/>
              <a:t>in 1 </a:t>
            </a:r>
            <a:r>
              <a:rPr lang="de-DE" sz="2000" dirty="0" smtClean="0"/>
              <a:t>Meter </a:t>
            </a:r>
            <a:r>
              <a:rPr lang="de-DE" sz="2000" dirty="0"/>
              <a:t>Höhe</a:t>
            </a:r>
            <a:r>
              <a:rPr lang="de-DE" sz="2000" dirty="0" smtClean="0"/>
              <a:t>) </a:t>
            </a:r>
            <a:r>
              <a:rPr lang="de-DE" sz="2000" smtClean="0"/>
              <a:t>gepflanzt werden.</a:t>
            </a:r>
            <a:endParaRPr lang="de-DE" sz="2000" dirty="0"/>
          </a:p>
        </p:txBody>
      </p:sp>
      <p:sp>
        <p:nvSpPr>
          <p:cNvPr id="7" name="Date Placeholder 6">
            <a:extLst>
              <a:ext uri="{FF2B5EF4-FFF2-40B4-BE49-F238E27FC236}">
                <a16:creationId xmlns:a16="http://schemas.microsoft.com/office/drawing/2014/main" id="{F4ADF6A7-5258-7C42-B6CA-7A50299CA43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31. August 2022</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8">
            <a:extLst>
              <a:ext uri="{FF2B5EF4-FFF2-40B4-BE49-F238E27FC236}">
                <a16:creationId xmlns:a16="http://schemas.microsoft.com/office/drawing/2014/main" id="{477B4975-D903-7148-A008-214AA93A37B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Amt für Stadtplanung und Mobilität</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7CA47580-C3D1-FC4F-A2F3-81CD9D4B18A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Folie </a:t>
            </a:r>
            <a:fld id="{01810A45-1857-4C7D-B2E6-5371A332287C}" type="slidenum">
              <a:rPr kumimoji="0" lang="de-DE"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87519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adline of slide layout &quot;Numnerations, two columns&quot;&#10;">
            <a:extLst>
              <a:ext uri="{FF2B5EF4-FFF2-40B4-BE49-F238E27FC236}">
                <a16:creationId xmlns:a16="http://schemas.microsoft.com/office/drawing/2014/main" id="{B8A9C537-E638-DD4E-9286-9351DD00A2F7}"/>
              </a:ext>
            </a:extLst>
          </p:cNvPr>
          <p:cNvSpPr>
            <a:spLocks noGrp="1"/>
          </p:cNvSpPr>
          <p:nvPr>
            <p:ph type="title"/>
          </p:nvPr>
        </p:nvSpPr>
        <p:spPr/>
        <p:txBody>
          <a:bodyPr/>
          <a:lstStyle/>
          <a:p>
            <a:pPr lvl="0"/>
            <a:r>
              <a:rPr lang="de-DE" sz="3600" dirty="0" smtClean="0"/>
              <a:t>Dachbegrünung</a:t>
            </a:r>
            <a:endParaRPr lang="de-DE" sz="3600" dirty="0"/>
          </a:p>
        </p:txBody>
      </p:sp>
      <p:sp>
        <p:nvSpPr>
          <p:cNvPr id="6" name="Text Placeholder 5" descr="Two-column textbox">
            <a:extLst>
              <a:ext uri="{FF2B5EF4-FFF2-40B4-BE49-F238E27FC236}">
                <a16:creationId xmlns:a16="http://schemas.microsoft.com/office/drawing/2014/main" id="{47B26ECD-4B14-B146-A8CE-7F7FC92632DF}"/>
              </a:ext>
            </a:extLst>
          </p:cNvPr>
          <p:cNvSpPr>
            <a:spLocks noGrp="1"/>
          </p:cNvSpPr>
          <p:nvPr>
            <p:ph type="body" sz="quarter" idx="13"/>
          </p:nvPr>
        </p:nvSpPr>
        <p:spPr/>
        <p:txBody>
          <a:bodyPr/>
          <a:lstStyle/>
          <a:p>
            <a:pPr lvl="0"/>
            <a:r>
              <a:rPr lang="de-DE" sz="2000" dirty="0"/>
              <a:t>Satzung gilt für Flachdächer und Dächer mit Dachneigung bis zu 20 Grad mit einer Dachfläche von mehr als 150 </a:t>
            </a:r>
            <a:r>
              <a:rPr lang="de-DE" sz="2000" dirty="0" smtClean="0"/>
              <a:t>Quadratmetern</a:t>
            </a:r>
            <a:endParaRPr lang="de-DE" sz="2000" dirty="0"/>
          </a:p>
          <a:p>
            <a:pPr lvl="0"/>
            <a:r>
              <a:rPr lang="de-DE" sz="2000" dirty="0"/>
              <a:t>Satzung gilt nur bei Neubau von Gebäuden oder Gebäudeteilen</a:t>
            </a:r>
          </a:p>
          <a:p>
            <a:pPr lvl="0"/>
            <a:r>
              <a:rPr lang="de-DE" sz="2000" dirty="0"/>
              <a:t>Pflicht besteht unabhängig von einer bauaufsichtlichen Genehmigungspflicht</a:t>
            </a:r>
          </a:p>
          <a:p>
            <a:pPr lvl="0"/>
            <a:r>
              <a:rPr lang="de-DE" sz="2000" dirty="0"/>
              <a:t>Dachbegrünung ist mindestens als extensive Begrünung </a:t>
            </a:r>
            <a:r>
              <a:rPr lang="de-DE" sz="2000" dirty="0" smtClean="0"/>
              <a:t>auszuführen</a:t>
            </a:r>
            <a:endParaRPr lang="de-DE" sz="2000" dirty="0"/>
          </a:p>
        </p:txBody>
      </p:sp>
      <p:sp>
        <p:nvSpPr>
          <p:cNvPr id="7" name="Date Placeholder 6">
            <a:extLst>
              <a:ext uri="{FF2B5EF4-FFF2-40B4-BE49-F238E27FC236}">
                <a16:creationId xmlns:a16="http://schemas.microsoft.com/office/drawing/2014/main" id="{F4ADF6A7-5258-7C42-B6CA-7A50299CA43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31. August 2022</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8">
            <a:extLst>
              <a:ext uri="{FF2B5EF4-FFF2-40B4-BE49-F238E27FC236}">
                <a16:creationId xmlns:a16="http://schemas.microsoft.com/office/drawing/2014/main" id="{477B4975-D903-7148-A008-214AA93A37B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Amt für Stadtplanung und Mobilität</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7CA47580-C3D1-FC4F-A2F3-81CD9D4B18A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Folie </a:t>
            </a:r>
            <a:fld id="{01810A45-1857-4C7D-B2E6-5371A332287C}" type="slidenum">
              <a:rPr kumimoji="0" lang="de-DE"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484123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adline of slide layout &quot;Numnerations, two columns&quot;&#10;">
            <a:extLst>
              <a:ext uri="{FF2B5EF4-FFF2-40B4-BE49-F238E27FC236}">
                <a16:creationId xmlns:a16="http://schemas.microsoft.com/office/drawing/2014/main" id="{B8A9C537-E638-DD4E-9286-9351DD00A2F7}"/>
              </a:ext>
            </a:extLst>
          </p:cNvPr>
          <p:cNvSpPr>
            <a:spLocks noGrp="1"/>
          </p:cNvSpPr>
          <p:nvPr>
            <p:ph type="title"/>
          </p:nvPr>
        </p:nvSpPr>
        <p:spPr/>
        <p:txBody>
          <a:bodyPr/>
          <a:lstStyle/>
          <a:p>
            <a:pPr lvl="0"/>
            <a:r>
              <a:rPr lang="de-DE" sz="3600" dirty="0" smtClean="0"/>
              <a:t>Dachbegrünung</a:t>
            </a:r>
            <a:endParaRPr lang="de-DE" sz="3600" dirty="0"/>
          </a:p>
        </p:txBody>
      </p:sp>
      <p:sp>
        <p:nvSpPr>
          <p:cNvPr id="6" name="Text Placeholder 5" descr="Two-column textbox">
            <a:extLst>
              <a:ext uri="{FF2B5EF4-FFF2-40B4-BE49-F238E27FC236}">
                <a16:creationId xmlns:a16="http://schemas.microsoft.com/office/drawing/2014/main" id="{47B26ECD-4B14-B146-A8CE-7F7FC92632DF}"/>
              </a:ext>
            </a:extLst>
          </p:cNvPr>
          <p:cNvSpPr>
            <a:spLocks noGrp="1"/>
          </p:cNvSpPr>
          <p:nvPr>
            <p:ph type="body" sz="quarter" idx="13"/>
          </p:nvPr>
        </p:nvSpPr>
        <p:spPr/>
        <p:txBody>
          <a:bodyPr/>
          <a:lstStyle/>
          <a:p>
            <a:pPr lvl="0"/>
            <a:r>
              <a:rPr lang="de-DE" sz="2000" dirty="0"/>
              <a:t>durchwurzelbare Gesamtschichtdicke muss mindestens 10 </a:t>
            </a:r>
            <a:r>
              <a:rPr lang="de-DE" sz="2000" dirty="0" smtClean="0"/>
              <a:t>Zentimeter </a:t>
            </a:r>
            <a:r>
              <a:rPr lang="de-DE" sz="2000" dirty="0"/>
              <a:t>betragen</a:t>
            </a:r>
          </a:p>
          <a:p>
            <a:pPr lvl="0"/>
            <a:r>
              <a:rPr lang="de-DE" sz="2000" dirty="0"/>
              <a:t>Flächen für haustechnische Anlagen, Dachterrassen usw. sind bis zu einem Flächenanteil von insgesamt 30 Prozent der jeweiligen Flachdachfläche von der Begrünung ausgenommen</a:t>
            </a:r>
          </a:p>
          <a:p>
            <a:pPr lvl="0"/>
            <a:r>
              <a:rPr lang="de-DE" sz="2000" dirty="0"/>
              <a:t>Die auch nachträgliche Nutzung von extensiven Dachbegrünungsflächen für Anlagen zur Nutzung erneuerbarer Energien, insbesondere Solaranlagen, ist zulässig.</a:t>
            </a:r>
          </a:p>
        </p:txBody>
      </p:sp>
      <p:sp>
        <p:nvSpPr>
          <p:cNvPr id="7" name="Date Placeholder 6">
            <a:extLst>
              <a:ext uri="{FF2B5EF4-FFF2-40B4-BE49-F238E27FC236}">
                <a16:creationId xmlns:a16="http://schemas.microsoft.com/office/drawing/2014/main" id="{F4ADF6A7-5258-7C42-B6CA-7A50299CA43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31. August 2022</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8">
            <a:extLst>
              <a:ext uri="{FF2B5EF4-FFF2-40B4-BE49-F238E27FC236}">
                <a16:creationId xmlns:a16="http://schemas.microsoft.com/office/drawing/2014/main" id="{477B4975-D903-7148-A008-214AA93A37B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Amt für Stadtplanung und Mobilität</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7CA47580-C3D1-FC4F-A2F3-81CD9D4B18A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Folie </a:t>
            </a:r>
            <a:fld id="{01810A45-1857-4C7D-B2E6-5371A332287C}" type="slidenum">
              <a:rPr kumimoji="0" lang="de-DE"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95774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adline of slide layout &quot;Numnerations, two columns&quot;&#10;">
            <a:extLst>
              <a:ext uri="{FF2B5EF4-FFF2-40B4-BE49-F238E27FC236}">
                <a16:creationId xmlns:a16="http://schemas.microsoft.com/office/drawing/2014/main" id="{B8A9C537-E638-DD4E-9286-9351DD00A2F7}"/>
              </a:ext>
            </a:extLst>
          </p:cNvPr>
          <p:cNvSpPr>
            <a:spLocks noGrp="1"/>
          </p:cNvSpPr>
          <p:nvPr>
            <p:ph type="title"/>
          </p:nvPr>
        </p:nvSpPr>
        <p:spPr/>
        <p:txBody>
          <a:bodyPr/>
          <a:lstStyle/>
          <a:p>
            <a:pPr lvl="0"/>
            <a:r>
              <a:rPr lang="de-DE" sz="3600" dirty="0" smtClean="0"/>
              <a:t>Fassadenbegrünung</a:t>
            </a:r>
            <a:endParaRPr lang="de-DE" sz="3600" dirty="0"/>
          </a:p>
        </p:txBody>
      </p:sp>
      <p:sp>
        <p:nvSpPr>
          <p:cNvPr id="6" name="Text Placeholder 5" descr="Two-column textbox">
            <a:extLst>
              <a:ext uri="{FF2B5EF4-FFF2-40B4-BE49-F238E27FC236}">
                <a16:creationId xmlns:a16="http://schemas.microsoft.com/office/drawing/2014/main" id="{47B26ECD-4B14-B146-A8CE-7F7FC92632DF}"/>
              </a:ext>
            </a:extLst>
          </p:cNvPr>
          <p:cNvSpPr>
            <a:spLocks noGrp="1"/>
          </p:cNvSpPr>
          <p:nvPr>
            <p:ph type="body" sz="quarter" idx="13"/>
          </p:nvPr>
        </p:nvSpPr>
        <p:spPr/>
        <p:txBody>
          <a:bodyPr/>
          <a:lstStyle/>
          <a:p>
            <a:pPr lvl="0"/>
            <a:r>
              <a:rPr lang="de-DE" sz="2000" dirty="0" smtClean="0"/>
              <a:t>Die Satzung </a:t>
            </a:r>
            <a:r>
              <a:rPr lang="de-DE" sz="2000" dirty="0"/>
              <a:t>gilt für großflächige, fensterlose Fassaden und Fassadenteile, soweit ihre Fläche mindestens 25 </a:t>
            </a:r>
            <a:r>
              <a:rPr lang="de-DE" sz="2000" dirty="0" smtClean="0"/>
              <a:t>Quadratmeter beträgt.</a:t>
            </a:r>
            <a:endParaRPr lang="de-DE" sz="2000" dirty="0"/>
          </a:p>
          <a:p>
            <a:pPr lvl="0"/>
            <a:r>
              <a:rPr lang="de-DE" sz="2000" dirty="0" smtClean="0"/>
              <a:t>Die Satzung </a:t>
            </a:r>
            <a:r>
              <a:rPr lang="de-DE" sz="2000" dirty="0"/>
              <a:t>gilt beim Neubau von Gebäuden oder von </a:t>
            </a:r>
            <a:r>
              <a:rPr lang="de-DE" sz="2000" dirty="0" smtClean="0"/>
              <a:t>Gebäudeteilen.</a:t>
            </a:r>
            <a:endParaRPr lang="de-DE" sz="2000" dirty="0"/>
          </a:p>
          <a:p>
            <a:pPr lvl="0"/>
            <a:r>
              <a:rPr lang="de-DE" sz="2000" dirty="0" smtClean="0"/>
              <a:t>Die Begrünungspflicht </a:t>
            </a:r>
            <a:r>
              <a:rPr lang="de-DE" sz="2000" dirty="0"/>
              <a:t>besteht unabhängig von einer bauaufsichtlichen </a:t>
            </a:r>
            <a:r>
              <a:rPr lang="de-DE" sz="2000" dirty="0" smtClean="0"/>
              <a:t>Genehmigungspflicht.</a:t>
            </a:r>
            <a:endParaRPr lang="de-DE" sz="2000" dirty="0"/>
          </a:p>
          <a:p>
            <a:pPr lvl="0"/>
            <a:r>
              <a:rPr lang="de-DE" sz="2000" dirty="0"/>
              <a:t>Begrünung mit hochwüchsigen, ausdauernden Kletterpflanzen</a:t>
            </a:r>
          </a:p>
        </p:txBody>
      </p:sp>
      <p:sp>
        <p:nvSpPr>
          <p:cNvPr id="7" name="Date Placeholder 6">
            <a:extLst>
              <a:ext uri="{FF2B5EF4-FFF2-40B4-BE49-F238E27FC236}">
                <a16:creationId xmlns:a16="http://schemas.microsoft.com/office/drawing/2014/main" id="{F4ADF6A7-5258-7C42-B6CA-7A50299CA43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31. August 2022</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8">
            <a:extLst>
              <a:ext uri="{FF2B5EF4-FFF2-40B4-BE49-F238E27FC236}">
                <a16:creationId xmlns:a16="http://schemas.microsoft.com/office/drawing/2014/main" id="{477B4975-D903-7148-A008-214AA93A37B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000000"/>
                </a:solidFill>
                <a:effectLst/>
                <a:uLnTx/>
                <a:uFillTx/>
                <a:latin typeface="Calibri"/>
                <a:ea typeface="+mn-ea"/>
                <a:cs typeface="+mn-cs"/>
              </a:rPr>
              <a:t>Amt für Stadtplanung und Mobilität</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7CA47580-C3D1-FC4F-A2F3-81CD9D4B18A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Folie </a:t>
            </a:r>
            <a:fld id="{01810A45-1857-4C7D-B2E6-5371A332287C}" type="slidenum">
              <a:rPr kumimoji="0" lang="de-DE"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24292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a:t>nachhaltiger Umgang mit Gebäudebestand</a:t>
            </a:r>
          </a:p>
        </p:txBody>
      </p:sp>
      <p:pic>
        <p:nvPicPr>
          <p:cNvPr id="4" name="Grafik 3"/>
          <p:cNvPicPr>
            <a:picLocks noChangeAspect="1"/>
          </p:cNvPicPr>
          <p:nvPr/>
        </p:nvPicPr>
        <p:blipFill>
          <a:blip r:embed="rId3"/>
          <a:stretch>
            <a:fillRect/>
          </a:stretch>
        </p:blipFill>
        <p:spPr>
          <a:xfrm>
            <a:off x="5905643" y="829243"/>
            <a:ext cx="2126499" cy="3112642"/>
          </a:xfrm>
          <a:prstGeom prst="rect">
            <a:avLst/>
          </a:prstGeom>
        </p:spPr>
      </p:pic>
      <p:pic>
        <p:nvPicPr>
          <p:cNvPr id="5" name="Grafik 4"/>
          <p:cNvPicPr>
            <a:picLocks noChangeAspect="1"/>
          </p:cNvPicPr>
          <p:nvPr/>
        </p:nvPicPr>
        <p:blipFill>
          <a:blip r:embed="rId4"/>
          <a:stretch>
            <a:fillRect/>
          </a:stretch>
        </p:blipFill>
        <p:spPr>
          <a:xfrm>
            <a:off x="6527703" y="1296705"/>
            <a:ext cx="2057328" cy="3201573"/>
          </a:xfrm>
          <a:prstGeom prst="rect">
            <a:avLst/>
          </a:prstGeom>
        </p:spPr>
      </p:pic>
      <p:pic>
        <p:nvPicPr>
          <p:cNvPr id="7" name="Grafik 6"/>
          <p:cNvPicPr>
            <a:picLocks noChangeAspect="1"/>
          </p:cNvPicPr>
          <p:nvPr/>
        </p:nvPicPr>
        <p:blipFill>
          <a:blip r:embed="rId5"/>
          <a:stretch>
            <a:fillRect/>
          </a:stretch>
        </p:blipFill>
        <p:spPr>
          <a:xfrm>
            <a:off x="7112608" y="2119519"/>
            <a:ext cx="2057328" cy="2890226"/>
          </a:xfrm>
          <a:prstGeom prst="rect">
            <a:avLst/>
          </a:prstGeom>
        </p:spPr>
      </p:pic>
      <p:sp>
        <p:nvSpPr>
          <p:cNvPr id="8" name="Rechteck 7"/>
          <p:cNvSpPr/>
          <p:nvPr/>
        </p:nvSpPr>
        <p:spPr>
          <a:xfrm>
            <a:off x="7183081" y="2547493"/>
            <a:ext cx="1736180" cy="1664583"/>
          </a:xfrm>
          <a:prstGeom prst="rect">
            <a:avLst/>
          </a:prstGeom>
          <a:solidFill>
            <a:srgbClr val="FFED00"/>
          </a:solidFill>
          <a:ln>
            <a:solidFill>
              <a:srgbClr val="FFE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Rechteck 8"/>
          <p:cNvSpPr/>
          <p:nvPr/>
        </p:nvSpPr>
        <p:spPr>
          <a:xfrm>
            <a:off x="275651" y="868297"/>
            <a:ext cx="5434486"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prstClr val="black"/>
                </a:solidFill>
                <a:effectLst/>
                <a:uLnTx/>
                <a:uFillTx/>
                <a:latin typeface="Calibri"/>
                <a:ea typeface="+mn-ea"/>
                <a:cs typeface="Calibri Light" panose="020F0302020204030204" pitchFamily="34" charset="0"/>
              </a:rPr>
              <a:t>Ziele:</a:t>
            </a:r>
            <a:r>
              <a:rPr kumimoji="0" lang="de-DE" sz="2000" b="0"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	</a:t>
            </a:r>
            <a:endParaRPr kumimoji="0" lang="de-DE" sz="2000" b="0" i="0" u="none" strike="noStrike" kern="1200" cap="none" spc="0" normalizeH="0" baseline="0" noProof="0" dirty="0" smtClean="0">
              <a:ln>
                <a:noFill/>
              </a:ln>
              <a:solidFill>
                <a:prstClr val="black"/>
              </a:solidFill>
              <a:effectLst/>
              <a:uLnTx/>
              <a:uFillTx/>
              <a:latin typeface="Calibri"/>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
                <a:srgbClr val="FFEA00"/>
              </a:buClr>
              <a:buSzTx/>
              <a:buFont typeface="Wingdings" panose="05000000000000000000" pitchFamily="2" charset="2"/>
              <a:buChar char="§"/>
              <a:tabLst/>
              <a:defRPr/>
            </a:pPr>
            <a:r>
              <a:rPr kumimoji="0" lang="de-DE" sz="2000" b="0" i="0" u="none" strike="noStrike" kern="1200" cap="none" spc="0" normalizeH="0" baseline="0" noProof="0" dirty="0" smtClean="0">
                <a:ln>
                  <a:noFill/>
                </a:ln>
                <a:solidFill>
                  <a:prstClr val="black"/>
                </a:solidFill>
                <a:effectLst/>
                <a:uLnTx/>
                <a:uFillTx/>
                <a:latin typeface="Calibri"/>
                <a:ea typeface="+mn-ea"/>
                <a:cs typeface="Calibri Light" panose="020F0302020204030204" pitchFamily="34" charset="0"/>
              </a:rPr>
              <a:t>Klimaneutralität </a:t>
            </a:r>
            <a:r>
              <a:rPr kumimoji="0" lang="de-DE" sz="2000" b="0"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der Stadt (deutlich) vor 2050</a:t>
            </a:r>
          </a:p>
          <a:p>
            <a:pPr marL="285750" marR="0" lvl="0" indent="-285750" algn="l" defTabSz="914400" rtl="0" eaLnBrk="1" fontAlgn="auto" latinLnBrk="0" hangingPunct="1">
              <a:lnSpc>
                <a:spcPct val="100000"/>
              </a:lnSpc>
              <a:spcBef>
                <a:spcPts val="0"/>
              </a:spcBef>
              <a:spcAft>
                <a:spcPts val="0"/>
              </a:spcAft>
              <a:buClr>
                <a:srgbClr val="FFEA00"/>
              </a:buClr>
              <a:buSzTx/>
              <a:buFont typeface="Wingdings" panose="05000000000000000000" pitchFamily="2" charset="2"/>
              <a:buChar char="§"/>
              <a:tabLst/>
              <a:defRPr/>
            </a:pPr>
            <a:r>
              <a:rPr kumimoji="0" lang="de-DE" sz="2000" b="0" i="0" u="none" strike="noStrike" kern="1200" cap="none" spc="0" normalizeH="0" baseline="0" noProof="0" dirty="0" smtClean="0">
                <a:ln>
                  <a:noFill/>
                </a:ln>
                <a:solidFill>
                  <a:prstClr val="black"/>
                </a:solidFill>
                <a:effectLst/>
                <a:uLnTx/>
                <a:uFillTx/>
                <a:latin typeface="Calibri"/>
                <a:ea typeface="+mn-ea"/>
                <a:cs typeface="Calibri Light" panose="020F0302020204030204" pitchFamily="34" charset="0"/>
              </a:rPr>
              <a:t>Umsetzung der im integrierten Energie- und Klimaschutzkonzept der LHD 2013 gesetzten und fortgeschriebenen Ziele</a:t>
            </a:r>
          </a:p>
          <a:p>
            <a:pPr marL="285750" marR="0" lvl="0" indent="-285750" algn="l" defTabSz="914400" rtl="0" eaLnBrk="1" fontAlgn="auto" latinLnBrk="0" hangingPunct="1">
              <a:lnSpc>
                <a:spcPct val="100000"/>
              </a:lnSpc>
              <a:spcBef>
                <a:spcPts val="0"/>
              </a:spcBef>
              <a:spcAft>
                <a:spcPts val="0"/>
              </a:spcAft>
              <a:buClr>
                <a:srgbClr val="FFEA00"/>
              </a:buClr>
              <a:buSzTx/>
              <a:buFont typeface="Wingdings" panose="05000000000000000000" pitchFamily="2" charset="2"/>
              <a:buChar char="§"/>
              <a:tabLst/>
              <a:defRPr/>
            </a:pPr>
            <a:r>
              <a:rPr kumimoji="0" lang="de-DE" sz="2000" b="0" i="0" u="none" strike="noStrike" kern="1200" cap="none" spc="0" normalizeH="0" baseline="0" noProof="0" dirty="0" smtClean="0">
                <a:ln>
                  <a:noFill/>
                </a:ln>
                <a:solidFill>
                  <a:prstClr val="black"/>
                </a:solidFill>
                <a:effectLst/>
                <a:uLnTx/>
                <a:uFillTx/>
                <a:latin typeface="Calibri"/>
                <a:ea typeface="+mn-ea"/>
                <a:cs typeface="Calibri Light" panose="020F0302020204030204" pitchFamily="34" charset="0"/>
              </a:rPr>
              <a:t>Erweiterung der Ziele um die Aspekte der Nachhaltigkeit (Baumaterialien/graue Energie)</a:t>
            </a:r>
          </a:p>
          <a:p>
            <a:pPr marL="285750" marR="0" lvl="0" indent="-285750" algn="l" defTabSz="914400" rtl="0" eaLnBrk="1" fontAlgn="auto" latinLnBrk="0" hangingPunct="1">
              <a:lnSpc>
                <a:spcPct val="100000"/>
              </a:lnSpc>
              <a:spcBef>
                <a:spcPts val="0"/>
              </a:spcBef>
              <a:spcAft>
                <a:spcPts val="0"/>
              </a:spcAft>
              <a:buClr>
                <a:srgbClr val="FFEA00"/>
              </a:buClr>
              <a:buSzTx/>
              <a:buFont typeface="Wingdings" panose="05000000000000000000" pitchFamily="2" charset="2"/>
              <a:buChar char="§"/>
              <a:tabLst/>
              <a:defRPr/>
            </a:pPr>
            <a:r>
              <a:rPr kumimoji="0" lang="de-DE" sz="2000" b="0" i="0" u="none" strike="noStrike" kern="1200" cap="none" spc="0" normalizeH="0" baseline="0" noProof="0" dirty="0" smtClean="0">
                <a:ln>
                  <a:noFill/>
                </a:ln>
                <a:solidFill>
                  <a:prstClr val="black"/>
                </a:solidFill>
                <a:effectLst/>
                <a:uLnTx/>
                <a:uFillTx/>
                <a:latin typeface="Calibri"/>
                <a:ea typeface="+mn-ea"/>
                <a:cs typeface="Calibri Light" panose="020F0302020204030204" pitchFamily="34" charset="0"/>
              </a:rPr>
              <a:t>Energiestandard für kommunale Gebäude (Bestand/Neubau) in Vorbereitung</a:t>
            </a:r>
          </a:p>
          <a:p>
            <a:pPr marL="285750" marR="0" lvl="0" indent="-285750" algn="l" defTabSz="914400" rtl="0" eaLnBrk="1" fontAlgn="auto" latinLnBrk="0" hangingPunct="1">
              <a:lnSpc>
                <a:spcPct val="100000"/>
              </a:lnSpc>
              <a:spcBef>
                <a:spcPts val="0"/>
              </a:spcBef>
              <a:spcAft>
                <a:spcPts val="0"/>
              </a:spcAft>
              <a:buClr>
                <a:srgbClr val="FFEA00"/>
              </a:buClr>
              <a:buSzTx/>
              <a:buFont typeface="Wingdings" panose="05000000000000000000" pitchFamily="2" charset="2"/>
              <a:buChar char="§"/>
              <a:tabLst/>
              <a:defRPr/>
            </a:pPr>
            <a:r>
              <a:rPr kumimoji="0" lang="de-DE" sz="2000" b="0" i="0" u="none" strike="noStrike" kern="1200" cap="none" spc="0" normalizeH="0" baseline="0" noProof="0" dirty="0" smtClean="0">
                <a:ln>
                  <a:noFill/>
                </a:ln>
                <a:solidFill>
                  <a:prstClr val="black"/>
                </a:solidFill>
                <a:effectLst/>
                <a:uLnTx/>
                <a:uFillTx/>
                <a:latin typeface="Calibri"/>
                <a:ea typeface="+mn-ea"/>
                <a:cs typeface="Calibri Light" panose="020F0302020204030204" pitchFamily="34" charset="0"/>
              </a:rPr>
              <a:t>Leitfaden energiesparendes Bauen und Berechnungstool für Planen und Bauen ab 2022 (Bestand/Neubau)</a:t>
            </a:r>
          </a:p>
        </p:txBody>
      </p:sp>
    </p:spTree>
    <p:extLst>
      <p:ext uri="{BB962C8B-B14F-4D97-AF65-F5344CB8AC3E}">
        <p14:creationId xmlns:p14="http://schemas.microsoft.com/office/powerpoint/2010/main" val="15723707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nachhaltiger Umgang mit Gebäudebestand</a:t>
            </a:r>
            <a:endParaRPr lang="de-DE" sz="3600" dirty="0"/>
          </a:p>
        </p:txBody>
      </p:sp>
      <p:sp>
        <p:nvSpPr>
          <p:cNvPr id="3" name="Rechteck 2"/>
          <p:cNvSpPr/>
          <p:nvPr/>
        </p:nvSpPr>
        <p:spPr>
          <a:xfrm>
            <a:off x="611188" y="1034063"/>
            <a:ext cx="7910242" cy="3046988"/>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
                <a:srgbClr val="FFEA00"/>
              </a:buClr>
              <a:buSzTx/>
              <a:buFont typeface="Wingdings" panose="05000000000000000000" pitchFamily="2" charset="2"/>
              <a:buChar char="§"/>
              <a:tabLst/>
              <a:defRPr/>
            </a:pPr>
            <a:r>
              <a:rPr kumimoji="0" lang="de-DE" sz="1800" b="1"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Ziel</a:t>
            </a:r>
            <a:r>
              <a:rPr kumimoji="0" lang="de-DE" sz="1800" b="0"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 ganzheitliches und nachhaltiges Liegenschaftskonzept zur Ertüchtigung des gesamten kommunalen Gebäudebestands </a:t>
            </a:r>
          </a:p>
          <a:p>
            <a:pPr marL="342900" marR="0" lvl="0" indent="-342900" algn="l" defTabSz="914400" rtl="0" eaLnBrk="1" fontAlgn="auto" latinLnBrk="0" hangingPunct="1">
              <a:lnSpc>
                <a:spcPct val="100000"/>
              </a:lnSpc>
              <a:spcBef>
                <a:spcPts val="600"/>
              </a:spcBef>
              <a:spcAft>
                <a:spcPts val="600"/>
              </a:spcAft>
              <a:buClr>
                <a:srgbClr val="FFEA00"/>
              </a:buClr>
              <a:buSzTx/>
              <a:buFont typeface="Wingdings" panose="05000000000000000000" pitchFamily="2" charset="2"/>
              <a:buChar char="§"/>
              <a:tabLst/>
              <a:defRPr/>
            </a:pPr>
            <a:r>
              <a:rPr kumimoji="0" lang="de-DE" sz="1800" b="1"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Kriterien</a:t>
            </a:r>
            <a:r>
              <a:rPr kumimoji="0" lang="de-DE" sz="1800" b="0"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 Bauzustand, Klimaeffizienz, Barrierefreiheit, Arbeitsschutz, Brandschutz, Radon, PVA Potential u.a.</a:t>
            </a:r>
          </a:p>
          <a:p>
            <a:pPr marL="342900" marR="0" lvl="0" indent="-342900" algn="l" defTabSz="914400" rtl="0" eaLnBrk="1" fontAlgn="auto" latinLnBrk="0" hangingPunct="1">
              <a:lnSpc>
                <a:spcPct val="100000"/>
              </a:lnSpc>
              <a:spcBef>
                <a:spcPts val="600"/>
              </a:spcBef>
              <a:spcAft>
                <a:spcPts val="600"/>
              </a:spcAft>
              <a:buClr>
                <a:srgbClr val="FFEA00"/>
              </a:buClr>
              <a:buSzTx/>
              <a:buFont typeface="Wingdings" panose="05000000000000000000" pitchFamily="2" charset="2"/>
              <a:buChar char="§"/>
              <a:tabLst/>
              <a:defRPr/>
            </a:pPr>
            <a:r>
              <a:rPr kumimoji="0" lang="de-DE" sz="1800" b="1"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Weg</a:t>
            </a:r>
            <a:r>
              <a:rPr kumimoji="0" lang="de-DE" sz="1800" b="0"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 Erfassung, Kategorisierung sowie Wichtung des gesamten kommunalen Gebäudebestands unter Nutzung und Zusammenführung vorhandener Fachdatenbanken</a:t>
            </a:r>
          </a:p>
          <a:p>
            <a:pPr marL="342900" marR="0" lvl="0" indent="-342900" algn="l" defTabSz="914400" rtl="0" eaLnBrk="1" fontAlgn="auto" latinLnBrk="0" hangingPunct="1">
              <a:lnSpc>
                <a:spcPct val="100000"/>
              </a:lnSpc>
              <a:spcBef>
                <a:spcPts val="600"/>
              </a:spcBef>
              <a:spcAft>
                <a:spcPts val="600"/>
              </a:spcAft>
              <a:buClr>
                <a:srgbClr val="FFEA00"/>
              </a:buClr>
              <a:buSzTx/>
              <a:buFont typeface="Wingdings" panose="05000000000000000000" pitchFamily="2" charset="2"/>
              <a:buChar char="§"/>
              <a:tabLst/>
              <a:defRPr/>
            </a:pPr>
            <a:r>
              <a:rPr kumimoji="0" lang="de-DE" sz="1800" b="1"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Umsetzung: </a:t>
            </a:r>
            <a:r>
              <a:rPr kumimoji="0" lang="de-DE" sz="1800" b="0"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Bestandssicherung</a:t>
            </a:r>
            <a:r>
              <a:rPr kumimoji="0" lang="de-DE" sz="1800" b="1"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 </a:t>
            </a:r>
            <a:r>
              <a:rPr kumimoji="0" lang="de-DE" sz="1800" b="0" i="0" u="none" strike="noStrike" kern="1200" cap="none" spc="0" normalizeH="0" baseline="0" noProof="0" dirty="0">
                <a:ln>
                  <a:noFill/>
                </a:ln>
                <a:solidFill>
                  <a:prstClr val="black"/>
                </a:solidFill>
                <a:effectLst/>
                <a:uLnTx/>
                <a:uFillTx/>
                <a:latin typeface="Calibri"/>
                <a:ea typeface="+mn-ea"/>
                <a:cs typeface="Calibri Light" panose="020F0302020204030204" pitchFamily="34" charset="0"/>
              </a:rPr>
              <a:t>nach ökologischen, ökonomischen und funktionalen Aspekten </a:t>
            </a:r>
          </a:p>
        </p:txBody>
      </p:sp>
    </p:spTree>
    <p:extLst>
      <p:ext uri="{BB962C8B-B14F-4D97-AF65-F5344CB8AC3E}">
        <p14:creationId xmlns:p14="http://schemas.microsoft.com/office/powerpoint/2010/main" val="13351926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nachhaltiger Umgang mit Gebäudebestand</a:t>
            </a:r>
            <a:endParaRPr lang="de-DE" sz="3600" dirty="0"/>
          </a:p>
        </p:txBody>
      </p:sp>
      <p:grpSp>
        <p:nvGrpSpPr>
          <p:cNvPr id="2" name="Gruppieren 1"/>
          <p:cNvGrpSpPr/>
          <p:nvPr/>
        </p:nvGrpSpPr>
        <p:grpSpPr>
          <a:xfrm>
            <a:off x="-77210" y="946278"/>
            <a:ext cx="5894345" cy="3927262"/>
            <a:chOff x="78438" y="946278"/>
            <a:chExt cx="5410796" cy="3605085"/>
          </a:xfrm>
        </p:grpSpPr>
        <p:graphicFrame>
          <p:nvGraphicFramePr>
            <p:cNvPr id="5" name="Diagramm 4"/>
            <p:cNvGraphicFramePr>
              <a:graphicFrameLocks/>
            </p:cNvGraphicFramePr>
            <p:nvPr>
              <p:extLst/>
            </p:nvPr>
          </p:nvGraphicFramePr>
          <p:xfrm>
            <a:off x="78438" y="946278"/>
            <a:ext cx="5410796" cy="360508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hteck 6"/>
            <p:cNvSpPr/>
            <p:nvPr/>
          </p:nvSpPr>
          <p:spPr>
            <a:xfrm>
              <a:off x="385542" y="3717597"/>
              <a:ext cx="263833" cy="270213"/>
            </a:xfrm>
            <a:prstGeom prst="rect">
              <a:avLst/>
            </a:prstGeom>
            <a:solidFill>
              <a:srgbClr val="C3D69B">
                <a:alpha val="6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Rechteck 7"/>
            <p:cNvSpPr/>
            <p:nvPr/>
          </p:nvSpPr>
          <p:spPr>
            <a:xfrm>
              <a:off x="385541" y="3456431"/>
              <a:ext cx="263834" cy="261167"/>
            </a:xfrm>
            <a:prstGeom prst="rect">
              <a:avLst/>
            </a:prstGeom>
            <a:solidFill>
              <a:srgbClr val="FFE781">
                <a:alpha val="6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Rechteck 8"/>
            <p:cNvSpPr/>
            <p:nvPr/>
          </p:nvSpPr>
          <p:spPr>
            <a:xfrm>
              <a:off x="385543" y="1351104"/>
              <a:ext cx="263832" cy="2105328"/>
            </a:xfrm>
            <a:prstGeom prst="rect">
              <a:avLst/>
            </a:prstGeom>
            <a:solidFill>
              <a:schemeClr val="accent6">
                <a:lumMod val="40000"/>
                <a:lumOff val="60000"/>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 name="Gerader Verbinder 9"/>
            <p:cNvCxnSpPr/>
            <p:nvPr/>
          </p:nvCxnSpPr>
          <p:spPr>
            <a:xfrm flipV="1">
              <a:off x="704254" y="3717598"/>
              <a:ext cx="4702776" cy="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V="1">
              <a:off x="713796" y="3456431"/>
              <a:ext cx="4693234"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704254" y="3826139"/>
              <a:ext cx="4702776"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4110886" y="1524381"/>
              <a:ext cx="6480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rgbClr val="4F81BD"/>
                  </a:solidFill>
                  <a:effectLst/>
                  <a:uLnTx/>
                  <a:uFillTx/>
                  <a:latin typeface="Calibri Light" panose="020F0302020204030204" pitchFamily="34" charset="0"/>
                  <a:ea typeface="+mn-ea"/>
                  <a:cs typeface="Calibri Light" panose="020F0302020204030204" pitchFamily="34" charset="0"/>
                </a:rPr>
                <a:t>OBJEKTE</a:t>
              </a:r>
              <a:endParaRPr kumimoji="0" lang="de-DE" sz="1000" b="0" i="0" u="none" strike="noStrike" kern="1200" cap="none" spc="0" normalizeH="0" baseline="0" noProof="0" dirty="0">
                <a:ln>
                  <a:noFill/>
                </a:ln>
                <a:solidFill>
                  <a:srgbClr val="4F81BD"/>
                </a:solidFill>
                <a:effectLst/>
                <a:uLnTx/>
                <a:uFillTx/>
                <a:latin typeface="Calibri Light"/>
                <a:ea typeface="+mn-ea"/>
                <a:cs typeface="+mn-cs"/>
              </a:endParaRPr>
            </a:p>
          </p:txBody>
        </p:sp>
      </p:grpSp>
      <p:sp>
        <p:nvSpPr>
          <p:cNvPr id="14" name="Rechteck 13"/>
          <p:cNvSpPr/>
          <p:nvPr/>
        </p:nvSpPr>
        <p:spPr>
          <a:xfrm>
            <a:off x="5854958" y="700088"/>
            <a:ext cx="3289041" cy="2539157"/>
          </a:xfrm>
          <a:prstGeom prst="rect">
            <a:avLst/>
          </a:prstGeom>
          <a:solidFill>
            <a:schemeClr val="bg1"/>
          </a:solidFill>
        </p:spPr>
        <p:txBody>
          <a:bodyPr wrap="square">
            <a:spAutoFit/>
          </a:bodyPr>
          <a:lstStyle/>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Ziel: nachhaltige und langfristige Reduzierung des CO</a:t>
            </a:r>
            <a:r>
              <a:rPr kumimoji="0" lang="de-DE" sz="1600" b="0" i="0" u="none" strike="noStrike" kern="1200" cap="none" spc="0" normalizeH="0" baseline="-25000" noProof="0" dirty="0" smtClean="0">
                <a:ln>
                  <a:noFill/>
                </a:ln>
                <a:solidFill>
                  <a:prstClr val="black"/>
                </a:solidFill>
                <a:effectLst/>
                <a:uLnTx/>
                <a:uFillTx/>
                <a:latin typeface="Calibri"/>
                <a:ea typeface="+mn-ea"/>
                <a:cs typeface="+mn-cs"/>
              </a:rPr>
              <a:t>2</a:t>
            </a: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-Ausstosses </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Senkung des spezifischen Energieverbrauchs durch Hebung der Einsparpotentiale</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mittel- und langfristige Sanierungen des Gebäudebestandes</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Standards bei Neubauvorhaben</a:t>
            </a:r>
            <a:endParaRPr kumimoji="0" lang="de-DE" sz="16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15" name="Rechteck 14"/>
          <p:cNvSpPr/>
          <p:nvPr/>
        </p:nvSpPr>
        <p:spPr>
          <a:xfrm>
            <a:off x="5854959" y="3537501"/>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IST- Wert: Mittelwert Endenergie Wärme </a:t>
            </a:r>
            <a:r>
              <a:rPr kumimoji="0" lang="de-DE" sz="10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Bestand 83 kWh/m²a</a:t>
            </a:r>
            <a:endParaRPr kumimoji="0" lang="de-DE" sz="10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6" name="Rechteck 15"/>
          <p:cNvSpPr/>
          <p:nvPr/>
        </p:nvSpPr>
        <p:spPr>
          <a:xfrm>
            <a:off x="5852802" y="3811191"/>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ZIEL- Wert: </a:t>
            </a:r>
            <a:r>
              <a:rPr kumimoji="0" lang="de-DE" sz="1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Endenergie Wärme </a:t>
            </a:r>
            <a:r>
              <a:rPr kumimoji="0" lang="de-DE" sz="10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Sanierung 45 kWh/m²a</a:t>
            </a:r>
            <a:endParaRPr kumimoji="0" lang="de-DE" sz="10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7" name="Rechteck 16"/>
          <p:cNvSpPr/>
          <p:nvPr/>
        </p:nvSpPr>
        <p:spPr>
          <a:xfrm>
            <a:off x="5852802" y="4084881"/>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ZIEL- Wert: </a:t>
            </a:r>
            <a:r>
              <a:rPr kumimoji="0" lang="de-DE" sz="1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Endenergie Wärme </a:t>
            </a:r>
            <a:r>
              <a:rPr kumimoji="0" lang="de-DE" sz="10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Neubau 25 kWh/m²a</a:t>
            </a:r>
            <a:endParaRPr kumimoji="0" lang="de-DE" sz="10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8" name="Rechteck 17"/>
          <p:cNvSpPr/>
          <p:nvPr/>
        </p:nvSpPr>
        <p:spPr>
          <a:xfrm>
            <a:off x="5852802" y="3333320"/>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Endenergieverbrauch Wärme:</a:t>
            </a:r>
            <a:endParaRPr kumimoji="0" lang="de-DE" sz="1000" b="1"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924132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nachhaltiger Umgang mit Gebäudebestand</a:t>
            </a:r>
            <a:endParaRPr lang="de-DE" sz="3600" dirty="0"/>
          </a:p>
        </p:txBody>
      </p:sp>
      <p:sp>
        <p:nvSpPr>
          <p:cNvPr id="19" name="Pfeil nach rechts 18"/>
          <p:cNvSpPr/>
          <p:nvPr/>
        </p:nvSpPr>
        <p:spPr>
          <a:xfrm>
            <a:off x="627483" y="742452"/>
            <a:ext cx="7941984" cy="2085498"/>
          </a:xfrm>
          <a:prstGeom prst="rightArrow">
            <a:avLst>
              <a:gd name="adj1" fmla="val 63383"/>
              <a:gd name="adj2" fmla="val 31606"/>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 name="Grafik 19"/>
          <p:cNvPicPr>
            <a:picLocks noChangeAspect="1"/>
          </p:cNvPicPr>
          <p:nvPr/>
        </p:nvPicPr>
        <p:blipFill>
          <a:blip r:embed="rId3"/>
          <a:stretch>
            <a:fillRect/>
          </a:stretch>
        </p:blipFill>
        <p:spPr>
          <a:xfrm>
            <a:off x="836579" y="2485520"/>
            <a:ext cx="3435582" cy="2292970"/>
          </a:xfrm>
          <a:prstGeom prst="rect">
            <a:avLst/>
          </a:prstGeom>
        </p:spPr>
      </p:pic>
      <p:sp>
        <p:nvSpPr>
          <p:cNvPr id="21" name="Rechteck 20"/>
          <p:cNvSpPr/>
          <p:nvPr/>
        </p:nvSpPr>
        <p:spPr>
          <a:xfrm>
            <a:off x="1430784" y="1114474"/>
            <a:ext cx="14266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Identifizieren</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hteck 21"/>
          <p:cNvSpPr/>
          <p:nvPr/>
        </p:nvSpPr>
        <p:spPr>
          <a:xfrm>
            <a:off x="3692153" y="1098312"/>
            <a:ext cx="12636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Priorisieren</a:t>
            </a:r>
          </a:p>
        </p:txBody>
      </p:sp>
      <p:sp>
        <p:nvSpPr>
          <p:cNvPr id="23" name="Rechteck 22"/>
          <p:cNvSpPr/>
          <p:nvPr/>
        </p:nvSpPr>
        <p:spPr>
          <a:xfrm>
            <a:off x="5912894" y="1131618"/>
            <a:ext cx="152911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Entscheiden</a:t>
            </a:r>
          </a:p>
        </p:txBody>
      </p:sp>
      <p:sp>
        <p:nvSpPr>
          <p:cNvPr id="24" name="Rechteck 23"/>
          <p:cNvSpPr/>
          <p:nvPr/>
        </p:nvSpPr>
        <p:spPr>
          <a:xfrm>
            <a:off x="1274324" y="1411997"/>
            <a:ext cx="21817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Objekterfassung:</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Betriebskosten</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Nutzungsbelange</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Bauzustand</a:t>
            </a:r>
          </a:p>
        </p:txBody>
      </p:sp>
      <p:sp>
        <p:nvSpPr>
          <p:cNvPr id="25" name="Rechteck 24"/>
          <p:cNvSpPr/>
          <p:nvPr/>
        </p:nvSpPr>
        <p:spPr>
          <a:xfrm>
            <a:off x="5797063" y="1411997"/>
            <a:ext cx="21817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Gesamtstrategie:</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Investitionen für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      klimaneutralen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      Gebäudebestand</a:t>
            </a:r>
          </a:p>
        </p:txBody>
      </p:sp>
      <p:sp>
        <p:nvSpPr>
          <p:cNvPr id="26" name="Rechteck 25"/>
          <p:cNvSpPr/>
          <p:nvPr/>
        </p:nvSpPr>
        <p:spPr>
          <a:xfrm>
            <a:off x="3535693" y="1412590"/>
            <a:ext cx="21817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Maßnahmen:</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Art und Umfang</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Kosten und Termine</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Light"/>
                <a:ea typeface="+mn-ea"/>
                <a:cs typeface="+mn-cs"/>
              </a:rPr>
              <a:t>Auswirkungen</a:t>
            </a:r>
          </a:p>
        </p:txBody>
      </p:sp>
      <p:sp>
        <p:nvSpPr>
          <p:cNvPr id="27" name="Ellipse 26"/>
          <p:cNvSpPr/>
          <p:nvPr/>
        </p:nvSpPr>
        <p:spPr>
          <a:xfrm>
            <a:off x="2529829" y="2701094"/>
            <a:ext cx="1045484" cy="98391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Calibri Light"/>
              <a:ea typeface="+mn-ea"/>
              <a:cs typeface="+mn-cs"/>
            </a:endParaRPr>
          </a:p>
        </p:txBody>
      </p:sp>
      <p:pic>
        <p:nvPicPr>
          <p:cNvPr id="28" name="Grafik 27"/>
          <p:cNvPicPr>
            <a:picLocks noChangeAspect="1"/>
          </p:cNvPicPr>
          <p:nvPr/>
        </p:nvPicPr>
        <p:blipFill>
          <a:blip r:embed="rId4"/>
          <a:stretch>
            <a:fillRect/>
          </a:stretch>
        </p:blipFill>
        <p:spPr>
          <a:xfrm>
            <a:off x="4687963" y="2516896"/>
            <a:ext cx="2989315" cy="1999542"/>
          </a:xfrm>
          <a:prstGeom prst="rect">
            <a:avLst/>
          </a:prstGeom>
        </p:spPr>
      </p:pic>
      <p:sp>
        <p:nvSpPr>
          <p:cNvPr id="29" name="Rechteck 28"/>
          <p:cNvSpPr/>
          <p:nvPr/>
        </p:nvSpPr>
        <p:spPr>
          <a:xfrm>
            <a:off x="2581636" y="2954806"/>
            <a:ext cx="903632" cy="190501"/>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88"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Calibri Light"/>
                <a:ea typeface="+mn-ea"/>
                <a:cs typeface="+mn-cs"/>
              </a:rPr>
              <a:t>220 Gebäude</a:t>
            </a:r>
          </a:p>
        </p:txBody>
      </p:sp>
      <p:sp>
        <p:nvSpPr>
          <p:cNvPr id="30" name="Rechteck 29"/>
          <p:cNvSpPr/>
          <p:nvPr/>
        </p:nvSpPr>
        <p:spPr>
          <a:xfrm>
            <a:off x="5433965" y="2926464"/>
            <a:ext cx="1626458" cy="346249"/>
          </a:xfrm>
          <a:prstGeom prst="rect">
            <a:avLst/>
          </a:prstGeom>
          <a:noFill/>
        </p:spPr>
        <p:txBody>
          <a:bodyPr wrap="square" lIns="68580" tIns="34290" rIns="68580" bIns="3429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Calibri Light"/>
                <a:ea typeface="+mn-ea"/>
                <a:cs typeface="+mn-cs"/>
              </a:rPr>
              <a:t>Reduzierung des Anteils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Calibri Light"/>
                <a:ea typeface="+mn-ea"/>
                <a:cs typeface="+mn-cs"/>
              </a:rPr>
              <a:t>energetisch kritischer Gebäude</a:t>
            </a:r>
          </a:p>
        </p:txBody>
      </p:sp>
    </p:spTree>
    <p:extLst>
      <p:ext uri="{BB962C8B-B14F-4D97-AF65-F5344CB8AC3E}">
        <p14:creationId xmlns:p14="http://schemas.microsoft.com/office/powerpoint/2010/main" val="2038469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149980" y="1203598"/>
            <a:ext cx="6529354" cy="2818912"/>
            <a:chOff x="0" y="0"/>
            <a:chExt cx="8022166" cy="4095750"/>
          </a:xfrm>
        </p:grpSpPr>
        <p:graphicFrame>
          <p:nvGraphicFramePr>
            <p:cNvPr id="6" name="Diagramm 5"/>
            <p:cNvGraphicFramePr>
              <a:graphicFrameLocks/>
            </p:cNvGraphicFramePr>
            <p:nvPr>
              <p:extLst/>
            </p:nvPr>
          </p:nvGraphicFramePr>
          <p:xfrm>
            <a:off x="0" y="0"/>
            <a:ext cx="8022166" cy="409575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hteckige Legende 6"/>
            <p:cNvSpPr/>
            <p:nvPr/>
          </p:nvSpPr>
          <p:spPr bwMode="auto">
            <a:xfrm>
              <a:off x="609702" y="1756832"/>
              <a:ext cx="984789" cy="582083"/>
            </a:xfrm>
            <a:prstGeom prst="wedgeRectCallout">
              <a:avLst/>
            </a:prstGeom>
            <a:solidFill>
              <a:srgbClr val="FFC000">
                <a:alpha val="50000"/>
              </a:srgbClr>
            </a:solidFill>
            <a:ln w="9525" cap="flat" cmpd="sng" algn="ctr">
              <a:noFill/>
              <a:prstDash val="solid"/>
              <a:round/>
              <a:headEnd type="none" w="med" len="med"/>
              <a:tailEnd type="none" w="med" len="med"/>
            </a:ln>
            <a:effectLst/>
          </p:spPr>
          <p:txBody>
            <a:bodyPr wrap="square" lIns="18288" tIns="0" rIns="0" bIns="0" rtlCol="0" anchor="ctr"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Calibri Light"/>
                  <a:ea typeface="+mn-ea"/>
                  <a:cs typeface="+mn-cs"/>
                </a:rPr>
                <a:t>1961-1990: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Calibri Light"/>
                  <a:ea typeface="+mn-ea"/>
                  <a:cs typeface="+mn-cs"/>
                </a:rPr>
                <a:t>8,9 °C</a:t>
              </a:r>
            </a:p>
          </p:txBody>
        </p:sp>
        <p:sp>
          <p:nvSpPr>
            <p:cNvPr id="8" name="Rechteckige Legende 7"/>
            <p:cNvSpPr/>
            <p:nvPr/>
          </p:nvSpPr>
          <p:spPr bwMode="auto">
            <a:xfrm>
              <a:off x="6725108" y="463359"/>
              <a:ext cx="1031529" cy="533400"/>
            </a:xfrm>
            <a:prstGeom prst="wedgeRectCallout">
              <a:avLst/>
            </a:prstGeom>
            <a:solidFill>
              <a:srgbClr val="FFC000">
                <a:alpha val="50000"/>
              </a:srgbClr>
            </a:solidFill>
            <a:ln w="9525" cap="flat" cmpd="sng" algn="ctr">
              <a:noFill/>
              <a:prstDash val="solid"/>
              <a:round/>
              <a:headEnd type="none" w="med" len="med"/>
              <a:tailEnd type="none" w="med" len="med"/>
            </a:ln>
            <a:effectLst/>
          </p:spPr>
          <p:txBody>
            <a:bodyPr wrap="square" lIns="18288" tIns="0" rIns="0" bIns="0" rtlCol="0" anchor="ctr"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Calibri Light"/>
                  <a:ea typeface="+mn-ea"/>
                  <a:cs typeface="+mn-cs"/>
                </a:rPr>
                <a:t>1991-2020: 9,8 °C</a:t>
              </a:r>
            </a:p>
          </p:txBody>
        </p:sp>
      </p:grpSp>
      <p:graphicFrame>
        <p:nvGraphicFramePr>
          <p:cNvPr id="19" name="Tabelle 18"/>
          <p:cNvGraphicFramePr>
            <a:graphicFrameLocks noGrp="1"/>
          </p:cNvGraphicFramePr>
          <p:nvPr>
            <p:extLst/>
          </p:nvPr>
        </p:nvGraphicFramePr>
        <p:xfrm>
          <a:off x="6690141" y="208198"/>
          <a:ext cx="1983898" cy="2148289"/>
        </p:xfrm>
        <a:graphic>
          <a:graphicData uri="http://schemas.openxmlformats.org/drawingml/2006/table">
            <a:tbl>
              <a:tblPr firstRow="1" bandRow="1">
                <a:tableStyleId>{5C22544A-7EE6-4342-B048-85BDC9FD1C3A}</a:tableStyleId>
              </a:tblPr>
              <a:tblGrid>
                <a:gridCol w="947733">
                  <a:extLst>
                    <a:ext uri="{9D8B030D-6E8A-4147-A177-3AD203B41FA5}">
                      <a16:colId xmlns:a16="http://schemas.microsoft.com/office/drawing/2014/main" val="20000"/>
                    </a:ext>
                  </a:extLst>
                </a:gridCol>
                <a:gridCol w="1036165">
                  <a:extLst>
                    <a:ext uri="{9D8B030D-6E8A-4147-A177-3AD203B41FA5}">
                      <a16:colId xmlns:a16="http://schemas.microsoft.com/office/drawing/2014/main" val="20001"/>
                    </a:ext>
                  </a:extLst>
                </a:gridCol>
              </a:tblGrid>
              <a:tr h="636779">
                <a:tc gridSpan="2">
                  <a:txBody>
                    <a:bodyPr/>
                    <a:lstStyle/>
                    <a:p>
                      <a:pPr algn="ctr"/>
                      <a:r>
                        <a:rPr lang="de-DE" sz="1200" dirty="0" smtClean="0">
                          <a:solidFill>
                            <a:schemeClr val="tx1"/>
                          </a:solidFill>
                          <a:latin typeface="Calibri Light" pitchFamily="34" charset="0"/>
                        </a:rPr>
                        <a:t>Temperaturveränderung im Zeitraum 1991-2020 gegenüber 1961-1990</a:t>
                      </a:r>
                      <a:endParaRPr lang="de-DE" sz="1200" dirty="0">
                        <a:solidFill>
                          <a:schemeClr val="tx1"/>
                        </a:solidFill>
                        <a:latin typeface="Calibri Light" pitchFamily="34" charset="0"/>
                      </a:endParaRPr>
                    </a:p>
                  </a:txBody>
                  <a:tcPr marL="62201" marR="62201" marT="31101" marB="31101">
                    <a:solidFill>
                      <a:schemeClr val="accent6">
                        <a:alpha val="67000"/>
                      </a:schemeClr>
                    </a:solidFill>
                  </a:tcPr>
                </a:tc>
                <a:tc hMerge="1">
                  <a:txBody>
                    <a:bodyPr/>
                    <a:lstStyle/>
                    <a:p>
                      <a:endParaRPr lang="de-DE" dirty="0">
                        <a:solidFill>
                          <a:schemeClr val="tx1"/>
                        </a:solidFill>
                      </a:endParaRPr>
                    </a:p>
                  </a:txBody>
                  <a:tcPr/>
                </a:tc>
                <a:extLst>
                  <a:ext uri="{0D108BD9-81ED-4DB2-BD59-A6C34878D82A}">
                    <a16:rowId xmlns:a16="http://schemas.microsoft.com/office/drawing/2014/main" val="10000"/>
                  </a:ext>
                </a:extLst>
              </a:tr>
              <a:tr h="302302">
                <a:tc>
                  <a:txBody>
                    <a:bodyPr/>
                    <a:lstStyle/>
                    <a:p>
                      <a:pPr algn="ctr" fontAlgn="b"/>
                      <a:r>
                        <a:rPr lang="de-DE" sz="1200" b="0" i="0" u="none" strike="noStrike" dirty="0">
                          <a:solidFill>
                            <a:srgbClr val="000000"/>
                          </a:solidFill>
                          <a:latin typeface="+mn-lt"/>
                        </a:rPr>
                        <a:t> Frühling </a:t>
                      </a:r>
                    </a:p>
                  </a:txBody>
                  <a:tcPr marL="0" marR="0" marT="0" marB="0" anchor="ctr">
                    <a:solidFill>
                      <a:schemeClr val="accent6">
                        <a:lumMod val="40000"/>
                        <a:lumOff val="60000"/>
                      </a:schemeClr>
                    </a:solidFill>
                  </a:tcPr>
                </a:tc>
                <a:tc>
                  <a:txBody>
                    <a:bodyPr/>
                    <a:lstStyle/>
                    <a:p>
                      <a:pPr algn="ctr"/>
                      <a:r>
                        <a:rPr lang="de-DE" sz="1200" dirty="0" smtClean="0">
                          <a:latin typeface="+mn-lt"/>
                        </a:rPr>
                        <a:t>+1,1 Grad</a:t>
                      </a:r>
                      <a:endParaRPr lang="de-DE" sz="1200" dirty="0">
                        <a:latin typeface="+mn-lt"/>
                      </a:endParaRPr>
                    </a:p>
                  </a:txBody>
                  <a:tcPr marL="62201" marR="62201" marT="31101" marB="31101" anchor="ctr">
                    <a:solidFill>
                      <a:schemeClr val="accent6">
                        <a:lumMod val="40000"/>
                        <a:lumOff val="60000"/>
                      </a:schemeClr>
                    </a:solidFill>
                  </a:tcPr>
                </a:tc>
                <a:extLst>
                  <a:ext uri="{0D108BD9-81ED-4DB2-BD59-A6C34878D82A}">
                    <a16:rowId xmlns:a16="http://schemas.microsoft.com/office/drawing/2014/main" val="10001"/>
                  </a:ext>
                </a:extLst>
              </a:tr>
              <a:tr h="302302">
                <a:tc>
                  <a:txBody>
                    <a:bodyPr/>
                    <a:lstStyle/>
                    <a:p>
                      <a:pPr algn="ctr" fontAlgn="b"/>
                      <a:r>
                        <a:rPr lang="de-DE" sz="1200" b="0" i="0" u="none" strike="noStrike" dirty="0">
                          <a:solidFill>
                            <a:srgbClr val="000000"/>
                          </a:solidFill>
                          <a:latin typeface="+mn-lt"/>
                        </a:rPr>
                        <a:t>Sommer </a:t>
                      </a:r>
                    </a:p>
                  </a:txBody>
                  <a:tcPr marL="0" marR="0" marT="0" marB="0" anchor="ctr">
                    <a:solidFill>
                      <a:schemeClr val="accent6">
                        <a:lumMod val="20000"/>
                        <a:lumOff val="80000"/>
                      </a:schemeClr>
                    </a:solidFill>
                  </a:tcPr>
                </a:tc>
                <a:tc>
                  <a:txBody>
                    <a:bodyPr/>
                    <a:lstStyle/>
                    <a:p>
                      <a:pPr algn="ctr"/>
                      <a:r>
                        <a:rPr lang="de-DE" sz="1200" dirty="0" smtClean="0">
                          <a:latin typeface="+mn-lt"/>
                        </a:rPr>
                        <a:t>+1,3 Grad</a:t>
                      </a:r>
                      <a:endParaRPr lang="de-DE" sz="1200" dirty="0">
                        <a:latin typeface="+mn-lt"/>
                      </a:endParaRPr>
                    </a:p>
                  </a:txBody>
                  <a:tcPr marL="62201" marR="62201" marT="31101" marB="31101" anchor="ctr">
                    <a:solidFill>
                      <a:schemeClr val="accent6">
                        <a:lumMod val="20000"/>
                        <a:lumOff val="80000"/>
                      </a:schemeClr>
                    </a:solidFill>
                  </a:tcPr>
                </a:tc>
                <a:extLst>
                  <a:ext uri="{0D108BD9-81ED-4DB2-BD59-A6C34878D82A}">
                    <a16:rowId xmlns:a16="http://schemas.microsoft.com/office/drawing/2014/main" val="10002"/>
                  </a:ext>
                </a:extLst>
              </a:tr>
              <a:tr h="302302">
                <a:tc>
                  <a:txBody>
                    <a:bodyPr/>
                    <a:lstStyle/>
                    <a:p>
                      <a:pPr algn="ctr" fontAlgn="b"/>
                      <a:r>
                        <a:rPr lang="de-DE" sz="1200" b="0" i="0" u="none" strike="noStrike" dirty="0">
                          <a:solidFill>
                            <a:srgbClr val="000000"/>
                          </a:solidFill>
                          <a:latin typeface="+mn-lt"/>
                        </a:rPr>
                        <a:t>Herbst</a:t>
                      </a:r>
                    </a:p>
                  </a:txBody>
                  <a:tcPr marL="0" marR="0" marT="0" marB="0" anchor="ctr">
                    <a:solidFill>
                      <a:schemeClr val="accent6">
                        <a:lumMod val="40000"/>
                        <a:lumOff val="60000"/>
                      </a:schemeClr>
                    </a:solidFill>
                  </a:tcPr>
                </a:tc>
                <a:tc>
                  <a:txBody>
                    <a:bodyPr/>
                    <a:lstStyle/>
                    <a:p>
                      <a:pPr algn="ctr"/>
                      <a:r>
                        <a:rPr lang="de-DE" sz="1200" dirty="0" smtClean="0">
                          <a:latin typeface="+mn-lt"/>
                        </a:rPr>
                        <a:t>+0,3 Grad</a:t>
                      </a:r>
                      <a:endParaRPr lang="de-DE" sz="1200" dirty="0">
                        <a:latin typeface="+mn-lt"/>
                      </a:endParaRPr>
                    </a:p>
                  </a:txBody>
                  <a:tcPr marL="62201" marR="62201" marT="31101" marB="31101" anchor="ctr">
                    <a:solidFill>
                      <a:schemeClr val="accent6">
                        <a:lumMod val="40000"/>
                        <a:lumOff val="60000"/>
                      </a:schemeClr>
                    </a:solidFill>
                  </a:tcPr>
                </a:tc>
                <a:extLst>
                  <a:ext uri="{0D108BD9-81ED-4DB2-BD59-A6C34878D82A}">
                    <a16:rowId xmlns:a16="http://schemas.microsoft.com/office/drawing/2014/main" val="10003"/>
                  </a:ext>
                </a:extLst>
              </a:tr>
              <a:tr h="302302">
                <a:tc>
                  <a:txBody>
                    <a:bodyPr/>
                    <a:lstStyle/>
                    <a:p>
                      <a:pPr algn="ctr" fontAlgn="b"/>
                      <a:r>
                        <a:rPr lang="de-DE" sz="1200" b="0" i="0" u="none" strike="noStrike" dirty="0">
                          <a:solidFill>
                            <a:srgbClr val="000000"/>
                          </a:solidFill>
                          <a:latin typeface="+mn-lt"/>
                        </a:rPr>
                        <a:t>Winter</a:t>
                      </a:r>
                    </a:p>
                  </a:txBody>
                  <a:tcPr marL="0" marR="0" marT="0" marB="0" anchor="ctr">
                    <a:solidFill>
                      <a:schemeClr val="accent6">
                        <a:lumMod val="20000"/>
                        <a:lumOff val="80000"/>
                      </a:schemeClr>
                    </a:solidFill>
                  </a:tcPr>
                </a:tc>
                <a:tc>
                  <a:txBody>
                    <a:bodyPr/>
                    <a:lstStyle/>
                    <a:p>
                      <a:pPr algn="ctr"/>
                      <a:r>
                        <a:rPr lang="de-DE" sz="1200" dirty="0" smtClean="0">
                          <a:latin typeface="+mn-lt"/>
                        </a:rPr>
                        <a:t>+1,0 Grad</a:t>
                      </a:r>
                      <a:endParaRPr lang="de-DE" sz="1200" dirty="0">
                        <a:latin typeface="+mn-lt"/>
                      </a:endParaRPr>
                    </a:p>
                  </a:txBody>
                  <a:tcPr marL="62201" marR="62201" marT="31101" marB="31101" anchor="ctr">
                    <a:solidFill>
                      <a:schemeClr val="accent6">
                        <a:lumMod val="20000"/>
                        <a:lumOff val="80000"/>
                      </a:schemeClr>
                    </a:solidFill>
                  </a:tcPr>
                </a:tc>
                <a:extLst>
                  <a:ext uri="{0D108BD9-81ED-4DB2-BD59-A6C34878D82A}">
                    <a16:rowId xmlns:a16="http://schemas.microsoft.com/office/drawing/2014/main" val="10004"/>
                  </a:ext>
                </a:extLst>
              </a:tr>
              <a:tr h="302302">
                <a:tc>
                  <a:txBody>
                    <a:bodyPr/>
                    <a:lstStyle/>
                    <a:p>
                      <a:pPr algn="ctr" fontAlgn="b"/>
                      <a:r>
                        <a:rPr lang="de-DE" sz="1200" b="0" i="0" u="none" strike="noStrike" dirty="0" smtClean="0">
                          <a:solidFill>
                            <a:srgbClr val="000000"/>
                          </a:solidFill>
                          <a:latin typeface="+mn-lt"/>
                        </a:rPr>
                        <a:t>Jahr</a:t>
                      </a:r>
                      <a:endParaRPr lang="de-DE" sz="1200" b="0" i="0" u="none" strike="noStrike" dirty="0">
                        <a:solidFill>
                          <a:srgbClr val="000000"/>
                        </a:solidFill>
                        <a:latin typeface="+mn-lt"/>
                      </a:endParaRPr>
                    </a:p>
                  </a:txBody>
                  <a:tcPr marL="0" marR="0" marT="0" marB="0" anchor="ctr">
                    <a:solidFill>
                      <a:schemeClr val="accent6">
                        <a:lumMod val="40000"/>
                        <a:lumOff val="60000"/>
                      </a:schemeClr>
                    </a:solidFill>
                  </a:tcPr>
                </a:tc>
                <a:tc>
                  <a:txBody>
                    <a:bodyPr/>
                    <a:lstStyle/>
                    <a:p>
                      <a:pPr algn="ctr"/>
                      <a:r>
                        <a:rPr lang="de-DE" sz="1200" dirty="0" smtClean="0">
                          <a:latin typeface="+mn-lt"/>
                        </a:rPr>
                        <a:t>+0,9 Grad</a:t>
                      </a:r>
                      <a:endParaRPr lang="de-DE" sz="1200" dirty="0">
                        <a:latin typeface="+mn-lt"/>
                      </a:endParaRPr>
                    </a:p>
                  </a:txBody>
                  <a:tcPr marL="62201" marR="62201" marT="31101" marB="31101" anchor="ctr">
                    <a:solidFill>
                      <a:schemeClr val="accent6">
                        <a:lumMod val="40000"/>
                        <a:lumOff val="60000"/>
                      </a:schemeClr>
                    </a:solidFill>
                  </a:tcPr>
                </a:tc>
                <a:extLst>
                  <a:ext uri="{0D108BD9-81ED-4DB2-BD59-A6C34878D82A}">
                    <a16:rowId xmlns:a16="http://schemas.microsoft.com/office/drawing/2014/main" val="10005"/>
                  </a:ext>
                </a:extLst>
              </a:tr>
            </a:tbl>
          </a:graphicData>
        </a:graphic>
      </p:graphicFrame>
      <p:graphicFrame>
        <p:nvGraphicFramePr>
          <p:cNvPr id="20" name="Tabelle 19"/>
          <p:cNvGraphicFramePr>
            <a:graphicFrameLocks noGrp="1"/>
          </p:cNvGraphicFramePr>
          <p:nvPr>
            <p:extLst/>
          </p:nvPr>
        </p:nvGraphicFramePr>
        <p:xfrm>
          <a:off x="6679334" y="2383888"/>
          <a:ext cx="1983898" cy="2109832"/>
        </p:xfrm>
        <a:graphic>
          <a:graphicData uri="http://schemas.openxmlformats.org/drawingml/2006/table">
            <a:tbl>
              <a:tblPr firstRow="1" bandRow="1">
                <a:tableStyleId>{5C22544A-7EE6-4342-B048-85BDC9FD1C3A}</a:tableStyleId>
              </a:tblPr>
              <a:tblGrid>
                <a:gridCol w="954004">
                  <a:extLst>
                    <a:ext uri="{9D8B030D-6E8A-4147-A177-3AD203B41FA5}">
                      <a16:colId xmlns:a16="http://schemas.microsoft.com/office/drawing/2014/main" val="20000"/>
                    </a:ext>
                  </a:extLst>
                </a:gridCol>
                <a:gridCol w="1029894">
                  <a:extLst>
                    <a:ext uri="{9D8B030D-6E8A-4147-A177-3AD203B41FA5}">
                      <a16:colId xmlns:a16="http://schemas.microsoft.com/office/drawing/2014/main" val="20001"/>
                    </a:ext>
                  </a:extLst>
                </a:gridCol>
              </a:tblGrid>
              <a:tr h="589268">
                <a:tc gridSpan="2">
                  <a:txBody>
                    <a:bodyPr/>
                    <a:lstStyle/>
                    <a:p>
                      <a:pPr algn="ctr"/>
                      <a:r>
                        <a:rPr lang="de-DE" sz="1200" dirty="0" smtClean="0">
                          <a:solidFill>
                            <a:schemeClr val="tx1"/>
                          </a:solidFill>
                          <a:latin typeface="Calibri Light" pitchFamily="34" charset="0"/>
                        </a:rPr>
                        <a:t>Niederschlagsveränderung    im Zeitraum 1991-2020 </a:t>
                      </a:r>
                    </a:p>
                    <a:p>
                      <a:pPr algn="ctr"/>
                      <a:r>
                        <a:rPr lang="de-DE" sz="1200" dirty="0" smtClean="0">
                          <a:solidFill>
                            <a:schemeClr val="tx1"/>
                          </a:solidFill>
                          <a:latin typeface="Calibri Light" pitchFamily="34" charset="0"/>
                        </a:rPr>
                        <a:t>gegenüber  1961-1990</a:t>
                      </a:r>
                      <a:endParaRPr lang="de-DE" sz="1200" dirty="0">
                        <a:solidFill>
                          <a:schemeClr val="tx1"/>
                        </a:solidFill>
                        <a:latin typeface="Calibri Light" pitchFamily="34" charset="0"/>
                      </a:endParaRPr>
                    </a:p>
                  </a:txBody>
                  <a:tcPr marL="62201" marR="62201" marT="31101" marB="31101"/>
                </a:tc>
                <a:tc hMerge="1">
                  <a:txBody>
                    <a:bodyPr/>
                    <a:lstStyle/>
                    <a:p>
                      <a:endParaRPr lang="de-DE" dirty="0">
                        <a:solidFill>
                          <a:schemeClr val="tx1"/>
                        </a:solidFill>
                      </a:endParaRPr>
                    </a:p>
                  </a:txBody>
                  <a:tcPr/>
                </a:tc>
                <a:extLst>
                  <a:ext uri="{0D108BD9-81ED-4DB2-BD59-A6C34878D82A}">
                    <a16:rowId xmlns:a16="http://schemas.microsoft.com/office/drawing/2014/main" val="10000"/>
                  </a:ext>
                </a:extLst>
              </a:tr>
              <a:tr h="304357">
                <a:tc>
                  <a:txBody>
                    <a:bodyPr/>
                    <a:lstStyle/>
                    <a:p>
                      <a:pPr algn="ctr" fontAlgn="b"/>
                      <a:r>
                        <a:rPr lang="de-DE" sz="1200" b="0" i="0" u="none" strike="noStrike" dirty="0">
                          <a:solidFill>
                            <a:srgbClr val="000000"/>
                          </a:solidFill>
                          <a:latin typeface="+mn-lt"/>
                        </a:rPr>
                        <a:t> Frühling </a:t>
                      </a:r>
                    </a:p>
                  </a:txBody>
                  <a:tcPr marL="0" marR="0" marT="0" marB="0" anchor="ctr"/>
                </a:tc>
                <a:tc>
                  <a:txBody>
                    <a:bodyPr/>
                    <a:lstStyle/>
                    <a:p>
                      <a:pPr algn="ctr"/>
                      <a:r>
                        <a:rPr lang="de-DE" sz="1200" dirty="0" smtClean="0">
                          <a:latin typeface="+mn-lt"/>
                        </a:rPr>
                        <a:t>-10 %</a:t>
                      </a:r>
                      <a:endParaRPr lang="de-DE" sz="1200" dirty="0">
                        <a:latin typeface="+mn-lt"/>
                      </a:endParaRPr>
                    </a:p>
                  </a:txBody>
                  <a:tcPr marL="62201" marR="62201" marT="31101" marB="31101" anchor="ctr"/>
                </a:tc>
                <a:extLst>
                  <a:ext uri="{0D108BD9-81ED-4DB2-BD59-A6C34878D82A}">
                    <a16:rowId xmlns:a16="http://schemas.microsoft.com/office/drawing/2014/main" val="10001"/>
                  </a:ext>
                </a:extLst>
              </a:tr>
              <a:tr h="288032">
                <a:tc>
                  <a:txBody>
                    <a:bodyPr/>
                    <a:lstStyle/>
                    <a:p>
                      <a:pPr algn="ctr" fontAlgn="b"/>
                      <a:r>
                        <a:rPr lang="de-DE" sz="1200" b="0" i="0" u="none" strike="noStrike" dirty="0">
                          <a:solidFill>
                            <a:srgbClr val="000000"/>
                          </a:solidFill>
                          <a:latin typeface="+mn-lt"/>
                        </a:rPr>
                        <a:t>Sommer </a:t>
                      </a:r>
                    </a:p>
                  </a:txBody>
                  <a:tcPr marL="0" marR="0" marT="0" marB="0" anchor="ctr"/>
                </a:tc>
                <a:tc>
                  <a:txBody>
                    <a:bodyPr/>
                    <a:lstStyle/>
                    <a:p>
                      <a:pPr algn="ctr"/>
                      <a:r>
                        <a:rPr lang="de-DE" sz="1200" dirty="0" smtClean="0">
                          <a:latin typeface="+mn-lt"/>
                        </a:rPr>
                        <a:t>+5 %</a:t>
                      </a:r>
                      <a:endParaRPr lang="de-DE" sz="1200" dirty="0">
                        <a:latin typeface="+mn-lt"/>
                      </a:endParaRPr>
                    </a:p>
                  </a:txBody>
                  <a:tcPr marL="62201" marR="62201" marT="31101" marB="31101" anchor="ctr"/>
                </a:tc>
                <a:extLst>
                  <a:ext uri="{0D108BD9-81ED-4DB2-BD59-A6C34878D82A}">
                    <a16:rowId xmlns:a16="http://schemas.microsoft.com/office/drawing/2014/main" val="10002"/>
                  </a:ext>
                </a:extLst>
              </a:tr>
              <a:tr h="288032">
                <a:tc>
                  <a:txBody>
                    <a:bodyPr/>
                    <a:lstStyle/>
                    <a:p>
                      <a:pPr algn="ctr" fontAlgn="b"/>
                      <a:r>
                        <a:rPr lang="de-DE" sz="1200" b="0" i="0" u="none" strike="noStrike" dirty="0">
                          <a:solidFill>
                            <a:srgbClr val="000000"/>
                          </a:solidFill>
                          <a:latin typeface="+mn-lt"/>
                        </a:rPr>
                        <a:t>Herbst</a:t>
                      </a:r>
                    </a:p>
                  </a:txBody>
                  <a:tcPr marL="0" marR="0" marT="0" marB="0" anchor="ctr"/>
                </a:tc>
                <a:tc>
                  <a:txBody>
                    <a:bodyPr/>
                    <a:lstStyle/>
                    <a:p>
                      <a:pPr algn="ctr"/>
                      <a:r>
                        <a:rPr lang="de-DE" sz="1200" dirty="0" smtClean="0">
                          <a:latin typeface="+mn-lt"/>
                        </a:rPr>
                        <a:t>-1 %</a:t>
                      </a:r>
                      <a:endParaRPr lang="de-DE" sz="1200" dirty="0">
                        <a:latin typeface="+mn-lt"/>
                      </a:endParaRPr>
                    </a:p>
                  </a:txBody>
                  <a:tcPr marL="62201" marR="62201" marT="31101" marB="31101" anchor="ctr"/>
                </a:tc>
                <a:extLst>
                  <a:ext uri="{0D108BD9-81ED-4DB2-BD59-A6C34878D82A}">
                    <a16:rowId xmlns:a16="http://schemas.microsoft.com/office/drawing/2014/main" val="10003"/>
                  </a:ext>
                </a:extLst>
              </a:tr>
              <a:tr h="260065">
                <a:tc>
                  <a:txBody>
                    <a:bodyPr/>
                    <a:lstStyle/>
                    <a:p>
                      <a:pPr algn="ctr" fontAlgn="b"/>
                      <a:r>
                        <a:rPr lang="de-DE" sz="1200" b="0" i="0" u="none" strike="noStrike" dirty="0">
                          <a:solidFill>
                            <a:srgbClr val="000000"/>
                          </a:solidFill>
                          <a:latin typeface="+mn-lt"/>
                        </a:rPr>
                        <a:t>Winter</a:t>
                      </a:r>
                    </a:p>
                  </a:txBody>
                  <a:tcPr marL="0" marR="0" marT="0" marB="0" anchor="ctr"/>
                </a:tc>
                <a:tc>
                  <a:txBody>
                    <a:bodyPr/>
                    <a:lstStyle/>
                    <a:p>
                      <a:pPr algn="ctr"/>
                      <a:r>
                        <a:rPr lang="de-DE" sz="1200" dirty="0" smtClean="0">
                          <a:latin typeface="+mn-lt"/>
                        </a:rPr>
                        <a:t>-18</a:t>
                      </a:r>
                      <a:r>
                        <a:rPr lang="de-DE" sz="1200" baseline="0" dirty="0" smtClean="0">
                          <a:latin typeface="+mn-lt"/>
                        </a:rPr>
                        <a:t> %</a:t>
                      </a:r>
                      <a:endParaRPr lang="de-DE" sz="1200" dirty="0">
                        <a:latin typeface="+mn-lt"/>
                      </a:endParaRPr>
                    </a:p>
                  </a:txBody>
                  <a:tcPr marL="62201" marR="62201" marT="31101" marB="31101" anchor="ctr"/>
                </a:tc>
                <a:extLst>
                  <a:ext uri="{0D108BD9-81ED-4DB2-BD59-A6C34878D82A}">
                    <a16:rowId xmlns:a16="http://schemas.microsoft.com/office/drawing/2014/main" val="10004"/>
                  </a:ext>
                </a:extLst>
              </a:tr>
              <a:tr h="358504">
                <a:tc>
                  <a:txBody>
                    <a:bodyPr/>
                    <a:lstStyle/>
                    <a:p>
                      <a:pPr algn="ctr" fontAlgn="b"/>
                      <a:r>
                        <a:rPr lang="de-DE" sz="1200" b="0" i="0" u="none" strike="noStrike" dirty="0" smtClean="0">
                          <a:solidFill>
                            <a:srgbClr val="000000"/>
                          </a:solidFill>
                          <a:latin typeface="+mn-lt"/>
                        </a:rPr>
                        <a:t>Jahr</a:t>
                      </a:r>
                      <a:endParaRPr lang="de-DE" sz="1200" b="0" i="0" u="none" strike="noStrike" dirty="0">
                        <a:solidFill>
                          <a:srgbClr val="000000"/>
                        </a:solidFill>
                        <a:latin typeface="+mn-lt"/>
                      </a:endParaRPr>
                    </a:p>
                  </a:txBody>
                  <a:tcPr marL="0" marR="0" marT="0" marB="0" anchor="ctr"/>
                </a:tc>
                <a:tc>
                  <a:txBody>
                    <a:bodyPr/>
                    <a:lstStyle/>
                    <a:p>
                      <a:pPr algn="ctr"/>
                      <a:r>
                        <a:rPr lang="de-DE" sz="1200" dirty="0" smtClean="0">
                          <a:latin typeface="+mn-lt"/>
                        </a:rPr>
                        <a:t>-5 %</a:t>
                      </a:r>
                      <a:endParaRPr lang="de-DE" sz="1200" dirty="0">
                        <a:latin typeface="+mn-lt"/>
                      </a:endParaRPr>
                    </a:p>
                  </a:txBody>
                  <a:tcPr marL="62201" marR="62201" marT="31101" marB="31101" anchor="ctr"/>
                </a:tc>
                <a:extLst>
                  <a:ext uri="{0D108BD9-81ED-4DB2-BD59-A6C34878D82A}">
                    <a16:rowId xmlns:a16="http://schemas.microsoft.com/office/drawing/2014/main" val="10005"/>
                  </a:ext>
                </a:extLst>
              </a:tr>
            </a:tbl>
          </a:graphicData>
        </a:graphic>
      </p:graphicFrame>
      <p:sp>
        <p:nvSpPr>
          <p:cNvPr id="10" name="Fußzeilenplatzhalter 3"/>
          <p:cNvSpPr txBox="1">
            <a:spLocks/>
          </p:cNvSpPr>
          <p:nvPr/>
        </p:nvSpPr>
        <p:spPr>
          <a:xfrm>
            <a:off x="-468560" y="4858799"/>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lumMod val="50000"/>
                  <a:lumOff val="50000"/>
                </a:prstClr>
              </a:solidFill>
              <a:effectLst/>
              <a:uLnTx/>
              <a:uFillTx/>
              <a:latin typeface="Calibri Light"/>
              <a:ea typeface="+mn-ea"/>
              <a:cs typeface="+mn-cs"/>
            </a:endParaRPr>
          </a:p>
        </p:txBody>
      </p:sp>
      <p:sp>
        <p:nvSpPr>
          <p:cNvPr id="12" name="Titel 1"/>
          <p:cNvSpPr>
            <a:spLocks noGrp="1"/>
          </p:cNvSpPr>
          <p:nvPr>
            <p:ph type="title"/>
          </p:nvPr>
        </p:nvSpPr>
        <p:spPr>
          <a:xfrm>
            <a:off x="221611" y="80875"/>
            <a:ext cx="8229600" cy="421165"/>
          </a:xfrm>
        </p:spPr>
        <p:txBody>
          <a:bodyPr>
            <a:normAutofit fontScale="90000"/>
          </a:bodyPr>
          <a:lstStyle/>
          <a:p>
            <a:pPr algn="l"/>
            <a:r>
              <a:rPr lang="de-DE" sz="2400" dirty="0" smtClean="0"/>
              <a:t>Klimaanpassung - warum?</a:t>
            </a:r>
            <a:endParaRPr lang="de-DE" sz="2400" dirty="0"/>
          </a:p>
        </p:txBody>
      </p:sp>
    </p:spTree>
    <p:extLst>
      <p:ext uri="{BB962C8B-B14F-4D97-AF65-F5344CB8AC3E}">
        <p14:creationId xmlns:p14="http://schemas.microsoft.com/office/powerpoint/2010/main" val="20496501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Photovoltaik-Offensive </a:t>
            </a:r>
            <a:endParaRPr lang="de-DE" sz="3600" dirty="0"/>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6790" b="14545"/>
          <a:stretch/>
        </p:blipFill>
        <p:spPr>
          <a:xfrm>
            <a:off x="3852153" y="817312"/>
            <a:ext cx="4970834" cy="3910330"/>
          </a:xfrm>
          <a:prstGeom prst="rect">
            <a:avLst/>
          </a:prstGeom>
        </p:spPr>
      </p:pic>
      <p:sp>
        <p:nvSpPr>
          <p:cNvPr id="2" name="Textfeld 1"/>
          <p:cNvSpPr txBox="1"/>
          <p:nvPr/>
        </p:nvSpPr>
        <p:spPr>
          <a:xfrm>
            <a:off x="486383" y="827039"/>
            <a:ext cx="3229583" cy="33701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a:ea typeface="+mn-ea"/>
                <a:cs typeface="+mn-cs"/>
              </a:rPr>
              <a:t>Potenzialanalyse</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maximal bis zu 1.900 </a:t>
            </a:r>
            <a:r>
              <a:rPr kumimoji="0" lang="de-DE" sz="18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GWh</a:t>
            </a:r>
            <a:r>
              <a:rPr kumimoji="0" lang="de-DE"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 Ertrag an allen Gebäuden </a:t>
            </a:r>
            <a:br>
              <a:rPr kumimoji="0" lang="de-DE"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br>
            <a:r>
              <a:rPr kumimoji="0" lang="de-DE"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davon ca. 80 % auf Dächer und 20 % an Fassaden </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Stromverbrauch DD ca. 2.600 </a:t>
            </a:r>
            <a:r>
              <a:rPr kumimoji="0" lang="de-DE" sz="18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GWh</a:t>
            </a:r>
            <a:r>
              <a:rPr kumimoji="0" lang="de-DE"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 aber zeitlicher </a:t>
            </a:r>
            <a:r>
              <a:rPr kumimoji="0" lang="de-DE" sz="18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Missmatch</a:t>
            </a:r>
            <a:r>
              <a:rPr kumimoji="0" lang="de-DE"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größtes Potenzial auf Wohngebäuden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Grafik 2"/>
          <p:cNvPicPr>
            <a:picLocks noChangeAspect="1"/>
          </p:cNvPicPr>
          <p:nvPr/>
        </p:nvPicPr>
        <p:blipFill>
          <a:blip r:embed="rId4"/>
          <a:stretch>
            <a:fillRect/>
          </a:stretch>
        </p:blipFill>
        <p:spPr>
          <a:xfrm>
            <a:off x="2511033" y="4034222"/>
            <a:ext cx="2682240" cy="693420"/>
          </a:xfrm>
          <a:prstGeom prst="rect">
            <a:avLst/>
          </a:prstGeom>
        </p:spPr>
      </p:pic>
      <p:pic>
        <p:nvPicPr>
          <p:cNvPr id="8" name="Grafik 7"/>
          <p:cNvPicPr>
            <a:picLocks noChangeAspect="1"/>
          </p:cNvPicPr>
          <p:nvPr/>
        </p:nvPicPr>
        <p:blipFill>
          <a:blip r:embed="rId5"/>
          <a:stretch>
            <a:fillRect/>
          </a:stretch>
        </p:blipFill>
        <p:spPr>
          <a:xfrm>
            <a:off x="7636211" y="836767"/>
            <a:ext cx="1157591" cy="501225"/>
          </a:xfrm>
          <a:prstGeom prst="rect">
            <a:avLst/>
          </a:prstGeom>
        </p:spPr>
      </p:pic>
    </p:spTree>
    <p:extLst>
      <p:ext uri="{BB962C8B-B14F-4D97-AF65-F5344CB8AC3E}">
        <p14:creationId xmlns:p14="http://schemas.microsoft.com/office/powerpoint/2010/main" val="23507272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Photovoltaik-Offensive </a:t>
            </a:r>
            <a:endParaRPr lang="de-DE" sz="3600" dirty="0"/>
          </a:p>
        </p:txBody>
      </p:sp>
      <p:sp>
        <p:nvSpPr>
          <p:cNvPr id="6" name="Rechteck 5"/>
          <p:cNvSpPr/>
          <p:nvPr/>
        </p:nvSpPr>
        <p:spPr>
          <a:xfrm>
            <a:off x="514284" y="868163"/>
            <a:ext cx="8512984" cy="263149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de-DE" sz="2000" b="1"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de-DE" sz="2000" b="1"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rPr>
              <a:t>Strategien</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de-DE"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rPr>
              <a:t>Prüfung kommunaler Gebäude </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de-DE"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rPr>
              <a:t>Prüfung von Parkplatzüberdachungen (privat und LH Dresden) </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de-DE"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rPr>
              <a:t>gezielte Ansprache von Eigentümern mit PV-Potenzialen </a:t>
            </a:r>
            <a:br>
              <a:rPr kumimoji="0" lang="de-DE"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rPr>
            </a:br>
            <a:r>
              <a:rPr kumimoji="0" lang="de-DE"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rPr>
              <a:t>… große Wohnungsunternehmen, Gewerbeunternehmen </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de-DE"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rPr>
              <a:t>Kooperation mit umliegenden Kommunen </a:t>
            </a:r>
          </a:p>
        </p:txBody>
      </p:sp>
    </p:spTree>
    <p:extLst>
      <p:ext uri="{BB962C8B-B14F-4D97-AF65-F5344CB8AC3E}">
        <p14:creationId xmlns:p14="http://schemas.microsoft.com/office/powerpoint/2010/main" val="888671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Photovoltaik-Offensive </a:t>
            </a:r>
            <a:endParaRPr lang="de-DE" sz="3600" dirty="0"/>
          </a:p>
        </p:txBody>
      </p:sp>
      <p:graphicFrame>
        <p:nvGraphicFramePr>
          <p:cNvPr id="7" name="Diagramm 6"/>
          <p:cNvGraphicFramePr>
            <a:graphicFrameLocks/>
          </p:cNvGraphicFramePr>
          <p:nvPr>
            <p:extLst/>
          </p:nvPr>
        </p:nvGraphicFramePr>
        <p:xfrm>
          <a:off x="457200" y="915566"/>
          <a:ext cx="6995120"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8" name="Wolke 7"/>
          <p:cNvSpPr/>
          <p:nvPr/>
        </p:nvSpPr>
        <p:spPr>
          <a:xfrm>
            <a:off x="5220072" y="1131590"/>
            <a:ext cx="2592288" cy="1477540"/>
          </a:xfrm>
          <a:prstGeom prst="cloud">
            <a:avLst/>
          </a:prstGeom>
          <a:solidFill>
            <a:srgbClr val="E1E1E1">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prstClr val="white">
                    <a:lumMod val="50000"/>
                  </a:prstClr>
                </a:solidFill>
                <a:effectLst/>
                <a:uLnTx/>
                <a:uFillTx/>
                <a:latin typeface="Calibri Light"/>
                <a:ea typeface="+mn-ea"/>
                <a:cs typeface="72 Black" panose="020B0A04030603020204" pitchFamily="34" charset="0"/>
              </a:rPr>
              <a:t>Strompreis-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smtClean="0">
                <a:ln>
                  <a:noFill/>
                </a:ln>
                <a:solidFill>
                  <a:prstClr val="white">
                    <a:lumMod val="50000"/>
                  </a:prstClr>
                </a:solidFill>
                <a:effectLst/>
                <a:uLnTx/>
                <a:uFillTx/>
                <a:latin typeface="Calibri Light"/>
                <a:ea typeface="+mn-ea"/>
                <a:cs typeface="72 Black" panose="020B0A04030603020204" pitchFamily="34" charset="0"/>
              </a:rPr>
              <a:t>entwicklung</a:t>
            </a:r>
            <a:r>
              <a:rPr kumimoji="0" lang="de-DE" sz="1200" b="1" i="0" u="none" strike="noStrike" kern="1200" cap="none" spc="0" normalizeH="0" baseline="0" noProof="0" dirty="0" smtClean="0">
                <a:ln>
                  <a:noFill/>
                </a:ln>
                <a:solidFill>
                  <a:prstClr val="white">
                    <a:lumMod val="50000"/>
                  </a:prstClr>
                </a:solidFill>
                <a:effectLst/>
                <a:uLnTx/>
                <a:uFillTx/>
                <a:latin typeface="Calibri Light"/>
                <a:ea typeface="+mn-ea"/>
                <a:cs typeface="72 Black" panose="020B0A04030603020204" pitchFamily="34" charset="0"/>
              </a:rPr>
              <a:t>?</a:t>
            </a:r>
            <a:endParaRPr kumimoji="0" lang="de-DE" sz="1200" b="1" i="0" u="none" strike="noStrike" kern="1200" cap="none" spc="0" normalizeH="0" baseline="0" noProof="0" dirty="0">
              <a:ln>
                <a:noFill/>
              </a:ln>
              <a:solidFill>
                <a:prstClr val="white">
                  <a:lumMod val="50000"/>
                </a:prstClr>
              </a:solidFill>
              <a:effectLst/>
              <a:uLnTx/>
              <a:uFillTx/>
              <a:latin typeface="Calibri Light"/>
              <a:ea typeface="+mn-ea"/>
              <a:cs typeface="72 Black" panose="020B0A04030603020204" pitchFamily="34" charset="0"/>
            </a:endParaRPr>
          </a:p>
        </p:txBody>
      </p:sp>
      <p:sp>
        <p:nvSpPr>
          <p:cNvPr id="9" name="Rechteck 8"/>
          <p:cNvSpPr/>
          <p:nvPr/>
        </p:nvSpPr>
        <p:spPr>
          <a:xfrm>
            <a:off x="5042581" y="2647572"/>
            <a:ext cx="2079843" cy="188766"/>
          </a:xfrm>
          <a:prstGeom prst="rect">
            <a:avLst/>
          </a:prstGeom>
          <a:pattFill prst="wd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Pfeil nach oben und unten 9"/>
          <p:cNvSpPr/>
          <p:nvPr/>
        </p:nvSpPr>
        <p:spPr>
          <a:xfrm>
            <a:off x="6082502" y="1995790"/>
            <a:ext cx="386332" cy="630068"/>
          </a:xfrm>
          <a:prstGeom prst="upDownArrow">
            <a:avLst>
              <a:gd name="adj1" fmla="val 50000"/>
              <a:gd name="adj2" fmla="val 34784"/>
            </a:avLst>
          </a:prstGeom>
          <a:solidFill>
            <a:srgbClr val="FFEA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1" name="Textfeld 10"/>
          <p:cNvSpPr txBox="1"/>
          <p:nvPr/>
        </p:nvSpPr>
        <p:spPr>
          <a:xfrm>
            <a:off x="7485749" y="2278173"/>
            <a:ext cx="1512168" cy="2308324"/>
          </a:xfrm>
          <a:prstGeom prst="rect">
            <a:avLst/>
          </a:prstGeom>
          <a:solidFill>
            <a:srgbClr val="FFEA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Calibri Light"/>
                <a:ea typeface="+mn-ea"/>
                <a:cs typeface="+mn-cs"/>
              </a:rPr>
              <a:t>Strom aus PV-Anlagen wird sehr wahrscheinlich günstiger sein als die mittelfristig zu erwartenden Strompreise</a:t>
            </a:r>
            <a:endParaRPr kumimoji="0" lang="de-DE"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534895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Photovoltaik-Offensive </a:t>
            </a:r>
            <a:endParaRPr lang="de-DE" sz="3600" dirty="0"/>
          </a:p>
        </p:txBody>
      </p:sp>
      <p:graphicFrame>
        <p:nvGraphicFramePr>
          <p:cNvPr id="7" name="Diagramm 6"/>
          <p:cNvGraphicFramePr/>
          <p:nvPr>
            <p:extLst/>
          </p:nvPr>
        </p:nvGraphicFramePr>
        <p:xfrm>
          <a:off x="465811" y="1046088"/>
          <a:ext cx="5869901" cy="359924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feld 3"/>
          <p:cNvSpPr txBox="1"/>
          <p:nvPr/>
        </p:nvSpPr>
        <p:spPr>
          <a:xfrm>
            <a:off x="1819073" y="710279"/>
            <a:ext cx="37559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a:ea typeface="+mn-ea"/>
                <a:cs typeface="+mn-cs"/>
              </a:rPr>
              <a:t>Stromverbrauch versus PV-Potenziale</a:t>
            </a:r>
            <a:endParaRPr kumimoji="0" lang="de-DE"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feld 8"/>
          <p:cNvSpPr txBox="1"/>
          <p:nvPr/>
        </p:nvSpPr>
        <p:spPr>
          <a:xfrm>
            <a:off x="6076456" y="4280569"/>
            <a:ext cx="28675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Calibri Light"/>
                <a:ea typeface="+mn-ea"/>
                <a:cs typeface="+mn-cs"/>
              </a:rPr>
              <a:t>*… mind. 800 kWh/m²a solare Einstrahlung</a:t>
            </a:r>
            <a:endParaRPr kumimoji="0" lang="de-DE"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1866071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914333"/>
            <a:ext cx="9144000" cy="1946269"/>
          </a:xfrm>
        </p:spPr>
        <p:txBody>
          <a:bodyPr>
            <a:normAutofit/>
          </a:bodyPr>
          <a:lstStyle/>
          <a:p>
            <a:pPr algn="ctr"/>
            <a:r>
              <a:rPr lang="de-DE" sz="4000" dirty="0" smtClean="0"/>
              <a:t>Pilotprojekt Klimaneutraler Stadtteil</a:t>
            </a:r>
            <a:endParaRPr lang="de-DE" sz="4000" dirty="0"/>
          </a:p>
        </p:txBody>
      </p:sp>
    </p:spTree>
    <p:extLst>
      <p:ext uri="{BB962C8B-B14F-4D97-AF65-F5344CB8AC3E}">
        <p14:creationId xmlns:p14="http://schemas.microsoft.com/office/powerpoint/2010/main" val="3728787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Neubauquartier Alter Leipziger Bahnhof </a:t>
            </a:r>
            <a:endParaRPr lang="de-DE" sz="3600" dirty="0"/>
          </a:p>
        </p:txBody>
      </p:sp>
      <p:sp>
        <p:nvSpPr>
          <p:cNvPr id="4" name="Textfeld 3"/>
          <p:cNvSpPr txBox="1"/>
          <p:nvPr/>
        </p:nvSpPr>
        <p:spPr>
          <a:xfrm>
            <a:off x="505838" y="833993"/>
            <a:ext cx="4805464" cy="707886"/>
          </a:xfrm>
          <a:prstGeom prst="rect">
            <a:avLst/>
          </a:prstGeom>
          <a:noFill/>
        </p:spPr>
        <p:txBody>
          <a:bodyPr wrap="square" rtlCol="0">
            <a:spAutoFit/>
          </a:bodyPr>
          <a:lstStyle/>
          <a:p>
            <a:r>
              <a:rPr lang="de-DE" sz="2000" dirty="0" smtClean="0">
                <a:latin typeface="+mj-lt"/>
              </a:rPr>
              <a:t>Konzept der </a:t>
            </a:r>
          </a:p>
          <a:p>
            <a:r>
              <a:rPr lang="de-DE" sz="2000" dirty="0" smtClean="0">
                <a:latin typeface="+mj-lt"/>
              </a:rPr>
              <a:t>Kooperativen Quartiersentwicklung </a:t>
            </a:r>
            <a:endParaRPr lang="de-DE" sz="2000" dirty="0">
              <a:latin typeface="+mj-lt"/>
            </a:endParaRPr>
          </a:p>
        </p:txBody>
      </p:sp>
      <p:sp>
        <p:nvSpPr>
          <p:cNvPr id="12" name="Textfeld 11"/>
          <p:cNvSpPr txBox="1"/>
          <p:nvPr/>
        </p:nvSpPr>
        <p:spPr>
          <a:xfrm>
            <a:off x="505837" y="1694279"/>
            <a:ext cx="5359941" cy="2554545"/>
          </a:xfrm>
          <a:prstGeom prst="rect">
            <a:avLst/>
          </a:prstGeom>
          <a:noFill/>
        </p:spPr>
        <p:txBody>
          <a:bodyPr wrap="square" rtlCol="0">
            <a:spAutoFit/>
          </a:bodyPr>
          <a:lstStyle/>
          <a:p>
            <a:pPr marL="273050" indent="-273050">
              <a:buFont typeface="Arial" panose="020B0604020202020204" pitchFamily="34" charset="0"/>
              <a:buChar char="•"/>
            </a:pPr>
            <a:r>
              <a:rPr lang="de-DE" sz="2000" dirty="0" smtClean="0">
                <a:latin typeface="+mj-lt"/>
              </a:rPr>
              <a:t>27 ha großes Gebiet </a:t>
            </a:r>
          </a:p>
          <a:p>
            <a:pPr marL="273050" indent="-273050">
              <a:buFont typeface="Arial" panose="020B0604020202020204" pitchFamily="34" charset="0"/>
              <a:buChar char="•"/>
            </a:pPr>
            <a:r>
              <a:rPr lang="de-DE" sz="2000" dirty="0" smtClean="0">
                <a:latin typeface="+mj-lt"/>
              </a:rPr>
              <a:t>innenstadtnahe Lage</a:t>
            </a:r>
          </a:p>
          <a:p>
            <a:pPr marL="273050" indent="-273050">
              <a:buFont typeface="Arial" panose="020B0604020202020204" pitchFamily="34" charset="0"/>
              <a:buChar char="•"/>
            </a:pPr>
            <a:r>
              <a:rPr lang="de-DE" sz="2000" dirty="0" smtClean="0">
                <a:latin typeface="+mj-lt"/>
              </a:rPr>
              <a:t>Brachfläche mit historischem Erbe </a:t>
            </a:r>
            <a:br>
              <a:rPr lang="de-DE" sz="2000" dirty="0" smtClean="0">
                <a:latin typeface="+mj-lt"/>
              </a:rPr>
            </a:br>
            <a:r>
              <a:rPr lang="de-DE" sz="2000" dirty="0" smtClean="0">
                <a:latin typeface="+mj-lt"/>
              </a:rPr>
              <a:t>und Zwischennutzungen </a:t>
            </a:r>
          </a:p>
          <a:p>
            <a:pPr marL="273050" indent="-273050">
              <a:buFont typeface="Arial" panose="020B0604020202020204" pitchFamily="34" charset="0"/>
              <a:buChar char="•"/>
            </a:pPr>
            <a:endParaRPr lang="de-DE" sz="2000" dirty="0">
              <a:latin typeface="+mj-lt"/>
            </a:endParaRPr>
          </a:p>
          <a:p>
            <a:pPr marL="273050" indent="-273050">
              <a:buFont typeface="Arial" panose="020B0604020202020204" pitchFamily="34" charset="0"/>
              <a:buChar char="•"/>
            </a:pPr>
            <a:r>
              <a:rPr lang="de-DE" sz="2000" dirty="0" smtClean="0">
                <a:latin typeface="+mj-lt"/>
              </a:rPr>
              <a:t>Gebiet bietet sehr große Potenziale für ein Pilotprojekt der zukunftsfähigen, nachhaltigen Stadtentwicklung </a:t>
            </a:r>
          </a:p>
        </p:txBody>
      </p:sp>
      <p:pic>
        <p:nvPicPr>
          <p:cNvPr id="10" name="Grafik 9"/>
          <p:cNvPicPr>
            <a:picLocks noChangeAspect="1"/>
          </p:cNvPicPr>
          <p:nvPr/>
        </p:nvPicPr>
        <p:blipFill>
          <a:blip r:embed="rId3"/>
          <a:stretch>
            <a:fillRect/>
          </a:stretch>
        </p:blipFill>
        <p:spPr>
          <a:xfrm>
            <a:off x="5992239" y="700088"/>
            <a:ext cx="3151761" cy="4029467"/>
          </a:xfrm>
          <a:prstGeom prst="rect">
            <a:avLst/>
          </a:prstGeom>
        </p:spPr>
      </p:pic>
    </p:spTree>
    <p:extLst>
      <p:ext uri="{BB962C8B-B14F-4D97-AF65-F5344CB8AC3E}">
        <p14:creationId xmlns:p14="http://schemas.microsoft.com/office/powerpoint/2010/main" val="2065515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5795677" y="870431"/>
            <a:ext cx="3348322" cy="609893"/>
          </a:xfrm>
          <a:prstGeom prst="rect">
            <a:avLst/>
          </a:prstGeom>
          <a:solidFill>
            <a:srgbClr val="FFED00"/>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268288" algn="l"/>
            <a:endParaRPr lang="de-DE" sz="3600" dirty="0"/>
          </a:p>
        </p:txBody>
      </p:sp>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Neubauquartier Alter Leipziger Bahnhof </a:t>
            </a:r>
            <a:endParaRPr lang="de-DE" sz="3600" dirty="0"/>
          </a:p>
        </p:txBody>
      </p:sp>
      <p:sp>
        <p:nvSpPr>
          <p:cNvPr id="4" name="Textfeld 3"/>
          <p:cNvSpPr txBox="1"/>
          <p:nvPr/>
        </p:nvSpPr>
        <p:spPr>
          <a:xfrm>
            <a:off x="252915" y="814537"/>
            <a:ext cx="5379396" cy="400110"/>
          </a:xfrm>
          <a:prstGeom prst="rect">
            <a:avLst/>
          </a:prstGeom>
          <a:noFill/>
        </p:spPr>
        <p:txBody>
          <a:bodyPr wrap="square" rtlCol="0">
            <a:spAutoFit/>
          </a:bodyPr>
          <a:lstStyle/>
          <a:p>
            <a:r>
              <a:rPr lang="de-DE" sz="2000" dirty="0" smtClean="0">
                <a:latin typeface="+mj-lt"/>
              </a:rPr>
              <a:t>Konzept der Kooperativen Quartiersentwicklung </a:t>
            </a:r>
            <a:endParaRPr lang="de-DE" sz="2000" dirty="0">
              <a:latin typeface="+mj-lt"/>
            </a:endParaRPr>
          </a:p>
        </p:txBody>
      </p:sp>
      <p:grpSp>
        <p:nvGrpSpPr>
          <p:cNvPr id="7" name="Gruppieren 6"/>
          <p:cNvGrpSpPr/>
          <p:nvPr/>
        </p:nvGrpSpPr>
        <p:grpSpPr>
          <a:xfrm>
            <a:off x="5795677" y="1493490"/>
            <a:ext cx="3280227" cy="1865989"/>
            <a:chOff x="5515583" y="2542641"/>
            <a:chExt cx="3531137" cy="2008722"/>
          </a:xfrm>
        </p:grpSpPr>
        <p:pic>
          <p:nvPicPr>
            <p:cNvPr id="2" name="Grafik 1"/>
            <p:cNvPicPr>
              <a:picLocks noChangeAspect="1"/>
            </p:cNvPicPr>
            <p:nvPr/>
          </p:nvPicPr>
          <p:blipFill rotWithShape="1">
            <a:blip r:embed="rId3"/>
            <a:srcRect l="27255" t="10579"/>
            <a:stretch/>
          </p:blipFill>
          <p:spPr>
            <a:xfrm>
              <a:off x="5515583" y="2577830"/>
              <a:ext cx="3531137" cy="1973533"/>
            </a:xfrm>
            <a:prstGeom prst="rect">
              <a:avLst/>
            </a:prstGeom>
          </p:spPr>
        </p:pic>
        <p:sp>
          <p:nvSpPr>
            <p:cNvPr id="5" name="Rechteck 4"/>
            <p:cNvSpPr/>
            <p:nvPr/>
          </p:nvSpPr>
          <p:spPr>
            <a:xfrm>
              <a:off x="5515583" y="2542641"/>
              <a:ext cx="992221" cy="194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Textfeld 7"/>
          <p:cNvSpPr txBox="1"/>
          <p:nvPr/>
        </p:nvSpPr>
        <p:spPr>
          <a:xfrm>
            <a:off x="6177064" y="880159"/>
            <a:ext cx="2381358" cy="646331"/>
          </a:xfrm>
          <a:prstGeom prst="rect">
            <a:avLst/>
          </a:prstGeom>
          <a:noFill/>
        </p:spPr>
        <p:txBody>
          <a:bodyPr wrap="none" rtlCol="0">
            <a:spAutoFit/>
          </a:bodyPr>
          <a:lstStyle/>
          <a:p>
            <a:r>
              <a:rPr lang="de-DE" dirty="0">
                <a:latin typeface="+mj-lt"/>
              </a:rPr>
              <a:t>g</a:t>
            </a:r>
            <a:r>
              <a:rPr lang="de-DE" dirty="0" smtClean="0">
                <a:latin typeface="+mj-lt"/>
              </a:rPr>
              <a:t>emeinwohlorientiert, </a:t>
            </a:r>
          </a:p>
          <a:p>
            <a:r>
              <a:rPr lang="de-DE" dirty="0" smtClean="0">
                <a:latin typeface="+mj-lt"/>
              </a:rPr>
              <a:t>kooperativ entwickeln</a:t>
            </a:r>
          </a:p>
        </p:txBody>
      </p:sp>
      <p:sp>
        <p:nvSpPr>
          <p:cNvPr id="12" name="Textfeld 11"/>
          <p:cNvSpPr txBox="1"/>
          <p:nvPr/>
        </p:nvSpPr>
        <p:spPr>
          <a:xfrm>
            <a:off x="252914" y="1214647"/>
            <a:ext cx="6082799" cy="3893374"/>
          </a:xfrm>
          <a:prstGeom prst="rect">
            <a:avLst/>
          </a:prstGeom>
          <a:noFill/>
        </p:spPr>
        <p:txBody>
          <a:bodyPr wrap="square" rtlCol="0">
            <a:spAutoFit/>
          </a:bodyPr>
          <a:lstStyle/>
          <a:p>
            <a:pPr marL="273050" indent="-273050">
              <a:spcBef>
                <a:spcPts val="600"/>
              </a:spcBef>
              <a:buFont typeface="Arial" panose="020B0604020202020204" pitchFamily="34" charset="0"/>
              <a:buChar char="•"/>
            </a:pPr>
            <a:r>
              <a:rPr lang="de-DE" sz="2000" dirty="0" smtClean="0">
                <a:latin typeface="+mj-lt"/>
              </a:rPr>
              <a:t>Ziel ist ein dialogorientierter Beteiligungsprozess bestehend aus …</a:t>
            </a:r>
          </a:p>
          <a:p>
            <a:pPr marL="534988" indent="-261938">
              <a:spcBef>
                <a:spcPts val="600"/>
              </a:spcBef>
              <a:buFont typeface="Arial" panose="020B0604020202020204" pitchFamily="34" charset="0"/>
              <a:buChar char="•"/>
            </a:pPr>
            <a:r>
              <a:rPr lang="de-DE" dirty="0" smtClean="0">
                <a:latin typeface="+mj-lt"/>
              </a:rPr>
              <a:t>Konzept und Prozessplanung mit öffentlicher Auftaktveranstaltung </a:t>
            </a:r>
          </a:p>
          <a:p>
            <a:pPr marL="534988" indent="-261938">
              <a:spcBef>
                <a:spcPts val="600"/>
              </a:spcBef>
              <a:buFont typeface="Arial" panose="020B0604020202020204" pitchFamily="34" charset="0"/>
              <a:buChar char="•"/>
            </a:pPr>
            <a:r>
              <a:rPr lang="de-DE" dirty="0" smtClean="0">
                <a:latin typeface="+mj-lt"/>
              </a:rPr>
              <a:t>Erarbeitung der Aufgabenstellung unter Beteiligung </a:t>
            </a:r>
            <a:br>
              <a:rPr lang="de-DE" dirty="0" smtClean="0">
                <a:latin typeface="+mj-lt"/>
              </a:rPr>
            </a:br>
            <a:r>
              <a:rPr lang="de-DE" dirty="0" smtClean="0">
                <a:latin typeface="+mj-lt"/>
              </a:rPr>
              <a:t>einer repräsentativen Begleitgruppe inkl. öffentlicher Veranstaltung </a:t>
            </a:r>
          </a:p>
          <a:p>
            <a:pPr marL="534988" indent="-261938">
              <a:spcBef>
                <a:spcPts val="600"/>
              </a:spcBef>
              <a:buFont typeface="Arial" panose="020B0604020202020204" pitchFamily="34" charset="0"/>
              <a:buChar char="•"/>
            </a:pPr>
            <a:r>
              <a:rPr lang="de-DE" dirty="0" smtClean="0">
                <a:latin typeface="+mj-lt"/>
              </a:rPr>
              <a:t>Planungswerkstatt in Planungsteams mit Beteiligung </a:t>
            </a:r>
            <a:br>
              <a:rPr lang="de-DE" dirty="0" smtClean="0">
                <a:latin typeface="+mj-lt"/>
              </a:rPr>
            </a:br>
            <a:r>
              <a:rPr lang="de-DE" dirty="0" smtClean="0">
                <a:latin typeface="+mj-lt"/>
              </a:rPr>
              <a:t>der Öffentlichkeit </a:t>
            </a:r>
          </a:p>
          <a:p>
            <a:pPr marL="534988" indent="-261938">
              <a:spcBef>
                <a:spcPts val="600"/>
              </a:spcBef>
              <a:buFont typeface="Arial" panose="020B0604020202020204" pitchFamily="34" charset="0"/>
              <a:buChar char="•"/>
            </a:pPr>
            <a:r>
              <a:rPr lang="de-DE" dirty="0" smtClean="0">
                <a:latin typeface="+mj-lt"/>
              </a:rPr>
              <a:t>Jurysitzung zur Auswahl der Siegerentwürfe und Präsentation in einer öffentlichen Abschlussveranstaltung</a:t>
            </a:r>
          </a:p>
          <a:p>
            <a:pPr marL="273050" indent="-273050">
              <a:spcBef>
                <a:spcPts val="600"/>
              </a:spcBef>
              <a:spcAft>
                <a:spcPts val="600"/>
              </a:spcAft>
              <a:buFont typeface="Arial" panose="020B0604020202020204" pitchFamily="34" charset="0"/>
              <a:buChar char="•"/>
            </a:pPr>
            <a:endParaRPr lang="de-DE" sz="2000" dirty="0">
              <a:latin typeface="+mj-lt"/>
            </a:endParaRPr>
          </a:p>
        </p:txBody>
      </p:sp>
      <p:sp>
        <p:nvSpPr>
          <p:cNvPr id="3" name="Textfeld 2"/>
          <p:cNvSpPr txBox="1"/>
          <p:nvPr/>
        </p:nvSpPr>
        <p:spPr>
          <a:xfrm>
            <a:off x="6267619" y="4320878"/>
            <a:ext cx="2740191" cy="723275"/>
          </a:xfrm>
          <a:prstGeom prst="rect">
            <a:avLst/>
          </a:prstGeom>
          <a:noFill/>
        </p:spPr>
        <p:txBody>
          <a:bodyPr wrap="square" rtlCol="0">
            <a:spAutoFit/>
          </a:bodyPr>
          <a:lstStyle/>
          <a:p>
            <a:pPr marL="285750" indent="-285750">
              <a:spcAft>
                <a:spcPts val="600"/>
              </a:spcAft>
              <a:buFont typeface="Wingdings" panose="05000000000000000000" pitchFamily="2" charset="2"/>
              <a:buChar char="à"/>
            </a:pPr>
            <a:r>
              <a:rPr lang="de-DE" dirty="0" err="1" smtClean="0">
                <a:latin typeface="+mj-lt"/>
                <a:sym typeface="Wingdings" panose="05000000000000000000" pitchFamily="2" charset="2"/>
              </a:rPr>
              <a:t>städtebaul</a:t>
            </a:r>
            <a:r>
              <a:rPr lang="de-DE" dirty="0" smtClean="0">
                <a:latin typeface="+mj-lt"/>
                <a:sym typeface="Wingdings" panose="05000000000000000000" pitchFamily="2" charset="2"/>
              </a:rPr>
              <a:t>. Rahmenplan </a:t>
            </a:r>
          </a:p>
          <a:p>
            <a:pPr marL="285750" indent="-285750">
              <a:spcAft>
                <a:spcPts val="600"/>
              </a:spcAft>
              <a:buFont typeface="Wingdings" panose="05000000000000000000" pitchFamily="2" charset="2"/>
              <a:buChar char="à"/>
            </a:pPr>
            <a:r>
              <a:rPr lang="de-DE" dirty="0" smtClean="0">
                <a:latin typeface="+mj-lt"/>
                <a:sym typeface="Wingdings" panose="05000000000000000000" pitchFamily="2" charset="2"/>
              </a:rPr>
              <a:t>Bebauungspläne </a:t>
            </a:r>
            <a:endParaRPr lang="de-DE" dirty="0">
              <a:latin typeface="+mj-lt"/>
            </a:endParaRPr>
          </a:p>
        </p:txBody>
      </p:sp>
    </p:spTree>
    <p:extLst>
      <p:ext uri="{BB962C8B-B14F-4D97-AF65-F5344CB8AC3E}">
        <p14:creationId xmlns:p14="http://schemas.microsoft.com/office/powerpoint/2010/main" val="3821530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4427984" y="1200150"/>
            <a:ext cx="4499992" cy="3394075"/>
          </a:xfrm>
        </p:spPr>
        <p:txBody>
          <a:bodyPr>
            <a:normAutofit/>
          </a:bodyPr>
          <a:lstStyle/>
          <a:p>
            <a:pPr>
              <a:spcBef>
                <a:spcPts val="800"/>
              </a:spcBef>
              <a:buClr>
                <a:srgbClr val="FFED00"/>
              </a:buClr>
              <a:buFont typeface="Wingdings" pitchFamily="2" charset="2"/>
              <a:buChar char="n"/>
            </a:pPr>
            <a:r>
              <a:rPr lang="de-DE" sz="2200" dirty="0"/>
              <a:t>Mitwirkung </a:t>
            </a:r>
            <a:r>
              <a:rPr lang="de-DE" sz="2200" dirty="0" smtClean="0"/>
              <a:t>bei der Erarbeitung der Zielvorstellungen</a:t>
            </a:r>
            <a:endParaRPr lang="de-DE" sz="2200" dirty="0"/>
          </a:p>
          <a:p>
            <a:pPr>
              <a:spcBef>
                <a:spcPts val="800"/>
              </a:spcBef>
              <a:buClr>
                <a:srgbClr val="FFED00"/>
              </a:buClr>
              <a:buFont typeface="Wingdings" pitchFamily="2" charset="2"/>
              <a:buChar char="n"/>
            </a:pPr>
            <a:r>
              <a:rPr lang="de-DE" sz="2200" dirty="0" smtClean="0"/>
              <a:t>Empfehlungen für die Aufgabenstellung an die </a:t>
            </a:r>
            <a:r>
              <a:rPr lang="de-DE" sz="2200" dirty="0" err="1" smtClean="0"/>
              <a:t>Ausloberin</a:t>
            </a:r>
            <a:r>
              <a:rPr lang="de-DE" sz="2200" dirty="0" smtClean="0"/>
              <a:t> </a:t>
            </a:r>
            <a:br>
              <a:rPr lang="de-DE" sz="2200" dirty="0" smtClean="0"/>
            </a:br>
            <a:r>
              <a:rPr lang="de-DE" sz="2200" dirty="0" smtClean="0"/>
              <a:t>Landeshauptstadt Dresden</a:t>
            </a:r>
            <a:endParaRPr lang="de-DE" sz="2200" dirty="0"/>
          </a:p>
          <a:p>
            <a:pPr>
              <a:spcBef>
                <a:spcPts val="800"/>
              </a:spcBef>
              <a:buClr>
                <a:srgbClr val="FFED00"/>
              </a:buClr>
              <a:buFont typeface="Wingdings" pitchFamily="2" charset="2"/>
              <a:buChar char="n"/>
            </a:pPr>
            <a:r>
              <a:rPr lang="de-DE" sz="2200" dirty="0"/>
              <a:t>Mitwirkung an den Werkstatttagen</a:t>
            </a:r>
          </a:p>
          <a:p>
            <a:pPr>
              <a:spcBef>
                <a:spcPts val="800"/>
              </a:spcBef>
              <a:buClr>
                <a:srgbClr val="FFED00"/>
              </a:buClr>
              <a:buFont typeface="Wingdings" pitchFamily="2" charset="2"/>
              <a:buChar char="n"/>
            </a:pPr>
            <a:r>
              <a:rPr lang="de-DE" sz="2200" dirty="0"/>
              <a:t>Entsendung von </a:t>
            </a:r>
            <a:r>
              <a:rPr lang="de-DE" sz="2200" dirty="0" smtClean="0"/>
              <a:t>Vertreterinnen und Vertretern in </a:t>
            </a:r>
            <a:r>
              <a:rPr lang="de-DE" sz="2200" dirty="0"/>
              <a:t>die </a:t>
            </a:r>
            <a:r>
              <a:rPr lang="de-DE" sz="2200" dirty="0" smtClean="0"/>
              <a:t>Jury</a:t>
            </a:r>
            <a:endParaRPr lang="de-DE" sz="2200" dirty="0"/>
          </a:p>
        </p:txBody>
      </p:sp>
      <p:grpSp>
        <p:nvGrpSpPr>
          <p:cNvPr id="4" name="Gruppieren 7">
            <a:extLst>
              <a:ext uri="{FF2B5EF4-FFF2-40B4-BE49-F238E27FC236}">
                <a16:creationId xmlns:a16="http://schemas.microsoft.com/office/drawing/2014/main" id="{227BE7DB-5B80-4BB3-9062-62E5D8DCB33F}"/>
              </a:ext>
            </a:extLst>
          </p:cNvPr>
          <p:cNvGrpSpPr/>
          <p:nvPr/>
        </p:nvGrpSpPr>
        <p:grpSpPr>
          <a:xfrm>
            <a:off x="-2342" y="352475"/>
            <a:ext cx="4750515" cy="4829762"/>
            <a:chOff x="7631832" y="1768857"/>
            <a:chExt cx="4862835" cy="4943954"/>
          </a:xfrm>
        </p:grpSpPr>
        <p:graphicFrame>
          <p:nvGraphicFramePr>
            <p:cNvPr id="6" name="Diagramm 5">
              <a:extLst>
                <a:ext uri="{FF2B5EF4-FFF2-40B4-BE49-F238E27FC236}">
                  <a16:creationId xmlns:a16="http://schemas.microsoft.com/office/drawing/2014/main" id="{3C954F3F-F7B8-4142-BBB1-753C52E45490}"/>
                </a:ext>
              </a:extLst>
            </p:cNvPr>
            <p:cNvGraphicFramePr/>
            <p:nvPr/>
          </p:nvGraphicFramePr>
          <p:xfrm>
            <a:off x="7631832" y="1768857"/>
            <a:ext cx="4862835" cy="494395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14">
              <a:extLst>
                <a:ext uri="{FF2B5EF4-FFF2-40B4-BE49-F238E27FC236}">
                  <a16:creationId xmlns:a16="http://schemas.microsoft.com/office/drawing/2014/main" id="{3C594C47-2ACE-4792-AF14-D2DF3155E3CC}"/>
                </a:ext>
              </a:extLst>
            </p:cNvPr>
            <p:cNvGrpSpPr/>
            <p:nvPr/>
          </p:nvGrpSpPr>
          <p:grpSpPr>
            <a:xfrm>
              <a:off x="9281073" y="3607968"/>
              <a:ext cx="1546977" cy="1465505"/>
              <a:chOff x="5360703" y="4802583"/>
              <a:chExt cx="2141399" cy="1998329"/>
            </a:xfrm>
          </p:grpSpPr>
          <p:sp>
            <p:nvSpPr>
              <p:cNvPr id="15" name="Ellipse 12">
                <a:extLst>
                  <a:ext uri="{FF2B5EF4-FFF2-40B4-BE49-F238E27FC236}">
                    <a16:creationId xmlns:a16="http://schemas.microsoft.com/office/drawing/2014/main" id="{94529896-4C74-4D6C-BEAF-FC7A784D8D77}"/>
                  </a:ext>
                </a:extLst>
              </p:cNvPr>
              <p:cNvSpPr/>
              <p:nvPr/>
            </p:nvSpPr>
            <p:spPr>
              <a:xfrm>
                <a:off x="5562279" y="4946068"/>
                <a:ext cx="1854844" cy="1854844"/>
              </a:xfrm>
              <a:prstGeom prst="ellipse">
                <a:avLst/>
              </a:prstGeom>
              <a:solidFill>
                <a:schemeClr val="bg1"/>
              </a:solidFill>
              <a:ln w="571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379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6" name="Textplatzhalter 1">
                <a:extLst>
                  <a:ext uri="{FF2B5EF4-FFF2-40B4-BE49-F238E27FC236}">
                    <a16:creationId xmlns:a16="http://schemas.microsoft.com/office/drawing/2014/main" id="{ABA45813-2E0B-44D8-99B4-FE952EBFB908}"/>
                  </a:ext>
                </a:extLst>
              </p:cNvPr>
              <p:cNvSpPr txBox="1">
                <a:spLocks/>
              </p:cNvSpPr>
              <p:nvPr/>
            </p:nvSpPr>
            <p:spPr>
              <a:xfrm>
                <a:off x="5360703" y="4802583"/>
                <a:ext cx="2141399" cy="1967049"/>
              </a:xfrm>
              <a:prstGeom prst="rect">
                <a:avLst/>
              </a:prstGeom>
            </p:spPr>
            <p:txBody>
              <a:bodyPr anchor="ctr"/>
              <a:lstStyle>
                <a:lvl1pPr marL="228600" indent="-228600" algn="l" defTabSz="914400" rtl="0" eaLnBrk="1" latinLnBrk="0" hangingPunct="1">
                  <a:lnSpc>
                    <a:spcPct val="90000"/>
                  </a:lnSpc>
                  <a:spcBef>
                    <a:spcPts val="1000"/>
                  </a:spcBef>
                  <a:buFont typeface="Arial"/>
                  <a:buChar char="•"/>
                  <a:defRPr sz="2800" b="0" kern="1200">
                    <a:solidFill>
                      <a:srgbClr val="2E47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E47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E47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E47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E47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47"/>
                  </a:spcBef>
                  <a:spcAft>
                    <a:spcPts val="0"/>
                  </a:spcAft>
                  <a:buClrTx/>
                  <a:buSzTx/>
                  <a:buFont typeface="Arial"/>
                  <a:buNone/>
                  <a:tabLst>
                    <a:tab pos="7785177" algn="r"/>
                  </a:tabLst>
                  <a:defRPr/>
                </a:pPr>
                <a:r>
                  <a:rPr kumimoji="0" lang="de-DE" sz="2800" b="1" i="0" u="none" strike="noStrike" kern="1200" cap="none" spc="0" normalizeH="0" baseline="0" noProof="0" dirty="0">
                    <a:ln>
                      <a:noFill/>
                    </a:ln>
                    <a:solidFill>
                      <a:prstClr val="black"/>
                    </a:solidFill>
                    <a:effectLst/>
                    <a:uLnTx/>
                    <a:uFillTx/>
                    <a:latin typeface="Calibri Light"/>
                    <a:ea typeface="+mn-ea"/>
                    <a:cs typeface="+mn-cs"/>
                  </a:rPr>
                  <a:t>48</a:t>
                </a:r>
              </a:p>
              <a:p>
                <a:pPr marL="0" marR="0" lvl="0" indent="0" algn="ctr" defTabSz="914400" rtl="0" eaLnBrk="1" fontAlgn="auto" latinLnBrk="0" hangingPunct="1">
                  <a:lnSpc>
                    <a:spcPct val="100000"/>
                  </a:lnSpc>
                  <a:spcBef>
                    <a:spcPts val="0"/>
                  </a:spcBef>
                  <a:spcAft>
                    <a:spcPts val="0"/>
                  </a:spcAft>
                  <a:buClrTx/>
                  <a:buSzTx/>
                  <a:buFont typeface="Arial"/>
                  <a:buNone/>
                  <a:tabLst>
                    <a:tab pos="7785177" algn="r"/>
                  </a:tabLst>
                  <a:defRPr/>
                </a:pPr>
                <a:r>
                  <a:rPr kumimoji="0" lang="de-DE" sz="1600" b="1" i="0" u="none" strike="noStrike" kern="1200" cap="none" spc="0" normalizeH="0" baseline="0" noProof="0" dirty="0">
                    <a:ln>
                      <a:noFill/>
                    </a:ln>
                    <a:solidFill>
                      <a:prstClr val="black"/>
                    </a:solidFill>
                    <a:effectLst/>
                    <a:uLnTx/>
                    <a:uFillTx/>
                    <a:latin typeface="Calibri Light"/>
                    <a:ea typeface="+mn-ea"/>
                    <a:cs typeface="+mn-cs"/>
                  </a:rPr>
                  <a:t> Mitglieder</a:t>
                </a:r>
                <a:endParaRPr kumimoji="0" lang="de-DE" sz="1800" b="1" i="0" u="none" strike="noStrike" kern="1200" cap="none" spc="0" normalizeH="0" baseline="0" noProof="0" dirty="0">
                  <a:ln>
                    <a:noFill/>
                  </a:ln>
                  <a:solidFill>
                    <a:prstClr val="black"/>
                  </a:solidFill>
                  <a:effectLst/>
                  <a:uLnTx/>
                  <a:uFillTx/>
                  <a:latin typeface="Calibri Light"/>
                  <a:ea typeface="+mn-ea"/>
                  <a:cs typeface="+mn-cs"/>
                </a:endParaRPr>
              </a:p>
            </p:txBody>
          </p:sp>
        </p:grpSp>
        <p:sp>
          <p:nvSpPr>
            <p:cNvPr id="8" name="Textfeld 7">
              <a:extLst>
                <a:ext uri="{FF2B5EF4-FFF2-40B4-BE49-F238E27FC236}">
                  <a16:creationId xmlns:a16="http://schemas.microsoft.com/office/drawing/2014/main" id="{88945109-EF25-45A0-845D-C19170C494B7}"/>
                </a:ext>
              </a:extLst>
            </p:cNvPr>
            <p:cNvSpPr txBox="1"/>
            <p:nvPr/>
          </p:nvSpPr>
          <p:spPr>
            <a:xfrm>
              <a:off x="9797250" y="4759280"/>
              <a:ext cx="2112234" cy="976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12</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Vertreter/-innen Stadtverwaltung</a:t>
              </a:r>
            </a:p>
          </p:txBody>
        </p:sp>
        <p:sp>
          <p:nvSpPr>
            <p:cNvPr id="9" name="Textfeld 8">
              <a:extLst>
                <a:ext uri="{FF2B5EF4-FFF2-40B4-BE49-F238E27FC236}">
                  <a16:creationId xmlns:a16="http://schemas.microsoft.com/office/drawing/2014/main" id="{D6029543-E9F6-4AD4-B49C-D1544C4F401C}"/>
                </a:ext>
              </a:extLst>
            </p:cNvPr>
            <p:cNvSpPr txBox="1"/>
            <p:nvPr/>
          </p:nvSpPr>
          <p:spPr>
            <a:xfrm>
              <a:off x="9998953" y="2719512"/>
              <a:ext cx="1455654" cy="976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8 </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Vertreter/-innen Stadtrat</a:t>
              </a:r>
            </a:p>
          </p:txBody>
        </p:sp>
        <p:sp>
          <p:nvSpPr>
            <p:cNvPr id="10" name="Textfeld 9">
              <a:extLst>
                <a:ext uri="{FF2B5EF4-FFF2-40B4-BE49-F238E27FC236}">
                  <a16:creationId xmlns:a16="http://schemas.microsoft.com/office/drawing/2014/main" id="{E170EB08-F5A5-4911-9C2D-E3FC64A304CD}"/>
                </a:ext>
              </a:extLst>
            </p:cNvPr>
            <p:cNvSpPr txBox="1"/>
            <p:nvPr/>
          </p:nvSpPr>
          <p:spPr>
            <a:xfrm>
              <a:off x="8111582" y="2957066"/>
              <a:ext cx="2112234" cy="7561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12 </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Eigentümer/-innen</a:t>
              </a:r>
            </a:p>
          </p:txBody>
        </p:sp>
        <p:sp>
          <p:nvSpPr>
            <p:cNvPr id="11" name="Textfeld 10">
              <a:extLst>
                <a:ext uri="{FF2B5EF4-FFF2-40B4-BE49-F238E27FC236}">
                  <a16:creationId xmlns:a16="http://schemas.microsoft.com/office/drawing/2014/main" id="{DB743DCF-5CD1-4E89-B7BD-5925D3D0B08C}"/>
                </a:ext>
              </a:extLst>
            </p:cNvPr>
            <p:cNvSpPr txBox="1"/>
            <p:nvPr/>
          </p:nvSpPr>
          <p:spPr>
            <a:xfrm>
              <a:off x="8203847" y="4335445"/>
              <a:ext cx="1053138" cy="1197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6</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Interessen-vertreter/-innen</a:t>
              </a:r>
            </a:p>
          </p:txBody>
        </p:sp>
        <p:sp>
          <p:nvSpPr>
            <p:cNvPr id="12" name="Textfeld 11">
              <a:extLst>
                <a:ext uri="{FF2B5EF4-FFF2-40B4-BE49-F238E27FC236}">
                  <a16:creationId xmlns:a16="http://schemas.microsoft.com/office/drawing/2014/main" id="{A17585A0-61B4-41F1-AD01-963CFCBF7B97}"/>
                </a:ext>
              </a:extLst>
            </p:cNvPr>
            <p:cNvSpPr txBox="1"/>
            <p:nvPr/>
          </p:nvSpPr>
          <p:spPr>
            <a:xfrm>
              <a:off x="8410256" y="5153243"/>
              <a:ext cx="2112234" cy="7561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6 </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Bürger/-innen</a:t>
              </a:r>
            </a:p>
          </p:txBody>
        </p:sp>
        <p:sp>
          <p:nvSpPr>
            <p:cNvPr id="13" name="Textfeld 12">
              <a:extLst>
                <a:ext uri="{FF2B5EF4-FFF2-40B4-BE49-F238E27FC236}">
                  <a16:creationId xmlns:a16="http://schemas.microsoft.com/office/drawing/2014/main" id="{34D6F728-4A11-4D7C-858A-4E9C64F945FE}"/>
                </a:ext>
              </a:extLst>
            </p:cNvPr>
            <p:cNvSpPr txBox="1"/>
            <p:nvPr/>
          </p:nvSpPr>
          <p:spPr>
            <a:xfrm>
              <a:off x="10735818" y="3450919"/>
              <a:ext cx="1437578" cy="976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Calibri Light"/>
                  <a:ea typeface="+mn-ea"/>
                  <a:cs typeface="+mn-cs"/>
                </a:rPr>
                <a:t>Stadtbezirks-</a:t>
              </a:r>
              <a:r>
                <a:rPr kumimoji="0" lang="de-DE" sz="1400" b="1" i="0" u="none" strike="noStrike" kern="1200" cap="none" spc="0" normalizeH="0" baseline="0" noProof="0" dirty="0" err="1">
                  <a:ln>
                    <a:noFill/>
                  </a:ln>
                  <a:solidFill>
                    <a:prstClr val="white"/>
                  </a:solidFill>
                  <a:effectLst/>
                  <a:uLnTx/>
                  <a:uFillTx/>
                  <a:latin typeface="Calibri Light"/>
                  <a:ea typeface="+mn-ea"/>
                  <a:cs typeface="+mn-cs"/>
                </a:rPr>
                <a:t>beirät</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/-innen</a:t>
              </a:r>
            </a:p>
          </p:txBody>
        </p:sp>
      </p:grpSp>
      <p:sp>
        <p:nvSpPr>
          <p:cNvPr id="17" name="Titel 1"/>
          <p:cNvSpPr txBox="1">
            <a:spLocks/>
          </p:cNvSpPr>
          <p:nvPr/>
        </p:nvSpPr>
        <p:spPr>
          <a:xfrm>
            <a:off x="3448" y="288000"/>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000" b="0" i="0" u="none" strike="noStrike" kern="1200" cap="none" spc="0" normalizeH="0" baseline="0" noProof="0" dirty="0" smtClean="0">
                <a:ln>
                  <a:noFill/>
                </a:ln>
                <a:solidFill>
                  <a:prstClr val="black"/>
                </a:solidFill>
                <a:effectLst/>
                <a:uLnTx/>
                <a:uFillTx/>
                <a:latin typeface="Calibri"/>
                <a:ea typeface="+mj-ea"/>
                <a:cs typeface="+mj-cs"/>
              </a:rPr>
              <a:t>Aufgaben der Begleitgruppe</a:t>
            </a:r>
          </a:p>
        </p:txBody>
      </p:sp>
      <p:sp>
        <p:nvSpPr>
          <p:cNvPr id="19" name="Titel 1"/>
          <p:cNvSpPr txBox="1">
            <a:spLocks/>
          </p:cNvSpPr>
          <p:nvPr/>
        </p:nvSpPr>
        <p:spPr>
          <a:xfrm>
            <a:off x="554218" y="4443958"/>
            <a:ext cx="1929550" cy="351603"/>
          </a:xfrm>
          <a:prstGeom prst="rect">
            <a:avLst/>
          </a:prstGeom>
          <a:noFill/>
          <a:ln>
            <a:noFill/>
          </a:ln>
        </p:spPr>
        <p:txBody>
          <a:bodyPr vert="horz" lIns="36000" tIns="36000" rIns="36000" bIns="45720" rtlCol="0" anchor="b">
            <a:noAutofit/>
          </a:bodyPr>
          <a:lstStyle>
            <a:lvl1pPr algn="l" defTabSz="914400" rtl="0" eaLnBrk="1" latinLnBrk="0" hangingPunct="1">
              <a:spcBef>
                <a:spcPct val="0"/>
              </a:spcBef>
              <a:buNone/>
              <a:defRPr sz="48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0" dirty="0" smtClean="0">
                <a:ln>
                  <a:noFill/>
                </a:ln>
                <a:solidFill>
                  <a:prstClr val="black"/>
                </a:solidFill>
                <a:effectLst/>
                <a:uLnTx/>
                <a:uFillTx/>
                <a:latin typeface="Calibri"/>
                <a:ea typeface="+mj-ea"/>
                <a:cs typeface="+mj-cs"/>
              </a:rPr>
              <a:t>© </a:t>
            </a:r>
            <a:r>
              <a:rPr kumimoji="0" lang="de-DE" sz="1000" b="1" i="0" u="none" strike="noStrike" kern="1200" cap="none" spc="0" normalizeH="0" baseline="0" noProof="0" dirty="0" err="1" smtClean="0">
                <a:ln>
                  <a:noFill/>
                </a:ln>
                <a:solidFill>
                  <a:prstClr val="black"/>
                </a:solidFill>
                <a:effectLst/>
                <a:uLnTx/>
                <a:uFillTx/>
                <a:latin typeface="Calibri"/>
                <a:ea typeface="+mj-ea"/>
                <a:cs typeface="+mj-cs"/>
              </a:rPr>
              <a:t>StadtLabor</a:t>
            </a:r>
            <a:endParaRPr kumimoji="0" lang="de-DE" sz="1000" b="1" i="0" u="none" strike="noStrike" kern="1200" cap="none" spc="0" normalizeH="0" baseline="0" noProof="0" dirty="0">
              <a:ln>
                <a:noFill/>
              </a:ln>
              <a:solidFill>
                <a:prstClr val="black"/>
              </a:solidFill>
              <a:effectLst/>
              <a:uLnTx/>
              <a:uFillTx/>
              <a:latin typeface="Calibri"/>
              <a:ea typeface="+mj-ea"/>
              <a:cs typeface="+mj-cs"/>
            </a:endParaRPr>
          </a:p>
        </p:txBody>
      </p:sp>
      <p:grpSp>
        <p:nvGrpSpPr>
          <p:cNvPr id="20" name="Gruppieren 7">
            <a:extLst>
              <a:ext uri="{FF2B5EF4-FFF2-40B4-BE49-F238E27FC236}">
                <a16:creationId xmlns:a16="http://schemas.microsoft.com/office/drawing/2014/main" id="{227BE7DB-5B80-4BB3-9062-62E5D8DCB33F}"/>
              </a:ext>
            </a:extLst>
          </p:cNvPr>
          <p:cNvGrpSpPr/>
          <p:nvPr/>
        </p:nvGrpSpPr>
        <p:grpSpPr>
          <a:xfrm>
            <a:off x="-684584" y="879231"/>
            <a:ext cx="6097653" cy="4126728"/>
            <a:chOff x="6933460" y="2308067"/>
            <a:chExt cx="6241825" cy="4224298"/>
          </a:xfrm>
        </p:grpSpPr>
        <p:grpSp>
          <p:nvGrpSpPr>
            <p:cNvPr id="21" name="Gruppieren 14">
              <a:extLst>
                <a:ext uri="{FF2B5EF4-FFF2-40B4-BE49-F238E27FC236}">
                  <a16:creationId xmlns:a16="http://schemas.microsoft.com/office/drawing/2014/main" id="{3C594C47-2ACE-4792-AF14-D2DF3155E3CC}"/>
                </a:ext>
              </a:extLst>
            </p:cNvPr>
            <p:cNvGrpSpPr/>
            <p:nvPr/>
          </p:nvGrpSpPr>
          <p:grpSpPr>
            <a:xfrm>
              <a:off x="6933460" y="2308067"/>
              <a:ext cx="6241825" cy="4224298"/>
              <a:chOff x="2111026" y="3030068"/>
              <a:chExt cx="8640233" cy="5760156"/>
            </a:xfrm>
          </p:grpSpPr>
          <p:graphicFrame>
            <p:nvGraphicFramePr>
              <p:cNvPr id="28" name="Diagramm 27">
                <a:extLst>
                  <a:ext uri="{FF2B5EF4-FFF2-40B4-BE49-F238E27FC236}">
                    <a16:creationId xmlns:a16="http://schemas.microsoft.com/office/drawing/2014/main" id="{68DA0418-B11C-4D86-B288-4782705AA406}"/>
                  </a:ext>
                </a:extLst>
              </p:cNvPr>
              <p:cNvGraphicFramePr/>
              <p:nvPr>
                <p:extLst/>
              </p:nvPr>
            </p:nvGraphicFramePr>
            <p:xfrm>
              <a:off x="2111026" y="3030068"/>
              <a:ext cx="8640233" cy="5760156"/>
            </p:xfrm>
            <a:graphic>
              <a:graphicData uri="http://schemas.openxmlformats.org/drawingml/2006/chart">
                <c:chart xmlns:c="http://schemas.openxmlformats.org/drawingml/2006/chart" xmlns:r="http://schemas.openxmlformats.org/officeDocument/2006/relationships" r:id="rId3"/>
              </a:graphicData>
            </a:graphic>
          </p:graphicFrame>
          <p:sp>
            <p:nvSpPr>
              <p:cNvPr id="29" name="Ellipse 12">
                <a:extLst>
                  <a:ext uri="{FF2B5EF4-FFF2-40B4-BE49-F238E27FC236}">
                    <a16:creationId xmlns:a16="http://schemas.microsoft.com/office/drawing/2014/main" id="{94529896-4C74-4D6C-BEAF-FC7A784D8D77}"/>
                  </a:ext>
                </a:extLst>
              </p:cNvPr>
              <p:cNvSpPr/>
              <p:nvPr/>
            </p:nvSpPr>
            <p:spPr>
              <a:xfrm>
                <a:off x="5562279" y="4946068"/>
                <a:ext cx="1854844" cy="1854844"/>
              </a:xfrm>
              <a:prstGeom prst="ellipse">
                <a:avLst/>
              </a:prstGeom>
              <a:solidFill>
                <a:schemeClr val="bg1"/>
              </a:solidFill>
              <a:ln w="571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379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0" name="Textplatzhalter 1">
                <a:extLst>
                  <a:ext uri="{FF2B5EF4-FFF2-40B4-BE49-F238E27FC236}">
                    <a16:creationId xmlns:a16="http://schemas.microsoft.com/office/drawing/2014/main" id="{ABA45813-2E0B-44D8-99B4-FE952EBFB908}"/>
                  </a:ext>
                </a:extLst>
              </p:cNvPr>
              <p:cNvSpPr txBox="1">
                <a:spLocks/>
              </p:cNvSpPr>
              <p:nvPr/>
            </p:nvSpPr>
            <p:spPr>
              <a:xfrm>
                <a:off x="5360703" y="4802583"/>
                <a:ext cx="2141399" cy="1967049"/>
              </a:xfrm>
              <a:prstGeom prst="rect">
                <a:avLst/>
              </a:prstGeom>
            </p:spPr>
            <p:txBody>
              <a:bodyPr anchor="ctr"/>
              <a:lstStyle>
                <a:lvl1pPr marL="228600" indent="-228600" algn="l" defTabSz="914400" rtl="0" eaLnBrk="1" latinLnBrk="0" hangingPunct="1">
                  <a:lnSpc>
                    <a:spcPct val="90000"/>
                  </a:lnSpc>
                  <a:spcBef>
                    <a:spcPts val="1000"/>
                  </a:spcBef>
                  <a:buFont typeface="Arial"/>
                  <a:buChar char="•"/>
                  <a:defRPr sz="2800" b="0" kern="1200">
                    <a:solidFill>
                      <a:srgbClr val="2E47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E47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E47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E47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E47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47"/>
                  </a:spcBef>
                  <a:spcAft>
                    <a:spcPts val="0"/>
                  </a:spcAft>
                  <a:buClrTx/>
                  <a:buSzTx/>
                  <a:buFont typeface="Arial"/>
                  <a:buNone/>
                  <a:tabLst>
                    <a:tab pos="7785177" algn="r"/>
                  </a:tabLst>
                  <a:defRPr/>
                </a:pPr>
                <a:r>
                  <a:rPr kumimoji="0" lang="de-DE" sz="2800" b="1" i="0" u="none" strike="noStrike" kern="1200" cap="none" spc="0" normalizeH="0" baseline="0" noProof="0" dirty="0">
                    <a:ln>
                      <a:noFill/>
                    </a:ln>
                    <a:solidFill>
                      <a:prstClr val="black"/>
                    </a:solidFill>
                    <a:effectLst/>
                    <a:uLnTx/>
                    <a:uFillTx/>
                    <a:latin typeface="Calibri Light"/>
                    <a:ea typeface="+mn-ea"/>
                    <a:cs typeface="+mn-cs"/>
                  </a:rPr>
                  <a:t>48</a:t>
                </a:r>
              </a:p>
              <a:p>
                <a:pPr marL="0" marR="0" lvl="0" indent="0" algn="ctr" defTabSz="914400" rtl="0" eaLnBrk="1" fontAlgn="auto" latinLnBrk="0" hangingPunct="1">
                  <a:lnSpc>
                    <a:spcPct val="100000"/>
                  </a:lnSpc>
                  <a:spcBef>
                    <a:spcPts val="0"/>
                  </a:spcBef>
                  <a:spcAft>
                    <a:spcPts val="0"/>
                  </a:spcAft>
                  <a:buClrTx/>
                  <a:buSzTx/>
                  <a:buFont typeface="Arial"/>
                  <a:buNone/>
                  <a:tabLst>
                    <a:tab pos="7785177" algn="r"/>
                  </a:tabLst>
                  <a:defRPr/>
                </a:pPr>
                <a:r>
                  <a:rPr kumimoji="0" lang="de-DE" sz="1600" b="1" i="0" u="none" strike="noStrike" kern="1200" cap="none" spc="0" normalizeH="0" baseline="0" noProof="0" dirty="0">
                    <a:ln>
                      <a:noFill/>
                    </a:ln>
                    <a:solidFill>
                      <a:prstClr val="black"/>
                    </a:solidFill>
                    <a:effectLst/>
                    <a:uLnTx/>
                    <a:uFillTx/>
                    <a:latin typeface="Calibri Light"/>
                    <a:ea typeface="+mn-ea"/>
                    <a:cs typeface="+mn-cs"/>
                  </a:rPr>
                  <a:t> Mitglieder</a:t>
                </a:r>
                <a:endParaRPr kumimoji="0" lang="de-DE" sz="1800" b="1" i="0" u="none" strike="noStrike" kern="1200" cap="none" spc="0" normalizeH="0" baseline="0" noProof="0" dirty="0">
                  <a:ln>
                    <a:noFill/>
                  </a:ln>
                  <a:solidFill>
                    <a:prstClr val="black"/>
                  </a:solidFill>
                  <a:effectLst/>
                  <a:uLnTx/>
                  <a:uFillTx/>
                  <a:latin typeface="Calibri Light"/>
                  <a:ea typeface="+mn-ea"/>
                  <a:cs typeface="+mn-cs"/>
                </a:endParaRPr>
              </a:p>
            </p:txBody>
          </p:sp>
        </p:grpSp>
        <p:sp>
          <p:nvSpPr>
            <p:cNvPr id="22" name="Textfeld 21">
              <a:extLst>
                <a:ext uri="{FF2B5EF4-FFF2-40B4-BE49-F238E27FC236}">
                  <a16:creationId xmlns:a16="http://schemas.microsoft.com/office/drawing/2014/main" id="{88945109-EF25-45A0-845D-C19170C494B7}"/>
                </a:ext>
              </a:extLst>
            </p:cNvPr>
            <p:cNvSpPr txBox="1"/>
            <p:nvPr/>
          </p:nvSpPr>
          <p:spPr>
            <a:xfrm>
              <a:off x="9797250" y="4843818"/>
              <a:ext cx="2112234" cy="892127"/>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12</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Vertreter/-innen Stadtverwaltung</a:t>
              </a:r>
            </a:p>
          </p:txBody>
        </p:sp>
        <p:sp>
          <p:nvSpPr>
            <p:cNvPr id="23" name="Textfeld 22">
              <a:extLst>
                <a:ext uri="{FF2B5EF4-FFF2-40B4-BE49-F238E27FC236}">
                  <a16:creationId xmlns:a16="http://schemas.microsoft.com/office/drawing/2014/main" id="{D6029543-E9F6-4AD4-B49C-D1544C4F401C}"/>
                </a:ext>
              </a:extLst>
            </p:cNvPr>
            <p:cNvSpPr txBox="1"/>
            <p:nvPr/>
          </p:nvSpPr>
          <p:spPr>
            <a:xfrm>
              <a:off x="10047860" y="2779924"/>
              <a:ext cx="1455654" cy="892127"/>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8 </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Vertreter/-innen Stadtrat</a:t>
              </a:r>
            </a:p>
          </p:txBody>
        </p:sp>
        <p:sp>
          <p:nvSpPr>
            <p:cNvPr id="24" name="Textfeld 23">
              <a:extLst>
                <a:ext uri="{FF2B5EF4-FFF2-40B4-BE49-F238E27FC236}">
                  <a16:creationId xmlns:a16="http://schemas.microsoft.com/office/drawing/2014/main" id="{E170EB08-F5A5-4911-9C2D-E3FC64A304CD}"/>
                </a:ext>
              </a:extLst>
            </p:cNvPr>
            <p:cNvSpPr txBox="1"/>
            <p:nvPr/>
          </p:nvSpPr>
          <p:spPr>
            <a:xfrm>
              <a:off x="8111582" y="3052119"/>
              <a:ext cx="2112234" cy="69364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12 </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Eigentümer/-innen</a:t>
              </a:r>
            </a:p>
          </p:txBody>
        </p:sp>
        <p:sp>
          <p:nvSpPr>
            <p:cNvPr id="25" name="Textfeld 24">
              <a:extLst>
                <a:ext uri="{FF2B5EF4-FFF2-40B4-BE49-F238E27FC236}">
                  <a16:creationId xmlns:a16="http://schemas.microsoft.com/office/drawing/2014/main" id="{DB743DCF-5CD1-4E89-B7BD-5925D3D0B08C}"/>
                </a:ext>
              </a:extLst>
            </p:cNvPr>
            <p:cNvSpPr txBox="1"/>
            <p:nvPr/>
          </p:nvSpPr>
          <p:spPr>
            <a:xfrm>
              <a:off x="8203847" y="4424203"/>
              <a:ext cx="1053138" cy="109061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6</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Interessen-vertreter/-innen</a:t>
              </a:r>
            </a:p>
          </p:txBody>
        </p:sp>
        <p:sp>
          <p:nvSpPr>
            <p:cNvPr id="26" name="Textfeld 25">
              <a:extLst>
                <a:ext uri="{FF2B5EF4-FFF2-40B4-BE49-F238E27FC236}">
                  <a16:creationId xmlns:a16="http://schemas.microsoft.com/office/drawing/2014/main" id="{A17585A0-61B4-41F1-AD01-963CFCBF7B97}"/>
                </a:ext>
              </a:extLst>
            </p:cNvPr>
            <p:cNvSpPr txBox="1"/>
            <p:nvPr/>
          </p:nvSpPr>
          <p:spPr>
            <a:xfrm>
              <a:off x="8410256" y="5153243"/>
              <a:ext cx="2112234" cy="69364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6 </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
              </a:r>
              <a:br>
                <a:rPr kumimoji="0" lang="de-DE" sz="1400" b="1" i="0" u="none" strike="noStrike" kern="1200" cap="none" spc="0" normalizeH="0" baseline="0" noProof="0" dirty="0">
                  <a:ln>
                    <a:noFill/>
                  </a:ln>
                  <a:solidFill>
                    <a:prstClr val="white"/>
                  </a:solidFill>
                  <a:effectLst/>
                  <a:uLnTx/>
                  <a:uFillTx/>
                  <a:latin typeface="Calibri Light"/>
                  <a:ea typeface="+mn-ea"/>
                  <a:cs typeface="+mn-cs"/>
                </a:rPr>
              </a:br>
              <a:r>
                <a:rPr kumimoji="0" lang="de-DE" sz="1400" b="1" i="0" u="none" strike="noStrike" kern="1200" cap="none" spc="0" normalizeH="0" baseline="0" noProof="0" dirty="0">
                  <a:ln>
                    <a:noFill/>
                  </a:ln>
                  <a:solidFill>
                    <a:prstClr val="white"/>
                  </a:solidFill>
                  <a:effectLst/>
                  <a:uLnTx/>
                  <a:uFillTx/>
                  <a:latin typeface="Calibri Light"/>
                  <a:ea typeface="+mn-ea"/>
                  <a:cs typeface="+mn-cs"/>
                </a:rPr>
                <a:t>Bürger/-innen</a:t>
              </a:r>
            </a:p>
          </p:txBody>
        </p:sp>
        <p:sp>
          <p:nvSpPr>
            <p:cNvPr id="27" name="Textfeld 26">
              <a:extLst>
                <a:ext uri="{FF2B5EF4-FFF2-40B4-BE49-F238E27FC236}">
                  <a16:creationId xmlns:a16="http://schemas.microsoft.com/office/drawing/2014/main" id="{34D6F728-4A11-4D7C-858A-4E9C64F945FE}"/>
                </a:ext>
              </a:extLst>
            </p:cNvPr>
            <p:cNvSpPr txBox="1"/>
            <p:nvPr/>
          </p:nvSpPr>
          <p:spPr>
            <a:xfrm>
              <a:off x="10692698" y="3594415"/>
              <a:ext cx="1437578" cy="8884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Light"/>
                  <a:ea typeface="+mn-ea"/>
                  <a:cs typeface="+mn-cs"/>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Calibri Light"/>
                  <a:ea typeface="+mn-ea"/>
                  <a:cs typeface="+mn-cs"/>
                </a:rPr>
                <a:t>Stadtbezirks-</a:t>
              </a:r>
              <a:r>
                <a:rPr kumimoji="0" lang="de-DE" sz="1400" b="1" i="0" u="none" strike="noStrike" kern="1200" cap="none" spc="0" normalizeH="0" baseline="0" noProof="0" dirty="0" err="1">
                  <a:ln>
                    <a:noFill/>
                  </a:ln>
                  <a:solidFill>
                    <a:prstClr val="white"/>
                  </a:solidFill>
                  <a:effectLst/>
                  <a:uLnTx/>
                  <a:uFillTx/>
                  <a:latin typeface="Calibri Light"/>
                  <a:ea typeface="+mn-ea"/>
                  <a:cs typeface="+mn-cs"/>
                </a:rPr>
                <a:t>beirät</a:t>
              </a:r>
              <a:r>
                <a:rPr kumimoji="0" lang="de-DE" sz="1400" b="1" i="0" u="none" strike="noStrike" kern="1200" cap="none" spc="0" normalizeH="0" baseline="0" noProof="0" dirty="0">
                  <a:ln>
                    <a:noFill/>
                  </a:ln>
                  <a:solidFill>
                    <a:prstClr val="white"/>
                  </a:solidFill>
                  <a:effectLst/>
                  <a:uLnTx/>
                  <a:uFillTx/>
                  <a:latin typeface="Calibri Light"/>
                  <a:ea typeface="+mn-ea"/>
                  <a:cs typeface="+mn-cs"/>
                </a:rPr>
                <a:t>/-innen</a:t>
              </a:r>
            </a:p>
          </p:txBody>
        </p:sp>
      </p:grpSp>
      <p:sp>
        <p:nvSpPr>
          <p:cNvPr id="31" name="Fußzeilenplatzhalter 3"/>
          <p:cNvSpPr>
            <a:spLocks noGrp="1"/>
          </p:cNvSpPr>
          <p:nvPr>
            <p:ph type="ftr" sz="quarter" idx="11"/>
          </p:nvPr>
        </p:nvSpPr>
        <p:spPr>
          <a:xfrm>
            <a:off x="7528" y="4876006"/>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Alter Leipziger Bahnhof I Landeshauptstadt Dresden I Amt Stadtplanung und Mobilität I 21. Januar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2738179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457200" y="1584176"/>
            <a:ext cx="8686800" cy="3723878"/>
          </a:xfrm>
        </p:spPr>
        <p:txBody>
          <a:bodyPr>
            <a:normAutofit/>
          </a:bodyPr>
          <a:lstStyle/>
          <a:p>
            <a:pPr>
              <a:lnSpc>
                <a:spcPct val="90000"/>
              </a:lnSpc>
              <a:buClr>
                <a:srgbClr val="FFED00"/>
              </a:buClr>
              <a:buSzPct val="100000"/>
              <a:buFont typeface="Wingdings" panose="05000000000000000000" pitchFamily="2" charset="2"/>
              <a:buChar char=""/>
            </a:pPr>
            <a:r>
              <a:rPr lang="de-DE" sz="2000" dirty="0"/>
              <a:t>Urbanität durch Dichte, </a:t>
            </a:r>
            <a:r>
              <a:rPr lang="de-DE" sz="2000" dirty="0" err="1" smtClean="0"/>
              <a:t>Kleinteiligkeit</a:t>
            </a:r>
            <a:r>
              <a:rPr lang="de-DE" sz="2000" dirty="0" smtClean="0"/>
              <a:t>, Nutzungsvielfalt</a:t>
            </a:r>
          </a:p>
          <a:p>
            <a:pPr>
              <a:lnSpc>
                <a:spcPct val="90000"/>
              </a:lnSpc>
              <a:buClr>
                <a:srgbClr val="FFED00"/>
              </a:buClr>
              <a:buSzPct val="100000"/>
              <a:buFont typeface="Wingdings" panose="05000000000000000000" pitchFamily="2" charset="2"/>
              <a:buChar char=""/>
            </a:pPr>
            <a:r>
              <a:rPr lang="de-DE" sz="2000" dirty="0" smtClean="0"/>
              <a:t>Stadträumliche Qualität</a:t>
            </a:r>
            <a:endParaRPr lang="de-DE" sz="2000" dirty="0"/>
          </a:p>
          <a:p>
            <a:pPr>
              <a:lnSpc>
                <a:spcPct val="90000"/>
              </a:lnSpc>
              <a:buClr>
                <a:srgbClr val="FFED00"/>
              </a:buClr>
              <a:buSzPct val="100000"/>
              <a:buFont typeface="Wingdings" panose="05000000000000000000" pitchFamily="2" charset="2"/>
              <a:buChar char=""/>
            </a:pPr>
            <a:r>
              <a:rPr lang="de-DE" sz="2000" dirty="0" smtClean="0"/>
              <a:t>Klimaneutrale </a:t>
            </a:r>
            <a:r>
              <a:rPr lang="de-DE" sz="2000" dirty="0"/>
              <a:t>und umweltgerechte Stadtentwicklung</a:t>
            </a:r>
          </a:p>
          <a:p>
            <a:pPr>
              <a:lnSpc>
                <a:spcPct val="90000"/>
              </a:lnSpc>
              <a:buClr>
                <a:srgbClr val="FFED00"/>
              </a:buClr>
              <a:buSzPct val="100000"/>
              <a:buFont typeface="Wingdings" panose="05000000000000000000" pitchFamily="2" charset="2"/>
              <a:buChar char=""/>
            </a:pPr>
            <a:r>
              <a:rPr lang="de-DE" sz="2000" dirty="0" smtClean="0"/>
              <a:t>Fähigkeit </a:t>
            </a:r>
            <a:r>
              <a:rPr lang="de-DE" sz="2000" dirty="0"/>
              <a:t>zur </a:t>
            </a:r>
            <a:r>
              <a:rPr lang="de-DE" sz="2000" dirty="0" smtClean="0"/>
              <a:t>Anpassung (Resilienz)</a:t>
            </a:r>
            <a:endParaRPr lang="de-DE" sz="2000" dirty="0"/>
          </a:p>
          <a:p>
            <a:pPr>
              <a:lnSpc>
                <a:spcPct val="90000"/>
              </a:lnSpc>
              <a:buClr>
                <a:srgbClr val="FFED00"/>
              </a:buClr>
              <a:buSzPct val="100000"/>
              <a:buFont typeface="Wingdings" panose="05000000000000000000" pitchFamily="2" charset="2"/>
              <a:buChar char=""/>
            </a:pPr>
            <a:r>
              <a:rPr lang="de-DE" sz="2000" dirty="0" smtClean="0"/>
              <a:t>geringer/rationeller Rohstoff- und Energieverbrauch (Suffizienz/Effizienz)</a:t>
            </a:r>
          </a:p>
          <a:p>
            <a:pPr>
              <a:lnSpc>
                <a:spcPct val="90000"/>
              </a:lnSpc>
              <a:buClr>
                <a:srgbClr val="FFED00"/>
              </a:buClr>
              <a:buSzPct val="100000"/>
              <a:buFont typeface="Wingdings" panose="05000000000000000000" pitchFamily="2" charset="2"/>
              <a:buChar char=""/>
            </a:pPr>
            <a:r>
              <a:rPr lang="de-DE" sz="2000" dirty="0" smtClean="0"/>
              <a:t>Verwendung wiederverwertbarer Ressourcen (Konsistenz)</a:t>
            </a:r>
          </a:p>
          <a:p>
            <a:pPr>
              <a:lnSpc>
                <a:spcPct val="90000"/>
              </a:lnSpc>
              <a:buClr>
                <a:srgbClr val="FFED00"/>
              </a:buClr>
              <a:buSzPct val="100000"/>
              <a:buFont typeface="Wingdings" panose="05000000000000000000" pitchFamily="2" charset="2"/>
              <a:buChar char=""/>
            </a:pPr>
            <a:r>
              <a:rPr lang="de-DE" sz="2000" spc="-20" dirty="0" smtClean="0"/>
              <a:t>partnerschaftliche </a:t>
            </a:r>
            <a:r>
              <a:rPr lang="de-DE" sz="2000" spc="-20" dirty="0"/>
              <a:t>Zusammenarbeit und gemeinsame Gestaltung </a:t>
            </a:r>
            <a:r>
              <a:rPr lang="de-DE" sz="2000" spc="-20" dirty="0" smtClean="0"/>
              <a:t/>
            </a:r>
            <a:br>
              <a:rPr lang="de-DE" sz="2000" spc="-20" dirty="0" smtClean="0"/>
            </a:br>
            <a:r>
              <a:rPr lang="de-DE" sz="2000" spc="-20" dirty="0" smtClean="0"/>
              <a:t>(Co-Produktion)</a:t>
            </a:r>
          </a:p>
          <a:p>
            <a:pPr>
              <a:lnSpc>
                <a:spcPct val="90000"/>
              </a:lnSpc>
              <a:buClr>
                <a:srgbClr val="FFED00"/>
              </a:buClr>
              <a:buSzPct val="100000"/>
              <a:buFont typeface="Wingdings" panose="05000000000000000000" pitchFamily="2" charset="2"/>
              <a:buChar char=""/>
            </a:pPr>
            <a:r>
              <a:rPr lang="de-DE" sz="2000" dirty="0"/>
              <a:t>Gemeinwohlorientierte </a:t>
            </a:r>
            <a:r>
              <a:rPr lang="de-DE" sz="2000" dirty="0" smtClean="0"/>
              <a:t>Stadtentwicklung</a:t>
            </a:r>
            <a:endParaRPr lang="de-DE" sz="2000" dirty="0"/>
          </a:p>
        </p:txBody>
      </p:sp>
      <p:sp>
        <p:nvSpPr>
          <p:cNvPr id="7" name="Titel 1"/>
          <p:cNvSpPr txBox="1">
            <a:spLocks/>
          </p:cNvSpPr>
          <p:nvPr/>
        </p:nvSpPr>
        <p:spPr>
          <a:xfrm>
            <a:off x="3448" y="288000"/>
            <a:ext cx="9465096"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000" b="0" i="0" u="none" strike="noStrike" kern="1200" cap="none" spc="0" normalizeH="0" baseline="0" noProof="0" dirty="0" smtClean="0">
                <a:ln>
                  <a:noFill/>
                </a:ln>
                <a:solidFill>
                  <a:prstClr val="black"/>
                </a:solidFill>
                <a:effectLst/>
                <a:uLnTx/>
                <a:uFillTx/>
                <a:latin typeface="Calibri"/>
                <a:ea typeface="+mj-ea"/>
                <a:cs typeface="+mj-cs"/>
              </a:rPr>
              <a:t>Grundwerte für die zukunftsorientierte Quartiersentwicklung</a:t>
            </a:r>
          </a:p>
        </p:txBody>
      </p:sp>
      <p:sp>
        <p:nvSpPr>
          <p:cNvPr id="6" name="Fußzeilenplatzhalter 3"/>
          <p:cNvSpPr>
            <a:spLocks noGrp="1"/>
          </p:cNvSpPr>
          <p:nvPr>
            <p:ph type="ftr" sz="quarter" idx="11"/>
          </p:nvPr>
        </p:nvSpPr>
        <p:spPr>
          <a:xfrm>
            <a:off x="7528" y="4876006"/>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Alter Leipziger Bahnhof I Landeshauptstadt Dresden I Amt Stadtplanung und Mobilität I 21. Januar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3483534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Inhaltsplatzhalter 2"/>
          <p:cNvSpPr txBox="1">
            <a:spLocks/>
          </p:cNvSpPr>
          <p:nvPr/>
        </p:nvSpPr>
        <p:spPr>
          <a:xfrm>
            <a:off x="323528" y="989423"/>
            <a:ext cx="2721621" cy="33940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lang="de-DE" sz="2800" kern="1200" dirty="0" smtClean="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srgbClr val="CA4F1C"/>
                </a:solidFill>
                <a:effectLst/>
                <a:uLnTx/>
                <a:uFillTx/>
                <a:latin typeface="Calibri"/>
                <a:ea typeface="+mn-ea"/>
                <a:cs typeface="Calibri"/>
              </a:rPr>
              <a:t>Garagen, private Nutzer</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Abschleppdienst D&amp;S und Autoklinik</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srgbClr val="839B2E"/>
                </a:solidFill>
                <a:effectLst/>
                <a:uLnTx/>
                <a:uFillTx/>
                <a:latin typeface="Calibri"/>
                <a:ea typeface="+mn-ea"/>
                <a:cs typeface="Calibri"/>
              </a:rPr>
              <a:t>Club Puschkin</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KFZ Sachverständigenbüro</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Fadi Autohandel</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KFZ Werkstatt und Handel</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err="1" smtClean="0">
                <a:ln>
                  <a:noFill/>
                </a:ln>
                <a:solidFill>
                  <a:srgbClr val="2296CF"/>
                </a:solidFill>
                <a:effectLst/>
                <a:uLnTx/>
                <a:uFillTx/>
                <a:latin typeface="Calibri"/>
                <a:ea typeface="+mn-ea"/>
                <a:cs typeface="Calibri"/>
              </a:rPr>
              <a:t>Nar</a:t>
            </a:r>
            <a:r>
              <a:rPr kumimoji="0" lang="de-DE" sz="1200" b="0" i="0" u="none" strike="noStrike" kern="1200" cap="none" spc="0" normalizeH="0" baseline="0" noProof="0" dirty="0" smtClean="0">
                <a:ln>
                  <a:noFill/>
                </a:ln>
                <a:solidFill>
                  <a:srgbClr val="2296CF"/>
                </a:solidFill>
                <a:effectLst/>
                <a:uLnTx/>
                <a:uFillTx/>
                <a:latin typeface="Calibri"/>
                <a:ea typeface="+mn-ea"/>
                <a:cs typeface="Calibri"/>
              </a:rPr>
              <a:t> grill </a:t>
            </a:r>
            <a:r>
              <a:rPr kumimoji="0" lang="de-DE" sz="1200" b="0" i="0" u="none" strike="noStrike" kern="1200" cap="none" spc="0" normalizeH="0" baseline="0" noProof="0" dirty="0" err="1" smtClean="0">
                <a:ln>
                  <a:noFill/>
                </a:ln>
                <a:solidFill>
                  <a:srgbClr val="2296CF"/>
                </a:solidFill>
                <a:effectLst/>
                <a:uLnTx/>
                <a:uFillTx/>
                <a:latin typeface="Calibri"/>
                <a:ea typeface="+mn-ea"/>
                <a:cs typeface="Calibri"/>
              </a:rPr>
              <a:t>gourmet</a:t>
            </a:r>
            <a:endParaRPr kumimoji="0" lang="de-DE" sz="1200" b="0" i="0" u="none" strike="noStrike" kern="1200" cap="none" spc="0" normalizeH="0" baseline="0" noProof="0" dirty="0" smtClean="0">
              <a:ln>
                <a:noFill/>
              </a:ln>
              <a:solidFill>
                <a:srgbClr val="2296CF"/>
              </a:solidFill>
              <a:effectLst/>
              <a:uLnTx/>
              <a:uFillTx/>
              <a:latin typeface="Calibri"/>
              <a:ea typeface="+mn-ea"/>
              <a:cs typeface="Calibri"/>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srgbClr val="839B2E"/>
                </a:solidFill>
                <a:effectLst/>
                <a:uLnTx/>
                <a:uFillTx/>
                <a:latin typeface="Calibri"/>
                <a:ea typeface="+mn-ea"/>
                <a:cs typeface="Calibri"/>
              </a:rPr>
              <a:t>Kleinvieh Dresden</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200" b="0" i="0" u="none" strike="noStrike" kern="1200" cap="none" spc="0" normalizeH="0" baseline="0" noProof="0" dirty="0" smtClean="0">
              <a:ln>
                <a:noFill/>
              </a:ln>
              <a:solidFill>
                <a:srgbClr val="FF0000"/>
              </a:solidFill>
              <a:effectLst/>
              <a:uLnTx/>
              <a:uFillTx/>
              <a:latin typeface="Calibri"/>
              <a:ea typeface="+mn-ea"/>
              <a:cs typeface="Calibri"/>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srgbClr val="CA4F1C"/>
                </a:solidFill>
                <a:effectLst/>
                <a:uLnTx/>
                <a:uFillTx/>
                <a:latin typeface="Calibri"/>
                <a:ea typeface="+mn-ea"/>
                <a:cs typeface="Calibri"/>
              </a:rPr>
              <a:t>Wohnen, ehemaliger </a:t>
            </a:r>
            <a:r>
              <a:rPr kumimoji="0" lang="de-DE" sz="1200" b="0" i="0" u="none" strike="noStrike" kern="1200" cap="none" spc="0" normalizeH="0" baseline="0" noProof="0" dirty="0" err="1" smtClean="0">
                <a:ln>
                  <a:noFill/>
                </a:ln>
                <a:solidFill>
                  <a:srgbClr val="CA4F1C"/>
                </a:solidFill>
                <a:effectLst/>
                <a:uLnTx/>
                <a:uFillTx/>
                <a:latin typeface="Calibri"/>
                <a:ea typeface="+mn-ea"/>
                <a:cs typeface="Calibri"/>
              </a:rPr>
              <a:t>Zollhof</a:t>
            </a:r>
            <a:endParaRPr kumimoji="0" lang="de-DE" sz="1200" b="0" i="0" u="none" strike="noStrike" kern="1200" cap="none" spc="0" normalizeH="0" baseline="0" noProof="0" dirty="0" smtClean="0">
              <a:ln>
                <a:noFill/>
              </a:ln>
              <a:solidFill>
                <a:srgbClr val="CA4F1C"/>
              </a:solidFill>
              <a:effectLst/>
              <a:uLnTx/>
              <a:uFillTx/>
              <a:latin typeface="Calibri"/>
              <a:ea typeface="+mn-ea"/>
              <a:cs typeface="Calibri"/>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ESSO Tankstelle</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Carl &amp; Carla Autovermietung</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err="1" smtClean="0">
                <a:ln>
                  <a:noFill/>
                </a:ln>
                <a:solidFill>
                  <a:prstClr val="black"/>
                </a:solidFill>
                <a:effectLst/>
                <a:uLnTx/>
                <a:uFillTx/>
                <a:latin typeface="Calibri"/>
                <a:ea typeface="+mn-ea"/>
                <a:cs typeface="Calibri"/>
              </a:rPr>
              <a:t>Bastra</a:t>
            </a: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 Spedition</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An- und Verkauf Gebrauchtwagenhandel</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Heinzelmännchen Service</a:t>
            </a:r>
            <a:endParaRPr kumimoji="0" lang="de-DE" sz="12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9" name="Grafik 4"/>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4567" t="10139" r="20126" b="5485"/>
          <a:stretch/>
        </p:blipFill>
        <p:spPr>
          <a:xfrm>
            <a:off x="3151379" y="920863"/>
            <a:ext cx="2841241" cy="3462634"/>
          </a:xfrm>
          <a:prstGeom prst="rect">
            <a:avLst/>
          </a:prstGeom>
        </p:spPr>
      </p:pic>
      <p:sp>
        <p:nvSpPr>
          <p:cNvPr id="41" name="Inhaltsplatzhalter 2"/>
          <p:cNvSpPr txBox="1">
            <a:spLocks/>
          </p:cNvSpPr>
          <p:nvPr/>
        </p:nvSpPr>
        <p:spPr>
          <a:xfrm>
            <a:off x="6093290" y="989422"/>
            <a:ext cx="2839564" cy="339407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lang="de-DE" sz="2800" kern="1200" dirty="0" smtClean="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MEGA </a:t>
            </a:r>
            <a:r>
              <a:rPr kumimoji="0" lang="de-DE" sz="1200" b="0" i="0" u="none" strike="noStrike" kern="1200" cap="none" spc="0" normalizeH="0" baseline="0" noProof="0" dirty="0" err="1" smtClean="0">
                <a:ln>
                  <a:noFill/>
                </a:ln>
                <a:solidFill>
                  <a:prstClr val="black"/>
                </a:solidFill>
                <a:effectLst/>
                <a:uLnTx/>
                <a:uFillTx/>
                <a:latin typeface="Calibri"/>
                <a:ea typeface="+mn-ea"/>
                <a:cs typeface="Calibri"/>
              </a:rPr>
              <a:t>Fachfleischerei</a:t>
            </a: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 und Metzgerei</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Antik- und Gebrauchtwarenhandel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Getränkeland</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err="1" smtClean="0">
                <a:ln>
                  <a:noFill/>
                </a:ln>
                <a:solidFill>
                  <a:srgbClr val="839B2E"/>
                </a:solidFill>
                <a:effectLst/>
                <a:uLnTx/>
                <a:uFillTx/>
                <a:latin typeface="Calibri"/>
                <a:ea typeface="+mn-ea"/>
                <a:cs typeface="Calibri"/>
              </a:rPr>
              <a:t>My</a:t>
            </a:r>
            <a:r>
              <a:rPr kumimoji="0" lang="de-DE" sz="1200" b="0" i="0" u="none" strike="noStrike" kern="1200" cap="none" spc="0" normalizeH="0" baseline="0" noProof="0" dirty="0" smtClean="0">
                <a:ln>
                  <a:noFill/>
                </a:ln>
                <a:solidFill>
                  <a:srgbClr val="839B2E"/>
                </a:solidFill>
                <a:effectLst/>
                <a:uLnTx/>
                <a:uFillTx/>
                <a:latin typeface="Calibri"/>
                <a:ea typeface="+mn-ea"/>
                <a:cs typeface="Calibri"/>
              </a:rPr>
              <a:t> House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Autoklimazentrum Dresden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srgbClr val="839B2E"/>
                </a:solidFill>
                <a:effectLst/>
                <a:uLnTx/>
                <a:uFillTx/>
                <a:latin typeface="Calibri"/>
                <a:ea typeface="+mn-ea"/>
                <a:cs typeface="Calibri"/>
              </a:rPr>
              <a:t>Alter Schlachthof</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white">
                    <a:lumMod val="75000"/>
                  </a:prstClr>
                </a:solidFill>
                <a:effectLst/>
                <a:uLnTx/>
                <a:uFillTx/>
                <a:latin typeface="Calibri"/>
                <a:ea typeface="+mn-ea"/>
                <a:cs typeface="Calibri"/>
              </a:rPr>
              <a:t>inoffizielle Aneignungen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200" b="0" i="0" u="none" strike="noStrike" kern="1200" cap="none" spc="0" normalizeH="0" baseline="0" noProof="0" dirty="0" smtClean="0">
              <a:ln>
                <a:noFill/>
              </a:ln>
              <a:solidFill>
                <a:srgbClr val="7600B9"/>
              </a:solidFill>
              <a:effectLst/>
              <a:uLnTx/>
              <a:uFillTx/>
              <a:latin typeface="Calibri"/>
              <a:ea typeface="+mn-ea"/>
              <a:cs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srgbClr val="839B2E"/>
                </a:solidFill>
                <a:effectLst/>
                <a:uLnTx/>
                <a:uFillTx/>
                <a:latin typeface="Calibri"/>
                <a:ea typeface="+mn-ea"/>
                <a:cs typeface="Calibri"/>
              </a:rPr>
              <a:t>Kunstgilde Hanse 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srgbClr val="CA4F1C"/>
                </a:solidFill>
                <a:effectLst/>
                <a:uLnTx/>
                <a:uFillTx/>
                <a:latin typeface="Calibri"/>
                <a:ea typeface="+mn-ea"/>
                <a:cs typeface="Calibri"/>
              </a:rPr>
              <a:t>Wagenplatz</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Winkler &amp; </a:t>
            </a:r>
            <a:r>
              <a:rPr kumimoji="0" lang="de-DE" sz="1200" b="0" i="0" u="none" strike="noStrike" kern="1200" cap="none" spc="0" normalizeH="0" baseline="0" noProof="0" dirty="0" err="1" smtClean="0">
                <a:ln>
                  <a:noFill/>
                </a:ln>
                <a:solidFill>
                  <a:prstClr val="black"/>
                </a:solidFill>
                <a:effectLst/>
                <a:uLnTx/>
                <a:uFillTx/>
                <a:latin typeface="Calibri"/>
                <a:ea typeface="+mn-ea"/>
                <a:cs typeface="Calibri"/>
              </a:rPr>
              <a:t>Gräbner</a:t>
            </a: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 Farbenfachgeschäft</a:t>
            </a:r>
            <a:endParaRPr kumimoji="0" lang="de-DE" sz="1200" b="0" i="0" u="none" strike="noStrike" kern="1200" cap="none" spc="0" normalizeH="0" baseline="0" noProof="0" dirty="0" smtClean="0">
              <a:ln>
                <a:noFill/>
              </a:ln>
              <a:solidFill>
                <a:srgbClr val="7600B9"/>
              </a:solidFill>
              <a:effectLst/>
              <a:uLnTx/>
              <a:uFillTx/>
              <a:latin typeface="Calibri"/>
              <a:ea typeface="+mn-ea"/>
              <a:cs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srgbClr val="839B2E"/>
                </a:solidFill>
                <a:effectLst/>
                <a:uLnTx/>
                <a:uFillTx/>
                <a:latin typeface="Calibri"/>
                <a:ea typeface="+mn-ea"/>
                <a:cs typeface="Calibri"/>
              </a:rPr>
              <a:t>Blaue Fabrik Kulturzentrum</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err="1" smtClean="0">
                <a:ln>
                  <a:noFill/>
                </a:ln>
                <a:solidFill>
                  <a:prstClr val="black"/>
                </a:solidFill>
                <a:effectLst/>
                <a:uLnTx/>
                <a:uFillTx/>
                <a:latin typeface="Calibri"/>
                <a:ea typeface="+mn-ea"/>
                <a:cs typeface="Calibri"/>
              </a:rPr>
              <a:t>aSpect</a:t>
            </a: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 Systems, Hersteller elektr. Geräte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Calibri"/>
              </a:rPr>
              <a:t>Hertz Autovermietung (Parkfläche)</a:t>
            </a:r>
            <a:endParaRPr kumimoji="0" lang="de-DE" sz="1200" b="0" i="0" u="none" strike="noStrike" kern="1200" cap="none" spc="0" normalizeH="0" baseline="0" noProof="0" dirty="0" smtClean="0">
              <a:ln>
                <a:noFill/>
              </a:ln>
              <a:solidFill>
                <a:srgbClr val="00B0F0"/>
              </a:solidFill>
              <a:effectLst/>
              <a:uLnTx/>
              <a:uFillTx/>
              <a:latin typeface="Calibri"/>
              <a:ea typeface="+mn-ea"/>
              <a:cs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1200" b="0" i="0" u="none" strike="noStrike" kern="1200" cap="none" spc="0" normalizeH="0" baseline="0" noProof="0" dirty="0" smtClean="0">
                <a:ln>
                  <a:noFill/>
                </a:ln>
                <a:solidFill>
                  <a:srgbClr val="2296CF"/>
                </a:solidFill>
                <a:effectLst/>
                <a:uLnTx/>
                <a:uFillTx/>
                <a:latin typeface="Calibri"/>
                <a:ea typeface="+mn-ea"/>
                <a:cs typeface="Calibri"/>
              </a:rPr>
              <a:t>Grill und Imbiss</a:t>
            </a:r>
            <a:endParaRPr kumimoji="0" lang="de-DE" sz="1200" b="0" i="0" u="none" strike="noStrike" kern="1200" cap="none" spc="0" normalizeH="0" baseline="0" noProof="0" dirty="0">
              <a:ln>
                <a:noFill/>
              </a:ln>
              <a:solidFill>
                <a:srgbClr val="2296CF"/>
              </a:solidFill>
              <a:effectLst/>
              <a:uLnTx/>
              <a:uFillTx/>
              <a:latin typeface="Calibri"/>
              <a:ea typeface="+mn-ea"/>
              <a:cs typeface="Calibri"/>
            </a:endParaRPr>
          </a:p>
        </p:txBody>
      </p:sp>
      <p:cxnSp>
        <p:nvCxnSpPr>
          <p:cNvPr id="42" name="Gerader Verbinder 5"/>
          <p:cNvCxnSpPr/>
          <p:nvPr/>
        </p:nvCxnSpPr>
        <p:spPr>
          <a:xfrm>
            <a:off x="2987824" y="1352911"/>
            <a:ext cx="936104" cy="0"/>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43" name="Gerader Verbinder 23"/>
          <p:cNvCxnSpPr/>
          <p:nvPr/>
        </p:nvCxnSpPr>
        <p:spPr>
          <a:xfrm>
            <a:off x="2987824" y="1136887"/>
            <a:ext cx="1152128" cy="0"/>
          </a:xfrm>
          <a:prstGeom prst="line">
            <a:avLst/>
          </a:prstGeom>
          <a:ln w="6350">
            <a:solidFill>
              <a:srgbClr val="CA4F1C"/>
            </a:solidFill>
            <a:tailEnd type="diamond"/>
          </a:ln>
        </p:spPr>
        <p:style>
          <a:lnRef idx="1">
            <a:schemeClr val="accent1"/>
          </a:lnRef>
          <a:fillRef idx="0">
            <a:schemeClr val="accent1"/>
          </a:fillRef>
          <a:effectRef idx="0">
            <a:schemeClr val="accent1"/>
          </a:effectRef>
          <a:fontRef idx="minor">
            <a:schemeClr val="tx1"/>
          </a:fontRef>
        </p:style>
      </p:cxnSp>
      <p:cxnSp>
        <p:nvCxnSpPr>
          <p:cNvPr id="44" name="Gerader Verbinder 29"/>
          <p:cNvCxnSpPr/>
          <p:nvPr/>
        </p:nvCxnSpPr>
        <p:spPr>
          <a:xfrm>
            <a:off x="2987824" y="1568935"/>
            <a:ext cx="936104" cy="144016"/>
          </a:xfrm>
          <a:prstGeom prst="line">
            <a:avLst/>
          </a:prstGeom>
          <a:ln w="6350">
            <a:solidFill>
              <a:srgbClr val="839B2E"/>
            </a:solidFill>
            <a:tailEnd type="diamond"/>
          </a:ln>
        </p:spPr>
        <p:style>
          <a:lnRef idx="1">
            <a:schemeClr val="accent4"/>
          </a:lnRef>
          <a:fillRef idx="0">
            <a:schemeClr val="accent4"/>
          </a:fillRef>
          <a:effectRef idx="0">
            <a:schemeClr val="accent4"/>
          </a:effectRef>
          <a:fontRef idx="minor">
            <a:schemeClr val="tx1"/>
          </a:fontRef>
        </p:style>
      </p:cxnSp>
      <p:cxnSp>
        <p:nvCxnSpPr>
          <p:cNvPr id="45" name="Gerader Verbinder 33"/>
          <p:cNvCxnSpPr/>
          <p:nvPr/>
        </p:nvCxnSpPr>
        <p:spPr>
          <a:xfrm>
            <a:off x="2987824" y="1797287"/>
            <a:ext cx="1080120" cy="131688"/>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47" name="Gerader Verbinder 35"/>
          <p:cNvCxnSpPr/>
          <p:nvPr/>
        </p:nvCxnSpPr>
        <p:spPr>
          <a:xfrm flipV="1">
            <a:off x="2987824" y="2116163"/>
            <a:ext cx="792088" cy="100844"/>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48" name="Gerader Verbinder 39"/>
          <p:cNvCxnSpPr/>
          <p:nvPr/>
        </p:nvCxnSpPr>
        <p:spPr>
          <a:xfrm>
            <a:off x="2987824" y="2013311"/>
            <a:ext cx="708529" cy="52189"/>
          </a:xfrm>
          <a:prstGeom prst="line">
            <a:avLst/>
          </a:prstGeom>
          <a:ln w="6350">
            <a:tailEnd type="oval"/>
          </a:ln>
        </p:spPr>
        <p:style>
          <a:lnRef idx="1">
            <a:schemeClr val="dk1"/>
          </a:lnRef>
          <a:fillRef idx="0">
            <a:schemeClr val="dk1"/>
          </a:fillRef>
          <a:effectRef idx="0">
            <a:schemeClr val="dk1"/>
          </a:effectRef>
          <a:fontRef idx="minor">
            <a:schemeClr val="tx1"/>
          </a:fontRef>
        </p:style>
      </p:cxnSp>
      <p:cxnSp>
        <p:nvCxnSpPr>
          <p:cNvPr id="50" name="Gerader Verbinder 45"/>
          <p:cNvCxnSpPr/>
          <p:nvPr/>
        </p:nvCxnSpPr>
        <p:spPr>
          <a:xfrm flipV="1">
            <a:off x="2987824" y="2166586"/>
            <a:ext cx="708529" cy="266445"/>
          </a:xfrm>
          <a:prstGeom prst="line">
            <a:avLst/>
          </a:prstGeom>
          <a:ln w="6350">
            <a:solidFill>
              <a:srgbClr val="2296CF"/>
            </a:solidFill>
            <a:tailEnd type="diamond"/>
          </a:ln>
        </p:spPr>
        <p:style>
          <a:lnRef idx="1">
            <a:schemeClr val="accent1"/>
          </a:lnRef>
          <a:fillRef idx="0">
            <a:schemeClr val="accent1"/>
          </a:fillRef>
          <a:effectRef idx="0">
            <a:schemeClr val="accent1"/>
          </a:effectRef>
          <a:fontRef idx="minor">
            <a:schemeClr val="tx1"/>
          </a:fontRef>
        </p:style>
      </p:cxnSp>
      <p:cxnSp>
        <p:nvCxnSpPr>
          <p:cNvPr id="51" name="Gerader Verbinder 48"/>
          <p:cNvCxnSpPr/>
          <p:nvPr/>
        </p:nvCxnSpPr>
        <p:spPr>
          <a:xfrm flipV="1">
            <a:off x="2987824" y="2267429"/>
            <a:ext cx="1080120" cy="381626"/>
          </a:xfrm>
          <a:prstGeom prst="line">
            <a:avLst/>
          </a:prstGeom>
          <a:ln w="6350">
            <a:solidFill>
              <a:srgbClr val="839B2E"/>
            </a:solidFill>
            <a:tailEnd type="diamond"/>
          </a:ln>
        </p:spPr>
        <p:style>
          <a:lnRef idx="1">
            <a:schemeClr val="accent4"/>
          </a:lnRef>
          <a:fillRef idx="0">
            <a:schemeClr val="accent4"/>
          </a:fillRef>
          <a:effectRef idx="0">
            <a:schemeClr val="accent4"/>
          </a:effectRef>
          <a:fontRef idx="minor">
            <a:schemeClr val="tx1"/>
          </a:fontRef>
        </p:style>
      </p:cxnSp>
      <p:cxnSp>
        <p:nvCxnSpPr>
          <p:cNvPr id="52" name="Gerader Verbinder 52"/>
          <p:cNvCxnSpPr/>
          <p:nvPr/>
        </p:nvCxnSpPr>
        <p:spPr>
          <a:xfrm>
            <a:off x="2987824" y="3121689"/>
            <a:ext cx="1507976" cy="175438"/>
          </a:xfrm>
          <a:prstGeom prst="line">
            <a:avLst/>
          </a:prstGeom>
          <a:ln w="6350">
            <a:solidFill>
              <a:srgbClr val="CA4F1C"/>
            </a:solidFill>
            <a:tailEnd type="diamond"/>
          </a:ln>
        </p:spPr>
        <p:style>
          <a:lnRef idx="1">
            <a:schemeClr val="accent1"/>
          </a:lnRef>
          <a:fillRef idx="0">
            <a:schemeClr val="accent1"/>
          </a:fillRef>
          <a:effectRef idx="0">
            <a:schemeClr val="accent1"/>
          </a:effectRef>
          <a:fontRef idx="minor">
            <a:schemeClr val="tx1"/>
          </a:fontRef>
        </p:style>
      </p:cxnSp>
      <p:cxnSp>
        <p:nvCxnSpPr>
          <p:cNvPr id="54" name="Gerader Verbinder 56"/>
          <p:cNvCxnSpPr/>
          <p:nvPr/>
        </p:nvCxnSpPr>
        <p:spPr>
          <a:xfrm>
            <a:off x="2987824" y="3346447"/>
            <a:ext cx="1728192" cy="238712"/>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55" name="Gerader Verbinder 59"/>
          <p:cNvCxnSpPr/>
          <p:nvPr/>
        </p:nvCxnSpPr>
        <p:spPr>
          <a:xfrm>
            <a:off x="2987824" y="3562471"/>
            <a:ext cx="1800200" cy="166704"/>
          </a:xfrm>
          <a:prstGeom prst="line">
            <a:avLst/>
          </a:prstGeom>
          <a:ln w="6350">
            <a:tailEnd type="oval"/>
          </a:ln>
        </p:spPr>
        <p:style>
          <a:lnRef idx="1">
            <a:schemeClr val="dk1"/>
          </a:lnRef>
          <a:fillRef idx="0">
            <a:schemeClr val="dk1"/>
          </a:fillRef>
          <a:effectRef idx="0">
            <a:schemeClr val="dk1"/>
          </a:effectRef>
          <a:fontRef idx="minor">
            <a:schemeClr val="tx1"/>
          </a:fontRef>
        </p:style>
      </p:cxnSp>
      <p:cxnSp>
        <p:nvCxnSpPr>
          <p:cNvPr id="56" name="Gerader Verbinder 62"/>
          <p:cNvCxnSpPr/>
          <p:nvPr/>
        </p:nvCxnSpPr>
        <p:spPr>
          <a:xfrm>
            <a:off x="2987824" y="3801183"/>
            <a:ext cx="2160554" cy="0"/>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58" name="Gerader Verbinder 64"/>
          <p:cNvCxnSpPr/>
          <p:nvPr/>
        </p:nvCxnSpPr>
        <p:spPr>
          <a:xfrm flipV="1">
            <a:off x="2987824" y="3945200"/>
            <a:ext cx="2016224" cy="58062"/>
          </a:xfrm>
          <a:prstGeom prst="line">
            <a:avLst/>
          </a:prstGeom>
          <a:ln w="6350">
            <a:tailEnd type="oval"/>
          </a:ln>
        </p:spPr>
        <p:style>
          <a:lnRef idx="1">
            <a:schemeClr val="dk1"/>
          </a:lnRef>
          <a:fillRef idx="0">
            <a:schemeClr val="dk1"/>
          </a:fillRef>
          <a:effectRef idx="0">
            <a:schemeClr val="dk1"/>
          </a:effectRef>
          <a:fontRef idx="minor">
            <a:schemeClr val="tx1"/>
          </a:fontRef>
        </p:style>
      </p:cxnSp>
      <p:cxnSp>
        <p:nvCxnSpPr>
          <p:cNvPr id="59" name="Gerader Verbinder 67"/>
          <p:cNvCxnSpPr/>
          <p:nvPr/>
        </p:nvCxnSpPr>
        <p:spPr>
          <a:xfrm flipV="1">
            <a:off x="2987824" y="4017208"/>
            <a:ext cx="2088232" cy="216023"/>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61" name="Gerader Verbinder 69"/>
          <p:cNvCxnSpPr/>
          <p:nvPr/>
        </p:nvCxnSpPr>
        <p:spPr>
          <a:xfrm flipH="1">
            <a:off x="4495800" y="1136887"/>
            <a:ext cx="1660376" cy="0"/>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62" name="Gerader Verbinder 71"/>
          <p:cNvCxnSpPr/>
          <p:nvPr/>
        </p:nvCxnSpPr>
        <p:spPr>
          <a:xfrm flipH="1">
            <a:off x="4211960" y="1352911"/>
            <a:ext cx="1944216" cy="0"/>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64" name="Gerader Verbinder 73"/>
          <p:cNvCxnSpPr/>
          <p:nvPr/>
        </p:nvCxnSpPr>
        <p:spPr>
          <a:xfrm flipH="1">
            <a:off x="4427984" y="1568935"/>
            <a:ext cx="1728192" cy="0"/>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66" name="Gerader Verbinder 76"/>
          <p:cNvCxnSpPr/>
          <p:nvPr/>
        </p:nvCxnSpPr>
        <p:spPr>
          <a:xfrm flipH="1" flipV="1">
            <a:off x="4427984" y="1712951"/>
            <a:ext cx="1728192" cy="300360"/>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67" name="Gerader Verbinder 99"/>
          <p:cNvCxnSpPr/>
          <p:nvPr/>
        </p:nvCxnSpPr>
        <p:spPr>
          <a:xfrm flipH="1" flipV="1">
            <a:off x="4644008" y="1712951"/>
            <a:ext cx="1512168" cy="84336"/>
          </a:xfrm>
          <a:prstGeom prst="line">
            <a:avLst/>
          </a:prstGeom>
          <a:ln w="6350">
            <a:solidFill>
              <a:srgbClr val="839B2E"/>
            </a:solidFill>
            <a:tailEnd type="diamond"/>
          </a:ln>
        </p:spPr>
        <p:style>
          <a:lnRef idx="1">
            <a:schemeClr val="accent4"/>
          </a:lnRef>
          <a:fillRef idx="0">
            <a:schemeClr val="accent4"/>
          </a:fillRef>
          <a:effectRef idx="0">
            <a:schemeClr val="accent4"/>
          </a:effectRef>
          <a:fontRef idx="minor">
            <a:schemeClr val="tx1"/>
          </a:fontRef>
        </p:style>
      </p:cxnSp>
      <p:cxnSp>
        <p:nvCxnSpPr>
          <p:cNvPr id="69" name="Gerader Verbinder 101"/>
          <p:cNvCxnSpPr/>
          <p:nvPr/>
        </p:nvCxnSpPr>
        <p:spPr>
          <a:xfrm flipH="1" flipV="1">
            <a:off x="4716016" y="1856967"/>
            <a:ext cx="1440160" cy="360040"/>
          </a:xfrm>
          <a:prstGeom prst="line">
            <a:avLst/>
          </a:prstGeom>
          <a:ln w="6350">
            <a:solidFill>
              <a:srgbClr val="839B2E"/>
            </a:solidFill>
            <a:tailEnd type="diamond"/>
          </a:ln>
        </p:spPr>
        <p:style>
          <a:lnRef idx="1">
            <a:schemeClr val="accent4"/>
          </a:lnRef>
          <a:fillRef idx="0">
            <a:schemeClr val="accent4"/>
          </a:fillRef>
          <a:effectRef idx="0">
            <a:schemeClr val="accent4"/>
          </a:effectRef>
          <a:fontRef idx="minor">
            <a:schemeClr val="tx1"/>
          </a:fontRef>
        </p:style>
      </p:cxnSp>
      <p:cxnSp>
        <p:nvCxnSpPr>
          <p:cNvPr id="71" name="Gerader Verbinder 103"/>
          <p:cNvCxnSpPr/>
          <p:nvPr/>
        </p:nvCxnSpPr>
        <p:spPr>
          <a:xfrm flipH="1">
            <a:off x="5580112" y="2937087"/>
            <a:ext cx="576064" cy="72008"/>
          </a:xfrm>
          <a:prstGeom prst="line">
            <a:avLst/>
          </a:prstGeom>
          <a:ln w="6350">
            <a:solidFill>
              <a:srgbClr val="839B2E"/>
            </a:solidFill>
            <a:tailEnd type="diamond"/>
          </a:ln>
        </p:spPr>
        <p:style>
          <a:lnRef idx="1">
            <a:schemeClr val="accent4"/>
          </a:lnRef>
          <a:fillRef idx="0">
            <a:schemeClr val="accent4"/>
          </a:fillRef>
          <a:effectRef idx="0">
            <a:schemeClr val="accent4"/>
          </a:effectRef>
          <a:fontRef idx="minor">
            <a:schemeClr val="tx1"/>
          </a:fontRef>
        </p:style>
      </p:cxnSp>
      <p:cxnSp>
        <p:nvCxnSpPr>
          <p:cNvPr id="73" name="Gerader Verbinder 106"/>
          <p:cNvCxnSpPr/>
          <p:nvPr/>
        </p:nvCxnSpPr>
        <p:spPr>
          <a:xfrm flipH="1">
            <a:off x="5580112" y="3121689"/>
            <a:ext cx="576064" cy="175438"/>
          </a:xfrm>
          <a:prstGeom prst="line">
            <a:avLst/>
          </a:prstGeom>
          <a:ln w="6350">
            <a:solidFill>
              <a:srgbClr val="CA4F1C"/>
            </a:solidFill>
            <a:tailEnd type="oval"/>
          </a:ln>
        </p:spPr>
        <p:style>
          <a:lnRef idx="1">
            <a:schemeClr val="accent1"/>
          </a:lnRef>
          <a:fillRef idx="0">
            <a:schemeClr val="accent1"/>
          </a:fillRef>
          <a:effectRef idx="0">
            <a:schemeClr val="accent1"/>
          </a:effectRef>
          <a:fontRef idx="minor">
            <a:schemeClr val="tx1"/>
          </a:fontRef>
        </p:style>
      </p:cxnSp>
      <p:cxnSp>
        <p:nvCxnSpPr>
          <p:cNvPr id="75" name="Gerader Verbinder 110"/>
          <p:cNvCxnSpPr/>
          <p:nvPr/>
        </p:nvCxnSpPr>
        <p:spPr>
          <a:xfrm flipH="1">
            <a:off x="5508104" y="3585159"/>
            <a:ext cx="648072" cy="72008"/>
          </a:xfrm>
          <a:prstGeom prst="line">
            <a:avLst/>
          </a:prstGeom>
          <a:ln w="6350">
            <a:solidFill>
              <a:srgbClr val="839B2E"/>
            </a:solidFill>
            <a:tailEnd type="diamond"/>
          </a:ln>
        </p:spPr>
        <p:style>
          <a:lnRef idx="1">
            <a:schemeClr val="accent4"/>
          </a:lnRef>
          <a:fillRef idx="0">
            <a:schemeClr val="accent4"/>
          </a:fillRef>
          <a:effectRef idx="0">
            <a:schemeClr val="accent4"/>
          </a:effectRef>
          <a:fontRef idx="minor">
            <a:schemeClr val="tx1"/>
          </a:fontRef>
        </p:style>
      </p:cxnSp>
      <p:cxnSp>
        <p:nvCxnSpPr>
          <p:cNvPr id="76" name="Gerader Verbinder 116"/>
          <p:cNvCxnSpPr/>
          <p:nvPr/>
        </p:nvCxnSpPr>
        <p:spPr>
          <a:xfrm flipH="1">
            <a:off x="5148378" y="3346447"/>
            <a:ext cx="1007798" cy="216024"/>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78" name="Gerader Verbinder 118"/>
          <p:cNvCxnSpPr/>
          <p:nvPr/>
        </p:nvCxnSpPr>
        <p:spPr>
          <a:xfrm flipH="1">
            <a:off x="5220072" y="4003262"/>
            <a:ext cx="936104" cy="13946"/>
          </a:xfrm>
          <a:prstGeom prst="line">
            <a:avLst/>
          </a:prstGeom>
          <a:ln w="6350">
            <a:tailEnd type="oval"/>
          </a:ln>
        </p:spPr>
        <p:style>
          <a:lnRef idx="1">
            <a:schemeClr val="dk1"/>
          </a:lnRef>
          <a:fillRef idx="0">
            <a:schemeClr val="dk1"/>
          </a:fillRef>
          <a:effectRef idx="0">
            <a:schemeClr val="dk1"/>
          </a:effectRef>
          <a:fontRef idx="minor">
            <a:schemeClr val="tx1"/>
          </a:fontRef>
        </p:style>
      </p:cxnSp>
      <p:cxnSp>
        <p:nvCxnSpPr>
          <p:cNvPr id="79" name="Gerader Verbinder 121"/>
          <p:cNvCxnSpPr/>
          <p:nvPr/>
        </p:nvCxnSpPr>
        <p:spPr>
          <a:xfrm flipH="1">
            <a:off x="5220072" y="3801183"/>
            <a:ext cx="936104" cy="72008"/>
          </a:xfrm>
          <a:prstGeom prst="line">
            <a:avLst/>
          </a:prstGeom>
          <a:ln w="6350">
            <a:tailEnd type="diamond"/>
          </a:ln>
        </p:spPr>
        <p:style>
          <a:lnRef idx="1">
            <a:schemeClr val="dk1"/>
          </a:lnRef>
          <a:fillRef idx="0">
            <a:schemeClr val="dk1"/>
          </a:fillRef>
          <a:effectRef idx="0">
            <a:schemeClr val="dk1"/>
          </a:effectRef>
          <a:fontRef idx="minor">
            <a:schemeClr val="tx1"/>
          </a:fontRef>
        </p:style>
      </p:cxnSp>
      <p:cxnSp>
        <p:nvCxnSpPr>
          <p:cNvPr id="80" name="Gerader Verbinder 124"/>
          <p:cNvCxnSpPr/>
          <p:nvPr/>
        </p:nvCxnSpPr>
        <p:spPr>
          <a:xfrm flipH="1" flipV="1">
            <a:off x="5076056" y="4089215"/>
            <a:ext cx="1080120" cy="144016"/>
          </a:xfrm>
          <a:prstGeom prst="line">
            <a:avLst/>
          </a:prstGeom>
          <a:ln w="6350">
            <a:solidFill>
              <a:srgbClr val="2296CF"/>
            </a:solidFill>
            <a:tailEnd type="diamond"/>
          </a:ln>
        </p:spPr>
        <p:style>
          <a:lnRef idx="1">
            <a:schemeClr val="accent1"/>
          </a:lnRef>
          <a:fillRef idx="0">
            <a:schemeClr val="accent1"/>
          </a:fillRef>
          <a:effectRef idx="0">
            <a:schemeClr val="accent1"/>
          </a:effectRef>
          <a:fontRef idx="minor">
            <a:schemeClr val="tx1"/>
          </a:fontRef>
        </p:style>
      </p:cxnSp>
      <p:cxnSp>
        <p:nvCxnSpPr>
          <p:cNvPr id="82" name="Gerader Verbinder 131"/>
          <p:cNvCxnSpPr/>
          <p:nvPr/>
        </p:nvCxnSpPr>
        <p:spPr>
          <a:xfrm flipH="1" flipV="1">
            <a:off x="4495800" y="2361023"/>
            <a:ext cx="1660376" cy="72008"/>
          </a:xfrm>
          <a:prstGeom prst="line">
            <a:avLst/>
          </a:prstGeom>
          <a:ln>
            <a:solidFill>
              <a:srgbClr val="D2D2D2"/>
            </a:solidFill>
            <a:tailEnd type="oval"/>
          </a:ln>
        </p:spPr>
        <p:style>
          <a:lnRef idx="1">
            <a:schemeClr val="accent1"/>
          </a:lnRef>
          <a:fillRef idx="0">
            <a:schemeClr val="accent1"/>
          </a:fillRef>
          <a:effectRef idx="0">
            <a:schemeClr val="accent1"/>
          </a:effectRef>
          <a:fontRef idx="minor">
            <a:schemeClr val="tx1"/>
          </a:fontRef>
        </p:style>
      </p:cxnSp>
      <p:cxnSp>
        <p:nvCxnSpPr>
          <p:cNvPr id="83" name="Gerader Verbinder 132"/>
          <p:cNvCxnSpPr/>
          <p:nvPr/>
        </p:nvCxnSpPr>
        <p:spPr>
          <a:xfrm flipH="1">
            <a:off x="4427984" y="2433031"/>
            <a:ext cx="1728192" cy="504056"/>
          </a:xfrm>
          <a:prstGeom prst="line">
            <a:avLst/>
          </a:prstGeom>
          <a:ln>
            <a:solidFill>
              <a:srgbClr val="D2D2D2"/>
            </a:solidFill>
            <a:tailEnd type="ova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2987824" y="4476263"/>
            <a:ext cx="108000" cy="9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4" name="Rechteck 83"/>
          <p:cNvSpPr/>
          <p:nvPr/>
        </p:nvSpPr>
        <p:spPr>
          <a:xfrm>
            <a:off x="2991149" y="4673663"/>
            <a:ext cx="108000" cy="90000"/>
          </a:xfrm>
          <a:prstGeom prst="rect">
            <a:avLst/>
          </a:prstGeom>
          <a:solidFill>
            <a:srgbClr val="839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5" name="Rechteck 84"/>
          <p:cNvSpPr/>
          <p:nvPr/>
        </p:nvSpPr>
        <p:spPr>
          <a:xfrm>
            <a:off x="5076056" y="4476263"/>
            <a:ext cx="108000" cy="90000"/>
          </a:xfrm>
          <a:prstGeom prst="rect">
            <a:avLst/>
          </a:prstGeom>
          <a:solidFill>
            <a:srgbClr val="CA4F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CA4F1C"/>
              </a:solidFill>
              <a:effectLst/>
              <a:uLnTx/>
              <a:uFillTx/>
              <a:latin typeface="Calibri Light"/>
              <a:ea typeface="+mn-ea"/>
              <a:cs typeface="+mn-cs"/>
            </a:endParaRPr>
          </a:p>
        </p:txBody>
      </p:sp>
      <p:sp>
        <p:nvSpPr>
          <p:cNvPr id="86" name="Rechteck 85"/>
          <p:cNvSpPr/>
          <p:nvPr/>
        </p:nvSpPr>
        <p:spPr>
          <a:xfrm>
            <a:off x="5079381" y="4673663"/>
            <a:ext cx="108000" cy="90000"/>
          </a:xfrm>
          <a:prstGeom prst="rect">
            <a:avLst/>
          </a:prstGeom>
          <a:solidFill>
            <a:srgbClr val="229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Rechteck 7"/>
          <p:cNvSpPr/>
          <p:nvPr/>
        </p:nvSpPr>
        <p:spPr>
          <a:xfrm>
            <a:off x="3059832" y="4377247"/>
            <a:ext cx="2087984" cy="461921"/>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prstClr val="black"/>
                </a:solidFill>
                <a:effectLst/>
                <a:uLnTx/>
                <a:uFillTx/>
                <a:latin typeface="Calibri"/>
                <a:ea typeface="+mn-ea"/>
                <a:cs typeface="Calibri"/>
              </a:rPr>
              <a:t>Gewerbe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prstClr val="black"/>
                </a:solidFill>
                <a:effectLst/>
                <a:uLnTx/>
                <a:uFillTx/>
                <a:latin typeface="Calibri"/>
                <a:ea typeface="+mn-ea"/>
                <a:cs typeface="Calibri"/>
              </a:rPr>
              <a:t>Veranstaltungsgewerbe</a:t>
            </a:r>
            <a:r>
              <a:rPr kumimoji="0" lang="de-DE" sz="1100" b="0" i="0" u="none" strike="noStrike" kern="1200" cap="none" spc="0" normalizeH="0" baseline="0" noProof="0" dirty="0">
                <a:ln>
                  <a:noFill/>
                </a:ln>
                <a:solidFill>
                  <a:prstClr val="black"/>
                </a:solidFill>
                <a:effectLst/>
                <a:uLnTx/>
                <a:uFillTx/>
                <a:latin typeface="Calibri"/>
                <a:ea typeface="+mn-ea"/>
                <a:cs typeface="Calibri"/>
              </a:rPr>
              <a:t>/</a:t>
            </a:r>
            <a:r>
              <a:rPr kumimoji="0" lang="de-DE" sz="1100" b="0" i="0" u="none" strike="noStrike" kern="1200" cap="none" spc="0" normalizeH="0" baseline="0" noProof="0" dirty="0" smtClean="0">
                <a:ln>
                  <a:noFill/>
                </a:ln>
                <a:solidFill>
                  <a:prstClr val="black"/>
                </a:solidFill>
                <a:effectLst/>
                <a:uLnTx/>
                <a:uFillTx/>
                <a:latin typeface="Calibri"/>
                <a:ea typeface="+mn-ea"/>
                <a:cs typeface="Calibri"/>
              </a:rPr>
              <a:t>Kultur</a:t>
            </a:r>
          </a:p>
        </p:txBody>
      </p:sp>
      <p:sp>
        <p:nvSpPr>
          <p:cNvPr id="9" name="Rechteck 8"/>
          <p:cNvSpPr/>
          <p:nvPr/>
        </p:nvSpPr>
        <p:spPr>
          <a:xfrm>
            <a:off x="5148064" y="4377247"/>
            <a:ext cx="1080120" cy="461921"/>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a:ea typeface="+mn-ea"/>
                <a:cs typeface="Calibri"/>
              </a:rPr>
              <a:t>Privat/Wohnen</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a:ea typeface="+mn-ea"/>
                <a:cs typeface="Calibri"/>
              </a:rPr>
              <a:t>Gastronomie</a:t>
            </a:r>
          </a:p>
        </p:txBody>
      </p:sp>
      <p:sp>
        <p:nvSpPr>
          <p:cNvPr id="46" name="Textfeld 45"/>
          <p:cNvSpPr txBox="1"/>
          <p:nvPr/>
        </p:nvSpPr>
        <p:spPr>
          <a:xfrm>
            <a:off x="6948264" y="4735580"/>
            <a:ext cx="2106234" cy="212434"/>
          </a:xfrm>
          <a:prstGeom prst="rect">
            <a:avLst/>
          </a:prstGeom>
          <a:solidFill>
            <a:srgbClr val="FFFFFF">
              <a:alpha val="40000"/>
            </a:srgbClr>
          </a:solidFill>
        </p:spPr>
        <p:txBody>
          <a:bodyPr vert="horz" lIns="36000" tIns="36000" rIns="36000" bIns="45720" rtlCol="0" anchor="b">
            <a:noAutofit/>
          </a:bodyPr>
          <a:lstStyle>
            <a:defPPr>
              <a:defRPr lang="de-DE"/>
            </a:defPPr>
            <a:lvl1pPr>
              <a:spcBef>
                <a:spcPct val="0"/>
              </a:spcBef>
              <a:buNone/>
              <a:defRPr sz="1000" b="1">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90488" marR="0" lvl="0" indent="-90488" algn="l" defTabSz="914400" rtl="0" eaLnBrk="1" fontAlgn="auto" latinLnBrk="0" hangingPunct="1">
              <a:lnSpc>
                <a:spcPct val="100000"/>
              </a:lnSpc>
              <a:spcBef>
                <a:spcPct val="0"/>
              </a:spcBef>
              <a:spcAft>
                <a:spcPts val="0"/>
              </a:spcAft>
              <a:buClrTx/>
              <a:buSzTx/>
              <a:buFontTx/>
              <a:buNone/>
              <a:tabLst/>
              <a:defRPr/>
            </a:pPr>
            <a:r>
              <a:rPr kumimoji="0" lang="de-DE" sz="1000" b="0" i="0" u="none" strike="noStrike" kern="1200" cap="none" spc="0" normalizeH="0" baseline="0" noProof="0" dirty="0" smtClean="0">
                <a:ln>
                  <a:noFill/>
                </a:ln>
                <a:solidFill>
                  <a:prstClr val="black"/>
                </a:solidFill>
                <a:effectLst/>
                <a:uLnTx/>
                <a:uFillTx/>
                <a:latin typeface="Calibri"/>
                <a:ea typeface="+mj-ea"/>
                <a:cs typeface="+mj-cs"/>
              </a:rPr>
              <a:t>© Amt </a:t>
            </a:r>
            <a:r>
              <a:rPr kumimoji="0" lang="de-DE" sz="1000" b="0" i="0" u="none" strike="noStrike" kern="1200" cap="none" spc="0" normalizeH="0" baseline="0" noProof="0" dirty="0">
                <a:ln>
                  <a:noFill/>
                </a:ln>
                <a:solidFill>
                  <a:prstClr val="black"/>
                </a:solidFill>
                <a:effectLst/>
                <a:uLnTx/>
                <a:uFillTx/>
                <a:latin typeface="Calibri"/>
                <a:ea typeface="+mj-ea"/>
                <a:cs typeface="+mj-cs"/>
              </a:rPr>
              <a:t>für Stadtplanung und Mobilität</a:t>
            </a:r>
            <a:r>
              <a:rPr kumimoji="0" lang="de-DE" sz="1000" b="0" i="0" u="none" strike="noStrike" kern="1200" cap="none" spc="0" normalizeH="0" baseline="0" noProof="0" dirty="0" smtClean="0">
                <a:ln>
                  <a:noFill/>
                </a:ln>
                <a:solidFill>
                  <a:prstClr val="black"/>
                </a:solidFill>
                <a:effectLst/>
                <a:uLnTx/>
                <a:uFillTx/>
                <a:latin typeface="Calibri"/>
                <a:ea typeface="+mj-ea"/>
                <a:cs typeface="+mj-cs"/>
              </a:rPr>
              <a:t>,</a:t>
            </a:r>
            <a:br>
              <a:rPr kumimoji="0" lang="de-DE" sz="1000" b="0" i="0" u="none" strike="noStrike" kern="1200" cap="none" spc="0" normalizeH="0" baseline="0" noProof="0" dirty="0" smtClean="0">
                <a:ln>
                  <a:noFill/>
                </a:ln>
                <a:solidFill>
                  <a:prstClr val="black"/>
                </a:solidFill>
                <a:effectLst/>
                <a:uLnTx/>
                <a:uFillTx/>
                <a:latin typeface="Calibri"/>
                <a:ea typeface="+mj-ea"/>
                <a:cs typeface="+mj-cs"/>
              </a:rPr>
            </a:br>
            <a:r>
              <a:rPr kumimoji="0" lang="de-DE" sz="1000" b="0" i="0" u="none" strike="noStrike" kern="1200" cap="none" spc="0" normalizeH="0" baseline="0" noProof="0" dirty="0" smtClean="0">
                <a:ln>
                  <a:noFill/>
                </a:ln>
                <a:solidFill>
                  <a:prstClr val="black"/>
                </a:solidFill>
                <a:effectLst/>
                <a:uLnTx/>
                <a:uFillTx/>
                <a:latin typeface="Calibri"/>
                <a:ea typeface="+mj-ea"/>
                <a:cs typeface="+mj-cs"/>
              </a:rPr>
              <a:t>  Amt </a:t>
            </a:r>
            <a:r>
              <a:rPr kumimoji="0" lang="de-DE" sz="1000" b="0" i="0" u="none" strike="noStrike" kern="1200" cap="none" spc="0" normalizeH="0" baseline="0" noProof="0" dirty="0">
                <a:ln>
                  <a:noFill/>
                </a:ln>
                <a:solidFill>
                  <a:prstClr val="black"/>
                </a:solidFill>
                <a:effectLst/>
                <a:uLnTx/>
                <a:uFillTx/>
                <a:latin typeface="Calibri"/>
                <a:ea typeface="+mj-ea"/>
                <a:cs typeface="+mj-cs"/>
              </a:rPr>
              <a:t>für </a:t>
            </a:r>
            <a:r>
              <a:rPr kumimoji="0" lang="de-DE" sz="1000" b="0" i="0" u="none" strike="noStrike" kern="1200" cap="none" spc="0" normalizeH="0" baseline="0" noProof="0" dirty="0" err="1">
                <a:ln>
                  <a:noFill/>
                </a:ln>
                <a:solidFill>
                  <a:prstClr val="black"/>
                </a:solidFill>
                <a:effectLst/>
                <a:uLnTx/>
                <a:uFillTx/>
                <a:latin typeface="Calibri"/>
                <a:ea typeface="+mj-ea"/>
                <a:cs typeface="+mj-cs"/>
              </a:rPr>
              <a:t>Geodaten</a:t>
            </a:r>
            <a:r>
              <a:rPr kumimoji="0" lang="de-DE" sz="1000" b="0" i="0" u="none" strike="noStrike" kern="1200" cap="none" spc="0" normalizeH="0" baseline="0" noProof="0" dirty="0">
                <a:ln>
                  <a:noFill/>
                </a:ln>
                <a:solidFill>
                  <a:prstClr val="black"/>
                </a:solidFill>
                <a:effectLst/>
                <a:uLnTx/>
                <a:uFillTx/>
                <a:latin typeface="Calibri"/>
                <a:ea typeface="+mj-ea"/>
                <a:cs typeface="+mj-cs"/>
              </a:rPr>
              <a:t> und </a:t>
            </a:r>
            <a:r>
              <a:rPr kumimoji="0" lang="de-DE" sz="1000" b="0" i="0" u="none" strike="noStrike" kern="1200" cap="none" spc="0" normalizeH="0" baseline="0" noProof="0" dirty="0" smtClean="0">
                <a:ln>
                  <a:noFill/>
                </a:ln>
                <a:solidFill>
                  <a:prstClr val="black"/>
                </a:solidFill>
                <a:effectLst/>
                <a:uLnTx/>
                <a:uFillTx/>
                <a:latin typeface="Calibri"/>
                <a:ea typeface="+mj-ea"/>
                <a:cs typeface="+mj-cs"/>
              </a:rPr>
              <a:t>Kataster</a:t>
            </a:r>
            <a:endParaRPr kumimoji="0" lang="de-DE" sz="1000" b="0" i="0" u="none" strike="noStrike" kern="1200" cap="none" spc="0" normalizeH="0" baseline="0" noProof="0" dirty="0">
              <a:ln>
                <a:noFill/>
              </a:ln>
              <a:solidFill>
                <a:prstClr val="black"/>
              </a:solidFill>
              <a:effectLst/>
              <a:uLnTx/>
              <a:uFillTx/>
              <a:latin typeface="Calibri"/>
              <a:ea typeface="+mj-ea"/>
              <a:cs typeface="+mj-cs"/>
            </a:endParaRPr>
          </a:p>
        </p:txBody>
      </p:sp>
      <p:sp>
        <p:nvSpPr>
          <p:cNvPr id="49" name="Titel 1"/>
          <p:cNvSpPr txBox="1">
            <a:spLocks/>
          </p:cNvSpPr>
          <p:nvPr/>
        </p:nvSpPr>
        <p:spPr>
          <a:xfrm>
            <a:off x="3448" y="288000"/>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000" b="0" i="0" u="none" strike="noStrike" kern="1200" cap="none" spc="0" normalizeH="0" baseline="0" noProof="0" dirty="0" smtClean="0">
                <a:ln>
                  <a:noFill/>
                </a:ln>
                <a:solidFill>
                  <a:prstClr val="black"/>
                </a:solidFill>
                <a:effectLst/>
                <a:uLnTx/>
                <a:uFillTx/>
                <a:latin typeface="Calibri"/>
                <a:ea typeface="+mj-ea"/>
                <a:cs typeface="+mj-cs"/>
              </a:rPr>
              <a:t>Nutzungen aktuell</a:t>
            </a:r>
          </a:p>
        </p:txBody>
      </p:sp>
      <p:sp>
        <p:nvSpPr>
          <p:cNvPr id="57" name="Fußzeilenplatzhalter 3"/>
          <p:cNvSpPr>
            <a:spLocks noGrp="1"/>
          </p:cNvSpPr>
          <p:nvPr>
            <p:ph type="ftr" sz="quarter" idx="11"/>
          </p:nvPr>
        </p:nvSpPr>
        <p:spPr>
          <a:xfrm>
            <a:off x="7528" y="4876006"/>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Alter Leipziger Bahnhof I Landeshauptstadt Dresden I Amt Stadtplanung und Mobilität I 21. Januar 2021 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2051187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p:cNvGrpSpPr/>
          <p:nvPr/>
        </p:nvGrpSpPr>
        <p:grpSpPr>
          <a:xfrm>
            <a:off x="6507672" y="536043"/>
            <a:ext cx="2373718" cy="3929952"/>
            <a:chOff x="243813" y="1046864"/>
            <a:chExt cx="2792048" cy="3555426"/>
          </a:xfrm>
        </p:grpSpPr>
        <p:sp>
          <p:nvSpPr>
            <p:cNvPr id="15" name="Abgerundetes Rechteck 14"/>
            <p:cNvSpPr/>
            <p:nvPr/>
          </p:nvSpPr>
          <p:spPr>
            <a:xfrm>
              <a:off x="243813" y="1046864"/>
              <a:ext cx="2456250" cy="3555426"/>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6" name="Gruppieren 15"/>
            <p:cNvGrpSpPr/>
            <p:nvPr/>
          </p:nvGrpSpPr>
          <p:grpSpPr>
            <a:xfrm>
              <a:off x="243815" y="1177155"/>
              <a:ext cx="2792046" cy="3324899"/>
              <a:chOff x="243815" y="1177155"/>
              <a:chExt cx="2792046" cy="3324899"/>
            </a:xfrm>
          </p:grpSpPr>
          <p:sp>
            <p:nvSpPr>
              <p:cNvPr id="17" name="Textfeld 16"/>
              <p:cNvSpPr txBox="1"/>
              <p:nvPr/>
            </p:nvSpPr>
            <p:spPr>
              <a:xfrm>
                <a:off x="397388" y="2084467"/>
                <a:ext cx="2638473" cy="2784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städtische Überwärmung</a:t>
                </a:r>
                <a:endParaRPr kumimoji="0" lang="de-DE" sz="1400" b="0" i="0" u="none" strike="noStrike" kern="1200" cap="none" spc="0" normalizeH="0" baseline="0" noProof="0" dirty="0">
                  <a:ln>
                    <a:noFill/>
                  </a:ln>
                  <a:solidFill>
                    <a:prstClr val="black"/>
                  </a:solidFill>
                  <a:effectLst/>
                  <a:uLnTx/>
                  <a:uFillTx/>
                  <a:latin typeface="Calibri Light"/>
                  <a:ea typeface="+mn-ea"/>
                  <a:cs typeface="+mn-cs"/>
                </a:endParaRPr>
              </a:p>
            </p:txBody>
          </p:sp>
          <p:grpSp>
            <p:nvGrpSpPr>
              <p:cNvPr id="18" name="Gruppieren 7"/>
              <p:cNvGrpSpPr/>
              <p:nvPr/>
            </p:nvGrpSpPr>
            <p:grpSpPr>
              <a:xfrm>
                <a:off x="593695" y="2339683"/>
                <a:ext cx="1891501" cy="819305"/>
                <a:chOff x="917782" y="3889685"/>
                <a:chExt cx="3695443" cy="1621049"/>
              </a:xfrm>
            </p:grpSpPr>
            <p:pic>
              <p:nvPicPr>
                <p:cNvPr id="25" name="Grafik 24"/>
                <p:cNvPicPr>
                  <a:picLocks noChangeAspect="1"/>
                </p:cNvPicPr>
                <p:nvPr/>
              </p:nvPicPr>
              <p:blipFill>
                <a:blip r:embed="rId3" cstate="print"/>
                <a:stretch>
                  <a:fillRect/>
                </a:stretch>
              </p:blipFill>
              <p:spPr>
                <a:xfrm>
                  <a:off x="917782" y="3889685"/>
                  <a:ext cx="3351606" cy="1621049"/>
                </a:xfrm>
                <a:prstGeom prst="rect">
                  <a:avLst/>
                </a:prstGeom>
              </p:spPr>
            </p:pic>
            <p:sp>
              <p:nvSpPr>
                <p:cNvPr id="26" name="Textfeld 25"/>
                <p:cNvSpPr txBox="1"/>
                <p:nvPr/>
              </p:nvSpPr>
              <p:spPr>
                <a:xfrm>
                  <a:off x="2511260" y="4955239"/>
                  <a:ext cx="2101965" cy="3530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lumMod val="65000"/>
                          <a:lumOff val="35000"/>
                        </a:prstClr>
                      </a:solidFill>
                      <a:effectLst/>
                      <a:uLnTx/>
                      <a:uFillTx/>
                      <a:latin typeface="Calibri Light" panose="020F0302020204030204" pitchFamily="34" charset="0"/>
                      <a:ea typeface="+mn-ea"/>
                      <a:cs typeface="Calibri Light" panose="020F0302020204030204" pitchFamily="34" charset="0"/>
                    </a:rPr>
                    <a:t>Zander Architekten</a:t>
                  </a:r>
                </a:p>
              </p:txBody>
            </p:sp>
          </p:grpSp>
          <p:pic>
            <p:nvPicPr>
              <p:cNvPr id="19" name="Picture 5"/>
              <p:cNvPicPr>
                <a:picLocks noChangeAspect="1" noChangeArrowheads="1"/>
              </p:cNvPicPr>
              <p:nvPr/>
            </p:nvPicPr>
            <p:blipFill rotWithShape="1">
              <a:blip r:embed="rId4" cstate="print"/>
              <a:srcRect t="12726" r="72" b="13645"/>
              <a:stretch/>
            </p:blipFill>
            <p:spPr bwMode="auto">
              <a:xfrm>
                <a:off x="582606" y="3385504"/>
                <a:ext cx="1720038" cy="874056"/>
              </a:xfrm>
              <a:prstGeom prst="rect">
                <a:avLst/>
              </a:prstGeom>
              <a:noFill/>
              <a:ln w="9525">
                <a:noFill/>
                <a:miter lim="800000"/>
                <a:headEnd/>
                <a:tailEnd/>
              </a:ln>
            </p:spPr>
          </p:pic>
          <p:pic>
            <p:nvPicPr>
              <p:cNvPr id="22" name="Grafik 21"/>
              <p:cNvPicPr>
                <a:picLocks noChangeAspect="1"/>
              </p:cNvPicPr>
              <p:nvPr/>
            </p:nvPicPr>
            <p:blipFill>
              <a:blip r:embed="rId5" cstate="print"/>
              <a:stretch>
                <a:fillRect/>
              </a:stretch>
            </p:blipFill>
            <p:spPr>
              <a:xfrm>
                <a:off x="606042" y="1177155"/>
                <a:ext cx="1690816" cy="936012"/>
              </a:xfrm>
              <a:prstGeom prst="rect">
                <a:avLst/>
              </a:prstGeom>
            </p:spPr>
          </p:pic>
          <p:sp>
            <p:nvSpPr>
              <p:cNvPr id="23" name="Textfeld 22"/>
              <p:cNvSpPr txBox="1"/>
              <p:nvPr/>
            </p:nvSpPr>
            <p:spPr>
              <a:xfrm>
                <a:off x="593693" y="3130542"/>
                <a:ext cx="1936972" cy="2784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Städtewachstum</a:t>
                </a:r>
                <a:endParaRPr kumimoji="0" lang="de-DE" sz="1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4" name="Textfeld 23"/>
              <p:cNvSpPr txBox="1"/>
              <p:nvPr/>
            </p:nvSpPr>
            <p:spPr>
              <a:xfrm>
                <a:off x="243815" y="4223608"/>
                <a:ext cx="2456249" cy="2784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Calibri Light"/>
                    <a:ea typeface="+mn-ea"/>
                    <a:cs typeface="+mn-cs"/>
                  </a:rPr>
                  <a:t>Demographischer Wandel</a:t>
                </a:r>
                <a:endParaRPr kumimoji="0" lang="de-DE" sz="1400" b="0" i="0" u="none" strike="noStrike" kern="1200" cap="none" spc="0" normalizeH="0" baseline="0" noProof="0" dirty="0">
                  <a:ln>
                    <a:noFill/>
                  </a:ln>
                  <a:solidFill>
                    <a:prstClr val="black"/>
                  </a:solidFill>
                  <a:effectLst/>
                  <a:uLnTx/>
                  <a:uFillTx/>
                  <a:latin typeface="Calibri Light"/>
                  <a:ea typeface="+mn-ea"/>
                  <a:cs typeface="+mn-cs"/>
                </a:endParaRPr>
              </a:p>
            </p:txBody>
          </p:sp>
        </p:grpSp>
      </p:grpSp>
      <p:pic>
        <p:nvPicPr>
          <p:cNvPr id="36" name="Grafik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5097" y="4557485"/>
            <a:ext cx="1126293" cy="586015"/>
          </a:xfrm>
          <a:prstGeom prst="rect">
            <a:avLst/>
          </a:prstGeom>
        </p:spPr>
      </p:pic>
      <p:sp>
        <p:nvSpPr>
          <p:cNvPr id="28" name="Fußzeilenplatzhalter 3"/>
          <p:cNvSpPr txBox="1">
            <a:spLocks/>
          </p:cNvSpPr>
          <p:nvPr/>
        </p:nvSpPr>
        <p:spPr>
          <a:xfrm>
            <a:off x="-468560" y="4858799"/>
            <a:ext cx="9167750" cy="424124"/>
          </a:xfrm>
          <a:prstGeom prst="rect">
            <a:avLst/>
          </a:prstGeom>
        </p:spPr>
        <p:txBody>
          <a:bodyPr lIns="576000" rIns="576000" bIns="216000" anchor="t"/>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lumMod val="50000"/>
                  <a:lumOff val="50000"/>
                </a:prstClr>
              </a:solidFill>
              <a:effectLst/>
              <a:uLnTx/>
              <a:uFillTx/>
              <a:latin typeface="Calibri Light"/>
              <a:ea typeface="+mn-ea"/>
              <a:cs typeface="+mn-cs"/>
            </a:endParaRPr>
          </a:p>
        </p:txBody>
      </p:sp>
      <p:graphicFrame>
        <p:nvGraphicFramePr>
          <p:cNvPr id="29" name="Inhaltsplatzhalter 3"/>
          <p:cNvGraphicFramePr>
            <a:graphicFrameLocks noGrp="1"/>
          </p:cNvGraphicFramePr>
          <p:nvPr>
            <p:ph idx="1"/>
            <p:extLst/>
          </p:nvPr>
        </p:nvGraphicFramePr>
        <p:xfrm>
          <a:off x="395536" y="680059"/>
          <a:ext cx="5899908" cy="3675141"/>
        </p:xfrm>
        <a:graphic>
          <a:graphicData uri="http://schemas.openxmlformats.org/drawingml/2006/chart">
            <c:chart xmlns:c="http://schemas.openxmlformats.org/drawingml/2006/chart" xmlns:r="http://schemas.openxmlformats.org/officeDocument/2006/relationships" r:id="rId7"/>
          </a:graphicData>
        </a:graphic>
      </p:graphicFrame>
      <p:sp>
        <p:nvSpPr>
          <p:cNvPr id="21" name="Titel 1"/>
          <p:cNvSpPr txBox="1">
            <a:spLocks/>
          </p:cNvSpPr>
          <p:nvPr/>
        </p:nvSpPr>
        <p:spPr>
          <a:xfrm>
            <a:off x="221611" y="80875"/>
            <a:ext cx="8229600" cy="421165"/>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smtClean="0">
                <a:ln>
                  <a:noFill/>
                </a:ln>
                <a:solidFill>
                  <a:prstClr val="black"/>
                </a:solidFill>
                <a:effectLst/>
                <a:uLnTx/>
                <a:uFillTx/>
                <a:latin typeface="Calibri"/>
                <a:ea typeface="+mj-ea"/>
                <a:cs typeface="+mj-cs"/>
              </a:rPr>
              <a:t>Klimaanpassung - warum?</a:t>
            </a:r>
            <a:endParaRPr kumimoji="0" lang="de-DE" sz="2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39719350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Neubauquartier Alter Leipziger Bahnhof </a:t>
            </a:r>
            <a:endParaRPr lang="de-DE" sz="3600" dirty="0"/>
          </a:p>
        </p:txBody>
      </p:sp>
      <p:sp>
        <p:nvSpPr>
          <p:cNvPr id="4" name="Textfeld 3"/>
          <p:cNvSpPr txBox="1"/>
          <p:nvPr/>
        </p:nvSpPr>
        <p:spPr>
          <a:xfrm>
            <a:off x="252915" y="814537"/>
            <a:ext cx="5379396" cy="400110"/>
          </a:xfrm>
          <a:prstGeom prst="rect">
            <a:avLst/>
          </a:prstGeom>
          <a:noFill/>
        </p:spPr>
        <p:txBody>
          <a:bodyPr wrap="square" rtlCol="0">
            <a:spAutoFit/>
          </a:bodyPr>
          <a:lstStyle/>
          <a:p>
            <a:r>
              <a:rPr lang="de-DE" sz="2000" dirty="0" smtClean="0">
                <a:latin typeface="+mj-lt"/>
              </a:rPr>
              <a:t>Ablauf des Prozesses</a:t>
            </a:r>
            <a:endParaRPr lang="de-DE" sz="2000" dirty="0">
              <a:latin typeface="+mj-lt"/>
            </a:endParaRPr>
          </a:p>
        </p:txBody>
      </p:sp>
      <p:sp>
        <p:nvSpPr>
          <p:cNvPr id="7" name="Fußzeilenplatzhalter 1"/>
          <p:cNvSpPr txBox="1">
            <a:spLocks/>
          </p:cNvSpPr>
          <p:nvPr/>
        </p:nvSpPr>
        <p:spPr>
          <a:xfrm>
            <a:off x="0" y="0"/>
            <a:ext cx="0" cy="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mtClean="0"/>
              <a:t>Kooperative Quartiersentwicklung Alter Leipziger Bahnhof I Dritte Arbeitssitzung der Begleitgruppe I 1. Juli 2022 I Folie </a:t>
            </a:r>
            <a:fld id="{0C916BEC-D0C0-5D4B-8F27-86A207A00DD5}" type="slidenum">
              <a:rPr lang="de-DE" smtClean="0"/>
              <a:pPr/>
              <a:t>50</a:t>
            </a:fld>
            <a:endParaRPr lang="de-DE" dirty="0"/>
          </a:p>
        </p:txBody>
      </p:sp>
      <p:sp>
        <p:nvSpPr>
          <p:cNvPr id="8" name="Chevron 68"/>
          <p:cNvSpPr/>
          <p:nvPr/>
        </p:nvSpPr>
        <p:spPr>
          <a:xfrm>
            <a:off x="2253600" y="2821320"/>
            <a:ext cx="2448000" cy="489258"/>
          </a:xfrm>
          <a:prstGeom prst="chevron">
            <a:avLst/>
          </a:prstGeom>
          <a:solidFill>
            <a:srgbClr val="FBE109"/>
          </a:solid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Rechteck 8"/>
          <p:cNvSpPr/>
          <p:nvPr/>
        </p:nvSpPr>
        <p:spPr>
          <a:xfrm>
            <a:off x="3328052" y="2465089"/>
            <a:ext cx="351378" cy="369332"/>
          </a:xfrm>
          <a:prstGeom prst="rect">
            <a:avLst/>
          </a:prstGeom>
        </p:spPr>
        <p:txBody>
          <a:bodyPr wrap="none">
            <a:spAutoFit/>
          </a:bodyPr>
          <a:lstStyle/>
          <a:p>
            <a:r>
              <a:rPr lang="de-DE" b="1" dirty="0">
                <a:solidFill>
                  <a:schemeClr val="bg1">
                    <a:lumMod val="65000"/>
                  </a:schemeClr>
                </a:solidFill>
                <a:latin typeface="Arial"/>
                <a:cs typeface="Arial"/>
              </a:rPr>
              <a:t>B</a:t>
            </a:r>
          </a:p>
        </p:txBody>
      </p:sp>
      <p:cxnSp>
        <p:nvCxnSpPr>
          <p:cNvPr id="10" name="Gerader Verbinder 11"/>
          <p:cNvCxnSpPr/>
          <p:nvPr/>
        </p:nvCxnSpPr>
        <p:spPr>
          <a:xfrm flipV="1">
            <a:off x="3878424" y="2712911"/>
            <a:ext cx="0" cy="957312"/>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11" name="Gruppieren 100"/>
          <p:cNvGrpSpPr/>
          <p:nvPr/>
        </p:nvGrpSpPr>
        <p:grpSpPr>
          <a:xfrm>
            <a:off x="7065874" y="2230223"/>
            <a:ext cx="1656000" cy="1656000"/>
            <a:chOff x="7469091" y="1566688"/>
            <a:chExt cx="1656000" cy="1656000"/>
          </a:xfrm>
        </p:grpSpPr>
        <p:sp>
          <p:nvSpPr>
            <p:cNvPr id="12" name="Ellipse 95"/>
            <p:cNvSpPr>
              <a:spLocks noChangeAspect="1"/>
            </p:cNvSpPr>
            <p:nvPr/>
          </p:nvSpPr>
          <p:spPr>
            <a:xfrm>
              <a:off x="7757091" y="1854688"/>
              <a:ext cx="1080000" cy="1080000"/>
            </a:xfrm>
            <a:prstGeom prst="ellipse">
              <a:avLst/>
            </a:prstGeom>
            <a:solidFill>
              <a:srgbClr val="FBE109"/>
            </a:solid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96"/>
            <p:cNvSpPr>
              <a:spLocks noChangeAspect="1"/>
            </p:cNvSpPr>
            <p:nvPr/>
          </p:nvSpPr>
          <p:spPr>
            <a:xfrm>
              <a:off x="7685091" y="1782688"/>
              <a:ext cx="1224000" cy="1224000"/>
            </a:xfrm>
            <a:prstGeom prst="ellipse">
              <a:avLst/>
            </a:prstGeom>
            <a:no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97"/>
            <p:cNvSpPr>
              <a:spLocks noChangeAspect="1"/>
            </p:cNvSpPr>
            <p:nvPr/>
          </p:nvSpPr>
          <p:spPr>
            <a:xfrm>
              <a:off x="7613091" y="1710688"/>
              <a:ext cx="1368000" cy="1368000"/>
            </a:xfrm>
            <a:prstGeom prst="ellipse">
              <a:avLst/>
            </a:prstGeom>
            <a:no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98"/>
            <p:cNvSpPr>
              <a:spLocks noChangeAspect="1"/>
            </p:cNvSpPr>
            <p:nvPr/>
          </p:nvSpPr>
          <p:spPr>
            <a:xfrm>
              <a:off x="7541091" y="1638688"/>
              <a:ext cx="1512000" cy="1512000"/>
            </a:xfrm>
            <a:prstGeom prst="ellipse">
              <a:avLst/>
            </a:prstGeom>
            <a:no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99"/>
            <p:cNvSpPr>
              <a:spLocks noChangeAspect="1"/>
            </p:cNvSpPr>
            <p:nvPr/>
          </p:nvSpPr>
          <p:spPr>
            <a:xfrm>
              <a:off x="7469091" y="1566688"/>
              <a:ext cx="1656000" cy="1656000"/>
            </a:xfrm>
            <a:prstGeom prst="ellipse">
              <a:avLst/>
            </a:prstGeom>
            <a:no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Chevron 4"/>
          <p:cNvSpPr/>
          <p:nvPr/>
        </p:nvSpPr>
        <p:spPr>
          <a:xfrm>
            <a:off x="972000" y="2821320"/>
            <a:ext cx="1404000" cy="489258"/>
          </a:xfrm>
          <a:prstGeom prst="chevron">
            <a:avLst/>
          </a:prstGeom>
          <a:solidFill>
            <a:srgbClr val="FBE109"/>
          </a:solid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Freihandform 17"/>
          <p:cNvSpPr/>
          <p:nvPr/>
        </p:nvSpPr>
        <p:spPr>
          <a:xfrm>
            <a:off x="863480" y="2816185"/>
            <a:ext cx="252520" cy="500040"/>
          </a:xfrm>
          <a:custGeom>
            <a:avLst/>
            <a:gdLst>
              <a:gd name="connsiteX0" fmla="*/ 126206 w 359568"/>
              <a:gd name="connsiteY0" fmla="*/ 0 h 476250"/>
              <a:gd name="connsiteX1" fmla="*/ 359568 w 359568"/>
              <a:gd name="connsiteY1" fmla="*/ 240506 h 476250"/>
              <a:gd name="connsiteX2" fmla="*/ 119062 w 359568"/>
              <a:gd name="connsiteY2" fmla="*/ 476250 h 476250"/>
              <a:gd name="connsiteX3" fmla="*/ 0 w 359568"/>
              <a:gd name="connsiteY3" fmla="*/ 469106 h 476250"/>
              <a:gd name="connsiteX0" fmla="*/ 7144 w 240506"/>
              <a:gd name="connsiteY0" fmla="*/ 0 h 476250"/>
              <a:gd name="connsiteX1" fmla="*/ 240506 w 240506"/>
              <a:gd name="connsiteY1" fmla="*/ 240506 h 476250"/>
              <a:gd name="connsiteX2" fmla="*/ 0 w 240506"/>
              <a:gd name="connsiteY2" fmla="*/ 476250 h 476250"/>
            </a:gdLst>
            <a:ahLst/>
            <a:cxnLst>
              <a:cxn ang="0">
                <a:pos x="connsiteX0" y="connsiteY0"/>
              </a:cxn>
              <a:cxn ang="0">
                <a:pos x="connsiteX1" y="connsiteY1"/>
              </a:cxn>
              <a:cxn ang="0">
                <a:pos x="connsiteX2" y="connsiteY2"/>
              </a:cxn>
            </a:cxnLst>
            <a:rect l="l" t="t" r="r" b="b"/>
            <a:pathLst>
              <a:path w="240506" h="476250">
                <a:moveTo>
                  <a:pt x="7144" y="0"/>
                </a:moveTo>
                <a:lnTo>
                  <a:pt x="240506" y="240506"/>
                </a:lnTo>
                <a:lnTo>
                  <a:pt x="0" y="476250"/>
                </a:lnTo>
              </a:path>
            </a:pathLst>
          </a:custGeom>
          <a:noFill/>
          <a:ln>
            <a:solidFill>
              <a:srgbClr val="FBE109"/>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ihandform 18"/>
          <p:cNvSpPr/>
          <p:nvPr/>
        </p:nvSpPr>
        <p:spPr>
          <a:xfrm>
            <a:off x="641339" y="2816185"/>
            <a:ext cx="252520" cy="500040"/>
          </a:xfrm>
          <a:custGeom>
            <a:avLst/>
            <a:gdLst>
              <a:gd name="connsiteX0" fmla="*/ 126206 w 359568"/>
              <a:gd name="connsiteY0" fmla="*/ 0 h 476250"/>
              <a:gd name="connsiteX1" fmla="*/ 359568 w 359568"/>
              <a:gd name="connsiteY1" fmla="*/ 240506 h 476250"/>
              <a:gd name="connsiteX2" fmla="*/ 119062 w 359568"/>
              <a:gd name="connsiteY2" fmla="*/ 476250 h 476250"/>
              <a:gd name="connsiteX3" fmla="*/ 0 w 359568"/>
              <a:gd name="connsiteY3" fmla="*/ 469106 h 476250"/>
              <a:gd name="connsiteX0" fmla="*/ 7144 w 240506"/>
              <a:gd name="connsiteY0" fmla="*/ 0 h 476250"/>
              <a:gd name="connsiteX1" fmla="*/ 240506 w 240506"/>
              <a:gd name="connsiteY1" fmla="*/ 240506 h 476250"/>
              <a:gd name="connsiteX2" fmla="*/ 0 w 240506"/>
              <a:gd name="connsiteY2" fmla="*/ 476250 h 476250"/>
            </a:gdLst>
            <a:ahLst/>
            <a:cxnLst>
              <a:cxn ang="0">
                <a:pos x="connsiteX0" y="connsiteY0"/>
              </a:cxn>
              <a:cxn ang="0">
                <a:pos x="connsiteX1" y="connsiteY1"/>
              </a:cxn>
              <a:cxn ang="0">
                <a:pos x="connsiteX2" y="connsiteY2"/>
              </a:cxn>
            </a:cxnLst>
            <a:rect l="l" t="t" r="r" b="b"/>
            <a:pathLst>
              <a:path w="240506" h="476250">
                <a:moveTo>
                  <a:pt x="7144" y="0"/>
                </a:moveTo>
                <a:lnTo>
                  <a:pt x="240506" y="240506"/>
                </a:lnTo>
                <a:lnTo>
                  <a:pt x="0" y="476250"/>
                </a:lnTo>
              </a:path>
            </a:pathLst>
          </a:custGeom>
          <a:noFill/>
          <a:ln>
            <a:solidFill>
              <a:srgbClr val="FBE109"/>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19"/>
          <p:cNvSpPr/>
          <p:nvPr/>
        </p:nvSpPr>
        <p:spPr>
          <a:xfrm>
            <a:off x="751508" y="2811608"/>
            <a:ext cx="252520" cy="500040"/>
          </a:xfrm>
          <a:custGeom>
            <a:avLst/>
            <a:gdLst>
              <a:gd name="connsiteX0" fmla="*/ 126206 w 359568"/>
              <a:gd name="connsiteY0" fmla="*/ 0 h 476250"/>
              <a:gd name="connsiteX1" fmla="*/ 359568 w 359568"/>
              <a:gd name="connsiteY1" fmla="*/ 240506 h 476250"/>
              <a:gd name="connsiteX2" fmla="*/ 119062 w 359568"/>
              <a:gd name="connsiteY2" fmla="*/ 476250 h 476250"/>
              <a:gd name="connsiteX3" fmla="*/ 0 w 359568"/>
              <a:gd name="connsiteY3" fmla="*/ 469106 h 476250"/>
              <a:gd name="connsiteX0" fmla="*/ 7144 w 240506"/>
              <a:gd name="connsiteY0" fmla="*/ 0 h 476250"/>
              <a:gd name="connsiteX1" fmla="*/ 240506 w 240506"/>
              <a:gd name="connsiteY1" fmla="*/ 240506 h 476250"/>
              <a:gd name="connsiteX2" fmla="*/ 0 w 240506"/>
              <a:gd name="connsiteY2" fmla="*/ 476250 h 476250"/>
            </a:gdLst>
            <a:ahLst/>
            <a:cxnLst>
              <a:cxn ang="0">
                <a:pos x="connsiteX0" y="connsiteY0"/>
              </a:cxn>
              <a:cxn ang="0">
                <a:pos x="connsiteX1" y="connsiteY1"/>
              </a:cxn>
              <a:cxn ang="0">
                <a:pos x="connsiteX2" y="connsiteY2"/>
              </a:cxn>
            </a:cxnLst>
            <a:rect l="l" t="t" r="r" b="b"/>
            <a:pathLst>
              <a:path w="240506" h="476250">
                <a:moveTo>
                  <a:pt x="7144" y="0"/>
                </a:moveTo>
                <a:lnTo>
                  <a:pt x="240506" y="240506"/>
                </a:lnTo>
                <a:lnTo>
                  <a:pt x="0" y="476250"/>
                </a:lnTo>
              </a:path>
            </a:pathLst>
          </a:custGeom>
          <a:noFill/>
          <a:ln>
            <a:solidFill>
              <a:srgbClr val="FBE109"/>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 name="Gerader Verbinder 20"/>
          <p:cNvCxnSpPr/>
          <p:nvPr/>
        </p:nvCxnSpPr>
        <p:spPr>
          <a:xfrm flipH="1" flipV="1">
            <a:off x="468000" y="2814899"/>
            <a:ext cx="180355" cy="1286"/>
          </a:xfrm>
          <a:prstGeom prst="line">
            <a:avLst/>
          </a:prstGeom>
          <a:ln w="25400">
            <a:solidFill>
              <a:srgbClr val="FBE109"/>
            </a:solidFill>
            <a:prstDash val="sysDash"/>
          </a:ln>
        </p:spPr>
        <p:style>
          <a:lnRef idx="1">
            <a:schemeClr val="accent1"/>
          </a:lnRef>
          <a:fillRef idx="0">
            <a:schemeClr val="accent1"/>
          </a:fillRef>
          <a:effectRef idx="0">
            <a:schemeClr val="accent1"/>
          </a:effectRef>
          <a:fontRef idx="minor">
            <a:schemeClr val="tx1"/>
          </a:fontRef>
        </p:style>
      </p:cxnSp>
      <p:sp>
        <p:nvSpPr>
          <p:cNvPr id="22" name="Pfeil nach oben 21"/>
          <p:cNvSpPr/>
          <p:nvPr/>
        </p:nvSpPr>
        <p:spPr>
          <a:xfrm>
            <a:off x="5733051" y="3403667"/>
            <a:ext cx="144016" cy="347087"/>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Pfeil nach oben 22"/>
          <p:cNvSpPr/>
          <p:nvPr/>
        </p:nvSpPr>
        <p:spPr>
          <a:xfrm>
            <a:off x="3347984" y="3403667"/>
            <a:ext cx="144016" cy="347087"/>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Rechteck 23"/>
          <p:cNvSpPr/>
          <p:nvPr/>
        </p:nvSpPr>
        <p:spPr>
          <a:xfrm>
            <a:off x="1187856" y="2842780"/>
            <a:ext cx="1188144" cy="461665"/>
          </a:xfrm>
          <a:prstGeom prst="rect">
            <a:avLst/>
          </a:prstGeom>
        </p:spPr>
        <p:txBody>
          <a:bodyPr wrap="square">
            <a:spAutoFit/>
          </a:bodyPr>
          <a:lstStyle/>
          <a:p>
            <a:r>
              <a:rPr lang="de-DE" sz="1200" b="1" dirty="0"/>
              <a:t>Konzept und Vorbereitung</a:t>
            </a:r>
          </a:p>
        </p:txBody>
      </p:sp>
      <p:sp>
        <p:nvSpPr>
          <p:cNvPr id="25" name="Rechteck 24"/>
          <p:cNvSpPr/>
          <p:nvPr/>
        </p:nvSpPr>
        <p:spPr>
          <a:xfrm>
            <a:off x="1484622" y="2465089"/>
            <a:ext cx="351378" cy="369332"/>
          </a:xfrm>
          <a:prstGeom prst="rect">
            <a:avLst/>
          </a:prstGeom>
        </p:spPr>
        <p:txBody>
          <a:bodyPr wrap="none">
            <a:spAutoFit/>
          </a:bodyPr>
          <a:lstStyle/>
          <a:p>
            <a:r>
              <a:rPr lang="de-DE" b="1" dirty="0">
                <a:solidFill>
                  <a:schemeClr val="bg1">
                    <a:lumMod val="65000"/>
                  </a:schemeClr>
                </a:solidFill>
                <a:latin typeface="Arial"/>
                <a:cs typeface="Arial"/>
              </a:rPr>
              <a:t>A</a:t>
            </a:r>
          </a:p>
        </p:txBody>
      </p:sp>
      <p:sp>
        <p:nvSpPr>
          <p:cNvPr id="26" name="Chevron 70"/>
          <p:cNvSpPr/>
          <p:nvPr/>
        </p:nvSpPr>
        <p:spPr>
          <a:xfrm>
            <a:off x="4584918" y="2821320"/>
            <a:ext cx="2412000" cy="489258"/>
          </a:xfrm>
          <a:prstGeom prst="chevron">
            <a:avLst/>
          </a:prstGeom>
          <a:solidFill>
            <a:srgbClr val="FBE109"/>
          </a:solid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7" name="Rechteck 26"/>
          <p:cNvSpPr/>
          <p:nvPr/>
        </p:nvSpPr>
        <p:spPr>
          <a:xfrm>
            <a:off x="4810471" y="2842780"/>
            <a:ext cx="1966847" cy="461665"/>
          </a:xfrm>
          <a:prstGeom prst="rect">
            <a:avLst/>
          </a:prstGeom>
        </p:spPr>
        <p:txBody>
          <a:bodyPr wrap="square">
            <a:spAutoFit/>
          </a:bodyPr>
          <a:lstStyle/>
          <a:p>
            <a:pPr algn="ctr"/>
            <a:r>
              <a:rPr lang="de-DE" sz="1200" b="1" dirty="0" smtClean="0"/>
              <a:t>Werkstatt-</a:t>
            </a:r>
            <a:r>
              <a:rPr lang="de-DE" sz="1200" b="1" dirty="0"/>
              <a:t/>
            </a:r>
            <a:br>
              <a:rPr lang="de-DE" sz="1200" b="1" dirty="0"/>
            </a:br>
            <a:r>
              <a:rPr lang="de-DE" sz="1200" b="1" dirty="0" smtClean="0"/>
              <a:t>verfahren</a:t>
            </a:r>
            <a:endParaRPr lang="de-DE" sz="1200" b="1" dirty="0"/>
          </a:p>
        </p:txBody>
      </p:sp>
      <p:sp>
        <p:nvSpPr>
          <p:cNvPr id="28" name="Rechteck 27"/>
          <p:cNvSpPr/>
          <p:nvPr/>
        </p:nvSpPr>
        <p:spPr>
          <a:xfrm>
            <a:off x="5648912" y="2465089"/>
            <a:ext cx="351378" cy="369332"/>
          </a:xfrm>
          <a:prstGeom prst="rect">
            <a:avLst/>
          </a:prstGeom>
        </p:spPr>
        <p:txBody>
          <a:bodyPr wrap="none">
            <a:spAutoFit/>
          </a:bodyPr>
          <a:lstStyle/>
          <a:p>
            <a:r>
              <a:rPr lang="de-DE" b="1" dirty="0" smtClean="0">
                <a:solidFill>
                  <a:schemeClr val="bg1">
                    <a:lumMod val="65000"/>
                  </a:schemeClr>
                </a:solidFill>
                <a:latin typeface="Arial"/>
                <a:cs typeface="Arial"/>
              </a:rPr>
              <a:t>C</a:t>
            </a:r>
            <a:endParaRPr lang="de-DE" b="1" dirty="0">
              <a:solidFill>
                <a:schemeClr val="bg1">
                  <a:lumMod val="65000"/>
                </a:schemeClr>
              </a:solidFill>
              <a:latin typeface="Arial"/>
              <a:cs typeface="Arial"/>
            </a:endParaRPr>
          </a:p>
        </p:txBody>
      </p:sp>
      <p:sp>
        <p:nvSpPr>
          <p:cNvPr id="29" name="Rechteck 28"/>
          <p:cNvSpPr/>
          <p:nvPr/>
        </p:nvSpPr>
        <p:spPr>
          <a:xfrm>
            <a:off x="7377491" y="2912362"/>
            <a:ext cx="1207259" cy="276999"/>
          </a:xfrm>
          <a:prstGeom prst="rect">
            <a:avLst/>
          </a:prstGeom>
        </p:spPr>
        <p:txBody>
          <a:bodyPr wrap="square">
            <a:spAutoFit/>
          </a:bodyPr>
          <a:lstStyle/>
          <a:p>
            <a:r>
              <a:rPr lang="de-DE" sz="1200" b="1" dirty="0" smtClean="0"/>
              <a:t>Siegerentwurf</a:t>
            </a:r>
          </a:p>
        </p:txBody>
      </p:sp>
      <p:cxnSp>
        <p:nvCxnSpPr>
          <p:cNvPr id="30" name="Gerader Verbinder 67"/>
          <p:cNvCxnSpPr/>
          <p:nvPr/>
        </p:nvCxnSpPr>
        <p:spPr>
          <a:xfrm flipH="1" flipV="1">
            <a:off x="468000" y="3312743"/>
            <a:ext cx="180355" cy="1286"/>
          </a:xfrm>
          <a:prstGeom prst="line">
            <a:avLst/>
          </a:prstGeom>
          <a:ln w="25400">
            <a:solidFill>
              <a:srgbClr val="FBE109"/>
            </a:solidFill>
            <a:prstDash val="sysDash"/>
          </a:ln>
        </p:spPr>
        <p:style>
          <a:lnRef idx="1">
            <a:schemeClr val="accent1"/>
          </a:lnRef>
          <a:fillRef idx="0">
            <a:schemeClr val="accent1"/>
          </a:fillRef>
          <a:effectRef idx="0">
            <a:schemeClr val="accent1"/>
          </a:effectRef>
          <a:fontRef idx="minor">
            <a:schemeClr val="tx1"/>
          </a:fontRef>
        </p:style>
      </p:cxnSp>
      <p:sp>
        <p:nvSpPr>
          <p:cNvPr id="31" name="Rechteck 30"/>
          <p:cNvSpPr/>
          <p:nvPr/>
        </p:nvSpPr>
        <p:spPr>
          <a:xfrm>
            <a:off x="6615730" y="1096394"/>
            <a:ext cx="2556287" cy="1061829"/>
          </a:xfrm>
          <a:prstGeom prst="rect">
            <a:avLst/>
          </a:prstGeom>
        </p:spPr>
        <p:txBody>
          <a:bodyPr wrap="square">
            <a:spAutoFit/>
          </a:bodyPr>
          <a:lstStyle/>
          <a:p>
            <a:r>
              <a:rPr lang="de-DE" sz="1050" b="1" dirty="0" smtClean="0"/>
              <a:t>Ergebnis: städtebaulich-freiraumplanerisches Konzept </a:t>
            </a:r>
          </a:p>
          <a:p>
            <a:r>
              <a:rPr lang="de-DE" sz="1050" dirty="0" smtClean="0"/>
              <a:t>enthält Aussagen zu z.B. städtebaulichen/</a:t>
            </a:r>
          </a:p>
          <a:p>
            <a:r>
              <a:rPr lang="de-DE" sz="1050" dirty="0" smtClean="0"/>
              <a:t>freiraum-planerischen Strukturen, Flächenverteilung, Dichte, Höhe, Abstände, Nutzungen, Gebietscharakter</a:t>
            </a:r>
            <a:endParaRPr lang="de-DE" sz="1050" dirty="0"/>
          </a:p>
        </p:txBody>
      </p:sp>
      <p:sp>
        <p:nvSpPr>
          <p:cNvPr id="32" name="Wolke 31"/>
          <p:cNvSpPr>
            <a:spLocks noChangeAspect="1"/>
          </p:cNvSpPr>
          <p:nvPr/>
        </p:nvSpPr>
        <p:spPr>
          <a:xfrm rot="158545">
            <a:off x="985144" y="1179662"/>
            <a:ext cx="3668986" cy="1259378"/>
          </a:xfrm>
          <a:prstGeom prst="cloud">
            <a:avLst/>
          </a:prstGeom>
          <a:noFill/>
          <a:ln w="22225">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Textfeld 32"/>
          <p:cNvSpPr txBox="1"/>
          <p:nvPr/>
        </p:nvSpPr>
        <p:spPr>
          <a:xfrm>
            <a:off x="3565669" y="2501319"/>
            <a:ext cx="867499" cy="230832"/>
          </a:xfrm>
          <a:prstGeom prst="rect">
            <a:avLst/>
          </a:prstGeom>
          <a:noFill/>
        </p:spPr>
        <p:txBody>
          <a:bodyPr wrap="square" rtlCol="0">
            <a:spAutoFit/>
          </a:bodyPr>
          <a:lstStyle/>
          <a:p>
            <a:r>
              <a:rPr lang="de-DE" sz="900" dirty="0" smtClean="0">
                <a:solidFill>
                  <a:srgbClr val="FF0000"/>
                </a:solidFill>
              </a:rPr>
              <a:t>Juli 2022</a:t>
            </a:r>
            <a:endParaRPr lang="de-DE" sz="900" dirty="0">
              <a:solidFill>
                <a:srgbClr val="FF0000"/>
              </a:solidFill>
            </a:endParaRPr>
          </a:p>
        </p:txBody>
      </p:sp>
      <p:sp>
        <p:nvSpPr>
          <p:cNvPr id="34" name="Rechteck 33"/>
          <p:cNvSpPr/>
          <p:nvPr/>
        </p:nvSpPr>
        <p:spPr>
          <a:xfrm>
            <a:off x="1548000" y="4427861"/>
            <a:ext cx="1356462" cy="430887"/>
          </a:xfrm>
          <a:prstGeom prst="rect">
            <a:avLst/>
          </a:prstGeom>
        </p:spPr>
        <p:txBody>
          <a:bodyPr wrap="none">
            <a:spAutoFit/>
          </a:bodyPr>
          <a:lstStyle/>
          <a:p>
            <a:pPr algn="ctr"/>
            <a:r>
              <a:rPr lang="de-DE" sz="1100" b="1" dirty="0" smtClean="0"/>
              <a:t>Öffentliche</a:t>
            </a:r>
          </a:p>
          <a:p>
            <a:pPr algn="ctr"/>
            <a:r>
              <a:rPr lang="de-DE" sz="1100" b="1" dirty="0" smtClean="0"/>
              <a:t>Auftaktveranstaltung</a:t>
            </a:r>
            <a:endParaRPr lang="de-DE" sz="1100" dirty="0"/>
          </a:p>
        </p:txBody>
      </p:sp>
      <p:sp>
        <p:nvSpPr>
          <p:cNvPr id="35" name="Rechteck 34"/>
          <p:cNvSpPr/>
          <p:nvPr/>
        </p:nvSpPr>
        <p:spPr>
          <a:xfrm>
            <a:off x="6032886" y="4427861"/>
            <a:ext cx="1491114" cy="430887"/>
          </a:xfrm>
          <a:prstGeom prst="rect">
            <a:avLst/>
          </a:prstGeom>
        </p:spPr>
        <p:txBody>
          <a:bodyPr wrap="none">
            <a:spAutoFit/>
          </a:bodyPr>
          <a:lstStyle/>
          <a:p>
            <a:pPr algn="ctr"/>
            <a:r>
              <a:rPr lang="de-DE" sz="1100" b="1" dirty="0" smtClean="0"/>
              <a:t>Öffentliche</a:t>
            </a:r>
          </a:p>
          <a:p>
            <a:pPr algn="ctr"/>
            <a:r>
              <a:rPr lang="de-DE" sz="1100" b="1" dirty="0" smtClean="0"/>
              <a:t>Abschlussveranstaltung</a:t>
            </a:r>
            <a:endParaRPr lang="de-DE" sz="1100" dirty="0"/>
          </a:p>
        </p:txBody>
      </p:sp>
      <p:sp>
        <p:nvSpPr>
          <p:cNvPr id="36" name="Rechteck 35"/>
          <p:cNvSpPr/>
          <p:nvPr/>
        </p:nvSpPr>
        <p:spPr>
          <a:xfrm>
            <a:off x="3653582" y="4427861"/>
            <a:ext cx="1463862" cy="430887"/>
          </a:xfrm>
          <a:prstGeom prst="rect">
            <a:avLst/>
          </a:prstGeom>
          <a:solidFill>
            <a:schemeClr val="bg1"/>
          </a:solidFill>
        </p:spPr>
        <p:txBody>
          <a:bodyPr wrap="none">
            <a:spAutoFit/>
          </a:bodyPr>
          <a:lstStyle/>
          <a:p>
            <a:pPr algn="ctr"/>
            <a:r>
              <a:rPr lang="de-DE" sz="1100" b="1" dirty="0"/>
              <a:t>Öffentliche </a:t>
            </a:r>
            <a:endParaRPr lang="de-DE" sz="1100" b="1" dirty="0" smtClean="0"/>
          </a:p>
          <a:p>
            <a:pPr algn="ctr"/>
            <a:r>
              <a:rPr lang="de-DE" sz="1100" b="1" dirty="0" smtClean="0"/>
              <a:t>Zwischenveranstaltung</a:t>
            </a:r>
            <a:endParaRPr lang="de-DE" sz="1100" dirty="0"/>
          </a:p>
        </p:txBody>
      </p:sp>
      <p:sp>
        <p:nvSpPr>
          <p:cNvPr id="37" name="Pfeil nach oben und unten 36"/>
          <p:cNvSpPr/>
          <p:nvPr/>
        </p:nvSpPr>
        <p:spPr>
          <a:xfrm>
            <a:off x="4356000" y="3403667"/>
            <a:ext cx="72000" cy="1080000"/>
          </a:xfrm>
          <a:prstGeom prst="upDown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Pfeil nach oben und unten 37"/>
          <p:cNvSpPr/>
          <p:nvPr/>
        </p:nvSpPr>
        <p:spPr>
          <a:xfrm>
            <a:off x="6732000" y="3403667"/>
            <a:ext cx="72000" cy="1080000"/>
          </a:xfrm>
          <a:prstGeom prst="upDown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a:off x="5165912" y="4427861"/>
            <a:ext cx="769763" cy="430887"/>
          </a:xfrm>
          <a:prstGeom prst="rect">
            <a:avLst/>
          </a:prstGeom>
          <a:solidFill>
            <a:schemeClr val="bg1"/>
          </a:solidFill>
        </p:spPr>
        <p:txBody>
          <a:bodyPr wrap="none">
            <a:spAutoFit/>
          </a:bodyPr>
          <a:lstStyle/>
          <a:p>
            <a:pPr algn="ctr"/>
            <a:r>
              <a:rPr lang="de-DE" sz="1100" b="1" dirty="0" smtClean="0"/>
              <a:t>Gläserne </a:t>
            </a:r>
          </a:p>
          <a:p>
            <a:pPr algn="ctr"/>
            <a:r>
              <a:rPr lang="de-DE" sz="1100" b="1" dirty="0" smtClean="0"/>
              <a:t>Werkstatt </a:t>
            </a:r>
            <a:endParaRPr lang="de-DE" sz="1100" dirty="0"/>
          </a:p>
        </p:txBody>
      </p:sp>
      <p:sp>
        <p:nvSpPr>
          <p:cNvPr id="40" name="Pfeil nach oben und unten 39"/>
          <p:cNvSpPr/>
          <p:nvPr/>
        </p:nvSpPr>
        <p:spPr>
          <a:xfrm>
            <a:off x="5436000" y="3403667"/>
            <a:ext cx="72000" cy="1080000"/>
          </a:xfrm>
          <a:prstGeom prst="upDown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p:cNvSpPr txBox="1"/>
          <p:nvPr/>
        </p:nvSpPr>
        <p:spPr>
          <a:xfrm>
            <a:off x="5151265" y="3759907"/>
            <a:ext cx="1420808" cy="276999"/>
          </a:xfrm>
          <a:prstGeom prst="rect">
            <a:avLst/>
          </a:prstGeom>
          <a:solidFill>
            <a:schemeClr val="bg1"/>
          </a:solidFill>
        </p:spPr>
        <p:txBody>
          <a:bodyPr wrap="square" rtlCol="0">
            <a:spAutoFit/>
          </a:bodyPr>
          <a:lstStyle/>
          <a:p>
            <a:r>
              <a:rPr lang="de-DE" sz="1200" b="1" dirty="0" smtClean="0">
                <a:solidFill>
                  <a:srgbClr val="4A7EBB"/>
                </a:solidFill>
                <a:latin typeface="+mj-lt"/>
                <a:cs typeface="Arial"/>
              </a:rPr>
              <a:t>Begleitgruppe</a:t>
            </a:r>
            <a:endParaRPr lang="de-DE" sz="1200" b="1" dirty="0">
              <a:solidFill>
                <a:srgbClr val="4A7EBB"/>
              </a:solidFill>
              <a:latin typeface="+mj-lt"/>
              <a:cs typeface="Arial"/>
            </a:endParaRPr>
          </a:p>
        </p:txBody>
      </p:sp>
      <p:cxnSp>
        <p:nvCxnSpPr>
          <p:cNvPr id="42" name="Gerade Verbindung mit Pfeil 41"/>
          <p:cNvCxnSpPr/>
          <p:nvPr/>
        </p:nvCxnSpPr>
        <p:spPr>
          <a:xfrm>
            <a:off x="1865347" y="2239338"/>
            <a:ext cx="0" cy="269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a:off x="3153256" y="2248454"/>
            <a:ext cx="0" cy="269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2483856" y="2842780"/>
            <a:ext cx="1978616" cy="461665"/>
          </a:xfrm>
          <a:prstGeom prst="rect">
            <a:avLst/>
          </a:prstGeom>
          <a:solidFill>
            <a:srgbClr val="FBE109"/>
          </a:solidFill>
        </p:spPr>
        <p:txBody>
          <a:bodyPr wrap="square">
            <a:spAutoFit/>
          </a:bodyPr>
          <a:lstStyle/>
          <a:p>
            <a:pPr algn="ctr"/>
            <a:r>
              <a:rPr lang="de-DE" sz="1200" b="1" dirty="0"/>
              <a:t>Erarbeitung </a:t>
            </a:r>
            <a:br>
              <a:rPr lang="de-DE" sz="1200" b="1" dirty="0"/>
            </a:br>
            <a:r>
              <a:rPr lang="de-DE" sz="1200" b="1" dirty="0"/>
              <a:t>Aufgabenstellung</a:t>
            </a:r>
          </a:p>
        </p:txBody>
      </p:sp>
      <p:sp>
        <p:nvSpPr>
          <p:cNvPr id="45" name="Textfeld 44"/>
          <p:cNvSpPr txBox="1"/>
          <p:nvPr/>
        </p:nvSpPr>
        <p:spPr>
          <a:xfrm>
            <a:off x="2765341" y="3695789"/>
            <a:ext cx="2310659" cy="461665"/>
          </a:xfrm>
          <a:prstGeom prst="rect">
            <a:avLst/>
          </a:prstGeom>
          <a:solidFill>
            <a:schemeClr val="bg1"/>
          </a:solidFill>
        </p:spPr>
        <p:txBody>
          <a:bodyPr wrap="square" rtlCol="0">
            <a:spAutoFit/>
          </a:bodyPr>
          <a:lstStyle/>
          <a:p>
            <a:r>
              <a:rPr lang="de-DE" sz="1200" b="1" dirty="0" smtClean="0">
                <a:solidFill>
                  <a:srgbClr val="4A7EBB"/>
                </a:solidFill>
                <a:latin typeface="+mj-lt"/>
                <a:cs typeface="Arial"/>
              </a:rPr>
              <a:t>Begleitgruppe und </a:t>
            </a:r>
          </a:p>
          <a:p>
            <a:r>
              <a:rPr lang="de-DE" sz="1200" b="1" dirty="0" smtClean="0">
                <a:solidFill>
                  <a:srgbClr val="4A7EBB"/>
                </a:solidFill>
                <a:latin typeface="+mj-lt"/>
                <a:cs typeface="Arial"/>
              </a:rPr>
              <a:t>Kinder-/Jugendbeteiligung</a:t>
            </a:r>
            <a:endParaRPr lang="de-DE" sz="1200" b="1" dirty="0">
              <a:solidFill>
                <a:srgbClr val="4A7EBB"/>
              </a:solidFill>
              <a:latin typeface="+mj-lt"/>
              <a:cs typeface="Arial"/>
            </a:endParaRPr>
          </a:p>
        </p:txBody>
      </p:sp>
      <p:sp>
        <p:nvSpPr>
          <p:cNvPr id="46" name="Pfeil nach oben und unten 45"/>
          <p:cNvSpPr/>
          <p:nvPr/>
        </p:nvSpPr>
        <p:spPr>
          <a:xfrm>
            <a:off x="2196000" y="3403667"/>
            <a:ext cx="72000" cy="1080000"/>
          </a:xfrm>
          <a:prstGeom prst="upDown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p:cNvSpPr txBox="1"/>
          <p:nvPr/>
        </p:nvSpPr>
        <p:spPr>
          <a:xfrm>
            <a:off x="864000" y="1443917"/>
            <a:ext cx="3672000" cy="646331"/>
          </a:xfrm>
          <a:prstGeom prst="rect">
            <a:avLst/>
          </a:prstGeom>
          <a:noFill/>
          <a:ln>
            <a:noFill/>
          </a:ln>
        </p:spPr>
        <p:txBody>
          <a:bodyPr wrap="square" rtlCol="0">
            <a:spAutoFit/>
          </a:bodyPr>
          <a:lstStyle/>
          <a:p>
            <a:pPr algn="ctr"/>
            <a:r>
              <a:rPr lang="de-DE" sz="1200" dirty="0" smtClean="0"/>
              <a:t>parallele Prozesse und Konzepte </a:t>
            </a:r>
          </a:p>
          <a:p>
            <a:pPr algn="ctr"/>
            <a:r>
              <a:rPr lang="de-DE" sz="1200" dirty="0" smtClean="0"/>
              <a:t>(z.B</a:t>
            </a:r>
            <a:r>
              <a:rPr lang="de-DE" sz="1200" dirty="0"/>
              <a:t>. </a:t>
            </a:r>
            <a:r>
              <a:rPr lang="de-DE" sz="1200" dirty="0" smtClean="0"/>
              <a:t>INSEK, </a:t>
            </a:r>
            <a:r>
              <a:rPr lang="de-DE" sz="1200" dirty="0"/>
              <a:t>Einzelhandelskonzept, </a:t>
            </a:r>
            <a:r>
              <a:rPr lang="de-DE" sz="1200" dirty="0" err="1" smtClean="0"/>
              <a:t>Fachplan</a:t>
            </a:r>
            <a:r>
              <a:rPr lang="de-DE" sz="1200" dirty="0" smtClean="0"/>
              <a:t> Kita, Standortdiskussion </a:t>
            </a:r>
            <a:r>
              <a:rPr lang="de-DE" sz="1200" dirty="0"/>
              <a:t>Jüdisches </a:t>
            </a:r>
            <a:r>
              <a:rPr lang="de-DE" sz="1200" dirty="0" smtClean="0"/>
              <a:t>Museum)</a:t>
            </a:r>
            <a:endParaRPr lang="de-DE" sz="1200" dirty="0"/>
          </a:p>
        </p:txBody>
      </p:sp>
    </p:spTree>
    <p:extLst>
      <p:ext uri="{BB962C8B-B14F-4D97-AF65-F5344CB8AC3E}">
        <p14:creationId xmlns:p14="http://schemas.microsoft.com/office/powerpoint/2010/main" val="3451100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a:bodyPr>
          <a:lstStyle/>
          <a:p>
            <a:pPr indent="268288" algn="l"/>
            <a:r>
              <a:rPr lang="de-DE" sz="3600" dirty="0" smtClean="0"/>
              <a:t>Neubauquartier Alter Leipziger Bahnhof </a:t>
            </a:r>
            <a:endParaRPr lang="de-DE" sz="3600" dirty="0"/>
          </a:p>
        </p:txBody>
      </p:sp>
      <p:sp>
        <p:nvSpPr>
          <p:cNvPr id="7" name="Fußzeilenplatzhalter 1"/>
          <p:cNvSpPr txBox="1">
            <a:spLocks/>
          </p:cNvSpPr>
          <p:nvPr/>
        </p:nvSpPr>
        <p:spPr>
          <a:xfrm>
            <a:off x="0" y="0"/>
            <a:ext cx="0" cy="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mtClean="0"/>
              <a:t>Kooperative Quartiersentwicklung Alter Leipziger Bahnhof I Dritte Arbeitssitzung der Begleitgruppe I 1. Juli 2022 I Folie </a:t>
            </a:r>
            <a:fld id="{0C916BEC-D0C0-5D4B-8F27-86A207A00DD5}" type="slidenum">
              <a:rPr lang="de-DE" smtClean="0"/>
              <a:pPr/>
              <a:t>51</a:t>
            </a:fld>
            <a:endParaRPr lang="de-DE" dirty="0"/>
          </a:p>
        </p:txBody>
      </p:sp>
      <p:sp>
        <p:nvSpPr>
          <p:cNvPr id="48" name="Pfeil nach oben 47"/>
          <p:cNvSpPr/>
          <p:nvPr/>
        </p:nvSpPr>
        <p:spPr>
          <a:xfrm>
            <a:off x="3996000" y="1990179"/>
            <a:ext cx="144016" cy="2520000"/>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9" name="Pfeil nach oben 48"/>
          <p:cNvSpPr/>
          <p:nvPr/>
        </p:nvSpPr>
        <p:spPr>
          <a:xfrm>
            <a:off x="7739984" y="1990179"/>
            <a:ext cx="144016" cy="2520000"/>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0" name="Pfeil nach oben 49"/>
          <p:cNvSpPr/>
          <p:nvPr/>
        </p:nvSpPr>
        <p:spPr>
          <a:xfrm>
            <a:off x="5920192" y="1996461"/>
            <a:ext cx="144016" cy="2520000"/>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1" name="Rechteck 50"/>
          <p:cNvSpPr/>
          <p:nvPr/>
        </p:nvSpPr>
        <p:spPr>
          <a:xfrm>
            <a:off x="4768208" y="2114935"/>
            <a:ext cx="2592000" cy="2308324"/>
          </a:xfrm>
          <a:prstGeom prst="rect">
            <a:avLst/>
          </a:prstGeom>
          <a:solidFill>
            <a:schemeClr val="bg1">
              <a:alpha val="75000"/>
            </a:schemeClr>
          </a:solidFill>
        </p:spPr>
        <p:txBody>
          <a:bodyPr wrap="square">
            <a:spAutoFit/>
          </a:bodyPr>
          <a:lstStyle/>
          <a:p>
            <a:r>
              <a:rPr lang="de-DE" sz="1200" b="1" dirty="0" smtClean="0"/>
              <a:t>Instrumente: </a:t>
            </a:r>
          </a:p>
          <a:p>
            <a:pPr marL="171450" indent="-171450">
              <a:buFont typeface="Wingdings" panose="05000000000000000000" pitchFamily="2" charset="2"/>
              <a:buChar char="§"/>
            </a:pPr>
            <a:r>
              <a:rPr lang="de-DE" sz="1200" spc="-60" dirty="0" smtClean="0"/>
              <a:t>Bebauungspläne inkl. Kooperativem Baulandmodell und städtebaulichen Verträgen</a:t>
            </a:r>
          </a:p>
          <a:p>
            <a:pPr marL="171450" indent="-171450">
              <a:buFont typeface="Wingdings" panose="05000000000000000000" pitchFamily="2" charset="2"/>
              <a:buChar char="§"/>
            </a:pPr>
            <a:r>
              <a:rPr lang="de-DE" sz="1200" spc="-60" dirty="0" smtClean="0"/>
              <a:t>Bodenordnung inkl. Erwerb von Flächen überörtlicher Bedeutung (Gemeinbedarf an Gebäuden und Parkflächen)</a:t>
            </a:r>
          </a:p>
          <a:p>
            <a:pPr marL="171450" indent="-171450">
              <a:buFont typeface="Wingdings" panose="05000000000000000000" pitchFamily="2" charset="2"/>
              <a:buChar char="§"/>
            </a:pPr>
            <a:r>
              <a:rPr lang="de-DE" sz="1200" spc="-60" dirty="0"/>
              <a:t>ggf. Flächenerwerb zugunsten WID in </a:t>
            </a:r>
            <a:r>
              <a:rPr lang="de-DE" sz="1200" spc="-60" dirty="0" smtClean="0"/>
              <a:t>Abhängigkeit von Beschlüssen, Konzeptausschreibungen etc.</a:t>
            </a:r>
          </a:p>
          <a:p>
            <a:pPr marL="171450" indent="-171450">
              <a:buFont typeface="Wingdings" panose="05000000000000000000" pitchFamily="2" charset="2"/>
              <a:buChar char="§"/>
            </a:pPr>
            <a:r>
              <a:rPr lang="de-DE" sz="1200" spc="-60" dirty="0" smtClean="0"/>
              <a:t>Mobilitätskonzept/Erschließungsplanung</a:t>
            </a:r>
          </a:p>
          <a:p>
            <a:pPr marL="171450" indent="-171450">
              <a:buFont typeface="Wingdings" panose="05000000000000000000" pitchFamily="2" charset="2"/>
              <a:buChar char="§"/>
            </a:pPr>
            <a:r>
              <a:rPr lang="de-DE" sz="1200" spc="-60" dirty="0" smtClean="0"/>
              <a:t>Energie- und Klimaschutzkonzept</a:t>
            </a:r>
            <a:endParaRPr lang="de-DE" sz="1200" spc="-60" dirty="0"/>
          </a:p>
        </p:txBody>
      </p:sp>
      <p:grpSp>
        <p:nvGrpSpPr>
          <p:cNvPr id="52" name="Gruppieren 100"/>
          <p:cNvGrpSpPr/>
          <p:nvPr/>
        </p:nvGrpSpPr>
        <p:grpSpPr>
          <a:xfrm>
            <a:off x="396000" y="843558"/>
            <a:ext cx="1656000" cy="1656000"/>
            <a:chOff x="7469091" y="1566688"/>
            <a:chExt cx="1656000" cy="1656000"/>
          </a:xfrm>
        </p:grpSpPr>
        <p:sp>
          <p:nvSpPr>
            <p:cNvPr id="53" name="Ellipse 95"/>
            <p:cNvSpPr>
              <a:spLocks noChangeAspect="1"/>
            </p:cNvSpPr>
            <p:nvPr/>
          </p:nvSpPr>
          <p:spPr>
            <a:xfrm>
              <a:off x="7757091" y="1854688"/>
              <a:ext cx="1080000" cy="1080000"/>
            </a:xfrm>
            <a:prstGeom prst="ellipse">
              <a:avLst/>
            </a:prstGeom>
            <a:solidFill>
              <a:srgbClr val="FBE109"/>
            </a:solid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96"/>
            <p:cNvSpPr>
              <a:spLocks noChangeAspect="1"/>
            </p:cNvSpPr>
            <p:nvPr/>
          </p:nvSpPr>
          <p:spPr>
            <a:xfrm>
              <a:off x="7685091" y="1782688"/>
              <a:ext cx="1224000" cy="1224000"/>
            </a:xfrm>
            <a:prstGeom prst="ellipse">
              <a:avLst/>
            </a:prstGeom>
            <a:no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97"/>
            <p:cNvSpPr>
              <a:spLocks noChangeAspect="1"/>
            </p:cNvSpPr>
            <p:nvPr/>
          </p:nvSpPr>
          <p:spPr>
            <a:xfrm>
              <a:off x="7613091" y="1710688"/>
              <a:ext cx="1368000" cy="1368000"/>
            </a:xfrm>
            <a:prstGeom prst="ellipse">
              <a:avLst/>
            </a:prstGeom>
            <a:no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98"/>
            <p:cNvSpPr>
              <a:spLocks noChangeAspect="1"/>
            </p:cNvSpPr>
            <p:nvPr/>
          </p:nvSpPr>
          <p:spPr>
            <a:xfrm>
              <a:off x="7541091" y="1638688"/>
              <a:ext cx="1512000" cy="1512000"/>
            </a:xfrm>
            <a:prstGeom prst="ellipse">
              <a:avLst/>
            </a:prstGeom>
            <a:no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99"/>
            <p:cNvSpPr>
              <a:spLocks noChangeAspect="1"/>
            </p:cNvSpPr>
            <p:nvPr/>
          </p:nvSpPr>
          <p:spPr>
            <a:xfrm>
              <a:off x="7469091" y="1566688"/>
              <a:ext cx="1656000" cy="1656000"/>
            </a:xfrm>
            <a:prstGeom prst="ellipse">
              <a:avLst/>
            </a:prstGeom>
            <a:noFill/>
            <a:ln>
              <a:solidFill>
                <a:srgbClr val="FBE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8" name="Rechteck 57"/>
          <p:cNvSpPr/>
          <p:nvPr/>
        </p:nvSpPr>
        <p:spPr>
          <a:xfrm>
            <a:off x="705352" y="1522735"/>
            <a:ext cx="1207259" cy="276999"/>
          </a:xfrm>
          <a:prstGeom prst="rect">
            <a:avLst/>
          </a:prstGeom>
        </p:spPr>
        <p:txBody>
          <a:bodyPr wrap="square">
            <a:spAutoFit/>
          </a:bodyPr>
          <a:lstStyle/>
          <a:p>
            <a:r>
              <a:rPr lang="de-DE" sz="1200" b="1" dirty="0" smtClean="0"/>
              <a:t>Siegerentwurf</a:t>
            </a:r>
            <a:endParaRPr lang="de-DE" sz="1200" b="1" dirty="0"/>
          </a:p>
        </p:txBody>
      </p:sp>
      <p:sp>
        <p:nvSpPr>
          <p:cNvPr id="59" name="Eingekerbter Richtungspfeil 4"/>
          <p:cNvSpPr/>
          <p:nvPr/>
        </p:nvSpPr>
        <p:spPr bwMode="auto">
          <a:xfrm>
            <a:off x="4939200" y="1438824"/>
            <a:ext cx="2106000" cy="496933"/>
          </a:xfrm>
          <a:prstGeom prst="chevron">
            <a:avLst/>
          </a:prstGeom>
          <a:noFill/>
          <a:ln w="28575" cap="flat" cmpd="sng" algn="ctr">
            <a:solidFill>
              <a:srgbClr val="FBE109"/>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95363" rtl="0" eaLnBrk="1" fontAlgn="base" latinLnBrk="0" hangingPunct="1">
              <a:lnSpc>
                <a:spcPct val="90000"/>
              </a:lnSpc>
              <a:spcBef>
                <a:spcPct val="0"/>
              </a:spcBef>
              <a:spcAft>
                <a:spcPct val="0"/>
              </a:spcAft>
              <a:buClr>
                <a:schemeClr val="accent1"/>
              </a:buClr>
              <a:buSzTx/>
              <a:buFont typeface="Wingdings" pitchFamily="2" charset="2"/>
              <a:buNone/>
              <a:tabLst/>
            </a:pPr>
            <a:endParaRPr kumimoji="0" lang="de-DE" sz="3200" b="0" i="0" u="none" strike="noStrike" cap="none" normalizeH="0" baseline="0">
              <a:ln>
                <a:noFill/>
              </a:ln>
              <a:solidFill>
                <a:srgbClr val="8B711C"/>
              </a:solidFill>
              <a:effectLst/>
              <a:latin typeface="Arial Narrow" pitchFamily="34" charset="0"/>
            </a:endParaRPr>
          </a:p>
        </p:txBody>
      </p:sp>
      <p:sp>
        <p:nvSpPr>
          <p:cNvPr id="60" name="Eingekerbter Richtungspfeil 4"/>
          <p:cNvSpPr/>
          <p:nvPr/>
        </p:nvSpPr>
        <p:spPr bwMode="auto">
          <a:xfrm>
            <a:off x="3096000" y="1438824"/>
            <a:ext cx="1980000" cy="496933"/>
          </a:xfrm>
          <a:prstGeom prst="chevron">
            <a:avLst/>
          </a:prstGeom>
          <a:solidFill>
            <a:srgbClr val="FFFFFF"/>
          </a:solidFill>
          <a:ln w="28575" cap="flat" cmpd="sng" algn="ctr">
            <a:solidFill>
              <a:srgbClr val="FBE109"/>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95363" rtl="0" eaLnBrk="1" fontAlgn="base" latinLnBrk="0" hangingPunct="1">
              <a:lnSpc>
                <a:spcPct val="90000"/>
              </a:lnSpc>
              <a:spcBef>
                <a:spcPct val="0"/>
              </a:spcBef>
              <a:spcAft>
                <a:spcPct val="0"/>
              </a:spcAft>
              <a:buClr>
                <a:schemeClr val="accent1"/>
              </a:buClr>
              <a:buSzTx/>
              <a:buFont typeface="Wingdings" pitchFamily="2" charset="2"/>
              <a:buNone/>
              <a:tabLst/>
            </a:pPr>
            <a:endParaRPr kumimoji="0" lang="de-DE" sz="3200" b="0" i="0" u="none" strike="noStrike" cap="none" normalizeH="0" baseline="0">
              <a:ln>
                <a:noFill/>
              </a:ln>
              <a:solidFill>
                <a:srgbClr val="8B711C"/>
              </a:solidFill>
              <a:effectLst/>
              <a:latin typeface="Arial Narrow" pitchFamily="34" charset="0"/>
            </a:endParaRPr>
          </a:p>
        </p:txBody>
      </p:sp>
      <p:sp>
        <p:nvSpPr>
          <p:cNvPr id="61" name="Rechteck 60"/>
          <p:cNvSpPr/>
          <p:nvPr/>
        </p:nvSpPr>
        <p:spPr>
          <a:xfrm>
            <a:off x="3325252" y="1555527"/>
            <a:ext cx="1530934" cy="276999"/>
          </a:xfrm>
          <a:prstGeom prst="rect">
            <a:avLst/>
          </a:prstGeom>
        </p:spPr>
        <p:txBody>
          <a:bodyPr wrap="square">
            <a:spAutoFit/>
          </a:bodyPr>
          <a:lstStyle/>
          <a:p>
            <a:pPr algn="ctr"/>
            <a:r>
              <a:rPr lang="de-DE" sz="1200" b="1" dirty="0" smtClean="0"/>
              <a:t>Präzisierung</a:t>
            </a:r>
            <a:endParaRPr lang="de-DE" sz="1200" b="1" dirty="0"/>
          </a:p>
        </p:txBody>
      </p:sp>
      <p:sp>
        <p:nvSpPr>
          <p:cNvPr id="62" name="Rechteck 61"/>
          <p:cNvSpPr/>
          <p:nvPr/>
        </p:nvSpPr>
        <p:spPr>
          <a:xfrm>
            <a:off x="3888000" y="1100236"/>
            <a:ext cx="351378" cy="369332"/>
          </a:xfrm>
          <a:prstGeom prst="rect">
            <a:avLst/>
          </a:prstGeom>
        </p:spPr>
        <p:txBody>
          <a:bodyPr wrap="none">
            <a:spAutoFit/>
          </a:bodyPr>
          <a:lstStyle/>
          <a:p>
            <a:r>
              <a:rPr lang="de-DE" b="1" dirty="0">
                <a:solidFill>
                  <a:schemeClr val="bg1">
                    <a:lumMod val="65000"/>
                  </a:schemeClr>
                </a:solidFill>
                <a:latin typeface="Arial"/>
                <a:cs typeface="Arial"/>
              </a:rPr>
              <a:t>E</a:t>
            </a:r>
          </a:p>
        </p:txBody>
      </p:sp>
      <p:sp>
        <p:nvSpPr>
          <p:cNvPr id="63" name="Rechteck 62"/>
          <p:cNvSpPr/>
          <p:nvPr/>
        </p:nvSpPr>
        <p:spPr>
          <a:xfrm>
            <a:off x="5288042" y="1555527"/>
            <a:ext cx="1443958" cy="276999"/>
          </a:xfrm>
          <a:prstGeom prst="rect">
            <a:avLst/>
          </a:prstGeom>
        </p:spPr>
        <p:txBody>
          <a:bodyPr wrap="square">
            <a:spAutoFit/>
          </a:bodyPr>
          <a:lstStyle/>
          <a:p>
            <a:pPr algn="ctr"/>
            <a:r>
              <a:rPr lang="de-DE" sz="1200" b="1" dirty="0" smtClean="0"/>
              <a:t>Planungssicherung</a:t>
            </a:r>
            <a:endParaRPr lang="de-DE" sz="1200" b="1" dirty="0"/>
          </a:p>
        </p:txBody>
      </p:sp>
      <p:sp>
        <p:nvSpPr>
          <p:cNvPr id="64" name="Rechteck 63"/>
          <p:cNvSpPr/>
          <p:nvPr/>
        </p:nvSpPr>
        <p:spPr>
          <a:xfrm>
            <a:off x="5831166" y="1109250"/>
            <a:ext cx="325668" cy="369332"/>
          </a:xfrm>
          <a:prstGeom prst="rect">
            <a:avLst/>
          </a:prstGeom>
        </p:spPr>
        <p:txBody>
          <a:bodyPr wrap="none">
            <a:spAutoFit/>
          </a:bodyPr>
          <a:lstStyle/>
          <a:p>
            <a:r>
              <a:rPr lang="de-DE" b="1" dirty="0">
                <a:solidFill>
                  <a:schemeClr val="bg1">
                    <a:lumMod val="65000"/>
                  </a:schemeClr>
                </a:solidFill>
                <a:latin typeface="Arial"/>
                <a:cs typeface="Arial"/>
              </a:rPr>
              <a:t>F</a:t>
            </a:r>
          </a:p>
        </p:txBody>
      </p:sp>
      <p:sp>
        <p:nvSpPr>
          <p:cNvPr id="65" name="Rechteck 64"/>
          <p:cNvSpPr/>
          <p:nvPr/>
        </p:nvSpPr>
        <p:spPr>
          <a:xfrm>
            <a:off x="3204000" y="2125919"/>
            <a:ext cx="1544432" cy="1015663"/>
          </a:xfrm>
          <a:prstGeom prst="rect">
            <a:avLst/>
          </a:prstGeom>
          <a:solidFill>
            <a:schemeClr val="bg1">
              <a:alpha val="75000"/>
            </a:schemeClr>
          </a:solidFill>
        </p:spPr>
        <p:txBody>
          <a:bodyPr wrap="square">
            <a:spAutoFit/>
          </a:bodyPr>
          <a:lstStyle/>
          <a:p>
            <a:r>
              <a:rPr lang="de-DE" sz="1200" spc="-60" dirty="0"/>
              <a:t>Präzisierung der </a:t>
            </a:r>
            <a:r>
              <a:rPr lang="de-DE" sz="1200" spc="-60" dirty="0" smtClean="0"/>
              <a:t>Entwürfe zu einem städtebaulichen </a:t>
            </a:r>
            <a:r>
              <a:rPr lang="de-DE" sz="1200" spc="-60" dirty="0"/>
              <a:t>Rahmenplan, </a:t>
            </a:r>
            <a:endParaRPr lang="de-DE" sz="1200" spc="-60" dirty="0" smtClean="0"/>
          </a:p>
          <a:p>
            <a:r>
              <a:rPr lang="de-DE" sz="1200" spc="-60" dirty="0" smtClean="0"/>
              <a:t>ggf. Detailplanungen</a:t>
            </a:r>
            <a:endParaRPr lang="de-DE" sz="1200" spc="-60" dirty="0"/>
          </a:p>
        </p:txBody>
      </p:sp>
      <p:sp>
        <p:nvSpPr>
          <p:cNvPr id="66" name="Eingekerbter Richtungspfeil 4"/>
          <p:cNvSpPr>
            <a:spLocks/>
          </p:cNvSpPr>
          <p:nvPr/>
        </p:nvSpPr>
        <p:spPr bwMode="auto">
          <a:xfrm>
            <a:off x="6912000" y="1438824"/>
            <a:ext cx="1980000" cy="496933"/>
          </a:xfrm>
          <a:prstGeom prst="chevron">
            <a:avLst/>
          </a:prstGeom>
          <a:noFill/>
          <a:ln w="28575" cap="flat" cmpd="sng" algn="ctr">
            <a:solidFill>
              <a:srgbClr val="FBE109"/>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95363" rtl="0" eaLnBrk="1" fontAlgn="base" latinLnBrk="0" hangingPunct="1">
              <a:lnSpc>
                <a:spcPct val="90000"/>
              </a:lnSpc>
              <a:spcBef>
                <a:spcPct val="0"/>
              </a:spcBef>
              <a:spcAft>
                <a:spcPct val="0"/>
              </a:spcAft>
              <a:buClr>
                <a:schemeClr val="accent1"/>
              </a:buClr>
              <a:buSzTx/>
              <a:buFont typeface="Wingdings" pitchFamily="2" charset="2"/>
              <a:buNone/>
              <a:tabLst/>
            </a:pPr>
            <a:endParaRPr kumimoji="0" lang="de-DE" sz="3200" b="0" i="0" u="none" strike="noStrike" cap="none" normalizeH="0" baseline="0">
              <a:ln>
                <a:noFill/>
              </a:ln>
              <a:solidFill>
                <a:srgbClr val="8B711C"/>
              </a:solidFill>
              <a:effectLst/>
              <a:latin typeface="Arial Narrow" pitchFamily="34" charset="0"/>
            </a:endParaRPr>
          </a:p>
        </p:txBody>
      </p:sp>
      <p:sp>
        <p:nvSpPr>
          <p:cNvPr id="67" name="Rechteck 66"/>
          <p:cNvSpPr/>
          <p:nvPr/>
        </p:nvSpPr>
        <p:spPr>
          <a:xfrm>
            <a:off x="7308000" y="2111260"/>
            <a:ext cx="1691680" cy="461665"/>
          </a:xfrm>
          <a:prstGeom prst="rect">
            <a:avLst/>
          </a:prstGeom>
          <a:solidFill>
            <a:schemeClr val="bg1">
              <a:alpha val="75000"/>
            </a:schemeClr>
          </a:solidFill>
        </p:spPr>
        <p:txBody>
          <a:bodyPr wrap="square">
            <a:spAutoFit/>
          </a:bodyPr>
          <a:lstStyle/>
          <a:p>
            <a:r>
              <a:rPr lang="de-DE" sz="1200" spc="-60" dirty="0" smtClean="0"/>
              <a:t>Wettbewerbe</a:t>
            </a:r>
          </a:p>
          <a:p>
            <a:r>
              <a:rPr lang="de-DE" sz="1200" spc="-60" dirty="0" smtClean="0"/>
              <a:t>Architektur + Freiraum</a:t>
            </a:r>
            <a:endParaRPr lang="de-DE" sz="1200" spc="-60" dirty="0"/>
          </a:p>
        </p:txBody>
      </p:sp>
      <p:sp>
        <p:nvSpPr>
          <p:cNvPr id="68" name="Rechteck 67"/>
          <p:cNvSpPr/>
          <p:nvPr/>
        </p:nvSpPr>
        <p:spPr>
          <a:xfrm>
            <a:off x="7160042" y="1555527"/>
            <a:ext cx="1479693" cy="276999"/>
          </a:xfrm>
          <a:prstGeom prst="rect">
            <a:avLst/>
          </a:prstGeom>
        </p:spPr>
        <p:txBody>
          <a:bodyPr wrap="square">
            <a:spAutoFit/>
          </a:bodyPr>
          <a:lstStyle/>
          <a:p>
            <a:pPr algn="ctr"/>
            <a:r>
              <a:rPr lang="de-DE" sz="1200" b="1" dirty="0" smtClean="0"/>
              <a:t>Realisierung</a:t>
            </a:r>
            <a:endParaRPr lang="de-DE" sz="1200" b="1" dirty="0"/>
          </a:p>
        </p:txBody>
      </p:sp>
      <p:sp>
        <p:nvSpPr>
          <p:cNvPr id="69" name="Rechteck 68"/>
          <p:cNvSpPr/>
          <p:nvPr/>
        </p:nvSpPr>
        <p:spPr>
          <a:xfrm>
            <a:off x="7631901" y="1124159"/>
            <a:ext cx="364202" cy="369332"/>
          </a:xfrm>
          <a:prstGeom prst="rect">
            <a:avLst/>
          </a:prstGeom>
        </p:spPr>
        <p:txBody>
          <a:bodyPr wrap="none">
            <a:spAutoFit/>
          </a:bodyPr>
          <a:lstStyle/>
          <a:p>
            <a:r>
              <a:rPr lang="de-DE" b="1" dirty="0" smtClean="0">
                <a:solidFill>
                  <a:schemeClr val="bg1">
                    <a:lumMod val="65000"/>
                  </a:schemeClr>
                </a:solidFill>
                <a:latin typeface="Arial"/>
                <a:cs typeface="Arial"/>
              </a:rPr>
              <a:t>G</a:t>
            </a:r>
            <a:endParaRPr lang="de-DE" b="1" dirty="0">
              <a:solidFill>
                <a:schemeClr val="bg1">
                  <a:lumMod val="65000"/>
                </a:schemeClr>
              </a:solidFill>
              <a:latin typeface="Arial"/>
              <a:cs typeface="Arial"/>
            </a:endParaRPr>
          </a:p>
        </p:txBody>
      </p:sp>
      <p:sp>
        <p:nvSpPr>
          <p:cNvPr id="70" name="Textfeld 69"/>
          <p:cNvSpPr txBox="1"/>
          <p:nvPr/>
        </p:nvSpPr>
        <p:spPr>
          <a:xfrm>
            <a:off x="2687010" y="4587974"/>
            <a:ext cx="6277478" cy="276999"/>
          </a:xfrm>
          <a:prstGeom prst="rect">
            <a:avLst/>
          </a:prstGeom>
          <a:solidFill>
            <a:schemeClr val="bg1"/>
          </a:solidFill>
        </p:spPr>
        <p:txBody>
          <a:bodyPr wrap="square" rtlCol="0">
            <a:spAutoFit/>
          </a:bodyPr>
          <a:lstStyle/>
          <a:p>
            <a:r>
              <a:rPr lang="de-DE" sz="1200" b="1" spc="20" dirty="0" smtClean="0">
                <a:solidFill>
                  <a:srgbClr val="4A7EBB"/>
                </a:solidFill>
                <a:latin typeface="+mj-lt"/>
                <a:cs typeface="Arial"/>
              </a:rPr>
              <a:t>Mitwirkung: Stadtpolitik, Eigentümer/-innen, Bürger</a:t>
            </a:r>
            <a:r>
              <a:rPr lang="de-DE" sz="1200" b="1" spc="20" dirty="0">
                <a:solidFill>
                  <a:srgbClr val="4A7EBB"/>
                </a:solidFill>
                <a:latin typeface="+mj-lt"/>
                <a:cs typeface="Arial"/>
              </a:rPr>
              <a:t>/-</a:t>
            </a:r>
            <a:r>
              <a:rPr lang="de-DE" sz="1200" b="1" spc="20" dirty="0" smtClean="0">
                <a:solidFill>
                  <a:srgbClr val="4A7EBB"/>
                </a:solidFill>
                <a:latin typeface="+mj-lt"/>
                <a:cs typeface="Arial"/>
              </a:rPr>
              <a:t>innen, Fachämter</a:t>
            </a:r>
            <a:endParaRPr lang="de-DE" sz="1200" b="1" spc="20" dirty="0">
              <a:solidFill>
                <a:srgbClr val="4A7EBB"/>
              </a:solidFill>
              <a:latin typeface="+mj-lt"/>
              <a:cs typeface="Arial"/>
            </a:endParaRPr>
          </a:p>
        </p:txBody>
      </p:sp>
      <p:grpSp>
        <p:nvGrpSpPr>
          <p:cNvPr id="71" name="Gruppieren 1"/>
          <p:cNvGrpSpPr/>
          <p:nvPr/>
        </p:nvGrpSpPr>
        <p:grpSpPr>
          <a:xfrm>
            <a:off x="2142000" y="1089371"/>
            <a:ext cx="1080000" cy="846386"/>
            <a:chOff x="2124000" y="1849975"/>
            <a:chExt cx="1080000" cy="846386"/>
          </a:xfrm>
        </p:grpSpPr>
        <p:sp>
          <p:nvSpPr>
            <p:cNvPr id="72" name="Eingekerbter Richtungspfeil 4"/>
            <p:cNvSpPr/>
            <p:nvPr/>
          </p:nvSpPr>
          <p:spPr bwMode="auto">
            <a:xfrm>
              <a:off x="2124000" y="2199428"/>
              <a:ext cx="1080000" cy="496933"/>
            </a:xfrm>
            <a:prstGeom prst="chevron">
              <a:avLst/>
            </a:prstGeom>
            <a:solidFill>
              <a:srgbClr val="FFFFFF"/>
            </a:solidFill>
            <a:ln w="28575" cap="flat" cmpd="sng" algn="ctr">
              <a:solidFill>
                <a:srgbClr val="FBE109"/>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95363" rtl="0" eaLnBrk="1" fontAlgn="base" latinLnBrk="0" hangingPunct="1">
                <a:lnSpc>
                  <a:spcPct val="90000"/>
                </a:lnSpc>
                <a:spcBef>
                  <a:spcPct val="0"/>
                </a:spcBef>
                <a:spcAft>
                  <a:spcPct val="0"/>
                </a:spcAft>
                <a:buClr>
                  <a:schemeClr val="accent1"/>
                </a:buClr>
                <a:buSzTx/>
                <a:buFont typeface="Wingdings" pitchFamily="2" charset="2"/>
                <a:buNone/>
                <a:tabLst/>
              </a:pPr>
              <a:endParaRPr kumimoji="0" lang="de-DE" sz="3200" b="0" i="0" u="none" strike="noStrike" cap="none" normalizeH="0" baseline="0">
                <a:ln>
                  <a:noFill/>
                </a:ln>
                <a:solidFill>
                  <a:srgbClr val="8B711C"/>
                </a:solidFill>
                <a:effectLst/>
                <a:latin typeface="Arial Narrow" pitchFamily="34" charset="0"/>
              </a:endParaRPr>
            </a:p>
          </p:txBody>
        </p:sp>
        <p:sp>
          <p:nvSpPr>
            <p:cNvPr id="73" name="Rechteck 72"/>
            <p:cNvSpPr/>
            <p:nvPr/>
          </p:nvSpPr>
          <p:spPr>
            <a:xfrm>
              <a:off x="2405705" y="1849975"/>
              <a:ext cx="351378" cy="369332"/>
            </a:xfrm>
            <a:prstGeom prst="rect">
              <a:avLst/>
            </a:prstGeom>
          </p:spPr>
          <p:txBody>
            <a:bodyPr wrap="none">
              <a:spAutoFit/>
            </a:bodyPr>
            <a:lstStyle/>
            <a:p>
              <a:r>
                <a:rPr lang="de-DE" b="1" dirty="0" smtClean="0">
                  <a:solidFill>
                    <a:schemeClr val="bg1">
                      <a:lumMod val="65000"/>
                    </a:schemeClr>
                  </a:solidFill>
                  <a:latin typeface="Arial"/>
                  <a:cs typeface="Arial"/>
                </a:rPr>
                <a:t>D</a:t>
              </a:r>
              <a:endParaRPr lang="de-DE" b="1" dirty="0">
                <a:solidFill>
                  <a:schemeClr val="bg1">
                    <a:lumMod val="65000"/>
                  </a:schemeClr>
                </a:solidFill>
                <a:latin typeface="Arial"/>
                <a:cs typeface="Arial"/>
              </a:endParaRPr>
            </a:p>
          </p:txBody>
        </p:sp>
        <p:sp>
          <p:nvSpPr>
            <p:cNvPr id="74" name="Rechteck 73"/>
            <p:cNvSpPr/>
            <p:nvPr/>
          </p:nvSpPr>
          <p:spPr>
            <a:xfrm>
              <a:off x="2250000" y="2239186"/>
              <a:ext cx="772585" cy="430887"/>
            </a:xfrm>
            <a:prstGeom prst="rect">
              <a:avLst/>
            </a:prstGeom>
          </p:spPr>
          <p:txBody>
            <a:bodyPr wrap="square">
              <a:spAutoFit/>
            </a:bodyPr>
            <a:lstStyle/>
            <a:p>
              <a:pPr algn="ctr"/>
              <a:r>
                <a:rPr lang="de-DE" sz="1100" b="1" dirty="0" smtClean="0"/>
                <a:t>Doku-</a:t>
              </a:r>
            </a:p>
            <a:p>
              <a:pPr algn="ctr"/>
              <a:r>
                <a:rPr lang="de-DE" sz="1100" b="1" dirty="0" err="1" smtClean="0"/>
                <a:t>mentation</a:t>
              </a:r>
              <a:endParaRPr lang="de-DE" sz="1100" b="1" dirty="0"/>
            </a:p>
          </p:txBody>
        </p:sp>
      </p:grpSp>
    </p:spTree>
    <p:extLst>
      <p:ext uri="{BB962C8B-B14F-4D97-AF65-F5344CB8AC3E}">
        <p14:creationId xmlns:p14="http://schemas.microsoft.com/office/powerpoint/2010/main" val="33281531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914333"/>
            <a:ext cx="9144000" cy="1946269"/>
          </a:xfrm>
        </p:spPr>
        <p:txBody>
          <a:bodyPr>
            <a:normAutofit/>
          </a:bodyPr>
          <a:lstStyle/>
          <a:p>
            <a:pPr algn="ctr"/>
            <a:r>
              <a:rPr lang="de-DE" sz="4000" dirty="0" smtClean="0"/>
              <a:t>Baukultur und klimagerechtes Bauen</a:t>
            </a:r>
            <a:endParaRPr lang="de-DE" sz="4000" dirty="0"/>
          </a:p>
        </p:txBody>
      </p:sp>
    </p:spTree>
    <p:extLst>
      <p:ext uri="{BB962C8B-B14F-4D97-AF65-F5344CB8AC3E}">
        <p14:creationId xmlns:p14="http://schemas.microsoft.com/office/powerpoint/2010/main" val="35244423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a:xfrm>
            <a:off x="7528" y="4731990"/>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Dresdens „Gute Stube“ I Landeshauptstadt Dresden I Geschäftsbereich Stadtentwicklung, Bau, Verkehr und Liegenschaften I 7</a:t>
            </a: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 Februar 2022 </a:t>
            </a:r>
            <a:r>
              <a:rPr kumimoji="0" lang="de-DE" sz="900" b="0" i="0" u="none" strike="noStrike" kern="1200" cap="none" spc="0" normalizeH="0" baseline="0" noProof="0" dirty="0" smtClean="0">
                <a:ln>
                  <a:noFill/>
                </a:ln>
                <a:solidFill>
                  <a:prstClr val="black"/>
                </a:solidFill>
                <a:effectLst/>
                <a:uLnTx/>
                <a:uFillTx/>
                <a:latin typeface="Calibri"/>
                <a:ea typeface="+mn-ea"/>
                <a:cs typeface="+mn-cs"/>
              </a:rPr>
              <a:t>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Textfeld 1"/>
          <p:cNvSpPr txBox="1"/>
          <p:nvPr/>
        </p:nvSpPr>
        <p:spPr>
          <a:xfrm>
            <a:off x="8388424" y="339503"/>
            <a:ext cx="738664" cy="4392488"/>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C0504D">
                    <a:lumMod val="60000"/>
                    <a:lumOff val="40000"/>
                  </a:srgbClr>
                </a:solidFill>
                <a:effectLst/>
                <a:uLnTx/>
                <a:uFillTx/>
                <a:latin typeface="Calibri Light"/>
                <a:ea typeface="+mn-ea"/>
                <a:cs typeface="+mn-cs"/>
              </a:rPr>
              <a:t>Baukultur</a:t>
            </a:r>
          </a:p>
        </p:txBody>
      </p:sp>
      <p:pic>
        <p:nvPicPr>
          <p:cNvPr id="3" name="Grafik 2"/>
          <p:cNvPicPr>
            <a:picLocks noChangeAspect="1"/>
          </p:cNvPicPr>
          <p:nvPr/>
        </p:nvPicPr>
        <p:blipFill rotWithShape="1">
          <a:blip r:embed="rId3"/>
          <a:srcRect l="21904" r="22044"/>
          <a:stretch/>
        </p:blipFill>
        <p:spPr>
          <a:xfrm>
            <a:off x="683568" y="107124"/>
            <a:ext cx="4608512" cy="4624865"/>
          </a:xfrm>
          <a:prstGeom prst="rect">
            <a:avLst/>
          </a:prstGeom>
        </p:spPr>
      </p:pic>
      <p:pic>
        <p:nvPicPr>
          <p:cNvPr id="7" name="Grafik 6"/>
          <p:cNvPicPr>
            <a:picLocks noChangeAspect="1"/>
          </p:cNvPicPr>
          <p:nvPr/>
        </p:nvPicPr>
        <p:blipFill rotWithShape="1">
          <a:blip r:embed="rId4"/>
          <a:srcRect l="68113" t="13655" r="4325"/>
          <a:stretch/>
        </p:blipFill>
        <p:spPr>
          <a:xfrm>
            <a:off x="5436096" y="88714"/>
            <a:ext cx="2736304" cy="4643275"/>
          </a:xfrm>
          <a:prstGeom prst="rect">
            <a:avLst/>
          </a:prstGeom>
        </p:spPr>
      </p:pic>
    </p:spTree>
    <p:extLst>
      <p:ext uri="{BB962C8B-B14F-4D97-AF65-F5344CB8AC3E}">
        <p14:creationId xmlns:p14="http://schemas.microsoft.com/office/powerpoint/2010/main" val="8445902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a:xfrm>
            <a:off x="0" y="0"/>
            <a:ext cx="9144000" cy="700088"/>
          </a:xfrm>
          <a:solidFill>
            <a:srgbClr val="FFED00"/>
          </a:solidFill>
        </p:spPr>
        <p:txBody>
          <a:bodyPr>
            <a:normAutofit fontScale="90000"/>
          </a:bodyPr>
          <a:lstStyle/>
          <a:p>
            <a:pPr eaLnBrk="0" fontAlgn="base" hangingPunct="0">
              <a:spcBef>
                <a:spcPts val="200"/>
              </a:spcBef>
              <a:spcAft>
                <a:spcPct val="0"/>
              </a:spcAft>
              <a:defRPr/>
            </a:pPr>
            <a:r>
              <a:rPr lang="de-DE" sz="3600" dirty="0" smtClean="0"/>
              <a:t>Gestaltungsleitlinie </a:t>
            </a:r>
            <a:r>
              <a:rPr lang="de-DE" sz="3600" dirty="0"/>
              <a:t>für Architektur und Stadtraum</a:t>
            </a:r>
          </a:p>
        </p:txBody>
      </p:sp>
      <p:sp>
        <p:nvSpPr>
          <p:cNvPr id="12" name="Untertitel 2"/>
          <p:cNvSpPr txBox="1">
            <a:spLocks/>
          </p:cNvSpPr>
          <p:nvPr/>
        </p:nvSpPr>
        <p:spPr>
          <a:xfrm>
            <a:off x="81715" y="822015"/>
            <a:ext cx="8420259" cy="3963993"/>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de-DE" sz="2000" b="1" dirty="0" smtClean="0">
                <a:solidFill>
                  <a:schemeClr val="tx1"/>
                </a:solidFill>
                <a:latin typeface="+mj-lt"/>
              </a:rPr>
              <a:t>Gestaltungsleitlinie</a:t>
            </a:r>
          </a:p>
          <a:p>
            <a:pPr algn="l"/>
            <a:r>
              <a:rPr lang="de-DE" sz="2000" dirty="0" smtClean="0">
                <a:solidFill>
                  <a:schemeClr val="tx1"/>
                </a:solidFill>
                <a:latin typeface="+mj-lt"/>
              </a:rPr>
              <a:t>enthält </a:t>
            </a:r>
          </a:p>
          <a:p>
            <a:pPr algn="l"/>
            <a:endParaRPr lang="de-DE" sz="2000" dirty="0" smtClean="0">
              <a:solidFill>
                <a:schemeClr val="tx1"/>
              </a:solidFill>
              <a:latin typeface="+mj-lt"/>
            </a:endParaRPr>
          </a:p>
          <a:p>
            <a:pPr marL="342900" indent="-342900" algn="l">
              <a:buFont typeface="Arial" panose="020B0604020202020204" pitchFamily="34" charset="0"/>
              <a:buChar char="•"/>
            </a:pPr>
            <a:r>
              <a:rPr lang="de-DE" sz="2000" dirty="0" smtClean="0">
                <a:solidFill>
                  <a:schemeClr val="tx1"/>
                </a:solidFill>
                <a:latin typeface="+mj-lt"/>
              </a:rPr>
              <a:t>Baukulturelle Grundsätze </a:t>
            </a:r>
          </a:p>
          <a:p>
            <a:pPr marL="342900" indent="-342900" algn="l">
              <a:buFont typeface="Arial" panose="020B0604020202020204" pitchFamily="34" charset="0"/>
              <a:buChar char="•"/>
            </a:pPr>
            <a:r>
              <a:rPr lang="de-DE" sz="2000" dirty="0" smtClean="0">
                <a:solidFill>
                  <a:schemeClr val="tx1"/>
                </a:solidFill>
                <a:latin typeface="+mj-lt"/>
              </a:rPr>
              <a:t>Stadträumliche Prinzipien </a:t>
            </a:r>
          </a:p>
          <a:p>
            <a:pPr marL="342900" indent="-342900" algn="l">
              <a:buFont typeface="Arial" panose="020B0604020202020204" pitchFamily="34" charset="0"/>
              <a:buChar char="•"/>
            </a:pPr>
            <a:r>
              <a:rPr lang="de-DE" sz="2000" dirty="0" smtClean="0">
                <a:solidFill>
                  <a:schemeClr val="tx1"/>
                </a:solidFill>
                <a:latin typeface="+mj-lt"/>
              </a:rPr>
              <a:t>Städtebauliche Prinzipien</a:t>
            </a:r>
          </a:p>
          <a:p>
            <a:pPr marL="342900" indent="-342900" algn="l">
              <a:buFont typeface="Arial" panose="020B0604020202020204" pitchFamily="34" charset="0"/>
              <a:buChar char="•"/>
            </a:pPr>
            <a:r>
              <a:rPr lang="de-DE" sz="2000" dirty="0" smtClean="0">
                <a:solidFill>
                  <a:schemeClr val="tx1"/>
                </a:solidFill>
                <a:latin typeface="+mj-lt"/>
              </a:rPr>
              <a:t>Gebäudebezogene Prinzipien  </a:t>
            </a:r>
          </a:p>
          <a:p>
            <a:pPr marL="342900" indent="-342900" algn="l">
              <a:buFont typeface="Arial" panose="020B0604020202020204" pitchFamily="34" charset="0"/>
              <a:buChar char="•"/>
            </a:pPr>
            <a:r>
              <a:rPr lang="de-DE" sz="2000" dirty="0" smtClean="0">
                <a:solidFill>
                  <a:schemeClr val="tx1"/>
                </a:solidFill>
                <a:latin typeface="+mj-lt"/>
              </a:rPr>
              <a:t>Stadtstrukturtypen Dresdens </a:t>
            </a:r>
            <a:endParaRPr lang="de-DE" sz="1800" dirty="0" smtClean="0">
              <a:solidFill>
                <a:schemeClr val="tx1"/>
              </a:solidFill>
              <a:latin typeface="+mj-lt"/>
            </a:endParaRPr>
          </a:p>
        </p:txBody>
      </p:sp>
      <p:pic>
        <p:nvPicPr>
          <p:cNvPr id="2" name="Grafik 1"/>
          <p:cNvPicPr>
            <a:picLocks noChangeAspect="1"/>
          </p:cNvPicPr>
          <p:nvPr/>
        </p:nvPicPr>
        <p:blipFill>
          <a:blip r:embed="rId3"/>
          <a:stretch>
            <a:fillRect/>
          </a:stretch>
        </p:blipFill>
        <p:spPr>
          <a:xfrm>
            <a:off x="5492098" y="1040724"/>
            <a:ext cx="3651902" cy="3475714"/>
          </a:xfrm>
          <a:prstGeom prst="rect">
            <a:avLst/>
          </a:prstGeom>
        </p:spPr>
      </p:pic>
    </p:spTree>
    <p:extLst>
      <p:ext uri="{BB962C8B-B14F-4D97-AF65-F5344CB8AC3E}">
        <p14:creationId xmlns:p14="http://schemas.microsoft.com/office/powerpoint/2010/main" val="34140183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a:xfrm>
            <a:off x="7528" y="4731990"/>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Dresdens „Gute Stube“ I Landeshauptstadt Dresden I Geschäftsbereich Stadtentwicklung, Bau, Verkehr und Liegenschaften I 7</a:t>
            </a: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 Februar 2022 </a:t>
            </a:r>
            <a:r>
              <a:rPr kumimoji="0" lang="de-DE" sz="900" b="0" i="0" u="none" strike="noStrike" kern="1200" cap="none" spc="0" normalizeH="0" baseline="0" noProof="0" dirty="0" smtClean="0">
                <a:ln>
                  <a:noFill/>
                </a:ln>
                <a:solidFill>
                  <a:prstClr val="black"/>
                </a:solidFill>
                <a:effectLst/>
                <a:uLnTx/>
                <a:uFillTx/>
                <a:latin typeface="Calibri"/>
                <a:ea typeface="+mn-ea"/>
                <a:cs typeface="+mn-cs"/>
              </a:rPr>
              <a:t>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3" name="Titel 1"/>
          <p:cNvSpPr txBox="1">
            <a:spLocks/>
          </p:cNvSpPr>
          <p:nvPr/>
        </p:nvSpPr>
        <p:spPr>
          <a:xfrm>
            <a:off x="16210" y="267494"/>
            <a:ext cx="9236310"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smtClean="0">
                <a:ln>
                  <a:noFill/>
                </a:ln>
                <a:solidFill>
                  <a:prstClr val="black"/>
                </a:solidFill>
                <a:effectLst/>
                <a:uLnTx/>
                <a:uFillTx/>
                <a:latin typeface="Calibri"/>
                <a:ea typeface="+mj-ea"/>
                <a:cs typeface="+mj-cs"/>
              </a:rPr>
              <a:t>Die Gestaltungsleitlinie für Architektur und Stadtraum in Dresden</a:t>
            </a:r>
            <a:endParaRPr kumimoji="0" lang="de-DE" sz="3600" b="0" i="0" u="none" strike="noStrike" kern="1200" cap="none" spc="0" normalizeH="0" baseline="0" noProof="0" dirty="0">
              <a:ln>
                <a:noFill/>
              </a:ln>
              <a:solidFill>
                <a:prstClr val="black"/>
              </a:solidFill>
              <a:effectLst/>
              <a:uLnTx/>
              <a:uFillTx/>
              <a:latin typeface="Calibri"/>
              <a:ea typeface="+mj-ea"/>
              <a:cs typeface="+mj-cs"/>
            </a:endParaRPr>
          </a:p>
        </p:txBody>
      </p:sp>
      <p:sp>
        <p:nvSpPr>
          <p:cNvPr id="6" name="Rechteck 5"/>
          <p:cNvSpPr/>
          <p:nvPr/>
        </p:nvSpPr>
        <p:spPr>
          <a:xfrm>
            <a:off x="509642" y="1563638"/>
            <a:ext cx="7950790" cy="332398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hohes Interesse von Stadtrat und Bürgerschaft an Baukultur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vom Stadtrat 2019 beauftragt und vom Amt für Stadtplan-</a:t>
            </a:r>
            <a:r>
              <a:rPr kumimoji="0" lang="de-DE" sz="2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ung</a:t>
            </a: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und Mobilität 2021 erarbeitet; noch nicht beschlossen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Inhalt: Leitplanken </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und Grundlagen der </a:t>
            </a: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Stadtgestaltung</a:t>
            </a: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Ziel: Förderung der Bauqualität auch in Details bei der Herstellung neuer Bauwerke, gewerblicher u. Wohnungsbau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Integration der Themen: Wie baut man nachhaltig und </a:t>
            </a:r>
            <a:r>
              <a:rPr kumimoji="0" lang="de-DE" sz="2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klimaresilient</a:t>
            </a:r>
            <a:endPar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feld 1"/>
          <p:cNvSpPr txBox="1"/>
          <p:nvPr/>
        </p:nvSpPr>
        <p:spPr>
          <a:xfrm>
            <a:off x="8388424" y="339503"/>
            <a:ext cx="738664" cy="4392488"/>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C0504D">
                    <a:lumMod val="60000"/>
                    <a:lumOff val="40000"/>
                  </a:srgbClr>
                </a:solidFill>
                <a:effectLst/>
                <a:uLnTx/>
                <a:uFillTx/>
                <a:latin typeface="Calibri Light"/>
                <a:ea typeface="+mn-ea"/>
                <a:cs typeface="+mn-cs"/>
              </a:rPr>
              <a:t>Baukultur</a:t>
            </a:r>
          </a:p>
        </p:txBody>
      </p:sp>
    </p:spTree>
    <p:extLst>
      <p:ext uri="{BB962C8B-B14F-4D97-AF65-F5344CB8AC3E}">
        <p14:creationId xmlns:p14="http://schemas.microsoft.com/office/powerpoint/2010/main" val="35553744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a:xfrm>
            <a:off x="7528" y="4731990"/>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Dresdens „Gute Stube“ I Landeshauptstadt Dresden I Geschäftsbereich Stadtentwicklung, Bau, Verkehr und Liegenschaften I 7</a:t>
            </a: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 Februar 2022 </a:t>
            </a:r>
            <a:r>
              <a:rPr kumimoji="0" lang="de-DE" sz="900" b="0" i="0" u="none" strike="noStrike" kern="1200" cap="none" spc="0" normalizeH="0" baseline="0" noProof="0" dirty="0" smtClean="0">
                <a:ln>
                  <a:noFill/>
                </a:ln>
                <a:solidFill>
                  <a:prstClr val="black"/>
                </a:solidFill>
                <a:effectLst/>
                <a:uLnTx/>
                <a:uFillTx/>
                <a:latin typeface="Calibri"/>
                <a:ea typeface="+mn-ea"/>
                <a:cs typeface="+mn-cs"/>
              </a:rPr>
              <a:t>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3" name="Titel 1"/>
          <p:cNvSpPr txBox="1">
            <a:spLocks/>
          </p:cNvSpPr>
          <p:nvPr/>
        </p:nvSpPr>
        <p:spPr>
          <a:xfrm>
            <a:off x="16210" y="267494"/>
            <a:ext cx="9236310"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smtClean="0">
                <a:ln>
                  <a:noFill/>
                </a:ln>
                <a:solidFill>
                  <a:prstClr val="black"/>
                </a:solidFill>
                <a:effectLst/>
                <a:uLnTx/>
                <a:uFillTx/>
                <a:latin typeface="Calibri"/>
                <a:ea typeface="+mj-ea"/>
                <a:cs typeface="+mj-cs"/>
              </a:rPr>
              <a:t>Anlassgebend in 2019 war…</a:t>
            </a:r>
            <a:endParaRPr kumimoji="0" lang="de-DE" sz="3600" b="0" i="0" u="none" strike="noStrike" kern="1200" cap="none" spc="0" normalizeH="0" baseline="0" noProof="0" dirty="0">
              <a:ln>
                <a:noFill/>
              </a:ln>
              <a:solidFill>
                <a:prstClr val="black"/>
              </a:solidFill>
              <a:effectLst/>
              <a:uLnTx/>
              <a:uFillTx/>
              <a:latin typeface="Calibri"/>
              <a:ea typeface="+mj-ea"/>
              <a:cs typeface="+mj-cs"/>
            </a:endParaRPr>
          </a:p>
        </p:txBody>
      </p:sp>
      <p:sp>
        <p:nvSpPr>
          <p:cNvPr id="2" name="Textfeld 1"/>
          <p:cNvSpPr txBox="1"/>
          <p:nvPr/>
        </p:nvSpPr>
        <p:spPr>
          <a:xfrm>
            <a:off x="8388424" y="339503"/>
            <a:ext cx="738664" cy="4392488"/>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C0504D">
                    <a:lumMod val="60000"/>
                    <a:lumOff val="40000"/>
                  </a:srgbClr>
                </a:solidFill>
                <a:effectLst/>
                <a:uLnTx/>
                <a:uFillTx/>
                <a:latin typeface="Calibri Light"/>
                <a:ea typeface="+mn-ea"/>
                <a:cs typeface="+mn-cs"/>
              </a:rPr>
              <a:t>Baukultur</a:t>
            </a:r>
          </a:p>
        </p:txBody>
      </p:sp>
      <p:sp>
        <p:nvSpPr>
          <p:cNvPr id="7" name="Inhaltsplatzhalter 2"/>
          <p:cNvSpPr txBox="1">
            <a:spLocks/>
          </p:cNvSpPr>
          <p:nvPr/>
        </p:nvSpPr>
        <p:spPr>
          <a:xfrm>
            <a:off x="453560" y="1062721"/>
            <a:ext cx="7488832" cy="3544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6198" marR="0" lvl="0" indent="-246198" algn="l" defTabSz="914400" rtl="0" eaLnBrk="1" fontAlgn="auto" latinLnBrk="0" hangingPunct="1">
              <a:lnSpc>
                <a:spcPct val="100000"/>
              </a:lnSpc>
              <a:spcBef>
                <a:spcPct val="20000"/>
              </a:spcBef>
              <a:spcAft>
                <a:spcPts val="0"/>
              </a:spcAft>
              <a:buClrTx/>
              <a:buSzTx/>
              <a:buFont typeface="Arial" pitchFamily="34" charset="0"/>
              <a:buChar char="•"/>
              <a:tabLst>
                <a:tab pos="233241" algn="l"/>
                <a:tab pos="246198" algn="l"/>
              </a:tabLst>
              <a:defRPr/>
            </a:pPr>
            <a:r>
              <a:rPr kumimoji="0" lang="de-DE" sz="2400" b="0" i="0" u="none" strike="noStrike" kern="1200" cap="none" spc="0" normalizeH="0" baseline="0" noProof="0" dirty="0" smtClean="0">
                <a:ln>
                  <a:noFill/>
                </a:ln>
                <a:solidFill>
                  <a:prstClr val="black"/>
                </a:solidFill>
                <a:effectLst/>
                <a:uLnTx/>
                <a:uFillTx/>
                <a:latin typeface="Calibri"/>
                <a:ea typeface="+mn-ea"/>
                <a:cs typeface="+mn-cs"/>
              </a:rPr>
              <a:t>Kritik der Öffentlichkeit an Gestaltung der Stadt/ Häuser in Dresden </a:t>
            </a:r>
          </a:p>
          <a:p>
            <a:pPr marL="246198" marR="0" lvl="0" indent="-246198" algn="l" defTabSz="914400" rtl="0" eaLnBrk="1" fontAlgn="auto" latinLnBrk="0" hangingPunct="1">
              <a:lnSpc>
                <a:spcPct val="100000"/>
              </a:lnSpc>
              <a:spcBef>
                <a:spcPct val="20000"/>
              </a:spcBef>
              <a:spcAft>
                <a:spcPts val="0"/>
              </a:spcAft>
              <a:buClrTx/>
              <a:buSzTx/>
              <a:buFont typeface="Arial" pitchFamily="34" charset="0"/>
              <a:buChar char="•"/>
              <a:tabLst>
                <a:tab pos="233241" algn="l"/>
                <a:tab pos="246198" algn="l"/>
              </a:tabLst>
              <a:defRPr/>
            </a:pPr>
            <a:r>
              <a:rPr kumimoji="0" lang="de-DE" sz="2400" b="0" i="0" u="none" strike="noStrike" kern="1200" cap="none" spc="0" normalizeH="0" baseline="0" noProof="0" dirty="0" smtClean="0">
                <a:ln>
                  <a:noFill/>
                </a:ln>
                <a:solidFill>
                  <a:prstClr val="black"/>
                </a:solidFill>
                <a:effectLst/>
                <a:uLnTx/>
                <a:uFillTx/>
                <a:latin typeface="Calibri"/>
                <a:ea typeface="+mn-ea"/>
                <a:cs typeface="+mn-cs"/>
              </a:rPr>
              <a:t>Erwartung der Bürger an die Verwaltung, sich gestaltungskompetent zu verhalten!</a:t>
            </a:r>
          </a:p>
          <a:p>
            <a:pPr marL="246198" marR="0" lvl="0" indent="-246198" algn="l" defTabSz="914400" rtl="0" eaLnBrk="1" fontAlgn="auto" latinLnBrk="0" hangingPunct="1">
              <a:lnSpc>
                <a:spcPct val="100000"/>
              </a:lnSpc>
              <a:spcBef>
                <a:spcPct val="20000"/>
              </a:spcBef>
              <a:spcAft>
                <a:spcPts val="0"/>
              </a:spcAft>
              <a:buClrTx/>
              <a:buSzTx/>
              <a:buFont typeface="Arial" pitchFamily="34" charset="0"/>
              <a:buChar char="•"/>
              <a:tabLst>
                <a:tab pos="233241" algn="l"/>
                <a:tab pos="246198" algn="l"/>
              </a:tabLst>
              <a:defRPr/>
            </a:pPr>
            <a:r>
              <a:rPr kumimoji="0" lang="de-DE" sz="2400" b="0" i="0" u="none" strike="noStrike" kern="1200" cap="none" spc="0" normalizeH="0" baseline="0" noProof="0" dirty="0" smtClean="0">
                <a:ln>
                  <a:noFill/>
                </a:ln>
                <a:solidFill>
                  <a:prstClr val="black"/>
                </a:solidFill>
                <a:effectLst/>
                <a:uLnTx/>
                <a:uFillTx/>
                <a:latin typeface="Calibri"/>
                <a:ea typeface="+mn-ea"/>
                <a:cs typeface="+mn-cs"/>
              </a:rPr>
              <a:t>Konkreter: Erwartung an das Amt für Stadtplanung und Mobilität bestimmte Bauformen zu verbieten! Insbesondere in 34 BauGB- Fällen und wenn nicht, dann spätestens über Bebauungsplanverfahren. </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233241" algn="l"/>
                <a:tab pos="246198" algn="l"/>
              </a:tabLst>
              <a:defRPr/>
            </a:pPr>
            <a:r>
              <a:rPr kumimoji="0" lang="de-DE" sz="2400" b="0" i="0" u="none" strike="noStrike" kern="1200" cap="none" spc="0" normalizeH="0" baseline="0" noProof="0" dirty="0" smtClean="0">
                <a:ln>
                  <a:noFill/>
                </a:ln>
                <a:solidFill>
                  <a:prstClr val="black"/>
                </a:solidFill>
                <a:effectLst/>
                <a:uLnTx/>
                <a:uFillTx/>
                <a:latin typeface="Calibri Light"/>
                <a:ea typeface="+mn-ea"/>
                <a:cs typeface="+mn-cs"/>
              </a:rPr>
              <a:t>Beispiele, die öffentlich die Debatte erregten…</a:t>
            </a:r>
          </a:p>
          <a:p>
            <a:pPr marL="246198" marR="0" lvl="0" indent="-246198" algn="l" defTabSz="914400" rtl="0" eaLnBrk="1" fontAlgn="auto" latinLnBrk="0" hangingPunct="1">
              <a:lnSpc>
                <a:spcPct val="100000"/>
              </a:lnSpc>
              <a:spcBef>
                <a:spcPct val="20000"/>
              </a:spcBef>
              <a:spcAft>
                <a:spcPts val="0"/>
              </a:spcAft>
              <a:buClrTx/>
              <a:buSzTx/>
              <a:buFont typeface="Arial" pitchFamily="34" charset="0"/>
              <a:buChar char="•"/>
              <a:tabLst>
                <a:tab pos="233241" algn="l"/>
                <a:tab pos="246198" algn="l"/>
              </a:tabLst>
              <a:defRPr/>
            </a:pPr>
            <a:endParaRPr kumimoji="0" lang="de-DE" sz="1632"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7567700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Calibri"/>
                <a:ea typeface="+mj-ea"/>
                <a:cs typeface="+mj-cs"/>
              </a:rPr>
              <a:t>Die Gestaltungskommission Dresden</a:t>
            </a: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Dresdens „Gute Stube“ I Landeshauptstadt Dresden I Geschäftsbereich Stadtentwicklung, Bau, Verkehr und Liegenschaften I 7</a:t>
            </a: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 Februar 2022 </a:t>
            </a:r>
            <a:r>
              <a:rPr kumimoji="0" lang="de-DE" sz="900" b="0" i="0" u="none" strike="noStrike" kern="1200" cap="none" spc="0" normalizeH="0" baseline="0" noProof="0" dirty="0" smtClean="0">
                <a:ln>
                  <a:noFill/>
                </a:ln>
                <a:solidFill>
                  <a:prstClr val="black"/>
                </a:solidFill>
                <a:effectLst/>
                <a:uLnTx/>
                <a:uFillTx/>
                <a:latin typeface="Calibri"/>
                <a:ea typeface="+mn-ea"/>
                <a:cs typeface="+mn-cs"/>
              </a:rPr>
              <a:t>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Rechteck 1"/>
          <p:cNvSpPr/>
          <p:nvPr/>
        </p:nvSpPr>
        <p:spPr>
          <a:xfrm>
            <a:off x="509642" y="987574"/>
            <a:ext cx="8022798"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Unterstützung durch die berufene Gestaltungskommission Dresden seit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Die </a:t>
            </a:r>
            <a:r>
              <a:rPr kumimoji="0" lang="de-DE"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Gestaltungskommission soll </a:t>
            </a:r>
            <a:r>
              <a:rPr kumimoji="0" lang="de-DE" sz="2400" b="0"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…Baukultur </a:t>
            </a:r>
            <a:r>
              <a:rPr kumimoji="0" lang="de-DE"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im Prozess des Planens und </a:t>
            </a:r>
            <a:r>
              <a:rPr kumimoji="0" lang="de-DE" sz="2400" b="0"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Bauens und Baukunst </a:t>
            </a:r>
            <a:r>
              <a:rPr kumimoji="0" lang="de-DE"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befördern.</a:t>
            </a:r>
            <a:br>
              <a:rPr kumimoji="0" lang="de-DE"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de-DE" sz="2400" b="0"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Die </a:t>
            </a:r>
            <a:r>
              <a:rPr kumimoji="0" lang="de-DE"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Gestaltungskommission Dresden unterstützt als </a:t>
            </a:r>
            <a:r>
              <a:rPr kumimoji="0" lang="de-DE" sz="2400" b="0" i="1"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unabhän-giges</a:t>
            </a:r>
            <a:r>
              <a:rPr kumimoji="0" lang="de-DE" sz="2400" b="0"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Sachverständigengremium </a:t>
            </a:r>
            <a:r>
              <a:rPr kumimoji="0" lang="de-DE"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durch fachlich kompetente Empfehlungen den Oberbürgermeister, die Verwaltung, Bauwillige sowie Planerinnen und Planer bei der Gestaltung und Einschätzung von städtebaulich-architektonisch </a:t>
            </a:r>
            <a:r>
              <a:rPr kumimoji="0" lang="de-DE" sz="2400" b="0" i="1"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bedeut</a:t>
            </a:r>
            <a:r>
              <a:rPr kumimoji="0" lang="de-DE" sz="2400" b="0"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-samen</a:t>
            </a:r>
            <a:r>
              <a:rPr kumimoji="0" lang="de-DE"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stadtbildprägenden Vorhaben. </a:t>
            </a:r>
            <a:endParaRPr kumimoji="0" lang="de-DE" sz="2400" b="0"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a:t>
            </a:r>
            <a:endParaRPr kumimoji="0" lang="de-DE"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 name="Textfeld 5"/>
          <p:cNvSpPr txBox="1"/>
          <p:nvPr/>
        </p:nvSpPr>
        <p:spPr>
          <a:xfrm>
            <a:off x="8388424" y="339503"/>
            <a:ext cx="738664" cy="4392488"/>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C0504D">
                    <a:lumMod val="60000"/>
                    <a:lumOff val="40000"/>
                  </a:srgbClr>
                </a:solidFill>
                <a:effectLst/>
                <a:uLnTx/>
                <a:uFillTx/>
                <a:latin typeface="Calibri Light"/>
                <a:ea typeface="+mn-ea"/>
                <a:cs typeface="+mn-cs"/>
              </a:rPr>
              <a:t>Baukultur</a:t>
            </a:r>
          </a:p>
        </p:txBody>
      </p:sp>
    </p:spTree>
    <p:extLst>
      <p:ext uri="{BB962C8B-B14F-4D97-AF65-F5344CB8AC3E}">
        <p14:creationId xmlns:p14="http://schemas.microsoft.com/office/powerpoint/2010/main" val="6759842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448" y="339502"/>
            <a:ext cx="9164302" cy="79208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Calibri"/>
                <a:ea typeface="+mj-ea"/>
                <a:cs typeface="+mj-cs"/>
              </a:rPr>
              <a:t>Die Gestaltungskommission Dresden</a:t>
            </a:r>
          </a:p>
        </p:txBody>
      </p:sp>
      <p:sp>
        <p:nvSpPr>
          <p:cNvPr id="8" name="Fußzeilenplatzhalter 3"/>
          <p:cNvSpPr>
            <a:spLocks noGrp="1"/>
          </p:cNvSpPr>
          <p:nvPr>
            <p:ph type="ftr" sz="quarter" idx="11"/>
          </p:nvPr>
        </p:nvSpPr>
        <p:spPr>
          <a:xfrm>
            <a:off x="7528" y="4731990"/>
            <a:ext cx="9167750" cy="424124"/>
          </a:xfrm>
        </p:spPr>
        <p:txBody>
          <a:bodyPr lIns="576000" rIns="576000" bIns="216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prstClr val="black"/>
                </a:solidFill>
                <a:effectLst/>
                <a:uLnTx/>
                <a:uFillTx/>
                <a:latin typeface="Calibri"/>
                <a:ea typeface="+mn-ea"/>
                <a:cs typeface="+mn-cs"/>
              </a:rPr>
              <a:t>Herausforderungen der Innenstadt I Landeshauptstadt Dresden I Geschäftsbereich Stadtentwicklung, Bau, Verkehr und Liegenschaften I 7</a:t>
            </a:r>
            <a:r>
              <a:rPr kumimoji="0" lang="de-DE" sz="900" b="0" i="0" u="none" strike="noStrike" kern="1200" cap="none" spc="0" normalizeH="0" baseline="0" noProof="0" dirty="0" smtClean="0">
                <a:ln>
                  <a:noFill/>
                </a:ln>
                <a:solidFill>
                  <a:prstClr val="black"/>
                </a:solidFill>
                <a:effectLst/>
                <a:uLnTx/>
                <a:uFillTx/>
                <a:latin typeface="Calibri Light"/>
                <a:ea typeface="+mn-ea"/>
                <a:cs typeface="+mn-cs"/>
              </a:rPr>
              <a:t>. Februar 2022 </a:t>
            </a:r>
            <a:r>
              <a:rPr kumimoji="0" lang="de-DE" sz="900" b="0" i="0" u="none" strike="noStrike" kern="1200" cap="none" spc="0" normalizeH="0" baseline="0" noProof="0" dirty="0" smtClean="0">
                <a:ln>
                  <a:noFill/>
                </a:ln>
                <a:solidFill>
                  <a:prstClr val="black"/>
                </a:solidFill>
                <a:effectLst/>
                <a:uLnTx/>
                <a:uFillTx/>
                <a:latin typeface="Calibri"/>
                <a:ea typeface="+mn-ea"/>
                <a:cs typeface="+mn-cs"/>
              </a:rPr>
              <a:t>I Folie </a:t>
            </a:r>
            <a:fld id="{F49D3726-55E6-44C2-B598-B30BF1EC2316}" type="slidenum">
              <a:rPr kumimoji="0" lang="de-DE" sz="9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de-DE" sz="9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Untertitel 2"/>
          <p:cNvSpPr txBox="1">
            <a:spLocks/>
          </p:cNvSpPr>
          <p:nvPr/>
        </p:nvSpPr>
        <p:spPr>
          <a:xfrm>
            <a:off x="7528" y="1102179"/>
            <a:ext cx="8892480" cy="2998447"/>
          </a:xfrm>
          <a:prstGeom prst="rect">
            <a:avLst/>
          </a:prstGeom>
        </p:spPr>
        <p:txBody>
          <a:bodyPr vert="horz" lIns="612000" tIns="45720" rIns="61200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Light"/>
                <a:ea typeface="+mn-ea"/>
                <a:cs typeface="+mn-cs"/>
              </a:rPr>
              <a:t>Einberufung </a:t>
            </a:r>
            <a:r>
              <a:rPr kumimoji="0" lang="de-DE" sz="2400" b="0" i="0" u="none" strike="noStrike" kern="1200" cap="none" spc="0" normalizeH="0" baseline="0" noProof="0" dirty="0">
                <a:ln>
                  <a:noFill/>
                </a:ln>
                <a:solidFill>
                  <a:prstClr val="black"/>
                </a:solidFill>
                <a:effectLst/>
                <a:uLnTx/>
                <a:uFillTx/>
                <a:latin typeface="Calibri Light"/>
                <a:ea typeface="+mn-ea"/>
                <a:cs typeface="+mn-cs"/>
              </a:rPr>
              <a:t>d</a:t>
            </a:r>
            <a:r>
              <a:rPr kumimoji="0" lang="de-DE" sz="2400" b="0" i="0" u="none" strike="noStrike" kern="1200" cap="none" spc="0" normalizeH="0" baseline="0" noProof="0" dirty="0" smtClean="0">
                <a:ln>
                  <a:noFill/>
                </a:ln>
                <a:solidFill>
                  <a:prstClr val="black"/>
                </a:solidFill>
                <a:effectLst/>
                <a:uLnTx/>
                <a:uFillTx/>
                <a:latin typeface="Calibri Light"/>
                <a:ea typeface="+mn-ea"/>
                <a:cs typeface="+mn-cs"/>
              </a:rPr>
              <a:t>er Gestaltungskommission auf Grundlage eines Stadtratsantrags im Jahr 2016</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Light"/>
                <a:ea typeface="+mn-ea"/>
                <a:cs typeface="+mn-cs"/>
              </a:rPr>
              <a:t>fünf externe stimmberechtigte Mitglieder</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Light"/>
                <a:ea typeface="+mn-ea"/>
                <a:cs typeface="+mn-cs"/>
              </a:rPr>
              <a:t>beratende Mitglieder (Baubürgermeister + Mitglieder aus den Fraktionen des Stadtrats)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Light"/>
                <a:ea typeface="+mn-ea"/>
                <a:cs typeface="+mn-cs"/>
              </a:rPr>
              <a:t>tagt 5 mal jährlich öffentlich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smtClean="0">
                <a:ln>
                  <a:noFill/>
                </a:ln>
                <a:solidFill>
                  <a:prstClr val="black"/>
                </a:solidFill>
                <a:effectLst/>
                <a:uLnTx/>
                <a:uFillTx/>
                <a:latin typeface="Calibri Light"/>
                <a:ea typeface="+mn-ea"/>
                <a:cs typeface="+mn-cs"/>
              </a:rPr>
              <a:t>Vorschlagsrecht für Projekte kommen aus der Verwaltung, eigene städtische Vorhaben werden auch beraten</a:t>
            </a:r>
          </a:p>
        </p:txBody>
      </p:sp>
      <p:sp>
        <p:nvSpPr>
          <p:cNvPr id="7" name="Textfeld 6"/>
          <p:cNvSpPr txBox="1"/>
          <p:nvPr/>
        </p:nvSpPr>
        <p:spPr>
          <a:xfrm>
            <a:off x="8388424" y="339503"/>
            <a:ext cx="738664" cy="4392488"/>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C0504D">
                    <a:lumMod val="60000"/>
                    <a:lumOff val="40000"/>
                  </a:srgbClr>
                </a:solidFill>
                <a:effectLst/>
                <a:uLnTx/>
                <a:uFillTx/>
                <a:latin typeface="Calibri Light"/>
                <a:ea typeface="+mn-ea"/>
                <a:cs typeface="+mn-cs"/>
              </a:rPr>
              <a:t>Baukultur</a:t>
            </a:r>
          </a:p>
        </p:txBody>
      </p:sp>
    </p:spTree>
    <p:extLst>
      <p:ext uri="{BB962C8B-B14F-4D97-AF65-F5344CB8AC3E}">
        <p14:creationId xmlns:p14="http://schemas.microsoft.com/office/powerpoint/2010/main" val="14134318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2267743" y="2715765"/>
            <a:ext cx="6900007" cy="2160241"/>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Rechteck 8"/>
          <p:cNvSpPr/>
          <p:nvPr/>
        </p:nvSpPr>
        <p:spPr>
          <a:xfrm>
            <a:off x="0" y="1"/>
            <a:ext cx="9167750" cy="4876006"/>
          </a:xfrm>
          <a:prstGeom prst="rect">
            <a:avLst/>
          </a:prstGeom>
          <a:solidFill>
            <a:srgbClr val="FFE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itel 1"/>
          <p:cNvSpPr txBox="1">
            <a:spLocks/>
          </p:cNvSpPr>
          <p:nvPr/>
        </p:nvSpPr>
        <p:spPr>
          <a:xfrm>
            <a:off x="34677" y="1347614"/>
            <a:ext cx="9164302" cy="1646843"/>
          </a:xfrm>
          <a:prstGeom prst="rect">
            <a:avLst/>
          </a:prstGeom>
        </p:spPr>
        <p:txBody>
          <a:bodyPr vert="horz" lIns="576000" tIns="36000" rIns="57600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dirty="0">
                <a:ln>
                  <a:noFill/>
                </a:ln>
                <a:solidFill>
                  <a:prstClr val="black"/>
                </a:solidFill>
                <a:effectLst/>
                <a:uLnTx/>
                <a:uFillTx/>
                <a:latin typeface="Calibri"/>
                <a:ea typeface="+mj-ea"/>
                <a:cs typeface="+mj-cs"/>
              </a:rPr>
              <a:t>Umgang mit Ressourcen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dirty="0">
                <a:ln>
                  <a:noFill/>
                </a:ln>
                <a:solidFill>
                  <a:prstClr val="black"/>
                </a:solidFill>
                <a:effectLst/>
                <a:uLnTx/>
                <a:uFillTx/>
                <a:latin typeface="Calibri"/>
                <a:ea typeface="+mj-ea"/>
                <a:cs typeface="+mj-cs"/>
              </a:rPr>
              <a:t>im </a:t>
            </a:r>
            <a:r>
              <a:rPr kumimoji="0" lang="de-DE" sz="4400" b="0" i="0" u="none" strike="noStrike" kern="1200" cap="none" spc="0" normalizeH="0" baseline="0" noProof="0" dirty="0" smtClean="0">
                <a:ln>
                  <a:noFill/>
                </a:ln>
                <a:solidFill>
                  <a:prstClr val="black"/>
                </a:solidFill>
                <a:effectLst/>
                <a:uLnTx/>
                <a:uFillTx/>
                <a:latin typeface="Calibri"/>
                <a:ea typeface="+mj-ea"/>
                <a:cs typeface="+mj-cs"/>
              </a:rPr>
              <a:t>Bereich Mobilität</a:t>
            </a:r>
            <a:endParaRPr kumimoji="0" lang="de-DE"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875180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32000" y="401748"/>
            <a:ext cx="8388350" cy="3651975"/>
          </a:xfrm>
        </p:spPr>
        <p:txBody>
          <a:bodyPr>
            <a:normAutofit/>
          </a:bodyPr>
          <a:lstStyle/>
          <a:p>
            <a:pPr marL="0" indent="0">
              <a:buNone/>
            </a:pPr>
            <a:r>
              <a:rPr lang="de-DE" sz="2200" dirty="0" smtClean="0">
                <a:latin typeface="+mj-lt"/>
              </a:rPr>
              <a:t>Hitzebelastung – ein </a:t>
            </a:r>
            <a:r>
              <a:rPr lang="de-DE" sz="2200" dirty="0" smtClean="0">
                <a:latin typeface="+mj-lt"/>
              </a:rPr>
              <a:t>Zukunftsthema!</a:t>
            </a:r>
            <a:endParaRPr lang="de-DE" sz="2200" dirty="0">
              <a:latin typeface="+mj-lt"/>
            </a:endParaRPr>
          </a:p>
        </p:txBody>
      </p:sp>
      <p:pic>
        <p:nvPicPr>
          <p:cNvPr id="3" name="Grafik 2"/>
          <p:cNvPicPr/>
          <p:nvPr/>
        </p:nvPicPr>
        <p:blipFill>
          <a:blip r:embed="rId3"/>
          <a:stretch>
            <a:fillRect/>
          </a:stretch>
        </p:blipFill>
        <p:spPr>
          <a:xfrm>
            <a:off x="230823" y="1060686"/>
            <a:ext cx="5600700" cy="3009900"/>
          </a:xfrm>
          <a:prstGeom prst="rect">
            <a:avLst/>
          </a:prstGeom>
        </p:spPr>
      </p:pic>
      <p:sp>
        <p:nvSpPr>
          <p:cNvPr id="5" name="Rechteck 4"/>
          <p:cNvSpPr/>
          <p:nvPr/>
        </p:nvSpPr>
        <p:spPr>
          <a:xfrm>
            <a:off x="5852891" y="974628"/>
            <a:ext cx="2967459" cy="3046988"/>
          </a:xfrm>
          <a:prstGeom prst="rect">
            <a:avLst/>
          </a:prstGeom>
          <a:solidFill>
            <a:schemeClr val="tx1">
              <a:lumMod val="65000"/>
              <a:lumOff val="35000"/>
              <a:alpha val="69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Calibri Light" panose="020F0302020204030204" pitchFamily="34" charset="0"/>
                <a:ea typeface="Arial" panose="020B0604020202020204" pitchFamily="34" charset="0"/>
                <a:cs typeface="Times New Roman" panose="02020603050405020304" pitchFamily="18" charset="0"/>
              </a:rPr>
              <a:t>Umweltbundesamt 2020: </a:t>
            </a:r>
            <a:endParaRPr kumimoji="0" lang="de-DE" sz="1600" b="0" i="0" u="none" strike="noStrike" kern="1200" cap="none" spc="0" normalizeH="0" baseline="0" noProof="0" dirty="0" smtClean="0">
              <a:ln>
                <a:noFill/>
              </a:ln>
              <a:solidFill>
                <a:srgbClr val="FFFFFF"/>
              </a:solidFill>
              <a:effectLst/>
              <a:uLnTx/>
              <a:uFillTx/>
              <a:latin typeface="Calibri Light" panose="020F030202020403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Calibri Light" panose="020F0302020204030204" pitchFamily="34" charset="0"/>
                <a:ea typeface="Arial" panose="020B0604020202020204" pitchFamily="34" charset="0"/>
                <a:cs typeface="Times New Roman" panose="02020603050405020304" pitchFamily="18" charset="0"/>
              </a:rPr>
              <a:t>„Modellrechnungen prognostizieren für Deutschland, </a:t>
            </a:r>
            <a:endPar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Calibri Light" panose="020F0302020204030204" pitchFamily="34" charset="0"/>
                <a:ea typeface="Arial" panose="020B0604020202020204" pitchFamily="34" charset="0"/>
                <a:cs typeface="Times New Roman" panose="02020603050405020304" pitchFamily="18" charset="0"/>
              </a:rPr>
              <a:t>dass zukünftig mit einem </a:t>
            </a:r>
            <a:r>
              <a:rPr kumimoji="0" lang="de-DE" sz="1600" b="1" i="0" u="none" strike="noStrike" kern="1200" cap="none" spc="0" normalizeH="0" baseline="0" noProof="0" dirty="0">
                <a:ln>
                  <a:noFill/>
                </a:ln>
                <a:solidFill>
                  <a:srgbClr val="FFFFFF"/>
                </a:solidFill>
                <a:effectLst/>
                <a:uLnTx/>
                <a:uFillTx/>
                <a:latin typeface="Calibri Light" panose="020F0302020204030204" pitchFamily="34" charset="0"/>
                <a:ea typeface="Arial" panose="020B0604020202020204" pitchFamily="34" charset="0"/>
                <a:cs typeface="Times New Roman" panose="02020603050405020304" pitchFamily="18" charset="0"/>
              </a:rPr>
              <a:t>Anstieg hitzebedingter Mortalität von 1 bis 6 Prozent pro einem Grad Celsius </a:t>
            </a:r>
            <a:r>
              <a:rPr kumimoji="0" lang="de-DE" sz="1600" b="0" i="0" u="none" strike="noStrike" kern="1200" cap="none" spc="0" normalizeH="0" baseline="0" noProof="0" dirty="0">
                <a:ln>
                  <a:noFill/>
                </a:ln>
                <a:solidFill>
                  <a:srgbClr val="FFFFFF"/>
                </a:solidFill>
                <a:effectLst/>
                <a:uLnTx/>
                <a:uFillTx/>
                <a:latin typeface="Calibri Light" panose="020F0302020204030204" pitchFamily="34" charset="0"/>
                <a:ea typeface="Arial" panose="020B0604020202020204" pitchFamily="34" charset="0"/>
                <a:cs typeface="Times New Roman" panose="02020603050405020304" pitchFamily="18" charset="0"/>
              </a:rPr>
              <a:t>Temperaturanstieg zu rechnen ist. Dies entspräche über </a:t>
            </a:r>
            <a:r>
              <a:rPr kumimoji="0" lang="de-DE" sz="1600" b="1" i="0" u="none" strike="noStrike" kern="1200" cap="none" spc="0" normalizeH="0" baseline="0" noProof="0" dirty="0">
                <a:ln>
                  <a:noFill/>
                </a:ln>
                <a:solidFill>
                  <a:srgbClr val="FFFFFF"/>
                </a:solidFill>
                <a:effectLst/>
                <a:uLnTx/>
                <a:uFillTx/>
                <a:latin typeface="Calibri Light" panose="020F0302020204030204" pitchFamily="34" charset="0"/>
                <a:ea typeface="Arial" panose="020B0604020202020204" pitchFamily="34" charset="0"/>
                <a:cs typeface="Times New Roman" panose="02020603050405020304" pitchFamily="18" charset="0"/>
              </a:rPr>
              <a:t>5.000 zusätzlichen Sterbefällen pro Jahr durch Hitze </a:t>
            </a:r>
            <a:r>
              <a:rPr kumimoji="0" lang="de-DE" sz="1600" b="0" i="0" u="none" strike="noStrike" kern="1200" cap="none" spc="0" normalizeH="0" baseline="0" noProof="0" dirty="0">
                <a:ln>
                  <a:noFill/>
                </a:ln>
                <a:solidFill>
                  <a:srgbClr val="FFFFFF"/>
                </a:solidFill>
                <a:effectLst/>
                <a:uLnTx/>
                <a:uFillTx/>
                <a:latin typeface="Calibri Light" panose="020F0302020204030204" pitchFamily="34" charset="0"/>
                <a:ea typeface="Arial" panose="020B0604020202020204" pitchFamily="34" charset="0"/>
                <a:cs typeface="Times New Roman" panose="02020603050405020304" pitchFamily="18" charset="0"/>
              </a:rPr>
              <a:t>bereits bis Mitte dieses Jahrhunderts.“</a:t>
            </a:r>
            <a:endPar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867253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3258"/>
            <a:ext cx="8229600" cy="1212516"/>
          </a:xfrm>
        </p:spPr>
        <p:txBody>
          <a:bodyPr>
            <a:normAutofit/>
          </a:bodyPr>
          <a:lstStyle/>
          <a:p>
            <a:pPr algn="l"/>
            <a:r>
              <a:rPr lang="de-DE" sz="2800" dirty="0" smtClean="0"/>
              <a:t>Mobilitätsstrategie – Bausteine für einen intermodalen, stadtverträglichen und klimafreundlichen Verkehr  </a:t>
            </a:r>
            <a:endParaRPr lang="de-DE" sz="2800" dirty="0"/>
          </a:p>
        </p:txBody>
      </p:sp>
      <p:sp>
        <p:nvSpPr>
          <p:cNvPr id="169" name="Abgerundetes Rechteck 168"/>
          <p:cNvSpPr/>
          <p:nvPr/>
        </p:nvSpPr>
        <p:spPr>
          <a:xfrm>
            <a:off x="4900477" y="1491630"/>
            <a:ext cx="1259514" cy="3040753"/>
          </a:xfrm>
          <a:prstGeom prst="roundRect">
            <a:avLst>
              <a:gd name="adj" fmla="val 5439"/>
            </a:avLst>
          </a:prstGeom>
          <a:solidFill>
            <a:srgbClr val="92D050"/>
          </a:solidFill>
          <a:ln w="9525" cap="flat" cmpd="sng" algn="ctr">
            <a:solidFill>
              <a:srgbClr val="000000"/>
            </a:solidFill>
            <a:prstDash val="solid"/>
          </a:ln>
          <a:effectLst/>
        </p:spPr>
        <p:txBody>
          <a:bodyPr lIns="0" tIns="0" rIns="0" bIns="0" rtlCol="0" anchor="t"/>
          <a:lstStyle/>
          <a:p>
            <a:pPr marL="0" marR="0" lvl="0" indent="0" algn="ctr" defTabSz="621975" rtl="0" eaLnBrk="1" fontAlgn="base" latinLnBrk="0" hangingPunct="1">
              <a:lnSpc>
                <a:spcPct val="100000"/>
              </a:lnSpc>
              <a:spcBef>
                <a:spcPct val="0"/>
              </a:spcBef>
              <a:spcAft>
                <a:spcPct val="0"/>
              </a:spcAft>
              <a:buClrTx/>
              <a:buSzTx/>
              <a:buFontTx/>
              <a:buNone/>
              <a:tabLst/>
              <a:defRPr/>
            </a:pPr>
            <a:r>
              <a:rPr kumimoji="0" lang="de-DE" sz="1360" b="1" i="0" u="none" strike="noStrike" kern="0" cap="none" spc="0" normalizeH="0" baseline="0" noProof="0" dirty="0" smtClean="0">
                <a:ln>
                  <a:noFill/>
                </a:ln>
                <a:solidFill>
                  <a:srgbClr val="000000"/>
                </a:solidFill>
                <a:effectLst/>
                <a:uLnTx/>
                <a:uFillTx/>
                <a:latin typeface="Calibri"/>
                <a:ea typeface="+mn-ea"/>
                <a:cs typeface="+mn-cs"/>
              </a:rPr>
              <a:t>Förderung emissionsfreie Individual-Mobilität</a:t>
            </a:r>
          </a:p>
          <a:p>
            <a:pPr marL="0" marR="0" lvl="0" indent="0" algn="ctr" defTabSz="621975" rtl="0" eaLnBrk="1" fontAlgn="base" latinLnBrk="0" hangingPunct="1">
              <a:lnSpc>
                <a:spcPct val="100000"/>
              </a:lnSpc>
              <a:spcBef>
                <a:spcPct val="0"/>
              </a:spcBef>
              <a:spcAft>
                <a:spcPct val="0"/>
              </a:spcAft>
              <a:buClrTx/>
              <a:buSzTx/>
              <a:buFontTx/>
              <a:buNone/>
              <a:tabLst/>
              <a:defRPr/>
            </a:pP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a:p>
            <a:pPr marL="0" marR="0" lvl="0" indent="0" algn="ctr" defTabSz="621975" rtl="0" eaLnBrk="1" fontAlgn="base" latinLnBrk="0" hangingPunct="1">
              <a:lnSpc>
                <a:spcPct val="100000"/>
              </a:lnSpc>
              <a:spcBef>
                <a:spcPct val="0"/>
              </a:spcBef>
              <a:spcAft>
                <a:spcPct val="0"/>
              </a:spcAft>
              <a:buClrTx/>
              <a:buSzTx/>
              <a:buFontTx/>
              <a:buNone/>
              <a:tabLst/>
              <a:defRPr/>
            </a:pP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p:txBody>
      </p:sp>
      <p:sp>
        <p:nvSpPr>
          <p:cNvPr id="170" name="Abgerundetes Rechteck 169"/>
          <p:cNvSpPr/>
          <p:nvPr/>
        </p:nvSpPr>
        <p:spPr>
          <a:xfrm>
            <a:off x="1306512" y="1491630"/>
            <a:ext cx="3498778" cy="3029314"/>
          </a:xfrm>
          <a:prstGeom prst="roundRect">
            <a:avLst>
              <a:gd name="adj" fmla="val 2258"/>
            </a:avLst>
          </a:prstGeom>
          <a:solidFill>
            <a:srgbClr val="FFE531"/>
          </a:solidFill>
          <a:ln w="9525" cap="flat" cmpd="sng" algn="ctr">
            <a:solidFill>
              <a:srgbClr val="000000"/>
            </a:solidFill>
            <a:prstDash val="solid"/>
          </a:ln>
          <a:effectLst/>
        </p:spPr>
        <p:txBody>
          <a:bodyPr lIns="0" tIns="0" rIns="0" bIns="0" rtlCol="0" anchor="t"/>
          <a:lstStyle/>
          <a:p>
            <a:pPr marL="0" marR="0" lvl="0" indent="0" algn="ctr" defTabSz="621975" rtl="0" eaLnBrk="1" fontAlgn="base" latinLnBrk="0" hangingPunct="1">
              <a:lnSpc>
                <a:spcPct val="100000"/>
              </a:lnSpc>
              <a:spcBef>
                <a:spcPct val="0"/>
              </a:spcBef>
              <a:spcAft>
                <a:spcPct val="0"/>
              </a:spcAft>
              <a:buClrTx/>
              <a:buSzTx/>
              <a:buFontTx/>
              <a:buNone/>
              <a:tabLst/>
              <a:defRPr/>
            </a:pPr>
            <a:r>
              <a:rPr kumimoji="0" lang="de-DE" sz="1360" b="1" i="0" u="none" strike="noStrike" kern="0" cap="none" spc="0" normalizeH="0" baseline="0" noProof="0" dirty="0" smtClean="0">
                <a:ln>
                  <a:noFill/>
                </a:ln>
                <a:solidFill>
                  <a:srgbClr val="000000"/>
                </a:solidFill>
                <a:effectLst/>
                <a:uLnTx/>
                <a:uFillTx/>
                <a:latin typeface="Calibri"/>
                <a:ea typeface="+mn-ea"/>
                <a:cs typeface="+mn-cs"/>
              </a:rPr>
              <a:t>„Mobility </a:t>
            </a:r>
            <a:r>
              <a:rPr kumimoji="0" lang="de-DE" sz="1360" b="1" i="0" u="none" strike="noStrike" kern="0" cap="none" spc="0" normalizeH="0" baseline="0" noProof="0" dirty="0" err="1" smtClean="0">
                <a:ln>
                  <a:noFill/>
                </a:ln>
                <a:solidFill>
                  <a:srgbClr val="000000"/>
                </a:solidFill>
                <a:effectLst/>
                <a:uLnTx/>
                <a:uFillTx/>
                <a:latin typeface="Calibri"/>
                <a:ea typeface="+mn-ea"/>
                <a:cs typeface="+mn-cs"/>
              </a:rPr>
              <a:t>as</a:t>
            </a:r>
            <a:r>
              <a:rPr kumimoji="0" lang="de-DE" sz="1360" b="1" i="0" u="none" strike="noStrike" kern="0" cap="none" spc="0" normalizeH="0" baseline="0" noProof="0" dirty="0" smtClean="0">
                <a:ln>
                  <a:noFill/>
                </a:ln>
                <a:solidFill>
                  <a:srgbClr val="000000"/>
                </a:solidFill>
                <a:effectLst/>
                <a:uLnTx/>
                <a:uFillTx/>
                <a:latin typeface="Calibri"/>
                <a:ea typeface="+mn-ea"/>
                <a:cs typeface="+mn-cs"/>
              </a:rPr>
              <a:t> a Service“</a:t>
            </a:r>
            <a:r>
              <a:rPr kumimoji="0" lang="de-DE" sz="1360" b="0" i="0" u="none" strike="noStrike" kern="0" cap="none" spc="0" normalizeH="0" baseline="0" noProof="0" dirty="0" smtClean="0">
                <a:ln>
                  <a:noFill/>
                </a:ln>
                <a:solidFill>
                  <a:srgbClr val="000000"/>
                </a:solidFill>
                <a:effectLst/>
                <a:uLnTx/>
                <a:uFillTx/>
                <a:latin typeface="Calibri"/>
                <a:ea typeface="+mn-ea"/>
                <a:cs typeface="+mn-cs"/>
              </a:rPr>
              <a:t/>
            </a:r>
            <a:br>
              <a:rPr kumimoji="0" lang="de-DE" sz="1360" b="0" i="0" u="none" strike="noStrike" kern="0" cap="none" spc="0" normalizeH="0" baseline="0" noProof="0" dirty="0" smtClean="0">
                <a:ln>
                  <a:noFill/>
                </a:ln>
                <a:solidFill>
                  <a:srgbClr val="000000"/>
                </a:solidFill>
                <a:effectLst/>
                <a:uLnTx/>
                <a:uFillTx/>
                <a:latin typeface="Calibri"/>
                <a:ea typeface="+mn-ea"/>
                <a:cs typeface="+mn-cs"/>
              </a:rPr>
            </a:br>
            <a:r>
              <a:rPr kumimoji="0" lang="de-DE" sz="1360" b="0" i="0" u="none" strike="noStrike" kern="0" cap="none" spc="0" normalizeH="0" baseline="0" noProof="0" dirty="0" smtClean="0">
                <a:ln>
                  <a:noFill/>
                </a:ln>
                <a:solidFill>
                  <a:srgbClr val="000000"/>
                </a:solidFill>
                <a:effectLst/>
                <a:uLnTx/>
                <a:uFillTx/>
                <a:latin typeface="Calibri"/>
                <a:ea typeface="+mn-ea"/>
                <a:cs typeface="+mn-cs"/>
              </a:rPr>
              <a:t>Ein leistungsstarker ÖPNV in Kombination mit einem gesunden Verkehrsmix kann eine dauerhafte Alternative zum eigenen PKW bieten</a:t>
            </a:r>
          </a:p>
          <a:p>
            <a:pPr marL="0" marR="0" lvl="0" indent="0" algn="ctr" defTabSz="621975" rtl="0" eaLnBrk="1" fontAlgn="base" latinLnBrk="0" hangingPunct="1">
              <a:lnSpc>
                <a:spcPct val="100000"/>
              </a:lnSpc>
              <a:spcBef>
                <a:spcPct val="0"/>
              </a:spcBef>
              <a:spcAft>
                <a:spcPct val="0"/>
              </a:spcAft>
              <a:buClrTx/>
              <a:buSzTx/>
              <a:buFontTx/>
              <a:buNone/>
              <a:tabLst/>
              <a:defRPr/>
            </a:pP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p:txBody>
      </p:sp>
      <p:sp>
        <p:nvSpPr>
          <p:cNvPr id="171" name="Abgerundetes Rechteck 170"/>
          <p:cNvSpPr/>
          <p:nvPr/>
        </p:nvSpPr>
        <p:spPr>
          <a:xfrm>
            <a:off x="1547695" y="2592795"/>
            <a:ext cx="1819324" cy="865805"/>
          </a:xfrm>
          <a:prstGeom prst="roundRect">
            <a:avLst>
              <a:gd name="adj" fmla="val 6980"/>
            </a:avLst>
          </a:prstGeom>
          <a:solidFill>
            <a:srgbClr val="FFFFFF"/>
          </a:solidFill>
          <a:ln w="9525" cap="flat" cmpd="sng" algn="ctr">
            <a:solidFill>
              <a:srgbClr val="000000"/>
            </a:solidFill>
            <a:prstDash val="solid"/>
          </a:ln>
          <a:effectLst>
            <a:outerShdw blurRad="50800" dist="38100" dir="2700000" algn="tl" rotWithShape="0">
              <a:prstClr val="black">
                <a:alpha val="40000"/>
              </a:prstClr>
            </a:outerShdw>
          </a:effectLst>
        </p:spPr>
        <p:txBody>
          <a:bodyPr lIns="0" tIns="0" rIns="0" bIns="0" rtlCol="0" anchor="t"/>
          <a:lstStyle/>
          <a:p>
            <a:pPr marL="0" marR="0" lvl="0" indent="0" algn="ctr" defTabSz="621975" rtl="0" eaLnBrk="1" fontAlgn="base" latinLnBrk="0" hangingPunct="1">
              <a:lnSpc>
                <a:spcPct val="100000"/>
              </a:lnSpc>
              <a:spcBef>
                <a:spcPct val="0"/>
              </a:spcBef>
              <a:spcAft>
                <a:spcPct val="0"/>
              </a:spcAft>
              <a:buClrTx/>
              <a:buSzTx/>
              <a:buFontTx/>
              <a:buNone/>
              <a:tabLst/>
              <a:defRPr/>
            </a:pPr>
            <a:r>
              <a:rPr kumimoji="0" lang="de-DE" sz="1360" b="0" i="0" u="none" strike="noStrike" kern="0" cap="none" spc="0" normalizeH="0" baseline="0" noProof="0" dirty="0" smtClean="0">
                <a:ln>
                  <a:noFill/>
                </a:ln>
                <a:solidFill>
                  <a:srgbClr val="000000"/>
                </a:solidFill>
                <a:effectLst/>
                <a:uLnTx/>
                <a:uFillTx/>
                <a:latin typeface="Calibri"/>
                <a:ea typeface="+mn-ea"/>
                <a:cs typeface="+mn-cs"/>
              </a:rPr>
              <a:t>Bus/Bahn/Zug</a:t>
            </a:r>
          </a:p>
          <a:p>
            <a:pPr marL="0" marR="0" lvl="0" indent="0" algn="ctr" defTabSz="621975" rtl="0" eaLnBrk="1" fontAlgn="base" latinLnBrk="0" hangingPunct="1">
              <a:lnSpc>
                <a:spcPct val="100000"/>
              </a:lnSpc>
              <a:spcBef>
                <a:spcPct val="0"/>
              </a:spcBef>
              <a:spcAft>
                <a:spcPct val="0"/>
              </a:spcAft>
              <a:buClrTx/>
              <a:buSzTx/>
              <a:buFontTx/>
              <a:buNone/>
              <a:tabLst/>
              <a:defRPr/>
            </a:pP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a:p>
            <a:pPr marL="0" marR="0" lvl="0" indent="0" algn="ctr" defTabSz="621975" rtl="0" eaLnBrk="1" fontAlgn="base" latinLnBrk="0" hangingPunct="1">
              <a:lnSpc>
                <a:spcPct val="100000"/>
              </a:lnSpc>
              <a:spcBef>
                <a:spcPct val="0"/>
              </a:spcBef>
              <a:spcAft>
                <a:spcPct val="0"/>
              </a:spcAft>
              <a:buClrTx/>
              <a:buSzTx/>
              <a:buFontTx/>
              <a:buNone/>
              <a:tabLst/>
              <a:defRPr/>
            </a:pP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p:txBody>
      </p:sp>
      <p:pic>
        <p:nvPicPr>
          <p:cNvPr id="172" name="Grafik 1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438" y="2882852"/>
            <a:ext cx="769838" cy="507864"/>
          </a:xfrm>
          <a:prstGeom prst="rect">
            <a:avLst/>
          </a:prstGeom>
        </p:spPr>
      </p:pic>
      <p:grpSp>
        <p:nvGrpSpPr>
          <p:cNvPr id="173" name="Gruppieren 172"/>
          <p:cNvGrpSpPr/>
          <p:nvPr/>
        </p:nvGrpSpPr>
        <p:grpSpPr>
          <a:xfrm>
            <a:off x="5067617" y="3515677"/>
            <a:ext cx="916778" cy="865806"/>
            <a:chOff x="6512148" y="3344635"/>
            <a:chExt cx="1347720" cy="1272788"/>
          </a:xfrm>
        </p:grpSpPr>
        <p:sp>
          <p:nvSpPr>
            <p:cNvPr id="174" name="Abgerundetes Rechteck 173"/>
            <p:cNvSpPr/>
            <p:nvPr/>
          </p:nvSpPr>
          <p:spPr>
            <a:xfrm>
              <a:off x="6512148" y="3344635"/>
              <a:ext cx="1347720" cy="1272788"/>
            </a:xfrm>
            <a:prstGeom prst="roundRect">
              <a:avLst>
                <a:gd name="adj" fmla="val 7788"/>
              </a:avLst>
            </a:prstGeom>
            <a:solidFill>
              <a:srgbClr val="FFFFFF"/>
            </a:solidFill>
            <a:ln w="9525" cap="flat" cmpd="sng" algn="ctr">
              <a:solidFill>
                <a:srgbClr val="000000"/>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621975" rtl="0" eaLnBrk="1" fontAlgn="base" latinLnBrk="0" hangingPunct="1">
                <a:lnSpc>
                  <a:spcPct val="100000"/>
                </a:lnSpc>
                <a:spcBef>
                  <a:spcPct val="0"/>
                </a:spcBef>
                <a:spcAft>
                  <a:spcPct val="0"/>
                </a:spcAft>
                <a:buClrTx/>
                <a:buSzTx/>
                <a:buFontTx/>
                <a:buNone/>
                <a:tabLst/>
                <a:defRPr/>
              </a:pPr>
              <a:r>
                <a:rPr kumimoji="0" lang="de-DE" sz="1360" b="0" i="0" u="none" strike="noStrike" kern="0" cap="none" spc="0" normalizeH="0" baseline="0" noProof="0" dirty="0" smtClean="0">
                  <a:ln>
                    <a:noFill/>
                  </a:ln>
                  <a:solidFill>
                    <a:srgbClr val="000000"/>
                  </a:solidFill>
                  <a:effectLst/>
                  <a:uLnTx/>
                  <a:uFillTx/>
                  <a:latin typeface="Calibri"/>
                  <a:ea typeface="+mn-ea"/>
                  <a:cs typeface="+mn-cs"/>
                </a:rPr>
                <a:t>Radfahren</a:t>
              </a:r>
            </a:p>
            <a:p>
              <a:pPr marL="0" marR="0" lvl="0" indent="0" algn="ctr" defTabSz="621975" rtl="0" eaLnBrk="1" fontAlgn="base" latinLnBrk="0" hangingPunct="1">
                <a:lnSpc>
                  <a:spcPct val="100000"/>
                </a:lnSpc>
                <a:spcBef>
                  <a:spcPct val="0"/>
                </a:spcBef>
                <a:spcAft>
                  <a:spcPct val="0"/>
                </a:spcAft>
                <a:buClrTx/>
                <a:buSzTx/>
                <a:buFontTx/>
                <a:buNone/>
                <a:tabLst/>
                <a:defRPr/>
              </a:pP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a:p>
              <a:pPr marL="0" marR="0" lvl="0" indent="0" algn="ctr" defTabSz="621975" rtl="0" eaLnBrk="1" fontAlgn="base" latinLnBrk="0" hangingPunct="1">
                <a:lnSpc>
                  <a:spcPct val="100000"/>
                </a:lnSpc>
                <a:spcBef>
                  <a:spcPct val="0"/>
                </a:spcBef>
                <a:spcAft>
                  <a:spcPct val="0"/>
                </a:spcAft>
                <a:buClrTx/>
                <a:buSzTx/>
                <a:buFontTx/>
                <a:buNone/>
                <a:tabLst/>
                <a:defRPr/>
              </a:pP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p:txBody>
        </p:sp>
        <p:pic>
          <p:nvPicPr>
            <p:cNvPr id="175" name="Grafik 1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0519" y="3981029"/>
              <a:ext cx="527377" cy="457943"/>
            </a:xfrm>
            <a:prstGeom prst="rect">
              <a:avLst/>
            </a:prstGeom>
            <a:solidFill>
              <a:srgbClr val="FFFFFF"/>
            </a:solidFill>
          </p:spPr>
        </p:pic>
      </p:grpSp>
      <p:sp>
        <p:nvSpPr>
          <p:cNvPr id="183" name="Abgerundetes Rechteck 182"/>
          <p:cNvSpPr/>
          <p:nvPr/>
        </p:nvSpPr>
        <p:spPr>
          <a:xfrm>
            <a:off x="1547694" y="3519282"/>
            <a:ext cx="3096313" cy="865806"/>
          </a:xfrm>
          <a:prstGeom prst="roundRect">
            <a:avLst>
              <a:gd name="adj" fmla="val 7788"/>
            </a:avLst>
          </a:prstGeom>
          <a:solidFill>
            <a:srgbClr val="FFFFFF"/>
          </a:solidFill>
          <a:ln w="9525" cap="flat" cmpd="sng" algn="ctr">
            <a:solidFill>
              <a:srgbClr val="000000"/>
            </a:solidFill>
            <a:prstDash val="solid"/>
          </a:ln>
          <a:effectLst>
            <a:outerShdw blurRad="50800" dist="38100" dir="2700000" algn="tl" rotWithShape="0">
              <a:prstClr val="black">
                <a:alpha val="40000"/>
              </a:prstClr>
            </a:outerShdw>
          </a:effectLst>
        </p:spPr>
        <p:txBody>
          <a:bodyPr lIns="0" tIns="0" rIns="0" bIns="0" rtlCol="0" anchor="t"/>
          <a:lstStyle/>
          <a:p>
            <a:pPr marL="0" marR="0" lvl="0" indent="0" algn="ctr" defTabSz="621975" rtl="0" eaLnBrk="1" fontAlgn="base" latinLnBrk="0" hangingPunct="1">
              <a:lnSpc>
                <a:spcPct val="100000"/>
              </a:lnSpc>
              <a:spcBef>
                <a:spcPct val="0"/>
              </a:spcBef>
              <a:spcAft>
                <a:spcPct val="0"/>
              </a:spcAft>
              <a:buClrTx/>
              <a:buSzTx/>
              <a:buFontTx/>
              <a:buNone/>
              <a:tabLst/>
              <a:defRPr/>
            </a:pPr>
            <a:r>
              <a:rPr kumimoji="0" lang="de-DE" sz="1360" b="0" i="0" u="none" strike="noStrike" kern="0" cap="none" spc="0" normalizeH="0" baseline="0" noProof="0" dirty="0" smtClean="0">
                <a:ln>
                  <a:noFill/>
                </a:ln>
                <a:solidFill>
                  <a:srgbClr val="000000"/>
                </a:solidFill>
                <a:effectLst/>
                <a:uLnTx/>
                <a:uFillTx/>
                <a:latin typeface="Calibri"/>
                <a:ea typeface="+mn-ea"/>
                <a:cs typeface="+mn-cs"/>
              </a:rPr>
              <a:t>private und öffentliche </a:t>
            </a:r>
            <a:br>
              <a:rPr kumimoji="0" lang="de-DE" sz="1360" b="0" i="0" u="none" strike="noStrike" kern="0" cap="none" spc="0" normalizeH="0" baseline="0" noProof="0" dirty="0" smtClean="0">
                <a:ln>
                  <a:noFill/>
                </a:ln>
                <a:solidFill>
                  <a:srgbClr val="000000"/>
                </a:solidFill>
                <a:effectLst/>
                <a:uLnTx/>
                <a:uFillTx/>
                <a:latin typeface="Calibri"/>
                <a:ea typeface="+mn-ea"/>
                <a:cs typeface="+mn-cs"/>
              </a:rPr>
            </a:br>
            <a:r>
              <a:rPr kumimoji="0" lang="de-DE" sz="1360" b="0" i="0" u="none" strike="noStrike" kern="0" cap="none" spc="0" normalizeH="0" baseline="0" noProof="0" dirty="0" smtClean="0">
                <a:ln>
                  <a:noFill/>
                </a:ln>
                <a:solidFill>
                  <a:srgbClr val="000000"/>
                </a:solidFill>
                <a:effectLst/>
                <a:uLnTx/>
                <a:uFillTx/>
                <a:latin typeface="Calibri"/>
                <a:ea typeface="+mn-ea"/>
                <a:cs typeface="+mn-cs"/>
              </a:rPr>
              <a:t>Sharing-Angebote</a:t>
            </a:r>
          </a:p>
        </p:txBody>
      </p:sp>
      <p:grpSp>
        <p:nvGrpSpPr>
          <p:cNvPr id="184" name="Gruppieren 183"/>
          <p:cNvGrpSpPr/>
          <p:nvPr/>
        </p:nvGrpSpPr>
        <p:grpSpPr>
          <a:xfrm>
            <a:off x="5074130" y="2418680"/>
            <a:ext cx="916778" cy="863103"/>
            <a:chOff x="6520245" y="4648988"/>
            <a:chExt cx="1347720" cy="1272788"/>
          </a:xfrm>
        </p:grpSpPr>
        <p:sp>
          <p:nvSpPr>
            <p:cNvPr id="185" name="Abgerundetes Rechteck 184"/>
            <p:cNvSpPr/>
            <p:nvPr/>
          </p:nvSpPr>
          <p:spPr>
            <a:xfrm>
              <a:off x="6520245" y="4648988"/>
              <a:ext cx="1347720" cy="1272788"/>
            </a:xfrm>
            <a:prstGeom prst="roundRect">
              <a:avLst>
                <a:gd name="adj" fmla="val 7481"/>
              </a:avLst>
            </a:prstGeom>
            <a:solidFill>
              <a:srgbClr val="FFFFFF"/>
            </a:solidFill>
            <a:ln w="9525" cap="flat" cmpd="sng" algn="ctr">
              <a:solidFill>
                <a:srgbClr val="000000"/>
              </a:solidFill>
              <a:prstDash val="solid"/>
            </a:ln>
            <a:effectLst>
              <a:outerShdw blurRad="50800" dist="38100" dir="2700000" algn="tl" rotWithShape="0">
                <a:prstClr val="black">
                  <a:alpha val="40000"/>
                </a:prstClr>
              </a:outerShdw>
            </a:effectLst>
          </p:spPr>
          <p:txBody>
            <a:bodyPr lIns="0" tIns="0" rIns="0" bIns="0" rtlCol="0" anchor="t"/>
            <a:lstStyle/>
            <a:p>
              <a:pPr marL="0" marR="0" lvl="0" indent="0" algn="ctr" defTabSz="621975" rtl="0" eaLnBrk="1" fontAlgn="base" latinLnBrk="0" hangingPunct="1">
                <a:lnSpc>
                  <a:spcPct val="100000"/>
                </a:lnSpc>
                <a:spcBef>
                  <a:spcPct val="0"/>
                </a:spcBef>
                <a:spcAft>
                  <a:spcPct val="0"/>
                </a:spcAft>
                <a:buClrTx/>
                <a:buSzTx/>
                <a:buFontTx/>
                <a:buNone/>
                <a:tabLst/>
                <a:defRPr/>
              </a:pPr>
              <a:r>
                <a:rPr kumimoji="0" lang="de-DE" sz="1360" b="0" i="0" u="none" strike="noStrike" kern="0" cap="none" spc="0" normalizeH="0" baseline="0" noProof="0" dirty="0" smtClean="0">
                  <a:ln>
                    <a:noFill/>
                  </a:ln>
                  <a:solidFill>
                    <a:srgbClr val="000000"/>
                  </a:solidFill>
                  <a:effectLst/>
                  <a:uLnTx/>
                  <a:uFillTx/>
                  <a:latin typeface="Calibri"/>
                  <a:ea typeface="+mn-ea"/>
                  <a:cs typeface="+mn-cs"/>
                </a:rPr>
                <a:t>Zu Fuß</a:t>
              </a:r>
            </a:p>
          </p:txBody>
        </p:sp>
        <p:pic>
          <p:nvPicPr>
            <p:cNvPr id="186" name="Grafik 1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5424" y="5116888"/>
              <a:ext cx="317239" cy="578015"/>
            </a:xfrm>
            <a:prstGeom prst="rect">
              <a:avLst/>
            </a:prstGeom>
            <a:solidFill>
              <a:srgbClr val="FFFFFF"/>
            </a:solidFill>
          </p:spPr>
        </p:pic>
      </p:grpSp>
      <p:sp>
        <p:nvSpPr>
          <p:cNvPr id="187" name="Abgerundetes Rechteck 186"/>
          <p:cNvSpPr/>
          <p:nvPr/>
        </p:nvSpPr>
        <p:spPr>
          <a:xfrm>
            <a:off x="6250732" y="1491630"/>
            <a:ext cx="1326036" cy="2110389"/>
          </a:xfrm>
          <a:prstGeom prst="roundRect">
            <a:avLst>
              <a:gd name="adj" fmla="val 4362"/>
            </a:avLst>
          </a:prstGeom>
          <a:solidFill>
            <a:schemeClr val="accent5">
              <a:lumMod val="40000"/>
              <a:lumOff val="60000"/>
            </a:schemeClr>
          </a:solidFill>
          <a:ln w="9525" cap="flat" cmpd="sng" algn="ctr">
            <a:solidFill>
              <a:srgbClr val="000000"/>
            </a:solidFill>
            <a:prstDash val="solid"/>
          </a:ln>
          <a:effectLst/>
        </p:spPr>
        <p:txBody>
          <a:bodyPr lIns="0" tIns="0" rIns="0" bIns="0" rtlCol="0" anchor="t"/>
          <a:lstStyle/>
          <a:p>
            <a:pPr marL="0" marR="0" lvl="0" indent="0" algn="ctr" defTabSz="621975" rtl="0" eaLnBrk="1" fontAlgn="base" latinLnBrk="0" hangingPunct="1">
              <a:lnSpc>
                <a:spcPct val="100000"/>
              </a:lnSpc>
              <a:spcBef>
                <a:spcPct val="0"/>
              </a:spcBef>
              <a:spcAft>
                <a:spcPct val="0"/>
              </a:spcAft>
              <a:buClrTx/>
              <a:buSzTx/>
              <a:buFontTx/>
              <a:buNone/>
              <a:tabLst/>
              <a:defRPr/>
            </a:pPr>
            <a:r>
              <a:rPr kumimoji="0" lang="de-DE" sz="1360" b="1" i="0" u="none" strike="noStrike" kern="0" cap="none" spc="0" normalizeH="0" baseline="0" noProof="0" dirty="0" smtClean="0">
                <a:ln>
                  <a:noFill/>
                </a:ln>
                <a:solidFill>
                  <a:srgbClr val="000000"/>
                </a:solidFill>
                <a:effectLst/>
                <a:uLnTx/>
                <a:uFillTx/>
                <a:latin typeface="Calibri"/>
                <a:ea typeface="+mn-ea"/>
                <a:cs typeface="+mn-cs"/>
              </a:rPr>
              <a:t>Elektrifizierung d. Kfz-Flotte (privat und kommerziell)</a:t>
            </a: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a:p>
            <a:pPr marL="0" marR="0" lvl="0" indent="0" algn="ctr" defTabSz="621975" rtl="0" eaLnBrk="1" fontAlgn="base" latinLnBrk="0" hangingPunct="1">
              <a:lnSpc>
                <a:spcPct val="100000"/>
              </a:lnSpc>
              <a:spcBef>
                <a:spcPct val="0"/>
              </a:spcBef>
              <a:spcAft>
                <a:spcPct val="0"/>
              </a:spcAft>
              <a:buClrTx/>
              <a:buSzTx/>
              <a:buFontTx/>
              <a:buNone/>
              <a:tabLst/>
              <a:defRPr/>
            </a:pP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p:txBody>
      </p:sp>
      <p:pic>
        <p:nvPicPr>
          <p:cNvPr id="188" name="Grafik 1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2578" y="2477072"/>
            <a:ext cx="752052" cy="361990"/>
          </a:xfrm>
          <a:prstGeom prst="rect">
            <a:avLst/>
          </a:prstGeom>
        </p:spPr>
      </p:pic>
      <p:sp>
        <p:nvSpPr>
          <p:cNvPr id="190" name="Textfeld 189"/>
          <p:cNvSpPr txBox="1"/>
          <p:nvPr/>
        </p:nvSpPr>
        <p:spPr>
          <a:xfrm>
            <a:off x="6761214" y="2598050"/>
            <a:ext cx="238266" cy="91319"/>
          </a:xfrm>
          <a:prstGeom prst="rect">
            <a:avLst/>
          </a:prstGeom>
          <a:solidFill>
            <a:srgbClr val="FFFFFF"/>
          </a:solidFill>
          <a:ln w="31750">
            <a:noFill/>
          </a:ln>
        </p:spPr>
        <p:txBody>
          <a:bodyPr wrap="none" lIns="0" tIns="0" rIns="0" bIns="0" rtlCol="0" anchor="ctr" anchorCtr="0">
            <a:noAutofit/>
          </a:bodyPr>
          <a:lstStyle/>
          <a:p>
            <a:pPr marL="0" marR="0" lvl="0" indent="0" algn="l" defTabSz="621975" rtl="0" eaLnBrk="1" fontAlgn="base" latinLnBrk="0" hangingPunct="1">
              <a:lnSpc>
                <a:spcPct val="100000"/>
              </a:lnSpc>
              <a:spcBef>
                <a:spcPct val="0"/>
              </a:spcBef>
              <a:spcAft>
                <a:spcPct val="0"/>
              </a:spcAft>
              <a:buClrTx/>
              <a:buSzTx/>
              <a:buFontTx/>
              <a:buNone/>
              <a:tabLst/>
              <a:defRPr/>
            </a:pPr>
            <a:r>
              <a:rPr kumimoji="0" lang="de-DE" sz="816" b="1" i="0" u="none" strike="noStrike" kern="0" cap="none" spc="0" normalizeH="0" baseline="0" noProof="0" dirty="0" smtClean="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TAXI</a:t>
            </a:r>
          </a:p>
        </p:txBody>
      </p:sp>
      <p:pic>
        <p:nvPicPr>
          <p:cNvPr id="191" name="Grafik 190"/>
          <p:cNvPicPr>
            <a:picLocks noChangeAspect="1"/>
          </p:cNvPicPr>
          <p:nvPr/>
        </p:nvPicPr>
        <p:blipFill rotWithShape="1">
          <a:blip r:embed="rId6" cstate="print">
            <a:extLst>
              <a:ext uri="{28A0092B-C50C-407E-A947-70E740481C1C}">
                <a14:useLocalDpi xmlns:a14="http://schemas.microsoft.com/office/drawing/2010/main" val="0"/>
              </a:ext>
            </a:extLst>
          </a:blip>
          <a:srcRect r="80262"/>
          <a:stretch/>
        </p:blipFill>
        <p:spPr>
          <a:xfrm>
            <a:off x="6492578" y="2119222"/>
            <a:ext cx="148433" cy="361990"/>
          </a:xfrm>
          <a:prstGeom prst="rect">
            <a:avLst/>
          </a:prstGeom>
        </p:spPr>
      </p:pic>
      <p:sp>
        <p:nvSpPr>
          <p:cNvPr id="192" name="Abgerundetes Rechteck 191"/>
          <p:cNvSpPr/>
          <p:nvPr/>
        </p:nvSpPr>
        <p:spPr>
          <a:xfrm>
            <a:off x="6250732" y="3680190"/>
            <a:ext cx="1326036" cy="852193"/>
          </a:xfrm>
          <a:prstGeom prst="roundRect">
            <a:avLst>
              <a:gd name="adj" fmla="val 6575"/>
            </a:avLst>
          </a:prstGeom>
          <a:solidFill>
            <a:srgbClr val="FFFFFF">
              <a:lumMod val="85000"/>
            </a:srgbClr>
          </a:solidFill>
          <a:ln w="9525" cap="flat" cmpd="sng" algn="ctr">
            <a:solidFill>
              <a:srgbClr val="000000"/>
            </a:solidFill>
            <a:prstDash val="solid"/>
          </a:ln>
          <a:effectLst/>
        </p:spPr>
        <p:txBody>
          <a:bodyPr lIns="0" tIns="0" rIns="0" bIns="0" rtlCol="0" anchor="t"/>
          <a:lstStyle/>
          <a:p>
            <a:pPr marL="0" marR="0" lvl="0" indent="0" algn="ctr" defTabSz="621975" rtl="0" eaLnBrk="1" fontAlgn="base" latinLnBrk="0" hangingPunct="1">
              <a:lnSpc>
                <a:spcPct val="100000"/>
              </a:lnSpc>
              <a:spcBef>
                <a:spcPct val="0"/>
              </a:spcBef>
              <a:spcAft>
                <a:spcPct val="0"/>
              </a:spcAft>
              <a:buClrTx/>
              <a:buSzTx/>
              <a:buFontTx/>
              <a:buNone/>
              <a:tabLst/>
              <a:defRPr/>
            </a:pPr>
            <a:r>
              <a:rPr kumimoji="0" lang="de-DE" sz="1360" b="1" i="0" u="none" strike="noStrike" kern="0" cap="none" spc="0" normalizeH="0" baseline="0" noProof="0" dirty="0" smtClean="0">
                <a:ln>
                  <a:noFill/>
                </a:ln>
                <a:solidFill>
                  <a:srgbClr val="000000"/>
                </a:solidFill>
                <a:effectLst/>
                <a:uLnTx/>
                <a:uFillTx/>
                <a:latin typeface="Calibri"/>
                <a:ea typeface="+mn-ea"/>
                <a:cs typeface="+mn-cs"/>
              </a:rPr>
              <a:t>Verkleinerung </a:t>
            </a:r>
            <a:r>
              <a:rPr kumimoji="0" lang="de-DE" sz="1360" b="1" i="0" u="none" strike="noStrike" kern="0" cap="none" spc="0" normalizeH="0" baseline="0" noProof="0" dirty="0" err="1" smtClean="0">
                <a:ln>
                  <a:noFill/>
                </a:ln>
                <a:solidFill>
                  <a:srgbClr val="000000"/>
                </a:solidFill>
                <a:effectLst/>
                <a:uLnTx/>
                <a:uFillTx/>
                <a:latin typeface="Calibri"/>
                <a:ea typeface="+mn-ea"/>
                <a:cs typeface="+mn-cs"/>
              </a:rPr>
              <a:t>Verbrennerflotte</a:t>
            </a:r>
            <a:endParaRPr kumimoji="0" lang="de-DE" sz="1360" b="0" i="0" u="none" strike="noStrike" kern="0" cap="none" spc="0" normalizeH="0" baseline="0" noProof="0" dirty="0" smtClean="0">
              <a:ln>
                <a:noFill/>
              </a:ln>
              <a:solidFill>
                <a:srgbClr val="000000"/>
              </a:solidFill>
              <a:effectLst/>
              <a:uLnTx/>
              <a:uFillTx/>
              <a:latin typeface="Calibri"/>
              <a:ea typeface="+mn-ea"/>
              <a:cs typeface="+mn-cs"/>
            </a:endParaRPr>
          </a:p>
        </p:txBody>
      </p:sp>
      <p:pic>
        <p:nvPicPr>
          <p:cNvPr id="193" name="Grafik 192"/>
          <p:cNvPicPr>
            <a:picLocks noChangeAspect="1"/>
          </p:cNvPicPr>
          <p:nvPr/>
        </p:nvPicPr>
        <p:blipFill rotWithShape="1">
          <a:blip r:embed="rId7" cstate="print">
            <a:extLst>
              <a:ext uri="{28A0092B-C50C-407E-A947-70E740481C1C}">
                <a14:useLocalDpi xmlns:a14="http://schemas.microsoft.com/office/drawing/2010/main" val="0"/>
              </a:ext>
            </a:extLst>
          </a:blip>
          <a:srcRect t="25676"/>
          <a:stretch/>
        </p:blipFill>
        <p:spPr>
          <a:xfrm>
            <a:off x="6355589" y="4151758"/>
            <a:ext cx="285422" cy="141165"/>
          </a:xfrm>
          <a:prstGeom prst="rect">
            <a:avLst/>
          </a:prstGeom>
        </p:spPr>
      </p:pic>
      <p:pic>
        <p:nvPicPr>
          <p:cNvPr id="194" name="Grafik 193"/>
          <p:cNvPicPr>
            <a:picLocks noChangeAspect="1"/>
          </p:cNvPicPr>
          <p:nvPr/>
        </p:nvPicPr>
        <p:blipFill rotWithShape="1">
          <a:blip r:embed="rId7" cstate="print">
            <a:extLst>
              <a:ext uri="{28A0092B-C50C-407E-A947-70E740481C1C}">
                <a14:useLocalDpi xmlns:a14="http://schemas.microsoft.com/office/drawing/2010/main" val="0"/>
              </a:ext>
            </a:extLst>
          </a:blip>
          <a:srcRect t="25676"/>
          <a:stretch/>
        </p:blipFill>
        <p:spPr>
          <a:xfrm>
            <a:off x="6749205" y="4340723"/>
            <a:ext cx="285422" cy="141165"/>
          </a:xfrm>
          <a:prstGeom prst="rect">
            <a:avLst/>
          </a:prstGeom>
        </p:spPr>
      </p:pic>
      <p:pic>
        <p:nvPicPr>
          <p:cNvPr id="195" name="Grafik 194"/>
          <p:cNvPicPr>
            <a:picLocks noChangeAspect="1"/>
          </p:cNvPicPr>
          <p:nvPr/>
        </p:nvPicPr>
        <p:blipFill rotWithShape="1">
          <a:blip r:embed="rId7" cstate="print">
            <a:extLst>
              <a:ext uri="{28A0092B-C50C-407E-A947-70E740481C1C}">
                <a14:useLocalDpi xmlns:a14="http://schemas.microsoft.com/office/drawing/2010/main" val="0"/>
              </a:ext>
            </a:extLst>
          </a:blip>
          <a:srcRect t="25676"/>
          <a:stretch/>
        </p:blipFill>
        <p:spPr>
          <a:xfrm>
            <a:off x="6373042" y="4336490"/>
            <a:ext cx="285422" cy="141165"/>
          </a:xfrm>
          <a:prstGeom prst="rect">
            <a:avLst/>
          </a:prstGeom>
        </p:spPr>
      </p:pic>
      <p:pic>
        <p:nvPicPr>
          <p:cNvPr id="196" name="Grafik 1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1011" y="2115556"/>
            <a:ext cx="603620" cy="401675"/>
          </a:xfrm>
          <a:prstGeom prst="rect">
            <a:avLst/>
          </a:prstGeom>
        </p:spPr>
      </p:pic>
      <p:pic>
        <p:nvPicPr>
          <p:cNvPr id="197" name="Grafik 196"/>
          <p:cNvPicPr>
            <a:picLocks noChangeAspect="1"/>
          </p:cNvPicPr>
          <p:nvPr/>
        </p:nvPicPr>
        <p:blipFill rotWithShape="1">
          <a:blip r:embed="rId7" cstate="print">
            <a:extLst>
              <a:ext uri="{28A0092B-C50C-407E-A947-70E740481C1C}">
                <a14:useLocalDpi xmlns:a14="http://schemas.microsoft.com/office/drawing/2010/main" val="0"/>
              </a:ext>
            </a:extLst>
          </a:blip>
          <a:srcRect t="27957"/>
          <a:stretch/>
        </p:blipFill>
        <p:spPr>
          <a:xfrm>
            <a:off x="6658464" y="3259220"/>
            <a:ext cx="603620" cy="289377"/>
          </a:xfrm>
          <a:prstGeom prst="rect">
            <a:avLst/>
          </a:prstGeom>
        </p:spPr>
      </p:pic>
      <p:pic>
        <p:nvPicPr>
          <p:cNvPr id="198" name="Grafik 197"/>
          <p:cNvPicPr>
            <a:picLocks noChangeAspect="1"/>
          </p:cNvPicPr>
          <p:nvPr/>
        </p:nvPicPr>
        <p:blipFill rotWithShape="1">
          <a:blip r:embed="rId6" cstate="print">
            <a:extLst>
              <a:ext uri="{28A0092B-C50C-407E-A947-70E740481C1C}">
                <a14:useLocalDpi xmlns:a14="http://schemas.microsoft.com/office/drawing/2010/main" val="0"/>
              </a:ext>
            </a:extLst>
          </a:blip>
          <a:srcRect r="80262"/>
          <a:stretch/>
        </p:blipFill>
        <p:spPr>
          <a:xfrm>
            <a:off x="6510031" y="3186607"/>
            <a:ext cx="148433" cy="361990"/>
          </a:xfrm>
          <a:prstGeom prst="rect">
            <a:avLst/>
          </a:prstGeom>
        </p:spPr>
      </p:pic>
      <p:grpSp>
        <p:nvGrpSpPr>
          <p:cNvPr id="199" name="Gruppieren 198"/>
          <p:cNvGrpSpPr/>
          <p:nvPr/>
        </p:nvGrpSpPr>
        <p:grpSpPr>
          <a:xfrm>
            <a:off x="6486105" y="2875082"/>
            <a:ext cx="913432" cy="361988"/>
            <a:chOff x="8630647" y="2752581"/>
            <a:chExt cx="1342801" cy="532145"/>
          </a:xfrm>
        </p:grpSpPr>
        <p:pic>
          <p:nvPicPr>
            <p:cNvPr id="200" name="Grafik 199"/>
            <p:cNvPicPr>
              <a:picLocks noChangeAspect="1"/>
            </p:cNvPicPr>
            <p:nvPr/>
          </p:nvPicPr>
          <p:blipFill rotWithShape="1">
            <a:blip r:embed="rId6" cstate="print">
              <a:extLst>
                <a:ext uri="{28A0092B-C50C-407E-A947-70E740481C1C}">
                  <a14:useLocalDpi xmlns:a14="http://schemas.microsoft.com/office/drawing/2010/main" val="0"/>
                </a:ext>
              </a:extLst>
            </a:blip>
            <a:srcRect r="81814"/>
            <a:stretch/>
          </p:blipFill>
          <p:spPr>
            <a:xfrm>
              <a:off x="8630647" y="2752581"/>
              <a:ext cx="201053" cy="532145"/>
            </a:xfrm>
            <a:prstGeom prst="rect">
              <a:avLst/>
            </a:prstGeom>
          </p:spPr>
        </p:pic>
        <p:pic>
          <p:nvPicPr>
            <p:cNvPr id="201" name="Grafik 20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31699" y="2764004"/>
              <a:ext cx="1141749" cy="489238"/>
            </a:xfrm>
            <a:prstGeom prst="rect">
              <a:avLst/>
            </a:prstGeom>
          </p:spPr>
        </p:pic>
      </p:grpSp>
      <p:pic>
        <p:nvPicPr>
          <p:cNvPr id="179" name="Grafik 1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2079" y="3978083"/>
            <a:ext cx="470507" cy="313096"/>
          </a:xfrm>
          <a:prstGeom prst="rect">
            <a:avLst/>
          </a:prstGeom>
        </p:spPr>
      </p:pic>
      <p:pic>
        <p:nvPicPr>
          <p:cNvPr id="202" name="Grafik 201"/>
          <p:cNvPicPr>
            <a:picLocks noChangeAspect="1"/>
          </p:cNvPicPr>
          <p:nvPr/>
        </p:nvPicPr>
        <p:blipFill rotWithShape="1">
          <a:blip r:embed="rId6" cstate="print">
            <a:extLst>
              <a:ext uri="{28A0092B-C50C-407E-A947-70E740481C1C}">
                <a14:useLocalDpi xmlns:a14="http://schemas.microsoft.com/office/drawing/2010/main" val="0"/>
              </a:ext>
            </a:extLst>
          </a:blip>
          <a:srcRect r="80262"/>
          <a:stretch/>
        </p:blipFill>
        <p:spPr>
          <a:xfrm>
            <a:off x="2047230" y="3948580"/>
            <a:ext cx="94408" cy="230239"/>
          </a:xfrm>
          <a:prstGeom prst="rect">
            <a:avLst/>
          </a:prstGeom>
        </p:spPr>
      </p:pic>
      <p:sp>
        <p:nvSpPr>
          <p:cNvPr id="213" name="Abgerundetes Rechteck 212"/>
          <p:cNvSpPr/>
          <p:nvPr/>
        </p:nvSpPr>
        <p:spPr>
          <a:xfrm>
            <a:off x="3477295" y="2598050"/>
            <a:ext cx="1146475" cy="865806"/>
          </a:xfrm>
          <a:prstGeom prst="roundRect">
            <a:avLst>
              <a:gd name="adj" fmla="val 7788"/>
            </a:avLst>
          </a:prstGeom>
          <a:solidFill>
            <a:srgbClr val="FFFFFF"/>
          </a:solidFill>
          <a:ln w="9525" cap="flat" cmpd="sng" algn="ctr">
            <a:solidFill>
              <a:srgbClr val="000000"/>
            </a:solidFill>
            <a:prstDash val="solid"/>
          </a:ln>
          <a:effectLst>
            <a:outerShdw blurRad="50800" dist="38100" dir="2700000" algn="tl" rotWithShape="0">
              <a:prstClr val="black">
                <a:alpha val="40000"/>
              </a:prstClr>
            </a:outerShdw>
          </a:effectLst>
        </p:spPr>
        <p:txBody>
          <a:bodyPr lIns="0" tIns="0" rIns="0" bIns="0" rtlCol="0" anchor="t"/>
          <a:lstStyle/>
          <a:p>
            <a:pPr marL="0" marR="0" lvl="0" indent="0" algn="ctr" defTabSz="621975" rtl="0" eaLnBrk="1" fontAlgn="base" latinLnBrk="0" hangingPunct="1">
              <a:lnSpc>
                <a:spcPct val="100000"/>
              </a:lnSpc>
              <a:spcBef>
                <a:spcPct val="0"/>
              </a:spcBef>
              <a:spcAft>
                <a:spcPct val="0"/>
              </a:spcAft>
              <a:buClrTx/>
              <a:buSzTx/>
              <a:buFontTx/>
              <a:buNone/>
              <a:tabLst/>
              <a:defRPr/>
            </a:pPr>
            <a:r>
              <a:rPr kumimoji="0" lang="de-DE" sz="1360" b="0" i="0" u="none" strike="noStrike" kern="0" cap="none" spc="0" normalizeH="0" baseline="0" noProof="0" dirty="0" smtClean="0">
                <a:ln>
                  <a:noFill/>
                </a:ln>
                <a:solidFill>
                  <a:srgbClr val="000000"/>
                </a:solidFill>
                <a:effectLst/>
                <a:uLnTx/>
                <a:uFillTx/>
                <a:latin typeface="Calibri"/>
                <a:ea typeface="+mn-ea"/>
                <a:cs typeface="+mn-cs"/>
              </a:rPr>
              <a:t>On-Demand-Verkehr &amp; TAXI</a:t>
            </a:r>
          </a:p>
        </p:txBody>
      </p:sp>
      <p:sp>
        <p:nvSpPr>
          <p:cNvPr id="189" name="Textfeld 188"/>
          <p:cNvSpPr txBox="1"/>
          <p:nvPr/>
        </p:nvSpPr>
        <p:spPr>
          <a:xfrm>
            <a:off x="3625127" y="3163812"/>
            <a:ext cx="303650" cy="146515"/>
          </a:xfrm>
          <a:prstGeom prst="rect">
            <a:avLst/>
          </a:prstGeom>
          <a:noFill/>
          <a:ln w="31750">
            <a:solidFill>
              <a:srgbClr val="000000"/>
            </a:solidFill>
          </a:ln>
        </p:spPr>
        <p:txBody>
          <a:bodyPr wrap="none" lIns="12244" tIns="0" rIns="12244" bIns="0" rtlCol="0">
            <a:spAutoFit/>
          </a:bodyPr>
          <a:lstStyle/>
          <a:p>
            <a:pPr marL="0" marR="0" lvl="0" indent="0" algn="l" defTabSz="621975" rtl="0" eaLnBrk="1" fontAlgn="base" latinLnBrk="0" hangingPunct="1">
              <a:lnSpc>
                <a:spcPct val="100000"/>
              </a:lnSpc>
              <a:spcBef>
                <a:spcPct val="0"/>
              </a:spcBef>
              <a:spcAft>
                <a:spcPct val="0"/>
              </a:spcAft>
              <a:buClrTx/>
              <a:buSzTx/>
              <a:buFontTx/>
              <a:buNone/>
              <a:tabLst/>
              <a:defRPr/>
            </a:pPr>
            <a:r>
              <a:rPr kumimoji="0" lang="de-DE" sz="952" b="1" i="0" u="none" strike="noStrike" kern="0" cap="none" spc="0" normalizeH="0" baseline="0" noProof="0" dirty="0" smtClean="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TAXI</a:t>
            </a:r>
          </a:p>
        </p:txBody>
      </p:sp>
      <p:pic>
        <p:nvPicPr>
          <p:cNvPr id="182" name="Grafik 1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5599" y="4009765"/>
            <a:ext cx="319325" cy="283985"/>
          </a:xfrm>
          <a:prstGeom prst="rect">
            <a:avLst/>
          </a:prstGeom>
        </p:spPr>
      </p:pic>
      <p:pic>
        <p:nvPicPr>
          <p:cNvPr id="177" name="Grafik 1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96987" y="3960375"/>
            <a:ext cx="288934" cy="348511"/>
          </a:xfrm>
          <a:prstGeom prst="rect">
            <a:avLst/>
          </a:prstGeom>
        </p:spPr>
      </p:pic>
      <p:grpSp>
        <p:nvGrpSpPr>
          <p:cNvPr id="4" name="Gruppieren 3"/>
          <p:cNvGrpSpPr/>
          <p:nvPr/>
        </p:nvGrpSpPr>
        <p:grpSpPr>
          <a:xfrm>
            <a:off x="3843305" y="3941337"/>
            <a:ext cx="325093" cy="360518"/>
            <a:chOff x="3786101" y="3940196"/>
            <a:chExt cx="325093" cy="360518"/>
          </a:xfrm>
        </p:grpSpPr>
        <p:pic>
          <p:nvPicPr>
            <p:cNvPr id="214" name="Grafik 2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786101" y="3940196"/>
              <a:ext cx="325093" cy="360518"/>
            </a:xfrm>
            <a:prstGeom prst="rect">
              <a:avLst/>
            </a:prstGeom>
          </p:spPr>
        </p:pic>
        <p:pic>
          <p:nvPicPr>
            <p:cNvPr id="217" name="Grafik 216"/>
            <p:cNvPicPr>
              <a:picLocks noChangeAspect="1"/>
            </p:cNvPicPr>
            <p:nvPr/>
          </p:nvPicPr>
          <p:blipFill rotWithShape="1">
            <a:blip r:embed="rId9" cstate="print">
              <a:extLst>
                <a:ext uri="{28A0092B-C50C-407E-A947-70E740481C1C}">
                  <a14:useLocalDpi xmlns:a14="http://schemas.microsoft.com/office/drawing/2010/main" val="0"/>
                </a:ext>
              </a:extLst>
            </a:blip>
            <a:srcRect l="1" r="46920" b="74649"/>
            <a:stretch/>
          </p:blipFill>
          <p:spPr>
            <a:xfrm>
              <a:off x="3863899" y="3964167"/>
              <a:ext cx="169495" cy="71991"/>
            </a:xfrm>
            <a:prstGeom prst="rect">
              <a:avLst/>
            </a:prstGeom>
          </p:spPr>
        </p:pic>
      </p:grpSp>
      <p:pic>
        <p:nvPicPr>
          <p:cNvPr id="3" name="Grafik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0517" y="3070216"/>
            <a:ext cx="388384" cy="388384"/>
          </a:xfrm>
          <a:prstGeom prst="rect">
            <a:avLst/>
          </a:prstGeom>
        </p:spPr>
      </p:pic>
      <p:sp>
        <p:nvSpPr>
          <p:cNvPr id="38" name="Textfeld 37"/>
          <p:cNvSpPr txBox="1"/>
          <p:nvPr/>
        </p:nvSpPr>
        <p:spPr>
          <a:xfrm>
            <a:off x="1270458" y="4500395"/>
            <a:ext cx="2308939"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Calibri"/>
                <a:ea typeface="MS PGothic" pitchFamily="34" charset="-128"/>
                <a:cs typeface="+mn-cs"/>
              </a:rPr>
              <a:t>Quelle</a:t>
            </a:r>
            <a:r>
              <a:rPr kumimoji="0" lang="de-DE" sz="800" b="0" i="0" u="none" strike="noStrike" kern="1200" cap="none" spc="0" normalizeH="0" baseline="0" noProof="0" dirty="0" smtClean="0">
                <a:ln>
                  <a:noFill/>
                </a:ln>
                <a:solidFill>
                  <a:srgbClr val="000000"/>
                </a:solidFill>
                <a:effectLst/>
                <a:uLnTx/>
                <a:uFillTx/>
                <a:latin typeface="Calibri"/>
                <a:ea typeface="MS PGothic" pitchFamily="34" charset="-128"/>
                <a:cs typeface="+mn-cs"/>
              </a:rPr>
              <a:t>: Amt für Stadtplanung und Mobilität</a:t>
            </a:r>
            <a:endParaRPr kumimoji="0" lang="de-DE" sz="800" b="0" i="0" u="none" strike="noStrike" kern="1200" cap="none" spc="0" normalizeH="0" baseline="0" noProof="0" dirty="0">
              <a:ln>
                <a:noFill/>
              </a:ln>
              <a:solidFill>
                <a:srgbClr val="000000"/>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40090081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3"/>
          <p:cNvSpPr>
            <a:spLocks noGrp="1"/>
          </p:cNvSpPr>
          <p:nvPr>
            <p:ph type="title"/>
          </p:nvPr>
        </p:nvSpPr>
        <p:spPr>
          <a:xfrm>
            <a:off x="536897" y="302413"/>
            <a:ext cx="7419479" cy="713768"/>
          </a:xfrm>
        </p:spPr>
        <p:txBody>
          <a:bodyPr/>
          <a:lstStyle/>
          <a:p>
            <a:r>
              <a:rPr lang="de-DE" dirty="0" err="1" smtClean="0"/>
              <a:t>Sharingangebote</a:t>
            </a:r>
            <a:r>
              <a:rPr lang="de-DE" dirty="0" smtClean="0"/>
              <a:t> werden gut angenommen, und die Nachfrage wächst stetig</a:t>
            </a:r>
            <a:endParaRPr lang="de-DE" dirty="0"/>
          </a:p>
        </p:txBody>
      </p:sp>
      <p:sp>
        <p:nvSpPr>
          <p:cNvPr id="4" name="Rechteck 3"/>
          <p:cNvSpPr/>
          <p:nvPr/>
        </p:nvSpPr>
        <p:spPr>
          <a:xfrm>
            <a:off x="536896" y="1223337"/>
            <a:ext cx="7563496" cy="3200876"/>
          </a:xfrm>
          <a:prstGeom prst="rect">
            <a:avLst/>
          </a:prstGeom>
        </p:spPr>
        <p:txBody>
          <a:bodyPr wrap="square">
            <a:spAutoFit/>
          </a:bodyPr>
          <a:lstStyle/>
          <a:p>
            <a:pPr marL="342900" marR="0" lvl="0" indent="-342900" algn="l" defTabSz="677046" rtl="0" eaLnBrk="1" fontAlgn="base" latinLnBrk="0" hangingPunct="1">
              <a:lnSpc>
                <a:spcPct val="100000"/>
              </a:lnSpc>
              <a:spcBef>
                <a:spcPts val="0"/>
              </a:spcBef>
              <a:spcAft>
                <a:spcPts val="600"/>
              </a:spcAft>
              <a:buClr>
                <a:srgbClr val="CCCC00"/>
              </a:buClr>
              <a:buSzTx/>
              <a:buFont typeface="Wingdings" pitchFamily="2" charset="2"/>
              <a:buChar char="n"/>
              <a:tabLst/>
              <a:defRPr/>
            </a:pPr>
            <a:r>
              <a:rPr kumimoji="0" lang="de-DE" sz="1800" b="1" i="0" u="none" strike="noStrike" kern="0" cap="none" spc="0" normalizeH="0" baseline="0" noProof="0" dirty="0" err="1" smtClean="0">
                <a:ln>
                  <a:noFill/>
                </a:ln>
                <a:solidFill>
                  <a:srgbClr val="000000"/>
                </a:solidFill>
                <a:effectLst/>
                <a:uLnTx/>
                <a:uFillTx/>
                <a:latin typeface="Calibri Light"/>
                <a:ea typeface="MS PGothic" pitchFamily="34" charset="-128"/>
                <a:cs typeface="ＭＳ Ｐゴシック" charset="0"/>
              </a:rPr>
              <a:t>Bikesharing</a:t>
            </a:r>
            <a:r>
              <a:rPr kumimoji="0" lang="de-DE" sz="1800" b="1"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 (</a:t>
            </a:r>
            <a:r>
              <a:rPr kumimoji="0" lang="de-DE" sz="1800" b="1" i="0" u="none" strike="noStrike" kern="0" cap="none" spc="0" normalizeH="0" baseline="0" noProof="0" dirty="0" err="1" smtClean="0">
                <a:ln>
                  <a:noFill/>
                </a:ln>
                <a:solidFill>
                  <a:srgbClr val="000000"/>
                </a:solidFill>
                <a:effectLst/>
                <a:uLnTx/>
                <a:uFillTx/>
                <a:latin typeface="Calibri Light"/>
                <a:ea typeface="MS PGothic" pitchFamily="34" charset="-128"/>
                <a:cs typeface="ＭＳ Ｐゴシック" charset="0"/>
              </a:rPr>
              <a:t>MOBIbike</a:t>
            </a:r>
            <a:r>
              <a:rPr kumimoji="0" lang="de-DE" sz="1800" b="1"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a:t>
            </a:r>
            <a:r>
              <a:rPr kumimoji="0" lang="de-DE" sz="1800" b="1" i="0" u="none" strike="noStrike" kern="0" cap="none" spc="0" normalizeH="0" baseline="0" noProof="0" dirty="0" err="1" smtClean="0">
                <a:ln>
                  <a:noFill/>
                </a:ln>
                <a:solidFill>
                  <a:srgbClr val="000000"/>
                </a:solidFill>
                <a:effectLst/>
                <a:uLnTx/>
                <a:uFillTx/>
                <a:latin typeface="Calibri Light"/>
                <a:ea typeface="MS PGothic" pitchFamily="34" charset="-128"/>
                <a:cs typeface="ＭＳ Ｐゴシック" charset="0"/>
              </a:rPr>
              <a:t>nextbike</a:t>
            </a:r>
            <a:r>
              <a:rPr kumimoji="0" lang="de-DE" sz="1800" b="1"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a:t>
            </a:r>
          </a:p>
          <a:p>
            <a:pPr marL="800100" marR="0" lvl="1" indent="-342900" algn="l" defTabSz="677046" rtl="0" eaLnBrk="1" fontAlgn="base" latinLnBrk="0" hangingPunct="1">
              <a:lnSpc>
                <a:spcPct val="100000"/>
              </a:lnSpc>
              <a:spcBef>
                <a:spcPts val="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1.000 Leihräder im System, 80.000 Ausleihen im Monat, </a:t>
            </a:r>
          </a:p>
          <a:p>
            <a:pPr marL="800100" marR="0" lvl="1" indent="-342900" algn="l" defTabSz="677046" rtl="0" eaLnBrk="1" fontAlgn="base" latinLnBrk="0" hangingPunct="1">
              <a:lnSpc>
                <a:spcPct val="100000"/>
              </a:lnSpc>
              <a:spcBef>
                <a:spcPts val="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23.000 verknüpfte Konten mit DVB-Abokarte</a:t>
            </a:r>
          </a:p>
          <a:p>
            <a:pPr marL="342900" marR="0" lvl="0" indent="-342900" algn="l" defTabSz="677046" rtl="0" eaLnBrk="1" fontAlgn="base" latinLnBrk="0" hangingPunct="1">
              <a:lnSpc>
                <a:spcPct val="100000"/>
              </a:lnSpc>
              <a:spcBef>
                <a:spcPts val="0"/>
              </a:spcBef>
              <a:spcAft>
                <a:spcPts val="600"/>
              </a:spcAft>
              <a:buClr>
                <a:srgbClr val="CCCC00"/>
              </a:buClr>
              <a:buSzTx/>
              <a:buFont typeface="Wingdings" pitchFamily="2" charset="2"/>
              <a:buChar char="n"/>
              <a:tabLst/>
              <a:defRPr/>
            </a:pPr>
            <a:r>
              <a:rPr kumimoji="0" lang="de-DE" sz="1800" b="1" i="0" u="none" strike="noStrike" kern="0" cap="none" spc="0" normalizeH="0" baseline="0" noProof="0" dirty="0" err="1" smtClean="0">
                <a:ln>
                  <a:noFill/>
                </a:ln>
                <a:solidFill>
                  <a:srgbClr val="000000"/>
                </a:solidFill>
                <a:effectLst/>
                <a:uLnTx/>
                <a:uFillTx/>
                <a:latin typeface="Calibri Light"/>
                <a:ea typeface="MS PGothic" pitchFamily="34" charset="-128"/>
                <a:cs typeface="ＭＳ Ｐゴシック" charset="0"/>
              </a:rPr>
              <a:t>Carsharing</a:t>
            </a:r>
            <a:r>
              <a:rPr kumimoji="0" lang="de-DE" sz="1800" b="1"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 (</a:t>
            </a:r>
            <a:r>
              <a:rPr kumimoji="0" lang="de-DE" sz="1800" b="1" i="0" u="none" strike="noStrike" kern="0" cap="none" spc="0" normalizeH="0" baseline="0" noProof="0" dirty="0" err="1" smtClean="0">
                <a:ln>
                  <a:noFill/>
                </a:ln>
                <a:solidFill>
                  <a:srgbClr val="000000"/>
                </a:solidFill>
                <a:effectLst/>
                <a:uLnTx/>
                <a:uFillTx/>
                <a:latin typeface="Calibri Light"/>
                <a:ea typeface="MS PGothic" pitchFamily="34" charset="-128"/>
                <a:cs typeface="ＭＳ Ｐゴシック" charset="0"/>
              </a:rPr>
              <a:t>MOBIcar</a:t>
            </a:r>
            <a:r>
              <a:rPr kumimoji="0" lang="de-DE" sz="1800" b="1"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a:t>
            </a:r>
            <a:r>
              <a:rPr kumimoji="0" lang="de-DE" sz="1800" b="1" i="0" u="none" strike="noStrike" kern="0" cap="none" spc="0" normalizeH="0" baseline="0" noProof="0" dirty="0" err="1" smtClean="0">
                <a:ln>
                  <a:noFill/>
                </a:ln>
                <a:solidFill>
                  <a:srgbClr val="000000"/>
                </a:solidFill>
                <a:effectLst/>
                <a:uLnTx/>
                <a:uFillTx/>
                <a:latin typeface="Calibri Light"/>
                <a:ea typeface="MS PGothic" pitchFamily="34" charset="-128"/>
                <a:cs typeface="ＭＳ Ｐゴシック" charset="0"/>
              </a:rPr>
              <a:t>teilAuto</a:t>
            </a:r>
            <a:r>
              <a:rPr kumimoji="0" lang="de-DE" sz="1800" b="1"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a:t>
            </a:r>
          </a:p>
          <a:p>
            <a:pPr marL="800100" marR="0" lvl="1" indent="-342900" algn="l" defTabSz="677046" rtl="0" eaLnBrk="1" fontAlgn="base" latinLnBrk="0" hangingPunct="1">
              <a:lnSpc>
                <a:spcPct val="100000"/>
              </a:lnSpc>
              <a:spcBef>
                <a:spcPts val="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122.000 Ausleihen/Jahr bei einer Auslastung der Fahrzeuge von 42 %</a:t>
            </a:r>
          </a:p>
          <a:p>
            <a:pPr marL="800100" marR="0" lvl="1" indent="-342900" algn="l" defTabSz="677046" rtl="0" eaLnBrk="1" fontAlgn="base" latinLnBrk="0" hangingPunct="1">
              <a:lnSpc>
                <a:spcPct val="100000"/>
              </a:lnSpc>
              <a:spcBef>
                <a:spcPts val="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15.000 Kunden nutzen 360 Fahrzeuge an 215 stadtweiten Stationen</a:t>
            </a:r>
          </a:p>
          <a:p>
            <a:pPr marL="800100" marR="0" lvl="1" indent="-342900" algn="l" defTabSz="677046" rtl="0" eaLnBrk="1" fontAlgn="base" latinLnBrk="0" hangingPunct="1">
              <a:lnSpc>
                <a:spcPct val="100000"/>
              </a:lnSpc>
              <a:spcBef>
                <a:spcPts val="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umgerechnet ersetzt dies 3.600 private PKW (~25 km Straßenlänge)</a:t>
            </a:r>
          </a:p>
          <a:p>
            <a:pPr marL="342900" marR="0" lvl="0" indent="-342900" algn="l" defTabSz="677046" rtl="0" eaLnBrk="1" fontAlgn="base" latinLnBrk="0" hangingPunct="1">
              <a:lnSpc>
                <a:spcPct val="100000"/>
              </a:lnSpc>
              <a:spcBef>
                <a:spcPts val="0"/>
              </a:spcBef>
              <a:spcAft>
                <a:spcPts val="600"/>
              </a:spcAft>
              <a:buClr>
                <a:srgbClr val="CCCC00"/>
              </a:buClr>
              <a:buSzTx/>
              <a:buFont typeface="Wingdings" pitchFamily="2" charset="2"/>
              <a:buChar char="n"/>
              <a:tabLst/>
              <a:defRPr/>
            </a:pPr>
            <a:r>
              <a:rPr kumimoji="0" lang="de-DE" sz="1800" b="1"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E-</a:t>
            </a:r>
            <a:r>
              <a:rPr kumimoji="0" lang="de-DE" sz="1800" b="1" i="0" u="none" strike="noStrike" kern="0" cap="none" spc="0" normalizeH="0" baseline="0" noProof="0" dirty="0" err="1" smtClean="0">
                <a:ln>
                  <a:noFill/>
                </a:ln>
                <a:solidFill>
                  <a:srgbClr val="000000"/>
                </a:solidFill>
                <a:effectLst/>
                <a:uLnTx/>
                <a:uFillTx/>
                <a:latin typeface="Calibri Light"/>
                <a:ea typeface="MS PGothic" pitchFamily="34" charset="-128"/>
                <a:cs typeface="ＭＳ Ｐゴシック" charset="0"/>
              </a:rPr>
              <a:t>Scooter</a:t>
            </a:r>
            <a:endParaRPr kumimoji="0" lang="de-DE" sz="1800" b="1"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endParaRPr>
          </a:p>
          <a:p>
            <a:pPr marL="800100" marR="0" lvl="1" indent="-342900" algn="l" defTabSz="677046" rtl="0" eaLnBrk="1" fontAlgn="base" latinLnBrk="0" hangingPunct="1">
              <a:lnSpc>
                <a:spcPct val="100000"/>
              </a:lnSpc>
              <a:spcBef>
                <a:spcPts val="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900 Fahrzeuge im System, 10.000 aktive Kunden</a:t>
            </a:r>
            <a:endPar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endParaRPr>
          </a:p>
        </p:txBody>
      </p:sp>
    </p:spTree>
    <p:extLst>
      <p:ext uri="{BB962C8B-B14F-4D97-AF65-F5344CB8AC3E}">
        <p14:creationId xmlns:p14="http://schemas.microsoft.com/office/powerpoint/2010/main" val="379098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671" y="398014"/>
            <a:ext cx="8134586" cy="386417"/>
          </a:xfrm>
        </p:spPr>
        <p:txBody>
          <a:bodyPr/>
          <a:lstStyle/>
          <a:p>
            <a:r>
              <a:rPr lang="de-DE" dirty="0" smtClean="0"/>
              <a:t>MOBIpunkte machen Multimobilität in Dresden sichtbar und bündeln Mobilitätsservices als Marke</a:t>
            </a:r>
            <a:endParaRPr lang="de-DE" dirty="0"/>
          </a:p>
        </p:txBody>
      </p:sp>
      <p:pic>
        <p:nvPicPr>
          <p:cNvPr id="6" name="Bildplatzhalter 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486149" y="1960925"/>
            <a:ext cx="5541827" cy="2620629"/>
          </a:xfrm>
        </p:spPr>
      </p:pic>
      <p:cxnSp>
        <p:nvCxnSpPr>
          <p:cNvPr id="7" name="Gerader Verbinder 6"/>
          <p:cNvCxnSpPr>
            <a:endCxn id="24" idx="2"/>
          </p:cNvCxnSpPr>
          <p:nvPr/>
        </p:nvCxnSpPr>
        <p:spPr bwMode="auto">
          <a:xfrm flipV="1">
            <a:off x="3667892" y="3270780"/>
            <a:ext cx="2659957" cy="364094"/>
          </a:xfrm>
          <a:prstGeom prst="line">
            <a:avLst/>
          </a:prstGeom>
          <a:solidFill>
            <a:srgbClr val="F3B000"/>
          </a:solidFill>
          <a:ln w="28575"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Gerader Verbinder 7"/>
          <p:cNvCxnSpPr>
            <a:stCxn id="13" idx="4"/>
          </p:cNvCxnSpPr>
          <p:nvPr/>
        </p:nvCxnSpPr>
        <p:spPr bwMode="auto">
          <a:xfrm>
            <a:off x="1652437" y="2561691"/>
            <a:ext cx="354671" cy="473234"/>
          </a:xfrm>
          <a:prstGeom prst="line">
            <a:avLst/>
          </a:prstGeom>
          <a:solidFill>
            <a:srgbClr val="F3B000"/>
          </a:solidFill>
          <a:ln w="28575"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Gerader Verbinder 8"/>
          <p:cNvCxnSpPr>
            <a:endCxn id="4" idx="2"/>
          </p:cNvCxnSpPr>
          <p:nvPr/>
        </p:nvCxnSpPr>
        <p:spPr bwMode="auto">
          <a:xfrm flipV="1">
            <a:off x="5064141" y="2391490"/>
            <a:ext cx="1336338" cy="643434"/>
          </a:xfrm>
          <a:prstGeom prst="line">
            <a:avLst/>
          </a:prstGeom>
          <a:solidFill>
            <a:srgbClr val="F3B000"/>
          </a:solidFill>
          <a:ln w="28575"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Gerader Verbinder 10"/>
          <p:cNvCxnSpPr/>
          <p:nvPr/>
        </p:nvCxnSpPr>
        <p:spPr bwMode="auto">
          <a:xfrm flipH="1">
            <a:off x="3560543" y="1982722"/>
            <a:ext cx="107349" cy="1652151"/>
          </a:xfrm>
          <a:prstGeom prst="line">
            <a:avLst/>
          </a:prstGeom>
          <a:solidFill>
            <a:srgbClr val="F3B000"/>
          </a:solidFill>
          <a:ln w="28575"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Gerader Verbinder 28"/>
          <p:cNvCxnSpPr>
            <a:stCxn id="5" idx="6"/>
          </p:cNvCxnSpPr>
          <p:nvPr/>
        </p:nvCxnSpPr>
        <p:spPr bwMode="auto">
          <a:xfrm flipV="1">
            <a:off x="1866247" y="3980040"/>
            <a:ext cx="921018" cy="329061"/>
          </a:xfrm>
          <a:prstGeom prst="line">
            <a:avLst/>
          </a:prstGeom>
          <a:solidFill>
            <a:srgbClr val="F3B000"/>
          </a:solidFill>
          <a:ln w="28575"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6" name="Grafik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742" y="1738939"/>
            <a:ext cx="481552" cy="2863964"/>
          </a:xfrm>
          <a:prstGeom prst="rect">
            <a:avLst/>
          </a:prstGeom>
        </p:spPr>
      </p:pic>
      <p:pic>
        <p:nvPicPr>
          <p:cNvPr id="23" name="Grafik 2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5671" y="3206762"/>
            <a:ext cx="445060" cy="652869"/>
          </a:xfrm>
          <a:prstGeom prst="rect">
            <a:avLst/>
          </a:prstGeom>
        </p:spPr>
      </p:pic>
      <p:cxnSp>
        <p:nvCxnSpPr>
          <p:cNvPr id="30" name="Gerader Verbinder 29"/>
          <p:cNvCxnSpPr>
            <a:stCxn id="23" idx="3"/>
            <a:endCxn id="5" idx="1"/>
          </p:cNvCxnSpPr>
          <p:nvPr/>
        </p:nvCxnSpPr>
        <p:spPr bwMode="auto">
          <a:xfrm>
            <a:off x="940731" y="3533198"/>
            <a:ext cx="192908" cy="573601"/>
          </a:xfrm>
          <a:prstGeom prst="line">
            <a:avLst/>
          </a:prstGeom>
          <a:solidFill>
            <a:srgbClr val="F3B000"/>
          </a:solidFill>
          <a:ln w="28575"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4" name="Grafik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0479" y="2063586"/>
            <a:ext cx="983713" cy="655808"/>
          </a:xfrm>
          <a:prstGeom prst="ellipse">
            <a:avLst/>
          </a:prstGeom>
          <a:ln w="38100" cap="rnd">
            <a:solidFill>
              <a:srgbClr val="FCC2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943" y="4023000"/>
            <a:ext cx="858304" cy="572203"/>
          </a:xfrm>
          <a:prstGeom prst="ellipse">
            <a:avLst/>
          </a:prstGeom>
          <a:ln w="38100" cap="rnd">
            <a:solidFill>
              <a:srgbClr val="FCC2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Grafik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31322" y="1544312"/>
            <a:ext cx="1243189" cy="828793"/>
          </a:xfrm>
          <a:prstGeom prst="ellipse">
            <a:avLst/>
          </a:prstGeom>
          <a:ln w="38100" cap="rnd">
            <a:solidFill>
              <a:srgbClr val="FCC2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Grafik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27850" y="2924547"/>
            <a:ext cx="1038698" cy="692466"/>
          </a:xfrm>
          <a:prstGeom prst="ellipse">
            <a:avLst/>
          </a:prstGeom>
          <a:ln w="38100" cap="rnd">
            <a:solidFill>
              <a:srgbClr val="FCC2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Grafik 1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83804" y="1663433"/>
            <a:ext cx="1340900" cy="898258"/>
          </a:xfrm>
          <a:prstGeom prst="ellipse">
            <a:avLst/>
          </a:prstGeom>
          <a:ln w="38100" cap="rnd">
            <a:solidFill>
              <a:srgbClr val="FCC2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0" name="Gerader Verbinder 19"/>
          <p:cNvCxnSpPr>
            <a:endCxn id="21" idx="2"/>
          </p:cNvCxnSpPr>
          <p:nvPr/>
        </p:nvCxnSpPr>
        <p:spPr bwMode="auto">
          <a:xfrm>
            <a:off x="4677501" y="4106798"/>
            <a:ext cx="1623923" cy="83586"/>
          </a:xfrm>
          <a:prstGeom prst="line">
            <a:avLst/>
          </a:prstGeom>
          <a:solidFill>
            <a:srgbClr val="F3B000"/>
          </a:solidFill>
          <a:ln w="28575"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1" name="Grafik 2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01425" y="3822165"/>
            <a:ext cx="1073997" cy="736439"/>
          </a:xfrm>
          <a:prstGeom prst="ellipse">
            <a:avLst/>
          </a:prstGeom>
          <a:ln w="38100" cap="rnd">
            <a:solidFill>
              <a:srgbClr val="FCC2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Grafik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79923" y="1539886"/>
            <a:ext cx="516999" cy="315242"/>
          </a:xfrm>
          <a:prstGeom prst="rect">
            <a:avLst/>
          </a:prstGeom>
          <a:ln w="19050">
            <a:solidFill>
              <a:schemeClr val="bg1"/>
            </a:solidFill>
          </a:ln>
          <a:effectLst>
            <a:outerShdw blurRad="50800" dist="50800" dir="2700000" algn="ctr" rotWithShape="0">
              <a:schemeClr val="accent4">
                <a:lumMod val="50000"/>
                <a:lumOff val="50000"/>
              </a:schemeClr>
            </a:outerShdw>
          </a:effectLst>
          <a:scene3d>
            <a:camera prst="orthographicFront">
              <a:rot lat="600000" lon="1200000" rev="0"/>
            </a:camera>
            <a:lightRig rig="threePt" dir="t"/>
          </a:scene3d>
        </p:spPr>
      </p:pic>
      <p:cxnSp>
        <p:nvCxnSpPr>
          <p:cNvPr id="26" name="Gerader Verbinder 25"/>
          <p:cNvCxnSpPr/>
          <p:nvPr/>
        </p:nvCxnSpPr>
        <p:spPr bwMode="auto">
          <a:xfrm flipH="1">
            <a:off x="5007367" y="1464006"/>
            <a:ext cx="1393111" cy="1380971"/>
          </a:xfrm>
          <a:prstGeom prst="line">
            <a:avLst/>
          </a:prstGeom>
          <a:solidFill>
            <a:srgbClr val="F3B000"/>
          </a:solidFill>
          <a:ln w="28575"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7" name="Grafik 26"/>
          <p:cNvPicPr>
            <a:picLocks noChangeAspect="1"/>
          </p:cNvPicPr>
          <p:nvPr/>
        </p:nvPicPr>
        <p:blipFill rotWithShape="1">
          <a:blip r:embed="rId13" cstate="screen">
            <a:extLst>
              <a:ext uri="{28A0092B-C50C-407E-A947-70E740481C1C}">
                <a14:useLocalDpi xmlns:a14="http://schemas.microsoft.com/office/drawing/2010/main"/>
              </a:ext>
            </a:extLst>
          </a:blip>
          <a:srcRect b="-3"/>
          <a:stretch/>
        </p:blipFill>
        <p:spPr>
          <a:xfrm>
            <a:off x="5564196" y="1157120"/>
            <a:ext cx="1150031" cy="691184"/>
          </a:xfrm>
          <a:prstGeom prst="ellipse">
            <a:avLst/>
          </a:prstGeom>
          <a:ln w="38100" cap="rnd">
            <a:solidFill>
              <a:srgbClr val="FCC2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Textfeld 24"/>
          <p:cNvSpPr txBox="1"/>
          <p:nvPr/>
        </p:nvSpPr>
        <p:spPr>
          <a:xfrm>
            <a:off x="6279133" y="4625574"/>
            <a:ext cx="1491114" cy="217880"/>
          </a:xfrm>
          <a:prstGeom prst="rect">
            <a:avLst/>
          </a:prstGeom>
          <a:noFill/>
        </p:spPr>
        <p:txBody>
          <a:bodyPr wrap="none" rtlCol="0">
            <a:spAutoFit/>
          </a:bodyPr>
          <a:lstStyle/>
          <a:p>
            <a:pPr marL="0" marR="0" lvl="0" indent="0" algn="l" defTabSz="621975" rtl="0" eaLnBrk="1" fontAlgn="base" latinLnBrk="0" hangingPunct="1">
              <a:lnSpc>
                <a:spcPct val="100000"/>
              </a:lnSpc>
              <a:spcBef>
                <a:spcPct val="0"/>
              </a:spcBef>
              <a:spcAft>
                <a:spcPct val="0"/>
              </a:spcAft>
              <a:buClrTx/>
              <a:buSzTx/>
              <a:buFontTx/>
              <a:buNone/>
              <a:tabLst/>
              <a:defRPr/>
            </a:pPr>
            <a:r>
              <a:rPr kumimoji="0" lang="de-DE" sz="816" b="0" i="0" u="none" strike="noStrike" kern="1200" cap="none" spc="0" normalizeH="0" baseline="0" noProof="0" dirty="0">
                <a:ln>
                  <a:noFill/>
                </a:ln>
                <a:solidFill>
                  <a:srgbClr val="000000"/>
                </a:solidFill>
                <a:effectLst/>
                <a:uLnTx/>
                <a:uFillTx/>
                <a:latin typeface="Calibri"/>
                <a:ea typeface="MS PGothic" pitchFamily="34" charset="-128"/>
                <a:cs typeface="+mn-cs"/>
              </a:rPr>
              <a:t>Grafik</a:t>
            </a:r>
            <a:r>
              <a:rPr kumimoji="0" lang="de-DE" sz="816" b="0" i="0" u="none" strike="noStrike" kern="1200" cap="none" spc="0" normalizeH="0" baseline="0" noProof="0">
                <a:ln>
                  <a:noFill/>
                </a:ln>
                <a:solidFill>
                  <a:srgbClr val="000000"/>
                </a:solidFill>
                <a:effectLst/>
                <a:uLnTx/>
                <a:uFillTx/>
                <a:latin typeface="Calibri"/>
                <a:ea typeface="MS PGothic" pitchFamily="34" charset="-128"/>
                <a:cs typeface="+mn-cs"/>
              </a:rPr>
              <a:t>: DVB AG, Fotos: DVB AG</a:t>
            </a:r>
            <a:endParaRPr kumimoji="0" lang="de-DE" sz="816" b="0" i="0" u="none" strike="noStrike" kern="1200" cap="none" spc="0" normalizeH="0" baseline="0" noProof="0" dirty="0">
              <a:ln>
                <a:noFill/>
              </a:ln>
              <a:solidFill>
                <a:srgbClr val="000000"/>
              </a:solidFill>
              <a:effectLst/>
              <a:uLnTx/>
              <a:uFillTx/>
              <a:latin typeface="Calibri"/>
              <a:ea typeface="MS PGothic" pitchFamily="34" charset="-128"/>
              <a:cs typeface="+mn-cs"/>
            </a:endParaRPr>
          </a:p>
        </p:txBody>
      </p:sp>
      <p:pic>
        <p:nvPicPr>
          <p:cNvPr id="28" name="Inhaltsplatzhalter 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bwMode="auto">
          <a:xfrm>
            <a:off x="718983" y="3617013"/>
            <a:ext cx="1485457" cy="119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echseck 31"/>
          <p:cNvSpPr/>
          <p:nvPr/>
        </p:nvSpPr>
        <p:spPr bwMode="auto">
          <a:xfrm>
            <a:off x="7649057" y="2194318"/>
            <a:ext cx="1161121" cy="538799"/>
          </a:xfrm>
          <a:prstGeom prst="hexagon">
            <a:avLst/>
          </a:prstGeom>
          <a:blipFill dpi="0" rotWithShape="1">
            <a:blip r:embed="rId15" cstate="screen">
              <a:extLst>
                <a:ext uri="{28A0092B-C50C-407E-A947-70E740481C1C}">
                  <a14:useLocalDpi xmlns:a14="http://schemas.microsoft.com/office/drawing/2010/main"/>
                </a:ext>
              </a:extLst>
            </a:blip>
            <a:srcRect/>
            <a:stretch>
              <a:fillRect/>
            </a:stretch>
          </a:blipFill>
          <a:ln w="1587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677046" rtl="0" eaLnBrk="1" fontAlgn="base" latinLnBrk="0" hangingPunct="1">
              <a:lnSpc>
                <a:spcPct val="90000"/>
              </a:lnSpc>
              <a:spcBef>
                <a:spcPct val="0"/>
              </a:spcBef>
              <a:spcAft>
                <a:spcPct val="0"/>
              </a:spcAft>
              <a:buClr>
                <a:srgbClr val="FFEB20"/>
              </a:buClr>
              <a:buSzTx/>
              <a:buFontTx/>
              <a:buNone/>
              <a:tabLst/>
              <a:defRPr/>
            </a:pPr>
            <a:endParaRPr kumimoji="0" lang="de-DE" sz="1769" b="0" i="0" u="none" strike="noStrike" kern="1200" cap="none" spc="0" normalizeH="0" baseline="0" noProof="0" dirty="0">
              <a:ln>
                <a:noFill/>
              </a:ln>
              <a:solidFill>
                <a:srgbClr val="000000"/>
              </a:solidFill>
              <a:effectLst/>
              <a:uLnTx/>
              <a:uFillTx/>
              <a:latin typeface="Calibri"/>
              <a:ea typeface="MS PGothic" pitchFamily="34" charset="-128"/>
              <a:cs typeface="+mn-cs"/>
            </a:endParaRPr>
          </a:p>
        </p:txBody>
      </p:sp>
      <p:sp>
        <p:nvSpPr>
          <p:cNvPr id="33" name="Sechseck 32"/>
          <p:cNvSpPr/>
          <p:nvPr/>
        </p:nvSpPr>
        <p:spPr bwMode="auto">
          <a:xfrm>
            <a:off x="7640899" y="1611099"/>
            <a:ext cx="1161121" cy="538799"/>
          </a:xfrm>
          <a:prstGeom prst="hexagon">
            <a:avLst/>
          </a:prstGeom>
          <a:blipFill dpi="0" rotWithShape="1">
            <a:blip r:embed="rId16" cstate="screen">
              <a:extLst>
                <a:ext uri="{28A0092B-C50C-407E-A947-70E740481C1C}">
                  <a14:useLocalDpi xmlns:a14="http://schemas.microsoft.com/office/drawing/2010/main"/>
                </a:ext>
              </a:extLst>
            </a:blip>
            <a:srcRect/>
            <a:stretch>
              <a:fillRect l="2174"/>
            </a:stretch>
          </a:blipFill>
          <a:ln w="1587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677046" rtl="0" eaLnBrk="1" fontAlgn="base" latinLnBrk="0" hangingPunct="1">
              <a:lnSpc>
                <a:spcPct val="90000"/>
              </a:lnSpc>
              <a:spcBef>
                <a:spcPct val="0"/>
              </a:spcBef>
              <a:spcAft>
                <a:spcPct val="0"/>
              </a:spcAft>
              <a:buClr>
                <a:srgbClr val="FFEB20"/>
              </a:buClr>
              <a:buSzTx/>
              <a:buFontTx/>
              <a:buNone/>
              <a:tabLst/>
              <a:defRPr/>
            </a:pPr>
            <a:endParaRPr kumimoji="0" lang="de-DE" sz="1769" b="0" i="0" u="none" strike="noStrike" kern="1200" cap="none" spc="0" normalizeH="0" baseline="0" noProof="0" dirty="0">
              <a:ln>
                <a:noFill/>
              </a:ln>
              <a:solidFill>
                <a:srgbClr val="000000"/>
              </a:solidFill>
              <a:effectLst/>
              <a:uLnTx/>
              <a:uFillTx/>
              <a:latin typeface="Calibri"/>
              <a:ea typeface="MS PGothic" pitchFamily="34" charset="-128"/>
              <a:cs typeface="+mn-cs"/>
            </a:endParaRPr>
          </a:p>
        </p:txBody>
      </p:sp>
      <p:sp>
        <p:nvSpPr>
          <p:cNvPr id="34" name="Sechseck 33"/>
          <p:cNvSpPr/>
          <p:nvPr/>
        </p:nvSpPr>
        <p:spPr bwMode="auto">
          <a:xfrm>
            <a:off x="7650354" y="3381283"/>
            <a:ext cx="1161121" cy="538799"/>
          </a:xfrm>
          <a:prstGeom prst="hexagon">
            <a:avLst/>
          </a:prstGeom>
          <a:blipFill dpi="0" rotWithShape="1">
            <a:blip r:embed="rId17" cstate="screen">
              <a:extLst>
                <a:ext uri="{28A0092B-C50C-407E-A947-70E740481C1C}">
                  <a14:useLocalDpi xmlns:a14="http://schemas.microsoft.com/office/drawing/2010/main"/>
                </a:ext>
              </a:extLst>
            </a:blip>
            <a:srcRect/>
            <a:stretch>
              <a:fillRect l="17407" t="9097" r="17385" b="9097"/>
            </a:stretch>
          </a:blipFill>
          <a:ln w="1587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677046" rtl="0" eaLnBrk="1" fontAlgn="base" latinLnBrk="0" hangingPunct="1">
              <a:lnSpc>
                <a:spcPct val="90000"/>
              </a:lnSpc>
              <a:spcBef>
                <a:spcPct val="0"/>
              </a:spcBef>
              <a:spcAft>
                <a:spcPct val="0"/>
              </a:spcAft>
              <a:buClr>
                <a:srgbClr val="FFEB20"/>
              </a:buClr>
              <a:buSzTx/>
              <a:buFontTx/>
              <a:buNone/>
              <a:tabLst/>
              <a:defRPr/>
            </a:pPr>
            <a:endParaRPr kumimoji="0" lang="de-DE" sz="1769" b="0" i="0" u="none" strike="noStrike" kern="1200" cap="none" spc="0" normalizeH="0" baseline="0" noProof="0" dirty="0">
              <a:ln>
                <a:noFill/>
              </a:ln>
              <a:solidFill>
                <a:srgbClr val="000000"/>
              </a:solidFill>
              <a:effectLst/>
              <a:uLnTx/>
              <a:uFillTx/>
              <a:latin typeface="Calibri"/>
              <a:ea typeface="MS PGothic" pitchFamily="34" charset="-128"/>
              <a:cs typeface="+mn-cs"/>
            </a:endParaRPr>
          </a:p>
        </p:txBody>
      </p:sp>
      <p:sp>
        <p:nvSpPr>
          <p:cNvPr id="35" name="Sechseck 34"/>
          <p:cNvSpPr/>
          <p:nvPr/>
        </p:nvSpPr>
        <p:spPr bwMode="auto">
          <a:xfrm>
            <a:off x="7640899" y="3969679"/>
            <a:ext cx="1161121" cy="538799"/>
          </a:xfrm>
          <a:prstGeom prst="hexagon">
            <a:avLst/>
          </a:prstGeom>
          <a:blipFill dpi="0" rotWithShape="1">
            <a:blip r:embed="rId18"/>
            <a:srcRect/>
            <a:stretch>
              <a:fillRect/>
            </a:stretch>
          </a:blipFill>
          <a:ln w="1587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677046" rtl="0" eaLnBrk="1" fontAlgn="base" latinLnBrk="0" hangingPunct="1">
              <a:lnSpc>
                <a:spcPct val="90000"/>
              </a:lnSpc>
              <a:spcBef>
                <a:spcPct val="0"/>
              </a:spcBef>
              <a:spcAft>
                <a:spcPct val="0"/>
              </a:spcAft>
              <a:buClr>
                <a:srgbClr val="FFEB20"/>
              </a:buClr>
              <a:buSzTx/>
              <a:buFontTx/>
              <a:buNone/>
              <a:tabLst/>
              <a:defRPr/>
            </a:pPr>
            <a:endParaRPr kumimoji="0" lang="de-DE" sz="1769" b="0" i="0" u="none" strike="noStrike" kern="1200" cap="none" spc="0" normalizeH="0" baseline="0" noProof="0" dirty="0">
              <a:ln>
                <a:noFill/>
              </a:ln>
              <a:solidFill>
                <a:srgbClr val="000000"/>
              </a:solidFill>
              <a:effectLst/>
              <a:uLnTx/>
              <a:uFillTx/>
              <a:latin typeface="Calibri"/>
              <a:ea typeface="MS PGothic" pitchFamily="34" charset="-128"/>
              <a:cs typeface="+mn-cs"/>
            </a:endParaRPr>
          </a:p>
        </p:txBody>
      </p:sp>
      <p:sp>
        <p:nvSpPr>
          <p:cNvPr id="36" name="Sechseck 35"/>
          <p:cNvSpPr/>
          <p:nvPr/>
        </p:nvSpPr>
        <p:spPr bwMode="auto">
          <a:xfrm>
            <a:off x="7658496" y="2776030"/>
            <a:ext cx="1161121" cy="538799"/>
          </a:xfrm>
          <a:prstGeom prst="hexagon">
            <a:avLst/>
          </a:prstGeom>
          <a:blipFill dpi="0" rotWithShape="1">
            <a:blip r:embed="rId17" cstate="screen">
              <a:extLst>
                <a:ext uri="{28A0092B-C50C-407E-A947-70E740481C1C}">
                  <a14:useLocalDpi xmlns:a14="http://schemas.microsoft.com/office/drawing/2010/main"/>
                </a:ext>
              </a:extLst>
            </a:blip>
            <a:srcRect/>
            <a:stretch>
              <a:fillRect l="17407" t="9097" r="17385" b="9097"/>
            </a:stretch>
          </a:blipFill>
          <a:ln w="1587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677046" rtl="0" eaLnBrk="1" fontAlgn="base" latinLnBrk="0" hangingPunct="1">
              <a:lnSpc>
                <a:spcPct val="90000"/>
              </a:lnSpc>
              <a:spcBef>
                <a:spcPct val="0"/>
              </a:spcBef>
              <a:spcAft>
                <a:spcPct val="0"/>
              </a:spcAft>
              <a:buClr>
                <a:srgbClr val="FFEB20"/>
              </a:buClr>
              <a:buSzTx/>
              <a:buFontTx/>
              <a:buNone/>
              <a:tabLst/>
              <a:defRPr/>
            </a:pPr>
            <a:endParaRPr kumimoji="0" lang="de-DE" sz="1769" b="0" i="0" u="none" strike="noStrike" kern="1200" cap="none" spc="0" normalizeH="0" baseline="0" noProof="0" dirty="0">
              <a:ln>
                <a:noFill/>
              </a:ln>
              <a:solidFill>
                <a:srgbClr val="000000"/>
              </a:solidFill>
              <a:effectLst/>
              <a:uLnTx/>
              <a:uFillTx/>
              <a:latin typeface="Calibri"/>
              <a:ea typeface="MS PGothic" pitchFamily="34" charset="-128"/>
              <a:cs typeface="+mn-cs"/>
            </a:endParaRPr>
          </a:p>
        </p:txBody>
      </p:sp>
      <p:pic>
        <p:nvPicPr>
          <p:cNvPr id="37" name="Grafik 36"/>
          <p:cNvPicPr>
            <a:picLocks noChangeAspect="1"/>
          </p:cNvPicPr>
          <p:nvPr/>
        </p:nvPicPr>
        <p:blipFill rotWithShape="1">
          <a:blip r:embed="rId19" cstate="screen">
            <a:extLst>
              <a:ext uri="{28A0092B-C50C-407E-A947-70E740481C1C}">
                <a14:useLocalDpi xmlns:a14="http://schemas.microsoft.com/office/drawing/2010/main"/>
              </a:ext>
            </a:extLst>
          </a:blip>
          <a:srcRect l="7149" r="8856"/>
          <a:stretch/>
        </p:blipFill>
        <p:spPr>
          <a:xfrm>
            <a:off x="7796727" y="2808796"/>
            <a:ext cx="833530" cy="467803"/>
          </a:xfrm>
          <a:prstGeom prst="rect">
            <a:avLst/>
          </a:prstGeom>
          <a:ln w="15875">
            <a:noFill/>
          </a:ln>
        </p:spPr>
      </p:pic>
      <p:sp>
        <p:nvSpPr>
          <p:cNvPr id="38" name="Inhaltsplatzhalter 4"/>
          <p:cNvSpPr txBox="1">
            <a:spLocks/>
          </p:cNvSpPr>
          <p:nvPr/>
        </p:nvSpPr>
        <p:spPr bwMode="auto">
          <a:xfrm>
            <a:off x="7640899" y="1342910"/>
            <a:ext cx="1416139" cy="4028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52425" indent="-352425" algn="l" defTabSz="995363" rtl="0" eaLnBrk="1" fontAlgn="base" hangingPunct="1">
              <a:lnSpc>
                <a:spcPct val="110000"/>
              </a:lnSpc>
              <a:spcBef>
                <a:spcPct val="50000"/>
              </a:spcBef>
              <a:spcAft>
                <a:spcPct val="0"/>
              </a:spcAft>
              <a:buClr>
                <a:schemeClr val="accent1"/>
              </a:buClr>
              <a:buFont typeface="Wingdings" pitchFamily="2" charset="2"/>
              <a:buChar char="n"/>
              <a:defRPr sz="3000">
                <a:solidFill>
                  <a:schemeClr val="tx1"/>
                </a:solidFill>
                <a:latin typeface="Calibri Light"/>
                <a:ea typeface="MS PGothic" pitchFamily="34" charset="-128"/>
                <a:cs typeface="ＭＳ Ｐゴシック" charset="0"/>
              </a:defRPr>
            </a:lvl1pPr>
            <a:lvl2pPr marL="901700" indent="-369888" algn="l" defTabSz="995363" rtl="0" eaLnBrk="1" fontAlgn="base" hangingPunct="1">
              <a:spcBef>
                <a:spcPct val="0"/>
              </a:spcBef>
              <a:spcAft>
                <a:spcPct val="0"/>
              </a:spcAft>
              <a:buClr>
                <a:schemeClr val="accent1"/>
              </a:buClr>
              <a:buFont typeface="Wingdings" pitchFamily="2" charset="2"/>
              <a:buChar char="n"/>
              <a:defRPr sz="2600" b="0" i="0">
                <a:solidFill>
                  <a:schemeClr val="tx1"/>
                </a:solidFill>
                <a:latin typeface="Calibri Light"/>
                <a:ea typeface="MS PGothic" pitchFamily="34" charset="-128"/>
                <a:cs typeface="Calibri Light"/>
              </a:defRPr>
            </a:lvl2pPr>
            <a:lvl3pPr marL="1436688" indent="-355600" algn="l" defTabSz="995363" rtl="0" eaLnBrk="1" fontAlgn="base" hangingPunct="1">
              <a:spcBef>
                <a:spcPct val="0"/>
              </a:spcBef>
              <a:spcAft>
                <a:spcPct val="0"/>
              </a:spcAft>
              <a:buClr>
                <a:schemeClr val="accent1"/>
              </a:buClr>
              <a:buFont typeface="Wingdings" pitchFamily="2" charset="2"/>
              <a:buChar char="n"/>
              <a:defRPr sz="2600" b="0" i="0">
                <a:solidFill>
                  <a:schemeClr val="tx1"/>
                </a:solidFill>
                <a:latin typeface="Calibri Light"/>
                <a:ea typeface="MS PGothic" pitchFamily="34" charset="-128"/>
                <a:cs typeface="Calibri Light"/>
              </a:defRPr>
            </a:lvl3pPr>
            <a:lvl4pPr marL="1971675" indent="-352425" algn="l" defTabSz="995363" rtl="0" eaLnBrk="1" fontAlgn="base" hangingPunct="1">
              <a:spcBef>
                <a:spcPct val="0"/>
              </a:spcBef>
              <a:spcAft>
                <a:spcPct val="0"/>
              </a:spcAft>
              <a:buClr>
                <a:schemeClr val="accent1"/>
              </a:buClr>
              <a:buFont typeface="Wingdings" pitchFamily="2" charset="2"/>
              <a:buChar char="n"/>
              <a:defRPr sz="2600" b="0" i="0">
                <a:solidFill>
                  <a:schemeClr val="tx1"/>
                </a:solidFill>
                <a:latin typeface="Calibri Light"/>
                <a:ea typeface="MS PGothic" pitchFamily="34" charset="-128"/>
                <a:cs typeface="Calibri Light"/>
              </a:defRPr>
            </a:lvl4pPr>
            <a:lvl5pPr marL="3265488" indent="-500063" algn="l" defTabSz="995363" rtl="0" eaLnBrk="1" fontAlgn="base" hangingPunct="1">
              <a:spcBef>
                <a:spcPct val="0"/>
              </a:spcBef>
              <a:spcAft>
                <a:spcPct val="0"/>
              </a:spcAft>
              <a:buClr>
                <a:srgbClr val="E89700"/>
              </a:buClr>
              <a:buFont typeface="Wingdings" pitchFamily="2" charset="2"/>
              <a:buChar char="§"/>
              <a:defRPr sz="2600">
                <a:solidFill>
                  <a:schemeClr val="tx1"/>
                </a:solidFill>
                <a:latin typeface="Arial" charset="0"/>
                <a:ea typeface="MS PGothic" pitchFamily="34" charset="-128"/>
              </a:defRPr>
            </a:lvl5pPr>
            <a:lvl6pPr marL="3722688" indent="-500063" algn="l" defTabSz="995363" rtl="0" eaLnBrk="1" fontAlgn="base" hangingPunct="1">
              <a:spcBef>
                <a:spcPct val="0"/>
              </a:spcBef>
              <a:spcAft>
                <a:spcPct val="0"/>
              </a:spcAft>
              <a:buClr>
                <a:srgbClr val="E89700"/>
              </a:buClr>
              <a:buFont typeface="Wingdings" pitchFamily="2" charset="2"/>
              <a:buChar char="§"/>
              <a:defRPr sz="2600">
                <a:solidFill>
                  <a:schemeClr val="tx1"/>
                </a:solidFill>
                <a:latin typeface="Arial" charset="0"/>
              </a:defRPr>
            </a:lvl6pPr>
            <a:lvl7pPr marL="4179888" indent="-500063" algn="l" defTabSz="995363" rtl="0" eaLnBrk="1" fontAlgn="base" hangingPunct="1">
              <a:spcBef>
                <a:spcPct val="0"/>
              </a:spcBef>
              <a:spcAft>
                <a:spcPct val="0"/>
              </a:spcAft>
              <a:buClr>
                <a:srgbClr val="E89700"/>
              </a:buClr>
              <a:buFont typeface="Wingdings" pitchFamily="2" charset="2"/>
              <a:buChar char="§"/>
              <a:defRPr sz="2600">
                <a:solidFill>
                  <a:schemeClr val="tx1"/>
                </a:solidFill>
                <a:latin typeface="Arial" charset="0"/>
              </a:defRPr>
            </a:lvl7pPr>
            <a:lvl8pPr marL="4637088" indent="-500063" algn="l" defTabSz="995363" rtl="0" eaLnBrk="1" fontAlgn="base" hangingPunct="1">
              <a:spcBef>
                <a:spcPct val="0"/>
              </a:spcBef>
              <a:spcAft>
                <a:spcPct val="0"/>
              </a:spcAft>
              <a:buClr>
                <a:srgbClr val="E89700"/>
              </a:buClr>
              <a:buFont typeface="Wingdings" pitchFamily="2" charset="2"/>
              <a:buChar char="§"/>
              <a:defRPr sz="2600">
                <a:solidFill>
                  <a:schemeClr val="tx1"/>
                </a:solidFill>
                <a:latin typeface="Arial" charset="0"/>
              </a:defRPr>
            </a:lvl8pPr>
            <a:lvl9pPr marL="5094288" indent="-500063" algn="l" defTabSz="995363" rtl="0" eaLnBrk="1" fontAlgn="base" hangingPunct="1">
              <a:spcBef>
                <a:spcPct val="0"/>
              </a:spcBef>
              <a:spcAft>
                <a:spcPct val="0"/>
              </a:spcAft>
              <a:buClr>
                <a:srgbClr val="E89700"/>
              </a:buClr>
              <a:buFont typeface="Wingdings" pitchFamily="2" charset="2"/>
              <a:buChar char="§"/>
              <a:defRPr sz="2600">
                <a:solidFill>
                  <a:schemeClr val="tx1"/>
                </a:solidFill>
                <a:latin typeface="Arial" charset="0"/>
              </a:defRPr>
            </a:lvl9pPr>
          </a:lstStyle>
          <a:p>
            <a:pPr marL="0" marR="0" lvl="0" indent="0" algn="l" defTabSz="677046" rtl="0" eaLnBrk="1" fontAlgn="base" latinLnBrk="0" hangingPunct="1">
              <a:lnSpc>
                <a:spcPts val="1973"/>
              </a:lnSpc>
              <a:spcBef>
                <a:spcPts val="204"/>
              </a:spcBef>
              <a:spcAft>
                <a:spcPts val="816"/>
              </a:spcAft>
              <a:buClr>
                <a:srgbClr val="FFEB20"/>
              </a:buClr>
              <a:buSzTx/>
              <a:buFont typeface="Wingdings" pitchFamily="2" charset="2"/>
              <a:buNone/>
              <a:tabLst/>
              <a:defRPr/>
            </a:pPr>
            <a:r>
              <a:rPr kumimoji="0" lang="de-DE" sz="1905" b="1"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Partnerschaft</a:t>
            </a:r>
          </a:p>
        </p:txBody>
      </p:sp>
    </p:spTree>
    <p:extLst>
      <p:ext uri="{BB962C8B-B14F-4D97-AF65-F5344CB8AC3E}">
        <p14:creationId xmlns:p14="http://schemas.microsoft.com/office/powerpoint/2010/main" val="36313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3"/>
          <p:cNvSpPr>
            <a:spLocks noGrp="1"/>
          </p:cNvSpPr>
          <p:nvPr>
            <p:ph type="title"/>
          </p:nvPr>
        </p:nvSpPr>
        <p:spPr>
          <a:xfrm>
            <a:off x="536897" y="302413"/>
            <a:ext cx="8002626" cy="713768"/>
          </a:xfrm>
        </p:spPr>
        <p:txBody>
          <a:bodyPr/>
          <a:lstStyle/>
          <a:p>
            <a:r>
              <a:rPr lang="de-DE" dirty="0"/>
              <a:t>D</a:t>
            </a:r>
            <a:r>
              <a:rPr lang="de-DE" dirty="0" smtClean="0"/>
              <a:t>resdner MOBIpunkte – Status Quo</a:t>
            </a:r>
            <a:endParaRPr lang="de-DE" dirty="0"/>
          </a:p>
        </p:txBody>
      </p:sp>
      <p:sp>
        <p:nvSpPr>
          <p:cNvPr id="4" name="Rechteck 3"/>
          <p:cNvSpPr/>
          <p:nvPr/>
        </p:nvSpPr>
        <p:spPr>
          <a:xfrm>
            <a:off x="536896" y="1070691"/>
            <a:ext cx="4611168" cy="3200876"/>
          </a:xfrm>
          <a:prstGeom prst="rect">
            <a:avLst/>
          </a:prstGeom>
        </p:spPr>
        <p:txBody>
          <a:bodyPr wrap="square">
            <a:spAutoFit/>
          </a:bodyPr>
          <a:lstStyle/>
          <a:p>
            <a:pPr marL="342900" marR="0" lvl="0" indent="-342900" algn="l" defTabSz="677046" rtl="0" eaLnBrk="1" fontAlgn="base" latinLnBrk="0" hangingPunct="1">
              <a:lnSpc>
                <a:spcPct val="100000"/>
              </a:lnSpc>
              <a:spcBef>
                <a:spcPts val="60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Aktuell 43 MOBIpunkte voll in Betrieb </a:t>
            </a:r>
            <a:b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b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ca. </a:t>
            </a: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ein </a:t>
            </a: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MOBIpunkt pro Monat seit 09/2018 gebaut, </a:t>
            </a: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zusätzlich 10 weitere in </a:t>
            </a: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Teilbetrieb</a:t>
            </a:r>
          </a:p>
          <a:p>
            <a:pPr marL="342900" marR="0" lvl="0" indent="-342900" algn="l" defTabSz="677046" rtl="0" eaLnBrk="1" fontAlgn="base" latinLnBrk="0" hangingPunct="1">
              <a:lnSpc>
                <a:spcPct val="100000"/>
              </a:lnSpc>
              <a:spcBef>
                <a:spcPts val="60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Roadmap </a:t>
            </a: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bis Ende </a:t>
            </a: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2022:</a:t>
            </a:r>
          </a:p>
          <a:p>
            <a:pPr marL="800100" marR="0" lvl="1" indent="-342900" algn="l" defTabSz="677046" rtl="0" eaLnBrk="1" fontAlgn="base" latinLnBrk="0" hangingPunct="1">
              <a:lnSpc>
                <a:spcPct val="100000"/>
              </a:lnSpc>
              <a:spcBef>
                <a:spcPts val="60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64 </a:t>
            </a: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MOBIpunkte in </a:t>
            </a: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Betrieb</a:t>
            </a:r>
          </a:p>
          <a:p>
            <a:pPr marL="800100" marR="0" lvl="1" indent="-342900" algn="l" defTabSz="677046" rtl="0" eaLnBrk="1" fontAlgn="base" latinLnBrk="0" hangingPunct="1">
              <a:lnSpc>
                <a:spcPct val="100000"/>
              </a:lnSpc>
              <a:spcBef>
                <a:spcPts val="60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170 </a:t>
            </a: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CS-Stellplätze, davon 70 mit </a:t>
            </a: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
            </a:r>
            <a:b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b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E-Laden (100</a:t>
            </a: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 </a:t>
            </a: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Ökostrom)</a:t>
            </a:r>
            <a:endPar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endParaRPr>
          </a:p>
          <a:p>
            <a:pPr marL="342900" marR="0" lvl="0" indent="-342900" algn="l" defTabSz="677046" rtl="0" eaLnBrk="1" fontAlgn="base" latinLnBrk="0" hangingPunct="1">
              <a:lnSpc>
                <a:spcPct val="100000"/>
              </a:lnSpc>
              <a:spcBef>
                <a:spcPts val="600"/>
              </a:spcBef>
              <a:spcAft>
                <a:spcPts val="600"/>
              </a:spcAft>
              <a:buClr>
                <a:srgbClr val="CCCC00"/>
              </a:buClr>
              <a:buSzTx/>
              <a:buFont typeface="Wingdings" pitchFamily="2" charset="2"/>
              <a:buChar char="n"/>
              <a:tabLst/>
              <a:defRPr/>
            </a:pP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1.000 Leihräder </a:t>
            </a: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a:t>
            </a:r>
            <a:r>
              <a:rPr kumimoji="0" lang="de-DE" sz="1800" b="0" i="0" u="none" strike="noStrike" kern="0" cap="none" spc="0" normalizeH="0" baseline="0" noProof="0" dirty="0" err="1" smtClean="0">
                <a:ln>
                  <a:noFill/>
                </a:ln>
                <a:solidFill>
                  <a:srgbClr val="000000"/>
                </a:solidFill>
                <a:effectLst/>
                <a:uLnTx/>
                <a:uFillTx/>
                <a:latin typeface="Calibri Light"/>
                <a:ea typeface="MS PGothic" pitchFamily="34" charset="-128"/>
                <a:cs typeface="ＭＳ Ｐゴシック" charset="0"/>
              </a:rPr>
              <a:t>MOBIbike</a:t>
            </a:r>
            <a:r>
              <a:rPr kumimoji="0" lang="de-DE" sz="1800" b="0" i="0" u="none" strike="noStrike" kern="0" cap="none" spc="0" normalizeH="0" baseline="0" noProof="0" dirty="0" smtClean="0">
                <a:ln>
                  <a:noFill/>
                </a:ln>
                <a:solidFill>
                  <a:srgbClr val="000000"/>
                </a:solidFill>
                <a:effectLst/>
                <a:uLnTx/>
                <a:uFillTx/>
                <a:latin typeface="Calibri Light"/>
                <a:ea typeface="MS PGothic" pitchFamily="34" charset="-128"/>
                <a:cs typeface="ＭＳ Ｐゴシック" charset="0"/>
              </a:rPr>
              <a:t>) im System, wachsende </a:t>
            </a:r>
            <a:r>
              <a:rPr kumimoji="0" lang="de-DE" sz="1800" b="0" i="0" u="none" strike="noStrike" kern="0" cap="none" spc="0" normalizeH="0" baseline="0" noProof="0" dirty="0">
                <a:ln>
                  <a:noFill/>
                </a:ln>
                <a:solidFill>
                  <a:srgbClr val="000000"/>
                </a:solidFill>
                <a:effectLst/>
                <a:uLnTx/>
                <a:uFillTx/>
                <a:latin typeface="Calibri Light"/>
                <a:ea typeface="MS PGothic" pitchFamily="34" charset="-128"/>
                <a:cs typeface="ＭＳ Ｐゴシック" charset="0"/>
              </a:rPr>
              <a:t>Nachfrage</a:t>
            </a:r>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l="6258"/>
          <a:stretch/>
        </p:blipFill>
        <p:spPr>
          <a:xfrm>
            <a:off x="5039856" y="1203598"/>
            <a:ext cx="4046047" cy="3265304"/>
          </a:xfrm>
          <a:prstGeom prst="rect">
            <a:avLst/>
          </a:prstGeom>
        </p:spPr>
      </p:pic>
      <p:sp>
        <p:nvSpPr>
          <p:cNvPr id="6" name="Textfeld 5"/>
          <p:cNvSpPr txBox="1"/>
          <p:nvPr/>
        </p:nvSpPr>
        <p:spPr>
          <a:xfrm>
            <a:off x="4932040" y="4455801"/>
            <a:ext cx="3802644" cy="217880"/>
          </a:xfrm>
          <a:prstGeom prst="rect">
            <a:avLst/>
          </a:prstGeom>
          <a:noFill/>
        </p:spPr>
        <p:txBody>
          <a:bodyPr wrap="none" rtlCol="0">
            <a:spAutoFit/>
          </a:bodyPr>
          <a:lstStyle/>
          <a:p>
            <a:pPr marL="0" marR="0" lvl="0" indent="0" algn="l" defTabSz="621975" rtl="0" eaLnBrk="1" fontAlgn="base" latinLnBrk="0" hangingPunct="1">
              <a:lnSpc>
                <a:spcPct val="100000"/>
              </a:lnSpc>
              <a:spcBef>
                <a:spcPct val="0"/>
              </a:spcBef>
              <a:spcAft>
                <a:spcPct val="0"/>
              </a:spcAft>
              <a:buClrTx/>
              <a:buSzTx/>
              <a:buFontTx/>
              <a:buNone/>
              <a:tabLst/>
              <a:defRPr/>
            </a:pPr>
            <a:r>
              <a:rPr kumimoji="0" lang="de-DE" sz="816" b="0" i="0" u="none" strike="noStrike" kern="1200" cap="none" spc="0" normalizeH="0" baseline="0" noProof="0" dirty="0" smtClean="0">
                <a:ln>
                  <a:noFill/>
                </a:ln>
                <a:solidFill>
                  <a:srgbClr val="000000"/>
                </a:solidFill>
                <a:effectLst/>
                <a:uLnTx/>
                <a:uFillTx/>
                <a:latin typeface="Calibri"/>
                <a:ea typeface="MS PGothic" pitchFamily="34" charset="-128"/>
                <a:cs typeface="+mn-cs"/>
              </a:rPr>
              <a:t>Ausbauzustand </a:t>
            </a:r>
            <a:r>
              <a:rPr kumimoji="0" lang="de-DE" sz="816" b="0" i="0" u="none" strike="noStrike" kern="1200" cap="none" spc="0" normalizeH="0" baseline="0" noProof="0" dirty="0" err="1" smtClean="0">
                <a:ln>
                  <a:noFill/>
                </a:ln>
                <a:solidFill>
                  <a:srgbClr val="000000"/>
                </a:solidFill>
                <a:effectLst/>
                <a:uLnTx/>
                <a:uFillTx/>
                <a:latin typeface="Calibri"/>
                <a:ea typeface="MS PGothic" pitchFamily="34" charset="-128"/>
                <a:cs typeface="+mn-cs"/>
              </a:rPr>
              <a:t>MOBIpunkte</a:t>
            </a:r>
            <a:r>
              <a:rPr kumimoji="0" lang="de-DE" sz="816" b="0" i="0" u="none" strike="noStrike" kern="1200" cap="none" spc="0" normalizeH="0" baseline="0" noProof="0" dirty="0" smtClean="0">
                <a:ln>
                  <a:noFill/>
                </a:ln>
                <a:solidFill>
                  <a:srgbClr val="000000"/>
                </a:solidFill>
                <a:effectLst/>
                <a:uLnTx/>
                <a:uFillTx/>
                <a:latin typeface="Calibri"/>
                <a:ea typeface="MS PGothic" pitchFamily="34" charset="-128"/>
                <a:cs typeface="+mn-cs"/>
              </a:rPr>
              <a:t> in Dresden. Quelle: Amt für Stadtplanung und Mobilität</a:t>
            </a:r>
            <a:endParaRPr kumimoji="0" lang="de-DE" sz="816" b="0" i="0" u="none" strike="noStrike" kern="1200" cap="none" spc="0" normalizeH="0" baseline="0" noProof="0" dirty="0">
              <a:ln>
                <a:noFill/>
              </a:ln>
              <a:solidFill>
                <a:srgbClr val="000000"/>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5576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2" cstate="print">
            <a:extLst>
              <a:ext uri="{28A0092B-C50C-407E-A947-70E740481C1C}">
                <a14:useLocalDpi xmlns:a14="http://schemas.microsoft.com/office/drawing/2010/main" val="0"/>
              </a:ext>
            </a:extLst>
          </a:blip>
          <a:srcRect l="13046" r="13020"/>
          <a:stretch/>
        </p:blipFill>
        <p:spPr>
          <a:xfrm>
            <a:off x="5455227" y="951308"/>
            <a:ext cx="3491259" cy="3252593"/>
          </a:xfrm>
          <a:prstGeom prst="rect">
            <a:avLst/>
          </a:prstGeom>
        </p:spPr>
      </p:pic>
      <p:sp>
        <p:nvSpPr>
          <p:cNvPr id="2" name="Inhaltsplatzhalter 1"/>
          <p:cNvSpPr>
            <a:spLocks noGrp="1"/>
          </p:cNvSpPr>
          <p:nvPr>
            <p:ph sz="quarter" idx="11"/>
          </p:nvPr>
        </p:nvSpPr>
        <p:spPr>
          <a:xfrm>
            <a:off x="197645" y="1211147"/>
            <a:ext cx="5318691" cy="3348040"/>
          </a:xfrm>
        </p:spPr>
        <p:txBody>
          <a:bodyPr>
            <a:normAutofit fontScale="47500" lnSpcReduction="20000"/>
          </a:bodyPr>
          <a:lstStyle/>
          <a:p>
            <a:r>
              <a:rPr lang="de-DE" dirty="0" smtClean="0"/>
              <a:t>Täglicher Betrieb</a:t>
            </a:r>
          </a:p>
          <a:p>
            <a:pPr lvl="1"/>
            <a:r>
              <a:rPr lang="de-DE" dirty="0" smtClean="0"/>
              <a:t>4:00 Uhr – 1:00 Uhr</a:t>
            </a:r>
          </a:p>
          <a:p>
            <a:pPr lvl="1"/>
            <a:r>
              <a:rPr lang="de-DE" dirty="0" smtClean="0"/>
              <a:t>In den Wochenendnächten durchgehend</a:t>
            </a:r>
          </a:p>
          <a:p>
            <a:r>
              <a:rPr lang="de-DE" dirty="0"/>
              <a:t>Zustieg und Ausstieg erfolgt an festgelegten </a:t>
            </a:r>
            <a:r>
              <a:rPr lang="de-DE" dirty="0" smtClean="0"/>
              <a:t>Haltepunkten</a:t>
            </a:r>
            <a:endParaRPr lang="de-DE" dirty="0"/>
          </a:p>
          <a:p>
            <a:pPr lvl="1"/>
            <a:r>
              <a:rPr lang="de-DE" dirty="0"/>
              <a:t>An Haltestellen des Linienverkehrs sowie</a:t>
            </a:r>
          </a:p>
          <a:p>
            <a:pPr lvl="1"/>
            <a:r>
              <a:rPr lang="de-DE" dirty="0"/>
              <a:t>An virtuellen </a:t>
            </a:r>
            <a:r>
              <a:rPr lang="de-DE" dirty="0" smtClean="0"/>
              <a:t>Haltepunkten, </a:t>
            </a:r>
            <a:r>
              <a:rPr lang="de-DE" dirty="0"/>
              <a:t>die in der App gekennzeichnet werden</a:t>
            </a:r>
          </a:p>
          <a:p>
            <a:r>
              <a:rPr lang="de-DE" dirty="0"/>
              <a:t>Die Bestellung und Buchung erfolgt zum Zeitpunkt des Mobilitätsbedürfnisses per App</a:t>
            </a:r>
          </a:p>
          <a:p>
            <a:pPr lvl="1"/>
            <a:r>
              <a:rPr lang="de-DE" dirty="0" smtClean="0"/>
              <a:t>Es gibt keinen Fahrplan und keine feste Linienführung</a:t>
            </a:r>
          </a:p>
          <a:p>
            <a:pPr lvl="1"/>
            <a:r>
              <a:rPr lang="de-DE" dirty="0" smtClean="0"/>
              <a:t>Telefonische </a:t>
            </a:r>
            <a:r>
              <a:rPr lang="de-DE" dirty="0"/>
              <a:t>Bestellung </a:t>
            </a:r>
            <a:r>
              <a:rPr lang="de-DE" dirty="0" smtClean="0"/>
              <a:t>und Vorausbuchung sind </a:t>
            </a:r>
            <a:r>
              <a:rPr lang="de-DE" dirty="0"/>
              <a:t>ebenfalls möglich</a:t>
            </a:r>
          </a:p>
          <a:p>
            <a:r>
              <a:rPr lang="de-DE" dirty="0" smtClean="0"/>
              <a:t>Die tatsächliche Fahrtroute wird vom Routing-Algorithmus anhand der Buchungen in Echtzeit erstellt</a:t>
            </a:r>
          </a:p>
          <a:p>
            <a:pPr lvl="1"/>
            <a:r>
              <a:rPr lang="de-DE" dirty="0" smtClean="0"/>
              <a:t>Ähnliche Wege werden in einem Fahrzeug gebündelt</a:t>
            </a:r>
          </a:p>
          <a:p>
            <a:pPr lvl="1"/>
            <a:endParaRPr lang="de-DE" dirty="0"/>
          </a:p>
          <a:p>
            <a:endParaRPr lang="de-DE" dirty="0" smtClean="0"/>
          </a:p>
        </p:txBody>
      </p:sp>
      <p:sp>
        <p:nvSpPr>
          <p:cNvPr id="3" name="Titel 2"/>
          <p:cNvSpPr>
            <a:spLocks noGrp="1"/>
          </p:cNvSpPr>
          <p:nvPr>
            <p:ph type="title"/>
          </p:nvPr>
        </p:nvSpPr>
        <p:spPr>
          <a:xfrm>
            <a:off x="892493" y="161376"/>
            <a:ext cx="8229600" cy="857250"/>
          </a:xfrm>
        </p:spPr>
        <p:txBody>
          <a:bodyPr>
            <a:noAutofit/>
          </a:bodyPr>
          <a:lstStyle/>
          <a:p>
            <a:pPr algn="l"/>
            <a:r>
              <a:rPr lang="de-DE" sz="3200" dirty="0" smtClean="0"/>
              <a:t>       </a:t>
            </a:r>
            <a:r>
              <a:rPr lang="de-DE" sz="3200" dirty="0" smtClean="0">
                <a:solidFill>
                  <a:schemeClr val="tx1"/>
                </a:solidFill>
              </a:rPr>
              <a:t>Start Pilotbetrieb in </a:t>
            </a:r>
            <a:r>
              <a:rPr lang="de-DE" sz="3200" dirty="0" err="1" smtClean="0">
                <a:solidFill>
                  <a:schemeClr val="tx1"/>
                </a:solidFill>
              </a:rPr>
              <a:t>Pieschen</a:t>
            </a:r>
            <a:r>
              <a:rPr lang="de-DE" sz="3200" dirty="0" smtClean="0">
                <a:solidFill>
                  <a:schemeClr val="tx1"/>
                </a:solidFill>
              </a:rPr>
              <a:t>, </a:t>
            </a:r>
            <a:r>
              <a:rPr lang="de-DE" sz="3200" dirty="0" err="1" smtClean="0">
                <a:solidFill>
                  <a:schemeClr val="tx1"/>
                </a:solidFill>
              </a:rPr>
              <a:t>Klotzsche</a:t>
            </a:r>
            <a:r>
              <a:rPr lang="de-DE" sz="3200" dirty="0" smtClean="0">
                <a:solidFill>
                  <a:schemeClr val="tx1"/>
                </a:solidFill>
              </a:rPr>
              <a:t> und </a:t>
            </a:r>
            <a:br>
              <a:rPr lang="de-DE" sz="3200" dirty="0" smtClean="0">
                <a:solidFill>
                  <a:schemeClr val="tx1"/>
                </a:solidFill>
              </a:rPr>
            </a:br>
            <a:r>
              <a:rPr lang="de-DE" sz="3200" dirty="0" smtClean="0">
                <a:solidFill>
                  <a:schemeClr val="tx1"/>
                </a:solidFill>
              </a:rPr>
              <a:t>       Neustadt ab 2022</a:t>
            </a:r>
            <a:endParaRPr lang="de-DE" sz="3200" dirty="0">
              <a:solidFill>
                <a:schemeClr val="tx1"/>
              </a:solidFill>
            </a:endParaRPr>
          </a:p>
        </p:txBody>
      </p:sp>
      <p:sp>
        <p:nvSpPr>
          <p:cNvPr id="4" name="Foliennummernplatzhalter 3"/>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B7EE9-A614-4EFC-B3F1-6276CFF6A163}" type="slidenum">
              <a:rPr kumimoji="0" lang="de-DE" sz="1200" b="0" i="0" u="none" strike="noStrike" kern="1200" cap="none" spc="0" normalizeH="0" baseline="0" noProof="0" smtClean="0">
                <a:ln>
                  <a:noFill/>
                </a:ln>
                <a:solidFill>
                  <a:prstClr val="black">
                    <a:tint val="75000"/>
                  </a:prst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tint val="75000"/>
                </a:prstClr>
              </a:solidFill>
              <a:effectLst/>
              <a:uLnTx/>
              <a:uFillTx/>
              <a:latin typeface="Calibri Light"/>
              <a:ea typeface="+mn-ea"/>
              <a:cs typeface="+mn-cs"/>
            </a:endParaRPr>
          </a:p>
        </p:txBody>
      </p:sp>
      <p:sp>
        <p:nvSpPr>
          <p:cNvPr id="7" name="Rechteck 6"/>
          <p:cNvSpPr/>
          <p:nvPr/>
        </p:nvSpPr>
        <p:spPr bwMode="auto">
          <a:xfrm>
            <a:off x="7383447" y="1534397"/>
            <a:ext cx="693965" cy="195943"/>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err="1">
                <a:ln>
                  <a:noFill/>
                </a:ln>
                <a:solidFill>
                  <a:srgbClr val="1F497D"/>
                </a:solidFill>
                <a:effectLst/>
                <a:uLnTx/>
                <a:uFillTx/>
                <a:latin typeface="Calibri Light"/>
                <a:ea typeface="+mn-ea"/>
                <a:cs typeface="+mn-cs"/>
              </a:rPr>
              <a:t>Klotzsche</a:t>
            </a:r>
            <a:endParaRPr kumimoji="0" lang="de-DE" sz="900" b="0" i="0" u="none" strike="noStrike" kern="1200" cap="none" spc="0" normalizeH="0" baseline="0" noProof="0" dirty="0">
              <a:ln>
                <a:noFill/>
              </a:ln>
              <a:solidFill>
                <a:srgbClr val="1F497D"/>
              </a:solidFill>
              <a:effectLst/>
              <a:uLnTx/>
              <a:uFillTx/>
              <a:latin typeface="Calibri Light"/>
              <a:ea typeface="+mn-ea"/>
              <a:cs typeface="+mn-cs"/>
            </a:endParaRPr>
          </a:p>
        </p:txBody>
      </p:sp>
      <p:sp>
        <p:nvSpPr>
          <p:cNvPr id="8" name="Rechteck 7"/>
          <p:cNvSpPr/>
          <p:nvPr/>
        </p:nvSpPr>
        <p:spPr bwMode="auto">
          <a:xfrm>
            <a:off x="6506848" y="2959722"/>
            <a:ext cx="693965" cy="195943"/>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err="1">
                <a:ln>
                  <a:noFill/>
                </a:ln>
                <a:solidFill>
                  <a:srgbClr val="1F497D"/>
                </a:solidFill>
                <a:effectLst/>
                <a:uLnTx/>
                <a:uFillTx/>
                <a:latin typeface="Calibri Light"/>
                <a:ea typeface="+mn-ea"/>
                <a:cs typeface="+mn-cs"/>
              </a:rPr>
              <a:t>Pieschen</a:t>
            </a:r>
            <a:endParaRPr kumimoji="0" lang="de-DE" sz="900" b="0" i="0" u="none" strike="noStrike" kern="1200" cap="none" spc="0" normalizeH="0" baseline="0" noProof="0" dirty="0">
              <a:ln>
                <a:noFill/>
              </a:ln>
              <a:solidFill>
                <a:srgbClr val="1F497D"/>
              </a:solidFill>
              <a:effectLst/>
              <a:uLnTx/>
              <a:uFillTx/>
              <a:latin typeface="Calibri Light"/>
              <a:ea typeface="+mn-ea"/>
              <a:cs typeface="+mn-cs"/>
            </a:endParaRPr>
          </a:p>
        </p:txBody>
      </p:sp>
      <p:sp>
        <p:nvSpPr>
          <p:cNvPr id="9" name="Rechteck 8"/>
          <p:cNvSpPr/>
          <p:nvPr/>
        </p:nvSpPr>
        <p:spPr bwMode="auto">
          <a:xfrm>
            <a:off x="7679588" y="3308490"/>
            <a:ext cx="693965" cy="195943"/>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1F497D"/>
                </a:solidFill>
                <a:effectLst/>
                <a:uLnTx/>
                <a:uFillTx/>
                <a:latin typeface="Calibri Light"/>
                <a:ea typeface="+mn-ea"/>
                <a:cs typeface="+mn-cs"/>
              </a:rPr>
              <a:t>Neustadt</a:t>
            </a:r>
          </a:p>
        </p:txBody>
      </p:sp>
      <p:grpSp>
        <p:nvGrpSpPr>
          <p:cNvPr id="10" name="Gruppieren 9"/>
          <p:cNvGrpSpPr>
            <a:grpSpLocks noChangeAspect="1"/>
          </p:cNvGrpSpPr>
          <p:nvPr/>
        </p:nvGrpSpPr>
        <p:grpSpPr>
          <a:xfrm>
            <a:off x="175522" y="171301"/>
            <a:ext cx="1433942" cy="270000"/>
            <a:chOff x="681644" y="1654232"/>
            <a:chExt cx="955963" cy="180000"/>
          </a:xfrm>
        </p:grpSpPr>
        <p:sp>
          <p:nvSpPr>
            <p:cNvPr id="11" name="Rechteck 10"/>
            <p:cNvSpPr/>
            <p:nvPr/>
          </p:nvSpPr>
          <p:spPr bwMode="auto">
            <a:xfrm>
              <a:off x="681644" y="1654232"/>
              <a:ext cx="955963" cy="18000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srgbClr val="1F497D"/>
                </a:solidFill>
                <a:effectLst/>
                <a:uLnTx/>
                <a:uFillTx/>
                <a:latin typeface="Calibri Light"/>
                <a:ea typeface="+mn-ea"/>
                <a:cs typeface="+mn-cs"/>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22" y="1678065"/>
              <a:ext cx="908487" cy="144000"/>
            </a:xfrm>
            <a:prstGeom prst="rect">
              <a:avLst/>
            </a:prstGeom>
          </p:spPr>
        </p:pic>
      </p:grpSp>
      <p:sp>
        <p:nvSpPr>
          <p:cNvPr id="15" name="Titel 1"/>
          <p:cNvSpPr txBox="1">
            <a:spLocks/>
          </p:cNvSpPr>
          <p:nvPr/>
        </p:nvSpPr>
        <p:spPr>
          <a:xfrm>
            <a:off x="5448529" y="4669991"/>
            <a:ext cx="728650" cy="234590"/>
          </a:xfrm>
          <a:prstGeom prst="rect">
            <a:avLst/>
          </a:prstGeom>
          <a:noFill/>
        </p:spPr>
        <p:txBody>
          <a:bodyPr vert="horz" lIns="36000" tIns="36000" rIns="36000" bIns="45720" rtlCol="0" anchor="b">
            <a:noAutofit/>
          </a:bodyPr>
          <a:lstStyle>
            <a:lvl1pPr algn="l" defTabSz="914400" rtl="0" eaLnBrk="1" latinLnBrk="0" hangingPunct="1">
              <a:spcBef>
                <a:spcPct val="0"/>
              </a:spcBef>
              <a:buNone/>
              <a:defRPr sz="48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000" b="0" i="0" u="none" strike="noStrike" kern="1200" cap="none" spc="0" normalizeH="0" baseline="0" noProof="0" dirty="0" smtClean="0">
                <a:ln>
                  <a:noFill/>
                </a:ln>
                <a:solidFill>
                  <a:prstClr val="black"/>
                </a:solidFill>
                <a:effectLst/>
                <a:uLnTx/>
                <a:uFillTx/>
                <a:latin typeface="Calibri"/>
                <a:ea typeface="+mj-ea"/>
                <a:cs typeface="+mj-cs"/>
              </a:rPr>
              <a:t>© DVB AG</a:t>
            </a:r>
            <a:endParaRPr kumimoji="0" lang="de-DE" sz="10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26035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192175" y="1445141"/>
            <a:ext cx="6514736" cy="333168"/>
          </a:xfrm>
          <a:prstGeom prst="rect">
            <a:avLst/>
          </a:prstGeom>
        </p:spPr>
        <p:txBody>
          <a:bodyPr wrap="square">
            <a:spAutoFit/>
          </a:bodyPr>
          <a:lstStyle/>
          <a:p>
            <a:pPr marL="0" marR="0" lvl="0" indent="0" algn="l" defTabSz="677096" rtl="0" eaLnBrk="1" fontAlgn="auto" latinLnBrk="0" hangingPunct="1">
              <a:lnSpc>
                <a:spcPct val="100000"/>
              </a:lnSpc>
              <a:spcBef>
                <a:spcPct val="50000"/>
              </a:spcBef>
              <a:spcAft>
                <a:spcPts val="0"/>
              </a:spcAft>
              <a:buClr>
                <a:srgbClr val="4F81BD"/>
              </a:buClr>
              <a:buSzTx/>
              <a:buFontTx/>
              <a:buNone/>
              <a:tabLst/>
              <a:defRPr/>
            </a:pPr>
            <a:endParaRPr kumimoji="0" lang="de-DE" sz="1565" b="0" i="0" u="none" strike="noStrike" kern="0" cap="none" spc="0" normalizeH="0" baseline="0" noProof="0" dirty="0">
              <a:ln>
                <a:noFill/>
              </a:ln>
              <a:solidFill>
                <a:prstClr val="black"/>
              </a:solidFill>
              <a:effectLst/>
              <a:uLnTx/>
              <a:uFillTx/>
              <a:latin typeface="Calibri Light"/>
              <a:ea typeface="+mn-ea"/>
              <a:cs typeface="ＭＳ Ｐゴシック" charset="0"/>
            </a:endParaRPr>
          </a:p>
        </p:txBody>
      </p:sp>
      <p:sp>
        <p:nvSpPr>
          <p:cNvPr id="14" name="Textfeld 13"/>
          <p:cNvSpPr txBox="1"/>
          <p:nvPr/>
        </p:nvSpPr>
        <p:spPr>
          <a:xfrm>
            <a:off x="296525" y="4499292"/>
            <a:ext cx="1272420" cy="165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smtClean="0">
                <a:ln>
                  <a:noFill/>
                </a:ln>
                <a:solidFill>
                  <a:prstClr val="white"/>
                </a:solidFill>
                <a:effectLst/>
                <a:uLnTx/>
                <a:uFillTx/>
                <a:latin typeface="Calibri Light"/>
                <a:ea typeface="+mn-ea"/>
                <a:cs typeface="+mn-cs"/>
              </a:rPr>
              <a:t>© </a:t>
            </a:r>
            <a:r>
              <a:rPr kumimoji="0" lang="de-DE" sz="700" b="0" i="0" u="none" strike="noStrike" kern="1200" cap="none" spc="0" normalizeH="0" baseline="0" noProof="0" dirty="0" smtClean="0">
                <a:ln>
                  <a:noFill/>
                </a:ln>
                <a:solidFill>
                  <a:prstClr val="white"/>
                </a:solidFill>
                <a:effectLst/>
                <a:uLnTx/>
                <a:uFillTx/>
                <a:latin typeface="Calibri Light"/>
                <a:ea typeface="+mn-ea"/>
                <a:cs typeface="+mn-cs"/>
              </a:rPr>
              <a:t>Amt für Hochbau und Immobilienverwaltung</a:t>
            </a:r>
            <a:endParaRPr kumimoji="0" lang="de-DE" sz="7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Titel 1"/>
          <p:cNvSpPr txBox="1">
            <a:spLocks/>
          </p:cNvSpPr>
          <p:nvPr/>
        </p:nvSpPr>
        <p:spPr>
          <a:xfrm>
            <a:off x="3448" y="96474"/>
            <a:ext cx="9164302" cy="1179131"/>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000" b="0" i="0" u="none" strike="noStrike" kern="1200" cap="none" spc="0" normalizeH="0" baseline="0" noProof="0" dirty="0" smtClean="0">
                <a:ln>
                  <a:noFill/>
                </a:ln>
                <a:solidFill>
                  <a:prstClr val="black"/>
                </a:solidFill>
                <a:effectLst/>
                <a:uLnTx/>
                <a:uFillTx/>
                <a:latin typeface="Calibri"/>
                <a:ea typeface="+mj-ea"/>
                <a:cs typeface="+mj-cs"/>
              </a:rPr>
              <a:t>City-Logistik-Konzept</a:t>
            </a:r>
            <a:r>
              <a:rPr kumimoji="0" lang="de-DE" sz="2400" b="0" i="0" u="none" strike="noStrike" kern="1200" cap="none" spc="0" normalizeH="0" baseline="0" noProof="0" dirty="0" smtClean="0">
                <a:ln>
                  <a:noFill/>
                </a:ln>
                <a:solidFill>
                  <a:prstClr val="black"/>
                </a:solidFill>
                <a:effectLst/>
                <a:uLnTx/>
                <a:uFillTx/>
                <a:latin typeface="Calibri"/>
                <a:ea typeface="+mj-ea"/>
                <a:cs typeface="+mj-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800" b="1" i="0" u="none" strike="noStrike" kern="1200" cap="none" spc="0" normalizeH="0" baseline="0" noProof="0" dirty="0" smtClean="0">
                <a:ln>
                  <a:noFill/>
                </a:ln>
                <a:solidFill>
                  <a:prstClr val="black"/>
                </a:solidFill>
                <a:effectLst/>
                <a:uLnTx/>
                <a:uFillTx/>
                <a:latin typeface="Calibri Light"/>
                <a:ea typeface="+mj-ea"/>
                <a:cs typeface="+mj-cs"/>
              </a:rPr>
              <a:t>Mikrodepot 1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800" b="1" i="0" u="none" strike="noStrike" kern="1200" cap="none" spc="0" normalizeH="0" baseline="0" noProof="0" dirty="0" smtClean="0">
                <a:ln>
                  <a:noFill/>
                </a:ln>
                <a:solidFill>
                  <a:prstClr val="black"/>
                </a:solidFill>
                <a:effectLst/>
                <a:uLnTx/>
                <a:uFillTx/>
                <a:latin typeface="Calibri Light"/>
                <a:ea typeface="+mj-ea"/>
                <a:cs typeface="+mj-cs"/>
              </a:rPr>
              <a:t>am Bahnhof Dresden Neustadt</a:t>
            </a:r>
            <a:endParaRPr kumimoji="0" lang="de-DE" sz="2800" b="1" i="0" u="none" strike="noStrike" kern="1200" cap="none" spc="0" normalizeH="0" baseline="0" noProof="0" dirty="0">
              <a:ln>
                <a:noFill/>
              </a:ln>
              <a:solidFill>
                <a:prstClr val="black"/>
              </a:solidFill>
              <a:effectLst/>
              <a:uLnTx/>
              <a:uFillTx/>
              <a:latin typeface="Calibri Light"/>
              <a:ea typeface="+mj-ea"/>
              <a:cs typeface="+mj-cs"/>
            </a:endParaRPr>
          </a:p>
        </p:txBody>
      </p:sp>
      <p:pic>
        <p:nvPicPr>
          <p:cNvPr id="10" name="Grafik 9">
            <a:extLst>
              <a:ext uri="{FF2B5EF4-FFF2-40B4-BE49-F238E27FC236}">
                <a16:creationId xmlns:a16="http://schemas.microsoft.com/office/drawing/2014/main" id="{1C83B189-B530-4332-9D6E-EBB0EED7EE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77035" y="90734"/>
            <a:ext cx="2858046" cy="1876534"/>
          </a:xfrm>
          <a:prstGeom prst="rect">
            <a:avLst/>
          </a:prstGeom>
          <a:ln w="6350">
            <a:noFill/>
          </a:ln>
        </p:spPr>
      </p:pic>
      <p:pic>
        <p:nvPicPr>
          <p:cNvPr id="11" name="Bild 1" descr="C:\Users\Zarn\AppData\Local\Microsoft\Windows\INetCache\Content.MSO\AE054CF0.tmp"/>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5618" y="2179751"/>
            <a:ext cx="720000" cy="247983"/>
          </a:xfrm>
          <a:prstGeom prst="rect">
            <a:avLst/>
          </a:prstGeom>
          <a:noFill/>
          <a:ln>
            <a:noFill/>
          </a:ln>
        </p:spPr>
      </p:pic>
      <p:pic>
        <p:nvPicPr>
          <p:cNvPr id="12" name="Bild 3" descr="C:\Users\Zarn\AppData\Local\Microsoft\Windows\INetCache\Content.MSO\81936AA.tmp"/>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5997" y="1464161"/>
            <a:ext cx="720000" cy="469219"/>
          </a:xfrm>
          <a:prstGeom prst="rect">
            <a:avLst/>
          </a:prstGeom>
          <a:noFill/>
          <a:ln>
            <a:noFill/>
          </a:ln>
        </p:spPr>
      </p:pic>
      <p:pic>
        <p:nvPicPr>
          <p:cNvPr id="13" name="Bild 7" descr="C:\Users\Zarn\AppData\Local\Microsoft\Windows\INetCache\Content.MSO\A55005AE.tmp"/>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4371950"/>
            <a:ext cx="387532" cy="458569"/>
          </a:xfrm>
          <a:prstGeom prst="rect">
            <a:avLst/>
          </a:prstGeom>
          <a:noFill/>
          <a:ln>
            <a:noFill/>
          </a:ln>
        </p:spPr>
      </p:pic>
      <p:pic>
        <p:nvPicPr>
          <p:cNvPr id="15" name="Bild 6" descr="C:\Users\Zarn\AppData\Local\Microsoft\Windows\INetCache\Content.MSO\D089805B.tmp"/>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0891" y="1933144"/>
            <a:ext cx="720000" cy="217799"/>
          </a:xfrm>
          <a:prstGeom prst="rect">
            <a:avLst/>
          </a:prstGeom>
          <a:noFill/>
          <a:ln>
            <a:noFill/>
          </a:ln>
        </p:spPr>
      </p:pic>
      <p:pic>
        <p:nvPicPr>
          <p:cNvPr id="16" name="Bild 4" descr="C:\Users\Zarn\AppData\Local\Microsoft\Windows\INetCache\Content.MSO\969B37A9.tmp"/>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5993" y="2487347"/>
            <a:ext cx="720000" cy="540000"/>
          </a:xfrm>
          <a:prstGeom prst="rect">
            <a:avLst/>
          </a:prstGeom>
          <a:noFill/>
          <a:ln>
            <a:noFill/>
          </a:ln>
        </p:spPr>
      </p:pic>
      <p:pic>
        <p:nvPicPr>
          <p:cNvPr id="17" name="Bild 12" descr="C:\Users\Zarn\AppData\Local\Microsoft\Windows\INetCache\Content.MSO\CC5E6011.tmp"/>
          <p:cNvPicPr>
            <a:picLocks noChangeAspect="1"/>
          </p:cNvPicPr>
          <p:nvPr/>
        </p:nvPicPr>
        <p:blipFill rotWithShape="1">
          <a:blip r:embed="rId9" cstate="print">
            <a:extLst>
              <a:ext uri="{28A0092B-C50C-407E-A947-70E740481C1C}">
                <a14:useLocalDpi xmlns:a14="http://schemas.microsoft.com/office/drawing/2010/main" val="0"/>
              </a:ext>
            </a:extLst>
          </a:blip>
          <a:srcRect l="16817" r="16939"/>
          <a:stretch/>
        </p:blipFill>
        <p:spPr bwMode="auto">
          <a:xfrm>
            <a:off x="8317998" y="1128159"/>
            <a:ext cx="720000" cy="398274"/>
          </a:xfrm>
          <a:prstGeom prst="rect">
            <a:avLst/>
          </a:prstGeom>
          <a:noFill/>
          <a:ln>
            <a:noFill/>
          </a:ln>
        </p:spPr>
      </p:pic>
      <p:pic>
        <p:nvPicPr>
          <p:cNvPr id="18" name="Bild 9" descr="C:\Users\Zarn\AppData\Local\Microsoft\Windows\INetCache\Content.MSO\3D7043F8.tmp"/>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5614" y="3062280"/>
            <a:ext cx="720000" cy="418822"/>
          </a:xfrm>
          <a:prstGeom prst="rect">
            <a:avLst/>
          </a:prstGeom>
          <a:noFill/>
          <a:ln>
            <a:noFill/>
          </a:ln>
        </p:spPr>
      </p:pic>
      <p:pic>
        <p:nvPicPr>
          <p:cNvPr id="19" name="Bild 14" descr="C:\Users\Zarn\AppData\Local\Microsoft\Windows\INetCache\Content.MSO\6AAF4383.tmp"/>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20891" y="3946084"/>
            <a:ext cx="720000" cy="397414"/>
          </a:xfrm>
          <a:prstGeom prst="rect">
            <a:avLst/>
          </a:prstGeom>
          <a:noFill/>
          <a:ln>
            <a:noFill/>
          </a:ln>
        </p:spPr>
      </p:pic>
      <p:pic>
        <p:nvPicPr>
          <p:cNvPr id="20" name="Bild 21" descr="C:\Users\Zarn\AppData\Local\Microsoft\Windows\INetCache\Content.MSO\BA35FE24.tmp"/>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0891" y="3516035"/>
            <a:ext cx="720000" cy="395116"/>
          </a:xfrm>
          <a:prstGeom prst="rect">
            <a:avLst/>
          </a:prstGeom>
          <a:noFill/>
          <a:ln>
            <a:noFill/>
          </a:ln>
        </p:spPr>
      </p:pic>
      <p:pic>
        <p:nvPicPr>
          <p:cNvPr id="22" name="Bild 15" descr="C:\Users\Zarn\AppData\Local\Microsoft\Windows\INetCache\Content.MSO\D5522BF6.tmp"/>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16376" y="90734"/>
            <a:ext cx="720000" cy="599679"/>
          </a:xfrm>
          <a:prstGeom prst="rect">
            <a:avLst/>
          </a:prstGeom>
          <a:noFill/>
          <a:ln>
            <a:noFill/>
          </a:ln>
        </p:spPr>
      </p:pic>
      <p:pic>
        <p:nvPicPr>
          <p:cNvPr id="23" name="Bild 19" descr="C:\Users\Zarn\AppData\Local\Microsoft\Windows\INetCache\Content.MSO\78130B3A.tmp"/>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35993" y="714642"/>
            <a:ext cx="720000" cy="401847"/>
          </a:xfrm>
          <a:prstGeom prst="rect">
            <a:avLst/>
          </a:prstGeom>
          <a:noFill/>
          <a:ln>
            <a:noFill/>
          </a:ln>
        </p:spPr>
      </p:pic>
      <p:pic>
        <p:nvPicPr>
          <p:cNvPr id="29" name="Grafik 28">
            <a:extLst>
              <a:ext uri="{FF2B5EF4-FFF2-40B4-BE49-F238E27FC236}">
                <a16:creationId xmlns:a16="http://schemas.microsoft.com/office/drawing/2014/main" id="{7704F104-2558-40C4-9CDD-20CECCF63245}"/>
              </a:ext>
            </a:extLst>
          </p:cNvPr>
          <p:cNvPicPr/>
          <p:nvPr/>
        </p:nvPicPr>
        <p:blipFill rotWithShape="1">
          <a:blip r:embed="rId15" cstate="screen">
            <a:extLst>
              <a:ext uri="{28A0092B-C50C-407E-A947-70E740481C1C}">
                <a14:useLocalDpi xmlns:a14="http://schemas.microsoft.com/office/drawing/2010/main"/>
              </a:ext>
            </a:extLst>
          </a:blip>
          <a:srcRect l="16558" r="15151"/>
          <a:stretch/>
        </p:blipFill>
        <p:spPr bwMode="auto">
          <a:xfrm>
            <a:off x="571676" y="2067694"/>
            <a:ext cx="3136228" cy="2672477"/>
          </a:xfrm>
          <a:prstGeom prst="rect">
            <a:avLst/>
          </a:prstGeom>
          <a:ln w="6350">
            <a:solidFill>
              <a:schemeClr val="bg1">
                <a:lumMod val="50000"/>
              </a:schemeClr>
            </a:solidFill>
          </a:ln>
          <a:extLst>
            <a:ext uri="{53640926-AAD7-44D8-BBD7-CCE9431645EC}">
              <a14:shadowObscured xmlns:a14="http://schemas.microsoft.com/office/drawing/2010/main"/>
            </a:ext>
          </a:extLst>
        </p:spPr>
      </p:pic>
      <p:pic>
        <p:nvPicPr>
          <p:cNvPr id="30" name="Grafik 29"/>
          <p:cNvPicPr>
            <a:picLocks noChangeAspect="1"/>
          </p:cNvPicPr>
          <p:nvPr/>
        </p:nvPicPr>
        <p:blipFill rotWithShape="1">
          <a:blip r:embed="rId16">
            <a:extLst>
              <a:ext uri="{28A0092B-C50C-407E-A947-70E740481C1C}">
                <a14:useLocalDpi xmlns:a14="http://schemas.microsoft.com/office/drawing/2010/main" val="0"/>
              </a:ext>
            </a:extLst>
          </a:blip>
          <a:srcRect t="18169" r="9422" b="37185"/>
          <a:stretch/>
        </p:blipFill>
        <p:spPr>
          <a:xfrm>
            <a:off x="8028384" y="4876006"/>
            <a:ext cx="1067358" cy="235677"/>
          </a:xfrm>
          <a:prstGeom prst="rect">
            <a:avLst/>
          </a:prstGeom>
        </p:spPr>
      </p:pic>
      <p:sp>
        <p:nvSpPr>
          <p:cNvPr id="21" name="Rechteck 20"/>
          <p:cNvSpPr/>
          <p:nvPr/>
        </p:nvSpPr>
        <p:spPr>
          <a:xfrm>
            <a:off x="3780398" y="1995686"/>
            <a:ext cx="4392488" cy="2831544"/>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
                <a:srgbClr val="FFED00"/>
              </a:buClr>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a:ea typeface="+mn-ea"/>
                <a:cs typeface="+mn-cs"/>
              </a:rPr>
              <a:t>Ziele: </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a:p>
            <a:pPr marL="800100" marR="0" lvl="2" indent="-342900" algn="l" defTabSz="914400" rtl="0" eaLnBrk="1" fontAlgn="auto" latinLnBrk="0" hangingPunct="1">
              <a:lnSpc>
                <a:spcPct val="100000"/>
              </a:lnSpc>
              <a:spcBef>
                <a:spcPts val="0"/>
              </a:spcBef>
              <a:spcAft>
                <a:spcPts val="0"/>
              </a:spcAft>
              <a:buClr>
                <a:srgbClr val="FFED00"/>
              </a:buClr>
              <a:buSzTx/>
              <a:buFont typeface="Wingdings" pitchFamily="2" charset="2"/>
              <a:buChar char="n"/>
              <a:tabLst/>
              <a:defRPr/>
            </a:pPr>
            <a:r>
              <a:rPr kumimoji="0" lang="de-DE" sz="1600" b="0" i="0" u="none" strike="noStrike" kern="1200" cap="none" spc="0" normalizeH="0" baseline="0" noProof="0" dirty="0">
                <a:ln>
                  <a:noFill/>
                </a:ln>
                <a:solidFill>
                  <a:prstClr val="black"/>
                </a:solidFill>
                <a:effectLst/>
                <a:uLnTx/>
                <a:uFillTx/>
                <a:latin typeface="Calibri"/>
                <a:ea typeface="+mn-ea"/>
                <a:cs typeface="+mn-cs"/>
              </a:rPr>
              <a:t>Präferenz des Umweltverbundes </a:t>
            </a:r>
          </a:p>
          <a:p>
            <a:pPr marL="800100" marR="0" lvl="2" indent="-342900" algn="l" defTabSz="914400" rtl="0" eaLnBrk="1" fontAlgn="auto" latinLnBrk="0" hangingPunct="1">
              <a:lnSpc>
                <a:spcPct val="100000"/>
              </a:lnSpc>
              <a:spcBef>
                <a:spcPts val="0"/>
              </a:spcBef>
              <a:spcAft>
                <a:spcPts val="0"/>
              </a:spcAft>
              <a:buClr>
                <a:srgbClr val="FFED00"/>
              </a:buClr>
              <a:buSzTx/>
              <a:buFont typeface="Wingdings" pitchFamily="2" charset="2"/>
              <a:buChar char="n"/>
              <a:tabLst/>
              <a:defRPr/>
            </a:pP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Förderung </a:t>
            </a:r>
            <a:r>
              <a:rPr kumimoji="0" lang="de-DE" sz="1600" b="0" i="0" u="none" strike="noStrike" kern="1200" cap="none" spc="0" normalizeH="0" baseline="0" noProof="0" dirty="0">
                <a:ln>
                  <a:noFill/>
                </a:ln>
                <a:solidFill>
                  <a:prstClr val="black"/>
                </a:solidFill>
                <a:effectLst/>
                <a:uLnTx/>
                <a:uFillTx/>
                <a:latin typeface="Calibri"/>
                <a:ea typeface="+mn-ea"/>
                <a:cs typeface="+mn-cs"/>
              </a:rPr>
              <a:t>innovativer Verkehrslösungen (E-Mobilität)</a:t>
            </a:r>
          </a:p>
          <a:p>
            <a:pPr marL="800100" marR="0" lvl="2" indent="-342900" algn="l" defTabSz="914400" rtl="0" eaLnBrk="1" fontAlgn="auto" latinLnBrk="0" hangingPunct="1">
              <a:lnSpc>
                <a:spcPct val="100000"/>
              </a:lnSpc>
              <a:spcBef>
                <a:spcPts val="0"/>
              </a:spcBef>
              <a:spcAft>
                <a:spcPts val="0"/>
              </a:spcAft>
              <a:buClr>
                <a:srgbClr val="FFED00"/>
              </a:buClr>
              <a:buSzTx/>
              <a:buFont typeface="Wingdings" pitchFamily="2" charset="2"/>
              <a:buChar char="n"/>
              <a:tabLst/>
              <a:defRPr/>
            </a:pP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Verbesserung </a:t>
            </a:r>
            <a:r>
              <a:rPr kumimoji="0" lang="de-DE" sz="1600" b="0" i="0" u="none" strike="noStrike" kern="1200" cap="none" spc="0" normalizeH="0" baseline="0" noProof="0" dirty="0">
                <a:ln>
                  <a:noFill/>
                </a:ln>
                <a:solidFill>
                  <a:prstClr val="black"/>
                </a:solidFill>
                <a:effectLst/>
                <a:uLnTx/>
                <a:uFillTx/>
                <a:latin typeface="Calibri"/>
                <a:ea typeface="+mn-ea"/>
                <a:cs typeface="+mn-cs"/>
              </a:rPr>
              <a:t>der Lebensqualität in Stadtquartieren</a:t>
            </a:r>
          </a:p>
          <a:p>
            <a:pPr marL="800100" marR="0" lvl="2" indent="-342900" algn="l" defTabSz="914400" rtl="0" eaLnBrk="1" fontAlgn="auto" latinLnBrk="0" hangingPunct="1">
              <a:lnSpc>
                <a:spcPct val="100000"/>
              </a:lnSpc>
              <a:spcBef>
                <a:spcPts val="0"/>
              </a:spcBef>
              <a:spcAft>
                <a:spcPts val="0"/>
              </a:spcAft>
              <a:buClr>
                <a:srgbClr val="FFED00"/>
              </a:buClr>
              <a:buSzTx/>
              <a:buFont typeface="Wingdings" pitchFamily="2" charset="2"/>
              <a:buChar char="n"/>
              <a:tabLst/>
              <a:defRPr/>
            </a:pP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Erhöhung </a:t>
            </a:r>
            <a:r>
              <a:rPr kumimoji="0" lang="de-DE" sz="1600" b="0" i="0" u="none" strike="noStrike" kern="1200" cap="none" spc="0" normalizeH="0" baseline="0" noProof="0" dirty="0">
                <a:ln>
                  <a:noFill/>
                </a:ln>
                <a:solidFill>
                  <a:prstClr val="black"/>
                </a:solidFill>
                <a:effectLst/>
                <a:uLnTx/>
                <a:uFillTx/>
                <a:latin typeface="Calibri"/>
                <a:ea typeface="+mn-ea"/>
                <a:cs typeface="+mn-cs"/>
              </a:rPr>
              <a:t>Verkehrssicherheit</a:t>
            </a:r>
          </a:p>
          <a:p>
            <a:pPr marL="800100" marR="0" lvl="2" indent="-342900" algn="l" defTabSz="914400" rtl="0" eaLnBrk="1" fontAlgn="auto" latinLnBrk="0" hangingPunct="1">
              <a:lnSpc>
                <a:spcPct val="100000"/>
              </a:lnSpc>
              <a:spcBef>
                <a:spcPts val="0"/>
              </a:spcBef>
              <a:spcAft>
                <a:spcPts val="0"/>
              </a:spcAft>
              <a:buClr>
                <a:srgbClr val="FFED00"/>
              </a:buClr>
              <a:buSzTx/>
              <a:buFont typeface="Wingdings" pitchFamily="2" charset="2"/>
              <a:buChar char="n"/>
              <a:tabLst/>
              <a:defRPr/>
            </a:pP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Verringerung </a:t>
            </a:r>
            <a:r>
              <a:rPr kumimoji="0" lang="de-DE" sz="1600" b="0" i="0" u="none" strike="noStrike" kern="1200" cap="none" spc="0" normalizeH="0" baseline="0" noProof="0" dirty="0">
                <a:ln>
                  <a:noFill/>
                </a:ln>
                <a:solidFill>
                  <a:prstClr val="black"/>
                </a:solidFill>
                <a:effectLst/>
                <a:uLnTx/>
                <a:uFillTx/>
                <a:latin typeface="Calibri"/>
                <a:ea typeface="+mn-ea"/>
                <a:cs typeface="+mn-cs"/>
              </a:rPr>
              <a:t>verkehrsbedingter Belastungen</a:t>
            </a:r>
          </a:p>
          <a:p>
            <a:pPr marL="800100" marR="0" lvl="2" indent="-342900" algn="l" defTabSz="914400" rtl="0" eaLnBrk="1" fontAlgn="auto" latinLnBrk="0" hangingPunct="1">
              <a:lnSpc>
                <a:spcPct val="100000"/>
              </a:lnSpc>
              <a:spcBef>
                <a:spcPts val="0"/>
              </a:spcBef>
              <a:spcAft>
                <a:spcPts val="0"/>
              </a:spcAft>
              <a:buClr>
                <a:srgbClr val="FFED00"/>
              </a:buClr>
              <a:buSzTx/>
              <a:buFont typeface="Wingdings" pitchFamily="2" charset="2"/>
              <a:buChar char="n"/>
              <a:tabLst/>
              <a:defRPr/>
            </a:pPr>
            <a:r>
              <a:rPr kumimoji="0" lang="de-DE" sz="1600" b="0" i="0" u="none" strike="noStrike" kern="1200" cap="none" spc="0" normalizeH="0" baseline="0" noProof="0" dirty="0" smtClean="0">
                <a:ln>
                  <a:noFill/>
                </a:ln>
                <a:solidFill>
                  <a:prstClr val="black"/>
                </a:solidFill>
                <a:effectLst/>
                <a:uLnTx/>
                <a:uFillTx/>
                <a:latin typeface="Calibri"/>
                <a:ea typeface="+mn-ea"/>
                <a:cs typeface="+mn-cs"/>
              </a:rPr>
              <a:t>Sicherung </a:t>
            </a:r>
            <a:r>
              <a:rPr kumimoji="0" lang="de-DE" sz="1600" b="0" i="0" u="none" strike="noStrike" kern="1200" cap="none" spc="0" normalizeH="0" baseline="0" noProof="0" dirty="0">
                <a:ln>
                  <a:noFill/>
                </a:ln>
                <a:solidFill>
                  <a:prstClr val="black"/>
                </a:solidFill>
                <a:effectLst/>
                <a:uLnTx/>
                <a:uFillTx/>
                <a:latin typeface="Calibri"/>
                <a:ea typeface="+mn-ea"/>
                <a:cs typeface="+mn-cs"/>
              </a:rPr>
              <a:t>hochwertiger Stadt- und Umweltqualität</a:t>
            </a:r>
          </a:p>
        </p:txBody>
      </p:sp>
    </p:spTree>
    <p:extLst>
      <p:ext uri="{BB962C8B-B14F-4D97-AF65-F5344CB8AC3E}">
        <p14:creationId xmlns:p14="http://schemas.microsoft.com/office/powerpoint/2010/main" val="36464243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914333"/>
            <a:ext cx="9144000" cy="1946269"/>
          </a:xfrm>
        </p:spPr>
        <p:txBody>
          <a:bodyPr>
            <a:normAutofit/>
          </a:bodyPr>
          <a:lstStyle/>
          <a:p>
            <a:pPr algn="ctr"/>
            <a:r>
              <a:rPr lang="de-DE" sz="4000" dirty="0" smtClean="0"/>
              <a:t>Vielen Dank für Ihre Aufmerksamkeit!</a:t>
            </a:r>
            <a:endParaRPr lang="de-DE" sz="4000" dirty="0"/>
          </a:p>
        </p:txBody>
      </p:sp>
    </p:spTree>
    <p:extLst>
      <p:ext uri="{BB962C8B-B14F-4D97-AF65-F5344CB8AC3E}">
        <p14:creationId xmlns:p14="http://schemas.microsoft.com/office/powerpoint/2010/main" val="3270897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Effect>
                      <a14:brightnessContrast contrast="20000"/>
                    </a14:imgEffect>
                  </a14:imgLayer>
                </a14:imgProps>
              </a:ext>
              <a:ext uri="{28A0092B-C50C-407E-A947-70E740481C1C}">
                <a14:useLocalDpi xmlns:a14="http://schemas.microsoft.com/office/drawing/2010/main" val="0"/>
              </a:ext>
            </a:extLst>
          </a:blip>
          <a:srcRect l="4106" t="9577" r="76" b="9577"/>
          <a:stretch/>
        </p:blipFill>
        <p:spPr>
          <a:xfrm>
            <a:off x="0" y="-1715"/>
            <a:ext cx="9144000" cy="51435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pic>
      <p:sp>
        <p:nvSpPr>
          <p:cNvPr id="9" name="Rechteck 8"/>
          <p:cNvSpPr/>
          <p:nvPr/>
        </p:nvSpPr>
        <p:spPr>
          <a:xfrm>
            <a:off x="6516216" y="-3430"/>
            <a:ext cx="2627784" cy="5146930"/>
          </a:xfrm>
          <a:prstGeom prst="rect">
            <a:avLst/>
          </a:prstGeom>
          <a:solidFill>
            <a:srgbClr val="FFE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Fußzeilenplatzhalter 3"/>
          <p:cNvSpPr>
            <a:spLocks noGrp="1"/>
          </p:cNvSpPr>
          <p:nvPr>
            <p:ph type="ftr" sz="quarter" idx="11"/>
          </p:nvPr>
        </p:nvSpPr>
        <p:spPr>
          <a:xfrm>
            <a:off x="6059676" y="-3430"/>
            <a:ext cx="3480876" cy="5383492"/>
          </a:xfrm>
        </p:spPr>
        <p:txBody>
          <a:bodyPr lIns="68400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smtClean="0">
                <a:ln>
                  <a:noFill/>
                </a:ln>
                <a:solidFill>
                  <a:prstClr val="black"/>
                </a:solidFill>
                <a:effectLst/>
                <a:uLnTx/>
                <a:uFillTx/>
                <a:latin typeface="Calibri Light"/>
                <a:ea typeface="+mn-ea"/>
                <a:cs typeface="+mn-cs"/>
              </a:rPr>
              <a:t>Dienstberatung des Oberbürgermeisters I 4. Oktober 2022  </a:t>
            </a:r>
            <a:endParaRPr kumimoji="0" lang="de-DE" sz="1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 name="Titel 1"/>
          <p:cNvSpPr txBox="1">
            <a:spLocks/>
          </p:cNvSpPr>
          <p:nvPr/>
        </p:nvSpPr>
        <p:spPr>
          <a:xfrm>
            <a:off x="-396552" y="123478"/>
            <a:ext cx="7560840" cy="4044208"/>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r>
              <a:rPr kumimoji="0" lang="de-DE" sz="3200" b="1" i="0" u="none" strike="noStrike" kern="1200" cap="none" spc="0" normalizeH="0" baseline="0" noProof="0" dirty="0" smtClean="0">
                <a:ln>
                  <a:noFill/>
                </a:ln>
                <a:solidFill>
                  <a:prstClr val="black"/>
                </a:solidFill>
                <a:effectLst/>
                <a:uLnTx/>
                <a:uFillTx/>
                <a:latin typeface="Calibri"/>
                <a:ea typeface="+mj-ea"/>
                <a:cs typeface="+mj-cs"/>
              </a:rPr>
              <a:t>Ergebnisse der Wohnbauflächenbedarfsprognose 2021 und der Studie</a:t>
            </a:r>
          </a:p>
          <a:p>
            <a:pPr marL="0" marR="0" lvl="0" indent="0" algn="l" defTabSz="914400" rtl="0" eaLnBrk="1" fontAlgn="auto" latinLnBrk="0" hangingPunct="1">
              <a:lnSpc>
                <a:spcPts val="4000"/>
              </a:lnSpc>
              <a:spcBef>
                <a:spcPct val="0"/>
              </a:spcBef>
              <a:spcAft>
                <a:spcPts val="0"/>
              </a:spcAft>
              <a:buClrTx/>
              <a:buSzTx/>
              <a:buFontTx/>
              <a:buNone/>
              <a:tabLst/>
              <a:defRPr/>
            </a:pPr>
            <a:r>
              <a:rPr kumimoji="0" lang="de-DE" sz="3200" b="1" i="0" u="none" strike="noStrike" kern="1200" cap="none" spc="0" normalizeH="0" baseline="0" noProof="0" dirty="0" smtClean="0">
                <a:ln>
                  <a:noFill/>
                </a:ln>
                <a:solidFill>
                  <a:prstClr val="black"/>
                </a:solidFill>
                <a:effectLst/>
                <a:uLnTx/>
                <a:uFillTx/>
                <a:latin typeface="Calibri"/>
                <a:ea typeface="+mj-ea"/>
                <a:cs typeface="+mj-cs"/>
              </a:rPr>
              <a:t>Stadt-Umland-Wanderungen in der Stadtregion Dresden</a:t>
            </a:r>
            <a:endParaRPr kumimoji="0" lang="de-DE" sz="3200" b="1" i="0" u="none" strike="noStrike" kern="1200" cap="none" spc="0" normalizeH="0" baseline="0" noProof="0" dirty="0">
              <a:ln>
                <a:noFill/>
              </a:ln>
              <a:solidFill>
                <a:prstClr val="black"/>
              </a:solidFill>
              <a:effectLst/>
              <a:uLnTx/>
              <a:uFillTx/>
              <a:latin typeface="Calibri"/>
              <a:ea typeface="+mj-ea"/>
              <a:cs typeface="+mj-cs"/>
            </a:endParaRPr>
          </a:p>
        </p:txBody>
      </p:sp>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2283718"/>
            <a:ext cx="2216064" cy="1152128"/>
          </a:xfrm>
          <a:prstGeom prst="rect">
            <a:avLst/>
          </a:prstGeom>
        </p:spPr>
      </p:pic>
      <p:sp>
        <p:nvSpPr>
          <p:cNvPr id="12" name="Titel 1"/>
          <p:cNvSpPr txBox="1">
            <a:spLocks/>
          </p:cNvSpPr>
          <p:nvPr/>
        </p:nvSpPr>
        <p:spPr>
          <a:xfrm>
            <a:off x="251520" y="4776995"/>
            <a:ext cx="765085" cy="234590"/>
          </a:xfrm>
          <a:prstGeom prst="rect">
            <a:avLst/>
          </a:prstGeom>
          <a:solidFill>
            <a:schemeClr val="tx1">
              <a:alpha val="67000"/>
            </a:schemeClr>
          </a:solidFill>
        </p:spPr>
        <p:txBody>
          <a:bodyPr vert="horz" lIns="36000" tIns="36000" rIns="36000" bIns="45720" rtlCol="0" anchor="b">
            <a:noAutofit/>
          </a:bodyPr>
          <a:lstStyle>
            <a:lvl1pPr algn="l" defTabSz="914400" rtl="0" eaLnBrk="1" latinLnBrk="0" hangingPunct="1">
              <a:spcBef>
                <a:spcPct val="0"/>
              </a:spcBef>
              <a:buNone/>
              <a:defRPr sz="48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0" dirty="0">
                <a:ln>
                  <a:noFill/>
                </a:ln>
                <a:solidFill>
                  <a:prstClr val="white"/>
                </a:solidFill>
                <a:effectLst/>
                <a:uLnTx/>
                <a:uFillTx/>
                <a:latin typeface="Calibri"/>
                <a:ea typeface="+mj-ea"/>
                <a:cs typeface="+mj-cs"/>
              </a:rPr>
              <a:t>© DDPIX</a:t>
            </a:r>
          </a:p>
        </p:txBody>
      </p:sp>
      <p:sp>
        <p:nvSpPr>
          <p:cNvPr id="2" name="Textfeld 1"/>
          <p:cNvSpPr txBox="1"/>
          <p:nvPr/>
        </p:nvSpPr>
        <p:spPr>
          <a:xfrm>
            <a:off x="161188" y="2715766"/>
            <a:ext cx="385874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smtClean="0">
                <a:ln>
                  <a:noFill/>
                </a:ln>
                <a:solidFill>
                  <a:prstClr val="black"/>
                </a:solidFill>
                <a:effectLst/>
                <a:uLnTx/>
                <a:uFillTx/>
                <a:latin typeface="Calibri Light"/>
                <a:ea typeface="+mn-ea"/>
                <a:cs typeface="+mn-cs"/>
              </a:rPr>
              <a:t>Dienstberatung des Oberbürgermeisters</a:t>
            </a:r>
            <a:endParaRPr kumimoji="0" lang="de-DE" sz="1800" b="1" i="0" u="none" strike="noStrike" kern="0" cap="none" spc="0" normalizeH="0" baseline="0" noProof="0" dirty="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latin typeface="Calibri Light"/>
                <a:ea typeface="+mn-ea"/>
                <a:cs typeface="+mn-cs"/>
              </a:rPr>
              <a:t>am </a:t>
            </a:r>
            <a:r>
              <a:rPr kumimoji="0" lang="de-DE" sz="1800" b="1" i="0" u="none" strike="noStrike" kern="0" cap="none" spc="0" normalizeH="0" baseline="0" noProof="0" dirty="0" smtClean="0">
                <a:ln>
                  <a:noFill/>
                </a:ln>
                <a:solidFill>
                  <a:prstClr val="black"/>
                </a:solidFill>
                <a:effectLst/>
                <a:uLnTx/>
                <a:uFillTx/>
                <a:latin typeface="Calibri Light"/>
                <a:ea typeface="+mn-ea"/>
                <a:cs typeface="+mn-cs"/>
              </a:rPr>
              <a:t>4. Oktober </a:t>
            </a:r>
            <a:r>
              <a:rPr kumimoji="0" lang="de-DE" sz="1800" b="1" i="0" u="none" strike="noStrike" kern="0" cap="none" spc="0" normalizeH="0" baseline="0" noProof="0" dirty="0">
                <a:ln>
                  <a:noFill/>
                </a:ln>
                <a:solidFill>
                  <a:prstClr val="black"/>
                </a:solidFill>
                <a:effectLst/>
                <a:uLnTx/>
                <a:uFillTx/>
                <a:latin typeface="Calibri Light"/>
                <a:ea typeface="+mn-ea"/>
                <a:cs typeface="+mn-cs"/>
              </a:rPr>
              <a:t>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7649616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7528" y="0"/>
            <a:ext cx="9136472" cy="771525"/>
          </a:xfrm>
          <a:prstGeom prst="rect">
            <a:avLst/>
          </a:prstGeom>
          <a:solidFill>
            <a:srgbClr val="FFE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itel 1"/>
          <p:cNvSpPr txBox="1">
            <a:spLocks/>
          </p:cNvSpPr>
          <p:nvPr/>
        </p:nvSpPr>
        <p:spPr>
          <a:xfrm>
            <a:off x="-186878" y="51470"/>
            <a:ext cx="9164302" cy="720055"/>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Hintergrund</a:t>
            </a:r>
            <a:endParaRPr kumimoji="0" lang="de-DE" sz="32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Fußzeilenplatzhalter 3"/>
          <p:cNvSpPr>
            <a:spLocks noGrp="1"/>
          </p:cNvSpPr>
          <p:nvPr>
            <p:ph type="ftr" sz="quarter" idx="11"/>
          </p:nvPr>
        </p:nvSpPr>
        <p:spPr>
          <a:xfrm>
            <a:off x="7528" y="4876800"/>
            <a:ext cx="9167750" cy="279314"/>
          </a:xfrm>
        </p:spPr>
        <p:txBody>
          <a:bodyPr lIns="576000" rIns="576000" bIns="21600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prstClr val="black">
                    <a:lumMod val="50000"/>
                    <a:lumOff val="50000"/>
                  </a:prstClr>
                </a:solidFill>
                <a:effectLst/>
                <a:uLnTx/>
                <a:uFillTx/>
                <a:latin typeface="Calibri"/>
                <a:ea typeface="+mn-ea"/>
                <a:cs typeface="+mn-cs"/>
              </a:rPr>
              <a:t>Dienstberatung des Oberbürgermeisters I 4. Oktober 2022  </a:t>
            </a:r>
            <a:endParaRPr kumimoji="0" lang="de-DE" sz="900" b="0" i="0" u="none" strike="noStrike" kern="1200" cap="none" spc="0" normalizeH="0" baseline="0" noProof="0" dirty="0">
              <a:ln>
                <a:noFill/>
              </a:ln>
              <a:solidFill>
                <a:prstClr val="black">
                  <a:lumMod val="50000"/>
                  <a:lumOff val="50000"/>
                </a:prstClr>
              </a:solidFill>
              <a:effectLst/>
              <a:uLnTx/>
              <a:uFillTx/>
              <a:latin typeface="Calibri Light"/>
              <a:ea typeface="+mn-ea"/>
              <a:cs typeface="+mn-cs"/>
            </a:endParaRPr>
          </a:p>
        </p:txBody>
      </p:sp>
      <p:sp>
        <p:nvSpPr>
          <p:cNvPr id="9" name="Inhaltsplatzhalter 2"/>
          <p:cNvSpPr txBox="1">
            <a:spLocks/>
          </p:cNvSpPr>
          <p:nvPr/>
        </p:nvSpPr>
        <p:spPr>
          <a:xfrm>
            <a:off x="618622" y="1066296"/>
            <a:ext cx="7769802" cy="38105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de-DE" sz="2000" b="0" i="0" u="none" strike="noStrike" kern="1200" cap="none" spc="0" normalizeH="0" baseline="0" noProof="0" dirty="0" smtClean="0">
                <a:ln>
                  <a:noFill/>
                </a:ln>
                <a:solidFill>
                  <a:prstClr val="black"/>
                </a:solidFill>
                <a:effectLst/>
                <a:uLnTx/>
                <a:uFillTx/>
                <a:latin typeface="Calibri"/>
                <a:ea typeface="+mn-ea"/>
                <a:cs typeface="+mn-cs"/>
              </a:rPr>
              <a:t>das Forschungs- und Beratungsinstitut </a:t>
            </a:r>
            <a:r>
              <a:rPr kumimoji="0" lang="de-DE" sz="2000" b="0" i="0" u="none" strike="noStrike" kern="1200" cap="none" spc="0" normalizeH="0" baseline="0" noProof="0" dirty="0" err="1" smtClean="0">
                <a:ln>
                  <a:noFill/>
                </a:ln>
                <a:solidFill>
                  <a:prstClr val="black"/>
                </a:solidFill>
                <a:effectLst/>
                <a:uLnTx/>
                <a:uFillTx/>
                <a:latin typeface="Calibri"/>
                <a:ea typeface="+mn-ea"/>
                <a:cs typeface="+mn-cs"/>
              </a:rPr>
              <a:t>empirica</a:t>
            </a:r>
            <a:r>
              <a:rPr kumimoji="0" lang="de-DE" sz="2000" b="0" i="0" u="none" strike="noStrike" kern="1200" cap="none" spc="0" normalizeH="0" baseline="0" noProof="0" dirty="0" smtClean="0">
                <a:ln>
                  <a:noFill/>
                </a:ln>
                <a:solidFill>
                  <a:prstClr val="black"/>
                </a:solidFill>
                <a:effectLst/>
                <a:uLnTx/>
                <a:uFillTx/>
                <a:latin typeface="Calibri"/>
                <a:ea typeface="+mn-ea"/>
                <a:cs typeface="+mn-cs"/>
              </a:rPr>
              <a:t> wurde 2021 mit </a:t>
            </a:r>
            <a:r>
              <a:rPr kumimoji="0" lang="de-DE" sz="2000" b="0" i="0" u="none" strike="noStrike" kern="1200" cap="none" spc="0" normalizeH="0" baseline="0" noProof="0" dirty="0">
                <a:ln>
                  <a:noFill/>
                </a:ln>
                <a:solidFill>
                  <a:prstClr val="black"/>
                </a:solidFill>
                <a:effectLst/>
                <a:uLnTx/>
                <a:uFillTx/>
                <a:latin typeface="Calibri"/>
                <a:ea typeface="+mn-ea"/>
                <a:cs typeface="+mn-cs"/>
              </a:rPr>
              <a:t>der Aktualisierung der Wohnbedarfs- und Wohnbauflächenprognose </a:t>
            </a:r>
            <a:r>
              <a:rPr kumimoji="0" lang="de-DE" sz="2000" b="0" i="0" u="none" strike="noStrike" kern="1200" cap="none" spc="0" normalizeH="0" baseline="0" noProof="0" dirty="0" smtClean="0">
                <a:ln>
                  <a:noFill/>
                </a:ln>
                <a:solidFill>
                  <a:prstClr val="black"/>
                </a:solidFill>
                <a:effectLst/>
                <a:uLnTx/>
                <a:uFillTx/>
                <a:latin typeface="Calibri"/>
                <a:ea typeface="+mn-ea"/>
                <a:cs typeface="+mn-cs"/>
              </a:rPr>
              <a:t>beauftragt</a:t>
            </a: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de-DE" sz="2000" b="0" i="0" u="none" strike="noStrike" kern="1200" cap="none" spc="0" normalizeH="0" baseline="0" noProof="0" dirty="0" smtClean="0">
                <a:ln>
                  <a:noFill/>
                </a:ln>
                <a:solidFill>
                  <a:prstClr val="black"/>
                </a:solidFill>
                <a:effectLst/>
                <a:uLnTx/>
                <a:uFillTx/>
                <a:latin typeface="Calibri"/>
                <a:ea typeface="+mn-ea"/>
                <a:cs typeface="+mn-cs"/>
              </a:rPr>
              <a:t>Prognose baut auf vorherigen Studien auf (2012, 2016 und 2018) </a:t>
            </a: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de-DE" sz="2000" b="0" i="0" u="none" strike="noStrike" kern="1200" cap="none" spc="0" normalizeH="0" baseline="0" noProof="0" dirty="0" smtClean="0">
                <a:ln>
                  <a:noFill/>
                </a:ln>
                <a:solidFill>
                  <a:prstClr val="black"/>
                </a:solidFill>
                <a:effectLst/>
                <a:uLnTx/>
                <a:uFillTx/>
                <a:latin typeface="Calibri"/>
                <a:ea typeface="+mn-ea"/>
                <a:cs typeface="+mn-cs"/>
              </a:rPr>
              <a:t>neue Prognose </a:t>
            </a:r>
            <a:r>
              <a:rPr kumimoji="0" lang="de-DE" sz="2000" b="0" i="0" u="none" strike="noStrike" kern="1200" cap="none" spc="0" normalizeH="0" baseline="0" noProof="0" dirty="0">
                <a:ln>
                  <a:noFill/>
                </a:ln>
                <a:solidFill>
                  <a:prstClr val="black"/>
                </a:solidFill>
                <a:effectLst/>
                <a:uLnTx/>
                <a:uFillTx/>
                <a:latin typeface="Calibri"/>
                <a:ea typeface="+mn-ea"/>
                <a:cs typeface="+mn-cs"/>
              </a:rPr>
              <a:t>bezieht sich auf den Zeitraum von 2021 bis </a:t>
            </a:r>
            <a:r>
              <a:rPr kumimoji="0" lang="de-DE" sz="2000" b="0" i="0" u="none" strike="noStrike" kern="1200" cap="none" spc="0" normalizeH="0" baseline="0" noProof="0" dirty="0" smtClean="0">
                <a:ln>
                  <a:noFill/>
                </a:ln>
                <a:solidFill>
                  <a:prstClr val="black"/>
                </a:solidFill>
                <a:effectLst/>
                <a:uLnTx/>
                <a:uFillTx/>
                <a:latin typeface="Calibri"/>
                <a:ea typeface="+mn-ea"/>
                <a:cs typeface="+mn-cs"/>
              </a:rPr>
              <a:t>2035</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de-DE" sz="2000" b="0" i="0" u="none" strike="noStrike" kern="1200" cap="none" spc="0" normalizeH="0" baseline="0" noProof="0" dirty="0" smtClean="0">
                <a:ln>
                  <a:noFill/>
                </a:ln>
                <a:solidFill>
                  <a:prstClr val="black"/>
                </a:solidFill>
                <a:effectLst/>
                <a:uLnTx/>
                <a:uFillTx/>
                <a:latin typeface="Calibri"/>
                <a:ea typeface="+mn-ea"/>
                <a:cs typeface="+mn-cs"/>
              </a:rPr>
              <a:t>als Zusatzstudie erfolgte eine qualitative Befragung in Eigenheim-Neubaugebieten</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61011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7528" y="0"/>
            <a:ext cx="9136472" cy="771525"/>
          </a:xfrm>
          <a:prstGeom prst="rect">
            <a:avLst/>
          </a:prstGeom>
          <a:solidFill>
            <a:srgbClr val="FFE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itel 1"/>
          <p:cNvSpPr txBox="1">
            <a:spLocks/>
          </p:cNvSpPr>
          <p:nvPr/>
        </p:nvSpPr>
        <p:spPr>
          <a:xfrm>
            <a:off x="-186878" y="51470"/>
            <a:ext cx="9164302" cy="720055"/>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Datengrundlagen</a:t>
            </a:r>
            <a:endParaRPr kumimoji="0" lang="de-DE" sz="32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Fußzeilenplatzhalter 3"/>
          <p:cNvSpPr>
            <a:spLocks noGrp="1"/>
          </p:cNvSpPr>
          <p:nvPr>
            <p:ph type="ftr" sz="quarter" idx="11"/>
          </p:nvPr>
        </p:nvSpPr>
        <p:spPr>
          <a:xfrm>
            <a:off x="7528" y="4876800"/>
            <a:ext cx="9167750" cy="279314"/>
          </a:xfrm>
        </p:spPr>
        <p:txBody>
          <a:bodyPr lIns="576000" rIns="576000" bIns="21600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prstClr val="black">
                    <a:lumMod val="50000"/>
                    <a:lumOff val="50000"/>
                  </a:prstClr>
                </a:solidFill>
                <a:effectLst/>
                <a:uLnTx/>
                <a:uFillTx/>
                <a:latin typeface="Calibri"/>
                <a:ea typeface="+mn-ea"/>
                <a:cs typeface="+mn-cs"/>
              </a:rPr>
              <a:t>Dienstberatung des Oberbürgermeisters I 4. Oktober 2022  </a:t>
            </a:r>
            <a:endParaRPr kumimoji="0" lang="de-DE" sz="900" b="0" i="0" u="none" strike="noStrike" kern="1200" cap="none" spc="0" normalizeH="0" baseline="0" noProof="0" dirty="0">
              <a:ln>
                <a:noFill/>
              </a:ln>
              <a:solidFill>
                <a:prstClr val="black">
                  <a:lumMod val="50000"/>
                  <a:lumOff val="50000"/>
                </a:prstClr>
              </a:solidFill>
              <a:effectLst/>
              <a:uLnTx/>
              <a:uFillTx/>
              <a:latin typeface="Calibri Light"/>
              <a:ea typeface="+mn-ea"/>
              <a:cs typeface="+mn-cs"/>
            </a:endParaRPr>
          </a:p>
        </p:txBody>
      </p:sp>
      <p:sp>
        <p:nvSpPr>
          <p:cNvPr id="9" name="Inhaltsplatzhalter 2"/>
          <p:cNvSpPr txBox="1">
            <a:spLocks/>
          </p:cNvSpPr>
          <p:nvPr/>
        </p:nvSpPr>
        <p:spPr>
          <a:xfrm>
            <a:off x="618622" y="1066296"/>
            <a:ext cx="7769802" cy="38105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de-DE" sz="2000" b="0" i="0" u="none" strike="noStrike" kern="1200" cap="none" spc="0" normalizeH="0" baseline="0" noProof="0" dirty="0">
                <a:ln>
                  <a:noFill/>
                </a:ln>
                <a:solidFill>
                  <a:srgbClr val="000000"/>
                </a:solidFill>
                <a:effectLst/>
                <a:uLnTx/>
                <a:uFillTx/>
                <a:latin typeface="Calibri"/>
                <a:ea typeface="+mn-ea"/>
                <a:cs typeface="+mn-cs"/>
              </a:rPr>
              <a:t>Einwohner- und Haushalteprognose der LH Dresden von Mitte 2020 </a:t>
            </a:r>
            <a:r>
              <a:rPr kumimoji="0" lang="de-DE" sz="2000" b="0" i="0" u="none" strike="noStrike" kern="1200" cap="none" spc="0" normalizeH="0" baseline="0" noProof="0" dirty="0" smtClean="0">
                <a:ln>
                  <a:noFill/>
                </a:ln>
                <a:solidFill>
                  <a:srgbClr val="000000"/>
                </a:solidFill>
                <a:effectLst/>
                <a:uLnTx/>
                <a:uFillTx/>
                <a:latin typeface="Calibri"/>
                <a:ea typeface="+mn-ea"/>
                <a:cs typeface="+mn-cs"/>
              </a:rPr>
              <a:t>bis Mitte </a:t>
            </a:r>
            <a:r>
              <a:rPr kumimoji="0" lang="de-DE" sz="2000" b="0" i="0" u="none" strike="noStrike" kern="1200" cap="none" spc="0" normalizeH="0" baseline="0" noProof="0" dirty="0">
                <a:ln>
                  <a:noFill/>
                </a:ln>
                <a:solidFill>
                  <a:srgbClr val="000000"/>
                </a:solidFill>
                <a:effectLst/>
                <a:uLnTx/>
                <a:uFillTx/>
                <a:latin typeface="Calibri"/>
                <a:ea typeface="+mn-ea"/>
                <a:cs typeface="+mn-cs"/>
              </a:rPr>
              <a:t>2035</a:t>
            </a: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de-DE" sz="2000" b="0" i="0" u="none" strike="noStrike" kern="1200" cap="none" spc="0" normalizeH="0" baseline="0" noProof="0" dirty="0" smtClean="0">
                <a:ln>
                  <a:noFill/>
                </a:ln>
                <a:solidFill>
                  <a:srgbClr val="000000"/>
                </a:solidFill>
                <a:effectLst/>
                <a:uLnTx/>
                <a:uFillTx/>
                <a:latin typeface="Calibri"/>
                <a:ea typeface="+mn-ea"/>
                <a:cs typeface="+mn-cs"/>
              </a:rPr>
              <a:t>Wohnungsleerstand </a:t>
            </a:r>
            <a:r>
              <a:rPr kumimoji="0" lang="de-DE" sz="2000" b="0" i="0" u="none" strike="noStrike" kern="1200" cap="none" spc="0" normalizeH="0" baseline="0" noProof="0" dirty="0">
                <a:ln>
                  <a:noFill/>
                </a:ln>
                <a:solidFill>
                  <a:srgbClr val="000000"/>
                </a:solidFill>
                <a:effectLst/>
                <a:uLnTx/>
                <a:uFillTx/>
                <a:latin typeface="Calibri"/>
                <a:ea typeface="+mn-ea"/>
                <a:cs typeface="+mn-cs"/>
              </a:rPr>
              <a:t>in der LH Dresden mit Stand Ende 2020</a:t>
            </a: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de-DE" sz="2000" b="0" i="0" u="none" strike="noStrike" kern="1200" cap="none" spc="0" normalizeH="0" baseline="0" noProof="0" dirty="0">
                <a:ln>
                  <a:noFill/>
                </a:ln>
                <a:solidFill>
                  <a:srgbClr val="000000"/>
                </a:solidFill>
                <a:effectLst/>
                <a:uLnTx/>
                <a:uFillTx/>
                <a:latin typeface="Calibri"/>
                <a:ea typeface="+mn-ea"/>
                <a:cs typeface="+mn-cs"/>
              </a:rPr>
              <a:t>Wohnbauflächenpotenziale der LH Dresden mit Stand Mai 2021 </a:t>
            </a:r>
            <a:endParaRPr kumimoji="0" lang="de-DE" sz="2000" b="0" i="0" u="none" strike="noStrike" kern="1200" cap="none" spc="0" normalizeH="0" baseline="0" noProof="0" dirty="0" smtClean="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de-DE" sz="2000" b="0" i="0" u="none" strike="noStrike" kern="1200" cap="none" spc="0" normalizeH="0" baseline="0" noProof="0" dirty="0" smtClean="0">
                <a:ln>
                  <a:noFill/>
                </a:ln>
                <a:solidFill>
                  <a:srgbClr val="000000"/>
                </a:solidFill>
                <a:effectLst/>
                <a:uLnTx/>
                <a:uFillTx/>
                <a:latin typeface="Calibri"/>
                <a:ea typeface="+mn-ea"/>
                <a:cs typeface="+mn-cs"/>
              </a:rPr>
              <a:t>Modell und Kennziffern von </a:t>
            </a:r>
            <a:r>
              <a:rPr kumimoji="0" lang="de-DE" sz="2000" b="0" i="0" u="none" strike="noStrike" kern="1200" cap="none" spc="0" normalizeH="0" baseline="0" noProof="0" dirty="0" err="1" smtClean="0">
                <a:ln>
                  <a:noFill/>
                </a:ln>
                <a:solidFill>
                  <a:srgbClr val="000000"/>
                </a:solidFill>
                <a:effectLst/>
                <a:uLnTx/>
                <a:uFillTx/>
                <a:latin typeface="Calibri"/>
                <a:ea typeface="+mn-ea"/>
                <a:cs typeface="+mn-cs"/>
              </a:rPr>
              <a:t>empirica</a:t>
            </a:r>
            <a:r>
              <a:rPr kumimoji="0" lang="de-DE" sz="2000" b="0" i="0" u="none" strike="noStrike" kern="1200" cap="none" spc="0" normalizeH="0" baseline="0" noProof="0" dirty="0" smtClean="0">
                <a:ln>
                  <a:noFill/>
                </a:ln>
                <a:solidFill>
                  <a:srgbClr val="000000"/>
                </a:solidFill>
                <a:effectLst/>
                <a:uLnTx/>
                <a:uFillTx/>
                <a:latin typeface="Calibri"/>
                <a:ea typeface="+mn-ea"/>
                <a:cs typeface="+mn-cs"/>
              </a:rPr>
              <a:t> (u. a. Eigentumsbildungsquote) </a:t>
            </a:r>
            <a:endParaRPr kumimoji="0" lang="de-DE"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2955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590" y="195486"/>
            <a:ext cx="8229600" cy="857250"/>
          </a:xfrm>
        </p:spPr>
        <p:txBody>
          <a:bodyPr>
            <a:normAutofit/>
          </a:bodyPr>
          <a:lstStyle/>
          <a:p>
            <a:pPr algn="l"/>
            <a:r>
              <a:rPr lang="de-DE" sz="3200" dirty="0" smtClean="0"/>
              <a:t>Klimaschutz - Klimaanpassung</a:t>
            </a:r>
            <a:endParaRPr lang="de-DE" sz="3200" dirty="0"/>
          </a:p>
        </p:txBody>
      </p:sp>
      <p:sp>
        <p:nvSpPr>
          <p:cNvPr id="3" name="Textfeld 2"/>
          <p:cNvSpPr txBox="1"/>
          <p:nvPr/>
        </p:nvSpPr>
        <p:spPr>
          <a:xfrm>
            <a:off x="185866" y="2642094"/>
            <a:ext cx="19806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Calibri Light"/>
                <a:ea typeface="+mn-ea"/>
                <a:cs typeface="+mn-cs"/>
              </a:rPr>
              <a:t>Maßnahmen zur Minderung der globalen </a:t>
            </a:r>
            <a:r>
              <a:rPr kumimoji="0" lang="de-DE" sz="1600" b="0" i="0" u="none" strike="noStrike" kern="1200" cap="none" spc="0" normalizeH="0" baseline="0" noProof="0" dirty="0">
                <a:ln>
                  <a:noFill/>
                </a:ln>
                <a:solidFill>
                  <a:prstClr val="black"/>
                </a:solidFill>
                <a:effectLst/>
                <a:uLnTx/>
                <a:uFillTx/>
                <a:latin typeface="Calibri Light"/>
                <a:ea typeface="+mn-ea"/>
                <a:cs typeface="+mn-cs"/>
              </a:rPr>
              <a:t>Erwärmung </a:t>
            </a:r>
            <a:r>
              <a:rPr kumimoji="0" lang="de-DE" sz="1600" b="0" i="0" u="none" strike="noStrike" kern="1200" cap="none" spc="0" normalizeH="0" baseline="0" noProof="0" dirty="0" smtClean="0">
                <a:ln>
                  <a:noFill/>
                </a:ln>
                <a:solidFill>
                  <a:prstClr val="black"/>
                </a:solidFill>
                <a:effectLst/>
                <a:uLnTx/>
                <a:uFillTx/>
                <a:latin typeface="Calibri Light"/>
                <a:ea typeface="+mn-ea"/>
                <a:cs typeface="+mn-cs"/>
              </a:rPr>
              <a:t>(Reduktion der Treibhausgase)</a:t>
            </a:r>
            <a:endParaRPr kumimoji="0" lang="de-DE" sz="16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Textfeld 5"/>
          <p:cNvSpPr txBox="1"/>
          <p:nvPr/>
        </p:nvSpPr>
        <p:spPr>
          <a:xfrm>
            <a:off x="6271508" y="2613520"/>
            <a:ext cx="213127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Calibri Light"/>
                <a:ea typeface="+mn-ea"/>
                <a:cs typeface="+mn-cs"/>
              </a:rPr>
              <a:t>Maßnahmen zur Anpassung an die bereits eingetretenen und zukünftigen Folgen des Klimawandels</a:t>
            </a:r>
            <a:endParaRPr kumimoji="0" lang="de-DE" sz="1600" b="0" i="0" u="none" strike="noStrike" kern="1200" cap="none" spc="0" normalizeH="0" baseline="0" noProof="0" dirty="0">
              <a:ln>
                <a:noFill/>
              </a:ln>
              <a:solidFill>
                <a:prstClr val="black"/>
              </a:solidFill>
              <a:effectLst/>
              <a:uLnTx/>
              <a:uFillTx/>
              <a:latin typeface="Calibri Light"/>
              <a:ea typeface="+mn-ea"/>
              <a:cs typeface="+mn-cs"/>
            </a:endParaRPr>
          </a:p>
        </p:txBody>
      </p:sp>
      <p:grpSp>
        <p:nvGrpSpPr>
          <p:cNvPr id="25" name="Gruppieren 24"/>
          <p:cNvGrpSpPr/>
          <p:nvPr/>
        </p:nvGrpSpPr>
        <p:grpSpPr>
          <a:xfrm>
            <a:off x="537551" y="1539575"/>
            <a:ext cx="7714621" cy="1480057"/>
            <a:chOff x="566866" y="1297748"/>
            <a:chExt cx="7222239" cy="1480057"/>
          </a:xfrm>
        </p:grpSpPr>
        <p:sp>
          <p:nvSpPr>
            <p:cNvPr id="5" name="Ellipse 4"/>
            <p:cNvSpPr/>
            <p:nvPr/>
          </p:nvSpPr>
          <p:spPr>
            <a:xfrm>
              <a:off x="3972776" y="2019963"/>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7" name="Gruppieren 16"/>
            <p:cNvGrpSpPr/>
            <p:nvPr/>
          </p:nvGrpSpPr>
          <p:grpSpPr>
            <a:xfrm>
              <a:off x="566866" y="1297748"/>
              <a:ext cx="7222239" cy="1480057"/>
              <a:chOff x="65663" y="2304882"/>
              <a:chExt cx="7272702" cy="1480057"/>
            </a:xfrm>
          </p:grpSpPr>
          <p:cxnSp>
            <p:nvCxnSpPr>
              <p:cNvPr id="8" name="Gerader Verbinder 7"/>
              <p:cNvCxnSpPr>
                <a:endCxn id="10" idx="1"/>
              </p:cNvCxnSpPr>
              <p:nvPr/>
            </p:nvCxnSpPr>
            <p:spPr>
              <a:xfrm flipV="1">
                <a:off x="1901680" y="2428344"/>
                <a:ext cx="3425463" cy="1346646"/>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feil nach rechts 8"/>
              <p:cNvSpPr/>
              <p:nvPr/>
            </p:nvSpPr>
            <p:spPr>
              <a:xfrm rot="16200000">
                <a:off x="1193079" y="2955832"/>
                <a:ext cx="134300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Pfeil nach rechts 9"/>
              <p:cNvSpPr/>
              <p:nvPr/>
            </p:nvSpPr>
            <p:spPr>
              <a:xfrm rot="5400000">
                <a:off x="4656382" y="2955090"/>
                <a:ext cx="1341523"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Textfeld 10"/>
              <p:cNvSpPr txBox="1"/>
              <p:nvPr/>
            </p:nvSpPr>
            <p:spPr>
              <a:xfrm>
                <a:off x="65663" y="2400020"/>
                <a:ext cx="1414243"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Calibri Light"/>
                    <a:ea typeface="+mn-ea"/>
                    <a:cs typeface="+mn-cs"/>
                  </a:rPr>
                  <a:t>Auswirkungen abmildern</a:t>
                </a:r>
                <a:endParaRPr kumimoji="0" lang="de-DE" sz="16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2" name="Textfeld 11"/>
              <p:cNvSpPr txBox="1"/>
              <p:nvPr/>
            </p:nvSpPr>
            <p:spPr>
              <a:xfrm>
                <a:off x="5647321" y="2400020"/>
                <a:ext cx="1691044" cy="584775"/>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Calibri Light"/>
                    <a:ea typeface="+mn-ea"/>
                    <a:cs typeface="+mn-cs"/>
                  </a:rPr>
                  <a:t>mit Auswirkungen umgehen</a:t>
                </a:r>
                <a:endParaRPr kumimoji="0" lang="de-DE" sz="16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3" name="Rechteck 12"/>
              <p:cNvSpPr/>
              <p:nvPr/>
            </p:nvSpPr>
            <p:spPr>
              <a:xfrm>
                <a:off x="2025185" y="2304882"/>
                <a:ext cx="129073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Light"/>
                    <a:ea typeface="+mn-ea"/>
                    <a:cs typeface="+mn-cs"/>
                  </a:rPr>
                  <a:t>Klimaschutz</a:t>
                </a:r>
              </a:p>
            </p:txBody>
          </p:sp>
          <p:sp>
            <p:nvSpPr>
              <p:cNvPr id="14" name="Rechteck 13"/>
              <p:cNvSpPr/>
              <p:nvPr/>
            </p:nvSpPr>
            <p:spPr>
              <a:xfrm>
                <a:off x="3607311" y="3415607"/>
                <a:ext cx="174461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Light"/>
                    <a:ea typeface="+mn-ea"/>
                    <a:cs typeface="+mn-cs"/>
                  </a:rPr>
                  <a:t>Klimaanpassung</a:t>
                </a:r>
                <a:endParaRPr kumimoji="0" lang="de-DE" sz="1800" b="1" i="0" u="none" strike="noStrike" kern="1200" cap="none" spc="0" normalizeH="0" baseline="0" noProof="0" dirty="0">
                  <a:ln>
                    <a:noFill/>
                  </a:ln>
                  <a:solidFill>
                    <a:prstClr val="black"/>
                  </a:solidFill>
                  <a:effectLst/>
                  <a:uLnTx/>
                  <a:uFillTx/>
                  <a:latin typeface="Calibri Light"/>
                  <a:ea typeface="+mn-ea"/>
                  <a:cs typeface="+mn-cs"/>
                </a:endParaRPr>
              </a:p>
            </p:txBody>
          </p:sp>
        </p:grpSp>
      </p:grpSp>
      <p:sp>
        <p:nvSpPr>
          <p:cNvPr id="4" name="Rechteck 3"/>
          <p:cNvSpPr/>
          <p:nvPr/>
        </p:nvSpPr>
        <p:spPr>
          <a:xfrm>
            <a:off x="311506" y="4226993"/>
            <a:ext cx="856895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Light"/>
                <a:ea typeface="+mn-ea"/>
                <a:cs typeface="+mn-cs"/>
              </a:rPr>
              <a:t>„Das Unbeherrschbare vermeiden und das Unvermeidbare beherrschen!“ (Hans Joachim </a:t>
            </a:r>
            <a:r>
              <a:rPr kumimoji="0" lang="de-DE" sz="1600" b="0" i="1" u="none" strike="noStrike" kern="1200" cap="none" spc="0" normalizeH="0" baseline="0" noProof="0" dirty="0" err="1">
                <a:ln>
                  <a:noFill/>
                </a:ln>
                <a:solidFill>
                  <a:prstClr val="black"/>
                </a:solidFill>
                <a:effectLst/>
                <a:uLnTx/>
                <a:uFillTx/>
                <a:latin typeface="Calibri Light"/>
                <a:ea typeface="+mn-ea"/>
                <a:cs typeface="+mn-cs"/>
              </a:rPr>
              <a:t>Schellnhuber</a:t>
            </a:r>
            <a:r>
              <a:rPr kumimoji="0" lang="de-DE" sz="1600" b="0" i="1" u="none" strike="noStrike" kern="1200" cap="none" spc="0" normalizeH="0" baseline="0" noProof="0" dirty="0">
                <a:ln>
                  <a:noFill/>
                </a:ln>
                <a:solidFill>
                  <a:prstClr val="black"/>
                </a:solidFill>
                <a:effectLst/>
                <a:uLnTx/>
                <a:uFillTx/>
                <a:latin typeface="Calibri Light"/>
                <a:ea typeface="+mn-ea"/>
                <a:cs typeface="+mn-cs"/>
              </a:rPr>
              <a:t>).</a:t>
            </a:r>
          </a:p>
        </p:txBody>
      </p:sp>
    </p:spTree>
    <p:extLst>
      <p:ext uri="{BB962C8B-B14F-4D97-AF65-F5344CB8AC3E}">
        <p14:creationId xmlns:p14="http://schemas.microsoft.com/office/powerpoint/2010/main" val="14592315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7528" y="0"/>
            <a:ext cx="9136472" cy="771525"/>
          </a:xfrm>
          <a:prstGeom prst="rect">
            <a:avLst/>
          </a:prstGeom>
          <a:solidFill>
            <a:srgbClr val="FFE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itel 1"/>
          <p:cNvSpPr txBox="1">
            <a:spLocks/>
          </p:cNvSpPr>
          <p:nvPr/>
        </p:nvSpPr>
        <p:spPr>
          <a:xfrm>
            <a:off x="-186878" y="51470"/>
            <a:ext cx="9799438" cy="720055"/>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Einwohnerentwicklung und -prognose für Dresden</a:t>
            </a:r>
            <a:endParaRPr kumimoji="0" lang="de-DE" sz="3200" b="0" i="0" u="none" strike="noStrike" kern="1200" cap="none" spc="0" normalizeH="0" baseline="0" noProof="0" dirty="0">
              <a:ln>
                <a:noFill/>
              </a:ln>
              <a:solidFill>
                <a:prstClr val="black"/>
              </a:solidFill>
              <a:effectLst/>
              <a:uLnTx/>
              <a:uFillTx/>
              <a:latin typeface="Calibri"/>
              <a:ea typeface="+mj-ea"/>
              <a:cs typeface="+mj-cs"/>
            </a:endParaRPr>
          </a:p>
        </p:txBody>
      </p:sp>
      <p:sp>
        <p:nvSpPr>
          <p:cNvPr id="9" name="Fußzeilenplatzhalter 3"/>
          <p:cNvSpPr>
            <a:spLocks noGrp="1"/>
          </p:cNvSpPr>
          <p:nvPr>
            <p:ph type="ftr" sz="quarter" idx="11"/>
          </p:nvPr>
        </p:nvSpPr>
        <p:spPr>
          <a:xfrm>
            <a:off x="7528" y="4876800"/>
            <a:ext cx="9167750" cy="279314"/>
          </a:xfrm>
        </p:spPr>
        <p:txBody>
          <a:bodyPr lIns="576000" rIns="576000" bIns="21600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prstClr val="black">
                    <a:lumMod val="50000"/>
                    <a:lumOff val="50000"/>
                  </a:prstClr>
                </a:solidFill>
                <a:effectLst/>
                <a:uLnTx/>
                <a:uFillTx/>
                <a:latin typeface="Calibri"/>
                <a:ea typeface="+mn-ea"/>
                <a:cs typeface="+mn-cs"/>
              </a:rPr>
              <a:t>Dienstberatung des Oberbürgermeisters I 4. Oktober 2022  </a:t>
            </a:r>
            <a:endParaRPr kumimoji="0" lang="de-DE" sz="9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pic>
        <p:nvPicPr>
          <p:cNvPr id="3" name="Grafik 2"/>
          <p:cNvPicPr>
            <a:picLocks noChangeAspect="1"/>
          </p:cNvPicPr>
          <p:nvPr/>
        </p:nvPicPr>
        <p:blipFill rotWithShape="1">
          <a:blip r:embed="rId3"/>
          <a:srcRect t="23193" r="9676"/>
          <a:stretch/>
        </p:blipFill>
        <p:spPr>
          <a:xfrm>
            <a:off x="107504" y="964883"/>
            <a:ext cx="6336704" cy="3494962"/>
          </a:xfrm>
          <a:prstGeom prst="rect">
            <a:avLst/>
          </a:prstGeom>
        </p:spPr>
      </p:pic>
      <p:sp>
        <p:nvSpPr>
          <p:cNvPr id="11" name="Rechteck 10"/>
          <p:cNvSpPr/>
          <p:nvPr/>
        </p:nvSpPr>
        <p:spPr>
          <a:xfrm>
            <a:off x="6516688" y="1134326"/>
            <a:ext cx="2627311" cy="2831544"/>
          </a:xfrm>
          <a:prstGeom prst="rect">
            <a:avLst/>
          </a:prstGeom>
          <a:solidFill>
            <a:schemeClr val="bg1">
              <a:lumMod val="85000"/>
            </a:schemeClr>
          </a:solidFill>
        </p:spPr>
        <p:txBody>
          <a:bodyPr wrap="square">
            <a:spAutoFit/>
          </a:bodyPr>
          <a:lstStyle/>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bis 2019 Phase mit deutlichen Einwohnergewinnen - aufgrund </a:t>
            </a:r>
            <a:br>
              <a:rPr kumimoji="0" lang="de-DE" sz="1200" b="0" i="0" u="none" strike="noStrike" kern="1200" cap="none" spc="0" normalizeH="0" baseline="0" noProof="0" dirty="0" smtClean="0">
                <a:ln>
                  <a:noFill/>
                </a:ln>
                <a:solidFill>
                  <a:prstClr val="black"/>
                </a:solidFill>
                <a:effectLst/>
                <a:uLnTx/>
                <a:uFillTx/>
                <a:latin typeface="Calibri"/>
                <a:ea typeface="+mn-ea"/>
                <a:cs typeface="+mn-cs"/>
              </a:rPr>
            </a:b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 hoher Geburtenzahlen </a:t>
            </a:r>
            <a:br>
              <a:rPr kumimoji="0" lang="de-DE" sz="1200" b="0" i="0" u="none" strike="noStrike" kern="1200" cap="none" spc="0" normalizeH="0" baseline="0" noProof="0" dirty="0" smtClean="0">
                <a:ln>
                  <a:noFill/>
                </a:ln>
                <a:solidFill>
                  <a:prstClr val="black"/>
                </a:solidFill>
                <a:effectLst/>
                <a:uLnTx/>
                <a:uFillTx/>
                <a:latin typeface="Calibri"/>
                <a:ea typeface="+mn-ea"/>
                <a:cs typeface="+mn-cs"/>
              </a:rPr>
            </a:b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 hohem Zuwanderungsplus </a:t>
            </a:r>
            <a:br>
              <a:rPr kumimoji="0" lang="de-DE" sz="1200" b="0" i="0" u="none" strike="noStrike" kern="1200" cap="none" spc="0" normalizeH="0" baseline="0" noProof="0" dirty="0" smtClean="0">
                <a:ln>
                  <a:noFill/>
                </a:ln>
                <a:solidFill>
                  <a:prstClr val="black"/>
                </a:solidFill>
                <a:effectLst/>
                <a:uLnTx/>
                <a:uFillTx/>
                <a:latin typeface="Calibri"/>
                <a:ea typeface="+mn-ea"/>
                <a:cs typeface="+mn-cs"/>
              </a:rPr>
            </a:b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    aus dem Ausland </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Corona hat zu leichtem Rückgang der Einwohnerzahlen geführt </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in der Prognose wird ein deutlich reduziertes Einwohnerwachstum erwartet – aufgrund </a:t>
            </a:r>
            <a:br>
              <a:rPr kumimoji="0" lang="de-DE" sz="1200" b="0" i="0" u="none" strike="noStrike" kern="1200" cap="none" spc="0" normalizeH="0" baseline="0" noProof="0" dirty="0" smtClean="0">
                <a:ln>
                  <a:noFill/>
                </a:ln>
                <a:solidFill>
                  <a:prstClr val="black"/>
                </a:solidFill>
                <a:effectLst/>
                <a:uLnTx/>
                <a:uFillTx/>
                <a:latin typeface="Calibri"/>
                <a:ea typeface="+mn-ea"/>
                <a:cs typeface="+mn-cs"/>
              </a:rPr>
            </a:b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 Rückgang der Geburtenrate und </a:t>
            </a:r>
            <a:br>
              <a:rPr kumimoji="0" lang="de-DE" sz="1200" b="0" i="0" u="none" strike="noStrike" kern="1200" cap="none" spc="0" normalizeH="0" baseline="0" noProof="0" dirty="0" smtClean="0">
                <a:ln>
                  <a:noFill/>
                </a:ln>
                <a:solidFill>
                  <a:prstClr val="black"/>
                </a:solidFill>
                <a:effectLst/>
                <a:uLnTx/>
                <a:uFillTx/>
                <a:latin typeface="Calibri"/>
                <a:ea typeface="+mn-ea"/>
                <a:cs typeface="+mn-cs"/>
              </a:rPr>
            </a:b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    Geburtenzahlen </a:t>
            </a:r>
            <a:br>
              <a:rPr kumimoji="0" lang="de-DE" sz="1200" b="0" i="0" u="none" strike="noStrike" kern="1200" cap="none" spc="0" normalizeH="0" baseline="0" noProof="0" dirty="0" smtClean="0">
                <a:ln>
                  <a:noFill/>
                </a:ln>
                <a:solidFill>
                  <a:prstClr val="black"/>
                </a:solidFill>
                <a:effectLst/>
                <a:uLnTx/>
                <a:uFillTx/>
                <a:latin typeface="Calibri"/>
                <a:ea typeface="+mn-ea"/>
                <a:cs typeface="+mn-cs"/>
              </a:rPr>
            </a:b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 geringere Zuwanderungen aus </a:t>
            </a:r>
            <a:br>
              <a:rPr kumimoji="0" lang="de-DE" sz="1200" b="0" i="0" u="none" strike="noStrike" kern="1200" cap="none" spc="0" normalizeH="0" baseline="0" noProof="0" dirty="0" smtClean="0">
                <a:ln>
                  <a:noFill/>
                </a:ln>
                <a:solidFill>
                  <a:prstClr val="black"/>
                </a:solidFill>
                <a:effectLst/>
                <a:uLnTx/>
                <a:uFillTx/>
                <a:latin typeface="Calibri"/>
                <a:ea typeface="+mn-ea"/>
                <a:cs typeface="+mn-cs"/>
              </a:rPr>
            </a:b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    dem Umland und Ostdeutschland</a:t>
            </a:r>
          </a:p>
        </p:txBody>
      </p:sp>
    </p:spTree>
    <p:extLst>
      <p:ext uri="{BB962C8B-B14F-4D97-AF65-F5344CB8AC3E}">
        <p14:creationId xmlns:p14="http://schemas.microsoft.com/office/powerpoint/2010/main" val="34358863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7528" y="0"/>
            <a:ext cx="9136472" cy="771525"/>
          </a:xfrm>
          <a:prstGeom prst="rect">
            <a:avLst/>
          </a:prstGeom>
          <a:solidFill>
            <a:srgbClr val="FFE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itel 1"/>
          <p:cNvSpPr txBox="1">
            <a:spLocks/>
          </p:cNvSpPr>
          <p:nvPr/>
        </p:nvSpPr>
        <p:spPr>
          <a:xfrm>
            <a:off x="-186878" y="51470"/>
            <a:ext cx="9164302" cy="720055"/>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Wohnungsbau </a:t>
            </a:r>
            <a:r>
              <a:rPr kumimoji="0" lang="de-DE" sz="3200" b="0" i="0" u="none" strike="noStrike" kern="1200" cap="none" spc="0" normalizeH="0" baseline="0" noProof="0" dirty="0">
                <a:ln>
                  <a:noFill/>
                </a:ln>
                <a:solidFill>
                  <a:prstClr val="black"/>
                </a:solidFill>
                <a:effectLst/>
                <a:uLnTx/>
                <a:uFillTx/>
                <a:latin typeface="Calibri"/>
                <a:ea typeface="+mj-ea"/>
                <a:cs typeface="+mj-cs"/>
              </a:rPr>
              <a:t>und Neubaubedarf </a:t>
            </a: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in MFH</a:t>
            </a:r>
            <a:endParaRPr kumimoji="0" lang="de-DE" sz="3200" b="0" i="0" u="none" strike="noStrike" kern="1200" cap="none" spc="0" normalizeH="0" baseline="0" noProof="0" dirty="0">
              <a:ln>
                <a:noFill/>
              </a:ln>
              <a:solidFill>
                <a:prstClr val="black"/>
              </a:solidFill>
              <a:effectLst/>
              <a:uLnTx/>
              <a:uFillTx/>
              <a:latin typeface="Calibri"/>
              <a:ea typeface="+mj-ea"/>
              <a:cs typeface="+mj-cs"/>
            </a:endParaRPr>
          </a:p>
        </p:txBody>
      </p:sp>
      <p:sp>
        <p:nvSpPr>
          <p:cNvPr id="9" name="Fußzeilenplatzhalter 3"/>
          <p:cNvSpPr>
            <a:spLocks noGrp="1"/>
          </p:cNvSpPr>
          <p:nvPr>
            <p:ph type="ftr" sz="quarter" idx="11"/>
          </p:nvPr>
        </p:nvSpPr>
        <p:spPr>
          <a:xfrm>
            <a:off x="7528" y="4876800"/>
            <a:ext cx="9167750" cy="279314"/>
          </a:xfrm>
        </p:spPr>
        <p:txBody>
          <a:bodyPr lIns="576000" rIns="576000" bIns="21600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prstClr val="black">
                    <a:lumMod val="50000"/>
                    <a:lumOff val="50000"/>
                  </a:prstClr>
                </a:solidFill>
                <a:effectLst/>
                <a:uLnTx/>
                <a:uFillTx/>
                <a:latin typeface="Calibri"/>
                <a:ea typeface="+mn-ea"/>
                <a:cs typeface="+mn-cs"/>
              </a:rPr>
              <a:t>Dienstberatung des Oberbürgermeisters I 4. Oktober 2022  </a:t>
            </a:r>
            <a:endParaRPr kumimoji="0" lang="de-DE" sz="9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7" name="Rechteck 6"/>
          <p:cNvSpPr/>
          <p:nvPr/>
        </p:nvSpPr>
        <p:spPr>
          <a:xfrm>
            <a:off x="6516688" y="1134326"/>
            <a:ext cx="2627311" cy="3093154"/>
          </a:xfrm>
          <a:prstGeom prst="rect">
            <a:avLst/>
          </a:prstGeom>
          <a:solidFill>
            <a:schemeClr val="bg1">
              <a:lumMod val="85000"/>
            </a:schemeClr>
          </a:solidFill>
        </p:spPr>
        <p:txBody>
          <a:bodyPr wrap="square">
            <a:spAutoFit/>
          </a:bodyPr>
          <a:lstStyle/>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Wohnungsneubau in Mehrfamilienhäusern lag von 2016 bis 2020 auf einem mittleren Niveau von über 2.000 Wohnungen pro Jahr </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Wohnungsneubau 2021 zurückgegangen – Folge von Verzögerungen am Bau</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kurz- und mittelfristiger Wohnungsneubaubedarf in Mehrfamilienhäusern liegt unter </a:t>
            </a:r>
            <a:br>
              <a:rPr kumimoji="0" lang="de-DE" sz="1200" b="0" i="0" u="none" strike="noStrike" kern="1200" cap="none" spc="0" normalizeH="0" baseline="0" noProof="0" dirty="0" smtClean="0">
                <a:ln>
                  <a:noFill/>
                </a:ln>
                <a:solidFill>
                  <a:prstClr val="black"/>
                </a:solidFill>
                <a:effectLst/>
                <a:uLnTx/>
                <a:uFillTx/>
                <a:latin typeface="Calibri"/>
                <a:ea typeface="+mn-ea"/>
                <a:cs typeface="+mn-cs"/>
              </a:rPr>
            </a:b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der aktuellen Neubautätigkeit </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wenn der Wohnungsleerstand von aktuell 3,0 Prozent weiter abgebaut werden soll, ist der Neubaubedarf sogar noch weit geringer anzusetzen</a:t>
            </a:r>
          </a:p>
        </p:txBody>
      </p:sp>
      <p:pic>
        <p:nvPicPr>
          <p:cNvPr id="8" name="Grafik 7"/>
          <p:cNvPicPr>
            <a:picLocks noChangeAspect="1"/>
          </p:cNvPicPr>
          <p:nvPr/>
        </p:nvPicPr>
        <p:blipFill>
          <a:blip r:embed="rId3"/>
          <a:stretch>
            <a:fillRect/>
          </a:stretch>
        </p:blipFill>
        <p:spPr>
          <a:xfrm>
            <a:off x="50486" y="771525"/>
            <a:ext cx="6342842" cy="4112449"/>
          </a:xfrm>
          <a:prstGeom prst="rect">
            <a:avLst/>
          </a:prstGeom>
        </p:spPr>
      </p:pic>
    </p:spTree>
    <p:extLst>
      <p:ext uri="{BB962C8B-B14F-4D97-AF65-F5344CB8AC3E}">
        <p14:creationId xmlns:p14="http://schemas.microsoft.com/office/powerpoint/2010/main" val="12157131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7528" y="0"/>
            <a:ext cx="9136472" cy="771525"/>
          </a:xfrm>
          <a:prstGeom prst="rect">
            <a:avLst/>
          </a:prstGeom>
          <a:solidFill>
            <a:srgbClr val="FFE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itel 1"/>
          <p:cNvSpPr txBox="1">
            <a:spLocks/>
          </p:cNvSpPr>
          <p:nvPr/>
        </p:nvSpPr>
        <p:spPr>
          <a:xfrm>
            <a:off x="-186878" y="51470"/>
            <a:ext cx="9511406" cy="720055"/>
          </a:xfrm>
          <a:prstGeom prst="rect">
            <a:avLst/>
          </a:prstGeom>
        </p:spPr>
        <p:txBody>
          <a:bodyPr vert="horz" lIns="576000" tIns="36000" rIns="57600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Wohnungsbau </a:t>
            </a:r>
            <a:r>
              <a:rPr kumimoji="0" lang="de-DE" sz="3200" b="0" i="0" u="none" strike="noStrike" kern="1200" cap="none" spc="0" normalizeH="0" baseline="0" noProof="0" dirty="0">
                <a:ln>
                  <a:noFill/>
                </a:ln>
                <a:solidFill>
                  <a:prstClr val="black"/>
                </a:solidFill>
                <a:effectLst/>
                <a:uLnTx/>
                <a:uFillTx/>
                <a:latin typeface="Calibri"/>
                <a:ea typeface="+mj-ea"/>
                <a:cs typeface="+mj-cs"/>
              </a:rPr>
              <a:t>und Neubaubedarf </a:t>
            </a:r>
            <a:r>
              <a:rPr kumimoji="0" lang="de-DE" sz="3200" b="0" i="0" u="none" strike="noStrike" kern="1200" cap="none" spc="0" normalizeH="0" baseline="0" noProof="0" dirty="0" smtClean="0">
                <a:ln>
                  <a:noFill/>
                </a:ln>
                <a:solidFill>
                  <a:prstClr val="black"/>
                </a:solidFill>
                <a:effectLst/>
                <a:uLnTx/>
                <a:uFillTx/>
                <a:latin typeface="Calibri"/>
                <a:ea typeface="+mj-ea"/>
                <a:cs typeface="+mj-cs"/>
              </a:rPr>
              <a:t>in Eigenheimen</a:t>
            </a:r>
            <a:endParaRPr kumimoji="0" lang="de-DE" sz="3200" b="0" i="0" u="none" strike="noStrike" kern="1200" cap="none" spc="0" normalizeH="0" baseline="0" noProof="0" dirty="0">
              <a:ln>
                <a:noFill/>
              </a:ln>
              <a:solidFill>
                <a:prstClr val="black"/>
              </a:solidFill>
              <a:effectLst/>
              <a:uLnTx/>
              <a:uFillTx/>
              <a:latin typeface="Calibri"/>
              <a:ea typeface="+mj-ea"/>
              <a:cs typeface="+mj-cs"/>
            </a:endParaRPr>
          </a:p>
        </p:txBody>
      </p:sp>
      <p:sp>
        <p:nvSpPr>
          <p:cNvPr id="9" name="Fußzeilenplatzhalter 3"/>
          <p:cNvSpPr>
            <a:spLocks noGrp="1"/>
          </p:cNvSpPr>
          <p:nvPr>
            <p:ph type="ftr" sz="quarter" idx="11"/>
          </p:nvPr>
        </p:nvSpPr>
        <p:spPr>
          <a:xfrm>
            <a:off x="7528" y="4876800"/>
            <a:ext cx="9167750" cy="279314"/>
          </a:xfrm>
        </p:spPr>
        <p:txBody>
          <a:bodyPr lIns="576000" rIns="576000" bIns="21600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prstClr val="black">
                    <a:lumMod val="50000"/>
                    <a:lumOff val="50000"/>
                  </a:prstClr>
                </a:solidFill>
                <a:effectLst/>
                <a:uLnTx/>
                <a:uFillTx/>
                <a:latin typeface="Calibri"/>
                <a:ea typeface="+mn-ea"/>
                <a:cs typeface="+mn-cs"/>
              </a:rPr>
              <a:t>Dienstberatung des Oberbürgermeisters I 4. Oktober 2022  </a:t>
            </a:r>
            <a:endParaRPr kumimoji="0" lang="de-DE" sz="9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11" name="Rechteck 10"/>
          <p:cNvSpPr/>
          <p:nvPr/>
        </p:nvSpPr>
        <p:spPr>
          <a:xfrm>
            <a:off x="6516688" y="1134326"/>
            <a:ext cx="2627311" cy="3093154"/>
          </a:xfrm>
          <a:prstGeom prst="rect">
            <a:avLst/>
          </a:prstGeom>
          <a:solidFill>
            <a:schemeClr val="bg1">
              <a:lumMod val="85000"/>
            </a:schemeClr>
          </a:solidFill>
        </p:spPr>
        <p:txBody>
          <a:bodyPr wrap="square">
            <a:spAutoFit/>
          </a:bodyPr>
          <a:lstStyle/>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Wohnungsneubau in Eigenheimen geht seit 2013 stetig zurück </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aktueller Neubau von Wohnungen in Eigenheimen liegt unter dem Wohnungsneubaubedarf </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insgesamt verfügt die Stadt Dresden über ausreichend Wohnbauflächen für Eigenheime, kurzfristig sind aber nur wenige Flächen mobilisierbar</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Wohnungsneubaubedarf in Eigenheimen geht mittelfristig zurück – Grund sind geringer besetzter Altersgruppen im Eigentumsbildungsalter von </a:t>
            </a:r>
            <a:br>
              <a:rPr kumimoji="0" lang="de-DE" sz="1200" b="0" i="0" u="none" strike="noStrike" kern="1200" cap="none" spc="0" normalizeH="0" baseline="0" noProof="0" dirty="0" smtClean="0">
                <a:ln>
                  <a:noFill/>
                </a:ln>
                <a:solidFill>
                  <a:prstClr val="black"/>
                </a:solidFill>
                <a:effectLst/>
                <a:uLnTx/>
                <a:uFillTx/>
                <a:latin typeface="Calibri"/>
                <a:ea typeface="+mn-ea"/>
                <a:cs typeface="+mn-cs"/>
              </a:rPr>
            </a:br>
            <a:r>
              <a:rPr kumimoji="0" lang="de-DE" sz="1200" b="0" i="0" u="none" strike="noStrike" kern="1200" cap="none" spc="0" normalizeH="0" baseline="0" noProof="0" dirty="0" smtClean="0">
                <a:ln>
                  <a:noFill/>
                </a:ln>
                <a:solidFill>
                  <a:prstClr val="black"/>
                </a:solidFill>
                <a:effectLst/>
                <a:uLnTx/>
                <a:uFillTx/>
                <a:latin typeface="Calibri"/>
                <a:ea typeface="+mn-ea"/>
                <a:cs typeface="+mn-cs"/>
              </a:rPr>
              <a:t>30 bis 40 Jahren</a:t>
            </a:r>
          </a:p>
        </p:txBody>
      </p:sp>
      <p:pic>
        <p:nvPicPr>
          <p:cNvPr id="2" name="Grafik 1"/>
          <p:cNvPicPr>
            <a:picLocks noChangeAspect="1"/>
          </p:cNvPicPr>
          <p:nvPr/>
        </p:nvPicPr>
        <p:blipFill rotWithShape="1">
          <a:blip r:embed="rId3"/>
          <a:srcRect t="3609"/>
          <a:stretch/>
        </p:blipFill>
        <p:spPr>
          <a:xfrm>
            <a:off x="55038" y="938052"/>
            <a:ext cx="6336432" cy="3960000"/>
          </a:xfrm>
          <a:prstGeom prst="rect">
            <a:avLst/>
          </a:prstGeom>
        </p:spPr>
      </p:pic>
    </p:spTree>
    <p:extLst>
      <p:ext uri="{BB962C8B-B14F-4D97-AF65-F5344CB8AC3E}">
        <p14:creationId xmlns:p14="http://schemas.microsoft.com/office/powerpoint/2010/main" val="426160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6156176" y="392617"/>
            <a:ext cx="2842972" cy="4701399"/>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Abgerundetes Rechteck 14"/>
          <p:cNvSpPr/>
          <p:nvPr/>
        </p:nvSpPr>
        <p:spPr>
          <a:xfrm>
            <a:off x="3203848" y="388090"/>
            <a:ext cx="2857531" cy="4705925"/>
          </a:xfrm>
          <a:prstGeom prst="round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Abgerundetes Rechteck 12"/>
          <p:cNvSpPr/>
          <p:nvPr/>
        </p:nvSpPr>
        <p:spPr>
          <a:xfrm>
            <a:off x="136242" y="392617"/>
            <a:ext cx="2945355" cy="4705925"/>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Picture 6"/>
          <p:cNvPicPr>
            <a:picLocks noChangeAspect="1" noChangeArrowheads="1"/>
          </p:cNvPicPr>
          <p:nvPr/>
        </p:nvPicPr>
        <p:blipFill rotWithShape="1">
          <a:blip r:embed="rId3" cstate="print"/>
          <a:srcRect l="2581" t="1" r="4748" b="-409"/>
          <a:stretch/>
        </p:blipFill>
        <p:spPr bwMode="auto">
          <a:xfrm>
            <a:off x="461051" y="2049791"/>
            <a:ext cx="2376264" cy="1464100"/>
          </a:xfrm>
          <a:prstGeom prst="rect">
            <a:avLst/>
          </a:prstGeom>
          <a:noFill/>
          <a:ln w="31750">
            <a:noFill/>
            <a:miter lim="800000"/>
            <a:headEnd/>
            <a:tailEnd/>
          </a:ln>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5113" t="1" r="356" b="24647"/>
          <a:stretch/>
        </p:blipFill>
        <p:spPr>
          <a:xfrm>
            <a:off x="461051" y="3561048"/>
            <a:ext cx="2376264" cy="1368153"/>
          </a:xfrm>
          <a:prstGeom prst="rect">
            <a:avLst/>
          </a:prstGeom>
          <a:effectLst>
            <a:softEdge rad="0"/>
          </a:effectLst>
        </p:spPr>
      </p:pic>
      <p:pic>
        <p:nvPicPr>
          <p:cNvPr id="8" name="Grafik 7"/>
          <p:cNvPicPr>
            <a:picLocks noChangeAspect="1"/>
          </p:cNvPicPr>
          <p:nvPr/>
        </p:nvPicPr>
        <p:blipFill rotWithShape="1">
          <a:blip r:embed="rId5"/>
          <a:srcRect l="5410" t="3321" r="21232" b="20734"/>
          <a:stretch/>
        </p:blipFill>
        <p:spPr>
          <a:xfrm>
            <a:off x="6516216" y="598268"/>
            <a:ext cx="2276762" cy="1518903"/>
          </a:xfrm>
          <a:prstGeom prst="rect">
            <a:avLst/>
          </a:prstGeom>
        </p:spPr>
      </p:pic>
      <p:pic>
        <p:nvPicPr>
          <p:cNvPr id="9" name="Inhaltsplatzhalter 8"/>
          <p:cNvPicPr>
            <a:picLocks noGrp="1" noChangeAspect="1"/>
          </p:cNvPicPr>
          <p:nvPr>
            <p:ph idx="1"/>
          </p:nvPr>
        </p:nvPicPr>
        <p:blipFill rotWithShape="1">
          <a:blip r:embed="rId6">
            <a:extLst>
              <a:ext uri="{28A0092B-C50C-407E-A947-70E740481C1C}">
                <a14:useLocalDpi xmlns:a14="http://schemas.microsoft.com/office/drawing/2010/main" val="0"/>
              </a:ext>
            </a:extLst>
          </a:blip>
          <a:srcRect l="3898" t="22414" r="48901" b="29105"/>
          <a:stretch/>
        </p:blipFill>
        <p:spPr>
          <a:xfrm>
            <a:off x="3395379" y="3495030"/>
            <a:ext cx="2472765" cy="1439279"/>
          </a:xfrm>
          <a:prstGeom prst="rect">
            <a:avLst/>
          </a:prstGeom>
        </p:spPr>
      </p:pic>
      <p:pic>
        <p:nvPicPr>
          <p:cNvPr id="11" name="Picture 2"/>
          <p:cNvPicPr>
            <a:picLocks noChangeAspect="1" noChangeArrowheads="1"/>
          </p:cNvPicPr>
          <p:nvPr/>
        </p:nvPicPr>
        <p:blipFill rotWithShape="1">
          <a:blip r:embed="rId7" cstate="print"/>
          <a:srcRect b="17400"/>
          <a:stretch/>
        </p:blipFill>
        <p:spPr bwMode="auto">
          <a:xfrm>
            <a:off x="6516216" y="3641965"/>
            <a:ext cx="2276762" cy="1319552"/>
          </a:xfrm>
          <a:prstGeom prst="rect">
            <a:avLst/>
          </a:prstGeom>
          <a:noFill/>
          <a:ln w="31750">
            <a:noFill/>
            <a:miter lim="800000"/>
            <a:headEnd/>
            <a:tailEnd/>
          </a:ln>
        </p:spPr>
      </p:pic>
      <p:pic>
        <p:nvPicPr>
          <p:cNvPr id="12" name="Grafik 11"/>
          <p:cNvPicPr>
            <a:picLocks noChangeAspect="1"/>
          </p:cNvPicPr>
          <p:nvPr/>
        </p:nvPicPr>
        <p:blipFill rotWithShape="1">
          <a:blip r:embed="rId8" cstate="print">
            <a:extLst>
              <a:ext uri="{28A0092B-C50C-407E-A947-70E740481C1C}">
                <a14:useLocalDpi xmlns:a14="http://schemas.microsoft.com/office/drawing/2010/main" val="0"/>
              </a:ext>
            </a:extLst>
          </a:blip>
          <a:srcRect b="17083"/>
          <a:stretch/>
        </p:blipFill>
        <p:spPr>
          <a:xfrm>
            <a:off x="6516216" y="2230482"/>
            <a:ext cx="2276762" cy="1371403"/>
          </a:xfrm>
          <a:prstGeom prst="rect">
            <a:avLst/>
          </a:prstGeom>
        </p:spPr>
      </p:pic>
      <p:sp>
        <p:nvSpPr>
          <p:cNvPr id="14" name="Textfeld 13"/>
          <p:cNvSpPr txBox="1"/>
          <p:nvPr/>
        </p:nvSpPr>
        <p:spPr>
          <a:xfrm>
            <a:off x="73870" y="1002457"/>
            <a:ext cx="430887" cy="238672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prstClr val="black"/>
                </a:solidFill>
                <a:effectLst/>
                <a:uLnTx/>
                <a:uFillTx/>
                <a:latin typeface="Calibri Light"/>
                <a:ea typeface="+mn-ea"/>
                <a:cs typeface="+mn-cs"/>
              </a:rPr>
              <a:t>Überflutungsgefahr</a:t>
            </a:r>
            <a:endParaRPr kumimoji="0" lang="de-DE" sz="1600" b="1"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17" name="Grafik 16"/>
          <p:cNvPicPr/>
          <p:nvPr/>
        </p:nvPicPr>
        <p:blipFill>
          <a:blip r:embed="rId9" cstate="print"/>
          <a:srcRect/>
          <a:stretch>
            <a:fillRect/>
          </a:stretch>
        </p:blipFill>
        <p:spPr bwMode="auto">
          <a:xfrm>
            <a:off x="3816322" y="493576"/>
            <a:ext cx="1547766" cy="887515"/>
          </a:xfrm>
          <a:prstGeom prst="rect">
            <a:avLst/>
          </a:prstGeom>
          <a:ln>
            <a:noFill/>
          </a:ln>
          <a:effectLst/>
        </p:spPr>
      </p:pic>
      <p:pic>
        <p:nvPicPr>
          <p:cNvPr id="2" name="Grafik 1"/>
          <p:cNvPicPr>
            <a:picLocks noChangeAspect="1"/>
          </p:cNvPicPr>
          <p:nvPr/>
        </p:nvPicPr>
        <p:blipFill rotWithShape="1">
          <a:blip r:embed="rId10" cstate="print">
            <a:extLst>
              <a:ext uri="{28A0092B-C50C-407E-A947-70E740481C1C}">
                <a14:useLocalDpi xmlns:a14="http://schemas.microsoft.com/office/drawing/2010/main" val="0"/>
              </a:ext>
            </a:extLst>
          </a:blip>
          <a:srcRect r="13157"/>
          <a:stretch/>
        </p:blipFill>
        <p:spPr>
          <a:xfrm>
            <a:off x="4755912" y="1728193"/>
            <a:ext cx="1112232" cy="1707653"/>
          </a:xfrm>
          <a:prstGeom prst="rect">
            <a:avLst/>
          </a:prstGeom>
        </p:spPr>
      </p:pic>
      <p:pic>
        <p:nvPicPr>
          <p:cNvPr id="3" name="Grafik 2"/>
          <p:cNvPicPr>
            <a:picLocks noChangeAspect="1"/>
          </p:cNvPicPr>
          <p:nvPr/>
        </p:nvPicPr>
        <p:blipFill rotWithShape="1">
          <a:blip r:embed="rId11" cstate="print">
            <a:extLst>
              <a:ext uri="{28A0092B-C50C-407E-A947-70E740481C1C}">
                <a14:useLocalDpi xmlns:a14="http://schemas.microsoft.com/office/drawing/2010/main" val="0"/>
              </a:ext>
            </a:extLst>
          </a:blip>
          <a:srcRect l="9975" r="13138" b="19187"/>
          <a:stretch/>
        </p:blipFill>
        <p:spPr>
          <a:xfrm rot="16200000">
            <a:off x="3161263" y="1966262"/>
            <a:ext cx="1728193" cy="1210975"/>
          </a:xfrm>
          <a:prstGeom prst="rect">
            <a:avLst/>
          </a:prstGeom>
        </p:spPr>
      </p:pic>
      <p:pic>
        <p:nvPicPr>
          <p:cNvPr id="6" name="Grafik 5"/>
          <p:cNvPicPr>
            <a:picLocks noChangeAspect="1"/>
          </p:cNvPicPr>
          <p:nvPr/>
        </p:nvPicPr>
        <p:blipFill rotWithShape="1">
          <a:blip r:embed="rId12" cstate="print">
            <a:extLst>
              <a:ext uri="{28A0092B-C50C-407E-A947-70E740481C1C}">
                <a14:useLocalDpi xmlns:a14="http://schemas.microsoft.com/office/drawing/2010/main" val="0"/>
              </a:ext>
            </a:extLst>
          </a:blip>
          <a:srcRect b="7455"/>
          <a:stretch/>
        </p:blipFill>
        <p:spPr>
          <a:xfrm>
            <a:off x="449616" y="512296"/>
            <a:ext cx="2385098" cy="1471524"/>
          </a:xfrm>
          <a:prstGeom prst="rect">
            <a:avLst/>
          </a:prstGeom>
        </p:spPr>
      </p:pic>
      <p:sp>
        <p:nvSpPr>
          <p:cNvPr id="4" name="Textfeld 3"/>
          <p:cNvSpPr txBox="1"/>
          <p:nvPr/>
        </p:nvSpPr>
        <p:spPr>
          <a:xfrm>
            <a:off x="3081597" y="1357719"/>
            <a:ext cx="30984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prstClr val="black"/>
                </a:solidFill>
                <a:effectLst/>
                <a:uLnTx/>
                <a:uFillTx/>
                <a:latin typeface="Calibri Light"/>
                <a:ea typeface="+mn-ea"/>
                <a:cs typeface="+mn-cs"/>
              </a:rPr>
              <a:t>Biodiversität/Vitalität des Stadtgrün</a:t>
            </a:r>
            <a:endParaRPr kumimoji="0" lang="de-DE" sz="16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8" name="Textfeld 17"/>
          <p:cNvSpPr txBox="1"/>
          <p:nvPr/>
        </p:nvSpPr>
        <p:spPr>
          <a:xfrm>
            <a:off x="6085329" y="856430"/>
            <a:ext cx="430887" cy="238672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prstClr val="black"/>
                </a:solidFill>
                <a:effectLst/>
                <a:uLnTx/>
                <a:uFillTx/>
                <a:latin typeface="Calibri Light"/>
                <a:ea typeface="+mn-ea"/>
                <a:cs typeface="+mn-cs"/>
              </a:rPr>
              <a:t>Wärmebelastung</a:t>
            </a:r>
            <a:endParaRPr kumimoji="0" lang="de-DE" sz="16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9" name="Titel 1"/>
          <p:cNvSpPr>
            <a:spLocks noGrp="1"/>
          </p:cNvSpPr>
          <p:nvPr>
            <p:ph type="title"/>
          </p:nvPr>
        </p:nvSpPr>
        <p:spPr>
          <a:xfrm>
            <a:off x="221610" y="-11695"/>
            <a:ext cx="8922389" cy="421165"/>
          </a:xfrm>
        </p:spPr>
        <p:txBody>
          <a:bodyPr>
            <a:normAutofit/>
          </a:bodyPr>
          <a:lstStyle/>
          <a:p>
            <a:pPr algn="l"/>
            <a:r>
              <a:rPr lang="de-DE" sz="2000" dirty="0" smtClean="0"/>
              <a:t>Notwendigkeit zur Klimaanpassung - Beobachtete Folgen der Klimaveränderung</a:t>
            </a:r>
            <a:endParaRPr lang="de-DE" sz="2000" dirty="0"/>
          </a:p>
        </p:txBody>
      </p:sp>
    </p:spTree>
    <p:extLst>
      <p:ext uri="{BB962C8B-B14F-4D97-AF65-F5344CB8AC3E}">
        <p14:creationId xmlns:p14="http://schemas.microsoft.com/office/powerpoint/2010/main" val="2137027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75519"/>
            <a:ext cx="8280920" cy="997223"/>
          </a:xfrm>
        </p:spPr>
        <p:txBody>
          <a:bodyPr>
            <a:normAutofit/>
          </a:bodyPr>
          <a:lstStyle/>
          <a:p>
            <a:pPr algn="l"/>
            <a:r>
              <a:rPr lang="de-DE" sz="1600" dirty="0" err="1" smtClean="0"/>
              <a:t>Betroffenheiten</a:t>
            </a:r>
            <a:r>
              <a:rPr lang="de-DE" sz="1600" dirty="0" smtClean="0"/>
              <a:t> der Dresdner Stadtteile durch den Klimawandel</a:t>
            </a:r>
            <a:br>
              <a:rPr lang="de-DE" sz="1600" dirty="0" smtClean="0"/>
            </a:br>
            <a:r>
              <a:rPr lang="de-DE" sz="1600" dirty="0" smtClean="0"/>
              <a:t>- Auszug Entwurf Klimaanpassungskonzept</a:t>
            </a:r>
            <a:endParaRPr lang="de-DE" sz="1600" dirty="0"/>
          </a:p>
        </p:txBody>
      </p:sp>
      <p:pic>
        <p:nvPicPr>
          <p:cNvPr id="6" name="Inhaltsplatzhalter 5"/>
          <p:cNvPicPr>
            <a:picLocks noGrp="1" noChangeAspect="1"/>
          </p:cNvPicPr>
          <p:nvPr>
            <p:ph idx="1"/>
          </p:nvPr>
        </p:nvPicPr>
        <p:blipFill rotWithShape="1">
          <a:blip r:embed="rId2"/>
          <a:srcRect t="11900"/>
          <a:stretch/>
        </p:blipFill>
        <p:spPr>
          <a:xfrm>
            <a:off x="107504" y="699542"/>
            <a:ext cx="4980527" cy="3117909"/>
          </a:xfrm>
          <a:prstGeom prst="rect">
            <a:avLst/>
          </a:prstGeom>
        </p:spPr>
      </p:pic>
      <p:pic>
        <p:nvPicPr>
          <p:cNvPr id="7" name="Grafik 6"/>
          <p:cNvPicPr>
            <a:picLocks noChangeAspect="1"/>
          </p:cNvPicPr>
          <p:nvPr/>
        </p:nvPicPr>
        <p:blipFill>
          <a:blip r:embed="rId3"/>
          <a:stretch>
            <a:fillRect/>
          </a:stretch>
        </p:blipFill>
        <p:spPr>
          <a:xfrm>
            <a:off x="4211960" y="2187211"/>
            <a:ext cx="4882714" cy="2458707"/>
          </a:xfrm>
          <a:prstGeom prst="rect">
            <a:avLst/>
          </a:prstGeom>
        </p:spPr>
      </p:pic>
    </p:spTree>
    <p:extLst>
      <p:ext uri="{BB962C8B-B14F-4D97-AF65-F5344CB8AC3E}">
        <p14:creationId xmlns:p14="http://schemas.microsoft.com/office/powerpoint/2010/main" val="19586578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9-04-08 Präsentation3">
  <a:themeElements>
    <a:clrScheme name="Farbwelt LHD 2019">
      <a:dk1>
        <a:sysClr val="windowText" lastClr="000000"/>
      </a:dk1>
      <a:lt1>
        <a:srgbClr val="FFEA00"/>
      </a:lt1>
      <a:dk2>
        <a:srgbClr val="283138"/>
      </a:dk2>
      <a:lt2>
        <a:srgbClr val="FFEA00"/>
      </a:lt2>
      <a:accent1>
        <a:srgbClr val="A69100"/>
      </a:accent1>
      <a:accent2>
        <a:srgbClr val="A5A5A5"/>
      </a:accent2>
      <a:accent3>
        <a:srgbClr val="F4D60D"/>
      </a:accent3>
      <a:accent4>
        <a:srgbClr val="A2C037"/>
      </a:accent4>
      <a:accent5>
        <a:srgbClr val="2296CF"/>
      </a:accent5>
      <a:accent6>
        <a:srgbClr val="85170F"/>
      </a:accent6>
      <a:hlink>
        <a:srgbClr val="83BEEB"/>
      </a:hlink>
      <a:folHlink>
        <a:srgbClr val="2296CF"/>
      </a:folHlink>
    </a:clrScheme>
    <a:fontScheme name="Schriftarten LHD">
      <a:majorFont>
        <a:latin typeface="Calibri"/>
        <a:ea typeface=""/>
        <a:cs typeface=""/>
      </a:majorFont>
      <a:minorFont>
        <a:latin typeface="Calibri Light"/>
        <a:ea typeface=""/>
        <a:cs typeface=""/>
      </a:minorFont>
    </a:fontScheme>
    <a:fmtScheme name="Perspek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äsentation_2020.pptx" id="{A142EFA4-BBEB-4B48-B2AE-8AC6CCF452C9}" vid="{26D5317B-5C2B-4A9D-A662-6FBB7CFF4F37}"/>
    </a:ext>
  </a:extLst>
</a:theme>
</file>

<file path=ppt/theme/theme10.xml><?xml version="1.0" encoding="utf-8"?>
<a:theme xmlns:a="http://schemas.openxmlformats.org/drawingml/2006/main" name="6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_2020.pptx" id="{A142EFA4-BBEB-4B48-B2AE-8AC6CCF452C9}" vid="{57DA280A-81B4-4F45-8D52-78A4188E4684}"/>
    </a:ext>
  </a:extLst>
</a:theme>
</file>

<file path=ppt/theme/theme11.xml><?xml version="1.0" encoding="utf-8"?>
<a:theme xmlns:a="http://schemas.openxmlformats.org/drawingml/2006/main" name="2022_LHD_Folienmaster">
  <a:themeElements>
    <a:clrScheme name="Benutzerdefiniert 2">
      <a:dk1>
        <a:srgbClr val="000000"/>
      </a:dk1>
      <a:lt1>
        <a:srgbClr val="FFFFFF"/>
      </a:lt1>
      <a:dk2>
        <a:srgbClr val="7F7F7F"/>
      </a:dk2>
      <a:lt2>
        <a:srgbClr val="FFEA00"/>
      </a:lt2>
      <a:accent1>
        <a:srgbClr val="FFEA00"/>
      </a:accent1>
      <a:accent2>
        <a:srgbClr val="DC911B"/>
      </a:accent2>
      <a:accent3>
        <a:srgbClr val="A2C037"/>
      </a:accent3>
      <a:accent4>
        <a:srgbClr val="83BEEB"/>
      </a:accent4>
      <a:accent5>
        <a:srgbClr val="910000"/>
      </a:accent5>
      <a:accent6>
        <a:srgbClr val="2296CF"/>
      </a:accent6>
      <a:hlink>
        <a:srgbClr val="83BEEB"/>
      </a:hlink>
      <a:folHlink>
        <a:srgbClr val="2296CF"/>
      </a:folHlink>
    </a:clrScheme>
    <a:fontScheme name="Schriftarten LHD">
      <a:majorFont>
        <a:latin typeface="Calibri"/>
        <a:ea typeface=""/>
        <a:cs typeface=""/>
      </a:majorFont>
      <a:minorFont>
        <a:latin typeface="Calibri Light"/>
        <a:ea typeface=""/>
        <a:cs typeface=""/>
      </a:minorFont>
    </a:fontScheme>
    <a:fmtScheme name="Perspek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äsentation_2020.pptx" id="{A142EFA4-BBEB-4B48-B2AE-8AC6CCF452C9}" vid="{26D5317B-5C2B-4A9D-A662-6FBB7CFF4F37}"/>
    </a:ext>
  </a:extLst>
</a:theme>
</file>

<file path=ppt/theme/theme12.xml><?xml version="1.0" encoding="utf-8"?>
<a:theme xmlns:a="http://schemas.openxmlformats.org/drawingml/2006/main" name="7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mpulsvortrag Klimaanpassung in der Verwaltung_18.02.2020.potx" id="{27727FCA-A365-4C37-A246-DD837C89309F}" vid="{C80BDAB7-1813-4010-8D40-E43E6C4C82D2}"/>
    </a:ext>
  </a:extLst>
</a:theme>
</file>

<file path=ppt/theme/theme13.xml><?xml version="1.0" encoding="utf-8"?>
<a:theme xmlns:a="http://schemas.openxmlformats.org/drawingml/2006/main" name="1_2019-04-08 Präsentation3">
  <a:themeElements>
    <a:clrScheme name="Farbwelt LHD 2019">
      <a:dk1>
        <a:sysClr val="windowText" lastClr="000000"/>
      </a:dk1>
      <a:lt1>
        <a:srgbClr val="FFEA00"/>
      </a:lt1>
      <a:dk2>
        <a:srgbClr val="283138"/>
      </a:dk2>
      <a:lt2>
        <a:srgbClr val="FFEA00"/>
      </a:lt2>
      <a:accent1>
        <a:srgbClr val="A69100"/>
      </a:accent1>
      <a:accent2>
        <a:srgbClr val="A5A5A5"/>
      </a:accent2>
      <a:accent3>
        <a:srgbClr val="F4D60D"/>
      </a:accent3>
      <a:accent4>
        <a:srgbClr val="A2C037"/>
      </a:accent4>
      <a:accent5>
        <a:srgbClr val="2296CF"/>
      </a:accent5>
      <a:accent6>
        <a:srgbClr val="85170F"/>
      </a:accent6>
      <a:hlink>
        <a:srgbClr val="83BEEB"/>
      </a:hlink>
      <a:folHlink>
        <a:srgbClr val="2296CF"/>
      </a:folHlink>
    </a:clrScheme>
    <a:fontScheme name="Schriftarten LHD">
      <a:majorFont>
        <a:latin typeface="Calibri"/>
        <a:ea typeface=""/>
        <a:cs typeface=""/>
      </a:majorFont>
      <a:minorFont>
        <a:latin typeface="Calibri Light"/>
        <a:ea typeface=""/>
        <a:cs typeface=""/>
      </a:minorFont>
    </a:fontScheme>
    <a:fmtScheme name="Perspek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äsentation_2020.pptx" id="{A142EFA4-BBEB-4B48-B2AE-8AC6CCF452C9}" vid="{26D5317B-5C2B-4A9D-A662-6FBB7CFF4F37}"/>
    </a:ext>
  </a:extLst>
</a:theme>
</file>

<file path=ppt/theme/theme14.xml><?xml version="1.0" encoding="utf-8"?>
<a:theme xmlns:a="http://schemas.openxmlformats.org/drawingml/2006/main" name="8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_2020.pptx" id="{A142EFA4-BBEB-4B48-B2AE-8AC6CCF452C9}" vid="{57DA280A-81B4-4F45-8D52-78A4188E4684}"/>
    </a:ext>
  </a:extLst>
</a:theme>
</file>

<file path=ppt/theme/theme1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_2020.pptx" id="{A142EFA4-BBEB-4B48-B2AE-8AC6CCF452C9}" vid="{57DA280A-81B4-4F45-8D52-78A4188E4684}"/>
    </a:ext>
  </a:extLst>
</a:theme>
</file>

<file path=ppt/theme/theme3.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_2020.pptx" id="{A142EFA4-BBEB-4B48-B2AE-8AC6CCF452C9}" vid="{57DA280A-81B4-4F45-8D52-78A4188E4684}"/>
    </a:ext>
  </a:extLst>
</a:theme>
</file>

<file path=ppt/theme/theme4.xml><?xml version="1.0" encoding="utf-8"?>
<a:theme xmlns:a="http://schemas.openxmlformats.org/drawingml/2006/main" name="2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_2020.pptx" id="{A142EFA4-BBEB-4B48-B2AE-8AC6CCF452C9}" vid="{57DA280A-81B4-4F45-8D52-78A4188E4684}"/>
    </a:ext>
  </a:extLst>
</a:theme>
</file>

<file path=ppt/theme/theme5.xml><?xml version="1.0" encoding="utf-8"?>
<a:theme xmlns:a="http://schemas.openxmlformats.org/drawingml/2006/main" name="3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_2020.pptx" id="{A142EFA4-BBEB-4B48-B2AE-8AC6CCF452C9}" vid="{57DA280A-81B4-4F45-8D52-78A4188E4684}"/>
    </a:ext>
  </a:extLst>
</a:theme>
</file>

<file path=ppt/theme/theme6.xml><?xml version="1.0" encoding="utf-8"?>
<a:theme xmlns:a="http://schemas.openxmlformats.org/drawingml/2006/main" name="4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_2020.pptx" id="{A142EFA4-BBEB-4B48-B2AE-8AC6CCF452C9}" vid="{57DA280A-81B4-4F45-8D52-78A4188E4684}"/>
    </a:ext>
  </a:extLst>
</a:theme>
</file>

<file path=ppt/theme/theme7.xml><?xml version="1.0" encoding="utf-8"?>
<a:theme xmlns:a="http://schemas.openxmlformats.org/drawingml/2006/main" name="2_LHD-Präsentation">
  <a:themeElements>
    <a:clrScheme name="LH Dresden">
      <a:dk1>
        <a:srgbClr val="000000"/>
      </a:dk1>
      <a:lt1>
        <a:srgbClr val="FFFFFF"/>
      </a:lt1>
      <a:dk2>
        <a:srgbClr val="817B14"/>
      </a:dk2>
      <a:lt2>
        <a:srgbClr val="DCDCDC"/>
      </a:lt2>
      <a:accent1>
        <a:srgbClr val="FFEB20"/>
      </a:accent1>
      <a:accent2>
        <a:srgbClr val="828381"/>
      </a:accent2>
      <a:accent3>
        <a:srgbClr val="FFFFFF"/>
      </a:accent3>
      <a:accent4>
        <a:srgbClr val="000000"/>
      </a:accent4>
      <a:accent5>
        <a:srgbClr val="FEE2AA"/>
      </a:accent5>
      <a:accent6>
        <a:srgbClr val="878787"/>
      </a:accent6>
      <a:hlink>
        <a:srgbClr val="00549F"/>
      </a:hlink>
      <a:folHlink>
        <a:srgbClr val="003C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95363" rtl="0" eaLnBrk="1" fontAlgn="base" latinLnBrk="0" hangingPunct="1">
          <a:lnSpc>
            <a:spcPct val="90000"/>
          </a:lnSpc>
          <a:spcBef>
            <a:spcPct val="0"/>
          </a:spcBef>
          <a:spcAft>
            <a:spcPct val="0"/>
          </a:spcAft>
          <a:buClr>
            <a:schemeClr val="accent1"/>
          </a:buClr>
          <a:buSzTx/>
          <a:buFont typeface="Wingdings" pitchFamily="2" charset="2"/>
          <a:buNone/>
          <a:tabLst/>
          <a:defRPr kumimoji="0" lang="de-DE" sz="3400" b="0" i="0" u="none" strike="noStrike" cap="none" normalizeH="0" baseline="0" smtClean="0">
            <a:ln>
              <a:noFill/>
            </a:ln>
            <a:solidFill>
              <a:srgbClr val="8B711C"/>
            </a:solidFill>
            <a:effectLst/>
            <a:latin typeface="Arial Narrow" pitchFamily="34" charset="0"/>
          </a:defRPr>
        </a:defPPr>
      </a:lstStyle>
    </a:spDef>
    <a:lnDef>
      <a:spPr bwMode="auto">
        <a:solidFill>
          <a:schemeClr val="bg2"/>
        </a:solidFill>
        <a:ln w="254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defRPr sz="4500" smtClean="0">
            <a:solidFill>
              <a:schemeClr val="tx1"/>
            </a:solidFill>
            <a:latin typeface="+mn-lt"/>
          </a:defRPr>
        </a:defPPr>
      </a:lstStyle>
    </a:txDef>
  </a:objectDefaults>
  <a:extraClrSchemeLst>
    <a:extraClrScheme>
      <a:clrScheme name="Landeshauptstadt Dresden (Bild) 1">
        <a:dk1>
          <a:srgbClr val="000000"/>
        </a:dk1>
        <a:lt1>
          <a:srgbClr val="FFFFFF"/>
        </a:lt1>
        <a:dk2>
          <a:srgbClr val="A98C23"/>
        </a:dk2>
        <a:lt2>
          <a:srgbClr val="DCDCDC"/>
        </a:lt2>
        <a:accent1>
          <a:srgbClr val="FECB00"/>
        </a:accent1>
        <a:accent2>
          <a:srgbClr val="969696"/>
        </a:accent2>
        <a:accent3>
          <a:srgbClr val="FFFFFF"/>
        </a:accent3>
        <a:accent4>
          <a:srgbClr val="000000"/>
        </a:accent4>
        <a:accent5>
          <a:srgbClr val="FEE2AA"/>
        </a:accent5>
        <a:accent6>
          <a:srgbClr val="878787"/>
        </a:accent6>
        <a:hlink>
          <a:srgbClr val="00549F"/>
        </a:hlink>
        <a:folHlink>
          <a:srgbClr val="003C6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hriftarten LHD">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_2020.pptx" id="{A142EFA4-BBEB-4B48-B2AE-8AC6CCF452C9}" vid="{57DA280A-81B4-4F45-8D52-78A4188E4684}"/>
    </a:ext>
  </a:extLst>
</a:theme>
</file>

<file path=ppt/theme/theme9.xml><?xml version="1.0" encoding="utf-8"?>
<a:theme xmlns:a="http://schemas.openxmlformats.org/drawingml/2006/main" name="Präsentation_LHD_2015_neu">
  <a:themeElements>
    <a:clrScheme name="LH Dresden">
      <a:dk1>
        <a:srgbClr val="000000"/>
      </a:dk1>
      <a:lt1>
        <a:srgbClr val="FFFFFF"/>
      </a:lt1>
      <a:dk2>
        <a:srgbClr val="817B14"/>
      </a:dk2>
      <a:lt2>
        <a:srgbClr val="DCDCDC"/>
      </a:lt2>
      <a:accent1>
        <a:srgbClr val="FFEB20"/>
      </a:accent1>
      <a:accent2>
        <a:srgbClr val="828381"/>
      </a:accent2>
      <a:accent3>
        <a:srgbClr val="FFFFFF"/>
      </a:accent3>
      <a:accent4>
        <a:srgbClr val="000000"/>
      </a:accent4>
      <a:accent5>
        <a:srgbClr val="FEE2AA"/>
      </a:accent5>
      <a:accent6>
        <a:srgbClr val="878787"/>
      </a:accent6>
      <a:hlink>
        <a:srgbClr val="00549F"/>
      </a:hlink>
      <a:folHlink>
        <a:srgbClr val="003C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95363" rtl="0" eaLnBrk="1" fontAlgn="base" latinLnBrk="0" hangingPunct="1">
          <a:lnSpc>
            <a:spcPct val="90000"/>
          </a:lnSpc>
          <a:spcBef>
            <a:spcPct val="0"/>
          </a:spcBef>
          <a:spcAft>
            <a:spcPct val="0"/>
          </a:spcAft>
          <a:buClr>
            <a:schemeClr val="accent1"/>
          </a:buClr>
          <a:buSzTx/>
          <a:buFont typeface="Wingdings" pitchFamily="2" charset="2"/>
          <a:buNone/>
          <a:tabLst/>
          <a:defRPr kumimoji="0" lang="de-DE" sz="3400" b="0" i="0" u="none" strike="noStrike" cap="none" normalizeH="0" baseline="0" smtClean="0">
            <a:ln>
              <a:noFill/>
            </a:ln>
            <a:solidFill>
              <a:srgbClr val="8B711C"/>
            </a:solidFill>
            <a:effectLst/>
            <a:latin typeface="Arial Narrow"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95363" rtl="0" eaLnBrk="1" fontAlgn="base" latinLnBrk="0" hangingPunct="1">
          <a:lnSpc>
            <a:spcPct val="90000"/>
          </a:lnSpc>
          <a:spcBef>
            <a:spcPct val="0"/>
          </a:spcBef>
          <a:spcAft>
            <a:spcPct val="0"/>
          </a:spcAft>
          <a:buClr>
            <a:schemeClr val="accent1"/>
          </a:buClr>
          <a:buSzTx/>
          <a:buFont typeface="Wingdings" pitchFamily="2" charset="2"/>
          <a:buNone/>
          <a:tabLst/>
          <a:defRPr kumimoji="0" lang="de-DE" sz="3400" b="0" i="0" u="none" strike="noStrike" cap="none" normalizeH="0" baseline="0" smtClean="0">
            <a:ln>
              <a:noFill/>
            </a:ln>
            <a:solidFill>
              <a:srgbClr val="8B711C"/>
            </a:solidFill>
            <a:effectLst/>
            <a:latin typeface="Arial Narrow" pitchFamily="34" charset="0"/>
          </a:defRPr>
        </a:defPPr>
      </a:lstStyle>
    </a:lnDef>
  </a:objectDefaults>
  <a:extraClrSchemeLst>
    <a:extraClrScheme>
      <a:clrScheme name="Landeshauptstadt Dresden (Bild) 1">
        <a:dk1>
          <a:srgbClr val="000000"/>
        </a:dk1>
        <a:lt1>
          <a:srgbClr val="FFFFFF"/>
        </a:lt1>
        <a:dk2>
          <a:srgbClr val="A98C23"/>
        </a:dk2>
        <a:lt2>
          <a:srgbClr val="DCDCDC"/>
        </a:lt2>
        <a:accent1>
          <a:srgbClr val="FECB00"/>
        </a:accent1>
        <a:accent2>
          <a:srgbClr val="969696"/>
        </a:accent2>
        <a:accent3>
          <a:srgbClr val="FFFFFF"/>
        </a:accent3>
        <a:accent4>
          <a:srgbClr val="000000"/>
        </a:accent4>
        <a:accent5>
          <a:srgbClr val="FEE2AA"/>
        </a:accent5>
        <a:accent6>
          <a:srgbClr val="878787"/>
        </a:accent6>
        <a:hlink>
          <a:srgbClr val="00549F"/>
        </a:hlink>
        <a:folHlink>
          <a:srgbClr val="003C6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0BB61E0F-1C3D-4775-88CE-26C3DA573C67}" vid="{49A81E60-9368-457E-A45C-8333D5A945A4}"/>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PowerPoint_Praesentation_LHD_2020</Template>
  <TotalTime>0</TotalTime>
  <Words>5947</Words>
  <Application>Microsoft Office PowerPoint</Application>
  <PresentationFormat>Bildschirmpräsentation (16:9)</PresentationFormat>
  <Paragraphs>895</Paragraphs>
  <Slides>72</Slides>
  <Notes>58</Notes>
  <HiddenSlides>0</HiddenSlides>
  <MMClips>0</MMClips>
  <ScaleCrop>false</ScaleCrop>
  <HeadingPairs>
    <vt:vector size="8" baseType="variant">
      <vt:variant>
        <vt:lpstr>Verwendete Schriftarten</vt:lpstr>
      </vt:variant>
      <vt:variant>
        <vt:i4>15</vt:i4>
      </vt:variant>
      <vt:variant>
        <vt:lpstr>Design</vt:lpstr>
      </vt:variant>
      <vt:variant>
        <vt:i4>14</vt:i4>
      </vt:variant>
      <vt:variant>
        <vt:lpstr>Eingebettete OLE-Server</vt:lpstr>
      </vt:variant>
      <vt:variant>
        <vt:i4>1</vt:i4>
      </vt:variant>
      <vt:variant>
        <vt:lpstr>Folientitel</vt:lpstr>
      </vt:variant>
      <vt:variant>
        <vt:i4>72</vt:i4>
      </vt:variant>
    </vt:vector>
  </HeadingPairs>
  <TitlesOfParts>
    <vt:vector size="102" baseType="lpstr">
      <vt:lpstr>MS PGothic</vt:lpstr>
      <vt:lpstr>MS PGothic</vt:lpstr>
      <vt:lpstr>72 Black</vt:lpstr>
      <vt:lpstr>Arial</vt:lpstr>
      <vt:lpstr>Arial MT</vt:lpstr>
      <vt:lpstr>Arial Narrow</vt:lpstr>
      <vt:lpstr>Calibri</vt:lpstr>
      <vt:lpstr>Calibri Light</vt:lpstr>
      <vt:lpstr>Garamond</vt:lpstr>
      <vt:lpstr>Helv</vt:lpstr>
      <vt:lpstr>HelveticaNeue Condensed</vt:lpstr>
      <vt:lpstr>Meta Correspondence Pro</vt:lpstr>
      <vt:lpstr>Symbol</vt:lpstr>
      <vt:lpstr>Times New Roman</vt:lpstr>
      <vt:lpstr>Wingdings</vt:lpstr>
      <vt:lpstr>2019-04-08 Präsentation3</vt:lpstr>
      <vt:lpstr>Benutzerdefiniertes Design</vt:lpstr>
      <vt:lpstr>1_Benutzerdefiniertes Design</vt:lpstr>
      <vt:lpstr>2_Benutzerdefiniertes Design</vt:lpstr>
      <vt:lpstr>3_Benutzerdefiniertes Design</vt:lpstr>
      <vt:lpstr>4_Benutzerdefiniertes Design</vt:lpstr>
      <vt:lpstr>2_LHD-Präsentation</vt:lpstr>
      <vt:lpstr>5_Benutzerdefiniertes Design</vt:lpstr>
      <vt:lpstr>Präsentation_LHD_2015_neu</vt:lpstr>
      <vt:lpstr>6_Benutzerdefiniertes Design</vt:lpstr>
      <vt:lpstr>2022_LHD_Folienmaster</vt:lpstr>
      <vt:lpstr>7_Benutzerdefiniertes Design</vt:lpstr>
      <vt:lpstr>1_2019-04-08 Präsentation3</vt:lpstr>
      <vt:lpstr>8_Benutzerdefiniertes Design</vt:lpstr>
      <vt:lpstr>think-cell Folie</vt:lpstr>
      <vt:lpstr>Nachhaltige Stadtentwicklung und klimagerechtes Bauen in Dresden</vt:lpstr>
      <vt:lpstr>PowerPoint-Präsentation</vt:lpstr>
      <vt:lpstr>Klimaveränderung - Temperatur</vt:lpstr>
      <vt:lpstr>Klimaanpassung - warum?</vt:lpstr>
      <vt:lpstr>PowerPoint-Präsentation</vt:lpstr>
      <vt:lpstr>PowerPoint-Präsentation</vt:lpstr>
      <vt:lpstr>Klimaschutz - Klimaanpassung</vt:lpstr>
      <vt:lpstr>Notwendigkeit zur Klimaanpassung - Beobachtete Folgen der Klimaveränderung</vt:lpstr>
      <vt:lpstr>Betroffenheiten der Dresdner Stadtteile durch den Klimawandel - Auszug Entwurf Klimaanpassungskonzept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Beispiel: Dresdner Begrünungssatzung</vt:lpstr>
      <vt:lpstr>Grundsätzliche Ziele der Begrünungssatzung</vt:lpstr>
      <vt:lpstr>PowerPoint-Präsentation</vt:lpstr>
      <vt:lpstr>PowerPoint-Präsentation</vt:lpstr>
      <vt:lpstr>Ziele der Satzung</vt:lpstr>
      <vt:lpstr>Positive Effekte gegen den Klimawandel</vt:lpstr>
      <vt:lpstr>Vorteile für den einzelnen Vorhabenträger</vt:lpstr>
      <vt:lpstr>Grundlagen und Allgemeines</vt:lpstr>
      <vt:lpstr>Freiflächenbegrünung</vt:lpstr>
      <vt:lpstr>Dachbegrünung</vt:lpstr>
      <vt:lpstr>Dachbegrünung</vt:lpstr>
      <vt:lpstr>Fassadenbegrünung</vt:lpstr>
      <vt:lpstr>nachhaltiger Umgang mit Gebäudebestand</vt:lpstr>
      <vt:lpstr>nachhaltiger Umgang mit Gebäudebestand</vt:lpstr>
      <vt:lpstr>nachhaltiger Umgang mit Gebäudebestand</vt:lpstr>
      <vt:lpstr>nachhaltiger Umgang mit Gebäudebestand</vt:lpstr>
      <vt:lpstr>Photovoltaik-Offensive </vt:lpstr>
      <vt:lpstr>Photovoltaik-Offensive </vt:lpstr>
      <vt:lpstr>Photovoltaik-Offensive </vt:lpstr>
      <vt:lpstr>Photovoltaik-Offensive </vt:lpstr>
      <vt:lpstr>Pilotprojekt Klimaneutraler Stadtteil</vt:lpstr>
      <vt:lpstr>Neubauquartier Alter Leipziger Bahnhof </vt:lpstr>
      <vt:lpstr>Neubauquartier Alter Leipziger Bahnhof </vt:lpstr>
      <vt:lpstr>PowerPoint-Präsentation</vt:lpstr>
      <vt:lpstr>PowerPoint-Präsentation</vt:lpstr>
      <vt:lpstr>PowerPoint-Präsentation</vt:lpstr>
      <vt:lpstr>Neubauquartier Alter Leipziger Bahnhof </vt:lpstr>
      <vt:lpstr>Neubauquartier Alter Leipziger Bahnhof </vt:lpstr>
      <vt:lpstr>Baukultur und klimagerechtes Bauen</vt:lpstr>
      <vt:lpstr>PowerPoint-Präsentation</vt:lpstr>
      <vt:lpstr>Gestaltungsleitlinie für Architektur und Stadtraum</vt:lpstr>
      <vt:lpstr>PowerPoint-Präsentation</vt:lpstr>
      <vt:lpstr>PowerPoint-Präsentation</vt:lpstr>
      <vt:lpstr>PowerPoint-Präsentation</vt:lpstr>
      <vt:lpstr>PowerPoint-Präsentation</vt:lpstr>
      <vt:lpstr>PowerPoint-Präsentation</vt:lpstr>
      <vt:lpstr>Mobilitätsstrategie – Bausteine für einen intermodalen, stadtverträglichen und klimafreundlichen Verkehr  </vt:lpstr>
      <vt:lpstr>Sharingangebote werden gut angenommen, und die Nachfrage wächst stetig</vt:lpstr>
      <vt:lpstr>MOBIpunkte machen Multimobilität in Dresden sichtbar und bündeln Mobilitätsservices als Marke</vt:lpstr>
      <vt:lpstr>Dresdner MOBIpunkte – Status Quo</vt:lpstr>
      <vt:lpstr>       Start Pilotbetrieb in Pieschen, Klotzsche und         Neustadt ab 2022</vt:lpstr>
      <vt:lpstr>PowerPoint-Präsentation</vt:lpstr>
      <vt:lpstr>Vielen Dank für Ihre Aufmerksamkeit!</vt:lpstr>
      <vt:lpstr>PowerPoint-Präsentation</vt:lpstr>
      <vt:lpstr>PowerPoint-Präsentation</vt:lpstr>
      <vt:lpstr>PowerPoint-Präsentation</vt:lpstr>
      <vt:lpstr>PowerPoint-Präsentation</vt:lpstr>
      <vt:lpstr>PowerPoint-Präsentation</vt:lpstr>
      <vt:lpstr>PowerPoint-Präsentation</vt:lpstr>
    </vt:vector>
  </TitlesOfParts>
  <Company>LHD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Vetter, Christiane</dc:creator>
  <cp:lastModifiedBy>Kühn, Stephan</cp:lastModifiedBy>
  <cp:revision>381</cp:revision>
  <cp:lastPrinted>2022-11-08T15:55:10Z</cp:lastPrinted>
  <dcterms:created xsi:type="dcterms:W3CDTF">2021-02-26T10:00:50Z</dcterms:created>
  <dcterms:modified xsi:type="dcterms:W3CDTF">2022-11-08T16:02:28Z</dcterms:modified>
</cp:coreProperties>
</file>