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1" r:id="rId1"/>
    <p:sldMasterId id="2147483653" r:id="rId2"/>
    <p:sldMasterId id="2147483695" r:id="rId3"/>
  </p:sldMasterIdLst>
  <p:notesMasterIdLst>
    <p:notesMasterId r:id="rId12"/>
  </p:notesMasterIdLst>
  <p:handoutMasterIdLst>
    <p:handoutMasterId r:id="rId13"/>
  </p:handoutMasterIdLst>
  <p:sldIdLst>
    <p:sldId id="282" r:id="rId4"/>
    <p:sldId id="292" r:id="rId5"/>
    <p:sldId id="296" r:id="rId6"/>
    <p:sldId id="301" r:id="rId7"/>
    <p:sldId id="297" r:id="rId8"/>
    <p:sldId id="299" r:id="rId9"/>
    <p:sldId id="300" r:id="rId10"/>
    <p:sldId id="290" r:id="rId11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ob Müller" initials="J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3312"/>
    <a:srgbClr val="C2E09C"/>
    <a:srgbClr val="FDCE49"/>
    <a:srgbClr val="8D8E8F"/>
    <a:srgbClr val="A8A9AA"/>
    <a:srgbClr val="939495"/>
    <a:srgbClr val="FDCB3D"/>
    <a:srgbClr val="C7E2AC"/>
    <a:srgbClr val="CBE4B2"/>
    <a:srgbClr val="787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5" autoAdjust="0"/>
    <p:restoredTop sz="77613" autoAdjust="0"/>
  </p:normalViewPr>
  <p:slideViewPr>
    <p:cSldViewPr>
      <p:cViewPr varScale="1">
        <p:scale>
          <a:sx n="80" d="100"/>
          <a:sy n="80" d="100"/>
        </p:scale>
        <p:origin x="1968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4096" y="176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2201D-4F31-42B9-99D7-3404E8362FFB}" type="datetimeFigureOut">
              <a:rPr lang="de-DE" smtClean="0"/>
              <a:t>05.07.20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D16FB-B98E-41AD-A7C8-7BD42CA5EC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31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B8B00B-174A-42EB-A1B8-8BE866AF80B8}" type="datetimeFigureOut">
              <a:rPr lang="de-DE"/>
              <a:pPr>
                <a:defRPr/>
              </a:pPr>
              <a:t>05.07.20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F1EA88-867B-44F4-BE95-B615105451F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269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707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B2F5E-3650-44DA-9755-C1295BC3895E}" type="slidenum">
              <a:rPr lang="de-DE"/>
              <a:pPr/>
              <a:t>2</a:t>
            </a:fld>
            <a:endParaRPr lang="de-DE"/>
          </a:p>
        </p:txBody>
      </p:sp>
      <p:sp>
        <p:nvSpPr>
          <p:cNvPr id="435202" name="Rectangle 7"/>
          <p:cNvSpPr txBox="1">
            <a:spLocks noGrp="1" noChangeArrowheads="1"/>
          </p:cNvSpPr>
          <p:nvPr/>
        </p:nvSpPr>
        <p:spPr bwMode="auto">
          <a:xfrm>
            <a:off x="3851813" y="9427766"/>
            <a:ext cx="2944342" cy="49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9" tIns="45914" rIns="91829" bIns="45914" anchor="b"/>
          <a:lstStyle>
            <a:lvl1pPr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A6493F6-591E-4528-8E2B-3D233051B37A}" type="slidenum">
              <a:rPr lang="de-DE" sz="1200" b="0"/>
              <a:pPr algn="r"/>
              <a:t>2</a:t>
            </a:fld>
            <a:endParaRPr lang="de-DE" sz="1200" b="0"/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113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228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295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51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339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980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37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 ohne Logo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2565400"/>
            <a:ext cx="9144000" cy="3959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89198" y="1700808"/>
            <a:ext cx="8603280" cy="54375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aseline="0">
                <a:latin typeface="Roboto Condensed bold" panose="02000000000000000000" pitchFamily="2" charset="0"/>
                <a:ea typeface="Roboto Condensed bold" panose="02000000000000000000" pitchFamily="2" charset="0"/>
              </a:defRPr>
            </a:lvl1pPr>
          </a:lstStyle>
          <a:p>
            <a:r>
              <a:rPr lang="de-DE" dirty="0"/>
              <a:t>Titel für erste Folie</a:t>
            </a:r>
          </a:p>
        </p:txBody>
      </p:sp>
    </p:spTree>
    <p:extLst>
      <p:ext uri="{BB962C8B-B14F-4D97-AF65-F5344CB8AC3E}">
        <p14:creationId xmlns:p14="http://schemas.microsoft.com/office/powerpoint/2010/main" val="389941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tzierung Fördermittelgeber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half" idx="11" hasCustomPrompt="1"/>
          </p:nvPr>
        </p:nvSpPr>
        <p:spPr>
          <a:xfrm>
            <a:off x="5364088" y="2348879"/>
            <a:ext cx="3528390" cy="3960439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rtl="0"/>
            <a:r>
              <a:rPr lang="de-DE" dirty="0" err="1"/>
              <a:t>syvddsyv</a:t>
            </a:r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1547812" y="980728"/>
            <a:ext cx="7344665" cy="1224136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6047656" y="9306272"/>
            <a:ext cx="7416822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1547813" y="2348880"/>
            <a:ext cx="3384227" cy="3960439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972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51439" y="2348880"/>
            <a:ext cx="8641039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6383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251439" y="2348880"/>
            <a:ext cx="8641039" cy="3960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8294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251440" y="2348880"/>
            <a:ext cx="4104536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0"/>
          </p:nvPr>
        </p:nvSpPr>
        <p:spPr>
          <a:xfrm>
            <a:off x="4787943" y="2348880"/>
            <a:ext cx="4104536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088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251440" y="2348880"/>
            <a:ext cx="2736384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0"/>
          </p:nvPr>
        </p:nvSpPr>
        <p:spPr>
          <a:xfrm>
            <a:off x="251440" y="983269"/>
            <a:ext cx="2736384" cy="1221595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idx="12"/>
          </p:nvPr>
        </p:nvSpPr>
        <p:spPr>
          <a:xfrm>
            <a:off x="6156095" y="995051"/>
            <a:ext cx="2736384" cy="120981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idx="13"/>
          </p:nvPr>
        </p:nvSpPr>
        <p:spPr>
          <a:xfrm>
            <a:off x="3203767" y="995051"/>
            <a:ext cx="2736384" cy="120981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0" name="Inhaltsplatzhalter 3"/>
          <p:cNvSpPr>
            <a:spLocks noGrp="1"/>
          </p:cNvSpPr>
          <p:nvPr>
            <p:ph sz="half" idx="14"/>
          </p:nvPr>
        </p:nvSpPr>
        <p:spPr>
          <a:xfrm>
            <a:off x="3203767" y="2348880"/>
            <a:ext cx="2736384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1" name="Inhaltsplatzhalter 3"/>
          <p:cNvSpPr>
            <a:spLocks noGrp="1"/>
          </p:cNvSpPr>
          <p:nvPr>
            <p:ph sz="half" idx="15"/>
          </p:nvPr>
        </p:nvSpPr>
        <p:spPr>
          <a:xfrm>
            <a:off x="6156094" y="2348880"/>
            <a:ext cx="2736384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49026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51440" y="988047"/>
            <a:ext cx="4464576" cy="121681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932039" y="988047"/>
            <a:ext cx="3960440" cy="53237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2"/>
          </p:nvPr>
        </p:nvSpPr>
        <p:spPr>
          <a:xfrm>
            <a:off x="251440" y="2348880"/>
            <a:ext cx="4464576" cy="396521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92354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linksbündig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1440" y="988047"/>
            <a:ext cx="4464576" cy="121681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251440" y="2348880"/>
            <a:ext cx="4464576" cy="396521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4932039" y="988047"/>
            <a:ext cx="3960440" cy="5323756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5497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mplatzhalter 2"/>
          <p:cNvSpPr>
            <a:spLocks noGrp="1"/>
          </p:cNvSpPr>
          <p:nvPr>
            <p:ph type="chart" sz="quarter" idx="10"/>
          </p:nvPr>
        </p:nvSpPr>
        <p:spPr>
          <a:xfrm>
            <a:off x="251441" y="2348880"/>
            <a:ext cx="8641038" cy="3816797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45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SmartArt-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martArt-Platzhalter 10"/>
          <p:cNvSpPr>
            <a:spLocks noGrp="1"/>
          </p:cNvSpPr>
          <p:nvPr>
            <p:ph type="dgm" sz="quarter" idx="14"/>
          </p:nvPr>
        </p:nvSpPr>
        <p:spPr>
          <a:xfrm>
            <a:off x="251441" y="2348880"/>
            <a:ext cx="8641038" cy="3960440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3185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spaltig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3"/>
          <p:cNvSpPr>
            <a:spLocks noGrp="1"/>
          </p:cNvSpPr>
          <p:nvPr>
            <p:ph type="pic" sz="quarter" idx="13"/>
          </p:nvPr>
        </p:nvSpPr>
        <p:spPr>
          <a:xfrm>
            <a:off x="7049391" y="980729"/>
            <a:ext cx="1843088" cy="12241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2"/>
          </p:nvPr>
        </p:nvSpPr>
        <p:spPr>
          <a:xfrm>
            <a:off x="251520" y="980728"/>
            <a:ext cx="3024759" cy="5362378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2000" b="0" i="0" u="none" strike="noStrike" baseline="30000" dirty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11" hasCustomPrompt="1"/>
          </p:nvPr>
        </p:nvSpPr>
        <p:spPr>
          <a:xfrm>
            <a:off x="7049737" y="2348533"/>
            <a:ext cx="1843081" cy="144016"/>
          </a:xfrm>
        </p:spPr>
        <p:txBody>
          <a:bodyPr>
            <a:noAutofit/>
          </a:bodyPr>
          <a:lstStyle>
            <a:lvl1pPr marL="0" indent="0" rtl="0">
              <a:buNone/>
              <a:defRPr lang="de-DE" sz="1800" b="0" i="0" u="none" strike="noStrike" baseline="30000" smtClean="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Bildtitel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half" idx="14"/>
          </p:nvPr>
        </p:nvSpPr>
        <p:spPr>
          <a:xfrm>
            <a:off x="3686662" y="980728"/>
            <a:ext cx="2952000" cy="5362378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2000" b="0" i="0" u="none" strike="noStrike" baseline="30000" dirty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2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idx="10"/>
          </p:nvPr>
        </p:nvSpPr>
        <p:spPr>
          <a:xfrm>
            <a:off x="2548784" y="3093076"/>
            <a:ext cx="6343694" cy="3211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 baseline="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57200" indent="0">
              <a:buNone/>
              <a:defRPr sz="2000"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 marL="914400" indent="0">
              <a:buNone/>
              <a:defRPr sz="1800"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Bildplatzhalter 4" title="Logo"/>
          <p:cNvSpPr>
            <a:spLocks noGrp="1"/>
          </p:cNvSpPr>
          <p:nvPr>
            <p:ph type="pic" sz="quarter" idx="11" hasCustomPrompt="1"/>
          </p:nvPr>
        </p:nvSpPr>
        <p:spPr>
          <a:xfrm>
            <a:off x="360000" y="1671388"/>
            <a:ext cx="1619712" cy="1325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 (optional)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3093076"/>
            <a:ext cx="1619712" cy="13440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 (optional)</a:t>
            </a: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361265" y="4515800"/>
            <a:ext cx="1619712" cy="1325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 (optional)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2555776" y="1671388"/>
            <a:ext cx="6336704" cy="1324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r>
              <a:rPr lang="de-DE" dirty="0"/>
              <a:t>Titel für erste Folie</a:t>
            </a:r>
          </a:p>
        </p:txBody>
      </p:sp>
    </p:spTree>
    <p:extLst>
      <p:ext uri="{BB962C8B-B14F-4D97-AF65-F5344CB8AC3E}">
        <p14:creationId xmlns:p14="http://schemas.microsoft.com/office/powerpoint/2010/main" val="2842328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1440" y="2348880"/>
            <a:ext cx="2507462" cy="3960440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2000" b="0" i="0" u="none" strike="noStrike" baseline="30000" dirty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11"/>
          </p:nvPr>
        </p:nvSpPr>
        <p:spPr>
          <a:xfrm>
            <a:off x="3071466" y="2348880"/>
            <a:ext cx="5821013" cy="3960440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8606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1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513334" y="973545"/>
            <a:ext cx="7379144" cy="1267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de-DE" dirty="0"/>
              <a:t>Titel für Folgefolien</a:t>
            </a:r>
            <a:br>
              <a:rPr lang="de-DE" dirty="0"/>
            </a:b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idx="1"/>
          </p:nvPr>
        </p:nvSpPr>
        <p:spPr>
          <a:xfrm>
            <a:off x="1513334" y="2312828"/>
            <a:ext cx="7379144" cy="3991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32013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3334" y="980728"/>
            <a:ext cx="3454750" cy="532859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0"/>
          </p:nvPr>
        </p:nvSpPr>
        <p:spPr>
          <a:xfrm>
            <a:off x="5400050" y="980728"/>
            <a:ext cx="3492427" cy="532859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535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47664" y="2132856"/>
            <a:ext cx="3420419" cy="417162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0"/>
          </p:nvPr>
        </p:nvSpPr>
        <p:spPr>
          <a:xfrm>
            <a:off x="5400051" y="955510"/>
            <a:ext cx="3492427" cy="965035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>
                <a:latin typeface="Roboto Condensed bold" panose="02000000000000000000" pitchFamily="2" charset="0"/>
                <a:ea typeface="Roboto Condensed bol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1"/>
          </p:nvPr>
        </p:nvSpPr>
        <p:spPr>
          <a:xfrm>
            <a:off x="5400051" y="2132856"/>
            <a:ext cx="3492427" cy="417162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3420418" cy="93981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8307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436096" y="980728"/>
            <a:ext cx="3456383" cy="5323756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3384376" cy="160020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11"/>
          </p:nvPr>
        </p:nvSpPr>
        <p:spPr>
          <a:xfrm>
            <a:off x="1547664" y="2708920"/>
            <a:ext cx="3384376" cy="35955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99314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0"/>
          </p:nvPr>
        </p:nvSpPr>
        <p:spPr>
          <a:xfrm>
            <a:off x="1547664" y="2204864"/>
            <a:ext cx="7344814" cy="4104456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1547664" y="980728"/>
            <a:ext cx="7344814" cy="1008112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57510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einbin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artArt-Platzhalter 3"/>
          <p:cNvSpPr>
            <a:spLocks noGrp="1"/>
          </p:cNvSpPr>
          <p:nvPr>
            <p:ph type="dgm" sz="quarter" idx="10"/>
          </p:nvPr>
        </p:nvSpPr>
        <p:spPr>
          <a:xfrm>
            <a:off x="1547664" y="2348880"/>
            <a:ext cx="7344814" cy="396044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547664" y="980728"/>
            <a:ext cx="7344814" cy="1296144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5558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ig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7049390" y="980728"/>
            <a:ext cx="1843088" cy="1223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1541518" y="990000"/>
            <a:ext cx="2460218" cy="5319320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2000" b="0" i="0" u="none" strike="noStrike" baseline="30000" dirty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11" hasCustomPrompt="1"/>
          </p:nvPr>
        </p:nvSpPr>
        <p:spPr>
          <a:xfrm>
            <a:off x="7049736" y="2276525"/>
            <a:ext cx="1843081" cy="144016"/>
          </a:xfrm>
        </p:spPr>
        <p:txBody>
          <a:bodyPr>
            <a:noAutofit/>
          </a:bodyPr>
          <a:lstStyle>
            <a:lvl1pPr marL="0" indent="0" rtl="0">
              <a:buNone/>
              <a:defRPr lang="de-DE" sz="1800" b="0" i="0" u="none" strike="noStrike" baseline="30000" smtClean="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Bildtitel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12"/>
          </p:nvPr>
        </p:nvSpPr>
        <p:spPr>
          <a:xfrm>
            <a:off x="4289654" y="990000"/>
            <a:ext cx="2448272" cy="5319320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1200" b="0" i="0" u="none" strike="noStrike" baseline="30000" dirty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4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6285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26544"/>
            <a:ext cx="9144000" cy="1512000"/>
          </a:xfrm>
          <a:prstGeom prst="rect">
            <a:avLst/>
          </a:prstGeom>
          <a:solidFill>
            <a:srgbClr val="E63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" y="-21726"/>
            <a:ext cx="2327217" cy="1506510"/>
          </a:xfrm>
          <a:prstGeom prst="rect">
            <a:avLst/>
          </a:prstGeom>
        </p:spPr>
      </p:pic>
      <p:cxnSp>
        <p:nvCxnSpPr>
          <p:cNvPr id="12" name="Gerader Verbinder 11"/>
          <p:cNvCxnSpPr/>
          <p:nvPr userDrawn="1"/>
        </p:nvCxnSpPr>
        <p:spPr>
          <a:xfrm>
            <a:off x="2304000" y="287168"/>
            <a:ext cx="0" cy="82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9"/>
          <p:cNvSpPr txBox="1">
            <a:spLocks/>
          </p:cNvSpPr>
          <p:nvPr userDrawn="1"/>
        </p:nvSpPr>
        <p:spPr>
          <a:xfrm>
            <a:off x="2555776" y="162799"/>
            <a:ext cx="6031582" cy="11374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InfoDispRegular-Roman" panose="02000506050000020004" pitchFamily="2" charset="0"/>
                <a:ea typeface="Roboto Condensed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700"/>
              </a:lnSpc>
              <a:spcBef>
                <a:spcPts val="200"/>
              </a:spcBef>
              <a:spcAft>
                <a:spcPts val="0"/>
              </a:spcAft>
            </a:pPr>
            <a:r>
              <a:rPr lang="de-DE" sz="1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Fakultät für Elektrotechnik und Informationstechnik</a:t>
            </a:r>
          </a:p>
          <a:p>
            <a:pPr fontAlgn="auto">
              <a:lnSpc>
                <a:spcPts val="2700"/>
              </a:lnSpc>
              <a:spcBef>
                <a:spcPts val="200"/>
              </a:spcBef>
              <a:spcAft>
                <a:spcPts val="0"/>
              </a:spcAft>
            </a:pPr>
            <a:r>
              <a:rPr lang="de-DE" sz="1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Professur</a:t>
            </a:r>
            <a:r>
              <a:rPr lang="de-DE" sz="1900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für Energie- und Hochspannungstechnik</a:t>
            </a:r>
          </a:p>
          <a:p>
            <a:pPr fontAlgn="auto">
              <a:lnSpc>
                <a:spcPts val="2700"/>
              </a:lnSpc>
              <a:spcBef>
                <a:spcPts val="200"/>
              </a:spcBef>
              <a:spcAft>
                <a:spcPts val="0"/>
              </a:spcAft>
            </a:pPr>
            <a:r>
              <a:rPr lang="de-DE" sz="1900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Prof. Dr.-Ing. Wolfgang </a:t>
            </a:r>
            <a:r>
              <a:rPr lang="de-DE" sz="1900" baseline="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Schufft</a:t>
            </a:r>
            <a:endParaRPr lang="de-DE" sz="19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6588224" y="6525345"/>
            <a:ext cx="2339752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www.tu-chemnitz.de</a:t>
            </a:r>
          </a:p>
        </p:txBody>
      </p:sp>
      <p:pic>
        <p:nvPicPr>
          <p:cNvPr id="9" name="Grafik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65" y="367665"/>
            <a:ext cx="948630" cy="631335"/>
          </a:xfrm>
          <a:prstGeom prst="rect">
            <a:avLst/>
          </a:prstGeom>
        </p:spPr>
      </p:pic>
      <p:cxnSp>
        <p:nvCxnSpPr>
          <p:cNvPr id="11" name="Gerader Verbinder 8"/>
          <p:cNvCxnSpPr/>
          <p:nvPr userDrawn="1"/>
        </p:nvCxnSpPr>
        <p:spPr>
          <a:xfrm>
            <a:off x="7677000" y="279000"/>
            <a:ext cx="0" cy="82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4">
            <a:extLst>
              <a:ext uri="{FF2B5EF4-FFF2-40B4-BE49-F238E27FC236}">
                <a16:creationId xmlns:a16="http://schemas.microsoft.com/office/drawing/2014/main" id="{A785C921-4B65-C94E-94D1-A6DF2B20C5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5191" y="6525345"/>
            <a:ext cx="3688737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Chemnitz</a:t>
            </a:r>
            <a:endParaRPr lang="de-DE" sz="1400" kern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0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-520"/>
            <a:ext cx="9144000" cy="764704"/>
          </a:xfrm>
          <a:prstGeom prst="rect">
            <a:avLst/>
          </a:prstGeom>
          <a:solidFill>
            <a:srgbClr val="E63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8" y="-80348"/>
            <a:ext cx="1297424" cy="86967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47664" y="973545"/>
            <a:ext cx="7344814" cy="1267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 für Folgefolien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47664" y="2312828"/>
            <a:ext cx="7344814" cy="3991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Textplatzhalter 9"/>
          <p:cNvSpPr txBox="1">
            <a:spLocks/>
          </p:cNvSpPr>
          <p:nvPr userDrawn="1"/>
        </p:nvSpPr>
        <p:spPr>
          <a:xfrm>
            <a:off x="1516771" y="108526"/>
            <a:ext cx="4135349" cy="5841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InfoDispRegular-Roman" panose="02000506050000020004" pitchFamily="2" charset="0"/>
                <a:ea typeface="Roboto Condensed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200"/>
              </a:spcBef>
              <a:spcAft>
                <a:spcPts val="0"/>
              </a:spcAft>
            </a:pPr>
            <a:r>
              <a:rPr lang="de-DE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Muster</a:t>
            </a:r>
            <a:r>
              <a:rPr lang="de-DE" sz="1600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für Folgefolien</a:t>
            </a:r>
          </a:p>
          <a:p>
            <a:pPr fontAlgn="auto">
              <a:spcBef>
                <a:spcPts val="200"/>
              </a:spcBef>
              <a:spcAft>
                <a:spcPts val="0"/>
              </a:spcAft>
            </a:pPr>
            <a:r>
              <a:rPr lang="de-DE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(Zeile 2)</a:t>
            </a:r>
          </a:p>
        </p:txBody>
      </p:sp>
      <p:cxnSp>
        <p:nvCxnSpPr>
          <p:cNvPr id="15" name="Gerader Verbinder 14"/>
          <p:cNvCxnSpPr/>
          <p:nvPr userDrawn="1"/>
        </p:nvCxnSpPr>
        <p:spPr>
          <a:xfrm>
            <a:off x="1440000" y="126000"/>
            <a:ext cx="0" cy="46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"/>
          <p:cNvSpPr txBox="1">
            <a:spLocks noChangeArrowheads="1"/>
          </p:cNvSpPr>
          <p:nvPr userDrawn="1"/>
        </p:nvSpPr>
        <p:spPr bwMode="auto">
          <a:xfrm>
            <a:off x="6588224" y="6525345"/>
            <a:ext cx="2339752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www.tu-chemnitz.de</a:t>
            </a:r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ußzeilenplatzhalter 4"/>
          <p:cNvSpPr txBox="1">
            <a:spLocks/>
          </p:cNvSpPr>
          <p:nvPr userDrawn="1"/>
        </p:nvSpPr>
        <p:spPr>
          <a:xfrm>
            <a:off x="3491880" y="6526933"/>
            <a:ext cx="3888432" cy="33265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72C5D026-0A5E-414E-BDD7-AEAAC7E56A8F}" type="slidenum">
              <a:rPr lang="de-DE" sz="1400" smtClean="0"/>
              <a:pPr algn="ctr">
                <a:defRPr/>
              </a:pPr>
              <a:t>‹Nr.›</a:t>
            </a:fld>
            <a:endParaRPr lang="de-DE" sz="1400" dirty="0"/>
          </a:p>
        </p:txBody>
      </p:sp>
      <p:sp>
        <p:nvSpPr>
          <p:cNvPr id="16" name="Rectangle 4"/>
          <p:cNvSpPr txBox="1">
            <a:spLocks noChangeArrowheads="1"/>
          </p:cNvSpPr>
          <p:nvPr userDrawn="1"/>
        </p:nvSpPr>
        <p:spPr bwMode="auto">
          <a:xfrm>
            <a:off x="235191" y="6525345"/>
            <a:ext cx="3688737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Chemnitz</a:t>
            </a:r>
            <a:r>
              <a:rPr lang="de-DE" sz="14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charset="0"/>
              </a:rPr>
              <a:t> 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00" y="144000"/>
            <a:ext cx="645291" cy="429456"/>
          </a:xfrm>
          <a:prstGeom prst="rect">
            <a:avLst/>
          </a:prstGeom>
        </p:spPr>
      </p:pic>
      <p:cxnSp>
        <p:nvCxnSpPr>
          <p:cNvPr id="17" name="Gerader Verbinder 8"/>
          <p:cNvCxnSpPr/>
          <p:nvPr userDrawn="1"/>
        </p:nvCxnSpPr>
        <p:spPr>
          <a:xfrm>
            <a:off x="7947000" y="144000"/>
            <a:ext cx="0" cy="450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75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62" r:id="rId4"/>
    <p:sldLayoutId id="2147483678" r:id="rId5"/>
    <p:sldLayoutId id="2147483679" r:id="rId6"/>
    <p:sldLayoutId id="2147483680" r:id="rId7"/>
    <p:sldLayoutId id="214748368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Roboto Condensed bold" panose="02000000000000000000" pitchFamily="2" charset="0"/>
          <a:ea typeface="Roboto Condensed bold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 userDrawn="1"/>
        </p:nvSpPr>
        <p:spPr>
          <a:xfrm>
            <a:off x="0" y="-520"/>
            <a:ext cx="9144000" cy="764704"/>
          </a:xfrm>
          <a:prstGeom prst="rect">
            <a:avLst/>
          </a:prstGeom>
          <a:solidFill>
            <a:srgbClr val="E63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8" y="-80348"/>
            <a:ext cx="1297424" cy="869671"/>
          </a:xfrm>
          <a:prstGeom prst="rect">
            <a:avLst/>
          </a:prstGeom>
        </p:spPr>
      </p:pic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51440" y="973545"/>
            <a:ext cx="8641039" cy="1267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51439" y="2311240"/>
            <a:ext cx="8641039" cy="3993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 userDrawn="1"/>
        </p:nvCxnSpPr>
        <p:spPr>
          <a:xfrm>
            <a:off x="1440000" y="126000"/>
            <a:ext cx="0" cy="46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6588224" y="6525345"/>
            <a:ext cx="2339752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www.tu-chemnitz.de</a:t>
            </a:r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3491880" y="6526933"/>
            <a:ext cx="3888432" cy="33265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72C5D026-0A5E-414E-BDD7-AEAAC7E56A8F}" type="slidenum">
              <a:rPr lang="de-DE" sz="1400" smtClean="0"/>
              <a:pPr algn="ctr">
                <a:defRPr/>
              </a:pPr>
              <a:t>‹Nr.›</a:t>
            </a:fld>
            <a:endParaRPr lang="de-DE" sz="1400" dirty="0"/>
          </a:p>
        </p:txBody>
      </p:sp>
      <p:pic>
        <p:nvPicPr>
          <p:cNvPr id="15" name="Grafik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00" y="144000"/>
            <a:ext cx="645291" cy="429456"/>
          </a:xfrm>
          <a:prstGeom prst="rect">
            <a:avLst/>
          </a:prstGeom>
        </p:spPr>
      </p:pic>
      <p:cxnSp>
        <p:nvCxnSpPr>
          <p:cNvPr id="16" name="Gerader Verbinder 8"/>
          <p:cNvCxnSpPr/>
          <p:nvPr userDrawn="1"/>
        </p:nvCxnSpPr>
        <p:spPr>
          <a:xfrm>
            <a:off x="7947000" y="144000"/>
            <a:ext cx="0" cy="450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>
            <a:extLst>
              <a:ext uri="{FF2B5EF4-FFF2-40B4-BE49-F238E27FC236}">
                <a16:creationId xmlns:a16="http://schemas.microsoft.com/office/drawing/2014/main" id="{724483E0-BEF4-D944-82E6-B76A54636D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5191" y="6525345"/>
            <a:ext cx="3688737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Chemnitz</a:t>
            </a:r>
            <a:endParaRPr lang="de-DE" sz="1400" kern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1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7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Roboto Condensed bold" panose="02000000000000000000" pitchFamily="2" charset="0"/>
          <a:ea typeface="Roboto Condensed bold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5.png"/><Relationship Id="rId12" Type="http://schemas.openxmlformats.org/officeDocument/2006/relationships/image" Target="../media/image6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7.png"/><Relationship Id="rId11" Type="http://schemas.openxmlformats.org/officeDocument/2006/relationships/image" Target="../media/image64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66.png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0.png"/><Relationship Id="rId11" Type="http://schemas.openxmlformats.org/officeDocument/2006/relationships/image" Target="../media/image3.png"/><Relationship Id="rId5" Type="http://schemas.openxmlformats.org/officeDocument/2006/relationships/image" Target="../media/image56.png"/><Relationship Id="rId10" Type="http://schemas.openxmlformats.org/officeDocument/2006/relationships/image" Target="../media/image73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67000" y="2529000"/>
            <a:ext cx="8388424" cy="2023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  <a:tabLst>
                <a:tab pos="1436688" algn="l"/>
              </a:tabLst>
            </a:pPr>
            <a:r>
              <a:rPr lang="de-DE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8. Lernpaket </a:t>
            </a:r>
          </a:p>
          <a:p>
            <a:pPr algn="ctr">
              <a:lnSpc>
                <a:spcPct val="120000"/>
              </a:lnSpc>
              <a:spcAft>
                <a:spcPts val="800"/>
              </a:spcAft>
              <a:tabLst>
                <a:tab pos="1436688" algn="l"/>
              </a:tabLst>
            </a:pPr>
            <a:r>
              <a:rPr lang="de-DE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– </a:t>
            </a:r>
          </a:p>
          <a:p>
            <a:pPr algn="ctr">
              <a:lnSpc>
                <a:spcPct val="120000"/>
              </a:lnSpc>
              <a:spcAft>
                <a:spcPts val="800"/>
              </a:spcAft>
              <a:tabLst>
                <a:tab pos="1436688" algn="l"/>
              </a:tabLst>
            </a:pPr>
            <a:r>
              <a:rPr lang="de-DE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Kurzschlussstromberechnung</a:t>
            </a:r>
          </a:p>
        </p:txBody>
      </p:sp>
      <p:pic>
        <p:nvPicPr>
          <p:cNvPr id="3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F76DCC35-8F2A-E64F-B6EE-88FFF5C06D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37000" y="1584000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1422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Kurzschlussstromberechnung</a:t>
            </a:r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718578B1-6C27-764E-8518-58A7EBB6B0EC}"/>
              </a:ext>
            </a:extLst>
          </p:cNvPr>
          <p:cNvSpPr txBox="1">
            <a:spLocks/>
          </p:cNvSpPr>
          <p:nvPr/>
        </p:nvSpPr>
        <p:spPr>
          <a:xfrm>
            <a:off x="1017000" y="1539000"/>
            <a:ext cx="7695000" cy="346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Clr>
                <a:srgbClr val="E63312"/>
              </a:buClr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sp>
        <p:nvSpPr>
          <p:cNvPr id="22" name="Textplatzhalter 1">
            <a:extLst>
              <a:ext uri="{FF2B5EF4-FFF2-40B4-BE49-F238E27FC236}">
                <a16:creationId xmlns:a16="http://schemas.microsoft.com/office/drawing/2014/main" id="{558F8A01-DD68-4F48-B510-29E2E011A2CA}"/>
              </a:ext>
            </a:extLst>
          </p:cNvPr>
          <p:cNvSpPr txBox="1">
            <a:spLocks/>
          </p:cNvSpPr>
          <p:nvPr/>
        </p:nvSpPr>
        <p:spPr>
          <a:xfrm>
            <a:off x="6564332" y="886500"/>
            <a:ext cx="2579668" cy="101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Definition von</a:t>
            </a:r>
          </a:p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Kurzschlussgrößen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CEF5F1-7E2E-7142-98CB-3D455E087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99" y="864000"/>
            <a:ext cx="6198035" cy="5555751"/>
          </a:xfrm>
          <a:prstGeom prst="rect">
            <a:avLst/>
          </a:prstGeom>
        </p:spPr>
      </p:pic>
      <p:pic>
        <p:nvPicPr>
          <p:cNvPr id="5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66740320-B771-C541-8568-81CB40346F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54166" y="5250100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5245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1">
            <a:extLst>
              <a:ext uri="{FF2B5EF4-FFF2-40B4-BE49-F238E27FC236}">
                <a16:creationId xmlns:a16="http://schemas.microsoft.com/office/drawing/2014/main" id="{4E42DF34-F35F-EE45-9B6C-A08261831055}"/>
              </a:ext>
            </a:extLst>
          </p:cNvPr>
          <p:cNvSpPr txBox="1">
            <a:spLocks/>
          </p:cNvSpPr>
          <p:nvPr/>
        </p:nvSpPr>
        <p:spPr>
          <a:xfrm>
            <a:off x="454500" y="949042"/>
            <a:ext cx="7740000" cy="53149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65125" indent="-349250" fontAlgn="auto">
              <a:lnSpc>
                <a:spcPct val="120000"/>
              </a:lnSpc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sz="2600" dirty="0"/>
              <a:t>Verwendung der symmetrischen Impedanzen bei der Kurzschlussstromberechnung</a:t>
            </a:r>
          </a:p>
          <a:p>
            <a:pPr marL="365125" indent="-349250" fontAlgn="auto">
              <a:lnSpc>
                <a:spcPct val="120000"/>
              </a:lnSpc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sz="2600" dirty="0"/>
              <a:t>Berechnungsverfahren nach DIN VDE 0102</a:t>
            </a:r>
          </a:p>
          <a:p>
            <a:pPr marL="457200" indent="-342900" fontAlgn="auto">
              <a:lnSpc>
                <a:spcPct val="120000"/>
              </a:lnSpc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sz="2600" dirty="0"/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sz="2600" dirty="0"/>
              <a:t>Die Betriebsmittel werden durch Impedanzen beschrieben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sz="2600" dirty="0"/>
              <a:t>Bei Berechnungen unsymmetrischer Netzzustände werden Betriebsmittel mit den symmetrischen Impedanzen</a:t>
            </a:r>
          </a:p>
          <a:p>
            <a:pPr marL="800100" lvl="1" indent="-342900" fontAlgn="auto">
              <a:lnSpc>
                <a:spcPct val="120000"/>
              </a:lnSpc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sz="2600" dirty="0">
                <a:solidFill>
                  <a:srgbClr val="E63312"/>
                </a:solidFill>
              </a:rPr>
              <a:t>Mitimpedanz</a:t>
            </a:r>
          </a:p>
          <a:p>
            <a:pPr marL="800100" lvl="1" indent="-342900" fontAlgn="auto">
              <a:lnSpc>
                <a:spcPct val="120000"/>
              </a:lnSpc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sz="2600" dirty="0">
                <a:solidFill>
                  <a:srgbClr val="E63312"/>
                </a:solidFill>
              </a:rPr>
              <a:t>Gegenimpedanz</a:t>
            </a:r>
          </a:p>
          <a:p>
            <a:pPr marL="800100" lvl="1" indent="-342900" fontAlgn="auto">
              <a:lnSpc>
                <a:spcPct val="120000"/>
              </a:lnSpc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sz="2600" dirty="0">
                <a:solidFill>
                  <a:srgbClr val="E63312"/>
                </a:solidFill>
              </a:rPr>
              <a:t>Nullimpedanz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E63312"/>
              </a:buClr>
            </a:pPr>
            <a:r>
              <a:rPr lang="de-DE" sz="2600" dirty="0"/>
              <a:t>      beschrieben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FE0CDE-093B-DE4A-A475-7F251FC6592E}"/>
              </a:ext>
            </a:extLst>
          </p:cNvPr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Kurzschlussstromberechnung</a:t>
            </a:r>
          </a:p>
        </p:txBody>
      </p:sp>
      <p:pic>
        <p:nvPicPr>
          <p:cNvPr id="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5F87C5ED-7E92-5842-AC4E-70A3DD1840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7681" y="1134000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50763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DFE0CDE-093B-DE4A-A475-7F251FC6592E}"/>
              </a:ext>
            </a:extLst>
          </p:cNvPr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Kurzschlussstromberechnung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36422C9-DADA-1644-A220-BEB7F32EB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000" y="819000"/>
            <a:ext cx="7214018" cy="5701200"/>
          </a:xfrm>
          <a:prstGeom prst="rect">
            <a:avLst/>
          </a:prstGeom>
        </p:spPr>
      </p:pic>
      <p:pic>
        <p:nvPicPr>
          <p:cNvPr id="7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6CE88F41-0E19-3741-B017-F76C6D7346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2032" y="5364000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04264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1">
            <a:extLst>
              <a:ext uri="{FF2B5EF4-FFF2-40B4-BE49-F238E27FC236}">
                <a16:creationId xmlns:a16="http://schemas.microsoft.com/office/drawing/2014/main" id="{4E42DF34-F35F-EE45-9B6C-A08261831055}"/>
              </a:ext>
            </a:extLst>
          </p:cNvPr>
          <p:cNvSpPr txBox="1">
            <a:spLocks/>
          </p:cNvSpPr>
          <p:nvPr/>
        </p:nvSpPr>
        <p:spPr>
          <a:xfrm>
            <a:off x="350136" y="995637"/>
            <a:ext cx="7740000" cy="634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Messung der Mitimpedanz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EA6201A-9C96-A145-B7C2-525A7E98020A}"/>
              </a:ext>
            </a:extLst>
          </p:cNvPr>
          <p:cNvSpPr/>
          <p:nvPr/>
        </p:nvSpPr>
        <p:spPr>
          <a:xfrm>
            <a:off x="5840136" y="1873192"/>
            <a:ext cx="1485000" cy="32208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53856B7A-3A35-BC44-8A4A-ED34A3478509}"/>
              </a:ext>
            </a:extLst>
          </p:cNvPr>
          <p:cNvCxnSpPr>
            <a:cxnSpLocks/>
          </p:cNvCxnSpPr>
          <p:nvPr/>
        </p:nvCxnSpPr>
        <p:spPr>
          <a:xfrm>
            <a:off x="1827000" y="2214000"/>
            <a:ext cx="4013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402096F7-65E3-7540-BA52-E118A65CD347}"/>
              </a:ext>
            </a:extLst>
          </p:cNvPr>
          <p:cNvCxnSpPr>
            <a:cxnSpLocks/>
          </p:cNvCxnSpPr>
          <p:nvPr/>
        </p:nvCxnSpPr>
        <p:spPr>
          <a:xfrm flipV="1">
            <a:off x="1823868" y="2890760"/>
            <a:ext cx="4013136" cy="86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F289CF30-DDC0-EE47-838D-82491EF0296A}"/>
              </a:ext>
            </a:extLst>
          </p:cNvPr>
          <p:cNvCxnSpPr>
            <a:cxnSpLocks/>
          </p:cNvCxnSpPr>
          <p:nvPr/>
        </p:nvCxnSpPr>
        <p:spPr>
          <a:xfrm flipV="1">
            <a:off x="1827000" y="3609000"/>
            <a:ext cx="4013136" cy="222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40AE737-9BD9-3443-BD17-C92D96C93E9A}"/>
              </a:ext>
            </a:extLst>
          </p:cNvPr>
          <p:cNvSpPr/>
          <p:nvPr/>
        </p:nvSpPr>
        <p:spPr>
          <a:xfrm>
            <a:off x="1300693" y="1939038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D5F1E44-BADF-3A4F-A18C-1FA0499C6416}"/>
              </a:ext>
            </a:extLst>
          </p:cNvPr>
          <p:cNvSpPr/>
          <p:nvPr/>
        </p:nvSpPr>
        <p:spPr>
          <a:xfrm>
            <a:off x="1300693" y="2638192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223223-1A11-244F-8883-F225BC70EBF4}"/>
              </a:ext>
            </a:extLst>
          </p:cNvPr>
          <p:cNvSpPr/>
          <p:nvPr/>
        </p:nvSpPr>
        <p:spPr>
          <a:xfrm>
            <a:off x="1300693" y="3339000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73FE8AA5-B3F3-4D46-A2F6-9E9F14885745}"/>
              </a:ext>
            </a:extLst>
          </p:cNvPr>
          <p:cNvCxnSpPr>
            <a:cxnSpLocks/>
          </p:cNvCxnSpPr>
          <p:nvPr/>
        </p:nvCxnSpPr>
        <p:spPr>
          <a:xfrm>
            <a:off x="772361" y="2233192"/>
            <a:ext cx="528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433995EE-63C7-374A-BC7E-594330B45A0C}"/>
              </a:ext>
            </a:extLst>
          </p:cNvPr>
          <p:cNvCxnSpPr>
            <a:cxnSpLocks/>
          </p:cNvCxnSpPr>
          <p:nvPr/>
        </p:nvCxnSpPr>
        <p:spPr>
          <a:xfrm>
            <a:off x="772361" y="2908192"/>
            <a:ext cx="528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E3ADA131-096D-C04E-ACA4-D69375051C9C}"/>
              </a:ext>
            </a:extLst>
          </p:cNvPr>
          <p:cNvCxnSpPr>
            <a:cxnSpLocks/>
          </p:cNvCxnSpPr>
          <p:nvPr/>
        </p:nvCxnSpPr>
        <p:spPr>
          <a:xfrm>
            <a:off x="772361" y="3638851"/>
            <a:ext cx="528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20D27ECA-6963-B746-85EE-1D9843C7E0E1}"/>
                  </a:ext>
                </a:extLst>
              </p:cNvPr>
              <p:cNvSpPr txBox="1"/>
              <p:nvPr/>
            </p:nvSpPr>
            <p:spPr>
              <a:xfrm>
                <a:off x="1363456" y="1939038"/>
                <a:ext cx="36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20D27ECA-6963-B746-85EE-1D9843C7E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456" y="1939038"/>
                <a:ext cx="360000" cy="523220"/>
              </a:xfrm>
              <a:prstGeom prst="rect">
                <a:avLst/>
              </a:prstGeom>
              <a:blipFill>
                <a:blip r:embed="rId5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30D9B6F9-EAED-EE40-90F4-C49C5C33FC1F}"/>
                  </a:ext>
                </a:extLst>
              </p:cNvPr>
              <p:cNvSpPr txBox="1"/>
              <p:nvPr/>
            </p:nvSpPr>
            <p:spPr>
              <a:xfrm>
                <a:off x="1363456" y="2638192"/>
                <a:ext cx="36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30D9B6F9-EAED-EE40-90F4-C49C5C33F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456" y="2638192"/>
                <a:ext cx="360000" cy="523220"/>
              </a:xfrm>
              <a:prstGeom prst="rect">
                <a:avLst/>
              </a:prstGeom>
              <a:blipFill>
                <a:blip r:embed="rId5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7009BFDC-2C83-6A41-B99D-1DEC2E77E91B}"/>
                  </a:ext>
                </a:extLst>
              </p:cNvPr>
              <p:cNvSpPr txBox="1"/>
              <p:nvPr/>
            </p:nvSpPr>
            <p:spPr>
              <a:xfrm>
                <a:off x="1380746" y="3320566"/>
                <a:ext cx="36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7009BFDC-2C83-6A41-B99D-1DEC2E77E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746" y="3320566"/>
                <a:ext cx="360000" cy="523220"/>
              </a:xfrm>
              <a:prstGeom prst="rect">
                <a:avLst/>
              </a:prstGeom>
              <a:blipFill>
                <a:blip r:embed="rId6"/>
                <a:stretch>
                  <a:fillRect r="-137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6A2AAD3E-3B71-F445-9DE6-8A4704991D58}"/>
              </a:ext>
            </a:extLst>
          </p:cNvPr>
          <p:cNvCxnSpPr>
            <a:cxnSpLocks/>
          </p:cNvCxnSpPr>
          <p:nvPr/>
        </p:nvCxnSpPr>
        <p:spPr>
          <a:xfrm flipV="1">
            <a:off x="772361" y="2223079"/>
            <a:ext cx="0" cy="1415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DC834EE6-3800-C34C-B85B-357FD6F71703}"/>
              </a:ext>
            </a:extLst>
          </p:cNvPr>
          <p:cNvCxnSpPr>
            <a:cxnSpLocks/>
          </p:cNvCxnSpPr>
          <p:nvPr/>
        </p:nvCxnSpPr>
        <p:spPr>
          <a:xfrm>
            <a:off x="657000" y="5094000"/>
            <a:ext cx="715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DD2B3768-42D6-F545-A511-783BB5FA76CA}"/>
                  </a:ext>
                </a:extLst>
              </p:cNvPr>
              <p:cNvSpPr txBox="1"/>
              <p:nvPr/>
            </p:nvSpPr>
            <p:spPr>
              <a:xfrm>
                <a:off x="2544500" y="3927287"/>
                <a:ext cx="360000" cy="464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DD2B3768-42D6-F545-A511-783BB5FA7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500" y="3927287"/>
                <a:ext cx="360000" cy="464871"/>
              </a:xfrm>
              <a:prstGeom prst="rect">
                <a:avLst/>
              </a:prstGeom>
              <a:blipFill>
                <a:blip r:embed="rId7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CC47BADA-1425-DD4D-99DE-52D0D41CDBEC}"/>
                  </a:ext>
                </a:extLst>
              </p:cNvPr>
              <p:cNvSpPr txBox="1"/>
              <p:nvPr/>
            </p:nvSpPr>
            <p:spPr>
              <a:xfrm>
                <a:off x="3918828" y="3671156"/>
                <a:ext cx="360000" cy="464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CC47BADA-1425-DD4D-99DE-52D0D41CD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28" y="3671156"/>
                <a:ext cx="360000" cy="4648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E1C00999-3F1A-2F49-8971-AD9DF909A774}"/>
                  </a:ext>
                </a:extLst>
              </p:cNvPr>
              <p:cNvSpPr txBox="1"/>
              <p:nvPr/>
            </p:nvSpPr>
            <p:spPr>
              <a:xfrm>
                <a:off x="4122000" y="1051093"/>
                <a:ext cx="1453692" cy="845937"/>
              </a:xfrm>
              <a:prstGeom prst="rect">
                <a:avLst/>
              </a:prstGeom>
              <a:noFill/>
              <a:ln w="28575">
                <a:solidFill>
                  <a:srgbClr val="E6331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e>
                      </m:ba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</m:bar>
                        </m:num>
                        <m:den>
                          <m:bar>
                            <m:bar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</m:bar>
                        </m:den>
                      </m:f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E1C00999-3F1A-2F49-8971-AD9DF909A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000" y="1051093"/>
                <a:ext cx="1453692" cy="8459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E63312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feld 53">
            <a:extLst>
              <a:ext uri="{FF2B5EF4-FFF2-40B4-BE49-F238E27FC236}">
                <a16:creationId xmlns:a16="http://schemas.microsoft.com/office/drawing/2014/main" id="{651AB718-CAF1-6A4C-A582-32BAE111446E}"/>
              </a:ext>
            </a:extLst>
          </p:cNvPr>
          <p:cNvSpPr txBox="1"/>
          <p:nvPr/>
        </p:nvSpPr>
        <p:spPr>
          <a:xfrm>
            <a:off x="6034649" y="2879331"/>
            <a:ext cx="1743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Betriebs-mittel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D7AF5A7F-7B73-8742-84C4-2943D170485E}"/>
                  </a:ext>
                </a:extLst>
              </p:cNvPr>
              <p:cNvSpPr txBox="1"/>
              <p:nvPr/>
            </p:nvSpPr>
            <p:spPr>
              <a:xfrm>
                <a:off x="1690129" y="1683550"/>
                <a:ext cx="777567" cy="466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D7AF5A7F-7B73-8742-84C4-2943D1704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129" y="1683550"/>
                <a:ext cx="777567" cy="4664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35EA1211-4887-CD40-8164-BCF63E7FBE5C}"/>
                  </a:ext>
                </a:extLst>
              </p:cNvPr>
              <p:cNvSpPr txBox="1"/>
              <p:nvPr/>
            </p:nvSpPr>
            <p:spPr>
              <a:xfrm>
                <a:off x="1724433" y="3114099"/>
                <a:ext cx="777567" cy="466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35EA1211-4887-CD40-8164-BCF63E7FB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433" y="3114099"/>
                <a:ext cx="777567" cy="4664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A70D0AEF-220B-DC46-94AD-12B7F450B708}"/>
                  </a:ext>
                </a:extLst>
              </p:cNvPr>
              <p:cNvSpPr txBox="1"/>
              <p:nvPr/>
            </p:nvSpPr>
            <p:spPr>
              <a:xfrm>
                <a:off x="1683654" y="2392672"/>
                <a:ext cx="777567" cy="466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A70D0AEF-220B-DC46-94AD-12B7F450B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654" y="2392672"/>
                <a:ext cx="777567" cy="4664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Gerade Verbindung 64">
            <a:extLst>
              <a:ext uri="{FF2B5EF4-FFF2-40B4-BE49-F238E27FC236}">
                <a16:creationId xmlns:a16="http://schemas.microsoft.com/office/drawing/2014/main" id="{A7EBB703-6ABF-0D4D-9732-874ACDDC0F51}"/>
              </a:ext>
            </a:extLst>
          </p:cNvPr>
          <p:cNvCxnSpPr>
            <a:cxnSpLocks/>
          </p:cNvCxnSpPr>
          <p:nvPr/>
        </p:nvCxnSpPr>
        <p:spPr>
          <a:xfrm flipV="1">
            <a:off x="3042000" y="3843786"/>
            <a:ext cx="0" cy="1160214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eck 73">
            <a:extLst>
              <a:ext uri="{FF2B5EF4-FFF2-40B4-BE49-F238E27FC236}">
                <a16:creationId xmlns:a16="http://schemas.microsoft.com/office/drawing/2014/main" id="{282D86E7-98CB-1A49-96C7-F178D19B9F15}"/>
              </a:ext>
            </a:extLst>
          </p:cNvPr>
          <p:cNvSpPr/>
          <p:nvPr/>
        </p:nvSpPr>
        <p:spPr>
          <a:xfrm>
            <a:off x="657000" y="5094000"/>
            <a:ext cx="7155000" cy="240696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5" name="Gerade Verbindung 74">
            <a:extLst>
              <a:ext uri="{FF2B5EF4-FFF2-40B4-BE49-F238E27FC236}">
                <a16:creationId xmlns:a16="http://schemas.microsoft.com/office/drawing/2014/main" id="{F884318D-26BD-7E49-87C3-EB4BAAEBE1C6}"/>
              </a:ext>
            </a:extLst>
          </p:cNvPr>
          <p:cNvCxnSpPr>
            <a:cxnSpLocks/>
          </p:cNvCxnSpPr>
          <p:nvPr/>
        </p:nvCxnSpPr>
        <p:spPr>
          <a:xfrm flipH="1">
            <a:off x="3672000" y="3620116"/>
            <a:ext cx="548136" cy="0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>
            <a:extLst>
              <a:ext uri="{FF2B5EF4-FFF2-40B4-BE49-F238E27FC236}">
                <a16:creationId xmlns:a16="http://schemas.microsoft.com/office/drawing/2014/main" id="{C48BFEB1-A823-8248-8390-45D5835BD606}"/>
              </a:ext>
            </a:extLst>
          </p:cNvPr>
          <p:cNvCxnSpPr>
            <a:cxnSpLocks/>
          </p:cNvCxnSpPr>
          <p:nvPr/>
        </p:nvCxnSpPr>
        <p:spPr>
          <a:xfrm flipH="1">
            <a:off x="3672000" y="2895099"/>
            <a:ext cx="572627" cy="0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>
            <a:extLst>
              <a:ext uri="{FF2B5EF4-FFF2-40B4-BE49-F238E27FC236}">
                <a16:creationId xmlns:a16="http://schemas.microsoft.com/office/drawing/2014/main" id="{4E013910-73E5-7340-8DF4-3A9059E41A35}"/>
              </a:ext>
            </a:extLst>
          </p:cNvPr>
          <p:cNvCxnSpPr>
            <a:cxnSpLocks/>
          </p:cNvCxnSpPr>
          <p:nvPr/>
        </p:nvCxnSpPr>
        <p:spPr>
          <a:xfrm flipH="1">
            <a:off x="3672000" y="2212803"/>
            <a:ext cx="548136" cy="0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>
            <a:extLst>
              <a:ext uri="{FF2B5EF4-FFF2-40B4-BE49-F238E27FC236}">
                <a16:creationId xmlns:a16="http://schemas.microsoft.com/office/drawing/2014/main" id="{32BDAA53-5B0E-5649-929F-8F57D7FECC97}"/>
              </a:ext>
            </a:extLst>
          </p:cNvPr>
          <p:cNvSpPr txBox="1"/>
          <p:nvPr/>
        </p:nvSpPr>
        <p:spPr>
          <a:xfrm>
            <a:off x="368352" y="5510165"/>
            <a:ext cx="8118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Die Mitimpedanz kann auch durch die Betriebsimpedanz berechnet werden.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218C758-14B1-D846-9B23-7B0B173E4682}"/>
              </a:ext>
            </a:extLst>
          </p:cNvPr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Kurzschlussstromberechnung</a:t>
            </a:r>
          </a:p>
        </p:txBody>
      </p:sp>
      <p:pic>
        <p:nvPicPr>
          <p:cNvPr id="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29D90B8F-E43C-DF4D-A486-9BF2BB3C86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117681" y="933324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67591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1">
            <a:extLst>
              <a:ext uri="{FF2B5EF4-FFF2-40B4-BE49-F238E27FC236}">
                <a16:creationId xmlns:a16="http://schemas.microsoft.com/office/drawing/2014/main" id="{4E42DF34-F35F-EE45-9B6C-A08261831055}"/>
              </a:ext>
            </a:extLst>
          </p:cNvPr>
          <p:cNvSpPr txBox="1">
            <a:spLocks/>
          </p:cNvSpPr>
          <p:nvPr/>
        </p:nvSpPr>
        <p:spPr>
          <a:xfrm>
            <a:off x="350136" y="995637"/>
            <a:ext cx="7740000" cy="634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Messung der Gegenimpedanz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EA6201A-9C96-A145-B7C2-525A7E98020A}"/>
              </a:ext>
            </a:extLst>
          </p:cNvPr>
          <p:cNvSpPr/>
          <p:nvPr/>
        </p:nvSpPr>
        <p:spPr>
          <a:xfrm>
            <a:off x="5840136" y="1873192"/>
            <a:ext cx="1485000" cy="32208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53856B7A-3A35-BC44-8A4A-ED34A3478509}"/>
              </a:ext>
            </a:extLst>
          </p:cNvPr>
          <p:cNvCxnSpPr>
            <a:cxnSpLocks/>
          </p:cNvCxnSpPr>
          <p:nvPr/>
        </p:nvCxnSpPr>
        <p:spPr>
          <a:xfrm>
            <a:off x="1827000" y="2214000"/>
            <a:ext cx="4013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402096F7-65E3-7540-BA52-E118A65CD347}"/>
              </a:ext>
            </a:extLst>
          </p:cNvPr>
          <p:cNvCxnSpPr>
            <a:cxnSpLocks/>
          </p:cNvCxnSpPr>
          <p:nvPr/>
        </p:nvCxnSpPr>
        <p:spPr>
          <a:xfrm>
            <a:off x="3132000" y="2889000"/>
            <a:ext cx="2708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F289CF30-DDC0-EE47-838D-82491EF0296A}"/>
              </a:ext>
            </a:extLst>
          </p:cNvPr>
          <p:cNvCxnSpPr>
            <a:cxnSpLocks/>
          </p:cNvCxnSpPr>
          <p:nvPr/>
        </p:nvCxnSpPr>
        <p:spPr>
          <a:xfrm flipV="1">
            <a:off x="3132000" y="3609000"/>
            <a:ext cx="2708136" cy="6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40AE737-9BD9-3443-BD17-C92D96C93E9A}"/>
              </a:ext>
            </a:extLst>
          </p:cNvPr>
          <p:cNvSpPr/>
          <p:nvPr/>
        </p:nvSpPr>
        <p:spPr>
          <a:xfrm>
            <a:off x="1300693" y="1939038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D5F1E44-BADF-3A4F-A18C-1FA0499C6416}"/>
              </a:ext>
            </a:extLst>
          </p:cNvPr>
          <p:cNvSpPr/>
          <p:nvPr/>
        </p:nvSpPr>
        <p:spPr>
          <a:xfrm>
            <a:off x="1300693" y="2638192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223223-1A11-244F-8883-F225BC70EBF4}"/>
              </a:ext>
            </a:extLst>
          </p:cNvPr>
          <p:cNvSpPr/>
          <p:nvPr/>
        </p:nvSpPr>
        <p:spPr>
          <a:xfrm>
            <a:off x="1300693" y="3339000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73FE8AA5-B3F3-4D46-A2F6-9E9F14885745}"/>
              </a:ext>
            </a:extLst>
          </p:cNvPr>
          <p:cNvCxnSpPr>
            <a:cxnSpLocks/>
          </p:cNvCxnSpPr>
          <p:nvPr/>
        </p:nvCxnSpPr>
        <p:spPr>
          <a:xfrm>
            <a:off x="772361" y="2233192"/>
            <a:ext cx="528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433995EE-63C7-374A-BC7E-594330B45A0C}"/>
              </a:ext>
            </a:extLst>
          </p:cNvPr>
          <p:cNvCxnSpPr>
            <a:cxnSpLocks/>
          </p:cNvCxnSpPr>
          <p:nvPr/>
        </p:nvCxnSpPr>
        <p:spPr>
          <a:xfrm>
            <a:off x="772361" y="2908192"/>
            <a:ext cx="528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E3ADA131-096D-C04E-ACA4-D69375051C9C}"/>
              </a:ext>
            </a:extLst>
          </p:cNvPr>
          <p:cNvCxnSpPr>
            <a:cxnSpLocks/>
          </p:cNvCxnSpPr>
          <p:nvPr/>
        </p:nvCxnSpPr>
        <p:spPr>
          <a:xfrm>
            <a:off x="772361" y="3638851"/>
            <a:ext cx="528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20D27ECA-6963-B746-85EE-1D9843C7E0E1}"/>
                  </a:ext>
                </a:extLst>
              </p:cNvPr>
              <p:cNvSpPr txBox="1"/>
              <p:nvPr/>
            </p:nvSpPr>
            <p:spPr>
              <a:xfrm>
                <a:off x="1363456" y="1939038"/>
                <a:ext cx="36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20D27ECA-6963-B746-85EE-1D9843C7E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456" y="1939038"/>
                <a:ext cx="360000" cy="523220"/>
              </a:xfrm>
              <a:prstGeom prst="rect">
                <a:avLst/>
              </a:prstGeom>
              <a:blipFill>
                <a:blip r:embed="rId5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30D9B6F9-EAED-EE40-90F4-C49C5C33FC1F}"/>
                  </a:ext>
                </a:extLst>
              </p:cNvPr>
              <p:cNvSpPr txBox="1"/>
              <p:nvPr/>
            </p:nvSpPr>
            <p:spPr>
              <a:xfrm>
                <a:off x="1363456" y="2638192"/>
                <a:ext cx="36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30D9B6F9-EAED-EE40-90F4-C49C5C33F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456" y="2638192"/>
                <a:ext cx="360000" cy="523220"/>
              </a:xfrm>
              <a:prstGeom prst="rect">
                <a:avLst/>
              </a:prstGeom>
              <a:blipFill>
                <a:blip r:embed="rId5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7009BFDC-2C83-6A41-B99D-1DEC2E77E91B}"/>
                  </a:ext>
                </a:extLst>
              </p:cNvPr>
              <p:cNvSpPr txBox="1"/>
              <p:nvPr/>
            </p:nvSpPr>
            <p:spPr>
              <a:xfrm>
                <a:off x="1380746" y="3320566"/>
                <a:ext cx="36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7009BFDC-2C83-6A41-B99D-1DEC2E77E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746" y="3320566"/>
                <a:ext cx="360000" cy="523220"/>
              </a:xfrm>
              <a:prstGeom prst="rect">
                <a:avLst/>
              </a:prstGeom>
              <a:blipFill>
                <a:blip r:embed="rId6"/>
                <a:stretch>
                  <a:fillRect r="-137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6A2AAD3E-3B71-F445-9DE6-8A4704991D58}"/>
              </a:ext>
            </a:extLst>
          </p:cNvPr>
          <p:cNvCxnSpPr>
            <a:cxnSpLocks/>
          </p:cNvCxnSpPr>
          <p:nvPr/>
        </p:nvCxnSpPr>
        <p:spPr>
          <a:xfrm flipV="1">
            <a:off x="772361" y="2223079"/>
            <a:ext cx="0" cy="1415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DC834EE6-3800-C34C-B85B-357FD6F71703}"/>
              </a:ext>
            </a:extLst>
          </p:cNvPr>
          <p:cNvCxnSpPr>
            <a:cxnSpLocks/>
          </p:cNvCxnSpPr>
          <p:nvPr/>
        </p:nvCxnSpPr>
        <p:spPr>
          <a:xfrm>
            <a:off x="657000" y="5094000"/>
            <a:ext cx="715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DD2B3768-42D6-F545-A511-783BB5FA76CA}"/>
                  </a:ext>
                </a:extLst>
              </p:cNvPr>
              <p:cNvSpPr txBox="1"/>
              <p:nvPr/>
            </p:nvSpPr>
            <p:spPr>
              <a:xfrm>
                <a:off x="3132000" y="3946939"/>
                <a:ext cx="360000" cy="464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DD2B3768-42D6-F545-A511-783BB5FA7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000" y="3946939"/>
                <a:ext cx="360000" cy="464871"/>
              </a:xfrm>
              <a:prstGeom prst="rect">
                <a:avLst/>
              </a:prstGeom>
              <a:blipFill>
                <a:blip r:embed="rId7"/>
                <a:stretch>
                  <a:fillRect r="-137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CC47BADA-1425-DD4D-99DE-52D0D41CDBEC}"/>
                  </a:ext>
                </a:extLst>
              </p:cNvPr>
              <p:cNvSpPr txBox="1"/>
              <p:nvPr/>
            </p:nvSpPr>
            <p:spPr>
              <a:xfrm>
                <a:off x="3918828" y="3671156"/>
                <a:ext cx="360000" cy="464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CC47BADA-1425-DD4D-99DE-52D0D41CD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28" y="3671156"/>
                <a:ext cx="360000" cy="4648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E1C00999-3F1A-2F49-8971-AD9DF909A774}"/>
                  </a:ext>
                </a:extLst>
              </p:cNvPr>
              <p:cNvSpPr txBox="1"/>
              <p:nvPr/>
            </p:nvSpPr>
            <p:spPr>
              <a:xfrm>
                <a:off x="4500228" y="928259"/>
                <a:ext cx="1453692" cy="845937"/>
              </a:xfrm>
              <a:prstGeom prst="rect">
                <a:avLst/>
              </a:prstGeom>
              <a:noFill/>
              <a:ln w="28575">
                <a:solidFill>
                  <a:srgbClr val="E6331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ba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bar>
                        </m:num>
                        <m:den>
                          <m:bar>
                            <m:bar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bar>
                        </m:den>
                      </m:f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E1C00999-3F1A-2F49-8971-AD9DF909A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228" y="928259"/>
                <a:ext cx="1453692" cy="8459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E63312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feld 53">
            <a:extLst>
              <a:ext uri="{FF2B5EF4-FFF2-40B4-BE49-F238E27FC236}">
                <a16:creationId xmlns:a16="http://schemas.microsoft.com/office/drawing/2014/main" id="{651AB718-CAF1-6A4C-A582-32BAE111446E}"/>
              </a:ext>
            </a:extLst>
          </p:cNvPr>
          <p:cNvSpPr txBox="1"/>
          <p:nvPr/>
        </p:nvSpPr>
        <p:spPr>
          <a:xfrm>
            <a:off x="6034649" y="2879331"/>
            <a:ext cx="1743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Betriebs-mittel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D7AF5A7F-7B73-8742-84C4-2943D170485E}"/>
                  </a:ext>
                </a:extLst>
              </p:cNvPr>
              <p:cNvSpPr txBox="1"/>
              <p:nvPr/>
            </p:nvSpPr>
            <p:spPr>
              <a:xfrm>
                <a:off x="1690129" y="1683550"/>
                <a:ext cx="777567" cy="466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D7AF5A7F-7B73-8742-84C4-2943D1704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129" y="1683550"/>
                <a:ext cx="777567" cy="4664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35EA1211-4887-CD40-8164-BCF63E7FBE5C}"/>
                  </a:ext>
                </a:extLst>
              </p:cNvPr>
              <p:cNvSpPr txBox="1"/>
              <p:nvPr/>
            </p:nvSpPr>
            <p:spPr>
              <a:xfrm>
                <a:off x="1738470" y="3101403"/>
                <a:ext cx="777567" cy="466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solidFill>
                                <a:srgbClr val="E6331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sz="2000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sz="2000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000" dirty="0">
                  <a:solidFill>
                    <a:srgbClr val="E63312"/>
                  </a:solidFill>
                </a:endParaRPr>
              </a:p>
            </p:txBody>
          </p:sp>
        </mc:Choice>
        <mc:Fallback xmlns=""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35EA1211-4887-CD40-8164-BCF63E7FB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70" y="3101403"/>
                <a:ext cx="777567" cy="4664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A70D0AEF-220B-DC46-94AD-12B7F450B708}"/>
                  </a:ext>
                </a:extLst>
              </p:cNvPr>
              <p:cNvSpPr txBox="1"/>
              <p:nvPr/>
            </p:nvSpPr>
            <p:spPr>
              <a:xfrm>
                <a:off x="1739863" y="2364929"/>
                <a:ext cx="777567" cy="466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solidFill>
                                <a:srgbClr val="E6331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sz="2000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sz="2000" b="0" i="1" smtClean="0">
                                  <a:solidFill>
                                    <a:srgbClr val="E6331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400" dirty="0">
                  <a:solidFill>
                    <a:srgbClr val="E63312"/>
                  </a:solidFill>
                </a:endParaRPr>
              </a:p>
            </p:txBody>
          </p:sp>
        </mc:Choice>
        <mc:Fallback xmlns=""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A70D0AEF-220B-DC46-94AD-12B7F450B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863" y="2364929"/>
                <a:ext cx="777567" cy="4664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Gerade Verbindung 64">
            <a:extLst>
              <a:ext uri="{FF2B5EF4-FFF2-40B4-BE49-F238E27FC236}">
                <a16:creationId xmlns:a16="http://schemas.microsoft.com/office/drawing/2014/main" id="{A7EBB703-6ABF-0D4D-9732-874ACDDC0F51}"/>
              </a:ext>
            </a:extLst>
          </p:cNvPr>
          <p:cNvCxnSpPr>
            <a:cxnSpLocks/>
          </p:cNvCxnSpPr>
          <p:nvPr/>
        </p:nvCxnSpPr>
        <p:spPr>
          <a:xfrm flipV="1">
            <a:off x="3611007" y="3843786"/>
            <a:ext cx="0" cy="1160214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eck 73">
            <a:extLst>
              <a:ext uri="{FF2B5EF4-FFF2-40B4-BE49-F238E27FC236}">
                <a16:creationId xmlns:a16="http://schemas.microsoft.com/office/drawing/2014/main" id="{282D86E7-98CB-1A49-96C7-F178D19B9F15}"/>
              </a:ext>
            </a:extLst>
          </p:cNvPr>
          <p:cNvSpPr/>
          <p:nvPr/>
        </p:nvSpPr>
        <p:spPr>
          <a:xfrm>
            <a:off x="657000" y="5094000"/>
            <a:ext cx="7155000" cy="240696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5" name="Gerade Verbindung 74">
            <a:extLst>
              <a:ext uri="{FF2B5EF4-FFF2-40B4-BE49-F238E27FC236}">
                <a16:creationId xmlns:a16="http://schemas.microsoft.com/office/drawing/2014/main" id="{F884318D-26BD-7E49-87C3-EB4BAAEBE1C6}"/>
              </a:ext>
            </a:extLst>
          </p:cNvPr>
          <p:cNvCxnSpPr>
            <a:cxnSpLocks/>
          </p:cNvCxnSpPr>
          <p:nvPr/>
        </p:nvCxnSpPr>
        <p:spPr>
          <a:xfrm flipH="1">
            <a:off x="3672000" y="3620116"/>
            <a:ext cx="548136" cy="0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>
            <a:extLst>
              <a:ext uri="{FF2B5EF4-FFF2-40B4-BE49-F238E27FC236}">
                <a16:creationId xmlns:a16="http://schemas.microsoft.com/office/drawing/2014/main" id="{C48BFEB1-A823-8248-8390-45D5835BD606}"/>
              </a:ext>
            </a:extLst>
          </p:cNvPr>
          <p:cNvCxnSpPr>
            <a:cxnSpLocks/>
          </p:cNvCxnSpPr>
          <p:nvPr/>
        </p:nvCxnSpPr>
        <p:spPr>
          <a:xfrm flipH="1">
            <a:off x="3672000" y="2897677"/>
            <a:ext cx="552118" cy="0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>
            <a:extLst>
              <a:ext uri="{FF2B5EF4-FFF2-40B4-BE49-F238E27FC236}">
                <a16:creationId xmlns:a16="http://schemas.microsoft.com/office/drawing/2014/main" id="{4E013910-73E5-7340-8DF4-3A9059E41A35}"/>
              </a:ext>
            </a:extLst>
          </p:cNvPr>
          <p:cNvCxnSpPr>
            <a:cxnSpLocks/>
          </p:cNvCxnSpPr>
          <p:nvPr/>
        </p:nvCxnSpPr>
        <p:spPr>
          <a:xfrm flipH="1">
            <a:off x="3672000" y="2214000"/>
            <a:ext cx="585000" cy="0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916F5212-4C1F-0C49-80D0-48EF87233D37}"/>
              </a:ext>
            </a:extLst>
          </p:cNvPr>
          <p:cNvSpPr txBox="1"/>
          <p:nvPr/>
        </p:nvSpPr>
        <p:spPr>
          <a:xfrm>
            <a:off x="368352" y="5510165"/>
            <a:ext cx="811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In “ruhenden“ Betriebsmittel (Leitungen, Transformatoren,...) gilt: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8F93C00F-AE79-3E40-A2F3-54DDB20E17A7}"/>
                  </a:ext>
                </a:extLst>
              </p:cNvPr>
              <p:cNvSpPr txBox="1"/>
              <p:nvPr/>
            </p:nvSpPr>
            <p:spPr>
              <a:xfrm>
                <a:off x="3627000" y="5958496"/>
                <a:ext cx="1266642" cy="464871"/>
              </a:xfrm>
              <a:prstGeom prst="rect">
                <a:avLst/>
              </a:prstGeom>
              <a:noFill/>
              <a:ln w="28575">
                <a:solidFill>
                  <a:srgbClr val="E6331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ctrlP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de-DE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e>
                    </m:ba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bar>
                      <m:barPr>
                        <m:ctrlP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e>
                    </m:bar>
                  </m:oMath>
                </a14:m>
                <a:r>
                  <a:rPr lang="de-DE" sz="2000" dirty="0"/>
                  <a:t> </a:t>
                </a:r>
              </a:p>
            </p:txBody>
          </p:sp>
        </mc:Choice>
        <mc:Fallback xmlns="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8F93C00F-AE79-3E40-A2F3-54DDB20E1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000" y="5958496"/>
                <a:ext cx="1266642" cy="4648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8575">
                <a:solidFill>
                  <a:srgbClr val="E63312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061F57D5-3E6F-F14B-B260-94A65DAFF1B7}"/>
              </a:ext>
            </a:extLst>
          </p:cNvPr>
          <p:cNvCxnSpPr>
            <a:cxnSpLocks/>
          </p:cNvCxnSpPr>
          <p:nvPr/>
        </p:nvCxnSpPr>
        <p:spPr>
          <a:xfrm>
            <a:off x="1840693" y="2897677"/>
            <a:ext cx="528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370A283D-C47C-1B45-ADCB-527C6252D0AC}"/>
              </a:ext>
            </a:extLst>
          </p:cNvPr>
          <p:cNvCxnSpPr>
            <a:cxnSpLocks/>
          </p:cNvCxnSpPr>
          <p:nvPr/>
        </p:nvCxnSpPr>
        <p:spPr>
          <a:xfrm>
            <a:off x="1827000" y="3638305"/>
            <a:ext cx="528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B5D3501E-5D42-B74E-9864-FDCA50C5D260}"/>
              </a:ext>
            </a:extLst>
          </p:cNvPr>
          <p:cNvCxnSpPr>
            <a:cxnSpLocks/>
          </p:cNvCxnSpPr>
          <p:nvPr/>
        </p:nvCxnSpPr>
        <p:spPr>
          <a:xfrm flipV="1">
            <a:off x="2346516" y="2889000"/>
            <a:ext cx="785484" cy="7493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307B0771-245B-9948-802E-5C0622104AEB}"/>
              </a:ext>
            </a:extLst>
          </p:cNvPr>
          <p:cNvCxnSpPr>
            <a:cxnSpLocks/>
          </p:cNvCxnSpPr>
          <p:nvPr/>
        </p:nvCxnSpPr>
        <p:spPr>
          <a:xfrm>
            <a:off x="2346516" y="2891941"/>
            <a:ext cx="785484" cy="7170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3ACD2621-34EA-6E4A-95F8-C4C9D772F804}"/>
              </a:ext>
            </a:extLst>
          </p:cNvPr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Kurzschlussstromberechnung</a:t>
            </a:r>
          </a:p>
        </p:txBody>
      </p:sp>
      <p:pic>
        <p:nvPicPr>
          <p:cNvPr id="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CE967C21-DEBD-7E43-9897-C0823AA8CE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117681" y="997492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19264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1">
            <a:extLst>
              <a:ext uri="{FF2B5EF4-FFF2-40B4-BE49-F238E27FC236}">
                <a16:creationId xmlns:a16="http://schemas.microsoft.com/office/drawing/2014/main" id="{4E42DF34-F35F-EE45-9B6C-A08261831055}"/>
              </a:ext>
            </a:extLst>
          </p:cNvPr>
          <p:cNvSpPr txBox="1">
            <a:spLocks/>
          </p:cNvSpPr>
          <p:nvPr/>
        </p:nvSpPr>
        <p:spPr>
          <a:xfrm>
            <a:off x="350136" y="995637"/>
            <a:ext cx="7740000" cy="634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Messung der Nullimpedanz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EA6201A-9C96-A145-B7C2-525A7E98020A}"/>
              </a:ext>
            </a:extLst>
          </p:cNvPr>
          <p:cNvSpPr/>
          <p:nvPr/>
        </p:nvSpPr>
        <p:spPr>
          <a:xfrm>
            <a:off x="5840136" y="1873192"/>
            <a:ext cx="1485000" cy="32208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53856B7A-3A35-BC44-8A4A-ED34A3478509}"/>
              </a:ext>
            </a:extLst>
          </p:cNvPr>
          <p:cNvCxnSpPr>
            <a:cxnSpLocks/>
          </p:cNvCxnSpPr>
          <p:nvPr/>
        </p:nvCxnSpPr>
        <p:spPr>
          <a:xfrm>
            <a:off x="1827000" y="2214000"/>
            <a:ext cx="4013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402096F7-65E3-7540-BA52-E118A65CD347}"/>
              </a:ext>
            </a:extLst>
          </p:cNvPr>
          <p:cNvCxnSpPr>
            <a:cxnSpLocks/>
          </p:cNvCxnSpPr>
          <p:nvPr/>
        </p:nvCxnSpPr>
        <p:spPr>
          <a:xfrm flipV="1">
            <a:off x="2232000" y="2889001"/>
            <a:ext cx="3608136" cy="86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F289CF30-DDC0-EE47-838D-82491EF0296A}"/>
              </a:ext>
            </a:extLst>
          </p:cNvPr>
          <p:cNvCxnSpPr>
            <a:cxnSpLocks/>
          </p:cNvCxnSpPr>
          <p:nvPr/>
        </p:nvCxnSpPr>
        <p:spPr>
          <a:xfrm>
            <a:off x="2232000" y="3609000"/>
            <a:ext cx="3608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40AE737-9BD9-3443-BD17-C92D96C93E9A}"/>
              </a:ext>
            </a:extLst>
          </p:cNvPr>
          <p:cNvSpPr/>
          <p:nvPr/>
        </p:nvSpPr>
        <p:spPr>
          <a:xfrm>
            <a:off x="1300693" y="1939038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73FE8AA5-B3F3-4D46-A2F6-9E9F14885745}"/>
              </a:ext>
            </a:extLst>
          </p:cNvPr>
          <p:cNvCxnSpPr>
            <a:cxnSpLocks/>
          </p:cNvCxnSpPr>
          <p:nvPr/>
        </p:nvCxnSpPr>
        <p:spPr>
          <a:xfrm>
            <a:off x="772361" y="2233192"/>
            <a:ext cx="528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433995EE-63C7-374A-BC7E-594330B45A0C}"/>
              </a:ext>
            </a:extLst>
          </p:cNvPr>
          <p:cNvCxnSpPr>
            <a:cxnSpLocks/>
          </p:cNvCxnSpPr>
          <p:nvPr/>
        </p:nvCxnSpPr>
        <p:spPr>
          <a:xfrm flipV="1">
            <a:off x="772361" y="2233192"/>
            <a:ext cx="0" cy="28608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20D27ECA-6963-B746-85EE-1D9843C7E0E1}"/>
                  </a:ext>
                </a:extLst>
              </p:cNvPr>
              <p:cNvSpPr txBox="1"/>
              <p:nvPr/>
            </p:nvSpPr>
            <p:spPr>
              <a:xfrm>
                <a:off x="1363456" y="1939038"/>
                <a:ext cx="36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20D27ECA-6963-B746-85EE-1D9843C7E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456" y="1939038"/>
                <a:ext cx="360000" cy="523220"/>
              </a:xfrm>
              <a:prstGeom prst="rect">
                <a:avLst/>
              </a:prstGeom>
              <a:blipFill>
                <a:blip r:embed="rId5"/>
                <a:stretch>
                  <a:fillRect r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6A2AAD3E-3B71-F445-9DE6-8A4704991D58}"/>
              </a:ext>
            </a:extLst>
          </p:cNvPr>
          <p:cNvCxnSpPr>
            <a:cxnSpLocks/>
          </p:cNvCxnSpPr>
          <p:nvPr/>
        </p:nvCxnSpPr>
        <p:spPr>
          <a:xfrm flipV="1">
            <a:off x="2232000" y="2214000"/>
            <a:ext cx="0" cy="1415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DC834EE6-3800-C34C-B85B-357FD6F71703}"/>
              </a:ext>
            </a:extLst>
          </p:cNvPr>
          <p:cNvCxnSpPr>
            <a:cxnSpLocks/>
          </p:cNvCxnSpPr>
          <p:nvPr/>
        </p:nvCxnSpPr>
        <p:spPr>
          <a:xfrm>
            <a:off x="657000" y="5094000"/>
            <a:ext cx="715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DD2B3768-42D6-F545-A511-783BB5FA76CA}"/>
                  </a:ext>
                </a:extLst>
              </p:cNvPr>
              <p:cNvSpPr txBox="1"/>
              <p:nvPr/>
            </p:nvSpPr>
            <p:spPr>
              <a:xfrm>
                <a:off x="2544500" y="3927287"/>
                <a:ext cx="360000" cy="464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DD2B3768-42D6-F545-A511-783BB5FA7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500" y="3927287"/>
                <a:ext cx="360000" cy="464871"/>
              </a:xfrm>
              <a:prstGeom prst="rect">
                <a:avLst/>
              </a:prstGeom>
              <a:blipFill>
                <a:blip r:embed="rId6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CC47BADA-1425-DD4D-99DE-52D0D41CDBEC}"/>
                  </a:ext>
                </a:extLst>
              </p:cNvPr>
              <p:cNvSpPr txBox="1"/>
              <p:nvPr/>
            </p:nvSpPr>
            <p:spPr>
              <a:xfrm>
                <a:off x="3918828" y="3671156"/>
                <a:ext cx="360000" cy="464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CC47BADA-1425-DD4D-99DE-52D0D41CD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28" y="3671156"/>
                <a:ext cx="360000" cy="4648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E1C00999-3F1A-2F49-8971-AD9DF909A774}"/>
                  </a:ext>
                </a:extLst>
              </p:cNvPr>
              <p:cNvSpPr txBox="1"/>
              <p:nvPr/>
            </p:nvSpPr>
            <p:spPr>
              <a:xfrm>
                <a:off x="4500228" y="928259"/>
                <a:ext cx="1453692" cy="845937"/>
              </a:xfrm>
              <a:prstGeom prst="rect">
                <a:avLst/>
              </a:prstGeom>
              <a:noFill/>
              <a:ln w="28575">
                <a:solidFill>
                  <a:srgbClr val="E6331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ba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bar>
                        </m:num>
                        <m:den>
                          <m:bar>
                            <m:bar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bar>
                        </m:den>
                      </m:f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E1C00999-3F1A-2F49-8971-AD9DF909A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228" y="928259"/>
                <a:ext cx="1453692" cy="8459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E63312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feld 53">
            <a:extLst>
              <a:ext uri="{FF2B5EF4-FFF2-40B4-BE49-F238E27FC236}">
                <a16:creationId xmlns:a16="http://schemas.microsoft.com/office/drawing/2014/main" id="{651AB718-CAF1-6A4C-A582-32BAE111446E}"/>
              </a:ext>
            </a:extLst>
          </p:cNvPr>
          <p:cNvSpPr txBox="1"/>
          <p:nvPr/>
        </p:nvSpPr>
        <p:spPr>
          <a:xfrm>
            <a:off x="6034649" y="2879331"/>
            <a:ext cx="1743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Betriebs-mittel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D7AF5A7F-7B73-8742-84C4-2943D170485E}"/>
                  </a:ext>
                </a:extLst>
              </p:cNvPr>
              <p:cNvSpPr txBox="1"/>
              <p:nvPr/>
            </p:nvSpPr>
            <p:spPr>
              <a:xfrm>
                <a:off x="1690129" y="1683550"/>
                <a:ext cx="777567" cy="466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D7AF5A7F-7B73-8742-84C4-2943D1704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129" y="1683550"/>
                <a:ext cx="777567" cy="4664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Gerade Verbindung 64">
            <a:extLst>
              <a:ext uri="{FF2B5EF4-FFF2-40B4-BE49-F238E27FC236}">
                <a16:creationId xmlns:a16="http://schemas.microsoft.com/office/drawing/2014/main" id="{A7EBB703-6ABF-0D4D-9732-874ACDDC0F51}"/>
              </a:ext>
            </a:extLst>
          </p:cNvPr>
          <p:cNvCxnSpPr>
            <a:cxnSpLocks/>
          </p:cNvCxnSpPr>
          <p:nvPr/>
        </p:nvCxnSpPr>
        <p:spPr>
          <a:xfrm flipV="1">
            <a:off x="3042000" y="3843786"/>
            <a:ext cx="0" cy="1160214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eck 73">
            <a:extLst>
              <a:ext uri="{FF2B5EF4-FFF2-40B4-BE49-F238E27FC236}">
                <a16:creationId xmlns:a16="http://schemas.microsoft.com/office/drawing/2014/main" id="{282D86E7-98CB-1A49-96C7-F178D19B9F15}"/>
              </a:ext>
            </a:extLst>
          </p:cNvPr>
          <p:cNvSpPr/>
          <p:nvPr/>
        </p:nvSpPr>
        <p:spPr>
          <a:xfrm>
            <a:off x="657000" y="5094000"/>
            <a:ext cx="7155000" cy="240696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5" name="Gerade Verbindung 74">
            <a:extLst>
              <a:ext uri="{FF2B5EF4-FFF2-40B4-BE49-F238E27FC236}">
                <a16:creationId xmlns:a16="http://schemas.microsoft.com/office/drawing/2014/main" id="{F884318D-26BD-7E49-87C3-EB4BAAEBE1C6}"/>
              </a:ext>
            </a:extLst>
          </p:cNvPr>
          <p:cNvCxnSpPr>
            <a:cxnSpLocks/>
          </p:cNvCxnSpPr>
          <p:nvPr/>
        </p:nvCxnSpPr>
        <p:spPr>
          <a:xfrm flipH="1">
            <a:off x="3663864" y="3609000"/>
            <a:ext cx="548136" cy="0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>
            <a:extLst>
              <a:ext uri="{FF2B5EF4-FFF2-40B4-BE49-F238E27FC236}">
                <a16:creationId xmlns:a16="http://schemas.microsoft.com/office/drawing/2014/main" id="{C48BFEB1-A823-8248-8390-45D5835BD606}"/>
              </a:ext>
            </a:extLst>
          </p:cNvPr>
          <p:cNvCxnSpPr>
            <a:cxnSpLocks/>
          </p:cNvCxnSpPr>
          <p:nvPr/>
        </p:nvCxnSpPr>
        <p:spPr>
          <a:xfrm flipH="1">
            <a:off x="3627000" y="2889000"/>
            <a:ext cx="597118" cy="8677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>
            <a:extLst>
              <a:ext uri="{FF2B5EF4-FFF2-40B4-BE49-F238E27FC236}">
                <a16:creationId xmlns:a16="http://schemas.microsoft.com/office/drawing/2014/main" id="{4E013910-73E5-7340-8DF4-3A9059E41A35}"/>
              </a:ext>
            </a:extLst>
          </p:cNvPr>
          <p:cNvCxnSpPr>
            <a:cxnSpLocks/>
          </p:cNvCxnSpPr>
          <p:nvPr/>
        </p:nvCxnSpPr>
        <p:spPr>
          <a:xfrm flipH="1">
            <a:off x="3644760" y="2214000"/>
            <a:ext cx="548136" cy="0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7D285000-FB88-1F48-9ADD-F8F653E7A91F}"/>
              </a:ext>
            </a:extLst>
          </p:cNvPr>
          <p:cNvCxnSpPr>
            <a:cxnSpLocks/>
          </p:cNvCxnSpPr>
          <p:nvPr/>
        </p:nvCxnSpPr>
        <p:spPr>
          <a:xfrm>
            <a:off x="772361" y="3519000"/>
            <a:ext cx="0" cy="617027"/>
          </a:xfrm>
          <a:prstGeom prst="line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ADFE840F-FC15-6046-A24A-847B70500873}"/>
                  </a:ext>
                </a:extLst>
              </p:cNvPr>
              <p:cNvSpPr txBox="1"/>
              <p:nvPr/>
            </p:nvSpPr>
            <p:spPr>
              <a:xfrm>
                <a:off x="877932" y="3594482"/>
                <a:ext cx="360000" cy="464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ADFE840F-FC15-6046-A24A-847B70500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32" y="3594482"/>
                <a:ext cx="360000" cy="464871"/>
              </a:xfrm>
              <a:prstGeom prst="rect">
                <a:avLst/>
              </a:prstGeom>
              <a:blipFill>
                <a:blip r:embed="rId10"/>
                <a:stretch>
                  <a:fillRect r="-344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feld 40">
            <a:extLst>
              <a:ext uri="{FF2B5EF4-FFF2-40B4-BE49-F238E27FC236}">
                <a16:creationId xmlns:a16="http://schemas.microsoft.com/office/drawing/2014/main" id="{11D1FC4F-8A8E-2248-841F-3DBE6BE74525}"/>
              </a:ext>
            </a:extLst>
          </p:cNvPr>
          <p:cNvSpPr txBox="1"/>
          <p:nvPr/>
        </p:nvSpPr>
        <p:spPr>
          <a:xfrm>
            <a:off x="368352" y="5510165"/>
            <a:ext cx="8118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Die Nullimpedanz kann durch individuelle Gleichungen oder durch Näherungen aus Tabellenbüchern bestimmt werden.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90DC667-6B49-094A-A204-0906A47EBE82}"/>
              </a:ext>
            </a:extLst>
          </p:cNvPr>
          <p:cNvSpPr txBox="1"/>
          <p:nvPr/>
        </p:nvSpPr>
        <p:spPr>
          <a:xfrm>
            <a:off x="1523668" y="136377"/>
            <a:ext cx="74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Kurzschlussstromberechnung</a:t>
            </a:r>
          </a:p>
        </p:txBody>
      </p:sp>
      <p:pic>
        <p:nvPicPr>
          <p:cNvPr id="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C8A39877-2E8E-644F-AEDC-8E52D220D9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045909" y="906716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9364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">
            <a:extLst>
              <a:ext uri="{FF2B5EF4-FFF2-40B4-BE49-F238E27FC236}">
                <a16:creationId xmlns:a16="http://schemas.microsoft.com/office/drawing/2014/main" id="{BA9A3222-2376-0E43-939D-F057CEB6B49B}"/>
              </a:ext>
            </a:extLst>
          </p:cNvPr>
          <p:cNvSpPr txBox="1">
            <a:spLocks/>
          </p:cNvSpPr>
          <p:nvPr/>
        </p:nvSpPr>
        <p:spPr>
          <a:xfrm>
            <a:off x="3177000" y="2214000"/>
            <a:ext cx="5343332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3600" dirty="0"/>
              <a:t>Vielen Dank!</a:t>
            </a:r>
          </a:p>
        </p:txBody>
      </p:sp>
      <p:pic>
        <p:nvPicPr>
          <p:cNvPr id="6" name="Bild 32">
            <a:extLst>
              <a:ext uri="{FF2B5EF4-FFF2-40B4-BE49-F238E27FC236}">
                <a16:creationId xmlns:a16="http://schemas.microsoft.com/office/drawing/2014/main" id="{73B8F8A8-7FAF-2F42-AD26-B80B592914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4" r="20074"/>
          <a:stretch>
            <a:fillRect/>
          </a:stretch>
        </p:blipFill>
        <p:spPr bwMode="auto">
          <a:xfrm>
            <a:off x="342001" y="3249001"/>
            <a:ext cx="3870000" cy="282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1">
            <a:extLst>
              <a:ext uri="{FF2B5EF4-FFF2-40B4-BE49-F238E27FC236}">
                <a16:creationId xmlns:a16="http://schemas.microsoft.com/office/drawing/2014/main" id="{EDF89D5B-103C-5A4A-95AD-C76AF49A1DD6}"/>
              </a:ext>
            </a:extLst>
          </p:cNvPr>
          <p:cNvSpPr txBox="1">
            <a:spLocks/>
          </p:cNvSpPr>
          <p:nvPr/>
        </p:nvSpPr>
        <p:spPr>
          <a:xfrm>
            <a:off x="4527001" y="3249001"/>
            <a:ext cx="3420000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2000" dirty="0"/>
              <a:t>Jens Teuscher (Dr.-Ing.)</a:t>
            </a:r>
          </a:p>
          <a:p>
            <a:pPr fontAlgn="auto">
              <a:spcAft>
                <a:spcPts val="0"/>
              </a:spcAft>
              <a:buClr>
                <a:srgbClr val="E63312"/>
              </a:buClr>
            </a:pPr>
            <a:endParaRPr lang="de-DE" sz="2000" dirty="0"/>
          </a:p>
        </p:txBody>
      </p:sp>
      <p:sp>
        <p:nvSpPr>
          <p:cNvPr id="9" name="Shape 5201">
            <a:extLst>
              <a:ext uri="{FF2B5EF4-FFF2-40B4-BE49-F238E27FC236}">
                <a16:creationId xmlns:a16="http://schemas.microsoft.com/office/drawing/2014/main" id="{F3AB4021-3D25-934B-B2E4-C33C20B03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001" y="3699001"/>
            <a:ext cx="4374574" cy="1485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40"/>
              </a:spcAft>
              <a:tabLst>
                <a:tab pos="230282" algn="l"/>
              </a:tabLst>
            </a:pPr>
            <a:r>
              <a:rPr lang="de-DE" sz="16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Technische Universität Chemnitz</a:t>
            </a:r>
          </a:p>
          <a:p>
            <a:pPr>
              <a:spcAft>
                <a:spcPts val="640"/>
              </a:spcAft>
              <a:tabLst>
                <a:tab pos="230282" algn="l"/>
              </a:tabLst>
            </a:pPr>
            <a:r>
              <a:rPr lang="de-DE" sz="16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Fakultät für Elektrotechnik und Informationstechnik</a:t>
            </a:r>
          </a:p>
          <a:p>
            <a:pPr>
              <a:spcAft>
                <a:spcPts val="640"/>
              </a:spcAft>
              <a:tabLst>
                <a:tab pos="230282" algn="l"/>
              </a:tabLst>
            </a:pPr>
            <a:r>
              <a:rPr lang="de-DE" sz="16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Professur Energie- und Hochspannungstechnik</a:t>
            </a:r>
          </a:p>
          <a:p>
            <a:pPr>
              <a:spcAft>
                <a:spcPts val="640"/>
              </a:spcAft>
              <a:tabLst>
                <a:tab pos="230282" algn="l"/>
              </a:tabLst>
            </a:pPr>
            <a:r>
              <a:rPr lang="de-DE" sz="16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09107 Chemnitz</a:t>
            </a:r>
          </a:p>
        </p:txBody>
      </p:sp>
      <p:sp>
        <p:nvSpPr>
          <p:cNvPr id="10" name="Shape 5201">
            <a:extLst>
              <a:ext uri="{FF2B5EF4-FFF2-40B4-BE49-F238E27FC236}">
                <a16:creationId xmlns:a16="http://schemas.microsoft.com/office/drawing/2014/main" id="{80514078-D6DC-7341-8556-7AD4F5E5194E}"/>
              </a:ext>
            </a:extLst>
          </p:cNvPr>
          <p:cNvSpPr txBox="1">
            <a:spLocks/>
          </p:cNvSpPr>
          <p:nvPr/>
        </p:nvSpPr>
        <p:spPr>
          <a:xfrm>
            <a:off x="4617000" y="5581638"/>
            <a:ext cx="5517501" cy="68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1pPr>
            <a:lvl2pPr indent="2286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2pPr>
            <a:lvl3pPr indent="4572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3pPr>
            <a:lvl4pPr indent="6858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4pPr>
            <a:lvl5pPr indent="9144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5pPr>
            <a:lvl6pPr indent="11430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6pPr>
            <a:lvl7pPr indent="13716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7pPr>
            <a:lvl8pPr indent="16002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8pPr>
            <a:lvl9pPr indent="18288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9pPr>
          </a:lstStyle>
          <a:p>
            <a:pPr algn="l">
              <a:spcAft>
                <a:spcPts val="640"/>
              </a:spcAft>
              <a:tabLst>
                <a:tab pos="230282" algn="l"/>
              </a:tabLst>
            </a:pP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E-Mail:		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jens.teuscher@etit.tu-chemnitz.de</a:t>
            </a:r>
            <a:endParaRPr lang="it-IT" sz="1600" dirty="0">
              <a:solidFill>
                <a:schemeClr val="bg1">
                  <a:lumMod val="1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l">
              <a:spcAft>
                <a:spcPts val="640"/>
              </a:spcAft>
              <a:tabLst>
                <a:tab pos="230282" algn="l"/>
              </a:tabLst>
            </a:pP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Telefon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:	+49 (0) 371 531 - 37752</a:t>
            </a:r>
          </a:p>
        </p:txBody>
      </p:sp>
      <p:pic>
        <p:nvPicPr>
          <p:cNvPr id="8" name="Bild 4" descr="Bild1.jpg">
            <a:extLst>
              <a:ext uri="{FF2B5EF4-FFF2-40B4-BE49-F238E27FC236}">
                <a16:creationId xmlns:a16="http://schemas.microsoft.com/office/drawing/2014/main" id="{C01A4062-518D-8C42-9BEA-67F75CED02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000"/>
            <a:ext cx="9144000" cy="1170000"/>
          </a:xfrm>
          <a:prstGeom prst="rect">
            <a:avLst/>
          </a:prstGeom>
        </p:spPr>
      </p:pic>
      <p:pic>
        <p:nvPicPr>
          <p:cNvPr id="3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1F245602-E21C-FB4D-BC5A-A90F4805DD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88775" y="1997823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2983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tart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lgefolien mit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lgefolien ohne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04_Maschinenbau_ppt2</Template>
  <TotalTime>0</TotalTime>
  <Words>186</Words>
  <Application>Microsoft Macintosh PowerPoint</Application>
  <PresentationFormat>Bildschirmpräsentation (4:3)</PresentationFormat>
  <Paragraphs>74</Paragraphs>
  <Slides>8</Slides>
  <Notes>8</Notes>
  <HiddenSlides>0</HiddenSlides>
  <MMClips>8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20" baseType="lpstr">
      <vt:lpstr>Arial</vt:lpstr>
      <vt:lpstr>Wingdings</vt:lpstr>
      <vt:lpstr>Roboto Condensed Light</vt:lpstr>
      <vt:lpstr>Roboto Condensed</vt:lpstr>
      <vt:lpstr>Lato Light</vt:lpstr>
      <vt:lpstr>Times New Roman</vt:lpstr>
      <vt:lpstr>Calibri</vt:lpstr>
      <vt:lpstr>Roboto Condensed bold</vt:lpstr>
      <vt:lpstr>Cambria Math</vt:lpstr>
      <vt:lpstr>Startfolie</vt:lpstr>
      <vt:lpstr>Folgefolien mit Logo</vt:lpstr>
      <vt:lpstr>Folgefolien ohne Logo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TU Chemnitz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 Kaltofen</dc:creator>
  <cp:lastModifiedBy>Microsoft Office-Benutzer</cp:lastModifiedBy>
  <cp:revision>338</cp:revision>
  <cp:lastPrinted>2020-04-07T09:33:07Z</cp:lastPrinted>
  <dcterms:created xsi:type="dcterms:W3CDTF">2014-01-29T06:28:10Z</dcterms:created>
  <dcterms:modified xsi:type="dcterms:W3CDTF">2020-07-05T12:05:00Z</dcterms:modified>
</cp:coreProperties>
</file>