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65"/>
  </p:normalViewPr>
  <p:slideViewPr>
    <p:cSldViewPr snapToGrid="0" snapToObjects="1">
      <p:cViewPr varScale="1">
        <p:scale>
          <a:sx n="114" d="100"/>
          <a:sy n="114" d="100"/>
        </p:scale>
        <p:origin x="4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11/18/18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11/18/18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11/18/18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11/18/18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11/18/18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11/18/18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11/18/18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11/18/18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11/18/18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11/18/18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11/18/18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11/18/18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ildungsportal.sachsen.de/opal/FolderResource/11924963335/Kursdateien/kompetenz3.htm" TargetMode="External"/><Relationship Id="rId2" Type="http://schemas.openxmlformats.org/officeDocument/2006/relationships/hyperlink" Target="https://bildungsportal.sachsen.de/opal/FolderResource/11924963335/kompetenz1.htm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learning.mozilla.org/en-US/web-literacy" TargetMode="External"/><Relationship Id="rId4" Type="http://schemas.openxmlformats.org/officeDocument/2006/relationships/hyperlink" Target="https://bildungsportal.sachsen.de/opal/FolderResource/11924963335/Internetquellen/internetquellen/bewertung_internetquellen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79D46D-91C3-0647-89C9-0B7D79B923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7" y="1968600"/>
            <a:ext cx="9068586" cy="2590800"/>
          </a:xfrm>
        </p:spPr>
        <p:txBody>
          <a:bodyPr/>
          <a:lstStyle/>
          <a:p>
            <a:br>
              <a:rPr lang="pl-PL" sz="5400" b="1" dirty="0">
                <a:solidFill>
                  <a:schemeClr val="bg2">
                    <a:lumMod val="90000"/>
                  </a:schemeClr>
                </a:solidFill>
                <a:latin typeface="Apple Color Emoji" pitchFamily="2" charset="0"/>
                <a:ea typeface="Apple Color Emoji" pitchFamily="2" charset="0"/>
              </a:rPr>
            </a:br>
            <a:r>
              <a:rPr lang="pl-PL" b="1" dirty="0" err="1">
                <a:solidFill>
                  <a:schemeClr val="bg2">
                    <a:lumMod val="90000"/>
                  </a:schemeClr>
                </a:solidFill>
                <a:latin typeface="Apple Color Emoji" pitchFamily="2" charset="0"/>
                <a:ea typeface="Apple Color Emoji" pitchFamily="2" charset="0"/>
              </a:rPr>
              <a:t>Medienkompetenz</a:t>
            </a:r>
            <a:br>
              <a:rPr lang="pl-PL" b="1" dirty="0"/>
            </a:br>
            <a:r>
              <a:rPr lang="de-DE" sz="1800" dirty="0">
                <a:solidFill>
                  <a:schemeClr val="bg2">
                    <a:lumMod val="75000"/>
                  </a:schemeClr>
                </a:solidFill>
              </a:rPr>
              <a:t>Präsentation von </a:t>
            </a:r>
            <a:r>
              <a:rPr lang="de-DE" sz="1800" dirty="0" err="1">
                <a:solidFill>
                  <a:schemeClr val="bg2">
                    <a:lumMod val="75000"/>
                  </a:schemeClr>
                </a:solidFill>
              </a:rPr>
              <a:t>Michalina</a:t>
            </a:r>
            <a:r>
              <a:rPr lang="de-DE" sz="1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bg2">
                    <a:lumMod val="75000"/>
                  </a:schemeClr>
                </a:solidFill>
              </a:rPr>
              <a:t>Mokot</a:t>
            </a:r>
            <a:endParaRPr lang="pl-PL" sz="1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056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547156E8-094C-9B43-965B-6098F9339064}"/>
              </a:ext>
            </a:extLst>
          </p:cNvPr>
          <p:cNvSpPr/>
          <p:nvPr/>
        </p:nvSpPr>
        <p:spPr>
          <a:xfrm>
            <a:off x="1048215" y="758283"/>
            <a:ext cx="993573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de-DE" sz="4400" b="1" dirty="0">
                <a:solidFill>
                  <a:schemeClr val="bg2">
                    <a:lumMod val="50000"/>
                  </a:schemeClr>
                </a:solidFill>
                <a:latin typeface="Time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Medienkompetenz als eine Lernaufgabe </a:t>
            </a:r>
          </a:p>
          <a:p>
            <a:pPr algn="just">
              <a:spcAft>
                <a:spcPts val="0"/>
              </a:spcAft>
            </a:pPr>
            <a:endParaRPr lang="de-DE" b="1" dirty="0">
              <a:solidFill>
                <a:srgbClr val="333333"/>
              </a:solidFill>
              <a:latin typeface="Times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de-DE" sz="2800" dirty="0">
              <a:solidFill>
                <a:srgbClr val="333333"/>
              </a:solidFill>
              <a:latin typeface="Times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de-DE" sz="2800" dirty="0">
                <a:solidFill>
                  <a:srgbClr val="333333"/>
                </a:solidFill>
                <a:latin typeface="Time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Medienkompetenz bezeichnet man als die Fähigkeit, in die Welt aktiv aneignender Weise auch alle Arten von Medien für das Kommunikations- und Handlungsrepertoire von Menschen einzusetzen. </a:t>
            </a:r>
          </a:p>
          <a:p>
            <a:pPr algn="ctr">
              <a:spcAft>
                <a:spcPts val="0"/>
              </a:spcAft>
            </a:pPr>
            <a:endParaRPr lang="de-DE" sz="2800" dirty="0">
              <a:solidFill>
                <a:srgbClr val="333333"/>
              </a:solidFill>
              <a:latin typeface="Times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de-DE" sz="2800" dirty="0">
              <a:solidFill>
                <a:srgbClr val="333333"/>
              </a:solidFill>
              <a:latin typeface="Times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de" sz="2000" dirty="0">
                <a:latin typeface="Times" pitchFamily="2" charset="0"/>
              </a:rPr>
              <a:t>(</a:t>
            </a:r>
            <a:r>
              <a:rPr lang="de" sz="2000" dirty="0" err="1">
                <a:latin typeface="Times" pitchFamily="2" charset="0"/>
              </a:rPr>
              <a:t>Baacke</a:t>
            </a:r>
            <a:r>
              <a:rPr lang="de" sz="2000" dirty="0">
                <a:latin typeface="Times" pitchFamily="2" charset="0"/>
              </a:rPr>
              <a:t>, Dieter: Medienkompetenz als Netzwerk. Reichweite und Fokussierung eines Begriffs, der </a:t>
            </a:r>
            <a:r>
              <a:rPr lang="de" sz="2000">
                <a:latin typeface="Times" pitchFamily="2" charset="0"/>
              </a:rPr>
              <a:t>Konjunktur hat. </a:t>
            </a:r>
            <a:r>
              <a:rPr lang="de" sz="2000" dirty="0">
                <a:latin typeface="Times" pitchFamily="2" charset="0"/>
              </a:rPr>
              <a:t>In: </a:t>
            </a:r>
            <a:r>
              <a:rPr lang="de" sz="2000" dirty="0" err="1">
                <a:latin typeface="Times" pitchFamily="2" charset="0"/>
              </a:rPr>
              <a:t>medien</a:t>
            </a:r>
            <a:r>
              <a:rPr lang="de" sz="2000" dirty="0">
                <a:latin typeface="Times" pitchFamily="2" charset="0"/>
              </a:rPr>
              <a:t> praktisch 2/96, Seite 4­10)</a:t>
            </a:r>
            <a:endParaRPr lang="pl-PL" sz="2000" dirty="0"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519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C2235938-349F-A047-A05B-EB6D3C977734}"/>
              </a:ext>
            </a:extLst>
          </p:cNvPr>
          <p:cNvSpPr/>
          <p:nvPr/>
        </p:nvSpPr>
        <p:spPr>
          <a:xfrm>
            <a:off x="1136443" y="411924"/>
            <a:ext cx="9919114" cy="938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  <a:latin typeface="Time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Medienkompetenz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  <a:latin typeface="Time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  <a:latin typeface="Time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vier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  <a:latin typeface="Time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  <a:latin typeface="Time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Dimensionen</a:t>
            </a:r>
            <a:endParaRPr lang="en-US" sz="4400" dirty="0">
              <a:solidFill>
                <a:schemeClr val="bg2">
                  <a:lumMod val="50000"/>
                </a:schemeClr>
              </a:solidFill>
              <a:latin typeface="Times" pitchFamily="2" charset="0"/>
              <a:cs typeface="Times New Roman" panose="02020603050405020304" pitchFamily="18" charset="0"/>
            </a:endParaRPr>
          </a:p>
          <a:p>
            <a:pPr lvl="1" algn="just"/>
            <a:endParaRPr lang="de-DE" sz="2000" b="1" dirty="0">
              <a:latin typeface="Times" pitchFamily="2" charset="0"/>
            </a:endParaRPr>
          </a:p>
          <a:p>
            <a:pPr lvl="1" algn="just"/>
            <a:r>
              <a:rPr lang="de-DE" sz="2000" b="1" dirty="0">
                <a:latin typeface="Times" pitchFamily="2" charset="0"/>
              </a:rPr>
              <a:t>1. Medienkritik </a:t>
            </a:r>
            <a:r>
              <a:rPr lang="de-DE" sz="2000" dirty="0">
                <a:latin typeface="Times" pitchFamily="2" charset="0"/>
              </a:rPr>
              <a:t>(welches Medium für welchen Zweck ist das richtige)</a:t>
            </a:r>
          </a:p>
          <a:p>
            <a:pPr marL="742950" lvl="1" indent="-285750" algn="just">
              <a:buFont typeface="Wingdings" pitchFamily="2" charset="2"/>
              <a:buChar char="v"/>
            </a:pPr>
            <a:r>
              <a:rPr lang="de-DE" sz="2000" dirty="0">
                <a:latin typeface="Times" pitchFamily="2" charset="0"/>
              </a:rPr>
              <a:t>analytisch</a:t>
            </a:r>
          </a:p>
          <a:p>
            <a:pPr marL="742950" lvl="1" indent="-285750" algn="just">
              <a:buFont typeface="Wingdings" pitchFamily="2" charset="2"/>
              <a:buChar char="v"/>
            </a:pPr>
            <a:r>
              <a:rPr lang="de-DE" sz="2000" dirty="0">
                <a:latin typeface="Times" pitchFamily="2" charset="0"/>
              </a:rPr>
              <a:t>reflexiv</a:t>
            </a:r>
          </a:p>
          <a:p>
            <a:pPr marL="742950" lvl="1" indent="-285750" algn="just">
              <a:buFont typeface="Wingdings" pitchFamily="2" charset="2"/>
              <a:buChar char="v"/>
            </a:pPr>
            <a:r>
              <a:rPr lang="de-DE" sz="2000" dirty="0">
                <a:latin typeface="Times" pitchFamily="2" charset="0"/>
              </a:rPr>
              <a:t>ethisch</a:t>
            </a:r>
          </a:p>
          <a:p>
            <a:pPr lvl="1" algn="just"/>
            <a:br>
              <a:rPr lang="de" sz="2000" dirty="0">
                <a:latin typeface="Times" pitchFamily="2" charset="0"/>
              </a:rPr>
            </a:br>
            <a:r>
              <a:rPr lang="de-DE" sz="2000" b="1" dirty="0">
                <a:latin typeface="Times" pitchFamily="2" charset="0"/>
              </a:rPr>
              <a:t>2. Medienkunde </a:t>
            </a:r>
            <a:r>
              <a:rPr lang="de-DE" sz="2000" dirty="0">
                <a:latin typeface="Times" pitchFamily="2" charset="0"/>
              </a:rPr>
              <a:t>(„technisches“ Alltagswissen)</a:t>
            </a:r>
          </a:p>
          <a:p>
            <a:pPr marL="800100" lvl="1" indent="-342900" algn="just">
              <a:buFont typeface="Wingdings" pitchFamily="2" charset="2"/>
              <a:buChar char="v"/>
            </a:pPr>
            <a:r>
              <a:rPr lang="de-DE" sz="2000" dirty="0">
                <a:latin typeface="Times" pitchFamily="2" charset="0"/>
              </a:rPr>
              <a:t>informativ (theoretisches Wissen über Strukturen und Abläufe)</a:t>
            </a:r>
          </a:p>
          <a:p>
            <a:pPr marL="800100" lvl="1" indent="-342900" algn="just">
              <a:buFont typeface="Wingdings" pitchFamily="2" charset="2"/>
              <a:buChar char="v"/>
            </a:pPr>
            <a:r>
              <a:rPr lang="de-DE" sz="2000" dirty="0">
                <a:latin typeface="Times" pitchFamily="2" charset="0"/>
              </a:rPr>
              <a:t>instrumentell-qualifikatorisch (praktische Handhabung)</a:t>
            </a:r>
          </a:p>
          <a:p>
            <a:pPr algn="just"/>
            <a:r>
              <a:rPr lang="de-DE" sz="2000" dirty="0">
                <a:latin typeface="Times" pitchFamily="2" charset="0"/>
              </a:rPr>
              <a:t>	</a:t>
            </a:r>
          </a:p>
          <a:p>
            <a:pPr algn="just"/>
            <a:r>
              <a:rPr lang="de-DE" sz="2000" dirty="0">
                <a:latin typeface="Times" pitchFamily="2" charset="0"/>
              </a:rPr>
              <a:t>	</a:t>
            </a:r>
            <a:r>
              <a:rPr lang="de-DE" sz="2000" b="1" dirty="0">
                <a:latin typeface="Times" pitchFamily="2" charset="0"/>
              </a:rPr>
              <a:t>3. Mediennutzung</a:t>
            </a:r>
          </a:p>
          <a:p>
            <a:pPr marL="800100" lvl="1" indent="-342900" algn="just">
              <a:buFont typeface="Wingdings" pitchFamily="2" charset="2"/>
              <a:buChar char="v"/>
            </a:pPr>
            <a:r>
              <a:rPr lang="de-DE" sz="2000" dirty="0">
                <a:latin typeface="Times" pitchFamily="2" charset="0"/>
              </a:rPr>
              <a:t>rezeptiv (anwenden)</a:t>
            </a:r>
          </a:p>
          <a:p>
            <a:pPr marL="800100" lvl="1" indent="-342900" algn="just">
              <a:buFont typeface="Wingdings" pitchFamily="2" charset="2"/>
              <a:buChar char="v"/>
            </a:pPr>
            <a:r>
              <a:rPr lang="de-DE" sz="2000" dirty="0">
                <a:latin typeface="Times" pitchFamily="2" charset="0"/>
              </a:rPr>
              <a:t>interaktiv (anbieten)</a:t>
            </a:r>
          </a:p>
          <a:p>
            <a:pPr marL="800100" lvl="1" indent="-342900" algn="just">
              <a:buFont typeface="Wingdings" pitchFamily="2" charset="2"/>
              <a:buChar char="v"/>
            </a:pPr>
            <a:endParaRPr lang="de-DE" sz="2000" b="1" dirty="0">
              <a:latin typeface="Times" pitchFamily="2" charset="0"/>
            </a:endParaRPr>
          </a:p>
          <a:p>
            <a:pPr lvl="1" algn="just"/>
            <a:r>
              <a:rPr lang="de-DE" sz="2000" b="1" dirty="0">
                <a:latin typeface="Times" pitchFamily="2" charset="0"/>
              </a:rPr>
              <a:t>4. </a:t>
            </a:r>
            <a:r>
              <a:rPr lang="en-US" b="1" dirty="0" err="1">
                <a:latin typeface="Times" pitchFamily="2" charset="0"/>
              </a:rPr>
              <a:t>Mediengestaltung</a:t>
            </a:r>
            <a:r>
              <a:rPr lang="pl-PL" sz="2000" b="1" dirty="0">
                <a:latin typeface="Times" pitchFamily="2" charset="0"/>
              </a:rPr>
              <a:t> </a:t>
            </a:r>
          </a:p>
          <a:p>
            <a:pPr marL="800100" lvl="1" indent="-342900" algn="just">
              <a:buFont typeface="Wingdings" pitchFamily="2" charset="2"/>
              <a:buChar char="v"/>
            </a:pPr>
            <a:r>
              <a:rPr lang="de-DE" sz="2000" dirty="0">
                <a:latin typeface="Times" pitchFamily="2" charset="0"/>
              </a:rPr>
              <a:t>innovativ</a:t>
            </a:r>
          </a:p>
          <a:p>
            <a:pPr marL="800100" lvl="1" indent="-342900" algn="just">
              <a:buFont typeface="Wingdings" pitchFamily="2" charset="2"/>
              <a:buChar char="v"/>
            </a:pPr>
            <a:r>
              <a:rPr lang="de-DE" sz="2000" dirty="0">
                <a:latin typeface="Times" pitchFamily="2" charset="0"/>
              </a:rPr>
              <a:t>kreativ</a:t>
            </a:r>
          </a:p>
          <a:p>
            <a:endParaRPr lang="de" sz="4400" dirty="0"/>
          </a:p>
          <a:p>
            <a:endParaRPr lang="en-US" sz="4400" dirty="0">
              <a:solidFill>
                <a:schemeClr val="bg2">
                  <a:lumMod val="50000"/>
                </a:schemeClr>
              </a:solidFill>
              <a:latin typeface="Times" pitchFamily="2" charset="0"/>
              <a:cs typeface="Times New Roman" panose="02020603050405020304" pitchFamily="18" charset="0"/>
            </a:endParaRPr>
          </a:p>
          <a:p>
            <a:endParaRPr lang="en-US" sz="4400" dirty="0">
              <a:solidFill>
                <a:schemeClr val="bg2">
                  <a:lumMod val="50000"/>
                </a:schemeClr>
              </a:solidFill>
              <a:latin typeface="Times" pitchFamily="2" charset="0"/>
              <a:cs typeface="Times New Roman" panose="02020603050405020304" pitchFamily="18" charset="0"/>
            </a:endParaRPr>
          </a:p>
          <a:p>
            <a:endParaRPr lang="en-US" sz="4400" dirty="0">
              <a:solidFill>
                <a:schemeClr val="bg2">
                  <a:lumMod val="50000"/>
                </a:schemeClr>
              </a:solidFill>
              <a:latin typeface="Times" pitchFamily="2" charset="0"/>
              <a:cs typeface="Times New Roman" panose="02020603050405020304" pitchFamily="18" charset="0"/>
            </a:endParaRPr>
          </a:p>
          <a:p>
            <a:r>
              <a:rPr lang="pl-PL" sz="4400" dirty="0">
                <a:solidFill>
                  <a:schemeClr val="bg2">
                    <a:lumMod val="50000"/>
                  </a:schemeClr>
                </a:solidFill>
                <a:latin typeface="Times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9828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FABE1965-0F97-8E4C-ABDE-93269AE4D754}"/>
              </a:ext>
            </a:extLst>
          </p:cNvPr>
          <p:cNvSpPr/>
          <p:nvPr/>
        </p:nvSpPr>
        <p:spPr>
          <a:xfrm>
            <a:off x="813513" y="487347"/>
            <a:ext cx="10564974" cy="6617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840"/>
              </a:spcAft>
            </a:pP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  <a:latin typeface="Time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Bestandteile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Time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von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  <a:latin typeface="Time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Medienkompetenz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Time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  <a:latin typeface="Time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nach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Time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Werner Sacher</a:t>
            </a:r>
          </a:p>
          <a:p>
            <a:pPr marL="342900" lvl="0" indent="-342900">
              <a:lnSpc>
                <a:spcPct val="115000"/>
              </a:lnSpc>
              <a:spcAft>
                <a:spcPts val="840"/>
              </a:spcAft>
              <a:buFont typeface="Wingdings" pitchFamily="2" charset="2"/>
              <a:buChar char="v"/>
            </a:pPr>
            <a:r>
              <a:rPr lang="en-US" sz="2100" dirty="0" err="1">
                <a:latin typeface="Times" pitchFamily="2" charset="0"/>
              </a:rPr>
              <a:t>Medienliteralität</a:t>
            </a:r>
            <a:r>
              <a:rPr lang="pl-PL" sz="2100" dirty="0">
                <a:latin typeface="Times" pitchFamily="2" charset="0"/>
              </a:rPr>
              <a:t> </a:t>
            </a:r>
          </a:p>
          <a:p>
            <a:pPr marL="285750" indent="-285750" algn="just">
              <a:lnSpc>
                <a:spcPct val="115000"/>
              </a:lnSpc>
              <a:spcAft>
                <a:spcPts val="840"/>
              </a:spcAft>
              <a:buFont typeface="Wingdings" pitchFamily="2" charset="2"/>
              <a:buChar char="v"/>
            </a:pPr>
            <a:r>
              <a:rPr lang="en-US" sz="2100" dirty="0" err="1">
                <a:latin typeface="Times" pitchFamily="2" charset="0"/>
              </a:rPr>
              <a:t>Vermeiden</a:t>
            </a:r>
            <a:r>
              <a:rPr lang="en-US" sz="2100" dirty="0">
                <a:latin typeface="Times" pitchFamily="2" charset="0"/>
              </a:rPr>
              <a:t> der </a:t>
            </a:r>
            <a:r>
              <a:rPr lang="en-US" sz="2100" dirty="0" err="1">
                <a:latin typeface="Times" pitchFamily="2" charset="0"/>
              </a:rPr>
              <a:t>natürlichen</a:t>
            </a:r>
            <a:r>
              <a:rPr lang="en-US" sz="2100" dirty="0">
                <a:latin typeface="Times" pitchFamily="2" charset="0"/>
              </a:rPr>
              <a:t> </a:t>
            </a:r>
            <a:r>
              <a:rPr lang="en-US" sz="2100" dirty="0" err="1">
                <a:latin typeface="Times" pitchFamily="2" charset="0"/>
              </a:rPr>
              <a:t>Tendenz</a:t>
            </a:r>
            <a:r>
              <a:rPr lang="en-US" sz="2100" dirty="0">
                <a:latin typeface="Times" pitchFamily="2" charset="0"/>
              </a:rPr>
              <a:t>, </a:t>
            </a:r>
            <a:r>
              <a:rPr lang="en-US" sz="2100" dirty="0" err="1">
                <a:latin typeface="Times" pitchFamily="2" charset="0"/>
              </a:rPr>
              <a:t>nur</a:t>
            </a:r>
            <a:r>
              <a:rPr lang="en-US" sz="2100" dirty="0">
                <a:latin typeface="Times" pitchFamily="2" charset="0"/>
              </a:rPr>
              <a:t> die </a:t>
            </a:r>
            <a:r>
              <a:rPr lang="en-US" sz="2100" dirty="0" err="1">
                <a:latin typeface="Times" pitchFamily="2" charset="0"/>
              </a:rPr>
              <a:t>Oberflächenschicht</a:t>
            </a:r>
            <a:r>
              <a:rPr lang="en-US" sz="2100" dirty="0">
                <a:latin typeface="Times" pitchFamily="2" charset="0"/>
              </a:rPr>
              <a:t> der Information </a:t>
            </a:r>
            <a:r>
              <a:rPr lang="en-US" sz="2100" dirty="0" err="1">
                <a:latin typeface="Times" pitchFamily="2" charset="0"/>
              </a:rPr>
              <a:t>zur</a:t>
            </a:r>
            <a:r>
              <a:rPr lang="en-US" sz="2100" dirty="0">
                <a:latin typeface="Times" pitchFamily="2" charset="0"/>
              </a:rPr>
              <a:t> </a:t>
            </a:r>
            <a:r>
              <a:rPr lang="en-US" sz="2100" dirty="0" err="1">
                <a:latin typeface="Times" pitchFamily="2" charset="0"/>
              </a:rPr>
              <a:t>Kenntnis</a:t>
            </a:r>
            <a:r>
              <a:rPr lang="en-US" sz="2100" dirty="0">
                <a:latin typeface="Times" pitchFamily="2" charset="0"/>
              </a:rPr>
              <a:t> </a:t>
            </a:r>
            <a:r>
              <a:rPr lang="en-US" sz="2100" dirty="0" err="1">
                <a:latin typeface="Times" pitchFamily="2" charset="0"/>
              </a:rPr>
              <a:t>zu</a:t>
            </a:r>
            <a:r>
              <a:rPr lang="en-US" sz="2100" dirty="0">
                <a:latin typeface="Times" pitchFamily="2" charset="0"/>
              </a:rPr>
              <a:t> </a:t>
            </a:r>
            <a:r>
              <a:rPr lang="en-US" sz="2100" dirty="0" err="1">
                <a:latin typeface="Times" pitchFamily="2" charset="0"/>
              </a:rPr>
              <a:t>nehmen</a:t>
            </a:r>
            <a:endParaRPr lang="pl-PL" sz="2100" dirty="0">
              <a:latin typeface="Times" pitchFamily="2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840"/>
              </a:spcAft>
              <a:buFont typeface="Wingdings" pitchFamily="2" charset="2"/>
              <a:buChar char="v"/>
            </a:pPr>
            <a:r>
              <a:rPr lang="pl-PL" sz="2100" dirty="0" err="1">
                <a:latin typeface="Times" pitchFamily="2" charset="0"/>
              </a:rPr>
              <a:t>Interaktions-Kompetenz</a:t>
            </a:r>
            <a:r>
              <a:rPr lang="pl-PL" sz="2100" dirty="0">
                <a:latin typeface="Times" pitchFamily="2" charset="0"/>
              </a:rPr>
              <a:t> (</a:t>
            </a:r>
            <a:r>
              <a:rPr lang="pl-PL" sz="2100" dirty="0" err="1">
                <a:latin typeface="Times" pitchFamily="2" charset="0"/>
              </a:rPr>
              <a:t>Thematische</a:t>
            </a:r>
            <a:r>
              <a:rPr lang="pl-PL" sz="2100" dirty="0">
                <a:latin typeface="Times" pitchFamily="2" charset="0"/>
              </a:rPr>
              <a:t> </a:t>
            </a:r>
            <a:r>
              <a:rPr lang="pl-PL" sz="2100" dirty="0" err="1">
                <a:latin typeface="Times" pitchFamily="2" charset="0"/>
              </a:rPr>
              <a:t>Interaktions-Kompetenz</a:t>
            </a:r>
            <a:r>
              <a:rPr lang="pl-PL" sz="2100" dirty="0">
                <a:latin typeface="Times" pitchFamily="2" charset="0"/>
              </a:rPr>
              <a:t>; </a:t>
            </a:r>
            <a:r>
              <a:rPr lang="pl-PL" sz="2100" dirty="0" err="1">
                <a:latin typeface="Times" pitchFamily="2" charset="0"/>
              </a:rPr>
              <a:t>Modalitäts-Interaktions-Kompetenz</a:t>
            </a:r>
            <a:r>
              <a:rPr lang="pl-PL" sz="2100" dirty="0">
                <a:latin typeface="Times" pitchFamily="2" charset="0"/>
              </a:rPr>
              <a:t>; </a:t>
            </a:r>
            <a:r>
              <a:rPr lang="pl-PL" sz="2100" dirty="0" err="1">
                <a:latin typeface="Times" pitchFamily="2" charset="0"/>
              </a:rPr>
              <a:t>Codierungs-Interaktions-Kompetenz</a:t>
            </a:r>
            <a:r>
              <a:rPr lang="pl-PL" sz="2100" dirty="0">
                <a:latin typeface="Times" pitchFamily="2" charset="0"/>
              </a:rPr>
              <a:t>; </a:t>
            </a:r>
            <a:r>
              <a:rPr lang="pl-PL" sz="2100" dirty="0" err="1">
                <a:latin typeface="Times" pitchFamily="2" charset="0"/>
              </a:rPr>
              <a:t>Emotionale</a:t>
            </a:r>
            <a:r>
              <a:rPr lang="pl-PL" sz="2100" dirty="0">
                <a:latin typeface="Times" pitchFamily="2" charset="0"/>
              </a:rPr>
              <a:t> </a:t>
            </a:r>
            <a:r>
              <a:rPr lang="pl-PL" sz="2100" dirty="0" err="1">
                <a:latin typeface="Times" pitchFamily="2" charset="0"/>
              </a:rPr>
              <a:t>Interaktions-Kompetenz</a:t>
            </a:r>
            <a:r>
              <a:rPr lang="pl-PL" sz="2100" dirty="0">
                <a:latin typeface="Times" pitchFamily="2" charset="0"/>
              </a:rPr>
              <a:t>; </a:t>
            </a:r>
            <a:r>
              <a:rPr lang="en-US" sz="2100" dirty="0" err="1">
                <a:latin typeface="Times" pitchFamily="2" charset="0"/>
              </a:rPr>
              <a:t>Lernorganisations-Interaktions-Kompetenz</a:t>
            </a:r>
            <a:r>
              <a:rPr lang="pl-PL" sz="2100" dirty="0">
                <a:latin typeface="Times" pitchFamily="2" charset="0"/>
              </a:rPr>
              <a:t>; </a:t>
            </a:r>
            <a:r>
              <a:rPr lang="en-US" sz="2100" dirty="0" err="1">
                <a:latin typeface="Times" pitchFamily="2" charset="0"/>
              </a:rPr>
              <a:t>soziale</a:t>
            </a:r>
            <a:r>
              <a:rPr lang="en-US" sz="2100" dirty="0">
                <a:latin typeface="Times" pitchFamily="2" charset="0"/>
              </a:rPr>
              <a:t> </a:t>
            </a:r>
            <a:r>
              <a:rPr lang="en-US" sz="2100" dirty="0" err="1">
                <a:latin typeface="Times" pitchFamily="2" charset="0"/>
              </a:rPr>
              <a:t>Interaktions-Kompetenz</a:t>
            </a:r>
            <a:r>
              <a:rPr lang="pl-PL" sz="2100" dirty="0">
                <a:latin typeface="Times" pitchFamily="2" charset="0"/>
              </a:rPr>
              <a:t>)</a:t>
            </a:r>
          </a:p>
          <a:p>
            <a:pPr marL="285750" indent="-285750" algn="just">
              <a:lnSpc>
                <a:spcPct val="115000"/>
              </a:lnSpc>
              <a:spcAft>
                <a:spcPts val="840"/>
              </a:spcAft>
              <a:buFont typeface="Wingdings" pitchFamily="2" charset="2"/>
              <a:buChar char="v"/>
            </a:pPr>
            <a:r>
              <a:rPr lang="pl-PL" sz="2100" dirty="0" err="1">
                <a:latin typeface="Times" pitchFamily="2" charset="0"/>
              </a:rPr>
              <a:t>Lernen</a:t>
            </a:r>
            <a:r>
              <a:rPr lang="pl-PL" sz="2100" dirty="0">
                <a:latin typeface="Times" pitchFamily="2" charset="0"/>
              </a:rPr>
              <a:t> mit </a:t>
            </a:r>
            <a:r>
              <a:rPr lang="pl-PL" sz="2100" dirty="0" err="1">
                <a:latin typeface="Times" pitchFamily="2" charset="0"/>
              </a:rPr>
              <a:t>Suchmaschinen</a:t>
            </a:r>
            <a:r>
              <a:rPr lang="pl-PL" sz="2100" dirty="0">
                <a:latin typeface="Times" pitchFamily="2" charset="0"/>
              </a:rPr>
              <a:t> </a:t>
            </a:r>
          </a:p>
          <a:p>
            <a:pPr marL="285750" indent="-285750" algn="just">
              <a:lnSpc>
                <a:spcPct val="115000"/>
              </a:lnSpc>
              <a:spcAft>
                <a:spcPts val="840"/>
              </a:spcAft>
              <a:buFont typeface="Wingdings" pitchFamily="2" charset="2"/>
              <a:buChar char="v"/>
            </a:pPr>
            <a:r>
              <a:rPr lang="pl-PL" sz="2100" dirty="0" err="1">
                <a:latin typeface="Times" pitchFamily="2" charset="0"/>
              </a:rPr>
              <a:t>Scanning</a:t>
            </a:r>
            <a:r>
              <a:rPr lang="pl-PL" sz="2100" dirty="0">
                <a:latin typeface="Times" pitchFamily="2" charset="0"/>
              </a:rPr>
              <a:t>, </a:t>
            </a:r>
            <a:r>
              <a:rPr lang="pl-PL" sz="2100" dirty="0" err="1">
                <a:latin typeface="Times" pitchFamily="2" charset="0"/>
              </a:rPr>
              <a:t>Suchen</a:t>
            </a:r>
            <a:r>
              <a:rPr lang="pl-PL" sz="2100" dirty="0">
                <a:latin typeface="Times" pitchFamily="2" charset="0"/>
              </a:rPr>
              <a:t>, </a:t>
            </a:r>
            <a:r>
              <a:rPr lang="pl-PL" sz="2100" dirty="0" err="1">
                <a:latin typeface="Times" pitchFamily="2" charset="0"/>
              </a:rPr>
              <a:t>Exploring</a:t>
            </a:r>
            <a:r>
              <a:rPr lang="pl-PL" sz="2100" dirty="0">
                <a:latin typeface="Times" pitchFamily="2" charset="0"/>
              </a:rPr>
              <a:t>, </a:t>
            </a:r>
            <a:r>
              <a:rPr lang="pl-PL" sz="2100" dirty="0" err="1">
                <a:latin typeface="Times" pitchFamily="2" charset="0"/>
              </a:rPr>
              <a:t>Navigieren</a:t>
            </a:r>
            <a:r>
              <a:rPr lang="pl-PL" sz="2100" dirty="0">
                <a:latin typeface="Times" pitchFamily="2" charset="0"/>
              </a:rPr>
              <a:t>, </a:t>
            </a:r>
            <a:r>
              <a:rPr lang="pl-PL" sz="2100" dirty="0" err="1">
                <a:latin typeface="Times" pitchFamily="2" charset="0"/>
              </a:rPr>
              <a:t>Browsing</a:t>
            </a:r>
            <a:r>
              <a:rPr lang="pl-PL" sz="2100" dirty="0">
                <a:latin typeface="Times" pitchFamily="2" charset="0"/>
              </a:rPr>
              <a:t>  </a:t>
            </a:r>
          </a:p>
          <a:p>
            <a:pPr marL="285750" indent="-285750" algn="just">
              <a:lnSpc>
                <a:spcPct val="115000"/>
              </a:lnSpc>
              <a:spcAft>
                <a:spcPts val="840"/>
              </a:spcAft>
              <a:buFont typeface="Wingdings" pitchFamily="2" charset="2"/>
              <a:buChar char="v"/>
            </a:pPr>
            <a:r>
              <a:rPr lang="pl-PL" sz="2100" dirty="0" err="1">
                <a:latin typeface="Times" pitchFamily="2" charset="0"/>
              </a:rPr>
              <a:t>selbstverantwortliche</a:t>
            </a:r>
            <a:r>
              <a:rPr lang="pl-PL" sz="2100" dirty="0">
                <a:latin typeface="Times" pitchFamily="2" charset="0"/>
              </a:rPr>
              <a:t> </a:t>
            </a:r>
            <a:r>
              <a:rPr lang="pl-PL" sz="2100" dirty="0" err="1">
                <a:latin typeface="Times" pitchFamily="2" charset="0"/>
              </a:rPr>
              <a:t>und</a:t>
            </a:r>
            <a:r>
              <a:rPr lang="pl-PL" sz="2100" dirty="0">
                <a:latin typeface="Times" pitchFamily="2" charset="0"/>
              </a:rPr>
              <a:t> </a:t>
            </a:r>
            <a:r>
              <a:rPr lang="pl-PL" sz="2100" dirty="0" err="1">
                <a:latin typeface="Times" pitchFamily="2" charset="0"/>
              </a:rPr>
              <a:t>selbstdisziplinierte</a:t>
            </a:r>
            <a:r>
              <a:rPr lang="pl-PL" sz="2100" dirty="0">
                <a:latin typeface="Times" pitchFamily="2" charset="0"/>
              </a:rPr>
              <a:t> </a:t>
            </a:r>
            <a:r>
              <a:rPr lang="pl-PL" sz="2100" dirty="0" err="1">
                <a:latin typeface="Times" pitchFamily="2" charset="0"/>
              </a:rPr>
              <a:t>Lerner</a:t>
            </a:r>
            <a:r>
              <a:rPr lang="pl-PL" sz="2100" dirty="0">
                <a:latin typeface="Times" pitchFamily="2" charset="0"/>
              </a:rPr>
              <a:t> </a:t>
            </a:r>
          </a:p>
          <a:p>
            <a:pPr marL="285750" indent="-285750" algn="just">
              <a:lnSpc>
                <a:spcPct val="115000"/>
              </a:lnSpc>
              <a:spcAft>
                <a:spcPts val="840"/>
              </a:spcAft>
              <a:buFont typeface="Wingdings" pitchFamily="2" charset="2"/>
              <a:buChar char="v"/>
            </a:pPr>
            <a:r>
              <a:rPr lang="en-US" sz="2100" dirty="0">
                <a:latin typeface="Times" pitchFamily="2" charset="0"/>
              </a:rPr>
              <a:t>Aufbau </a:t>
            </a:r>
            <a:r>
              <a:rPr lang="en-US" sz="2100" dirty="0" err="1">
                <a:latin typeface="Times" pitchFamily="2" charset="0"/>
              </a:rPr>
              <a:t>einer</a:t>
            </a:r>
            <a:r>
              <a:rPr lang="en-US" sz="2100" dirty="0">
                <a:latin typeface="Times" pitchFamily="2" charset="0"/>
              </a:rPr>
              <a:t> </a:t>
            </a:r>
            <a:r>
              <a:rPr lang="en-US" sz="2100" dirty="0" err="1">
                <a:latin typeface="Times" pitchFamily="2" charset="0"/>
              </a:rPr>
              <a:t>spezifischen</a:t>
            </a:r>
            <a:r>
              <a:rPr lang="en-US" sz="2100" dirty="0">
                <a:latin typeface="Times" pitchFamily="2" charset="0"/>
              </a:rPr>
              <a:t> </a:t>
            </a:r>
            <a:r>
              <a:rPr lang="en-US" sz="2100" dirty="0" err="1">
                <a:latin typeface="Times" pitchFamily="2" charset="0"/>
              </a:rPr>
              <a:t>kommunikativen</a:t>
            </a:r>
            <a:r>
              <a:rPr lang="en-US" sz="2100" dirty="0">
                <a:latin typeface="Times" pitchFamily="2" charset="0"/>
              </a:rPr>
              <a:t> </a:t>
            </a:r>
            <a:r>
              <a:rPr lang="en-US" sz="2100" dirty="0" err="1">
                <a:latin typeface="Times" pitchFamily="2" charset="0"/>
              </a:rPr>
              <a:t>Kompetenz</a:t>
            </a:r>
            <a:r>
              <a:rPr lang="pl-PL" sz="2100" dirty="0">
                <a:latin typeface="Times" pitchFamily="2" charset="0"/>
              </a:rPr>
              <a:t> </a:t>
            </a:r>
          </a:p>
          <a:p>
            <a:pPr marL="285750" indent="-285750" algn="just">
              <a:lnSpc>
                <a:spcPct val="115000"/>
              </a:lnSpc>
              <a:spcAft>
                <a:spcPts val="840"/>
              </a:spcAft>
              <a:buFont typeface="Wingdings" pitchFamily="2" charset="2"/>
              <a:buChar char="v"/>
            </a:pPr>
            <a:endParaRPr lang="pl-PL" dirty="0">
              <a:latin typeface="Times" pitchFamily="2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840"/>
              </a:spcAft>
              <a:buFont typeface="Wingdings" pitchFamily="2" charset="2"/>
              <a:buChar char="v"/>
            </a:pPr>
            <a:endParaRPr lang="pl-PL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977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9A14885E-3D75-5F40-8C0D-88D4FF10B8A0}"/>
              </a:ext>
            </a:extLst>
          </p:cNvPr>
          <p:cNvSpPr/>
          <p:nvPr/>
        </p:nvSpPr>
        <p:spPr>
          <a:xfrm>
            <a:off x="1018477" y="563357"/>
            <a:ext cx="10300011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800" b="1" dirty="0">
                <a:solidFill>
                  <a:schemeClr val="bg2">
                    <a:lumMod val="50000"/>
                  </a:schemeClr>
                </a:solidFill>
                <a:latin typeface="Times" pitchFamily="2" charset="0"/>
              </a:rPr>
              <a:t>Wichtige Relevanzkriterien für Informationen aus dem Internet</a:t>
            </a:r>
          </a:p>
          <a:p>
            <a:pPr algn="ctr"/>
            <a:endParaRPr lang="de-DE" sz="4400" b="1" dirty="0">
              <a:solidFill>
                <a:schemeClr val="bg2">
                  <a:lumMod val="50000"/>
                </a:schemeClr>
              </a:solidFill>
              <a:latin typeface="Times" pitchFamily="2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de" sz="2700" dirty="0">
                <a:latin typeface="Times" pitchFamily="2" charset="0"/>
              </a:rPr>
              <a:t>präzisieren, wonach man suchen will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de" sz="2700" dirty="0">
              <a:latin typeface="Times" pitchFamily="2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de-DE" sz="2700" dirty="0">
                <a:latin typeface="Times" pitchFamily="2" charset="0"/>
              </a:rPr>
              <a:t>Glaubwürdigkeit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de-DE" sz="2700" dirty="0">
              <a:latin typeface="Times" pitchFamily="2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de-DE" sz="2700" dirty="0">
                <a:latin typeface="Times" pitchFamily="2" charset="0"/>
              </a:rPr>
              <a:t>Aktualität</a:t>
            </a:r>
            <a:endParaRPr lang="de-DE" sz="2700" dirty="0">
              <a:solidFill>
                <a:schemeClr val="bg2">
                  <a:lumMod val="50000"/>
                </a:schemeClr>
              </a:solidFill>
              <a:latin typeface="Times" pitchFamily="2" charset="0"/>
            </a:endParaRPr>
          </a:p>
          <a:p>
            <a:pPr algn="ctr"/>
            <a:endParaRPr lang="de-DE" sz="4400" dirty="0">
              <a:solidFill>
                <a:schemeClr val="bg2">
                  <a:lumMod val="50000"/>
                </a:schemeClr>
              </a:solidFill>
              <a:latin typeface="Times" pitchFamily="2" charset="0"/>
            </a:endParaRPr>
          </a:p>
          <a:p>
            <a:pPr algn="ctr"/>
            <a:endParaRPr lang="pl-PL" sz="4400" dirty="0">
              <a:solidFill>
                <a:schemeClr val="bg2">
                  <a:lumMod val="50000"/>
                </a:schemeClr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324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1EDBFCD-1C14-5147-A444-100256FBCA6D}"/>
              </a:ext>
            </a:extLst>
          </p:cNvPr>
          <p:cNvSpPr/>
          <p:nvPr/>
        </p:nvSpPr>
        <p:spPr>
          <a:xfrm>
            <a:off x="784302" y="2646611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de-DE" sz="2000" dirty="0">
                <a:latin typeface="Times" pitchFamily="2" charset="0"/>
              </a:rPr>
              <a:t>Problemlösung</a:t>
            </a:r>
          </a:p>
          <a:p>
            <a:endParaRPr lang="de-DE" sz="2000" dirty="0">
              <a:latin typeface="Times" pitchFamily="2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de-DE" sz="2000" dirty="0">
                <a:latin typeface="Times" pitchFamily="2" charset="0"/>
              </a:rPr>
              <a:t>Kommunikation</a:t>
            </a:r>
          </a:p>
          <a:p>
            <a:endParaRPr lang="de-DE" sz="2000" dirty="0">
              <a:latin typeface="Times" pitchFamily="2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de-DE" sz="2000" dirty="0">
                <a:latin typeface="Times" pitchFamily="2" charset="0"/>
              </a:rPr>
              <a:t>Kreativität</a:t>
            </a:r>
          </a:p>
          <a:p>
            <a:endParaRPr lang="de-DE" sz="2000" dirty="0">
              <a:latin typeface="Times" pitchFamily="2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de-DE" sz="2000" dirty="0">
                <a:latin typeface="Times" pitchFamily="2" charset="0"/>
              </a:rPr>
              <a:t>Kollaboration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F89CC06-03AD-FB41-A011-B9D282CF4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594" y="1987705"/>
            <a:ext cx="7686907" cy="432388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1001B41E-009B-5944-89E6-485221E71A4B}"/>
              </a:ext>
            </a:extLst>
          </p:cNvPr>
          <p:cNvSpPr/>
          <p:nvPr/>
        </p:nvSpPr>
        <p:spPr>
          <a:xfrm>
            <a:off x="925551" y="476715"/>
            <a:ext cx="107299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b="1" dirty="0">
                <a:solidFill>
                  <a:schemeClr val="bg2">
                    <a:lumMod val="50000"/>
                  </a:schemeClr>
                </a:solidFill>
                <a:latin typeface="Times" pitchFamily="2" charset="0"/>
              </a:rPr>
              <a:t>"Web </a:t>
            </a:r>
            <a:r>
              <a:rPr lang="de-DE" sz="3600" b="1" dirty="0" err="1">
                <a:solidFill>
                  <a:schemeClr val="bg2">
                    <a:lumMod val="50000"/>
                  </a:schemeClr>
                </a:solidFill>
                <a:latin typeface="Times" pitchFamily="2" charset="0"/>
              </a:rPr>
              <a:t>Literacy</a:t>
            </a:r>
            <a:r>
              <a:rPr lang="de-DE" sz="3600" b="1" dirty="0">
                <a:solidFill>
                  <a:schemeClr val="bg2">
                    <a:lumMod val="50000"/>
                  </a:schemeClr>
                </a:solidFill>
                <a:latin typeface="Times" pitchFamily="2" charset="0"/>
              </a:rPr>
              <a:t>" (Fähigkeit, das Internet zum Lesen, Schreiben und zur Zusammenarbeit zu nutzen) </a:t>
            </a:r>
            <a:endParaRPr lang="pl-PL" sz="3600" b="1" dirty="0">
              <a:solidFill>
                <a:schemeClr val="bg2">
                  <a:lumMod val="50000"/>
                </a:schemeClr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720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5A58BBAD-59C3-6745-AB30-B2AE6B9CBFF0}"/>
              </a:ext>
            </a:extLst>
          </p:cNvPr>
          <p:cNvSpPr/>
          <p:nvPr/>
        </p:nvSpPr>
        <p:spPr>
          <a:xfrm>
            <a:off x="564995" y="933986"/>
            <a:ext cx="11062009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400" b="1" dirty="0">
                <a:solidFill>
                  <a:schemeClr val="bg2">
                    <a:lumMod val="50000"/>
                  </a:schemeClr>
                </a:solidFill>
                <a:latin typeface="Times" pitchFamily="2" charset="0"/>
              </a:rPr>
              <a:t>Web </a:t>
            </a:r>
            <a:r>
              <a:rPr lang="de-DE" sz="4400" b="1" dirty="0" err="1">
                <a:solidFill>
                  <a:schemeClr val="bg2">
                    <a:lumMod val="50000"/>
                  </a:schemeClr>
                </a:solidFill>
                <a:latin typeface="Times" pitchFamily="2" charset="0"/>
              </a:rPr>
              <a:t>Literacy</a:t>
            </a:r>
            <a:r>
              <a:rPr lang="de-DE" sz="4400" b="1" dirty="0">
                <a:solidFill>
                  <a:schemeClr val="bg2">
                    <a:lumMod val="50000"/>
                  </a:schemeClr>
                </a:solidFill>
                <a:latin typeface="Times" pitchFamily="2" charset="0"/>
              </a:rPr>
              <a:t> nach Mozilla </a:t>
            </a:r>
            <a:r>
              <a:rPr lang="de-DE" sz="4400" b="1" dirty="0" err="1">
                <a:solidFill>
                  <a:schemeClr val="bg2">
                    <a:lumMod val="50000"/>
                  </a:schemeClr>
                </a:solidFill>
                <a:latin typeface="Times" pitchFamily="2" charset="0"/>
              </a:rPr>
              <a:t>Foundation</a:t>
            </a:r>
            <a:endParaRPr lang="pl-PL" dirty="0"/>
          </a:p>
          <a:p>
            <a:pPr marL="285750" indent="-285750">
              <a:buFont typeface="Wingdings" pitchFamily="2" charset="2"/>
              <a:buChar char="v"/>
            </a:pPr>
            <a:endParaRPr lang="pl-PL" dirty="0"/>
          </a:p>
          <a:p>
            <a:pPr marL="285750" indent="-285750">
              <a:buFont typeface="Wingdings" pitchFamily="2" charset="2"/>
              <a:buChar char="v"/>
            </a:pPr>
            <a:endParaRPr lang="pl-PL" dirty="0"/>
          </a:p>
          <a:p>
            <a:pPr marL="285750" indent="-285750" algn="just">
              <a:buFont typeface="Wingdings" pitchFamily="2" charset="2"/>
              <a:buChar char="v"/>
            </a:pPr>
            <a:r>
              <a:rPr lang="pl-PL" sz="2400" b="1" dirty="0" err="1">
                <a:latin typeface="Times" pitchFamily="2" charset="0"/>
              </a:rPr>
              <a:t>Schreiben</a:t>
            </a:r>
            <a:r>
              <a:rPr lang="pl-PL" sz="2400" dirty="0">
                <a:latin typeface="Times" pitchFamily="2" charset="0"/>
              </a:rPr>
              <a:t> (</a:t>
            </a:r>
            <a:r>
              <a:rPr lang="pl-PL" sz="2400" dirty="0" err="1">
                <a:latin typeface="Times" pitchFamily="2" charset="0"/>
              </a:rPr>
              <a:t>Erstellung</a:t>
            </a:r>
            <a:r>
              <a:rPr lang="pl-PL" sz="2400" dirty="0">
                <a:latin typeface="Times" pitchFamily="2" charset="0"/>
              </a:rPr>
              <a:t> </a:t>
            </a:r>
            <a:r>
              <a:rPr lang="pl-PL" sz="2400" dirty="0" err="1">
                <a:latin typeface="Times" pitchFamily="2" charset="0"/>
              </a:rPr>
              <a:t>neuer</a:t>
            </a:r>
            <a:r>
              <a:rPr lang="pl-PL" sz="2400" dirty="0">
                <a:latin typeface="Times" pitchFamily="2" charset="0"/>
              </a:rPr>
              <a:t> </a:t>
            </a:r>
            <a:r>
              <a:rPr lang="pl-PL" sz="2400" dirty="0" err="1">
                <a:latin typeface="Times" pitchFamily="2" charset="0"/>
              </a:rPr>
              <a:t>Inhalte</a:t>
            </a:r>
            <a:r>
              <a:rPr lang="pl-PL" sz="2400" dirty="0">
                <a:latin typeface="Times" pitchFamily="2" charset="0"/>
              </a:rPr>
              <a:t>) Web-</a:t>
            </a:r>
            <a:r>
              <a:rPr lang="pl-PL" sz="2400" dirty="0" err="1">
                <a:latin typeface="Times" pitchFamily="2" charset="0"/>
              </a:rPr>
              <a:t>Literacy</a:t>
            </a:r>
            <a:r>
              <a:rPr lang="pl-PL" sz="2400" dirty="0">
                <a:latin typeface="Times" pitchFamily="2" charset="0"/>
              </a:rPr>
              <a:t>-</a:t>
            </a:r>
            <a:r>
              <a:rPr lang="pl-PL" sz="2400" dirty="0" err="1">
                <a:latin typeface="Times" pitchFamily="2" charset="0"/>
              </a:rPr>
              <a:t>Fähigkeiten</a:t>
            </a:r>
            <a:r>
              <a:rPr lang="pl-PL" sz="2400" dirty="0">
                <a:latin typeface="Times" pitchFamily="2" charset="0"/>
              </a:rPr>
              <a:t>: Design, </a:t>
            </a:r>
            <a:r>
              <a:rPr lang="pl-PL" sz="2400" dirty="0" err="1">
                <a:latin typeface="Times" pitchFamily="2" charset="0"/>
              </a:rPr>
              <a:t>Code</a:t>
            </a:r>
            <a:r>
              <a:rPr lang="pl-PL" sz="2400" dirty="0">
                <a:latin typeface="Times" pitchFamily="2" charset="0"/>
              </a:rPr>
              <a:t>, </a:t>
            </a:r>
            <a:r>
              <a:rPr lang="pl-PL" sz="2400" dirty="0" err="1">
                <a:latin typeface="Times" pitchFamily="2" charset="0"/>
              </a:rPr>
              <a:t>Compose</a:t>
            </a:r>
            <a:r>
              <a:rPr lang="pl-PL" sz="2400" dirty="0">
                <a:latin typeface="Times" pitchFamily="2" charset="0"/>
              </a:rPr>
              <a:t>, </a:t>
            </a:r>
            <a:r>
              <a:rPr lang="pl-PL" sz="2400" dirty="0" err="1">
                <a:latin typeface="Times" pitchFamily="2" charset="0"/>
              </a:rPr>
              <a:t>Revise</a:t>
            </a:r>
            <a:r>
              <a:rPr lang="pl-PL" sz="2400" dirty="0">
                <a:latin typeface="Times" pitchFamily="2" charset="0"/>
              </a:rPr>
              <a:t>, </a:t>
            </a:r>
            <a:r>
              <a:rPr lang="pl-PL" sz="2400" dirty="0" err="1">
                <a:latin typeface="Times" pitchFamily="2" charset="0"/>
              </a:rPr>
              <a:t>Remix</a:t>
            </a:r>
            <a:endParaRPr lang="pl-PL" sz="2400" dirty="0">
              <a:latin typeface="Times" pitchFamily="2" charset="0"/>
            </a:endParaRPr>
          </a:p>
          <a:p>
            <a:pPr algn="just"/>
            <a:endParaRPr lang="pl-PL" sz="2400" dirty="0">
              <a:latin typeface="Times" pitchFamily="2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pl-PL" sz="2400" b="1" dirty="0" err="1">
                <a:latin typeface="Times" pitchFamily="2" charset="0"/>
              </a:rPr>
              <a:t>Lesen</a:t>
            </a:r>
            <a:r>
              <a:rPr lang="pl-PL" sz="2400" dirty="0">
                <a:latin typeface="Times" pitchFamily="2" charset="0"/>
              </a:rPr>
              <a:t> (</a:t>
            </a:r>
            <a:r>
              <a:rPr lang="pl-PL" sz="2400" dirty="0" err="1">
                <a:latin typeface="Times" pitchFamily="2" charset="0"/>
              </a:rPr>
              <a:t>Textverständnis</a:t>
            </a:r>
            <a:r>
              <a:rPr lang="pl-PL" sz="2400" dirty="0">
                <a:latin typeface="Times" pitchFamily="2" charset="0"/>
              </a:rPr>
              <a:t>) Web-</a:t>
            </a:r>
            <a:r>
              <a:rPr lang="pl-PL" sz="2400" dirty="0" err="1">
                <a:latin typeface="Times" pitchFamily="2" charset="0"/>
              </a:rPr>
              <a:t>Literacy</a:t>
            </a:r>
            <a:r>
              <a:rPr lang="pl-PL" sz="2400" dirty="0">
                <a:latin typeface="Times" pitchFamily="2" charset="0"/>
              </a:rPr>
              <a:t>-</a:t>
            </a:r>
            <a:r>
              <a:rPr lang="pl-PL" sz="2400" dirty="0" err="1">
                <a:latin typeface="Times" pitchFamily="2" charset="0"/>
              </a:rPr>
              <a:t>Fähigkeiten</a:t>
            </a:r>
            <a:r>
              <a:rPr lang="pl-PL" sz="2400" dirty="0">
                <a:latin typeface="Times" pitchFamily="2" charset="0"/>
              </a:rPr>
              <a:t>: </a:t>
            </a:r>
            <a:r>
              <a:rPr lang="pl-PL" sz="2400" dirty="0" err="1">
                <a:latin typeface="Times" pitchFamily="2" charset="0"/>
              </a:rPr>
              <a:t>Evaluate</a:t>
            </a:r>
            <a:r>
              <a:rPr lang="pl-PL" sz="2400" dirty="0">
                <a:latin typeface="Times" pitchFamily="2" charset="0"/>
              </a:rPr>
              <a:t>, </a:t>
            </a:r>
            <a:r>
              <a:rPr lang="pl-PL" sz="2400" dirty="0" err="1">
                <a:latin typeface="Times" pitchFamily="2" charset="0"/>
              </a:rPr>
              <a:t>Synthesize</a:t>
            </a:r>
            <a:r>
              <a:rPr lang="pl-PL" sz="2400" dirty="0">
                <a:latin typeface="Times" pitchFamily="2" charset="0"/>
              </a:rPr>
              <a:t>, </a:t>
            </a:r>
            <a:r>
              <a:rPr lang="pl-PL" sz="2400" dirty="0" err="1">
                <a:latin typeface="Times" pitchFamily="2" charset="0"/>
              </a:rPr>
              <a:t>Navigate</a:t>
            </a:r>
            <a:r>
              <a:rPr lang="pl-PL" sz="2400" dirty="0">
                <a:latin typeface="Times" pitchFamily="2" charset="0"/>
              </a:rPr>
              <a:t>, </a:t>
            </a:r>
            <a:r>
              <a:rPr lang="pl-PL" sz="2400" dirty="0" err="1">
                <a:latin typeface="Times" pitchFamily="2" charset="0"/>
              </a:rPr>
              <a:t>Search</a:t>
            </a:r>
            <a:r>
              <a:rPr lang="pl-PL" sz="2400" dirty="0">
                <a:latin typeface="Times" pitchFamily="2" charset="0"/>
              </a:rPr>
              <a:t> </a:t>
            </a:r>
          </a:p>
          <a:p>
            <a:pPr algn="just"/>
            <a:endParaRPr lang="pl-PL" sz="2400" dirty="0">
              <a:latin typeface="Times" pitchFamily="2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pl-PL" sz="2400" b="1" dirty="0">
                <a:latin typeface="Times" pitchFamily="2" charset="0"/>
              </a:rPr>
              <a:t>Partizipieren</a:t>
            </a:r>
            <a:r>
              <a:rPr lang="pl-PL" sz="2400" dirty="0">
                <a:latin typeface="Times" pitchFamily="2" charset="0"/>
              </a:rPr>
              <a:t> (</a:t>
            </a:r>
            <a:r>
              <a:rPr lang="pl-PL" sz="2400" dirty="0" err="1">
                <a:latin typeface="Times" pitchFamily="2" charset="0"/>
              </a:rPr>
              <a:t>Kenntnisse</a:t>
            </a:r>
            <a:r>
              <a:rPr lang="pl-PL" sz="2400" dirty="0">
                <a:latin typeface="Times" pitchFamily="2" charset="0"/>
              </a:rPr>
              <a:t> </a:t>
            </a:r>
            <a:r>
              <a:rPr lang="pl-PL" sz="2400" dirty="0" err="1">
                <a:latin typeface="Times" pitchFamily="2" charset="0"/>
              </a:rPr>
              <a:t>über</a:t>
            </a:r>
            <a:r>
              <a:rPr lang="pl-PL" sz="2400" dirty="0">
                <a:latin typeface="Times" pitchFamily="2" charset="0"/>
              </a:rPr>
              <a:t> </a:t>
            </a:r>
            <a:r>
              <a:rPr lang="pl-PL" sz="2400" dirty="0" err="1">
                <a:latin typeface="Times" pitchFamily="2" charset="0"/>
              </a:rPr>
              <a:t>Erstellen</a:t>
            </a:r>
            <a:r>
              <a:rPr lang="pl-PL" sz="2400" dirty="0">
                <a:latin typeface="Times" pitchFamily="2" charset="0"/>
              </a:rPr>
              <a:t>, </a:t>
            </a:r>
            <a:r>
              <a:rPr lang="pl-PL" sz="2400" dirty="0" err="1">
                <a:latin typeface="Times" pitchFamily="2" charset="0"/>
              </a:rPr>
              <a:t>Veröffentlichen</a:t>
            </a:r>
            <a:r>
              <a:rPr lang="pl-PL" sz="2400" dirty="0">
                <a:latin typeface="Times" pitchFamily="2" charset="0"/>
              </a:rPr>
              <a:t> </a:t>
            </a:r>
            <a:r>
              <a:rPr lang="pl-PL" sz="2400" dirty="0" err="1">
                <a:latin typeface="Times" pitchFamily="2" charset="0"/>
              </a:rPr>
              <a:t>und</a:t>
            </a:r>
            <a:r>
              <a:rPr lang="pl-PL" sz="2400" dirty="0">
                <a:latin typeface="Times" pitchFamily="2" charset="0"/>
              </a:rPr>
              <a:t> </a:t>
            </a:r>
            <a:r>
              <a:rPr lang="pl-PL" sz="2400" dirty="0" err="1">
                <a:latin typeface="Times" pitchFamily="2" charset="0"/>
              </a:rPr>
              <a:t>Verknüpfen</a:t>
            </a:r>
            <a:r>
              <a:rPr lang="pl-PL" sz="2400" dirty="0">
                <a:latin typeface="Times" pitchFamily="2" charset="0"/>
              </a:rPr>
              <a:t> von </a:t>
            </a:r>
            <a:r>
              <a:rPr lang="pl-PL" sz="2400" dirty="0" err="1">
                <a:latin typeface="Times" pitchFamily="2" charset="0"/>
              </a:rPr>
              <a:t>Inhalten</a:t>
            </a:r>
            <a:r>
              <a:rPr lang="pl-PL" sz="2400" dirty="0">
                <a:latin typeface="Times" pitchFamily="2" charset="0"/>
              </a:rPr>
              <a:t>) Web-</a:t>
            </a:r>
            <a:r>
              <a:rPr lang="pl-PL" sz="2400" dirty="0" err="1">
                <a:latin typeface="Times" pitchFamily="2" charset="0"/>
              </a:rPr>
              <a:t>Literacy</a:t>
            </a:r>
            <a:r>
              <a:rPr lang="pl-PL" sz="2400" dirty="0">
                <a:latin typeface="Times" pitchFamily="2" charset="0"/>
              </a:rPr>
              <a:t>-</a:t>
            </a:r>
            <a:r>
              <a:rPr lang="pl-PL" sz="2400" dirty="0" err="1">
                <a:latin typeface="Times" pitchFamily="2" charset="0"/>
              </a:rPr>
              <a:t>Fähigkeiten</a:t>
            </a:r>
            <a:r>
              <a:rPr lang="pl-PL" sz="2400" dirty="0">
                <a:latin typeface="Times" pitchFamily="2" charset="0"/>
              </a:rPr>
              <a:t>: Connect, </a:t>
            </a:r>
            <a:r>
              <a:rPr lang="pl-PL" sz="2400" dirty="0" err="1">
                <a:latin typeface="Times" pitchFamily="2" charset="0"/>
              </a:rPr>
              <a:t>Protect</a:t>
            </a:r>
            <a:r>
              <a:rPr lang="pl-PL" sz="2400" dirty="0">
                <a:latin typeface="Times" pitchFamily="2" charset="0"/>
              </a:rPr>
              <a:t>, Open </a:t>
            </a:r>
            <a:r>
              <a:rPr lang="pl-PL" sz="2400" dirty="0" err="1">
                <a:latin typeface="Times" pitchFamily="2" charset="0"/>
              </a:rPr>
              <a:t>Practice</a:t>
            </a:r>
            <a:r>
              <a:rPr lang="pl-PL" sz="2400" dirty="0">
                <a:latin typeface="Times" pitchFamily="2" charset="0"/>
              </a:rPr>
              <a:t>, </a:t>
            </a:r>
            <a:r>
              <a:rPr lang="pl-PL" sz="2400" dirty="0" err="1">
                <a:latin typeface="Times" pitchFamily="2" charset="0"/>
              </a:rPr>
              <a:t>Contribute</a:t>
            </a:r>
            <a:r>
              <a:rPr lang="pl-PL" sz="2400" dirty="0">
                <a:latin typeface="Times" pitchFamily="2" charset="0"/>
              </a:rPr>
              <a:t>, </a:t>
            </a:r>
            <a:r>
              <a:rPr lang="pl-PL" sz="2400" dirty="0" err="1">
                <a:latin typeface="Times" pitchFamily="2" charset="0"/>
              </a:rPr>
              <a:t>Share</a:t>
            </a:r>
            <a:endParaRPr lang="pl-PL" sz="2400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041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E3657F8F-AC56-B546-8F29-E0A1CE3C33E8}"/>
              </a:ext>
            </a:extLst>
          </p:cNvPr>
          <p:cNvSpPr/>
          <p:nvPr/>
        </p:nvSpPr>
        <p:spPr>
          <a:xfrm>
            <a:off x="735980" y="1683835"/>
            <a:ext cx="1050444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2000" dirty="0" err="1">
                <a:latin typeface="Times" pitchFamily="2" charset="0"/>
                <a:ea typeface="Calibri" panose="020F0502020204030204" pitchFamily="34" charset="0"/>
                <a:cs typeface="Arial" panose="020B0604020202020204" pitchFamily="34" charset="0"/>
              </a:rPr>
              <a:t>Baacke</a:t>
            </a:r>
            <a:r>
              <a:rPr lang="de-DE" sz="2000" dirty="0">
                <a:latin typeface="Times" pitchFamily="2" charset="0"/>
                <a:ea typeface="Calibri" panose="020F0502020204030204" pitchFamily="34" charset="0"/>
                <a:cs typeface="Arial" panose="020B0604020202020204" pitchFamily="34" charset="0"/>
              </a:rPr>
              <a:t>, Dieter: Medienkompetenz als Netzwerk. Reichweite und Fokussierung eines Begriffs, der Konjunktur hat. In: </a:t>
            </a:r>
            <a:r>
              <a:rPr lang="de-DE" sz="2000" dirty="0" err="1">
                <a:latin typeface="Times" pitchFamily="2" charset="0"/>
                <a:ea typeface="Calibri" panose="020F0502020204030204" pitchFamily="34" charset="0"/>
                <a:cs typeface="Arial" panose="020B0604020202020204" pitchFamily="34" charset="0"/>
              </a:rPr>
              <a:t>medien</a:t>
            </a:r>
            <a:r>
              <a:rPr lang="de-DE" sz="2000" dirty="0">
                <a:latin typeface="Times" pitchFamily="2" charset="0"/>
                <a:ea typeface="Calibri" panose="020F0502020204030204" pitchFamily="34" charset="0"/>
                <a:cs typeface="Arial" panose="020B0604020202020204" pitchFamily="34" charset="0"/>
              </a:rPr>
              <a:t> praktisch 2/96, Seite 4­10</a:t>
            </a:r>
            <a:endParaRPr lang="pl-PL" sz="2000" dirty="0">
              <a:latin typeface="Times" pitchFamily="2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dirty="0">
                <a:latin typeface="Times" pitchFamily="2" charset="0"/>
                <a:ea typeface="Times New Roman" panose="02020603050405020304" pitchFamily="18" charset="0"/>
              </a:rPr>
              <a:t> </a:t>
            </a:r>
            <a:endParaRPr lang="pl-PL" sz="2000" dirty="0">
              <a:latin typeface="Times" pitchFamily="2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dirty="0">
                <a:latin typeface="Times" pitchFamily="2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https://bildungsportal.sachsen.de/opal/FolderResource/11924963335/kompetenz1.htm</a:t>
            </a:r>
            <a:endParaRPr lang="pl-PL" sz="2000" dirty="0">
              <a:latin typeface="Times" pitchFamily="2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dirty="0">
                <a:latin typeface="Times" pitchFamily="2" charset="0"/>
                <a:ea typeface="Times New Roman" panose="02020603050405020304" pitchFamily="18" charset="0"/>
              </a:rPr>
              <a:t> </a:t>
            </a:r>
            <a:endParaRPr lang="pl-PL" sz="2000" dirty="0">
              <a:latin typeface="Times" pitchFamily="2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dirty="0">
                <a:latin typeface="Times" pitchFamily="2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https://bildungsportal.sachsen.de/opal/FolderResource/11924963335/Kursdateien/kompetenz3.htm</a:t>
            </a:r>
            <a:endParaRPr lang="pl-PL" sz="2000" dirty="0">
              <a:latin typeface="Times" pitchFamily="2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dirty="0">
                <a:latin typeface="Times" pitchFamily="2" charset="0"/>
                <a:ea typeface="Times New Roman" panose="02020603050405020304" pitchFamily="18" charset="0"/>
              </a:rPr>
              <a:t> </a:t>
            </a:r>
            <a:endParaRPr lang="pl-PL" sz="2000" dirty="0">
              <a:latin typeface="Times" pitchFamily="2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dirty="0">
                <a:latin typeface="Times" pitchFamily="2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https://bildungsportal.sachsen.de/opal/FolderResource/11924963335/Internetquellen/internetquellen/bewertung_internetquellen.html</a:t>
            </a:r>
            <a:endParaRPr lang="pl-PL" sz="2000" dirty="0">
              <a:latin typeface="Times" pitchFamily="2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dirty="0">
                <a:latin typeface="Times" pitchFamily="2" charset="0"/>
                <a:ea typeface="Times New Roman" panose="02020603050405020304" pitchFamily="18" charset="0"/>
              </a:rPr>
              <a:t> </a:t>
            </a:r>
            <a:endParaRPr lang="pl-PL" sz="2000" dirty="0">
              <a:latin typeface="Times" pitchFamily="2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dirty="0">
                <a:latin typeface="Times" pitchFamily="2" charset="0"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https://learning.mozilla.org/en-US/web-literacy</a:t>
            </a:r>
            <a:r>
              <a:rPr lang="en-US" sz="2000" dirty="0">
                <a:latin typeface="Times" pitchFamily="2" charset="0"/>
                <a:ea typeface="Times New Roman" panose="02020603050405020304" pitchFamily="18" charset="0"/>
              </a:rPr>
              <a:t> </a:t>
            </a:r>
            <a:endParaRPr lang="pl-PL" sz="2000" dirty="0">
              <a:latin typeface="Times" pitchFamily="2" charset="0"/>
              <a:ea typeface="Times New Roman" panose="02020603050405020304" pitchFamily="18" charset="0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FB23DC90-76BE-7D42-9F79-F28CC8F42984}"/>
              </a:ext>
            </a:extLst>
          </p:cNvPr>
          <p:cNvSpPr/>
          <p:nvPr/>
        </p:nvSpPr>
        <p:spPr>
          <a:xfrm>
            <a:off x="3063045" y="512285"/>
            <a:ext cx="50364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400" b="1" dirty="0" err="1">
                <a:solidFill>
                  <a:schemeClr val="bg2">
                    <a:lumMod val="50000"/>
                  </a:schemeClr>
                </a:solidFill>
                <a:latin typeface="Times" pitchFamily="2" charset="0"/>
              </a:rPr>
              <a:t>Verwendete</a:t>
            </a:r>
            <a:r>
              <a:rPr lang="pl-PL" sz="4400" b="1" dirty="0">
                <a:solidFill>
                  <a:schemeClr val="bg2">
                    <a:lumMod val="50000"/>
                  </a:schemeClr>
                </a:solidFill>
                <a:latin typeface="Times" pitchFamily="2" charset="0"/>
              </a:rPr>
              <a:t> </a:t>
            </a:r>
            <a:r>
              <a:rPr lang="pl-PL" sz="4400" b="1" dirty="0" err="1">
                <a:solidFill>
                  <a:schemeClr val="bg2">
                    <a:lumMod val="50000"/>
                  </a:schemeClr>
                </a:solidFill>
                <a:latin typeface="Times" pitchFamily="2" charset="0"/>
              </a:rPr>
              <a:t>Quellen</a:t>
            </a:r>
            <a:endParaRPr lang="pl-PL" sz="4400" b="1" dirty="0">
              <a:solidFill>
                <a:schemeClr val="bg2">
                  <a:lumMod val="50000"/>
                </a:schemeClr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5986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dło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Mydło</Template>
  <TotalTime>124</TotalTime>
  <Words>254</Words>
  <Application>Microsoft Macintosh PowerPoint</Application>
  <PresentationFormat>Panoramiczny</PresentationFormat>
  <Paragraphs>71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5" baseType="lpstr">
      <vt:lpstr>Apple Color Emoji</vt:lpstr>
      <vt:lpstr>Century Gothic</vt:lpstr>
      <vt:lpstr>Garamond</vt:lpstr>
      <vt:lpstr>Times</vt:lpstr>
      <vt:lpstr>Times New Roman</vt:lpstr>
      <vt:lpstr>Wingdings</vt:lpstr>
      <vt:lpstr>Mydło</vt:lpstr>
      <vt:lpstr> Medienkompetenz Präsentation von Michalina Mokot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Medienkompetenz </dc:title>
  <dc:creator>ms352965</dc:creator>
  <cp:lastModifiedBy>ms352965</cp:lastModifiedBy>
  <cp:revision>15</cp:revision>
  <dcterms:created xsi:type="dcterms:W3CDTF">2018-11-12T16:01:07Z</dcterms:created>
  <dcterms:modified xsi:type="dcterms:W3CDTF">2018-11-18T16:46:43Z</dcterms:modified>
</cp:coreProperties>
</file>