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3" r:id="rId3"/>
    <p:sldId id="261" r:id="rId4"/>
    <p:sldId id="263" r:id="rId5"/>
    <p:sldId id="319" r:id="rId6"/>
    <p:sldId id="320" r:id="rId7"/>
    <p:sldId id="321" r:id="rId8"/>
    <p:sldId id="322" r:id="rId9"/>
    <p:sldId id="312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5" r:id="rId20"/>
    <p:sldId id="318" r:id="rId21"/>
    <p:sldId id="336" r:id="rId22"/>
    <p:sldId id="316" r:id="rId23"/>
    <p:sldId id="262" r:id="rId24"/>
    <p:sldId id="333" r:id="rId25"/>
    <p:sldId id="264" r:id="rId26"/>
    <p:sldId id="317" r:id="rId27"/>
    <p:sldId id="259" r:id="rId28"/>
    <p:sldId id="288" r:id="rId29"/>
    <p:sldId id="285" r:id="rId30"/>
    <p:sldId id="274" r:id="rId31"/>
    <p:sldId id="280" r:id="rId32"/>
    <p:sldId id="281" r:id="rId33"/>
    <p:sldId id="323" r:id="rId34"/>
    <p:sldId id="337" r:id="rId35"/>
    <p:sldId id="305" r:id="rId36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ttich Nelli" initials="HN" lastIdx="14" clrIdx="0"/>
  <p:cmAuthor id="1" name="Backmeister Marika" initials="B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4F6"/>
    <a:srgbClr val="BFE1F6"/>
    <a:srgbClr val="2A68AC"/>
    <a:srgbClr val="92C4E2"/>
    <a:srgbClr val="638CCF"/>
    <a:srgbClr val="FFFFFF"/>
    <a:srgbClr val="4B81BE"/>
    <a:srgbClr val="8AC1E7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3" autoAdjust="0"/>
    <p:restoredTop sz="96197" autoAdjust="0"/>
  </p:normalViewPr>
  <p:slideViewPr>
    <p:cSldViewPr>
      <p:cViewPr varScale="1">
        <p:scale>
          <a:sx n="62" d="100"/>
          <a:sy n="62" d="100"/>
        </p:scale>
        <p:origin x="680" y="40"/>
      </p:cViewPr>
      <p:guideLst>
        <p:guide orient="horz" pos="18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764" y="4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F790EAD-3CDF-2B47-8153-1C4C81054A04}" type="datetime1">
              <a:rPr lang="de-DE" smtClean="0"/>
              <a:t>25.10.2022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1F13D7C-722A-BB41-983A-0681C56321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788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C2C9B49-95CB-EF4B-99DB-DCDB00CAE53F}" type="datetime1">
              <a:rPr lang="de-DE" smtClean="0"/>
              <a:t>25.10.2022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0A2D272-8E61-C54A-B91B-F9603B7975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252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577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11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27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560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638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131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218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881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51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99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11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932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09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21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449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80D6-1E83-0640-BB9B-6F546095E2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43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848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033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444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125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494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18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88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002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239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0108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385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2902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20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40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949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76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02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014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99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Geld mit S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Vorlage_fuer_PPT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745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648401" y="1662717"/>
            <a:ext cx="9299719" cy="730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72000" indent="0">
              <a:lnSpc>
                <a:spcPts val="4800"/>
              </a:lnSpc>
              <a:spcBef>
                <a:spcPts val="0"/>
              </a:spcBef>
              <a:buFontTx/>
              <a:buNone/>
              <a:defRPr sz="4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4" hasCustomPrompt="1"/>
          </p:nvPr>
        </p:nvSpPr>
        <p:spPr>
          <a:xfrm rot="21286569">
            <a:off x="3243870" y="2324550"/>
            <a:ext cx="7767917" cy="730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72000" indent="0">
              <a:lnSpc>
                <a:spcPts val="4800"/>
              </a:lnSpc>
              <a:spcBef>
                <a:spcPts val="0"/>
              </a:spcBef>
              <a:buFontTx/>
              <a:buNone/>
              <a:defRPr sz="4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15" hasCustomPrompt="1"/>
          </p:nvPr>
        </p:nvSpPr>
        <p:spPr>
          <a:xfrm rot="21286569">
            <a:off x="2753861" y="1249511"/>
            <a:ext cx="3431704" cy="4178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/>
          <a:lstStyle>
            <a:lvl1pPr marL="3600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Optionale Stichzeile</a:t>
            </a:r>
          </a:p>
        </p:txBody>
      </p: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5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_fuer_PPT_Testimonial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18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8112224" y="4293096"/>
            <a:ext cx="4080000" cy="147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tIns="140400" rIns="180000" anchor="t" anchorCtr="0"/>
          <a:lstStyle>
            <a:lvl1pPr marL="108000" indent="0" algn="l">
              <a:lnSpc>
                <a:spcPts val="1540"/>
              </a:lnSpc>
              <a:spcBef>
                <a:spcPts val="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e-DE" dirty="0"/>
              <a:t>„Weit hinten, hinter den Wort-bergen, fern der Länder </a:t>
            </a:r>
            <a:r>
              <a:rPr lang="de-DE" dirty="0" err="1"/>
              <a:t>Vokalien</a:t>
            </a:r>
            <a:r>
              <a:rPr lang="de-DE" dirty="0"/>
              <a:t> und </a:t>
            </a:r>
            <a:r>
              <a:rPr lang="de-DE" dirty="0" err="1"/>
              <a:t>Konsonantien</a:t>
            </a:r>
            <a:r>
              <a:rPr lang="de-DE" dirty="0"/>
              <a:t> leben die Blind-texte. Abgeschieden wohnen sie in Buchstabhausen an der Küste des Semantik.“</a:t>
            </a:r>
          </a:p>
        </p:txBody>
      </p:sp>
    </p:spTree>
    <p:extLst>
      <p:ext uri="{BB962C8B-B14F-4D97-AF65-F5344CB8AC3E}">
        <p14:creationId xmlns:p14="http://schemas.microsoft.com/office/powerpoint/2010/main" val="297718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_fuer_PPT_Testimonial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8112224" y="4293096"/>
            <a:ext cx="4080000" cy="1476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tIns="140400" rIns="180000" anchor="t" anchorCtr="0"/>
          <a:lstStyle>
            <a:lvl1pPr marL="108000" indent="0" algn="l">
              <a:lnSpc>
                <a:spcPts val="1540"/>
              </a:lnSpc>
              <a:spcBef>
                <a:spcPts val="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e-DE" dirty="0"/>
              <a:t>„Weit hinten, hinter den Wort-bergen, fern der Länder </a:t>
            </a:r>
            <a:r>
              <a:rPr lang="de-DE" dirty="0" err="1"/>
              <a:t>Vokalien</a:t>
            </a:r>
            <a:r>
              <a:rPr lang="de-DE" dirty="0"/>
              <a:t> und </a:t>
            </a:r>
            <a:r>
              <a:rPr lang="de-DE" dirty="0" err="1"/>
              <a:t>Konsonantien</a:t>
            </a:r>
            <a:r>
              <a:rPr lang="de-DE" dirty="0"/>
              <a:t> leben die Blind-texte. Abgeschieden wohnen sie in Buchstabhausen an der Küste des Semantik.“</a:t>
            </a:r>
          </a:p>
        </p:txBody>
      </p:sp>
    </p:spTree>
    <p:extLst>
      <p:ext uri="{BB962C8B-B14F-4D97-AF65-F5344CB8AC3E}">
        <p14:creationId xmlns:p14="http://schemas.microsoft.com/office/powerpoint/2010/main" val="154637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_fuer_PPT_Testimonial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5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8112224" y="4293096"/>
            <a:ext cx="4080000" cy="1476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tIns="140400" rIns="180000" anchor="t" anchorCtr="0"/>
          <a:lstStyle>
            <a:lvl1pPr marL="108000" indent="0" algn="l">
              <a:lnSpc>
                <a:spcPts val="1540"/>
              </a:lnSpc>
              <a:spcBef>
                <a:spcPts val="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e-DE" dirty="0"/>
              <a:t>„Weit hinten, hinter den Wort-bergen, fern der Länder </a:t>
            </a:r>
            <a:r>
              <a:rPr lang="de-DE" dirty="0" err="1"/>
              <a:t>Vokalien</a:t>
            </a:r>
            <a:r>
              <a:rPr lang="de-DE" dirty="0"/>
              <a:t> und </a:t>
            </a:r>
            <a:r>
              <a:rPr lang="de-DE" dirty="0" err="1"/>
              <a:t>Konsonantien</a:t>
            </a:r>
            <a:r>
              <a:rPr lang="de-DE" dirty="0"/>
              <a:t> leben die Blind-texte. Abgeschieden wohnen sie in Buchstabhausen an der Küste des Semantik.“</a:t>
            </a:r>
          </a:p>
        </p:txBody>
      </p:sp>
    </p:spTree>
    <p:extLst>
      <p:ext uri="{BB962C8B-B14F-4D97-AF65-F5344CB8AC3E}">
        <p14:creationId xmlns:p14="http://schemas.microsoft.com/office/powerpoint/2010/main" val="1619485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taktseite Bauhauptgewe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12699" r="14608"/>
          <a:stretch/>
        </p:blipFill>
        <p:spPr>
          <a:xfrm>
            <a:off x="1" y="0"/>
            <a:ext cx="12192000" cy="6623580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A021F57-28DF-304B-A823-BDD2F35FC997}"/>
              </a:ext>
            </a:extLst>
          </p:cNvPr>
          <p:cNvGrpSpPr/>
          <p:nvPr userDrawn="1"/>
        </p:nvGrpSpPr>
        <p:grpSpPr>
          <a:xfrm>
            <a:off x="802262" y="1284147"/>
            <a:ext cx="10787585" cy="1810947"/>
            <a:chOff x="601696" y="1284146"/>
            <a:chExt cx="8090689" cy="1810947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5C0D94FD-A6C9-E642-8E89-F1738F8C2E70}"/>
                </a:ext>
              </a:extLst>
            </p:cNvPr>
            <p:cNvSpPr txBox="1"/>
            <p:nvPr userDrawn="1"/>
          </p:nvSpPr>
          <p:spPr>
            <a:xfrm rot="21300000">
              <a:off x="1110800" y="1546891"/>
              <a:ext cx="6414867" cy="7442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algn="ctr"/>
              <a:r>
                <a:rPr lang="de-DE" sz="4600" b="1" dirty="0">
                  <a:solidFill>
                    <a:schemeClr val="bg1"/>
                  </a:solidFill>
                </a:rPr>
                <a:t>Gemeinsam mächtig.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C649913-86D5-A34A-9AA7-EF5DDAD10033}"/>
                </a:ext>
              </a:extLst>
            </p:cNvPr>
            <p:cNvSpPr txBox="1"/>
            <p:nvPr userDrawn="1"/>
          </p:nvSpPr>
          <p:spPr>
            <a:xfrm rot="21300000">
              <a:off x="601696" y="2320078"/>
              <a:ext cx="8090689" cy="77501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lvl="0" algn="ctr"/>
              <a:r>
                <a:rPr lang="de-DE" sz="4800" b="1" dirty="0">
                  <a:solidFill>
                    <a:schemeClr val="bg1"/>
                  </a:solidFill>
                </a:rPr>
                <a:t>Für moderne Tarifverträge.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F35CB479-E7F4-484E-BFF1-41B0AEA70595}"/>
                </a:ext>
              </a:extLst>
            </p:cNvPr>
            <p:cNvSpPr txBox="1"/>
            <p:nvPr userDrawn="1"/>
          </p:nvSpPr>
          <p:spPr>
            <a:xfrm rot="21300000">
              <a:off x="2350079" y="1284146"/>
              <a:ext cx="2018584" cy="30074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90000" bIns="5400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Bauhauptgewerbe</a:t>
              </a:r>
            </a:p>
          </p:txBody>
        </p:sp>
      </p:grp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8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taktseite Geruest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t="8902" r="2158" b="3705"/>
          <a:stretch/>
        </p:blipFill>
        <p:spPr>
          <a:xfrm>
            <a:off x="0" y="0"/>
            <a:ext cx="12192000" cy="6679142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BCB51C4-19FF-7147-865D-FE003717DBD3}"/>
              </a:ext>
            </a:extLst>
          </p:cNvPr>
          <p:cNvGrpSpPr/>
          <p:nvPr userDrawn="1"/>
        </p:nvGrpSpPr>
        <p:grpSpPr>
          <a:xfrm>
            <a:off x="802577" y="1299162"/>
            <a:ext cx="10622161" cy="1801339"/>
            <a:chOff x="601932" y="1299161"/>
            <a:chExt cx="7966621" cy="1801339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223E7A6-0DC9-9848-A231-940FA36FAA7F}"/>
                </a:ext>
              </a:extLst>
            </p:cNvPr>
            <p:cNvSpPr txBox="1"/>
            <p:nvPr userDrawn="1"/>
          </p:nvSpPr>
          <p:spPr>
            <a:xfrm rot="21300000">
              <a:off x="1110800" y="1546891"/>
              <a:ext cx="6414867" cy="7442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algn="ctr"/>
              <a:r>
                <a:rPr lang="de-DE" sz="4600" b="1" dirty="0">
                  <a:solidFill>
                    <a:schemeClr val="bg1"/>
                  </a:solidFill>
                </a:rPr>
                <a:t>Gemeinsam mächtig.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6791B01-1CFD-4D4A-A6D1-34E9D88612BC}"/>
                </a:ext>
              </a:extLst>
            </p:cNvPr>
            <p:cNvSpPr txBox="1"/>
            <p:nvPr userDrawn="1"/>
          </p:nvSpPr>
          <p:spPr>
            <a:xfrm rot="21300000">
              <a:off x="601932" y="2325485"/>
              <a:ext cx="7966621" cy="77501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lvl="0" algn="ctr"/>
              <a:r>
                <a:rPr lang="de-DE" sz="4800" b="1" dirty="0">
                  <a:solidFill>
                    <a:schemeClr val="bg1"/>
                  </a:solidFill>
                </a:rPr>
                <a:t>Für</a:t>
              </a:r>
              <a:r>
                <a:rPr lang="de-DE" sz="4800" b="1" baseline="0" dirty="0">
                  <a:solidFill>
                    <a:schemeClr val="bg1"/>
                  </a:solidFill>
                </a:rPr>
                <a:t> moderne Tarifverträge</a:t>
              </a:r>
              <a:r>
                <a:rPr lang="de-DE" sz="4800" b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969282E4-8F7D-C041-A4E5-F6C151327104}"/>
                </a:ext>
              </a:extLst>
            </p:cNvPr>
            <p:cNvSpPr txBox="1"/>
            <p:nvPr userDrawn="1"/>
          </p:nvSpPr>
          <p:spPr>
            <a:xfrm rot="21300000">
              <a:off x="2548833" y="1299161"/>
              <a:ext cx="1277894" cy="30074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90000" bIns="5400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Gerüstbau</a:t>
              </a:r>
            </a:p>
          </p:txBody>
        </p:sp>
      </p:grp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C649913-86D5-A34A-9AA7-EF5DDAD10033}"/>
              </a:ext>
            </a:extLst>
          </p:cNvPr>
          <p:cNvSpPr txBox="1"/>
          <p:nvPr userDrawn="1"/>
        </p:nvSpPr>
        <p:spPr>
          <a:xfrm rot="21300000">
            <a:off x="802262" y="2320079"/>
            <a:ext cx="10787585" cy="775015"/>
          </a:xfrm>
          <a:prstGeom prst="rect">
            <a:avLst/>
          </a:prstGeom>
          <a:solidFill>
            <a:srgbClr val="FF0000"/>
          </a:solidFill>
        </p:spPr>
        <p:txBody>
          <a:bodyPr wrap="square" tIns="0" bIns="36000" rtlCol="0">
            <a:spAutoFit/>
          </a:bodyPr>
          <a:lstStyle/>
          <a:p>
            <a:pPr lvl="0" algn="ctr"/>
            <a:r>
              <a:rPr lang="de-DE" sz="4800" b="1" dirty="0">
                <a:solidFill>
                  <a:schemeClr val="bg1"/>
                </a:solidFill>
              </a:rPr>
              <a:t>Für moderne Tarifverträge.</a:t>
            </a:r>
          </a:p>
        </p:txBody>
      </p:sp>
    </p:spTree>
    <p:extLst>
      <p:ext uri="{BB962C8B-B14F-4D97-AF65-F5344CB8AC3E}">
        <p14:creationId xmlns:p14="http://schemas.microsoft.com/office/powerpoint/2010/main" val="35979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taktseite Maler und Lackie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685" r="11518" b="25277"/>
          <a:stretch/>
        </p:blipFill>
        <p:spPr>
          <a:xfrm>
            <a:off x="0" y="0"/>
            <a:ext cx="12192000" cy="6667200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B2DC226-379A-AD47-A9B6-2EABCC028E5A}"/>
              </a:ext>
            </a:extLst>
          </p:cNvPr>
          <p:cNvGrpSpPr/>
          <p:nvPr userDrawn="1"/>
        </p:nvGrpSpPr>
        <p:grpSpPr>
          <a:xfrm>
            <a:off x="1481067" y="1278257"/>
            <a:ext cx="8553156" cy="1012873"/>
            <a:chOff x="1110800" y="1278256"/>
            <a:chExt cx="6414867" cy="1012873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D54384A-70B6-124C-9656-645CB64F6736}"/>
                </a:ext>
              </a:extLst>
            </p:cNvPr>
            <p:cNvSpPr txBox="1"/>
            <p:nvPr userDrawn="1"/>
          </p:nvSpPr>
          <p:spPr>
            <a:xfrm rot="21300000">
              <a:off x="1110800" y="1546891"/>
              <a:ext cx="6414867" cy="7442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algn="ctr"/>
              <a:r>
                <a:rPr lang="de-DE" sz="4600" b="1" dirty="0">
                  <a:solidFill>
                    <a:schemeClr val="bg1"/>
                  </a:solidFill>
                </a:rPr>
                <a:t>Gemeinsam mächtig.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D001BC1-20CB-2E4E-BC75-C61AB14B3CFB}"/>
                </a:ext>
              </a:extLst>
            </p:cNvPr>
            <p:cNvSpPr txBox="1"/>
            <p:nvPr userDrawn="1"/>
          </p:nvSpPr>
          <p:spPr>
            <a:xfrm rot="21300000">
              <a:off x="2349822" y="1278256"/>
              <a:ext cx="2153744" cy="30074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90000" bIns="5400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Maler und Lackierer</a:t>
              </a:r>
            </a:p>
          </p:txBody>
        </p:sp>
      </p:grp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C649913-86D5-A34A-9AA7-EF5DDAD10033}"/>
              </a:ext>
            </a:extLst>
          </p:cNvPr>
          <p:cNvSpPr txBox="1"/>
          <p:nvPr userDrawn="1"/>
        </p:nvSpPr>
        <p:spPr>
          <a:xfrm rot="21300000">
            <a:off x="802262" y="2320079"/>
            <a:ext cx="10787585" cy="775015"/>
          </a:xfrm>
          <a:prstGeom prst="rect">
            <a:avLst/>
          </a:prstGeom>
          <a:solidFill>
            <a:srgbClr val="FF0000"/>
          </a:solidFill>
        </p:spPr>
        <p:txBody>
          <a:bodyPr wrap="square" tIns="0" bIns="36000" rtlCol="0">
            <a:spAutoFit/>
          </a:bodyPr>
          <a:lstStyle/>
          <a:p>
            <a:pPr lvl="0" algn="ctr"/>
            <a:r>
              <a:rPr lang="de-DE" sz="4800" b="1" dirty="0">
                <a:solidFill>
                  <a:schemeClr val="bg1"/>
                </a:solidFill>
              </a:rPr>
              <a:t>Für moderne Tarifverträge.</a:t>
            </a:r>
          </a:p>
        </p:txBody>
      </p:sp>
    </p:spTree>
    <p:extLst>
      <p:ext uri="{BB962C8B-B14F-4D97-AF65-F5344CB8AC3E}">
        <p14:creationId xmlns:p14="http://schemas.microsoft.com/office/powerpoint/2010/main" val="351704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taktseite Dachde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2951" r="9944" b="11989"/>
          <a:stretch/>
        </p:blipFill>
        <p:spPr>
          <a:xfrm>
            <a:off x="1" y="2918"/>
            <a:ext cx="12192000" cy="6666443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C23F52B-EDC2-9842-9DE1-CFEE3A06F896}"/>
              </a:ext>
            </a:extLst>
          </p:cNvPr>
          <p:cNvGrpSpPr/>
          <p:nvPr userDrawn="1"/>
        </p:nvGrpSpPr>
        <p:grpSpPr>
          <a:xfrm>
            <a:off x="1481067" y="1291779"/>
            <a:ext cx="8553156" cy="1808860"/>
            <a:chOff x="1110800" y="1291779"/>
            <a:chExt cx="6414867" cy="1808860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D4F57E25-4A5E-524B-85BC-DC978FC69E0D}"/>
                </a:ext>
              </a:extLst>
            </p:cNvPr>
            <p:cNvSpPr txBox="1"/>
            <p:nvPr userDrawn="1"/>
          </p:nvSpPr>
          <p:spPr>
            <a:xfrm rot="21300000">
              <a:off x="1110800" y="1546891"/>
              <a:ext cx="6414867" cy="7442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algn="ctr"/>
              <a:r>
                <a:rPr lang="de-DE" sz="4600" b="1" dirty="0">
                  <a:solidFill>
                    <a:schemeClr val="bg1"/>
                  </a:solidFill>
                </a:rPr>
                <a:t>Starke Gemeinschaft.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E388B09-ABD3-D145-B6A5-45B51477ED81}"/>
                </a:ext>
              </a:extLst>
            </p:cNvPr>
            <p:cNvSpPr txBox="1"/>
            <p:nvPr userDrawn="1"/>
          </p:nvSpPr>
          <p:spPr>
            <a:xfrm rot="21300000">
              <a:off x="2354974" y="2325624"/>
              <a:ext cx="4457360" cy="77501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lvl="0" algn="ctr"/>
              <a:r>
                <a:rPr lang="de-DE" sz="4800" b="1" dirty="0">
                  <a:solidFill>
                    <a:schemeClr val="bg1"/>
                  </a:solidFill>
                </a:rPr>
                <a:t>Stark mit Tarif.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6EB70BF-5C86-0548-9F29-5FD081486269}"/>
                </a:ext>
              </a:extLst>
            </p:cNvPr>
            <p:cNvSpPr txBox="1"/>
            <p:nvPr userDrawn="1"/>
          </p:nvSpPr>
          <p:spPr>
            <a:xfrm rot="21300000">
              <a:off x="2548511" y="1291779"/>
              <a:ext cx="1447232" cy="30074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90000" bIns="5400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Dachdecker</a:t>
              </a:r>
            </a:p>
          </p:txBody>
        </p:sp>
      </p:grp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C649913-86D5-A34A-9AA7-EF5DDAD10033}"/>
              </a:ext>
            </a:extLst>
          </p:cNvPr>
          <p:cNvSpPr txBox="1"/>
          <p:nvPr userDrawn="1"/>
        </p:nvSpPr>
        <p:spPr>
          <a:xfrm rot="21300000">
            <a:off x="802262" y="2320079"/>
            <a:ext cx="10787585" cy="775015"/>
          </a:xfrm>
          <a:prstGeom prst="rect">
            <a:avLst/>
          </a:prstGeom>
          <a:solidFill>
            <a:srgbClr val="FF0000"/>
          </a:solidFill>
        </p:spPr>
        <p:txBody>
          <a:bodyPr wrap="square" tIns="0" bIns="36000" rtlCol="0">
            <a:spAutoFit/>
          </a:bodyPr>
          <a:lstStyle/>
          <a:p>
            <a:pPr lvl="0" algn="ctr"/>
            <a:r>
              <a:rPr lang="de-DE" sz="4800" b="1" dirty="0">
                <a:solidFill>
                  <a:schemeClr val="bg1"/>
                </a:solidFill>
              </a:rPr>
              <a:t>Für moderne Tarifverträge.</a:t>
            </a:r>
          </a:p>
        </p:txBody>
      </p:sp>
    </p:spTree>
    <p:extLst>
      <p:ext uri="{BB962C8B-B14F-4D97-AF65-F5344CB8AC3E}">
        <p14:creationId xmlns:p14="http://schemas.microsoft.com/office/powerpoint/2010/main" val="255174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taktseite Garten- und Landschaftsb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6927" r="5324" b="17636"/>
          <a:stretch/>
        </p:blipFill>
        <p:spPr>
          <a:xfrm>
            <a:off x="0" y="0"/>
            <a:ext cx="12192000" cy="6679142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E7F261F-D371-2742-BAE1-3094A921678B}"/>
              </a:ext>
            </a:extLst>
          </p:cNvPr>
          <p:cNvGrpSpPr/>
          <p:nvPr userDrawn="1"/>
        </p:nvGrpSpPr>
        <p:grpSpPr>
          <a:xfrm>
            <a:off x="1481067" y="1240471"/>
            <a:ext cx="8553156" cy="1860169"/>
            <a:chOff x="1110800" y="1240470"/>
            <a:chExt cx="6414867" cy="1860169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A1D1D202-AA19-2C4B-A81F-EF8C52AFA2AF}"/>
                </a:ext>
              </a:extLst>
            </p:cNvPr>
            <p:cNvSpPr txBox="1"/>
            <p:nvPr userDrawn="1"/>
          </p:nvSpPr>
          <p:spPr>
            <a:xfrm rot="21300000">
              <a:off x="1110800" y="1546891"/>
              <a:ext cx="6414867" cy="74423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algn="ctr"/>
              <a:r>
                <a:rPr lang="de-DE" sz="4600" b="1" dirty="0">
                  <a:solidFill>
                    <a:schemeClr val="bg1"/>
                  </a:solidFill>
                </a:rPr>
                <a:t>Starke Gemeinschaft.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135561C-32BA-9545-A24E-923592FC855D}"/>
                </a:ext>
              </a:extLst>
            </p:cNvPr>
            <p:cNvSpPr txBox="1"/>
            <p:nvPr userDrawn="1"/>
          </p:nvSpPr>
          <p:spPr>
            <a:xfrm rot="21300000">
              <a:off x="2354974" y="2325624"/>
              <a:ext cx="4457360" cy="77501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tIns="0" bIns="36000" rtlCol="0">
              <a:spAutoFit/>
            </a:bodyPr>
            <a:lstStyle/>
            <a:p>
              <a:pPr lvl="0" algn="ctr"/>
              <a:r>
                <a:rPr lang="de-DE" sz="4800" b="1" dirty="0">
                  <a:solidFill>
                    <a:schemeClr val="bg1"/>
                  </a:solidFill>
                </a:rPr>
                <a:t>Stark mit Tarif.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62A8757-FA46-034C-B9F4-41B13BA66337}"/>
                </a:ext>
              </a:extLst>
            </p:cNvPr>
            <p:cNvSpPr txBox="1"/>
            <p:nvPr userDrawn="1"/>
          </p:nvSpPr>
          <p:spPr>
            <a:xfrm rot="21300000">
              <a:off x="2348172" y="1240470"/>
              <a:ext cx="3020828" cy="30074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rIns="90000" bIns="54000" rtlCol="0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Garten- und Landschaftsbau</a:t>
              </a:r>
            </a:p>
          </p:txBody>
        </p:sp>
      </p:grp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C649913-86D5-A34A-9AA7-EF5DDAD10033}"/>
              </a:ext>
            </a:extLst>
          </p:cNvPr>
          <p:cNvSpPr txBox="1"/>
          <p:nvPr userDrawn="1"/>
        </p:nvSpPr>
        <p:spPr>
          <a:xfrm rot="21300000">
            <a:off x="802262" y="2320079"/>
            <a:ext cx="10787585" cy="775015"/>
          </a:xfrm>
          <a:prstGeom prst="rect">
            <a:avLst/>
          </a:prstGeom>
          <a:solidFill>
            <a:srgbClr val="FF0000"/>
          </a:solidFill>
        </p:spPr>
        <p:txBody>
          <a:bodyPr wrap="square" tIns="0" bIns="36000" rtlCol="0">
            <a:spAutoFit/>
          </a:bodyPr>
          <a:lstStyle/>
          <a:p>
            <a:pPr lvl="0" algn="ctr"/>
            <a:r>
              <a:rPr lang="de-DE" sz="4800" b="1" dirty="0">
                <a:solidFill>
                  <a:schemeClr val="bg1"/>
                </a:solidFill>
              </a:rPr>
              <a:t>Für moderne Tarifverträge.</a:t>
            </a:r>
          </a:p>
        </p:txBody>
      </p:sp>
    </p:spTree>
    <p:extLst>
      <p:ext uri="{BB962C8B-B14F-4D97-AF65-F5344CB8AC3E}">
        <p14:creationId xmlns:p14="http://schemas.microsoft.com/office/powerpoint/2010/main" val="296457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15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776E82D-5C51-5149-B42E-52117D3A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/>
          <a:stretch/>
        </p:blipFill>
        <p:spPr>
          <a:xfrm>
            <a:off x="-1" y="0"/>
            <a:ext cx="12192001" cy="66230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08844B-DAB1-5F4C-8593-014826A4B4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63515"/>
            <a:ext cx="12192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02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nmaster Arbeit-Leben-Gerechtigk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_fuer_PPT_Hintergrundkuliss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feld 4"/>
          <p:cNvSpPr txBox="1"/>
          <p:nvPr userDrawn="1"/>
        </p:nvSpPr>
        <p:spPr>
          <a:xfrm>
            <a:off x="911424" y="2782670"/>
            <a:ext cx="1036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ARBEIT.</a:t>
            </a:r>
            <a:r>
              <a:rPr lang="de-DE" sz="3600" b="1" baseline="0" dirty="0"/>
              <a:t> LEBEN. GERECHTIGKEIT.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7053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ohne Geld mit S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_fuer_PPT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648401" y="1662717"/>
            <a:ext cx="9299719" cy="730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72000" indent="0">
              <a:lnSpc>
                <a:spcPts val="4800"/>
              </a:lnSpc>
              <a:spcBef>
                <a:spcPts val="0"/>
              </a:spcBef>
              <a:buFontTx/>
              <a:buNone/>
              <a:defRPr sz="4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quarter" idx="14" hasCustomPrompt="1"/>
          </p:nvPr>
        </p:nvSpPr>
        <p:spPr>
          <a:xfrm rot="21286569">
            <a:off x="3243870" y="2324550"/>
            <a:ext cx="7767917" cy="730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72000" indent="0">
              <a:lnSpc>
                <a:spcPts val="4800"/>
              </a:lnSpc>
              <a:spcBef>
                <a:spcPts val="0"/>
              </a:spcBef>
              <a:buFontTx/>
              <a:buNone/>
              <a:defRPr sz="4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15" hasCustomPrompt="1"/>
          </p:nvPr>
        </p:nvSpPr>
        <p:spPr>
          <a:xfrm rot="21286569">
            <a:off x="2753861" y="1249511"/>
            <a:ext cx="3431704" cy="4178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/>
          <a:lstStyle>
            <a:lvl1pPr marL="3600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Optionale Stichzeile</a:t>
            </a:r>
          </a:p>
        </p:txBody>
      </p: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488879" y="3362711"/>
            <a:ext cx="3398325" cy="17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6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Wir koennen Handw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1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" name="Bild 2" descr="IGBAU_Wir_koennen_Handwerk_ohne_Logo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637704"/>
            <a:ext cx="7789287" cy="545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6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ohne Geld ohne S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orlage_fuer_PPT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648401" y="1662717"/>
            <a:ext cx="9299719" cy="730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72000" indent="0">
              <a:lnSpc>
                <a:spcPts val="4800"/>
              </a:lnSpc>
              <a:spcBef>
                <a:spcPts val="0"/>
              </a:spcBef>
              <a:buFontTx/>
              <a:buNone/>
              <a:defRPr sz="4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20" name="Inhaltsplatzhalter 2"/>
          <p:cNvSpPr>
            <a:spLocks noGrp="1"/>
          </p:cNvSpPr>
          <p:nvPr>
            <p:ph sz="quarter" idx="14" hasCustomPrompt="1"/>
          </p:nvPr>
        </p:nvSpPr>
        <p:spPr>
          <a:xfrm rot="21286569">
            <a:off x="3243870" y="2324550"/>
            <a:ext cx="7767917" cy="730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72000" indent="0">
              <a:lnSpc>
                <a:spcPts val="4800"/>
              </a:lnSpc>
              <a:spcBef>
                <a:spcPts val="0"/>
              </a:spcBef>
              <a:buFontTx/>
              <a:buNone/>
              <a:defRPr sz="4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15" hasCustomPrompt="1"/>
          </p:nvPr>
        </p:nvSpPr>
        <p:spPr>
          <a:xfrm rot="21286569">
            <a:off x="2753861" y="1249511"/>
            <a:ext cx="3431704" cy="4178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/>
          <a:lstStyle>
            <a:lvl1pPr marL="36000" indent="0">
              <a:lnSpc>
                <a:spcPts val="2000"/>
              </a:lnSpc>
              <a:spcBef>
                <a:spcPts val="0"/>
              </a:spcBef>
              <a:buFontTx/>
              <a:buNone/>
              <a:defRPr sz="18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Optionale Stichzeile</a:t>
            </a:r>
          </a:p>
        </p:txBody>
      </p:sp>
    </p:spTree>
    <p:extLst>
      <p:ext uri="{BB962C8B-B14F-4D97-AF65-F5344CB8AC3E}">
        <p14:creationId xmlns:p14="http://schemas.microsoft.com/office/powerpoint/2010/main" val="33226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Fliesstext ohne S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360" y="6524626"/>
            <a:ext cx="672075" cy="28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 smtClean="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427EAF71-7A5F-834A-AD47-FB334EF150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19936" y="6525344"/>
            <a:ext cx="284480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07435" y="6524626"/>
            <a:ext cx="307234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912284" y="2205038"/>
            <a:ext cx="10176933" cy="352821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Tx/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</p:spTree>
    <p:extLst>
      <p:ext uri="{BB962C8B-B14F-4D97-AF65-F5344CB8AC3E}">
        <p14:creationId xmlns:p14="http://schemas.microsoft.com/office/powerpoint/2010/main" val="297065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Aufzaehlung mit S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911424" y="2204865"/>
            <a:ext cx="10177131" cy="3744415"/>
          </a:xfrm>
          <a:prstGeom prst="rect">
            <a:avLst/>
          </a:prstGeom>
        </p:spPr>
        <p:txBody>
          <a:bodyPr/>
          <a:lstStyle>
            <a:lvl1pPr marL="252000" indent="-36000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5000"/>
              <a:buFontTx/>
              <a:buBlip>
                <a:blip r:embed="rId2"/>
              </a:buBlip>
              <a:defRPr sz="2000" baseline="0">
                <a:latin typeface="Arial"/>
              </a:defRPr>
            </a:lvl1pPr>
            <a:lvl2pPr marL="540000" indent="-288000">
              <a:lnSpc>
                <a:spcPts val="2400"/>
              </a:lnSpc>
              <a:buClr>
                <a:srgbClr val="FF0000"/>
              </a:buClr>
              <a:buFont typeface="Wingdings" charset="2"/>
              <a:buChar char="§"/>
              <a:defRPr sz="200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600" baseline="0">
                <a:latin typeface="Arial"/>
              </a:defRPr>
            </a:lvl3pPr>
            <a:lvl4pPr marL="1600200" indent="-228600">
              <a:buFont typeface="Symbol" charset="2"/>
              <a:buChar char="-"/>
              <a:defRPr sz="1600" baseline="0">
                <a:latin typeface="Arial"/>
              </a:defRPr>
            </a:lvl4pPr>
            <a:lvl5pPr marL="2057400" indent="-228600">
              <a:buFont typeface="Symbol" charset="2"/>
              <a:buChar char="-"/>
              <a:defRPr sz="16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pic>
        <p:nvPicPr>
          <p:cNvPr id="17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0352766" y="281484"/>
            <a:ext cx="1422892" cy="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Aufzaehlung ohne S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911424" y="2204865"/>
            <a:ext cx="10177131" cy="3744415"/>
          </a:xfrm>
          <a:prstGeom prst="rect">
            <a:avLst/>
          </a:prstGeom>
        </p:spPr>
        <p:txBody>
          <a:bodyPr/>
          <a:lstStyle>
            <a:lvl1pPr marL="252000" indent="-36000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5000"/>
              <a:buFontTx/>
              <a:buBlip>
                <a:blip r:embed="rId2"/>
              </a:buBlip>
              <a:defRPr sz="2000" baseline="0">
                <a:latin typeface="Arial"/>
              </a:defRPr>
            </a:lvl1pPr>
            <a:lvl2pPr marL="540000" indent="-288000">
              <a:lnSpc>
                <a:spcPts val="2400"/>
              </a:lnSpc>
              <a:buClr>
                <a:srgbClr val="FF0000"/>
              </a:buClr>
              <a:buFont typeface="Wingdings" charset="2"/>
              <a:buChar char="§"/>
              <a:defRPr sz="200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600" baseline="0">
                <a:latin typeface="Arial"/>
              </a:defRPr>
            </a:lvl3pPr>
            <a:lvl4pPr marL="1600200" indent="-228600">
              <a:buFont typeface="Symbol" charset="2"/>
              <a:buChar char="-"/>
              <a:defRPr sz="1600" baseline="0">
                <a:latin typeface="Arial"/>
              </a:defRPr>
            </a:lvl4pPr>
            <a:lvl5pPr marL="2057400" indent="-228600">
              <a:buFont typeface="Symbol" charset="2"/>
              <a:buChar char="-"/>
              <a:defRPr sz="16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</p:spTree>
    <p:extLst>
      <p:ext uri="{BB962C8B-B14F-4D97-AF65-F5344CB8AC3E}">
        <p14:creationId xmlns:p14="http://schemas.microsoft.com/office/powerpoint/2010/main" val="297222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master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911424" y="2204865"/>
            <a:ext cx="5212285" cy="3744415"/>
          </a:xfrm>
          <a:prstGeom prst="rect">
            <a:avLst/>
          </a:prstGeom>
        </p:spPr>
        <p:txBody>
          <a:bodyPr/>
          <a:lstStyle>
            <a:lvl1pPr marL="252000" indent="-36000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5000"/>
              <a:buFontTx/>
              <a:buBlip>
                <a:blip r:embed="rId2"/>
              </a:buBlip>
              <a:defRPr sz="2000" baseline="0">
                <a:latin typeface="Arial"/>
              </a:defRPr>
            </a:lvl1pPr>
            <a:lvl2pPr marL="540000" indent="-288000">
              <a:lnSpc>
                <a:spcPts val="2400"/>
              </a:lnSpc>
              <a:buClr>
                <a:srgbClr val="FF0000"/>
              </a:buClr>
              <a:buFont typeface="Wingdings" charset="2"/>
              <a:buChar char="§"/>
              <a:defRPr sz="200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600" baseline="0">
                <a:latin typeface="Arial"/>
              </a:defRPr>
            </a:lvl3pPr>
            <a:lvl4pPr marL="1600200" indent="-228600">
              <a:buFont typeface="Symbol" charset="2"/>
              <a:buChar char="-"/>
              <a:defRPr sz="1600" baseline="0">
                <a:latin typeface="Arial"/>
              </a:defRPr>
            </a:lvl4pPr>
            <a:lvl5pPr marL="2057400" indent="-228600">
              <a:buFont typeface="Symbol" charset="2"/>
              <a:buChar char="-"/>
              <a:defRPr sz="16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4"/>
          </p:nvPr>
        </p:nvSpPr>
        <p:spPr>
          <a:xfrm>
            <a:off x="6200608" y="2204865"/>
            <a:ext cx="5212285" cy="3744415"/>
          </a:xfrm>
          <a:prstGeom prst="rect">
            <a:avLst/>
          </a:prstGeom>
        </p:spPr>
        <p:txBody>
          <a:bodyPr/>
          <a:lstStyle>
            <a:lvl1pPr marL="252000" indent="-36000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5000"/>
              <a:buFontTx/>
              <a:buBlip>
                <a:blip r:embed="rId2"/>
              </a:buBlip>
              <a:defRPr sz="2000" baseline="0">
                <a:latin typeface="Arial"/>
              </a:defRPr>
            </a:lvl1pPr>
            <a:lvl2pPr marL="540000" indent="-288000">
              <a:lnSpc>
                <a:spcPts val="2400"/>
              </a:lnSpc>
              <a:buClr>
                <a:srgbClr val="FF0000"/>
              </a:buClr>
              <a:buFont typeface="Wingdings" charset="2"/>
              <a:buChar char="§"/>
              <a:defRPr sz="200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600" baseline="0">
                <a:latin typeface="Arial"/>
              </a:defRPr>
            </a:lvl3pPr>
            <a:lvl4pPr marL="1600200" indent="-228600">
              <a:buFont typeface="Symbol" charset="2"/>
              <a:buChar char="-"/>
              <a:defRPr sz="1600" baseline="0">
                <a:latin typeface="Arial"/>
              </a:defRPr>
            </a:lvl4pPr>
            <a:lvl5pPr marL="2057400" indent="-228600">
              <a:buFont typeface="Symbol" charset="2"/>
              <a:buChar char="-"/>
              <a:defRPr sz="16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9" name="Bild 16" descr="Wir_sind_es_wert_ohne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622">
            <a:off x="10352766" y="281484"/>
            <a:ext cx="1422892" cy="7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0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nmaster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Inhaltsplatzhalter 2"/>
          <p:cNvSpPr>
            <a:spLocks noGrp="1"/>
          </p:cNvSpPr>
          <p:nvPr>
            <p:ph idx="1"/>
          </p:nvPr>
        </p:nvSpPr>
        <p:spPr>
          <a:xfrm>
            <a:off x="911424" y="2204865"/>
            <a:ext cx="5212285" cy="3744415"/>
          </a:xfrm>
          <a:prstGeom prst="rect">
            <a:avLst/>
          </a:prstGeom>
        </p:spPr>
        <p:txBody>
          <a:bodyPr/>
          <a:lstStyle>
            <a:lvl1pPr marL="252000" indent="-36000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5000"/>
              <a:buFontTx/>
              <a:buBlip>
                <a:blip r:embed="rId2"/>
              </a:buBlip>
              <a:defRPr sz="2000" baseline="0">
                <a:latin typeface="Arial"/>
              </a:defRPr>
            </a:lvl1pPr>
            <a:lvl2pPr marL="540000" indent="-288000">
              <a:lnSpc>
                <a:spcPts val="2400"/>
              </a:lnSpc>
              <a:buClr>
                <a:srgbClr val="FF0000"/>
              </a:buClr>
              <a:buFont typeface="Wingdings" charset="2"/>
              <a:buChar char="§"/>
              <a:defRPr sz="200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600" baseline="0">
                <a:latin typeface="Arial"/>
              </a:defRPr>
            </a:lvl3pPr>
            <a:lvl4pPr marL="1600200" indent="-228600">
              <a:buFont typeface="Symbol" charset="2"/>
              <a:buChar char="-"/>
              <a:defRPr sz="1600" baseline="0">
                <a:latin typeface="Arial"/>
              </a:defRPr>
            </a:lvl4pPr>
            <a:lvl5pPr marL="2057400" indent="-228600">
              <a:buFont typeface="Symbol" charset="2"/>
              <a:buChar char="-"/>
              <a:defRPr sz="16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4"/>
          </p:nvPr>
        </p:nvSpPr>
        <p:spPr>
          <a:xfrm>
            <a:off x="6200608" y="2204865"/>
            <a:ext cx="5212285" cy="3744415"/>
          </a:xfrm>
          <a:prstGeom prst="rect">
            <a:avLst/>
          </a:prstGeom>
        </p:spPr>
        <p:txBody>
          <a:bodyPr/>
          <a:lstStyle>
            <a:lvl1pPr marL="252000" indent="-360000">
              <a:lnSpc>
                <a:spcPts val="24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ct val="95000"/>
              <a:buFontTx/>
              <a:buBlip>
                <a:blip r:embed="rId2"/>
              </a:buBlip>
              <a:defRPr sz="2000" baseline="0">
                <a:latin typeface="Arial"/>
              </a:defRPr>
            </a:lvl1pPr>
            <a:lvl2pPr marL="540000" indent="-288000">
              <a:lnSpc>
                <a:spcPts val="2400"/>
              </a:lnSpc>
              <a:buClr>
                <a:srgbClr val="FF0000"/>
              </a:buClr>
              <a:buFont typeface="Wingdings" charset="2"/>
              <a:buChar char="§"/>
              <a:defRPr sz="2000" baseline="0">
                <a:latin typeface="Arial"/>
              </a:defRPr>
            </a:lvl2pPr>
            <a:lvl3pPr marL="1143000" indent="-228600">
              <a:buFont typeface="Symbol" charset="2"/>
              <a:buChar char="-"/>
              <a:defRPr sz="1600" baseline="0">
                <a:latin typeface="Arial"/>
              </a:defRPr>
            </a:lvl3pPr>
            <a:lvl4pPr marL="1600200" indent="-228600">
              <a:buFont typeface="Symbol" charset="2"/>
              <a:buChar char="-"/>
              <a:defRPr sz="1600" baseline="0">
                <a:latin typeface="Arial"/>
              </a:defRPr>
            </a:lvl4pPr>
            <a:lvl5pPr marL="2057400" indent="-228600">
              <a:buFont typeface="Symbol" charset="2"/>
              <a:buChar char="-"/>
              <a:defRPr sz="1600" baseline="0">
                <a:latin typeface="Arial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349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Vorlage_fuer_PPT_Testimonial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Inhaltsplatzhalter 2"/>
          <p:cNvSpPr>
            <a:spLocks noGrp="1"/>
          </p:cNvSpPr>
          <p:nvPr>
            <p:ph sz="quarter" idx="12" hasCustomPrompt="1"/>
          </p:nvPr>
        </p:nvSpPr>
        <p:spPr>
          <a:xfrm rot="21286569">
            <a:off x="831440" y="728520"/>
            <a:ext cx="527624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quarter" idx="13" hasCustomPrompt="1"/>
          </p:nvPr>
        </p:nvSpPr>
        <p:spPr>
          <a:xfrm rot="21286569">
            <a:off x="2243270" y="1157582"/>
            <a:ext cx="4441853" cy="4445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/>
          <a:lstStyle>
            <a:lvl1pPr marL="0" indent="0">
              <a:lnSpc>
                <a:spcPts val="2400"/>
              </a:lnSpc>
              <a:buFontTx/>
              <a:buNone/>
              <a:defRPr sz="26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1pPr>
            <a:lvl2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2pPr>
            <a:lvl3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3pPr>
            <a:lvl4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4pPr>
            <a:lvl5pPr marL="0" indent="0">
              <a:lnSpc>
                <a:spcPts val="2400"/>
              </a:lnSpc>
              <a:buFontTx/>
              <a:buNone/>
              <a:defRPr sz="2000" b="1" i="0" u="none" kern="1200" spc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Arial"/>
              </a:defRPr>
            </a:lvl5pPr>
          </a:lstStyle>
          <a:p>
            <a:pPr lvl="0"/>
            <a:r>
              <a:rPr lang="de-DE" dirty="0"/>
              <a:t>ein- oder mehrzeilig</a:t>
            </a:r>
          </a:p>
        </p:txBody>
      </p:sp>
      <p:sp>
        <p:nvSpPr>
          <p:cNvPr id="20" name="Inhaltsplatzhalter 16"/>
          <p:cNvSpPr>
            <a:spLocks noGrp="1"/>
          </p:cNvSpPr>
          <p:nvPr>
            <p:ph sz="quarter" idx="14" hasCustomPrompt="1"/>
          </p:nvPr>
        </p:nvSpPr>
        <p:spPr>
          <a:xfrm>
            <a:off x="8112224" y="4293096"/>
            <a:ext cx="4080000" cy="1476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tIns="140400" rIns="180000" anchor="t" anchorCtr="0"/>
          <a:lstStyle>
            <a:lvl1pPr marL="108000" indent="0" algn="l">
              <a:lnSpc>
                <a:spcPts val="1540"/>
              </a:lnSpc>
              <a:spcBef>
                <a:spcPts val="0"/>
              </a:spcBef>
              <a:buFontTx/>
              <a:buNone/>
              <a:defRPr sz="1200" b="1" i="0" kern="1200">
                <a:solidFill>
                  <a:schemeClr val="tx1"/>
                </a:solidFill>
                <a:latin typeface="Arial"/>
              </a:defRPr>
            </a:lvl1pPr>
          </a:lstStyle>
          <a:p>
            <a:pPr lvl="0"/>
            <a:r>
              <a:rPr lang="de-DE" dirty="0"/>
              <a:t>„Weit hinten, hinter den Wort-bergen, fern der Länder </a:t>
            </a:r>
            <a:r>
              <a:rPr lang="de-DE" dirty="0" err="1"/>
              <a:t>Vokalien</a:t>
            </a:r>
            <a:r>
              <a:rPr lang="de-DE" dirty="0"/>
              <a:t> und </a:t>
            </a:r>
            <a:r>
              <a:rPr lang="de-DE" dirty="0" err="1"/>
              <a:t>Konsonantien</a:t>
            </a:r>
            <a:r>
              <a:rPr lang="de-DE" dirty="0"/>
              <a:t> leben die Blind-texte. Abgeschieden wohnen sie in Buchstabhausen an der Küste des Semantik.“</a:t>
            </a:r>
          </a:p>
        </p:txBody>
      </p:sp>
    </p:spTree>
    <p:extLst>
      <p:ext uri="{BB962C8B-B14F-4D97-AF65-F5344CB8AC3E}">
        <p14:creationId xmlns:p14="http://schemas.microsoft.com/office/powerpoint/2010/main" val="6455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/>
          <p:cNvGrpSpPr>
            <a:grpSpLocks/>
          </p:cNvGrpSpPr>
          <p:nvPr userDrawn="1"/>
        </p:nvGrpSpPr>
        <p:grpSpPr bwMode="auto">
          <a:xfrm>
            <a:off x="0" y="5958417"/>
            <a:ext cx="12192000" cy="935038"/>
            <a:chOff x="0" y="3748"/>
            <a:chExt cx="5760" cy="589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0" y="4094"/>
              <a:ext cx="5760" cy="24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203" y="3748"/>
              <a:ext cx="389" cy="454"/>
            </a:xfrm>
            <a:custGeom>
              <a:avLst/>
              <a:gdLst>
                <a:gd name="T0" fmla="*/ 0 w 588"/>
                <a:gd name="T1" fmla="*/ 1 h 676"/>
                <a:gd name="T2" fmla="*/ 1 w 588"/>
                <a:gd name="T3" fmla="*/ 1 h 676"/>
                <a:gd name="T4" fmla="*/ 1 w 588"/>
                <a:gd name="T5" fmla="*/ 1 h 676"/>
                <a:gd name="T6" fmla="*/ 1 w 588"/>
                <a:gd name="T7" fmla="*/ 1 h 676"/>
                <a:gd name="T8" fmla="*/ 1 w 588"/>
                <a:gd name="T9" fmla="*/ 0 h 676"/>
                <a:gd name="T10" fmla="*/ 0 w 588"/>
                <a:gd name="T11" fmla="*/ 1 h 676"/>
                <a:gd name="T12" fmla="*/ 0 w 588"/>
                <a:gd name="T13" fmla="*/ 1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8" h="676">
                  <a:moveTo>
                    <a:pt x="0" y="505"/>
                  </a:moveTo>
                  <a:lnTo>
                    <a:pt x="299" y="676"/>
                  </a:lnTo>
                  <a:lnTo>
                    <a:pt x="588" y="506"/>
                  </a:lnTo>
                  <a:lnTo>
                    <a:pt x="588" y="164"/>
                  </a:lnTo>
                  <a:lnTo>
                    <a:pt x="291" y="0"/>
                  </a:lnTo>
                  <a:lnTo>
                    <a:pt x="0" y="167"/>
                  </a:lnTo>
                  <a:lnTo>
                    <a:pt x="0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auto">
            <a:xfrm>
              <a:off x="4282" y="3995"/>
              <a:ext cx="853" cy="88"/>
            </a:xfrm>
            <a:custGeom>
              <a:avLst/>
              <a:gdLst>
                <a:gd name="T0" fmla="*/ 1 w 1294"/>
                <a:gd name="T1" fmla="*/ 1 h 133"/>
                <a:gd name="T2" fmla="*/ 1 w 1294"/>
                <a:gd name="T3" fmla="*/ 1 h 133"/>
                <a:gd name="T4" fmla="*/ 1 w 1294"/>
                <a:gd name="T5" fmla="*/ 1 h 133"/>
                <a:gd name="T6" fmla="*/ 1 w 1294"/>
                <a:gd name="T7" fmla="*/ 1 h 133"/>
                <a:gd name="T8" fmla="*/ 1 w 1294"/>
                <a:gd name="T9" fmla="*/ 1 h 133"/>
                <a:gd name="T10" fmla="*/ 1 w 1294"/>
                <a:gd name="T11" fmla="*/ 1 h 133"/>
                <a:gd name="T12" fmla="*/ 1 w 1294"/>
                <a:gd name="T13" fmla="*/ 1 h 133"/>
                <a:gd name="T14" fmla="*/ 1 w 1294"/>
                <a:gd name="T15" fmla="*/ 1 h 133"/>
                <a:gd name="T16" fmla="*/ 1 w 1294"/>
                <a:gd name="T17" fmla="*/ 1 h 133"/>
                <a:gd name="T18" fmla="*/ 1 w 1294"/>
                <a:gd name="T19" fmla="*/ 1 h 133"/>
                <a:gd name="T20" fmla="*/ 1 w 1294"/>
                <a:gd name="T21" fmla="*/ 1 h 133"/>
                <a:gd name="T22" fmla="*/ 1 w 1294"/>
                <a:gd name="T23" fmla="*/ 1 h 133"/>
                <a:gd name="T24" fmla="*/ 1 w 1294"/>
                <a:gd name="T25" fmla="*/ 1 h 133"/>
                <a:gd name="T26" fmla="*/ 1 w 1294"/>
                <a:gd name="T27" fmla="*/ 1 h 133"/>
                <a:gd name="T28" fmla="*/ 1 w 1294"/>
                <a:gd name="T29" fmla="*/ 1 h 133"/>
                <a:gd name="T30" fmla="*/ 1 w 1294"/>
                <a:gd name="T31" fmla="*/ 1 h 133"/>
                <a:gd name="T32" fmla="*/ 1 w 1294"/>
                <a:gd name="T33" fmla="*/ 1 h 133"/>
                <a:gd name="T34" fmla="*/ 1 w 1294"/>
                <a:gd name="T35" fmla="*/ 1 h 133"/>
                <a:gd name="T36" fmla="*/ 1 w 1294"/>
                <a:gd name="T37" fmla="*/ 1 h 133"/>
                <a:gd name="T38" fmla="*/ 1 w 1294"/>
                <a:gd name="T39" fmla="*/ 1 h 133"/>
                <a:gd name="T40" fmla="*/ 1 w 1294"/>
                <a:gd name="T41" fmla="*/ 1 h 133"/>
                <a:gd name="T42" fmla="*/ 1 w 1294"/>
                <a:gd name="T43" fmla="*/ 1 h 133"/>
                <a:gd name="T44" fmla="*/ 1 w 1294"/>
                <a:gd name="T45" fmla="*/ 1 h 133"/>
                <a:gd name="T46" fmla="*/ 1 w 1294"/>
                <a:gd name="T47" fmla="*/ 1 h 133"/>
                <a:gd name="T48" fmla="*/ 1 w 1294"/>
                <a:gd name="T49" fmla="*/ 1 h 133"/>
                <a:gd name="T50" fmla="*/ 1 w 1294"/>
                <a:gd name="T51" fmla="*/ 1 h 133"/>
                <a:gd name="T52" fmla="*/ 1 w 1294"/>
                <a:gd name="T53" fmla="*/ 1 h 133"/>
                <a:gd name="T54" fmla="*/ 1 w 1294"/>
                <a:gd name="T55" fmla="*/ 1 h 133"/>
                <a:gd name="T56" fmla="*/ 1 w 1294"/>
                <a:gd name="T57" fmla="*/ 1 h 133"/>
                <a:gd name="T58" fmla="*/ 1 w 1294"/>
                <a:gd name="T59" fmla="*/ 1 h 133"/>
                <a:gd name="T60" fmla="*/ 1 w 1294"/>
                <a:gd name="T61" fmla="*/ 1 h 133"/>
                <a:gd name="T62" fmla="*/ 1 w 1294"/>
                <a:gd name="T63" fmla="*/ 1 h 133"/>
                <a:gd name="T64" fmla="*/ 1 w 1294"/>
                <a:gd name="T65" fmla="*/ 1 h 133"/>
                <a:gd name="T66" fmla="*/ 1 w 1294"/>
                <a:gd name="T67" fmla="*/ 1 h 133"/>
                <a:gd name="T68" fmla="*/ 1 w 1294"/>
                <a:gd name="T69" fmla="*/ 1 h 133"/>
                <a:gd name="T70" fmla="*/ 1 w 1294"/>
                <a:gd name="T71" fmla="*/ 1 h 133"/>
                <a:gd name="T72" fmla="*/ 1 w 1294"/>
                <a:gd name="T73" fmla="*/ 1 h 133"/>
                <a:gd name="T74" fmla="*/ 1 w 1294"/>
                <a:gd name="T75" fmla="*/ 1 h 133"/>
                <a:gd name="T76" fmla="*/ 1 w 1294"/>
                <a:gd name="T77" fmla="*/ 1 h 133"/>
                <a:gd name="T78" fmla="*/ 1 w 1294"/>
                <a:gd name="T79" fmla="*/ 1 h 133"/>
                <a:gd name="T80" fmla="*/ 1 w 1294"/>
                <a:gd name="T81" fmla="*/ 1 h 133"/>
                <a:gd name="T82" fmla="*/ 1 w 1294"/>
                <a:gd name="T83" fmla="*/ 1 h 133"/>
                <a:gd name="T84" fmla="*/ 1 w 1294"/>
                <a:gd name="T85" fmla="*/ 1 h 133"/>
                <a:gd name="T86" fmla="*/ 1 w 1294"/>
                <a:gd name="T87" fmla="*/ 1 h 133"/>
                <a:gd name="T88" fmla="*/ 1 w 1294"/>
                <a:gd name="T89" fmla="*/ 1 h 133"/>
                <a:gd name="T90" fmla="*/ 1 w 1294"/>
                <a:gd name="T91" fmla="*/ 1 h 133"/>
                <a:gd name="T92" fmla="*/ 1 w 1294"/>
                <a:gd name="T93" fmla="*/ 1 h 133"/>
                <a:gd name="T94" fmla="*/ 1 w 1294"/>
                <a:gd name="T95" fmla="*/ 1 h 133"/>
                <a:gd name="T96" fmla="*/ 1 w 1294"/>
                <a:gd name="T97" fmla="*/ 1 h 133"/>
                <a:gd name="T98" fmla="*/ 1 w 1294"/>
                <a:gd name="T99" fmla="*/ 1 h 133"/>
                <a:gd name="T100" fmla="*/ 1 w 1294"/>
                <a:gd name="T101" fmla="*/ 1 h 133"/>
                <a:gd name="T102" fmla="*/ 1 w 1294"/>
                <a:gd name="T103" fmla="*/ 1 h 133"/>
                <a:gd name="T104" fmla="*/ 1 w 1294"/>
                <a:gd name="T105" fmla="*/ 1 h 133"/>
                <a:gd name="T106" fmla="*/ 1 w 1294"/>
                <a:gd name="T107" fmla="*/ 1 h 133"/>
                <a:gd name="T108" fmla="*/ 1 w 1294"/>
                <a:gd name="T109" fmla="*/ 1 h 133"/>
                <a:gd name="T110" fmla="*/ 1 w 1294"/>
                <a:gd name="T111" fmla="*/ 1 h 133"/>
                <a:gd name="T112" fmla="*/ 1 w 1294"/>
                <a:gd name="T113" fmla="*/ 1 h 133"/>
                <a:gd name="T114" fmla="*/ 1 w 1294"/>
                <a:gd name="T115" fmla="*/ 1 h 133"/>
                <a:gd name="T116" fmla="*/ 1 w 1294"/>
                <a:gd name="T117" fmla="*/ 1 h 133"/>
                <a:gd name="T118" fmla="*/ 1 w 1294"/>
                <a:gd name="T119" fmla="*/ 1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4" h="133">
                  <a:moveTo>
                    <a:pt x="13" y="1"/>
                  </a:moveTo>
                  <a:lnTo>
                    <a:pt x="0" y="1"/>
                  </a:lnTo>
                  <a:lnTo>
                    <a:pt x="0" y="105"/>
                  </a:lnTo>
                  <a:lnTo>
                    <a:pt x="13" y="105"/>
                  </a:lnTo>
                  <a:lnTo>
                    <a:pt x="13" y="1"/>
                  </a:lnTo>
                  <a:close/>
                  <a:moveTo>
                    <a:pt x="89" y="105"/>
                  </a:moveTo>
                  <a:lnTo>
                    <a:pt x="89" y="55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7" y="41"/>
                  </a:lnTo>
                  <a:lnTo>
                    <a:pt x="85" y="37"/>
                  </a:lnTo>
                  <a:lnTo>
                    <a:pt x="83" y="35"/>
                  </a:lnTo>
                  <a:lnTo>
                    <a:pt x="79" y="32"/>
                  </a:lnTo>
                  <a:lnTo>
                    <a:pt x="74" y="31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8" y="34"/>
                  </a:lnTo>
                  <a:lnTo>
                    <a:pt x="54" y="36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32"/>
                  </a:lnTo>
                  <a:lnTo>
                    <a:pt x="37" y="32"/>
                  </a:lnTo>
                  <a:lnTo>
                    <a:pt x="37" y="40"/>
                  </a:lnTo>
                  <a:lnTo>
                    <a:pt x="37" y="48"/>
                  </a:lnTo>
                  <a:lnTo>
                    <a:pt x="37" y="105"/>
                  </a:lnTo>
                  <a:lnTo>
                    <a:pt x="49" y="105"/>
                  </a:lnTo>
                  <a:lnTo>
                    <a:pt x="49" y="62"/>
                  </a:lnTo>
                  <a:lnTo>
                    <a:pt x="50" y="54"/>
                  </a:lnTo>
                  <a:lnTo>
                    <a:pt x="52" y="48"/>
                  </a:lnTo>
                  <a:lnTo>
                    <a:pt x="54" y="44"/>
                  </a:lnTo>
                  <a:lnTo>
                    <a:pt x="56" y="42"/>
                  </a:lnTo>
                  <a:lnTo>
                    <a:pt x="60" y="41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71" y="42"/>
                  </a:lnTo>
                  <a:lnTo>
                    <a:pt x="73" y="43"/>
                  </a:lnTo>
                  <a:lnTo>
                    <a:pt x="74" y="44"/>
                  </a:lnTo>
                  <a:lnTo>
                    <a:pt x="77" y="49"/>
                  </a:lnTo>
                  <a:lnTo>
                    <a:pt x="77" y="55"/>
                  </a:lnTo>
                  <a:lnTo>
                    <a:pt x="77" y="105"/>
                  </a:lnTo>
                  <a:lnTo>
                    <a:pt x="89" y="105"/>
                  </a:lnTo>
                  <a:close/>
                  <a:moveTo>
                    <a:pt x="148" y="66"/>
                  </a:moveTo>
                  <a:lnTo>
                    <a:pt x="148" y="77"/>
                  </a:lnTo>
                  <a:lnTo>
                    <a:pt x="147" y="87"/>
                  </a:lnTo>
                  <a:lnTo>
                    <a:pt x="145" y="91"/>
                  </a:lnTo>
                  <a:lnTo>
                    <a:pt x="142" y="95"/>
                  </a:lnTo>
                  <a:lnTo>
                    <a:pt x="139" y="96"/>
                  </a:lnTo>
                  <a:lnTo>
                    <a:pt x="135" y="97"/>
                  </a:lnTo>
                  <a:lnTo>
                    <a:pt x="130" y="96"/>
                  </a:lnTo>
                  <a:lnTo>
                    <a:pt x="127" y="95"/>
                  </a:lnTo>
                  <a:lnTo>
                    <a:pt x="123" y="91"/>
                  </a:lnTo>
                  <a:lnTo>
                    <a:pt x="122" y="87"/>
                  </a:lnTo>
                  <a:lnTo>
                    <a:pt x="121" y="79"/>
                  </a:lnTo>
                  <a:lnTo>
                    <a:pt x="120" y="71"/>
                  </a:lnTo>
                  <a:lnTo>
                    <a:pt x="121" y="57"/>
                  </a:lnTo>
                  <a:lnTo>
                    <a:pt x="122" y="48"/>
                  </a:lnTo>
                  <a:lnTo>
                    <a:pt x="124" y="44"/>
                  </a:lnTo>
                  <a:lnTo>
                    <a:pt x="127" y="42"/>
                  </a:lnTo>
                  <a:lnTo>
                    <a:pt x="130" y="41"/>
                  </a:lnTo>
                  <a:lnTo>
                    <a:pt x="134" y="41"/>
                  </a:lnTo>
                  <a:lnTo>
                    <a:pt x="139" y="41"/>
                  </a:lnTo>
                  <a:lnTo>
                    <a:pt x="142" y="43"/>
                  </a:lnTo>
                  <a:lnTo>
                    <a:pt x="145" y="46"/>
                  </a:lnTo>
                  <a:lnTo>
                    <a:pt x="146" y="49"/>
                  </a:lnTo>
                  <a:lnTo>
                    <a:pt x="148" y="57"/>
                  </a:lnTo>
                  <a:lnTo>
                    <a:pt x="148" y="66"/>
                  </a:lnTo>
                  <a:close/>
                  <a:moveTo>
                    <a:pt x="148" y="40"/>
                  </a:moveTo>
                  <a:lnTo>
                    <a:pt x="148" y="40"/>
                  </a:lnTo>
                  <a:lnTo>
                    <a:pt x="145" y="36"/>
                  </a:lnTo>
                  <a:lnTo>
                    <a:pt x="141" y="34"/>
                  </a:lnTo>
                  <a:lnTo>
                    <a:pt x="136" y="31"/>
                  </a:lnTo>
                  <a:lnTo>
                    <a:pt x="132" y="31"/>
                  </a:lnTo>
                  <a:lnTo>
                    <a:pt x="124" y="31"/>
                  </a:lnTo>
                  <a:lnTo>
                    <a:pt x="119" y="35"/>
                  </a:lnTo>
                  <a:lnTo>
                    <a:pt x="114" y="38"/>
                  </a:lnTo>
                  <a:lnTo>
                    <a:pt x="111" y="43"/>
                  </a:lnTo>
                  <a:lnTo>
                    <a:pt x="109" y="49"/>
                  </a:lnTo>
                  <a:lnTo>
                    <a:pt x="108" y="56"/>
                  </a:lnTo>
                  <a:lnTo>
                    <a:pt x="108" y="63"/>
                  </a:lnTo>
                  <a:lnTo>
                    <a:pt x="108" y="69"/>
                  </a:lnTo>
                  <a:lnTo>
                    <a:pt x="108" y="80"/>
                  </a:lnTo>
                  <a:lnTo>
                    <a:pt x="110" y="90"/>
                  </a:lnTo>
                  <a:lnTo>
                    <a:pt x="113" y="96"/>
                  </a:lnTo>
                  <a:lnTo>
                    <a:pt x="115" y="101"/>
                  </a:lnTo>
                  <a:lnTo>
                    <a:pt x="119" y="103"/>
                  </a:lnTo>
                  <a:lnTo>
                    <a:pt x="122" y="105"/>
                  </a:lnTo>
                  <a:lnTo>
                    <a:pt x="127" y="107"/>
                  </a:lnTo>
                  <a:lnTo>
                    <a:pt x="132" y="107"/>
                  </a:lnTo>
                  <a:lnTo>
                    <a:pt x="136" y="107"/>
                  </a:lnTo>
                  <a:lnTo>
                    <a:pt x="141" y="104"/>
                  </a:lnTo>
                  <a:lnTo>
                    <a:pt x="145" y="101"/>
                  </a:lnTo>
                  <a:lnTo>
                    <a:pt x="148" y="97"/>
                  </a:lnTo>
                  <a:lnTo>
                    <a:pt x="148" y="105"/>
                  </a:lnTo>
                  <a:lnTo>
                    <a:pt x="160" y="105"/>
                  </a:lnTo>
                  <a:lnTo>
                    <a:pt x="160" y="1"/>
                  </a:lnTo>
                  <a:lnTo>
                    <a:pt x="148" y="1"/>
                  </a:lnTo>
                  <a:lnTo>
                    <a:pt x="148" y="40"/>
                  </a:lnTo>
                  <a:close/>
                  <a:moveTo>
                    <a:pt x="221" y="80"/>
                  </a:moveTo>
                  <a:lnTo>
                    <a:pt x="220" y="85"/>
                  </a:lnTo>
                  <a:lnTo>
                    <a:pt x="220" y="89"/>
                  </a:lnTo>
                  <a:lnTo>
                    <a:pt x="218" y="91"/>
                  </a:lnTo>
                  <a:lnTo>
                    <a:pt x="217" y="93"/>
                  </a:lnTo>
                  <a:lnTo>
                    <a:pt x="212" y="97"/>
                  </a:lnTo>
                  <a:lnTo>
                    <a:pt x="207" y="97"/>
                  </a:lnTo>
                  <a:lnTo>
                    <a:pt x="203" y="97"/>
                  </a:lnTo>
                  <a:lnTo>
                    <a:pt x="201" y="97"/>
                  </a:lnTo>
                  <a:lnTo>
                    <a:pt x="199" y="96"/>
                  </a:lnTo>
                  <a:lnTo>
                    <a:pt x="197" y="93"/>
                  </a:lnTo>
                  <a:lnTo>
                    <a:pt x="195" y="89"/>
                  </a:lnTo>
                  <a:lnTo>
                    <a:pt x="194" y="83"/>
                  </a:lnTo>
                  <a:lnTo>
                    <a:pt x="194" y="32"/>
                  </a:lnTo>
                  <a:lnTo>
                    <a:pt x="182" y="32"/>
                  </a:lnTo>
                  <a:lnTo>
                    <a:pt x="182" y="87"/>
                  </a:lnTo>
                  <a:lnTo>
                    <a:pt x="183" y="92"/>
                  </a:lnTo>
                  <a:lnTo>
                    <a:pt x="183" y="96"/>
                  </a:lnTo>
                  <a:lnTo>
                    <a:pt x="185" y="99"/>
                  </a:lnTo>
                  <a:lnTo>
                    <a:pt x="188" y="102"/>
                  </a:lnTo>
                  <a:lnTo>
                    <a:pt x="190" y="104"/>
                  </a:lnTo>
                  <a:lnTo>
                    <a:pt x="194" y="105"/>
                  </a:lnTo>
                  <a:lnTo>
                    <a:pt x="197" y="107"/>
                  </a:lnTo>
                  <a:lnTo>
                    <a:pt x="202" y="107"/>
                  </a:lnTo>
                  <a:lnTo>
                    <a:pt x="207" y="107"/>
                  </a:lnTo>
                  <a:lnTo>
                    <a:pt x="213" y="104"/>
                  </a:lnTo>
                  <a:lnTo>
                    <a:pt x="217" y="101"/>
                  </a:lnTo>
                  <a:lnTo>
                    <a:pt x="220" y="97"/>
                  </a:lnTo>
                  <a:lnTo>
                    <a:pt x="221" y="97"/>
                  </a:lnTo>
                  <a:lnTo>
                    <a:pt x="221" y="105"/>
                  </a:lnTo>
                  <a:lnTo>
                    <a:pt x="233" y="105"/>
                  </a:lnTo>
                  <a:lnTo>
                    <a:pt x="233" y="98"/>
                  </a:lnTo>
                  <a:lnTo>
                    <a:pt x="233" y="90"/>
                  </a:lnTo>
                  <a:lnTo>
                    <a:pt x="233" y="32"/>
                  </a:lnTo>
                  <a:lnTo>
                    <a:pt x="221" y="32"/>
                  </a:lnTo>
                  <a:lnTo>
                    <a:pt x="221" y="80"/>
                  </a:lnTo>
                  <a:close/>
                  <a:moveTo>
                    <a:pt x="301" y="84"/>
                  </a:moveTo>
                  <a:lnTo>
                    <a:pt x="300" y="80"/>
                  </a:lnTo>
                  <a:lnTo>
                    <a:pt x="299" y="77"/>
                  </a:lnTo>
                  <a:lnTo>
                    <a:pt x="298" y="74"/>
                  </a:lnTo>
                  <a:lnTo>
                    <a:pt x="295" y="72"/>
                  </a:lnTo>
                  <a:lnTo>
                    <a:pt x="289" y="67"/>
                  </a:lnTo>
                  <a:lnTo>
                    <a:pt x="282" y="63"/>
                  </a:lnTo>
                  <a:lnTo>
                    <a:pt x="276" y="60"/>
                  </a:lnTo>
                  <a:lnTo>
                    <a:pt x="270" y="57"/>
                  </a:lnTo>
                  <a:lnTo>
                    <a:pt x="268" y="55"/>
                  </a:lnTo>
                  <a:lnTo>
                    <a:pt x="267" y="54"/>
                  </a:lnTo>
                  <a:lnTo>
                    <a:pt x="266" y="52"/>
                  </a:lnTo>
                  <a:lnTo>
                    <a:pt x="264" y="49"/>
                  </a:lnTo>
                  <a:lnTo>
                    <a:pt x="266" y="46"/>
                  </a:lnTo>
                  <a:lnTo>
                    <a:pt x="268" y="42"/>
                  </a:lnTo>
                  <a:lnTo>
                    <a:pt x="272" y="41"/>
                  </a:lnTo>
                  <a:lnTo>
                    <a:pt x="276" y="40"/>
                  </a:lnTo>
                  <a:lnTo>
                    <a:pt x="281" y="41"/>
                  </a:lnTo>
                  <a:lnTo>
                    <a:pt x="285" y="43"/>
                  </a:lnTo>
                  <a:lnTo>
                    <a:pt x="287" y="47"/>
                  </a:lnTo>
                  <a:lnTo>
                    <a:pt x="287" y="52"/>
                  </a:lnTo>
                  <a:lnTo>
                    <a:pt x="300" y="52"/>
                  </a:lnTo>
                  <a:lnTo>
                    <a:pt x="300" y="47"/>
                  </a:lnTo>
                  <a:lnTo>
                    <a:pt x="299" y="42"/>
                  </a:lnTo>
                  <a:lnTo>
                    <a:pt x="297" y="38"/>
                  </a:lnTo>
                  <a:lnTo>
                    <a:pt x="294" y="36"/>
                  </a:lnTo>
                  <a:lnTo>
                    <a:pt x="291" y="34"/>
                  </a:lnTo>
                  <a:lnTo>
                    <a:pt x="287" y="32"/>
                  </a:lnTo>
                  <a:lnTo>
                    <a:pt x="282" y="31"/>
                  </a:lnTo>
                  <a:lnTo>
                    <a:pt x="278" y="31"/>
                  </a:lnTo>
                  <a:lnTo>
                    <a:pt x="270" y="31"/>
                  </a:lnTo>
                  <a:lnTo>
                    <a:pt x="264" y="32"/>
                  </a:lnTo>
                  <a:lnTo>
                    <a:pt x="261" y="35"/>
                  </a:lnTo>
                  <a:lnTo>
                    <a:pt x="257" y="38"/>
                  </a:lnTo>
                  <a:lnTo>
                    <a:pt x="255" y="41"/>
                  </a:lnTo>
                  <a:lnTo>
                    <a:pt x="254" y="44"/>
                  </a:lnTo>
                  <a:lnTo>
                    <a:pt x="252" y="48"/>
                  </a:lnTo>
                  <a:lnTo>
                    <a:pt x="252" y="50"/>
                  </a:lnTo>
                  <a:lnTo>
                    <a:pt x="252" y="55"/>
                  </a:lnTo>
                  <a:lnTo>
                    <a:pt x="254" y="57"/>
                  </a:lnTo>
                  <a:lnTo>
                    <a:pt x="256" y="61"/>
                  </a:lnTo>
                  <a:lnTo>
                    <a:pt x="258" y="63"/>
                  </a:lnTo>
                  <a:lnTo>
                    <a:pt x="263" y="68"/>
                  </a:lnTo>
                  <a:lnTo>
                    <a:pt x="270" y="72"/>
                  </a:lnTo>
                  <a:lnTo>
                    <a:pt x="278" y="74"/>
                  </a:lnTo>
                  <a:lnTo>
                    <a:pt x="284" y="78"/>
                  </a:lnTo>
                  <a:lnTo>
                    <a:pt x="285" y="80"/>
                  </a:lnTo>
                  <a:lnTo>
                    <a:pt x="287" y="81"/>
                  </a:lnTo>
                  <a:lnTo>
                    <a:pt x="288" y="84"/>
                  </a:lnTo>
                  <a:lnTo>
                    <a:pt x="288" y="86"/>
                  </a:lnTo>
                  <a:lnTo>
                    <a:pt x="287" y="91"/>
                  </a:lnTo>
                  <a:lnTo>
                    <a:pt x="285" y="95"/>
                  </a:lnTo>
                  <a:lnTo>
                    <a:pt x="281" y="96"/>
                  </a:lnTo>
                  <a:lnTo>
                    <a:pt x="276" y="97"/>
                  </a:lnTo>
                  <a:lnTo>
                    <a:pt x="272" y="97"/>
                  </a:lnTo>
                  <a:lnTo>
                    <a:pt x="269" y="96"/>
                  </a:lnTo>
                  <a:lnTo>
                    <a:pt x="267" y="93"/>
                  </a:lnTo>
                  <a:lnTo>
                    <a:pt x="266" y="91"/>
                  </a:lnTo>
                  <a:lnTo>
                    <a:pt x="264" y="87"/>
                  </a:lnTo>
                  <a:lnTo>
                    <a:pt x="264" y="83"/>
                  </a:lnTo>
                  <a:lnTo>
                    <a:pt x="250" y="83"/>
                  </a:lnTo>
                  <a:lnTo>
                    <a:pt x="251" y="89"/>
                  </a:lnTo>
                  <a:lnTo>
                    <a:pt x="252" y="93"/>
                  </a:lnTo>
                  <a:lnTo>
                    <a:pt x="254" y="98"/>
                  </a:lnTo>
                  <a:lnTo>
                    <a:pt x="257" y="101"/>
                  </a:lnTo>
                  <a:lnTo>
                    <a:pt x="261" y="104"/>
                  </a:lnTo>
                  <a:lnTo>
                    <a:pt x="266" y="105"/>
                  </a:lnTo>
                  <a:lnTo>
                    <a:pt x="270" y="107"/>
                  </a:lnTo>
                  <a:lnTo>
                    <a:pt x="275" y="107"/>
                  </a:lnTo>
                  <a:lnTo>
                    <a:pt x="281" y="107"/>
                  </a:lnTo>
                  <a:lnTo>
                    <a:pt x="286" y="105"/>
                  </a:lnTo>
                  <a:lnTo>
                    <a:pt x="289" y="104"/>
                  </a:lnTo>
                  <a:lnTo>
                    <a:pt x="294" y="102"/>
                  </a:lnTo>
                  <a:lnTo>
                    <a:pt x="297" y="98"/>
                  </a:lnTo>
                  <a:lnTo>
                    <a:pt x="299" y="95"/>
                  </a:lnTo>
                  <a:lnTo>
                    <a:pt x="300" y="90"/>
                  </a:lnTo>
                  <a:lnTo>
                    <a:pt x="301" y="84"/>
                  </a:lnTo>
                  <a:close/>
                  <a:moveTo>
                    <a:pt x="307" y="32"/>
                  </a:moveTo>
                  <a:lnTo>
                    <a:pt x="307" y="41"/>
                  </a:lnTo>
                  <a:lnTo>
                    <a:pt x="319" y="41"/>
                  </a:lnTo>
                  <a:lnTo>
                    <a:pt x="319" y="93"/>
                  </a:lnTo>
                  <a:lnTo>
                    <a:pt x="319" y="96"/>
                  </a:lnTo>
                  <a:lnTo>
                    <a:pt x="321" y="98"/>
                  </a:lnTo>
                  <a:lnTo>
                    <a:pt x="322" y="101"/>
                  </a:lnTo>
                  <a:lnTo>
                    <a:pt x="323" y="103"/>
                  </a:lnTo>
                  <a:lnTo>
                    <a:pt x="329" y="105"/>
                  </a:lnTo>
                  <a:lnTo>
                    <a:pt x="336" y="107"/>
                  </a:lnTo>
                  <a:lnTo>
                    <a:pt x="342" y="105"/>
                  </a:lnTo>
                  <a:lnTo>
                    <a:pt x="348" y="105"/>
                  </a:lnTo>
                  <a:lnTo>
                    <a:pt x="348" y="96"/>
                  </a:lnTo>
                  <a:lnTo>
                    <a:pt x="344" y="96"/>
                  </a:lnTo>
                  <a:lnTo>
                    <a:pt x="342" y="97"/>
                  </a:lnTo>
                  <a:lnTo>
                    <a:pt x="339" y="96"/>
                  </a:lnTo>
                  <a:lnTo>
                    <a:pt x="336" y="96"/>
                  </a:lnTo>
                  <a:lnTo>
                    <a:pt x="334" y="95"/>
                  </a:lnTo>
                  <a:lnTo>
                    <a:pt x="333" y="93"/>
                  </a:lnTo>
                  <a:lnTo>
                    <a:pt x="331" y="90"/>
                  </a:lnTo>
                  <a:lnTo>
                    <a:pt x="331" y="86"/>
                  </a:lnTo>
                  <a:lnTo>
                    <a:pt x="331" y="41"/>
                  </a:lnTo>
                  <a:lnTo>
                    <a:pt x="347" y="41"/>
                  </a:lnTo>
                  <a:lnTo>
                    <a:pt x="347" y="32"/>
                  </a:lnTo>
                  <a:lnTo>
                    <a:pt x="331" y="32"/>
                  </a:lnTo>
                  <a:lnTo>
                    <a:pt x="331" y="13"/>
                  </a:lnTo>
                  <a:lnTo>
                    <a:pt x="319" y="18"/>
                  </a:lnTo>
                  <a:lnTo>
                    <a:pt x="319" y="32"/>
                  </a:lnTo>
                  <a:lnTo>
                    <a:pt x="307" y="32"/>
                  </a:lnTo>
                  <a:close/>
                  <a:moveTo>
                    <a:pt x="371" y="32"/>
                  </a:moveTo>
                  <a:lnTo>
                    <a:pt x="359" y="32"/>
                  </a:lnTo>
                  <a:lnTo>
                    <a:pt x="359" y="105"/>
                  </a:lnTo>
                  <a:lnTo>
                    <a:pt x="371" y="105"/>
                  </a:lnTo>
                  <a:lnTo>
                    <a:pt x="371" y="62"/>
                  </a:lnTo>
                  <a:lnTo>
                    <a:pt x="372" y="55"/>
                  </a:lnTo>
                  <a:lnTo>
                    <a:pt x="374" y="49"/>
                  </a:lnTo>
                  <a:lnTo>
                    <a:pt x="376" y="46"/>
                  </a:lnTo>
                  <a:lnTo>
                    <a:pt x="379" y="44"/>
                  </a:lnTo>
                  <a:lnTo>
                    <a:pt x="383" y="43"/>
                  </a:lnTo>
                  <a:lnTo>
                    <a:pt x="388" y="42"/>
                  </a:lnTo>
                  <a:lnTo>
                    <a:pt x="389" y="42"/>
                  </a:lnTo>
                  <a:lnTo>
                    <a:pt x="390" y="43"/>
                  </a:lnTo>
                  <a:lnTo>
                    <a:pt x="392" y="43"/>
                  </a:lnTo>
                  <a:lnTo>
                    <a:pt x="394" y="43"/>
                  </a:lnTo>
                  <a:lnTo>
                    <a:pt x="394" y="31"/>
                  </a:lnTo>
                  <a:lnTo>
                    <a:pt x="386" y="31"/>
                  </a:lnTo>
                  <a:lnTo>
                    <a:pt x="379" y="32"/>
                  </a:lnTo>
                  <a:lnTo>
                    <a:pt x="377" y="35"/>
                  </a:lnTo>
                  <a:lnTo>
                    <a:pt x="374" y="37"/>
                  </a:lnTo>
                  <a:lnTo>
                    <a:pt x="373" y="40"/>
                  </a:lnTo>
                  <a:lnTo>
                    <a:pt x="371" y="43"/>
                  </a:lnTo>
                  <a:lnTo>
                    <a:pt x="371" y="32"/>
                  </a:lnTo>
                  <a:close/>
                  <a:moveTo>
                    <a:pt x="419" y="32"/>
                  </a:moveTo>
                  <a:lnTo>
                    <a:pt x="407" y="32"/>
                  </a:lnTo>
                  <a:lnTo>
                    <a:pt x="407" y="105"/>
                  </a:lnTo>
                  <a:lnTo>
                    <a:pt x="419" y="105"/>
                  </a:lnTo>
                  <a:lnTo>
                    <a:pt x="419" y="32"/>
                  </a:lnTo>
                  <a:close/>
                  <a:moveTo>
                    <a:pt x="405" y="13"/>
                  </a:moveTo>
                  <a:lnTo>
                    <a:pt x="419" y="13"/>
                  </a:lnTo>
                  <a:lnTo>
                    <a:pt x="419" y="1"/>
                  </a:lnTo>
                  <a:lnTo>
                    <a:pt x="405" y="1"/>
                  </a:lnTo>
                  <a:lnTo>
                    <a:pt x="405" y="13"/>
                  </a:lnTo>
                  <a:close/>
                  <a:moveTo>
                    <a:pt x="450" y="63"/>
                  </a:moveTo>
                  <a:lnTo>
                    <a:pt x="451" y="56"/>
                  </a:lnTo>
                  <a:lnTo>
                    <a:pt x="451" y="52"/>
                  </a:lnTo>
                  <a:lnTo>
                    <a:pt x="452" y="47"/>
                  </a:lnTo>
                  <a:lnTo>
                    <a:pt x="454" y="44"/>
                  </a:lnTo>
                  <a:lnTo>
                    <a:pt x="457" y="42"/>
                  </a:lnTo>
                  <a:lnTo>
                    <a:pt x="458" y="41"/>
                  </a:lnTo>
                  <a:lnTo>
                    <a:pt x="462" y="40"/>
                  </a:lnTo>
                  <a:lnTo>
                    <a:pt x="464" y="40"/>
                  </a:lnTo>
                  <a:lnTo>
                    <a:pt x="468" y="40"/>
                  </a:lnTo>
                  <a:lnTo>
                    <a:pt x="470" y="41"/>
                  </a:lnTo>
                  <a:lnTo>
                    <a:pt x="472" y="42"/>
                  </a:lnTo>
                  <a:lnTo>
                    <a:pt x="475" y="43"/>
                  </a:lnTo>
                  <a:lnTo>
                    <a:pt x="476" y="47"/>
                  </a:lnTo>
                  <a:lnTo>
                    <a:pt x="477" y="52"/>
                  </a:lnTo>
                  <a:lnTo>
                    <a:pt x="478" y="56"/>
                  </a:lnTo>
                  <a:lnTo>
                    <a:pt x="478" y="63"/>
                  </a:lnTo>
                  <a:lnTo>
                    <a:pt x="450" y="63"/>
                  </a:lnTo>
                  <a:close/>
                  <a:moveTo>
                    <a:pt x="492" y="73"/>
                  </a:moveTo>
                  <a:lnTo>
                    <a:pt x="492" y="66"/>
                  </a:lnTo>
                  <a:lnTo>
                    <a:pt x="490" y="57"/>
                  </a:lnTo>
                  <a:lnTo>
                    <a:pt x="490" y="50"/>
                  </a:lnTo>
                  <a:lnTo>
                    <a:pt x="488" y="44"/>
                  </a:lnTo>
                  <a:lnTo>
                    <a:pt x="486" y="40"/>
                  </a:lnTo>
                  <a:lnTo>
                    <a:pt x="482" y="36"/>
                  </a:lnTo>
                  <a:lnTo>
                    <a:pt x="478" y="32"/>
                  </a:lnTo>
                  <a:lnTo>
                    <a:pt x="472" y="31"/>
                  </a:lnTo>
                  <a:lnTo>
                    <a:pt x="465" y="31"/>
                  </a:lnTo>
                  <a:lnTo>
                    <a:pt x="457" y="31"/>
                  </a:lnTo>
                  <a:lnTo>
                    <a:pt x="450" y="34"/>
                  </a:lnTo>
                  <a:lnTo>
                    <a:pt x="445" y="37"/>
                  </a:lnTo>
                  <a:lnTo>
                    <a:pt x="441" y="42"/>
                  </a:lnTo>
                  <a:lnTo>
                    <a:pt x="439" y="48"/>
                  </a:lnTo>
                  <a:lnTo>
                    <a:pt x="438" y="55"/>
                  </a:lnTo>
                  <a:lnTo>
                    <a:pt x="438" y="62"/>
                  </a:lnTo>
                  <a:lnTo>
                    <a:pt x="438" y="69"/>
                  </a:lnTo>
                  <a:lnTo>
                    <a:pt x="438" y="80"/>
                  </a:lnTo>
                  <a:lnTo>
                    <a:pt x="440" y="89"/>
                  </a:lnTo>
                  <a:lnTo>
                    <a:pt x="443" y="96"/>
                  </a:lnTo>
                  <a:lnTo>
                    <a:pt x="445" y="101"/>
                  </a:lnTo>
                  <a:lnTo>
                    <a:pt x="450" y="103"/>
                  </a:lnTo>
                  <a:lnTo>
                    <a:pt x="454" y="105"/>
                  </a:lnTo>
                  <a:lnTo>
                    <a:pt x="459" y="107"/>
                  </a:lnTo>
                  <a:lnTo>
                    <a:pt x="465" y="107"/>
                  </a:lnTo>
                  <a:lnTo>
                    <a:pt x="470" y="107"/>
                  </a:lnTo>
                  <a:lnTo>
                    <a:pt x="476" y="105"/>
                  </a:lnTo>
                  <a:lnTo>
                    <a:pt x="480" y="103"/>
                  </a:lnTo>
                  <a:lnTo>
                    <a:pt x="483" y="101"/>
                  </a:lnTo>
                  <a:lnTo>
                    <a:pt x="487" y="98"/>
                  </a:lnTo>
                  <a:lnTo>
                    <a:pt x="489" y="93"/>
                  </a:lnTo>
                  <a:lnTo>
                    <a:pt x="490" y="89"/>
                  </a:lnTo>
                  <a:lnTo>
                    <a:pt x="490" y="83"/>
                  </a:lnTo>
                  <a:lnTo>
                    <a:pt x="477" y="83"/>
                  </a:lnTo>
                  <a:lnTo>
                    <a:pt x="476" y="89"/>
                  </a:lnTo>
                  <a:lnTo>
                    <a:pt x="474" y="93"/>
                  </a:lnTo>
                  <a:lnTo>
                    <a:pt x="470" y="96"/>
                  </a:lnTo>
                  <a:lnTo>
                    <a:pt x="465" y="97"/>
                  </a:lnTo>
                  <a:lnTo>
                    <a:pt x="462" y="97"/>
                  </a:lnTo>
                  <a:lnTo>
                    <a:pt x="458" y="96"/>
                  </a:lnTo>
                  <a:lnTo>
                    <a:pt x="456" y="95"/>
                  </a:lnTo>
                  <a:lnTo>
                    <a:pt x="454" y="92"/>
                  </a:lnTo>
                  <a:lnTo>
                    <a:pt x="452" y="90"/>
                  </a:lnTo>
                  <a:lnTo>
                    <a:pt x="451" y="85"/>
                  </a:lnTo>
                  <a:lnTo>
                    <a:pt x="451" y="79"/>
                  </a:lnTo>
                  <a:lnTo>
                    <a:pt x="450" y="73"/>
                  </a:lnTo>
                  <a:lnTo>
                    <a:pt x="492" y="73"/>
                  </a:lnTo>
                  <a:close/>
                  <a:moveTo>
                    <a:pt x="550" y="68"/>
                  </a:moveTo>
                  <a:lnTo>
                    <a:pt x="549" y="77"/>
                  </a:lnTo>
                  <a:lnTo>
                    <a:pt x="548" y="86"/>
                  </a:lnTo>
                  <a:lnTo>
                    <a:pt x="547" y="90"/>
                  </a:lnTo>
                  <a:lnTo>
                    <a:pt x="544" y="92"/>
                  </a:lnTo>
                  <a:lnTo>
                    <a:pt x="541" y="95"/>
                  </a:lnTo>
                  <a:lnTo>
                    <a:pt x="536" y="96"/>
                  </a:lnTo>
                  <a:lnTo>
                    <a:pt x="532" y="95"/>
                  </a:lnTo>
                  <a:lnTo>
                    <a:pt x="530" y="95"/>
                  </a:lnTo>
                  <a:lnTo>
                    <a:pt x="527" y="92"/>
                  </a:lnTo>
                  <a:lnTo>
                    <a:pt x="525" y="90"/>
                  </a:lnTo>
                  <a:lnTo>
                    <a:pt x="524" y="86"/>
                  </a:lnTo>
                  <a:lnTo>
                    <a:pt x="523" y="81"/>
                  </a:lnTo>
                  <a:lnTo>
                    <a:pt x="521" y="74"/>
                  </a:lnTo>
                  <a:lnTo>
                    <a:pt x="521" y="67"/>
                  </a:lnTo>
                  <a:lnTo>
                    <a:pt x="521" y="59"/>
                  </a:lnTo>
                  <a:lnTo>
                    <a:pt x="524" y="50"/>
                  </a:lnTo>
                  <a:lnTo>
                    <a:pt x="525" y="47"/>
                  </a:lnTo>
                  <a:lnTo>
                    <a:pt x="527" y="43"/>
                  </a:lnTo>
                  <a:lnTo>
                    <a:pt x="531" y="41"/>
                  </a:lnTo>
                  <a:lnTo>
                    <a:pt x="536" y="41"/>
                  </a:lnTo>
                  <a:lnTo>
                    <a:pt x="541" y="42"/>
                  </a:lnTo>
                  <a:lnTo>
                    <a:pt x="544" y="43"/>
                  </a:lnTo>
                  <a:lnTo>
                    <a:pt x="547" y="47"/>
                  </a:lnTo>
                  <a:lnTo>
                    <a:pt x="548" y="50"/>
                  </a:lnTo>
                  <a:lnTo>
                    <a:pt x="549" y="60"/>
                  </a:lnTo>
                  <a:lnTo>
                    <a:pt x="550" y="68"/>
                  </a:lnTo>
                  <a:close/>
                  <a:moveTo>
                    <a:pt x="549" y="41"/>
                  </a:moveTo>
                  <a:lnTo>
                    <a:pt x="549" y="41"/>
                  </a:lnTo>
                  <a:lnTo>
                    <a:pt x="547" y="37"/>
                  </a:lnTo>
                  <a:lnTo>
                    <a:pt x="542" y="34"/>
                  </a:lnTo>
                  <a:lnTo>
                    <a:pt x="537" y="31"/>
                  </a:lnTo>
                  <a:lnTo>
                    <a:pt x="532" y="31"/>
                  </a:lnTo>
                  <a:lnTo>
                    <a:pt x="530" y="31"/>
                  </a:lnTo>
                  <a:lnTo>
                    <a:pt x="526" y="31"/>
                  </a:lnTo>
                  <a:lnTo>
                    <a:pt x="523" y="34"/>
                  </a:lnTo>
                  <a:lnTo>
                    <a:pt x="518" y="36"/>
                  </a:lnTo>
                  <a:lnTo>
                    <a:pt x="514" y="41"/>
                  </a:lnTo>
                  <a:lnTo>
                    <a:pt x="512" y="47"/>
                  </a:lnTo>
                  <a:lnTo>
                    <a:pt x="509" y="55"/>
                  </a:lnTo>
                  <a:lnTo>
                    <a:pt x="509" y="67"/>
                  </a:lnTo>
                  <a:lnTo>
                    <a:pt x="509" y="74"/>
                  </a:lnTo>
                  <a:lnTo>
                    <a:pt x="509" y="81"/>
                  </a:lnTo>
                  <a:lnTo>
                    <a:pt x="512" y="89"/>
                  </a:lnTo>
                  <a:lnTo>
                    <a:pt x="513" y="93"/>
                  </a:lnTo>
                  <a:lnTo>
                    <a:pt x="517" y="98"/>
                  </a:lnTo>
                  <a:lnTo>
                    <a:pt x="520" y="102"/>
                  </a:lnTo>
                  <a:lnTo>
                    <a:pt x="526" y="104"/>
                  </a:lnTo>
                  <a:lnTo>
                    <a:pt x="533" y="105"/>
                  </a:lnTo>
                  <a:lnTo>
                    <a:pt x="538" y="104"/>
                  </a:lnTo>
                  <a:lnTo>
                    <a:pt x="542" y="103"/>
                  </a:lnTo>
                  <a:lnTo>
                    <a:pt x="547" y="101"/>
                  </a:lnTo>
                  <a:lnTo>
                    <a:pt x="549" y="96"/>
                  </a:lnTo>
                  <a:lnTo>
                    <a:pt x="549" y="111"/>
                  </a:lnTo>
                  <a:lnTo>
                    <a:pt x="549" y="116"/>
                  </a:lnTo>
                  <a:lnTo>
                    <a:pt x="547" y="121"/>
                  </a:lnTo>
                  <a:lnTo>
                    <a:pt x="542" y="123"/>
                  </a:lnTo>
                  <a:lnTo>
                    <a:pt x="537" y="123"/>
                  </a:lnTo>
                  <a:lnTo>
                    <a:pt x="532" y="123"/>
                  </a:lnTo>
                  <a:lnTo>
                    <a:pt x="529" y="121"/>
                  </a:lnTo>
                  <a:lnTo>
                    <a:pt x="526" y="117"/>
                  </a:lnTo>
                  <a:lnTo>
                    <a:pt x="525" y="114"/>
                  </a:lnTo>
                  <a:lnTo>
                    <a:pt x="512" y="114"/>
                  </a:lnTo>
                  <a:lnTo>
                    <a:pt x="512" y="118"/>
                  </a:lnTo>
                  <a:lnTo>
                    <a:pt x="513" y="122"/>
                  </a:lnTo>
                  <a:lnTo>
                    <a:pt x="515" y="126"/>
                  </a:lnTo>
                  <a:lnTo>
                    <a:pt x="518" y="128"/>
                  </a:lnTo>
                  <a:lnTo>
                    <a:pt x="521" y="130"/>
                  </a:lnTo>
                  <a:lnTo>
                    <a:pt x="525" y="132"/>
                  </a:lnTo>
                  <a:lnTo>
                    <a:pt x="530" y="133"/>
                  </a:lnTo>
                  <a:lnTo>
                    <a:pt x="535" y="133"/>
                  </a:lnTo>
                  <a:lnTo>
                    <a:pt x="541" y="133"/>
                  </a:lnTo>
                  <a:lnTo>
                    <a:pt x="545" y="132"/>
                  </a:lnTo>
                  <a:lnTo>
                    <a:pt x="550" y="130"/>
                  </a:lnTo>
                  <a:lnTo>
                    <a:pt x="554" y="129"/>
                  </a:lnTo>
                  <a:lnTo>
                    <a:pt x="557" y="126"/>
                  </a:lnTo>
                  <a:lnTo>
                    <a:pt x="560" y="122"/>
                  </a:lnTo>
                  <a:lnTo>
                    <a:pt x="561" y="118"/>
                  </a:lnTo>
                  <a:lnTo>
                    <a:pt x="561" y="112"/>
                  </a:lnTo>
                  <a:lnTo>
                    <a:pt x="561" y="32"/>
                  </a:lnTo>
                  <a:lnTo>
                    <a:pt x="549" y="32"/>
                  </a:lnTo>
                  <a:lnTo>
                    <a:pt x="549" y="41"/>
                  </a:lnTo>
                  <a:close/>
                  <a:moveTo>
                    <a:pt x="594" y="63"/>
                  </a:moveTo>
                  <a:lnTo>
                    <a:pt x="594" y="56"/>
                  </a:lnTo>
                  <a:lnTo>
                    <a:pt x="596" y="52"/>
                  </a:lnTo>
                  <a:lnTo>
                    <a:pt x="597" y="47"/>
                  </a:lnTo>
                  <a:lnTo>
                    <a:pt x="599" y="44"/>
                  </a:lnTo>
                  <a:lnTo>
                    <a:pt x="600" y="42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9" y="40"/>
                  </a:lnTo>
                  <a:lnTo>
                    <a:pt x="611" y="40"/>
                  </a:lnTo>
                  <a:lnTo>
                    <a:pt x="615" y="41"/>
                  </a:lnTo>
                  <a:lnTo>
                    <a:pt x="617" y="42"/>
                  </a:lnTo>
                  <a:lnTo>
                    <a:pt x="619" y="43"/>
                  </a:lnTo>
                  <a:lnTo>
                    <a:pt x="621" y="47"/>
                  </a:lnTo>
                  <a:lnTo>
                    <a:pt x="622" y="52"/>
                  </a:lnTo>
                  <a:lnTo>
                    <a:pt x="623" y="56"/>
                  </a:lnTo>
                  <a:lnTo>
                    <a:pt x="623" y="63"/>
                  </a:lnTo>
                  <a:lnTo>
                    <a:pt x="594" y="63"/>
                  </a:lnTo>
                  <a:close/>
                  <a:moveTo>
                    <a:pt x="635" y="73"/>
                  </a:moveTo>
                  <a:lnTo>
                    <a:pt x="635" y="66"/>
                  </a:lnTo>
                  <a:lnTo>
                    <a:pt x="635" y="57"/>
                  </a:lnTo>
                  <a:lnTo>
                    <a:pt x="634" y="50"/>
                  </a:lnTo>
                  <a:lnTo>
                    <a:pt x="633" y="44"/>
                  </a:lnTo>
                  <a:lnTo>
                    <a:pt x="630" y="40"/>
                  </a:lnTo>
                  <a:lnTo>
                    <a:pt x="627" y="36"/>
                  </a:lnTo>
                  <a:lnTo>
                    <a:pt x="622" y="32"/>
                  </a:lnTo>
                  <a:lnTo>
                    <a:pt x="617" y="31"/>
                  </a:lnTo>
                  <a:lnTo>
                    <a:pt x="610" y="31"/>
                  </a:lnTo>
                  <a:lnTo>
                    <a:pt x="602" y="31"/>
                  </a:lnTo>
                  <a:lnTo>
                    <a:pt x="594" y="34"/>
                  </a:lnTo>
                  <a:lnTo>
                    <a:pt x="590" y="37"/>
                  </a:lnTo>
                  <a:lnTo>
                    <a:pt x="586" y="42"/>
                  </a:lnTo>
                  <a:lnTo>
                    <a:pt x="584" y="48"/>
                  </a:lnTo>
                  <a:lnTo>
                    <a:pt x="582" y="55"/>
                  </a:lnTo>
                  <a:lnTo>
                    <a:pt x="582" y="62"/>
                  </a:lnTo>
                  <a:lnTo>
                    <a:pt x="581" y="69"/>
                  </a:lnTo>
                  <a:lnTo>
                    <a:pt x="582" y="80"/>
                  </a:lnTo>
                  <a:lnTo>
                    <a:pt x="584" y="89"/>
                  </a:lnTo>
                  <a:lnTo>
                    <a:pt x="586" y="96"/>
                  </a:lnTo>
                  <a:lnTo>
                    <a:pt x="590" y="101"/>
                  </a:lnTo>
                  <a:lnTo>
                    <a:pt x="594" y="103"/>
                  </a:lnTo>
                  <a:lnTo>
                    <a:pt x="599" y="105"/>
                  </a:lnTo>
                  <a:lnTo>
                    <a:pt x="604" y="107"/>
                  </a:lnTo>
                  <a:lnTo>
                    <a:pt x="610" y="107"/>
                  </a:lnTo>
                  <a:lnTo>
                    <a:pt x="615" y="107"/>
                  </a:lnTo>
                  <a:lnTo>
                    <a:pt x="619" y="105"/>
                  </a:lnTo>
                  <a:lnTo>
                    <a:pt x="624" y="103"/>
                  </a:lnTo>
                  <a:lnTo>
                    <a:pt x="628" y="101"/>
                  </a:lnTo>
                  <a:lnTo>
                    <a:pt x="631" y="98"/>
                  </a:lnTo>
                  <a:lnTo>
                    <a:pt x="633" y="93"/>
                  </a:lnTo>
                  <a:lnTo>
                    <a:pt x="635" y="89"/>
                  </a:lnTo>
                  <a:lnTo>
                    <a:pt x="635" y="83"/>
                  </a:lnTo>
                  <a:lnTo>
                    <a:pt x="622" y="83"/>
                  </a:lnTo>
                  <a:lnTo>
                    <a:pt x="621" y="89"/>
                  </a:lnTo>
                  <a:lnTo>
                    <a:pt x="618" y="93"/>
                  </a:lnTo>
                  <a:lnTo>
                    <a:pt x="615" y="96"/>
                  </a:lnTo>
                  <a:lnTo>
                    <a:pt x="609" y="97"/>
                  </a:lnTo>
                  <a:lnTo>
                    <a:pt x="606" y="97"/>
                  </a:lnTo>
                  <a:lnTo>
                    <a:pt x="603" y="96"/>
                  </a:lnTo>
                  <a:lnTo>
                    <a:pt x="600" y="95"/>
                  </a:lnTo>
                  <a:lnTo>
                    <a:pt x="598" y="92"/>
                  </a:lnTo>
                  <a:lnTo>
                    <a:pt x="597" y="90"/>
                  </a:lnTo>
                  <a:lnTo>
                    <a:pt x="596" y="85"/>
                  </a:lnTo>
                  <a:lnTo>
                    <a:pt x="594" y="79"/>
                  </a:lnTo>
                  <a:lnTo>
                    <a:pt x="594" y="73"/>
                  </a:lnTo>
                  <a:lnTo>
                    <a:pt x="635" y="73"/>
                  </a:lnTo>
                  <a:close/>
                  <a:moveTo>
                    <a:pt x="664" y="105"/>
                  </a:moveTo>
                  <a:lnTo>
                    <a:pt x="680" y="105"/>
                  </a:lnTo>
                  <a:lnTo>
                    <a:pt x="696" y="43"/>
                  </a:lnTo>
                  <a:lnTo>
                    <a:pt x="697" y="43"/>
                  </a:lnTo>
                  <a:lnTo>
                    <a:pt x="713" y="105"/>
                  </a:lnTo>
                  <a:lnTo>
                    <a:pt x="728" y="105"/>
                  </a:lnTo>
                  <a:lnTo>
                    <a:pt x="747" y="32"/>
                  </a:lnTo>
                  <a:lnTo>
                    <a:pt x="735" y="32"/>
                  </a:lnTo>
                  <a:lnTo>
                    <a:pt x="721" y="95"/>
                  </a:lnTo>
                  <a:lnTo>
                    <a:pt x="720" y="95"/>
                  </a:lnTo>
                  <a:lnTo>
                    <a:pt x="706" y="32"/>
                  </a:lnTo>
                  <a:lnTo>
                    <a:pt x="689" y="32"/>
                  </a:lnTo>
                  <a:lnTo>
                    <a:pt x="672" y="95"/>
                  </a:lnTo>
                  <a:lnTo>
                    <a:pt x="659" y="32"/>
                  </a:lnTo>
                  <a:lnTo>
                    <a:pt x="646" y="32"/>
                  </a:lnTo>
                  <a:lnTo>
                    <a:pt x="664" y="105"/>
                  </a:lnTo>
                  <a:close/>
                  <a:moveTo>
                    <a:pt x="771" y="63"/>
                  </a:moveTo>
                  <a:lnTo>
                    <a:pt x="771" y="56"/>
                  </a:lnTo>
                  <a:lnTo>
                    <a:pt x="773" y="52"/>
                  </a:lnTo>
                  <a:lnTo>
                    <a:pt x="774" y="47"/>
                  </a:lnTo>
                  <a:lnTo>
                    <a:pt x="775" y="44"/>
                  </a:lnTo>
                  <a:lnTo>
                    <a:pt x="777" y="42"/>
                  </a:lnTo>
                  <a:lnTo>
                    <a:pt x="780" y="41"/>
                  </a:lnTo>
                  <a:lnTo>
                    <a:pt x="782" y="40"/>
                  </a:lnTo>
                  <a:lnTo>
                    <a:pt x="784" y="40"/>
                  </a:lnTo>
                  <a:lnTo>
                    <a:pt x="788" y="40"/>
                  </a:lnTo>
                  <a:lnTo>
                    <a:pt x="790" y="41"/>
                  </a:lnTo>
                  <a:lnTo>
                    <a:pt x="793" y="42"/>
                  </a:lnTo>
                  <a:lnTo>
                    <a:pt x="795" y="43"/>
                  </a:lnTo>
                  <a:lnTo>
                    <a:pt x="798" y="47"/>
                  </a:lnTo>
                  <a:lnTo>
                    <a:pt x="799" y="52"/>
                  </a:lnTo>
                  <a:lnTo>
                    <a:pt x="799" y="56"/>
                  </a:lnTo>
                  <a:lnTo>
                    <a:pt x="799" y="63"/>
                  </a:lnTo>
                  <a:lnTo>
                    <a:pt x="771" y="63"/>
                  </a:lnTo>
                  <a:close/>
                  <a:moveTo>
                    <a:pt x="812" y="73"/>
                  </a:moveTo>
                  <a:lnTo>
                    <a:pt x="812" y="66"/>
                  </a:lnTo>
                  <a:lnTo>
                    <a:pt x="812" y="57"/>
                  </a:lnTo>
                  <a:lnTo>
                    <a:pt x="811" y="50"/>
                  </a:lnTo>
                  <a:lnTo>
                    <a:pt x="810" y="44"/>
                  </a:lnTo>
                  <a:lnTo>
                    <a:pt x="807" y="40"/>
                  </a:lnTo>
                  <a:lnTo>
                    <a:pt x="804" y="36"/>
                  </a:lnTo>
                  <a:lnTo>
                    <a:pt x="799" y="32"/>
                  </a:lnTo>
                  <a:lnTo>
                    <a:pt x="793" y="31"/>
                  </a:lnTo>
                  <a:lnTo>
                    <a:pt x="786" y="31"/>
                  </a:lnTo>
                  <a:lnTo>
                    <a:pt x="777" y="31"/>
                  </a:lnTo>
                  <a:lnTo>
                    <a:pt x="771" y="34"/>
                  </a:lnTo>
                  <a:lnTo>
                    <a:pt x="767" y="37"/>
                  </a:lnTo>
                  <a:lnTo>
                    <a:pt x="763" y="42"/>
                  </a:lnTo>
                  <a:lnTo>
                    <a:pt x="761" y="48"/>
                  </a:lnTo>
                  <a:lnTo>
                    <a:pt x="759" y="55"/>
                  </a:lnTo>
                  <a:lnTo>
                    <a:pt x="758" y="62"/>
                  </a:lnTo>
                  <a:lnTo>
                    <a:pt x="758" y="69"/>
                  </a:lnTo>
                  <a:lnTo>
                    <a:pt x="759" y="80"/>
                  </a:lnTo>
                  <a:lnTo>
                    <a:pt x="761" y="89"/>
                  </a:lnTo>
                  <a:lnTo>
                    <a:pt x="763" y="96"/>
                  </a:lnTo>
                  <a:lnTo>
                    <a:pt x="767" y="101"/>
                  </a:lnTo>
                  <a:lnTo>
                    <a:pt x="770" y="103"/>
                  </a:lnTo>
                  <a:lnTo>
                    <a:pt x="775" y="105"/>
                  </a:lnTo>
                  <a:lnTo>
                    <a:pt x="781" y="107"/>
                  </a:lnTo>
                  <a:lnTo>
                    <a:pt x="786" y="107"/>
                  </a:lnTo>
                  <a:lnTo>
                    <a:pt x="792" y="107"/>
                  </a:lnTo>
                  <a:lnTo>
                    <a:pt x="796" y="105"/>
                  </a:lnTo>
                  <a:lnTo>
                    <a:pt x="801" y="103"/>
                  </a:lnTo>
                  <a:lnTo>
                    <a:pt x="805" y="101"/>
                  </a:lnTo>
                  <a:lnTo>
                    <a:pt x="807" y="98"/>
                  </a:lnTo>
                  <a:lnTo>
                    <a:pt x="810" y="93"/>
                  </a:lnTo>
                  <a:lnTo>
                    <a:pt x="811" y="89"/>
                  </a:lnTo>
                  <a:lnTo>
                    <a:pt x="812" y="83"/>
                  </a:lnTo>
                  <a:lnTo>
                    <a:pt x="799" y="83"/>
                  </a:lnTo>
                  <a:lnTo>
                    <a:pt x="798" y="89"/>
                  </a:lnTo>
                  <a:lnTo>
                    <a:pt x="795" y="93"/>
                  </a:lnTo>
                  <a:lnTo>
                    <a:pt x="790" y="96"/>
                  </a:lnTo>
                  <a:lnTo>
                    <a:pt x="786" y="97"/>
                  </a:lnTo>
                  <a:lnTo>
                    <a:pt x="782" y="97"/>
                  </a:lnTo>
                  <a:lnTo>
                    <a:pt x="780" y="96"/>
                  </a:lnTo>
                  <a:lnTo>
                    <a:pt x="777" y="95"/>
                  </a:lnTo>
                  <a:lnTo>
                    <a:pt x="775" y="92"/>
                  </a:lnTo>
                  <a:lnTo>
                    <a:pt x="774" y="90"/>
                  </a:lnTo>
                  <a:lnTo>
                    <a:pt x="773" y="85"/>
                  </a:lnTo>
                  <a:lnTo>
                    <a:pt x="771" y="79"/>
                  </a:lnTo>
                  <a:lnTo>
                    <a:pt x="771" y="73"/>
                  </a:lnTo>
                  <a:lnTo>
                    <a:pt x="812" y="73"/>
                  </a:lnTo>
                  <a:close/>
                  <a:moveTo>
                    <a:pt x="844" y="32"/>
                  </a:moveTo>
                  <a:lnTo>
                    <a:pt x="832" y="32"/>
                  </a:lnTo>
                  <a:lnTo>
                    <a:pt x="832" y="105"/>
                  </a:lnTo>
                  <a:lnTo>
                    <a:pt x="844" y="105"/>
                  </a:lnTo>
                  <a:lnTo>
                    <a:pt x="844" y="62"/>
                  </a:lnTo>
                  <a:lnTo>
                    <a:pt x="844" y="55"/>
                  </a:lnTo>
                  <a:lnTo>
                    <a:pt x="847" y="49"/>
                  </a:lnTo>
                  <a:lnTo>
                    <a:pt x="849" y="46"/>
                  </a:lnTo>
                  <a:lnTo>
                    <a:pt x="853" y="44"/>
                  </a:lnTo>
                  <a:lnTo>
                    <a:pt x="856" y="43"/>
                  </a:lnTo>
                  <a:lnTo>
                    <a:pt x="860" y="42"/>
                  </a:lnTo>
                  <a:lnTo>
                    <a:pt x="862" y="42"/>
                  </a:lnTo>
                  <a:lnTo>
                    <a:pt x="863" y="43"/>
                  </a:lnTo>
                  <a:lnTo>
                    <a:pt x="865" y="43"/>
                  </a:lnTo>
                  <a:lnTo>
                    <a:pt x="867" y="43"/>
                  </a:lnTo>
                  <a:lnTo>
                    <a:pt x="867" y="31"/>
                  </a:lnTo>
                  <a:lnTo>
                    <a:pt x="859" y="31"/>
                  </a:lnTo>
                  <a:lnTo>
                    <a:pt x="853" y="32"/>
                  </a:lnTo>
                  <a:lnTo>
                    <a:pt x="850" y="35"/>
                  </a:lnTo>
                  <a:lnTo>
                    <a:pt x="848" y="37"/>
                  </a:lnTo>
                  <a:lnTo>
                    <a:pt x="847" y="40"/>
                  </a:lnTo>
                  <a:lnTo>
                    <a:pt x="844" y="43"/>
                  </a:lnTo>
                  <a:lnTo>
                    <a:pt x="844" y="32"/>
                  </a:lnTo>
                  <a:close/>
                  <a:moveTo>
                    <a:pt x="892" y="65"/>
                  </a:moveTo>
                  <a:lnTo>
                    <a:pt x="892" y="65"/>
                  </a:lnTo>
                  <a:lnTo>
                    <a:pt x="918" y="105"/>
                  </a:lnTo>
                  <a:lnTo>
                    <a:pt x="933" y="105"/>
                  </a:lnTo>
                  <a:lnTo>
                    <a:pt x="904" y="63"/>
                  </a:lnTo>
                  <a:lnTo>
                    <a:pt x="928" y="32"/>
                  </a:lnTo>
                  <a:lnTo>
                    <a:pt x="914" y="32"/>
                  </a:lnTo>
                  <a:lnTo>
                    <a:pt x="892" y="63"/>
                  </a:lnTo>
                  <a:lnTo>
                    <a:pt x="892" y="1"/>
                  </a:lnTo>
                  <a:lnTo>
                    <a:pt x="880" y="1"/>
                  </a:lnTo>
                  <a:lnTo>
                    <a:pt x="880" y="105"/>
                  </a:lnTo>
                  <a:lnTo>
                    <a:pt x="892" y="105"/>
                  </a:lnTo>
                  <a:lnTo>
                    <a:pt x="892" y="65"/>
                  </a:lnTo>
                  <a:close/>
                  <a:moveTo>
                    <a:pt x="991" y="84"/>
                  </a:moveTo>
                  <a:lnTo>
                    <a:pt x="990" y="80"/>
                  </a:lnTo>
                  <a:lnTo>
                    <a:pt x="989" y="77"/>
                  </a:lnTo>
                  <a:lnTo>
                    <a:pt x="988" y="74"/>
                  </a:lnTo>
                  <a:lnTo>
                    <a:pt x="985" y="72"/>
                  </a:lnTo>
                  <a:lnTo>
                    <a:pt x="979" y="67"/>
                  </a:lnTo>
                  <a:lnTo>
                    <a:pt x="972" y="63"/>
                  </a:lnTo>
                  <a:lnTo>
                    <a:pt x="966" y="60"/>
                  </a:lnTo>
                  <a:lnTo>
                    <a:pt x="960" y="57"/>
                  </a:lnTo>
                  <a:lnTo>
                    <a:pt x="958" y="55"/>
                  </a:lnTo>
                  <a:lnTo>
                    <a:pt x="955" y="54"/>
                  </a:lnTo>
                  <a:lnTo>
                    <a:pt x="954" y="52"/>
                  </a:lnTo>
                  <a:lnTo>
                    <a:pt x="954" y="49"/>
                  </a:lnTo>
                  <a:lnTo>
                    <a:pt x="955" y="46"/>
                  </a:lnTo>
                  <a:lnTo>
                    <a:pt x="958" y="42"/>
                  </a:lnTo>
                  <a:lnTo>
                    <a:pt x="961" y="41"/>
                  </a:lnTo>
                  <a:lnTo>
                    <a:pt x="965" y="40"/>
                  </a:lnTo>
                  <a:lnTo>
                    <a:pt x="971" y="41"/>
                  </a:lnTo>
                  <a:lnTo>
                    <a:pt x="975" y="43"/>
                  </a:lnTo>
                  <a:lnTo>
                    <a:pt x="976" y="47"/>
                  </a:lnTo>
                  <a:lnTo>
                    <a:pt x="977" y="52"/>
                  </a:lnTo>
                  <a:lnTo>
                    <a:pt x="990" y="52"/>
                  </a:lnTo>
                  <a:lnTo>
                    <a:pt x="990" y="47"/>
                  </a:lnTo>
                  <a:lnTo>
                    <a:pt x="989" y="42"/>
                  </a:lnTo>
                  <a:lnTo>
                    <a:pt x="987" y="38"/>
                  </a:lnTo>
                  <a:lnTo>
                    <a:pt x="984" y="36"/>
                  </a:lnTo>
                  <a:lnTo>
                    <a:pt x="981" y="34"/>
                  </a:lnTo>
                  <a:lnTo>
                    <a:pt x="976" y="32"/>
                  </a:lnTo>
                  <a:lnTo>
                    <a:pt x="972" y="31"/>
                  </a:lnTo>
                  <a:lnTo>
                    <a:pt x="967" y="31"/>
                  </a:lnTo>
                  <a:lnTo>
                    <a:pt x="960" y="31"/>
                  </a:lnTo>
                  <a:lnTo>
                    <a:pt x="954" y="32"/>
                  </a:lnTo>
                  <a:lnTo>
                    <a:pt x="951" y="35"/>
                  </a:lnTo>
                  <a:lnTo>
                    <a:pt x="947" y="38"/>
                  </a:lnTo>
                  <a:lnTo>
                    <a:pt x="945" y="41"/>
                  </a:lnTo>
                  <a:lnTo>
                    <a:pt x="944" y="44"/>
                  </a:lnTo>
                  <a:lnTo>
                    <a:pt x="942" y="48"/>
                  </a:lnTo>
                  <a:lnTo>
                    <a:pt x="942" y="50"/>
                  </a:lnTo>
                  <a:lnTo>
                    <a:pt x="942" y="55"/>
                  </a:lnTo>
                  <a:lnTo>
                    <a:pt x="944" y="57"/>
                  </a:lnTo>
                  <a:lnTo>
                    <a:pt x="945" y="61"/>
                  </a:lnTo>
                  <a:lnTo>
                    <a:pt x="947" y="63"/>
                  </a:lnTo>
                  <a:lnTo>
                    <a:pt x="953" y="68"/>
                  </a:lnTo>
                  <a:lnTo>
                    <a:pt x="960" y="72"/>
                  </a:lnTo>
                  <a:lnTo>
                    <a:pt x="966" y="74"/>
                  </a:lnTo>
                  <a:lnTo>
                    <a:pt x="972" y="78"/>
                  </a:lnTo>
                  <a:lnTo>
                    <a:pt x="975" y="80"/>
                  </a:lnTo>
                  <a:lnTo>
                    <a:pt x="977" y="81"/>
                  </a:lnTo>
                  <a:lnTo>
                    <a:pt x="978" y="84"/>
                  </a:lnTo>
                  <a:lnTo>
                    <a:pt x="978" y="86"/>
                  </a:lnTo>
                  <a:lnTo>
                    <a:pt x="977" y="91"/>
                  </a:lnTo>
                  <a:lnTo>
                    <a:pt x="975" y="95"/>
                  </a:lnTo>
                  <a:lnTo>
                    <a:pt x="971" y="96"/>
                  </a:lnTo>
                  <a:lnTo>
                    <a:pt x="966" y="97"/>
                  </a:lnTo>
                  <a:lnTo>
                    <a:pt x="961" y="97"/>
                  </a:lnTo>
                  <a:lnTo>
                    <a:pt x="959" y="96"/>
                  </a:lnTo>
                  <a:lnTo>
                    <a:pt x="957" y="93"/>
                  </a:lnTo>
                  <a:lnTo>
                    <a:pt x="955" y="91"/>
                  </a:lnTo>
                  <a:lnTo>
                    <a:pt x="954" y="87"/>
                  </a:lnTo>
                  <a:lnTo>
                    <a:pt x="953" y="83"/>
                  </a:lnTo>
                  <a:lnTo>
                    <a:pt x="940" y="83"/>
                  </a:lnTo>
                  <a:lnTo>
                    <a:pt x="940" y="89"/>
                  </a:lnTo>
                  <a:lnTo>
                    <a:pt x="942" y="93"/>
                  </a:lnTo>
                  <a:lnTo>
                    <a:pt x="944" y="98"/>
                  </a:lnTo>
                  <a:lnTo>
                    <a:pt x="947" y="101"/>
                  </a:lnTo>
                  <a:lnTo>
                    <a:pt x="951" y="104"/>
                  </a:lnTo>
                  <a:lnTo>
                    <a:pt x="954" y="105"/>
                  </a:lnTo>
                  <a:lnTo>
                    <a:pt x="960" y="107"/>
                  </a:lnTo>
                  <a:lnTo>
                    <a:pt x="965" y="107"/>
                  </a:lnTo>
                  <a:lnTo>
                    <a:pt x="971" y="107"/>
                  </a:lnTo>
                  <a:lnTo>
                    <a:pt x="976" y="105"/>
                  </a:lnTo>
                  <a:lnTo>
                    <a:pt x="979" y="104"/>
                  </a:lnTo>
                  <a:lnTo>
                    <a:pt x="983" y="102"/>
                  </a:lnTo>
                  <a:lnTo>
                    <a:pt x="987" y="98"/>
                  </a:lnTo>
                  <a:lnTo>
                    <a:pt x="989" y="95"/>
                  </a:lnTo>
                  <a:lnTo>
                    <a:pt x="990" y="90"/>
                  </a:lnTo>
                  <a:lnTo>
                    <a:pt x="991" y="84"/>
                  </a:lnTo>
                  <a:close/>
                  <a:moveTo>
                    <a:pt x="1058" y="55"/>
                  </a:moveTo>
                  <a:lnTo>
                    <a:pt x="1058" y="50"/>
                  </a:lnTo>
                  <a:lnTo>
                    <a:pt x="1057" y="44"/>
                  </a:lnTo>
                  <a:lnTo>
                    <a:pt x="1056" y="41"/>
                  </a:lnTo>
                  <a:lnTo>
                    <a:pt x="1052" y="37"/>
                  </a:lnTo>
                  <a:lnTo>
                    <a:pt x="1050" y="35"/>
                  </a:lnTo>
                  <a:lnTo>
                    <a:pt x="1045" y="32"/>
                  </a:lnTo>
                  <a:lnTo>
                    <a:pt x="1042" y="31"/>
                  </a:lnTo>
                  <a:lnTo>
                    <a:pt x="1036" y="31"/>
                  </a:lnTo>
                  <a:lnTo>
                    <a:pt x="1027" y="31"/>
                  </a:lnTo>
                  <a:lnTo>
                    <a:pt x="1021" y="34"/>
                  </a:lnTo>
                  <a:lnTo>
                    <a:pt x="1016" y="37"/>
                  </a:lnTo>
                  <a:lnTo>
                    <a:pt x="1013" y="42"/>
                  </a:lnTo>
                  <a:lnTo>
                    <a:pt x="1010" y="48"/>
                  </a:lnTo>
                  <a:lnTo>
                    <a:pt x="1009" y="55"/>
                  </a:lnTo>
                  <a:lnTo>
                    <a:pt x="1008" y="62"/>
                  </a:lnTo>
                  <a:lnTo>
                    <a:pt x="1008" y="69"/>
                  </a:lnTo>
                  <a:lnTo>
                    <a:pt x="1009" y="80"/>
                  </a:lnTo>
                  <a:lnTo>
                    <a:pt x="1010" y="89"/>
                  </a:lnTo>
                  <a:lnTo>
                    <a:pt x="1013" y="96"/>
                  </a:lnTo>
                  <a:lnTo>
                    <a:pt x="1016" y="101"/>
                  </a:lnTo>
                  <a:lnTo>
                    <a:pt x="1020" y="103"/>
                  </a:lnTo>
                  <a:lnTo>
                    <a:pt x="1025" y="105"/>
                  </a:lnTo>
                  <a:lnTo>
                    <a:pt x="1031" y="107"/>
                  </a:lnTo>
                  <a:lnTo>
                    <a:pt x="1036" y="107"/>
                  </a:lnTo>
                  <a:lnTo>
                    <a:pt x="1039" y="107"/>
                  </a:lnTo>
                  <a:lnTo>
                    <a:pt x="1043" y="105"/>
                  </a:lnTo>
                  <a:lnTo>
                    <a:pt x="1046" y="104"/>
                  </a:lnTo>
                  <a:lnTo>
                    <a:pt x="1051" y="102"/>
                  </a:lnTo>
                  <a:lnTo>
                    <a:pt x="1054" y="98"/>
                  </a:lnTo>
                  <a:lnTo>
                    <a:pt x="1057" y="93"/>
                  </a:lnTo>
                  <a:lnTo>
                    <a:pt x="1058" y="87"/>
                  </a:lnTo>
                  <a:lnTo>
                    <a:pt x="1059" y="81"/>
                  </a:lnTo>
                  <a:lnTo>
                    <a:pt x="1046" y="81"/>
                  </a:lnTo>
                  <a:lnTo>
                    <a:pt x="1046" y="85"/>
                  </a:lnTo>
                  <a:lnTo>
                    <a:pt x="1045" y="89"/>
                  </a:lnTo>
                  <a:lnTo>
                    <a:pt x="1044" y="92"/>
                  </a:lnTo>
                  <a:lnTo>
                    <a:pt x="1043" y="93"/>
                  </a:lnTo>
                  <a:lnTo>
                    <a:pt x="1039" y="96"/>
                  </a:lnTo>
                  <a:lnTo>
                    <a:pt x="1036" y="97"/>
                  </a:lnTo>
                  <a:lnTo>
                    <a:pt x="1032" y="97"/>
                  </a:lnTo>
                  <a:lnTo>
                    <a:pt x="1028" y="96"/>
                  </a:lnTo>
                  <a:lnTo>
                    <a:pt x="1026" y="93"/>
                  </a:lnTo>
                  <a:lnTo>
                    <a:pt x="1024" y="90"/>
                  </a:lnTo>
                  <a:lnTo>
                    <a:pt x="1021" y="80"/>
                  </a:lnTo>
                  <a:lnTo>
                    <a:pt x="1021" y="65"/>
                  </a:lnTo>
                  <a:lnTo>
                    <a:pt x="1021" y="57"/>
                  </a:lnTo>
                  <a:lnTo>
                    <a:pt x="1021" y="53"/>
                  </a:lnTo>
                  <a:lnTo>
                    <a:pt x="1024" y="48"/>
                  </a:lnTo>
                  <a:lnTo>
                    <a:pt x="1025" y="46"/>
                  </a:lnTo>
                  <a:lnTo>
                    <a:pt x="1027" y="43"/>
                  </a:lnTo>
                  <a:lnTo>
                    <a:pt x="1030" y="42"/>
                  </a:lnTo>
                  <a:lnTo>
                    <a:pt x="1033" y="41"/>
                  </a:lnTo>
                  <a:lnTo>
                    <a:pt x="1036" y="41"/>
                  </a:lnTo>
                  <a:lnTo>
                    <a:pt x="1039" y="41"/>
                  </a:lnTo>
                  <a:lnTo>
                    <a:pt x="1043" y="43"/>
                  </a:lnTo>
                  <a:lnTo>
                    <a:pt x="1045" y="48"/>
                  </a:lnTo>
                  <a:lnTo>
                    <a:pt x="1046" y="55"/>
                  </a:lnTo>
                  <a:lnTo>
                    <a:pt x="1058" y="55"/>
                  </a:lnTo>
                  <a:close/>
                  <a:moveTo>
                    <a:pt x="1131" y="105"/>
                  </a:moveTo>
                  <a:lnTo>
                    <a:pt x="1131" y="54"/>
                  </a:lnTo>
                  <a:lnTo>
                    <a:pt x="1131" y="48"/>
                  </a:lnTo>
                  <a:lnTo>
                    <a:pt x="1130" y="43"/>
                  </a:lnTo>
                  <a:lnTo>
                    <a:pt x="1129" y="40"/>
                  </a:lnTo>
                  <a:lnTo>
                    <a:pt x="1126" y="36"/>
                  </a:lnTo>
                  <a:lnTo>
                    <a:pt x="1124" y="34"/>
                  </a:lnTo>
                  <a:lnTo>
                    <a:pt x="1120" y="32"/>
                  </a:lnTo>
                  <a:lnTo>
                    <a:pt x="1117" y="31"/>
                  </a:lnTo>
                  <a:lnTo>
                    <a:pt x="1112" y="31"/>
                  </a:lnTo>
                  <a:lnTo>
                    <a:pt x="1106" y="31"/>
                  </a:lnTo>
                  <a:lnTo>
                    <a:pt x="1100" y="34"/>
                  </a:lnTo>
                  <a:lnTo>
                    <a:pt x="1097" y="36"/>
                  </a:lnTo>
                  <a:lnTo>
                    <a:pt x="1093" y="42"/>
                  </a:lnTo>
                  <a:lnTo>
                    <a:pt x="1092" y="42"/>
                  </a:lnTo>
                  <a:lnTo>
                    <a:pt x="1092" y="1"/>
                  </a:lnTo>
                  <a:lnTo>
                    <a:pt x="1080" y="1"/>
                  </a:lnTo>
                  <a:lnTo>
                    <a:pt x="1080" y="105"/>
                  </a:lnTo>
                  <a:lnTo>
                    <a:pt x="1092" y="105"/>
                  </a:lnTo>
                  <a:lnTo>
                    <a:pt x="1092" y="62"/>
                  </a:lnTo>
                  <a:lnTo>
                    <a:pt x="1093" y="54"/>
                  </a:lnTo>
                  <a:lnTo>
                    <a:pt x="1095" y="47"/>
                  </a:lnTo>
                  <a:lnTo>
                    <a:pt x="1097" y="44"/>
                  </a:lnTo>
                  <a:lnTo>
                    <a:pt x="1099" y="42"/>
                  </a:lnTo>
                  <a:lnTo>
                    <a:pt x="1103" y="41"/>
                  </a:lnTo>
                  <a:lnTo>
                    <a:pt x="1106" y="41"/>
                  </a:lnTo>
                  <a:lnTo>
                    <a:pt x="1110" y="41"/>
                  </a:lnTo>
                  <a:lnTo>
                    <a:pt x="1113" y="42"/>
                  </a:lnTo>
                  <a:lnTo>
                    <a:pt x="1116" y="43"/>
                  </a:lnTo>
                  <a:lnTo>
                    <a:pt x="1117" y="44"/>
                  </a:lnTo>
                  <a:lnTo>
                    <a:pt x="1119" y="49"/>
                  </a:lnTo>
                  <a:lnTo>
                    <a:pt x="1119" y="56"/>
                  </a:lnTo>
                  <a:lnTo>
                    <a:pt x="1119" y="105"/>
                  </a:lnTo>
                  <a:lnTo>
                    <a:pt x="1131" y="105"/>
                  </a:lnTo>
                  <a:close/>
                  <a:moveTo>
                    <a:pt x="1190" y="69"/>
                  </a:moveTo>
                  <a:lnTo>
                    <a:pt x="1190" y="77"/>
                  </a:lnTo>
                  <a:lnTo>
                    <a:pt x="1189" y="84"/>
                  </a:lnTo>
                  <a:lnTo>
                    <a:pt x="1187" y="89"/>
                  </a:lnTo>
                  <a:lnTo>
                    <a:pt x="1185" y="92"/>
                  </a:lnTo>
                  <a:lnTo>
                    <a:pt x="1183" y="95"/>
                  </a:lnTo>
                  <a:lnTo>
                    <a:pt x="1180" y="96"/>
                  </a:lnTo>
                  <a:lnTo>
                    <a:pt x="1178" y="97"/>
                  </a:lnTo>
                  <a:lnTo>
                    <a:pt x="1174" y="97"/>
                  </a:lnTo>
                  <a:lnTo>
                    <a:pt x="1169" y="96"/>
                  </a:lnTo>
                  <a:lnTo>
                    <a:pt x="1166" y="93"/>
                  </a:lnTo>
                  <a:lnTo>
                    <a:pt x="1164" y="89"/>
                  </a:lnTo>
                  <a:lnTo>
                    <a:pt x="1164" y="84"/>
                  </a:lnTo>
                  <a:lnTo>
                    <a:pt x="1164" y="79"/>
                  </a:lnTo>
                  <a:lnTo>
                    <a:pt x="1166" y="74"/>
                  </a:lnTo>
                  <a:lnTo>
                    <a:pt x="1168" y="72"/>
                  </a:lnTo>
                  <a:lnTo>
                    <a:pt x="1172" y="71"/>
                  </a:lnTo>
                  <a:lnTo>
                    <a:pt x="1180" y="69"/>
                  </a:lnTo>
                  <a:lnTo>
                    <a:pt x="1190" y="69"/>
                  </a:lnTo>
                  <a:close/>
                  <a:moveTo>
                    <a:pt x="1190" y="105"/>
                  </a:moveTo>
                  <a:lnTo>
                    <a:pt x="1203" y="105"/>
                  </a:lnTo>
                  <a:lnTo>
                    <a:pt x="1202" y="97"/>
                  </a:lnTo>
                  <a:lnTo>
                    <a:pt x="1202" y="87"/>
                  </a:lnTo>
                  <a:lnTo>
                    <a:pt x="1202" y="53"/>
                  </a:lnTo>
                  <a:lnTo>
                    <a:pt x="1202" y="48"/>
                  </a:lnTo>
                  <a:lnTo>
                    <a:pt x="1201" y="44"/>
                  </a:lnTo>
                  <a:lnTo>
                    <a:pt x="1199" y="41"/>
                  </a:lnTo>
                  <a:lnTo>
                    <a:pt x="1197" y="37"/>
                  </a:lnTo>
                  <a:lnTo>
                    <a:pt x="1193" y="35"/>
                  </a:lnTo>
                  <a:lnTo>
                    <a:pt x="1190" y="32"/>
                  </a:lnTo>
                  <a:lnTo>
                    <a:pt x="1184" y="31"/>
                  </a:lnTo>
                  <a:lnTo>
                    <a:pt x="1178" y="31"/>
                  </a:lnTo>
                  <a:lnTo>
                    <a:pt x="1172" y="31"/>
                  </a:lnTo>
                  <a:lnTo>
                    <a:pt x="1167" y="32"/>
                  </a:lnTo>
                  <a:lnTo>
                    <a:pt x="1164" y="34"/>
                  </a:lnTo>
                  <a:lnTo>
                    <a:pt x="1160" y="36"/>
                  </a:lnTo>
                  <a:lnTo>
                    <a:pt x="1158" y="38"/>
                  </a:lnTo>
                  <a:lnTo>
                    <a:pt x="1155" y="42"/>
                  </a:lnTo>
                  <a:lnTo>
                    <a:pt x="1154" y="47"/>
                  </a:lnTo>
                  <a:lnTo>
                    <a:pt x="1153" y="53"/>
                  </a:lnTo>
                  <a:lnTo>
                    <a:pt x="1166" y="53"/>
                  </a:lnTo>
                  <a:lnTo>
                    <a:pt x="1166" y="48"/>
                  </a:lnTo>
                  <a:lnTo>
                    <a:pt x="1168" y="43"/>
                  </a:lnTo>
                  <a:lnTo>
                    <a:pt x="1172" y="41"/>
                  </a:lnTo>
                  <a:lnTo>
                    <a:pt x="1178" y="40"/>
                  </a:lnTo>
                  <a:lnTo>
                    <a:pt x="1181" y="41"/>
                  </a:lnTo>
                  <a:lnTo>
                    <a:pt x="1185" y="42"/>
                  </a:lnTo>
                  <a:lnTo>
                    <a:pt x="1187" y="43"/>
                  </a:lnTo>
                  <a:lnTo>
                    <a:pt x="1189" y="47"/>
                  </a:lnTo>
                  <a:lnTo>
                    <a:pt x="1190" y="53"/>
                  </a:lnTo>
                  <a:lnTo>
                    <a:pt x="1190" y="60"/>
                  </a:lnTo>
                  <a:lnTo>
                    <a:pt x="1183" y="60"/>
                  </a:lnTo>
                  <a:lnTo>
                    <a:pt x="1177" y="60"/>
                  </a:lnTo>
                  <a:lnTo>
                    <a:pt x="1171" y="61"/>
                  </a:lnTo>
                  <a:lnTo>
                    <a:pt x="1165" y="63"/>
                  </a:lnTo>
                  <a:lnTo>
                    <a:pt x="1159" y="66"/>
                  </a:lnTo>
                  <a:lnTo>
                    <a:pt x="1155" y="69"/>
                  </a:lnTo>
                  <a:lnTo>
                    <a:pt x="1153" y="75"/>
                  </a:lnTo>
                  <a:lnTo>
                    <a:pt x="1152" y="83"/>
                  </a:lnTo>
                  <a:lnTo>
                    <a:pt x="1152" y="87"/>
                  </a:lnTo>
                  <a:lnTo>
                    <a:pt x="1153" y="92"/>
                  </a:lnTo>
                  <a:lnTo>
                    <a:pt x="1154" y="97"/>
                  </a:lnTo>
                  <a:lnTo>
                    <a:pt x="1155" y="99"/>
                  </a:lnTo>
                  <a:lnTo>
                    <a:pt x="1159" y="103"/>
                  </a:lnTo>
                  <a:lnTo>
                    <a:pt x="1161" y="105"/>
                  </a:lnTo>
                  <a:lnTo>
                    <a:pt x="1166" y="107"/>
                  </a:lnTo>
                  <a:lnTo>
                    <a:pt x="1171" y="107"/>
                  </a:lnTo>
                  <a:lnTo>
                    <a:pt x="1178" y="107"/>
                  </a:lnTo>
                  <a:lnTo>
                    <a:pt x="1183" y="104"/>
                  </a:lnTo>
                  <a:lnTo>
                    <a:pt x="1186" y="101"/>
                  </a:lnTo>
                  <a:lnTo>
                    <a:pt x="1190" y="95"/>
                  </a:lnTo>
                  <a:lnTo>
                    <a:pt x="1190" y="105"/>
                  </a:lnTo>
                  <a:close/>
                  <a:moveTo>
                    <a:pt x="1215" y="32"/>
                  </a:moveTo>
                  <a:lnTo>
                    <a:pt x="1215" y="41"/>
                  </a:lnTo>
                  <a:lnTo>
                    <a:pt x="1227" y="41"/>
                  </a:lnTo>
                  <a:lnTo>
                    <a:pt x="1227" y="105"/>
                  </a:lnTo>
                  <a:lnTo>
                    <a:pt x="1239" y="105"/>
                  </a:lnTo>
                  <a:lnTo>
                    <a:pt x="1239" y="41"/>
                  </a:lnTo>
                  <a:lnTo>
                    <a:pt x="1253" y="41"/>
                  </a:lnTo>
                  <a:lnTo>
                    <a:pt x="1253" y="32"/>
                  </a:lnTo>
                  <a:lnTo>
                    <a:pt x="1239" y="32"/>
                  </a:lnTo>
                  <a:lnTo>
                    <a:pt x="1239" y="20"/>
                  </a:lnTo>
                  <a:lnTo>
                    <a:pt x="1239" y="16"/>
                  </a:lnTo>
                  <a:lnTo>
                    <a:pt x="1241" y="12"/>
                  </a:lnTo>
                  <a:lnTo>
                    <a:pt x="1244" y="11"/>
                  </a:lnTo>
                  <a:lnTo>
                    <a:pt x="1246" y="10"/>
                  </a:lnTo>
                  <a:lnTo>
                    <a:pt x="1250" y="10"/>
                  </a:lnTo>
                  <a:lnTo>
                    <a:pt x="1253" y="10"/>
                  </a:lnTo>
                  <a:lnTo>
                    <a:pt x="1253" y="1"/>
                  </a:lnTo>
                  <a:lnTo>
                    <a:pt x="1251" y="0"/>
                  </a:lnTo>
                  <a:lnTo>
                    <a:pt x="1247" y="0"/>
                  </a:lnTo>
                  <a:lnTo>
                    <a:pt x="1240" y="1"/>
                  </a:lnTo>
                  <a:lnTo>
                    <a:pt x="1233" y="4"/>
                  </a:lnTo>
                  <a:lnTo>
                    <a:pt x="1230" y="6"/>
                  </a:lnTo>
                  <a:lnTo>
                    <a:pt x="1228" y="10"/>
                  </a:lnTo>
                  <a:lnTo>
                    <a:pt x="1227" y="13"/>
                  </a:lnTo>
                  <a:lnTo>
                    <a:pt x="1227" y="18"/>
                  </a:lnTo>
                  <a:lnTo>
                    <a:pt x="1227" y="32"/>
                  </a:lnTo>
                  <a:lnTo>
                    <a:pt x="1215" y="32"/>
                  </a:lnTo>
                  <a:close/>
                  <a:moveTo>
                    <a:pt x="1254" y="32"/>
                  </a:moveTo>
                  <a:lnTo>
                    <a:pt x="1254" y="41"/>
                  </a:lnTo>
                  <a:lnTo>
                    <a:pt x="1266" y="41"/>
                  </a:lnTo>
                  <a:lnTo>
                    <a:pt x="1266" y="93"/>
                  </a:lnTo>
                  <a:lnTo>
                    <a:pt x="1266" y="96"/>
                  </a:lnTo>
                  <a:lnTo>
                    <a:pt x="1266" y="98"/>
                  </a:lnTo>
                  <a:lnTo>
                    <a:pt x="1269" y="101"/>
                  </a:lnTo>
                  <a:lnTo>
                    <a:pt x="1270" y="103"/>
                  </a:lnTo>
                  <a:lnTo>
                    <a:pt x="1275" y="105"/>
                  </a:lnTo>
                  <a:lnTo>
                    <a:pt x="1282" y="107"/>
                  </a:lnTo>
                  <a:lnTo>
                    <a:pt x="1288" y="105"/>
                  </a:lnTo>
                  <a:lnTo>
                    <a:pt x="1294" y="105"/>
                  </a:lnTo>
                  <a:lnTo>
                    <a:pt x="1294" y="96"/>
                  </a:lnTo>
                  <a:lnTo>
                    <a:pt x="1290" y="96"/>
                  </a:lnTo>
                  <a:lnTo>
                    <a:pt x="1289" y="97"/>
                  </a:lnTo>
                  <a:lnTo>
                    <a:pt x="1285" y="96"/>
                  </a:lnTo>
                  <a:lnTo>
                    <a:pt x="1282" y="96"/>
                  </a:lnTo>
                  <a:lnTo>
                    <a:pt x="1281" y="95"/>
                  </a:lnTo>
                  <a:lnTo>
                    <a:pt x="1279" y="93"/>
                  </a:lnTo>
                  <a:lnTo>
                    <a:pt x="1278" y="90"/>
                  </a:lnTo>
                  <a:lnTo>
                    <a:pt x="1278" y="86"/>
                  </a:lnTo>
                  <a:lnTo>
                    <a:pt x="1278" y="41"/>
                  </a:lnTo>
                  <a:lnTo>
                    <a:pt x="1294" y="41"/>
                  </a:lnTo>
                  <a:lnTo>
                    <a:pt x="1294" y="32"/>
                  </a:lnTo>
                  <a:lnTo>
                    <a:pt x="1278" y="32"/>
                  </a:lnTo>
                  <a:lnTo>
                    <a:pt x="1278" y="13"/>
                  </a:lnTo>
                  <a:lnTo>
                    <a:pt x="1266" y="18"/>
                  </a:lnTo>
                  <a:lnTo>
                    <a:pt x="1266" y="32"/>
                  </a:lnTo>
                  <a:lnTo>
                    <a:pt x="125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auto">
            <a:xfrm>
              <a:off x="4278" y="4105"/>
              <a:ext cx="822" cy="89"/>
            </a:xfrm>
            <a:custGeom>
              <a:avLst/>
              <a:gdLst>
                <a:gd name="T0" fmla="*/ 1 w 1243"/>
                <a:gd name="T1" fmla="*/ 1 h 133"/>
                <a:gd name="T2" fmla="*/ 1 w 1243"/>
                <a:gd name="T3" fmla="*/ 1 h 133"/>
                <a:gd name="T4" fmla="*/ 1 w 1243"/>
                <a:gd name="T5" fmla="*/ 1 h 133"/>
                <a:gd name="T6" fmla="*/ 1 w 1243"/>
                <a:gd name="T7" fmla="*/ 1 h 133"/>
                <a:gd name="T8" fmla="*/ 1 w 1243"/>
                <a:gd name="T9" fmla="*/ 1 h 133"/>
                <a:gd name="T10" fmla="*/ 1 w 1243"/>
                <a:gd name="T11" fmla="*/ 1 h 133"/>
                <a:gd name="T12" fmla="*/ 1 w 1243"/>
                <a:gd name="T13" fmla="*/ 1 h 133"/>
                <a:gd name="T14" fmla="*/ 1 w 1243"/>
                <a:gd name="T15" fmla="*/ 1 h 133"/>
                <a:gd name="T16" fmla="*/ 1 w 1243"/>
                <a:gd name="T17" fmla="*/ 1 h 133"/>
                <a:gd name="T18" fmla="*/ 1 w 1243"/>
                <a:gd name="T19" fmla="*/ 1 h 133"/>
                <a:gd name="T20" fmla="*/ 1 w 1243"/>
                <a:gd name="T21" fmla="*/ 1 h 133"/>
                <a:gd name="T22" fmla="*/ 1 w 1243"/>
                <a:gd name="T23" fmla="*/ 1 h 133"/>
                <a:gd name="T24" fmla="*/ 1 w 1243"/>
                <a:gd name="T25" fmla="*/ 1 h 133"/>
                <a:gd name="T26" fmla="*/ 1 w 1243"/>
                <a:gd name="T27" fmla="*/ 1 h 133"/>
                <a:gd name="T28" fmla="*/ 1 w 1243"/>
                <a:gd name="T29" fmla="*/ 1 h 133"/>
                <a:gd name="T30" fmla="*/ 1 w 1243"/>
                <a:gd name="T31" fmla="*/ 1 h 133"/>
                <a:gd name="T32" fmla="*/ 1 w 1243"/>
                <a:gd name="T33" fmla="*/ 1 h 133"/>
                <a:gd name="T34" fmla="*/ 1 w 1243"/>
                <a:gd name="T35" fmla="*/ 1 h 133"/>
                <a:gd name="T36" fmla="*/ 1 w 1243"/>
                <a:gd name="T37" fmla="*/ 1 h 133"/>
                <a:gd name="T38" fmla="*/ 1 w 1243"/>
                <a:gd name="T39" fmla="*/ 1 h 133"/>
                <a:gd name="T40" fmla="*/ 1 w 1243"/>
                <a:gd name="T41" fmla="*/ 1 h 133"/>
                <a:gd name="T42" fmla="*/ 1 w 1243"/>
                <a:gd name="T43" fmla="*/ 1 h 133"/>
                <a:gd name="T44" fmla="*/ 1 w 1243"/>
                <a:gd name="T45" fmla="*/ 1 h 133"/>
                <a:gd name="T46" fmla="*/ 1 w 1243"/>
                <a:gd name="T47" fmla="*/ 0 h 133"/>
                <a:gd name="T48" fmla="*/ 1 w 1243"/>
                <a:gd name="T49" fmla="*/ 1 h 133"/>
                <a:gd name="T50" fmla="*/ 1 w 1243"/>
                <a:gd name="T51" fmla="*/ 1 h 133"/>
                <a:gd name="T52" fmla="*/ 1 w 1243"/>
                <a:gd name="T53" fmla="*/ 1 h 133"/>
                <a:gd name="T54" fmla="*/ 1 w 1243"/>
                <a:gd name="T55" fmla="*/ 1 h 133"/>
                <a:gd name="T56" fmla="*/ 1 w 1243"/>
                <a:gd name="T57" fmla="*/ 1 h 133"/>
                <a:gd name="T58" fmla="*/ 1 w 1243"/>
                <a:gd name="T59" fmla="*/ 1 h 133"/>
                <a:gd name="T60" fmla="*/ 1 w 1243"/>
                <a:gd name="T61" fmla="*/ 1 h 133"/>
                <a:gd name="T62" fmla="*/ 1 w 1243"/>
                <a:gd name="T63" fmla="*/ 1 h 133"/>
                <a:gd name="T64" fmla="*/ 1 w 1243"/>
                <a:gd name="T65" fmla="*/ 1 h 133"/>
                <a:gd name="T66" fmla="*/ 1 w 1243"/>
                <a:gd name="T67" fmla="*/ 1 h 133"/>
                <a:gd name="T68" fmla="*/ 1 w 1243"/>
                <a:gd name="T69" fmla="*/ 1 h 133"/>
                <a:gd name="T70" fmla="*/ 1 w 1243"/>
                <a:gd name="T71" fmla="*/ 1 h 133"/>
                <a:gd name="T72" fmla="*/ 1 w 1243"/>
                <a:gd name="T73" fmla="*/ 1 h 133"/>
                <a:gd name="T74" fmla="*/ 1 w 1243"/>
                <a:gd name="T75" fmla="*/ 1 h 133"/>
                <a:gd name="T76" fmla="*/ 1 w 1243"/>
                <a:gd name="T77" fmla="*/ 1 h 133"/>
                <a:gd name="T78" fmla="*/ 1 w 1243"/>
                <a:gd name="T79" fmla="*/ 1 h 133"/>
                <a:gd name="T80" fmla="*/ 1 w 1243"/>
                <a:gd name="T81" fmla="*/ 1 h 133"/>
                <a:gd name="T82" fmla="*/ 1 w 1243"/>
                <a:gd name="T83" fmla="*/ 1 h 133"/>
                <a:gd name="T84" fmla="*/ 1 w 1243"/>
                <a:gd name="T85" fmla="*/ 1 h 133"/>
                <a:gd name="T86" fmla="*/ 1 w 1243"/>
                <a:gd name="T87" fmla="*/ 1 h 133"/>
                <a:gd name="T88" fmla="*/ 1 w 1243"/>
                <a:gd name="T89" fmla="*/ 1 h 133"/>
                <a:gd name="T90" fmla="*/ 1 w 1243"/>
                <a:gd name="T91" fmla="*/ 1 h 133"/>
                <a:gd name="T92" fmla="*/ 1 w 1243"/>
                <a:gd name="T93" fmla="*/ 1 h 133"/>
                <a:gd name="T94" fmla="*/ 1 w 1243"/>
                <a:gd name="T95" fmla="*/ 1 h 133"/>
                <a:gd name="T96" fmla="*/ 1 w 1243"/>
                <a:gd name="T97" fmla="*/ 1 h 133"/>
                <a:gd name="T98" fmla="*/ 1 w 1243"/>
                <a:gd name="T99" fmla="*/ 1 h 133"/>
                <a:gd name="T100" fmla="*/ 1 w 1243"/>
                <a:gd name="T101" fmla="*/ 1 h 133"/>
                <a:gd name="T102" fmla="*/ 1 w 1243"/>
                <a:gd name="T103" fmla="*/ 1 h 133"/>
                <a:gd name="T104" fmla="*/ 1 w 1243"/>
                <a:gd name="T105" fmla="*/ 1 h 133"/>
                <a:gd name="T106" fmla="*/ 1 w 1243"/>
                <a:gd name="T107" fmla="*/ 1 h 133"/>
                <a:gd name="T108" fmla="*/ 1 w 1243"/>
                <a:gd name="T109" fmla="*/ 1 h 133"/>
                <a:gd name="T110" fmla="*/ 1 w 1243"/>
                <a:gd name="T111" fmla="*/ 1 h 133"/>
                <a:gd name="T112" fmla="*/ 1 w 1243"/>
                <a:gd name="T113" fmla="*/ 1 h 133"/>
                <a:gd name="T114" fmla="*/ 1 w 1243"/>
                <a:gd name="T115" fmla="*/ 1 h 133"/>
                <a:gd name="T116" fmla="*/ 1 w 1243"/>
                <a:gd name="T117" fmla="*/ 1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3" h="133">
                  <a:moveTo>
                    <a:pt x="21" y="59"/>
                  </a:moveTo>
                  <a:lnTo>
                    <a:pt x="34" y="59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7" y="67"/>
                  </a:lnTo>
                  <a:lnTo>
                    <a:pt x="49" y="73"/>
                  </a:lnTo>
                  <a:lnTo>
                    <a:pt x="47" y="78"/>
                  </a:lnTo>
                  <a:lnTo>
                    <a:pt x="46" y="81"/>
                  </a:lnTo>
                  <a:lnTo>
                    <a:pt x="45" y="85"/>
                  </a:lnTo>
                  <a:lnTo>
                    <a:pt x="43" y="86"/>
                  </a:lnTo>
                  <a:lnTo>
                    <a:pt x="38" y="87"/>
                  </a:lnTo>
                  <a:lnTo>
                    <a:pt x="33" y="88"/>
                  </a:lnTo>
                  <a:lnTo>
                    <a:pt x="21" y="88"/>
                  </a:lnTo>
                  <a:lnTo>
                    <a:pt x="21" y="59"/>
                  </a:lnTo>
                  <a:close/>
                  <a:moveTo>
                    <a:pt x="21" y="15"/>
                  </a:moveTo>
                  <a:lnTo>
                    <a:pt x="34" y="15"/>
                  </a:lnTo>
                  <a:lnTo>
                    <a:pt x="40" y="17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6" y="36"/>
                  </a:lnTo>
                  <a:lnTo>
                    <a:pt x="44" y="39"/>
                  </a:lnTo>
                  <a:lnTo>
                    <a:pt x="39" y="42"/>
                  </a:lnTo>
                  <a:lnTo>
                    <a:pt x="35" y="42"/>
                  </a:lnTo>
                  <a:lnTo>
                    <a:pt x="21" y="42"/>
                  </a:lnTo>
                  <a:lnTo>
                    <a:pt x="21" y="15"/>
                  </a:lnTo>
                  <a:close/>
                  <a:moveTo>
                    <a:pt x="38" y="104"/>
                  </a:moveTo>
                  <a:lnTo>
                    <a:pt x="47" y="104"/>
                  </a:lnTo>
                  <a:lnTo>
                    <a:pt x="57" y="100"/>
                  </a:lnTo>
                  <a:lnTo>
                    <a:pt x="63" y="97"/>
                  </a:lnTo>
                  <a:lnTo>
                    <a:pt x="67" y="92"/>
                  </a:lnTo>
                  <a:lnTo>
                    <a:pt x="69" y="85"/>
                  </a:lnTo>
                  <a:lnTo>
                    <a:pt x="70" y="76"/>
                  </a:lnTo>
                  <a:lnTo>
                    <a:pt x="70" y="72"/>
                  </a:lnTo>
                  <a:lnTo>
                    <a:pt x="69" y="67"/>
                  </a:lnTo>
                  <a:lnTo>
                    <a:pt x="68" y="62"/>
                  </a:lnTo>
                  <a:lnTo>
                    <a:pt x="67" y="59"/>
                  </a:lnTo>
                  <a:lnTo>
                    <a:pt x="64" y="56"/>
                  </a:lnTo>
                  <a:lnTo>
                    <a:pt x="61" y="53"/>
                  </a:lnTo>
                  <a:lnTo>
                    <a:pt x="56" y="51"/>
                  </a:lnTo>
                  <a:lnTo>
                    <a:pt x="51" y="50"/>
                  </a:lnTo>
                  <a:lnTo>
                    <a:pt x="55" y="49"/>
                  </a:lnTo>
                  <a:lnTo>
                    <a:pt x="58" y="47"/>
                  </a:lnTo>
                  <a:lnTo>
                    <a:pt x="62" y="44"/>
                  </a:lnTo>
                  <a:lnTo>
                    <a:pt x="64" y="42"/>
                  </a:lnTo>
                  <a:lnTo>
                    <a:pt x="65" y="38"/>
                  </a:lnTo>
                  <a:lnTo>
                    <a:pt x="68" y="35"/>
                  </a:lnTo>
                  <a:lnTo>
                    <a:pt x="68" y="31"/>
                  </a:lnTo>
                  <a:lnTo>
                    <a:pt x="69" y="26"/>
                  </a:lnTo>
                  <a:lnTo>
                    <a:pt x="68" y="19"/>
                  </a:lnTo>
                  <a:lnTo>
                    <a:pt x="67" y="13"/>
                  </a:lnTo>
                  <a:lnTo>
                    <a:pt x="63" y="8"/>
                  </a:lnTo>
                  <a:lnTo>
                    <a:pt x="59" y="5"/>
                  </a:lnTo>
                  <a:lnTo>
                    <a:pt x="55" y="2"/>
                  </a:lnTo>
                  <a:lnTo>
                    <a:pt x="50" y="1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38" y="104"/>
                  </a:lnTo>
                  <a:close/>
                  <a:moveTo>
                    <a:pt x="122" y="69"/>
                  </a:moveTo>
                  <a:lnTo>
                    <a:pt x="122" y="76"/>
                  </a:lnTo>
                  <a:lnTo>
                    <a:pt x="122" y="84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6" y="92"/>
                  </a:lnTo>
                  <a:lnTo>
                    <a:pt x="112" y="93"/>
                  </a:lnTo>
                  <a:lnTo>
                    <a:pt x="107" y="92"/>
                  </a:lnTo>
                  <a:lnTo>
                    <a:pt x="105" y="90"/>
                  </a:lnTo>
                  <a:lnTo>
                    <a:pt x="105" y="85"/>
                  </a:lnTo>
                  <a:lnTo>
                    <a:pt x="104" y="81"/>
                  </a:lnTo>
                  <a:lnTo>
                    <a:pt x="105" y="78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4" y="69"/>
                  </a:lnTo>
                  <a:lnTo>
                    <a:pt x="122" y="69"/>
                  </a:lnTo>
                  <a:close/>
                  <a:moveTo>
                    <a:pt x="142" y="54"/>
                  </a:moveTo>
                  <a:lnTo>
                    <a:pt x="142" y="49"/>
                  </a:lnTo>
                  <a:lnTo>
                    <a:pt x="141" y="44"/>
                  </a:lnTo>
                  <a:lnTo>
                    <a:pt x="139" y="41"/>
                  </a:lnTo>
                  <a:lnTo>
                    <a:pt x="137" y="37"/>
                  </a:lnTo>
                  <a:lnTo>
                    <a:pt x="133" y="33"/>
                  </a:lnTo>
                  <a:lnTo>
                    <a:pt x="127" y="31"/>
                  </a:lnTo>
                  <a:lnTo>
                    <a:pt x="122" y="30"/>
                  </a:lnTo>
                  <a:lnTo>
                    <a:pt x="112" y="30"/>
                  </a:lnTo>
                  <a:lnTo>
                    <a:pt x="107" y="30"/>
                  </a:lnTo>
                  <a:lnTo>
                    <a:pt x="101" y="31"/>
                  </a:lnTo>
                  <a:lnTo>
                    <a:pt x="98" y="32"/>
                  </a:lnTo>
                  <a:lnTo>
                    <a:pt x="93" y="35"/>
                  </a:lnTo>
                  <a:lnTo>
                    <a:pt x="90" y="37"/>
                  </a:lnTo>
                  <a:lnTo>
                    <a:pt x="88" y="42"/>
                  </a:lnTo>
                  <a:lnTo>
                    <a:pt x="87" y="47"/>
                  </a:lnTo>
                  <a:lnTo>
                    <a:pt x="86" y="53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7" y="44"/>
                  </a:lnTo>
                  <a:lnTo>
                    <a:pt x="110" y="42"/>
                  </a:lnTo>
                  <a:lnTo>
                    <a:pt x="113" y="41"/>
                  </a:lnTo>
                  <a:lnTo>
                    <a:pt x="118" y="42"/>
                  </a:lnTo>
                  <a:lnTo>
                    <a:pt x="120" y="44"/>
                  </a:lnTo>
                  <a:lnTo>
                    <a:pt x="122" y="48"/>
                  </a:lnTo>
                  <a:lnTo>
                    <a:pt x="122" y="51"/>
                  </a:lnTo>
                  <a:lnTo>
                    <a:pt x="122" y="57"/>
                  </a:lnTo>
                  <a:lnTo>
                    <a:pt x="114" y="57"/>
                  </a:lnTo>
                  <a:lnTo>
                    <a:pt x="108" y="57"/>
                  </a:lnTo>
                  <a:lnTo>
                    <a:pt x="101" y="59"/>
                  </a:lnTo>
                  <a:lnTo>
                    <a:pt x="96" y="61"/>
                  </a:lnTo>
                  <a:lnTo>
                    <a:pt x="92" y="63"/>
                  </a:lnTo>
                  <a:lnTo>
                    <a:pt x="87" y="68"/>
                  </a:lnTo>
                  <a:lnTo>
                    <a:pt x="84" y="74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6" y="91"/>
                  </a:lnTo>
                  <a:lnTo>
                    <a:pt x="87" y="96"/>
                  </a:lnTo>
                  <a:lnTo>
                    <a:pt x="88" y="99"/>
                  </a:lnTo>
                  <a:lnTo>
                    <a:pt x="92" y="102"/>
                  </a:lnTo>
                  <a:lnTo>
                    <a:pt x="94" y="104"/>
                  </a:lnTo>
                  <a:lnTo>
                    <a:pt x="99" y="105"/>
                  </a:lnTo>
                  <a:lnTo>
                    <a:pt x="104" y="105"/>
                  </a:lnTo>
                  <a:lnTo>
                    <a:pt x="110" y="105"/>
                  </a:lnTo>
                  <a:lnTo>
                    <a:pt x="114" y="103"/>
                  </a:lnTo>
                  <a:lnTo>
                    <a:pt x="119" y="99"/>
                  </a:lnTo>
                  <a:lnTo>
                    <a:pt x="123" y="94"/>
                  </a:lnTo>
                  <a:lnTo>
                    <a:pt x="124" y="104"/>
                  </a:lnTo>
                  <a:lnTo>
                    <a:pt x="143" y="104"/>
                  </a:lnTo>
                  <a:lnTo>
                    <a:pt x="142" y="97"/>
                  </a:lnTo>
                  <a:lnTo>
                    <a:pt x="142" y="91"/>
                  </a:lnTo>
                  <a:lnTo>
                    <a:pt x="142" y="54"/>
                  </a:lnTo>
                  <a:close/>
                  <a:moveTo>
                    <a:pt x="194" y="104"/>
                  </a:moveTo>
                  <a:lnTo>
                    <a:pt x="215" y="104"/>
                  </a:lnTo>
                  <a:lnTo>
                    <a:pt x="215" y="97"/>
                  </a:lnTo>
                  <a:lnTo>
                    <a:pt x="215" y="90"/>
                  </a:lnTo>
                  <a:lnTo>
                    <a:pt x="215" y="31"/>
                  </a:lnTo>
                  <a:lnTo>
                    <a:pt x="194" y="31"/>
                  </a:lnTo>
                  <a:lnTo>
                    <a:pt x="194" y="81"/>
                  </a:lnTo>
                  <a:lnTo>
                    <a:pt x="194" y="86"/>
                  </a:lnTo>
                  <a:lnTo>
                    <a:pt x="193" y="90"/>
                  </a:lnTo>
                  <a:lnTo>
                    <a:pt x="191" y="92"/>
                  </a:lnTo>
                  <a:lnTo>
                    <a:pt x="186" y="93"/>
                  </a:lnTo>
                  <a:lnTo>
                    <a:pt x="182" y="92"/>
                  </a:lnTo>
                  <a:lnTo>
                    <a:pt x="180" y="90"/>
                  </a:lnTo>
                  <a:lnTo>
                    <a:pt x="179" y="86"/>
                  </a:lnTo>
                  <a:lnTo>
                    <a:pt x="179" y="81"/>
                  </a:lnTo>
                  <a:lnTo>
                    <a:pt x="179" y="31"/>
                  </a:lnTo>
                  <a:lnTo>
                    <a:pt x="159" y="31"/>
                  </a:lnTo>
                  <a:lnTo>
                    <a:pt x="159" y="90"/>
                  </a:lnTo>
                  <a:lnTo>
                    <a:pt x="159" y="93"/>
                  </a:lnTo>
                  <a:lnTo>
                    <a:pt x="160" y="97"/>
                  </a:lnTo>
                  <a:lnTo>
                    <a:pt x="162" y="99"/>
                  </a:lnTo>
                  <a:lnTo>
                    <a:pt x="165" y="102"/>
                  </a:lnTo>
                  <a:lnTo>
                    <a:pt x="169" y="104"/>
                  </a:lnTo>
                  <a:lnTo>
                    <a:pt x="177" y="105"/>
                  </a:lnTo>
                  <a:lnTo>
                    <a:pt x="182" y="105"/>
                  </a:lnTo>
                  <a:lnTo>
                    <a:pt x="186" y="104"/>
                  </a:lnTo>
                  <a:lnTo>
                    <a:pt x="191" y="100"/>
                  </a:lnTo>
                  <a:lnTo>
                    <a:pt x="194" y="97"/>
                  </a:lnTo>
                  <a:lnTo>
                    <a:pt x="194" y="104"/>
                  </a:lnTo>
                  <a:close/>
                  <a:moveTo>
                    <a:pt x="249" y="60"/>
                  </a:moveTo>
                  <a:lnTo>
                    <a:pt x="249" y="54"/>
                  </a:lnTo>
                  <a:lnTo>
                    <a:pt x="251" y="49"/>
                  </a:lnTo>
                  <a:lnTo>
                    <a:pt x="252" y="47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59" y="42"/>
                  </a:lnTo>
                  <a:lnTo>
                    <a:pt x="261" y="43"/>
                  </a:lnTo>
                  <a:lnTo>
                    <a:pt x="264" y="44"/>
                  </a:lnTo>
                  <a:lnTo>
                    <a:pt x="266" y="45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60"/>
                  </a:lnTo>
                  <a:lnTo>
                    <a:pt x="249" y="60"/>
                  </a:lnTo>
                  <a:close/>
                  <a:moveTo>
                    <a:pt x="289" y="70"/>
                  </a:moveTo>
                  <a:lnTo>
                    <a:pt x="289" y="62"/>
                  </a:lnTo>
                  <a:lnTo>
                    <a:pt x="288" y="55"/>
                  </a:lnTo>
                  <a:lnTo>
                    <a:pt x="287" y="48"/>
                  </a:lnTo>
                  <a:lnTo>
                    <a:pt x="284" y="42"/>
                  </a:lnTo>
                  <a:lnTo>
                    <a:pt x="281" y="37"/>
                  </a:lnTo>
                  <a:lnTo>
                    <a:pt x="275" y="32"/>
                  </a:lnTo>
                  <a:lnTo>
                    <a:pt x="267" y="31"/>
                  </a:lnTo>
                  <a:lnTo>
                    <a:pt x="259" y="30"/>
                  </a:lnTo>
                  <a:lnTo>
                    <a:pt x="249" y="31"/>
                  </a:lnTo>
                  <a:lnTo>
                    <a:pt x="242" y="32"/>
                  </a:lnTo>
                  <a:lnTo>
                    <a:pt x="237" y="36"/>
                  </a:lnTo>
                  <a:lnTo>
                    <a:pt x="234" y="41"/>
                  </a:lnTo>
                  <a:lnTo>
                    <a:pt x="232" y="47"/>
                  </a:lnTo>
                  <a:lnTo>
                    <a:pt x="230" y="53"/>
                  </a:lnTo>
                  <a:lnTo>
                    <a:pt x="229" y="60"/>
                  </a:lnTo>
                  <a:lnTo>
                    <a:pt x="229" y="67"/>
                  </a:lnTo>
                  <a:lnTo>
                    <a:pt x="229" y="75"/>
                  </a:lnTo>
                  <a:lnTo>
                    <a:pt x="230" y="82"/>
                  </a:lnTo>
                  <a:lnTo>
                    <a:pt x="232" y="88"/>
                  </a:lnTo>
                  <a:lnTo>
                    <a:pt x="234" y="94"/>
                  </a:lnTo>
                  <a:lnTo>
                    <a:pt x="237" y="99"/>
                  </a:lnTo>
                  <a:lnTo>
                    <a:pt x="243" y="103"/>
                  </a:lnTo>
                  <a:lnTo>
                    <a:pt x="249" y="105"/>
                  </a:lnTo>
                  <a:lnTo>
                    <a:pt x="259" y="105"/>
                  </a:lnTo>
                  <a:lnTo>
                    <a:pt x="265" y="105"/>
                  </a:lnTo>
                  <a:lnTo>
                    <a:pt x="271" y="104"/>
                  </a:lnTo>
                  <a:lnTo>
                    <a:pt x="276" y="102"/>
                  </a:lnTo>
                  <a:lnTo>
                    <a:pt x="281" y="98"/>
                  </a:lnTo>
                  <a:lnTo>
                    <a:pt x="283" y="94"/>
                  </a:lnTo>
                  <a:lnTo>
                    <a:pt x="285" y="91"/>
                  </a:lnTo>
                  <a:lnTo>
                    <a:pt x="288" y="85"/>
                  </a:lnTo>
                  <a:lnTo>
                    <a:pt x="288" y="80"/>
                  </a:lnTo>
                  <a:lnTo>
                    <a:pt x="267" y="80"/>
                  </a:lnTo>
                  <a:lnTo>
                    <a:pt x="267" y="84"/>
                  </a:lnTo>
                  <a:lnTo>
                    <a:pt x="266" y="88"/>
                  </a:lnTo>
                  <a:lnTo>
                    <a:pt x="265" y="90"/>
                  </a:lnTo>
                  <a:lnTo>
                    <a:pt x="263" y="91"/>
                  </a:lnTo>
                  <a:lnTo>
                    <a:pt x="261" y="92"/>
                  </a:lnTo>
                  <a:lnTo>
                    <a:pt x="259" y="92"/>
                  </a:lnTo>
                  <a:lnTo>
                    <a:pt x="255" y="92"/>
                  </a:lnTo>
                  <a:lnTo>
                    <a:pt x="253" y="91"/>
                  </a:lnTo>
                  <a:lnTo>
                    <a:pt x="252" y="88"/>
                  </a:lnTo>
                  <a:lnTo>
                    <a:pt x="251" y="85"/>
                  </a:lnTo>
                  <a:lnTo>
                    <a:pt x="249" y="78"/>
                  </a:lnTo>
                  <a:lnTo>
                    <a:pt x="249" y="70"/>
                  </a:lnTo>
                  <a:lnTo>
                    <a:pt x="289" y="70"/>
                  </a:lnTo>
                  <a:close/>
                  <a:moveTo>
                    <a:pt x="324" y="31"/>
                  </a:moveTo>
                  <a:lnTo>
                    <a:pt x="303" y="31"/>
                  </a:lnTo>
                  <a:lnTo>
                    <a:pt x="303" y="104"/>
                  </a:lnTo>
                  <a:lnTo>
                    <a:pt x="324" y="104"/>
                  </a:lnTo>
                  <a:lnTo>
                    <a:pt x="324" y="54"/>
                  </a:lnTo>
                  <a:lnTo>
                    <a:pt x="324" y="49"/>
                  </a:lnTo>
                  <a:lnTo>
                    <a:pt x="325" y="45"/>
                  </a:lnTo>
                  <a:lnTo>
                    <a:pt x="327" y="43"/>
                  </a:lnTo>
                  <a:lnTo>
                    <a:pt x="331" y="42"/>
                  </a:lnTo>
                  <a:lnTo>
                    <a:pt x="334" y="43"/>
                  </a:lnTo>
                  <a:lnTo>
                    <a:pt x="337" y="45"/>
                  </a:lnTo>
                  <a:lnTo>
                    <a:pt x="338" y="49"/>
                  </a:lnTo>
                  <a:lnTo>
                    <a:pt x="339" y="54"/>
                  </a:lnTo>
                  <a:lnTo>
                    <a:pt x="339" y="104"/>
                  </a:lnTo>
                  <a:lnTo>
                    <a:pt x="359" y="104"/>
                  </a:lnTo>
                  <a:lnTo>
                    <a:pt x="359" y="45"/>
                  </a:lnTo>
                  <a:lnTo>
                    <a:pt x="358" y="42"/>
                  </a:lnTo>
                  <a:lnTo>
                    <a:pt x="357" y="39"/>
                  </a:lnTo>
                  <a:lnTo>
                    <a:pt x="356" y="36"/>
                  </a:lnTo>
                  <a:lnTo>
                    <a:pt x="353" y="33"/>
                  </a:lnTo>
                  <a:lnTo>
                    <a:pt x="347" y="31"/>
                  </a:lnTo>
                  <a:lnTo>
                    <a:pt x="340" y="30"/>
                  </a:lnTo>
                  <a:lnTo>
                    <a:pt x="336" y="30"/>
                  </a:lnTo>
                  <a:lnTo>
                    <a:pt x="331" y="32"/>
                  </a:lnTo>
                  <a:lnTo>
                    <a:pt x="327" y="35"/>
                  </a:lnTo>
                  <a:lnTo>
                    <a:pt x="324" y="38"/>
                  </a:lnTo>
                  <a:lnTo>
                    <a:pt x="324" y="31"/>
                  </a:lnTo>
                  <a:close/>
                  <a:moveTo>
                    <a:pt x="374" y="57"/>
                  </a:moveTo>
                  <a:lnTo>
                    <a:pt x="374" y="73"/>
                  </a:lnTo>
                  <a:lnTo>
                    <a:pt x="408" y="73"/>
                  </a:lnTo>
                  <a:lnTo>
                    <a:pt x="408" y="57"/>
                  </a:lnTo>
                  <a:lnTo>
                    <a:pt x="374" y="57"/>
                  </a:lnTo>
                  <a:close/>
                  <a:moveTo>
                    <a:pt x="438" y="104"/>
                  </a:moveTo>
                  <a:lnTo>
                    <a:pt x="443" y="81"/>
                  </a:lnTo>
                  <a:lnTo>
                    <a:pt x="473" y="81"/>
                  </a:lnTo>
                  <a:lnTo>
                    <a:pt x="479" y="104"/>
                  </a:lnTo>
                  <a:lnTo>
                    <a:pt x="502" y="104"/>
                  </a:lnTo>
                  <a:lnTo>
                    <a:pt x="474" y="0"/>
                  </a:lnTo>
                  <a:lnTo>
                    <a:pt x="446" y="0"/>
                  </a:lnTo>
                  <a:lnTo>
                    <a:pt x="417" y="104"/>
                  </a:lnTo>
                  <a:lnTo>
                    <a:pt x="438" y="104"/>
                  </a:lnTo>
                  <a:close/>
                  <a:moveTo>
                    <a:pt x="468" y="64"/>
                  </a:moveTo>
                  <a:lnTo>
                    <a:pt x="448" y="64"/>
                  </a:lnTo>
                  <a:lnTo>
                    <a:pt x="457" y="20"/>
                  </a:lnTo>
                  <a:lnTo>
                    <a:pt x="459" y="20"/>
                  </a:lnTo>
                  <a:lnTo>
                    <a:pt x="468" y="64"/>
                  </a:lnTo>
                  <a:close/>
                  <a:moveTo>
                    <a:pt x="529" y="69"/>
                  </a:moveTo>
                  <a:lnTo>
                    <a:pt x="530" y="56"/>
                  </a:lnTo>
                  <a:lnTo>
                    <a:pt x="532" y="48"/>
                  </a:lnTo>
                  <a:lnTo>
                    <a:pt x="533" y="45"/>
                  </a:lnTo>
                  <a:lnTo>
                    <a:pt x="534" y="43"/>
                  </a:lnTo>
                  <a:lnTo>
                    <a:pt x="536" y="43"/>
                  </a:lnTo>
                  <a:lnTo>
                    <a:pt x="539" y="42"/>
                  </a:lnTo>
                  <a:lnTo>
                    <a:pt x="541" y="43"/>
                  </a:lnTo>
                  <a:lnTo>
                    <a:pt x="544" y="44"/>
                  </a:lnTo>
                  <a:lnTo>
                    <a:pt x="545" y="45"/>
                  </a:lnTo>
                  <a:lnTo>
                    <a:pt x="546" y="49"/>
                  </a:lnTo>
                  <a:lnTo>
                    <a:pt x="547" y="56"/>
                  </a:lnTo>
                  <a:lnTo>
                    <a:pt x="547" y="67"/>
                  </a:lnTo>
                  <a:lnTo>
                    <a:pt x="546" y="78"/>
                  </a:lnTo>
                  <a:lnTo>
                    <a:pt x="546" y="85"/>
                  </a:lnTo>
                  <a:lnTo>
                    <a:pt x="545" y="87"/>
                  </a:lnTo>
                  <a:lnTo>
                    <a:pt x="542" y="90"/>
                  </a:lnTo>
                  <a:lnTo>
                    <a:pt x="541" y="90"/>
                  </a:lnTo>
                  <a:lnTo>
                    <a:pt x="539" y="91"/>
                  </a:lnTo>
                  <a:lnTo>
                    <a:pt x="535" y="90"/>
                  </a:lnTo>
                  <a:lnTo>
                    <a:pt x="533" y="88"/>
                  </a:lnTo>
                  <a:lnTo>
                    <a:pt x="532" y="86"/>
                  </a:lnTo>
                  <a:lnTo>
                    <a:pt x="530" y="82"/>
                  </a:lnTo>
                  <a:lnTo>
                    <a:pt x="529" y="76"/>
                  </a:lnTo>
                  <a:lnTo>
                    <a:pt x="529" y="69"/>
                  </a:lnTo>
                  <a:close/>
                  <a:moveTo>
                    <a:pt x="548" y="31"/>
                  </a:moveTo>
                  <a:lnTo>
                    <a:pt x="548" y="39"/>
                  </a:lnTo>
                  <a:lnTo>
                    <a:pt x="547" y="39"/>
                  </a:lnTo>
                  <a:lnTo>
                    <a:pt x="545" y="35"/>
                  </a:lnTo>
                  <a:lnTo>
                    <a:pt x="541" y="32"/>
                  </a:lnTo>
                  <a:lnTo>
                    <a:pt x="536" y="30"/>
                  </a:lnTo>
                  <a:lnTo>
                    <a:pt x="532" y="30"/>
                  </a:lnTo>
                  <a:lnTo>
                    <a:pt x="524" y="31"/>
                  </a:lnTo>
                  <a:lnTo>
                    <a:pt x="518" y="33"/>
                  </a:lnTo>
                  <a:lnTo>
                    <a:pt x="515" y="37"/>
                  </a:lnTo>
                  <a:lnTo>
                    <a:pt x="512" y="42"/>
                  </a:lnTo>
                  <a:lnTo>
                    <a:pt x="510" y="54"/>
                  </a:lnTo>
                  <a:lnTo>
                    <a:pt x="510" y="66"/>
                  </a:lnTo>
                  <a:lnTo>
                    <a:pt x="510" y="79"/>
                  </a:lnTo>
                  <a:lnTo>
                    <a:pt x="512" y="91"/>
                  </a:lnTo>
                  <a:lnTo>
                    <a:pt x="515" y="96"/>
                  </a:lnTo>
                  <a:lnTo>
                    <a:pt x="518" y="99"/>
                  </a:lnTo>
                  <a:lnTo>
                    <a:pt x="523" y="102"/>
                  </a:lnTo>
                  <a:lnTo>
                    <a:pt x="532" y="103"/>
                  </a:lnTo>
                  <a:lnTo>
                    <a:pt x="536" y="103"/>
                  </a:lnTo>
                  <a:lnTo>
                    <a:pt x="540" y="100"/>
                  </a:lnTo>
                  <a:lnTo>
                    <a:pt x="544" y="98"/>
                  </a:lnTo>
                  <a:lnTo>
                    <a:pt x="546" y="94"/>
                  </a:lnTo>
                  <a:lnTo>
                    <a:pt x="547" y="94"/>
                  </a:lnTo>
                  <a:lnTo>
                    <a:pt x="547" y="109"/>
                  </a:lnTo>
                  <a:lnTo>
                    <a:pt x="546" y="114"/>
                  </a:lnTo>
                  <a:lnTo>
                    <a:pt x="545" y="117"/>
                  </a:lnTo>
                  <a:lnTo>
                    <a:pt x="542" y="119"/>
                  </a:lnTo>
                  <a:lnTo>
                    <a:pt x="539" y="121"/>
                  </a:lnTo>
                  <a:lnTo>
                    <a:pt x="535" y="119"/>
                  </a:lnTo>
                  <a:lnTo>
                    <a:pt x="533" y="118"/>
                  </a:lnTo>
                  <a:lnTo>
                    <a:pt x="532" y="115"/>
                  </a:lnTo>
                  <a:lnTo>
                    <a:pt x="530" y="110"/>
                  </a:lnTo>
                  <a:lnTo>
                    <a:pt x="511" y="110"/>
                  </a:lnTo>
                  <a:lnTo>
                    <a:pt x="511" y="116"/>
                  </a:lnTo>
                  <a:lnTo>
                    <a:pt x="514" y="121"/>
                  </a:lnTo>
                  <a:lnTo>
                    <a:pt x="516" y="125"/>
                  </a:lnTo>
                  <a:lnTo>
                    <a:pt x="520" y="128"/>
                  </a:lnTo>
                  <a:lnTo>
                    <a:pt x="523" y="130"/>
                  </a:lnTo>
                  <a:lnTo>
                    <a:pt x="529" y="131"/>
                  </a:lnTo>
                  <a:lnTo>
                    <a:pt x="534" y="131"/>
                  </a:lnTo>
                  <a:lnTo>
                    <a:pt x="540" y="133"/>
                  </a:lnTo>
                  <a:lnTo>
                    <a:pt x="548" y="131"/>
                  </a:lnTo>
                  <a:lnTo>
                    <a:pt x="556" y="129"/>
                  </a:lnTo>
                  <a:lnTo>
                    <a:pt x="560" y="125"/>
                  </a:lnTo>
                  <a:lnTo>
                    <a:pt x="564" y="122"/>
                  </a:lnTo>
                  <a:lnTo>
                    <a:pt x="566" y="114"/>
                  </a:lnTo>
                  <a:lnTo>
                    <a:pt x="567" y="108"/>
                  </a:lnTo>
                  <a:lnTo>
                    <a:pt x="567" y="31"/>
                  </a:lnTo>
                  <a:lnTo>
                    <a:pt x="548" y="31"/>
                  </a:lnTo>
                  <a:close/>
                  <a:moveTo>
                    <a:pt x="584" y="31"/>
                  </a:moveTo>
                  <a:lnTo>
                    <a:pt x="584" y="104"/>
                  </a:lnTo>
                  <a:lnTo>
                    <a:pt x="605" y="104"/>
                  </a:lnTo>
                  <a:lnTo>
                    <a:pt x="605" y="64"/>
                  </a:lnTo>
                  <a:lnTo>
                    <a:pt x="605" y="59"/>
                  </a:lnTo>
                  <a:lnTo>
                    <a:pt x="607" y="53"/>
                  </a:lnTo>
                  <a:lnTo>
                    <a:pt x="608" y="50"/>
                  </a:lnTo>
                  <a:lnTo>
                    <a:pt x="612" y="49"/>
                  </a:lnTo>
                  <a:lnTo>
                    <a:pt x="617" y="48"/>
                  </a:lnTo>
                  <a:lnTo>
                    <a:pt x="622" y="48"/>
                  </a:lnTo>
                  <a:lnTo>
                    <a:pt x="622" y="30"/>
                  </a:lnTo>
                  <a:lnTo>
                    <a:pt x="617" y="30"/>
                  </a:lnTo>
                  <a:lnTo>
                    <a:pt x="611" y="32"/>
                  </a:lnTo>
                  <a:lnTo>
                    <a:pt x="607" y="36"/>
                  </a:lnTo>
                  <a:lnTo>
                    <a:pt x="603" y="41"/>
                  </a:lnTo>
                  <a:lnTo>
                    <a:pt x="603" y="31"/>
                  </a:lnTo>
                  <a:lnTo>
                    <a:pt x="584" y="31"/>
                  </a:lnTo>
                  <a:close/>
                  <a:moveTo>
                    <a:pt x="667" y="69"/>
                  </a:moveTo>
                  <a:lnTo>
                    <a:pt x="667" y="76"/>
                  </a:lnTo>
                  <a:lnTo>
                    <a:pt x="667" y="84"/>
                  </a:lnTo>
                  <a:lnTo>
                    <a:pt x="666" y="87"/>
                  </a:lnTo>
                  <a:lnTo>
                    <a:pt x="663" y="91"/>
                  </a:lnTo>
                  <a:lnTo>
                    <a:pt x="661" y="92"/>
                  </a:lnTo>
                  <a:lnTo>
                    <a:pt x="657" y="93"/>
                  </a:lnTo>
                  <a:lnTo>
                    <a:pt x="654" y="92"/>
                  </a:lnTo>
                  <a:lnTo>
                    <a:pt x="651" y="90"/>
                  </a:lnTo>
                  <a:lnTo>
                    <a:pt x="650" y="85"/>
                  </a:lnTo>
                  <a:lnTo>
                    <a:pt x="650" y="81"/>
                  </a:lnTo>
                  <a:lnTo>
                    <a:pt x="650" y="78"/>
                  </a:lnTo>
                  <a:lnTo>
                    <a:pt x="651" y="74"/>
                  </a:lnTo>
                  <a:lnTo>
                    <a:pt x="652" y="72"/>
                  </a:lnTo>
                  <a:lnTo>
                    <a:pt x="655" y="70"/>
                  </a:lnTo>
                  <a:lnTo>
                    <a:pt x="660" y="69"/>
                  </a:lnTo>
                  <a:lnTo>
                    <a:pt x="667" y="69"/>
                  </a:lnTo>
                  <a:close/>
                  <a:moveTo>
                    <a:pt x="687" y="54"/>
                  </a:moveTo>
                  <a:lnTo>
                    <a:pt x="687" y="49"/>
                  </a:lnTo>
                  <a:lnTo>
                    <a:pt x="686" y="44"/>
                  </a:lnTo>
                  <a:lnTo>
                    <a:pt x="685" y="41"/>
                  </a:lnTo>
                  <a:lnTo>
                    <a:pt x="682" y="37"/>
                  </a:lnTo>
                  <a:lnTo>
                    <a:pt x="679" y="33"/>
                  </a:lnTo>
                  <a:lnTo>
                    <a:pt x="674" y="31"/>
                  </a:lnTo>
                  <a:lnTo>
                    <a:pt x="667" y="30"/>
                  </a:lnTo>
                  <a:lnTo>
                    <a:pt x="658" y="30"/>
                  </a:lnTo>
                  <a:lnTo>
                    <a:pt x="652" y="30"/>
                  </a:lnTo>
                  <a:lnTo>
                    <a:pt x="648" y="31"/>
                  </a:lnTo>
                  <a:lnTo>
                    <a:pt x="643" y="32"/>
                  </a:lnTo>
                  <a:lnTo>
                    <a:pt x="639" y="35"/>
                  </a:lnTo>
                  <a:lnTo>
                    <a:pt x="636" y="37"/>
                  </a:lnTo>
                  <a:lnTo>
                    <a:pt x="633" y="42"/>
                  </a:lnTo>
                  <a:lnTo>
                    <a:pt x="632" y="47"/>
                  </a:lnTo>
                  <a:lnTo>
                    <a:pt x="631" y="53"/>
                  </a:lnTo>
                  <a:lnTo>
                    <a:pt x="651" y="53"/>
                  </a:lnTo>
                  <a:lnTo>
                    <a:pt x="651" y="48"/>
                  </a:lnTo>
                  <a:lnTo>
                    <a:pt x="652" y="44"/>
                  </a:lnTo>
                  <a:lnTo>
                    <a:pt x="655" y="42"/>
                  </a:lnTo>
                  <a:lnTo>
                    <a:pt x="658" y="41"/>
                  </a:lnTo>
                  <a:lnTo>
                    <a:pt x="663" y="42"/>
                  </a:lnTo>
                  <a:lnTo>
                    <a:pt x="666" y="44"/>
                  </a:lnTo>
                  <a:lnTo>
                    <a:pt x="667" y="48"/>
                  </a:lnTo>
                  <a:lnTo>
                    <a:pt x="667" y="51"/>
                  </a:lnTo>
                  <a:lnTo>
                    <a:pt x="667" y="57"/>
                  </a:lnTo>
                  <a:lnTo>
                    <a:pt x="660" y="57"/>
                  </a:lnTo>
                  <a:lnTo>
                    <a:pt x="654" y="57"/>
                  </a:lnTo>
                  <a:lnTo>
                    <a:pt x="646" y="59"/>
                  </a:lnTo>
                  <a:lnTo>
                    <a:pt x="642" y="61"/>
                  </a:lnTo>
                  <a:lnTo>
                    <a:pt x="637" y="63"/>
                  </a:lnTo>
                  <a:lnTo>
                    <a:pt x="633" y="68"/>
                  </a:lnTo>
                  <a:lnTo>
                    <a:pt x="631" y="74"/>
                  </a:lnTo>
                  <a:lnTo>
                    <a:pt x="630" y="82"/>
                  </a:lnTo>
                  <a:lnTo>
                    <a:pt x="630" y="87"/>
                  </a:lnTo>
                  <a:lnTo>
                    <a:pt x="631" y="91"/>
                  </a:lnTo>
                  <a:lnTo>
                    <a:pt x="632" y="96"/>
                  </a:lnTo>
                  <a:lnTo>
                    <a:pt x="634" y="99"/>
                  </a:lnTo>
                  <a:lnTo>
                    <a:pt x="637" y="102"/>
                  </a:lnTo>
                  <a:lnTo>
                    <a:pt x="640" y="104"/>
                  </a:lnTo>
                  <a:lnTo>
                    <a:pt x="644" y="105"/>
                  </a:lnTo>
                  <a:lnTo>
                    <a:pt x="649" y="105"/>
                  </a:lnTo>
                  <a:lnTo>
                    <a:pt x="655" y="105"/>
                  </a:lnTo>
                  <a:lnTo>
                    <a:pt x="660" y="103"/>
                  </a:lnTo>
                  <a:lnTo>
                    <a:pt x="664" y="99"/>
                  </a:lnTo>
                  <a:lnTo>
                    <a:pt x="668" y="94"/>
                  </a:lnTo>
                  <a:lnTo>
                    <a:pt x="669" y="104"/>
                  </a:lnTo>
                  <a:lnTo>
                    <a:pt x="688" y="104"/>
                  </a:lnTo>
                  <a:lnTo>
                    <a:pt x="687" y="97"/>
                  </a:lnTo>
                  <a:lnTo>
                    <a:pt x="687" y="91"/>
                  </a:lnTo>
                  <a:lnTo>
                    <a:pt x="687" y="54"/>
                  </a:lnTo>
                  <a:close/>
                  <a:moveTo>
                    <a:pt x="704" y="31"/>
                  </a:moveTo>
                  <a:lnTo>
                    <a:pt x="704" y="104"/>
                  </a:lnTo>
                  <a:lnTo>
                    <a:pt x="724" y="104"/>
                  </a:lnTo>
                  <a:lnTo>
                    <a:pt x="724" y="64"/>
                  </a:lnTo>
                  <a:lnTo>
                    <a:pt x="724" y="59"/>
                  </a:lnTo>
                  <a:lnTo>
                    <a:pt x="727" y="53"/>
                  </a:lnTo>
                  <a:lnTo>
                    <a:pt x="729" y="50"/>
                  </a:lnTo>
                  <a:lnTo>
                    <a:pt x="732" y="49"/>
                  </a:lnTo>
                  <a:lnTo>
                    <a:pt x="736" y="48"/>
                  </a:lnTo>
                  <a:lnTo>
                    <a:pt x="742" y="48"/>
                  </a:lnTo>
                  <a:lnTo>
                    <a:pt x="742" y="30"/>
                  </a:lnTo>
                  <a:lnTo>
                    <a:pt x="736" y="30"/>
                  </a:lnTo>
                  <a:lnTo>
                    <a:pt x="731" y="32"/>
                  </a:lnTo>
                  <a:lnTo>
                    <a:pt x="727" y="36"/>
                  </a:lnTo>
                  <a:lnTo>
                    <a:pt x="724" y="41"/>
                  </a:lnTo>
                  <a:lnTo>
                    <a:pt x="723" y="41"/>
                  </a:lnTo>
                  <a:lnTo>
                    <a:pt x="723" y="31"/>
                  </a:lnTo>
                  <a:lnTo>
                    <a:pt x="704" y="31"/>
                  </a:lnTo>
                  <a:close/>
                  <a:moveTo>
                    <a:pt x="744" y="57"/>
                  </a:moveTo>
                  <a:lnTo>
                    <a:pt x="744" y="73"/>
                  </a:lnTo>
                  <a:lnTo>
                    <a:pt x="780" y="73"/>
                  </a:lnTo>
                  <a:lnTo>
                    <a:pt x="780" y="57"/>
                  </a:lnTo>
                  <a:lnTo>
                    <a:pt x="744" y="57"/>
                  </a:lnTo>
                  <a:close/>
                  <a:moveTo>
                    <a:pt x="845" y="0"/>
                  </a:moveTo>
                  <a:lnTo>
                    <a:pt x="845" y="72"/>
                  </a:lnTo>
                  <a:lnTo>
                    <a:pt x="844" y="80"/>
                  </a:lnTo>
                  <a:lnTo>
                    <a:pt x="841" y="86"/>
                  </a:lnTo>
                  <a:lnTo>
                    <a:pt x="839" y="87"/>
                  </a:lnTo>
                  <a:lnTo>
                    <a:pt x="837" y="88"/>
                  </a:lnTo>
                  <a:lnTo>
                    <a:pt x="834" y="90"/>
                  </a:lnTo>
                  <a:lnTo>
                    <a:pt x="831" y="90"/>
                  </a:lnTo>
                  <a:lnTo>
                    <a:pt x="828" y="90"/>
                  </a:lnTo>
                  <a:lnTo>
                    <a:pt x="825" y="90"/>
                  </a:lnTo>
                  <a:lnTo>
                    <a:pt x="823" y="88"/>
                  </a:lnTo>
                  <a:lnTo>
                    <a:pt x="821" y="86"/>
                  </a:lnTo>
                  <a:lnTo>
                    <a:pt x="820" y="84"/>
                  </a:lnTo>
                  <a:lnTo>
                    <a:pt x="819" y="80"/>
                  </a:lnTo>
                  <a:lnTo>
                    <a:pt x="817" y="76"/>
                  </a:lnTo>
                  <a:lnTo>
                    <a:pt x="817" y="72"/>
                  </a:lnTo>
                  <a:lnTo>
                    <a:pt x="817" y="0"/>
                  </a:lnTo>
                  <a:lnTo>
                    <a:pt x="796" y="0"/>
                  </a:lnTo>
                  <a:lnTo>
                    <a:pt x="796" y="74"/>
                  </a:lnTo>
                  <a:lnTo>
                    <a:pt x="796" y="81"/>
                  </a:lnTo>
                  <a:lnTo>
                    <a:pt x="797" y="87"/>
                  </a:lnTo>
                  <a:lnTo>
                    <a:pt x="801" y="92"/>
                  </a:lnTo>
                  <a:lnTo>
                    <a:pt x="804" y="97"/>
                  </a:lnTo>
                  <a:lnTo>
                    <a:pt x="809" y="100"/>
                  </a:lnTo>
                  <a:lnTo>
                    <a:pt x="815" y="104"/>
                  </a:lnTo>
                  <a:lnTo>
                    <a:pt x="822" y="105"/>
                  </a:lnTo>
                  <a:lnTo>
                    <a:pt x="831" y="106"/>
                  </a:lnTo>
                  <a:lnTo>
                    <a:pt x="840" y="105"/>
                  </a:lnTo>
                  <a:lnTo>
                    <a:pt x="847" y="103"/>
                  </a:lnTo>
                  <a:lnTo>
                    <a:pt x="853" y="99"/>
                  </a:lnTo>
                  <a:lnTo>
                    <a:pt x="858" y="96"/>
                  </a:lnTo>
                  <a:lnTo>
                    <a:pt x="862" y="91"/>
                  </a:lnTo>
                  <a:lnTo>
                    <a:pt x="864" y="85"/>
                  </a:lnTo>
                  <a:lnTo>
                    <a:pt x="865" y="80"/>
                  </a:lnTo>
                  <a:lnTo>
                    <a:pt x="866" y="74"/>
                  </a:lnTo>
                  <a:lnTo>
                    <a:pt x="866" y="0"/>
                  </a:lnTo>
                  <a:lnTo>
                    <a:pt x="845" y="0"/>
                  </a:lnTo>
                  <a:close/>
                  <a:moveTo>
                    <a:pt x="902" y="31"/>
                  </a:moveTo>
                  <a:lnTo>
                    <a:pt x="882" y="31"/>
                  </a:lnTo>
                  <a:lnTo>
                    <a:pt x="882" y="104"/>
                  </a:lnTo>
                  <a:lnTo>
                    <a:pt x="902" y="104"/>
                  </a:lnTo>
                  <a:lnTo>
                    <a:pt x="902" y="54"/>
                  </a:lnTo>
                  <a:lnTo>
                    <a:pt x="902" y="49"/>
                  </a:lnTo>
                  <a:lnTo>
                    <a:pt x="903" y="45"/>
                  </a:lnTo>
                  <a:lnTo>
                    <a:pt x="906" y="43"/>
                  </a:lnTo>
                  <a:lnTo>
                    <a:pt x="909" y="42"/>
                  </a:lnTo>
                  <a:lnTo>
                    <a:pt x="913" y="43"/>
                  </a:lnTo>
                  <a:lnTo>
                    <a:pt x="915" y="45"/>
                  </a:lnTo>
                  <a:lnTo>
                    <a:pt x="917" y="49"/>
                  </a:lnTo>
                  <a:lnTo>
                    <a:pt x="917" y="54"/>
                  </a:lnTo>
                  <a:lnTo>
                    <a:pt x="917" y="104"/>
                  </a:lnTo>
                  <a:lnTo>
                    <a:pt x="937" y="104"/>
                  </a:lnTo>
                  <a:lnTo>
                    <a:pt x="937" y="54"/>
                  </a:lnTo>
                  <a:lnTo>
                    <a:pt x="937" y="49"/>
                  </a:lnTo>
                  <a:lnTo>
                    <a:pt x="938" y="45"/>
                  </a:lnTo>
                  <a:lnTo>
                    <a:pt x="941" y="43"/>
                  </a:lnTo>
                  <a:lnTo>
                    <a:pt x="944" y="42"/>
                  </a:lnTo>
                  <a:lnTo>
                    <a:pt x="949" y="43"/>
                  </a:lnTo>
                  <a:lnTo>
                    <a:pt x="951" y="45"/>
                  </a:lnTo>
                  <a:lnTo>
                    <a:pt x="952" y="49"/>
                  </a:lnTo>
                  <a:lnTo>
                    <a:pt x="952" y="54"/>
                  </a:lnTo>
                  <a:lnTo>
                    <a:pt x="952" y="104"/>
                  </a:lnTo>
                  <a:lnTo>
                    <a:pt x="973" y="104"/>
                  </a:lnTo>
                  <a:lnTo>
                    <a:pt x="973" y="45"/>
                  </a:lnTo>
                  <a:lnTo>
                    <a:pt x="973" y="42"/>
                  </a:lnTo>
                  <a:lnTo>
                    <a:pt x="972" y="39"/>
                  </a:lnTo>
                  <a:lnTo>
                    <a:pt x="969" y="36"/>
                  </a:lnTo>
                  <a:lnTo>
                    <a:pt x="967" y="33"/>
                  </a:lnTo>
                  <a:lnTo>
                    <a:pt x="961" y="31"/>
                  </a:lnTo>
                  <a:lnTo>
                    <a:pt x="955" y="30"/>
                  </a:lnTo>
                  <a:lnTo>
                    <a:pt x="949" y="30"/>
                  </a:lnTo>
                  <a:lnTo>
                    <a:pt x="944" y="32"/>
                  </a:lnTo>
                  <a:lnTo>
                    <a:pt x="939" y="35"/>
                  </a:lnTo>
                  <a:lnTo>
                    <a:pt x="936" y="39"/>
                  </a:lnTo>
                  <a:lnTo>
                    <a:pt x="932" y="35"/>
                  </a:lnTo>
                  <a:lnTo>
                    <a:pt x="929" y="32"/>
                  </a:lnTo>
                  <a:lnTo>
                    <a:pt x="924" y="30"/>
                  </a:lnTo>
                  <a:lnTo>
                    <a:pt x="919" y="30"/>
                  </a:lnTo>
                  <a:lnTo>
                    <a:pt x="914" y="30"/>
                  </a:lnTo>
                  <a:lnTo>
                    <a:pt x="909" y="32"/>
                  </a:lnTo>
                  <a:lnTo>
                    <a:pt x="906" y="35"/>
                  </a:lnTo>
                  <a:lnTo>
                    <a:pt x="902" y="38"/>
                  </a:lnTo>
                  <a:lnTo>
                    <a:pt x="902" y="31"/>
                  </a:lnTo>
                  <a:close/>
                  <a:moveTo>
                    <a:pt x="999" y="104"/>
                  </a:moveTo>
                  <a:lnTo>
                    <a:pt x="1021" y="104"/>
                  </a:lnTo>
                  <a:lnTo>
                    <a:pt x="1035" y="54"/>
                  </a:lnTo>
                  <a:lnTo>
                    <a:pt x="1036" y="54"/>
                  </a:lnTo>
                  <a:lnTo>
                    <a:pt x="1049" y="104"/>
                  </a:lnTo>
                  <a:lnTo>
                    <a:pt x="1070" y="104"/>
                  </a:lnTo>
                  <a:lnTo>
                    <a:pt x="1090" y="31"/>
                  </a:lnTo>
                  <a:lnTo>
                    <a:pt x="1071" y="31"/>
                  </a:lnTo>
                  <a:lnTo>
                    <a:pt x="1059" y="86"/>
                  </a:lnTo>
                  <a:lnTo>
                    <a:pt x="1046" y="31"/>
                  </a:lnTo>
                  <a:lnTo>
                    <a:pt x="1025" y="31"/>
                  </a:lnTo>
                  <a:lnTo>
                    <a:pt x="1011" y="86"/>
                  </a:lnTo>
                  <a:lnTo>
                    <a:pt x="1002" y="31"/>
                  </a:lnTo>
                  <a:lnTo>
                    <a:pt x="981" y="31"/>
                  </a:lnTo>
                  <a:lnTo>
                    <a:pt x="999" y="104"/>
                  </a:lnTo>
                  <a:close/>
                  <a:moveTo>
                    <a:pt x="1119" y="60"/>
                  </a:moveTo>
                  <a:lnTo>
                    <a:pt x="1119" y="54"/>
                  </a:lnTo>
                  <a:lnTo>
                    <a:pt x="1120" y="49"/>
                  </a:lnTo>
                  <a:lnTo>
                    <a:pt x="1121" y="47"/>
                  </a:lnTo>
                  <a:lnTo>
                    <a:pt x="1122" y="44"/>
                  </a:lnTo>
                  <a:lnTo>
                    <a:pt x="1125" y="43"/>
                  </a:lnTo>
                  <a:lnTo>
                    <a:pt x="1127" y="42"/>
                  </a:lnTo>
                  <a:lnTo>
                    <a:pt x="1131" y="43"/>
                  </a:lnTo>
                  <a:lnTo>
                    <a:pt x="1133" y="44"/>
                  </a:lnTo>
                  <a:lnTo>
                    <a:pt x="1134" y="45"/>
                  </a:lnTo>
                  <a:lnTo>
                    <a:pt x="1135" y="48"/>
                  </a:lnTo>
                  <a:lnTo>
                    <a:pt x="1137" y="54"/>
                  </a:lnTo>
                  <a:lnTo>
                    <a:pt x="1137" y="60"/>
                  </a:lnTo>
                  <a:lnTo>
                    <a:pt x="1119" y="60"/>
                  </a:lnTo>
                  <a:close/>
                  <a:moveTo>
                    <a:pt x="1157" y="70"/>
                  </a:moveTo>
                  <a:lnTo>
                    <a:pt x="1157" y="62"/>
                  </a:lnTo>
                  <a:lnTo>
                    <a:pt x="1157" y="55"/>
                  </a:lnTo>
                  <a:lnTo>
                    <a:pt x="1156" y="48"/>
                  </a:lnTo>
                  <a:lnTo>
                    <a:pt x="1153" y="42"/>
                  </a:lnTo>
                  <a:lnTo>
                    <a:pt x="1150" y="37"/>
                  </a:lnTo>
                  <a:lnTo>
                    <a:pt x="1144" y="32"/>
                  </a:lnTo>
                  <a:lnTo>
                    <a:pt x="1137" y="31"/>
                  </a:lnTo>
                  <a:lnTo>
                    <a:pt x="1127" y="30"/>
                  </a:lnTo>
                  <a:lnTo>
                    <a:pt x="1119" y="31"/>
                  </a:lnTo>
                  <a:lnTo>
                    <a:pt x="1112" y="32"/>
                  </a:lnTo>
                  <a:lnTo>
                    <a:pt x="1107" y="36"/>
                  </a:lnTo>
                  <a:lnTo>
                    <a:pt x="1103" y="41"/>
                  </a:lnTo>
                  <a:lnTo>
                    <a:pt x="1101" y="47"/>
                  </a:lnTo>
                  <a:lnTo>
                    <a:pt x="1098" y="53"/>
                  </a:lnTo>
                  <a:lnTo>
                    <a:pt x="1098" y="60"/>
                  </a:lnTo>
                  <a:lnTo>
                    <a:pt x="1098" y="67"/>
                  </a:lnTo>
                  <a:lnTo>
                    <a:pt x="1098" y="75"/>
                  </a:lnTo>
                  <a:lnTo>
                    <a:pt x="1098" y="82"/>
                  </a:lnTo>
                  <a:lnTo>
                    <a:pt x="1101" y="88"/>
                  </a:lnTo>
                  <a:lnTo>
                    <a:pt x="1103" y="94"/>
                  </a:lnTo>
                  <a:lnTo>
                    <a:pt x="1107" y="99"/>
                  </a:lnTo>
                  <a:lnTo>
                    <a:pt x="1112" y="103"/>
                  </a:lnTo>
                  <a:lnTo>
                    <a:pt x="1119" y="105"/>
                  </a:lnTo>
                  <a:lnTo>
                    <a:pt x="1127" y="105"/>
                  </a:lnTo>
                  <a:lnTo>
                    <a:pt x="1134" y="105"/>
                  </a:lnTo>
                  <a:lnTo>
                    <a:pt x="1140" y="104"/>
                  </a:lnTo>
                  <a:lnTo>
                    <a:pt x="1145" y="102"/>
                  </a:lnTo>
                  <a:lnTo>
                    <a:pt x="1149" y="98"/>
                  </a:lnTo>
                  <a:lnTo>
                    <a:pt x="1152" y="94"/>
                  </a:lnTo>
                  <a:lnTo>
                    <a:pt x="1155" y="91"/>
                  </a:lnTo>
                  <a:lnTo>
                    <a:pt x="1156" y="85"/>
                  </a:lnTo>
                  <a:lnTo>
                    <a:pt x="1157" y="80"/>
                  </a:lnTo>
                  <a:lnTo>
                    <a:pt x="1137" y="80"/>
                  </a:lnTo>
                  <a:lnTo>
                    <a:pt x="1135" y="84"/>
                  </a:lnTo>
                  <a:lnTo>
                    <a:pt x="1134" y="88"/>
                  </a:lnTo>
                  <a:lnTo>
                    <a:pt x="1133" y="90"/>
                  </a:lnTo>
                  <a:lnTo>
                    <a:pt x="1132" y="91"/>
                  </a:lnTo>
                  <a:lnTo>
                    <a:pt x="1129" y="92"/>
                  </a:lnTo>
                  <a:lnTo>
                    <a:pt x="1127" y="92"/>
                  </a:lnTo>
                  <a:lnTo>
                    <a:pt x="1125" y="92"/>
                  </a:lnTo>
                  <a:lnTo>
                    <a:pt x="1122" y="91"/>
                  </a:lnTo>
                  <a:lnTo>
                    <a:pt x="1121" y="88"/>
                  </a:lnTo>
                  <a:lnTo>
                    <a:pt x="1120" y="85"/>
                  </a:lnTo>
                  <a:lnTo>
                    <a:pt x="1119" y="78"/>
                  </a:lnTo>
                  <a:lnTo>
                    <a:pt x="1119" y="70"/>
                  </a:lnTo>
                  <a:lnTo>
                    <a:pt x="1157" y="70"/>
                  </a:lnTo>
                  <a:close/>
                  <a:moveTo>
                    <a:pt x="1174" y="0"/>
                  </a:moveTo>
                  <a:lnTo>
                    <a:pt x="1174" y="104"/>
                  </a:lnTo>
                  <a:lnTo>
                    <a:pt x="1194" y="104"/>
                  </a:lnTo>
                  <a:lnTo>
                    <a:pt x="1194" y="0"/>
                  </a:lnTo>
                  <a:lnTo>
                    <a:pt x="1174" y="0"/>
                  </a:lnTo>
                  <a:close/>
                  <a:moveTo>
                    <a:pt x="1204" y="44"/>
                  </a:moveTo>
                  <a:lnTo>
                    <a:pt x="1212" y="44"/>
                  </a:lnTo>
                  <a:lnTo>
                    <a:pt x="1212" y="88"/>
                  </a:lnTo>
                  <a:lnTo>
                    <a:pt x="1213" y="93"/>
                  </a:lnTo>
                  <a:lnTo>
                    <a:pt x="1216" y="98"/>
                  </a:lnTo>
                  <a:lnTo>
                    <a:pt x="1218" y="100"/>
                  </a:lnTo>
                  <a:lnTo>
                    <a:pt x="1222" y="103"/>
                  </a:lnTo>
                  <a:lnTo>
                    <a:pt x="1226" y="104"/>
                  </a:lnTo>
                  <a:lnTo>
                    <a:pt x="1232" y="105"/>
                  </a:lnTo>
                  <a:lnTo>
                    <a:pt x="1238" y="104"/>
                  </a:lnTo>
                  <a:lnTo>
                    <a:pt x="1242" y="104"/>
                  </a:lnTo>
                  <a:lnTo>
                    <a:pt x="1242" y="92"/>
                  </a:lnTo>
                  <a:lnTo>
                    <a:pt x="1241" y="92"/>
                  </a:lnTo>
                  <a:lnTo>
                    <a:pt x="1238" y="92"/>
                  </a:lnTo>
                  <a:lnTo>
                    <a:pt x="1235" y="91"/>
                  </a:lnTo>
                  <a:lnTo>
                    <a:pt x="1233" y="90"/>
                  </a:lnTo>
                  <a:lnTo>
                    <a:pt x="1232" y="86"/>
                  </a:lnTo>
                  <a:lnTo>
                    <a:pt x="1232" y="82"/>
                  </a:lnTo>
                  <a:lnTo>
                    <a:pt x="1232" y="44"/>
                  </a:lnTo>
                  <a:lnTo>
                    <a:pt x="1243" y="44"/>
                  </a:lnTo>
                  <a:lnTo>
                    <a:pt x="1243" y="31"/>
                  </a:lnTo>
                  <a:lnTo>
                    <a:pt x="1232" y="31"/>
                  </a:lnTo>
                  <a:lnTo>
                    <a:pt x="1232" y="11"/>
                  </a:lnTo>
                  <a:lnTo>
                    <a:pt x="1212" y="19"/>
                  </a:lnTo>
                  <a:lnTo>
                    <a:pt x="1212" y="31"/>
                  </a:lnTo>
                  <a:lnTo>
                    <a:pt x="1204" y="31"/>
                  </a:lnTo>
                  <a:lnTo>
                    <a:pt x="120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5232" y="3775"/>
              <a:ext cx="325" cy="185"/>
            </a:xfrm>
            <a:custGeom>
              <a:avLst/>
              <a:gdLst>
                <a:gd name="T0" fmla="*/ 1 w 492"/>
                <a:gd name="T1" fmla="*/ 0 h 274"/>
                <a:gd name="T2" fmla="*/ 1 w 492"/>
                <a:gd name="T3" fmla="*/ 1 h 274"/>
                <a:gd name="T4" fmla="*/ 1 w 492"/>
                <a:gd name="T5" fmla="*/ 1 h 274"/>
                <a:gd name="T6" fmla="*/ 1 w 492"/>
                <a:gd name="T7" fmla="*/ 1 h 274"/>
                <a:gd name="T8" fmla="*/ 1 w 492"/>
                <a:gd name="T9" fmla="*/ 1 h 274"/>
                <a:gd name="T10" fmla="*/ 1 w 492"/>
                <a:gd name="T11" fmla="*/ 1 h 274"/>
                <a:gd name="T12" fmla="*/ 1 w 492"/>
                <a:gd name="T13" fmla="*/ 1 h 274"/>
                <a:gd name="T14" fmla="*/ 1 w 492"/>
                <a:gd name="T15" fmla="*/ 1 h 274"/>
                <a:gd name="T16" fmla="*/ 1 w 492"/>
                <a:gd name="T17" fmla="*/ 1 h 274"/>
                <a:gd name="T18" fmla="*/ 1 w 492"/>
                <a:gd name="T19" fmla="*/ 1 h 274"/>
                <a:gd name="T20" fmla="*/ 1 w 492"/>
                <a:gd name="T21" fmla="*/ 1 h 274"/>
                <a:gd name="T22" fmla="*/ 1 w 492"/>
                <a:gd name="T23" fmla="*/ 1 h 274"/>
                <a:gd name="T24" fmla="*/ 1 w 492"/>
                <a:gd name="T25" fmla="*/ 1 h 274"/>
                <a:gd name="T26" fmla="*/ 0 w 492"/>
                <a:gd name="T27" fmla="*/ 1 h 274"/>
                <a:gd name="T28" fmla="*/ 1 w 492"/>
                <a:gd name="T29" fmla="*/ 1 h 274"/>
                <a:gd name="T30" fmla="*/ 1 w 492"/>
                <a:gd name="T31" fmla="*/ 1 h 274"/>
                <a:gd name="T32" fmla="*/ 1 w 492"/>
                <a:gd name="T33" fmla="*/ 1 h 274"/>
                <a:gd name="T34" fmla="*/ 1 w 492"/>
                <a:gd name="T35" fmla="*/ 1 h 274"/>
                <a:gd name="T36" fmla="*/ 1 w 492"/>
                <a:gd name="T37" fmla="*/ 1 h 274"/>
                <a:gd name="T38" fmla="*/ 1 w 492"/>
                <a:gd name="T39" fmla="*/ 1 h 274"/>
                <a:gd name="T40" fmla="*/ 1 w 492"/>
                <a:gd name="T41" fmla="*/ 1 h 274"/>
                <a:gd name="T42" fmla="*/ 1 w 492"/>
                <a:gd name="T43" fmla="*/ 1 h 274"/>
                <a:gd name="T44" fmla="*/ 1 w 492"/>
                <a:gd name="T45" fmla="*/ 1 h 274"/>
                <a:gd name="T46" fmla="*/ 1 w 492"/>
                <a:gd name="T47" fmla="*/ 1 h 274"/>
                <a:gd name="T48" fmla="*/ 1 w 492"/>
                <a:gd name="T49" fmla="*/ 1 h 274"/>
                <a:gd name="T50" fmla="*/ 1 w 492"/>
                <a:gd name="T51" fmla="*/ 1 h 274"/>
                <a:gd name="T52" fmla="*/ 1 w 492"/>
                <a:gd name="T53" fmla="*/ 1 h 274"/>
                <a:gd name="T54" fmla="*/ 1 w 492"/>
                <a:gd name="T55" fmla="*/ 1 h 274"/>
                <a:gd name="T56" fmla="*/ 1 w 492"/>
                <a:gd name="T57" fmla="*/ 1 h 274"/>
                <a:gd name="T58" fmla="*/ 1 w 492"/>
                <a:gd name="T59" fmla="*/ 1 h 274"/>
                <a:gd name="T60" fmla="*/ 1 w 492"/>
                <a:gd name="T61" fmla="*/ 1 h 274"/>
                <a:gd name="T62" fmla="*/ 1 w 492"/>
                <a:gd name="T63" fmla="*/ 1 h 274"/>
                <a:gd name="T64" fmla="*/ 1 w 492"/>
                <a:gd name="T65" fmla="*/ 1 h 274"/>
                <a:gd name="T66" fmla="*/ 1 w 492"/>
                <a:gd name="T67" fmla="*/ 1 h 274"/>
                <a:gd name="T68" fmla="*/ 1 w 492"/>
                <a:gd name="T69" fmla="*/ 1 h 274"/>
                <a:gd name="T70" fmla="*/ 1 w 492"/>
                <a:gd name="T71" fmla="*/ 1 h 274"/>
                <a:gd name="T72" fmla="*/ 1 w 492"/>
                <a:gd name="T73" fmla="*/ 1 h 274"/>
                <a:gd name="T74" fmla="*/ 1 w 492"/>
                <a:gd name="T75" fmla="*/ 1 h 274"/>
                <a:gd name="T76" fmla="*/ 1 w 492"/>
                <a:gd name="T77" fmla="*/ 1 h 274"/>
                <a:gd name="T78" fmla="*/ 1 w 492"/>
                <a:gd name="T79" fmla="*/ 1 h 274"/>
                <a:gd name="T80" fmla="*/ 1 w 492"/>
                <a:gd name="T81" fmla="*/ 1 h 274"/>
                <a:gd name="T82" fmla="*/ 1 w 492"/>
                <a:gd name="T83" fmla="*/ 1 h 274"/>
                <a:gd name="T84" fmla="*/ 1 w 492"/>
                <a:gd name="T85" fmla="*/ 1 h 274"/>
                <a:gd name="T86" fmla="*/ 1 w 492"/>
                <a:gd name="T87" fmla="*/ 0 h 2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2" h="274">
                  <a:moveTo>
                    <a:pt x="248" y="0"/>
                  </a:moveTo>
                  <a:lnTo>
                    <a:pt x="193" y="31"/>
                  </a:lnTo>
                  <a:lnTo>
                    <a:pt x="364" y="129"/>
                  </a:lnTo>
                  <a:lnTo>
                    <a:pt x="328" y="148"/>
                  </a:lnTo>
                  <a:lnTo>
                    <a:pt x="224" y="88"/>
                  </a:lnTo>
                  <a:lnTo>
                    <a:pt x="258" y="68"/>
                  </a:lnTo>
                  <a:lnTo>
                    <a:pt x="193" y="31"/>
                  </a:lnTo>
                  <a:lnTo>
                    <a:pt x="99" y="84"/>
                  </a:lnTo>
                  <a:lnTo>
                    <a:pt x="274" y="178"/>
                  </a:lnTo>
                  <a:lnTo>
                    <a:pt x="239" y="198"/>
                  </a:lnTo>
                  <a:lnTo>
                    <a:pt x="134" y="140"/>
                  </a:lnTo>
                  <a:lnTo>
                    <a:pt x="166" y="121"/>
                  </a:lnTo>
                  <a:lnTo>
                    <a:pt x="99" y="84"/>
                  </a:lnTo>
                  <a:lnTo>
                    <a:pt x="0" y="140"/>
                  </a:lnTo>
                  <a:lnTo>
                    <a:pt x="242" y="271"/>
                  </a:lnTo>
                  <a:lnTo>
                    <a:pt x="245" y="272"/>
                  </a:lnTo>
                  <a:lnTo>
                    <a:pt x="250" y="274"/>
                  </a:lnTo>
                  <a:lnTo>
                    <a:pt x="256" y="274"/>
                  </a:lnTo>
                  <a:lnTo>
                    <a:pt x="261" y="274"/>
                  </a:lnTo>
                  <a:lnTo>
                    <a:pt x="355" y="217"/>
                  </a:lnTo>
                  <a:lnTo>
                    <a:pt x="358" y="213"/>
                  </a:lnTo>
                  <a:lnTo>
                    <a:pt x="358" y="209"/>
                  </a:lnTo>
                  <a:lnTo>
                    <a:pt x="356" y="206"/>
                  </a:lnTo>
                  <a:lnTo>
                    <a:pt x="355" y="202"/>
                  </a:lnTo>
                  <a:lnTo>
                    <a:pt x="350" y="196"/>
                  </a:lnTo>
                  <a:lnTo>
                    <a:pt x="348" y="194"/>
                  </a:lnTo>
                  <a:lnTo>
                    <a:pt x="356" y="197"/>
                  </a:lnTo>
                  <a:lnTo>
                    <a:pt x="367" y="200"/>
                  </a:lnTo>
                  <a:lnTo>
                    <a:pt x="373" y="201"/>
                  </a:lnTo>
                  <a:lnTo>
                    <a:pt x="378" y="201"/>
                  </a:lnTo>
                  <a:lnTo>
                    <a:pt x="384" y="201"/>
                  </a:lnTo>
                  <a:lnTo>
                    <a:pt x="389" y="198"/>
                  </a:lnTo>
                  <a:lnTo>
                    <a:pt x="405" y="189"/>
                  </a:lnTo>
                  <a:lnTo>
                    <a:pt x="433" y="173"/>
                  </a:lnTo>
                  <a:lnTo>
                    <a:pt x="462" y="158"/>
                  </a:lnTo>
                  <a:lnTo>
                    <a:pt x="482" y="146"/>
                  </a:lnTo>
                  <a:lnTo>
                    <a:pt x="487" y="143"/>
                  </a:lnTo>
                  <a:lnTo>
                    <a:pt x="489" y="141"/>
                  </a:lnTo>
                  <a:lnTo>
                    <a:pt x="492" y="139"/>
                  </a:lnTo>
                  <a:lnTo>
                    <a:pt x="492" y="136"/>
                  </a:lnTo>
                  <a:lnTo>
                    <a:pt x="488" y="131"/>
                  </a:lnTo>
                  <a:lnTo>
                    <a:pt x="481" y="127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5224" y="3888"/>
              <a:ext cx="167" cy="279"/>
            </a:xfrm>
            <a:custGeom>
              <a:avLst/>
              <a:gdLst>
                <a:gd name="T0" fmla="*/ 0 w 250"/>
                <a:gd name="T1" fmla="*/ 0 h 417"/>
                <a:gd name="T2" fmla="*/ 1 w 250"/>
                <a:gd name="T3" fmla="*/ 1 h 417"/>
                <a:gd name="T4" fmla="*/ 1 w 250"/>
                <a:gd name="T5" fmla="*/ 1 h 417"/>
                <a:gd name="T6" fmla="*/ 1 w 250"/>
                <a:gd name="T7" fmla="*/ 1 h 417"/>
                <a:gd name="T8" fmla="*/ 1 w 250"/>
                <a:gd name="T9" fmla="*/ 1 h 417"/>
                <a:gd name="T10" fmla="*/ 1 w 250"/>
                <a:gd name="T11" fmla="*/ 1 h 417"/>
                <a:gd name="T12" fmla="*/ 1 w 250"/>
                <a:gd name="T13" fmla="*/ 1 h 417"/>
                <a:gd name="T14" fmla="*/ 1 w 250"/>
                <a:gd name="T15" fmla="*/ 1 h 417"/>
                <a:gd name="T16" fmla="*/ 1 w 250"/>
                <a:gd name="T17" fmla="*/ 1 h 417"/>
                <a:gd name="T18" fmla="*/ 1 w 250"/>
                <a:gd name="T19" fmla="*/ 1 h 417"/>
                <a:gd name="T20" fmla="*/ 1 w 250"/>
                <a:gd name="T21" fmla="*/ 1 h 417"/>
                <a:gd name="T22" fmla="*/ 1 w 250"/>
                <a:gd name="T23" fmla="*/ 1 h 417"/>
                <a:gd name="T24" fmla="*/ 1 w 250"/>
                <a:gd name="T25" fmla="*/ 1 h 417"/>
                <a:gd name="T26" fmla="*/ 1 w 250"/>
                <a:gd name="T27" fmla="*/ 1 h 417"/>
                <a:gd name="T28" fmla="*/ 0 w 250"/>
                <a:gd name="T29" fmla="*/ 1 h 417"/>
                <a:gd name="T30" fmla="*/ 0 w 250"/>
                <a:gd name="T31" fmla="*/ 0 h 4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0" h="417">
                  <a:moveTo>
                    <a:pt x="0" y="0"/>
                  </a:moveTo>
                  <a:lnTo>
                    <a:pt x="89" y="49"/>
                  </a:lnTo>
                  <a:lnTo>
                    <a:pt x="89" y="197"/>
                  </a:lnTo>
                  <a:lnTo>
                    <a:pt x="149" y="232"/>
                  </a:lnTo>
                  <a:lnTo>
                    <a:pt x="149" y="183"/>
                  </a:lnTo>
                  <a:lnTo>
                    <a:pt x="89" y="151"/>
                  </a:lnTo>
                  <a:lnTo>
                    <a:pt x="89" y="49"/>
                  </a:lnTo>
                  <a:lnTo>
                    <a:pt x="149" y="81"/>
                  </a:lnTo>
                  <a:lnTo>
                    <a:pt x="250" y="135"/>
                  </a:lnTo>
                  <a:lnTo>
                    <a:pt x="250" y="417"/>
                  </a:lnTo>
                  <a:lnTo>
                    <a:pt x="149" y="361"/>
                  </a:lnTo>
                  <a:lnTo>
                    <a:pt x="149" y="294"/>
                  </a:lnTo>
                  <a:lnTo>
                    <a:pt x="91" y="262"/>
                  </a:lnTo>
                  <a:lnTo>
                    <a:pt x="91" y="329"/>
                  </a:lnTo>
                  <a:lnTo>
                    <a:pt x="0" y="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5407" y="3885"/>
              <a:ext cx="163" cy="285"/>
            </a:xfrm>
            <a:custGeom>
              <a:avLst/>
              <a:gdLst>
                <a:gd name="T0" fmla="*/ 0 w 247"/>
                <a:gd name="T1" fmla="*/ 1 h 422"/>
                <a:gd name="T2" fmla="*/ 1 w 247"/>
                <a:gd name="T3" fmla="*/ 1 h 422"/>
                <a:gd name="T4" fmla="*/ 1 w 247"/>
                <a:gd name="T5" fmla="*/ 1 h 422"/>
                <a:gd name="T6" fmla="*/ 1 w 247"/>
                <a:gd name="T7" fmla="*/ 1 h 422"/>
                <a:gd name="T8" fmla="*/ 1 w 247"/>
                <a:gd name="T9" fmla="*/ 1 h 422"/>
                <a:gd name="T10" fmla="*/ 1 w 247"/>
                <a:gd name="T11" fmla="*/ 0 h 422"/>
                <a:gd name="T12" fmla="*/ 1 w 247"/>
                <a:gd name="T13" fmla="*/ 1 h 422"/>
                <a:gd name="T14" fmla="*/ 0 w 247"/>
                <a:gd name="T15" fmla="*/ 1 h 422"/>
                <a:gd name="T16" fmla="*/ 0 w 247"/>
                <a:gd name="T17" fmla="*/ 1 h 4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7" h="422">
                  <a:moveTo>
                    <a:pt x="0" y="137"/>
                  </a:moveTo>
                  <a:lnTo>
                    <a:pt x="102" y="79"/>
                  </a:lnTo>
                  <a:lnTo>
                    <a:pt x="102" y="275"/>
                  </a:lnTo>
                  <a:lnTo>
                    <a:pt x="156" y="245"/>
                  </a:lnTo>
                  <a:lnTo>
                    <a:pt x="156" y="49"/>
                  </a:lnTo>
                  <a:lnTo>
                    <a:pt x="247" y="0"/>
                  </a:lnTo>
                  <a:lnTo>
                    <a:pt x="247" y="283"/>
                  </a:lnTo>
                  <a:lnTo>
                    <a:pt x="0" y="42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9254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20" r:id="rId3"/>
    <p:sldLayoutId id="2147484323" r:id="rId4"/>
    <p:sldLayoutId id="2147484303" r:id="rId5"/>
    <p:sldLayoutId id="2147484324" r:id="rId6"/>
    <p:sldLayoutId id="2147484334" r:id="rId7"/>
    <p:sldLayoutId id="2147484335" r:id="rId8"/>
    <p:sldLayoutId id="2147484308" r:id="rId9"/>
    <p:sldLayoutId id="2147484312" r:id="rId10"/>
    <p:sldLayoutId id="2147484313" r:id="rId11"/>
    <p:sldLayoutId id="2147484315" r:id="rId12"/>
    <p:sldLayoutId id="2147484328" r:id="rId13"/>
    <p:sldLayoutId id="2147484329" r:id="rId14"/>
    <p:sldLayoutId id="2147484330" r:id="rId15"/>
    <p:sldLayoutId id="2147484331" r:id="rId16"/>
    <p:sldLayoutId id="2147484332" r:id="rId17"/>
    <p:sldLayoutId id="2147484321" r:id="rId18"/>
    <p:sldLayoutId id="2147484333" r:id="rId19"/>
    <p:sldLayoutId id="2147484327" r:id="rId2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2"/>
          </p:nvPr>
        </p:nvSpPr>
        <p:spPr>
          <a:xfrm rot="21286569">
            <a:off x="654153" y="1788804"/>
            <a:ext cx="6530025" cy="730202"/>
          </a:xfrm>
        </p:spPr>
        <p:txBody>
          <a:bodyPr/>
          <a:lstStyle/>
          <a:p>
            <a:r>
              <a:rPr lang="de-DE" sz="4400" dirty="0"/>
              <a:t>Gesellschaft in der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 rot="21286569">
            <a:off x="1402851" y="2428356"/>
            <a:ext cx="9179149" cy="730202"/>
          </a:xfrm>
        </p:spPr>
        <p:txBody>
          <a:bodyPr/>
          <a:lstStyle/>
          <a:p>
            <a:r>
              <a:rPr lang="de-DE" sz="4400" dirty="0"/>
              <a:t>Transformation im Baugewerbe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 rot="21286569">
            <a:off x="2873834" y="3499250"/>
            <a:ext cx="4734792" cy="615641"/>
          </a:xfrm>
        </p:spPr>
        <p:txBody>
          <a:bodyPr/>
          <a:lstStyle/>
          <a:p>
            <a:r>
              <a:rPr lang="de-DE" dirty="0"/>
              <a:t>Nicole Simons IG BAU Bundesvorstand</a:t>
            </a:r>
          </a:p>
          <a:p>
            <a:r>
              <a:rPr lang="de-DE" sz="1400" dirty="0"/>
              <a:t>Stellv. Bundesvorsitzende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05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Arbeitsbedingungen um 1869:</a:t>
            </a:r>
          </a:p>
          <a:p>
            <a:pPr lvl="1"/>
            <a:r>
              <a:rPr lang="de-DE" dirty="0"/>
              <a:t>Bau-Arbeitstag im Sommer 12 bis 13 Stunden, </a:t>
            </a:r>
          </a:p>
          <a:p>
            <a:pPr lvl="1"/>
            <a:r>
              <a:rPr lang="de-DE" dirty="0"/>
              <a:t>kein Urlaub, </a:t>
            </a:r>
          </a:p>
          <a:p>
            <a:pPr lvl="1"/>
            <a:r>
              <a:rPr lang="de-DE" dirty="0"/>
              <a:t>keine Krankenkasse und keine Rente, </a:t>
            </a:r>
          </a:p>
          <a:p>
            <a:pPr lvl="1"/>
            <a:r>
              <a:rPr lang="de-DE" dirty="0"/>
              <a:t>nur jeder dritte Bauarbeiter erlebte sein 50. Lebensjahr, </a:t>
            </a:r>
          </a:p>
          <a:p>
            <a:pPr lvl="1"/>
            <a:r>
              <a:rPr lang="de-DE" dirty="0"/>
              <a:t>Massenentlassungen im Winter.</a:t>
            </a:r>
          </a:p>
          <a:p>
            <a:r>
              <a:rPr lang="de-DE" dirty="0"/>
              <a:t>Hervorragende Organisation der Maurer- und Zimmerergesellen:</a:t>
            </a:r>
          </a:p>
          <a:p>
            <a:pPr lvl="1"/>
            <a:r>
              <a:rPr lang="de-DE" dirty="0"/>
              <a:t>Herbergen und Schänken als Unterstützung bei Wanderschaft und Vernetzung</a:t>
            </a:r>
          </a:p>
          <a:p>
            <a:pPr lvl="1"/>
            <a:r>
              <a:rPr lang="de-DE" dirty="0"/>
              <a:t>Ausbeuterische Handwerksmeister werden „in Verruf“ gebracht</a:t>
            </a:r>
          </a:p>
          <a:p>
            <a:pPr lvl="1"/>
            <a:r>
              <a:rPr lang="de-DE" dirty="0"/>
              <a:t>Nachteil der Organisationsform: allenfalls spontane und lokale Streiks, keine festen Streikkassen.</a:t>
            </a:r>
          </a:p>
          <a:p>
            <a:pPr marL="252000" lvl="1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Vorgeschichte der modernen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Baugewerkschaften</a:t>
            </a:r>
          </a:p>
        </p:txBody>
      </p:sp>
    </p:spTree>
    <p:extLst>
      <p:ext uri="{BB962C8B-B14F-4D97-AF65-F5344CB8AC3E}">
        <p14:creationId xmlns:p14="http://schemas.microsoft.com/office/powerpoint/2010/main" val="15911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Gründung der modernen Gewerkschaft</a:t>
            </a:r>
          </a:p>
          <a:p>
            <a:pPr lvl="1"/>
            <a:r>
              <a:rPr lang="de-DE" dirty="0"/>
              <a:t>Reaktion auf Industrialisierung und Urbanisierung</a:t>
            </a:r>
          </a:p>
          <a:p>
            <a:pPr lvl="1"/>
            <a:r>
              <a:rPr lang="de-DE" dirty="0"/>
              <a:t>Erste Streiks 1890 und 1871 erzwingen erste Tarifverträge</a:t>
            </a:r>
          </a:p>
          <a:p>
            <a:r>
              <a:rPr lang="de-DE" dirty="0"/>
              <a:t>Reaktion der Obrigkeit: Verbot der proletarischen Selbstorganisation</a:t>
            </a:r>
          </a:p>
          <a:p>
            <a:pPr lvl="1"/>
            <a:r>
              <a:rPr lang="de-DE" dirty="0"/>
              <a:t>Sozialistengesetze (1878 bis 1890)</a:t>
            </a:r>
          </a:p>
          <a:p>
            <a:pPr lvl="1"/>
            <a:r>
              <a:rPr lang="de-DE" dirty="0"/>
              <a:t>Konsolidierung der Gewerkschaftsbewegung im Jahr 1890 mit Gründung der Generalkommission der Gewerkschaften Deutschlands</a:t>
            </a:r>
          </a:p>
          <a:p>
            <a:r>
              <a:rPr lang="de-DE" dirty="0"/>
              <a:t>Stetige Mitgliederzuwächse und Erfolge </a:t>
            </a:r>
          </a:p>
          <a:p>
            <a:pPr lvl="1"/>
            <a:r>
              <a:rPr lang="de-DE" dirty="0"/>
              <a:t>1895: 47.000 Mitglieder, 1913: 570.000 Mitglieder</a:t>
            </a:r>
          </a:p>
          <a:p>
            <a:pPr lvl="1"/>
            <a:r>
              <a:rPr lang="de-DE" dirty="0"/>
              <a:t>Erzwingung einer Schiedskommission, welche zugunsten der Gewerkschaft entschied</a:t>
            </a:r>
          </a:p>
          <a:p>
            <a:pPr lvl="1"/>
            <a:r>
              <a:rPr lang="de-DE" dirty="0"/>
              <a:t>1911: Gründung des Deutschen Bauarbeiterverbandes</a:t>
            </a:r>
          </a:p>
          <a:p>
            <a:pPr lvl="1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31141" y="721950"/>
            <a:ext cx="5420568" cy="444551"/>
          </a:xfrm>
        </p:spPr>
        <p:txBody>
          <a:bodyPr/>
          <a:lstStyle/>
          <a:p>
            <a:r>
              <a:rPr lang="de-DE" dirty="0"/>
              <a:t>Organisation gegen Ausbeutung.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0410" y="1094916"/>
            <a:ext cx="5818433" cy="444551"/>
          </a:xfrm>
        </p:spPr>
        <p:txBody>
          <a:bodyPr/>
          <a:lstStyle/>
          <a:p>
            <a:r>
              <a:rPr lang="de-DE" dirty="0"/>
              <a:t>Die Bauarbeiterbewegung ab 1869.</a:t>
            </a:r>
          </a:p>
        </p:txBody>
      </p:sp>
    </p:spTree>
    <p:extLst>
      <p:ext uri="{BB962C8B-B14F-4D97-AF65-F5344CB8AC3E}">
        <p14:creationId xmlns:p14="http://schemas.microsoft.com/office/powerpoint/2010/main" val="84326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7EAF71-7A5F-834A-AD47-FB334EF150CE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912284" y="1700808"/>
            <a:ext cx="10176933" cy="40324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800" b="1" dirty="0"/>
              <a:t>„Wenn die Buchdrucker die Pioniere des Tarifvertrages waren, so sind heute die Baugewerbe das Zentrum der Tarifbewegung.“</a:t>
            </a:r>
          </a:p>
          <a:p>
            <a:pPr algn="r"/>
            <a:endParaRPr lang="de-DE" dirty="0"/>
          </a:p>
          <a:p>
            <a:pPr algn="r"/>
            <a:endParaRPr lang="de-DE" dirty="0"/>
          </a:p>
          <a:p>
            <a:pPr algn="r"/>
            <a:endParaRPr lang="de-DE" dirty="0"/>
          </a:p>
          <a:p>
            <a:pPr algn="r"/>
            <a:r>
              <a:rPr lang="de-DE" sz="2400" dirty="0"/>
              <a:t>Julius Goldstein </a:t>
            </a:r>
          </a:p>
          <a:p>
            <a:pPr algn="r"/>
            <a:r>
              <a:rPr lang="de-DE" sz="1200" dirty="0"/>
              <a:t>„Arbeiter und Unternehmer im Baugewerbe Deutschlands. Zur Vorgeschichte der großen Aussperrung.“</a:t>
            </a:r>
            <a:br>
              <a:rPr lang="de-DE" sz="1200" dirty="0"/>
            </a:br>
            <a:r>
              <a:rPr lang="de-DE" sz="1200" dirty="0"/>
              <a:t>Zürich und Leipzig, 1913, S. 166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7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Überwindung der kapitalistischen Produktionsverhältnisse – aber wie?</a:t>
            </a:r>
          </a:p>
          <a:p>
            <a:pPr lvl="1"/>
            <a:r>
              <a:rPr lang="de-DE" dirty="0"/>
              <a:t>Ausbeutung revolutionär überwinden?</a:t>
            </a:r>
          </a:p>
          <a:p>
            <a:pPr lvl="1"/>
            <a:r>
              <a:rPr lang="de-DE" dirty="0"/>
              <a:t>Reformistischer Weg?</a:t>
            </a:r>
          </a:p>
          <a:p>
            <a:pPr lvl="1"/>
            <a:r>
              <a:rPr lang="de-DE" dirty="0"/>
              <a:t>Erste Beschlüsse fordern Sozialisierung des Bauwesens.</a:t>
            </a:r>
          </a:p>
          <a:p>
            <a:r>
              <a:rPr lang="de-DE" dirty="0"/>
              <a:t>1923: Gründung des Deutschen </a:t>
            </a:r>
            <a:r>
              <a:rPr lang="de-DE" dirty="0" err="1"/>
              <a:t>Baugewerksbundes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Für alle Beschäftigten der Industriezweige Bau, Steine und Erden.</a:t>
            </a:r>
          </a:p>
          <a:p>
            <a:pPr lvl="1"/>
            <a:r>
              <a:rPr lang="de-DE" dirty="0"/>
              <a:t>Vergesellschaftung des gesamten Bau- und Wohnungswesens als satzungsmäßiges Ziel</a:t>
            </a:r>
          </a:p>
          <a:p>
            <a:pPr lvl="1"/>
            <a:r>
              <a:rPr lang="de-DE" dirty="0"/>
              <a:t>Revolutionäre Strategie wurde durch evolutionären Ansatz ersetzt.</a:t>
            </a:r>
          </a:p>
          <a:p>
            <a:pPr lvl="1"/>
            <a:r>
              <a:rPr lang="de-DE" dirty="0"/>
              <a:t>Linderung der Wohnungsnot durch Wohnungsbau in Eigenregie (Bauhüttenbewegung)</a:t>
            </a:r>
          </a:p>
          <a:p>
            <a:pPr lvl="1"/>
            <a:r>
              <a:rPr lang="de-DE" dirty="0"/>
              <a:t>Entwicklung der Bildungsarbeit</a:t>
            </a:r>
          </a:p>
          <a:p>
            <a:pPr lvl="1"/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Industriegewerkschaften in der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1170" y="1111536"/>
            <a:ext cx="5453332" cy="444551"/>
          </a:xfrm>
        </p:spPr>
        <p:txBody>
          <a:bodyPr/>
          <a:lstStyle/>
          <a:p>
            <a:r>
              <a:rPr lang="de-DE" dirty="0"/>
              <a:t>Weimarer Republik – kurze Blüte</a:t>
            </a:r>
          </a:p>
        </p:txBody>
      </p:sp>
    </p:spTree>
    <p:extLst>
      <p:ext uri="{BB962C8B-B14F-4D97-AF65-F5344CB8AC3E}">
        <p14:creationId xmlns:p14="http://schemas.microsoft.com/office/powerpoint/2010/main" val="3754040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8. Dezember 1931: Aufhebung der Tarifautonomie per Verordnung</a:t>
            </a:r>
          </a:p>
          <a:p>
            <a:pPr marL="0" indent="0" algn="r">
              <a:buNone/>
            </a:pPr>
            <a:r>
              <a:rPr lang="de-DE" b="1" dirty="0"/>
              <a:t>„Des gemeinsamen Ansturms von Kapital und Kabinett auf die Löhne konnten sich die Gewerkschaften schließlich kaum noch erwehren.“</a:t>
            </a:r>
            <a:br>
              <a:rPr lang="de-DE" b="1" dirty="0"/>
            </a:br>
            <a:br>
              <a:rPr lang="de-DE" sz="1200" b="1" dirty="0"/>
            </a:br>
            <a:r>
              <a:rPr lang="de-DE" sz="1600" dirty="0"/>
              <a:t>Heribert Kohl</a:t>
            </a:r>
          </a:p>
          <a:p>
            <a:pPr marL="0" indent="0" algn="r">
              <a:buNone/>
            </a:pPr>
            <a:r>
              <a:rPr lang="de-DE" sz="1200" dirty="0"/>
              <a:t>„Geschichte der Baugewerkschaften“, 1994</a:t>
            </a:r>
          </a:p>
          <a:p>
            <a:endParaRPr lang="de-DE" b="1" dirty="0"/>
          </a:p>
          <a:p>
            <a:r>
              <a:rPr lang="de-DE" dirty="0"/>
              <a:t>2. Mai 1933: Zerschlagung der freien Gewerkschaften durch die Nazis.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Der Untergang der freien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Gewerkschaften ab 1931</a:t>
            </a:r>
          </a:p>
        </p:txBody>
      </p:sp>
    </p:spTree>
    <p:extLst>
      <p:ext uri="{BB962C8B-B14F-4D97-AF65-F5344CB8AC3E}">
        <p14:creationId xmlns:p14="http://schemas.microsoft.com/office/powerpoint/2010/main" val="219744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Gründung der Urlaubskasse (1949)</a:t>
            </a:r>
          </a:p>
          <a:p>
            <a:pPr lvl="1"/>
            <a:r>
              <a:rPr lang="de-DE" dirty="0"/>
              <a:t>noch vor Einführung des Tarifvertragsgesetzes</a:t>
            </a:r>
          </a:p>
          <a:p>
            <a:pPr lvl="1"/>
            <a:r>
              <a:rPr lang="de-DE" dirty="0"/>
              <a:t>Umlageverfahren für Urlaubsansprüche</a:t>
            </a:r>
          </a:p>
          <a:p>
            <a:pPr lvl="1"/>
            <a:r>
              <a:rPr lang="de-DE" dirty="0"/>
              <a:t>Grundlage für Urlaubskassenverfahren ist Allgemeinverbindlichkeit (bis heute)</a:t>
            </a:r>
          </a:p>
          <a:p>
            <a:r>
              <a:rPr lang="de-DE" dirty="0"/>
              <a:t>12 Tage Jahresurlaub (1950)</a:t>
            </a:r>
          </a:p>
          <a:p>
            <a:r>
              <a:rPr lang="de-DE" dirty="0"/>
              <a:t>Einführung der Zusatzversorgungskasse – ZVK (1958)</a:t>
            </a:r>
          </a:p>
          <a:p>
            <a:r>
              <a:rPr lang="de-DE" dirty="0"/>
              <a:t>Schlechtwettergeld (1959)</a:t>
            </a:r>
          </a:p>
          <a:p>
            <a:r>
              <a:rPr lang="de-DE" dirty="0"/>
              <a:t>Einrichtung des Gemeinnützigen Erholungswerkes – GEW (1963)</a:t>
            </a:r>
          </a:p>
          <a:p>
            <a:r>
              <a:rPr lang="de-DE" dirty="0"/>
              <a:t>Stiftung Berufshilfe (1963)</a:t>
            </a:r>
          </a:p>
          <a:p>
            <a:r>
              <a:rPr lang="de-DE" dirty="0"/>
              <a:t>Wintergeld (1972)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Neugründung ab 1945.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0871" y="1105007"/>
            <a:ext cx="5596750" cy="444551"/>
          </a:xfrm>
        </p:spPr>
        <p:txBody>
          <a:bodyPr/>
          <a:lstStyle/>
          <a:p>
            <a:r>
              <a:rPr lang="de-DE" dirty="0"/>
              <a:t>Tarifpolitische Errungenschaften</a:t>
            </a:r>
          </a:p>
        </p:txBody>
      </p:sp>
    </p:spTree>
    <p:extLst>
      <p:ext uri="{BB962C8B-B14F-4D97-AF65-F5344CB8AC3E}">
        <p14:creationId xmlns:p14="http://schemas.microsoft.com/office/powerpoint/2010/main" val="311101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Tripartistische Verhandlungen mit Arbeitgebern und Staat</a:t>
            </a:r>
          </a:p>
          <a:p>
            <a:pPr lvl="1"/>
            <a:r>
              <a:rPr lang="de-DE" dirty="0"/>
              <a:t>Erleichterte Kompromissfindung, stellte aber Prinzip Tarifautonomie auf die Probe</a:t>
            </a:r>
          </a:p>
          <a:p>
            <a:pPr lvl="1"/>
            <a:r>
              <a:rPr lang="de-DE" dirty="0"/>
              <a:t>Vereinheitlichung der Lohnstrukturen und der Berufsausbildung durch „Arbeitsprogramm zur Verbesserung der Arbeitsbedingungen und der Leistungsfähigkeit der Bauwirtschaft“. In der Folge über 300 Überbetriebliche Ausbildungsstätten und betriebsunabhängige Finanzierung der Berufsausbildung.</a:t>
            </a:r>
          </a:p>
          <a:p>
            <a:pPr lvl="1"/>
            <a:r>
              <a:rPr lang="de-DE" dirty="0"/>
              <a:t>Staat steuert durch Investitionen gegen Krise an.</a:t>
            </a:r>
          </a:p>
          <a:p>
            <a:r>
              <a:rPr lang="de-DE" dirty="0"/>
              <a:t>Vorruhestandstarifvertrag</a:t>
            </a:r>
          </a:p>
          <a:p>
            <a:r>
              <a:rPr lang="de-DE" dirty="0"/>
              <a:t>IG BSE-Programm „Bauen und Umwelt (1985)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31141" y="721950"/>
            <a:ext cx="5420568" cy="444551"/>
          </a:xfrm>
        </p:spPr>
        <p:txBody>
          <a:bodyPr/>
          <a:lstStyle/>
          <a:p>
            <a:r>
              <a:rPr lang="de-DE" dirty="0"/>
              <a:t>Ab Ende der 1960er Strukturkrise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1927" y="1128158"/>
            <a:ext cx="5088231" cy="444551"/>
          </a:xfrm>
        </p:spPr>
        <p:txBody>
          <a:bodyPr/>
          <a:lstStyle/>
          <a:p>
            <a:r>
              <a:rPr lang="de-DE" dirty="0"/>
              <a:t>und gesellschaftlicher Wandel</a:t>
            </a:r>
          </a:p>
        </p:txBody>
      </p:sp>
    </p:spTree>
    <p:extLst>
      <p:ext uri="{BB962C8B-B14F-4D97-AF65-F5344CB8AC3E}">
        <p14:creationId xmlns:p14="http://schemas.microsoft.com/office/powerpoint/2010/main" val="297601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1424" y="1916833"/>
            <a:ext cx="10177131" cy="4032448"/>
          </a:xfrm>
        </p:spPr>
        <p:txBody>
          <a:bodyPr/>
          <a:lstStyle/>
          <a:p>
            <a:r>
              <a:rPr lang="de-DE" dirty="0"/>
              <a:t>Kampf ums Schlechtwettergeld</a:t>
            </a:r>
          </a:p>
          <a:p>
            <a:pPr lvl="1"/>
            <a:r>
              <a:rPr lang="de-DE" dirty="0"/>
              <a:t>„Hände weg vom Schlechtwettergeld“ (1993) und Abschaffung (1995)</a:t>
            </a:r>
          </a:p>
          <a:p>
            <a:pPr lvl="1"/>
            <a:r>
              <a:rPr lang="de-DE" dirty="0"/>
              <a:t>Einführung Saison-Kurzarbeitergeld (2006)</a:t>
            </a:r>
          </a:p>
          <a:p>
            <a:r>
              <a:rPr lang="de-DE" dirty="0"/>
              <a:t>Entsendegesetz - Initiativen und erste Demonstrationen (ab 1995)</a:t>
            </a:r>
          </a:p>
          <a:p>
            <a:pPr lvl="1"/>
            <a:r>
              <a:rPr lang="de-DE" dirty="0"/>
              <a:t>Erster Branchenmindestlohn (1996) und AN-Entsendegesetz (1999)</a:t>
            </a:r>
          </a:p>
          <a:p>
            <a:pPr lvl="1"/>
            <a:r>
              <a:rPr lang="de-DE" dirty="0"/>
              <a:t>EU-Dienstleistungsrichtlinie (1997) vs. „</a:t>
            </a:r>
            <a:r>
              <a:rPr lang="de-DE" dirty="0" err="1"/>
              <a:t>Bolkesteinrichtlinie</a:t>
            </a:r>
            <a:r>
              <a:rPr lang="de-DE" dirty="0"/>
              <a:t>“ (2004)</a:t>
            </a:r>
          </a:p>
          <a:p>
            <a:pPr lvl="1"/>
            <a:r>
              <a:rPr lang="de-DE" dirty="0"/>
              <a:t>Reform der EU-Entsenderichtlinie mit mehr Rechten für Entsandte (2017)</a:t>
            </a:r>
          </a:p>
          <a:p>
            <a:r>
              <a:rPr lang="de-DE" dirty="0"/>
              <a:t>Rentenpolitik</a:t>
            </a:r>
          </a:p>
          <a:p>
            <a:pPr lvl="1"/>
            <a:r>
              <a:rPr lang="de-DE" dirty="0"/>
              <a:t>Kampf um „Rente mit 67“ (2007) und „Rente mit 63“ für 45 Beitragsjahre (2014)</a:t>
            </a:r>
          </a:p>
          <a:p>
            <a:pPr lvl="1"/>
            <a:r>
              <a:rPr lang="de-DE" dirty="0"/>
              <a:t>Tarifliche Zusatzrente – TZR (2001)</a:t>
            </a:r>
          </a:p>
          <a:p>
            <a:pPr lvl="1"/>
            <a:r>
              <a:rPr lang="de-DE" dirty="0"/>
              <a:t>Überführung ZVK in Tarifrente Bau; auch für Ostdeutschland (2016)</a:t>
            </a:r>
          </a:p>
          <a:p>
            <a:r>
              <a:rPr lang="de-DE" dirty="0"/>
              <a:t>Gesetzlicher Mindestlohn und Mindestlohnkommission (ab 2015)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Widerstand gegen Sozialabbau,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0573" y="1098478"/>
            <a:ext cx="5740168" cy="444551"/>
          </a:xfrm>
        </p:spPr>
        <p:txBody>
          <a:bodyPr/>
          <a:lstStyle/>
          <a:p>
            <a:r>
              <a:rPr lang="de-DE" dirty="0"/>
              <a:t>Deregulierung und </a:t>
            </a:r>
            <a:r>
              <a:rPr lang="de-DE" dirty="0" err="1"/>
              <a:t>Prekarisierung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27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32656"/>
            <a:ext cx="6867214" cy="5700361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7EAF71-7A5F-834A-AD47-FB334EF150CE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591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1424" y="1844825"/>
            <a:ext cx="10177131" cy="4104456"/>
          </a:xfrm>
        </p:spPr>
        <p:txBody>
          <a:bodyPr/>
          <a:lstStyle/>
          <a:p>
            <a:r>
              <a:rPr lang="de-DE" dirty="0"/>
              <a:t>Verträge zur Regelung der Arbeitsbeziehung zwischen </a:t>
            </a:r>
          </a:p>
          <a:p>
            <a:pPr lvl="1"/>
            <a:r>
              <a:rPr lang="de-DE" dirty="0"/>
              <a:t>Einer Gewerkschaft (IG BAU, IGM, ver.di, IG BCE, NGG, GEW, GdP) und</a:t>
            </a:r>
          </a:p>
          <a:p>
            <a:pPr lvl="1"/>
            <a:r>
              <a:rPr lang="de-DE" dirty="0"/>
              <a:t>Einem oder mehreren Arbeitgeberverbänden (z.B. HDB und ZDB)</a:t>
            </a:r>
          </a:p>
          <a:p>
            <a:r>
              <a:rPr lang="de-DE" dirty="0"/>
              <a:t>Mögliche Regelungsbestandteile</a:t>
            </a:r>
          </a:p>
          <a:p>
            <a:pPr lvl="1"/>
            <a:r>
              <a:rPr lang="de-DE" dirty="0"/>
              <a:t>Wochenarbeitszeit und Jahresurlaub, </a:t>
            </a:r>
          </a:p>
          <a:p>
            <a:pPr lvl="1"/>
            <a:r>
              <a:rPr lang="de-DE" dirty="0"/>
              <a:t>Löhne und Gehälter, Jahressondervergütungen, Zuschläge, …</a:t>
            </a:r>
          </a:p>
          <a:p>
            <a:r>
              <a:rPr lang="de-DE" dirty="0"/>
              <a:t>Für wen gelten sie?</a:t>
            </a:r>
          </a:p>
          <a:p>
            <a:pPr lvl="1"/>
            <a:r>
              <a:rPr lang="de-DE" dirty="0"/>
              <a:t>Mitglieder einer Gewerkschaft, die in einem tarifgebundenen Betrieb arbeiten.</a:t>
            </a:r>
          </a:p>
          <a:p>
            <a:pPr lvl="1"/>
            <a:r>
              <a:rPr lang="de-DE" dirty="0"/>
              <a:t>Ausnahme: Ein Tarifvertrag wurde allgemeinverbindlich erklärt.</a:t>
            </a:r>
          </a:p>
          <a:p>
            <a:r>
              <a:rPr lang="de-DE" dirty="0"/>
              <a:t>Tarifverträge werden autonom zwischen Gewerkschaft und Arbeitgebern verhandelt (Tarifautonomie).</a:t>
            </a:r>
          </a:p>
          <a:p>
            <a:r>
              <a:rPr lang="de-DE" dirty="0"/>
              <a:t>Es gibt keinen Zwang zu und kein Recht auf Tarifverhandlungen!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Was ist ein Tarifvertrag?</a:t>
            </a:r>
          </a:p>
        </p:txBody>
      </p:sp>
    </p:spTree>
    <p:extLst>
      <p:ext uri="{BB962C8B-B14F-4D97-AF65-F5344CB8AC3E}">
        <p14:creationId xmlns:p14="http://schemas.microsoft.com/office/powerpoint/2010/main" val="94379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Ausdruck gesellschaftlicher Transformation im Baugewerbe</a:t>
            </a:r>
          </a:p>
          <a:p>
            <a:r>
              <a:rPr lang="de-DE" dirty="0"/>
              <a:t>Das Baugewerbe und seine Gewerkschaft im historischen Kontext</a:t>
            </a:r>
          </a:p>
          <a:p>
            <a:r>
              <a:rPr lang="de-DE" dirty="0"/>
              <a:t>Auswirkung von gesellschaftlicher Transformation auf Tarifverträge</a:t>
            </a:r>
          </a:p>
          <a:p>
            <a:r>
              <a:rPr lang="de-DE" dirty="0"/>
              <a:t>Die IG BAU als Gestalterin der Transformationsprozesse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>
          <a:xfrm rot="21286569">
            <a:off x="836570" y="840962"/>
            <a:ext cx="2806267" cy="444551"/>
          </a:xfrm>
        </p:spPr>
        <p:txBody>
          <a:bodyPr/>
          <a:lstStyle/>
          <a:p>
            <a:r>
              <a:rPr lang="de-DE" dirty="0"/>
              <a:t>Unsere Themen</a:t>
            </a:r>
          </a:p>
        </p:txBody>
      </p:sp>
    </p:spTree>
    <p:extLst>
      <p:ext uri="{BB962C8B-B14F-4D97-AF65-F5344CB8AC3E}">
        <p14:creationId xmlns:p14="http://schemas.microsoft.com/office/powerpoint/2010/main" val="116587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Tarifverträge dienen in erster Linie dem kollektiven Schutz von Beschäftigten.</a:t>
            </a:r>
          </a:p>
          <a:p>
            <a:pPr lvl="1"/>
            <a:r>
              <a:rPr lang="de-DE" dirty="0"/>
              <a:t>Kollektiver Lösungsansatz dient gleichzeitig der Ordnung der Branche – </a:t>
            </a:r>
          </a:p>
          <a:p>
            <a:pPr lvl="1"/>
            <a:r>
              <a:rPr lang="de-DE" dirty="0"/>
              <a:t>Damit bieten sie auch Firmen Sicherheit.</a:t>
            </a:r>
          </a:p>
          <a:p>
            <a:r>
              <a:rPr lang="de-DE" dirty="0"/>
              <a:t>Andere Regelungen müssen i.d.R. einzelvertraglich vereinbart werden.</a:t>
            </a:r>
          </a:p>
          <a:p>
            <a:r>
              <a:rPr lang="de-DE" dirty="0"/>
              <a:t>Tarifverträge können Räume für individuelle Lösungen schaffen.</a:t>
            </a:r>
          </a:p>
          <a:p>
            <a:r>
              <a:rPr lang="de-DE" dirty="0"/>
              <a:t>Frage, inwieweit dadurch kollektive Regelungen ausgehöhlt werden.</a:t>
            </a:r>
          </a:p>
          <a:p>
            <a:pPr lvl="1"/>
            <a:r>
              <a:rPr lang="de-DE" dirty="0"/>
              <a:t>Erosion von Schutzmechanismen.</a:t>
            </a:r>
          </a:p>
          <a:p>
            <a:pPr lvl="1"/>
            <a:r>
              <a:rPr lang="de-DE" dirty="0"/>
              <a:t>Dauerhaft nichtpraktizierte Regelungen können nicht dauerhaft erhalten werden.</a:t>
            </a:r>
          </a:p>
          <a:p>
            <a:pPr marL="252000" lvl="1" indent="0">
              <a:buNone/>
            </a:pPr>
            <a:endParaRPr lang="de-DE" dirty="0"/>
          </a:p>
          <a:p>
            <a:r>
              <a:rPr lang="de-DE" dirty="0"/>
              <a:t>Für Gewerkschaften steht das WIR im Zentrum ihrer Überlegungen.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Individualisierung vs.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2226" y="1134686"/>
            <a:ext cx="4944814" cy="444551"/>
          </a:xfrm>
        </p:spPr>
        <p:txBody>
          <a:bodyPr/>
          <a:lstStyle/>
          <a:p>
            <a:r>
              <a:rPr lang="de-DE" dirty="0"/>
              <a:t>kollektive Lösungsansätze</a:t>
            </a:r>
          </a:p>
        </p:txBody>
      </p:sp>
    </p:spTree>
    <p:extLst>
      <p:ext uri="{BB962C8B-B14F-4D97-AF65-F5344CB8AC3E}">
        <p14:creationId xmlns:p14="http://schemas.microsoft.com/office/powerpoint/2010/main" val="149781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Tarifverträge sind Kompromisse zwischen verschiedenen Interessenslagen</a:t>
            </a:r>
          </a:p>
          <a:p>
            <a:pPr lvl="1"/>
            <a:r>
              <a:rPr lang="de-DE" dirty="0"/>
              <a:t>Arbeitgeberverband und Gewerkschaft</a:t>
            </a:r>
          </a:p>
          <a:p>
            <a:pPr lvl="1"/>
            <a:r>
              <a:rPr lang="de-DE" dirty="0"/>
              <a:t>Innerhalb der Mitgliedschaften von Arbeitgeberverband und Gewerkschaft</a:t>
            </a:r>
          </a:p>
          <a:p>
            <a:r>
              <a:rPr lang="de-DE" dirty="0"/>
              <a:t>Tarifergebnisse spiegeln immer auch die jeweilige Verbandsmacht wieder.</a:t>
            </a:r>
          </a:p>
          <a:p>
            <a:pPr lvl="1"/>
            <a:r>
              <a:rPr lang="de-DE" dirty="0"/>
              <a:t>Macht durch Kapital und Einfluss auf die eigenen Belegschaft</a:t>
            </a:r>
          </a:p>
          <a:p>
            <a:pPr lvl="1"/>
            <a:r>
              <a:rPr lang="de-DE" dirty="0"/>
              <a:t>Macht durch Mitgliederzahlen und Mobilisierungsbereitschaft der Mitglieder</a:t>
            </a:r>
          </a:p>
          <a:p>
            <a:pPr lvl="1"/>
            <a:endParaRPr lang="de-DE" dirty="0"/>
          </a:p>
          <a:p>
            <a:r>
              <a:rPr lang="de-DE" dirty="0"/>
              <a:t>Für alle Unzufriedenen: Was wäre erst möglich gewesen, wenn ihr aktiv dabei gewesen wäret?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Grundsätzliche Überlegungen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zu Tarifabschlüssen</a:t>
            </a:r>
          </a:p>
        </p:txBody>
      </p:sp>
    </p:spTree>
    <p:extLst>
      <p:ext uri="{BB962C8B-B14F-4D97-AF65-F5344CB8AC3E}">
        <p14:creationId xmlns:p14="http://schemas.microsoft.com/office/powerpoint/2010/main" val="99531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11424" y="2204865"/>
            <a:ext cx="10369152" cy="3744415"/>
          </a:xfrm>
        </p:spPr>
        <p:txBody>
          <a:bodyPr/>
          <a:lstStyle/>
          <a:p>
            <a:r>
              <a:rPr lang="de-DE" dirty="0"/>
              <a:t>Problem: Bauwerke werden i.d.R. am Bestimmungsort produziert und Bauleute können auf allen Baustellen eingesetzt werden – unabhängig vom Ort.</a:t>
            </a:r>
          </a:p>
          <a:p>
            <a:r>
              <a:rPr lang="de-DE" dirty="0"/>
              <a:t>Durchschnittliche Pendelstrecken</a:t>
            </a:r>
          </a:p>
          <a:p>
            <a:pPr lvl="1"/>
            <a:r>
              <a:rPr lang="de-DE" dirty="0"/>
              <a:t>12 Kilometer im Durchschnitt aller Arbeitnehmer*innen.</a:t>
            </a:r>
          </a:p>
          <a:p>
            <a:pPr lvl="1"/>
            <a:r>
              <a:rPr lang="de-DE" dirty="0"/>
              <a:t>64 Kilometer im Durchschnitt aller auf Baustellen eingesetzten Arbeitnehmer*innen.</a:t>
            </a:r>
          </a:p>
          <a:p>
            <a:r>
              <a:rPr lang="de-DE" dirty="0"/>
              <a:t>Folge: Lange (Arbeits-)Tage und wenig Zeit für Familie und Hobbies.</a:t>
            </a:r>
          </a:p>
          <a:p>
            <a:r>
              <a:rPr lang="de-DE" dirty="0"/>
              <a:t>Gesellschaftliche Entwicklung hin zu mehr Freizeit bzw. Work-Life-Balance.</a:t>
            </a:r>
          </a:p>
          <a:p>
            <a:endParaRPr lang="de-DE" dirty="0"/>
          </a:p>
          <a:p>
            <a:r>
              <a:rPr lang="de-DE" dirty="0"/>
              <a:t>Ziel: Mobile darf nicht gegenüber stationärer Arbeit benachteiligt werden.</a:t>
            </a:r>
          </a:p>
          <a:p>
            <a:r>
              <a:rPr lang="de-DE" dirty="0"/>
              <a:t>Lösungsansatz: Wegezeitentschädigung lindert Einschränkung der Bauleute.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30978" y="718387"/>
            <a:ext cx="5498833" cy="444551"/>
          </a:xfrm>
        </p:spPr>
        <p:txBody>
          <a:bodyPr/>
          <a:lstStyle/>
          <a:p>
            <a:r>
              <a:rPr lang="de-DE" dirty="0"/>
              <a:t>Gesellschaftliche Transformation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am Beispiel Wegezeiten</a:t>
            </a:r>
          </a:p>
        </p:txBody>
      </p:sp>
    </p:spTree>
    <p:extLst>
      <p:ext uri="{BB962C8B-B14F-4D97-AF65-F5344CB8AC3E}">
        <p14:creationId xmlns:p14="http://schemas.microsoft.com/office/powerpoint/2010/main" val="274002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0EC2AC6-8BB4-C049-B0D5-8FBE48D6D9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50"/>
          <a:stretch/>
        </p:blipFill>
        <p:spPr>
          <a:xfrm>
            <a:off x="1524000" y="-12744"/>
            <a:ext cx="9144000" cy="4365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33F044-543F-8847-B780-70F22E5B1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3550">
            <a:off x="6265229" y="3720883"/>
            <a:ext cx="1824849" cy="1285060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ED15948D-1238-D649-9950-B494CE2B92BE}"/>
              </a:ext>
            </a:extLst>
          </p:cNvPr>
          <p:cNvSpPr txBox="1">
            <a:spLocks/>
          </p:cNvSpPr>
          <p:nvPr/>
        </p:nvSpPr>
        <p:spPr>
          <a:xfrm>
            <a:off x="2423592" y="5206284"/>
            <a:ext cx="7344816" cy="13681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b="1" dirty="0">
                <a:solidFill>
                  <a:srgbClr val="FF0000"/>
                </a:solidFill>
                <a:latin typeface="Calibri"/>
              </a:rPr>
              <a:t>Danke</a:t>
            </a:r>
            <a:r>
              <a:rPr lang="de-DE" b="1" dirty="0">
                <a:solidFill>
                  <a:prstClr val="black"/>
                </a:solidFill>
                <a:latin typeface="Calibri"/>
              </a:rPr>
              <a:t> an alle Engagierten in den Betrieben, </a:t>
            </a:r>
            <a:br>
              <a:rPr lang="de-DE" b="1" dirty="0">
                <a:solidFill>
                  <a:prstClr val="black"/>
                </a:solidFill>
                <a:latin typeface="Calibri"/>
              </a:rPr>
            </a:br>
            <a:r>
              <a:rPr lang="de-DE" b="1" dirty="0">
                <a:solidFill>
                  <a:prstClr val="black"/>
                </a:solidFill>
                <a:latin typeface="Calibri"/>
              </a:rPr>
              <a:t>auf den Baustellen, Ehren- und Hauptamtlichen, </a:t>
            </a:r>
            <a:br>
              <a:rPr lang="de-DE" b="1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de-DE" b="1" dirty="0">
                <a:solidFill>
                  <a:prstClr val="black"/>
                </a:solidFill>
                <a:latin typeface="Calibri"/>
              </a:rPr>
              <a:t>sowie der Verhandlungskommission.</a:t>
            </a:r>
            <a:br>
              <a:rPr lang="de-DE" b="1" dirty="0">
                <a:solidFill>
                  <a:prstClr val="black"/>
                </a:solidFill>
                <a:latin typeface="Calibri"/>
              </a:rPr>
            </a:br>
            <a:r>
              <a:rPr lang="de-DE" b="1" dirty="0">
                <a:solidFill>
                  <a:srgbClr val="FF0000"/>
                </a:solidFill>
                <a:latin typeface="Calibri"/>
              </a:rPr>
              <a:t>Das ist Euer Erfolg.</a:t>
            </a:r>
            <a:endParaRPr lang="de-DE" dirty="0">
              <a:solidFill>
                <a:prstClr val="black"/>
              </a:solidFill>
              <a:latin typeface="Calibri"/>
              <a:cs typeface="Calibri"/>
            </a:endParaRPr>
          </a:p>
          <a:p>
            <a:pPr fontAlgn="auto" hangingPunct="0">
              <a:spcAft>
                <a:spcPts val="0"/>
              </a:spcAft>
              <a:defRPr/>
            </a:pP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7DDF9FD-D782-4044-85FF-BA50027B39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581128"/>
            <a:ext cx="1364878" cy="1674882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7EAF71-7A5F-834A-AD47-FB334EF150CE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65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Forderungen ohne kollektiven Zuspruch bleiben Einzelinteressen.</a:t>
            </a:r>
          </a:p>
          <a:p>
            <a:pPr marL="0" indent="0">
              <a:buNone/>
            </a:pPr>
            <a:r>
              <a:rPr lang="de-DE" dirty="0"/>
              <a:t>Gesellschaftliche Veränderungen kann „ich“ toll oder schrecklich finden – </a:t>
            </a:r>
            <a:br>
              <a:rPr lang="de-DE" dirty="0"/>
            </a:br>
            <a:r>
              <a:rPr lang="de-DE" dirty="0"/>
              <a:t>gestaltet werden sie immer vom „WIR“.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Wenn „ich“ beim „WIR“ nicht unterstütze, ändert sich nichts.</a:t>
            </a:r>
          </a:p>
          <a:p>
            <a:r>
              <a:rPr lang="de-DE" dirty="0"/>
              <a:t>Dafür bin „ich“ alleine verantwortlich.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Forderungen und Beschlusslagen verändern die Welt nicht.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Der kollektive Lösungsansatz.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1619783" y="1139584"/>
            <a:ext cx="6082554" cy="444551"/>
          </a:xfrm>
        </p:spPr>
        <p:txBody>
          <a:bodyPr/>
          <a:lstStyle/>
          <a:p>
            <a:r>
              <a:rPr lang="de-DE" dirty="0"/>
              <a:t>Basis gewerkschaftlicher Handlung.</a:t>
            </a:r>
          </a:p>
        </p:txBody>
      </p:sp>
    </p:spTree>
    <p:extLst>
      <p:ext uri="{BB962C8B-B14F-4D97-AF65-F5344CB8AC3E}">
        <p14:creationId xmlns:p14="http://schemas.microsoft.com/office/powerpoint/2010/main" val="3016940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27EAF71-7A5F-834A-AD47-FB334EF150CE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282618" y="1844824"/>
            <a:ext cx="7632700" cy="3528218"/>
          </a:xfrm>
        </p:spPr>
        <p:txBody>
          <a:bodyPr/>
          <a:lstStyle/>
          <a:p>
            <a:r>
              <a:rPr lang="de-DE" dirty="0"/>
              <a:t>In der Bau-Tarifrunde 2021 haben wir den Ost-West-</a:t>
            </a:r>
            <a:r>
              <a:rPr lang="de-DE" dirty="0" err="1"/>
              <a:t>Angleich</a:t>
            </a:r>
            <a:r>
              <a:rPr lang="de-DE" dirty="0"/>
              <a:t> bis Ende 2026 verbindlich vereinbaren können. </a:t>
            </a:r>
          </a:p>
          <a:p>
            <a:r>
              <a:rPr lang="de-DE" dirty="0"/>
              <a:t>Eine schnellere Angleichung war mit den (Ost-)Arbeitgebern nicht zu machen. Aber auch dafür gibt es eine Perspektive.</a:t>
            </a:r>
          </a:p>
          <a:p>
            <a:endParaRPr lang="de-DE" dirty="0"/>
          </a:p>
          <a:p>
            <a:r>
              <a:rPr lang="de-DE" dirty="0"/>
              <a:t>Organisationsmächtige Belegschaften können die politisch längst fällige Angleichung früher schaffen. </a:t>
            </a:r>
          </a:p>
          <a:p>
            <a:endParaRPr lang="de-DE" dirty="0"/>
          </a:p>
          <a:p>
            <a:r>
              <a:rPr lang="de-DE" dirty="0"/>
              <a:t>Mit ihrer Gewerkschaft IG BAU.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 rot="21286569">
            <a:off x="2146545" y="764850"/>
            <a:ext cx="3161828" cy="385539"/>
          </a:xfrm>
        </p:spPr>
        <p:txBody>
          <a:bodyPr/>
          <a:lstStyle/>
          <a:p>
            <a:r>
              <a:rPr lang="de-DE" dirty="0"/>
              <a:t>Ost-West-</a:t>
            </a:r>
            <a:r>
              <a:rPr lang="de-DE" dirty="0" err="1"/>
              <a:t>Angleich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18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39416" y="2204865"/>
            <a:ext cx="10249139" cy="3744415"/>
          </a:xfrm>
        </p:spPr>
        <p:txBody>
          <a:bodyPr/>
          <a:lstStyle/>
          <a:p>
            <a:r>
              <a:rPr lang="de-DE" dirty="0"/>
              <a:t>Gesellschaftliche Entwicklungen finden sich nicht automatisch in veränderten Tarifregelungen wieder.</a:t>
            </a:r>
          </a:p>
          <a:p>
            <a:r>
              <a:rPr lang="de-DE" dirty="0"/>
              <a:t>In Tarifverhandlungen gibt es </a:t>
            </a:r>
            <a:r>
              <a:rPr lang="de-DE" b="1" dirty="0"/>
              <a:t>keinen</a:t>
            </a:r>
            <a:r>
              <a:rPr lang="de-DE" dirty="0"/>
              <a:t> Automatismus. </a:t>
            </a:r>
          </a:p>
          <a:p>
            <a:r>
              <a:rPr lang="de-DE" dirty="0"/>
              <a:t>Tarifergebnisse sind in erster Linie Machtfragen.</a:t>
            </a:r>
          </a:p>
          <a:p>
            <a:r>
              <a:rPr lang="de-DE" dirty="0"/>
              <a:t>Tarifverträge müssen im Betrieb gelebt werden. </a:t>
            </a:r>
          </a:p>
          <a:p>
            <a:r>
              <a:rPr lang="de-DE" dirty="0"/>
              <a:t>Anspruch auf tarifliche Regelungen haben grundsätzlich nur Gewerkschaftsmitglieder.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Gesellschaftliche Veränderung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39667" y="1078593"/>
            <a:ext cx="6176978" cy="444551"/>
          </a:xfrm>
        </p:spPr>
        <p:txBody>
          <a:bodyPr/>
          <a:lstStyle/>
          <a:p>
            <a:r>
              <a:rPr lang="de-DE" dirty="0"/>
              <a:t>und tarifvertraglichen Auswirkungen </a:t>
            </a:r>
          </a:p>
        </p:txBody>
      </p:sp>
    </p:spTree>
    <p:extLst>
      <p:ext uri="{BB962C8B-B14F-4D97-AF65-F5344CB8AC3E}">
        <p14:creationId xmlns:p14="http://schemas.microsoft.com/office/powerpoint/2010/main" val="2541153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endParaRPr lang="de-DE" sz="36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3600" b="1" dirty="0"/>
              <a:t>Never do </a:t>
            </a:r>
            <a:r>
              <a:rPr lang="de-DE" sz="3600" b="1" dirty="0" err="1"/>
              <a:t>for</a:t>
            </a:r>
            <a:r>
              <a:rPr lang="de-DE" sz="3600" b="1" dirty="0"/>
              <a:t> </a:t>
            </a:r>
            <a:r>
              <a:rPr lang="de-DE" sz="3600" b="1" dirty="0" err="1"/>
              <a:t>someone</a:t>
            </a:r>
            <a:r>
              <a:rPr lang="de-DE" sz="3600" b="1" dirty="0"/>
              <a:t> </a:t>
            </a:r>
            <a:r>
              <a:rPr lang="de-DE" sz="3600" b="1" dirty="0" err="1"/>
              <a:t>what</a:t>
            </a:r>
            <a:r>
              <a:rPr lang="de-DE" sz="3600" b="1" dirty="0"/>
              <a:t> </a:t>
            </a:r>
            <a:r>
              <a:rPr lang="de-DE" sz="3600" b="1" dirty="0" err="1"/>
              <a:t>they</a:t>
            </a:r>
            <a:r>
              <a:rPr lang="de-DE" sz="3600" b="1" dirty="0"/>
              <a:t> </a:t>
            </a:r>
            <a:r>
              <a:rPr lang="de-DE" sz="3600" b="1" dirty="0" err="1"/>
              <a:t>can</a:t>
            </a:r>
            <a:r>
              <a:rPr lang="de-DE" sz="3600" b="1" dirty="0"/>
              <a:t> do </a:t>
            </a:r>
            <a:r>
              <a:rPr lang="de-DE" sz="3600" b="1" dirty="0" err="1"/>
              <a:t>for</a:t>
            </a:r>
            <a:r>
              <a:rPr lang="de-DE" sz="3600" b="1" dirty="0"/>
              <a:t> </a:t>
            </a:r>
            <a:r>
              <a:rPr lang="de-DE" sz="3600" b="1" dirty="0" err="1"/>
              <a:t>themselves</a:t>
            </a:r>
            <a:r>
              <a:rPr lang="de-DE" sz="3600" b="1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de-DE" sz="36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de-DE" dirty="0"/>
              <a:t>Saul D. </a:t>
            </a:r>
            <a:r>
              <a:rPr lang="de-DE" dirty="0" err="1"/>
              <a:t>Alinsky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7071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3632" y="2201504"/>
            <a:ext cx="5649931" cy="298965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28594" y="666157"/>
            <a:ext cx="6646177" cy="444551"/>
          </a:xfrm>
        </p:spPr>
        <p:txBody>
          <a:bodyPr/>
          <a:lstStyle/>
          <a:p>
            <a:r>
              <a:rPr lang="de-DE" dirty="0"/>
              <a:t>Gewerkschaftliche Strukturen (Netzwerk)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079965" y="1273631"/>
            <a:ext cx="1841662" cy="444551"/>
          </a:xfrm>
        </p:spPr>
        <p:txBody>
          <a:bodyPr/>
          <a:lstStyle/>
          <a:p>
            <a:r>
              <a:rPr lang="de-DE" dirty="0"/>
              <a:t>im Betrieb</a:t>
            </a:r>
          </a:p>
        </p:txBody>
      </p:sp>
      <p:sp>
        <p:nvSpPr>
          <p:cNvPr id="6" name="Textfeld 1"/>
          <p:cNvSpPr txBox="1">
            <a:spLocks noChangeArrowheads="1"/>
          </p:cNvSpPr>
          <p:nvPr/>
        </p:nvSpPr>
        <p:spPr bwMode="auto">
          <a:xfrm>
            <a:off x="1127448" y="5589240"/>
            <a:ext cx="98709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cs typeface="Arial" charset="0"/>
              </a:rPr>
              <a:t>Eine Gewerkschaft und ihre Tarifverträge leben von vielen und aktiven Mitgliedern.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cs typeface="Arial" charset="0"/>
              </a:rPr>
              <a:t>Ohne sie keine Tarifverhandlungen, kein Erfolg und keine Entwicklung.</a:t>
            </a:r>
          </a:p>
        </p:txBody>
      </p:sp>
    </p:spTree>
    <p:extLst>
      <p:ext uri="{BB962C8B-B14F-4D97-AF65-F5344CB8AC3E}">
        <p14:creationId xmlns:p14="http://schemas.microsoft.com/office/powerpoint/2010/main" val="4044308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Gesellschaftliche Entwicklung erkennen.</a:t>
            </a:r>
          </a:p>
          <a:p>
            <a:r>
              <a:rPr lang="de-DE" dirty="0"/>
              <a:t>Welche Bedeutung hat die Entwicklung?</a:t>
            </a:r>
          </a:p>
          <a:p>
            <a:r>
              <a:rPr lang="de-DE" dirty="0"/>
              <a:t>Wie kann dem Rechnung getragen werden?</a:t>
            </a:r>
          </a:p>
          <a:p>
            <a:r>
              <a:rPr lang="de-DE" dirty="0"/>
              <a:t>Einbringung in Mitgliederversammlungen.</a:t>
            </a:r>
          </a:p>
          <a:p>
            <a:r>
              <a:rPr lang="de-DE" dirty="0"/>
              <a:t>Welchen Lösungsansatz haben wir?</a:t>
            </a:r>
          </a:p>
          <a:p>
            <a:r>
              <a:rPr lang="de-DE" dirty="0"/>
              <a:t>Gibt es dafür eine mehrheitlich Akzeptanz?</a:t>
            </a:r>
          </a:p>
          <a:p>
            <a:r>
              <a:rPr lang="de-DE" dirty="0"/>
              <a:t>Gibt es aktive Unterstützung?</a:t>
            </a:r>
          </a:p>
          <a:p>
            <a:r>
              <a:rPr lang="de-DE" dirty="0"/>
              <a:t>Entwicklung tariflicher Forderungen.</a:t>
            </a:r>
          </a:p>
          <a:p>
            <a:r>
              <a:rPr lang="de-DE" dirty="0"/>
              <a:t>Tarifverhandlung.</a:t>
            </a:r>
          </a:p>
          <a:p>
            <a:r>
              <a:rPr lang="de-DE" dirty="0"/>
              <a:t> Aktive Unterstützung im Betrieb und Mitgliederzuwachs.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492304" y="924040"/>
            <a:ext cx="3520372" cy="444551"/>
          </a:xfrm>
        </p:spPr>
        <p:txBody>
          <a:bodyPr/>
          <a:lstStyle/>
          <a:p>
            <a:r>
              <a:rPr lang="de-DE" dirty="0"/>
              <a:t>Vom Trend zum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1140172" y="1360544"/>
            <a:ext cx="3618225" cy="444551"/>
          </a:xfrm>
        </p:spPr>
        <p:txBody>
          <a:bodyPr/>
          <a:lstStyle/>
          <a:p>
            <a:r>
              <a:rPr lang="de-DE" dirty="0"/>
              <a:t>Tarifvertrag</a:t>
            </a:r>
          </a:p>
        </p:txBody>
      </p:sp>
      <p:pic>
        <p:nvPicPr>
          <p:cNvPr id="5" name="Inhaltsplatzhalt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44824"/>
            <a:ext cx="4511487" cy="3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8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Leistung.</a:t>
            </a:r>
          </a:p>
          <a:p>
            <a:r>
              <a:rPr lang="de-DE" dirty="0"/>
              <a:t>Verlässlichkeit.</a:t>
            </a:r>
          </a:p>
          <a:p>
            <a:r>
              <a:rPr lang="de-DE" dirty="0"/>
              <a:t>Sicherheit.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 rot="21286569">
            <a:off x="2149544" y="771554"/>
            <a:ext cx="3011853" cy="444551"/>
          </a:xfrm>
        </p:spPr>
        <p:txBody>
          <a:bodyPr/>
          <a:lstStyle/>
          <a:p>
            <a:r>
              <a:rPr lang="de-DE" dirty="0"/>
              <a:t>Unsere Werte, auf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 rot="21286569">
            <a:off x="3207509" y="1180731"/>
            <a:ext cx="2822871" cy="444551"/>
          </a:xfrm>
        </p:spPr>
        <p:txBody>
          <a:bodyPr/>
          <a:lstStyle/>
          <a:p>
            <a:r>
              <a:rPr lang="de-DE" dirty="0"/>
              <a:t>denen wir bauen</a:t>
            </a:r>
          </a:p>
        </p:txBody>
      </p:sp>
    </p:spTree>
    <p:extLst>
      <p:ext uri="{BB962C8B-B14F-4D97-AF65-F5344CB8AC3E}">
        <p14:creationId xmlns:p14="http://schemas.microsoft.com/office/powerpoint/2010/main" val="2379627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sind unsere Werte und Visionen?</a:t>
            </a:r>
          </a:p>
          <a:p>
            <a:r>
              <a:rPr lang="de-DE" dirty="0"/>
              <a:t>Was sind unsere Botschaften? </a:t>
            </a:r>
          </a:p>
          <a:p>
            <a:r>
              <a:rPr lang="de-DE" dirty="0"/>
              <a:t>Wo müssen wir aktiv werden?</a:t>
            </a:r>
          </a:p>
          <a:p>
            <a:r>
              <a:rPr lang="de-DE" dirty="0"/>
              <a:t>Wo können wir aktiv werden?</a:t>
            </a:r>
          </a:p>
          <a:p>
            <a:r>
              <a:rPr lang="de-DE" dirty="0"/>
              <a:t>Wer sind die handelnden Akteure?</a:t>
            </a:r>
          </a:p>
          <a:p>
            <a:r>
              <a:rPr lang="de-DE" dirty="0"/>
              <a:t>Was ist mit ihnen möglich?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36421" y="837698"/>
            <a:ext cx="2877976" cy="444551"/>
          </a:xfrm>
        </p:spPr>
        <p:txBody>
          <a:bodyPr/>
          <a:lstStyle/>
          <a:p>
            <a:r>
              <a:rPr lang="de-DE" dirty="0"/>
              <a:t>Überlegungen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5692" y="1210663"/>
            <a:ext cx="3275840" cy="444551"/>
          </a:xfrm>
        </p:spPr>
        <p:txBody>
          <a:bodyPr/>
          <a:lstStyle/>
          <a:p>
            <a:r>
              <a:rPr lang="de-DE" dirty="0"/>
              <a:t>BEVOR es los geht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6600056" y="2204865"/>
            <a:ext cx="4164410" cy="27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70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3200" dirty="0"/>
              <a:t>Nicht das Recht entscheidet, ob wir in einen Arbeitskampf ziehen, sondern unsere </a:t>
            </a:r>
            <a:r>
              <a:rPr lang="de-DE" sz="3200" b="1" dirty="0"/>
              <a:t>Organisationsmacht</a:t>
            </a:r>
            <a:r>
              <a:rPr lang="de-DE" sz="3200" dirty="0"/>
              <a:t>.</a:t>
            </a: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2148339" y="745140"/>
            <a:ext cx="3592081" cy="444551"/>
          </a:xfrm>
        </p:spPr>
        <p:txBody>
          <a:bodyPr/>
          <a:lstStyle/>
          <a:p>
            <a:r>
              <a:rPr lang="de-DE" dirty="0"/>
              <a:t>Exkurs: Arbeitskampf</a:t>
            </a:r>
          </a:p>
        </p:txBody>
      </p:sp>
    </p:spTree>
    <p:extLst>
      <p:ext uri="{BB962C8B-B14F-4D97-AF65-F5344CB8AC3E}">
        <p14:creationId xmlns:p14="http://schemas.microsoft.com/office/powerpoint/2010/main" val="387571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Wissen.</a:t>
            </a:r>
          </a:p>
          <a:p>
            <a:r>
              <a:rPr lang="de-DE" dirty="0"/>
              <a:t>Menschen.</a:t>
            </a:r>
          </a:p>
          <a:p>
            <a:r>
              <a:rPr lang="de-DE" dirty="0"/>
              <a:t>Verlässlichkeit.</a:t>
            </a:r>
          </a:p>
          <a:p>
            <a:r>
              <a:rPr lang="de-DE" dirty="0"/>
              <a:t>Vertrauen.</a:t>
            </a:r>
          </a:p>
          <a:p>
            <a:r>
              <a:rPr lang="de-DE" dirty="0"/>
              <a:t>Strategie.</a:t>
            </a:r>
          </a:p>
          <a:p>
            <a:r>
              <a:rPr lang="de-DE" dirty="0"/>
              <a:t>Gelegenheit.</a:t>
            </a:r>
          </a:p>
          <a:p>
            <a:r>
              <a:rPr lang="de-DE" dirty="0"/>
              <a:t>Sicherheit.</a:t>
            </a:r>
          </a:p>
          <a:p>
            <a:r>
              <a:rPr lang="de-DE" dirty="0"/>
              <a:t>Macht.</a:t>
            </a:r>
          </a:p>
          <a:p>
            <a:r>
              <a:rPr lang="de-DE" dirty="0"/>
              <a:t>Stärke.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2145332" y="679255"/>
            <a:ext cx="5039372" cy="444551"/>
          </a:xfrm>
        </p:spPr>
        <p:txBody>
          <a:bodyPr/>
          <a:lstStyle/>
          <a:p>
            <a:r>
              <a:rPr lang="de-DE" dirty="0"/>
              <a:t>Was sind die Voraussetzungen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770102" y="1167673"/>
            <a:ext cx="3983327" cy="444551"/>
          </a:xfrm>
        </p:spPr>
        <p:txBody>
          <a:bodyPr/>
          <a:lstStyle/>
          <a:p>
            <a:r>
              <a:rPr lang="de-DE" dirty="0"/>
              <a:t>für einen Arbeitskampf?</a:t>
            </a:r>
          </a:p>
        </p:txBody>
      </p:sp>
    </p:spTree>
    <p:extLst>
      <p:ext uri="{BB962C8B-B14F-4D97-AF65-F5344CB8AC3E}">
        <p14:creationId xmlns:p14="http://schemas.microsoft.com/office/powerpoint/2010/main" val="3678472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Uns aus dem Elend zu erlösen, </a:t>
            </a:r>
          </a:p>
          <a:p>
            <a:pPr marL="0" indent="0">
              <a:buNone/>
            </a:pPr>
            <a:r>
              <a:rPr lang="de-DE" dirty="0"/>
              <a:t>können wir nur selber tun…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Oder: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Unsere Lebens- und Arbeitsbedingungen </a:t>
            </a:r>
          </a:p>
          <a:p>
            <a:pPr marL="0" indent="0">
              <a:buNone/>
            </a:pPr>
            <a:r>
              <a:rPr lang="de-DE" dirty="0"/>
              <a:t>gestalten wir am besten selbst. Für uns alle.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492304" y="924040"/>
            <a:ext cx="3520372" cy="444551"/>
          </a:xfrm>
        </p:spPr>
        <p:txBody>
          <a:bodyPr/>
          <a:lstStyle/>
          <a:p>
            <a:r>
              <a:rPr lang="de-DE" dirty="0"/>
              <a:t>Seit über 150 Jahren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1137971" y="1312301"/>
            <a:ext cx="4677961" cy="444551"/>
          </a:xfrm>
        </p:spPr>
        <p:txBody>
          <a:bodyPr/>
          <a:lstStyle/>
          <a:p>
            <a:r>
              <a:rPr lang="de-DE" dirty="0"/>
              <a:t>konstant – das echte Leben.</a:t>
            </a:r>
          </a:p>
        </p:txBody>
      </p:sp>
      <p:pic>
        <p:nvPicPr>
          <p:cNvPr id="5" name="Inhaltsplatzhalter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1844824"/>
            <a:ext cx="4511487" cy="37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89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5400" y="1844824"/>
            <a:ext cx="10177131" cy="3960440"/>
          </a:xfrm>
        </p:spPr>
        <p:txBody>
          <a:bodyPr/>
          <a:lstStyle/>
          <a:p>
            <a:pPr fontAlgn="ctr"/>
            <a:endParaRPr lang="de-DE" dirty="0"/>
          </a:p>
          <a:p>
            <a:pPr fontAlgn="ctr"/>
            <a:r>
              <a:rPr lang="de-DE" dirty="0"/>
              <a:t>Welche gesellschaftlichen Megatrends seht ihr und welche Auswirkungen könnten diese Trends auf die Bauwirtschaft haben?</a:t>
            </a:r>
            <a:br>
              <a:rPr lang="de-DE" dirty="0"/>
            </a:br>
            <a:endParaRPr lang="de-DE" dirty="0"/>
          </a:p>
          <a:p>
            <a:pPr fontAlgn="ctr"/>
            <a:r>
              <a:rPr lang="de-DE" dirty="0"/>
              <a:t>Was zeichnet attraktive Branchen heute aus und wie sieht es wohl in zehn Jahren aus? Wo muss der Bau nachbessern?</a:t>
            </a:r>
            <a:br>
              <a:rPr lang="de-DE" dirty="0"/>
            </a:br>
            <a:endParaRPr lang="de-DE" dirty="0"/>
          </a:p>
          <a:p>
            <a:pPr fontAlgn="ctr"/>
            <a:r>
              <a:rPr lang="de-DE" dirty="0"/>
              <a:t>Welche Rolle können Tarifverträge spielen, um künftige gesellschaftliche Trends rechtzeitig aufzunehmen und ihnen gerecht zu werden?</a:t>
            </a:r>
            <a:br>
              <a:rPr lang="de-DE" dirty="0"/>
            </a:br>
            <a:endParaRPr lang="de-DE" dirty="0"/>
          </a:p>
          <a:p>
            <a:pPr fontAlgn="ctr"/>
            <a:r>
              <a:rPr lang="de-DE" dirty="0"/>
              <a:t>An welche Grenzen stoßen die Tarifvertragsparteien?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48697" y="787950"/>
            <a:ext cx="5276243" cy="444551"/>
          </a:xfrm>
        </p:spPr>
        <p:txBody>
          <a:bodyPr/>
          <a:lstStyle/>
          <a:p>
            <a:r>
              <a:rPr lang="de-DE" dirty="0"/>
              <a:t>Arbeitsgruppenphase</a:t>
            </a:r>
          </a:p>
        </p:txBody>
      </p:sp>
    </p:spTree>
    <p:extLst>
      <p:ext uri="{BB962C8B-B14F-4D97-AF65-F5344CB8AC3E}">
        <p14:creationId xmlns:p14="http://schemas.microsoft.com/office/powerpoint/2010/main" val="2630598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91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E5BD8A1-FA79-1641-B310-D4A48D0DBE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F13FB7-6A4F-456E-83DF-01F326054FE9}" type="slidenum">
              <a:rPr lang="de-DE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4</a:t>
            </a:fld>
            <a:endParaRPr lang="de-DE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568EE5-D198-3746-AD7A-D44A6B499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Arbeit am Bau muss sich lohnen.</a:t>
            </a:r>
          </a:p>
          <a:p>
            <a:r>
              <a:rPr lang="de-DE" dirty="0"/>
              <a:t>Arbeit am Bau muss familienfreundlich sein.</a:t>
            </a:r>
          </a:p>
          <a:p>
            <a:r>
              <a:rPr lang="de-DE" dirty="0"/>
              <a:t>Arbeitsbedingungen am Bau müssen sicher und gesund sein.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CA96C6-699A-B040-BDA3-3D8D70E9C5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 rot="21286569">
            <a:off x="2148934" y="758198"/>
            <a:ext cx="3305245" cy="444551"/>
          </a:xfrm>
        </p:spPr>
        <p:txBody>
          <a:bodyPr/>
          <a:lstStyle/>
          <a:p>
            <a:r>
              <a:rPr lang="de-DE" dirty="0"/>
              <a:t>Unsere Visionen für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8DD25C5-D838-9D46-A260-BC20107F2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286569">
            <a:off x="3207211" y="1174202"/>
            <a:ext cx="2966289" cy="444551"/>
          </a:xfrm>
        </p:spPr>
        <p:txBody>
          <a:bodyPr/>
          <a:lstStyle/>
          <a:p>
            <a:r>
              <a:rPr lang="de-DE"/>
              <a:t>die Bauwirtschaft</a:t>
            </a:r>
          </a:p>
        </p:txBody>
      </p:sp>
    </p:spTree>
    <p:extLst>
      <p:ext uri="{BB962C8B-B14F-4D97-AF65-F5344CB8AC3E}">
        <p14:creationId xmlns:p14="http://schemas.microsoft.com/office/powerpoint/2010/main" val="351147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147675"/>
              </p:ext>
            </p:extLst>
          </p:nvPr>
        </p:nvGraphicFramePr>
        <p:xfrm>
          <a:off x="1343470" y="2132860"/>
          <a:ext cx="8136906" cy="4116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Bundesgebiet gesamt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31.12.2021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 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Berufsgruppen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Gesamt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davon weiblich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Anteil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in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Sparte Ausbau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13.723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424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3,1 %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Sparte Hochbau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11.410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134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1,2 %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Sparte Tiefbau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8.398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  54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0,64 %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Sonstige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4.228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141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3,3 %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Kaufmännische Ausbildung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2.558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1.555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60,8 %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Technische Ausbildung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1.252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433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34,6 %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Sparte duales Studium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    881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97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11 %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0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Gesamtsumme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42.450</a:t>
                      </a:r>
                      <a:endParaRPr lang="de-D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2.838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6,7 %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Frauen als Pionierinnen von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1621897" y="1185928"/>
            <a:ext cx="5064519" cy="444551"/>
          </a:xfrm>
        </p:spPr>
        <p:txBody>
          <a:bodyPr/>
          <a:lstStyle/>
          <a:p>
            <a:r>
              <a:rPr lang="de-DE" dirty="0"/>
              <a:t>Innovationen – auch am Bau?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3913" y="3043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48128" y="116632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Berufsgruppenstatistik SOKA-BAU, Stand 31.12.2021</a:t>
            </a:r>
          </a:p>
        </p:txBody>
      </p:sp>
    </p:spTree>
    <p:extLst>
      <p:ext uri="{BB962C8B-B14F-4D97-AF65-F5344CB8AC3E}">
        <p14:creationId xmlns:p14="http://schemas.microsoft.com/office/powerpoint/2010/main" val="265812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Auswirkungen auf Produktion – auch in der Bauwirtschaft</a:t>
            </a:r>
          </a:p>
          <a:p>
            <a:pPr lvl="1"/>
            <a:r>
              <a:rPr lang="de-DE" dirty="0"/>
              <a:t>Einsatz von alternativen bzw. recycelten Baustoffen</a:t>
            </a:r>
          </a:p>
          <a:p>
            <a:pPr lvl="1"/>
            <a:r>
              <a:rPr lang="de-DE" dirty="0"/>
              <a:t>Blick auf Gebäudezyklus verändert sich</a:t>
            </a:r>
          </a:p>
          <a:p>
            <a:r>
              <a:rPr lang="de-DE" dirty="0"/>
              <a:t>Einflussfaktoren</a:t>
            </a:r>
          </a:p>
          <a:p>
            <a:pPr lvl="1"/>
            <a:r>
              <a:rPr lang="de-DE" dirty="0"/>
              <a:t>Was will der Kunde? Ist er bereit dafür (mehr) zu zahlen?</a:t>
            </a:r>
          </a:p>
          <a:p>
            <a:pPr lvl="1"/>
            <a:r>
              <a:rPr lang="de-DE" dirty="0"/>
              <a:t>Welche Möglichkeiten und Innovationen bietet die Baustoffindustrie?</a:t>
            </a:r>
          </a:p>
          <a:p>
            <a:pPr lvl="1"/>
            <a:r>
              <a:rPr lang="de-DE" dirty="0"/>
              <a:t>Welche Bau-Firmen können dies umsetzen?</a:t>
            </a:r>
          </a:p>
          <a:p>
            <a:r>
              <a:rPr lang="de-DE" dirty="0"/>
              <a:t>Auswirkungen auf die Branche</a:t>
            </a:r>
          </a:p>
          <a:p>
            <a:pPr lvl="1"/>
            <a:r>
              <a:rPr lang="de-DE" dirty="0"/>
              <a:t>Marktbereinigung</a:t>
            </a:r>
          </a:p>
          <a:p>
            <a:pPr lvl="1"/>
            <a:r>
              <a:rPr lang="de-DE" dirty="0"/>
              <a:t>Neue Anforderungen an Aus- und Weiterbildung </a:t>
            </a:r>
            <a:br>
              <a:rPr lang="de-DE" dirty="0"/>
            </a:br>
            <a:r>
              <a:rPr lang="de-DE" dirty="0"/>
              <a:t>(vgl. aktuelles Neuordnungsverfahren für Bau-Berufe)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30219" y="701767"/>
            <a:ext cx="5863935" cy="444551"/>
          </a:xfrm>
        </p:spPr>
        <p:txBody>
          <a:bodyPr/>
          <a:lstStyle/>
          <a:p>
            <a:r>
              <a:rPr lang="de-DE" dirty="0"/>
              <a:t>Steigendes Umweltbewusstsein als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1616" y="1121329"/>
            <a:ext cx="5238205" cy="444551"/>
          </a:xfrm>
        </p:spPr>
        <p:txBody>
          <a:bodyPr/>
          <a:lstStyle/>
          <a:p>
            <a:r>
              <a:rPr lang="de-DE" dirty="0"/>
              <a:t>gesellschaftlicher Mega-Trend</a:t>
            </a:r>
          </a:p>
        </p:txBody>
      </p:sp>
    </p:spTree>
    <p:extLst>
      <p:ext uri="{BB962C8B-B14F-4D97-AF65-F5344CB8AC3E}">
        <p14:creationId xmlns:p14="http://schemas.microsoft.com/office/powerpoint/2010/main" val="156869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Ausbildungssituation</a:t>
            </a:r>
          </a:p>
          <a:p>
            <a:pPr lvl="1"/>
            <a:r>
              <a:rPr lang="de-DE" dirty="0"/>
              <a:t>Zahl der Bau-Azubis in den vergangenen Jahren wieder gestiegen, reicht aber nicht, um Branchenbedarf zu decken.</a:t>
            </a:r>
          </a:p>
          <a:p>
            <a:pPr lvl="1"/>
            <a:r>
              <a:rPr lang="de-DE" dirty="0"/>
              <a:t>Abwanderung von Fachkräften in andere Branchen, teilweise für immer.</a:t>
            </a:r>
          </a:p>
          <a:p>
            <a:pPr lvl="1"/>
            <a:r>
              <a:rPr lang="de-DE" dirty="0"/>
              <a:t>Hohe Zahl von </a:t>
            </a:r>
            <a:r>
              <a:rPr lang="de-DE" dirty="0" err="1"/>
              <a:t>Rentern</a:t>
            </a:r>
            <a:r>
              <a:rPr lang="de-DE" dirty="0"/>
              <a:t>*innen in den nächsten Jahren.</a:t>
            </a:r>
          </a:p>
          <a:p>
            <a:r>
              <a:rPr lang="de-DE" dirty="0"/>
              <a:t>Zahl der Entsendebeschäftigten in den zurückliegenden Jahren stabil</a:t>
            </a:r>
          </a:p>
          <a:p>
            <a:pPr lvl="1"/>
            <a:r>
              <a:rPr lang="de-DE" dirty="0"/>
              <a:t>Nachfrage in Entsendeländern hat zugenommen.</a:t>
            </a:r>
          </a:p>
          <a:p>
            <a:pPr lvl="1"/>
            <a:r>
              <a:rPr lang="de-DE" dirty="0"/>
              <a:t>Frage, ob Entsendebeschäftigte in Stammbelegschaften übernommen werden.</a:t>
            </a:r>
          </a:p>
          <a:p>
            <a:r>
              <a:rPr lang="de-DE" dirty="0"/>
              <a:t>Arbeitgeber haben Fachkräftezuwanderung als Thema erkannt.</a:t>
            </a:r>
          </a:p>
          <a:p>
            <a:pPr lvl="1"/>
            <a:r>
              <a:rPr lang="de-DE" dirty="0"/>
              <a:t>Zuwanderung alleine wird für keine Trendwende sorgen.</a:t>
            </a:r>
          </a:p>
          <a:p>
            <a:pPr lvl="1"/>
            <a:r>
              <a:rPr lang="de-DE" dirty="0"/>
              <a:t>Verweigerung beim Mindestlohn führt zur Frage nach Ziel der Zuwanderung.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29474" y="685445"/>
            <a:ext cx="6222480" cy="444551"/>
          </a:xfrm>
        </p:spPr>
        <p:txBody>
          <a:bodyPr/>
          <a:lstStyle/>
          <a:p>
            <a:r>
              <a:rPr lang="de-DE" dirty="0"/>
              <a:t>Fachkräftebedarf und Globalisierung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 rot="21286569">
            <a:off x="2241305" y="1114502"/>
            <a:ext cx="5388179" cy="444551"/>
          </a:xfrm>
        </p:spPr>
        <p:txBody>
          <a:bodyPr/>
          <a:lstStyle/>
          <a:p>
            <a:r>
              <a:rPr lang="de-DE" dirty="0"/>
              <a:t>als anhaltende Mega-Trends</a:t>
            </a:r>
          </a:p>
        </p:txBody>
      </p:sp>
    </p:spTree>
    <p:extLst>
      <p:ext uri="{BB962C8B-B14F-4D97-AF65-F5344CB8AC3E}">
        <p14:creationId xmlns:p14="http://schemas.microsoft.com/office/powerpoint/2010/main" val="327433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Gesundheit nicht nur im Privatleben, sondern auch im betrieblichen Kontext.</a:t>
            </a:r>
          </a:p>
          <a:p>
            <a:pPr lvl="1"/>
            <a:r>
              <a:rPr lang="de-DE" dirty="0"/>
              <a:t>Angebote für Fitnessstudios oder Ernährungsberatung durch Arbeitgeber</a:t>
            </a:r>
          </a:p>
          <a:p>
            <a:pPr lvl="1"/>
            <a:r>
              <a:rPr lang="de-DE" dirty="0"/>
              <a:t>Paradox: Arbeits- und Gesundheitsschutz gleichzeitig kaum Thema</a:t>
            </a:r>
          </a:p>
          <a:p>
            <a:r>
              <a:rPr lang="de-DE" dirty="0"/>
              <a:t>Pandemie hat Rolle des betrieblichen Arbeits- und Gesundheitsschutzes neu belebt.</a:t>
            </a:r>
          </a:p>
          <a:p>
            <a:pPr lvl="1"/>
            <a:r>
              <a:rPr lang="de-DE" dirty="0"/>
              <a:t>Schutzmaßnahmen auf Baustellen</a:t>
            </a:r>
          </a:p>
          <a:p>
            <a:pPr lvl="1"/>
            <a:r>
              <a:rPr lang="de-DE" dirty="0"/>
              <a:t>Umsetzungsfragen für Homeoffice</a:t>
            </a:r>
          </a:p>
          <a:p>
            <a:r>
              <a:rPr lang="de-DE" dirty="0"/>
              <a:t>Präventionsangebote und Sensibilisierung für betriebliche Umsetzung wichtig.</a:t>
            </a:r>
          </a:p>
          <a:p>
            <a:r>
              <a:rPr lang="de-DE" dirty="0"/>
              <a:t>Entgrenzung der Arbeitszeiten hat dauerhafte Auswirkungen.</a:t>
            </a:r>
          </a:p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Neuer Trend: Gestiegenes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Gesundheitsbewusstsein</a:t>
            </a:r>
          </a:p>
        </p:txBody>
      </p:sp>
    </p:spTree>
    <p:extLst>
      <p:ext uri="{BB962C8B-B14F-4D97-AF65-F5344CB8AC3E}">
        <p14:creationId xmlns:p14="http://schemas.microsoft.com/office/powerpoint/2010/main" val="48819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Tarifpolitische Forderungen als Ausdruck von gesellschaftlichen Entwicklungen, z.B. </a:t>
            </a:r>
          </a:p>
          <a:p>
            <a:pPr lvl="1"/>
            <a:r>
              <a:rPr lang="de-DE" dirty="0"/>
              <a:t>8-Stunden-Tag </a:t>
            </a:r>
          </a:p>
          <a:p>
            <a:pPr lvl="1"/>
            <a:r>
              <a:rPr lang="de-DE" dirty="0"/>
              <a:t>30 Tage Urlaub </a:t>
            </a:r>
          </a:p>
          <a:p>
            <a:pPr lvl="1"/>
            <a:r>
              <a:rPr lang="de-DE" dirty="0"/>
              <a:t>Wegezeitentschädigung</a:t>
            </a:r>
          </a:p>
          <a:p>
            <a:pPr lvl="1"/>
            <a:r>
              <a:rPr lang="de-DE" dirty="0"/>
              <a:t>Aus- und Weiterbildung</a:t>
            </a:r>
          </a:p>
          <a:p>
            <a:pPr lvl="1"/>
            <a:r>
              <a:rPr lang="de-DE" dirty="0"/>
              <a:t>(Mindest-)Löhne </a:t>
            </a:r>
          </a:p>
          <a:p>
            <a:pPr lvl="1"/>
            <a:r>
              <a:rPr lang="de-DE" dirty="0"/>
              <a:t>Altersvorsorge </a:t>
            </a:r>
          </a:p>
          <a:p>
            <a:r>
              <a:rPr lang="de-DE" dirty="0"/>
              <a:t>Durch Tarifverträge werden Visionen und gesellschaftliche Entwicklungen an die Realität der Branche angepasst – und umgekehrt.</a:t>
            </a:r>
          </a:p>
          <a:p>
            <a:r>
              <a:rPr lang="de-DE" dirty="0"/>
              <a:t>Tarifpolitische Lösungen der Bauwirtschaft wurden seit Bestehen der Bundesrepublik durch Politik und Wissenschaft flankiert (vgl. </a:t>
            </a:r>
            <a:r>
              <a:rPr lang="de-DE" dirty="0" err="1"/>
              <a:t>SoKa-SiG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 rot="21286569">
            <a:off x="830991" y="718686"/>
            <a:ext cx="5492277" cy="444551"/>
          </a:xfrm>
        </p:spPr>
        <p:txBody>
          <a:bodyPr/>
          <a:lstStyle/>
          <a:p>
            <a:r>
              <a:rPr lang="de-DE" dirty="0"/>
              <a:t>Gesellschaftliche Transformation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beeinflusst Tarifpolitik</a:t>
            </a:r>
          </a:p>
        </p:txBody>
      </p:sp>
    </p:spTree>
    <p:extLst>
      <p:ext uri="{BB962C8B-B14F-4D97-AF65-F5344CB8AC3E}">
        <p14:creationId xmlns:p14="http://schemas.microsoft.com/office/powerpoint/2010/main" val="317502546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1914</Words>
  <Application>Microsoft Office PowerPoint</Application>
  <PresentationFormat>Breitbild</PresentationFormat>
  <Paragraphs>331</Paragraphs>
  <Slides>35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Calibri</vt:lpstr>
      <vt:lpstr>Symbol</vt:lpstr>
      <vt:lpstr>Wingdings</vt:lpstr>
      <vt:lpstr>Titelmaster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Gesellschaft fuer Vermoegensverwaltung der BAU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Herbert Thorsten</dc:creator>
  <cp:lastModifiedBy>Kaja Liesegang</cp:lastModifiedBy>
  <cp:revision>273</cp:revision>
  <cp:lastPrinted>2022-10-24T14:03:04Z</cp:lastPrinted>
  <dcterms:created xsi:type="dcterms:W3CDTF">2014-07-23T06:07:44Z</dcterms:created>
  <dcterms:modified xsi:type="dcterms:W3CDTF">2022-10-25T19:48:42Z</dcterms:modified>
</cp:coreProperties>
</file>