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9" r:id="rId6"/>
    <p:sldId id="270" r:id="rId7"/>
    <p:sldId id="272" r:id="rId8"/>
    <p:sldId id="259" r:id="rId9"/>
    <p:sldId id="267" r:id="rId10"/>
    <p:sldId id="260" r:id="rId11"/>
    <p:sldId id="261" r:id="rId12"/>
    <p:sldId id="264" r:id="rId13"/>
    <p:sldId id="266" r:id="rId14"/>
    <p:sldId id="273" r:id="rId15"/>
    <p:sldId id="268" r:id="rId16"/>
    <p:sldId id="262" r:id="rId17"/>
    <p:sldId id="263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5"/>
    <p:restoredTop sz="94694"/>
  </p:normalViewPr>
  <p:slideViewPr>
    <p:cSldViewPr snapToGrid="0" snapToObjects="1">
      <p:cViewPr varScale="1">
        <p:scale>
          <a:sx n="199" d="100"/>
          <a:sy n="199" d="100"/>
        </p:scale>
        <p:origin x="19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C5C3B-C564-0849-B56E-937B03DA4D66}" type="doc">
      <dgm:prSet loTypeId="urn:microsoft.com/office/officeart/2005/8/layout/matrix3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B467ADF-3D2B-734A-980F-3A41A7129E5F}">
      <dgm:prSet phldrT="[Text]"/>
      <dgm:spPr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/>
            <a:t>Vertraulich-</a:t>
          </a:r>
          <a:r>
            <a:rPr lang="de-DE" dirty="0" err="1"/>
            <a:t>keit</a:t>
          </a:r>
          <a:endParaRPr lang="de-DE" dirty="0"/>
        </a:p>
      </dgm:t>
    </dgm:pt>
    <dgm:pt modelId="{0368EA67-2810-054A-A0FB-C352E3E3026E}" type="parTrans" cxnId="{8834D48F-0109-8141-A7B6-7D46DA282C87}">
      <dgm:prSet/>
      <dgm:spPr/>
      <dgm:t>
        <a:bodyPr/>
        <a:lstStyle/>
        <a:p>
          <a:endParaRPr lang="de-DE"/>
        </a:p>
      </dgm:t>
    </dgm:pt>
    <dgm:pt modelId="{D9406581-42B1-3C45-8785-CD104DD70CFB}" type="sibTrans" cxnId="{8834D48F-0109-8141-A7B6-7D46DA282C87}">
      <dgm:prSet/>
      <dgm:spPr/>
      <dgm:t>
        <a:bodyPr/>
        <a:lstStyle/>
        <a:p>
          <a:endParaRPr lang="de-DE"/>
        </a:p>
      </dgm:t>
    </dgm:pt>
    <dgm:pt modelId="{18C16717-D015-BD4C-9728-1B40BC213E41}">
      <dgm:prSet phldrT="[Text]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/>
            <a:t>Integrität</a:t>
          </a:r>
        </a:p>
      </dgm:t>
    </dgm:pt>
    <dgm:pt modelId="{143408E2-07C2-FA46-9A34-F243C0D59C49}" type="parTrans" cxnId="{E73DD228-B439-D944-BA7C-BB330BF0051B}">
      <dgm:prSet/>
      <dgm:spPr/>
      <dgm:t>
        <a:bodyPr/>
        <a:lstStyle/>
        <a:p>
          <a:endParaRPr lang="de-DE"/>
        </a:p>
      </dgm:t>
    </dgm:pt>
    <dgm:pt modelId="{B52C88A8-CF85-4D45-B1B3-EBDF6A1438C1}" type="sibTrans" cxnId="{E73DD228-B439-D944-BA7C-BB330BF0051B}">
      <dgm:prSet/>
      <dgm:spPr/>
      <dgm:t>
        <a:bodyPr/>
        <a:lstStyle/>
        <a:p>
          <a:endParaRPr lang="de-DE"/>
        </a:p>
      </dgm:t>
    </dgm:pt>
    <dgm:pt modelId="{9B53CE38-8E46-5D40-BBFB-0CB96EA3C7F2}">
      <dgm:prSet phldrT="[Text]"/>
      <dgm:spPr>
        <a:gradFill flip="none" rotWithShape="0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 err="1"/>
            <a:t>Authenti-zität</a:t>
          </a:r>
          <a:endParaRPr lang="de-DE" dirty="0"/>
        </a:p>
      </dgm:t>
    </dgm:pt>
    <dgm:pt modelId="{BC388E5F-F190-2949-9D2F-F3599343CDC6}" type="parTrans" cxnId="{8095BA38-CEF1-1E4F-A5F4-4A0B71225A83}">
      <dgm:prSet/>
      <dgm:spPr/>
      <dgm:t>
        <a:bodyPr/>
        <a:lstStyle/>
        <a:p>
          <a:endParaRPr lang="de-DE"/>
        </a:p>
      </dgm:t>
    </dgm:pt>
    <dgm:pt modelId="{83F0FB15-301B-6047-98C2-1D4483F0E8D5}" type="sibTrans" cxnId="{8095BA38-CEF1-1E4F-A5F4-4A0B71225A83}">
      <dgm:prSet/>
      <dgm:spPr/>
      <dgm:t>
        <a:bodyPr/>
        <a:lstStyle/>
        <a:p>
          <a:endParaRPr lang="de-DE"/>
        </a:p>
      </dgm:t>
    </dgm:pt>
    <dgm:pt modelId="{061AA765-9A6E-434F-A8E2-B11E6CAF4B98}">
      <dgm:prSet phldrT="[Text]"/>
      <dgm:spPr>
        <a:gradFill flip="none" rotWithShape="0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/>
            <a:t>Verbindlich-</a:t>
          </a:r>
          <a:r>
            <a:rPr lang="de-DE" dirty="0" err="1"/>
            <a:t>keit</a:t>
          </a:r>
          <a:endParaRPr lang="de-DE" dirty="0"/>
        </a:p>
      </dgm:t>
    </dgm:pt>
    <dgm:pt modelId="{3D21B825-43AC-C245-A713-A5586DE4E74E}" type="parTrans" cxnId="{87C48829-BAF0-9C49-946D-5F11A7B77514}">
      <dgm:prSet/>
      <dgm:spPr/>
      <dgm:t>
        <a:bodyPr/>
        <a:lstStyle/>
        <a:p>
          <a:endParaRPr lang="de-DE"/>
        </a:p>
      </dgm:t>
    </dgm:pt>
    <dgm:pt modelId="{87D54E05-5892-D544-9DC0-B119776C3A58}" type="sibTrans" cxnId="{87C48829-BAF0-9C49-946D-5F11A7B77514}">
      <dgm:prSet/>
      <dgm:spPr/>
      <dgm:t>
        <a:bodyPr/>
        <a:lstStyle/>
        <a:p>
          <a:endParaRPr lang="de-DE"/>
        </a:p>
      </dgm:t>
    </dgm:pt>
    <dgm:pt modelId="{94A04E5D-45F6-8446-9E2A-F037B679B493}" type="pres">
      <dgm:prSet presAssocID="{8A8C5C3B-C564-0849-B56E-937B03DA4D66}" presName="matrix" presStyleCnt="0">
        <dgm:presLayoutVars>
          <dgm:chMax val="1"/>
          <dgm:dir/>
          <dgm:resizeHandles val="exact"/>
        </dgm:presLayoutVars>
      </dgm:prSet>
      <dgm:spPr/>
    </dgm:pt>
    <dgm:pt modelId="{2C347716-5D1C-C741-8252-6F93439110CC}" type="pres">
      <dgm:prSet presAssocID="{8A8C5C3B-C564-0849-B56E-937B03DA4D66}" presName="diamond" presStyleLbl="bgShp" presStyleIdx="0" presStyleCnt="1"/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</dgm:spPr>
    </dgm:pt>
    <dgm:pt modelId="{E6D531CC-15BC-3C4B-8A73-9A5B4F4F181F}" type="pres">
      <dgm:prSet presAssocID="{8A8C5C3B-C564-0849-B56E-937B03DA4D6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E7FF087-D431-B14A-850E-26B94B0B0D19}" type="pres">
      <dgm:prSet presAssocID="{8A8C5C3B-C564-0849-B56E-937B03DA4D6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66B7EAA-354F-E44A-B8D9-88B59196AEA2}" type="pres">
      <dgm:prSet presAssocID="{8A8C5C3B-C564-0849-B56E-937B03DA4D6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44E9709-1015-514F-A1F3-9EC6E4EBE2FB}" type="pres">
      <dgm:prSet presAssocID="{8A8C5C3B-C564-0849-B56E-937B03DA4D6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B4E1E01-02C6-5D45-B45A-4694F124D9BC}" type="presOf" srcId="{3B467ADF-3D2B-734A-980F-3A41A7129E5F}" destId="{E6D531CC-15BC-3C4B-8A73-9A5B4F4F181F}" srcOrd="0" destOrd="0" presId="urn:microsoft.com/office/officeart/2005/8/layout/matrix3"/>
    <dgm:cxn modelId="{C4F2940F-308F-934C-BC67-200E4F5E09EF}" type="presOf" srcId="{18C16717-D015-BD4C-9728-1B40BC213E41}" destId="{6E7FF087-D431-B14A-850E-26B94B0B0D19}" srcOrd="0" destOrd="0" presId="urn:microsoft.com/office/officeart/2005/8/layout/matrix3"/>
    <dgm:cxn modelId="{E73DD228-B439-D944-BA7C-BB330BF0051B}" srcId="{8A8C5C3B-C564-0849-B56E-937B03DA4D66}" destId="{18C16717-D015-BD4C-9728-1B40BC213E41}" srcOrd="1" destOrd="0" parTransId="{143408E2-07C2-FA46-9A34-F243C0D59C49}" sibTransId="{B52C88A8-CF85-4D45-B1B3-EBDF6A1438C1}"/>
    <dgm:cxn modelId="{87C48829-BAF0-9C49-946D-5F11A7B77514}" srcId="{8A8C5C3B-C564-0849-B56E-937B03DA4D66}" destId="{061AA765-9A6E-434F-A8E2-B11E6CAF4B98}" srcOrd="3" destOrd="0" parTransId="{3D21B825-43AC-C245-A713-A5586DE4E74E}" sibTransId="{87D54E05-5892-D544-9DC0-B119776C3A58}"/>
    <dgm:cxn modelId="{003F7730-941E-F443-9911-14FA744D2861}" type="presOf" srcId="{8A8C5C3B-C564-0849-B56E-937B03DA4D66}" destId="{94A04E5D-45F6-8446-9E2A-F037B679B493}" srcOrd="0" destOrd="0" presId="urn:microsoft.com/office/officeart/2005/8/layout/matrix3"/>
    <dgm:cxn modelId="{8095BA38-CEF1-1E4F-A5F4-4A0B71225A83}" srcId="{8A8C5C3B-C564-0849-B56E-937B03DA4D66}" destId="{9B53CE38-8E46-5D40-BBFB-0CB96EA3C7F2}" srcOrd="2" destOrd="0" parTransId="{BC388E5F-F190-2949-9D2F-F3599343CDC6}" sibTransId="{83F0FB15-301B-6047-98C2-1D4483F0E8D5}"/>
    <dgm:cxn modelId="{8834D48F-0109-8141-A7B6-7D46DA282C87}" srcId="{8A8C5C3B-C564-0849-B56E-937B03DA4D66}" destId="{3B467ADF-3D2B-734A-980F-3A41A7129E5F}" srcOrd="0" destOrd="0" parTransId="{0368EA67-2810-054A-A0FB-C352E3E3026E}" sibTransId="{D9406581-42B1-3C45-8785-CD104DD70CFB}"/>
    <dgm:cxn modelId="{2CA3DCB3-1B2E-494C-A1E1-A192F63F4A91}" type="presOf" srcId="{061AA765-9A6E-434F-A8E2-B11E6CAF4B98}" destId="{444E9709-1015-514F-A1F3-9EC6E4EBE2FB}" srcOrd="0" destOrd="0" presId="urn:microsoft.com/office/officeart/2005/8/layout/matrix3"/>
    <dgm:cxn modelId="{A5C064E2-0ED8-BC40-8302-52F0FA9636FA}" type="presOf" srcId="{9B53CE38-8E46-5D40-BBFB-0CB96EA3C7F2}" destId="{766B7EAA-354F-E44A-B8D9-88B59196AEA2}" srcOrd="0" destOrd="0" presId="urn:microsoft.com/office/officeart/2005/8/layout/matrix3"/>
    <dgm:cxn modelId="{BDDB6C87-88D1-7C4C-B0DC-00117590F20E}" type="presParOf" srcId="{94A04E5D-45F6-8446-9E2A-F037B679B493}" destId="{2C347716-5D1C-C741-8252-6F93439110CC}" srcOrd="0" destOrd="0" presId="urn:microsoft.com/office/officeart/2005/8/layout/matrix3"/>
    <dgm:cxn modelId="{08B5D054-FC54-D849-A8F6-1C36A4C8FA19}" type="presParOf" srcId="{94A04E5D-45F6-8446-9E2A-F037B679B493}" destId="{E6D531CC-15BC-3C4B-8A73-9A5B4F4F181F}" srcOrd="1" destOrd="0" presId="urn:microsoft.com/office/officeart/2005/8/layout/matrix3"/>
    <dgm:cxn modelId="{E13F6594-4CE9-3248-A8AA-64C2C75C7A17}" type="presParOf" srcId="{94A04E5D-45F6-8446-9E2A-F037B679B493}" destId="{6E7FF087-D431-B14A-850E-26B94B0B0D19}" srcOrd="2" destOrd="0" presId="urn:microsoft.com/office/officeart/2005/8/layout/matrix3"/>
    <dgm:cxn modelId="{A9D53367-5E9F-3245-A03A-45D00D0161BB}" type="presParOf" srcId="{94A04E5D-45F6-8446-9E2A-F037B679B493}" destId="{766B7EAA-354F-E44A-B8D9-88B59196AEA2}" srcOrd="3" destOrd="0" presId="urn:microsoft.com/office/officeart/2005/8/layout/matrix3"/>
    <dgm:cxn modelId="{79069A27-9854-8946-BC39-06DB33E951E6}" type="presParOf" srcId="{94A04E5D-45F6-8446-9E2A-F037B679B493}" destId="{444E9709-1015-514F-A1F3-9EC6E4EBE2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47716-5D1C-C741-8252-6F93439110CC}">
      <dsp:nvSpPr>
        <dsp:cNvPr id="0" name=""/>
        <dsp:cNvSpPr/>
      </dsp:nvSpPr>
      <dsp:spPr>
        <a:xfrm>
          <a:off x="628926" y="0"/>
          <a:ext cx="3512930" cy="3512930"/>
        </a:xfrm>
        <a:prstGeom prst="diamond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D531CC-15BC-3C4B-8A73-9A5B4F4F181F}">
      <dsp:nvSpPr>
        <dsp:cNvPr id="0" name=""/>
        <dsp:cNvSpPr/>
      </dsp:nvSpPr>
      <dsp:spPr>
        <a:xfrm>
          <a:off x="962654" y="33372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Vertraulich-</a:t>
          </a:r>
          <a:r>
            <a:rPr lang="de-DE" sz="1700" kern="1200" dirty="0" err="1"/>
            <a:t>keit</a:t>
          </a:r>
          <a:endParaRPr lang="de-DE" sz="1700" kern="1200" dirty="0"/>
        </a:p>
      </dsp:txBody>
      <dsp:txXfrm>
        <a:off x="1029534" y="400608"/>
        <a:ext cx="1236282" cy="1236282"/>
      </dsp:txXfrm>
    </dsp:sp>
    <dsp:sp modelId="{6E7FF087-D431-B14A-850E-26B94B0B0D19}">
      <dsp:nvSpPr>
        <dsp:cNvPr id="0" name=""/>
        <dsp:cNvSpPr/>
      </dsp:nvSpPr>
      <dsp:spPr>
        <a:xfrm>
          <a:off x="2438085" y="33372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Integrität</a:t>
          </a:r>
        </a:p>
      </dsp:txBody>
      <dsp:txXfrm>
        <a:off x="2504965" y="400608"/>
        <a:ext cx="1236282" cy="1236282"/>
      </dsp:txXfrm>
    </dsp:sp>
    <dsp:sp modelId="{766B7EAA-354F-E44A-B8D9-88B59196AEA2}">
      <dsp:nvSpPr>
        <dsp:cNvPr id="0" name=""/>
        <dsp:cNvSpPr/>
      </dsp:nvSpPr>
      <dsp:spPr>
        <a:xfrm>
          <a:off x="962654" y="180915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/>
            <a:t>Authenti-zität</a:t>
          </a:r>
          <a:endParaRPr lang="de-DE" sz="1700" kern="1200" dirty="0"/>
        </a:p>
      </dsp:txBody>
      <dsp:txXfrm>
        <a:off x="1029534" y="1876038"/>
        <a:ext cx="1236282" cy="1236282"/>
      </dsp:txXfrm>
    </dsp:sp>
    <dsp:sp modelId="{444E9709-1015-514F-A1F3-9EC6E4EBE2FB}">
      <dsp:nvSpPr>
        <dsp:cNvPr id="0" name=""/>
        <dsp:cNvSpPr/>
      </dsp:nvSpPr>
      <dsp:spPr>
        <a:xfrm>
          <a:off x="2438085" y="180915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Verbindlich-</a:t>
          </a:r>
          <a:r>
            <a:rPr lang="de-DE" sz="1700" kern="1200" dirty="0" err="1"/>
            <a:t>keit</a:t>
          </a:r>
          <a:endParaRPr lang="de-DE" sz="1700" kern="1200" dirty="0"/>
        </a:p>
      </dsp:txBody>
      <dsp:txXfrm>
        <a:off x="2504965" y="1876038"/>
        <a:ext cx="1236282" cy="1236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46150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r>
              <a:rPr lang="de-D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endParaRPr lang="de-DE" sz="20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600"/>
          </a:p>
          <a:p>
            <a:pPr algn="l">
              <a:spcBef>
                <a:spcPct val="50000"/>
              </a:spcBef>
              <a:defRPr/>
            </a:pPr>
            <a:endParaRPr lang="en-US" sz="60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468313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323850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395288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-36512" y="2997200"/>
            <a:ext cx="9217024" cy="1023357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24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-36512" y="299720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-36512" y="4020557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907704" y="3148515"/>
            <a:ext cx="5040560" cy="496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spc="3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Fügen Sie hier einen Titel ein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517698"/>
            <a:ext cx="8064896" cy="431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Fügen Sie hier eine Überschrift ein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3573016"/>
            <a:ext cx="5040313" cy="215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Hier kann ein Zitat stehen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908175" y="3717032"/>
            <a:ext cx="5040313" cy="231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Und wer es vielleicht wann gesagt hat</a:t>
            </a:r>
          </a:p>
        </p:txBody>
      </p:sp>
    </p:spTree>
    <p:extLst>
      <p:ext uri="{BB962C8B-B14F-4D97-AF65-F5344CB8AC3E}">
        <p14:creationId xmlns:p14="http://schemas.microsoft.com/office/powerpoint/2010/main" val="405692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46639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371260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74247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604244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712884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6734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80421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57881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4052955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74174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-36512" y="2997200"/>
            <a:ext cx="9217024" cy="1023357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24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-36512" y="299720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5" name="Line 16"/>
          <p:cNvSpPr>
            <a:spLocks noChangeShapeType="1"/>
          </p:cNvSpPr>
          <p:nvPr userDrawn="1"/>
        </p:nvSpPr>
        <p:spPr bwMode="auto">
          <a:xfrm>
            <a:off x="-36512" y="4020557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9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907704" y="3148515"/>
            <a:ext cx="5040560" cy="496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spc="3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 err="1"/>
              <a:t>Thementrenner</a:t>
            </a:r>
            <a:endParaRPr lang="de-DE" dirty="0"/>
          </a:p>
        </p:txBody>
      </p:sp>
      <p:sp>
        <p:nvSpPr>
          <p:cNvPr id="21" name="Textplatzhalt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3573016"/>
            <a:ext cx="5040313" cy="215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Detaillierung des Themas</a:t>
            </a:r>
          </a:p>
        </p:txBody>
      </p:sp>
      <p:sp>
        <p:nvSpPr>
          <p:cNvPr id="23" name="Textplatzhalt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908175" y="3717032"/>
            <a:ext cx="5040313" cy="231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Stand: XX/201X</a:t>
            </a:r>
          </a:p>
        </p:txBody>
      </p:sp>
    </p:spTree>
    <p:extLst>
      <p:ext uri="{BB962C8B-B14F-4D97-AF65-F5344CB8AC3E}">
        <p14:creationId xmlns:p14="http://schemas.microsoft.com/office/powerpoint/2010/main" val="4044736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831648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885634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3208501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841851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328966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834852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14068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715077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8146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827172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4896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nder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46150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r>
              <a:rPr lang="de-D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endParaRPr lang="de-DE" sz="20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600"/>
          </a:p>
          <a:p>
            <a:pPr algn="l">
              <a:spcBef>
                <a:spcPct val="50000"/>
              </a:spcBef>
              <a:defRPr/>
            </a:pPr>
            <a:endParaRPr lang="en-US" sz="60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468313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323850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395288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-36512" y="1657264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-36512" y="5992824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517698"/>
            <a:ext cx="7848872" cy="431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Sonderfolie für besondere Anmerkungen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845022"/>
            <a:ext cx="7848227" cy="431850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84213" y="2349500"/>
            <a:ext cx="7848600" cy="3455988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939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004598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3021829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597506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80120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790442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521258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57544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489018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27369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der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-36512" y="972011"/>
            <a:ext cx="921702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-36512" y="100050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-36512" y="533606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188258"/>
            <a:ext cx="7848227" cy="431850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Sonderfolie 2</a:t>
            </a:r>
          </a:p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84213" y="1692736"/>
            <a:ext cx="7848600" cy="3455988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06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26"/>
          <p:cNvSpPr>
            <a:spLocks noChangeShapeType="1"/>
          </p:cNvSpPr>
          <p:nvPr userDrawn="1"/>
        </p:nvSpPr>
        <p:spPr bwMode="auto">
          <a:xfrm>
            <a:off x="8924848" y="404665"/>
            <a:ext cx="0" cy="5584255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118045" y="-115647"/>
            <a:ext cx="9370565" cy="1208023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-118046" y="932130"/>
            <a:ext cx="9363833" cy="1215717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">
              <a:solidFill>
                <a:schemeClr val="tx1"/>
              </a:solidFill>
              <a:effectLst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-118046" y="1988840"/>
            <a:ext cx="9370564" cy="119263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-118044" y="3028454"/>
            <a:ext cx="9370564" cy="1192634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-118046" y="4077072"/>
            <a:ext cx="9370565" cy="1192634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212916"/>
            <a:ext cx="8205196" cy="376224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71938" y="589140"/>
            <a:ext cx="8207739" cy="335763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55576" y="1204844"/>
            <a:ext cx="8205196" cy="40838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2204864"/>
            <a:ext cx="8205196" cy="43868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55817" y="3268800"/>
            <a:ext cx="8208670" cy="419034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67463" y="3700848"/>
            <a:ext cx="8205196" cy="335764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60472" y="4293617"/>
            <a:ext cx="8204118" cy="43152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67544" y="4741328"/>
            <a:ext cx="8201403" cy="35353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6" name="Text Box 21"/>
          <p:cNvSpPr txBox="1">
            <a:spLocks noChangeArrowheads="1"/>
          </p:cNvSpPr>
          <p:nvPr userDrawn="1"/>
        </p:nvSpPr>
        <p:spPr bwMode="auto">
          <a:xfrm>
            <a:off x="-118045" y="5121836"/>
            <a:ext cx="9370565" cy="120802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55817" y="5333277"/>
            <a:ext cx="8208670" cy="43152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67544" y="5771309"/>
            <a:ext cx="8201403" cy="35353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63668" y="2647181"/>
            <a:ext cx="8205196" cy="335764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71760" y="1625359"/>
            <a:ext cx="8205196" cy="335764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31" name="Text Box 21"/>
          <p:cNvSpPr txBox="1">
            <a:spLocks noChangeArrowheads="1"/>
          </p:cNvSpPr>
          <p:nvPr userDrawn="1"/>
        </p:nvSpPr>
        <p:spPr bwMode="auto">
          <a:xfrm>
            <a:off x="-118045" y="-1059023"/>
            <a:ext cx="9370565" cy="120802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 userDrawn="1"/>
        </p:nvSpPr>
        <p:spPr bwMode="auto">
          <a:xfrm>
            <a:off x="-118044" y="6168276"/>
            <a:ext cx="9370565" cy="161583"/>
          </a:xfrm>
          <a:prstGeom prst="rect">
            <a:avLst/>
          </a:prstGeom>
          <a:solidFill>
            <a:srgbClr val="008000">
              <a:alpha val="3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450"/>
          </a:p>
        </p:txBody>
      </p:sp>
      <p:sp>
        <p:nvSpPr>
          <p:cNvPr id="33" name="Ellipse 32"/>
          <p:cNvSpPr/>
          <p:nvPr userDrawn="1"/>
        </p:nvSpPr>
        <p:spPr>
          <a:xfrm>
            <a:off x="179512" y="1280394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34" name="Ellipse 33"/>
          <p:cNvSpPr/>
          <p:nvPr userDrawn="1"/>
        </p:nvSpPr>
        <p:spPr>
          <a:xfrm>
            <a:off x="179512" y="272282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35" name="Ellipse 34"/>
          <p:cNvSpPr/>
          <p:nvPr userDrawn="1"/>
        </p:nvSpPr>
        <p:spPr>
          <a:xfrm>
            <a:off x="179512" y="2322114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  <p:sp>
        <p:nvSpPr>
          <p:cNvPr id="36" name="Ellipse 35"/>
          <p:cNvSpPr/>
          <p:nvPr userDrawn="1"/>
        </p:nvSpPr>
        <p:spPr>
          <a:xfrm>
            <a:off x="179512" y="3368626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4</a:t>
            </a:r>
          </a:p>
        </p:txBody>
      </p:sp>
      <p:sp>
        <p:nvSpPr>
          <p:cNvPr id="37" name="Ellipse 36"/>
          <p:cNvSpPr/>
          <p:nvPr userDrawn="1"/>
        </p:nvSpPr>
        <p:spPr>
          <a:xfrm>
            <a:off x="179512" y="4410346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5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179512" y="5456858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4464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755650" y="4149725"/>
            <a:ext cx="7561263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108520" y="-414665"/>
            <a:ext cx="2017142" cy="6740307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de-DE" sz="800"/>
              <a:t>   </a:t>
            </a: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682155" y="-476220"/>
            <a:ext cx="2098675" cy="6801862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800"/>
              <a:t>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563888" y="-544572"/>
            <a:ext cx="2060575" cy="686341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400">
              <a:solidFill>
                <a:schemeClr val="bg1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5392663" y="-544572"/>
            <a:ext cx="2087563" cy="6863417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de-DE" sz="800"/>
              <a:t>    </a:t>
            </a:r>
            <a:endParaRPr lang="de-DE" sz="2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255445" y="-544572"/>
            <a:ext cx="2006600" cy="6863417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de-DE" sz="800"/>
              <a:t>    </a:t>
            </a:r>
            <a:endParaRPr lang="de-DE" sz="2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365624"/>
            <a:ext cx="1682154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941888"/>
            <a:ext cx="1682155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907704" y="4365104"/>
            <a:ext cx="1656184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07704" y="4941168"/>
            <a:ext cx="1656184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12" y="4365104"/>
            <a:ext cx="1612751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12" y="4941168"/>
            <a:ext cx="1612751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23545" y="4365104"/>
            <a:ext cx="1631900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623545" y="4941168"/>
            <a:ext cx="1631900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476604" y="4365104"/>
            <a:ext cx="1667396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480225" y="4941168"/>
            <a:ext cx="1667569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6" name="Ellipse 25"/>
          <p:cNvSpPr/>
          <p:nvPr userDrawn="1"/>
        </p:nvSpPr>
        <p:spPr>
          <a:xfrm>
            <a:off x="611560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27" name="Ellipse 26"/>
          <p:cNvSpPr/>
          <p:nvPr userDrawn="1"/>
        </p:nvSpPr>
        <p:spPr>
          <a:xfrm>
            <a:off x="2484661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28" name="Ellipse 27"/>
          <p:cNvSpPr/>
          <p:nvPr userDrawn="1"/>
        </p:nvSpPr>
        <p:spPr>
          <a:xfrm>
            <a:off x="4327066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  <p:sp>
        <p:nvSpPr>
          <p:cNvPr id="29" name="Ellipse 28"/>
          <p:cNvSpPr/>
          <p:nvPr userDrawn="1"/>
        </p:nvSpPr>
        <p:spPr>
          <a:xfrm>
            <a:off x="6189613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4</a:t>
            </a:r>
          </a:p>
        </p:txBody>
      </p:sp>
      <p:sp>
        <p:nvSpPr>
          <p:cNvPr id="30" name="Ellipse 29"/>
          <p:cNvSpPr/>
          <p:nvPr userDrawn="1"/>
        </p:nvSpPr>
        <p:spPr>
          <a:xfrm>
            <a:off x="8070082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052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755650" y="4149725"/>
            <a:ext cx="7561263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108520" y="-414665"/>
            <a:ext cx="2448272" cy="6740307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de-DE" sz="800"/>
              <a:t>   </a:t>
            </a: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051720" y="-476220"/>
            <a:ext cx="2664296" cy="6801862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800"/>
              <a:t>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427984" y="-544572"/>
            <a:ext cx="2664296" cy="686341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400">
              <a:solidFill>
                <a:schemeClr val="bg1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804249" y="-544572"/>
            <a:ext cx="2376264" cy="6863417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de-DE" sz="800"/>
              <a:t>    </a:t>
            </a:r>
            <a:endParaRPr lang="de-DE" sz="2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65624"/>
            <a:ext cx="2051719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69160"/>
            <a:ext cx="2051720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339752" y="4365104"/>
            <a:ext cx="2088232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339752" y="4869160"/>
            <a:ext cx="2088232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16015" y="4365104"/>
            <a:ext cx="2088233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16015" y="4869160"/>
            <a:ext cx="2088233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092280" y="4365104"/>
            <a:ext cx="2051720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092280" y="4869160"/>
            <a:ext cx="2051720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2" name="Ellipse 21"/>
          <p:cNvSpPr/>
          <p:nvPr userDrawn="1"/>
        </p:nvSpPr>
        <p:spPr>
          <a:xfrm>
            <a:off x="755650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23" name="Ellipse 22"/>
          <p:cNvSpPr/>
          <p:nvPr userDrawn="1"/>
        </p:nvSpPr>
        <p:spPr>
          <a:xfrm>
            <a:off x="3137037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24" name="Ellipse 23"/>
          <p:cNvSpPr/>
          <p:nvPr userDrawn="1"/>
        </p:nvSpPr>
        <p:spPr>
          <a:xfrm>
            <a:off x="5513301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  <p:sp>
        <p:nvSpPr>
          <p:cNvPr id="25" name="Ellipse 24"/>
          <p:cNvSpPr/>
          <p:nvPr userDrawn="1"/>
        </p:nvSpPr>
        <p:spPr>
          <a:xfrm>
            <a:off x="7884368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690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755650" y="4149725"/>
            <a:ext cx="7561263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36511" y="-414665"/>
            <a:ext cx="3168352" cy="6740307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de-DE" sz="800"/>
              <a:t>   </a:t>
            </a: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843808" y="-476220"/>
            <a:ext cx="3456384" cy="6801862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800"/>
              <a:t>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012160" y="-544572"/>
            <a:ext cx="3312368" cy="686341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400">
              <a:solidFill>
                <a:schemeClr val="bg1"/>
              </a:solidFill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65624"/>
            <a:ext cx="2843808" cy="504499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4870" y="4869160"/>
            <a:ext cx="2843809" cy="792088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131841" y="4365104"/>
            <a:ext cx="2880319" cy="504499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1" y="4869160"/>
            <a:ext cx="2880319" cy="792088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00193" y="4365104"/>
            <a:ext cx="2843808" cy="504499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00193" y="4869160"/>
            <a:ext cx="2843808" cy="792088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Ellipse 17"/>
          <p:cNvSpPr/>
          <p:nvPr userDrawn="1"/>
        </p:nvSpPr>
        <p:spPr>
          <a:xfrm>
            <a:off x="1187624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19" name="Ellipse 18"/>
          <p:cNvSpPr/>
          <p:nvPr userDrawn="1"/>
        </p:nvSpPr>
        <p:spPr>
          <a:xfrm>
            <a:off x="4289450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20" name="Ellipse 19"/>
          <p:cNvSpPr/>
          <p:nvPr userDrawn="1"/>
        </p:nvSpPr>
        <p:spPr>
          <a:xfrm>
            <a:off x="7421513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360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313459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Picture 4" descr="ausblick_bi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83E05FF-2643-7945-8E16-B553E4E288BF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" y="6385262"/>
            <a:ext cx="2302065" cy="42617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129BBD3-7D46-7F47-A29B-1286C8B697D5}"/>
              </a:ext>
            </a:extLst>
          </p:cNvPr>
          <p:cNvSpPr txBox="1"/>
          <p:nvPr userDrawn="1"/>
        </p:nvSpPr>
        <p:spPr>
          <a:xfrm>
            <a:off x="8083427" y="6530577"/>
            <a:ext cx="1060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Stand: 2019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11B7F1F9-3127-0A4C-BF0E-ADE2DFC715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83427" y="6354953"/>
            <a:ext cx="1129609" cy="276999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itchFamily="18" charset="0"/>
              </a:defRPr>
            </a:lvl1pPr>
          </a:lstStyle>
          <a:p>
            <a:pPr lvl="0" algn="l"/>
            <a:r>
              <a:rPr lang="de-DE" b="0" i="0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Folie</a:t>
            </a:r>
            <a:r>
              <a:rPr lang="en-GB" b="0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fld id="{AAA79461-DA8A-4BF6-B7DA-00332CF1F8FB}" type="slidenum">
              <a:rPr lang="en-GB" b="0" i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lvl="0" algn="l"/>
              <a:t>‹Nr.›</a:t>
            </a:fld>
            <a:endParaRPr lang="en-GB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4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62" r:id="rId3"/>
    <p:sldLayoutId id="2147483697" r:id="rId4"/>
    <p:sldLayoutId id="2147483691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2" r:id="rId34"/>
    <p:sldLayoutId id="2147483693" r:id="rId35"/>
    <p:sldLayoutId id="2147483694" r:id="rId36"/>
    <p:sldLayoutId id="2147483695" r:id="rId37"/>
    <p:sldLayoutId id="2147483696" r:id="rId3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17/06/relationships/model3d" Target="../media/model3d1.glb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jpg"/><Relationship Id="rId5" Type="http://schemas.openxmlformats.org/officeDocument/2006/relationships/image" Target="../media/image20.png"/><Relationship Id="rId4" Type="http://schemas.openxmlformats.org/officeDocument/2006/relationships/hyperlink" Target="https://www.remix3d.com/details/G009SXGGWNH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7F56A9C-01FA-114A-A10D-1A1A87C08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CrypTool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D4111A-4E62-C147-93D1-90B7F562E1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Didaktik Aspekte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E2FB69-6CC3-8949-BFAE-98BE7FBCB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 dein Feind nicht wissen soll, das sage deinem Freunde nicht.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2F3066-3F1A-CB4C-8FBF-2EAC78F73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A. Schopenhauer 1862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273984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FEA327-B26C-F149-9997-9EFFF2E5E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91518B-E053-E649-9F47-DD9233313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5C94150-0F14-CC4A-BE72-E09DEC374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9" y="2879971"/>
            <a:ext cx="8353425" cy="17798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CE6D95-2CCC-1949-B0D0-1E97E356A9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in der FOS</a:t>
            </a:r>
          </a:p>
        </p:txBody>
      </p:sp>
    </p:spTree>
    <p:extLst>
      <p:ext uri="{BB962C8B-B14F-4D97-AF65-F5344CB8AC3E}">
        <p14:creationId xmlns:p14="http://schemas.microsoft.com/office/powerpoint/2010/main" val="183578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FEA327-B26C-F149-9997-9EFFF2E5E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91518B-E053-E649-9F47-DD9233313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CE6D95-2CCC-1949-B0D0-1E97E356A9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im BGY</a:t>
            </a:r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6CAB43B-5034-974F-AE6C-25C01EA8A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1" y="2368446"/>
            <a:ext cx="8341123" cy="28280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8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AC7123D-47AA-C640-812F-28756E845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03466D-CA50-5E4E-99CC-7772AE25AD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pic>
        <p:nvPicPr>
          <p:cNvPr id="7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5DA8AC1-9DEE-524E-A403-E2ACBC206E1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2" y="2205038"/>
            <a:ext cx="8270696" cy="33845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C33AF4-2AA5-AE45-9061-8F07B859B5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im Gymnasium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15E1ED93-F0ED-D048-8A37-89EF5EE15ADE}"/>
              </a:ext>
            </a:extLst>
          </p:cNvPr>
          <p:cNvSpPr/>
          <p:nvPr/>
        </p:nvSpPr>
        <p:spPr>
          <a:xfrm>
            <a:off x="3160643" y="3054626"/>
            <a:ext cx="145774" cy="1093304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CACFDE-6DB1-B04C-8EBC-99F196556A08}"/>
              </a:ext>
            </a:extLst>
          </p:cNvPr>
          <p:cNvSpPr txBox="1"/>
          <p:nvPr/>
        </p:nvSpPr>
        <p:spPr>
          <a:xfrm>
            <a:off x="3306417" y="3429000"/>
            <a:ext cx="63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 UE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8EB14905-BDE8-4647-A9E2-33A5555D555D}"/>
              </a:ext>
            </a:extLst>
          </p:cNvPr>
          <p:cNvSpPr/>
          <p:nvPr/>
        </p:nvSpPr>
        <p:spPr>
          <a:xfrm>
            <a:off x="2246243" y="5042452"/>
            <a:ext cx="225287" cy="448178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1CDD7A-7BD3-3946-9B82-9F98D81AA39F}"/>
              </a:ext>
            </a:extLst>
          </p:cNvPr>
          <p:cNvSpPr txBox="1"/>
          <p:nvPr/>
        </p:nvSpPr>
        <p:spPr>
          <a:xfrm>
            <a:off x="2471530" y="5087213"/>
            <a:ext cx="9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 UE</a:t>
            </a:r>
          </a:p>
        </p:txBody>
      </p:sp>
    </p:spTree>
    <p:extLst>
      <p:ext uri="{BB962C8B-B14F-4D97-AF65-F5344CB8AC3E}">
        <p14:creationId xmlns:p14="http://schemas.microsoft.com/office/powerpoint/2010/main" val="12417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977064-C56A-1B46-9C68-464B6FFB1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4916BB-0FB2-AA4B-8B56-A357130111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pic>
        <p:nvPicPr>
          <p:cNvPr id="7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3E3608F-AB40-EB4B-ACBF-0C3658F5414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6" y="2205038"/>
            <a:ext cx="7874568" cy="33845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E7B83C-5EFB-5440-9C1A-DF2CECA750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Gymnasium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31CDE019-1D93-F649-9492-0197C6004F30}"/>
              </a:ext>
            </a:extLst>
          </p:cNvPr>
          <p:cNvSpPr/>
          <p:nvPr/>
        </p:nvSpPr>
        <p:spPr>
          <a:xfrm>
            <a:off x="3525078" y="2729948"/>
            <a:ext cx="119270" cy="1457739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65DA1E-9242-E64F-9B84-0496AE3A39C2}"/>
              </a:ext>
            </a:extLst>
          </p:cNvPr>
          <p:cNvSpPr txBox="1"/>
          <p:nvPr/>
        </p:nvSpPr>
        <p:spPr>
          <a:xfrm>
            <a:off x="3644348" y="3274151"/>
            <a:ext cx="67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5 UE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193B68D5-A19E-2D48-B551-01E845E988E4}"/>
              </a:ext>
            </a:extLst>
          </p:cNvPr>
          <p:cNvSpPr/>
          <p:nvPr/>
        </p:nvSpPr>
        <p:spPr>
          <a:xfrm>
            <a:off x="4266826" y="4187686"/>
            <a:ext cx="119270" cy="1061590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B59FBF-BDE0-6F4D-B397-98E90BD76AB0}"/>
              </a:ext>
            </a:extLst>
          </p:cNvPr>
          <p:cNvSpPr txBox="1"/>
          <p:nvPr/>
        </p:nvSpPr>
        <p:spPr>
          <a:xfrm>
            <a:off x="4421481" y="4533815"/>
            <a:ext cx="634223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3 UE</a:t>
            </a:r>
          </a:p>
        </p:txBody>
      </p:sp>
    </p:spTree>
    <p:extLst>
      <p:ext uri="{BB962C8B-B14F-4D97-AF65-F5344CB8AC3E}">
        <p14:creationId xmlns:p14="http://schemas.microsoft.com/office/powerpoint/2010/main" val="37384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153F62-65DF-354B-81BB-B138ABBCF1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Motivation/Zielorientierung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348AB5-C46A-A645-91EF-B1879A397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Wizard macht einen schnellen Einstieg möglich</a:t>
            </a:r>
          </a:p>
          <a:p>
            <a:r>
              <a:rPr lang="de-DE" dirty="0"/>
              <a:t>Nimbus des abenteuerlichen</a:t>
            </a:r>
          </a:p>
          <a:p>
            <a:r>
              <a:rPr lang="de-DE" dirty="0"/>
              <a:t>Individuelle Projekte nach kurzer Einarbeitung</a:t>
            </a:r>
          </a:p>
          <a:p>
            <a:r>
              <a:rPr lang="de-DE" dirty="0"/>
              <a:t>Projekte speichern/teilen</a:t>
            </a:r>
          </a:p>
          <a:p>
            <a:r>
              <a:rPr lang="de-DE" dirty="0"/>
              <a:t>Hilfe mit Hintergrundinfos</a:t>
            </a:r>
          </a:p>
          <a:p>
            <a:r>
              <a:rPr lang="de-DE" dirty="0"/>
              <a:t>Basis bis Expertenwissen kann erworben werden</a:t>
            </a:r>
          </a:p>
          <a:p>
            <a:r>
              <a:rPr lang="de-DE" dirty="0"/>
              <a:t>Fördert logisches/abstraktes/ kreatives Denken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7033FA-A35E-644C-88E4-6A6C36834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F5A1F7-F49F-5740-8689-E398F39AA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97CFD0-7F57-814F-93DB-09F8439EF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Motivation, Zielorientierung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ADBC275-3A9C-F44A-88E9-B9758FE54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3" y="2553230"/>
            <a:ext cx="4032250" cy="268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93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172EE24-6DBB-5C4D-877C-70D49AD71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810">
            <a:off x="6344412" y="4045171"/>
            <a:ext cx="1934233" cy="2698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667AAF-A0E5-CE41-B3A7-97928BE2D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Arbeitsauftrag in OPAL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84550B-C1DD-2E41-B893-371B547C8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Arbeitsblatt</a:t>
            </a:r>
          </a:p>
          <a:p>
            <a:r>
              <a:rPr lang="de-DE" sz="1800" dirty="0"/>
              <a:t>Arbeitsblatt</a:t>
            </a:r>
            <a:r>
              <a:rPr lang="de-DE" dirty="0"/>
              <a:t>_CrypTool2.pdf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Lösungen</a:t>
            </a:r>
          </a:p>
          <a:p>
            <a:r>
              <a:rPr lang="de-DE" sz="1800" dirty="0"/>
              <a:t>Arbeitsblatt_CrypTool2_Lsg.pdf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Alles fertig?</a:t>
            </a:r>
          </a:p>
          <a:p>
            <a:r>
              <a:rPr lang="de-DE" sz="1800" dirty="0" err="1"/>
              <a:t>Zusatz_mit_Lsg.pdf</a:t>
            </a:r>
            <a:endParaRPr lang="de-DE" sz="1800" dirty="0"/>
          </a:p>
          <a:p>
            <a:r>
              <a:rPr lang="de-DE" sz="1800" dirty="0"/>
              <a:t>freies</a:t>
            </a:r>
            <a:r>
              <a:rPr lang="de-DE" dirty="0"/>
              <a:t> </a:t>
            </a:r>
            <a:r>
              <a:rPr lang="de-DE" sz="1800" dirty="0"/>
              <a:t>erforschen</a:t>
            </a:r>
            <a:r>
              <a:rPr lang="de-DE" dirty="0"/>
              <a:t> des Tools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721F79-488E-854C-BDAF-99C93E72C8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im Praxiseinsatz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BA7770-B808-824D-B9F3-36B8DB1A9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Übung &amp; Vertiefung: Erste eigene Schritte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FBA3FC-16A8-0B4D-A467-8CF9B04120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Arbeitsblatt Übung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D8E16DD-A21B-5E43-A719-96F62FA1CDE4}"/>
              </a:ext>
            </a:extLst>
          </p:cNvPr>
          <p:cNvGrpSpPr/>
          <p:nvPr/>
        </p:nvGrpSpPr>
        <p:grpSpPr>
          <a:xfrm>
            <a:off x="5287918" y="1848679"/>
            <a:ext cx="3170156" cy="3010577"/>
            <a:chOff x="5588548" y="1858431"/>
            <a:chExt cx="2896708" cy="2664054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6" name="3D-Modell 15" descr="Surface Studio">
                  <a:extLst>
                    <a:ext uri="{FF2B5EF4-FFF2-40B4-BE49-F238E27FC236}">
                      <a16:creationId xmlns:a16="http://schemas.microsoft.com/office/drawing/2014/main" id="{D2C9FAE1-14DF-0F41-8EBD-287EA21F07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30272984"/>
                    </p:ext>
                  </p:extLst>
                </p:nvPr>
              </p:nvGraphicFramePr>
              <p:xfrm>
                <a:off x="5588548" y="1858431"/>
                <a:ext cx="2896708" cy="266405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3170156" cy="3010577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am3d:spPr>
                    <am3d:camera>
                      <am3d:pos x="0" y="0" z="7023977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560118" d="1000000"/>
                      <am3d:preTrans dx="5587223" dy="-15750189" dz="-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444763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3D-Modell 15" descr="Surface Studio">
                  <a:extLst>
                    <a:ext uri="{FF2B5EF4-FFF2-40B4-BE49-F238E27FC236}">
                      <a16:creationId xmlns:a16="http://schemas.microsoft.com/office/drawing/2014/main" id="{D2C9FAE1-14DF-0F41-8EBD-287EA21F079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87918" y="1848679"/>
                  <a:ext cx="3170156" cy="301057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mc:Fallback>
        </mc:AlternateContent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B46723B-2BF5-EE43-80E0-46C9274E7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097" y="2219739"/>
              <a:ext cx="2235408" cy="1490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6" name="Grafik 25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C573ED8E-2483-F343-908C-55B34A4A2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145">
            <a:off x="5152774" y="4122796"/>
            <a:ext cx="1753930" cy="2390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22" name="Grafik 2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3878E25-09FC-3244-8AA8-BF9A42897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9" y="3956994"/>
            <a:ext cx="1691396" cy="2389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941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583263-8F06-8E45-8520-F1EDCA32D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im Dialog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FB1F54-79FD-FB4B-844B-1AA956421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 &amp; Kontra: Eine abschließende Besprechung</a:t>
            </a:r>
          </a:p>
        </p:txBody>
      </p:sp>
      <p:pic>
        <p:nvPicPr>
          <p:cNvPr id="7" name="Inhaltsplatzhalter 6" descr="Ein Bild, das Kleidung enthält.&#10;&#10;Automatisch generierte Beschreibung">
            <a:extLst>
              <a:ext uri="{FF2B5EF4-FFF2-40B4-BE49-F238E27FC236}">
                <a16:creationId xmlns:a16="http://schemas.microsoft.com/office/drawing/2014/main" id="{746A2397-0436-834F-83F5-F8871BE017E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7" y="2137582"/>
            <a:ext cx="5076825" cy="3384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A8D226-A23B-3D4C-B386-DD8D6A33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23070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7F56A9C-01FA-114A-A10D-1A1A87C08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CrypTool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D4111A-4E62-C147-93D1-90B7F562E1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Didaktik Aspekte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E2FB69-6CC3-8949-BFAE-98BE7FBCB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 dein Feind nicht wissen soll, das sage deinem Freunde nicht.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2F3066-3F1A-CB4C-8FBF-2EAC78F73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A. Schopenhauer 1862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62331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5216B50-EFCC-3540-833A-615888F64BB1}"/>
              </a:ext>
            </a:extLst>
          </p:cNvPr>
          <p:cNvSpPr txBox="1"/>
          <p:nvPr/>
        </p:nvSpPr>
        <p:spPr>
          <a:xfrm>
            <a:off x="1613795" y="2863039"/>
            <a:ext cx="2166077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h4ll0 w3l7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DD19212-F3B8-DF42-8F49-388113068C92}"/>
              </a:ext>
            </a:extLst>
          </p:cNvPr>
          <p:cNvCxnSpPr/>
          <p:nvPr/>
        </p:nvCxnSpPr>
        <p:spPr>
          <a:xfrm>
            <a:off x="4661935" y="1311637"/>
            <a:ext cx="0" cy="3687581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Ein Bild, das Orangen, Obst, Zitrus, Essen enthält.&#10;&#10;Automatisch generierte Beschreibung">
            <a:extLst>
              <a:ext uri="{FF2B5EF4-FFF2-40B4-BE49-F238E27FC236}">
                <a16:creationId xmlns:a16="http://schemas.microsoft.com/office/drawing/2014/main" id="{FF0A5F35-34CD-B048-886E-05C18CA89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54" y="2101973"/>
            <a:ext cx="2403581" cy="2107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350CB57-09C0-3541-9504-21FDF96C7B55}"/>
              </a:ext>
            </a:extLst>
          </p:cNvPr>
          <p:cNvSpPr txBox="1"/>
          <p:nvPr/>
        </p:nvSpPr>
        <p:spPr>
          <a:xfrm>
            <a:off x="1252157" y="1816598"/>
            <a:ext cx="2889351" cy="2677656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VERSCHLÜSSELN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BE5BDDE-DFA3-C941-B4EC-DE890E709FDA}"/>
              </a:ext>
            </a:extLst>
          </p:cNvPr>
          <p:cNvSpPr txBox="1"/>
          <p:nvPr/>
        </p:nvSpPr>
        <p:spPr>
          <a:xfrm>
            <a:off x="5146068" y="1816598"/>
            <a:ext cx="2889351" cy="2677656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VERSCHLEIERN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2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3773C3-4B42-F947-BE78-DDDFBF51F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Grundwerte der Datensicherheit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7DA51E1-2665-A341-A0EE-24740CBF4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31209"/>
              </p:ext>
            </p:extLst>
          </p:nvPr>
        </p:nvGraphicFramePr>
        <p:xfrm>
          <a:off x="2186608" y="2073965"/>
          <a:ext cx="4770783" cy="3512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7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BA3F95-59F3-6D4C-8A44-874897EEF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ist CrypTool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3C3859-9A65-3E4C-A0C3-C9A13B55F5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Entstehung &amp; Funktionsweise: Ein erster Überblick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79E2DD-C909-E24D-8B1A-2368D8A15B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Darauf zielt CrypTool 2 ab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532113-56F4-6D46-93DD-015922B83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Das kann CrypTool 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D3591E-AD2F-DE44-8D7B-A8BF46E1C3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A5019A-83E5-EC43-AA1E-82DDF1C0DD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267B8A5-0981-4842-961E-D49C2EEABD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CrypTool 2 im Praxiseinsatz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FCB154-A976-7A4B-8EE3-8088959154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Übung &amp; Vertiefung: Erste eigene Schritte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350B706-2A7F-054A-A414-0271BCF764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CrypTool 2 im Dialog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4B2FADA-CD29-9541-BDAF-AA8951B1B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Pro &amp; Kontra: Eine abschließende Besprechung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F439BD9-B841-FD4A-87B0-35FAE8FD9D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/>
              <a:t>Versionen &amp; Oberflächen: Grundlagen der Benutzung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AD8F586-2229-DE4F-9451-B903277DBF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Rahmenbedingungen &amp; Einsatzszenarien: Eine Einordnung</a:t>
            </a:r>
          </a:p>
        </p:txBody>
      </p:sp>
    </p:spTree>
    <p:extLst>
      <p:ext uri="{BB962C8B-B14F-4D97-AF65-F5344CB8AC3E}">
        <p14:creationId xmlns:p14="http://schemas.microsoft.com/office/powerpoint/2010/main" val="332856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89BC9C-30AD-634F-B6BD-C22FC3AA6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Entstehung, Features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4B6ECD-A76A-E14C-A629-907767977B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de-DE" dirty="0"/>
              <a:t>Seit 1998 in der Entwicklung</a:t>
            </a:r>
          </a:p>
          <a:p>
            <a:r>
              <a:rPr lang="de-DE" dirty="0"/>
              <a:t>3 unterschiedliche Versionen</a:t>
            </a:r>
          </a:p>
          <a:p>
            <a:r>
              <a:rPr lang="de-DE" dirty="0"/>
              <a:t>Seit 2009 auch online</a:t>
            </a:r>
          </a:p>
          <a:p>
            <a:r>
              <a:rPr lang="de-DE" dirty="0"/>
              <a:t>Mehrfach ausgezeichnet</a:t>
            </a:r>
          </a:p>
          <a:p>
            <a:endParaRPr lang="de-DE" dirty="0"/>
          </a:p>
          <a:p>
            <a:r>
              <a:rPr lang="de-DE" dirty="0" err="1"/>
              <a:t>Plug’n’Play</a:t>
            </a:r>
            <a:r>
              <a:rPr lang="de-DE" dirty="0"/>
              <a:t> Interface</a:t>
            </a:r>
          </a:p>
          <a:p>
            <a:r>
              <a:rPr lang="de-DE" dirty="0"/>
              <a:t>Visuelle Programmierung</a:t>
            </a:r>
          </a:p>
          <a:p>
            <a:r>
              <a:rPr lang="de-DE" dirty="0"/>
              <a:t>Visualisierung von Algorithmen</a:t>
            </a:r>
          </a:p>
          <a:p>
            <a:r>
              <a:rPr lang="de-DE" dirty="0"/>
              <a:t>Funktionen zur Kryptoanalyse</a:t>
            </a:r>
          </a:p>
          <a:p>
            <a:r>
              <a:rPr lang="de-DE" dirty="0"/>
              <a:t>500 Seiten Handbuch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F5EF59-32EC-B340-B51E-5ECE6CF2A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ist CrypTool 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F02C0E-CBB0-844D-89D5-2DAF24F7B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Entstehung &amp; Funktionsweise: Ein erster Überblick</a:t>
            </a:r>
          </a:p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253771FA-E3A6-E64E-91AC-9D2B8F69D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38" y="3429000"/>
            <a:ext cx="3280226" cy="214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B0C5AE4-B314-184A-92DE-42EB6BBF87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Open-Source-Projekt</a:t>
            </a:r>
          </a:p>
        </p:txBody>
      </p:sp>
      <p:pic>
        <p:nvPicPr>
          <p:cNvPr id="11" name="Grafik 1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F40A64A-D695-1944-8128-A176ED825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9" y="2133600"/>
            <a:ext cx="3357313" cy="214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32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A9D171-A144-9D44-8DDF-50E1752D8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Bildungsstandards Sek. II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367FF8-F2A9-9A49-8EEA-87A4EF2FC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Informatik, Mensch und Gesellschaft</a:t>
            </a:r>
          </a:p>
          <a:p>
            <a:pPr marL="0" indent="0">
              <a:buNone/>
            </a:pPr>
            <a:r>
              <a:rPr lang="de-DE" dirty="0"/>
              <a:t>[…] </a:t>
            </a:r>
            <a:r>
              <a:rPr lang="de-DE" dirty="0">
                <a:effectLst/>
              </a:rPr>
              <a:t>verwenden und beschreiben Verfahren zur Sicherung von Vertraulichkeit, Authentizität und Integrität von Daten</a:t>
            </a:r>
          </a:p>
          <a:p>
            <a:pPr marL="0" indent="0">
              <a:buNone/>
            </a:pPr>
            <a:r>
              <a:rPr lang="de-DE" dirty="0"/>
              <a:t>[…] </a:t>
            </a:r>
            <a:r>
              <a:rPr lang="de-DE" dirty="0">
                <a:effectLst/>
              </a:rPr>
              <a:t>analysieren und beurteilen Verfahren zur Sicherung von Vertraulichkeit, Authentizität oder Integrität von Daten in konkreten aktuellen Anwendungskontexten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5A8D0D-1B1A-5B41-BD6D-56978BD54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Darauf zielt CrypTool 2 ab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75657A-4A73-AB4D-9306-62F41660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Rahmenbedingungen &amp; Einsatzszenarien: Eine Einordnung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B9CC46E-0CAC-0240-8342-640D5217550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3" y="2133600"/>
            <a:ext cx="3382963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A8A9301-9D5F-BA4A-A51E-6F8B97FD6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Gesellschaft für Informatik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2B10AB-9698-5742-A351-29410E15B98E}"/>
              </a:ext>
            </a:extLst>
          </p:cNvPr>
          <p:cNvSpPr txBox="1"/>
          <p:nvPr/>
        </p:nvSpPr>
        <p:spPr>
          <a:xfrm>
            <a:off x="183665" y="2101532"/>
            <a:ext cx="4312617" cy="344709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DE" sz="1900" b="1" dirty="0"/>
          </a:p>
          <a:p>
            <a:pPr lvl="1"/>
            <a:r>
              <a:rPr lang="de-DE" b="1" dirty="0"/>
              <a:t>Bildungsstandards Sek. I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Klassenstufe 8-10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angemessen auf Risiken bei der Nutzung von Informatiksystemen reagieren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erkennen der Unsicherheiten ein-</a:t>
            </a:r>
            <a:r>
              <a:rPr lang="de-DE" dirty="0" err="1"/>
              <a:t>facher</a:t>
            </a:r>
            <a:r>
              <a:rPr lang="de-DE" dirty="0"/>
              <a:t> Verschlüsselungsverfahren</a:t>
            </a:r>
            <a:r>
              <a:rPr lang="de-DE" sz="1900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0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A8A9301-9D5F-BA4A-A51E-6F8B97FD6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Gymnasium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A9D171-A144-9D44-8DDF-50E1752D8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Lernbereich 3</a:t>
            </a:r>
          </a:p>
          <a:p>
            <a:pPr marL="0" indent="0">
              <a:buNone/>
            </a:pPr>
            <a:r>
              <a:rPr lang="de-DE" dirty="0"/>
              <a:t>„Sicherheit von Informationen“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5A8D0D-1B1A-5B41-BD6D-56978BD54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Darauf zielt CrypTool 2 ab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75657A-4A73-AB4D-9306-62F41660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Rahmenbedingungen &amp; Einsatzszenarien: Eine Einordnung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367FF8-F2A9-9A49-8EEA-87A4EF2FCF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Sächsischer Lehrplan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185CC235-6427-2F48-B2C9-6E7C4ED3D8C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5" y="2513000"/>
            <a:ext cx="2342553" cy="263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B6AC245-3C5D-7248-92BA-A3221AD5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0" y="3516923"/>
            <a:ext cx="2640236" cy="206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58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6449B76-B567-3245-8C43-A8220B51C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CrypTool 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53E39D-D04C-934E-AD51-690088CC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JCrypTool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598BA7-BBF1-BE47-8B28-CF39C9995C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kann CrypTool 2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CD8A1A9-6508-C14E-80BF-4625FFF425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Versionen &amp; Oberflächen: Grundlagen der Benutzung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24133C4-B089-6B42-9943-D5864FD0B7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CrypTool 1 &amp; JCrypTool</a:t>
            </a:r>
          </a:p>
        </p:txBody>
      </p:sp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B1676FF-5F94-9B45-BA4E-A2D35FC17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17" y="2417534"/>
            <a:ext cx="1905000" cy="1447800"/>
          </a:xfrm>
          <a:prstGeom prst="rect">
            <a:avLst/>
          </a:prstGeom>
        </p:spPr>
      </p:pic>
      <p:pic>
        <p:nvPicPr>
          <p:cNvPr id="12" name="Grafik 1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D6279CC-DED1-DB4E-8343-8B621ED0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17" y="4153394"/>
            <a:ext cx="1905000" cy="15176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AC79ABB-47AB-CB40-B63D-9D7815738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1" y="2417534"/>
            <a:ext cx="1905000" cy="1403684"/>
          </a:xfrm>
          <a:prstGeom prst="rect">
            <a:avLst/>
          </a:prstGeom>
        </p:spPr>
      </p:pic>
      <p:pic>
        <p:nvPicPr>
          <p:cNvPr id="16" name="Grafik 1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E1726A8-C502-D84E-A576-E1E816416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1" y="4210377"/>
            <a:ext cx="1905000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4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5CC974-BA74-AF48-B2A4-E02D56615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kann CrypTool 2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8DBE6-EC0B-F24A-B862-F46A108454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Versionen &amp; Oberflächen: Grundlagen der Benutzung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9BFA4D6-2C3E-9B40-BCC3-5AAA26F91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0" y="1915231"/>
            <a:ext cx="5821260" cy="380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EBF94A-1177-F54B-B89A-93A9B87816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CrypTool 2 Musteraufgaben</a:t>
            </a:r>
          </a:p>
        </p:txBody>
      </p:sp>
    </p:spTree>
    <p:extLst>
      <p:ext uri="{BB962C8B-B14F-4D97-AF65-F5344CB8AC3E}">
        <p14:creationId xmlns:p14="http://schemas.microsoft.com/office/powerpoint/2010/main" val="581004203"/>
      </p:ext>
    </p:extLst>
  </p:cSld>
  <p:clrMapOvr>
    <a:masterClrMapping/>
  </p:clrMapOvr>
</p:sld>
</file>

<file path=ppt/theme/theme1.xml><?xml version="1.0" encoding="utf-8"?>
<a:theme xmlns:a="http://schemas.openxmlformats.org/drawingml/2006/main" name="sebastiansfinest_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bastiansfines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sebastiansfinest_xt</Template>
  <TotalTime>0</TotalTime>
  <Words>447</Words>
  <Application>Microsoft Macintosh PowerPoint</Application>
  <PresentationFormat>Bildschirmpräsentation (4:3)</PresentationFormat>
  <Paragraphs>126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sebastiansfinest_xt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Schmidt</dc:creator>
  <cp:lastModifiedBy>Sebastian Schmidt</cp:lastModifiedBy>
  <cp:revision>49</cp:revision>
  <cp:lastPrinted>2019-04-19T12:52:42Z</cp:lastPrinted>
  <dcterms:created xsi:type="dcterms:W3CDTF">2019-04-18T09:09:27Z</dcterms:created>
  <dcterms:modified xsi:type="dcterms:W3CDTF">2019-04-19T12:54:09Z</dcterms:modified>
</cp:coreProperties>
</file>