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12"/>
  </p:notesMasterIdLst>
  <p:handoutMasterIdLst>
    <p:handoutMasterId r:id="rId13"/>
  </p:handoutMasterIdLst>
  <p:sldIdLst>
    <p:sldId id="298" r:id="rId2"/>
    <p:sldId id="264" r:id="rId3"/>
    <p:sldId id="301" r:id="rId4"/>
    <p:sldId id="300" r:id="rId5"/>
    <p:sldId id="306" r:id="rId6"/>
    <p:sldId id="307" r:id="rId7"/>
    <p:sldId id="299" r:id="rId8"/>
    <p:sldId id="303" r:id="rId9"/>
    <p:sldId id="305" r:id="rId10"/>
    <p:sldId id="293" r:id="rId11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>
      <a:defRPr lang="de-DE"/>
    </a:defPPr>
    <a:lvl1pPr marL="0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1pPr>
    <a:lvl2pPr marL="320954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2pPr>
    <a:lvl3pPr marL="641909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3pPr>
    <a:lvl4pPr marL="962863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4pPr>
    <a:lvl5pPr marL="1283818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5pPr>
    <a:lvl6pPr marL="1604772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6pPr>
    <a:lvl7pPr marL="1925726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7pPr>
    <a:lvl8pPr marL="2246681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8pPr>
    <a:lvl9pPr marL="2567635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  <p:cmAuthor id="2" name="Hammermüller,Claudia" initials="H" lastIdx="2" clrIdx="1">
    <p:extLst>
      <p:ext uri="{19B8F6BF-5375-455C-9EA6-DF929625EA0E}">
        <p15:presenceInfo xmlns:p15="http://schemas.microsoft.com/office/powerpoint/2012/main" userId="S-1-5-21-1982228756-150042506-1537001085-18476" providerId="AD"/>
      </p:ext>
    </p:extLst>
  </p:cmAuthor>
  <p:cmAuthor id="3" name="Melching,Nina" initials="M" lastIdx="2" clrIdx="2">
    <p:extLst>
      <p:ext uri="{19B8F6BF-5375-455C-9EA6-DF929625EA0E}">
        <p15:presenceInfo xmlns:p15="http://schemas.microsoft.com/office/powerpoint/2012/main" userId="S-1-5-21-1982228756-150042506-1537001085-183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18C"/>
    <a:srgbClr val="000000"/>
    <a:srgbClr val="006997"/>
    <a:srgbClr val="13A983"/>
    <a:srgbClr val="009BA4"/>
    <a:srgbClr val="93C356"/>
    <a:srgbClr val="BCCF02"/>
    <a:srgbClr val="539DC5"/>
    <a:srgbClr val="02ACA8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4694"/>
  </p:normalViewPr>
  <p:slideViewPr>
    <p:cSldViewPr snapToGrid="0" snapToObjects="1">
      <p:cViewPr varScale="1">
        <p:scale>
          <a:sx n="145" d="100"/>
          <a:sy n="145" d="100"/>
        </p:scale>
        <p:origin x="1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1-27T14:08:46.468" idx="2">
    <p:pos x="5538" y="797"/>
    <p:text>Das SZD-Logo auf dem QR-Code besser raus.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09.04.20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09.04.20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30</a:t>
            </a:r>
            <a:r>
              <a:rPr lang="de-DE" baseline="0" dirty="0"/>
              <a:t> Sekunden Sprechzeit f</a:t>
            </a:r>
            <a:r>
              <a:rPr lang="de-DE" dirty="0"/>
              <a:t>ür jede Folie</a:t>
            </a:r>
          </a:p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83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„tud.de“=</a:t>
            </a:r>
            <a:r>
              <a:rPr lang="de-DE" dirty="0" err="1"/>
              <a:t>Kurzlink</a:t>
            </a:r>
            <a:r>
              <a:rPr lang="de-DE" dirty="0"/>
              <a:t> zu „tu-dresden.de“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610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895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„tud.de“=</a:t>
            </a:r>
            <a:r>
              <a:rPr lang="de-DE" dirty="0" err="1"/>
              <a:t>Kurzlink</a:t>
            </a:r>
            <a:r>
              <a:rPr lang="de-DE" dirty="0"/>
              <a:t> zu „tu-dresden.de“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862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kann</a:t>
            </a:r>
            <a:r>
              <a:rPr lang="de-DE" baseline="0" dirty="0"/>
              <a:t> bei Bedarf nach vorne gezogen werden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640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854605"/>
            <a:ext cx="9144000" cy="4860397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56036" y="3745646"/>
            <a:ext cx="7935513" cy="111210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342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56035" y="2017368"/>
            <a:ext cx="7935515" cy="690563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2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854604"/>
            <a:ext cx="9144000" cy="14287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56035" y="2826836"/>
            <a:ext cx="7935515" cy="81009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741" y="267232"/>
            <a:ext cx="1021185" cy="46574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1" y="289433"/>
            <a:ext cx="1458593" cy="42416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"/>
          <a:stretch/>
        </p:blipFill>
        <p:spPr>
          <a:xfrm>
            <a:off x="0" y="997480"/>
            <a:ext cx="9144000" cy="47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6035" y="288397"/>
            <a:ext cx="7935515" cy="42465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858573"/>
            <a:ext cx="9144000" cy="4249208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9144000" cy="5107776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56034" y="3745646"/>
            <a:ext cx="7935515" cy="1112104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42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56035" y="2017368"/>
            <a:ext cx="7935515" cy="690563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6035" y="2826836"/>
            <a:ext cx="7935515" cy="81009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855000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005000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741" y="267232"/>
            <a:ext cx="1021185" cy="465743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1" y="289433"/>
            <a:ext cx="1458593" cy="4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:\03_Öffentlichkeitsarbeit\Corporate Identity\Keyvisual\SZD\SZD_ohneUntertitel\SZD\icon-SZ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52" y="5236105"/>
            <a:ext cx="247860" cy="373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1"/>
          <p:cNvSpPr>
            <a:spLocks noGrp="1"/>
          </p:cNvSpPr>
          <p:nvPr>
            <p:ph sz="quarter" idx="10"/>
          </p:nvPr>
        </p:nvSpPr>
        <p:spPr>
          <a:xfrm>
            <a:off x="656033" y="1064128"/>
            <a:ext cx="4144567" cy="3620823"/>
          </a:xfrm>
        </p:spPr>
        <p:txBody>
          <a:bodyPr/>
          <a:lstStyle/>
          <a:p>
            <a:endParaRPr lang="de-DE" sz="1600" b="1" dirty="0">
              <a:solidFill>
                <a:srgbClr val="00699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400" b="1" dirty="0">
                <a:solidFill>
                  <a:srgbClr val="00699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Workshops</a:t>
            </a:r>
          </a:p>
          <a:p>
            <a:endParaRPr lang="de-DE" sz="1600" b="1" dirty="0">
              <a:solidFill>
                <a:srgbClr val="006997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zum wissenschaftlichen Schreiben</a:t>
            </a: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zu den Schlüsselkompetenzen:</a:t>
            </a:r>
          </a:p>
          <a:p>
            <a:pPr marL="582707" lvl="1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Zeitmanagement</a:t>
            </a:r>
          </a:p>
          <a:p>
            <a:pPr marL="582707" lvl="1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Projektmanagement </a:t>
            </a:r>
          </a:p>
          <a:p>
            <a:pPr marL="582707" lvl="1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Lern- &amp; Arbeitstechniken</a:t>
            </a:r>
          </a:p>
          <a:p>
            <a:pPr marL="582707" lvl="1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wissenschaftliches </a:t>
            </a:r>
            <a:br>
              <a:rPr lang="de-DE" sz="1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Präsentieren</a:t>
            </a: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1600" b="1" dirty="0">
              <a:solidFill>
                <a:srgbClr val="00699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9144000" cy="5077354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85772" y="2828397"/>
            <a:ext cx="8372475" cy="859896"/>
          </a:xfrm>
        </p:spPr>
        <p:txBody>
          <a:bodyPr/>
          <a:lstStyle>
            <a:lvl6pPr>
              <a:defRPr/>
            </a:lvl6pPr>
            <a:lvl7pPr>
              <a:defRPr/>
            </a:lvl7pPr>
          </a:lstStyle>
          <a:p>
            <a:pPr lvl="5"/>
            <a:r>
              <a:rPr lang="de-DE" dirty="0"/>
              <a:t>Zwischenseite</a:t>
            </a:r>
          </a:p>
          <a:p>
            <a:pPr lvl="6"/>
            <a:r>
              <a:rPr lang="de-DE" dirty="0"/>
              <a:t>Für den nächsten Abschnitt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2"/>
            <a:ext cx="9144000" cy="5097638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5601" y="2063750"/>
            <a:ext cx="8413750" cy="1934987"/>
          </a:xfrm>
        </p:spPr>
        <p:txBody>
          <a:bodyPr/>
          <a:lstStyle/>
          <a:p>
            <a:pPr lvl="5"/>
            <a:r>
              <a:rPr lang="de-DE" dirty="0"/>
              <a:t>Zweite Ebene</a:t>
            </a:r>
          </a:p>
          <a:p>
            <a:pPr lvl="6"/>
            <a:r>
              <a:rPr lang="de-DE" dirty="0"/>
              <a:t>Dritte Ebene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9144000" cy="5077354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15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85772" y="2828396"/>
            <a:ext cx="8205779" cy="13731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24312" y="1236928"/>
            <a:ext cx="4567237" cy="362082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56034" y="1236928"/>
            <a:ext cx="3225404" cy="111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56034" y="2452651"/>
            <a:ext cx="3225403" cy="111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656033" y="3668376"/>
            <a:ext cx="3225403" cy="118937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56035" y="288396"/>
            <a:ext cx="7935515" cy="57017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6035" y="288396"/>
            <a:ext cx="7935515" cy="57017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700587" y="1236929"/>
            <a:ext cx="3890963" cy="362082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56035" y="1236929"/>
            <a:ext cx="3896915" cy="362082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56035" y="288396"/>
            <a:ext cx="7935515" cy="57017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656035" y="1236929"/>
            <a:ext cx="3896915" cy="362082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700587" y="1236929"/>
            <a:ext cx="3890963" cy="362082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6035" y="288396"/>
            <a:ext cx="7935515" cy="57017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656034" y="1236929"/>
            <a:ext cx="2549682" cy="362082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053137" y="1236929"/>
            <a:ext cx="2538413" cy="362082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343275" y="1236929"/>
            <a:ext cx="2562225" cy="362082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6035" y="288397"/>
            <a:ext cx="7935515" cy="42465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6035" y="1234282"/>
            <a:ext cx="7935515" cy="363405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Zwischenseite</a:t>
            </a:r>
          </a:p>
          <a:p>
            <a:pPr lvl="6"/>
            <a:r>
              <a:rPr lang="de-DE" dirty="0"/>
              <a:t>Für den nächsten Präsentationsabschnitt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2681287" y="5258830"/>
            <a:ext cx="3890963" cy="3231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00" dirty="0">
                <a:solidFill>
                  <a:schemeClr val="bg2"/>
                </a:solidFill>
              </a:rPr>
              <a:t>Stippvisite – Vorstellung</a:t>
            </a:r>
            <a:r>
              <a:rPr lang="de-DE" sz="700" baseline="0" dirty="0">
                <a:solidFill>
                  <a:schemeClr val="bg2"/>
                </a:solidFill>
              </a:rPr>
              <a:t> der Angebote des Schreibzentrums der TU Dresden (SZD)</a:t>
            </a:r>
            <a:endParaRPr lang="de-DE" sz="700" dirty="0">
              <a:solidFill>
                <a:schemeClr val="bg2"/>
              </a:solidFill>
            </a:endParaRPr>
          </a:p>
          <a:p>
            <a:pPr algn="l"/>
            <a:r>
              <a:rPr lang="de-DE" sz="7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Kooperationsprojekt des Career</a:t>
            </a:r>
            <a:r>
              <a:rPr lang="de-DE" sz="7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Services und des Zentrums für Weiterbildung</a:t>
            </a:r>
            <a:endParaRPr lang="de-DE" sz="7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de-DE" sz="7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Stand: Angebote 2020</a:t>
            </a:r>
            <a:endParaRPr lang="de-DE" sz="7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5102680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 userDrawn="1"/>
        </p:nvSpPr>
        <p:spPr>
          <a:xfrm>
            <a:off x="6724650" y="5258830"/>
            <a:ext cx="528638" cy="3231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7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7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7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7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7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685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7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08" y="5247178"/>
            <a:ext cx="795252" cy="36288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7" y="5276418"/>
            <a:ext cx="953183" cy="275830"/>
          </a:xfrm>
          <a:prstGeom prst="rect">
            <a:avLst/>
          </a:prstGeom>
        </p:spPr>
      </p:pic>
      <p:sp>
        <p:nvSpPr>
          <p:cNvPr id="9" name="Titel 2"/>
          <p:cNvSpPr txBox="1">
            <a:spLocks/>
          </p:cNvSpPr>
          <p:nvPr userDrawn="1"/>
        </p:nvSpPr>
        <p:spPr>
          <a:xfrm>
            <a:off x="604242" y="288396"/>
            <a:ext cx="7935515" cy="456656"/>
          </a:xfrm>
          <a:prstGeom prst="rect">
            <a:avLst/>
          </a:prstGeom>
        </p:spPr>
        <p:txBody>
          <a:bodyPr/>
          <a:lstStyle>
            <a:lvl1pPr algn="l" defTabSz="685702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pPr defTabSz="761943" fontAlgn="t">
              <a:spcBef>
                <a:spcPts val="0"/>
              </a:spcBef>
            </a:pPr>
            <a:r>
              <a:rPr lang="de-DE" sz="1200" dirty="0">
                <a:solidFill>
                  <a:srgbClr val="00699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Angebote des Schreibzentrums der TU Dresden (SZD)</a:t>
            </a:r>
            <a:br>
              <a:rPr lang="de-DE" sz="1200" dirty="0">
                <a:solidFill>
                  <a:srgbClr val="00699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200" b="0" dirty="0">
                <a:solidFill>
                  <a:srgbClr val="00699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Unterstützung beim Planen und Verfassen von Seminar-, Abschlussarbeiten u. v. m.</a:t>
            </a:r>
          </a:p>
        </p:txBody>
      </p:sp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1" r:id="rId9"/>
    <p:sldLayoutId id="2147483902" r:id="rId10"/>
    <p:sldLayoutId id="2147483903" r:id="rId11"/>
  </p:sldLayoutIdLst>
  <p:hf hdr="0"/>
  <p:txStyles>
    <p:titleStyle>
      <a:lvl1pPr algn="l" defTabSz="685702" rtl="0" eaLnBrk="1" latinLnBrk="0" hangingPunct="1">
        <a:spcBef>
          <a:spcPct val="0"/>
        </a:spcBef>
        <a:buNone/>
        <a:defRPr sz="18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685702" rtl="0" eaLnBrk="1" latinLnBrk="0" hangingPunct="1">
        <a:spcBef>
          <a:spcPts val="45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296957" indent="-242965" algn="l" defTabSz="685702" rtl="0" eaLnBrk="1" latinLnBrk="0" hangingPunct="1">
        <a:spcBef>
          <a:spcPts val="225"/>
        </a:spcBef>
        <a:buFont typeface="Open Sans" panose="020B0606030504020204" pitchFamily="34" charset="0"/>
        <a:buChar char="—"/>
        <a:defRPr sz="12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685702" rtl="0" eaLnBrk="1" latinLnBrk="0" hangingPunct="1">
        <a:spcBef>
          <a:spcPts val="450"/>
        </a:spcBef>
        <a:buFont typeface="Arial" panose="020B0604020202020204" pitchFamily="34" charset="0"/>
        <a:buNone/>
        <a:defRPr sz="105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296957" indent="-161977" algn="l" defTabSz="685702" rtl="0" eaLnBrk="1" latinLnBrk="0" hangingPunct="1">
        <a:spcBef>
          <a:spcPts val="225"/>
        </a:spcBef>
        <a:buFont typeface="Symbol" panose="05050102010706020507" pitchFamily="18" charset="2"/>
        <a:buChar char="-"/>
        <a:defRPr sz="105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431937" indent="-134522" algn="l" defTabSz="685702" rtl="0" eaLnBrk="1" latinLnBrk="0" hangingPunct="1">
        <a:spcBef>
          <a:spcPts val="225"/>
        </a:spcBef>
        <a:buFont typeface="Symbol" panose="05050102010706020507" pitchFamily="18" charset="2"/>
        <a:buChar char="-"/>
        <a:defRPr sz="105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269042" indent="0" algn="l" defTabSz="685702" rtl="0" eaLnBrk="1" latinLnBrk="0" hangingPunct="1">
        <a:spcBef>
          <a:spcPts val="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269042" indent="0" algn="l" defTabSz="685702" rtl="0" eaLnBrk="1" latinLnBrk="0" hangingPunct="1"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7pPr>
      <a:lvl8pPr marL="2571377" indent="-171425" algn="l" defTabSz="6857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26" indent="-171425" algn="l" defTabSz="6857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0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1" algn="l" defTabSz="68570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2" algn="l" defTabSz="68570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2" algn="l" defTabSz="68570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1" algn="l" defTabSz="68570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53" algn="l" defTabSz="68570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02" algn="l" defTabSz="68570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52" algn="l" defTabSz="68570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03" algn="l" defTabSz="68570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744" userDrawn="1">
          <p15:clr>
            <a:srgbClr val="F26B43"/>
          </p15:clr>
        </p15:guide>
        <p15:guide id="7" pos="840" userDrawn="1">
          <p15:clr>
            <a:srgbClr val="F26B43"/>
          </p15:clr>
        </p15:guide>
        <p15:guide id="8" pos="1257" userDrawn="1">
          <p15:clr>
            <a:srgbClr val="F26B43"/>
          </p15:clr>
        </p15:guide>
        <p15:guide id="9" pos="1167" userDrawn="1">
          <p15:clr>
            <a:srgbClr val="F26B43"/>
          </p15:clr>
        </p15:guide>
        <p15:guide id="10" pos="1689" userDrawn="1">
          <p15:clr>
            <a:srgbClr val="F26B43"/>
          </p15:clr>
        </p15:guide>
        <p15:guide id="11" pos="1596" userDrawn="1">
          <p15:clr>
            <a:srgbClr val="F26B43"/>
          </p15:clr>
        </p15:guide>
        <p15:guide id="16" pos="2868" userDrawn="1">
          <p15:clr>
            <a:srgbClr val="F26B43"/>
          </p15:clr>
        </p15:guide>
        <p15:guide id="17" pos="2961" userDrawn="1">
          <p15:clr>
            <a:srgbClr val="F26B43"/>
          </p15:clr>
        </p15:guide>
        <p15:guide id="20" pos="3288" userDrawn="1">
          <p15:clr>
            <a:srgbClr val="F26B43"/>
          </p15:clr>
        </p15:guide>
        <p15:guide id="21" pos="3381" userDrawn="1">
          <p15:clr>
            <a:srgbClr val="F26B43"/>
          </p15:clr>
        </p15:guide>
        <p15:guide id="22" pos="5085" userDrawn="1">
          <p15:clr>
            <a:srgbClr val="F26B43"/>
          </p15:clr>
        </p15:guide>
        <p15:guide id="23" pos="4992" userDrawn="1">
          <p15:clr>
            <a:srgbClr val="F26B43"/>
          </p15:clr>
        </p15:guide>
        <p15:guide id="24" pos="3720" userDrawn="1">
          <p15:clr>
            <a:srgbClr val="F26B43"/>
          </p15:clr>
        </p15:guide>
        <p15:guide id="25" pos="3813" userDrawn="1">
          <p15:clr>
            <a:srgbClr val="F26B43"/>
          </p15:clr>
        </p15:guide>
        <p15:guide id="30" orient="horz" pos="448" userDrawn="1">
          <p15:clr>
            <a:srgbClr val="F26B43"/>
          </p15:clr>
        </p15:guide>
        <p15:guide id="31" pos="413" userDrawn="1">
          <p15:clr>
            <a:srgbClr val="F26B43"/>
          </p15:clr>
        </p15:guide>
        <p15:guide id="39" pos="4569" userDrawn="1">
          <p15:clr>
            <a:srgbClr val="F26B43"/>
          </p15:clr>
        </p15:guide>
        <p15:guide id="40" pos="4662" userDrawn="1">
          <p15:clr>
            <a:srgbClr val="F26B43"/>
          </p15:clr>
        </p15:guide>
        <p15:guide id="41" pos="2019" userDrawn="1">
          <p15:clr>
            <a:srgbClr val="F26B43"/>
          </p15:clr>
        </p15:guide>
        <p15:guide id="42" pos="2106" userDrawn="1">
          <p15:clr>
            <a:srgbClr val="F26B43"/>
          </p15:clr>
        </p15:guide>
        <p15:guide id="43" pos="2445" userDrawn="1">
          <p15:clr>
            <a:srgbClr val="F26B43"/>
          </p15:clr>
        </p15:guide>
        <p15:guide id="44" pos="2535" userDrawn="1">
          <p15:clr>
            <a:srgbClr val="F26B43"/>
          </p15:clr>
        </p15:guide>
        <p15:guide id="50" pos="4140" userDrawn="1">
          <p15:clr>
            <a:srgbClr val="F26B43"/>
          </p15:clr>
        </p15:guide>
        <p15:guide id="52" orient="horz" pos="778" userDrawn="1">
          <p15:clr>
            <a:srgbClr val="F26B43"/>
          </p15:clr>
        </p15:guide>
        <p15:guide id="53" orient="horz" pos="633" userDrawn="1">
          <p15:clr>
            <a:srgbClr val="F26B43"/>
          </p15:clr>
        </p15:guide>
        <p15:guide id="58" orient="horz" pos="182" userDrawn="1">
          <p15:clr>
            <a:srgbClr val="F26B43"/>
          </p15:clr>
        </p15:guide>
        <p15:guide id="59" orient="horz" pos="3067" userDrawn="1">
          <p15:clr>
            <a:srgbClr val="F26B43"/>
          </p15:clr>
        </p15:guide>
        <p15:guide id="60" orient="horz" pos="3218" userDrawn="1">
          <p15:clr>
            <a:srgbClr val="F26B43"/>
          </p15:clr>
        </p15:guide>
        <p15:guide id="62" orient="horz" pos="1775" userDrawn="1">
          <p15:clr>
            <a:srgbClr val="F26B43"/>
          </p15:clr>
        </p15:guide>
        <p15:guide id="65" pos="4236" userDrawn="1">
          <p15:clr>
            <a:srgbClr val="F26B43"/>
          </p15:clr>
        </p15:guide>
        <p15:guide id="66" orient="horz" pos="541" userDrawn="1">
          <p15:clr>
            <a:srgbClr val="F26B43"/>
          </p15:clr>
        </p15:guide>
        <p15:guide id="67" pos="5412" userDrawn="1">
          <p15:clr>
            <a:srgbClr val="F26B43"/>
          </p15:clr>
        </p15:guide>
        <p15:guide id="69" orient="horz" pos="3323" userDrawn="1">
          <p15:clr>
            <a:srgbClr val="F26B43"/>
          </p15:clr>
        </p15:guide>
        <p15:guide id="70" orient="horz" pos="3497" userDrawn="1">
          <p15:clr>
            <a:srgbClr val="F26B43"/>
          </p15:clr>
        </p15:guide>
        <p15:guide id="71" pos="212" userDrawn="1">
          <p15:clr>
            <a:srgbClr val="F26B43"/>
          </p15:clr>
        </p15:guide>
        <p15:guide id="72" orient="horz" pos="3432" userDrawn="1">
          <p15:clr>
            <a:srgbClr val="F26B43"/>
          </p15:clr>
        </p15:guide>
        <p15:guide id="73" orient="horz" pos="33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ldungsportal.sachsen.de/opal/auth/RepositoryEntry/17824645121/CourseNode/99754491560254;jsessionid=A035304CB30BE9589E67466ECCAC909B.opalN4?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ldungsportal.sachsen.de/opal/auth/RepositoryEntry/17824645121/CourseNode/10144127797786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hyperlink" Target="mailto:info@schreibzentrum.mailbox@tu-dresden.de" TargetMode="External"/><Relationship Id="rId4" Type="http://schemas.openxmlformats.org/officeDocument/2006/relationships/hyperlink" Target="https://tinyurl.com/Schreibboer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comments" Target="../comments/commen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ea typeface="Open Sans" panose="020B0606030504020204" pitchFamily="34" charset="0"/>
                <a:cs typeface="Open Sans" panose="020B0606030504020204" pitchFamily="34" charset="0"/>
              </a:rPr>
              <a:t>schreibzentrum@mailbox.tu-dresden.de	</a:t>
            </a:r>
          </a:p>
          <a:p>
            <a:r>
              <a:rPr lang="de-DE" dirty="0">
                <a:ea typeface="Open Sans" panose="020B0606030504020204" pitchFamily="34" charset="0"/>
                <a:cs typeface="Open Sans" panose="020B0606030504020204" pitchFamily="34" charset="0"/>
              </a:rPr>
              <a:t>↗ tu-dresden.de/</a:t>
            </a:r>
            <a:r>
              <a:rPr lang="de-DE" dirty="0" err="1">
                <a:ea typeface="Open Sans" panose="020B0606030504020204" pitchFamily="34" charset="0"/>
                <a:cs typeface="Open Sans" panose="020B0606030504020204" pitchFamily="34" charset="0"/>
              </a:rPr>
              <a:t>deinStudienerfolg</a:t>
            </a:r>
            <a:r>
              <a:rPr lang="de-DE" dirty="0">
                <a:ea typeface="Open Sans" panose="020B0606030504020204" pitchFamily="34" charset="0"/>
                <a:cs typeface="Open Sans" panose="020B0606030504020204" pitchFamily="34" charset="0"/>
              </a:rPr>
              <a:t>/SZD	</a:t>
            </a:r>
          </a:p>
          <a:p>
            <a:r>
              <a:rPr lang="de-DE" dirty="0">
                <a:ea typeface="Open Sans" panose="020B0606030504020204" pitchFamily="34" charset="0"/>
                <a:cs typeface="Open Sans" panose="020B0606030504020204" pitchFamily="34" charset="0"/>
              </a:rPr>
              <a:t>↗ facebook.com/</a:t>
            </a:r>
            <a:r>
              <a:rPr lang="de-DE" dirty="0" err="1">
                <a:ea typeface="Open Sans" panose="020B0606030504020204" pitchFamily="34" charset="0"/>
                <a:cs typeface="Open Sans" panose="020B0606030504020204" pitchFamily="34" charset="0"/>
              </a:rPr>
              <a:t>schreibzentrumTUD</a:t>
            </a:r>
            <a:r>
              <a:rPr lang="de-DE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56035" y="2017368"/>
            <a:ext cx="1878159" cy="347009"/>
          </a:xfrm>
        </p:spPr>
        <p:txBody>
          <a:bodyPr/>
          <a:lstStyle/>
          <a:p>
            <a:r>
              <a:rPr lang="de-DE" dirty="0"/>
              <a:t>Stippvisite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56034" y="2417941"/>
            <a:ext cx="7935515" cy="810090"/>
          </a:xfrm>
        </p:spPr>
        <p:txBody>
          <a:bodyPr/>
          <a:lstStyle/>
          <a:p>
            <a:r>
              <a:rPr lang="de-DE" dirty="0">
                <a:ea typeface="Open Sans" panose="020B0606030504020204" pitchFamily="34" charset="0"/>
                <a:cs typeface="Open Sans" panose="020B0606030504020204" pitchFamily="34" charset="0"/>
              </a:rPr>
              <a:t>Das Schreibzentrum </a:t>
            </a:r>
            <a:br>
              <a:rPr lang="de-DE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dirty="0">
                <a:ea typeface="Open Sans" panose="020B0606030504020204" pitchFamily="34" charset="0"/>
                <a:cs typeface="Open Sans" panose="020B0606030504020204" pitchFamily="34" charset="0"/>
              </a:rPr>
              <a:t>der TU Dresden (SZD)</a:t>
            </a:r>
            <a:br>
              <a:rPr lang="de-DE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dirty="0">
                <a:ea typeface="Open Sans" panose="020B0606030504020204" pitchFamily="34" charset="0"/>
                <a:cs typeface="Open Sans" panose="020B0606030504020204" pitchFamily="34" charset="0"/>
              </a:rPr>
              <a:t>- online - </a:t>
            </a:r>
            <a:br>
              <a:rPr lang="de-DE" dirty="0"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09" y="1084217"/>
            <a:ext cx="4291148" cy="429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6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4294967295"/>
          </p:nvPr>
        </p:nvSpPr>
        <p:spPr>
          <a:xfrm>
            <a:off x="554966" y="904550"/>
            <a:ext cx="7935516" cy="3991915"/>
          </a:xfrm>
        </p:spPr>
        <p:txBody>
          <a:bodyPr/>
          <a:lstStyle/>
          <a:p>
            <a:r>
              <a:rPr lang="de-DE" sz="2400" b="1" dirty="0">
                <a:solidFill>
                  <a:srgbClr val="28618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Qualifikation als Schreibtutor/</a:t>
            </a:r>
            <a:r>
              <a:rPr lang="de-DE" sz="2400" b="1" dirty="0" err="1">
                <a:solidFill>
                  <a:srgbClr val="28618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tutorin</a:t>
            </a:r>
            <a:endParaRPr lang="de-DE" sz="2400" b="1" dirty="0">
              <a:solidFill>
                <a:srgbClr val="28618C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0">
              <a:buNone/>
            </a:pPr>
            <a:endParaRPr lang="de-DE" sz="1400" dirty="0">
              <a:solidFill>
                <a:srgbClr val="28618C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Schreibberatung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Durchführung des Schreibmarathons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U. v. 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Ausschreibung für SHK-Stellen Ende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Start der Qualifizierung </a:t>
            </a:r>
            <a:r>
              <a:rPr lang="de-DE" sz="1600"/>
              <a:t>März/ April </a:t>
            </a:r>
            <a:r>
              <a:rPr lang="de-DE" sz="1600" dirty="0"/>
              <a:t>2021</a:t>
            </a:r>
          </a:p>
          <a:p>
            <a:endParaRPr lang="de-DE" sz="1600" dirty="0"/>
          </a:p>
          <a:p>
            <a:r>
              <a:rPr lang="de-DE" sz="1600" dirty="0"/>
              <a:t>Alle Informationen zum Inhalt der Qualifizierung:</a:t>
            </a:r>
          </a:p>
          <a:p>
            <a:r>
              <a:rPr lang="de-DE" sz="16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↗ </a:t>
            </a:r>
            <a:r>
              <a:rPr lang="de-DE" sz="1600" dirty="0"/>
              <a:t>tud.de/</a:t>
            </a:r>
            <a:r>
              <a:rPr lang="de-DE" sz="1600" dirty="0" err="1"/>
              <a:t>deinstudienerfolg</a:t>
            </a:r>
            <a:r>
              <a:rPr lang="de-DE" sz="1600" dirty="0"/>
              <a:t>/</a:t>
            </a:r>
            <a:r>
              <a:rPr lang="de-DE" sz="1600" dirty="0" err="1"/>
              <a:t>szd</a:t>
            </a:r>
            <a:r>
              <a:rPr lang="de-DE" sz="1600" dirty="0"/>
              <a:t>/</a:t>
            </a:r>
            <a:r>
              <a:rPr lang="de-DE" sz="1600" dirty="0" err="1"/>
              <a:t>qualifizierung</a:t>
            </a:r>
            <a:endParaRPr lang="de-DE" sz="1600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49" y="1352056"/>
            <a:ext cx="3544409" cy="354440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834" y="5164443"/>
            <a:ext cx="317019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656033" y="1236928"/>
            <a:ext cx="4542985" cy="3803423"/>
          </a:xfrm>
        </p:spPr>
        <p:txBody>
          <a:bodyPr/>
          <a:lstStyle/>
          <a:p>
            <a:r>
              <a:rPr lang="de-DE" sz="2400" b="1" dirty="0">
                <a:solidFill>
                  <a:srgbClr val="00699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Überblick:</a:t>
            </a:r>
            <a:br>
              <a:rPr lang="de-DE" sz="2400" b="1" dirty="0">
                <a:solidFill>
                  <a:srgbClr val="00699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400" b="1" dirty="0">
                <a:solidFill>
                  <a:srgbClr val="00699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Angebote für Studierende</a:t>
            </a:r>
          </a:p>
          <a:p>
            <a:endParaRPr lang="de-DE" sz="1600" b="1" dirty="0">
              <a:solidFill>
                <a:srgbClr val="006997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Schreibberatung</a:t>
            </a:r>
          </a:p>
          <a:p>
            <a:pPr marL="28575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Schreibmarathon</a:t>
            </a:r>
          </a:p>
          <a:p>
            <a:pPr marL="28575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Infothek und FAQ</a:t>
            </a: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Workshops</a:t>
            </a: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Lern- und Schreibgruppen</a:t>
            </a: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Lange Nacht des Schreibens</a:t>
            </a:r>
          </a:p>
          <a:p>
            <a:pPr lvl="0" defTabSz="914400">
              <a:spcBef>
                <a:spcPts val="0"/>
              </a:spcBef>
            </a:pPr>
            <a:endParaRPr lang="de-DE" sz="16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400">
              <a:spcBef>
                <a:spcPts val="0"/>
              </a:spcBef>
            </a:pPr>
            <a:endParaRPr lang="de-DE" sz="16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400">
              <a:spcBef>
                <a:spcPts val="0"/>
              </a:spcBef>
            </a:pPr>
            <a:r>
              <a:rPr lang="de-DE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Alle aktuellen Informationen und Materialien </a:t>
            </a:r>
            <a:br>
              <a:rPr lang="de-DE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online auf </a:t>
            </a:r>
            <a:r>
              <a:rPr lang="de-DE" sz="16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↗ t</a:t>
            </a:r>
            <a:r>
              <a:rPr lang="de-DE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ud.de/</a:t>
            </a:r>
            <a:r>
              <a:rPr lang="de-DE" sz="160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deinstudienerfolg</a:t>
            </a:r>
            <a:r>
              <a:rPr lang="de-DE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e-DE" sz="160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szd</a:t>
            </a:r>
            <a:endParaRPr lang="de-DE" sz="16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1600" b="1" dirty="0">
              <a:solidFill>
                <a:srgbClr val="00699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18" y="1265567"/>
            <a:ext cx="3592184" cy="35921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80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656033" y="1236928"/>
            <a:ext cx="5313587" cy="3620823"/>
          </a:xfrm>
        </p:spPr>
        <p:txBody>
          <a:bodyPr/>
          <a:lstStyle/>
          <a:p>
            <a:r>
              <a:rPr lang="de-DE" sz="2400" b="1" dirty="0">
                <a:solidFill>
                  <a:srgbClr val="00699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Schreibberatung – Was ist das?</a:t>
            </a:r>
            <a:endParaRPr lang="de-DE" sz="2400" b="1" dirty="0">
              <a:solidFill>
                <a:srgbClr val="006997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600" b="1" dirty="0">
              <a:solidFill>
                <a:srgbClr val="006997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Gespräch über Vorgehensweisen </a:t>
            </a:r>
            <a:b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beim Schreiben &amp; Feedback auf Texte</a:t>
            </a:r>
            <a:b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für alle möglichen Textsorten, </a:t>
            </a:r>
            <a:b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vom Protokoll bis zur Abschlussarbeit</a:t>
            </a:r>
            <a:b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Unterstützung und Austausch</a:t>
            </a:r>
            <a:b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1-zu-1-Beratung von Schreibtutorinnen </a:t>
            </a:r>
            <a:b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und Schreibtutoren für Studierende</a:t>
            </a:r>
            <a:b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Kostenlos &amp; so oft wie gewünscht</a:t>
            </a:r>
          </a:p>
          <a:p>
            <a:pPr lvl="0" defTabSz="914400">
              <a:spcBef>
                <a:spcPts val="0"/>
              </a:spcBef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1600" b="1" dirty="0">
              <a:solidFill>
                <a:srgbClr val="00699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18" y="1265567"/>
            <a:ext cx="3592184" cy="35921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046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18" y="1265567"/>
            <a:ext cx="3592184" cy="3592184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656031" y="1236928"/>
            <a:ext cx="7030875" cy="3620823"/>
          </a:xfrm>
        </p:spPr>
        <p:txBody>
          <a:bodyPr/>
          <a:lstStyle/>
          <a:p>
            <a:r>
              <a:rPr lang="de-DE" sz="2400" b="1" dirty="0">
                <a:solidFill>
                  <a:srgbClr val="00699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Schreibberatung – typische </a:t>
            </a:r>
            <a:r>
              <a:rPr lang="de-DE" sz="2400" b="1" dirty="0">
                <a:solidFill>
                  <a:srgbClr val="00699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Fragen</a:t>
            </a:r>
          </a:p>
          <a:p>
            <a:pPr lvl="0" defTabSz="914400">
              <a:spcBef>
                <a:spcPts val="0"/>
              </a:spcBef>
            </a:pPr>
            <a:endParaRPr lang="de-DE" sz="14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Wie schaffe ich es, </a:t>
            </a:r>
            <a:b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endlich mit dem Schreiben anzufangen?</a:t>
            </a:r>
            <a:b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Wie zitiere ich richtig?</a:t>
            </a:r>
            <a:b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Wie lese und notiere ich effektiv?</a:t>
            </a:r>
            <a:b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Wie finde ich passende Literatur?</a:t>
            </a:r>
            <a:b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Wie schreibe ich wissenschaftlich?</a:t>
            </a:r>
            <a:b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Wie viel Zeit soll ich einplanen?</a:t>
            </a:r>
          </a:p>
          <a:p>
            <a:pPr lvl="0" defTabSz="914400">
              <a:spcBef>
                <a:spcPts val="0"/>
              </a:spcBef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1600" b="1" dirty="0">
              <a:solidFill>
                <a:srgbClr val="00699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30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33" y="820255"/>
            <a:ext cx="4108567" cy="4108567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656033" y="1064128"/>
            <a:ext cx="4838680" cy="3620823"/>
          </a:xfrm>
        </p:spPr>
        <p:txBody>
          <a:bodyPr/>
          <a:lstStyle/>
          <a:p>
            <a:pPr lvl="0"/>
            <a:r>
              <a:rPr lang="de-DE" sz="2400" b="1" dirty="0">
                <a:solidFill>
                  <a:srgbClr val="00699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Schreibberatung – Anmeldung</a:t>
            </a:r>
            <a:endParaRPr lang="de-DE" sz="2400" b="1" dirty="0">
              <a:solidFill>
                <a:srgbClr val="006997"/>
              </a:solidFill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de-DE" sz="1400" dirty="0">
              <a:solidFill>
                <a:srgbClr val="00305E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761943" fontAlgn="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05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Schreibberatungen online über die TU Matrix oder Skype</a:t>
            </a:r>
          </a:p>
          <a:p>
            <a:pPr marL="285750" lvl="0" indent="-285750" defTabSz="761943" fontAlgn="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05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Anmeldung über </a:t>
            </a:r>
            <a:r>
              <a:rPr lang="de-DE" sz="1600" dirty="0">
                <a:solidFill>
                  <a:srgbClr val="00305E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OPAL, Kurs „Schreibzentrum“</a:t>
            </a:r>
            <a:r>
              <a:rPr lang="de-DE" sz="1600" dirty="0">
                <a:solidFill>
                  <a:srgbClr val="00305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oder per E-Mail an </a:t>
            </a:r>
            <a:br>
              <a:rPr lang="de-DE" sz="1600" dirty="0">
                <a:solidFill>
                  <a:srgbClr val="00305E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600" dirty="0">
                <a:solidFill>
                  <a:srgbClr val="00305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schreibzentrum@mailbox.tu-dresden.de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53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9"/>
          <a:stretch/>
        </p:blipFill>
        <p:spPr>
          <a:xfrm>
            <a:off x="4671753" y="1064128"/>
            <a:ext cx="4374321" cy="3548910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656033" y="1064128"/>
            <a:ext cx="4838680" cy="3620823"/>
          </a:xfrm>
        </p:spPr>
        <p:txBody>
          <a:bodyPr/>
          <a:lstStyle/>
          <a:p>
            <a:pPr lvl="0"/>
            <a:r>
              <a:rPr lang="de-DE" sz="2400" b="1" dirty="0">
                <a:solidFill>
                  <a:srgbClr val="00699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Online-Schreibmarathon</a:t>
            </a:r>
            <a:endParaRPr lang="de-DE" sz="1400" dirty="0">
              <a:solidFill>
                <a:srgbClr val="00305E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761943" fontAlgn="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05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Sozialer Austausch</a:t>
            </a:r>
          </a:p>
          <a:p>
            <a:pPr marL="285750" lvl="0" indent="-285750" defTabSz="761943" fontAlgn="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05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Tagesstrukturierung</a:t>
            </a:r>
          </a:p>
          <a:p>
            <a:pPr marL="285750" lvl="0" indent="-285750" defTabSz="761943" fontAlgn="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05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Unkomplizierte Beratung</a:t>
            </a:r>
          </a:p>
          <a:p>
            <a:pPr marL="285750" lvl="0" indent="-285750" defTabSz="761943" fontAlgn="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05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Anmeldung über </a:t>
            </a:r>
            <a:r>
              <a:rPr lang="de-DE" sz="1600" dirty="0">
                <a:solidFill>
                  <a:srgbClr val="00305E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OPAL, "Schreibmarathon" im Kurs „Schreibzentrum“</a:t>
            </a:r>
            <a:r>
              <a:rPr lang="de-DE" sz="1600" dirty="0">
                <a:solidFill>
                  <a:srgbClr val="00305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oder per E-Mail an </a:t>
            </a:r>
            <a:br>
              <a:rPr lang="de-DE" sz="1600" dirty="0">
                <a:solidFill>
                  <a:srgbClr val="00305E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600" dirty="0">
                <a:solidFill>
                  <a:srgbClr val="00305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schreibzentrum@mailbox.tu-dresden.de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866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/>
          <a:stretch/>
        </p:blipFill>
        <p:spPr>
          <a:xfrm>
            <a:off x="4813069" y="822960"/>
            <a:ext cx="4330931" cy="3772854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656032" y="1236928"/>
            <a:ext cx="5117961" cy="3800585"/>
          </a:xfrm>
        </p:spPr>
        <p:txBody>
          <a:bodyPr/>
          <a:lstStyle/>
          <a:p>
            <a:r>
              <a:rPr lang="de-DE" sz="2400" b="1" dirty="0">
                <a:solidFill>
                  <a:srgbClr val="00699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Lern- und Schreibgruppen</a:t>
            </a:r>
            <a:endParaRPr lang="de-DE" sz="2400" b="1" dirty="0">
              <a:solidFill>
                <a:srgbClr val="006997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600" b="1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zusammenfinden</a:t>
            </a:r>
          </a:p>
          <a:p>
            <a:pPr lvl="0" defTabSz="914400">
              <a:spcBef>
                <a:spcPts val="0"/>
              </a:spcBef>
            </a:pPr>
            <a:endParaRPr lang="de-DE" sz="16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gemeinsam arbeiten</a:t>
            </a:r>
          </a:p>
          <a:p>
            <a:pPr lvl="0" defTabSz="914400">
              <a:spcBef>
                <a:spcPts val="0"/>
              </a:spcBef>
            </a:pPr>
            <a:endParaRPr lang="de-DE" sz="16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gemeinsam dranbleiben</a:t>
            </a:r>
          </a:p>
          <a:p>
            <a:pPr defTabSz="914400">
              <a:spcBef>
                <a:spcPts val="0"/>
              </a:spcBef>
            </a:pPr>
            <a:endParaRPr lang="de-DE" sz="14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914400">
              <a:spcBef>
                <a:spcPts val="0"/>
              </a:spcBef>
              <a:buFont typeface="Wingdings" panose="05000000000000000000" pitchFamily="2" charset="2"/>
              <a:buChar char="!"/>
            </a:pPr>
            <a:r>
              <a:rPr lang="de-DE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Möchtest du eine Schreibgruppe finden?</a:t>
            </a:r>
            <a:br>
              <a:rPr lang="de-DE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Dann schau doch mal auf unserer Lern- und </a:t>
            </a:r>
            <a:br>
              <a:rPr lang="de-DE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Schreibgruppenbörse vorbei: </a:t>
            </a:r>
            <a:br>
              <a:rPr lang="de-DE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https://tinyurl.com/Schreibboerse</a:t>
            </a:r>
            <a:endParaRPr lang="de-DE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>
              <a:spcBef>
                <a:spcPts val="0"/>
              </a:spcBef>
            </a:pPr>
            <a:endParaRPr lang="de-DE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Wingdings" panose="05000000000000000000" pitchFamily="2" charset="2"/>
              <a:buChar char="!"/>
            </a:pPr>
            <a:r>
              <a:rPr lang="de-DE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Du hast bereits eine Schreib- oder Lerngruppe und möchtest noch mehr Leute einladen? </a:t>
            </a:r>
            <a:br>
              <a:rPr lang="de-DE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Dann kontaktiere uns gerne unter: </a:t>
            </a:r>
            <a:br>
              <a:rPr lang="de-DE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dirty="0" err="1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info@schreibzentrum.mailbox@tu-dresden.de</a:t>
            </a:r>
            <a:endParaRPr lang="de-DE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Wingdings" panose="05000000000000000000" pitchFamily="2" charset="2"/>
              <a:buChar char="!"/>
            </a:pPr>
            <a:endParaRPr lang="de-DE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1600" b="1" dirty="0">
              <a:solidFill>
                <a:srgbClr val="00699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17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656033" y="1236928"/>
            <a:ext cx="4144567" cy="3620823"/>
          </a:xfrm>
        </p:spPr>
        <p:txBody>
          <a:bodyPr/>
          <a:lstStyle/>
          <a:p>
            <a:r>
              <a:rPr lang="de-DE" sz="2400" b="1" dirty="0">
                <a:solidFill>
                  <a:srgbClr val="00699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Workshops</a:t>
            </a:r>
          </a:p>
          <a:p>
            <a:endParaRPr lang="de-DE" sz="1600" b="1" dirty="0">
              <a:solidFill>
                <a:srgbClr val="006997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Zum wissenschaftlichen Schreiben</a:t>
            </a:r>
          </a:p>
          <a:p>
            <a:pPr lvl="0" defTabSz="914400">
              <a:spcBef>
                <a:spcPts val="0"/>
              </a:spcBef>
            </a:pPr>
            <a:endParaRPr lang="de-DE" sz="16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Zu den Schlüsselkompetenzen:</a:t>
            </a:r>
            <a:br>
              <a:rPr lang="de-DE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6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0" defTabSz="914400">
              <a:spcBef>
                <a:spcPts val="0"/>
              </a:spcBef>
              <a:buNone/>
            </a:pPr>
            <a:r>
              <a:rPr lang="de-DE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 </a:t>
            </a:r>
            <a:r>
              <a:rPr lang="de-DE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Zeitmanagement</a:t>
            </a:r>
            <a:br>
              <a:rPr lang="de-DE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6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0" defTabSz="914400">
              <a:spcBef>
                <a:spcPts val="0"/>
              </a:spcBef>
              <a:buNone/>
            </a:pPr>
            <a:r>
              <a:rPr lang="de-DE" sz="1600" dirty="0">
                <a:solidFill>
                  <a:srgbClr val="0030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 </a:t>
            </a:r>
            <a:r>
              <a:rPr lang="de-DE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Projektmanagement</a:t>
            </a:r>
            <a:br>
              <a:rPr lang="de-DE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6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0" defTabSz="914400">
              <a:spcBef>
                <a:spcPts val="0"/>
              </a:spcBef>
              <a:buNone/>
            </a:pPr>
            <a:r>
              <a:rPr lang="de-DE" sz="1600" dirty="0">
                <a:solidFill>
                  <a:srgbClr val="0030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 </a:t>
            </a:r>
            <a:r>
              <a:rPr lang="de-DE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Lern- &amp; Arbeitstechniken</a:t>
            </a:r>
            <a:br>
              <a:rPr lang="de-DE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6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0" defTabSz="914400">
              <a:spcBef>
                <a:spcPts val="0"/>
              </a:spcBef>
              <a:buNone/>
            </a:pPr>
            <a:r>
              <a:rPr lang="de-DE" sz="1600" dirty="0">
                <a:solidFill>
                  <a:srgbClr val="0030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 </a:t>
            </a:r>
            <a:r>
              <a:rPr lang="de-DE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wissenschaftliches Präsentieren</a:t>
            </a:r>
          </a:p>
          <a:p>
            <a:pPr lvl="0" defTabSz="914400">
              <a:spcBef>
                <a:spcPts val="0"/>
              </a:spcBef>
            </a:pPr>
            <a:endParaRPr lang="de-DE" sz="1400" dirty="0">
              <a:solidFill>
                <a:srgbClr val="0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1600" b="1" dirty="0">
              <a:solidFill>
                <a:srgbClr val="00699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18" y="1265567"/>
            <a:ext cx="3592184" cy="35921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690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656032" y="1236928"/>
            <a:ext cx="5781939" cy="3620823"/>
          </a:xfrm>
        </p:spPr>
        <p:txBody>
          <a:bodyPr/>
          <a:lstStyle/>
          <a:p>
            <a:endParaRPr lang="de-DE" sz="1600" b="1" dirty="0">
              <a:solidFill>
                <a:srgbClr val="00699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400" b="1" dirty="0">
                <a:solidFill>
                  <a:srgbClr val="00699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Vielen Dank für eure </a:t>
            </a:r>
          </a:p>
          <a:p>
            <a:r>
              <a:rPr lang="de-DE" sz="2400" b="1" dirty="0">
                <a:solidFill>
                  <a:srgbClr val="00699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Aufmerksamkeit!</a:t>
            </a:r>
            <a:endParaRPr lang="de-DE" sz="2400" b="1" dirty="0">
              <a:solidFill>
                <a:srgbClr val="006997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Alle Informationen sowie ein FAQ, Tipps </a:t>
            </a:r>
          </a:p>
          <a:p>
            <a: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und Materialien zur „Ersten Hilfe“ </a:t>
            </a:r>
          </a:p>
          <a:p>
            <a: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online auf </a:t>
            </a:r>
            <a:r>
              <a:rPr lang="de-DE" sz="16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↗ t</a:t>
            </a:r>
            <a: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ud.de/</a:t>
            </a:r>
            <a:r>
              <a:rPr lang="de-DE" sz="16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deinstudienerfolg</a:t>
            </a:r>
            <a:r>
              <a:rPr lang="de-DE" sz="1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e-DE" sz="16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szd</a:t>
            </a:r>
            <a:endParaRPr lang="de-DE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600" b="1" dirty="0">
              <a:solidFill>
                <a:srgbClr val="006997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400">
              <a:spcBef>
                <a:spcPts val="0"/>
              </a:spcBef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1600" b="1" dirty="0">
              <a:solidFill>
                <a:srgbClr val="00699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18" y="1265567"/>
            <a:ext cx="3592184" cy="359218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56032" y="4734640"/>
            <a:ext cx="3344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Bildquellen: Michaela Wollschläger / SZD TU Dresden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99393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Präsentationsvorlage_TUD_16zu10" id="{C0BF454E-D50F-0D42-AA84-40CDAEA61BCF}" vid="{98F2EA09-AD0F-4B41-91F3-1CEBBB6E068F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2020_Praesentationsvorlage_TUD_16zu10</Template>
  <TotalTime>0</TotalTime>
  <Words>448</Words>
  <Application>Microsoft Macintosh PowerPoint</Application>
  <PresentationFormat>Bildschirmpräsentation (16:10)</PresentationFormat>
  <Paragraphs>117</Paragraphs>
  <Slides>10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Calibri</vt:lpstr>
      <vt:lpstr>Arial</vt:lpstr>
      <vt:lpstr>Wingdings</vt:lpstr>
      <vt:lpstr>Symbol</vt:lpstr>
      <vt:lpstr>Open Sans</vt:lpstr>
      <vt:lpstr>TUD_2018_16zu9</vt:lpstr>
      <vt:lpstr>Das Schreibzentrum  der TU Dresden (SZD) - online -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 im CD der TU Dresden</dc:title>
  <dc:creator>Ullrich,Christina</dc:creator>
  <cp:lastModifiedBy>ms113742</cp:lastModifiedBy>
  <cp:revision>70</cp:revision>
  <cp:lastPrinted>2020-01-10T14:21:59Z</cp:lastPrinted>
  <dcterms:created xsi:type="dcterms:W3CDTF">2020-01-13T10:51:43Z</dcterms:created>
  <dcterms:modified xsi:type="dcterms:W3CDTF">2020-04-09T09:29:09Z</dcterms:modified>
</cp:coreProperties>
</file>