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4" r:id="rId2"/>
    <p:sldId id="273" r:id="rId3"/>
    <p:sldId id="272" r:id="rId4"/>
    <p:sldId id="275" r:id="rId5"/>
    <p:sldId id="282" r:id="rId6"/>
    <p:sldId id="284" r:id="rId7"/>
    <p:sldId id="287" r:id="rId8"/>
    <p:sldId id="285" r:id="rId9"/>
    <p:sldId id="280" r:id="rId10"/>
    <p:sldId id="297" r:id="rId11"/>
    <p:sldId id="293" r:id="rId12"/>
    <p:sldId id="294" r:id="rId13"/>
    <p:sldId id="295" r:id="rId14"/>
    <p:sldId id="296" r:id="rId15"/>
    <p:sldId id="286" r:id="rId16"/>
    <p:sldId id="281" r:id="rId17"/>
    <p:sldId id="271" r:id="rId18"/>
    <p:sldId id="283" r:id="rId19"/>
    <p:sldId id="277" r:id="rId20"/>
    <p:sldId id="27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E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85" autoAdjust="0"/>
  </p:normalViewPr>
  <p:slideViewPr>
    <p:cSldViewPr snapToGrid="0">
      <p:cViewPr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3CB29-0C80-4A01-91C4-5736609009E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9D04758-B497-423C-8C4A-C2FDC45030A4}">
      <dgm:prSet phldrT="[Text]" custT="1"/>
      <dgm:spPr>
        <a:noFill/>
        <a:ln w="76200">
          <a:solidFill>
            <a:srgbClr val="92D050"/>
          </a:solidFill>
        </a:ln>
      </dgm:spPr>
      <dgm:t>
        <a:bodyPr/>
        <a:lstStyle/>
        <a:p>
          <a:r>
            <a:rPr lang="de-DE" sz="1800" b="1" u="sng" dirty="0">
              <a:solidFill>
                <a:schemeClr val="tx1"/>
              </a:solidFill>
            </a:rPr>
            <a:t>1. Wahl und grundlegende Auslegung des Faserhalbzeugs</a:t>
          </a:r>
        </a:p>
        <a:p>
          <a:endParaRPr lang="de-DE" sz="1800" b="1" dirty="0">
            <a:solidFill>
              <a:schemeClr val="tx1"/>
            </a:solidFill>
          </a:endParaRPr>
        </a:p>
      </dgm:t>
    </dgm:pt>
    <dgm:pt modelId="{F76F9583-F2D9-4EF1-AEED-5452D9B46307}" type="parTrans" cxnId="{C47FE551-E08E-4551-9ACE-3D9AAB8EFE8E}">
      <dgm:prSet/>
      <dgm:spPr/>
      <dgm:t>
        <a:bodyPr/>
        <a:lstStyle/>
        <a:p>
          <a:endParaRPr lang="de-DE"/>
        </a:p>
      </dgm:t>
    </dgm:pt>
    <dgm:pt modelId="{8A9FA59C-2F90-475D-92A4-5C50CFC06497}" type="sibTrans" cxnId="{C47FE551-E08E-4551-9ACE-3D9AAB8EFE8E}">
      <dgm:prSet/>
      <dgm:spPr/>
      <dgm:t>
        <a:bodyPr/>
        <a:lstStyle/>
        <a:p>
          <a:endParaRPr lang="de-DE"/>
        </a:p>
      </dgm:t>
    </dgm:pt>
    <dgm:pt modelId="{8C449ADD-D34E-45D4-B460-08B60F2990A1}">
      <dgm:prSet phldrT="[Text]" custT="1"/>
      <dgm:spPr>
        <a:noFill/>
        <a:ln w="76200">
          <a:solidFill>
            <a:srgbClr val="92D050"/>
          </a:solidFill>
        </a:ln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textiltechnische Auslegung (Rovingbreite, Flächenmasse, textile Blockdicke)</a:t>
          </a:r>
        </a:p>
      </dgm:t>
    </dgm:pt>
    <dgm:pt modelId="{6000FFE1-26F8-4C75-9EC9-AEB63E39949B}" type="parTrans" cxnId="{40D7DA3D-B12E-4EB1-99EF-13A0DBAA2034}">
      <dgm:prSet/>
      <dgm:spPr/>
      <dgm:t>
        <a:bodyPr/>
        <a:lstStyle/>
        <a:p>
          <a:endParaRPr lang="de-DE"/>
        </a:p>
      </dgm:t>
    </dgm:pt>
    <dgm:pt modelId="{5A574271-2BF4-4428-A8C8-17CC845E46D5}" type="sibTrans" cxnId="{40D7DA3D-B12E-4EB1-99EF-13A0DBAA2034}">
      <dgm:prSet/>
      <dgm:spPr/>
      <dgm:t>
        <a:bodyPr/>
        <a:lstStyle/>
        <a:p>
          <a:endParaRPr lang="de-DE"/>
        </a:p>
      </dgm:t>
    </dgm:pt>
    <dgm:pt modelId="{F94FE00C-10FF-4DC8-A9A3-999704D3A2BB}">
      <dgm:prSet phldrT="[Text]" custT="1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de-DE" sz="1800" b="1" u="sng" dirty="0">
              <a:solidFill>
                <a:schemeClr val="tx1"/>
              </a:solidFill>
            </a:rPr>
            <a:t>2. Auslegung des textilen Flächenhalbzeugs</a:t>
          </a:r>
        </a:p>
        <a:p>
          <a:endParaRPr lang="de-DE" sz="1800" b="1" dirty="0">
            <a:solidFill>
              <a:schemeClr val="tx1"/>
            </a:solidFill>
          </a:endParaRPr>
        </a:p>
      </dgm:t>
    </dgm:pt>
    <dgm:pt modelId="{455EFEDC-C68F-4C05-A6F2-4DB526A13D39}" type="parTrans" cxnId="{7D241C04-BEB8-4602-B44E-E454C20AC9B2}">
      <dgm:prSet/>
      <dgm:spPr/>
      <dgm:t>
        <a:bodyPr/>
        <a:lstStyle/>
        <a:p>
          <a:endParaRPr lang="de-DE"/>
        </a:p>
      </dgm:t>
    </dgm:pt>
    <dgm:pt modelId="{6960F972-8604-49C9-BA85-9B8959D7DD89}" type="sibTrans" cxnId="{7D241C04-BEB8-4602-B44E-E454C20AC9B2}">
      <dgm:prSet/>
      <dgm:spPr/>
      <dgm:t>
        <a:bodyPr/>
        <a:lstStyle/>
        <a:p>
          <a:endParaRPr lang="de-DE"/>
        </a:p>
      </dgm:t>
    </dgm:pt>
    <dgm:pt modelId="{EF4C5A8A-50AE-478D-8B39-05AF7E9701EC}">
      <dgm:prSet phldrT="[Text]" custT="1"/>
      <dgm:spPr>
        <a:noFill/>
        <a:ln w="76200">
          <a:solidFill>
            <a:schemeClr val="accent6"/>
          </a:solidFill>
        </a:ln>
      </dgm:spPr>
      <dgm:t>
        <a:bodyPr/>
        <a:lstStyle/>
        <a:p>
          <a:r>
            <a:rPr lang="de-DE" sz="1800" b="1" u="sng" dirty="0">
              <a:solidFill>
                <a:schemeClr val="tx1"/>
              </a:solidFill>
            </a:rPr>
            <a:t>3. Diskussion über Abweichung von Anforderungen</a:t>
          </a:r>
        </a:p>
        <a:p>
          <a:endParaRPr lang="de-DE" sz="1800" b="1" dirty="0">
            <a:solidFill>
              <a:schemeClr val="tx1"/>
            </a:solidFill>
          </a:endParaRPr>
        </a:p>
      </dgm:t>
    </dgm:pt>
    <dgm:pt modelId="{34AF72FC-3D6F-4EFB-AAD6-ACC836BEA4C7}" type="parTrans" cxnId="{4B948F96-CE6D-42AD-B12B-F97029BF97A1}">
      <dgm:prSet/>
      <dgm:spPr/>
      <dgm:t>
        <a:bodyPr/>
        <a:lstStyle/>
        <a:p>
          <a:endParaRPr lang="de-DE"/>
        </a:p>
      </dgm:t>
    </dgm:pt>
    <dgm:pt modelId="{6DA5D957-7DA7-45D3-837F-77134E080C85}" type="sibTrans" cxnId="{4B948F96-CE6D-42AD-B12B-F97029BF97A1}">
      <dgm:prSet/>
      <dgm:spPr/>
      <dgm:t>
        <a:bodyPr/>
        <a:lstStyle/>
        <a:p>
          <a:endParaRPr lang="de-DE"/>
        </a:p>
      </dgm:t>
    </dgm:pt>
    <dgm:pt modelId="{CC64B510-A552-491E-9CCE-9C9CD0688B28}">
      <dgm:prSet phldrT="[Text]" custT="1"/>
      <dgm:spPr>
        <a:noFill/>
        <a:ln w="76200">
          <a:solidFill>
            <a:schemeClr val="accent6"/>
          </a:solidFill>
        </a:ln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Bauteileigenschaften</a:t>
          </a:r>
        </a:p>
      </dgm:t>
    </dgm:pt>
    <dgm:pt modelId="{7EEA142D-D078-4BE8-8117-2B0D139227C3}" type="parTrans" cxnId="{999F5CDA-5465-4956-B283-9DFDF79ACECA}">
      <dgm:prSet/>
      <dgm:spPr/>
      <dgm:t>
        <a:bodyPr/>
        <a:lstStyle/>
        <a:p>
          <a:endParaRPr lang="de-DE"/>
        </a:p>
      </dgm:t>
    </dgm:pt>
    <dgm:pt modelId="{FC71B8DD-DF8A-4399-861E-444B79175D39}" type="sibTrans" cxnId="{999F5CDA-5465-4956-B283-9DFDF79ACECA}">
      <dgm:prSet/>
      <dgm:spPr/>
      <dgm:t>
        <a:bodyPr/>
        <a:lstStyle/>
        <a:p>
          <a:endParaRPr lang="de-DE"/>
        </a:p>
      </dgm:t>
    </dgm:pt>
    <dgm:pt modelId="{EDAAA9CC-D069-4750-B227-2EF4F3EFDC84}">
      <dgm:prSet phldrT="[Text]" custT="1"/>
      <dgm:spPr>
        <a:noFill/>
        <a:ln w="76200">
          <a:solidFill>
            <a:schemeClr val="accent6"/>
          </a:solidFill>
        </a:ln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Herstellungsprozess</a:t>
          </a:r>
        </a:p>
      </dgm:t>
    </dgm:pt>
    <dgm:pt modelId="{886405C4-0C84-46A7-BBCD-1D0B1F24DA8F}" type="parTrans" cxnId="{E4B15ABB-6109-4F4A-A0E0-D7D0BF035389}">
      <dgm:prSet/>
      <dgm:spPr/>
      <dgm:t>
        <a:bodyPr/>
        <a:lstStyle/>
        <a:p>
          <a:endParaRPr lang="de-DE"/>
        </a:p>
      </dgm:t>
    </dgm:pt>
    <dgm:pt modelId="{627D105C-E23F-4AE4-B058-31DF0F1650D5}" type="sibTrans" cxnId="{E4B15ABB-6109-4F4A-A0E0-D7D0BF035389}">
      <dgm:prSet/>
      <dgm:spPr/>
      <dgm:t>
        <a:bodyPr/>
        <a:lstStyle/>
        <a:p>
          <a:endParaRPr lang="de-DE"/>
        </a:p>
      </dgm:t>
    </dgm:pt>
    <dgm:pt modelId="{C7AF9621-41FB-4725-ABDA-C629DE1A3EFE}">
      <dgm:prSet phldrT="[Text]" custT="1"/>
      <dgm:spPr>
        <a:noFill/>
        <a:ln w="76200">
          <a:solidFill>
            <a:srgbClr val="92D050"/>
          </a:solidFill>
        </a:ln>
      </dgm:spPr>
      <dgm:t>
        <a:bodyPr/>
        <a:lstStyle/>
        <a:p>
          <a:endParaRPr lang="de-DE" sz="1800" dirty="0">
            <a:solidFill>
              <a:schemeClr val="tx1"/>
            </a:solidFill>
          </a:endParaRPr>
        </a:p>
      </dgm:t>
    </dgm:pt>
    <dgm:pt modelId="{8C09AED0-78F0-408E-B611-FD44A4346179}" type="parTrans" cxnId="{6A1DE266-2FC2-4932-8FBF-33A5151CF5D2}">
      <dgm:prSet/>
      <dgm:spPr/>
      <dgm:t>
        <a:bodyPr/>
        <a:lstStyle/>
        <a:p>
          <a:endParaRPr lang="de-DE"/>
        </a:p>
      </dgm:t>
    </dgm:pt>
    <dgm:pt modelId="{925501A7-3F33-4AEC-B129-765204144905}" type="sibTrans" cxnId="{6A1DE266-2FC2-4932-8FBF-33A5151CF5D2}">
      <dgm:prSet/>
      <dgm:spPr/>
      <dgm:t>
        <a:bodyPr/>
        <a:lstStyle/>
        <a:p>
          <a:endParaRPr lang="de-DE"/>
        </a:p>
      </dgm:t>
    </dgm:pt>
    <dgm:pt modelId="{766728E4-0729-4CD1-A897-645998F132C6}">
      <dgm:prSet phldrT="[Text]" custT="1"/>
      <dgm:spPr>
        <a:noFill/>
        <a:ln w="76200">
          <a:solidFill>
            <a:srgbClr val="92D050"/>
          </a:solidFill>
        </a:ln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Marktrecherche, Auswahl geeigneter </a:t>
          </a:r>
          <a:r>
            <a:rPr lang="de-DE" sz="1800" dirty="0" err="1">
              <a:solidFill>
                <a:schemeClr val="tx1"/>
              </a:solidFill>
            </a:rPr>
            <a:t>Carbonrovings</a:t>
          </a:r>
          <a:endParaRPr lang="de-DE" sz="1800" dirty="0">
            <a:solidFill>
              <a:schemeClr val="tx1"/>
            </a:solidFill>
          </a:endParaRPr>
        </a:p>
      </dgm:t>
    </dgm:pt>
    <dgm:pt modelId="{0C5081D9-00EA-4172-B7EC-3E49680381CB}" type="sibTrans" cxnId="{9C87A8A8-06D2-4F6D-A5AF-516D5E28386D}">
      <dgm:prSet/>
      <dgm:spPr/>
      <dgm:t>
        <a:bodyPr/>
        <a:lstStyle/>
        <a:p>
          <a:endParaRPr lang="de-DE"/>
        </a:p>
      </dgm:t>
    </dgm:pt>
    <dgm:pt modelId="{1C7E9B46-8959-456A-B2D0-B17C6C123E67}" type="parTrans" cxnId="{9C87A8A8-06D2-4F6D-A5AF-516D5E28386D}">
      <dgm:prSet/>
      <dgm:spPr/>
      <dgm:t>
        <a:bodyPr/>
        <a:lstStyle/>
        <a:p>
          <a:endParaRPr lang="de-DE"/>
        </a:p>
      </dgm:t>
    </dgm:pt>
    <dgm:pt modelId="{B6781A5E-22CA-444D-B5FE-43B8EFA05CAF}">
      <dgm:prSet phldrT="[Text]" custT="1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Wahl und Darstellung einer geeigneten Bindung</a:t>
          </a:r>
        </a:p>
      </dgm:t>
    </dgm:pt>
    <dgm:pt modelId="{4CF0859A-CD70-46EF-858F-2946BC893FC8}" type="sibTrans" cxnId="{5C46E386-5BB9-40F9-A022-502FD5887A91}">
      <dgm:prSet/>
      <dgm:spPr/>
      <dgm:t>
        <a:bodyPr/>
        <a:lstStyle/>
        <a:p>
          <a:endParaRPr lang="de-DE"/>
        </a:p>
      </dgm:t>
    </dgm:pt>
    <dgm:pt modelId="{EF4A2EBA-B537-4B63-8157-6010F255266D}" type="parTrans" cxnId="{5C46E386-5BB9-40F9-A022-502FD5887A91}">
      <dgm:prSet/>
      <dgm:spPr/>
      <dgm:t>
        <a:bodyPr/>
        <a:lstStyle/>
        <a:p>
          <a:endParaRPr lang="de-DE"/>
        </a:p>
      </dgm:t>
    </dgm:pt>
    <dgm:pt modelId="{88FA12A4-C504-453D-9646-1AA6E8C5746A}">
      <dgm:prSet phldrT="[Text]" custT="1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Abschätzung Materialverbrauch</a:t>
          </a:r>
        </a:p>
      </dgm:t>
    </dgm:pt>
    <dgm:pt modelId="{3DDF543D-6491-4560-9661-701EB02DD9B2}" type="sibTrans" cxnId="{2DC9EB2D-1468-4A0E-9B6F-FB779F3E14DA}">
      <dgm:prSet/>
      <dgm:spPr/>
      <dgm:t>
        <a:bodyPr/>
        <a:lstStyle/>
        <a:p>
          <a:endParaRPr lang="de-DE"/>
        </a:p>
      </dgm:t>
    </dgm:pt>
    <dgm:pt modelId="{D467352F-E843-4DDB-B9DD-6822AA8FFD41}" type="parTrans" cxnId="{2DC9EB2D-1468-4A0E-9B6F-FB779F3E14DA}">
      <dgm:prSet/>
      <dgm:spPr/>
      <dgm:t>
        <a:bodyPr/>
        <a:lstStyle/>
        <a:p>
          <a:endParaRPr lang="de-DE"/>
        </a:p>
      </dgm:t>
    </dgm:pt>
    <dgm:pt modelId="{35B49615-A56F-4BD0-BA73-413AD117B28C}">
      <dgm:prSet phldrT="[Text]" custT="1"/>
      <dgm:spPr>
        <a:noFill/>
        <a:ln w="76200">
          <a:solidFill>
            <a:srgbClr val="00B050"/>
          </a:solidFill>
        </a:ln>
      </dgm:spPr>
      <dgm:t>
        <a:bodyPr/>
        <a:lstStyle/>
        <a:p>
          <a:endParaRPr lang="de-DE" sz="1800" dirty="0">
            <a:solidFill>
              <a:schemeClr val="tx1"/>
            </a:solidFill>
          </a:endParaRPr>
        </a:p>
      </dgm:t>
    </dgm:pt>
    <dgm:pt modelId="{3240FFB7-AFEB-4136-AA66-36BAC82F31EB}" type="parTrans" cxnId="{7B0382A6-D59A-48B2-875E-4055FFEFBDC2}">
      <dgm:prSet/>
      <dgm:spPr/>
      <dgm:t>
        <a:bodyPr/>
        <a:lstStyle/>
        <a:p>
          <a:endParaRPr lang="de-DE"/>
        </a:p>
      </dgm:t>
    </dgm:pt>
    <dgm:pt modelId="{109E9912-208A-4FCC-BC82-981475527998}" type="sibTrans" cxnId="{7B0382A6-D59A-48B2-875E-4055FFEFBDC2}">
      <dgm:prSet/>
      <dgm:spPr/>
      <dgm:t>
        <a:bodyPr/>
        <a:lstStyle/>
        <a:p>
          <a:endParaRPr lang="de-DE"/>
        </a:p>
      </dgm:t>
    </dgm:pt>
    <dgm:pt modelId="{34153801-4F3A-4195-BDE5-66FBEEA1460A}">
      <dgm:prSet phldrT="[Text]" custT="1"/>
      <dgm:spPr>
        <a:noFill/>
        <a:ln w="76200">
          <a:solidFill>
            <a:schemeClr val="accent6"/>
          </a:solidFill>
        </a:ln>
      </dgm:spPr>
      <dgm:t>
        <a:bodyPr/>
        <a:lstStyle/>
        <a:p>
          <a:endParaRPr lang="de-DE" sz="1800" dirty="0">
            <a:solidFill>
              <a:schemeClr val="tx1"/>
            </a:solidFill>
          </a:endParaRPr>
        </a:p>
      </dgm:t>
    </dgm:pt>
    <dgm:pt modelId="{7DAE95FD-119C-42C7-9251-2A5E750CC4C8}" type="parTrans" cxnId="{1A8A5F68-3A28-4F1E-8796-9D1C60AAFBEA}">
      <dgm:prSet/>
      <dgm:spPr/>
      <dgm:t>
        <a:bodyPr/>
        <a:lstStyle/>
        <a:p>
          <a:endParaRPr lang="de-DE"/>
        </a:p>
      </dgm:t>
    </dgm:pt>
    <dgm:pt modelId="{9D9B393B-7D6A-4C46-83C0-9F96F1FE5022}" type="sibTrans" cxnId="{1A8A5F68-3A28-4F1E-8796-9D1C60AAFBEA}">
      <dgm:prSet/>
      <dgm:spPr/>
      <dgm:t>
        <a:bodyPr/>
        <a:lstStyle/>
        <a:p>
          <a:endParaRPr lang="de-DE"/>
        </a:p>
      </dgm:t>
    </dgm:pt>
    <dgm:pt modelId="{BEA28EAF-D5F8-4A62-B80E-A555C15272C8}" type="pres">
      <dgm:prSet presAssocID="{CBE3CB29-0C80-4A01-91C4-5736609009E3}" presName="Name0" presStyleCnt="0">
        <dgm:presLayoutVars>
          <dgm:dir/>
          <dgm:resizeHandles val="exact"/>
        </dgm:presLayoutVars>
      </dgm:prSet>
      <dgm:spPr/>
    </dgm:pt>
    <dgm:pt modelId="{F0457C17-770D-4BFF-A24D-53D4EDF89DD7}" type="pres">
      <dgm:prSet presAssocID="{19D04758-B497-423C-8C4A-C2FDC45030A4}" presName="node" presStyleLbl="node1" presStyleIdx="0" presStyleCnt="3">
        <dgm:presLayoutVars>
          <dgm:bulletEnabled val="1"/>
        </dgm:presLayoutVars>
      </dgm:prSet>
      <dgm:spPr/>
    </dgm:pt>
    <dgm:pt modelId="{0401007B-4897-4BA3-9C89-49EC3B066829}" type="pres">
      <dgm:prSet presAssocID="{8A9FA59C-2F90-475D-92A4-5C50CFC06497}" presName="sibTrans" presStyleCnt="0"/>
      <dgm:spPr/>
    </dgm:pt>
    <dgm:pt modelId="{4D466EA9-F530-40C5-A6B4-ACA3A7C77A9A}" type="pres">
      <dgm:prSet presAssocID="{F94FE00C-10FF-4DC8-A9A3-999704D3A2BB}" presName="node" presStyleLbl="node1" presStyleIdx="1" presStyleCnt="3" custLinFactNeighborX="-56008">
        <dgm:presLayoutVars>
          <dgm:bulletEnabled val="1"/>
        </dgm:presLayoutVars>
      </dgm:prSet>
      <dgm:spPr/>
    </dgm:pt>
    <dgm:pt modelId="{09629BBC-0BCB-4C61-9A80-A68794B4F45A}" type="pres">
      <dgm:prSet presAssocID="{6960F972-8604-49C9-BA85-9B8959D7DD89}" presName="sibTrans" presStyleCnt="0"/>
      <dgm:spPr/>
    </dgm:pt>
    <dgm:pt modelId="{ED9C84BE-D3FF-4B81-87FF-DAE0953C424D}" type="pres">
      <dgm:prSet presAssocID="{EF4C5A8A-50AE-478D-8B39-05AF7E9701EC}" presName="node" presStyleLbl="node1" presStyleIdx="2" presStyleCnt="3" custLinFactX="-901" custLinFactNeighborX="-100000">
        <dgm:presLayoutVars>
          <dgm:bulletEnabled val="1"/>
        </dgm:presLayoutVars>
      </dgm:prSet>
      <dgm:spPr/>
    </dgm:pt>
  </dgm:ptLst>
  <dgm:cxnLst>
    <dgm:cxn modelId="{7D241C04-BEB8-4602-B44E-E454C20AC9B2}" srcId="{CBE3CB29-0C80-4A01-91C4-5736609009E3}" destId="{F94FE00C-10FF-4DC8-A9A3-999704D3A2BB}" srcOrd="1" destOrd="0" parTransId="{455EFEDC-C68F-4C05-A6F2-4DB526A13D39}" sibTransId="{6960F972-8604-49C9-BA85-9B8959D7DD89}"/>
    <dgm:cxn modelId="{0F3AE204-3CFA-46F8-81DF-1283CA3074E7}" type="presOf" srcId="{F94FE00C-10FF-4DC8-A9A3-999704D3A2BB}" destId="{4D466EA9-F530-40C5-A6B4-ACA3A7C77A9A}" srcOrd="0" destOrd="0" presId="urn:microsoft.com/office/officeart/2005/8/layout/hList6"/>
    <dgm:cxn modelId="{2DC9EB2D-1468-4A0E-9B6F-FB779F3E14DA}" srcId="{F94FE00C-10FF-4DC8-A9A3-999704D3A2BB}" destId="{88FA12A4-C504-453D-9646-1AA6E8C5746A}" srcOrd="2" destOrd="0" parTransId="{D467352F-E843-4DDB-B9DD-6822AA8FFD41}" sibTransId="{3DDF543D-6491-4560-9661-701EB02DD9B2}"/>
    <dgm:cxn modelId="{E180F232-35D5-44B6-A0FC-C70415581739}" type="presOf" srcId="{19D04758-B497-423C-8C4A-C2FDC45030A4}" destId="{F0457C17-770D-4BFF-A24D-53D4EDF89DD7}" srcOrd="0" destOrd="0" presId="urn:microsoft.com/office/officeart/2005/8/layout/hList6"/>
    <dgm:cxn modelId="{D86E2233-98B7-4B62-A2C8-D198907DA8E0}" type="presOf" srcId="{88FA12A4-C504-453D-9646-1AA6E8C5746A}" destId="{4D466EA9-F530-40C5-A6B4-ACA3A7C77A9A}" srcOrd="0" destOrd="3" presId="urn:microsoft.com/office/officeart/2005/8/layout/hList6"/>
    <dgm:cxn modelId="{49658237-CBC9-492B-9DD9-B484675E2F10}" type="presOf" srcId="{C7AF9621-41FB-4725-ABDA-C629DE1A3EFE}" destId="{F0457C17-770D-4BFF-A24D-53D4EDF89DD7}" srcOrd="0" destOrd="2" presId="urn:microsoft.com/office/officeart/2005/8/layout/hList6"/>
    <dgm:cxn modelId="{40D7DA3D-B12E-4EB1-99EF-13A0DBAA2034}" srcId="{19D04758-B497-423C-8C4A-C2FDC45030A4}" destId="{8C449ADD-D34E-45D4-B460-08B60F2990A1}" srcOrd="2" destOrd="0" parTransId="{6000FFE1-26F8-4C75-9EC9-AEB63E39949B}" sibTransId="{5A574271-2BF4-4428-A8C8-17CC845E46D5}"/>
    <dgm:cxn modelId="{5082B93F-AF13-49B0-9B9D-80A70FC130E7}" type="presOf" srcId="{CBE3CB29-0C80-4A01-91C4-5736609009E3}" destId="{BEA28EAF-D5F8-4A62-B80E-A555C15272C8}" srcOrd="0" destOrd="0" presId="urn:microsoft.com/office/officeart/2005/8/layout/hList6"/>
    <dgm:cxn modelId="{6A1DE266-2FC2-4932-8FBF-33A5151CF5D2}" srcId="{19D04758-B497-423C-8C4A-C2FDC45030A4}" destId="{C7AF9621-41FB-4725-ABDA-C629DE1A3EFE}" srcOrd="1" destOrd="0" parTransId="{8C09AED0-78F0-408E-B611-FD44A4346179}" sibTransId="{925501A7-3F33-4AEC-B129-765204144905}"/>
    <dgm:cxn modelId="{1A8A5F68-3A28-4F1E-8796-9D1C60AAFBEA}" srcId="{EF4C5A8A-50AE-478D-8B39-05AF7E9701EC}" destId="{34153801-4F3A-4195-BDE5-66FBEEA1460A}" srcOrd="1" destOrd="0" parTransId="{7DAE95FD-119C-42C7-9251-2A5E750CC4C8}" sibTransId="{9D9B393B-7D6A-4C46-83C0-9F96F1FE5022}"/>
    <dgm:cxn modelId="{C47FE551-E08E-4551-9ACE-3D9AAB8EFE8E}" srcId="{CBE3CB29-0C80-4A01-91C4-5736609009E3}" destId="{19D04758-B497-423C-8C4A-C2FDC45030A4}" srcOrd="0" destOrd="0" parTransId="{F76F9583-F2D9-4EF1-AEED-5452D9B46307}" sibTransId="{8A9FA59C-2F90-475D-92A4-5C50CFC06497}"/>
    <dgm:cxn modelId="{6C982E83-6676-400A-8C7D-AA407E3AF5DC}" type="presOf" srcId="{EDAAA9CC-D069-4750-B227-2EF4F3EFDC84}" destId="{ED9C84BE-D3FF-4B81-87FF-DAE0953C424D}" srcOrd="0" destOrd="3" presId="urn:microsoft.com/office/officeart/2005/8/layout/hList6"/>
    <dgm:cxn modelId="{8305DC83-E6AF-45D7-96F3-C500B2CE3114}" type="presOf" srcId="{766728E4-0729-4CD1-A897-645998F132C6}" destId="{F0457C17-770D-4BFF-A24D-53D4EDF89DD7}" srcOrd="0" destOrd="1" presId="urn:microsoft.com/office/officeart/2005/8/layout/hList6"/>
    <dgm:cxn modelId="{DE0D4A85-6C69-45A3-9447-66736DAE3516}" type="presOf" srcId="{35B49615-A56F-4BD0-BA73-413AD117B28C}" destId="{4D466EA9-F530-40C5-A6B4-ACA3A7C77A9A}" srcOrd="0" destOrd="2" presId="urn:microsoft.com/office/officeart/2005/8/layout/hList6"/>
    <dgm:cxn modelId="{5C46E386-5BB9-40F9-A022-502FD5887A91}" srcId="{F94FE00C-10FF-4DC8-A9A3-999704D3A2BB}" destId="{B6781A5E-22CA-444D-B5FE-43B8EFA05CAF}" srcOrd="0" destOrd="0" parTransId="{EF4A2EBA-B537-4B63-8157-6010F255266D}" sibTransId="{4CF0859A-CD70-46EF-858F-2946BC893FC8}"/>
    <dgm:cxn modelId="{4B948F96-CE6D-42AD-B12B-F97029BF97A1}" srcId="{CBE3CB29-0C80-4A01-91C4-5736609009E3}" destId="{EF4C5A8A-50AE-478D-8B39-05AF7E9701EC}" srcOrd="2" destOrd="0" parTransId="{34AF72FC-3D6F-4EFB-AAD6-ACC836BEA4C7}" sibTransId="{6DA5D957-7DA7-45D3-837F-77134E080C85}"/>
    <dgm:cxn modelId="{6888D69D-4F38-4B95-A06D-923BAAA99E6C}" type="presOf" srcId="{EF4C5A8A-50AE-478D-8B39-05AF7E9701EC}" destId="{ED9C84BE-D3FF-4B81-87FF-DAE0953C424D}" srcOrd="0" destOrd="0" presId="urn:microsoft.com/office/officeart/2005/8/layout/hList6"/>
    <dgm:cxn modelId="{3C83CB9E-4598-4016-8800-5C5DF2A5A23B}" type="presOf" srcId="{8C449ADD-D34E-45D4-B460-08B60F2990A1}" destId="{F0457C17-770D-4BFF-A24D-53D4EDF89DD7}" srcOrd="0" destOrd="3" presId="urn:microsoft.com/office/officeart/2005/8/layout/hList6"/>
    <dgm:cxn modelId="{7B0382A6-D59A-48B2-875E-4055FFEFBDC2}" srcId="{F94FE00C-10FF-4DC8-A9A3-999704D3A2BB}" destId="{35B49615-A56F-4BD0-BA73-413AD117B28C}" srcOrd="1" destOrd="0" parTransId="{3240FFB7-AFEB-4136-AA66-36BAC82F31EB}" sibTransId="{109E9912-208A-4FCC-BC82-981475527998}"/>
    <dgm:cxn modelId="{9C87A8A8-06D2-4F6D-A5AF-516D5E28386D}" srcId="{19D04758-B497-423C-8C4A-C2FDC45030A4}" destId="{766728E4-0729-4CD1-A897-645998F132C6}" srcOrd="0" destOrd="0" parTransId="{1C7E9B46-8959-456A-B2D0-B17C6C123E67}" sibTransId="{0C5081D9-00EA-4172-B7EC-3E49680381CB}"/>
    <dgm:cxn modelId="{0D9F1FAA-EA1A-420E-B312-50626BF556F6}" type="presOf" srcId="{B6781A5E-22CA-444D-B5FE-43B8EFA05CAF}" destId="{4D466EA9-F530-40C5-A6B4-ACA3A7C77A9A}" srcOrd="0" destOrd="1" presId="urn:microsoft.com/office/officeart/2005/8/layout/hList6"/>
    <dgm:cxn modelId="{572096B6-1655-4CF7-8D00-B5D9530B8D70}" type="presOf" srcId="{CC64B510-A552-491E-9CCE-9C9CD0688B28}" destId="{ED9C84BE-D3FF-4B81-87FF-DAE0953C424D}" srcOrd="0" destOrd="1" presId="urn:microsoft.com/office/officeart/2005/8/layout/hList6"/>
    <dgm:cxn modelId="{E4B15ABB-6109-4F4A-A0E0-D7D0BF035389}" srcId="{EF4C5A8A-50AE-478D-8B39-05AF7E9701EC}" destId="{EDAAA9CC-D069-4750-B227-2EF4F3EFDC84}" srcOrd="2" destOrd="0" parTransId="{886405C4-0C84-46A7-BBCD-1D0B1F24DA8F}" sibTransId="{627D105C-E23F-4AE4-B058-31DF0F1650D5}"/>
    <dgm:cxn modelId="{0B1ECED0-43C6-4D14-9E61-6FC7B6392864}" type="presOf" srcId="{34153801-4F3A-4195-BDE5-66FBEEA1460A}" destId="{ED9C84BE-D3FF-4B81-87FF-DAE0953C424D}" srcOrd="0" destOrd="2" presId="urn:microsoft.com/office/officeart/2005/8/layout/hList6"/>
    <dgm:cxn modelId="{999F5CDA-5465-4956-B283-9DFDF79ACECA}" srcId="{EF4C5A8A-50AE-478D-8B39-05AF7E9701EC}" destId="{CC64B510-A552-491E-9CCE-9C9CD0688B28}" srcOrd="0" destOrd="0" parTransId="{7EEA142D-D078-4BE8-8117-2B0D139227C3}" sibTransId="{FC71B8DD-DF8A-4399-861E-444B79175D39}"/>
    <dgm:cxn modelId="{B734FDFB-8BEE-48D1-A549-4100E9574A8A}" type="presParOf" srcId="{BEA28EAF-D5F8-4A62-B80E-A555C15272C8}" destId="{F0457C17-770D-4BFF-A24D-53D4EDF89DD7}" srcOrd="0" destOrd="0" presId="urn:microsoft.com/office/officeart/2005/8/layout/hList6"/>
    <dgm:cxn modelId="{D15F0FE4-53EC-4528-8173-EBF2D1AAAEE3}" type="presParOf" srcId="{BEA28EAF-D5F8-4A62-B80E-A555C15272C8}" destId="{0401007B-4897-4BA3-9C89-49EC3B066829}" srcOrd="1" destOrd="0" presId="urn:microsoft.com/office/officeart/2005/8/layout/hList6"/>
    <dgm:cxn modelId="{C623E6BB-0FA5-4784-B2BA-E7C53BD3453A}" type="presParOf" srcId="{BEA28EAF-D5F8-4A62-B80E-A555C15272C8}" destId="{4D466EA9-F530-40C5-A6B4-ACA3A7C77A9A}" srcOrd="2" destOrd="0" presId="urn:microsoft.com/office/officeart/2005/8/layout/hList6"/>
    <dgm:cxn modelId="{6BA36869-90EC-4502-BEEF-DB8A243B017A}" type="presParOf" srcId="{BEA28EAF-D5F8-4A62-B80E-A555C15272C8}" destId="{09629BBC-0BCB-4C61-9A80-A68794B4F45A}" srcOrd="3" destOrd="0" presId="urn:microsoft.com/office/officeart/2005/8/layout/hList6"/>
    <dgm:cxn modelId="{E044853E-3253-443C-B294-5240E66F0904}" type="presParOf" srcId="{BEA28EAF-D5F8-4A62-B80E-A555C15272C8}" destId="{ED9C84BE-D3FF-4B81-87FF-DAE0953C424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7C17-770D-4BFF-A24D-53D4EDF89DD7}">
      <dsp:nvSpPr>
        <dsp:cNvPr id="0" name=""/>
        <dsp:cNvSpPr/>
      </dsp:nvSpPr>
      <dsp:spPr>
        <a:xfrm rot="16200000">
          <a:off x="-88346" y="89702"/>
          <a:ext cx="3703933" cy="3524528"/>
        </a:xfrm>
        <a:prstGeom prst="flowChartManualOperation">
          <a:avLst/>
        </a:prstGeom>
        <a:noFill/>
        <a:ln w="762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u="sng" kern="1200" dirty="0">
              <a:solidFill>
                <a:schemeClr val="tx1"/>
              </a:solidFill>
            </a:rPr>
            <a:t>1. Wahl und grundlegende Auslegung des Faserhalbzeugs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Marktrecherche, Auswahl geeigneter </a:t>
          </a:r>
          <a:r>
            <a:rPr lang="de-DE" sz="1800" kern="1200" dirty="0" err="1">
              <a:solidFill>
                <a:schemeClr val="tx1"/>
              </a:solidFill>
            </a:rPr>
            <a:t>Carbonrovings</a:t>
          </a:r>
          <a:endParaRPr lang="de-DE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textiltechnische Auslegung (Rovingbreite, Flächenmasse, textile Blockdicke)</a:t>
          </a:r>
        </a:p>
      </dsp:txBody>
      <dsp:txXfrm rot="5400000">
        <a:off x="1357" y="740786"/>
        <a:ext cx="3524528" cy="2222359"/>
      </dsp:txXfrm>
    </dsp:sp>
    <dsp:sp modelId="{4D466EA9-F530-40C5-A6B4-ACA3A7C77A9A}">
      <dsp:nvSpPr>
        <dsp:cNvPr id="0" name=""/>
        <dsp:cNvSpPr/>
      </dsp:nvSpPr>
      <dsp:spPr>
        <a:xfrm rot="16200000">
          <a:off x="3552469" y="89702"/>
          <a:ext cx="3703933" cy="3524528"/>
        </a:xfrm>
        <a:prstGeom prst="flowChartManualOperation">
          <a:avLst/>
        </a:prstGeom>
        <a:noFill/>
        <a:ln w="762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u="sng" kern="1200" dirty="0">
              <a:solidFill>
                <a:schemeClr val="tx1"/>
              </a:solidFill>
            </a:rPr>
            <a:t>2. Auslegung des textilen Flächenhalbzeugs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Wahl und Darstellung einer geeigneten Bindung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Abschätzung Materialverbrauch</a:t>
          </a:r>
        </a:p>
      </dsp:txBody>
      <dsp:txXfrm rot="5400000">
        <a:off x="3642172" y="740786"/>
        <a:ext cx="3524528" cy="2222359"/>
      </dsp:txXfrm>
    </dsp:sp>
    <dsp:sp modelId="{ED9C84BE-D3FF-4B81-87FF-DAE0953C424D}">
      <dsp:nvSpPr>
        <dsp:cNvPr id="0" name=""/>
        <dsp:cNvSpPr/>
      </dsp:nvSpPr>
      <dsp:spPr>
        <a:xfrm rot="16200000">
          <a:off x="7193293" y="89702"/>
          <a:ext cx="3703933" cy="3524528"/>
        </a:xfrm>
        <a:prstGeom prst="flowChartManualOperation">
          <a:avLst/>
        </a:prstGeom>
        <a:noFill/>
        <a:ln w="762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u="sng" kern="1200" dirty="0">
              <a:solidFill>
                <a:schemeClr val="tx1"/>
              </a:solidFill>
            </a:rPr>
            <a:t>3. Diskussion über Abweichung von Anforderungen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Bauteileigenschaften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Herstellungsprozess</a:t>
          </a:r>
        </a:p>
      </dsp:txBody>
      <dsp:txXfrm rot="5400000">
        <a:off x="7282996" y="740786"/>
        <a:ext cx="3524528" cy="2222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3D26-F554-49C0-9F8E-1FA376F81AA1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C9012-5D9B-4BD3-892A-7C2D9720B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08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48033-4763-4434-9364-8C7F0343016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33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25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2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56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869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18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Grundlagen: Anpassungsfähigkeit des Exoskelettes von Krebstieren</a:t>
            </a:r>
          </a:p>
          <a:p>
            <a:endParaRPr lang="de-DE"/>
          </a:p>
          <a:p>
            <a:r>
              <a:rPr lang="de-DE"/>
              <a:t>Aufgabenstellung im Kontext bionischer Forschung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96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07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84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54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22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4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C9012-5D9B-4BD3-892A-7C2D9720B8B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23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DD288-1386-4218-B805-D01B3461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7FA358-3BC6-4730-8F06-E11E51C53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0C42F0-5664-49D1-B4B5-63A612CA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027AC-B28D-4C0E-8FF3-72D67BD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9AA81D-8EDC-42D9-B538-59C102EE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CE206-B1CD-4DB9-B086-742F9FEA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33A301-3BAB-4320-832A-516B226F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AC05A-75F4-41E1-9C92-BA032D66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537C06-2B7F-40BD-9087-25670B0B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F7319-10FD-422D-89C5-03664051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11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A49BFE-C88B-46A1-A816-53204A052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E51133-0B53-487A-9952-83D30125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93DBD6-6413-4D3D-85A4-BE241E99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D522F1-0010-46E9-AF34-84152444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BE534-6409-4244-9737-4A1045C2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AEBDD-EF3E-4724-910D-4A1583D5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BD442C-3ED6-40E1-83AE-BBD2385E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C0CA76-88D7-414D-A2CB-5DD56407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AF93DA-2C32-4F2D-91C3-D352F5F8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5C80B-E8D6-4D59-B96B-2E71712E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35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6356B-5EC9-44B1-BE19-F2B98014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2A06C6-E8A6-4D9D-AF33-17CACAE2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787EA-EBB7-4559-BB82-414EB4A2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4ACB8-D791-419A-A27A-CE265EC0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234BB4-8A47-4BA5-8B02-9A0E5CDA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5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1498F-41A8-491E-895D-D591B794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2ABBE8-8411-4B8A-B265-34A1A6E5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96A310-08B1-4242-983D-F3CC5ED6E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7CB29D-7D40-4229-A437-5ECFD1B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C49B7F-4746-4E03-B4AA-AD596688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0A28AD-BCEB-4979-B65D-EADB7E0B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49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B970D-EAB5-4D7D-A60C-C8AB91B6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F2CCB1-7D68-4ECE-9692-7DA64F355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CFA1C2-6D48-4F09-BEED-262888C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5A67F6-A2A8-4D0A-9E6C-3B2695D96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7DB03D-1DEF-4114-8A18-FA24C531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EEA6DF-155A-40BC-80D9-68C5A32A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C3BDF7-2A7A-49AE-BC1D-0CBE7441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357FA8-393C-411D-BD1C-C08C5046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3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9368D-C74E-4104-9859-0C812AA0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284AB4-38A6-4748-BA16-543145B6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584770-99C8-4484-8E90-1EE0FF0B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B20E0-CA0A-4AEF-B88D-8E601EB8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9D821A-B638-44C7-B558-88649481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677A52-C65E-4272-BF08-F3CF3544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ABE48-9894-49F0-99F0-69F78D82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46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F0A87-28AC-4385-9DDF-1A11E6A1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C4B56-997B-4128-9621-7716C33E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4E22-9926-4EF0-8C27-A27D04DE8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614ADB-7F16-4B2E-9AD1-BEFB13A0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E19704-5666-4979-95EE-62F29339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E49022-048C-4FF9-A0D6-29EB304B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6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85231-D796-42BC-97E2-1E759581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BC59CB-86FD-4A46-BD6E-ED4EF8DF0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06AA98-8374-49BE-9C17-26475B15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84BEEF-BAAA-4AD1-9510-B11F7495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56A81B-FBD2-4A37-A934-8A6352D5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CAE5AC-2B55-41B7-B8AD-18CD5BFC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41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F0C225-9E1B-416C-B02B-E5AC2623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9B3FD5-8062-4CE1-A1DF-B3D45889C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25836-6DBB-4460-BDA5-009CA4B50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8A2A-7842-4AE5-95A0-E135234A9AD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AB7606-31C9-4F90-8C67-061EE363F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042FBA-8D14-4A7F-A12C-2B33FC2B1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3B22-45E2-41D0-9732-B9555C938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98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eb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ijincarbon.com/fileadmin/PDF/Datenbl%C3%A4tter_dt/Product_Data_Sheet_TSG01de__EU_Filament___DE_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833910" y="6389859"/>
            <a:ext cx="432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Chemnitz,</a:t>
            </a:r>
            <a: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13.07.2021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59903" y="1863498"/>
            <a:ext cx="10701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Herstellung eines Snowboards: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Auslegung und Herstellung eines flächigen Verstärkungstextils mit minimalem Verschnitt</a:t>
            </a:r>
            <a:endParaRPr lang="de-DE" dirty="0">
              <a:solidFill>
                <a:prstClr val="black"/>
              </a:solidFill>
              <a:latin typeface="Calibri"/>
            </a:endParaRPr>
          </a:p>
          <a:p>
            <a:pPr lvl="0"/>
            <a:endParaRPr lang="de-DE" sz="2400" dirty="0">
              <a:solidFill>
                <a:prstClr val="black"/>
              </a:solidFill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</a:rPr>
              <a:t>Philipp Dörr, </a:t>
            </a:r>
            <a:r>
              <a:rPr lang="de-DE" sz="2400" dirty="0" err="1">
                <a:solidFill>
                  <a:prstClr val="black"/>
                </a:solidFill>
              </a:rPr>
              <a:t>Jiayu</a:t>
            </a:r>
            <a:r>
              <a:rPr lang="de-DE" sz="2400" dirty="0">
                <a:solidFill>
                  <a:prstClr val="black"/>
                </a:solidFill>
              </a:rPr>
              <a:t> Wu, Joseph Guhl, </a:t>
            </a:r>
            <a:r>
              <a:rPr lang="de-DE" sz="2400" dirty="0" err="1">
                <a:solidFill>
                  <a:prstClr val="black"/>
                </a:solidFill>
              </a:rPr>
              <a:t>Xiaoxu</a:t>
            </a:r>
            <a:r>
              <a:rPr lang="de-DE" sz="2400" dirty="0">
                <a:solidFill>
                  <a:prstClr val="black"/>
                </a:solidFill>
              </a:rPr>
              <a:t> Li, Niclas Pohl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7AF66C-B8EB-4A89-8BF7-F440BEB0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3" y="369991"/>
            <a:ext cx="2482192" cy="1241096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13647E0-DFA1-4DE6-8F13-2428E18C6BDB}"/>
              </a:ext>
            </a:extLst>
          </p:cNvPr>
          <p:cNvGrpSpPr/>
          <p:nvPr/>
        </p:nvGrpSpPr>
        <p:grpSpPr>
          <a:xfrm>
            <a:off x="859903" y="4800600"/>
            <a:ext cx="10701944" cy="1414121"/>
            <a:chOff x="859903" y="4800600"/>
            <a:chExt cx="10701944" cy="1414121"/>
          </a:xfrm>
        </p:grpSpPr>
        <p:sp>
          <p:nvSpPr>
            <p:cNvPr id="6" name="Textfeld 5"/>
            <p:cNvSpPr txBox="1"/>
            <p:nvPr/>
          </p:nvSpPr>
          <p:spPr>
            <a:xfrm>
              <a:off x="859903" y="4829726"/>
              <a:ext cx="107019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de-DE" sz="1400" dirty="0"/>
                <a:t>Belegarbeit im Modul Herstellung textiler Verstärkungsstrukturen (</a:t>
              </a:r>
              <a:r>
                <a:rPr lang="de-DE" sz="1400" dirty="0" err="1"/>
                <a:t>SoSm</a:t>
              </a:r>
              <a:r>
                <a:rPr lang="de-DE" sz="1400" dirty="0"/>
                <a:t> 2021) </a:t>
              </a:r>
            </a:p>
            <a:p>
              <a:pPr lvl="0"/>
              <a:r>
                <a:rPr lang="de-DE" sz="1400" dirty="0"/>
                <a:t>Fakultät für Maschinenbau</a:t>
              </a:r>
            </a:p>
            <a:p>
              <a:pPr lvl="0"/>
              <a:r>
                <a:rPr lang="de-DE" sz="1400" dirty="0"/>
                <a:t>Institut für Strukturleichtbau</a:t>
              </a:r>
            </a:p>
            <a:p>
              <a:pPr lvl="0"/>
              <a:r>
                <a:rPr lang="de-DE" sz="1400" dirty="0"/>
                <a:t>Professur Textile Technologien</a:t>
              </a:r>
            </a:p>
            <a:p>
              <a:pPr lvl="0"/>
              <a:r>
                <a:rPr lang="de-DE" sz="1400" dirty="0"/>
                <a:t>Leitung: Prof. Dr. Holger Cebulla</a:t>
              </a:r>
            </a:p>
            <a:p>
              <a:pPr lvl="0"/>
              <a:r>
                <a:rPr lang="de-DE" sz="1400" dirty="0"/>
                <a:t>Betreuer: M. Sc. Conrad Ehemann, M. Sc. Marc Fleischmann</a:t>
              </a: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2E645C2C-202D-4573-B97F-6BC1D5C99681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" y="4800600"/>
              <a:ext cx="10372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E177101A-F7B3-45D5-8750-A4CE135AE453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" y="6191250"/>
              <a:ext cx="10372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323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60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037B10F-AFD2-495A-B084-9193E2518430}"/>
              </a:ext>
            </a:extLst>
          </p:cNvPr>
          <p:cNvSpPr txBox="1"/>
          <p:nvPr/>
        </p:nvSpPr>
        <p:spPr>
          <a:xfrm>
            <a:off x="6096000" y="1028343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Generell werden Gestricke mit in die Maschenstruktur integrierten Verstärkungsfäden als </a:t>
            </a:r>
            <a:r>
              <a:rPr lang="de-DE" dirty="0" err="1"/>
              <a:t>Mehrlagengestricke</a:t>
            </a:r>
            <a:r>
              <a:rPr lang="de-DE" dirty="0"/>
              <a:t> (MLG) bezeichnet. MLG verbinden die Vorteile von </a:t>
            </a:r>
            <a:r>
              <a:rPr lang="de-DE" dirty="0" err="1"/>
              <a:t>Gestricken</a:t>
            </a:r>
            <a:r>
              <a:rPr lang="de-DE" dirty="0"/>
              <a:t>, wie über die Maschenlänge einstellbare </a:t>
            </a:r>
            <a:r>
              <a:rPr lang="de-DE" dirty="0" err="1"/>
              <a:t>Drapierbarkeit</a:t>
            </a:r>
            <a:r>
              <a:rPr lang="de-DE" dirty="0"/>
              <a:t>, mit denen der </a:t>
            </a:r>
            <a:r>
              <a:rPr lang="de-DE" dirty="0" err="1"/>
              <a:t>Gelegetechnik</a:t>
            </a:r>
            <a:r>
              <a:rPr lang="de-DE" dirty="0"/>
              <a:t>, wie etwa eine gestreckte Verstärkungsfadenanordnung. Dadurch lassen sich auch sehr komplexe Bauteilgeometrien mit gestrickten Verstärkungshalbzeugen faltenfrei abbilden. Die mechanischen Eigenschaften in den jeweiligen </a:t>
            </a:r>
            <a:r>
              <a:rPr lang="de-DE" dirty="0" err="1"/>
              <a:t>Gestrickrichtungen</a:t>
            </a:r>
            <a:r>
              <a:rPr lang="de-DE" dirty="0"/>
              <a:t>, z. B. bei einer Zugbeanspruchung, werden in der Regel von den eingesetzten Fadenmaterialien dominiert.</a:t>
            </a:r>
          </a:p>
          <a:p>
            <a:endParaRPr lang="de-DE" dirty="0"/>
          </a:p>
          <a:p>
            <a:r>
              <a:rPr lang="de-DE" dirty="0"/>
              <a:t>Auf Grund der Maschenstruktur und den daraus resultierenden Eigenschaften, wie Verstärkungsfadenanteil in Dickenrichtung und </a:t>
            </a:r>
            <a:r>
              <a:rPr lang="de-DE" dirty="0" err="1"/>
              <a:t>gestricktypische</a:t>
            </a:r>
            <a:r>
              <a:rPr lang="de-DE" dirty="0"/>
              <a:t> Strukturdehnungen, weisen MLG-Halbzeuge ein hohes Potenzial u. a. für den Einsatz in crash- und impactbelasteten Leichtbauteilen auf.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12986A-46F2-49B0-BF88-A71C85C72101}"/>
              </a:ext>
            </a:extLst>
          </p:cNvPr>
          <p:cNvSpPr txBox="1"/>
          <p:nvPr/>
        </p:nvSpPr>
        <p:spPr>
          <a:xfrm>
            <a:off x="6096000" y="3820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i="1" dirty="0" err="1"/>
              <a:t>Chok</a:t>
            </a:r>
            <a:r>
              <a:rPr lang="de-DE" sz="1800" b="1" i="1" dirty="0"/>
              <a:t> Cherif: </a:t>
            </a:r>
            <a:r>
              <a:rPr lang="de-DE" sz="1800" b="1" i="1" u="none" strike="noStrike" baseline="0" dirty="0">
                <a:solidFill>
                  <a:srgbClr val="202020"/>
                </a:solidFill>
                <a:latin typeface="NimbusRomNo9L-MediItal"/>
              </a:rPr>
              <a:t>6.3.5 2D- und 3D-Gestricke mit integrierten Verst</a:t>
            </a:r>
            <a:r>
              <a:rPr lang="de-DE" b="1" i="1" dirty="0">
                <a:solidFill>
                  <a:srgbClr val="202020"/>
                </a:solidFill>
                <a:latin typeface="NimbusRomNo9L-MediItal"/>
              </a:rPr>
              <a:t>ä</a:t>
            </a:r>
            <a:r>
              <a:rPr lang="de-DE" sz="1800" b="1" i="1" u="none" strike="noStrike" baseline="0" dirty="0">
                <a:solidFill>
                  <a:srgbClr val="202020"/>
                </a:solidFill>
                <a:latin typeface="NimbusRomNo9L-MediItal"/>
              </a:rPr>
              <a:t>rkungsfäden</a:t>
            </a:r>
            <a:endParaRPr lang="de-DE" b="1" i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23C2C4E-B8FE-4A4F-91A5-461E3D994275}"/>
              </a:ext>
            </a:extLst>
          </p:cNvPr>
          <p:cNvSpPr txBox="1"/>
          <p:nvPr/>
        </p:nvSpPr>
        <p:spPr>
          <a:xfrm>
            <a:off x="523875" y="3798332"/>
            <a:ext cx="4543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202020"/>
                </a:solidFill>
                <a:latin typeface="NimbusRomNo9L-Regu"/>
              </a:rPr>
              <a:t>Die konsequente Weiterentwicklung der Möglichkeiten zur Einbringung von Verstärkungsfäden in mehr als zwei Raumrichtungen erlaubt die Realisierung von multiaxial verstärkten </a:t>
            </a:r>
            <a:r>
              <a:rPr lang="de-DE" sz="1800" b="0" i="0" u="none" strike="noStrike" baseline="0" dirty="0" err="1">
                <a:solidFill>
                  <a:srgbClr val="202020"/>
                </a:solidFill>
                <a:latin typeface="NimbusRomNo9L-Regu"/>
              </a:rPr>
              <a:t>Gestricken</a:t>
            </a:r>
            <a:r>
              <a:rPr lang="de-DE" sz="1800" b="0" i="0" u="none" strike="noStrike" baseline="0" dirty="0">
                <a:solidFill>
                  <a:srgbClr val="202020"/>
                </a:solidFill>
                <a:latin typeface="NimbusRomNo9L-Regu"/>
              </a:rPr>
              <a:t>. Die Umsetzung eines Fertigungsprinzips ist auf einer Laborflachstrickmaschine am ITM erfolgt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0B1E069-D87C-4A88-8A0E-99162AE4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064657"/>
            <a:ext cx="3276600" cy="273367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7871ED6-5244-41A4-B926-F696C65F5A7B}"/>
              </a:ext>
            </a:extLst>
          </p:cNvPr>
          <p:cNvSpPr txBox="1"/>
          <p:nvPr/>
        </p:nvSpPr>
        <p:spPr>
          <a:xfrm>
            <a:off x="3466576" y="2151727"/>
            <a:ext cx="19346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Multiaxial verstärktes MLG und Laborflachstrickmaschine zur Herstellung</a:t>
            </a:r>
          </a:p>
          <a:p>
            <a:r>
              <a:rPr lang="de-DE" sz="1100" b="1" dirty="0"/>
              <a:t>(1: Kettfaden, 2: Schussfäden, 3: diagonale Kettfäden,</a:t>
            </a:r>
          </a:p>
          <a:p>
            <a:r>
              <a:rPr lang="de-DE" sz="1100" b="1" dirty="0"/>
              <a:t>4: Maschenfaden, 5: Nadeln)</a:t>
            </a:r>
          </a:p>
          <a:p>
            <a:endParaRPr lang="de-DE" sz="1100" dirty="0"/>
          </a:p>
          <a:p>
            <a:r>
              <a:rPr lang="de-DE" sz="1100" dirty="0"/>
              <a:t>(Bild: </a:t>
            </a:r>
            <a:r>
              <a:rPr lang="de-DE" sz="1100" dirty="0" err="1"/>
              <a:t>Chok</a:t>
            </a:r>
            <a:r>
              <a:rPr lang="de-DE" sz="1100" dirty="0"/>
              <a:t> Cherif)</a:t>
            </a:r>
          </a:p>
        </p:txBody>
      </p:sp>
    </p:spTree>
    <p:extLst>
      <p:ext uri="{BB962C8B-B14F-4D97-AF65-F5344CB8AC3E}">
        <p14:creationId xmlns:p14="http://schemas.microsoft.com/office/powerpoint/2010/main" val="10895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037B10F-AFD2-495A-B084-9193E2518430}"/>
              </a:ext>
            </a:extLst>
          </p:cNvPr>
          <p:cNvSpPr txBox="1"/>
          <p:nvPr/>
        </p:nvSpPr>
        <p:spPr>
          <a:xfrm>
            <a:off x="6096000" y="77116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1" dirty="0"/>
              <a:t>Im Hinblick auf den Einsatz von </a:t>
            </a:r>
            <a:r>
              <a:rPr lang="de-DE" b="1" i="1" dirty="0" err="1"/>
              <a:t>Gestricken</a:t>
            </a:r>
            <a:r>
              <a:rPr lang="de-DE" b="1" i="1" dirty="0"/>
              <a:t> als Verstärkungshalbzeuge in Faserkunststoffverbunden</a:t>
            </a:r>
          </a:p>
          <a:p>
            <a:r>
              <a:rPr lang="de-DE" dirty="0"/>
              <a:t>soll an dieser Stelle die abgeleitete Bindung zur Herstellung</a:t>
            </a:r>
          </a:p>
          <a:p>
            <a:r>
              <a:rPr lang="de-DE" dirty="0"/>
              <a:t>von </a:t>
            </a:r>
            <a:r>
              <a:rPr lang="de-DE" dirty="0" err="1"/>
              <a:t>Mehrlagengestricken</a:t>
            </a:r>
            <a:r>
              <a:rPr lang="de-DE" dirty="0"/>
              <a:t> (MLG), die RL-MLG- bzw. RRG-MLG-Bindung, eingeführt werden. Basis der Bindungen ist die RL- bzw. RRG-Grundbindung, jeweils erweitert durch in die Maschenstruktur integrierte gestreckte Schuss- und Kettfäden (Abb. 6.10). Je nach Maschinenkonfiguration kann eine unterschiedliche Anzahl von </a:t>
            </a:r>
            <a:r>
              <a:rPr lang="de-DE" dirty="0" err="1"/>
              <a:t>Kett</a:t>
            </a:r>
            <a:r>
              <a:rPr lang="de-DE" dirty="0"/>
              <a:t>- und/oder Schussfadenlagen in die Maschenstruktur integriert werden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12986A-46F2-49B0-BF88-A71C85C72101}"/>
              </a:ext>
            </a:extLst>
          </p:cNvPr>
          <p:cNvSpPr txBox="1"/>
          <p:nvPr/>
        </p:nvSpPr>
        <p:spPr>
          <a:xfrm>
            <a:off x="6096000" y="3820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i="1" dirty="0" err="1"/>
              <a:t>Chok</a:t>
            </a:r>
            <a:r>
              <a:rPr lang="de-DE" sz="1800" b="1" i="1" dirty="0"/>
              <a:t> Cherif: </a:t>
            </a:r>
            <a:r>
              <a:rPr lang="de-DE" sz="1800" b="1" i="1" u="none" strike="noStrike" baseline="0" dirty="0">
                <a:solidFill>
                  <a:srgbClr val="202020"/>
                </a:solidFill>
                <a:latin typeface="NimbusRomNo9L-MediItal"/>
              </a:rPr>
              <a:t>6.2.3.6 MLG-Bindungen</a:t>
            </a:r>
            <a:endParaRPr lang="de-DE" b="1" i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7871ED6-5244-41A4-B926-F696C65F5A7B}"/>
              </a:ext>
            </a:extLst>
          </p:cNvPr>
          <p:cNvSpPr txBox="1"/>
          <p:nvPr/>
        </p:nvSpPr>
        <p:spPr>
          <a:xfrm>
            <a:off x="523875" y="2459504"/>
            <a:ext cx="36480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Grundbindung Rechts-Links: rechte und linke </a:t>
            </a:r>
            <a:r>
              <a:rPr lang="de-DE" sz="1100" b="1" dirty="0" err="1"/>
              <a:t>Gestrickseite</a:t>
            </a:r>
            <a:endParaRPr lang="de-DE" sz="1100" b="1" dirty="0"/>
          </a:p>
          <a:p>
            <a:r>
              <a:rPr lang="de-DE" sz="1100" i="1" dirty="0"/>
              <a:t>(Bild: Cherif, 2011)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2A996B-CC36-4B0B-8B88-64DF6170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66678"/>
            <a:ext cx="3426696" cy="18431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54145C-9925-4D1B-A5F3-F2311D31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824287"/>
            <a:ext cx="3952875" cy="21431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94ACDFD-3237-4774-B8E5-8025F2AC7F96}"/>
              </a:ext>
            </a:extLst>
          </p:cNvPr>
          <p:cNvSpPr txBox="1"/>
          <p:nvPr/>
        </p:nvSpPr>
        <p:spPr>
          <a:xfrm>
            <a:off x="523875" y="6021854"/>
            <a:ext cx="386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Grundbindung Rechts-Rechts: rechte und linke </a:t>
            </a:r>
            <a:r>
              <a:rPr lang="de-DE" sz="1100" b="1" dirty="0" err="1"/>
              <a:t>Gestrickseite</a:t>
            </a:r>
            <a:endParaRPr lang="de-DE" sz="1100" b="1" dirty="0"/>
          </a:p>
          <a:p>
            <a:r>
              <a:rPr lang="de-DE" sz="1100" i="1" dirty="0"/>
              <a:t>(Bild: Cherif, 2011)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90558-F19C-4DEE-8D68-CB7E36751169}"/>
              </a:ext>
            </a:extLst>
          </p:cNvPr>
          <p:cNvSpPr txBox="1"/>
          <p:nvPr/>
        </p:nvSpPr>
        <p:spPr>
          <a:xfrm>
            <a:off x="6296025" y="5974229"/>
            <a:ext cx="3867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Grundbindung Rechts-Rechts-gekreuzt (RRG)</a:t>
            </a:r>
          </a:p>
          <a:p>
            <a:r>
              <a:rPr lang="de-DE" sz="1100" i="1" dirty="0"/>
              <a:t>(Bild: Offermann, Tausch-Marton, 1978)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79CB56-7508-4789-8425-9AB7200A8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818869"/>
            <a:ext cx="3238500" cy="21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4AFEFFA-9B64-49A8-9A27-65A2C7F2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90700"/>
            <a:ext cx="7524750" cy="2667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A1BE60-CA5A-4D44-8367-4A10A539CF25}"/>
              </a:ext>
            </a:extLst>
          </p:cNvPr>
          <p:cNvSpPr txBox="1"/>
          <p:nvPr/>
        </p:nvSpPr>
        <p:spPr>
          <a:xfrm>
            <a:off x="2333625" y="4457700"/>
            <a:ext cx="48387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Components of a stitch and stitch geometry</a:t>
            </a:r>
          </a:p>
          <a:p>
            <a:r>
              <a:rPr lang="de-DE" sz="1100" dirty="0"/>
              <a:t>(Bild: Cherif,</a:t>
            </a:r>
            <a:r>
              <a:rPr lang="en-US" sz="1100" dirty="0"/>
              <a:t> Textile Materials for Lightweight Constructions, Springer-Verlag Berlin Heidelberg 2016</a:t>
            </a:r>
            <a:r>
              <a:rPr lang="de-DE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893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C9A1BE60-CA5A-4D44-8367-4A10A539CF25}"/>
              </a:ext>
            </a:extLst>
          </p:cNvPr>
          <p:cNvSpPr txBox="1"/>
          <p:nvPr/>
        </p:nvSpPr>
        <p:spPr>
          <a:xfrm>
            <a:off x="2333625" y="4457700"/>
            <a:ext cx="4838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Ehrenstein, Faserverbund-Kunststoffe, 2. Auflage, Hanser Verlag, 2006</a:t>
            </a:r>
            <a:endParaRPr lang="de-DE" sz="11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8599EC-D42A-4775-A677-592EF7B8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904875"/>
            <a:ext cx="5772150" cy="35528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F17683A-D505-45B5-9BF1-807AC198426B}"/>
              </a:ext>
            </a:extLst>
          </p:cNvPr>
          <p:cNvSpPr/>
          <p:nvPr/>
        </p:nvSpPr>
        <p:spPr>
          <a:xfrm>
            <a:off x="2333625" y="3943350"/>
            <a:ext cx="5772150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028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3AFA807-2ABD-4EA9-9B54-782962DF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588" y="1266825"/>
            <a:ext cx="4858820" cy="4324350"/>
          </a:xfrm>
          <a:prstGeom prst="rect">
            <a:avLst/>
          </a:prstGeom>
        </p:spPr>
      </p:pic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BAC1541A-1BE8-449F-B88B-9763E5F8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EF73FAD-ED03-4924-9B01-08AB1C56D7A5}"/>
              </a:ext>
            </a:extLst>
          </p:cNvPr>
          <p:cNvSpPr txBox="1"/>
          <p:nvPr/>
        </p:nvSpPr>
        <p:spPr>
          <a:xfrm>
            <a:off x="457200" y="33337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2. Auslegung des textilen Flächenhalbzeugs</a:t>
            </a:r>
          </a:p>
        </p:txBody>
      </p:sp>
      <p:sp>
        <p:nvSpPr>
          <p:cNvPr id="23" name="Datumsplatzhalter 1">
            <a:extLst>
              <a:ext uri="{FF2B5EF4-FFF2-40B4-BE49-F238E27FC236}">
                <a16:creationId xmlns:a16="http://schemas.microsoft.com/office/drawing/2014/main" id="{237C77FD-23AB-484E-A8F2-3945F3DC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F2AC2801-96CF-4077-8C3D-6FC1ECA0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96C257-0A27-48C1-B03A-A90E94B511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5" r="3227"/>
          <a:stretch/>
        </p:blipFill>
        <p:spPr>
          <a:xfrm>
            <a:off x="491214" y="1266825"/>
            <a:ext cx="5707386" cy="43243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B5129E6-DDDA-4014-9CC6-92935AE29544}"/>
              </a:ext>
            </a:extLst>
          </p:cNvPr>
          <p:cNvSpPr txBox="1"/>
          <p:nvPr/>
        </p:nvSpPr>
        <p:spPr>
          <a:xfrm>
            <a:off x="457200" y="5591175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Carbonfasergestricke</a:t>
            </a:r>
          </a:p>
          <a:p>
            <a:r>
              <a:rPr lang="de-DE" sz="1100" dirty="0"/>
              <a:t>(Bild: Buck/ </a:t>
            </a:r>
            <a:r>
              <a:rPr lang="en-US" sz="1100" dirty="0"/>
              <a:t>Vogel Communications Group GmbH &amp; Co. KG</a:t>
            </a:r>
            <a:r>
              <a:rPr lang="de-DE" sz="1100" dirty="0"/>
              <a:t>)</a:t>
            </a:r>
          </a:p>
          <a:p>
            <a:r>
              <a:rPr lang="de-DE" sz="1100" dirty="0"/>
              <a:t>https://www.maschinenmarkt.vogel.de/faltenfreie-textilstruktur-durch-fasergestricke-gal-380145/?p=1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290C20-0A44-4889-8CDF-C9895F9F68D8}"/>
              </a:ext>
            </a:extLst>
          </p:cNvPr>
          <p:cNvSpPr txBox="1"/>
          <p:nvPr/>
        </p:nvSpPr>
        <p:spPr>
          <a:xfrm rot="1925325">
            <a:off x="7097690" y="785311"/>
            <a:ext cx="252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KONZEPT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255ECC-1571-4059-B8CA-DBFDF6390087}"/>
              </a:ext>
            </a:extLst>
          </p:cNvPr>
          <p:cNvSpPr txBox="1"/>
          <p:nvPr/>
        </p:nvSpPr>
        <p:spPr>
          <a:xfrm>
            <a:off x="6935628" y="5599613"/>
            <a:ext cx="48588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 err="1"/>
              <a:t>Carbonfasergestrick</a:t>
            </a:r>
            <a:endParaRPr lang="de-DE" sz="1100" b="1" dirty="0"/>
          </a:p>
          <a:p>
            <a:r>
              <a:rPr lang="de-DE" sz="1100" dirty="0"/>
              <a:t>https://www.europages.de/BUCK-GMBH-CO-KG/00000005316422-001/Dokumentation.html</a:t>
            </a:r>
          </a:p>
        </p:txBody>
      </p:sp>
    </p:spTree>
    <p:extLst>
      <p:ext uri="{BB962C8B-B14F-4D97-AF65-F5344CB8AC3E}">
        <p14:creationId xmlns:p14="http://schemas.microsoft.com/office/powerpoint/2010/main" val="319965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0404000" cy="900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+mn-lt"/>
              </a:rPr>
              <a:t>Inhalte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6A8708C-C7D6-42C6-BDC6-8606DEA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497509F6-94F6-4C72-9D3B-723E5C5D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B701C1E-4858-45CF-9B58-F21DD0CC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38" y="1914525"/>
            <a:ext cx="9861562" cy="40517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Aufgabenstellung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Auswertung und Ergebnisse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b="1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107211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4B55A044-4DCE-4AE4-B099-A91EC43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9180A9-B3DF-45AF-A758-E86F64A23072}"/>
              </a:ext>
            </a:extLst>
          </p:cNvPr>
          <p:cNvSpPr txBox="1"/>
          <p:nvPr/>
        </p:nvSpPr>
        <p:spPr>
          <a:xfrm>
            <a:off x="457200" y="35242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Zusammenfassung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E47B5E3-AA42-4BBF-BD03-3ABC3A5161D8}"/>
              </a:ext>
            </a:extLst>
          </p:cNvPr>
          <p:cNvSpPr/>
          <p:nvPr/>
        </p:nvSpPr>
        <p:spPr>
          <a:xfrm>
            <a:off x="567218" y="1012697"/>
            <a:ext cx="10786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Ergebnisse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>
                <a:latin typeface="+mj-lt"/>
              </a:rPr>
              <a:t>Xyz</a:t>
            </a:r>
            <a:r>
              <a:rPr lang="de-DE" dirty="0">
                <a:latin typeface="+mj-lt"/>
              </a:rPr>
              <a:t>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Abc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>
                <a:latin typeface="+mj-lt"/>
              </a:rPr>
              <a:t>Xyz</a:t>
            </a:r>
            <a:r>
              <a:rPr lang="de-DE" dirty="0">
                <a:latin typeface="+mj-lt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Abc…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Abc…</a:t>
            </a:r>
          </a:p>
          <a:p>
            <a:endParaRPr lang="de-DE" dirty="0">
              <a:latin typeface="+mj-lt"/>
            </a:endParaRPr>
          </a:p>
          <a:p>
            <a:r>
              <a:rPr lang="de-DE" b="1" dirty="0">
                <a:latin typeface="+mj-lt"/>
              </a:rPr>
              <a:t>Abweichungen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>
                <a:latin typeface="+mj-lt"/>
              </a:rPr>
              <a:t>Xyz</a:t>
            </a:r>
            <a:r>
              <a:rPr lang="de-DE" dirty="0">
                <a:latin typeface="+mj-lt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Abc…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Philipp ist schuld…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+mj-lt"/>
            </a:endParaRPr>
          </a:p>
          <a:p>
            <a:r>
              <a:rPr lang="de-DE" b="1" dirty="0">
                <a:latin typeface="+mj-lt"/>
              </a:rPr>
              <a:t>Empfehlungen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>
                <a:latin typeface="+mj-lt"/>
              </a:rPr>
              <a:t>Xyz</a:t>
            </a:r>
            <a:r>
              <a:rPr lang="de-DE" dirty="0">
                <a:latin typeface="+mj-lt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Abc…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6E7D466E-ED79-4407-ABCC-0EB94D6C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0B0613D-3563-4CBC-9E73-216E23DB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</p:spTree>
    <p:extLst>
      <p:ext uri="{BB962C8B-B14F-4D97-AF65-F5344CB8AC3E}">
        <p14:creationId xmlns:p14="http://schemas.microsoft.com/office/powerpoint/2010/main" val="252130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4B55A044-4DCE-4AE4-B099-A91EC43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9180A9-B3DF-45AF-A758-E86F64A23072}"/>
              </a:ext>
            </a:extLst>
          </p:cNvPr>
          <p:cNvSpPr txBox="1"/>
          <p:nvPr/>
        </p:nvSpPr>
        <p:spPr>
          <a:xfrm>
            <a:off x="457200" y="35242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Quellen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E47B5E3-AA42-4BBF-BD03-3ABC3A5161D8}"/>
              </a:ext>
            </a:extLst>
          </p:cNvPr>
          <p:cNvSpPr/>
          <p:nvPr/>
        </p:nvSpPr>
        <p:spPr>
          <a:xfrm>
            <a:off x="567218" y="1012697"/>
            <a:ext cx="10786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hlinkClick r:id="rId3"/>
              </a:rPr>
              <a:t>https://www.teijincarbon.com/fileadmin/PDF/Datenbl%C3%A4tter_dt/Product_Data_Sheet_TSG01de__EU_Filament___DE_.pdf</a:t>
            </a:r>
            <a:endParaRPr lang="de-DE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1" dirty="0"/>
              <a:t>Offermann</a:t>
            </a:r>
            <a:r>
              <a:rPr lang="de-DE" sz="1800" dirty="0"/>
              <a:t>, </a:t>
            </a:r>
            <a:r>
              <a:rPr lang="de-DE" sz="1800" b="1" dirty="0"/>
              <a:t>Tausch-Marton</a:t>
            </a:r>
            <a:r>
              <a:rPr lang="de-DE" sz="1800" dirty="0"/>
              <a:t>, Grundlagen der Maschenwarentechnologie,  VEB Fachbuchverlag Leipzig, 1978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i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Cherif</a:t>
            </a:r>
            <a:r>
              <a:rPr lang="de-DE" dirty="0"/>
              <a:t>, </a:t>
            </a:r>
            <a:r>
              <a:rPr lang="en-US" dirty="0"/>
              <a:t>Textile Materials for Lightweight Constructions, Springer,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/>
              <a:t>Cherif</a:t>
            </a:r>
            <a:r>
              <a:rPr lang="en-US" dirty="0"/>
              <a:t>, </a:t>
            </a:r>
            <a:r>
              <a:rPr lang="de-DE" dirty="0"/>
              <a:t>Textile Werkstoffe für den Leichtbau, Springer, 2011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Ehrenstein</a:t>
            </a:r>
            <a:r>
              <a:rPr lang="de-DE" dirty="0"/>
              <a:t>, Faserverbund-Kunststoffe, 2. Auflage, Hanser Verlag, 2006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Handbuch Faserverbundkunststoffe/ Composites, 4. Auflage, AVK – Industrievereinigung Verstärkte Kunststoffe e. V., Springer 2014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6E7D466E-ED79-4407-ABCC-0EB94D6C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0B0613D-3563-4CBC-9E73-216E23DB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</p:spTree>
    <p:extLst>
      <p:ext uri="{BB962C8B-B14F-4D97-AF65-F5344CB8AC3E}">
        <p14:creationId xmlns:p14="http://schemas.microsoft.com/office/powerpoint/2010/main" val="375346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9DA366D-A314-4B01-8293-460F4F31051B}"/>
              </a:ext>
            </a:extLst>
          </p:cNvPr>
          <p:cNvSpPr txBox="1">
            <a:spLocks/>
          </p:cNvSpPr>
          <p:nvPr/>
        </p:nvSpPr>
        <p:spPr>
          <a:xfrm>
            <a:off x="438600" y="1906473"/>
            <a:ext cx="115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Vielen Dank für Ihre Aufmerksamkeit.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F56CB6-B137-4A91-B3C2-61306C98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9B8741F-5BA5-4E98-A61A-DF2086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DE00F96-6333-4F2C-8FA7-673F51BC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</p:spTree>
    <p:extLst>
      <p:ext uri="{BB962C8B-B14F-4D97-AF65-F5344CB8AC3E}">
        <p14:creationId xmlns:p14="http://schemas.microsoft.com/office/powerpoint/2010/main" val="419278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2438" y="1914525"/>
            <a:ext cx="9861562" cy="40517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Aufgabenstellung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Auswertung und Ergebnisse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Zusammenfassung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41900"/>
            <a:ext cx="10404000" cy="900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+mn-lt"/>
              </a:rPr>
              <a:t>Inhalte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716C62B-B794-4DDC-9327-F1D9193D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BB7A1E6-B861-4D1A-8C89-27E2FDC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</p:spTree>
    <p:extLst>
      <p:ext uri="{BB962C8B-B14F-4D97-AF65-F5344CB8AC3E}">
        <p14:creationId xmlns:p14="http://schemas.microsoft.com/office/powerpoint/2010/main" val="131617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4B55A044-4DCE-4AE4-B099-A91EC43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2629CAAF-817D-49EB-8C16-FCB5CA54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9180A9-B3DF-45AF-A758-E86F64A23072}"/>
              </a:ext>
            </a:extLst>
          </p:cNvPr>
          <p:cNvSpPr txBox="1"/>
          <p:nvPr/>
        </p:nvSpPr>
        <p:spPr>
          <a:xfrm>
            <a:off x="457200" y="35242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Kontaktdaten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1E9B40-D3CA-49DD-A06A-8B9B1EC0E799}"/>
              </a:ext>
            </a:extLst>
          </p:cNvPr>
          <p:cNvSpPr/>
          <p:nvPr/>
        </p:nvSpPr>
        <p:spPr>
          <a:xfrm>
            <a:off x="457200" y="3920252"/>
            <a:ext cx="937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j-lt"/>
              </a:rPr>
              <a:t>	Philipp Dörr	philipp.doerr@mb.tu-chemnitz.de</a:t>
            </a:r>
          </a:p>
          <a:p>
            <a:r>
              <a:rPr lang="de-DE" dirty="0">
                <a:latin typeface="+mj-lt"/>
              </a:rPr>
              <a:t>	</a:t>
            </a:r>
            <a:r>
              <a:rPr lang="de-DE" dirty="0" err="1">
                <a:latin typeface="+mj-lt"/>
              </a:rPr>
              <a:t>Jiayu</a:t>
            </a:r>
            <a:r>
              <a:rPr lang="de-DE" dirty="0">
                <a:latin typeface="+mj-lt"/>
              </a:rPr>
              <a:t> Wu		jiayu.wu@s2016.tu-chemnitz.de</a:t>
            </a:r>
          </a:p>
          <a:p>
            <a:r>
              <a:rPr lang="de-DE" dirty="0">
                <a:latin typeface="+mj-lt"/>
              </a:rPr>
              <a:t>	Joseph Guhl	joseph.guhl@s2021.tu-chemnitz.de</a:t>
            </a:r>
          </a:p>
          <a:p>
            <a:r>
              <a:rPr lang="de-DE" dirty="0">
                <a:latin typeface="+mj-lt"/>
              </a:rPr>
              <a:t>	</a:t>
            </a:r>
            <a:r>
              <a:rPr lang="de-DE" dirty="0" err="1">
                <a:latin typeface="+mj-lt"/>
              </a:rPr>
              <a:t>Xiaoxu</a:t>
            </a:r>
            <a:r>
              <a:rPr lang="de-DE" dirty="0">
                <a:latin typeface="+mj-lt"/>
              </a:rPr>
              <a:t> Li		xiaoxu.li@s2016.tu-chemnitz.de</a:t>
            </a:r>
          </a:p>
          <a:p>
            <a:r>
              <a:rPr lang="de-DE" dirty="0">
                <a:latin typeface="+mj-lt"/>
              </a:rPr>
              <a:t>	Niclas Pohl	niclas.pohl@s2019.tu-chemnitz.de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9F0D5549-77F8-4DF5-8C3A-BCED4C55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2D8A4A2-AB1B-4B4E-811F-DDCAABFB6823}"/>
              </a:ext>
            </a:extLst>
          </p:cNvPr>
          <p:cNvCxnSpPr>
            <a:cxnSpLocks/>
          </p:cNvCxnSpPr>
          <p:nvPr/>
        </p:nvCxnSpPr>
        <p:spPr>
          <a:xfrm>
            <a:off x="952500" y="3857625"/>
            <a:ext cx="1037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B7FD3E8-F28A-413B-AC9D-B2ED445AFDBF}"/>
              </a:ext>
            </a:extLst>
          </p:cNvPr>
          <p:cNvCxnSpPr>
            <a:cxnSpLocks/>
          </p:cNvCxnSpPr>
          <p:nvPr/>
        </p:nvCxnSpPr>
        <p:spPr>
          <a:xfrm>
            <a:off x="952500" y="5429250"/>
            <a:ext cx="1037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8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CE43A5F7-1F62-4EFD-A52E-0E8BB664EFCB}"/>
              </a:ext>
            </a:extLst>
          </p:cNvPr>
          <p:cNvSpPr txBox="1">
            <a:spLocks/>
          </p:cNvSpPr>
          <p:nvPr/>
        </p:nvSpPr>
        <p:spPr>
          <a:xfrm>
            <a:off x="540000" y="153873"/>
            <a:ext cx="115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Aufgabenstellung</a:t>
            </a:r>
          </a:p>
        </p:txBody>
      </p:sp>
      <p:sp>
        <p:nvSpPr>
          <p:cNvPr id="31" name="Foliennummernplatzhalter 4">
            <a:extLst>
              <a:ext uri="{FF2B5EF4-FFF2-40B4-BE49-F238E27FC236}">
                <a16:creationId xmlns:a16="http://schemas.microsoft.com/office/drawing/2014/main" id="{C8E58301-849B-400A-863B-E06C80DC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263272B-0B4A-49AA-9508-C7DA1AEF8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090076"/>
              </p:ext>
            </p:extLst>
          </p:nvPr>
        </p:nvGraphicFramePr>
        <p:xfrm>
          <a:off x="810799" y="2000250"/>
          <a:ext cx="11104975" cy="370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71F98214-8A37-4A7E-9A00-0D315CCC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D6AD4F41-CCAE-4D30-839E-5B1D4A94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</p:spTree>
    <p:extLst>
      <p:ext uri="{BB962C8B-B14F-4D97-AF65-F5344CB8AC3E}">
        <p14:creationId xmlns:p14="http://schemas.microsoft.com/office/powerpoint/2010/main" val="25090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0404000" cy="900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+mn-lt"/>
              </a:rPr>
              <a:t>Inhalte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6A8708C-C7D6-42C6-BDC6-8606DEA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497509F6-94F6-4C72-9D3B-723E5C5D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B701C1E-4858-45CF-9B58-F21DD0CC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38" y="1914525"/>
            <a:ext cx="9861562" cy="40517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Aufgabenstellung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b="1" dirty="0"/>
              <a:t>Auswertung und Ergebnisse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392555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BAC1541A-1BE8-449F-B88B-9763E5F8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EF73FAD-ED03-4924-9B01-08AB1C56D7A5}"/>
              </a:ext>
            </a:extLst>
          </p:cNvPr>
          <p:cNvSpPr txBox="1"/>
          <p:nvPr/>
        </p:nvSpPr>
        <p:spPr>
          <a:xfrm>
            <a:off x="457200" y="33337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1. Etappen zur Wahl und grundlegenden Auslegung des Faserhalbzeugs</a:t>
            </a:r>
          </a:p>
        </p:txBody>
      </p:sp>
      <p:sp>
        <p:nvSpPr>
          <p:cNvPr id="23" name="Datumsplatzhalter 1">
            <a:extLst>
              <a:ext uri="{FF2B5EF4-FFF2-40B4-BE49-F238E27FC236}">
                <a16:creationId xmlns:a16="http://schemas.microsoft.com/office/drawing/2014/main" id="{237C77FD-23AB-484E-A8F2-3945F3DC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F2AC2801-96CF-4077-8C3D-6FC1ECA0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C7A71E0-4BF3-4280-95B1-E69845BBE8C6}"/>
              </a:ext>
            </a:extLst>
          </p:cNvPr>
          <p:cNvSpPr txBox="1"/>
          <p:nvPr/>
        </p:nvSpPr>
        <p:spPr>
          <a:xfrm>
            <a:off x="572850" y="1058417"/>
            <a:ext cx="3160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Anforderungen an Fasergelege (Zug- und Druckgurt)</a:t>
            </a:r>
          </a:p>
        </p:txBody>
      </p:sp>
      <p:graphicFrame>
        <p:nvGraphicFramePr>
          <p:cNvPr id="7" name="Tabelle 11">
            <a:extLst>
              <a:ext uri="{FF2B5EF4-FFF2-40B4-BE49-F238E27FC236}">
                <a16:creationId xmlns:a16="http://schemas.microsoft.com/office/drawing/2014/main" id="{3F295237-F647-469C-9E7D-7EAC2CDF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14485"/>
              </p:ext>
            </p:extLst>
          </p:nvPr>
        </p:nvGraphicFramePr>
        <p:xfrm>
          <a:off x="572850" y="1753226"/>
          <a:ext cx="2913300" cy="3657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55950">
                  <a:extLst>
                    <a:ext uri="{9D8B030D-6E8A-4147-A177-3AD203B41FA5}">
                      <a16:colId xmlns:a16="http://schemas.microsoft.com/office/drawing/2014/main" val="347921886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26024129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74680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Parameter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Zahlen</a:t>
                      </a:r>
                    </a:p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wert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Einheit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2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Rovingbreite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+mj-lt"/>
                        </a:rPr>
                        <a:t>?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mm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Flächenmasse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600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g/m²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65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max. textile Blockdicke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1,9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mm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4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Zugfestigkeit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≥ 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err="1">
                          <a:latin typeface="+mj-lt"/>
                        </a:rPr>
                        <a:t>GPa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E-Modul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≥ 240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err="1">
                          <a:latin typeface="+mj-lt"/>
                        </a:rPr>
                        <a:t>GPa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2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Bruchdehnung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≥ 1,7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26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Faseranteil</a:t>
                      </a:r>
                      <a:r>
                        <a:rPr lang="de-DE" sz="1400" b="1" i="1" dirty="0">
                          <a:latin typeface="+mj-lt"/>
                        </a:rPr>
                        <a:t>*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55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vol.%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27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Faserlagen</a:t>
                      </a:r>
                      <a:r>
                        <a:rPr lang="de-DE" sz="1400" b="1" i="1" dirty="0">
                          <a:latin typeface="+mj-lt"/>
                        </a:rPr>
                        <a:t>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0/+45/-45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>
                          <a:latin typeface="+mj-lt"/>
                        </a:rPr>
                        <a:t>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7327047"/>
                  </a:ext>
                </a:extLst>
              </a:tr>
            </a:tbl>
          </a:graphicData>
        </a:graphic>
      </p:graphicFrame>
      <p:sp>
        <p:nvSpPr>
          <p:cNvPr id="34" name="Textfeld 33">
            <a:extLst>
              <a:ext uri="{FF2B5EF4-FFF2-40B4-BE49-F238E27FC236}">
                <a16:creationId xmlns:a16="http://schemas.microsoft.com/office/drawing/2014/main" id="{C2AC6C1F-37E2-4B37-B358-A89815243F91}"/>
              </a:ext>
            </a:extLst>
          </p:cNvPr>
          <p:cNvSpPr txBox="1"/>
          <p:nvPr/>
        </p:nvSpPr>
        <p:spPr>
          <a:xfrm>
            <a:off x="6025237" y="1058417"/>
            <a:ext cx="265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1800" b="1" dirty="0">
                <a:solidFill>
                  <a:schemeClr val="tx1"/>
                </a:solidFill>
              </a:rPr>
              <a:t>Geeigneter </a:t>
            </a:r>
            <a:r>
              <a:rPr lang="de-DE" sz="1800" b="1" dirty="0" err="1">
                <a:solidFill>
                  <a:schemeClr val="tx1"/>
                </a:solidFill>
              </a:rPr>
              <a:t>Carbonroving</a:t>
            </a:r>
            <a:endParaRPr lang="de-DE" b="1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1403CC-AB50-4E4C-A21E-92E5269B9BEC}"/>
              </a:ext>
            </a:extLst>
          </p:cNvPr>
          <p:cNvGrpSpPr/>
          <p:nvPr/>
        </p:nvGrpSpPr>
        <p:grpSpPr>
          <a:xfrm>
            <a:off x="3970555" y="1753226"/>
            <a:ext cx="2234288" cy="3657600"/>
            <a:chOff x="3970556" y="1753226"/>
            <a:chExt cx="2125444" cy="4533274"/>
          </a:xfrm>
        </p:grpSpPr>
        <p:sp>
          <p:nvSpPr>
            <p:cNvPr id="39" name="Abgerundetes Rechteck 3">
              <a:extLst>
                <a:ext uri="{FF2B5EF4-FFF2-40B4-BE49-F238E27FC236}">
                  <a16:creationId xmlns:a16="http://schemas.microsoft.com/office/drawing/2014/main" id="{FC2A7A8C-DD1D-4F77-B2D4-D8EA7E0D608A}"/>
                </a:ext>
              </a:extLst>
            </p:cNvPr>
            <p:cNvSpPr/>
            <p:nvPr/>
          </p:nvSpPr>
          <p:spPr>
            <a:xfrm>
              <a:off x="3970556" y="1753226"/>
              <a:ext cx="2125444" cy="4533274"/>
            </a:xfrm>
            <a:prstGeom prst="roundRect">
              <a:avLst>
                <a:gd name="adj" fmla="val 566"/>
              </a:avLst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35D55207-4C22-4B71-90CA-0DD03E4E5814}"/>
                </a:ext>
              </a:extLst>
            </p:cNvPr>
            <p:cNvSpPr/>
            <p:nvPr/>
          </p:nvSpPr>
          <p:spPr>
            <a:xfrm>
              <a:off x="3970556" y="1911563"/>
              <a:ext cx="2125444" cy="43582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de-DE" b="1" u="sng" dirty="0" err="1">
                  <a:latin typeface="+mj-lt"/>
                </a:rPr>
                <a:t>Tenax</a:t>
              </a:r>
              <a:r>
                <a:rPr lang="de-DE" b="1" u="sng" dirty="0">
                  <a:latin typeface="+mj-lt"/>
                </a:rPr>
                <a:t>®-J HTA40 E15 </a:t>
              </a:r>
              <a:r>
                <a:rPr lang="de-DE" sz="1800" baseline="30000" dirty="0">
                  <a:latin typeface="+mj-lt"/>
                </a:rPr>
                <a:t>[a]</a:t>
              </a:r>
              <a:endParaRPr lang="de-DE" b="1" u="sng" dirty="0">
                <a:latin typeface="+mj-lt"/>
              </a:endParaRPr>
            </a:p>
            <a:p>
              <a:endParaRPr lang="de-DE" sz="120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1K</a:t>
              </a:r>
            </a:p>
            <a:p>
              <a:pPr algn="ctr"/>
              <a:endParaRPr lang="de-DE" sz="105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67 </a:t>
              </a:r>
              <a:r>
                <a:rPr lang="de-DE" sz="1600" b="1" dirty="0" err="1">
                  <a:latin typeface="+mj-lt"/>
                </a:rPr>
                <a:t>tex</a:t>
              </a:r>
              <a:r>
                <a:rPr lang="de-DE" sz="1600" dirty="0">
                  <a:latin typeface="+mj-lt"/>
                </a:rPr>
                <a:t>; 1,77 g/cm³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 </a:t>
              </a:r>
              <a:endParaRPr lang="de-DE" sz="1600" baseline="30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4,1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240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1,7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latin typeface="+mj-lt"/>
                </a:rPr>
                <a:t>EP-Harzsystem*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4EB1EED0-E279-4A7E-9601-371541EEAD6F}"/>
              </a:ext>
            </a:extLst>
          </p:cNvPr>
          <p:cNvSpPr txBox="1"/>
          <p:nvPr/>
        </p:nvSpPr>
        <p:spPr>
          <a:xfrm>
            <a:off x="6463387" y="1364646"/>
            <a:ext cx="200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Marktrecherche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0F495E1-CC77-4F7A-801A-44B50ECDAA14}"/>
              </a:ext>
            </a:extLst>
          </p:cNvPr>
          <p:cNvSpPr txBox="1"/>
          <p:nvPr/>
        </p:nvSpPr>
        <p:spPr>
          <a:xfrm>
            <a:off x="572850" y="5708418"/>
            <a:ext cx="6208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*Angaben für symmetrischen Kernverbund</a:t>
            </a:r>
            <a:r>
              <a:rPr lang="de-DE" sz="1400" b="1" i="1" dirty="0"/>
              <a:t>	</a:t>
            </a:r>
            <a:r>
              <a:rPr lang="de-DE" sz="1400" dirty="0"/>
              <a:t>[a] Filamentdurchmesser </a:t>
            </a:r>
            <a:r>
              <a:rPr lang="el-GR" sz="1400" dirty="0"/>
              <a:t>7,0 μ</a:t>
            </a:r>
            <a:r>
              <a:rPr lang="de-DE" sz="1400" dirty="0"/>
              <a:t>m 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7287722-9885-4062-A101-22D87F2D44E7}"/>
              </a:ext>
            </a:extLst>
          </p:cNvPr>
          <p:cNvGrpSpPr/>
          <p:nvPr/>
        </p:nvGrpSpPr>
        <p:grpSpPr>
          <a:xfrm>
            <a:off x="6418481" y="1753226"/>
            <a:ext cx="2258794" cy="3657600"/>
            <a:chOff x="3970556" y="1753226"/>
            <a:chExt cx="2125444" cy="4533274"/>
          </a:xfrm>
        </p:grpSpPr>
        <p:sp>
          <p:nvSpPr>
            <p:cNvPr id="26" name="Abgerundetes Rechteck 3">
              <a:extLst>
                <a:ext uri="{FF2B5EF4-FFF2-40B4-BE49-F238E27FC236}">
                  <a16:creationId xmlns:a16="http://schemas.microsoft.com/office/drawing/2014/main" id="{396906EA-E73C-4C1B-AFD7-14566ECD8004}"/>
                </a:ext>
              </a:extLst>
            </p:cNvPr>
            <p:cNvSpPr/>
            <p:nvPr/>
          </p:nvSpPr>
          <p:spPr>
            <a:xfrm>
              <a:off x="3970556" y="1753226"/>
              <a:ext cx="2125444" cy="4533274"/>
            </a:xfrm>
            <a:prstGeom prst="roundRect">
              <a:avLst>
                <a:gd name="adj" fmla="val 566"/>
              </a:avLst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C2F55E1-4018-450D-B1DC-6F6803A8D1D8}"/>
                </a:ext>
              </a:extLst>
            </p:cNvPr>
            <p:cNvSpPr/>
            <p:nvPr/>
          </p:nvSpPr>
          <p:spPr>
            <a:xfrm>
              <a:off x="3970556" y="1911563"/>
              <a:ext cx="2125444" cy="4358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u="sng" dirty="0" err="1">
                  <a:latin typeface="+mj-lt"/>
                </a:rPr>
                <a:t>Tenax</a:t>
              </a:r>
              <a:r>
                <a:rPr lang="de-DE" b="1" u="sng" dirty="0">
                  <a:latin typeface="+mj-lt"/>
                </a:rPr>
                <a:t>®-J HTS40 E13</a:t>
              </a:r>
              <a:r>
                <a:rPr lang="de-DE" baseline="30000" dirty="0">
                  <a:latin typeface="+mj-lt"/>
                </a:rPr>
                <a:t> [a]</a:t>
              </a:r>
            </a:p>
            <a:p>
              <a:endParaRPr lang="de-DE" sz="120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3K</a:t>
              </a:r>
            </a:p>
            <a:p>
              <a:pPr algn="ctr"/>
              <a:endParaRPr lang="de-DE" sz="105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200 </a:t>
              </a:r>
              <a:r>
                <a:rPr lang="de-DE" sz="1600" b="1" dirty="0" err="1">
                  <a:latin typeface="+mj-lt"/>
                </a:rPr>
                <a:t>tex</a:t>
              </a:r>
              <a:r>
                <a:rPr lang="de-DE" sz="1600" dirty="0">
                  <a:latin typeface="+mj-lt"/>
                </a:rPr>
                <a:t>; 1,77 g/cm³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 </a:t>
              </a:r>
              <a:endParaRPr lang="de-DE" sz="1600" baseline="30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4,4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240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1,8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latin typeface="+mj-lt"/>
                </a:rPr>
                <a:t>EP-Harzsystem*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1E5D6BA-B9D0-462D-A406-2FD03218FE6D}"/>
              </a:ext>
            </a:extLst>
          </p:cNvPr>
          <p:cNvGrpSpPr/>
          <p:nvPr/>
        </p:nvGrpSpPr>
        <p:grpSpPr>
          <a:xfrm>
            <a:off x="8852803" y="1753226"/>
            <a:ext cx="2272395" cy="3657600"/>
            <a:chOff x="3957757" y="1753226"/>
            <a:chExt cx="2138243" cy="4533274"/>
          </a:xfrm>
        </p:grpSpPr>
        <p:sp>
          <p:nvSpPr>
            <p:cNvPr id="29" name="Abgerundetes Rechteck 3">
              <a:extLst>
                <a:ext uri="{FF2B5EF4-FFF2-40B4-BE49-F238E27FC236}">
                  <a16:creationId xmlns:a16="http://schemas.microsoft.com/office/drawing/2014/main" id="{7B4895E0-BB80-477F-9A25-5245A46A838E}"/>
                </a:ext>
              </a:extLst>
            </p:cNvPr>
            <p:cNvSpPr/>
            <p:nvPr/>
          </p:nvSpPr>
          <p:spPr>
            <a:xfrm>
              <a:off x="3970556" y="1753226"/>
              <a:ext cx="2125444" cy="4533274"/>
            </a:xfrm>
            <a:prstGeom prst="roundRect">
              <a:avLst>
                <a:gd name="adj" fmla="val 566"/>
              </a:avLst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A840FBD-C130-4D4C-B5FA-57FEF17BCB1B}"/>
                </a:ext>
              </a:extLst>
            </p:cNvPr>
            <p:cNvSpPr/>
            <p:nvPr/>
          </p:nvSpPr>
          <p:spPr>
            <a:xfrm>
              <a:off x="3957757" y="1911562"/>
              <a:ext cx="2125444" cy="4358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u="sng" dirty="0" err="1">
                  <a:latin typeface="+mj-lt"/>
                </a:rPr>
                <a:t>Tenax</a:t>
              </a:r>
              <a:r>
                <a:rPr lang="de-DE" b="1" u="sng" dirty="0">
                  <a:latin typeface="+mj-lt"/>
                </a:rPr>
                <a:t>®-E HTS40 F13</a:t>
              </a:r>
              <a:r>
                <a:rPr lang="de-DE" sz="1600" baseline="30000" dirty="0">
                  <a:solidFill>
                    <a:prstClr val="black"/>
                  </a:solidFill>
                  <a:latin typeface="Calibri Light" panose="020F0302020204030204"/>
                </a:rPr>
                <a:t>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[a]</a:t>
              </a:r>
              <a:r>
                <a:rPr lang="de-DE" b="1" u="sng" dirty="0">
                  <a:latin typeface="+mj-lt"/>
                </a:rPr>
                <a:t> </a:t>
              </a:r>
            </a:p>
            <a:p>
              <a:endParaRPr lang="de-DE" sz="120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6K</a:t>
              </a:r>
            </a:p>
            <a:p>
              <a:pPr algn="ctr"/>
              <a:endParaRPr lang="de-DE" sz="105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400 </a:t>
              </a:r>
              <a:r>
                <a:rPr lang="de-DE" sz="1600" b="1" dirty="0" err="1">
                  <a:latin typeface="+mj-lt"/>
                </a:rPr>
                <a:t>tex</a:t>
              </a:r>
              <a:r>
                <a:rPr lang="de-DE" sz="1600" dirty="0">
                  <a:latin typeface="+mj-lt"/>
                </a:rPr>
                <a:t>; 1,77 g/cm³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 </a:t>
              </a:r>
              <a:endParaRPr lang="de-DE" sz="1600" baseline="30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4,4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240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1,8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latin typeface="+mj-lt"/>
                </a:rPr>
                <a:t>EP-Harzsystem*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01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BAC1541A-1BE8-449F-B88B-9763E5F8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EF73FAD-ED03-4924-9B01-08AB1C56D7A5}"/>
              </a:ext>
            </a:extLst>
          </p:cNvPr>
          <p:cNvSpPr txBox="1"/>
          <p:nvPr/>
        </p:nvSpPr>
        <p:spPr>
          <a:xfrm>
            <a:off x="457200" y="33337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1. Etappen zur Wahl und grundlegenden Auslegung des Faserhalbzeugs</a:t>
            </a:r>
          </a:p>
        </p:txBody>
      </p:sp>
      <p:sp>
        <p:nvSpPr>
          <p:cNvPr id="23" name="Datumsplatzhalter 1">
            <a:extLst>
              <a:ext uri="{FF2B5EF4-FFF2-40B4-BE49-F238E27FC236}">
                <a16:creationId xmlns:a16="http://schemas.microsoft.com/office/drawing/2014/main" id="{237C77FD-23AB-484E-A8F2-3945F3DC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F2AC2801-96CF-4077-8C3D-6FC1ECA0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C7A71E0-4BF3-4280-95B1-E69845BBE8C6}"/>
              </a:ext>
            </a:extLst>
          </p:cNvPr>
          <p:cNvSpPr txBox="1"/>
          <p:nvPr/>
        </p:nvSpPr>
        <p:spPr>
          <a:xfrm>
            <a:off x="572850" y="1058417"/>
            <a:ext cx="3160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Anforderungen an Fasergelege (Zug- und Druckgurt)</a:t>
            </a:r>
          </a:p>
        </p:txBody>
      </p:sp>
      <p:graphicFrame>
        <p:nvGraphicFramePr>
          <p:cNvPr id="7" name="Tabelle 11">
            <a:extLst>
              <a:ext uri="{FF2B5EF4-FFF2-40B4-BE49-F238E27FC236}">
                <a16:creationId xmlns:a16="http://schemas.microsoft.com/office/drawing/2014/main" id="{3F295237-F647-469C-9E7D-7EAC2CDF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04186"/>
              </p:ext>
            </p:extLst>
          </p:nvPr>
        </p:nvGraphicFramePr>
        <p:xfrm>
          <a:off x="572850" y="1753226"/>
          <a:ext cx="2913300" cy="3657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55950">
                  <a:extLst>
                    <a:ext uri="{9D8B030D-6E8A-4147-A177-3AD203B41FA5}">
                      <a16:colId xmlns:a16="http://schemas.microsoft.com/office/drawing/2014/main" val="347921886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26024129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74680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Parameter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Zahlen</a:t>
                      </a:r>
                    </a:p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wert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Einheit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2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+mj-lt"/>
                        </a:rPr>
                        <a:t>Rovingbreite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+mj-lt"/>
                        </a:rPr>
                        <a:t>?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mm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Flächenmasse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600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g/m²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65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max. textile Blockdicke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1,9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mm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4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Zugfestigkeit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≥ 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err="1">
                          <a:latin typeface="+mj-lt"/>
                        </a:rPr>
                        <a:t>GPa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E-Modul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≥ 240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err="1">
                          <a:latin typeface="+mj-lt"/>
                        </a:rPr>
                        <a:t>GPa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2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Bruchdehnung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j-lt"/>
                        </a:rPr>
                        <a:t>≥ 1,7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26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Faseranteil</a:t>
                      </a:r>
                      <a:r>
                        <a:rPr lang="de-DE" sz="1400" b="1" i="1" dirty="0">
                          <a:latin typeface="+mj-lt"/>
                        </a:rPr>
                        <a:t>*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55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</a:rPr>
                        <a:t>vol.%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27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Faserlagen</a:t>
                      </a:r>
                      <a:r>
                        <a:rPr lang="de-DE" sz="1400" b="1" i="1" dirty="0">
                          <a:latin typeface="+mj-lt"/>
                        </a:rPr>
                        <a:t>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>
                          <a:latin typeface="+mj-lt"/>
                        </a:rPr>
                        <a:t>0/+45/-45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>
                          <a:latin typeface="+mj-lt"/>
                        </a:rPr>
                        <a:t>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7327047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90F495E1-CC77-4F7A-801A-44B50ECDAA14}"/>
              </a:ext>
            </a:extLst>
          </p:cNvPr>
          <p:cNvSpPr txBox="1"/>
          <p:nvPr/>
        </p:nvSpPr>
        <p:spPr>
          <a:xfrm>
            <a:off x="572850" y="5708418"/>
            <a:ext cx="10410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*</a:t>
            </a:r>
            <a:r>
              <a:rPr lang="de-DE" sz="1400" dirty="0"/>
              <a:t>Angaben für symmetrischen Kernverbund</a:t>
            </a:r>
            <a:r>
              <a:rPr lang="de-DE" sz="1400" b="1" i="1" dirty="0"/>
              <a:t>	</a:t>
            </a:r>
            <a:r>
              <a:rPr lang="de-DE" sz="1400" dirty="0"/>
              <a:t>[a] Filamentdurchmesser 7,0 </a:t>
            </a:r>
            <a:r>
              <a:rPr lang="el-GR" sz="1400" dirty="0"/>
              <a:t>μ</a:t>
            </a:r>
            <a:r>
              <a:rPr lang="de-DE" sz="1400" dirty="0"/>
              <a:t>m 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C9FBE1C-2EE7-48E9-A86E-D5AC3054BDF4}"/>
              </a:ext>
            </a:extLst>
          </p:cNvPr>
          <p:cNvCxnSpPr>
            <a:cxnSpLocks/>
          </p:cNvCxnSpPr>
          <p:nvPr/>
        </p:nvCxnSpPr>
        <p:spPr>
          <a:xfrm>
            <a:off x="6096000" y="2856190"/>
            <a:ext cx="11620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BCD84A5-D2F9-494C-9B99-82E88FB2B3C1}"/>
              </a:ext>
            </a:extLst>
          </p:cNvPr>
          <p:cNvSpPr txBox="1"/>
          <p:nvPr/>
        </p:nvSpPr>
        <p:spPr>
          <a:xfrm>
            <a:off x="7387997" y="2263230"/>
            <a:ext cx="212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(1) Querschnitt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162A998-9BA5-402D-83A7-7A3CFF00712B}"/>
              </a:ext>
            </a:extLst>
          </p:cNvPr>
          <p:cNvGrpSpPr/>
          <p:nvPr/>
        </p:nvGrpSpPr>
        <p:grpSpPr>
          <a:xfrm>
            <a:off x="3970555" y="1753226"/>
            <a:ext cx="2234288" cy="3657600"/>
            <a:chOff x="3970556" y="1753226"/>
            <a:chExt cx="2125444" cy="4533274"/>
          </a:xfrm>
        </p:grpSpPr>
        <p:sp>
          <p:nvSpPr>
            <p:cNvPr id="36" name="Abgerundetes Rechteck 3">
              <a:extLst>
                <a:ext uri="{FF2B5EF4-FFF2-40B4-BE49-F238E27FC236}">
                  <a16:creationId xmlns:a16="http://schemas.microsoft.com/office/drawing/2014/main" id="{4BB49629-806C-4345-8705-0EA576553957}"/>
                </a:ext>
              </a:extLst>
            </p:cNvPr>
            <p:cNvSpPr/>
            <p:nvPr/>
          </p:nvSpPr>
          <p:spPr>
            <a:xfrm>
              <a:off x="3970556" y="1753226"/>
              <a:ext cx="2125444" cy="4533274"/>
            </a:xfrm>
            <a:prstGeom prst="roundRect">
              <a:avLst>
                <a:gd name="adj" fmla="val 566"/>
              </a:avLst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F0BE8E47-D0BE-4724-86CC-03730AA38974}"/>
                </a:ext>
              </a:extLst>
            </p:cNvPr>
            <p:cNvSpPr/>
            <p:nvPr/>
          </p:nvSpPr>
          <p:spPr>
            <a:xfrm>
              <a:off x="3970556" y="1911563"/>
              <a:ext cx="2125444" cy="43582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de-DE" b="1" u="sng" dirty="0" err="1">
                  <a:latin typeface="+mj-lt"/>
                </a:rPr>
                <a:t>Tenax</a:t>
              </a:r>
              <a:r>
                <a:rPr lang="de-DE" b="1" u="sng" dirty="0">
                  <a:latin typeface="+mj-lt"/>
                </a:rPr>
                <a:t>®-J HTA40 E15 </a:t>
              </a:r>
              <a:r>
                <a:rPr lang="de-DE" sz="1800" baseline="30000" dirty="0">
                  <a:latin typeface="+mj-lt"/>
                </a:rPr>
                <a:t>[a]</a:t>
              </a:r>
              <a:endParaRPr lang="de-DE" b="1" u="sng" dirty="0">
                <a:latin typeface="+mj-lt"/>
              </a:endParaRPr>
            </a:p>
            <a:p>
              <a:endParaRPr lang="de-DE" sz="120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1K</a:t>
              </a:r>
            </a:p>
            <a:p>
              <a:pPr algn="ctr"/>
              <a:endParaRPr lang="de-DE" sz="1050" dirty="0">
                <a:latin typeface="+mj-lt"/>
              </a:endParaRPr>
            </a:p>
            <a:p>
              <a:pPr algn="ctr"/>
              <a:r>
                <a:rPr lang="de-DE" sz="1600" b="1" dirty="0">
                  <a:latin typeface="+mj-lt"/>
                </a:rPr>
                <a:t>67 </a:t>
              </a:r>
              <a:r>
                <a:rPr lang="de-DE" sz="1600" b="1" dirty="0" err="1">
                  <a:latin typeface="+mj-lt"/>
                </a:rPr>
                <a:t>tex</a:t>
              </a:r>
              <a:r>
                <a:rPr lang="de-DE" sz="1600" dirty="0">
                  <a:latin typeface="+mj-lt"/>
                </a:rPr>
                <a:t>; 1,77 g/cm³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 </a:t>
              </a:r>
              <a:endParaRPr lang="de-DE" sz="1600" baseline="30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4,1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240</a:t>
              </a:r>
            </a:p>
            <a:p>
              <a:pPr algn="ctr"/>
              <a:endParaRPr lang="de-DE" sz="1000" dirty="0">
                <a:latin typeface="+mj-lt"/>
              </a:endParaRPr>
            </a:p>
            <a:p>
              <a:pPr algn="ctr"/>
              <a:r>
                <a:rPr lang="de-DE" sz="1600" dirty="0">
                  <a:latin typeface="+mj-lt"/>
                </a:rPr>
                <a:t>1,7</a:t>
              </a:r>
            </a:p>
            <a:p>
              <a:pPr algn="ctr"/>
              <a:endParaRPr lang="de-DE" sz="1600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>
                <a:latin typeface="+mj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latin typeface="+mj-lt"/>
                </a:rPr>
                <a:t>EP-Harzsystem*</a:t>
              </a: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D72BDF11-644F-46E2-871A-1F5FA2336774}"/>
              </a:ext>
            </a:extLst>
          </p:cNvPr>
          <p:cNvSpPr txBox="1"/>
          <p:nvPr/>
        </p:nvSpPr>
        <p:spPr>
          <a:xfrm>
            <a:off x="9513441" y="2563802"/>
            <a:ext cx="21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(67/1,77)*0,001 mm²</a:t>
            </a:r>
          </a:p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0,038 mm² 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9F41409E-59E8-4DB0-84A5-31F35D157B82}"/>
              </a:ext>
            </a:extLst>
          </p:cNvPr>
          <p:cNvCxnSpPr>
            <a:cxnSpLocks/>
          </p:cNvCxnSpPr>
          <p:nvPr/>
        </p:nvCxnSpPr>
        <p:spPr>
          <a:xfrm>
            <a:off x="8389219" y="3204507"/>
            <a:ext cx="0" cy="44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bgerundetes Rechteck 3">
                <a:extLst>
                  <a:ext uri="{FF2B5EF4-FFF2-40B4-BE49-F238E27FC236}">
                    <a16:creationId xmlns:a16="http://schemas.microsoft.com/office/drawing/2014/main" id="{E4BEA6D7-5201-4051-A7ED-FE602A23139C}"/>
                  </a:ext>
                </a:extLst>
              </p:cNvPr>
              <p:cNvSpPr/>
              <p:nvPr/>
            </p:nvSpPr>
            <p:spPr>
              <a:xfrm>
                <a:off x="7387997" y="4004662"/>
                <a:ext cx="2125444" cy="523220"/>
              </a:xfrm>
              <a:prstGeom prst="roundRect">
                <a:avLst>
                  <a:gd name="adj" fmla="val 566"/>
                </a:avLst>
              </a:pr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Abgerundetes Rechteck 3">
                <a:extLst>
                  <a:ext uri="{FF2B5EF4-FFF2-40B4-BE49-F238E27FC236}">
                    <a16:creationId xmlns:a16="http://schemas.microsoft.com/office/drawing/2014/main" id="{E4BEA6D7-5201-4051-A7ED-FE602A231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997" y="4004662"/>
                <a:ext cx="2125444" cy="523220"/>
              </a:xfrm>
              <a:prstGeom prst="roundRect">
                <a:avLst>
                  <a:gd name="adj" fmla="val 566"/>
                </a:avLst>
              </a:prstGeom>
              <a:blipFill>
                <a:blip r:embed="rId3"/>
                <a:stretch>
                  <a:fillRect/>
                </a:stretch>
              </a:blipFill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>
            <a:extLst>
              <a:ext uri="{FF2B5EF4-FFF2-40B4-BE49-F238E27FC236}">
                <a16:creationId xmlns:a16="http://schemas.microsoft.com/office/drawing/2014/main" id="{708DA0A3-FBB9-4F4C-AE24-B71EEF6D823B}"/>
              </a:ext>
            </a:extLst>
          </p:cNvPr>
          <p:cNvSpPr txBox="1"/>
          <p:nvPr/>
        </p:nvSpPr>
        <p:spPr>
          <a:xfrm>
            <a:off x="7387996" y="3670035"/>
            <a:ext cx="212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(2) </a:t>
            </a:r>
            <a:r>
              <a:rPr lang="de-DE" sz="1600" b="1" dirty="0" err="1">
                <a:solidFill>
                  <a:schemeClr val="tx1"/>
                </a:solidFill>
              </a:rPr>
              <a:t>Rovingbreite</a:t>
            </a:r>
            <a:endParaRPr lang="de-DE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Abgerundetes Rechteck 3">
                <a:extLst>
                  <a:ext uri="{FF2B5EF4-FFF2-40B4-BE49-F238E27FC236}">
                    <a16:creationId xmlns:a16="http://schemas.microsoft.com/office/drawing/2014/main" id="{0ECC7D2B-C2FA-4DD1-9E57-16E4753C4A59}"/>
                  </a:ext>
                </a:extLst>
              </p:cNvPr>
              <p:cNvSpPr/>
              <p:nvPr/>
            </p:nvSpPr>
            <p:spPr>
              <a:xfrm>
                <a:off x="7387996" y="2590922"/>
                <a:ext cx="2125444" cy="523220"/>
              </a:xfrm>
              <a:prstGeom prst="roundRect">
                <a:avLst>
                  <a:gd name="adj" fmla="val 566"/>
                </a:avLst>
              </a:pr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de-DE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𝑇𝑡</m:t>
                      </m:r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Abgerundetes Rechteck 3">
                <a:extLst>
                  <a:ext uri="{FF2B5EF4-FFF2-40B4-BE49-F238E27FC236}">
                    <a16:creationId xmlns:a16="http://schemas.microsoft.com/office/drawing/2014/main" id="{0ECC7D2B-C2FA-4DD1-9E57-16E4753C4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996" y="2590922"/>
                <a:ext cx="2125444" cy="523220"/>
              </a:xfrm>
              <a:prstGeom prst="roundRect">
                <a:avLst>
                  <a:gd name="adj" fmla="val 566"/>
                </a:avLst>
              </a:prstGeom>
              <a:blipFill>
                <a:blip r:embed="rId4"/>
                <a:stretch>
                  <a:fillRect/>
                </a:stretch>
              </a:blipFill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>
            <a:extLst>
              <a:ext uri="{FF2B5EF4-FFF2-40B4-BE49-F238E27FC236}">
                <a16:creationId xmlns:a16="http://schemas.microsoft.com/office/drawing/2014/main" id="{8C27C56E-A93D-42B9-9041-468219EA6704}"/>
              </a:ext>
            </a:extLst>
          </p:cNvPr>
          <p:cNvSpPr txBox="1"/>
          <p:nvPr/>
        </p:nvSpPr>
        <p:spPr>
          <a:xfrm>
            <a:off x="9514124" y="4089943"/>
            <a:ext cx="212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0,22 mm </a:t>
            </a:r>
          </a:p>
        </p:txBody>
      </p:sp>
    </p:spTree>
    <p:extLst>
      <p:ext uri="{BB962C8B-B14F-4D97-AF65-F5344CB8AC3E}">
        <p14:creationId xmlns:p14="http://schemas.microsoft.com/office/powerpoint/2010/main" val="173798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37E249A-96CD-467C-865D-FDF187C568E3}"/>
              </a:ext>
            </a:extLst>
          </p:cNvPr>
          <p:cNvGrpSpPr/>
          <p:nvPr/>
        </p:nvGrpSpPr>
        <p:grpSpPr>
          <a:xfrm>
            <a:off x="827314" y="-43560"/>
            <a:ext cx="5576071" cy="813950"/>
            <a:chOff x="1184365" y="4336869"/>
            <a:chExt cx="5576071" cy="8139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feld 1">
                  <a:extLst>
                    <a:ext uri="{FF2B5EF4-FFF2-40B4-BE49-F238E27FC236}">
                      <a16:creationId xmlns:a16="http://schemas.microsoft.com/office/drawing/2014/main" id="{53F2AF09-53A2-4572-A3C2-8961F105CE8E}"/>
                    </a:ext>
                  </a:extLst>
                </p:cNvPr>
                <p:cNvSpPr txBox="1"/>
                <p:nvPr/>
              </p:nvSpPr>
              <p:spPr>
                <a:xfrm>
                  <a:off x="1606731" y="4678254"/>
                  <a:ext cx="3113316" cy="4725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  <m:r>
                          <a:rPr lang="de-DE" i="1" baseline="-25000">
                            <a:latin typeface="Cambria Math" panose="02040503050406030204" pitchFamily="18" charset="0"/>
                          </a:rPr>
                          <m:t>𝐾𝑜h𝑙𝑒𝑛𝑠𝑡𝑜𝑓𝑓𝑎𝑠𝑒𝑟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" name="Textfeld 1">
                  <a:extLst>
                    <a:ext uri="{FF2B5EF4-FFF2-40B4-BE49-F238E27FC236}">
                      <a16:creationId xmlns:a16="http://schemas.microsoft.com/office/drawing/2014/main" id="{53F2AF09-53A2-4572-A3C2-8961F105C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731" y="4678254"/>
                  <a:ext cx="3113316" cy="4725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40091B0-9275-4882-851F-C9C5265C5E83}"/>
                </a:ext>
              </a:extLst>
            </p:cNvPr>
            <p:cNvSpPr txBox="1"/>
            <p:nvPr/>
          </p:nvSpPr>
          <p:spPr>
            <a:xfrm>
              <a:off x="1184365" y="4336869"/>
              <a:ext cx="3901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Soll-Flächengewicht des Faseraufbaus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F7D6024-F1ED-4C11-8C9F-2A76DDA0F838}"/>
                </a:ext>
              </a:extLst>
            </p:cNvPr>
            <p:cNvSpPr txBox="1"/>
            <p:nvPr/>
          </p:nvSpPr>
          <p:spPr>
            <a:xfrm>
              <a:off x="5097100" y="4581400"/>
              <a:ext cx="1663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FF0000"/>
                  </a:solidFill>
                </a:rPr>
                <a:t>? Nein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6BA4D7E-55C1-4CB5-93C7-682349D5EF4E}"/>
              </a:ext>
            </a:extLst>
          </p:cNvPr>
          <p:cNvGrpSpPr/>
          <p:nvPr/>
        </p:nvGrpSpPr>
        <p:grpSpPr>
          <a:xfrm>
            <a:off x="827314" y="917334"/>
            <a:ext cx="7141028" cy="1096903"/>
            <a:chOff x="827315" y="3059668"/>
            <a:chExt cx="7141028" cy="10969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5103A888-1BB2-450B-98A2-ADADB52D155C}"/>
                    </a:ext>
                  </a:extLst>
                </p:cNvPr>
                <p:cNvSpPr txBox="1"/>
                <p:nvPr/>
              </p:nvSpPr>
              <p:spPr>
                <a:xfrm>
                  <a:off x="1354184" y="3429000"/>
                  <a:ext cx="6614159" cy="7275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b="1" i="1" baseline="-25000" smtClean="0">
                            <a:latin typeface="Cambria Math" panose="02040503050406030204" pitchFamily="18" charset="0"/>
                          </a:rPr>
                          <m:t>𝑭𝒂𝒔𝒆𝒓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de-DE" b="0" i="1" baseline="-25000" smtClean="0">
                                <a:latin typeface="Cambria Math" panose="02040503050406030204" pitchFamily="18" charset="0"/>
                              </a:rPr>
                              <m:t>𝐹𝑎𝑠𝑒𝑟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de-DE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𝐹𝑎𝑠𝑒𝑟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𝟔𝟎𝟎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²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1,74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³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b="0" i="1" baseline="30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600 </m:t>
                            </m:r>
                            <m:r>
                              <a:rPr lang="de-DE" i="1" strike="sngStrike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³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b="0" i="1" baseline="3000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1,74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i="1" strike="sngStrike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0,345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5103A888-1BB2-450B-98A2-ADADB52D1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184" y="3429000"/>
                  <a:ext cx="6614159" cy="7275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F52F17A-1C6C-49D1-A454-167F7D8A462C}"/>
                </a:ext>
              </a:extLst>
            </p:cNvPr>
            <p:cNvSpPr txBox="1"/>
            <p:nvPr/>
          </p:nvSpPr>
          <p:spPr>
            <a:xfrm>
              <a:off x="827315" y="3059668"/>
              <a:ext cx="4040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Theoretische Dicke des Faseraufbaus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EEEDBEC-9631-41D6-9F2B-FBCD441EC1AD}"/>
              </a:ext>
            </a:extLst>
          </p:cNvPr>
          <p:cNvGrpSpPr/>
          <p:nvPr/>
        </p:nvGrpSpPr>
        <p:grpSpPr>
          <a:xfrm>
            <a:off x="827314" y="2292754"/>
            <a:ext cx="6400800" cy="942181"/>
            <a:chOff x="212543" y="555693"/>
            <a:chExt cx="6400800" cy="94218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71E5ED2-86C2-4DD7-BA97-6DAD28F50513}"/>
                </a:ext>
              </a:extLst>
            </p:cNvPr>
            <p:cNvSpPr txBox="1"/>
            <p:nvPr/>
          </p:nvSpPr>
          <p:spPr>
            <a:xfrm>
              <a:off x="212543" y="555693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Für </a:t>
              </a:r>
              <a:r>
                <a:rPr lang="de-DE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𝜑</a:t>
              </a:r>
              <a:r>
                <a:rPr lang="de-DE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Faser</a:t>
              </a:r>
              <a:r>
                <a:rPr lang="de-DE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55 vol.% </a:t>
              </a:r>
              <a:r>
                <a:rPr lang="de-DE" dirty="0"/>
                <a:t>beträgt die Gesamtdicke des „Laminates“ </a:t>
              </a:r>
              <a:r>
                <a:rPr lang="de-DE" b="1" dirty="0"/>
                <a:t>(?)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D56BC18D-1709-464C-ABA5-E0856CBC80D2}"/>
                    </a:ext>
                  </a:extLst>
                </p:cNvPr>
                <p:cNvSpPr txBox="1"/>
                <p:nvPr/>
              </p:nvSpPr>
              <p:spPr>
                <a:xfrm>
                  <a:off x="634910" y="925025"/>
                  <a:ext cx="4637313" cy="5728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b="1" i="1" baseline="-25000" smtClean="0">
                            <a:latin typeface="Cambria Math" panose="02040503050406030204" pitchFamily="18" charset="0"/>
                          </a:rPr>
                          <m:t>𝑳𝒂𝒎𝒊𝒏𝒂𝒕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baseline="-25000" smtClean="0">
                                <a:latin typeface="Cambria Math" panose="02040503050406030204" pitchFamily="18" charset="0"/>
                              </a:rPr>
                              <m:t>𝐹𝑎𝑠𝑒𝑟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de-DE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𝐹𝑎𝑠𝑒𝑟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de-DE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𝟑𝟒𝟓</m:t>
                            </m:r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,55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0,627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D56BC18D-1709-464C-ABA5-E0856CBC8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10" y="925025"/>
                  <a:ext cx="4637313" cy="5728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47D4526-1A5E-4F3E-A1CF-121AB27AF140}"/>
              </a:ext>
            </a:extLst>
          </p:cNvPr>
          <p:cNvGrpSpPr/>
          <p:nvPr/>
        </p:nvGrpSpPr>
        <p:grpSpPr>
          <a:xfrm>
            <a:off x="827314" y="3517284"/>
            <a:ext cx="6400800" cy="640675"/>
            <a:chOff x="212543" y="2230530"/>
            <a:chExt cx="6400800" cy="640675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DE9190C-8CF6-4FD8-B59E-8C375A2564E8}"/>
                </a:ext>
              </a:extLst>
            </p:cNvPr>
            <p:cNvSpPr txBox="1"/>
            <p:nvPr/>
          </p:nvSpPr>
          <p:spPr>
            <a:xfrm>
              <a:off x="212543" y="2230530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Die theoretische Harzdicke beträgt:</a:t>
              </a:r>
              <a:endParaRPr lang="de-DE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93581594-987C-4627-AD23-70079FD7BA8A}"/>
                    </a:ext>
                  </a:extLst>
                </p:cNvPr>
                <p:cNvSpPr txBox="1"/>
                <p:nvPr/>
              </p:nvSpPr>
              <p:spPr>
                <a:xfrm>
                  <a:off x="634909" y="2594206"/>
                  <a:ext cx="577024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b="1" i="1" baseline="-25000" smtClean="0">
                            <a:latin typeface="Cambria Math" panose="02040503050406030204" pitchFamily="18" charset="0"/>
                          </a:rPr>
                          <m:t>𝑯𝒂𝒓𝒛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baseline="-25000">
                            <a:latin typeface="Cambria Math" panose="02040503050406030204" pitchFamily="18" charset="0"/>
                          </a:rPr>
                          <m:t>𝐿𝑎𝑚𝑖𝑛𝑎𝑡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𝐻𝑎𝑟𝑧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0,627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∗0,45=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93581594-987C-4627-AD23-70079FD7B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9" y="2594206"/>
                  <a:ext cx="577024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895B959-19BE-4CBC-85A1-F27C74F77950}"/>
              </a:ext>
            </a:extLst>
          </p:cNvPr>
          <p:cNvGrpSpPr/>
          <p:nvPr/>
        </p:nvGrpSpPr>
        <p:grpSpPr>
          <a:xfrm>
            <a:off x="827313" y="4510466"/>
            <a:ext cx="11152143" cy="1060868"/>
            <a:chOff x="212542" y="3378006"/>
            <a:chExt cx="11152143" cy="10608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14C45085-1F2E-4B10-964B-518A294B264E}"/>
                    </a:ext>
                  </a:extLst>
                </p:cNvPr>
                <p:cNvSpPr txBox="1"/>
                <p:nvPr/>
              </p:nvSpPr>
              <p:spPr>
                <a:xfrm>
                  <a:off x="634909" y="4024337"/>
                  <a:ext cx="9737000" cy="414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de-DE" b="0" i="1" baseline="-25000" smtClean="0">
                          <a:latin typeface="Cambria Math" panose="02040503050406030204" pitchFamily="18" charset="0"/>
                        </a:rPr>
                        <m:t>𝐻𝑎𝑟𝑧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baseline="-25000" smtClean="0">
                          <a:latin typeface="Cambria Math" panose="02040503050406030204" pitchFamily="18" charset="0"/>
                        </a:rPr>
                        <m:t>𝐻𝑎𝑟𝑧</m:t>
                      </m:r>
                      <m:r>
                        <a:rPr lang="de-DE" b="1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de-DE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𝑟𝑧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=0,282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∗1,055</m:t>
                      </m:r>
                      <m:f>
                        <m:fPr>
                          <m:ctrl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0,282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</m:t>
                      </m:r>
                      <m:r>
                        <a:rPr lang="de-DE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-3</m:t>
                      </m:r>
                      <m:r>
                        <a:rPr lang="de-DE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∗1,055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</m:t>
                      </m:r>
                      <m:r>
                        <a:rPr lang="de-DE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trike="sngStrik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𝟐𝟗𝟕</m:t>
                      </m:r>
                      <m:r>
                        <a:rPr lang="de-DE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𝟓𝟏</m:t>
                      </m:r>
                      <m:f>
                        <m:fPr>
                          <m:ctrl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de-DE" b="0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14C45085-1F2E-4B10-964B-518A294B2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9" y="4024337"/>
                  <a:ext cx="9737000" cy="414537"/>
                </a:xfrm>
                <a:prstGeom prst="rect">
                  <a:avLst/>
                </a:prstGeom>
                <a:blipFill>
                  <a:blip r:embed="rId7"/>
                  <a:stretch>
                    <a:fillRect b="-1029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B0D2487-6B55-4E78-A1C2-F5530676EA35}"/>
                </a:ext>
              </a:extLst>
            </p:cNvPr>
            <p:cNvSpPr txBox="1"/>
            <p:nvPr/>
          </p:nvSpPr>
          <p:spPr>
            <a:xfrm>
              <a:off x="212542" y="3378006"/>
              <a:ext cx="11152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Die Dichte des Harz-/</a:t>
              </a:r>
              <a:r>
                <a:rPr lang="de-DE" dirty="0" err="1"/>
                <a:t>Härtersystems</a:t>
              </a:r>
              <a:r>
                <a:rPr lang="de-DE" dirty="0"/>
                <a:t> (SR 8500/SZ 8525) beträgt 𝜌</a:t>
              </a:r>
              <a:r>
                <a:rPr lang="de-DE" baseline="-25000" dirty="0"/>
                <a:t>𝐻𝑎𝑟𝑧</a:t>
              </a:r>
              <a:r>
                <a:rPr lang="de-DE" dirty="0"/>
                <a:t> = 1,055 g/cm³</a:t>
              </a:r>
            </a:p>
            <a:p>
              <a:r>
                <a:rPr lang="de-DE" dirty="0"/>
                <a:t>Es ergibt sich der </a:t>
              </a:r>
              <a:r>
                <a:rPr lang="de-DE" b="1" i="1" dirty="0">
                  <a:solidFill>
                    <a:srgbClr val="FF0000"/>
                  </a:solidFill>
                </a:rPr>
                <a:t>theoretische Harzverbrauch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CF6A65A-6869-41F8-A95D-BC661610530A}"/>
                  </a:ext>
                </a:extLst>
              </p:cNvPr>
              <p:cNvSpPr txBox="1"/>
              <p:nvPr/>
            </p:nvSpPr>
            <p:spPr>
              <a:xfrm>
                <a:off x="1249680" y="5731164"/>
                <a:ext cx="6320246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de-DE" b="0" i="1" baseline="-25000" smtClean="0">
                          <a:latin typeface="Cambria Math" panose="02040503050406030204" pitchFamily="18" charset="0"/>
                        </a:rPr>
                        <m:t>𝐺𝑒𝑠𝑎𝑚𝑡𝑙𝑎𝑚𝑖𝑛𝑎𝑡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de-DE" i="1" baseline="-25000">
                          <a:latin typeface="Cambria Math" panose="02040503050406030204" pitchFamily="18" charset="0"/>
                        </a:rPr>
                        <m:t>𝐾𝑜h𝑙𝑒𝑛𝑠𝑡𝑜𝑓𝑓𝑎𝑠𝑒𝑟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de-DE" i="1" baseline="-25000">
                          <a:latin typeface="Cambria Math" panose="02040503050406030204" pitchFamily="18" charset="0"/>
                        </a:rPr>
                        <m:t>𝐻𝑎𝑟𝑧</m:t>
                      </m:r>
                      <m: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𝟖𝟗𝟕</m:t>
                      </m:r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CF6A65A-6869-41F8-A95D-BC6616105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5731164"/>
                <a:ext cx="6320246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6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BAC1541A-1BE8-449F-B88B-9763E5F8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EF73FAD-ED03-4924-9B01-08AB1C56D7A5}"/>
              </a:ext>
            </a:extLst>
          </p:cNvPr>
          <p:cNvSpPr txBox="1"/>
          <p:nvPr/>
        </p:nvSpPr>
        <p:spPr>
          <a:xfrm>
            <a:off x="457200" y="33337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1. Etappen zur Wahl und grundlegenden Auslegung des Faserhalbzeugs</a:t>
            </a:r>
          </a:p>
        </p:txBody>
      </p:sp>
      <p:sp>
        <p:nvSpPr>
          <p:cNvPr id="23" name="Datumsplatzhalter 1">
            <a:extLst>
              <a:ext uri="{FF2B5EF4-FFF2-40B4-BE49-F238E27FC236}">
                <a16:creationId xmlns:a16="http://schemas.microsoft.com/office/drawing/2014/main" id="{237C77FD-23AB-484E-A8F2-3945F3DC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F2AC2801-96CF-4077-8C3D-6FC1ECA0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BD423BF-39BC-49EE-B51A-EA6CF36E562C}"/>
              </a:ext>
            </a:extLst>
          </p:cNvPr>
          <p:cNvSpPr/>
          <p:nvPr/>
        </p:nvSpPr>
        <p:spPr>
          <a:xfrm>
            <a:off x="1276350" y="1600200"/>
            <a:ext cx="4086225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I.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887E07C-388E-4D4D-90EB-35CC36E39884}"/>
              </a:ext>
            </a:extLst>
          </p:cNvPr>
          <p:cNvCxnSpPr>
            <a:cxnSpLocks/>
          </p:cNvCxnSpPr>
          <p:nvPr/>
        </p:nvCxnSpPr>
        <p:spPr>
          <a:xfrm>
            <a:off x="3319462" y="2263230"/>
            <a:ext cx="0" cy="44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62F61945-7F98-45EF-8CF3-68C3BC11B2B7}"/>
              </a:ext>
            </a:extLst>
          </p:cNvPr>
          <p:cNvSpPr/>
          <p:nvPr/>
        </p:nvSpPr>
        <p:spPr>
          <a:xfrm>
            <a:off x="1276350" y="2905779"/>
            <a:ext cx="4086225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II.</a:t>
            </a:r>
          </a:p>
        </p:txBody>
      </p:sp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461E23C1-A040-4C8F-9EE2-750478064E00}"/>
              </a:ext>
            </a:extLst>
          </p:cNvPr>
          <p:cNvCxnSpPr>
            <a:cxnSpLocks/>
            <a:stCxn id="21" idx="1"/>
            <a:endCxn id="2" idx="1"/>
          </p:cNvCxnSpPr>
          <p:nvPr/>
        </p:nvCxnSpPr>
        <p:spPr>
          <a:xfrm rot="10800000">
            <a:off x="1276350" y="1861811"/>
            <a:ext cx="12700" cy="1305579"/>
          </a:xfrm>
          <a:prstGeom prst="bentConnector3">
            <a:avLst>
              <a:gd name="adj1" fmla="val 60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351C332-AB1B-4608-A8FA-53CFE5A9F122}"/>
              </a:ext>
            </a:extLst>
          </p:cNvPr>
          <p:cNvCxnSpPr>
            <a:cxnSpLocks/>
          </p:cNvCxnSpPr>
          <p:nvPr/>
        </p:nvCxnSpPr>
        <p:spPr>
          <a:xfrm>
            <a:off x="2786062" y="3585834"/>
            <a:ext cx="0" cy="44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B307A172-98BD-4E2E-80B9-C5EC4663AEAB}"/>
              </a:ext>
            </a:extLst>
          </p:cNvPr>
          <p:cNvSpPr txBox="1"/>
          <p:nvPr/>
        </p:nvSpPr>
        <p:spPr>
          <a:xfrm>
            <a:off x="5715000" y="1678928"/>
            <a:ext cx="17730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I. FORMEL 1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F88D43C-E53E-4965-B751-73E5852C20F3}"/>
              </a:ext>
            </a:extLst>
          </p:cNvPr>
          <p:cNvSpPr txBox="1"/>
          <p:nvPr/>
        </p:nvSpPr>
        <p:spPr>
          <a:xfrm>
            <a:off x="5767789" y="2983547"/>
            <a:ext cx="17730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II. FORMEL 2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25D3B93-D403-4524-A856-E05E87D79B2B}"/>
              </a:ext>
            </a:extLst>
          </p:cNvPr>
          <p:cNvSpPr/>
          <p:nvPr/>
        </p:nvSpPr>
        <p:spPr>
          <a:xfrm>
            <a:off x="1276351" y="4191655"/>
            <a:ext cx="1940794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III a.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BA13126-8780-457C-8F02-4AB467334087}"/>
              </a:ext>
            </a:extLst>
          </p:cNvPr>
          <p:cNvSpPr/>
          <p:nvPr/>
        </p:nvSpPr>
        <p:spPr>
          <a:xfrm>
            <a:off x="3421781" y="4191655"/>
            <a:ext cx="1940794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III b.</a:t>
            </a:r>
          </a:p>
        </p:txBody>
      </p: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DAC34799-38A6-45B1-A138-27DEE637AC55}"/>
              </a:ext>
            </a:extLst>
          </p:cNvPr>
          <p:cNvCxnSpPr>
            <a:cxnSpLocks/>
            <a:stCxn id="40" idx="0"/>
          </p:cNvCxnSpPr>
          <p:nvPr/>
        </p:nvCxnSpPr>
        <p:spPr>
          <a:xfrm rot="5400000" flipH="1" flipV="1">
            <a:off x="1865421" y="3810326"/>
            <a:ext cx="762656" cy="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00EAE739-4331-4679-A863-96CB462ACBCC}"/>
              </a:ext>
            </a:extLst>
          </p:cNvPr>
          <p:cNvCxnSpPr>
            <a:cxnSpLocks/>
          </p:cNvCxnSpPr>
          <p:nvPr/>
        </p:nvCxnSpPr>
        <p:spPr>
          <a:xfrm>
            <a:off x="4262437" y="3585833"/>
            <a:ext cx="0" cy="44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7985432B-C715-4D21-9A34-509090D591C2}"/>
              </a:ext>
            </a:extLst>
          </p:cNvPr>
          <p:cNvSpPr txBox="1"/>
          <p:nvPr/>
        </p:nvSpPr>
        <p:spPr>
          <a:xfrm>
            <a:off x="414352" y="2267278"/>
            <a:ext cx="128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1"/>
                </a:solidFill>
              </a:rPr>
              <a:t>„Bedingung“</a:t>
            </a:r>
          </a:p>
          <a:p>
            <a:pPr algn="ctr"/>
            <a:r>
              <a:rPr lang="de-DE" sz="1400" i="1" dirty="0">
                <a:solidFill>
                  <a:schemeClr val="accent1"/>
                </a:solidFill>
              </a:rPr>
              <a:t>nicht erfüllt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A957A514-5E40-4F51-90B9-0C269873B2E2}"/>
              </a:ext>
            </a:extLst>
          </p:cNvPr>
          <p:cNvCxnSpPr>
            <a:cxnSpLocks/>
          </p:cNvCxnSpPr>
          <p:nvPr/>
        </p:nvCxnSpPr>
        <p:spPr>
          <a:xfrm>
            <a:off x="2786062" y="4890759"/>
            <a:ext cx="0" cy="44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2BF40360-3419-4413-8697-FDFBED99B069}"/>
              </a:ext>
            </a:extLst>
          </p:cNvPr>
          <p:cNvCxnSpPr>
            <a:cxnSpLocks/>
          </p:cNvCxnSpPr>
          <p:nvPr/>
        </p:nvCxnSpPr>
        <p:spPr>
          <a:xfrm>
            <a:off x="4262437" y="4890758"/>
            <a:ext cx="0" cy="44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678B6ECA-D450-4926-87C2-45E6462670F9}"/>
              </a:ext>
            </a:extLst>
          </p:cNvPr>
          <p:cNvSpPr/>
          <p:nvPr/>
        </p:nvSpPr>
        <p:spPr>
          <a:xfrm>
            <a:off x="1276349" y="5477531"/>
            <a:ext cx="4086225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IV.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25C415A-EE92-4D4F-8350-85E3DC99FC11}"/>
              </a:ext>
            </a:extLst>
          </p:cNvPr>
          <p:cNvSpPr txBox="1"/>
          <p:nvPr/>
        </p:nvSpPr>
        <p:spPr>
          <a:xfrm>
            <a:off x="964055" y="3551564"/>
            <a:ext cx="128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1"/>
                </a:solidFill>
              </a:rPr>
              <a:t>„Bedingung“</a:t>
            </a:r>
          </a:p>
          <a:p>
            <a:pPr algn="ctr"/>
            <a:r>
              <a:rPr lang="de-DE" sz="1400" i="1" dirty="0">
                <a:solidFill>
                  <a:schemeClr val="accent1"/>
                </a:solidFill>
              </a:rPr>
              <a:t>nicht erfüllt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C8A9FCA-A6EC-41B7-BDE5-EB3429143BD0}"/>
              </a:ext>
            </a:extLst>
          </p:cNvPr>
          <p:cNvSpPr txBox="1"/>
          <p:nvPr/>
        </p:nvSpPr>
        <p:spPr>
          <a:xfrm>
            <a:off x="5767789" y="4283988"/>
            <a:ext cx="17730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III a. FORMEL 3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A9834A7-A6FC-4EA4-9404-CFD6B27E3F38}"/>
              </a:ext>
            </a:extLst>
          </p:cNvPr>
          <p:cNvSpPr txBox="1"/>
          <p:nvPr/>
        </p:nvSpPr>
        <p:spPr>
          <a:xfrm>
            <a:off x="7946023" y="4283988"/>
            <a:ext cx="17730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III b. FORMEL 4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6FB58E9-AF54-413F-947F-82861B045FDC}"/>
              </a:ext>
            </a:extLst>
          </p:cNvPr>
          <p:cNvSpPr txBox="1"/>
          <p:nvPr/>
        </p:nvSpPr>
        <p:spPr>
          <a:xfrm>
            <a:off x="5715000" y="5569864"/>
            <a:ext cx="17730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IV. FORMEL 5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3EBE9B5-98C4-4B71-B4B7-5B12AD1D64F7}"/>
              </a:ext>
            </a:extLst>
          </p:cNvPr>
          <p:cNvSpPr txBox="1"/>
          <p:nvPr/>
        </p:nvSpPr>
        <p:spPr>
          <a:xfrm>
            <a:off x="5960163" y="2062460"/>
            <a:ext cx="128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Ergebniss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7EB321F2-DA6A-4122-A8C2-2E3642B6EA15}"/>
              </a:ext>
            </a:extLst>
          </p:cNvPr>
          <p:cNvSpPr txBox="1"/>
          <p:nvPr/>
        </p:nvSpPr>
        <p:spPr>
          <a:xfrm>
            <a:off x="5960163" y="3348336"/>
            <a:ext cx="128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Ergebniss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14E8537-9686-4220-A709-9B957F492976}"/>
              </a:ext>
            </a:extLst>
          </p:cNvPr>
          <p:cNvSpPr txBox="1"/>
          <p:nvPr/>
        </p:nvSpPr>
        <p:spPr>
          <a:xfrm>
            <a:off x="5935445" y="4622542"/>
            <a:ext cx="128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Ergebniss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3FD2F2F-889F-4453-9E95-392CDB2A26EF}"/>
              </a:ext>
            </a:extLst>
          </p:cNvPr>
          <p:cNvSpPr txBox="1"/>
          <p:nvPr/>
        </p:nvSpPr>
        <p:spPr>
          <a:xfrm>
            <a:off x="5960163" y="5908418"/>
            <a:ext cx="128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Ergebniss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9702499-4712-4421-81F5-7E704A8F3DA7}"/>
              </a:ext>
            </a:extLst>
          </p:cNvPr>
          <p:cNvSpPr txBox="1"/>
          <p:nvPr/>
        </p:nvSpPr>
        <p:spPr>
          <a:xfrm>
            <a:off x="8249799" y="4622542"/>
            <a:ext cx="128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</a:rPr>
              <a:t>Ergebniss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82020B-E282-4086-8812-A74C2D4942E9}"/>
              </a:ext>
            </a:extLst>
          </p:cNvPr>
          <p:cNvSpPr txBox="1"/>
          <p:nvPr/>
        </p:nvSpPr>
        <p:spPr>
          <a:xfrm>
            <a:off x="8866892" y="935047"/>
            <a:ext cx="2440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Abarbeiten der</a:t>
            </a:r>
          </a:p>
          <a:p>
            <a:r>
              <a:rPr lang="de-DE" b="1" dirty="0">
                <a:solidFill>
                  <a:schemeClr val="accent1"/>
                </a:solidFill>
              </a:rPr>
              <a:t>Aufgabenstellung 1</a:t>
            </a:r>
          </a:p>
          <a:p>
            <a:r>
              <a:rPr lang="de-DE" b="1" dirty="0">
                <a:solidFill>
                  <a:schemeClr val="accent1"/>
                </a:solidFill>
              </a:rPr>
              <a:t>und Aufgabenstellung 2</a:t>
            </a:r>
          </a:p>
        </p:txBody>
      </p:sp>
    </p:spTree>
    <p:extLst>
      <p:ext uri="{BB962C8B-B14F-4D97-AF65-F5344CB8AC3E}">
        <p14:creationId xmlns:p14="http://schemas.microsoft.com/office/powerpoint/2010/main" val="91329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BAC1541A-1BE8-449F-B88B-9763E5F8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31B7B-9578-4E49-8A6E-41825FB4A6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EF73FAD-ED03-4924-9B01-08AB1C56D7A5}"/>
              </a:ext>
            </a:extLst>
          </p:cNvPr>
          <p:cNvSpPr txBox="1"/>
          <p:nvPr/>
        </p:nvSpPr>
        <p:spPr>
          <a:xfrm>
            <a:off x="457200" y="33337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2. Auslegung des textilen Flächenhalbzeugs</a:t>
            </a:r>
          </a:p>
        </p:txBody>
      </p:sp>
      <p:sp>
        <p:nvSpPr>
          <p:cNvPr id="23" name="Datumsplatzhalter 1">
            <a:extLst>
              <a:ext uri="{FF2B5EF4-FFF2-40B4-BE49-F238E27FC236}">
                <a16:creationId xmlns:a16="http://schemas.microsoft.com/office/drawing/2014/main" id="{237C77FD-23AB-484E-A8F2-3945F3DC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49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13.07.2021</a:t>
            </a: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F2AC2801-96CF-4077-8C3D-6FC1ECA0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4925"/>
            <a:ext cx="432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Belegarbeit HTV: Gruppe Minimaler Verschnitt (Master Leichtbau)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C7A71E0-4BF3-4280-95B1-E69845BBE8C6}"/>
              </a:ext>
            </a:extLst>
          </p:cNvPr>
          <p:cNvSpPr txBox="1"/>
          <p:nvPr/>
        </p:nvSpPr>
        <p:spPr>
          <a:xfrm>
            <a:off x="564140" y="1993783"/>
            <a:ext cx="5286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Weiterverarbeitung zu symmetrischen Kernverbund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le 11">
                <a:extLst>
                  <a:ext uri="{FF2B5EF4-FFF2-40B4-BE49-F238E27FC236}">
                    <a16:creationId xmlns:a16="http://schemas.microsoft.com/office/drawing/2014/main" id="{3F295237-F647-469C-9E7D-7EAC2CDFE8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259577"/>
                  </p:ext>
                </p:extLst>
              </p:nvPr>
            </p:nvGraphicFramePr>
            <p:xfrm>
              <a:off x="564140" y="2458623"/>
              <a:ext cx="5856526" cy="2985072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152582">
                      <a:extLst>
                        <a:ext uri="{9D8B030D-6E8A-4147-A177-3AD203B41FA5}">
                          <a16:colId xmlns:a16="http://schemas.microsoft.com/office/drawing/2014/main" val="752711550"/>
                        </a:ext>
                      </a:extLst>
                    </a:gridCol>
                    <a:gridCol w="1152582">
                      <a:extLst>
                        <a:ext uri="{9D8B030D-6E8A-4147-A177-3AD203B41FA5}">
                          <a16:colId xmlns:a16="http://schemas.microsoft.com/office/drawing/2014/main" val="3479218861"/>
                        </a:ext>
                      </a:extLst>
                    </a:gridCol>
                    <a:gridCol w="1152582">
                      <a:extLst>
                        <a:ext uri="{9D8B030D-6E8A-4147-A177-3AD203B41FA5}">
                          <a16:colId xmlns:a16="http://schemas.microsoft.com/office/drawing/2014/main" val="3778939016"/>
                        </a:ext>
                      </a:extLst>
                    </a:gridCol>
                    <a:gridCol w="1431307">
                      <a:extLst>
                        <a:ext uri="{9D8B030D-6E8A-4147-A177-3AD203B41FA5}">
                          <a16:colId xmlns:a16="http://schemas.microsoft.com/office/drawing/2014/main" val="2260241296"/>
                        </a:ext>
                      </a:extLst>
                    </a:gridCol>
                    <a:gridCol w="967473">
                      <a:extLst>
                        <a:ext uri="{9D8B030D-6E8A-4147-A177-3AD203B41FA5}">
                          <a16:colId xmlns:a16="http://schemas.microsoft.com/office/drawing/2014/main" val="27468050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Bezeichnung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Position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Winkel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(m/A)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de-DE" sz="2000" b="1" i="1" baseline="-25000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de-DE" sz="1400" baseline="-25000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627657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de-DE" sz="1400" b="1" dirty="0">
                              <a:latin typeface="+mj-lt"/>
                            </a:rPr>
                            <a:t>Druckgurt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latin typeface="+mj-lt"/>
                            </a:rPr>
                            <a:t>1. Lage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0°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</a:t>
                          </a:r>
                          <a:r>
                            <a:rPr lang="de-DE" sz="1400" dirty="0">
                              <a:latin typeface="+mj-lt"/>
                            </a:rPr>
                            <a:t>vol.%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028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+45°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96548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-45°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2792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1" dirty="0">
                              <a:latin typeface="+mj-lt"/>
                            </a:rPr>
                            <a:t>Kern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dirty="0">
                              <a:latin typeface="+mj-lt"/>
                            </a:rPr>
                            <a:t>Mittelebene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0°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err="1">
                              <a:latin typeface="+mj-lt"/>
                            </a:rPr>
                            <a:t>k.A</a:t>
                          </a:r>
                          <a:r>
                            <a:rPr lang="de-DE" sz="1400" dirty="0">
                              <a:latin typeface="+mj-lt"/>
                            </a:rPr>
                            <a:t>.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k.A</a:t>
                          </a: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262088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de-DE" sz="1400" b="1" dirty="0" err="1">
                              <a:latin typeface="+mj-lt"/>
                            </a:rPr>
                            <a:t>Zuggurt</a:t>
                          </a:r>
                          <a:endParaRPr lang="de-DE" sz="1400" b="1" dirty="0">
                            <a:latin typeface="+mj-lt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Lage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-45°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686622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latin typeface="+mj-lt"/>
                            </a:rPr>
                            <a:t>2.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+45°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72258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latin typeface="+mj-lt"/>
                            </a:rPr>
                            <a:t>3.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0°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285845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le 11">
                <a:extLst>
                  <a:ext uri="{FF2B5EF4-FFF2-40B4-BE49-F238E27FC236}">
                    <a16:creationId xmlns:a16="http://schemas.microsoft.com/office/drawing/2014/main" id="{3F295237-F647-469C-9E7D-7EAC2CDFE8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259577"/>
                  </p:ext>
                </p:extLst>
              </p:nvPr>
            </p:nvGraphicFramePr>
            <p:xfrm>
              <a:off x="564140" y="2458623"/>
              <a:ext cx="5856526" cy="2985072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152582">
                      <a:extLst>
                        <a:ext uri="{9D8B030D-6E8A-4147-A177-3AD203B41FA5}">
                          <a16:colId xmlns:a16="http://schemas.microsoft.com/office/drawing/2014/main" val="752711550"/>
                        </a:ext>
                      </a:extLst>
                    </a:gridCol>
                    <a:gridCol w="1152582">
                      <a:extLst>
                        <a:ext uri="{9D8B030D-6E8A-4147-A177-3AD203B41FA5}">
                          <a16:colId xmlns:a16="http://schemas.microsoft.com/office/drawing/2014/main" val="3479218861"/>
                        </a:ext>
                      </a:extLst>
                    </a:gridCol>
                    <a:gridCol w="1152582">
                      <a:extLst>
                        <a:ext uri="{9D8B030D-6E8A-4147-A177-3AD203B41FA5}">
                          <a16:colId xmlns:a16="http://schemas.microsoft.com/office/drawing/2014/main" val="3778939016"/>
                        </a:ext>
                      </a:extLst>
                    </a:gridCol>
                    <a:gridCol w="1431307">
                      <a:extLst>
                        <a:ext uri="{9D8B030D-6E8A-4147-A177-3AD203B41FA5}">
                          <a16:colId xmlns:a16="http://schemas.microsoft.com/office/drawing/2014/main" val="2260241296"/>
                        </a:ext>
                      </a:extLst>
                    </a:gridCol>
                    <a:gridCol w="967473">
                      <a:extLst>
                        <a:ext uri="{9D8B030D-6E8A-4147-A177-3AD203B41FA5}">
                          <a16:colId xmlns:a16="http://schemas.microsoft.com/office/drawing/2014/main" val="2746805096"/>
                        </a:ext>
                      </a:extLst>
                    </a:gridCol>
                  </a:tblGrid>
                  <a:tr h="3891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Bezeichnung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Position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Winkel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(m/A)</a:t>
                          </a:r>
                        </a:p>
                      </a:txBody>
                      <a:tcPr anchor="b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5031" t="-3125" r="-1258" b="-673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627657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de-DE" sz="1400" b="1" dirty="0">
                              <a:latin typeface="+mj-lt"/>
                            </a:rPr>
                            <a:t>Druckgurt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latin typeface="+mj-lt"/>
                            </a:rPr>
                            <a:t>1. Lage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0°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</a:t>
                          </a:r>
                          <a:r>
                            <a:rPr lang="de-DE" sz="1400" dirty="0">
                              <a:latin typeface="+mj-lt"/>
                            </a:rPr>
                            <a:t>vol.%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028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+45°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96548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-45°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2792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1" dirty="0">
                              <a:latin typeface="+mj-lt"/>
                            </a:rPr>
                            <a:t>Kern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dirty="0">
                              <a:latin typeface="+mj-lt"/>
                            </a:rPr>
                            <a:t>Mittelebene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0°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err="1">
                              <a:latin typeface="+mj-lt"/>
                            </a:rPr>
                            <a:t>k.A</a:t>
                          </a:r>
                          <a:r>
                            <a:rPr lang="de-DE" sz="1400" dirty="0">
                              <a:latin typeface="+mj-lt"/>
                            </a:rPr>
                            <a:t>.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k.A</a:t>
                          </a: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262088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de-DE" sz="1400" b="1" dirty="0" err="1">
                              <a:latin typeface="+mj-lt"/>
                            </a:rPr>
                            <a:t>Zuggurt</a:t>
                          </a:r>
                          <a:endParaRPr lang="de-DE" sz="1400" b="1" dirty="0">
                            <a:latin typeface="+mj-lt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Lage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-45°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686622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latin typeface="+mj-lt"/>
                            </a:rPr>
                            <a:t>2.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+45°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72258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latin typeface="+mj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latin typeface="+mj-lt"/>
                            </a:rPr>
                            <a:t>3. Lage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0°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latin typeface="+mj-lt"/>
                            </a:rPr>
                            <a:t>max. 100 g/m²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 vol.%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28584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7C290C20-0A44-4889-8CDF-C9895F9F68D8}"/>
              </a:ext>
            </a:extLst>
          </p:cNvPr>
          <p:cNvSpPr txBox="1"/>
          <p:nvPr/>
        </p:nvSpPr>
        <p:spPr>
          <a:xfrm rot="1925325">
            <a:off x="8953587" y="471874"/>
            <a:ext cx="252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KONZEPT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ABE4F30-06A0-4572-A2E9-D4BF1977EBE4}"/>
              </a:ext>
            </a:extLst>
          </p:cNvPr>
          <p:cNvSpPr txBox="1"/>
          <p:nvPr/>
        </p:nvSpPr>
        <p:spPr>
          <a:xfrm>
            <a:off x="7003014" y="5138786"/>
            <a:ext cx="46406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Abb. modifiziert nach: Handbuch Faserverbundkunststoffe/ Composites, 4. Auflage, AVK – Industrievereinigung Verstärkte Kunststoffe e. V., Springer 2014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A50A8AF-CF5D-439D-BA5A-F2F5F791F243}"/>
              </a:ext>
            </a:extLst>
          </p:cNvPr>
          <p:cNvGrpSpPr/>
          <p:nvPr/>
        </p:nvGrpSpPr>
        <p:grpSpPr>
          <a:xfrm>
            <a:off x="7089811" y="2573971"/>
            <a:ext cx="4397338" cy="2431654"/>
            <a:chOff x="7089811" y="2573971"/>
            <a:chExt cx="4397338" cy="243165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B5F7BDE-7365-45B1-91C1-856F2A648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617" t="44410" r="15449" b="1644"/>
            <a:stretch/>
          </p:blipFill>
          <p:spPr>
            <a:xfrm flipH="1">
              <a:off x="7089811" y="2690738"/>
              <a:ext cx="2951934" cy="231488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B98F7E8-1137-4F25-BB61-E2796361B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91" t="45523" r="69911" b="38839"/>
            <a:stretch/>
          </p:blipFill>
          <p:spPr>
            <a:xfrm>
              <a:off x="10041745" y="2690738"/>
              <a:ext cx="1445404" cy="671051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F11F659-AEC7-4417-972C-45C48049BE9D}"/>
                </a:ext>
              </a:extLst>
            </p:cNvPr>
            <p:cNvSpPr/>
            <p:nvPr/>
          </p:nvSpPr>
          <p:spPr>
            <a:xfrm>
              <a:off x="9597957" y="2573971"/>
              <a:ext cx="538163" cy="24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AEE584CD-EDC1-46B6-881D-BDBFBD6D3475}"/>
              </a:ext>
            </a:extLst>
          </p:cNvPr>
          <p:cNvSpPr txBox="1"/>
          <p:nvPr/>
        </p:nvSpPr>
        <p:spPr>
          <a:xfrm>
            <a:off x="5261148" y="2840818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E24738-6DA9-4753-8ED2-E843F685A7A8}"/>
              </a:ext>
            </a:extLst>
          </p:cNvPr>
          <p:cNvSpPr txBox="1"/>
          <p:nvPr/>
        </p:nvSpPr>
        <p:spPr>
          <a:xfrm>
            <a:off x="5261148" y="3244334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669106-F0C1-481F-BDE1-22BC594E7BE3}"/>
              </a:ext>
            </a:extLst>
          </p:cNvPr>
          <p:cNvSpPr txBox="1"/>
          <p:nvPr/>
        </p:nvSpPr>
        <p:spPr>
          <a:xfrm>
            <a:off x="5261148" y="3581827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A209805-BF5A-474C-9B29-749DB68430F5}"/>
              </a:ext>
            </a:extLst>
          </p:cNvPr>
          <p:cNvSpPr txBox="1"/>
          <p:nvPr/>
        </p:nvSpPr>
        <p:spPr>
          <a:xfrm>
            <a:off x="5261147" y="4328095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82E0B57-159E-4117-99BC-F7BB082852F7}"/>
              </a:ext>
            </a:extLst>
          </p:cNvPr>
          <p:cNvSpPr txBox="1"/>
          <p:nvPr/>
        </p:nvSpPr>
        <p:spPr>
          <a:xfrm>
            <a:off x="5261147" y="4697427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4691516-9388-489A-A543-C53E39A645DD}"/>
              </a:ext>
            </a:extLst>
          </p:cNvPr>
          <p:cNvSpPr txBox="1"/>
          <p:nvPr/>
        </p:nvSpPr>
        <p:spPr>
          <a:xfrm>
            <a:off x="5261146" y="5066759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544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Breitbild</PresentationFormat>
  <Paragraphs>369</Paragraphs>
  <Slides>20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NimbusRomNo9L-MediItal</vt:lpstr>
      <vt:lpstr>NimbusRomNo9L-Regu</vt:lpstr>
      <vt:lpstr>Wingdings</vt:lpstr>
      <vt:lpstr>Office</vt:lpstr>
      <vt:lpstr>PowerPoint-Präsentation</vt:lpstr>
      <vt:lpstr>Inhalte</vt:lpstr>
      <vt:lpstr>PowerPoint-Präsentation</vt:lpstr>
      <vt:lpstr>Inhalte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Inhalte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Admin</cp:lastModifiedBy>
  <cp:revision>585</cp:revision>
  <cp:lastPrinted>2021-07-08T14:07:56Z</cp:lastPrinted>
  <dcterms:created xsi:type="dcterms:W3CDTF">2020-05-05T10:27:51Z</dcterms:created>
  <dcterms:modified xsi:type="dcterms:W3CDTF">2021-07-08T14:08:46Z</dcterms:modified>
</cp:coreProperties>
</file>