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817" r:id="rId2"/>
    <p:sldMasterId id="2147483986" r:id="rId3"/>
  </p:sldMasterIdLst>
  <p:notesMasterIdLst>
    <p:notesMasterId r:id="rId22"/>
  </p:notesMasterIdLst>
  <p:sldIdLst>
    <p:sldId id="256" r:id="rId4"/>
    <p:sldId id="288" r:id="rId5"/>
    <p:sldId id="297" r:id="rId6"/>
    <p:sldId id="270" r:id="rId7"/>
    <p:sldId id="291" r:id="rId8"/>
    <p:sldId id="292" r:id="rId9"/>
    <p:sldId id="294" r:id="rId10"/>
    <p:sldId id="280" r:id="rId11"/>
    <p:sldId id="298" r:id="rId12"/>
    <p:sldId id="281" r:id="rId13"/>
    <p:sldId id="293" r:id="rId14"/>
    <p:sldId id="267" r:id="rId15"/>
    <p:sldId id="268" r:id="rId16"/>
    <p:sldId id="269" r:id="rId17"/>
    <p:sldId id="284" r:id="rId18"/>
    <p:sldId id="299" r:id="rId19"/>
    <p:sldId id="290" r:id="rId20"/>
    <p:sldId id="296"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8246C4-7A8F-D347-B894-4D2F7F9E6816}" v="25" dt="2025-01-11T19:46:42.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10"/>
    <p:restoredTop sz="94658"/>
  </p:normalViewPr>
  <p:slideViewPr>
    <p:cSldViewPr snapToGrid="0">
      <p:cViewPr varScale="1">
        <p:scale>
          <a:sx n="80" d="100"/>
          <a:sy n="80" d="100"/>
        </p:scale>
        <p:origin x="176" y="9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86"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de-DE" sz="4400" b="0" strike="noStrike" spc="-1">
                <a:solidFill>
                  <a:srgbClr val="000000"/>
                </a:solidFill>
                <a:latin typeface="Calibri"/>
              </a:rPr>
              <a:t>Folie mittels Klicken verschieben</a:t>
            </a:r>
          </a:p>
        </p:txBody>
      </p:sp>
      <p:sp>
        <p:nvSpPr>
          <p:cNvPr id="2087"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de-DE" sz="2000" b="0" strike="noStrike" spc="-1">
                <a:solidFill>
                  <a:srgbClr val="000000"/>
                </a:solidFill>
                <a:latin typeface="Calibri"/>
              </a:rPr>
              <a:t>Format der Notizen mittels Klicken bearbeiten</a:t>
            </a:r>
          </a:p>
        </p:txBody>
      </p:sp>
      <p:sp>
        <p:nvSpPr>
          <p:cNvPr id="2088"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de-DE" sz="1400" b="0" strike="noStrike" spc="-1">
                <a:solidFill>
                  <a:srgbClr val="000000"/>
                </a:solidFill>
                <a:latin typeface="Calibri"/>
              </a:rPr>
              <a:t>&lt;Kopfzeile&gt;</a:t>
            </a:r>
          </a:p>
        </p:txBody>
      </p:sp>
      <p:sp>
        <p:nvSpPr>
          <p:cNvPr id="2089" name="PlaceHolder 4"/>
          <p:cNvSpPr>
            <a:spLocks noGrp="1"/>
          </p:cNvSpPr>
          <p:nvPr>
            <p:ph type="dt" idx="1"/>
          </p:nvPr>
        </p:nvSpPr>
        <p:spPr>
          <a:xfrm>
            <a:off x="4278960" y="0"/>
            <a:ext cx="3280680" cy="534240"/>
          </a:xfrm>
          <a:prstGeom prst="rect">
            <a:avLst/>
          </a:prstGeom>
          <a:noFill/>
          <a:ln w="0">
            <a:noFill/>
          </a:ln>
        </p:spPr>
        <p:txBody>
          <a:bodyPr lIns="0" tIns="0" rIns="0" bIns="0" anchor="t">
            <a:noAutofit/>
          </a:bodyPr>
          <a:lstStyle>
            <a:lvl1pPr indent="0" algn="r">
              <a:buNone/>
              <a:defRPr lang="de-DE" sz="1400" b="0" strike="noStrike" spc="-1">
                <a:solidFill>
                  <a:srgbClr val="000000"/>
                </a:solidFill>
                <a:latin typeface="Calibri"/>
              </a:defRPr>
            </a:lvl1pPr>
          </a:lstStyle>
          <a:p>
            <a:pPr indent="0" algn="r">
              <a:buNone/>
            </a:pPr>
            <a:r>
              <a:rPr lang="de-DE" sz="1400" b="0" strike="noStrike" spc="-1">
                <a:solidFill>
                  <a:srgbClr val="000000"/>
                </a:solidFill>
                <a:latin typeface="Calibri"/>
              </a:rPr>
              <a:t>&lt;Datum/Uhrzeit&gt;</a:t>
            </a:r>
          </a:p>
        </p:txBody>
      </p:sp>
      <p:sp>
        <p:nvSpPr>
          <p:cNvPr id="2090" name="PlaceHolder 5"/>
          <p:cNvSpPr>
            <a:spLocks noGrp="1"/>
          </p:cNvSpPr>
          <p:nvPr>
            <p:ph type="ftr" idx="2"/>
          </p:nvPr>
        </p:nvSpPr>
        <p:spPr>
          <a:xfrm>
            <a:off x="0" y="10157400"/>
            <a:ext cx="3280680" cy="534240"/>
          </a:xfrm>
          <a:prstGeom prst="rect">
            <a:avLst/>
          </a:prstGeom>
          <a:noFill/>
          <a:ln w="0">
            <a:noFill/>
          </a:ln>
        </p:spPr>
        <p:txBody>
          <a:bodyPr lIns="0" tIns="0" rIns="0" bIns="0" anchor="b">
            <a:noAutofit/>
          </a:bodyPr>
          <a:lstStyle>
            <a:lvl1pPr indent="0">
              <a:buNone/>
              <a:defRPr lang="de-DE" sz="1400" b="0" strike="noStrike" spc="-1">
                <a:solidFill>
                  <a:srgbClr val="000000"/>
                </a:solidFill>
                <a:latin typeface="Calibri"/>
              </a:defRPr>
            </a:lvl1pPr>
          </a:lstStyle>
          <a:p>
            <a:pPr indent="0">
              <a:buNone/>
            </a:pPr>
            <a:r>
              <a:rPr lang="de-DE" sz="1400" b="0" strike="noStrike" spc="-1">
                <a:solidFill>
                  <a:srgbClr val="000000"/>
                </a:solidFill>
                <a:latin typeface="Calibri"/>
              </a:rPr>
              <a:t>&lt;Fußzeile&gt;</a:t>
            </a:r>
          </a:p>
        </p:txBody>
      </p:sp>
      <p:sp>
        <p:nvSpPr>
          <p:cNvPr id="2091" name="PlaceHolder 6"/>
          <p:cNvSpPr>
            <a:spLocks noGrp="1"/>
          </p:cNvSpPr>
          <p:nvPr>
            <p:ph type="sldNum" idx="3"/>
          </p:nvPr>
        </p:nvSpPr>
        <p:spPr>
          <a:xfrm>
            <a:off x="4278960" y="10157400"/>
            <a:ext cx="3280680" cy="534240"/>
          </a:xfrm>
          <a:prstGeom prst="rect">
            <a:avLst/>
          </a:prstGeom>
          <a:noFill/>
          <a:ln w="0">
            <a:noFill/>
          </a:ln>
        </p:spPr>
        <p:txBody>
          <a:bodyPr lIns="0" tIns="0" rIns="0" bIns="0" anchor="b">
            <a:noAutofit/>
          </a:bodyPr>
          <a:lstStyle>
            <a:lvl1pPr indent="0" algn="r">
              <a:buNone/>
              <a:defRPr lang="de-DE" sz="1400" b="0" strike="noStrike" spc="-1">
                <a:solidFill>
                  <a:srgbClr val="000000"/>
                </a:solidFill>
                <a:latin typeface="Calibri"/>
              </a:defRPr>
            </a:lvl1pPr>
          </a:lstStyle>
          <a:p>
            <a:pPr indent="0" algn="r">
              <a:buNone/>
            </a:pPr>
            <a:fld id="{B38EAFFB-17B3-4FD5-8F35-9E80C039AE0B}" type="slidenum">
              <a:rPr lang="de-DE" sz="1400" b="0" strike="noStrike" spc="-1">
                <a:solidFill>
                  <a:srgbClr val="000000"/>
                </a:solidFill>
                <a:latin typeface="Calibri"/>
              </a:rPr>
              <a:t>‹Nr.›</a:t>
            </a:fld>
            <a:endParaRPr lang="de-DE" sz="1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7" name="PlaceHolder 1"/>
          <p:cNvSpPr>
            <a:spLocks noGrp="1" noRot="1" noChangeAspect="1"/>
          </p:cNvSpPr>
          <p:nvPr>
            <p:ph type="sldImg"/>
          </p:nvPr>
        </p:nvSpPr>
        <p:spPr>
          <a:xfrm>
            <a:off x="217488" y="812800"/>
            <a:ext cx="7124700" cy="4008438"/>
          </a:xfrm>
          <a:prstGeom prst="rect">
            <a:avLst/>
          </a:prstGeom>
          <a:ln w="0">
            <a:noFill/>
          </a:ln>
        </p:spPr>
      </p:sp>
      <p:sp>
        <p:nvSpPr>
          <p:cNvPr id="2198"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343080" indent="-343080">
              <a:lnSpc>
                <a:spcPct val="107000"/>
              </a:lnSpc>
              <a:buClr>
                <a:srgbClr val="000000"/>
              </a:buClr>
              <a:buFont typeface="Calibri"/>
              <a:buChar char="-"/>
            </a:pPr>
            <a:r>
              <a:rPr lang="de-DE" sz="1100" b="0" strike="noStrike" spc="-1">
                <a:solidFill>
                  <a:srgbClr val="000000"/>
                </a:solidFill>
                <a:latin typeface="Calibri"/>
                <a:ea typeface="Calibri"/>
              </a:rPr>
              <a:t>Sind LLMs (Sprachmodelle) geeignet für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Nicht klar, woher Ergebnisse (aus welchen Daten) kommen</a:t>
            </a:r>
            <a:endParaRPr lang="de-DE" sz="1100" b="0" strike="noStrike" spc="-1">
              <a:solidFill>
                <a:srgbClr val="000000"/>
              </a:solidFill>
              <a:latin typeface="Calibri"/>
            </a:endParaRPr>
          </a:p>
          <a:p>
            <a:pPr marL="743040" lvl="1" indent="-285840">
              <a:lnSpc>
                <a:spcPct val="107000"/>
              </a:lnSpc>
              <a:spcAft>
                <a:spcPts val="799"/>
              </a:spcAft>
              <a:buClr>
                <a:srgbClr val="000000"/>
              </a:buClr>
              <a:buFont typeface="Courier New"/>
              <a:buChar char="o"/>
            </a:pPr>
            <a:r>
              <a:rPr lang="de-DE" sz="1100" b="0" strike="noStrike" spc="-1">
                <a:solidFill>
                  <a:srgbClr val="000000"/>
                </a:solidFill>
                <a:latin typeface="Calibri"/>
                <a:ea typeface="Calibri"/>
              </a:rPr>
              <a:t>Immer Ergebnisausgabe, auch, wenn nicht sinnvoll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man kann nicht davon ausgehen, dass Output sinnvoll/korrekt ist</a:t>
            </a:r>
            <a:endParaRPr lang="de-DE" sz="1100" b="0" strike="noStrike" spc="-1">
              <a:solidFill>
                <a:srgbClr val="000000"/>
              </a:solidFill>
              <a:latin typeface="Calibri"/>
            </a:endParaRPr>
          </a:p>
          <a:p>
            <a:pPr marL="343080" indent="-343080">
              <a:lnSpc>
                <a:spcPct val="107000"/>
              </a:lnSpc>
              <a:buClr>
                <a:srgbClr val="000000"/>
              </a:buClr>
              <a:buFont typeface="Calibri"/>
              <a:buChar char="-"/>
            </a:pPr>
            <a:r>
              <a:rPr lang="de-DE" sz="1100" b="0" strike="noStrike" spc="-1">
                <a:solidFill>
                  <a:srgbClr val="000000"/>
                </a:solidFill>
                <a:latin typeface="Calibri"/>
                <a:ea typeface="Calibri"/>
              </a:rPr>
              <a:t>Wofür sind LLMs sinnvoll?</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Ideensammlung bei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Aber: keine Garantie auf Wahrheit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Ausgaben sind nicht verlässlich bezüglich ihres Wahrheitsgehalt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gilt es immer zu prüfen, siehe Bsp. F15 ff)</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F20: pro: Ausgabe von Keywords für Recherche (durch ChatGPT)</a:t>
            </a:r>
            <a:endParaRPr lang="de-DE" sz="1100" b="0" strike="noStrike" spc="-1">
              <a:solidFill>
                <a:srgbClr val="000000"/>
              </a:solidFill>
              <a:latin typeface="Calibri"/>
            </a:endParaRPr>
          </a:p>
          <a:p>
            <a:pPr marL="343080" indent="-343080">
              <a:lnSpc>
                <a:spcPct val="107000"/>
              </a:lnSpc>
              <a:spcAft>
                <a:spcPts val="799"/>
              </a:spcAft>
              <a:buClr>
                <a:srgbClr val="000000"/>
              </a:buClr>
              <a:buFont typeface="Calibri"/>
              <a:buChar char="-"/>
            </a:pPr>
            <a:r>
              <a:rPr lang="de-DE" sz="1100" b="0" strike="noStrike" spc="-1">
                <a:solidFill>
                  <a:srgbClr val="000000"/>
                </a:solidFill>
                <a:latin typeface="Calibri"/>
                <a:ea typeface="Calibri"/>
              </a:rPr>
              <a:t>F11 Kasten 1 letzter Punkt: es wird nur im Bereich gesucht, nicht von außen drauf geguckt, also nicht fachübergreifend recherchiert (vom LLM)</a:t>
            </a:r>
            <a:endParaRPr lang="de-DE" sz="1100" b="0" strike="noStrike" spc="-1">
              <a:solidFill>
                <a:srgbClr val="000000"/>
              </a:solidFill>
              <a:latin typeface="Calibri"/>
            </a:endParaRPr>
          </a:p>
        </p:txBody>
      </p:sp>
      <p:sp>
        <p:nvSpPr>
          <p:cNvPr id="2199" name="PlaceHolder 3"/>
          <p:cNvSpPr>
            <a:spLocks noGrp="1"/>
          </p:cNvSpPr>
          <p:nvPr>
            <p:ph type="sldNum" idx="8"/>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DE61B28D-6B80-4968-A53A-2300CD925906}" type="slidenum">
              <a:rPr lang="de-DE" sz="1400" b="0" strike="noStrike" spc="-1">
                <a:solidFill>
                  <a:srgbClr val="000000"/>
                </a:solidFill>
                <a:latin typeface="Calibri"/>
              </a:rPr>
              <a:t>4</a:t>
            </a:fld>
            <a:endParaRPr lang="de-DE" sz="1400" b="0" strike="noStrike" spc="-1">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7" name="PlaceHolder 1"/>
          <p:cNvSpPr>
            <a:spLocks noGrp="1" noRot="1" noChangeAspect="1"/>
          </p:cNvSpPr>
          <p:nvPr>
            <p:ph type="sldImg"/>
          </p:nvPr>
        </p:nvSpPr>
        <p:spPr>
          <a:xfrm>
            <a:off x="217488" y="812800"/>
            <a:ext cx="7124700" cy="4008438"/>
          </a:xfrm>
          <a:prstGeom prst="rect">
            <a:avLst/>
          </a:prstGeom>
          <a:ln w="0">
            <a:noFill/>
          </a:ln>
        </p:spPr>
      </p:sp>
      <p:sp>
        <p:nvSpPr>
          <p:cNvPr id="2198"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343080" indent="-343080">
              <a:lnSpc>
                <a:spcPct val="107000"/>
              </a:lnSpc>
              <a:buClr>
                <a:srgbClr val="000000"/>
              </a:buClr>
              <a:buFont typeface="Calibri"/>
              <a:buChar char="-"/>
            </a:pPr>
            <a:r>
              <a:rPr lang="de-DE" sz="1100" b="0" strike="noStrike" spc="-1">
                <a:solidFill>
                  <a:srgbClr val="000000"/>
                </a:solidFill>
                <a:latin typeface="Calibri"/>
                <a:ea typeface="Calibri"/>
              </a:rPr>
              <a:t>Sind LLMs (Sprachmodelle) geeignet für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Nicht klar, woher Ergebnisse (aus welchen Daten) kommen</a:t>
            </a:r>
            <a:endParaRPr lang="de-DE" sz="1100" b="0" strike="noStrike" spc="-1">
              <a:solidFill>
                <a:srgbClr val="000000"/>
              </a:solidFill>
              <a:latin typeface="Calibri"/>
            </a:endParaRPr>
          </a:p>
          <a:p>
            <a:pPr marL="743040" lvl="1" indent="-285840">
              <a:lnSpc>
                <a:spcPct val="107000"/>
              </a:lnSpc>
              <a:spcAft>
                <a:spcPts val="799"/>
              </a:spcAft>
              <a:buClr>
                <a:srgbClr val="000000"/>
              </a:buClr>
              <a:buFont typeface="Courier New"/>
              <a:buChar char="o"/>
            </a:pPr>
            <a:r>
              <a:rPr lang="de-DE" sz="1100" b="0" strike="noStrike" spc="-1">
                <a:solidFill>
                  <a:srgbClr val="000000"/>
                </a:solidFill>
                <a:latin typeface="Calibri"/>
                <a:ea typeface="Calibri"/>
              </a:rPr>
              <a:t>Immer Ergebnisausgabe, auch, wenn nicht sinnvoll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man kann nicht davon ausgehen, dass Output sinnvoll/korrekt ist</a:t>
            </a:r>
            <a:endParaRPr lang="de-DE" sz="1100" b="0" strike="noStrike" spc="-1">
              <a:solidFill>
                <a:srgbClr val="000000"/>
              </a:solidFill>
              <a:latin typeface="Calibri"/>
            </a:endParaRPr>
          </a:p>
          <a:p>
            <a:pPr marL="343080" indent="-343080">
              <a:lnSpc>
                <a:spcPct val="107000"/>
              </a:lnSpc>
              <a:buClr>
                <a:srgbClr val="000000"/>
              </a:buClr>
              <a:buFont typeface="Calibri"/>
              <a:buChar char="-"/>
            </a:pPr>
            <a:r>
              <a:rPr lang="de-DE" sz="1100" b="0" strike="noStrike" spc="-1">
                <a:solidFill>
                  <a:srgbClr val="000000"/>
                </a:solidFill>
                <a:latin typeface="Calibri"/>
                <a:ea typeface="Calibri"/>
              </a:rPr>
              <a:t>Wofür sind LLMs sinnvoll?</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Ideensammlung bei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Aber: keine Garantie auf Wahrheit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Ausgaben sind nicht verlässlich bezüglich ihres Wahrheitsgehalt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gilt es immer zu prüfen, siehe Bsp. F15 ff)</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F20: pro: Ausgabe von Keywords für Recherche (durch ChatGPT)</a:t>
            </a:r>
            <a:endParaRPr lang="de-DE" sz="1100" b="0" strike="noStrike" spc="-1">
              <a:solidFill>
                <a:srgbClr val="000000"/>
              </a:solidFill>
              <a:latin typeface="Calibri"/>
            </a:endParaRPr>
          </a:p>
          <a:p>
            <a:pPr marL="343080" indent="-343080">
              <a:lnSpc>
                <a:spcPct val="107000"/>
              </a:lnSpc>
              <a:spcAft>
                <a:spcPts val="799"/>
              </a:spcAft>
              <a:buClr>
                <a:srgbClr val="000000"/>
              </a:buClr>
              <a:buFont typeface="Calibri"/>
              <a:buChar char="-"/>
            </a:pPr>
            <a:r>
              <a:rPr lang="de-DE" sz="1100" b="0" strike="noStrike" spc="-1">
                <a:solidFill>
                  <a:srgbClr val="000000"/>
                </a:solidFill>
                <a:latin typeface="Calibri"/>
                <a:ea typeface="Calibri"/>
              </a:rPr>
              <a:t>F11 Kasten 1 letzter Punkt: es wird nur im Bereich gesucht, nicht von außen drauf geguckt, also nicht fachübergreifend recherchiert (vom LLM)</a:t>
            </a:r>
            <a:endParaRPr lang="de-DE" sz="1100" b="0" strike="noStrike" spc="-1">
              <a:solidFill>
                <a:srgbClr val="000000"/>
              </a:solidFill>
              <a:latin typeface="Calibri"/>
            </a:endParaRPr>
          </a:p>
        </p:txBody>
      </p:sp>
      <p:sp>
        <p:nvSpPr>
          <p:cNvPr id="2199" name="PlaceHolder 3"/>
          <p:cNvSpPr>
            <a:spLocks noGrp="1"/>
          </p:cNvSpPr>
          <p:nvPr>
            <p:ph type="sldNum" idx="8"/>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DE61B28D-6B80-4968-A53A-2300CD925906}" type="slidenum">
              <a:rPr lang="de-DE" sz="1400" b="0" strike="noStrike" spc="-1">
                <a:solidFill>
                  <a:srgbClr val="000000"/>
                </a:solidFill>
                <a:latin typeface="Calibri"/>
              </a:rPr>
              <a:t>5</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2697960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7" name="PlaceHolder 1"/>
          <p:cNvSpPr>
            <a:spLocks noGrp="1" noRot="1" noChangeAspect="1"/>
          </p:cNvSpPr>
          <p:nvPr>
            <p:ph type="sldImg"/>
          </p:nvPr>
        </p:nvSpPr>
        <p:spPr>
          <a:xfrm>
            <a:off x="217488" y="812800"/>
            <a:ext cx="7124700" cy="4008438"/>
          </a:xfrm>
          <a:prstGeom prst="rect">
            <a:avLst/>
          </a:prstGeom>
          <a:ln w="0">
            <a:noFill/>
          </a:ln>
        </p:spPr>
      </p:sp>
      <p:sp>
        <p:nvSpPr>
          <p:cNvPr id="2198"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343080" indent="-343080">
              <a:lnSpc>
                <a:spcPct val="107000"/>
              </a:lnSpc>
              <a:buClr>
                <a:srgbClr val="000000"/>
              </a:buClr>
              <a:buFont typeface="Calibri"/>
              <a:buChar char="-"/>
            </a:pPr>
            <a:r>
              <a:rPr lang="de-DE" sz="1100" b="0" strike="noStrike" spc="-1">
                <a:solidFill>
                  <a:srgbClr val="000000"/>
                </a:solidFill>
                <a:latin typeface="Calibri"/>
                <a:ea typeface="Calibri"/>
              </a:rPr>
              <a:t>Sind LLMs (Sprachmodelle) geeignet für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Nicht klar, woher Ergebnisse (aus welchen Daten) kommen</a:t>
            </a:r>
            <a:endParaRPr lang="de-DE" sz="1100" b="0" strike="noStrike" spc="-1">
              <a:solidFill>
                <a:srgbClr val="000000"/>
              </a:solidFill>
              <a:latin typeface="Calibri"/>
            </a:endParaRPr>
          </a:p>
          <a:p>
            <a:pPr marL="743040" lvl="1" indent="-285840">
              <a:lnSpc>
                <a:spcPct val="107000"/>
              </a:lnSpc>
              <a:spcAft>
                <a:spcPts val="799"/>
              </a:spcAft>
              <a:buClr>
                <a:srgbClr val="000000"/>
              </a:buClr>
              <a:buFont typeface="Courier New"/>
              <a:buChar char="o"/>
            </a:pPr>
            <a:r>
              <a:rPr lang="de-DE" sz="1100" b="0" strike="noStrike" spc="-1">
                <a:solidFill>
                  <a:srgbClr val="000000"/>
                </a:solidFill>
                <a:latin typeface="Calibri"/>
                <a:ea typeface="Calibri"/>
              </a:rPr>
              <a:t>Immer Ergebnisausgabe, auch, wenn nicht sinnvoll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man kann nicht davon ausgehen, dass Output sinnvoll/korrekt ist</a:t>
            </a:r>
            <a:endParaRPr lang="de-DE" sz="1100" b="0" strike="noStrike" spc="-1">
              <a:solidFill>
                <a:srgbClr val="000000"/>
              </a:solidFill>
              <a:latin typeface="Calibri"/>
            </a:endParaRPr>
          </a:p>
          <a:p>
            <a:pPr marL="343080" indent="-343080">
              <a:lnSpc>
                <a:spcPct val="107000"/>
              </a:lnSpc>
              <a:buClr>
                <a:srgbClr val="000000"/>
              </a:buClr>
              <a:buFont typeface="Calibri"/>
              <a:buChar char="-"/>
            </a:pPr>
            <a:r>
              <a:rPr lang="de-DE" sz="1100" b="0" strike="noStrike" spc="-1">
                <a:solidFill>
                  <a:srgbClr val="000000"/>
                </a:solidFill>
                <a:latin typeface="Calibri"/>
                <a:ea typeface="Calibri"/>
              </a:rPr>
              <a:t>Wofür sind LLMs sinnvoll?</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Ideensammlung bei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Aber: keine Garantie auf Wahrheit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Ausgaben sind nicht verlässlich bezüglich ihres Wahrheitsgehalt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gilt es immer zu prüfen, siehe Bsp. F15 ff)</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F20: pro: Ausgabe von Keywords für Recherche (durch ChatGPT)</a:t>
            </a:r>
            <a:endParaRPr lang="de-DE" sz="1100" b="0" strike="noStrike" spc="-1">
              <a:solidFill>
                <a:srgbClr val="000000"/>
              </a:solidFill>
              <a:latin typeface="Calibri"/>
            </a:endParaRPr>
          </a:p>
          <a:p>
            <a:pPr marL="343080" indent="-343080">
              <a:lnSpc>
                <a:spcPct val="107000"/>
              </a:lnSpc>
              <a:spcAft>
                <a:spcPts val="799"/>
              </a:spcAft>
              <a:buClr>
                <a:srgbClr val="000000"/>
              </a:buClr>
              <a:buFont typeface="Calibri"/>
              <a:buChar char="-"/>
            </a:pPr>
            <a:r>
              <a:rPr lang="de-DE" sz="1100" b="0" strike="noStrike" spc="-1">
                <a:solidFill>
                  <a:srgbClr val="000000"/>
                </a:solidFill>
                <a:latin typeface="Calibri"/>
                <a:ea typeface="Calibri"/>
              </a:rPr>
              <a:t>F11 Kasten 1 letzter Punkt: es wird nur im Bereich gesucht, nicht von außen drauf geguckt, also nicht fachübergreifend recherchiert (vom LLM)</a:t>
            </a:r>
            <a:endParaRPr lang="de-DE" sz="1100" b="0" strike="noStrike" spc="-1">
              <a:solidFill>
                <a:srgbClr val="000000"/>
              </a:solidFill>
              <a:latin typeface="Calibri"/>
            </a:endParaRPr>
          </a:p>
        </p:txBody>
      </p:sp>
      <p:sp>
        <p:nvSpPr>
          <p:cNvPr id="2199" name="PlaceHolder 3"/>
          <p:cNvSpPr>
            <a:spLocks noGrp="1"/>
          </p:cNvSpPr>
          <p:nvPr>
            <p:ph type="sldNum" idx="8"/>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DE61B28D-6B80-4968-A53A-2300CD925906}" type="slidenum">
              <a:rPr lang="de-DE" sz="1400" b="0" strike="noStrike" spc="-1">
                <a:solidFill>
                  <a:srgbClr val="000000"/>
                </a:solidFill>
                <a:latin typeface="Calibri"/>
              </a:rPr>
              <a:t>6</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3915716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7" name="PlaceHolder 1"/>
          <p:cNvSpPr>
            <a:spLocks noGrp="1" noRot="1" noChangeAspect="1"/>
          </p:cNvSpPr>
          <p:nvPr>
            <p:ph type="sldImg"/>
          </p:nvPr>
        </p:nvSpPr>
        <p:spPr>
          <a:xfrm>
            <a:off x="217488" y="812800"/>
            <a:ext cx="7124700" cy="4008438"/>
          </a:xfrm>
          <a:prstGeom prst="rect">
            <a:avLst/>
          </a:prstGeom>
          <a:ln w="0">
            <a:noFill/>
          </a:ln>
        </p:spPr>
      </p:sp>
      <p:sp>
        <p:nvSpPr>
          <p:cNvPr id="2198"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343080" indent="-343080">
              <a:lnSpc>
                <a:spcPct val="107000"/>
              </a:lnSpc>
              <a:buClr>
                <a:srgbClr val="000000"/>
              </a:buClr>
              <a:buFont typeface="Calibri"/>
              <a:buChar char="-"/>
            </a:pPr>
            <a:r>
              <a:rPr lang="de-DE" sz="1100" b="0" strike="noStrike" spc="-1">
                <a:solidFill>
                  <a:srgbClr val="000000"/>
                </a:solidFill>
                <a:latin typeface="Calibri"/>
                <a:ea typeface="Calibri"/>
              </a:rPr>
              <a:t>Sind LLMs (Sprachmodelle) geeignet für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Nicht klar, woher Ergebnisse (aus welchen Daten) kommen</a:t>
            </a:r>
            <a:endParaRPr lang="de-DE" sz="1100" b="0" strike="noStrike" spc="-1">
              <a:solidFill>
                <a:srgbClr val="000000"/>
              </a:solidFill>
              <a:latin typeface="Calibri"/>
            </a:endParaRPr>
          </a:p>
          <a:p>
            <a:pPr marL="743040" lvl="1" indent="-285840">
              <a:lnSpc>
                <a:spcPct val="107000"/>
              </a:lnSpc>
              <a:spcAft>
                <a:spcPts val="799"/>
              </a:spcAft>
              <a:buClr>
                <a:srgbClr val="000000"/>
              </a:buClr>
              <a:buFont typeface="Courier New"/>
              <a:buChar char="o"/>
            </a:pPr>
            <a:r>
              <a:rPr lang="de-DE" sz="1100" b="0" strike="noStrike" spc="-1">
                <a:solidFill>
                  <a:srgbClr val="000000"/>
                </a:solidFill>
                <a:latin typeface="Calibri"/>
                <a:ea typeface="Calibri"/>
              </a:rPr>
              <a:t>Immer Ergebnisausgabe, auch, wenn nicht sinnvoll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man kann nicht davon ausgehen, dass Output sinnvoll/korrekt ist</a:t>
            </a:r>
            <a:endParaRPr lang="de-DE" sz="1100" b="0" strike="noStrike" spc="-1">
              <a:solidFill>
                <a:srgbClr val="000000"/>
              </a:solidFill>
              <a:latin typeface="Calibri"/>
            </a:endParaRPr>
          </a:p>
          <a:p>
            <a:pPr marL="343080" indent="-343080">
              <a:lnSpc>
                <a:spcPct val="107000"/>
              </a:lnSpc>
              <a:buClr>
                <a:srgbClr val="000000"/>
              </a:buClr>
              <a:buFont typeface="Calibri"/>
              <a:buChar char="-"/>
            </a:pPr>
            <a:r>
              <a:rPr lang="de-DE" sz="1100" b="0" strike="noStrike" spc="-1">
                <a:solidFill>
                  <a:srgbClr val="000000"/>
                </a:solidFill>
                <a:latin typeface="Calibri"/>
                <a:ea typeface="Calibri"/>
              </a:rPr>
              <a:t>Wofür sind LLMs sinnvoll?</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Ideensammlung bei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Aber: keine Garantie auf Wahrheit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Ausgaben sind nicht verlässlich bezüglich ihres Wahrheitsgehalt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gilt es immer zu prüfen, siehe Bsp. F15 ff)</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F20: pro: Ausgabe von Keywords für Recherche (durch ChatGPT)</a:t>
            </a:r>
            <a:endParaRPr lang="de-DE" sz="1100" b="0" strike="noStrike" spc="-1">
              <a:solidFill>
                <a:srgbClr val="000000"/>
              </a:solidFill>
              <a:latin typeface="Calibri"/>
            </a:endParaRPr>
          </a:p>
          <a:p>
            <a:pPr marL="343080" indent="-343080">
              <a:lnSpc>
                <a:spcPct val="107000"/>
              </a:lnSpc>
              <a:spcAft>
                <a:spcPts val="799"/>
              </a:spcAft>
              <a:buClr>
                <a:srgbClr val="000000"/>
              </a:buClr>
              <a:buFont typeface="Calibri"/>
              <a:buChar char="-"/>
            </a:pPr>
            <a:r>
              <a:rPr lang="de-DE" sz="1100" b="0" strike="noStrike" spc="-1">
                <a:solidFill>
                  <a:srgbClr val="000000"/>
                </a:solidFill>
                <a:latin typeface="Calibri"/>
                <a:ea typeface="Calibri"/>
              </a:rPr>
              <a:t>F11 Kasten 1 letzter Punkt: es wird nur im Bereich gesucht, nicht von außen drauf geguckt, also nicht fachübergreifend recherchiert (vom LLM)</a:t>
            </a:r>
            <a:endParaRPr lang="de-DE" sz="1100" b="0" strike="noStrike" spc="-1">
              <a:solidFill>
                <a:srgbClr val="000000"/>
              </a:solidFill>
              <a:latin typeface="Calibri"/>
            </a:endParaRPr>
          </a:p>
        </p:txBody>
      </p:sp>
      <p:sp>
        <p:nvSpPr>
          <p:cNvPr id="2199" name="PlaceHolder 3"/>
          <p:cNvSpPr>
            <a:spLocks noGrp="1"/>
          </p:cNvSpPr>
          <p:nvPr>
            <p:ph type="sldNum" idx="8"/>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DE61B28D-6B80-4968-A53A-2300CD925906}" type="slidenum">
              <a:rPr lang="de-DE" sz="1400" b="0" strike="noStrike" spc="-1">
                <a:solidFill>
                  <a:srgbClr val="000000"/>
                </a:solidFill>
                <a:latin typeface="Calibri"/>
              </a:rPr>
              <a:t>7</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1448396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7" name="PlaceHolder 1"/>
          <p:cNvSpPr>
            <a:spLocks noGrp="1" noRot="1" noChangeAspect="1"/>
          </p:cNvSpPr>
          <p:nvPr>
            <p:ph type="sldImg"/>
          </p:nvPr>
        </p:nvSpPr>
        <p:spPr>
          <a:xfrm>
            <a:off x="217488" y="812800"/>
            <a:ext cx="7124700" cy="4008438"/>
          </a:xfrm>
          <a:prstGeom prst="rect">
            <a:avLst/>
          </a:prstGeom>
          <a:ln w="0">
            <a:noFill/>
          </a:ln>
        </p:spPr>
      </p:sp>
      <p:sp>
        <p:nvSpPr>
          <p:cNvPr id="2198"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343080" indent="-343080">
              <a:lnSpc>
                <a:spcPct val="107000"/>
              </a:lnSpc>
              <a:buClr>
                <a:srgbClr val="000000"/>
              </a:buClr>
              <a:buFont typeface="Calibri"/>
              <a:buChar char="-"/>
            </a:pPr>
            <a:r>
              <a:rPr lang="de-DE" sz="1100" b="0" strike="noStrike" spc="-1">
                <a:solidFill>
                  <a:srgbClr val="000000"/>
                </a:solidFill>
                <a:latin typeface="Calibri"/>
                <a:ea typeface="Calibri"/>
              </a:rPr>
              <a:t>Sind LLMs (Sprachmodelle) geeignet für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Nicht klar, woher Ergebnisse (aus welchen Daten) kommen</a:t>
            </a:r>
            <a:endParaRPr lang="de-DE" sz="1100" b="0" strike="noStrike" spc="-1">
              <a:solidFill>
                <a:srgbClr val="000000"/>
              </a:solidFill>
              <a:latin typeface="Calibri"/>
            </a:endParaRPr>
          </a:p>
          <a:p>
            <a:pPr marL="743040" lvl="1" indent="-285840">
              <a:lnSpc>
                <a:spcPct val="107000"/>
              </a:lnSpc>
              <a:spcAft>
                <a:spcPts val="799"/>
              </a:spcAft>
              <a:buClr>
                <a:srgbClr val="000000"/>
              </a:buClr>
              <a:buFont typeface="Courier New"/>
              <a:buChar char="o"/>
            </a:pPr>
            <a:r>
              <a:rPr lang="de-DE" sz="1100" b="0" strike="noStrike" spc="-1">
                <a:solidFill>
                  <a:srgbClr val="000000"/>
                </a:solidFill>
                <a:latin typeface="Calibri"/>
                <a:ea typeface="Calibri"/>
              </a:rPr>
              <a:t>Immer Ergebnisausgabe, auch, wenn nicht sinnvoll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man kann nicht davon ausgehen, dass Output sinnvoll/korrekt ist</a:t>
            </a:r>
            <a:endParaRPr lang="de-DE" sz="1100" b="0" strike="noStrike" spc="-1">
              <a:solidFill>
                <a:srgbClr val="000000"/>
              </a:solidFill>
              <a:latin typeface="Calibri"/>
            </a:endParaRPr>
          </a:p>
          <a:p>
            <a:pPr marL="343080" indent="-343080">
              <a:lnSpc>
                <a:spcPct val="107000"/>
              </a:lnSpc>
              <a:buClr>
                <a:srgbClr val="000000"/>
              </a:buClr>
              <a:buFont typeface="Calibri"/>
              <a:buChar char="-"/>
            </a:pPr>
            <a:r>
              <a:rPr lang="de-DE" sz="1100" b="0" strike="noStrike" spc="-1">
                <a:solidFill>
                  <a:srgbClr val="000000"/>
                </a:solidFill>
                <a:latin typeface="Calibri"/>
                <a:ea typeface="Calibri"/>
              </a:rPr>
              <a:t>Wofür sind LLMs sinnvoll?</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Ideensammlung bei Recherche</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Aber: keine Garantie auf Wahrheit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Ausgaben sind nicht verlässlich bezüglich ihres Wahrheitsgehalt </a:t>
            </a:r>
            <a:r>
              <a:rPr lang="de-DE" sz="1100" b="0" strike="noStrike" spc="-1">
                <a:solidFill>
                  <a:srgbClr val="000000"/>
                </a:solidFill>
                <a:latin typeface="Wingdings"/>
                <a:ea typeface="Calibri"/>
              </a:rPr>
              <a:t></a:t>
            </a:r>
            <a:r>
              <a:rPr lang="de-DE" sz="1100" b="0" strike="noStrike" spc="-1">
                <a:solidFill>
                  <a:srgbClr val="000000"/>
                </a:solidFill>
                <a:latin typeface="Calibri"/>
                <a:ea typeface="Calibri"/>
              </a:rPr>
              <a:t> gilt es immer zu prüfen, siehe Bsp. F15 ff)</a:t>
            </a:r>
            <a:endParaRPr lang="de-DE" sz="1100" b="0" strike="noStrike" spc="-1">
              <a:solidFill>
                <a:srgbClr val="000000"/>
              </a:solidFill>
              <a:latin typeface="Calibri"/>
            </a:endParaRPr>
          </a:p>
          <a:p>
            <a:pPr marL="743040" lvl="1" indent="-285840">
              <a:lnSpc>
                <a:spcPct val="107000"/>
              </a:lnSpc>
              <a:buClr>
                <a:srgbClr val="000000"/>
              </a:buClr>
              <a:buFont typeface="Courier New"/>
              <a:buChar char="o"/>
            </a:pPr>
            <a:r>
              <a:rPr lang="de-DE" sz="1100" b="0" strike="noStrike" spc="-1">
                <a:solidFill>
                  <a:srgbClr val="000000"/>
                </a:solidFill>
                <a:latin typeface="Calibri"/>
                <a:ea typeface="Calibri"/>
              </a:rPr>
              <a:t>F20: pro: Ausgabe von Keywords für Recherche (durch ChatGPT)</a:t>
            </a:r>
            <a:endParaRPr lang="de-DE" sz="1100" b="0" strike="noStrike" spc="-1">
              <a:solidFill>
                <a:srgbClr val="000000"/>
              </a:solidFill>
              <a:latin typeface="Calibri"/>
            </a:endParaRPr>
          </a:p>
          <a:p>
            <a:pPr marL="343080" indent="-343080">
              <a:lnSpc>
                <a:spcPct val="107000"/>
              </a:lnSpc>
              <a:spcAft>
                <a:spcPts val="799"/>
              </a:spcAft>
              <a:buClr>
                <a:srgbClr val="000000"/>
              </a:buClr>
              <a:buFont typeface="Calibri"/>
              <a:buChar char="-"/>
            </a:pPr>
            <a:r>
              <a:rPr lang="de-DE" sz="1100" b="0" strike="noStrike" spc="-1">
                <a:solidFill>
                  <a:srgbClr val="000000"/>
                </a:solidFill>
                <a:latin typeface="Calibri"/>
                <a:ea typeface="Calibri"/>
              </a:rPr>
              <a:t>F11 Kasten 1 letzter Punkt: es wird nur im Bereich gesucht, nicht von außen drauf geguckt, also nicht fachübergreifend recherchiert (vom LLM)</a:t>
            </a:r>
            <a:endParaRPr lang="de-DE" sz="1100" b="0" strike="noStrike" spc="-1">
              <a:solidFill>
                <a:srgbClr val="000000"/>
              </a:solidFill>
              <a:latin typeface="Calibri"/>
            </a:endParaRPr>
          </a:p>
        </p:txBody>
      </p:sp>
      <p:sp>
        <p:nvSpPr>
          <p:cNvPr id="2199" name="PlaceHolder 3"/>
          <p:cNvSpPr>
            <a:spLocks noGrp="1"/>
          </p:cNvSpPr>
          <p:nvPr>
            <p:ph type="sldNum" idx="8"/>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DE61B28D-6B80-4968-A53A-2300CD925906}" type="slidenum">
              <a:rPr lang="de-DE" sz="1400" b="0" strike="noStrike" spc="-1">
                <a:solidFill>
                  <a:srgbClr val="000000"/>
                </a:solidFill>
                <a:latin typeface="Calibri"/>
              </a:rPr>
              <a:t>11</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1105358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4" name="PlaceHolder 1"/>
          <p:cNvSpPr>
            <a:spLocks noGrp="1" noRot="1" noChangeAspect="1"/>
          </p:cNvSpPr>
          <p:nvPr>
            <p:ph type="sldImg"/>
          </p:nvPr>
        </p:nvSpPr>
        <p:spPr>
          <a:xfrm>
            <a:off x="217488" y="812800"/>
            <a:ext cx="7124700" cy="4008438"/>
          </a:xfrm>
          <a:prstGeom prst="rect">
            <a:avLst/>
          </a:prstGeom>
          <a:ln w="0">
            <a:noFill/>
          </a:ln>
        </p:spPr>
      </p:sp>
      <p:sp>
        <p:nvSpPr>
          <p:cNvPr id="2195" name="PlaceHolder 2"/>
          <p:cNvSpPr>
            <a:spLocks noGrp="1"/>
          </p:cNvSpPr>
          <p:nvPr>
            <p:ph type="body"/>
          </p:nvPr>
        </p:nvSpPr>
        <p:spPr>
          <a:xfrm>
            <a:off x="756000" y="5078520"/>
            <a:ext cx="6046920" cy="4810320"/>
          </a:xfrm>
          <a:prstGeom prst="rect">
            <a:avLst/>
          </a:prstGeom>
          <a:noFill/>
          <a:ln w="0">
            <a:noFill/>
          </a:ln>
        </p:spPr>
        <p:txBody>
          <a:bodyPr lIns="0" tIns="0" rIns="0" bIns="0" anchor="t">
            <a:noAutofit/>
          </a:bodyPr>
          <a:lstStyle/>
          <a:p>
            <a:pPr marL="285840" indent="-285840">
              <a:lnSpc>
                <a:spcPct val="107000"/>
              </a:lnSpc>
              <a:buClr>
                <a:srgbClr val="000000"/>
              </a:buClr>
              <a:buFont typeface="Symbol"/>
              <a:buChar char="-"/>
            </a:pPr>
            <a:r>
              <a:rPr lang="de-DE" sz="1800" b="0" strike="noStrike" spc="-1">
                <a:solidFill>
                  <a:srgbClr val="000000"/>
                </a:solidFill>
                <a:latin typeface="+mn-lt"/>
                <a:ea typeface="Calibri"/>
              </a:rPr>
              <a:t>Klar, präzise, keine Schachtelsätze</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Kontext bereitstellen</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Erwartungsanweisungen geben</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Komplette Sätze nutzen</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Direkte Fragen stellen, präzise sagen/fragen, was man will</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Komplexe Fragen in einfache Fragen runterbrechen (sonst halluziniert Modell in Subfragen </a:t>
            </a:r>
            <a:r>
              <a:rPr lang="de-DE" sz="1800" b="0" strike="noStrike" spc="-1">
                <a:solidFill>
                  <a:srgbClr val="000000"/>
                </a:solidFill>
                <a:latin typeface="Wingdings"/>
                <a:ea typeface="Calibri"/>
              </a:rPr>
              <a:t></a:t>
            </a:r>
            <a:r>
              <a:rPr lang="de-DE" sz="1800" b="0" strike="noStrike" spc="-1">
                <a:solidFill>
                  <a:srgbClr val="000000"/>
                </a:solidFill>
                <a:latin typeface="+mn-lt"/>
                <a:ea typeface="Calibri"/>
              </a:rPr>
              <a:t> Auswirkungen auf Antworten)</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Modell nicht anschreien, einfache Ausdrücke benutzen, nicht unfreundlich sein</a:t>
            </a:r>
            <a:endParaRPr lang="de-DE" sz="1800" b="0" strike="noStrike" spc="-1">
              <a:solidFill>
                <a:srgbClr val="000000"/>
              </a:solidFill>
              <a:latin typeface="Calibri"/>
            </a:endParaRPr>
          </a:p>
          <a:p>
            <a:pPr marL="285840" indent="-285840">
              <a:lnSpc>
                <a:spcPct val="107000"/>
              </a:lnSpc>
              <a:buClr>
                <a:srgbClr val="000000"/>
              </a:buClr>
              <a:buFont typeface="Symbol"/>
              <a:buChar char="-"/>
            </a:pPr>
            <a:r>
              <a:rPr lang="de-DE" sz="1800" b="0" strike="noStrike" spc="-1">
                <a:solidFill>
                  <a:srgbClr val="000000"/>
                </a:solidFill>
                <a:latin typeface="+mn-lt"/>
                <a:ea typeface="Calibri"/>
              </a:rPr>
              <a:t>Ausgabe limitieren (um zu lange Ausgaben zu vermeiden (die teilweise zu großen Anteilen mit wenig Inhalt gefüllt sind))</a:t>
            </a:r>
            <a:endParaRPr lang="de-DE" sz="1800" b="0" strike="noStrike" spc="-1">
              <a:solidFill>
                <a:srgbClr val="000000"/>
              </a:solidFill>
              <a:latin typeface="Calibri"/>
            </a:endParaRPr>
          </a:p>
          <a:p>
            <a:pPr marL="285840" indent="-285840">
              <a:lnSpc>
                <a:spcPct val="107000"/>
              </a:lnSpc>
              <a:spcAft>
                <a:spcPts val="799"/>
              </a:spcAft>
              <a:buClr>
                <a:srgbClr val="000000"/>
              </a:buClr>
              <a:buFont typeface="Symbol"/>
              <a:buChar char="-"/>
            </a:pPr>
            <a:r>
              <a:rPr lang="de-DE" sz="1800" b="0" strike="noStrike" spc="-1">
                <a:solidFill>
                  <a:srgbClr val="000000"/>
                </a:solidFill>
                <a:latin typeface="+mn-lt"/>
                <a:ea typeface="Calibri"/>
              </a:rPr>
              <a:t>Keywords verwenden, um möglichst spezifisch dahin zu kommen, wo man hin will</a:t>
            </a:r>
            <a:endParaRPr lang="de-DE" sz="1800" b="0" strike="noStrike" spc="-1">
              <a:solidFill>
                <a:srgbClr val="000000"/>
              </a:solidFill>
              <a:latin typeface="Calibri"/>
            </a:endParaRPr>
          </a:p>
          <a:p>
            <a:pPr indent="0">
              <a:lnSpc>
                <a:spcPct val="100000"/>
              </a:lnSpc>
              <a:buNone/>
              <a:tabLst>
                <a:tab pos="0" algn="l"/>
              </a:tabLst>
            </a:pPr>
            <a:endParaRPr lang="de-DE" sz="1800" b="0" strike="noStrike" spc="-1">
              <a:solidFill>
                <a:srgbClr val="000000"/>
              </a:solidFill>
              <a:latin typeface="Calibri"/>
            </a:endParaRPr>
          </a:p>
        </p:txBody>
      </p:sp>
      <p:sp>
        <p:nvSpPr>
          <p:cNvPr id="2196" name="PlaceHolder 3"/>
          <p:cNvSpPr>
            <a:spLocks noGrp="1"/>
          </p:cNvSpPr>
          <p:nvPr>
            <p:ph type="sldNum" idx="7"/>
          </p:nvPr>
        </p:nvSpPr>
        <p:spPr>
          <a:xfrm>
            <a:off x="4278960" y="10157400"/>
            <a:ext cx="3279960" cy="533520"/>
          </a:xfrm>
          <a:prstGeom prst="rect">
            <a:avLst/>
          </a:prstGeom>
          <a:noFill/>
          <a:ln w="0">
            <a:noFill/>
          </a:ln>
        </p:spPr>
        <p:txBody>
          <a:bodyPr lIns="0" tIns="0" rIns="0" bIns="0" anchor="b">
            <a:noAutofit/>
          </a:bodyPr>
          <a:lstStyle>
            <a:lvl1pPr indent="0" algn="r">
              <a:lnSpc>
                <a:spcPct val="100000"/>
              </a:lnSpc>
              <a:buNone/>
              <a:tabLst>
                <a:tab pos="0" algn="l"/>
              </a:tabLst>
              <a:defRPr lang="de-DE" sz="1400" b="0" strike="noStrike" spc="-1">
                <a:solidFill>
                  <a:srgbClr val="000000"/>
                </a:solidFill>
                <a:latin typeface="Calibri"/>
              </a:defRPr>
            </a:lvl1pPr>
          </a:lstStyle>
          <a:p>
            <a:pPr indent="0" algn="r">
              <a:lnSpc>
                <a:spcPct val="100000"/>
              </a:lnSpc>
              <a:buNone/>
              <a:tabLst>
                <a:tab pos="0" algn="l"/>
              </a:tabLst>
            </a:pPr>
            <a:fld id="{2D2E8F77-B20D-4322-AE2F-0B78168091F6}" type="slidenum">
              <a:rPr lang="de-DE" sz="1400" b="0" strike="noStrike" spc="-1">
                <a:solidFill>
                  <a:srgbClr val="000000"/>
                </a:solidFill>
                <a:latin typeface="Calibri"/>
              </a:rPr>
              <a:t>13</a:t>
            </a:fld>
            <a:endParaRPr lang="de-DE" sz="14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0" y="812800"/>
            <a:ext cx="0" cy="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idx="3"/>
          </p:nvPr>
        </p:nvSpPr>
        <p:spPr/>
        <p:txBody>
          <a:bodyPr/>
          <a:lstStyle/>
          <a:p>
            <a:pPr indent="0" algn="r">
              <a:buNone/>
            </a:pPr>
            <a:fld id="{B38EAFFB-17B3-4FD5-8F35-9E80C039AE0B}" type="slidenum">
              <a:rPr lang="de-DE" sz="1400" b="0" strike="noStrike" spc="-1" smtClean="0">
                <a:solidFill>
                  <a:srgbClr val="000000"/>
                </a:solidFill>
                <a:latin typeface="Calibri"/>
              </a:rPr>
              <a:t>15</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3646344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259B3-17B5-51B3-E5ED-BCE30238D75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2D28E0E-3182-3171-333A-B80C656CF102}"/>
              </a:ext>
            </a:extLst>
          </p:cNvPr>
          <p:cNvSpPr>
            <a:spLocks noGrp="1" noRot="1" noChangeAspect="1"/>
          </p:cNvSpPr>
          <p:nvPr>
            <p:ph type="sldImg"/>
          </p:nvPr>
        </p:nvSpPr>
        <p:spPr>
          <a:xfrm>
            <a:off x="0" y="812800"/>
            <a:ext cx="0" cy="0"/>
          </a:xfrm>
        </p:spPr>
      </p:sp>
      <p:sp>
        <p:nvSpPr>
          <p:cNvPr id="3" name="Notizenplatzhalter 2">
            <a:extLst>
              <a:ext uri="{FF2B5EF4-FFF2-40B4-BE49-F238E27FC236}">
                <a16:creationId xmlns:a16="http://schemas.microsoft.com/office/drawing/2014/main" id="{325B5CB0-300B-D85F-163C-3918A98EB561}"/>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3B1D28BF-4629-375F-6848-9E5EB07824BC}"/>
              </a:ext>
            </a:extLst>
          </p:cNvPr>
          <p:cNvSpPr>
            <a:spLocks noGrp="1"/>
          </p:cNvSpPr>
          <p:nvPr>
            <p:ph type="sldNum" idx="3"/>
          </p:nvPr>
        </p:nvSpPr>
        <p:spPr/>
        <p:txBody>
          <a:bodyPr/>
          <a:lstStyle/>
          <a:p>
            <a:pPr indent="0" algn="r">
              <a:buNone/>
            </a:pPr>
            <a:fld id="{B38EAFFB-17B3-4FD5-8F35-9E80C039AE0B}" type="slidenum">
              <a:rPr lang="de-DE" sz="1400" b="0" strike="noStrike" spc="-1" smtClean="0">
                <a:solidFill>
                  <a:srgbClr val="000000"/>
                </a:solidFill>
                <a:latin typeface="Calibri"/>
              </a:rPr>
              <a:t>16</a:t>
            </a:fld>
            <a:endParaRPr lang="de-DE" sz="1400" b="0" strike="noStrike" spc="-1">
              <a:solidFill>
                <a:srgbClr val="000000"/>
              </a:solidFill>
              <a:latin typeface="Calibri"/>
            </a:endParaRPr>
          </a:p>
        </p:txBody>
      </p:sp>
    </p:spTree>
    <p:extLst>
      <p:ext uri="{BB962C8B-B14F-4D97-AF65-F5344CB8AC3E}">
        <p14:creationId xmlns:p14="http://schemas.microsoft.com/office/powerpoint/2010/main" val="2407982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30"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31"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3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3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3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36"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38"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39"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40"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41"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42"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43"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11"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solidFill>
                <a:srgbClr val="000000"/>
              </a:solidFill>
              <a:latin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1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1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1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1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18"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solidFill>
                <a:srgbClr val="000000"/>
              </a:solidFill>
              <a:latin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1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2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2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2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9"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solidFill>
                <a:srgbClr val="000000"/>
              </a:solidFill>
              <a:latin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2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2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2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26"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2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2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30"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32"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33"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3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3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3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3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38"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3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640"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41"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42"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43"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44"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645"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8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18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de-DE" sz="3200" b="0" strike="noStrike" spc="-1">
              <a:solidFill>
                <a:srgbClr val="000000"/>
              </a:solidFill>
              <a:latin typeface="Calibri"/>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8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19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9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19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19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9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1"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95"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solidFill>
                <a:srgbClr val="000000"/>
              </a:solidFill>
              <a:latin typeface="Calibri"/>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9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19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19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19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20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20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0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0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20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20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0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0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20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20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21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1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217"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8"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19"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20"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21"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222"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de-DE" sz="3200" b="0" strike="noStrike" spc="-1">
              <a:solidFill>
                <a:srgbClr val="000000"/>
              </a:solid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1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1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2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2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2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24"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de-DE" sz="4400" b="0" strike="noStrike" spc="-1">
              <a:solidFill>
                <a:srgbClr val="000000"/>
              </a:solidFill>
              <a:latin typeface="Calibri"/>
            </a:endParaRPr>
          </a:p>
        </p:txBody>
      </p:sp>
      <p:sp>
        <p:nvSpPr>
          <p:cNvPr id="2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2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
        <p:nvSpPr>
          <p:cNvPr id="28"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de-DE" sz="32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4.png"/><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Textfeld 3" hidden="1"/>
          <p:cNvSpPr/>
          <p:nvPr/>
        </p:nvSpPr>
        <p:spPr>
          <a:xfrm>
            <a:off x="2477880" y="6321240"/>
            <a:ext cx="4481640" cy="364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r>
              <a:rPr lang="de-DE" sz="800" b="0" strike="noStrike" spc="-1">
                <a:solidFill>
                  <a:schemeClr val="dk2"/>
                </a:solidFill>
                <a:latin typeface="Open Sans"/>
              </a:rPr>
              <a:t>Vorlesung Wissenschaftliches Arbeiten in den Geowissenschaften</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Institut für Geographie / Jasmin Bimüller, Barbara Hoffmann, Philipp Janke</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WiSe 2023/24 // 16.10.2023</a:t>
            </a:r>
            <a:endParaRPr lang="de-DE" sz="800" b="0" strike="noStrike" spc="-1">
              <a:solidFill>
                <a:srgbClr val="000000"/>
              </a:solidFill>
              <a:latin typeface="Calibri"/>
            </a:endParaRPr>
          </a:p>
        </p:txBody>
      </p:sp>
      <p:cxnSp>
        <p:nvCxnSpPr>
          <p:cNvPr id="9" name="Gerade Verbindung 14"/>
          <p:cNvCxnSpPr/>
          <p:nvPr/>
        </p:nvCxnSpPr>
        <p:spPr>
          <a:xfrm>
            <a:off x="0" y="6122880"/>
            <a:ext cx="12195000" cy="3240"/>
          </a:xfrm>
          <a:prstGeom prst="straightConnector1">
            <a:avLst/>
          </a:prstGeom>
          <a:ln w="12700">
            <a:solidFill>
              <a:srgbClr val="A6A6A6"/>
            </a:solidFill>
            <a:round/>
          </a:ln>
        </p:spPr>
      </p:cxnSp>
      <p:sp>
        <p:nvSpPr>
          <p:cNvPr id="2" name="Textfeld 11" hidden="1"/>
          <p:cNvSpPr/>
          <p:nvPr/>
        </p:nvSpPr>
        <p:spPr>
          <a:xfrm>
            <a:off x="715788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br>
              <a:rPr sz="800"/>
            </a:br>
            <a:r>
              <a:rPr lang="de-DE" sz="800" b="0" strike="noStrike" spc="-1">
                <a:solidFill>
                  <a:schemeClr val="dk2"/>
                </a:solidFill>
                <a:latin typeface="Open Sans"/>
                <a:ea typeface="Open Sans"/>
              </a:rPr>
              <a:t>Folie </a:t>
            </a:r>
            <a:fld id="{21D050A6-27CB-466D-BC3F-B1EC39546B2C}" type="slidenum">
              <a:rPr lang="de-DE" sz="800" b="0" strike="noStrike" spc="-1">
                <a:solidFill>
                  <a:schemeClr val="dk2"/>
                </a:solidFill>
                <a:latin typeface="Open Sans"/>
                <a:ea typeface="Open Sans"/>
              </a:rPr>
              <a:t>‹Nr.›</a:t>
            </a:fld>
            <a:endParaRPr lang="de-DE" sz="800" b="0" strike="noStrike" spc="-1">
              <a:solidFill>
                <a:srgbClr val="000000"/>
              </a:solidFill>
              <a:latin typeface="Calibri"/>
            </a:endParaRPr>
          </a:p>
          <a:p>
            <a:pPr defTabSz="914400">
              <a:lnSpc>
                <a:spcPct val="100000"/>
              </a:lnSpc>
              <a:tabLst>
                <a:tab pos="0" algn="l"/>
              </a:tabLst>
            </a:pPr>
            <a:endParaRPr lang="de-DE" sz="800" b="0" strike="noStrike" spc="-1">
              <a:solidFill>
                <a:srgbClr val="000000"/>
              </a:solidFill>
              <a:latin typeface="Calibri"/>
            </a:endParaRPr>
          </a:p>
        </p:txBody>
      </p:sp>
      <p:pic>
        <p:nvPicPr>
          <p:cNvPr id="3" name="Grafik 8"/>
          <p:cNvPicPr/>
          <p:nvPr/>
        </p:nvPicPr>
        <p:blipFill>
          <a:blip r:embed="rId14"/>
          <a:stretch/>
        </p:blipFill>
        <p:spPr>
          <a:xfrm>
            <a:off x="10973880" y="6336360"/>
            <a:ext cx="767160" cy="347400"/>
          </a:xfrm>
          <a:prstGeom prst="rect">
            <a:avLst/>
          </a:prstGeom>
          <a:ln w="0">
            <a:noFill/>
          </a:ln>
        </p:spPr>
      </p:pic>
      <p:pic>
        <p:nvPicPr>
          <p:cNvPr id="4" name="Grafik 9"/>
          <p:cNvPicPr/>
          <p:nvPr/>
        </p:nvPicPr>
        <p:blipFill>
          <a:blip r:embed="rId15"/>
          <a:stretch/>
        </p:blipFill>
        <p:spPr>
          <a:xfrm>
            <a:off x="506160" y="6336720"/>
            <a:ext cx="1112400" cy="321120"/>
          </a:xfrm>
          <a:prstGeom prst="rect">
            <a:avLst/>
          </a:prstGeom>
          <a:ln w="0">
            <a:noFill/>
          </a:ln>
        </p:spPr>
      </p:pic>
      <p:sp>
        <p:nvSpPr>
          <p:cNvPr id="5" name="Rechteck 12"/>
          <p:cNvSpPr/>
          <p:nvPr/>
        </p:nvSpPr>
        <p:spPr>
          <a:xfrm>
            <a:off x="0" y="1204920"/>
            <a:ext cx="12188880" cy="5649840"/>
          </a:xfrm>
          <a:prstGeom prst="rect">
            <a:avLst/>
          </a:prstGeom>
          <a:gradFill rotWithShape="0">
            <a:gsLst>
              <a:gs pos="14000">
                <a:srgbClr val="0069B4"/>
              </a:gs>
              <a:gs pos="100000">
                <a:srgbClr val="00305D"/>
              </a:gs>
            </a:gsLst>
            <a:lin ang="15000000"/>
          </a:gra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822960">
              <a:lnSpc>
                <a:spcPct val="100000"/>
              </a:lnSpc>
            </a:pPr>
            <a:endParaRPr lang="de-DE" sz="1800" b="0" strike="noStrike" spc="-1">
              <a:solidFill>
                <a:schemeClr val="lt1"/>
              </a:solidFill>
              <a:latin typeface="Open Sans"/>
            </a:endParaRPr>
          </a:p>
        </p:txBody>
      </p:sp>
      <p:pic>
        <p:nvPicPr>
          <p:cNvPr id="6" name="Grafik 8"/>
          <p:cNvPicPr/>
          <p:nvPr/>
        </p:nvPicPr>
        <p:blipFill>
          <a:blip r:embed="rId16"/>
          <a:stretch/>
        </p:blipFill>
        <p:spPr>
          <a:xfrm>
            <a:off x="10692720" y="328320"/>
            <a:ext cx="1215360" cy="551520"/>
          </a:xfrm>
          <a:prstGeom prst="rect">
            <a:avLst/>
          </a:prstGeom>
          <a:ln w="0">
            <a:noFill/>
          </a:ln>
        </p:spPr>
      </p:pic>
      <p:pic>
        <p:nvPicPr>
          <p:cNvPr id="7" name="Grafik 10"/>
          <p:cNvPicPr/>
          <p:nvPr/>
        </p:nvPicPr>
        <p:blipFill>
          <a:blip r:embed="rId17"/>
          <a:stretch/>
        </p:blipFill>
        <p:spPr>
          <a:xfrm>
            <a:off x="290160" y="349560"/>
            <a:ext cx="1761480" cy="51012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0" name="Textfeld 3" hidden="1"/>
          <p:cNvSpPr/>
          <p:nvPr/>
        </p:nvSpPr>
        <p:spPr>
          <a:xfrm>
            <a:off x="2477880" y="6321240"/>
            <a:ext cx="4481640" cy="364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r>
              <a:rPr lang="de-DE" sz="800" b="0" strike="noStrike" spc="-1">
                <a:solidFill>
                  <a:schemeClr val="dk2"/>
                </a:solidFill>
                <a:latin typeface="Open Sans"/>
              </a:rPr>
              <a:t>Vorlesung Wissenschaftliches Arbeiten in den Geowissenschaften</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Institut für Geographie / Jasmin Bimüller, Barbara Hoffmann, Philipp Janke</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WiSe 2023/24 // 16.10.2023</a:t>
            </a:r>
            <a:endParaRPr lang="de-DE" sz="800" b="0" strike="noStrike" spc="-1">
              <a:solidFill>
                <a:srgbClr val="000000"/>
              </a:solidFill>
              <a:latin typeface="Calibri"/>
            </a:endParaRPr>
          </a:p>
        </p:txBody>
      </p:sp>
      <p:cxnSp>
        <p:nvCxnSpPr>
          <p:cNvPr id="601" name="Gerade Verbindung 14"/>
          <p:cNvCxnSpPr/>
          <p:nvPr/>
        </p:nvCxnSpPr>
        <p:spPr>
          <a:xfrm>
            <a:off x="0" y="6122880"/>
            <a:ext cx="12195000" cy="3240"/>
          </a:xfrm>
          <a:prstGeom prst="straightConnector1">
            <a:avLst/>
          </a:prstGeom>
          <a:ln w="12700">
            <a:solidFill>
              <a:srgbClr val="A6A6A6"/>
            </a:solidFill>
            <a:round/>
          </a:ln>
        </p:spPr>
      </p:cxnSp>
      <p:sp>
        <p:nvSpPr>
          <p:cNvPr id="602" name="Textfeld 11" hidden="1"/>
          <p:cNvSpPr/>
          <p:nvPr/>
        </p:nvSpPr>
        <p:spPr>
          <a:xfrm>
            <a:off x="715788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br>
              <a:rPr sz="800"/>
            </a:br>
            <a:r>
              <a:rPr lang="de-DE" sz="800" b="0" strike="noStrike" spc="-1">
                <a:solidFill>
                  <a:schemeClr val="dk2"/>
                </a:solidFill>
                <a:latin typeface="Open Sans"/>
                <a:ea typeface="Open Sans"/>
              </a:rPr>
              <a:t>Folie </a:t>
            </a:r>
            <a:fld id="{D2AD40ED-6393-4F76-AF44-2E5639DF8DC0}" type="slidenum">
              <a:rPr lang="de-DE" sz="800" b="0" strike="noStrike" spc="-1">
                <a:solidFill>
                  <a:schemeClr val="dk2"/>
                </a:solidFill>
                <a:latin typeface="Open Sans"/>
                <a:ea typeface="Open Sans"/>
              </a:rPr>
              <a:t>‹Nr.›</a:t>
            </a:fld>
            <a:endParaRPr lang="de-DE" sz="800" b="0" strike="noStrike" spc="-1">
              <a:solidFill>
                <a:srgbClr val="000000"/>
              </a:solidFill>
              <a:latin typeface="Calibri"/>
            </a:endParaRPr>
          </a:p>
          <a:p>
            <a:pPr defTabSz="914400">
              <a:lnSpc>
                <a:spcPct val="100000"/>
              </a:lnSpc>
              <a:tabLst>
                <a:tab pos="0" algn="l"/>
              </a:tabLst>
            </a:pPr>
            <a:endParaRPr lang="de-DE" sz="800" b="0" strike="noStrike" spc="-1">
              <a:solidFill>
                <a:srgbClr val="000000"/>
              </a:solidFill>
              <a:latin typeface="Calibri"/>
            </a:endParaRPr>
          </a:p>
        </p:txBody>
      </p:sp>
      <p:pic>
        <p:nvPicPr>
          <p:cNvPr id="603" name="Grafik 8"/>
          <p:cNvPicPr/>
          <p:nvPr/>
        </p:nvPicPr>
        <p:blipFill>
          <a:blip r:embed="rId14"/>
          <a:stretch/>
        </p:blipFill>
        <p:spPr>
          <a:xfrm>
            <a:off x="10973880" y="6336360"/>
            <a:ext cx="767160" cy="347400"/>
          </a:xfrm>
          <a:prstGeom prst="rect">
            <a:avLst/>
          </a:prstGeom>
          <a:ln w="0">
            <a:noFill/>
          </a:ln>
        </p:spPr>
      </p:pic>
      <p:pic>
        <p:nvPicPr>
          <p:cNvPr id="604" name="Grafik 9"/>
          <p:cNvPicPr/>
          <p:nvPr/>
        </p:nvPicPr>
        <p:blipFill>
          <a:blip r:embed="rId15"/>
          <a:stretch/>
        </p:blipFill>
        <p:spPr>
          <a:xfrm>
            <a:off x="506160" y="6336720"/>
            <a:ext cx="1112400" cy="321120"/>
          </a:xfrm>
          <a:prstGeom prst="rect">
            <a:avLst/>
          </a:prstGeom>
          <a:ln w="0">
            <a:noFill/>
          </a:ln>
        </p:spPr>
      </p:pic>
      <p:sp>
        <p:nvSpPr>
          <p:cNvPr id="605" name="Rechteck 12"/>
          <p:cNvSpPr/>
          <p:nvPr/>
        </p:nvSpPr>
        <p:spPr>
          <a:xfrm>
            <a:off x="0" y="1204920"/>
            <a:ext cx="12188880" cy="5649840"/>
          </a:xfrm>
          <a:prstGeom prst="rect">
            <a:avLst/>
          </a:prstGeom>
          <a:gradFill rotWithShape="0">
            <a:gsLst>
              <a:gs pos="14000">
                <a:srgbClr val="0069B4"/>
              </a:gs>
              <a:gs pos="100000">
                <a:srgbClr val="00305D"/>
              </a:gs>
            </a:gsLst>
            <a:lin ang="15000000"/>
          </a:gra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822960">
              <a:lnSpc>
                <a:spcPct val="100000"/>
              </a:lnSpc>
            </a:pPr>
            <a:endParaRPr lang="de-DE" sz="1800" b="0" strike="noStrike" spc="-1">
              <a:solidFill>
                <a:schemeClr val="lt1"/>
              </a:solidFill>
              <a:latin typeface="Open Sans"/>
            </a:endParaRPr>
          </a:p>
        </p:txBody>
      </p:sp>
      <p:pic>
        <p:nvPicPr>
          <p:cNvPr id="606" name="Grafik 8"/>
          <p:cNvPicPr/>
          <p:nvPr/>
        </p:nvPicPr>
        <p:blipFill>
          <a:blip r:embed="rId16"/>
          <a:stretch/>
        </p:blipFill>
        <p:spPr>
          <a:xfrm>
            <a:off x="10692720" y="328320"/>
            <a:ext cx="1215360" cy="551520"/>
          </a:xfrm>
          <a:prstGeom prst="rect">
            <a:avLst/>
          </a:prstGeom>
          <a:ln w="0">
            <a:noFill/>
          </a:ln>
        </p:spPr>
      </p:pic>
      <p:pic>
        <p:nvPicPr>
          <p:cNvPr id="607" name="Grafik 10"/>
          <p:cNvPicPr/>
          <p:nvPr/>
        </p:nvPicPr>
        <p:blipFill>
          <a:blip r:embed="rId17"/>
          <a:stretch/>
        </p:blipFill>
        <p:spPr>
          <a:xfrm>
            <a:off x="290160" y="349560"/>
            <a:ext cx="1761480" cy="510120"/>
          </a:xfrm>
          <a:prstGeom prst="rect">
            <a:avLst/>
          </a:prstGeom>
          <a:ln w="0">
            <a:noFill/>
          </a:ln>
        </p:spPr>
      </p:pic>
      <p:sp>
        <p:nvSpPr>
          <p:cNvPr id="60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solidFill>
                  <a:srgbClr val="000000"/>
                </a:solidFill>
                <a:latin typeface="Calibri"/>
              </a:rPr>
              <a:t>Format des Titeltextes durch Klicken bearbeiten</a:t>
            </a:r>
          </a:p>
        </p:txBody>
      </p:sp>
      <p:sp>
        <p:nvSpPr>
          <p:cNvPr id="609"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solidFill>
                  <a:srgbClr val="000000"/>
                </a:solidFill>
                <a:latin typeface="Calibri"/>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solidFill>
                  <a:srgbClr val="000000"/>
                </a:solidFill>
                <a:latin typeface="Calibri"/>
              </a:rPr>
              <a:t>Zweite Gliederungsebene</a:t>
            </a:r>
          </a:p>
          <a:p>
            <a:pPr marL="1296000" lvl="2" indent="-288000">
              <a:spcBef>
                <a:spcPts val="850"/>
              </a:spcBef>
              <a:buClr>
                <a:srgbClr val="000000"/>
              </a:buClr>
              <a:buSzPct val="45000"/>
              <a:buFont typeface="Wingdings" charset="2"/>
              <a:buChar char=""/>
            </a:pPr>
            <a:r>
              <a:rPr lang="de-DE" sz="2400" b="0" strike="noStrike" spc="-1">
                <a:solidFill>
                  <a:srgbClr val="000000"/>
                </a:solidFill>
                <a:latin typeface="Calibri"/>
              </a:rPr>
              <a:t>Dritte Gliederungsebene</a:t>
            </a:r>
          </a:p>
          <a:p>
            <a:pPr marL="1728000" lvl="3" indent="-216000">
              <a:spcBef>
                <a:spcPts val="567"/>
              </a:spcBef>
              <a:buClr>
                <a:srgbClr val="000000"/>
              </a:buClr>
              <a:buSzPct val="75000"/>
              <a:buFont typeface="Symbol" charset="2"/>
              <a:buChar char=""/>
            </a:pPr>
            <a:r>
              <a:rPr lang="de-DE" sz="2000" b="0" strike="noStrike" spc="-1">
                <a:solidFill>
                  <a:srgbClr val="000000"/>
                </a:solidFill>
                <a:latin typeface="Calibri"/>
              </a:rPr>
              <a:t>Vierte Gliederungsebene</a:t>
            </a:r>
          </a:p>
          <a:p>
            <a:pPr marL="2160000" lvl="4" indent="-216000">
              <a:spcBef>
                <a:spcPts val="283"/>
              </a:spcBef>
              <a:buClr>
                <a:srgbClr val="000000"/>
              </a:buClr>
              <a:buSzPct val="45000"/>
              <a:buFont typeface="Wingdings" charset="2"/>
              <a:buChar char=""/>
            </a:pPr>
            <a:r>
              <a:rPr lang="de-DE" sz="2000" b="0" strike="noStrike" spc="-1">
                <a:solidFill>
                  <a:srgbClr val="000000"/>
                </a:solidFill>
                <a:latin typeface="Calibri"/>
              </a:rPr>
              <a:t>Fünfte Gliederungsebene</a:t>
            </a:r>
          </a:p>
          <a:p>
            <a:pPr marL="2592000" lvl="5" indent="-216000">
              <a:spcBef>
                <a:spcPts val="283"/>
              </a:spcBef>
              <a:buClr>
                <a:srgbClr val="000000"/>
              </a:buClr>
              <a:buSzPct val="45000"/>
              <a:buFont typeface="Wingdings" charset="2"/>
              <a:buChar char=""/>
            </a:pPr>
            <a:r>
              <a:rPr lang="de-DE" sz="2000" b="0" strike="noStrike" spc="-1">
                <a:solidFill>
                  <a:srgbClr val="000000"/>
                </a:solidFill>
                <a:latin typeface="Calibri"/>
              </a:rPr>
              <a:t>Sechste Gliederungsebene</a:t>
            </a:r>
          </a:p>
          <a:p>
            <a:pPr marL="3024000" lvl="6" indent="-216000">
              <a:spcBef>
                <a:spcPts val="283"/>
              </a:spcBef>
              <a:buClr>
                <a:srgbClr val="000000"/>
              </a:buClr>
              <a:buSzPct val="45000"/>
              <a:buFont typeface="Wingdings" charset="2"/>
              <a:buChar char=""/>
            </a:pPr>
            <a:r>
              <a:rPr lang="de-DE" sz="2000" b="0" strike="noStrike" spc="-1">
                <a:solidFill>
                  <a:srgbClr val="000000"/>
                </a:solidFill>
                <a:latin typeface="Calibri"/>
              </a:rPr>
              <a:t>Siebte Gliederungsebene</a:t>
            </a:r>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0" name="Textfeld 3"/>
          <p:cNvSpPr/>
          <p:nvPr/>
        </p:nvSpPr>
        <p:spPr>
          <a:xfrm>
            <a:off x="2477880" y="6316588"/>
            <a:ext cx="4481640" cy="36933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r>
              <a:rPr lang="de-DE" sz="800" b="0" strike="noStrike" spc="-1" dirty="0">
                <a:solidFill>
                  <a:schemeClr val="dk2"/>
                </a:solidFill>
                <a:latin typeface="Open Sans"/>
              </a:rPr>
              <a:t>Vorlesung Wissenschaftliches Arbeiten in den Geowissenschaften</a:t>
            </a:r>
            <a:endParaRPr lang="de-DE" sz="800" b="0" strike="noStrike" spc="-1" dirty="0">
              <a:solidFill>
                <a:srgbClr val="000000"/>
              </a:solidFill>
              <a:latin typeface="Calibri"/>
            </a:endParaRPr>
          </a:p>
          <a:p>
            <a:pPr defTabSz="822960">
              <a:lnSpc>
                <a:spcPct val="100000"/>
              </a:lnSpc>
              <a:tabLst>
                <a:tab pos="0" algn="l"/>
              </a:tabLst>
            </a:pPr>
            <a:r>
              <a:rPr lang="de-DE" sz="800" b="0" strike="noStrike" spc="-1" dirty="0">
                <a:solidFill>
                  <a:schemeClr val="dk2"/>
                </a:solidFill>
                <a:latin typeface="Open Sans"/>
                <a:ea typeface="Open Sans"/>
              </a:rPr>
              <a:t>Institut für Geographie / Barbara Hoffmann</a:t>
            </a:r>
          </a:p>
          <a:p>
            <a:pPr defTabSz="822960">
              <a:lnSpc>
                <a:spcPct val="100000"/>
              </a:lnSpc>
              <a:tabLst>
                <a:tab pos="0" algn="l"/>
              </a:tabLst>
            </a:pPr>
            <a:r>
              <a:rPr lang="de-DE" sz="800" b="0" strike="noStrike" spc="-1" dirty="0" err="1">
                <a:solidFill>
                  <a:schemeClr val="dk2"/>
                </a:solidFill>
                <a:latin typeface="Open Sans"/>
                <a:ea typeface="Open Sans"/>
              </a:rPr>
              <a:t>WiSe</a:t>
            </a:r>
            <a:r>
              <a:rPr lang="de-DE" sz="800" b="0" strike="noStrike" spc="-1" dirty="0">
                <a:solidFill>
                  <a:schemeClr val="dk2"/>
                </a:solidFill>
                <a:latin typeface="Open Sans"/>
                <a:ea typeface="Open Sans"/>
              </a:rPr>
              <a:t> 2024/25</a:t>
            </a:r>
            <a:endParaRPr lang="de-DE" sz="800" b="0" strike="noStrike" spc="-1" dirty="0">
              <a:solidFill>
                <a:srgbClr val="000000"/>
              </a:solidFill>
              <a:latin typeface="Calibri"/>
            </a:endParaRPr>
          </a:p>
        </p:txBody>
      </p:sp>
      <p:cxnSp>
        <p:nvCxnSpPr>
          <p:cNvPr id="1181" name="Gerade Verbindung 14"/>
          <p:cNvCxnSpPr/>
          <p:nvPr/>
        </p:nvCxnSpPr>
        <p:spPr>
          <a:xfrm>
            <a:off x="0" y="6122880"/>
            <a:ext cx="12195000" cy="3240"/>
          </a:xfrm>
          <a:prstGeom prst="straightConnector1">
            <a:avLst/>
          </a:prstGeom>
          <a:ln w="12700">
            <a:solidFill>
              <a:srgbClr val="A6A6A6"/>
            </a:solidFill>
            <a:round/>
          </a:ln>
        </p:spPr>
      </p:cxnSp>
      <p:sp>
        <p:nvSpPr>
          <p:cNvPr id="1182" name="Textfeld 11"/>
          <p:cNvSpPr/>
          <p:nvPr/>
        </p:nvSpPr>
        <p:spPr>
          <a:xfrm>
            <a:off x="715788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br>
              <a:rPr sz="800"/>
            </a:br>
            <a:r>
              <a:rPr lang="de-DE" sz="800" b="0" strike="noStrike" spc="-1">
                <a:solidFill>
                  <a:schemeClr val="dk2"/>
                </a:solidFill>
                <a:latin typeface="Open Sans"/>
                <a:ea typeface="Open Sans"/>
              </a:rPr>
              <a:t>Folie </a:t>
            </a:r>
            <a:fld id="{6F44CD0E-7CF9-40C7-BF31-218A8F4375E5}" type="slidenum">
              <a:rPr lang="de-DE" sz="800" b="0" strike="noStrike" spc="-1">
                <a:solidFill>
                  <a:schemeClr val="dk2"/>
                </a:solidFill>
                <a:latin typeface="Open Sans"/>
                <a:ea typeface="Open Sans"/>
              </a:rPr>
              <a:t>‹Nr.›</a:t>
            </a:fld>
            <a:endParaRPr lang="de-DE" sz="800" b="0" strike="noStrike" spc="-1">
              <a:solidFill>
                <a:srgbClr val="000000"/>
              </a:solidFill>
              <a:latin typeface="Calibri"/>
            </a:endParaRPr>
          </a:p>
          <a:p>
            <a:pPr defTabSz="914400">
              <a:lnSpc>
                <a:spcPct val="100000"/>
              </a:lnSpc>
              <a:tabLst>
                <a:tab pos="0" algn="l"/>
              </a:tabLst>
            </a:pPr>
            <a:endParaRPr lang="de-DE" sz="800" b="0" strike="noStrike" spc="-1">
              <a:solidFill>
                <a:srgbClr val="000000"/>
              </a:solidFill>
              <a:latin typeface="Calibri"/>
            </a:endParaRPr>
          </a:p>
        </p:txBody>
      </p:sp>
      <p:pic>
        <p:nvPicPr>
          <p:cNvPr id="1183" name="Grafik 8"/>
          <p:cNvPicPr/>
          <p:nvPr/>
        </p:nvPicPr>
        <p:blipFill>
          <a:blip r:embed="rId14"/>
          <a:stretch/>
        </p:blipFill>
        <p:spPr>
          <a:xfrm>
            <a:off x="10973880" y="6336360"/>
            <a:ext cx="767160" cy="347400"/>
          </a:xfrm>
          <a:prstGeom prst="rect">
            <a:avLst/>
          </a:prstGeom>
          <a:ln w="0">
            <a:noFill/>
          </a:ln>
        </p:spPr>
      </p:pic>
      <p:pic>
        <p:nvPicPr>
          <p:cNvPr id="1184" name="Grafik 9"/>
          <p:cNvPicPr/>
          <p:nvPr/>
        </p:nvPicPr>
        <p:blipFill>
          <a:blip r:embed="rId15"/>
          <a:stretch/>
        </p:blipFill>
        <p:spPr>
          <a:xfrm>
            <a:off x="506160" y="6336720"/>
            <a:ext cx="1112400" cy="321120"/>
          </a:xfrm>
          <a:prstGeom prst="rect">
            <a:avLst/>
          </a:prstGeom>
          <a:ln w="0">
            <a:noFill/>
          </a:ln>
        </p:spPr>
      </p:pic>
      <p:sp>
        <p:nvSpPr>
          <p:cNvPr id="118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de-DE" sz="4400" b="0" strike="noStrike" spc="-1">
                <a:solidFill>
                  <a:srgbClr val="000000"/>
                </a:solidFill>
                <a:latin typeface="Calibri"/>
              </a:rPr>
              <a:t>Format des Titeltextes durch Klicken bearbeiten</a:t>
            </a:r>
          </a:p>
        </p:txBody>
      </p:sp>
      <p:sp>
        <p:nvSpPr>
          <p:cNvPr id="1186"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de-DE" sz="3200" b="0" strike="noStrike" spc="-1">
                <a:solidFill>
                  <a:srgbClr val="000000"/>
                </a:solidFill>
                <a:latin typeface="Calibri"/>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solidFill>
                  <a:srgbClr val="000000"/>
                </a:solidFill>
                <a:latin typeface="Calibri"/>
              </a:rPr>
              <a:t>Zweite Gliederungsebene</a:t>
            </a:r>
          </a:p>
          <a:p>
            <a:pPr marL="1296000" lvl="2" indent="-288000">
              <a:spcBef>
                <a:spcPts val="850"/>
              </a:spcBef>
              <a:buClr>
                <a:srgbClr val="000000"/>
              </a:buClr>
              <a:buSzPct val="45000"/>
              <a:buFont typeface="Wingdings" charset="2"/>
              <a:buChar char=""/>
            </a:pPr>
            <a:r>
              <a:rPr lang="de-DE" sz="2400" b="0" strike="noStrike" spc="-1">
                <a:solidFill>
                  <a:srgbClr val="000000"/>
                </a:solidFill>
                <a:latin typeface="Calibri"/>
              </a:rPr>
              <a:t>Dritte Gliederungsebene</a:t>
            </a:r>
          </a:p>
          <a:p>
            <a:pPr marL="1728000" lvl="3" indent="-216000">
              <a:spcBef>
                <a:spcPts val="567"/>
              </a:spcBef>
              <a:buClr>
                <a:srgbClr val="000000"/>
              </a:buClr>
              <a:buSzPct val="75000"/>
              <a:buFont typeface="Symbol" charset="2"/>
              <a:buChar char=""/>
            </a:pPr>
            <a:r>
              <a:rPr lang="de-DE" sz="2000" b="0" strike="noStrike" spc="-1">
                <a:solidFill>
                  <a:srgbClr val="000000"/>
                </a:solidFill>
                <a:latin typeface="Calibri"/>
              </a:rPr>
              <a:t>Vierte Gliederungsebene</a:t>
            </a:r>
          </a:p>
          <a:p>
            <a:pPr marL="2160000" lvl="4" indent="-216000">
              <a:spcBef>
                <a:spcPts val="283"/>
              </a:spcBef>
              <a:buClr>
                <a:srgbClr val="000000"/>
              </a:buClr>
              <a:buSzPct val="45000"/>
              <a:buFont typeface="Wingdings" charset="2"/>
              <a:buChar char=""/>
            </a:pPr>
            <a:r>
              <a:rPr lang="de-DE" sz="2000" b="0" strike="noStrike" spc="-1">
                <a:solidFill>
                  <a:srgbClr val="000000"/>
                </a:solidFill>
                <a:latin typeface="Calibri"/>
              </a:rPr>
              <a:t>Fünfte Gliederungsebene</a:t>
            </a:r>
          </a:p>
          <a:p>
            <a:pPr marL="2592000" lvl="5" indent="-216000">
              <a:spcBef>
                <a:spcPts val="283"/>
              </a:spcBef>
              <a:buClr>
                <a:srgbClr val="000000"/>
              </a:buClr>
              <a:buSzPct val="45000"/>
              <a:buFont typeface="Wingdings" charset="2"/>
              <a:buChar char=""/>
            </a:pPr>
            <a:r>
              <a:rPr lang="de-DE" sz="2000" b="0" strike="noStrike" spc="-1">
                <a:solidFill>
                  <a:srgbClr val="000000"/>
                </a:solidFill>
                <a:latin typeface="Calibri"/>
              </a:rPr>
              <a:t>Sechste Gliederungsebene</a:t>
            </a:r>
          </a:p>
          <a:p>
            <a:pPr marL="3024000" lvl="6" indent="-216000">
              <a:spcBef>
                <a:spcPts val="283"/>
              </a:spcBef>
              <a:buClr>
                <a:srgbClr val="000000"/>
              </a:buClr>
              <a:buSzPct val="45000"/>
              <a:buFont typeface="Wingdings" charset="2"/>
              <a:buChar char=""/>
            </a:pPr>
            <a:r>
              <a:rPr lang="de-DE" sz="2000" b="0" strike="noStrike" spc="-1">
                <a:solidFill>
                  <a:srgbClr val="000000"/>
                </a:solidFill>
                <a:latin typeface="Calibri"/>
              </a:rPr>
              <a:t>Siebte Gliederungsebene</a:t>
            </a:r>
          </a:p>
        </p:txBody>
      </p:sp>
    </p:spTree>
  </p:cSld>
  <p:clrMap bg1="lt1" tx1="dk1" bg2="lt2" tx2="dk2" accent1="accent1" accent2="accent2" accent3="accent3" accent4="accent4" accent5="accent5" accent6="accent6" hlink="hlink" folHlink="folHlink"/>
  <p:sldLayoutIdLst>
    <p:sldLayoutId id="2147483987"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9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dfg.de/resource/blob/289674/ff57cf46c5ca109cb18533b21fba49bd/230921-stellungnahme-praesidium-ki-ai-data.pdf" TargetMode="Externa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3" Type="http://schemas.openxmlformats.org/officeDocument/2006/relationships/hyperlink" Target="https://medium.com/aimonks/how-to-write-the-perfect-chatgpt-prompts-learn-the-best-practices-cf7aace2984" TargetMode="External"/><Relationship Id="rId2" Type="http://schemas.openxmlformats.org/officeDocument/2006/relationships/image" Target="../media/image8.png"/><Relationship Id="rId1" Type="http://schemas.openxmlformats.org/officeDocument/2006/relationships/slideLayout" Target="../slideLayouts/slideLayout25.xml"/><Relationship Id="rId4" Type="http://schemas.openxmlformats.org/officeDocument/2006/relationships/hyperlink" Target="https://digitalcommons.uri.edu/cgi/viewcontent.cgi?article=1547&amp;context=cba_facpub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5.xml"/><Relationship Id="rId5" Type="http://schemas.openxmlformats.org/officeDocument/2006/relationships/image" Target="../media/image10.png"/><Relationship Id="rId4" Type="http://schemas.openxmlformats.org/officeDocument/2006/relationships/hyperlink" Target="https://www.unite.ai/de/promptes-Engineering-in-Chatgpt/"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zenodo.org/" TargetMode="Externa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5.xml"/><Relationship Id="rId4" Type="http://schemas.openxmlformats.org/officeDocument/2006/relationships/image" Target="../media/image6.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3" Type="http://schemas.openxmlformats.org/officeDocument/2006/relationships/hyperlink" Target="https://tu-dresden.de/gsw/slk/germanistik/daf/ressourcen/dateien/Infoblatt_Abschlussarbeiten_Dobstadt.pdf?lang=d" TargetMode="External"/><Relationship Id="rId2" Type="http://schemas.openxmlformats.org/officeDocument/2006/relationships/hyperlink" Target="https://www.youtube.com/watch?v=T1hd3bxydk8" TargetMode="External"/><Relationship Id="rId1" Type="http://schemas.openxmlformats.org/officeDocument/2006/relationships/slideLayout" Target="../slideLayouts/slideLayout25.xml"/><Relationship Id="rId6" Type="http://schemas.openxmlformats.org/officeDocument/2006/relationships/hyperlink" Target="https://www.youtube.com/watch?v=pxgo1bikuKw" TargetMode="External"/><Relationship Id="rId5" Type="http://schemas.openxmlformats.org/officeDocument/2006/relationships/hyperlink" Target="https://www.youtube.com/watch?v=0y4RGcTkc9Q" TargetMode="External"/><Relationship Id="rId4" Type="http://schemas.openxmlformats.org/officeDocument/2006/relationships/hyperlink" Target="https://www.youtube.com/watch?v=gUGLfLeTQNg"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www.nature.com/articles/d41586-023-03235-8" TargetMode="External"/><Relationship Id="rId3" Type="http://schemas.openxmlformats.org/officeDocument/2006/relationships/hyperlink" Target="https://www.youtube.com/watch?v=ekXxFkiisFs" TargetMode="External"/><Relationship Id="rId7" Type="http://schemas.openxmlformats.org/officeDocument/2006/relationships/hyperlink" Target="https://www.nature.com/immersive/d41586-023-03017-2/index.html" TargetMode="External"/><Relationship Id="rId2" Type="http://schemas.openxmlformats.org/officeDocument/2006/relationships/hyperlink" Target="https://tu-dresden.de/studium/im-studium/studienerfolg/schreibzentrum/aktuelles/steile-these-ki" TargetMode="External"/><Relationship Id="rId1" Type="http://schemas.openxmlformats.org/officeDocument/2006/relationships/slideLayout" Target="../slideLayouts/slideLayout25.xml"/><Relationship Id="rId6" Type="http://schemas.openxmlformats.org/officeDocument/2006/relationships/hyperlink" Target="https://www.nature.com/articles/d41586-023-02218-z?utm_source=Nature+Briefing&amp;utm_campaign=ec77a38d3b-briefing-wk-20230707_COPY_01&amp;utm_medium=email&amp;utm_term=0_c9dfd39373-ec77a38d3b-48108168" TargetMode="External"/><Relationship Id="rId5" Type="http://schemas.openxmlformats.org/officeDocument/2006/relationships/hyperlink" Target="https://tu-dresden.de/ing/informatik/smt/ddi/schulinformatik/eduinf-education_in_informatics/lehr-lern-material/kuenstliche-intelligenz/kuenstliche-intelligenz" TargetMode="External"/><Relationship Id="rId4" Type="http://schemas.openxmlformats.org/officeDocument/2006/relationships/hyperlink" Target="https://www.unite.ai/de/promptes-Engineering-in-Chatgpt/" TargetMode="External"/><Relationship Id="rId9" Type="http://schemas.openxmlformats.org/officeDocument/2006/relationships/hyperlink" Target="https://www.transcript-verlag.de/978-3-8376-5769-2/kuenstliche-intelligenz-in-der-hochschulbildung/?number=978-3-8394-5769-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hyperlink" Target="https://tu-dresden.de/bu/studium/im-studium/pruefungen/pruefungsamt-fachrichtung-geowissenschaften/pruefungsausschuesse" TargetMode="Externa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1109160" y="3786840"/>
            <a:ext cx="10433160" cy="110484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3600" b="1" strike="noStrike" spc="-1">
                <a:solidFill>
                  <a:schemeClr val="lt1"/>
                </a:solidFill>
                <a:latin typeface="Open Sans"/>
              </a:rPr>
              <a:t>Tutorium Wissenschaftliches Arbeiten in den </a:t>
            </a:r>
            <a:br>
              <a:rPr sz="3600"/>
            </a:br>
            <a:r>
              <a:rPr lang="de-DE" sz="3600" b="1" strike="noStrike" spc="-1">
                <a:solidFill>
                  <a:schemeClr val="lt1"/>
                </a:solidFill>
                <a:latin typeface="Open Sans"/>
              </a:rPr>
              <a:t>Geowissenschaften</a:t>
            </a:r>
            <a:endParaRPr lang="de-DE" sz="3600" b="0" strike="noStrike" spc="-1">
              <a:solidFill>
                <a:srgbClr val="000000"/>
              </a:solidFill>
              <a:latin typeface="Calibri"/>
            </a:endParaRPr>
          </a:p>
        </p:txBody>
      </p:sp>
      <p:sp>
        <p:nvSpPr>
          <p:cNvPr id="2093" name="PlaceHolder 2"/>
          <p:cNvSpPr>
            <a:spLocks noGrp="1"/>
          </p:cNvSpPr>
          <p:nvPr>
            <p:ph type="subTitle"/>
          </p:nvPr>
        </p:nvSpPr>
        <p:spPr>
          <a:xfrm>
            <a:off x="882720" y="4980240"/>
            <a:ext cx="7859520" cy="1212480"/>
          </a:xfrm>
          <a:prstGeom prst="rect">
            <a:avLst/>
          </a:prstGeom>
          <a:noFill/>
          <a:ln w="0">
            <a:noFill/>
          </a:ln>
        </p:spPr>
        <p:txBody>
          <a:bodyPr lIns="0" tIns="0" rIns="0" bIns="0" anchor="t">
            <a:noAutofit/>
          </a:bodyPr>
          <a:lstStyle/>
          <a:p>
            <a:pPr marL="228600" indent="0" defTabSz="914400">
              <a:lnSpc>
                <a:spcPct val="100000"/>
              </a:lnSpc>
              <a:spcBef>
                <a:spcPts val="601"/>
              </a:spcBef>
              <a:buNone/>
              <a:tabLst>
                <a:tab pos="0" algn="l"/>
              </a:tabLst>
            </a:pPr>
            <a:r>
              <a:rPr lang="de-DE" sz="1600" b="0" strike="noStrike" spc="-1" dirty="0">
                <a:solidFill>
                  <a:schemeClr val="lt1"/>
                </a:solidFill>
                <a:latin typeface="Open Sans"/>
              </a:rPr>
              <a:t>Tutorium 5: KI in der Praxis </a:t>
            </a:r>
            <a:r>
              <a:rPr lang="de-DE" sz="1600" b="0" strike="noStrike" spc="-1" dirty="0">
                <a:solidFill>
                  <a:schemeClr val="lt1"/>
                </a:solidFill>
                <a:latin typeface="Wingdings"/>
              </a:rPr>
              <a:t></a:t>
            </a:r>
            <a:r>
              <a:rPr lang="de-DE" sz="1600" b="0" strike="noStrike" spc="-1" dirty="0">
                <a:solidFill>
                  <a:schemeClr val="lt1"/>
                </a:solidFill>
                <a:latin typeface="Open Sans"/>
              </a:rPr>
              <a:t> Recherchieren und wissenschaftliches Schreiben</a:t>
            </a:r>
            <a:endParaRPr lang="de-DE" sz="1600" b="0" strike="noStrike" spc="-1" dirty="0">
              <a:solidFill>
                <a:srgbClr val="000000"/>
              </a:solidFill>
              <a:latin typeface="Calibri"/>
            </a:endParaRPr>
          </a:p>
          <a:p>
            <a:pPr marL="228600" indent="0" defTabSz="914400">
              <a:lnSpc>
                <a:spcPct val="100000"/>
              </a:lnSpc>
              <a:spcBef>
                <a:spcPts val="601"/>
              </a:spcBef>
              <a:buNone/>
              <a:tabLst>
                <a:tab pos="0" algn="l"/>
              </a:tabLst>
            </a:pPr>
            <a:r>
              <a:rPr lang="de-DE" sz="1600" b="0" strike="noStrike" spc="-1" dirty="0">
                <a:solidFill>
                  <a:schemeClr val="lt1"/>
                </a:solidFill>
                <a:latin typeface="Open Sans"/>
              </a:rPr>
              <a:t>Module UW-SEOS-GEO-02, UW-SEGY-GEO-02, UW-GeoB-105</a:t>
            </a:r>
            <a:endParaRPr lang="de-DE" sz="1600" b="0" strike="noStrike" spc="-1" dirty="0">
              <a:solidFill>
                <a:srgbClr val="000000"/>
              </a:solidFill>
              <a:latin typeface="Calibri"/>
            </a:endParaRPr>
          </a:p>
          <a:p>
            <a:pPr marL="228600" indent="0" defTabSz="914400">
              <a:lnSpc>
                <a:spcPct val="100000"/>
              </a:lnSpc>
              <a:spcBef>
                <a:spcPts val="601"/>
              </a:spcBef>
              <a:buNone/>
              <a:tabLst>
                <a:tab pos="0" algn="l"/>
              </a:tabLst>
            </a:pPr>
            <a:r>
              <a:rPr lang="de-DE" sz="1600" b="0" strike="noStrike" spc="-1" dirty="0" err="1">
                <a:solidFill>
                  <a:schemeClr val="lt1"/>
                </a:solidFill>
                <a:latin typeface="Open Sans"/>
              </a:rPr>
              <a:t>WiSe</a:t>
            </a:r>
            <a:r>
              <a:rPr lang="de-DE" sz="1600" b="0" strike="noStrike" spc="-1" dirty="0">
                <a:solidFill>
                  <a:schemeClr val="lt1"/>
                </a:solidFill>
                <a:latin typeface="Open Sans"/>
              </a:rPr>
              <a:t> 2024/25 </a:t>
            </a:r>
            <a:endParaRPr lang="de-DE" sz="1600" b="0" strike="noStrike" spc="-1" dirty="0">
              <a:solidFill>
                <a:srgbClr val="000000"/>
              </a:solidFill>
              <a:latin typeface="Calibri"/>
            </a:endParaRPr>
          </a:p>
        </p:txBody>
      </p:sp>
      <p:sp>
        <p:nvSpPr>
          <p:cNvPr id="2094" name="PlaceHolder 3"/>
          <p:cNvSpPr>
            <a:spLocks noGrp="1"/>
          </p:cNvSpPr>
          <p:nvPr>
            <p:ph/>
          </p:nvPr>
        </p:nvSpPr>
        <p:spPr>
          <a:xfrm>
            <a:off x="882720" y="2961720"/>
            <a:ext cx="6102720" cy="73656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1600" b="0" strike="noStrike" spc="-1" dirty="0">
                <a:solidFill>
                  <a:schemeClr val="lt1"/>
                </a:solidFill>
                <a:latin typeface="Open Sans"/>
              </a:rPr>
              <a:t>Barbara Hoffmann</a:t>
            </a:r>
            <a:endParaRPr lang="de-DE" sz="1600" b="0" strike="noStrike" spc="-1" dirty="0">
              <a:solidFill>
                <a:srgbClr val="000000"/>
              </a:solidFill>
              <a:latin typeface="Calibri"/>
            </a:endParaRPr>
          </a:p>
          <a:p>
            <a:pPr indent="0" defTabSz="914400">
              <a:lnSpc>
                <a:spcPct val="100000"/>
              </a:lnSpc>
              <a:buNone/>
              <a:tabLst>
                <a:tab pos="0" algn="l"/>
              </a:tabLst>
            </a:pPr>
            <a:r>
              <a:rPr lang="de-DE" sz="1600" b="0" strike="noStrike" spc="-1" dirty="0">
                <a:solidFill>
                  <a:schemeClr val="lt1"/>
                </a:solidFill>
                <a:latin typeface="Open Sans"/>
              </a:rPr>
              <a:t>Institut für Geographie</a:t>
            </a:r>
            <a:endParaRPr lang="de-DE" sz="1600" b="0" strike="noStrike" spc="-1" dirty="0">
              <a:solidFill>
                <a:srgbClr val="000000"/>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alpha val="22000"/>
          </a:schemeClr>
        </a:solidFill>
        <a:effectLst/>
      </p:bgPr>
    </p:bg>
    <p:spTree>
      <p:nvGrpSpPr>
        <p:cNvPr id="1" name=""/>
        <p:cNvGrpSpPr/>
        <p:nvPr/>
      </p:nvGrpSpPr>
      <p:grpSpPr>
        <a:xfrm>
          <a:off x="0" y="0"/>
          <a:ext cx="0" cy="0"/>
          <a:chOff x="0" y="0"/>
          <a:chExt cx="0" cy="0"/>
        </a:xfrm>
      </p:grpSpPr>
      <p:sp>
        <p:nvSpPr>
          <p:cNvPr id="2170"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1"/>
                </a:solidFill>
                <a:latin typeface="Open Sans"/>
              </a:rPr>
              <a:t>Regelungen an der TUD und an der Fakultät</a:t>
            </a:r>
            <a:endParaRPr lang="de-DE" sz="2400" b="0" strike="noStrike" spc="-1">
              <a:solidFill>
                <a:srgbClr val="000000"/>
              </a:solidFill>
              <a:latin typeface="Calibri"/>
            </a:endParaRPr>
          </a:p>
        </p:txBody>
      </p:sp>
      <p:sp>
        <p:nvSpPr>
          <p:cNvPr id="2171" name="Textfeld 2"/>
          <p:cNvSpPr/>
          <p:nvPr/>
        </p:nvSpPr>
        <p:spPr>
          <a:xfrm>
            <a:off x="7259040" y="3015720"/>
            <a:ext cx="4932360" cy="949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800" b="0" u="sng" strike="noStrike" spc="-1" dirty="0">
                <a:solidFill>
                  <a:schemeClr val="dk1"/>
                </a:solidFill>
                <a:uFillTx/>
                <a:latin typeface="Open Sans"/>
                <a:hlinkClick r:id="rId2"/>
              </a:rPr>
              <a:t>https://www.dfg.de/resource/blob/289674/ff57cf46c5ca109cb18533b21fba49bd/230921-stellungnahme-praesidium-ki-ai-data.pdf</a:t>
            </a:r>
            <a:r>
              <a:rPr lang="de-DE" sz="1800" b="0" strike="noStrike" spc="-1" dirty="0">
                <a:solidFill>
                  <a:schemeClr val="dk1"/>
                </a:solidFill>
                <a:latin typeface="Open Sans"/>
              </a:rPr>
              <a:t>, 13.01.2023</a:t>
            </a:r>
            <a:endParaRPr lang="de-DE" sz="1800" b="0" strike="noStrike" spc="-1" dirty="0">
              <a:solidFill>
                <a:srgbClr val="000000"/>
              </a:solidFill>
              <a:latin typeface="Calibri"/>
            </a:endParaRPr>
          </a:p>
          <a:p>
            <a:pPr defTabSz="914400">
              <a:lnSpc>
                <a:spcPct val="100000"/>
              </a:lnSpc>
            </a:pPr>
            <a:endParaRPr lang="de-DE" sz="1800" b="0" strike="noStrike" spc="-1" dirty="0">
              <a:solidFill>
                <a:srgbClr val="000000"/>
              </a:solidFill>
              <a:latin typeface="Calibri"/>
            </a:endParaRPr>
          </a:p>
        </p:txBody>
      </p:sp>
      <p:pic>
        <p:nvPicPr>
          <p:cNvPr id="2172" name="Grafik 3"/>
          <p:cNvPicPr/>
          <p:nvPr/>
        </p:nvPicPr>
        <p:blipFill>
          <a:blip r:embed="rId3"/>
          <a:stretch/>
        </p:blipFill>
        <p:spPr>
          <a:xfrm>
            <a:off x="290160" y="1906560"/>
            <a:ext cx="6847920" cy="3332880"/>
          </a:xfrm>
          <a:prstGeom prst="rect">
            <a:avLst/>
          </a:prstGeom>
          <a:ln w="0">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alpha val="21859"/>
          </a:srgbClr>
        </a:solidFill>
        <a:effectLst/>
      </p:bgPr>
    </p:bg>
    <p:spTree>
      <p:nvGrpSpPr>
        <p:cNvPr id="1" name=""/>
        <p:cNvGrpSpPr/>
        <p:nvPr/>
      </p:nvGrpSpPr>
      <p:grpSpPr>
        <a:xfrm>
          <a:off x="0" y="0"/>
          <a:ext cx="0" cy="0"/>
          <a:chOff x="0" y="0"/>
          <a:chExt cx="0" cy="0"/>
        </a:xfrm>
      </p:grpSpPr>
      <p:sp>
        <p:nvSpPr>
          <p:cNvPr id="2133"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Qualitätssicherung im wissenschaftlichen Arbeiten</a:t>
            </a:r>
            <a:endParaRPr lang="de-DE" sz="2400" b="0" strike="noStrike" spc="-1" dirty="0">
              <a:solidFill>
                <a:srgbClr val="000000"/>
              </a:solidFill>
              <a:latin typeface="Calibri"/>
            </a:endParaRPr>
          </a:p>
        </p:txBody>
      </p:sp>
      <p:sp>
        <p:nvSpPr>
          <p:cNvPr id="2134" name="PlaceHolder 2"/>
          <p:cNvSpPr>
            <a:spLocks noGrp="1"/>
          </p:cNvSpPr>
          <p:nvPr>
            <p:ph/>
          </p:nvPr>
        </p:nvSpPr>
        <p:spPr>
          <a:xfrm>
            <a:off x="874800" y="1156420"/>
            <a:ext cx="9615960" cy="4998960"/>
          </a:xfrm>
          <a:prstGeom prst="rect">
            <a:avLst/>
          </a:prstGeom>
          <a:noFill/>
          <a:ln w="0">
            <a:noFill/>
          </a:ln>
        </p:spPr>
        <p:txBody>
          <a:bodyPr lIns="0" tIns="0" rIns="0" bIns="0" anchor="t">
            <a:noAutofit/>
          </a:bodyPr>
          <a:lstStyle/>
          <a:p>
            <a:r>
              <a:rPr lang="de-DE" sz="2000" spc="-1" dirty="0">
                <a:solidFill>
                  <a:schemeClr val="accent1"/>
                </a:solidFill>
                <a:latin typeface="Open Sans"/>
              </a:rPr>
              <a:t>AI-</a:t>
            </a:r>
            <a:r>
              <a:rPr lang="de-DE" sz="2000" spc="-1" dirty="0" err="1">
                <a:solidFill>
                  <a:schemeClr val="accent1"/>
                </a:solidFill>
                <a:latin typeface="Open Sans"/>
              </a:rPr>
              <a:t>Literacy</a:t>
            </a:r>
            <a:r>
              <a:rPr lang="de-DE" sz="2000" spc="-1" dirty="0">
                <a:solidFill>
                  <a:schemeClr val="accent1"/>
                </a:solidFill>
                <a:latin typeface="Open Sans"/>
              </a:rPr>
              <a:t>! </a:t>
            </a:r>
            <a:r>
              <a:rPr lang="de-DE" sz="2000" spc="-1" dirty="0" err="1">
                <a:solidFill>
                  <a:schemeClr val="accent1"/>
                </a:solidFill>
                <a:latin typeface="Open Sans"/>
              </a:rPr>
              <a:t>Biases</a:t>
            </a:r>
            <a:r>
              <a:rPr lang="de-DE" sz="2000" spc="-1" dirty="0">
                <a:solidFill>
                  <a:schemeClr val="accent1"/>
                </a:solidFill>
                <a:latin typeface="Open Sans"/>
              </a:rPr>
              <a:t>: stochastische Papageien und Umgehen der ethischen Richtlinien </a:t>
            </a:r>
          </a:p>
          <a:p>
            <a:endParaRPr lang="de-DE" sz="2000" spc="-1" dirty="0">
              <a:solidFill>
                <a:schemeClr val="accent1"/>
              </a:solidFill>
              <a:latin typeface="Open Sans"/>
            </a:endParaRPr>
          </a:p>
          <a:p>
            <a:pPr algn="l">
              <a:buFont typeface="Arial" panose="020B0604020202020204" pitchFamily="34" charset="0"/>
              <a:buChar char="•"/>
            </a:pPr>
            <a:r>
              <a:rPr lang="de-DE" sz="2000" spc="-1" dirty="0">
                <a:solidFill>
                  <a:schemeClr val="accent1"/>
                </a:solidFill>
                <a:latin typeface="Open Sans"/>
              </a:rPr>
              <a:t>kompetentes Entwickeln von sog. Prompts (Fragen)</a:t>
            </a:r>
          </a:p>
          <a:p>
            <a:pPr algn="l">
              <a:buFont typeface="Arial" panose="020B0604020202020204" pitchFamily="34" charset="0"/>
              <a:buChar char="•"/>
            </a:pPr>
            <a:endParaRPr lang="de-DE" sz="2000" spc="-1" dirty="0">
              <a:solidFill>
                <a:schemeClr val="accent1"/>
              </a:solidFill>
              <a:latin typeface="Open Sans"/>
            </a:endParaRPr>
          </a:p>
          <a:p>
            <a:pPr algn="l">
              <a:buFont typeface="Arial" panose="020B0604020202020204" pitchFamily="34" charset="0"/>
              <a:buChar char="•"/>
            </a:pPr>
            <a:r>
              <a:rPr lang="de-DE" sz="2000" spc="-1" dirty="0">
                <a:solidFill>
                  <a:schemeClr val="accent1"/>
                </a:solidFill>
                <a:latin typeface="Open Sans"/>
              </a:rPr>
              <a:t>transparente Dokumentation und Reflexion der Verläufe und Ergebnisse</a:t>
            </a:r>
          </a:p>
          <a:p>
            <a:pPr algn="l">
              <a:buFont typeface="Arial" panose="020B0604020202020204" pitchFamily="34" charset="0"/>
              <a:buChar char="•"/>
            </a:pPr>
            <a:endParaRPr lang="de-DE" sz="2000" spc="-1" dirty="0">
              <a:solidFill>
                <a:schemeClr val="accent1"/>
              </a:solidFill>
              <a:latin typeface="Open Sans"/>
            </a:endParaRPr>
          </a:p>
          <a:p>
            <a:pPr algn="l">
              <a:buFont typeface="Arial" panose="020B0604020202020204" pitchFamily="34" charset="0"/>
              <a:buChar char="•"/>
            </a:pPr>
            <a:endParaRPr lang="de-DE" sz="20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p:txBody>
      </p:sp>
    </p:spTree>
    <p:extLst>
      <p:ext uri="{BB962C8B-B14F-4D97-AF65-F5344CB8AC3E}">
        <p14:creationId xmlns:p14="http://schemas.microsoft.com/office/powerpoint/2010/main" val="51820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B0F0">
            <a:alpha val="22321"/>
          </a:srgbClr>
        </a:solidFill>
        <a:effectLst/>
      </p:bgPr>
    </p:bg>
    <p:spTree>
      <p:nvGrpSpPr>
        <p:cNvPr id="1" name=""/>
        <p:cNvGrpSpPr/>
        <p:nvPr/>
      </p:nvGrpSpPr>
      <p:grpSpPr>
        <a:xfrm>
          <a:off x="0" y="0"/>
          <a:ext cx="0" cy="0"/>
          <a:chOff x="0" y="0"/>
          <a:chExt cx="0" cy="0"/>
        </a:xfrm>
      </p:grpSpPr>
      <p:sp>
        <p:nvSpPr>
          <p:cNvPr id="2120"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Prompt </a:t>
            </a:r>
            <a:r>
              <a:rPr lang="de-DE" sz="2400" b="1" spc="-1" dirty="0">
                <a:solidFill>
                  <a:schemeClr val="accent1"/>
                </a:solidFill>
                <a:latin typeface="Open Sans"/>
              </a:rPr>
              <a:t>E</a:t>
            </a:r>
            <a:r>
              <a:rPr lang="de-DE" sz="2400" b="1" strike="noStrike" spc="-1" dirty="0">
                <a:solidFill>
                  <a:schemeClr val="accent1"/>
                </a:solidFill>
                <a:latin typeface="Open Sans"/>
              </a:rPr>
              <a:t>ngineering</a:t>
            </a:r>
            <a:endParaRPr lang="de-DE" sz="2400" b="0" strike="noStrike" spc="-1" dirty="0">
              <a:solidFill>
                <a:srgbClr val="000000"/>
              </a:solidFill>
              <a:latin typeface="Calibri"/>
            </a:endParaRPr>
          </a:p>
        </p:txBody>
      </p:sp>
      <p:pic>
        <p:nvPicPr>
          <p:cNvPr id="2122" name="Grafik 2"/>
          <p:cNvPicPr/>
          <p:nvPr/>
        </p:nvPicPr>
        <p:blipFill>
          <a:blip r:embed="rId2"/>
          <a:srcRect l="1883" t="19989" r="34766" b="18583"/>
          <a:stretch/>
        </p:blipFill>
        <p:spPr>
          <a:xfrm>
            <a:off x="371400" y="1111169"/>
            <a:ext cx="7466880" cy="4845233"/>
          </a:xfrm>
          <a:prstGeom prst="rect">
            <a:avLst/>
          </a:prstGeom>
          <a:ln w="0">
            <a:noFill/>
          </a:ln>
        </p:spPr>
      </p:pic>
      <p:sp>
        <p:nvSpPr>
          <p:cNvPr id="2123" name="Textfeld 4"/>
          <p:cNvSpPr/>
          <p:nvPr/>
        </p:nvSpPr>
        <p:spPr>
          <a:xfrm>
            <a:off x="8101440" y="2174759"/>
            <a:ext cx="3719160" cy="67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800" b="0" u="sng" strike="noStrike" spc="-1" dirty="0">
                <a:solidFill>
                  <a:schemeClr val="dk1"/>
                </a:solidFill>
                <a:uFillTx/>
                <a:latin typeface="Open Sans"/>
                <a:hlinkClick r:id="rId3"/>
              </a:rPr>
              <a:t>https://medium.com/aimonks/how-to-write-the-perfect-chatgpt-prompts-learn-the-best-practices-cf7aace2984</a:t>
            </a:r>
            <a:endParaRPr lang="de-DE" sz="1800" b="0" strike="noStrike" spc="-1" dirty="0">
              <a:solidFill>
                <a:srgbClr val="000000"/>
              </a:solidFill>
              <a:latin typeface="Calibri"/>
            </a:endParaRPr>
          </a:p>
          <a:p>
            <a:pPr defTabSz="914400">
              <a:lnSpc>
                <a:spcPct val="100000"/>
              </a:lnSpc>
            </a:pPr>
            <a:endParaRPr lang="de-DE" sz="1800" b="0" strike="noStrike" spc="-1" dirty="0">
              <a:solidFill>
                <a:srgbClr val="000000"/>
              </a:solidFill>
              <a:latin typeface="Calibri"/>
            </a:endParaRPr>
          </a:p>
        </p:txBody>
      </p:sp>
      <p:sp>
        <p:nvSpPr>
          <p:cNvPr id="2124" name="Textfeld 6"/>
          <p:cNvSpPr/>
          <p:nvPr/>
        </p:nvSpPr>
        <p:spPr>
          <a:xfrm>
            <a:off x="8101440" y="3535199"/>
            <a:ext cx="3456000" cy="675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800" b="0" u="sng" strike="noStrike" spc="-1" dirty="0">
                <a:solidFill>
                  <a:schemeClr val="dk1"/>
                </a:solidFill>
                <a:uFillTx/>
                <a:latin typeface="Open Sans"/>
                <a:hlinkClick r:id="rId4"/>
              </a:rPr>
              <a:t>https://digitalcommons.uri.edu/cgi/viewcontent.cgi?article=1547&amp;context=cba_facpubs</a:t>
            </a:r>
            <a:endParaRPr lang="de-DE" sz="1800" b="0" strike="noStrike" spc="-1" dirty="0">
              <a:solidFill>
                <a:srgbClr val="000000"/>
              </a:solidFill>
              <a:latin typeface="Calibri"/>
            </a:endParaRPr>
          </a:p>
          <a:p>
            <a:pPr defTabSz="914400">
              <a:lnSpc>
                <a:spcPct val="100000"/>
              </a:lnSpc>
            </a:pPr>
            <a:endParaRPr lang="de-DE" sz="1800" b="0" strike="noStrike" spc="-1" dirty="0">
              <a:solidFill>
                <a:srgbClr val="000000"/>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B0F0">
            <a:alpha val="22000"/>
          </a:srgbClr>
        </a:solidFill>
        <a:effectLst/>
      </p:bgPr>
    </p:bg>
    <p:spTree>
      <p:nvGrpSpPr>
        <p:cNvPr id="1" name=""/>
        <p:cNvGrpSpPr/>
        <p:nvPr/>
      </p:nvGrpSpPr>
      <p:grpSpPr>
        <a:xfrm>
          <a:off x="0" y="0"/>
          <a:ext cx="0" cy="0"/>
          <a:chOff x="0" y="0"/>
          <a:chExt cx="0" cy="0"/>
        </a:xfrm>
      </p:grpSpPr>
      <p:pic>
        <p:nvPicPr>
          <p:cNvPr id="2127" name="Grafik 2"/>
          <p:cNvPicPr/>
          <p:nvPr/>
        </p:nvPicPr>
        <p:blipFill>
          <a:blip r:embed="rId3"/>
          <a:srcRect b="10841"/>
          <a:stretch/>
        </p:blipFill>
        <p:spPr>
          <a:xfrm>
            <a:off x="405960" y="286300"/>
            <a:ext cx="8425524" cy="5373720"/>
          </a:xfrm>
          <a:prstGeom prst="rect">
            <a:avLst/>
          </a:prstGeom>
          <a:ln w="0">
            <a:noFill/>
          </a:ln>
        </p:spPr>
      </p:pic>
      <p:sp>
        <p:nvSpPr>
          <p:cNvPr id="2128" name="Textfeld 3"/>
          <p:cNvSpPr/>
          <p:nvPr/>
        </p:nvSpPr>
        <p:spPr>
          <a:xfrm>
            <a:off x="7408440" y="1027800"/>
            <a:ext cx="4377600" cy="259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800" b="0" i="1" strike="noStrike" spc="-1">
                <a:solidFill>
                  <a:schemeClr val="accent1"/>
                </a:solidFill>
                <a:latin typeface="Open Sans"/>
              </a:rPr>
              <a:t>Dazu auch:</a:t>
            </a: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a:p>
            <a:pPr defTabSz="914400">
              <a:lnSpc>
                <a:spcPct val="100000"/>
              </a:lnSpc>
            </a:pPr>
            <a:r>
              <a:rPr lang="de-DE" sz="1800" b="0" u="sng" strike="noStrike" spc="-1">
                <a:solidFill>
                  <a:schemeClr val="accent1"/>
                </a:solidFill>
                <a:uFillTx/>
                <a:latin typeface="Open Sans"/>
                <a:hlinkClick r:id="rId4"/>
              </a:rPr>
              <a:t>https://www.unite.ai/de/promptes-Engineering-in-Chatgpt/</a:t>
            </a:r>
            <a:r>
              <a:rPr lang="de-DE" sz="1800" b="0" strike="noStrike" spc="-1">
                <a:solidFill>
                  <a:schemeClr val="accent1"/>
                </a:solidFill>
                <a:latin typeface="Open Sans"/>
              </a:rPr>
              <a:t>, 13.01.2023</a:t>
            </a:r>
            <a:endParaRPr lang="de-DE" sz="1800" b="0" strike="noStrike" spc="-1">
              <a:solidFill>
                <a:srgbClr val="000000"/>
              </a:solidFill>
              <a:latin typeface="Calibri"/>
            </a:endParaRPr>
          </a:p>
          <a:p>
            <a:pPr defTabSz="914400">
              <a:lnSpc>
                <a:spcPct val="100000"/>
              </a:lnSpc>
            </a:pPr>
            <a:endParaRPr lang="de-DE" sz="1800" b="0" strike="noStrike" spc="-1">
              <a:solidFill>
                <a:srgbClr val="000000"/>
              </a:solidFill>
              <a:latin typeface="Calibri"/>
            </a:endParaRPr>
          </a:p>
        </p:txBody>
      </p:sp>
      <p:pic>
        <p:nvPicPr>
          <p:cNvPr id="2129" name="Grafik 5"/>
          <p:cNvPicPr/>
          <p:nvPr/>
        </p:nvPicPr>
        <p:blipFill>
          <a:blip r:embed="rId5"/>
          <a:stretch/>
        </p:blipFill>
        <p:spPr>
          <a:xfrm>
            <a:off x="7408440" y="1546920"/>
            <a:ext cx="4303440" cy="1017000"/>
          </a:xfrm>
          <a:prstGeom prst="rect">
            <a:avLst/>
          </a:prstGeom>
          <a:ln w="0">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F0">
            <a:alpha val="21919"/>
          </a:srgbClr>
        </a:solidFill>
        <a:effectLst/>
      </p:bgPr>
    </p:bg>
    <p:spTree>
      <p:nvGrpSpPr>
        <p:cNvPr id="1" name=""/>
        <p:cNvGrpSpPr/>
        <p:nvPr/>
      </p:nvGrpSpPr>
      <p:grpSpPr>
        <a:xfrm>
          <a:off x="0" y="0"/>
          <a:ext cx="0" cy="0"/>
          <a:chOff x="0" y="0"/>
          <a:chExt cx="0" cy="0"/>
        </a:xfrm>
      </p:grpSpPr>
      <p:sp>
        <p:nvSpPr>
          <p:cNvPr id="2130"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Dokumentation - Anleitung</a:t>
            </a:r>
            <a:endParaRPr lang="de-DE" sz="2400" b="0" strike="noStrike" spc="-1" dirty="0">
              <a:solidFill>
                <a:srgbClr val="000000"/>
              </a:solidFill>
              <a:latin typeface="Calibri"/>
            </a:endParaRPr>
          </a:p>
        </p:txBody>
      </p:sp>
      <p:sp>
        <p:nvSpPr>
          <p:cNvPr id="2131" name="PlaceHolder 2"/>
          <p:cNvSpPr>
            <a:spLocks noGrp="1"/>
          </p:cNvSpPr>
          <p:nvPr>
            <p:ph/>
          </p:nvPr>
        </p:nvSpPr>
        <p:spPr>
          <a:xfrm>
            <a:off x="874800" y="1030320"/>
            <a:ext cx="5637600" cy="499896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latin typeface="Open Sans"/>
              </a:rPr>
              <a:t>Ö</a:t>
            </a:r>
            <a:r>
              <a:rPr lang="de-DE" sz="2000" b="0" strike="noStrike" spc="-1" dirty="0">
                <a:solidFill>
                  <a:schemeClr val="accent1"/>
                </a:solidFill>
                <a:latin typeface="Open Sans"/>
              </a:rPr>
              <a:t>ffne </a:t>
            </a:r>
            <a:r>
              <a:rPr lang="de-DE" sz="2000" b="0" strike="noStrike" spc="-1" dirty="0">
                <a:solidFill>
                  <a:schemeClr val="accent1"/>
                </a:solidFill>
                <a:latin typeface="Open Sans"/>
                <a:hlinkClick r:id="rId2"/>
              </a:rPr>
              <a:t>Zenodo</a:t>
            </a:r>
            <a:r>
              <a:rPr lang="de-DE" sz="2000" b="0" strike="noStrike" spc="-1" dirty="0">
                <a:solidFill>
                  <a:schemeClr val="accent1"/>
                </a:solidFill>
                <a:latin typeface="Open Sans"/>
              </a:rPr>
              <a:t> und lege dir einen Account an.</a:t>
            </a:r>
          </a:p>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latin typeface="Open Sans"/>
              </a:rPr>
              <a:t>Kopiere deinen Chatverlauf z.B. in Word und speichere es als RTF/</a:t>
            </a:r>
            <a:r>
              <a:rPr lang="de-DE" sz="2000" spc="-1" dirty="0" err="1">
                <a:solidFill>
                  <a:schemeClr val="accent1"/>
                </a:solidFill>
                <a:latin typeface="Open Sans"/>
              </a:rPr>
              <a:t>txt</a:t>
            </a:r>
            <a:r>
              <a:rPr lang="de-DE" sz="2000" spc="-1" dirty="0">
                <a:solidFill>
                  <a:schemeClr val="accent1"/>
                </a:solidFill>
                <a:latin typeface="Open Sans"/>
              </a:rPr>
              <a:t>/PDF-Dokument ab. </a:t>
            </a:r>
          </a:p>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latin typeface="Open Sans"/>
              </a:rPr>
              <a:t>Lade das Dokument bei </a:t>
            </a:r>
            <a:r>
              <a:rPr lang="de-DE" sz="2000" spc="-1" dirty="0" err="1">
                <a:solidFill>
                  <a:schemeClr val="accent1"/>
                </a:solidFill>
                <a:latin typeface="Open Sans"/>
              </a:rPr>
              <a:t>Zenodo</a:t>
            </a:r>
            <a:r>
              <a:rPr lang="de-DE" sz="2000" spc="-1" dirty="0">
                <a:solidFill>
                  <a:schemeClr val="accent1"/>
                </a:solidFill>
                <a:latin typeface="Open Sans"/>
              </a:rPr>
              <a:t> hoch und versieh es mit den nötigen Metadaten. </a:t>
            </a:r>
          </a:p>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latin typeface="Open Sans"/>
              </a:rPr>
              <a:t>Publiziere das Dokument und lasse einen Link kreieren.</a:t>
            </a:r>
          </a:p>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latin typeface="Open Sans"/>
              </a:rPr>
              <a:t>Gib es als Quellenangabe in deiner Erarbeitung unter dem Link und der DOI an.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030A0">
            <a:alpha val="22000"/>
          </a:srgbClr>
        </a:solidFill>
        <a:effectLst/>
      </p:bgPr>
    </p:bg>
    <p:spTree>
      <p:nvGrpSpPr>
        <p:cNvPr id="1" name=""/>
        <p:cNvGrpSpPr/>
        <p:nvPr/>
      </p:nvGrpSpPr>
      <p:grpSpPr>
        <a:xfrm>
          <a:off x="0" y="0"/>
          <a:ext cx="0" cy="0"/>
          <a:chOff x="0" y="0"/>
          <a:chExt cx="0" cy="0"/>
        </a:xfrm>
      </p:grpSpPr>
      <p:sp>
        <p:nvSpPr>
          <p:cNvPr id="2177" name="PlaceHolder 1"/>
          <p:cNvSpPr>
            <a:spLocks noGrp="1"/>
          </p:cNvSpPr>
          <p:nvPr>
            <p:ph type="title"/>
          </p:nvPr>
        </p:nvSpPr>
        <p:spPr>
          <a:xfrm>
            <a:off x="874800" y="266448"/>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Anwendung	</a:t>
            </a:r>
            <a:endParaRPr lang="de-DE" sz="2400" b="0" strike="noStrike" spc="-1" dirty="0">
              <a:solidFill>
                <a:srgbClr val="FF0000"/>
              </a:solidFill>
              <a:latin typeface="Calibri"/>
            </a:endParaRPr>
          </a:p>
        </p:txBody>
      </p:sp>
      <p:sp>
        <p:nvSpPr>
          <p:cNvPr id="2178" name="PlaceHolder 2"/>
          <p:cNvSpPr>
            <a:spLocks noGrp="1"/>
          </p:cNvSpPr>
          <p:nvPr>
            <p:ph/>
          </p:nvPr>
        </p:nvSpPr>
        <p:spPr>
          <a:xfrm>
            <a:off x="874800" y="960858"/>
            <a:ext cx="10441800" cy="5066952"/>
          </a:xfrm>
          <a:prstGeom prst="rect">
            <a:avLst/>
          </a:prstGeom>
          <a:noFill/>
          <a:ln w="0">
            <a:noFill/>
          </a:ln>
        </p:spPr>
        <p:txBody>
          <a:bodyPr lIns="0" tIns="0" rIns="0" bIns="0" numCol="1" spcCol="0" anchor="ctr">
            <a:noAutofit/>
          </a:bodyPr>
          <a:lstStyle/>
          <a:p>
            <a:pPr algn="l">
              <a:buFont typeface="Wingdings" pitchFamily="2" charset="2"/>
              <a:buChar char="Ø"/>
            </a:pPr>
            <a:r>
              <a:rPr lang="de-DE" sz="2000" spc="-1" dirty="0">
                <a:solidFill>
                  <a:schemeClr val="accent1"/>
                </a:solidFill>
                <a:latin typeface="Open Sans"/>
              </a:rPr>
              <a:t>uns ein Vorgehen erklären lassen</a:t>
            </a:r>
          </a:p>
          <a:p>
            <a:pPr lvl="1"/>
            <a:r>
              <a:rPr lang="de-DE" sz="1600" spc="-1" dirty="0">
                <a:solidFill>
                  <a:schemeClr val="accent1"/>
                </a:solidFill>
                <a:latin typeface="Open Sans"/>
              </a:rPr>
              <a:t>Aufbau/ Herangehen an eine Aufgabe (Chain </a:t>
            </a:r>
            <a:r>
              <a:rPr lang="de-DE" sz="1600" spc="-1" dirty="0" err="1">
                <a:solidFill>
                  <a:schemeClr val="accent1"/>
                </a:solidFill>
                <a:latin typeface="Open Sans"/>
              </a:rPr>
              <a:t>of</a:t>
            </a:r>
            <a:r>
              <a:rPr lang="de-DE" sz="1600" spc="-1" dirty="0">
                <a:solidFill>
                  <a:schemeClr val="accent1"/>
                </a:solidFill>
                <a:latin typeface="Open Sans"/>
              </a:rPr>
              <a:t> </a:t>
            </a:r>
            <a:r>
              <a:rPr lang="de-DE" sz="1600" spc="-1" dirty="0" err="1">
                <a:solidFill>
                  <a:schemeClr val="accent1"/>
                </a:solidFill>
                <a:latin typeface="Open Sans"/>
              </a:rPr>
              <a:t>Thought</a:t>
            </a:r>
            <a:r>
              <a:rPr lang="de-DE" sz="1600" spc="-1" dirty="0">
                <a:solidFill>
                  <a:schemeClr val="accent1"/>
                </a:solidFill>
                <a:latin typeface="Open Sans"/>
              </a:rPr>
              <a:t> </a:t>
            </a:r>
            <a:r>
              <a:rPr lang="de-DE" sz="1600" spc="-1" dirty="0" err="1">
                <a:solidFill>
                  <a:schemeClr val="accent1"/>
                </a:solidFill>
                <a:latin typeface="Open Sans"/>
              </a:rPr>
              <a:t>Prompting</a:t>
            </a:r>
            <a:r>
              <a:rPr lang="de-DE" sz="1600" spc="-1" dirty="0">
                <a:solidFill>
                  <a:schemeClr val="accent1"/>
                </a:solidFill>
                <a:latin typeface="Open Sans"/>
              </a:rPr>
              <a:t>)</a:t>
            </a:r>
          </a:p>
          <a:p>
            <a:pPr lvl="1"/>
            <a:r>
              <a:rPr lang="de-DE" sz="1600" spc="-1" dirty="0">
                <a:solidFill>
                  <a:schemeClr val="accent1"/>
                </a:solidFill>
                <a:latin typeface="Open Sans"/>
              </a:rPr>
              <a:t>Muster entwerfen lassen</a:t>
            </a:r>
          </a:p>
          <a:p>
            <a:pPr algn="l">
              <a:buFont typeface="Wingdings" pitchFamily="2" charset="2"/>
              <a:buChar char="Ø"/>
            </a:pPr>
            <a:endParaRPr lang="de-DE" sz="2000" spc="-1" dirty="0">
              <a:solidFill>
                <a:schemeClr val="accent1"/>
              </a:solidFill>
              <a:latin typeface="Open Sans"/>
            </a:endParaRPr>
          </a:p>
          <a:p>
            <a:pPr algn="l">
              <a:buFont typeface="Wingdings" pitchFamily="2" charset="2"/>
              <a:buChar char="Ø"/>
            </a:pPr>
            <a:r>
              <a:rPr lang="de-DE" sz="2000" spc="-1" dirty="0">
                <a:solidFill>
                  <a:schemeClr val="accent1"/>
                </a:solidFill>
                <a:latin typeface="Open Sans"/>
              </a:rPr>
              <a:t>einen Fließtext generieren lassen</a:t>
            </a:r>
          </a:p>
          <a:p>
            <a:pPr lvl="1"/>
            <a:r>
              <a:rPr lang="de-DE" sz="1600" spc="-1" dirty="0">
                <a:solidFill>
                  <a:schemeClr val="accent1"/>
                </a:solidFill>
                <a:latin typeface="Open Sans"/>
              </a:rPr>
              <a:t>mäeutisches </a:t>
            </a:r>
            <a:r>
              <a:rPr lang="de-DE" sz="1600" spc="-1" dirty="0" err="1">
                <a:solidFill>
                  <a:schemeClr val="accent1"/>
                </a:solidFill>
                <a:latin typeface="Open Sans"/>
              </a:rPr>
              <a:t>Prompting</a:t>
            </a:r>
            <a:r>
              <a:rPr lang="de-DE" sz="1600" spc="-1" dirty="0">
                <a:solidFill>
                  <a:schemeClr val="accent1"/>
                </a:solidFill>
                <a:latin typeface="Open Sans"/>
              </a:rPr>
              <a:t> (fragengeleitet)</a:t>
            </a:r>
          </a:p>
          <a:p>
            <a:pPr lvl="1"/>
            <a:r>
              <a:rPr lang="de-DE" sz="1600" spc="-1" dirty="0">
                <a:solidFill>
                  <a:schemeClr val="accent1"/>
                </a:solidFill>
                <a:latin typeface="Open Sans"/>
              </a:rPr>
              <a:t>anhand von z.B. Stichpunkten</a:t>
            </a:r>
          </a:p>
          <a:p>
            <a:pPr marL="457200" lvl="1" indent="0">
              <a:buNone/>
            </a:pPr>
            <a:endParaRPr lang="de-DE" sz="2000" spc="-1" dirty="0">
              <a:solidFill>
                <a:schemeClr val="accent1"/>
              </a:solidFill>
              <a:latin typeface="Open Sans"/>
            </a:endParaRPr>
          </a:p>
          <a:p>
            <a:pPr algn="l">
              <a:buFont typeface="Wingdings" pitchFamily="2" charset="2"/>
              <a:buChar char="Ø"/>
            </a:pPr>
            <a:r>
              <a:rPr lang="de-DE" sz="2000" spc="-1" dirty="0">
                <a:solidFill>
                  <a:schemeClr val="accent1"/>
                </a:solidFill>
                <a:latin typeface="Open Sans"/>
              </a:rPr>
              <a:t>einen Fließtext bearbeiten lassen</a:t>
            </a:r>
            <a:endParaRPr lang="de-DE" sz="1600" spc="-1" dirty="0">
              <a:solidFill>
                <a:srgbClr val="000000"/>
              </a:solidFill>
              <a:latin typeface="Calibri"/>
            </a:endParaRPr>
          </a:p>
          <a:p>
            <a:pPr lvl="1"/>
            <a:r>
              <a:rPr lang="de-DE" sz="1600" spc="-1" dirty="0">
                <a:solidFill>
                  <a:schemeClr val="accent1"/>
                </a:solidFill>
              </a:rPr>
              <a:t>Kürzen, Komprimieren, Anpassen, Anreichern</a:t>
            </a:r>
          </a:p>
          <a:p>
            <a:pPr marL="457200" lvl="1" indent="0">
              <a:buNone/>
            </a:pPr>
            <a:endParaRPr lang="de-DE" sz="1600" spc="-1" dirty="0">
              <a:solidFill>
                <a:schemeClr val="accent1"/>
              </a:solidFill>
            </a:endParaRPr>
          </a:p>
        </p:txBody>
      </p:sp>
      <p:grpSp>
        <p:nvGrpSpPr>
          <p:cNvPr id="2" name="Gruppieren 1">
            <a:extLst>
              <a:ext uri="{FF2B5EF4-FFF2-40B4-BE49-F238E27FC236}">
                <a16:creationId xmlns:a16="http://schemas.microsoft.com/office/drawing/2014/main" id="{93341771-AD18-09FA-3F78-57B977A962D1}"/>
              </a:ext>
            </a:extLst>
          </p:cNvPr>
          <p:cNvGrpSpPr/>
          <p:nvPr/>
        </p:nvGrpSpPr>
        <p:grpSpPr>
          <a:xfrm>
            <a:off x="10359422" y="360760"/>
            <a:ext cx="1637106" cy="681121"/>
            <a:chOff x="10223691" y="620789"/>
            <a:chExt cx="1879409" cy="914400"/>
          </a:xfrm>
        </p:grpSpPr>
        <p:pic>
          <p:nvPicPr>
            <p:cNvPr id="3" name="Grafik 2" descr="Uhr mit einfarbiger Füllung">
              <a:extLst>
                <a:ext uri="{FF2B5EF4-FFF2-40B4-BE49-F238E27FC236}">
                  <a16:creationId xmlns:a16="http://schemas.microsoft.com/office/drawing/2014/main" id="{C2163CCD-4B41-72F9-3E47-4E99E0606A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88700" y="620789"/>
              <a:ext cx="914400" cy="914400"/>
            </a:xfrm>
            <a:prstGeom prst="rect">
              <a:avLst/>
            </a:prstGeom>
          </p:spPr>
        </p:pic>
        <p:sp>
          <p:nvSpPr>
            <p:cNvPr id="4" name="Textfeld 3">
              <a:extLst>
                <a:ext uri="{FF2B5EF4-FFF2-40B4-BE49-F238E27FC236}">
                  <a16:creationId xmlns:a16="http://schemas.microsoft.com/office/drawing/2014/main" id="{35CB9266-2D50-9F2E-DACD-0CA451B89DFF}"/>
                </a:ext>
              </a:extLst>
            </p:cNvPr>
            <p:cNvSpPr txBox="1"/>
            <p:nvPr/>
          </p:nvSpPr>
          <p:spPr>
            <a:xfrm>
              <a:off x="10223691" y="830076"/>
              <a:ext cx="1173664" cy="495826"/>
            </a:xfrm>
            <a:prstGeom prst="rect">
              <a:avLst/>
            </a:prstGeom>
            <a:noFill/>
          </p:spPr>
          <p:txBody>
            <a:bodyPr wrap="square" rtlCol="0">
              <a:spAutoFit/>
            </a:bodyPr>
            <a:lstStyle/>
            <a:p>
              <a:r>
                <a:rPr lang="de-DE" dirty="0"/>
                <a:t>45 min</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701EB-AFAE-CF2A-9433-2618F85AF2F0}"/>
            </a:ext>
          </a:extLst>
        </p:cNvPr>
        <p:cNvGrpSpPr/>
        <p:nvPr/>
      </p:nvGrpSpPr>
      <p:grpSpPr>
        <a:xfrm>
          <a:off x="0" y="0"/>
          <a:ext cx="0" cy="0"/>
          <a:chOff x="0" y="0"/>
          <a:chExt cx="0" cy="0"/>
        </a:xfrm>
      </p:grpSpPr>
      <p:sp>
        <p:nvSpPr>
          <p:cNvPr id="2177" name="PlaceHolder 1">
            <a:extLst>
              <a:ext uri="{FF2B5EF4-FFF2-40B4-BE49-F238E27FC236}">
                <a16:creationId xmlns:a16="http://schemas.microsoft.com/office/drawing/2014/main" id="{FF256EAB-FC1B-7F1A-B746-9DFCC312C39C}"/>
              </a:ext>
            </a:extLst>
          </p:cNvPr>
          <p:cNvSpPr>
            <a:spLocks noGrp="1"/>
          </p:cNvSpPr>
          <p:nvPr>
            <p:ph type="title"/>
          </p:nvPr>
        </p:nvSpPr>
        <p:spPr>
          <a:xfrm>
            <a:off x="4452393" y="274788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pc="-1" dirty="0">
                <a:solidFill>
                  <a:schemeClr val="accent1"/>
                </a:solidFill>
                <a:latin typeface="Open Sans"/>
              </a:rPr>
              <a:t>Auswertungsrunde</a:t>
            </a:r>
            <a:endParaRPr lang="de-DE" sz="2400" b="0" strike="noStrike" spc="-1" dirty="0">
              <a:solidFill>
                <a:srgbClr val="FF0000"/>
              </a:solidFill>
              <a:latin typeface="Calibri"/>
            </a:endParaRPr>
          </a:p>
        </p:txBody>
      </p:sp>
    </p:spTree>
    <p:extLst>
      <p:ext uri="{BB962C8B-B14F-4D97-AF65-F5344CB8AC3E}">
        <p14:creationId xmlns:p14="http://schemas.microsoft.com/office/powerpoint/2010/main" val="1933741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9"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pc="-1" dirty="0">
                <a:solidFill>
                  <a:schemeClr val="accent1"/>
                </a:solidFill>
                <a:latin typeface="Open Sans"/>
              </a:rPr>
              <a:t>Quellenangabe</a:t>
            </a:r>
            <a:endParaRPr lang="de-DE" sz="2400" b="0" strike="noStrike" spc="-1" dirty="0">
              <a:solidFill>
                <a:srgbClr val="000000"/>
              </a:solidFill>
              <a:latin typeface="Calibri"/>
            </a:endParaRPr>
          </a:p>
        </p:txBody>
      </p:sp>
      <p:sp>
        <p:nvSpPr>
          <p:cNvPr id="2180" name="PlaceHolder 2"/>
          <p:cNvSpPr>
            <a:spLocks noGrp="1"/>
          </p:cNvSpPr>
          <p:nvPr>
            <p:ph/>
          </p:nvPr>
        </p:nvSpPr>
        <p:spPr>
          <a:xfrm>
            <a:off x="670107" y="1722819"/>
            <a:ext cx="10441800" cy="3978360"/>
          </a:xfrm>
          <a:prstGeom prst="rect">
            <a:avLst/>
          </a:prstGeom>
          <a:noFill/>
          <a:ln w="0">
            <a:noFill/>
          </a:ln>
        </p:spPr>
        <p:txBody>
          <a:bodyPr lIns="0" tIns="0" rIns="0" bIns="0" numCol="1" spcCol="0" anchor="ctr">
            <a:noAutofit/>
          </a:bodyPr>
          <a:lstStyle/>
          <a:p>
            <a:pPr indent="0">
              <a:lnSpc>
                <a:spcPct val="100000"/>
              </a:lnSpc>
              <a:spcBef>
                <a:spcPts val="1199"/>
              </a:spcBef>
              <a:spcAft>
                <a:spcPts val="601"/>
              </a:spcAft>
              <a:buNone/>
              <a:tabLst>
                <a:tab pos="0" algn="l"/>
              </a:tabLst>
            </a:pPr>
            <a:r>
              <a:rPr lang="de-DE" sz="1600" spc="-1" dirty="0">
                <a:solidFill>
                  <a:schemeClr val="accent1"/>
                </a:solidFill>
                <a:latin typeface="Open Sans"/>
              </a:rPr>
              <a:t>Bender et al. (2021):On </a:t>
            </a:r>
            <a:r>
              <a:rPr lang="de-DE" sz="1600" spc="-1" dirty="0" err="1">
                <a:solidFill>
                  <a:schemeClr val="accent1"/>
                </a:solidFill>
                <a:latin typeface="Open Sans"/>
              </a:rPr>
              <a:t>the</a:t>
            </a:r>
            <a:r>
              <a:rPr lang="de-DE" sz="1600" spc="-1" dirty="0">
                <a:solidFill>
                  <a:schemeClr val="accent1"/>
                </a:solidFill>
                <a:latin typeface="Open Sans"/>
              </a:rPr>
              <a:t> </a:t>
            </a:r>
            <a:r>
              <a:rPr lang="de-DE" sz="1600" spc="-1" dirty="0" err="1">
                <a:solidFill>
                  <a:schemeClr val="accent1"/>
                </a:solidFill>
                <a:latin typeface="Open Sans"/>
              </a:rPr>
              <a:t>Dangers</a:t>
            </a:r>
            <a:r>
              <a:rPr lang="de-DE" sz="1600" spc="-1" dirty="0">
                <a:solidFill>
                  <a:schemeClr val="accent1"/>
                </a:solidFill>
                <a:latin typeface="Open Sans"/>
              </a:rPr>
              <a:t> </a:t>
            </a:r>
            <a:r>
              <a:rPr lang="de-DE" sz="1600" spc="-1" dirty="0" err="1">
                <a:solidFill>
                  <a:schemeClr val="accent1"/>
                </a:solidFill>
                <a:latin typeface="Open Sans"/>
              </a:rPr>
              <a:t>of</a:t>
            </a:r>
            <a:r>
              <a:rPr lang="de-DE" sz="1600" spc="-1" dirty="0">
                <a:solidFill>
                  <a:schemeClr val="accent1"/>
                </a:solidFill>
                <a:latin typeface="Open Sans"/>
              </a:rPr>
              <a:t> </a:t>
            </a:r>
            <a:r>
              <a:rPr lang="de-DE" sz="1600" spc="-1" dirty="0" err="1">
                <a:solidFill>
                  <a:schemeClr val="accent1"/>
                </a:solidFill>
                <a:latin typeface="Open Sans"/>
              </a:rPr>
              <a:t>Stochastic</a:t>
            </a:r>
            <a:r>
              <a:rPr lang="de-DE" sz="1600" spc="-1" dirty="0">
                <a:solidFill>
                  <a:schemeClr val="accent1"/>
                </a:solidFill>
                <a:latin typeface="Open Sans"/>
              </a:rPr>
              <a:t> </a:t>
            </a:r>
            <a:r>
              <a:rPr lang="de-DE" sz="1600" spc="-1" dirty="0" err="1">
                <a:solidFill>
                  <a:schemeClr val="accent1"/>
                </a:solidFill>
                <a:latin typeface="Open Sans"/>
              </a:rPr>
              <a:t>Parrots</a:t>
            </a:r>
            <a:r>
              <a:rPr lang="de-DE" sz="1600" spc="-1" dirty="0">
                <a:solidFill>
                  <a:schemeClr val="accent1"/>
                </a:solidFill>
                <a:latin typeface="Open Sans"/>
              </a:rPr>
              <a:t>: Can Language Models Be </a:t>
            </a:r>
            <a:r>
              <a:rPr lang="de-DE" sz="1600" spc="-1" dirty="0" err="1">
                <a:solidFill>
                  <a:schemeClr val="accent1"/>
                </a:solidFill>
                <a:latin typeface="Open Sans"/>
              </a:rPr>
              <a:t>Too</a:t>
            </a:r>
            <a:r>
              <a:rPr lang="de-DE" sz="1600" spc="-1" dirty="0">
                <a:solidFill>
                  <a:schemeClr val="accent1"/>
                </a:solidFill>
                <a:latin typeface="Open Sans"/>
              </a:rPr>
              <a:t> Big? 🦜. Virtual Event Canada: ACM. DOI: 10.1145/3442188.3445922</a:t>
            </a:r>
          </a:p>
          <a:p>
            <a:pPr indent="0">
              <a:lnSpc>
                <a:spcPct val="100000"/>
              </a:lnSpc>
              <a:spcBef>
                <a:spcPts val="1199"/>
              </a:spcBef>
              <a:spcAft>
                <a:spcPts val="601"/>
              </a:spcAft>
              <a:buNone/>
              <a:tabLst>
                <a:tab pos="0" algn="l"/>
              </a:tabLst>
            </a:pPr>
            <a:r>
              <a:rPr lang="de-DE" sz="1600" spc="-1" dirty="0">
                <a:solidFill>
                  <a:schemeClr val="accent1"/>
                </a:solidFill>
                <a:latin typeface="Open Sans"/>
              </a:rPr>
              <a:t>Bubenhofer, Noah (2023): 17:15-Kolloquium | Die Zukunft des wissenschaftlichen Schreibens. Universität Zürich. </a:t>
            </a:r>
            <a:r>
              <a:rPr lang="de-DE" sz="1600" spc="-1" dirty="0">
                <a:solidFill>
                  <a:schemeClr val="accent1"/>
                </a:solidFill>
                <a:latin typeface="Open Sans"/>
                <a:hlinkClick r:id="rId2"/>
              </a:rPr>
              <a:t>https://www.youtube.com/watch?v=T1hd3bxydk8</a:t>
            </a:r>
            <a:endParaRPr lang="de-DE" sz="1600" spc="-1" dirty="0">
              <a:solidFill>
                <a:schemeClr val="accent1"/>
              </a:solidFill>
              <a:latin typeface="Open Sans"/>
            </a:endParaRPr>
          </a:p>
          <a:p>
            <a:pPr indent="0">
              <a:lnSpc>
                <a:spcPct val="100000"/>
              </a:lnSpc>
              <a:spcBef>
                <a:spcPts val="1199"/>
              </a:spcBef>
              <a:spcAft>
                <a:spcPts val="601"/>
              </a:spcAft>
              <a:buNone/>
              <a:tabLst>
                <a:tab pos="0" algn="l"/>
              </a:tabLst>
            </a:pPr>
            <a:r>
              <a:rPr lang="de-DE" sz="1600" spc="-1" dirty="0" err="1">
                <a:solidFill>
                  <a:schemeClr val="accent1"/>
                </a:solidFill>
                <a:latin typeface="Open Sans"/>
              </a:rPr>
              <a:t>Dobstadt</a:t>
            </a:r>
            <a:r>
              <a:rPr lang="de-DE" sz="1600" spc="-1" dirty="0">
                <a:solidFill>
                  <a:schemeClr val="accent1"/>
                </a:solidFill>
                <a:latin typeface="Open Sans"/>
              </a:rPr>
              <a:t>, Michael: Hinweise für diejenigen, die bei mir ihre Abschlussarbeit (BA, MA. STEX) schreiben möchten. </a:t>
            </a:r>
            <a:r>
              <a:rPr lang="de-DE" sz="1100" spc="-1" dirty="0">
                <a:solidFill>
                  <a:schemeClr val="accent1"/>
                </a:solidFill>
                <a:latin typeface="Open Sans"/>
                <a:hlinkClick r:id="rId3"/>
              </a:rPr>
              <a:t>https://tu-dresden.de/gsw/slk/germanistik/daf/ressourcen/dateien/Infoblatt_Abschlussarbeiten_Dobstadt.pdf?lang=d</a:t>
            </a:r>
            <a:endParaRPr lang="de-DE" sz="1100" spc="-1" dirty="0">
              <a:solidFill>
                <a:schemeClr val="accent1"/>
              </a:solidFill>
              <a:latin typeface="Open Sans"/>
            </a:endParaRPr>
          </a:p>
          <a:p>
            <a:pPr indent="0">
              <a:lnSpc>
                <a:spcPct val="100000"/>
              </a:lnSpc>
              <a:spcBef>
                <a:spcPts val="1199"/>
              </a:spcBef>
              <a:spcAft>
                <a:spcPts val="601"/>
              </a:spcAft>
              <a:buNone/>
              <a:tabLst>
                <a:tab pos="0" algn="l"/>
              </a:tabLst>
            </a:pPr>
            <a:r>
              <a:rPr lang="de-DE" sz="1600" spc="-1" dirty="0">
                <a:solidFill>
                  <a:schemeClr val="accent1"/>
                </a:solidFill>
                <a:latin typeface="Open Sans"/>
              </a:rPr>
              <a:t>Hoffmann, Barbara (2024):</a:t>
            </a:r>
            <a:r>
              <a:rPr lang="de-DE" sz="1600" spc="-1" dirty="0" err="1">
                <a:solidFill>
                  <a:schemeClr val="accent1"/>
                </a:solidFill>
                <a:latin typeface="Open Sans"/>
              </a:rPr>
              <a:t>ChatGPT_ethische</a:t>
            </a:r>
            <a:r>
              <a:rPr lang="de-DE" sz="1600" spc="-1" dirty="0">
                <a:solidFill>
                  <a:schemeClr val="accent1"/>
                </a:solidFill>
                <a:latin typeface="Open Sans"/>
              </a:rPr>
              <a:t> Programmierung. </a:t>
            </a:r>
            <a:r>
              <a:rPr lang="de-DE" sz="1600" spc="-1" dirty="0" err="1">
                <a:solidFill>
                  <a:schemeClr val="accent1"/>
                </a:solidFill>
                <a:latin typeface="Open Sans"/>
              </a:rPr>
              <a:t>Prompting</a:t>
            </a:r>
            <a:r>
              <a:rPr lang="de-DE" sz="1600" spc="-1" dirty="0">
                <a:solidFill>
                  <a:schemeClr val="accent1"/>
                </a:solidFill>
                <a:latin typeface="Open Sans"/>
              </a:rPr>
              <a:t>. </a:t>
            </a:r>
            <a:r>
              <a:rPr lang="de-DE" sz="1100" spc="-1" dirty="0">
                <a:solidFill>
                  <a:schemeClr val="accent1"/>
                </a:solidFill>
                <a:latin typeface="Open Sans"/>
              </a:rPr>
              <a:t>https://</a:t>
            </a:r>
            <a:r>
              <a:rPr lang="de-DE" sz="1100" spc="-1" dirty="0" err="1">
                <a:solidFill>
                  <a:schemeClr val="accent1"/>
                </a:solidFill>
                <a:latin typeface="Open Sans"/>
              </a:rPr>
              <a:t>zenodo.org</a:t>
            </a:r>
            <a:r>
              <a:rPr lang="de-DE" sz="1100" spc="-1" dirty="0">
                <a:solidFill>
                  <a:schemeClr val="accent1"/>
                </a:solidFill>
                <a:latin typeface="Open Sans"/>
              </a:rPr>
              <a:t>/</a:t>
            </a:r>
            <a:r>
              <a:rPr lang="de-DE" sz="1100" spc="-1" dirty="0" err="1">
                <a:solidFill>
                  <a:schemeClr val="accent1"/>
                </a:solidFill>
                <a:latin typeface="Open Sans"/>
              </a:rPr>
              <a:t>records</a:t>
            </a:r>
            <a:r>
              <a:rPr lang="de-DE" sz="1100" spc="-1" dirty="0">
                <a:solidFill>
                  <a:schemeClr val="accent1"/>
                </a:solidFill>
                <a:latin typeface="Open Sans"/>
              </a:rPr>
              <a:t>/10515416?token=eyJhbGciOiJIUzUxMiJ9.eyJpZCI6IjFiNTY4NTEyLThkMDEtNDRiYi1hNGNlLTkzZjU5NWZmZDUwZiIsImRhdGEiOnt9LCJyYW5kb20iOiI1NGY5N2VhYjA4YjFhMzY5OWU4YjcxYzRmNDQxMzBlMCJ9.4ZSwCvCiCX6xiiT4ip3-HfNX_rsrERT6ARmDgAU9dIDRGGd7yUwvDNWtTruyUUt9W7Yjs8CqZGuE2153PeO5Zw </a:t>
            </a:r>
            <a:r>
              <a:rPr lang="de-DE" sz="1600" spc="-1" dirty="0">
                <a:solidFill>
                  <a:schemeClr val="accent1"/>
                </a:solidFill>
                <a:latin typeface="Open Sans"/>
              </a:rPr>
              <a:t>DOI: 10.5281/zenodo.10515416</a:t>
            </a:r>
          </a:p>
          <a:p>
            <a:pPr indent="0">
              <a:lnSpc>
                <a:spcPct val="100000"/>
              </a:lnSpc>
              <a:spcBef>
                <a:spcPts val="1199"/>
              </a:spcBef>
              <a:spcAft>
                <a:spcPts val="601"/>
              </a:spcAft>
              <a:buNone/>
              <a:tabLst>
                <a:tab pos="0" algn="l"/>
              </a:tabLst>
            </a:pPr>
            <a:r>
              <a:rPr lang="de-DE" sz="1600" spc="-1" dirty="0">
                <a:solidFill>
                  <a:schemeClr val="accent1"/>
                </a:solidFill>
                <a:latin typeface="Open Sans"/>
              </a:rPr>
              <a:t>Lasch, Alexander (2023a): </a:t>
            </a:r>
            <a:r>
              <a:rPr lang="de-DE" sz="1600" spc="-1" dirty="0" err="1">
                <a:solidFill>
                  <a:schemeClr val="accent1"/>
                </a:solidFill>
                <a:latin typeface="Open Sans"/>
              </a:rPr>
              <a:t>ChatGPT</a:t>
            </a:r>
            <a:r>
              <a:rPr lang="de-DE" sz="1600" spc="-1" dirty="0">
                <a:solidFill>
                  <a:schemeClr val="accent1"/>
                </a:solidFill>
                <a:latin typeface="Open Sans"/>
              </a:rPr>
              <a:t> in der Hochschullehre. </a:t>
            </a:r>
            <a:r>
              <a:rPr lang="de-DE" sz="1600" spc="-1" dirty="0">
                <a:solidFill>
                  <a:schemeClr val="accent1"/>
                </a:solidFill>
                <a:latin typeface="Open Sans"/>
                <a:hlinkClick r:id="rId4"/>
              </a:rPr>
              <a:t>https://www.youtube.com/watch?v=gUGLfLeTQNg</a:t>
            </a:r>
            <a:endParaRPr lang="de-DE" sz="1600" spc="-1" dirty="0">
              <a:solidFill>
                <a:schemeClr val="accent1"/>
              </a:solidFill>
              <a:latin typeface="Open Sans"/>
            </a:endParaRPr>
          </a:p>
          <a:p>
            <a:pPr indent="0">
              <a:lnSpc>
                <a:spcPct val="100000"/>
              </a:lnSpc>
              <a:spcBef>
                <a:spcPts val="1199"/>
              </a:spcBef>
              <a:spcAft>
                <a:spcPts val="601"/>
              </a:spcAft>
              <a:buNone/>
              <a:tabLst>
                <a:tab pos="0" algn="l"/>
              </a:tabLst>
            </a:pPr>
            <a:r>
              <a:rPr lang="de-DE" sz="1600" spc="-1" dirty="0">
                <a:solidFill>
                  <a:schemeClr val="accent1"/>
                </a:solidFill>
                <a:latin typeface="Open Sans"/>
              </a:rPr>
              <a:t>Lasch, Alexander (2023b): </a:t>
            </a:r>
            <a:r>
              <a:rPr lang="de-DE" sz="1600" spc="-1" dirty="0" err="1">
                <a:solidFill>
                  <a:schemeClr val="accent1"/>
                </a:solidFill>
                <a:latin typeface="Open Sans"/>
              </a:rPr>
              <a:t>ChatGPT</a:t>
            </a:r>
            <a:r>
              <a:rPr lang="de-DE" sz="1600" spc="-1" dirty="0">
                <a:solidFill>
                  <a:schemeClr val="accent1"/>
                </a:solidFill>
                <a:latin typeface="Open Sans"/>
              </a:rPr>
              <a:t> und Prüfungsformate. </a:t>
            </a:r>
            <a:r>
              <a:rPr lang="de-DE" sz="1600" spc="-1" dirty="0">
                <a:solidFill>
                  <a:schemeClr val="accent1"/>
                </a:solidFill>
                <a:latin typeface="Open Sans"/>
                <a:hlinkClick r:id="rId5"/>
              </a:rPr>
              <a:t>https://www.youtube.com/watch?v=0y4RGcTkc9Q</a:t>
            </a:r>
            <a:endParaRPr lang="de-DE" sz="1600" spc="-1" dirty="0">
              <a:solidFill>
                <a:schemeClr val="accent1"/>
              </a:solidFill>
              <a:latin typeface="Open Sans"/>
            </a:endParaRPr>
          </a:p>
          <a:p>
            <a:pPr indent="0">
              <a:lnSpc>
                <a:spcPct val="100000"/>
              </a:lnSpc>
              <a:spcBef>
                <a:spcPts val="1199"/>
              </a:spcBef>
              <a:spcAft>
                <a:spcPts val="601"/>
              </a:spcAft>
              <a:buNone/>
              <a:tabLst>
                <a:tab pos="0" algn="l"/>
              </a:tabLst>
            </a:pPr>
            <a:r>
              <a:rPr lang="de-DE" sz="1600" spc="-1" dirty="0">
                <a:solidFill>
                  <a:schemeClr val="accent1"/>
                </a:solidFill>
                <a:latin typeface="Open Sans"/>
              </a:rPr>
              <a:t>Lasch, Alexander (2023c): </a:t>
            </a:r>
            <a:r>
              <a:rPr lang="de-DE" sz="1600" spc="-1" dirty="0" err="1">
                <a:solidFill>
                  <a:schemeClr val="accent1"/>
                </a:solidFill>
                <a:latin typeface="Open Sans"/>
              </a:rPr>
              <a:t>ChatGPT</a:t>
            </a:r>
            <a:r>
              <a:rPr lang="de-DE" sz="1600" spc="-1" dirty="0">
                <a:solidFill>
                  <a:schemeClr val="accent1"/>
                </a:solidFill>
                <a:latin typeface="Open Sans"/>
              </a:rPr>
              <a:t> und wissenschaftliches Arbeiten. </a:t>
            </a:r>
            <a:r>
              <a:rPr lang="de-DE" sz="1600" spc="-1" dirty="0">
                <a:solidFill>
                  <a:schemeClr val="accent1"/>
                </a:solidFill>
                <a:latin typeface="Open Sans"/>
                <a:hlinkClick r:id="rId6"/>
              </a:rPr>
              <a:t>https://www.youtube.com/watch?v=pxgo1bikuKw</a:t>
            </a:r>
            <a:endParaRPr lang="de-DE" sz="1600" spc="-1" dirty="0">
              <a:solidFill>
                <a:schemeClr val="accent1"/>
              </a:solidFill>
              <a:latin typeface="Open Sans"/>
            </a:endParaRPr>
          </a:p>
          <a:p>
            <a:pPr indent="0" defTabSz="914400">
              <a:lnSpc>
                <a:spcPct val="100000"/>
              </a:lnSpc>
              <a:buNone/>
              <a:tabLst>
                <a:tab pos="0" algn="l"/>
              </a:tabLst>
            </a:pPr>
            <a:endParaRPr lang="de-DE" sz="1600" b="0" strike="noStrike" spc="-1" dirty="0">
              <a:solidFill>
                <a:srgbClr val="000000"/>
              </a:solidFill>
              <a:latin typeface="Calibri"/>
            </a:endParaRPr>
          </a:p>
        </p:txBody>
      </p:sp>
    </p:spTree>
    <p:extLst>
      <p:ext uri="{BB962C8B-B14F-4D97-AF65-F5344CB8AC3E}">
        <p14:creationId xmlns:p14="http://schemas.microsoft.com/office/powerpoint/2010/main" val="741227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9"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pc="-1" dirty="0">
                <a:solidFill>
                  <a:schemeClr val="accent1"/>
                </a:solidFill>
                <a:latin typeface="Open Sans"/>
              </a:rPr>
              <a:t>weiterführend</a:t>
            </a:r>
            <a:endParaRPr lang="de-DE" sz="2400" b="0" strike="noStrike" spc="-1" dirty="0">
              <a:solidFill>
                <a:srgbClr val="000000"/>
              </a:solidFill>
              <a:latin typeface="Calibri"/>
            </a:endParaRPr>
          </a:p>
        </p:txBody>
      </p:sp>
      <p:sp>
        <p:nvSpPr>
          <p:cNvPr id="2180" name="PlaceHolder 2"/>
          <p:cNvSpPr>
            <a:spLocks noGrp="1"/>
          </p:cNvSpPr>
          <p:nvPr>
            <p:ph/>
          </p:nvPr>
        </p:nvSpPr>
        <p:spPr>
          <a:xfrm>
            <a:off x="699924" y="1653245"/>
            <a:ext cx="10441800" cy="3978360"/>
          </a:xfrm>
          <a:prstGeom prst="rect">
            <a:avLst/>
          </a:prstGeom>
          <a:noFill/>
          <a:ln w="0">
            <a:noFill/>
          </a:ln>
        </p:spPr>
        <p:txBody>
          <a:bodyPr lIns="0" tIns="0" rIns="0" bIns="0" numCol="1" spcCol="0" anchor="ctr">
            <a:noAutofit/>
          </a:bodyPr>
          <a:lstStyle/>
          <a:p>
            <a:pPr marL="514350" indent="-285750">
              <a:lnSpc>
                <a:spcPct val="100000"/>
              </a:lnSpc>
              <a:tabLst>
                <a:tab pos="0" algn="l"/>
              </a:tabLst>
            </a:pPr>
            <a:r>
              <a:rPr lang="de-DE" sz="1600" spc="-1" dirty="0">
                <a:solidFill>
                  <a:schemeClr val="accent1"/>
                </a:solidFill>
                <a:latin typeface="Open Sans"/>
              </a:rPr>
              <a:t>SZD: </a:t>
            </a:r>
            <a:r>
              <a:rPr lang="de-DE" sz="1400" spc="-1" dirty="0">
                <a:solidFill>
                  <a:schemeClr val="accent1"/>
                </a:solidFill>
                <a:latin typeface="Open Sans"/>
                <a:hlinkClick r:id="rId2">
                  <a:extLst>
                    <a:ext uri="{A12FA001-AC4F-418D-AE19-62706E023703}">
                      <ahyp:hlinkClr xmlns:ahyp="http://schemas.microsoft.com/office/drawing/2018/hyperlinkcolor" val="tx"/>
                    </a:ext>
                  </a:extLst>
                </a:hlinkClick>
              </a:rPr>
              <a:t>https://tu-dresden.de/studium/im-studium/studienerfolg/schreibzentrum/aktuelles/steile-these-ki</a:t>
            </a:r>
            <a:endParaRPr lang="de-DE" sz="1400" spc="-1" dirty="0">
              <a:solidFill>
                <a:schemeClr val="accent1"/>
              </a:solidFill>
              <a:latin typeface="Open Sans"/>
            </a:endParaRPr>
          </a:p>
          <a:p>
            <a:r>
              <a:rPr lang="de-DE" sz="1600" spc="-1" dirty="0">
                <a:solidFill>
                  <a:schemeClr val="accent1"/>
                </a:solidFill>
                <a:latin typeface="Open Sans"/>
              </a:rPr>
              <a:t>TU und </a:t>
            </a:r>
            <a:r>
              <a:rPr lang="de-DE" sz="1600" spc="-1" dirty="0" err="1">
                <a:solidFill>
                  <a:schemeClr val="accent1"/>
                </a:solidFill>
                <a:latin typeface="Open Sans"/>
              </a:rPr>
              <a:t>ChatCPT</a:t>
            </a:r>
            <a:r>
              <a:rPr lang="de-DE" sz="1600" spc="-1" dirty="0">
                <a:solidFill>
                  <a:schemeClr val="accent1"/>
                </a:solidFill>
                <a:latin typeface="Open Sans"/>
              </a:rPr>
              <a:t> (</a:t>
            </a:r>
            <a:r>
              <a:rPr lang="de-DE" sz="1600" spc="-1" dirty="0" err="1">
                <a:solidFill>
                  <a:schemeClr val="accent1"/>
                </a:solidFill>
                <a:latin typeface="Open Sans"/>
              </a:rPr>
              <a:t>viiiiiel</a:t>
            </a:r>
            <a:r>
              <a:rPr lang="de-DE" sz="1600" spc="-1" dirty="0">
                <a:solidFill>
                  <a:schemeClr val="accent1"/>
                </a:solidFill>
                <a:latin typeface="Open Sans"/>
              </a:rPr>
              <a:t> zu lang): </a:t>
            </a:r>
            <a:r>
              <a:rPr lang="de-DE" sz="1400" spc="-1" dirty="0">
                <a:solidFill>
                  <a:schemeClr val="accent1"/>
                </a:solidFill>
                <a:latin typeface="Open Sans"/>
                <a:hlinkClick r:id="rId3">
                  <a:extLst>
                    <a:ext uri="{A12FA001-AC4F-418D-AE19-62706E023703}">
                      <ahyp:hlinkClr xmlns:ahyp="http://schemas.microsoft.com/office/drawing/2018/hyperlinkcolor" val="tx"/>
                    </a:ext>
                  </a:extLst>
                </a:hlinkClick>
              </a:rPr>
              <a:t>https://www.youtube.com/watch?v=ekXxFkiisFs</a:t>
            </a:r>
            <a:endParaRPr lang="de-DE" sz="1400" spc="-1" dirty="0">
              <a:solidFill>
                <a:schemeClr val="accent1"/>
              </a:solidFill>
              <a:latin typeface="Open Sans"/>
            </a:endParaRPr>
          </a:p>
          <a:p>
            <a:r>
              <a:rPr lang="de-DE" sz="1600" spc="-1" dirty="0">
                <a:solidFill>
                  <a:schemeClr val="accent1"/>
                </a:solidFill>
                <a:latin typeface="Open Sans"/>
              </a:rPr>
              <a:t>Prompt </a:t>
            </a:r>
            <a:r>
              <a:rPr lang="de-DE" sz="1600" spc="-1" dirty="0" err="1">
                <a:solidFill>
                  <a:schemeClr val="accent1"/>
                </a:solidFill>
                <a:latin typeface="Open Sans"/>
              </a:rPr>
              <a:t>engineering</a:t>
            </a:r>
            <a:r>
              <a:rPr lang="de-DE" sz="1600" spc="-1" dirty="0">
                <a:solidFill>
                  <a:schemeClr val="accent1"/>
                </a:solidFill>
                <a:latin typeface="Open Sans"/>
              </a:rPr>
              <a:t>: </a:t>
            </a:r>
            <a:r>
              <a:rPr lang="de-DE" sz="1400" spc="-1" dirty="0">
                <a:solidFill>
                  <a:schemeClr val="accent1"/>
                </a:solidFill>
                <a:latin typeface="Open Sans"/>
                <a:hlinkClick r:id="rId4">
                  <a:extLst>
                    <a:ext uri="{A12FA001-AC4F-418D-AE19-62706E023703}">
                      <ahyp:hlinkClr xmlns:ahyp="http://schemas.microsoft.com/office/drawing/2018/hyperlinkcolor" val="tx"/>
                    </a:ext>
                  </a:extLst>
                </a:hlinkClick>
              </a:rPr>
              <a:t>https://www.unite.ai/de/promptes-Engineering-in-Chatgpt/</a:t>
            </a:r>
            <a:endParaRPr lang="de-DE" sz="1400" spc="-1" dirty="0">
              <a:solidFill>
                <a:schemeClr val="accent1"/>
              </a:solidFill>
              <a:latin typeface="Open Sans"/>
            </a:endParaRPr>
          </a:p>
          <a:p>
            <a:r>
              <a:rPr lang="de-DE" sz="1600" spc="-1" dirty="0">
                <a:solidFill>
                  <a:schemeClr val="accent1"/>
                </a:solidFill>
                <a:latin typeface="Open Sans"/>
              </a:rPr>
              <a:t>Ressourcen aus der Informatik </a:t>
            </a:r>
            <a:r>
              <a:rPr lang="de-DE" sz="1400" spc="-1" dirty="0">
                <a:solidFill>
                  <a:schemeClr val="accent1"/>
                </a:solidFill>
                <a:latin typeface="Open Sans"/>
                <a:hlinkClick r:id="rId5">
                  <a:extLst>
                    <a:ext uri="{A12FA001-AC4F-418D-AE19-62706E023703}">
                      <ahyp:hlinkClr xmlns:ahyp="http://schemas.microsoft.com/office/drawing/2018/hyperlinkcolor" val="tx"/>
                    </a:ext>
                  </a:extLst>
                </a:hlinkClick>
              </a:rPr>
              <a:t>https://tu-dresden.de/ing/informatik/smt/ddi/schulinformatik/eduinf-education_in_informatics/lehr-lern-material/kuenstliche-intelligenz/kuenstliche-intelligenz</a:t>
            </a:r>
            <a:endParaRPr lang="de-DE" sz="1400" spc="-1" dirty="0">
              <a:solidFill>
                <a:schemeClr val="accent1"/>
              </a:solidFill>
              <a:latin typeface="Open Sans"/>
            </a:endParaRPr>
          </a:p>
          <a:p>
            <a:r>
              <a:rPr lang="de-DE" sz="1600" spc="-1" dirty="0">
                <a:solidFill>
                  <a:schemeClr val="accent1"/>
                </a:solidFill>
                <a:latin typeface="Open Sans"/>
              </a:rPr>
              <a:t>Hier noch ein Extremfall der Nutzung von </a:t>
            </a:r>
            <a:r>
              <a:rPr lang="de-DE" sz="1600" spc="-1" dirty="0" err="1">
                <a:solidFill>
                  <a:schemeClr val="accent1"/>
                </a:solidFill>
                <a:latin typeface="Open Sans"/>
              </a:rPr>
              <a:t>ChatGPT</a:t>
            </a:r>
            <a:r>
              <a:rPr lang="de-DE" sz="1600" spc="-1" dirty="0">
                <a:solidFill>
                  <a:schemeClr val="accent1"/>
                </a:solidFill>
                <a:latin typeface="Open Sans"/>
              </a:rPr>
              <a:t> in der Wissenschaft: </a:t>
            </a:r>
            <a:r>
              <a:rPr lang="de-DE" sz="1400" spc="-1" dirty="0">
                <a:solidFill>
                  <a:schemeClr val="accent1"/>
                </a:solidFill>
                <a:latin typeface="Open Sans"/>
                <a:hlinkClick r:id="rId6">
                  <a:extLst>
                    <a:ext uri="{A12FA001-AC4F-418D-AE19-62706E023703}">
                      <ahyp:hlinkClr xmlns:ahyp="http://schemas.microsoft.com/office/drawing/2018/hyperlinkcolor" val="tx"/>
                    </a:ext>
                  </a:extLst>
                </a:hlinkClick>
              </a:rPr>
              <a:t>https://www.nature.com/articles/d41586-023-02218-z?utm_source=Nature+Briefing&amp;utm_campaign=ec77a38d3b-briefing-wk-20230707_COPY_01&amp;utm_medium=email&amp;utm_term=0_c9dfd39373-ec77a38d3b-48108168</a:t>
            </a:r>
            <a:endParaRPr lang="de-DE" sz="1400" spc="-1" dirty="0">
              <a:solidFill>
                <a:schemeClr val="accent1"/>
              </a:solidFill>
              <a:latin typeface="Open Sans"/>
            </a:endParaRPr>
          </a:p>
          <a:p>
            <a:r>
              <a:rPr lang="de-DE" sz="1600" spc="-1" dirty="0">
                <a:solidFill>
                  <a:schemeClr val="accent1"/>
                </a:solidFill>
                <a:latin typeface="Open Sans"/>
              </a:rPr>
              <a:t>Eine Übersichtseite von Nature mit vielen Artikeln: </a:t>
            </a:r>
            <a:r>
              <a:rPr lang="de-DE" sz="1400" spc="-1" dirty="0">
                <a:solidFill>
                  <a:schemeClr val="accent1"/>
                </a:solidFill>
                <a:latin typeface="Open Sans"/>
                <a:hlinkClick r:id="rId7">
                  <a:extLst>
                    <a:ext uri="{A12FA001-AC4F-418D-AE19-62706E023703}">
                      <ahyp:hlinkClr xmlns:ahyp="http://schemas.microsoft.com/office/drawing/2018/hyperlinkcolor" val="tx"/>
                    </a:ext>
                  </a:extLst>
                </a:hlinkClick>
              </a:rPr>
              <a:t>https://www.nature.com/immersive/d41586-023-03017-2/index.html</a:t>
            </a:r>
            <a:endParaRPr lang="de-DE" sz="1400" spc="-1" dirty="0">
              <a:solidFill>
                <a:schemeClr val="accent1"/>
              </a:solidFill>
              <a:latin typeface="Open Sans"/>
            </a:endParaRPr>
          </a:p>
          <a:p>
            <a:r>
              <a:rPr lang="de-DE" sz="1600" spc="-1" dirty="0">
                <a:solidFill>
                  <a:schemeClr val="accent1"/>
                </a:solidFill>
                <a:latin typeface="Open Sans"/>
              </a:rPr>
              <a:t>Eine Umfrage zur Nutzung unter </a:t>
            </a:r>
            <a:r>
              <a:rPr lang="de-DE" sz="1600" spc="-1" dirty="0" err="1">
                <a:solidFill>
                  <a:schemeClr val="accent1"/>
                </a:solidFill>
                <a:latin typeface="Open Sans"/>
              </a:rPr>
              <a:t>Wissenschaftler:innen</a:t>
            </a:r>
            <a:r>
              <a:rPr lang="de-DE" sz="1600" spc="-1" dirty="0">
                <a:solidFill>
                  <a:schemeClr val="accent1"/>
                </a:solidFill>
                <a:latin typeface="Open Sans"/>
              </a:rPr>
              <a:t>: </a:t>
            </a:r>
            <a:r>
              <a:rPr lang="de-DE" sz="1400" spc="-1" dirty="0">
                <a:solidFill>
                  <a:schemeClr val="accent1"/>
                </a:solidFill>
                <a:latin typeface="Open Sans"/>
                <a:hlinkClick r:id="rId8">
                  <a:extLst>
                    <a:ext uri="{A12FA001-AC4F-418D-AE19-62706E023703}">
                      <ahyp:hlinkClr xmlns:ahyp="http://schemas.microsoft.com/office/drawing/2018/hyperlinkcolor" val="tx"/>
                    </a:ext>
                  </a:extLst>
                </a:hlinkClick>
              </a:rPr>
              <a:t>https://www.nature.com/articles/d41586-023-03235-8</a:t>
            </a:r>
            <a:endParaRPr lang="de-DE" sz="1600" spc="-1" dirty="0">
              <a:solidFill>
                <a:schemeClr val="accent1"/>
              </a:solidFill>
              <a:latin typeface="Open Sans"/>
            </a:endParaRPr>
          </a:p>
          <a:p>
            <a:r>
              <a:rPr lang="de-DE" sz="1600" spc="-1" dirty="0">
                <a:solidFill>
                  <a:schemeClr val="accent1"/>
                </a:solidFill>
                <a:latin typeface="Open Sans"/>
              </a:rPr>
              <a:t>Und ggf. auch noch interessant: </a:t>
            </a:r>
            <a:r>
              <a:rPr lang="de-DE" sz="1400" spc="-1" dirty="0">
                <a:solidFill>
                  <a:schemeClr val="accent1"/>
                </a:solidFill>
                <a:latin typeface="Open Sans"/>
                <a:hlinkClick r:id="rId9">
                  <a:extLst>
                    <a:ext uri="{A12FA001-AC4F-418D-AE19-62706E023703}">
                      <ahyp:hlinkClr xmlns:ahyp="http://schemas.microsoft.com/office/drawing/2018/hyperlinkcolor" val="tx"/>
                    </a:ext>
                  </a:extLst>
                </a:hlinkClick>
              </a:rPr>
              <a:t>https://www.transcript-verlag.de/978-3-8376-5769-2/kuenstliche-intelligenz-in-der-hochschulbildung/?number=978-3-8394-5769-6</a:t>
            </a:r>
            <a:endParaRPr lang="de-DE" sz="1400" spc="-1" dirty="0">
              <a:solidFill>
                <a:schemeClr val="accent1"/>
              </a:solidFill>
              <a:latin typeface="Open Sans"/>
            </a:endParaRPr>
          </a:p>
          <a:p>
            <a:pPr algn="l"/>
            <a:endParaRPr lang="de-DE" sz="1000" b="0" i="0" u="none" strike="noStrike" dirty="0">
              <a:solidFill>
                <a:srgbClr val="000000"/>
              </a:solidFill>
              <a:effectLst/>
            </a:endParaRPr>
          </a:p>
          <a:p>
            <a:pPr indent="0" defTabSz="914400">
              <a:lnSpc>
                <a:spcPct val="100000"/>
              </a:lnSpc>
              <a:buNone/>
              <a:tabLst>
                <a:tab pos="0" algn="l"/>
              </a:tabLst>
            </a:pPr>
            <a:endParaRPr lang="de-DE" sz="1200" b="0" strike="noStrike" spc="-1" dirty="0">
              <a:solidFill>
                <a:srgbClr val="000000"/>
              </a:solidFill>
              <a:latin typeface="Calibri"/>
            </a:endParaRPr>
          </a:p>
        </p:txBody>
      </p:sp>
    </p:spTree>
    <p:extLst>
      <p:ext uri="{BB962C8B-B14F-4D97-AF65-F5344CB8AC3E}">
        <p14:creationId xmlns:p14="http://schemas.microsoft.com/office/powerpoint/2010/main" val="3684238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5"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Lernziele</a:t>
            </a:r>
            <a:endParaRPr lang="de-DE" sz="2400" b="0" strike="noStrike" spc="-1" dirty="0">
              <a:solidFill>
                <a:srgbClr val="000000"/>
              </a:solidFill>
              <a:latin typeface="Calibri"/>
            </a:endParaRPr>
          </a:p>
        </p:txBody>
      </p:sp>
      <p:sp>
        <p:nvSpPr>
          <p:cNvPr id="2096" name="Rectangle 1"/>
          <p:cNvSpPr/>
          <p:nvPr/>
        </p:nvSpPr>
        <p:spPr>
          <a:xfrm>
            <a:off x="821520" y="1536242"/>
            <a:ext cx="10684080" cy="2953201"/>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numCol="1" spcCol="0" anchor="ctr">
            <a:spAutoFit/>
          </a:bodyPr>
          <a:lstStyle/>
          <a:p>
            <a:pPr marL="342900" indent="-342900" algn="just">
              <a:buFont typeface="+mj-lt"/>
              <a:buAutoNum type="arabicPeriod"/>
            </a:pPr>
            <a:r>
              <a:rPr lang="de-DE" spc="-1" dirty="0">
                <a:solidFill>
                  <a:schemeClr val="accent1"/>
                </a:solidFill>
                <a:latin typeface="Open Sans"/>
              </a:rPr>
              <a:t>Die Studis </a:t>
            </a:r>
            <a:r>
              <a:rPr lang="de-DE" b="1" i="1" spc="-1" dirty="0">
                <a:solidFill>
                  <a:schemeClr val="accent1"/>
                </a:solidFill>
                <a:latin typeface="Open Sans"/>
              </a:rPr>
              <a:t>lernen</a:t>
            </a:r>
            <a:r>
              <a:rPr lang="de-DE" spc="-1" dirty="0">
                <a:solidFill>
                  <a:schemeClr val="accent1"/>
                </a:solidFill>
                <a:latin typeface="Open Sans"/>
              </a:rPr>
              <a:t> LLMs als </a:t>
            </a:r>
            <a:r>
              <a:rPr lang="de-DE" b="1" spc="-1" dirty="0">
                <a:solidFill>
                  <a:schemeClr val="accent1"/>
                </a:solidFill>
                <a:latin typeface="Open Sans"/>
              </a:rPr>
              <a:t>Tool </a:t>
            </a:r>
            <a:r>
              <a:rPr lang="de-DE" spc="-1" dirty="0">
                <a:solidFill>
                  <a:schemeClr val="accent1"/>
                </a:solidFill>
                <a:latin typeface="Open Sans"/>
              </a:rPr>
              <a:t>des Wissenschaftsprozesses </a:t>
            </a:r>
            <a:r>
              <a:rPr lang="de-DE" b="1" i="1" spc="-1" dirty="0">
                <a:solidFill>
                  <a:schemeClr val="accent1"/>
                </a:solidFill>
                <a:latin typeface="Open Sans"/>
              </a:rPr>
              <a:t>kennen </a:t>
            </a:r>
            <a:r>
              <a:rPr lang="de-DE" spc="-1" dirty="0">
                <a:solidFill>
                  <a:schemeClr val="accent1"/>
                </a:solidFill>
                <a:latin typeface="Open Sans"/>
              </a:rPr>
              <a:t>und</a:t>
            </a:r>
            <a:r>
              <a:rPr lang="de-DE" b="1" i="1" spc="-1" dirty="0">
                <a:solidFill>
                  <a:schemeClr val="accent1"/>
                </a:solidFill>
                <a:latin typeface="Open Sans"/>
              </a:rPr>
              <a:t> wenden </a:t>
            </a:r>
            <a:r>
              <a:rPr lang="de-DE" spc="-1" dirty="0">
                <a:solidFill>
                  <a:schemeClr val="accent1"/>
                </a:solidFill>
                <a:latin typeface="Open Sans"/>
              </a:rPr>
              <a:t>sie bei der </a:t>
            </a:r>
            <a:r>
              <a:rPr lang="de-DE" b="1" spc="-1" dirty="0">
                <a:solidFill>
                  <a:schemeClr val="accent1"/>
                </a:solidFill>
                <a:latin typeface="Open Sans"/>
              </a:rPr>
              <a:t>Textedition </a:t>
            </a:r>
            <a:r>
              <a:rPr lang="de-DE" spc="-1" dirty="0">
                <a:solidFill>
                  <a:schemeClr val="accent1"/>
                </a:solidFill>
                <a:latin typeface="Open Sans"/>
              </a:rPr>
              <a:t>und</a:t>
            </a:r>
            <a:r>
              <a:rPr lang="de-DE" b="1" spc="-1" dirty="0">
                <a:solidFill>
                  <a:schemeClr val="accent1"/>
                </a:solidFill>
                <a:latin typeface="Open Sans"/>
              </a:rPr>
              <a:t> Textplanung </a:t>
            </a:r>
            <a:r>
              <a:rPr lang="de-DE" b="1" i="1" spc="-1" dirty="0">
                <a:solidFill>
                  <a:schemeClr val="accent1"/>
                </a:solidFill>
                <a:latin typeface="Open Sans"/>
              </a:rPr>
              <a:t>an</a:t>
            </a:r>
            <a:r>
              <a:rPr lang="de-DE" spc="-1" dirty="0">
                <a:solidFill>
                  <a:schemeClr val="accent1"/>
                </a:solidFill>
                <a:latin typeface="Open Sans"/>
              </a:rPr>
              <a:t>.</a:t>
            </a:r>
          </a:p>
          <a:p>
            <a:pPr marL="342900" indent="-342900" algn="just">
              <a:buFont typeface="+mj-lt"/>
              <a:buAutoNum type="arabicPeriod"/>
            </a:pPr>
            <a:endParaRPr lang="de-DE" spc="-1" dirty="0">
              <a:solidFill>
                <a:schemeClr val="accent1"/>
              </a:solidFill>
              <a:latin typeface="Open Sans"/>
            </a:endParaRPr>
          </a:p>
          <a:p>
            <a:pPr marL="342900" indent="-342900" algn="l">
              <a:buFont typeface="+mj-lt"/>
              <a:buAutoNum type="arabicPeriod"/>
            </a:pPr>
            <a:r>
              <a:rPr lang="de-DE" spc="-1" dirty="0">
                <a:solidFill>
                  <a:schemeClr val="accent1"/>
                </a:solidFill>
                <a:latin typeface="Open Sans"/>
              </a:rPr>
              <a:t>Sie </a:t>
            </a:r>
            <a:r>
              <a:rPr lang="de-DE" b="1" i="1" spc="-1" dirty="0">
                <a:solidFill>
                  <a:schemeClr val="accent1"/>
                </a:solidFill>
                <a:latin typeface="Open Sans"/>
              </a:rPr>
              <a:t>wenden</a:t>
            </a:r>
            <a:r>
              <a:rPr lang="de-DE" spc="-1" dirty="0">
                <a:solidFill>
                  <a:schemeClr val="accent1"/>
                </a:solidFill>
                <a:latin typeface="Open Sans"/>
              </a:rPr>
              <a:t> grundlegende Prinzipien des </a:t>
            </a:r>
            <a:r>
              <a:rPr lang="de-DE" b="1" spc="-1" dirty="0">
                <a:solidFill>
                  <a:schemeClr val="accent1"/>
                </a:solidFill>
                <a:latin typeface="Open Sans"/>
              </a:rPr>
              <a:t>Prompt Engineering </a:t>
            </a:r>
            <a:r>
              <a:rPr lang="de-DE" b="1" i="1" spc="-1" dirty="0">
                <a:solidFill>
                  <a:schemeClr val="accent1"/>
                </a:solidFill>
                <a:latin typeface="Open Sans"/>
              </a:rPr>
              <a:t>an</a:t>
            </a:r>
            <a:r>
              <a:rPr lang="de-DE" spc="-1" dirty="0">
                <a:solidFill>
                  <a:schemeClr val="accent1"/>
                </a:solidFill>
                <a:latin typeface="Open Sans"/>
              </a:rPr>
              <a:t> und lernen, die </a:t>
            </a:r>
            <a:r>
              <a:rPr lang="de-DE" b="1" spc="-1" dirty="0">
                <a:solidFill>
                  <a:schemeClr val="accent1"/>
                </a:solidFill>
                <a:latin typeface="Open Sans"/>
              </a:rPr>
              <a:t>Ergebnisse</a:t>
            </a:r>
            <a:r>
              <a:rPr lang="de-DE" spc="-1" dirty="0">
                <a:solidFill>
                  <a:schemeClr val="accent1"/>
                </a:solidFill>
                <a:latin typeface="Open Sans"/>
              </a:rPr>
              <a:t> des LLM kritisch zu </a:t>
            </a:r>
            <a:r>
              <a:rPr lang="de-DE" b="1" i="1" spc="-1" dirty="0">
                <a:solidFill>
                  <a:schemeClr val="accent1"/>
                </a:solidFill>
                <a:latin typeface="Open Sans"/>
              </a:rPr>
              <a:t>reflektieren</a:t>
            </a:r>
            <a:r>
              <a:rPr lang="de-DE" spc="-1" dirty="0">
                <a:solidFill>
                  <a:schemeClr val="accent1"/>
                </a:solidFill>
                <a:latin typeface="Open Sans"/>
              </a:rPr>
              <a:t>. </a:t>
            </a:r>
          </a:p>
          <a:p>
            <a:pPr marL="342900" indent="-342900" algn="l">
              <a:buFont typeface="+mj-lt"/>
              <a:buAutoNum type="arabicPeriod"/>
            </a:pPr>
            <a:endParaRPr lang="de-DE" spc="-1" dirty="0">
              <a:solidFill>
                <a:schemeClr val="accent1"/>
              </a:solidFill>
              <a:latin typeface="Open Sans"/>
            </a:endParaRPr>
          </a:p>
          <a:p>
            <a:pPr marL="342900" indent="-342900" algn="l">
              <a:buFont typeface="+mj-lt"/>
              <a:buAutoNum type="arabicPeriod"/>
            </a:pPr>
            <a:r>
              <a:rPr lang="de-DE" spc="-1" dirty="0">
                <a:solidFill>
                  <a:schemeClr val="accent1"/>
                </a:solidFill>
                <a:latin typeface="Open Sans"/>
              </a:rPr>
              <a:t>Sie </a:t>
            </a:r>
            <a:r>
              <a:rPr lang="de-DE" b="1" i="1" spc="-1" dirty="0">
                <a:solidFill>
                  <a:schemeClr val="accent1"/>
                </a:solidFill>
                <a:latin typeface="Open Sans"/>
              </a:rPr>
              <a:t>kennen</a:t>
            </a:r>
            <a:r>
              <a:rPr lang="de-DE" spc="-1" dirty="0">
                <a:solidFill>
                  <a:schemeClr val="accent1"/>
                </a:solidFill>
                <a:latin typeface="Open Sans"/>
              </a:rPr>
              <a:t> die </a:t>
            </a:r>
            <a:r>
              <a:rPr lang="de-DE" b="1" spc="-1" dirty="0">
                <a:solidFill>
                  <a:schemeClr val="accent1"/>
                </a:solidFill>
                <a:latin typeface="Open Sans"/>
              </a:rPr>
              <a:t>rechtlichen Rahmen der TUD und </a:t>
            </a:r>
            <a:r>
              <a:rPr lang="de-DE" b="1" spc="-1" dirty="0" err="1">
                <a:solidFill>
                  <a:schemeClr val="accent1"/>
                </a:solidFill>
                <a:latin typeface="Open Sans"/>
              </a:rPr>
              <a:t>FakU</a:t>
            </a:r>
            <a:r>
              <a:rPr lang="de-DE" spc="-1" dirty="0">
                <a:solidFill>
                  <a:schemeClr val="accent1"/>
                </a:solidFill>
                <a:latin typeface="Open Sans"/>
              </a:rPr>
              <a:t> zur Nutzung von KI bei </a:t>
            </a:r>
            <a:r>
              <a:rPr lang="de-DE" b="1" spc="-1" dirty="0">
                <a:solidFill>
                  <a:schemeClr val="accent1"/>
                </a:solidFill>
                <a:latin typeface="Open Sans"/>
              </a:rPr>
              <a:t>Leistungserhebungen</a:t>
            </a:r>
            <a:r>
              <a:rPr lang="de-DE" spc="-1" dirty="0">
                <a:solidFill>
                  <a:schemeClr val="accent1"/>
                </a:solidFill>
                <a:latin typeface="Open Sans"/>
              </a:rPr>
              <a:t>.</a:t>
            </a:r>
          </a:p>
          <a:p>
            <a:br>
              <a:rPr lang="de-DE" dirty="0"/>
            </a:br>
            <a:r>
              <a:rPr lang="de-DE" sz="1200" b="1" spc="-1" dirty="0">
                <a:solidFill>
                  <a:schemeClr val="accent1"/>
                </a:solidFill>
                <a:latin typeface="Open Sans"/>
              </a:rPr>
              <a:t>Bolt</a:t>
            </a:r>
            <a:r>
              <a:rPr lang="de-DE" sz="1200" spc="-1" dirty="0">
                <a:solidFill>
                  <a:schemeClr val="accent1"/>
                </a:solidFill>
                <a:latin typeface="Open Sans"/>
              </a:rPr>
              <a:t>: inhaltliche Angaben</a:t>
            </a:r>
          </a:p>
          <a:p>
            <a:r>
              <a:rPr lang="de-DE" sz="1200" b="1" i="1" spc="-1" dirty="0">
                <a:solidFill>
                  <a:schemeClr val="accent1"/>
                </a:solidFill>
                <a:latin typeface="Open Sans"/>
              </a:rPr>
              <a:t>Kursiv</a:t>
            </a:r>
            <a:r>
              <a:rPr lang="de-DE" sz="1200" spc="-1" dirty="0">
                <a:solidFill>
                  <a:schemeClr val="accent1"/>
                </a:solidFill>
                <a:latin typeface="Open Sans"/>
              </a:rPr>
              <a:t>: Operatoren (Angaben über Art und Weise sowie Extension der erworbenen Fähigkeiten)</a:t>
            </a:r>
          </a:p>
        </p:txBody>
      </p:sp>
    </p:spTree>
    <p:extLst>
      <p:ext uri="{BB962C8B-B14F-4D97-AF65-F5344CB8AC3E}">
        <p14:creationId xmlns:p14="http://schemas.microsoft.com/office/powerpoint/2010/main" val="41791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alpha val="22000"/>
          </a:srgbClr>
        </a:solidFill>
        <a:effectLst/>
      </p:bgPr>
    </p:bg>
    <p:spTree>
      <p:nvGrpSpPr>
        <p:cNvPr id="1" name="">
          <a:extLst>
            <a:ext uri="{FF2B5EF4-FFF2-40B4-BE49-F238E27FC236}">
              <a16:creationId xmlns:a16="http://schemas.microsoft.com/office/drawing/2014/main" id="{8B5F0BB0-6067-024E-E86B-31C8F9FE0A44}"/>
            </a:ext>
          </a:extLst>
        </p:cNvPr>
        <p:cNvGrpSpPr/>
        <p:nvPr/>
      </p:nvGrpSpPr>
      <p:grpSpPr>
        <a:xfrm>
          <a:off x="0" y="0"/>
          <a:ext cx="0" cy="0"/>
          <a:chOff x="0" y="0"/>
          <a:chExt cx="0" cy="0"/>
        </a:xfrm>
      </p:grpSpPr>
      <p:sp>
        <p:nvSpPr>
          <p:cNvPr id="2095" name="PlaceHolder 1">
            <a:extLst>
              <a:ext uri="{FF2B5EF4-FFF2-40B4-BE49-F238E27FC236}">
                <a16:creationId xmlns:a16="http://schemas.microsoft.com/office/drawing/2014/main" id="{C9B1D7F8-1697-E987-02EE-B8F8041034D4}"/>
              </a:ext>
            </a:extLst>
          </p:cNvPr>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Einstieg</a:t>
            </a:r>
            <a:endParaRPr lang="de-DE" sz="2400" b="0" strike="noStrike" spc="-1" dirty="0">
              <a:solidFill>
                <a:srgbClr val="000000"/>
              </a:solidFill>
              <a:latin typeface="Calibri"/>
            </a:endParaRPr>
          </a:p>
        </p:txBody>
      </p:sp>
      <p:sp>
        <p:nvSpPr>
          <p:cNvPr id="2096" name="Rectangle 1">
            <a:extLst>
              <a:ext uri="{FF2B5EF4-FFF2-40B4-BE49-F238E27FC236}">
                <a16:creationId xmlns:a16="http://schemas.microsoft.com/office/drawing/2014/main" id="{D62EBF41-AFD5-060D-E88A-FF34969D9BFF}"/>
              </a:ext>
            </a:extLst>
          </p:cNvPr>
          <p:cNvSpPr/>
          <p:nvPr/>
        </p:nvSpPr>
        <p:spPr>
          <a:xfrm>
            <a:off x="821520" y="774497"/>
            <a:ext cx="10684080" cy="447669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numCol="1" spcCol="0" anchor="ctr">
            <a:spAutoFit/>
          </a:bodyPr>
          <a:lstStyle/>
          <a:p>
            <a:pPr algn="just"/>
            <a:r>
              <a:rPr lang="de-DE" sz="2000" b="1" spc="-1" dirty="0">
                <a:solidFill>
                  <a:schemeClr val="accent1"/>
                </a:solidFill>
                <a:latin typeface="Open Sans"/>
              </a:rPr>
              <a:t>Gedankenexperiment:</a:t>
            </a:r>
          </a:p>
          <a:p>
            <a:endParaRPr lang="de-DE" sz="2000" b="1" spc="-1" dirty="0">
              <a:solidFill>
                <a:schemeClr val="accent1"/>
              </a:solidFill>
              <a:latin typeface="Open Sans"/>
            </a:endParaRPr>
          </a:p>
          <a:p>
            <a:r>
              <a:rPr lang="de-DE" sz="2000" spc="-1" dirty="0">
                <a:solidFill>
                  <a:schemeClr val="accent1"/>
                </a:solidFill>
                <a:latin typeface="Open Sans"/>
              </a:rPr>
              <a:t>Stellt euch vor, ihr seid Mitglieder des </a:t>
            </a:r>
            <a:r>
              <a:rPr lang="de-DE" sz="2000" b="1" spc="-1" dirty="0">
                <a:solidFill>
                  <a:schemeClr val="accent1"/>
                </a:solidFill>
                <a:latin typeface="Open Sans"/>
              </a:rPr>
              <a:t>Prüfungsausschusses </a:t>
            </a:r>
            <a:r>
              <a:rPr lang="de-DE" sz="2000" b="1" spc="-1" dirty="0" err="1">
                <a:solidFill>
                  <a:schemeClr val="accent1"/>
                </a:solidFill>
                <a:latin typeface="Open Sans"/>
              </a:rPr>
              <a:t>Geo</a:t>
            </a:r>
            <a:r>
              <a:rPr lang="de-DE" sz="2000" b="1" spc="-1" dirty="0">
                <a:solidFill>
                  <a:schemeClr val="accent1"/>
                </a:solidFill>
                <a:latin typeface="Open Sans"/>
              </a:rPr>
              <a:t> </a:t>
            </a:r>
            <a:r>
              <a:rPr lang="de-DE" sz="2000" spc="-1" dirty="0">
                <a:solidFill>
                  <a:schemeClr val="accent1"/>
                </a:solidFill>
                <a:latin typeface="Open Sans"/>
              </a:rPr>
              <a:t>und müsst gemeinsam eine </a:t>
            </a:r>
            <a:r>
              <a:rPr lang="de-DE" sz="2000" b="1" spc="-1" dirty="0">
                <a:solidFill>
                  <a:schemeClr val="accent1"/>
                </a:solidFill>
                <a:latin typeface="Open Sans"/>
              </a:rPr>
              <a:t>Position zum Umgang mit KI-basierten Tools </a:t>
            </a:r>
            <a:r>
              <a:rPr lang="de-DE" sz="2000" spc="-1" dirty="0">
                <a:solidFill>
                  <a:schemeClr val="accent1"/>
                </a:solidFill>
                <a:latin typeface="Open Sans"/>
              </a:rPr>
              <a:t>(v.a. LLMs) finden. Die derzeitige rechtliche Lage ist unklar – deshalb wollt ihr eine </a:t>
            </a:r>
            <a:r>
              <a:rPr lang="de-DE" sz="2000" b="1" spc="-1" dirty="0">
                <a:solidFill>
                  <a:schemeClr val="accent1"/>
                </a:solidFill>
                <a:latin typeface="Open Sans"/>
              </a:rPr>
              <a:t>angepasste Selbstständigkeitserklärung</a:t>
            </a:r>
            <a:r>
              <a:rPr lang="de-DE" sz="2000" spc="-1" dirty="0">
                <a:solidFill>
                  <a:schemeClr val="accent1"/>
                </a:solidFill>
                <a:latin typeface="Open Sans"/>
              </a:rPr>
              <a:t> formulieren. </a:t>
            </a:r>
          </a:p>
          <a:p>
            <a:pPr algn="just"/>
            <a:endParaRPr lang="de-DE" sz="2000" spc="-1" dirty="0">
              <a:solidFill>
                <a:schemeClr val="accent1"/>
              </a:solidFill>
              <a:latin typeface="Open Sans"/>
            </a:endParaRPr>
          </a:p>
          <a:p>
            <a:pPr algn="just"/>
            <a:r>
              <a:rPr lang="de-DE" sz="2000" spc="-1" dirty="0">
                <a:solidFill>
                  <a:schemeClr val="accent1"/>
                </a:solidFill>
                <a:latin typeface="Open Sans"/>
              </a:rPr>
              <a:t>Auf dem Weg dorthin, stellt ihr euch folgende Fragen: </a:t>
            </a:r>
          </a:p>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Was sind LLM?</a:t>
            </a:r>
            <a:endParaRPr lang="de-DE" sz="2000" b="0" strike="noStrike" spc="-1" dirty="0">
              <a:solidFill>
                <a:srgbClr val="000000"/>
              </a:solidFill>
              <a:latin typeface="Calibri"/>
            </a:endParaRPr>
          </a:p>
          <a:p>
            <a:pPr marL="343080" indent="-34308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Was können LLMs nicht? Wofür </a:t>
            </a:r>
            <a:r>
              <a:rPr lang="de-DE" sz="2000" spc="-1" dirty="0">
                <a:solidFill>
                  <a:schemeClr val="accent1"/>
                </a:solidFill>
                <a:latin typeface="Open Sans"/>
              </a:rPr>
              <a:t>sind sie </a:t>
            </a:r>
            <a:r>
              <a:rPr lang="de-DE" sz="2000" b="0" strike="noStrike" spc="-1" dirty="0">
                <a:solidFill>
                  <a:schemeClr val="accent1"/>
                </a:solidFill>
                <a:latin typeface="Open Sans"/>
              </a:rPr>
              <a:t>(noch) nicht einsetzbar</a:t>
            </a:r>
            <a:r>
              <a:rPr lang="de-DE" sz="2000" spc="-1" dirty="0">
                <a:solidFill>
                  <a:schemeClr val="accent1"/>
                </a:solidFill>
              </a:rPr>
              <a:t>? </a:t>
            </a:r>
          </a:p>
          <a:p>
            <a:pPr marL="343080" indent="-343080">
              <a:lnSpc>
                <a:spcPct val="100000"/>
              </a:lnSpc>
              <a:spcBef>
                <a:spcPts val="1199"/>
              </a:spcBef>
              <a:spcAft>
                <a:spcPts val="601"/>
              </a:spcAft>
              <a:buClr>
                <a:srgbClr val="00305D"/>
              </a:buClr>
              <a:buFont typeface="Arial"/>
              <a:buChar char="•"/>
            </a:pPr>
            <a:r>
              <a:rPr lang="de-DE" sz="2000" spc="-1" dirty="0">
                <a:solidFill>
                  <a:schemeClr val="accent1"/>
                </a:solidFill>
              </a:rPr>
              <a:t>Was können LLMs? Wofür und wie sind LLMs sinnvoll einsetzbar?</a:t>
            </a:r>
            <a:endParaRPr lang="de-DE" sz="2000" spc="-1" dirty="0">
              <a:solidFill>
                <a:srgbClr val="000000"/>
              </a:solidFill>
              <a:latin typeface="Calibri"/>
            </a:endParaRPr>
          </a:p>
          <a:p>
            <a:pPr algn="just"/>
            <a:endParaRPr lang="de-DE" sz="2000" spc="-1" dirty="0">
              <a:solidFill>
                <a:schemeClr val="accent1"/>
              </a:solidFill>
              <a:latin typeface="Open Sans"/>
            </a:endParaRPr>
          </a:p>
        </p:txBody>
      </p:sp>
      <p:grpSp>
        <p:nvGrpSpPr>
          <p:cNvPr id="2" name="Gruppieren 1">
            <a:extLst>
              <a:ext uri="{FF2B5EF4-FFF2-40B4-BE49-F238E27FC236}">
                <a16:creationId xmlns:a16="http://schemas.microsoft.com/office/drawing/2014/main" id="{9FD0E0B7-5F8E-BDB3-41B5-31B719336E6D}"/>
              </a:ext>
            </a:extLst>
          </p:cNvPr>
          <p:cNvGrpSpPr/>
          <p:nvPr/>
        </p:nvGrpSpPr>
        <p:grpSpPr>
          <a:xfrm>
            <a:off x="10261883" y="219669"/>
            <a:ext cx="1764216" cy="681120"/>
            <a:chOff x="10141045" y="620789"/>
            <a:chExt cx="1962055" cy="914400"/>
          </a:xfrm>
        </p:grpSpPr>
        <p:pic>
          <p:nvPicPr>
            <p:cNvPr id="3" name="Grafik 2" descr="Uhr mit einfarbiger Füllung">
              <a:extLst>
                <a:ext uri="{FF2B5EF4-FFF2-40B4-BE49-F238E27FC236}">
                  <a16:creationId xmlns:a16="http://schemas.microsoft.com/office/drawing/2014/main" id="{2FBD17BE-2373-7C73-0C8A-A19D0D70335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88700" y="620789"/>
              <a:ext cx="914400" cy="914400"/>
            </a:xfrm>
            <a:prstGeom prst="rect">
              <a:avLst/>
            </a:prstGeom>
          </p:spPr>
        </p:pic>
        <p:sp>
          <p:nvSpPr>
            <p:cNvPr id="4" name="Textfeld 3">
              <a:extLst>
                <a:ext uri="{FF2B5EF4-FFF2-40B4-BE49-F238E27FC236}">
                  <a16:creationId xmlns:a16="http://schemas.microsoft.com/office/drawing/2014/main" id="{8D2A0F52-5670-C5E2-D8C8-C13F6AB0451A}"/>
                </a:ext>
              </a:extLst>
            </p:cNvPr>
            <p:cNvSpPr txBox="1"/>
            <p:nvPr/>
          </p:nvSpPr>
          <p:spPr>
            <a:xfrm>
              <a:off x="10141045" y="837021"/>
              <a:ext cx="1173664" cy="495826"/>
            </a:xfrm>
            <a:prstGeom prst="rect">
              <a:avLst/>
            </a:prstGeom>
            <a:noFill/>
          </p:spPr>
          <p:txBody>
            <a:bodyPr wrap="square" rtlCol="0">
              <a:spAutoFit/>
            </a:bodyPr>
            <a:lstStyle/>
            <a:p>
              <a:pPr algn="r"/>
              <a:r>
                <a:rPr lang="de-DE" dirty="0"/>
                <a:t>5 min</a:t>
              </a:r>
            </a:p>
          </p:txBody>
        </p:sp>
      </p:grpSp>
    </p:spTree>
    <p:extLst>
      <p:ext uri="{BB962C8B-B14F-4D97-AF65-F5344CB8AC3E}">
        <p14:creationId xmlns:p14="http://schemas.microsoft.com/office/powerpoint/2010/main" val="2311449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3"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1"/>
                </a:solidFill>
                <a:latin typeface="Open Sans"/>
              </a:rPr>
              <a:t>Festigung</a:t>
            </a:r>
            <a:endParaRPr lang="de-DE" sz="2400" b="0" strike="noStrike" spc="-1">
              <a:solidFill>
                <a:srgbClr val="000000"/>
              </a:solidFill>
              <a:latin typeface="Calibri"/>
            </a:endParaRPr>
          </a:p>
        </p:txBody>
      </p:sp>
      <p:sp>
        <p:nvSpPr>
          <p:cNvPr id="2134" name="PlaceHolder 2"/>
          <p:cNvSpPr>
            <a:spLocks noGrp="1"/>
          </p:cNvSpPr>
          <p:nvPr>
            <p:ph/>
          </p:nvPr>
        </p:nvSpPr>
        <p:spPr>
          <a:xfrm>
            <a:off x="874800" y="1030320"/>
            <a:ext cx="9615960" cy="499896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Was sind LLMs?</a:t>
            </a:r>
          </a:p>
          <a:p>
            <a:pPr marL="343080" indent="-343080" defTabSz="914400">
              <a:lnSpc>
                <a:spcPct val="100000"/>
              </a:lnSpc>
              <a:spcBef>
                <a:spcPts val="1199"/>
              </a:spcBef>
              <a:spcAft>
                <a:spcPts val="601"/>
              </a:spcAft>
              <a:buClr>
                <a:srgbClr val="00305D"/>
              </a:buClr>
              <a:buFont typeface="Arial"/>
              <a:buChar char="•"/>
            </a:pPr>
            <a:endParaRPr lang="de-DE" sz="2000" b="0" strike="noStrike" spc="-1" dirty="0">
              <a:solidFill>
                <a:srgbClr val="000000"/>
              </a:solidFill>
              <a:latin typeface="Calibri"/>
            </a:endParaRPr>
          </a:p>
          <a:p>
            <a:pPr algn="l"/>
            <a:r>
              <a:rPr lang="de-DE" sz="1600" spc="-1" dirty="0">
                <a:solidFill>
                  <a:schemeClr val="accent1"/>
                </a:solidFill>
                <a:latin typeface="Open Sans"/>
              </a:rPr>
              <a:t>Chat GPT ist keine KI im eigentlichen Sinne, sondern ein </a:t>
            </a:r>
            <a:r>
              <a:rPr lang="de-DE" sz="1600" b="1" spc="-1" dirty="0">
                <a:solidFill>
                  <a:schemeClr val="accent1"/>
                </a:solidFill>
                <a:latin typeface="Open Sans"/>
              </a:rPr>
              <a:t>Entscheidungsunterstützungsalgorithmus</a:t>
            </a:r>
            <a:r>
              <a:rPr lang="de-DE" sz="1600" spc="-1" dirty="0">
                <a:solidFill>
                  <a:schemeClr val="accent1"/>
                </a:solidFill>
                <a:latin typeface="Open Sans"/>
              </a:rPr>
              <a:t>, daher auch </a:t>
            </a:r>
            <a:r>
              <a:rPr lang="de-DE" sz="1600" spc="-1" dirty="0" err="1">
                <a:solidFill>
                  <a:schemeClr val="accent1"/>
                </a:solidFill>
                <a:latin typeface="Open Sans"/>
              </a:rPr>
              <a:t>kein:e</a:t>
            </a:r>
            <a:r>
              <a:rPr lang="de-DE" sz="1600" spc="-1" dirty="0">
                <a:solidFill>
                  <a:schemeClr val="accent1"/>
                </a:solidFill>
                <a:latin typeface="Open Sans"/>
              </a:rPr>
              <a:t> </a:t>
            </a:r>
            <a:r>
              <a:rPr lang="de-DE" sz="1600" spc="-1" dirty="0" err="1">
                <a:solidFill>
                  <a:schemeClr val="accent1"/>
                </a:solidFill>
                <a:latin typeface="Open Sans"/>
              </a:rPr>
              <a:t>Autor:in</a:t>
            </a:r>
            <a:r>
              <a:rPr lang="de-DE" sz="1600" spc="-1" dirty="0">
                <a:solidFill>
                  <a:schemeClr val="accent1"/>
                </a:solidFill>
                <a:latin typeface="Open Sans"/>
              </a:rPr>
              <a:t> (Lammers &amp; Lasch 2023)</a:t>
            </a:r>
          </a:p>
          <a:p>
            <a:pPr algn="l"/>
            <a:endParaRPr lang="de-DE" sz="1600" spc="-1" dirty="0">
              <a:solidFill>
                <a:schemeClr val="accent1"/>
              </a:solidFill>
              <a:latin typeface="Open Sans"/>
            </a:endParaRPr>
          </a:p>
          <a:p>
            <a:pPr algn="l"/>
            <a:r>
              <a:rPr lang="de-DE" sz="1600" b="1" spc="-1" dirty="0">
                <a:solidFill>
                  <a:schemeClr val="accent1"/>
                </a:solidFill>
                <a:latin typeface="Open Sans"/>
              </a:rPr>
              <a:t>statistisches Sprachmodell</a:t>
            </a:r>
            <a:r>
              <a:rPr lang="de-DE" sz="1600" spc="-1" dirty="0">
                <a:solidFill>
                  <a:schemeClr val="accent1"/>
                </a:solidFill>
                <a:latin typeface="Open Sans"/>
              </a:rPr>
              <a:t>: wahrscheinliche Kombinationen von Wörtern (Kollokationen) → das ist nicht intelligent, nur dessen Simulation :D → Imitation von Mustern</a:t>
            </a:r>
          </a:p>
          <a:p>
            <a:pPr algn="l"/>
            <a:endParaRPr lang="de-DE" sz="1600" spc="-1" dirty="0">
              <a:solidFill>
                <a:schemeClr val="accent1"/>
              </a:solidFill>
              <a:latin typeface="Open Sans"/>
            </a:endParaRPr>
          </a:p>
          <a:p>
            <a:pPr algn="l"/>
            <a:r>
              <a:rPr lang="de-DE" sz="1600" spc="-1" dirty="0">
                <a:solidFill>
                  <a:schemeClr val="accent1"/>
                </a:solidFill>
                <a:latin typeface="Open Sans"/>
              </a:rPr>
              <a:t>Tool! mit Vor- und Nachteilen</a:t>
            </a: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3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3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3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3"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1"/>
                </a:solidFill>
                <a:latin typeface="Open Sans"/>
              </a:rPr>
              <a:t>Festigung</a:t>
            </a:r>
            <a:endParaRPr lang="de-DE" sz="2400" b="0" strike="noStrike" spc="-1">
              <a:solidFill>
                <a:srgbClr val="000000"/>
              </a:solidFill>
              <a:latin typeface="Calibri"/>
            </a:endParaRPr>
          </a:p>
        </p:txBody>
      </p:sp>
      <p:sp>
        <p:nvSpPr>
          <p:cNvPr id="2134" name="PlaceHolder 2"/>
          <p:cNvSpPr>
            <a:spLocks noGrp="1"/>
          </p:cNvSpPr>
          <p:nvPr>
            <p:ph/>
          </p:nvPr>
        </p:nvSpPr>
        <p:spPr>
          <a:xfrm>
            <a:off x="874800" y="686520"/>
            <a:ext cx="9615960" cy="499896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Was können LLMs nicht? Wofür sind sie (noch) nicht einsetzbar?</a:t>
            </a:r>
            <a:endParaRPr lang="de-DE" sz="2000" b="0" strike="noStrike" spc="-1" dirty="0">
              <a:solidFill>
                <a:srgbClr val="000000"/>
              </a:solidFill>
              <a:latin typeface="Calibri"/>
            </a:endParaRPr>
          </a:p>
          <a:p>
            <a:pPr marL="800280" lvl="1" indent="-343080" defTabSz="914400">
              <a:lnSpc>
                <a:spcPct val="100000"/>
              </a:lnSpc>
              <a:spcBef>
                <a:spcPts val="1199"/>
              </a:spcBef>
              <a:spcAft>
                <a:spcPts val="601"/>
              </a:spcAft>
              <a:buClr>
                <a:srgbClr val="00305D"/>
              </a:buClr>
              <a:buFont typeface="Arial"/>
              <a:buChar char="•"/>
            </a:pPr>
            <a:r>
              <a:rPr lang="de-DE" sz="1600" b="0" strike="noStrike" spc="-1" dirty="0">
                <a:solidFill>
                  <a:schemeClr val="accent1"/>
                </a:solidFill>
                <a:latin typeface="Open Sans"/>
              </a:rPr>
              <a:t>fachübergreifende Recherche</a:t>
            </a:r>
            <a:endParaRPr lang="de-DE" sz="1600" b="0" strike="noStrike" spc="-1" dirty="0">
              <a:solidFill>
                <a:srgbClr val="000000"/>
              </a:solidFill>
              <a:latin typeface="Calibri"/>
            </a:endParaRPr>
          </a:p>
          <a:p>
            <a:pPr marL="800280" lvl="1" indent="-343080" defTabSz="914400">
              <a:lnSpc>
                <a:spcPct val="100000"/>
              </a:lnSpc>
              <a:spcBef>
                <a:spcPts val="1199"/>
              </a:spcBef>
              <a:spcAft>
                <a:spcPts val="601"/>
              </a:spcAft>
              <a:buClr>
                <a:srgbClr val="00305D"/>
              </a:buClr>
              <a:buFont typeface="Arial"/>
              <a:buChar char="•"/>
            </a:pPr>
            <a:r>
              <a:rPr lang="de-DE" sz="1600" b="0" strike="noStrike" spc="-1" dirty="0">
                <a:solidFill>
                  <a:schemeClr val="accent1"/>
                </a:solidFill>
                <a:latin typeface="Open Sans"/>
              </a:rPr>
              <a:t>Abkürzungen</a:t>
            </a:r>
          </a:p>
          <a:p>
            <a:pPr marL="800280" lvl="1" indent="-343080" defTabSz="914400">
              <a:lnSpc>
                <a:spcPct val="100000"/>
              </a:lnSpc>
              <a:spcBef>
                <a:spcPts val="1199"/>
              </a:spcBef>
              <a:spcAft>
                <a:spcPts val="601"/>
              </a:spcAft>
              <a:buClr>
                <a:srgbClr val="00305D"/>
              </a:buClr>
              <a:buFont typeface="Arial"/>
              <a:buChar char="•"/>
            </a:pPr>
            <a:r>
              <a:rPr lang="de-DE" sz="1600" b="0" strike="noStrike" spc="-1" dirty="0">
                <a:solidFill>
                  <a:schemeClr val="accent1"/>
                </a:solidFill>
                <a:latin typeface="Open Sans"/>
              </a:rPr>
              <a:t>Leicht zu verunsichern, aber bestätigt/versichert auch inkorrekte Aussagen von sich selbst</a:t>
            </a:r>
            <a:endParaRPr lang="de-DE" sz="1600" b="0" strike="noStrike" spc="-1" dirty="0">
              <a:solidFill>
                <a:srgbClr val="000000"/>
              </a:solidFill>
              <a:latin typeface="Calibri"/>
            </a:endParaRPr>
          </a:p>
          <a:p>
            <a:pPr marL="800280" lvl="1" indent="-343080" defTabSz="914400">
              <a:lnSpc>
                <a:spcPct val="100000"/>
              </a:lnSpc>
              <a:spcBef>
                <a:spcPts val="1199"/>
              </a:spcBef>
              <a:spcAft>
                <a:spcPts val="601"/>
              </a:spcAft>
              <a:buClr>
                <a:srgbClr val="00305D"/>
              </a:buClr>
              <a:buFont typeface="Arial"/>
              <a:buChar char="•"/>
            </a:pPr>
            <a:r>
              <a:rPr lang="de-DE" sz="1600" b="0" strike="noStrike" spc="-1" dirty="0">
                <a:solidFill>
                  <a:schemeClr val="accent1"/>
                </a:solidFill>
                <a:latin typeface="Open Sans"/>
              </a:rPr>
              <a:t>Schlechte Erfassung/Be-/Verarbeitung räumlicher Zusammenhänge </a:t>
            </a:r>
            <a:r>
              <a:rPr lang="de-DE" sz="1600" b="0" strike="noStrike" spc="-1" dirty="0">
                <a:solidFill>
                  <a:schemeClr val="accent1"/>
                </a:solidFill>
                <a:latin typeface="Wingdings"/>
              </a:rPr>
              <a:t></a:t>
            </a:r>
            <a:r>
              <a:rPr lang="de-DE" sz="1600" b="0" strike="noStrike" spc="-1" dirty="0">
                <a:solidFill>
                  <a:schemeClr val="accent1"/>
                </a:solidFill>
                <a:latin typeface="Open Sans"/>
              </a:rPr>
              <a:t> Vorsicht mit Fragen, die sich auf räumlichen Kontext beziehen!</a:t>
            </a:r>
            <a:endParaRPr lang="de-DE" sz="1600" b="0" strike="noStrike" spc="-1" dirty="0">
              <a:solidFill>
                <a:srgbClr val="000000"/>
              </a:solidFill>
              <a:latin typeface="Calibri"/>
            </a:endParaRPr>
          </a:p>
          <a:p>
            <a:pPr marL="800280" lvl="1" indent="-343080" defTabSz="914400">
              <a:lnSpc>
                <a:spcPct val="100000"/>
              </a:lnSpc>
              <a:spcBef>
                <a:spcPts val="1199"/>
              </a:spcBef>
              <a:spcAft>
                <a:spcPts val="601"/>
              </a:spcAft>
              <a:buClr>
                <a:srgbClr val="00305D"/>
              </a:buClr>
              <a:buFont typeface="Arial"/>
              <a:buChar char="•"/>
            </a:pPr>
            <a:r>
              <a:rPr lang="de-DE" sz="1600" b="0" strike="noStrike" spc="-1" dirty="0">
                <a:solidFill>
                  <a:schemeClr val="accent1"/>
                </a:solidFill>
                <a:latin typeface="Open Sans"/>
              </a:rPr>
              <a:t>Interpretation von Grafiken aus spezifischem Thema, zu dem das Angebot an </a:t>
            </a:r>
            <a:r>
              <a:rPr lang="de-DE" sz="1600" b="0" strike="noStrike" spc="-1" dirty="0" err="1">
                <a:solidFill>
                  <a:schemeClr val="accent1"/>
                </a:solidFill>
                <a:latin typeface="Open Sans"/>
              </a:rPr>
              <a:t>Papern</a:t>
            </a:r>
            <a:r>
              <a:rPr lang="de-DE" sz="1600" b="0" strike="noStrike" spc="-1" dirty="0">
                <a:solidFill>
                  <a:schemeClr val="accent1"/>
                </a:solidFill>
                <a:latin typeface="Open Sans"/>
              </a:rPr>
              <a:t> dünn ist</a:t>
            </a:r>
          </a:p>
          <a:p>
            <a:pPr marL="800280" lvl="1" indent="-343080" defTabSz="914400">
              <a:lnSpc>
                <a:spcPct val="100000"/>
              </a:lnSpc>
              <a:spcBef>
                <a:spcPts val="1199"/>
              </a:spcBef>
              <a:spcAft>
                <a:spcPts val="601"/>
              </a:spcAft>
              <a:buClr>
                <a:srgbClr val="00305D"/>
              </a:buClr>
              <a:buFont typeface="Arial"/>
              <a:buChar char="•"/>
            </a:pPr>
            <a:r>
              <a:rPr lang="de-DE" sz="1600" spc="-1" dirty="0">
                <a:solidFill>
                  <a:schemeClr val="accent1"/>
                </a:solidFill>
                <a:latin typeface="Open Sans"/>
              </a:rPr>
              <a:t>Aktuelles Wissen akkurat wiedergeben</a:t>
            </a:r>
          </a:p>
          <a:p>
            <a:pPr marL="800280" lvl="1" indent="-343080" defTabSz="914400">
              <a:lnSpc>
                <a:spcPct val="100000"/>
              </a:lnSpc>
              <a:spcBef>
                <a:spcPts val="1199"/>
              </a:spcBef>
              <a:spcAft>
                <a:spcPts val="601"/>
              </a:spcAft>
              <a:buClr>
                <a:srgbClr val="00305D"/>
              </a:buClr>
              <a:buFont typeface="Arial"/>
              <a:buChar char="•"/>
            </a:pPr>
            <a:r>
              <a:rPr lang="de-DE" sz="1600" spc="-1" dirty="0">
                <a:solidFill>
                  <a:schemeClr val="accent1"/>
                </a:solidFill>
                <a:latin typeface="Open Sans"/>
              </a:rPr>
              <a:t>Intelligent, innovativ und kreativ sein</a:t>
            </a:r>
          </a:p>
          <a:p>
            <a:pPr marL="800280" lvl="1" indent="-343080" defTabSz="914400">
              <a:lnSpc>
                <a:spcPct val="100000"/>
              </a:lnSpc>
              <a:spcBef>
                <a:spcPts val="1199"/>
              </a:spcBef>
              <a:spcAft>
                <a:spcPts val="601"/>
              </a:spcAft>
              <a:buClr>
                <a:srgbClr val="00305D"/>
              </a:buClr>
              <a:buFont typeface="Arial"/>
              <a:buChar char="•"/>
            </a:pPr>
            <a:r>
              <a:rPr lang="de-DE" sz="1600" spc="-1" dirty="0">
                <a:solidFill>
                  <a:schemeClr val="accent1"/>
                </a:solidFill>
                <a:latin typeface="Open Sans"/>
              </a:rPr>
              <a:t>ungeklärte </a:t>
            </a:r>
            <a:r>
              <a:rPr lang="de-DE" sz="1600" spc="-1" dirty="0" err="1">
                <a:solidFill>
                  <a:schemeClr val="accent1"/>
                </a:solidFill>
                <a:latin typeface="Open Sans"/>
              </a:rPr>
              <a:t>Urheber:innenschaft</a:t>
            </a:r>
            <a:endParaRPr lang="de-DE" sz="1600" spc="-1" dirty="0">
              <a:solidFill>
                <a:schemeClr val="accent1"/>
              </a:solidFill>
              <a:latin typeface="Open Sans"/>
            </a:endParaRPr>
          </a:p>
          <a:p>
            <a:pPr marL="800280" lvl="1" indent="-343080" defTabSz="914400">
              <a:lnSpc>
                <a:spcPct val="100000"/>
              </a:lnSpc>
              <a:spcBef>
                <a:spcPts val="1199"/>
              </a:spcBef>
              <a:spcAft>
                <a:spcPts val="601"/>
              </a:spcAft>
              <a:buClr>
                <a:srgbClr val="00305D"/>
              </a:buClr>
              <a:buFont typeface="Arial"/>
              <a:buChar char="•"/>
            </a:pPr>
            <a:r>
              <a:rPr lang="de-DE" sz="1600" spc="-1" dirty="0">
                <a:solidFill>
                  <a:schemeClr val="accent1"/>
                </a:solidFill>
                <a:latin typeface="Open Sans"/>
              </a:rPr>
              <a:t>Datensicherheit</a:t>
            </a:r>
          </a:p>
          <a:p>
            <a:pPr marL="800280" lvl="1" indent="-343080" defTabSz="914400">
              <a:lnSpc>
                <a:spcPct val="100000"/>
              </a:lnSpc>
              <a:spcBef>
                <a:spcPts val="1199"/>
              </a:spcBef>
              <a:spcAft>
                <a:spcPts val="601"/>
              </a:spcAft>
              <a:buClr>
                <a:srgbClr val="00305D"/>
              </a:buClr>
              <a:buFont typeface="Arial"/>
              <a:buChar char="•"/>
            </a:pPr>
            <a:r>
              <a:rPr lang="de-DE" sz="1600" spc="-1" dirty="0">
                <a:solidFill>
                  <a:schemeClr val="accent1"/>
                </a:solidFill>
                <a:latin typeface="Open Sans"/>
              </a:rPr>
              <a:t>unbezahlte Mitarbeit</a:t>
            </a:r>
          </a:p>
          <a:p>
            <a:pPr marL="800280" lvl="1" indent="-343080" defTabSz="914400">
              <a:lnSpc>
                <a:spcPct val="100000"/>
              </a:lnSpc>
              <a:spcBef>
                <a:spcPts val="1199"/>
              </a:spcBef>
              <a:spcAft>
                <a:spcPts val="601"/>
              </a:spcAft>
              <a:buClr>
                <a:srgbClr val="00305D"/>
              </a:buClr>
              <a:buFont typeface="Arial"/>
              <a:buChar char="•"/>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p:txBody>
      </p:sp>
    </p:spTree>
    <p:extLst>
      <p:ext uri="{BB962C8B-B14F-4D97-AF65-F5344CB8AC3E}">
        <p14:creationId xmlns:p14="http://schemas.microsoft.com/office/powerpoint/2010/main" val="990125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3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3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3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3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3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3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34">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34">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34">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3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3"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1"/>
                </a:solidFill>
                <a:latin typeface="Open Sans"/>
              </a:rPr>
              <a:t>Festigung</a:t>
            </a:r>
            <a:endParaRPr lang="de-DE" sz="2400" b="0" strike="noStrike" spc="-1">
              <a:solidFill>
                <a:srgbClr val="000000"/>
              </a:solidFill>
              <a:latin typeface="Calibri"/>
            </a:endParaRPr>
          </a:p>
        </p:txBody>
      </p:sp>
      <p:sp>
        <p:nvSpPr>
          <p:cNvPr id="2134" name="PlaceHolder 2"/>
          <p:cNvSpPr>
            <a:spLocks noGrp="1"/>
          </p:cNvSpPr>
          <p:nvPr>
            <p:ph/>
          </p:nvPr>
        </p:nvSpPr>
        <p:spPr>
          <a:xfrm>
            <a:off x="874800" y="1156420"/>
            <a:ext cx="9615960" cy="499896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Unbedingt beachten!</a:t>
            </a:r>
          </a:p>
          <a:p>
            <a:pPr marL="343080" indent="-343080" defTabSz="914400">
              <a:lnSpc>
                <a:spcPct val="100000"/>
              </a:lnSpc>
              <a:spcBef>
                <a:spcPts val="1199"/>
              </a:spcBef>
              <a:spcAft>
                <a:spcPts val="601"/>
              </a:spcAft>
              <a:buClr>
                <a:srgbClr val="00305D"/>
              </a:buClr>
              <a:buFont typeface="Arial"/>
              <a:buChar char="•"/>
            </a:pPr>
            <a:endParaRPr lang="de-DE" sz="2000" spc="-1" dirty="0">
              <a:solidFill>
                <a:schemeClr val="accent1"/>
              </a:solidFill>
              <a:latin typeface="Open Sans"/>
            </a:endParaRPr>
          </a:p>
          <a:p>
            <a:pPr marL="800280" lvl="1" indent="-34308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Halluzinationen und stochastische </a:t>
            </a:r>
            <a:r>
              <a:rPr lang="de-DE" sz="2000" spc="-1" dirty="0">
                <a:solidFill>
                  <a:schemeClr val="accent1"/>
                </a:solidFill>
                <a:latin typeface="Open Sans"/>
              </a:rPr>
              <a:t>P</a:t>
            </a:r>
            <a:r>
              <a:rPr lang="de-DE" sz="2000" b="0" strike="noStrike" spc="-1" dirty="0">
                <a:solidFill>
                  <a:schemeClr val="accent1"/>
                </a:solidFill>
                <a:latin typeface="Open Sans"/>
              </a:rPr>
              <a:t>apageien</a:t>
            </a:r>
          </a:p>
          <a:p>
            <a:pPr marL="800280" lvl="1" indent="-343080">
              <a:lnSpc>
                <a:spcPct val="100000"/>
              </a:lnSpc>
              <a:spcBef>
                <a:spcPts val="1199"/>
              </a:spcBef>
              <a:spcAft>
                <a:spcPts val="601"/>
              </a:spcAft>
              <a:buClr>
                <a:srgbClr val="00305D"/>
              </a:buClr>
              <a:buFont typeface="Arial"/>
              <a:buChar char="•"/>
            </a:pPr>
            <a:r>
              <a:rPr lang="de-DE" sz="2000" b="0" strike="noStrike" spc="-1" dirty="0" err="1">
                <a:solidFill>
                  <a:schemeClr val="accent1"/>
                </a:solidFill>
                <a:latin typeface="Open Sans"/>
              </a:rPr>
              <a:t>Biases</a:t>
            </a:r>
            <a:endParaRPr lang="de-DE" sz="2000" b="0" strike="noStrike" spc="-1" dirty="0">
              <a:solidFill>
                <a:srgbClr val="000000"/>
              </a:solidFill>
              <a:latin typeface="Calibri"/>
            </a:endParaRPr>
          </a:p>
          <a:p>
            <a:pPr marL="800280" lvl="1" indent="-343080" defTabSz="914400">
              <a:lnSpc>
                <a:spcPct val="100000"/>
              </a:lnSpc>
              <a:spcBef>
                <a:spcPts val="1199"/>
              </a:spcBef>
              <a:spcAft>
                <a:spcPts val="601"/>
              </a:spcAft>
              <a:buClr>
                <a:srgbClr val="00305D"/>
              </a:buClr>
              <a:buFont typeface="Arial"/>
              <a:buChar char="•"/>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p:txBody>
      </p:sp>
    </p:spTree>
    <p:extLst>
      <p:ext uri="{BB962C8B-B14F-4D97-AF65-F5344CB8AC3E}">
        <p14:creationId xmlns:p14="http://schemas.microsoft.com/office/powerpoint/2010/main" val="3355150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3"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Festigung</a:t>
            </a:r>
            <a:endParaRPr lang="de-DE" sz="2400" b="0" strike="noStrike" spc="-1" dirty="0">
              <a:solidFill>
                <a:srgbClr val="000000"/>
              </a:solidFill>
              <a:latin typeface="Calibri"/>
            </a:endParaRPr>
          </a:p>
        </p:txBody>
      </p:sp>
      <p:sp>
        <p:nvSpPr>
          <p:cNvPr id="2134" name="PlaceHolder 2"/>
          <p:cNvSpPr>
            <a:spLocks noGrp="1"/>
          </p:cNvSpPr>
          <p:nvPr>
            <p:ph/>
          </p:nvPr>
        </p:nvSpPr>
        <p:spPr>
          <a:xfrm>
            <a:off x="874800" y="1156420"/>
            <a:ext cx="9615960" cy="499896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spc="-1" dirty="0">
                <a:solidFill>
                  <a:schemeClr val="accent1"/>
                </a:solidFill>
              </a:rPr>
              <a:t>Was können LLMs? Wofür und wie sind sie (sinnvoll) einsetzbar?</a:t>
            </a:r>
          </a:p>
          <a:p>
            <a:pPr marL="628650" indent="-217488" defTabSz="914400">
              <a:lnSpc>
                <a:spcPct val="100000"/>
              </a:lnSpc>
              <a:spcBef>
                <a:spcPts val="1199"/>
              </a:spcBef>
              <a:spcAft>
                <a:spcPts val="601"/>
              </a:spcAft>
              <a:buClr>
                <a:srgbClr val="00305D"/>
              </a:buClr>
              <a:buFont typeface="Wingdings" pitchFamily="2" charset="2"/>
              <a:buChar char="Ø"/>
            </a:pPr>
            <a:r>
              <a:rPr lang="de-DE" sz="2000" spc="-1" dirty="0">
                <a:solidFill>
                  <a:schemeClr val="accent1"/>
                </a:solidFill>
                <a:latin typeface="Open Sans"/>
              </a:rPr>
              <a:t>siehe Publikation des SZD in OPAL</a:t>
            </a:r>
          </a:p>
          <a:p>
            <a:pPr algn="l">
              <a:buFont typeface="Arial" panose="020B0604020202020204" pitchFamily="34" charset="0"/>
              <a:buChar char="•"/>
            </a:pPr>
            <a:endParaRPr lang="de-DE" b="0" i="0" u="none" strike="noStrike" dirty="0">
              <a:solidFill>
                <a:srgbClr val="000000"/>
              </a:solidFill>
              <a:effectLst/>
            </a:endParaRPr>
          </a:p>
          <a:p>
            <a:pPr marL="800280" lvl="1" indent="-343080" defTabSz="914400">
              <a:lnSpc>
                <a:spcPct val="100000"/>
              </a:lnSpc>
              <a:spcBef>
                <a:spcPts val="1199"/>
              </a:spcBef>
              <a:spcAft>
                <a:spcPts val="601"/>
              </a:spcAft>
              <a:buClr>
                <a:srgbClr val="00305D"/>
              </a:buClr>
              <a:buFont typeface="Arial"/>
              <a:buChar char="•"/>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1600" spc="-1" dirty="0">
              <a:solidFill>
                <a:schemeClr val="accent1"/>
              </a:solidFill>
              <a:latin typeface="Open Sans"/>
            </a:endParaRPr>
          </a:p>
          <a:p>
            <a:pPr indent="0" defTabSz="914400">
              <a:lnSpc>
                <a:spcPct val="100000"/>
              </a:lnSpc>
              <a:spcBef>
                <a:spcPts val="1199"/>
              </a:spcBef>
              <a:spcAft>
                <a:spcPts val="601"/>
              </a:spcAft>
              <a:buNone/>
              <a:tabLst>
                <a:tab pos="0" algn="l"/>
              </a:tabLst>
            </a:pPr>
            <a:endParaRPr lang="de-DE" sz="2000" b="0" strike="noStrike" spc="-1" dirty="0">
              <a:solidFill>
                <a:srgbClr val="000000"/>
              </a:solidFill>
              <a:latin typeface="Calibri"/>
            </a:endParaRPr>
          </a:p>
        </p:txBody>
      </p:sp>
    </p:spTree>
    <p:extLst>
      <p:ext uri="{BB962C8B-B14F-4D97-AF65-F5344CB8AC3E}">
        <p14:creationId xmlns:p14="http://schemas.microsoft.com/office/powerpoint/2010/main" val="2723800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alpha val="22377"/>
          </a:schemeClr>
        </a:solidFill>
        <a:effectLst/>
      </p:bgPr>
    </p:bg>
    <p:spTree>
      <p:nvGrpSpPr>
        <p:cNvPr id="1" name=""/>
        <p:cNvGrpSpPr/>
        <p:nvPr/>
      </p:nvGrpSpPr>
      <p:grpSpPr>
        <a:xfrm>
          <a:off x="0" y="0"/>
          <a:ext cx="0" cy="0"/>
          <a:chOff x="0" y="0"/>
          <a:chExt cx="0" cy="0"/>
        </a:xfrm>
      </p:grpSpPr>
      <p:sp>
        <p:nvSpPr>
          <p:cNvPr id="2167"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Regelungen an der TUD und an der Fakultät</a:t>
            </a:r>
            <a:endParaRPr lang="de-DE" sz="2400" b="0" strike="noStrike" spc="-1" dirty="0">
              <a:solidFill>
                <a:srgbClr val="000000"/>
              </a:solidFill>
              <a:latin typeface="Calibri"/>
            </a:endParaRPr>
          </a:p>
        </p:txBody>
      </p:sp>
      <p:sp>
        <p:nvSpPr>
          <p:cNvPr id="2" name="Textfeld 1">
            <a:extLst>
              <a:ext uri="{FF2B5EF4-FFF2-40B4-BE49-F238E27FC236}">
                <a16:creationId xmlns:a16="http://schemas.microsoft.com/office/drawing/2014/main" id="{86BFC506-D9D5-4B7D-5B1A-C8FB27BA6CBE}"/>
              </a:ext>
            </a:extLst>
          </p:cNvPr>
          <p:cNvSpPr txBox="1"/>
          <p:nvPr/>
        </p:nvSpPr>
        <p:spPr>
          <a:xfrm>
            <a:off x="633297" y="995381"/>
            <a:ext cx="11060526" cy="4893647"/>
          </a:xfrm>
          <a:prstGeom prst="rect">
            <a:avLst/>
          </a:prstGeom>
          <a:noFill/>
        </p:spPr>
        <p:txBody>
          <a:bodyPr wrap="square" rtlCol="0">
            <a:spAutoFit/>
          </a:bodyPr>
          <a:lstStyle/>
          <a:p>
            <a:pPr marL="342900" indent="-342900">
              <a:buFont typeface="Wingdings" pitchFamily="2" charset="2"/>
              <a:buChar char="Ø"/>
            </a:pPr>
            <a:r>
              <a:rPr lang="de-DE" sz="2000" spc="-1" dirty="0">
                <a:solidFill>
                  <a:schemeClr val="accent1"/>
                </a:solidFill>
                <a:latin typeface="Open Sans"/>
              </a:rPr>
              <a:t>Angepasste Selbstständigkeitserklärung:  Vorschlag (Prof. </a:t>
            </a:r>
            <a:r>
              <a:rPr lang="de-DE" sz="2000" spc="-1" dirty="0" err="1">
                <a:solidFill>
                  <a:schemeClr val="accent1"/>
                </a:solidFill>
                <a:latin typeface="Open Sans"/>
              </a:rPr>
              <a:t>Dobstadt</a:t>
            </a:r>
            <a:r>
              <a:rPr lang="de-DE" sz="2000" spc="-1" dirty="0">
                <a:solidFill>
                  <a:schemeClr val="accent1"/>
                </a:solidFill>
                <a:latin typeface="Open Sans"/>
              </a:rPr>
              <a:t>)</a:t>
            </a:r>
          </a:p>
          <a:p>
            <a:endParaRPr lang="de-DE" sz="2000" spc="-1" dirty="0">
              <a:solidFill>
                <a:schemeClr val="accent1"/>
              </a:solidFill>
              <a:latin typeface="Open Sans"/>
            </a:endParaRPr>
          </a:p>
          <a:p>
            <a:pPr algn="ctr"/>
            <a:r>
              <a:rPr lang="de-DE" sz="2000" i="1" spc="-1" dirty="0">
                <a:solidFill>
                  <a:schemeClr val="accent1"/>
                </a:solidFill>
                <a:latin typeface="Open Sans"/>
              </a:rPr>
              <a:t>Ich versichere, dass ich die vorliegende Arbeit selbständig verfasst und keine anderen als die angegebenen Quellen und Hilfsmittel benutzt habe. </a:t>
            </a:r>
            <a:r>
              <a:rPr lang="de-DE" sz="2000" b="1" i="1" spc="-1" dirty="0">
                <a:solidFill>
                  <a:schemeClr val="accent1"/>
                </a:solidFill>
                <a:latin typeface="Open Sans"/>
              </a:rPr>
              <a:t>Wenn ich zur Unterstützung meines Schreibprozesses auf KI-basierte Technologien zurückgegriffen habe, weise ich darauf hin und erläutere mein Vorgehen und weise das </a:t>
            </a:r>
            <a:r>
              <a:rPr lang="de-DE" sz="2000" b="1" i="1" spc="-1" dirty="0" err="1">
                <a:solidFill>
                  <a:schemeClr val="accent1"/>
                </a:solidFill>
                <a:latin typeface="Open Sans"/>
              </a:rPr>
              <a:t>Prompting</a:t>
            </a:r>
            <a:r>
              <a:rPr lang="de-DE" sz="2000" b="1" i="1" spc="-1" dirty="0">
                <a:solidFill>
                  <a:schemeClr val="accent1"/>
                </a:solidFill>
                <a:latin typeface="Open Sans"/>
              </a:rPr>
              <a:t> im Quellenverzeichnis nach.</a:t>
            </a:r>
            <a:r>
              <a:rPr lang="de-DE" sz="2000" i="1" spc="-1" dirty="0">
                <a:solidFill>
                  <a:schemeClr val="accent1"/>
                </a:solidFill>
                <a:latin typeface="Open Sans"/>
              </a:rPr>
              <a:t> Ich reiche sie erstmals als Prüfungsleistung ein. Mir ist bekannt, dass ein Betrugsversuch mit der Note "nicht ausreichend" (5,0) geahndet wird und im Wiederholungsfall zum Ausschluss von der Erbringung weiterer Prüfungsleistungen führen kann. </a:t>
            </a:r>
          </a:p>
          <a:p>
            <a:pPr algn="ctr"/>
            <a:endParaRPr lang="de-DE" sz="2000" i="1" spc="-1" dirty="0">
              <a:solidFill>
                <a:schemeClr val="accent1"/>
              </a:solidFill>
              <a:latin typeface="Open Sans"/>
            </a:endParaRPr>
          </a:p>
          <a:p>
            <a:pPr algn="ctr"/>
            <a:endParaRPr lang="de-DE" sz="2000" i="1" spc="-1" dirty="0">
              <a:solidFill>
                <a:schemeClr val="accent1"/>
              </a:solidFill>
              <a:latin typeface="Open Sans"/>
            </a:endParaRPr>
          </a:p>
          <a:p>
            <a:pPr algn="ctr"/>
            <a:endParaRPr lang="de-DE" sz="1600" i="1" spc="-1" dirty="0">
              <a:solidFill>
                <a:schemeClr val="accent1"/>
              </a:solidFill>
              <a:latin typeface="Open Sans"/>
            </a:endParaRPr>
          </a:p>
          <a:p>
            <a:pPr marL="342900" indent="-342900">
              <a:buFont typeface="Wingdings" pitchFamily="2" charset="2"/>
              <a:buChar char="Ø"/>
            </a:pPr>
            <a:r>
              <a:rPr lang="de-DE" sz="2000" spc="-1" dirty="0">
                <a:solidFill>
                  <a:schemeClr val="accent1"/>
                </a:solidFill>
                <a:latin typeface="Open Sans"/>
              </a:rPr>
              <a:t>Empfehlung (umfangreich) des SZG in Anlehnung an TH Mittelhessen siehe OPAL</a:t>
            </a:r>
          </a:p>
          <a:p>
            <a:r>
              <a:rPr lang="de-DE" sz="2000" spc="-1" dirty="0">
                <a:solidFill>
                  <a:schemeClr val="accent1"/>
                </a:solidFill>
                <a:latin typeface="Open Sans"/>
              </a:rPr>
              <a:t>	unbedingt an die TUD anpassen!</a:t>
            </a:r>
          </a:p>
          <a:p>
            <a:pPr algn="ctr"/>
            <a:endParaRPr lang="de-DE" i="1" spc="-1" dirty="0">
              <a:solidFill>
                <a:schemeClr val="accent1"/>
              </a:solidFill>
              <a:latin typeface="Open Sans"/>
            </a:endParaRPr>
          </a:p>
          <a:p>
            <a:endParaRPr lang="de-D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alpha val="22000"/>
          </a:schemeClr>
        </a:solidFill>
        <a:effectLst/>
      </p:bgPr>
    </p:bg>
    <p:spTree>
      <p:nvGrpSpPr>
        <p:cNvPr id="1" name="">
          <a:extLst>
            <a:ext uri="{FF2B5EF4-FFF2-40B4-BE49-F238E27FC236}">
              <a16:creationId xmlns:a16="http://schemas.microsoft.com/office/drawing/2014/main" id="{0A23162D-5F21-D4D2-9B20-DDBB957D4F07}"/>
            </a:ext>
          </a:extLst>
        </p:cNvPr>
        <p:cNvGrpSpPr/>
        <p:nvPr/>
      </p:nvGrpSpPr>
      <p:grpSpPr>
        <a:xfrm>
          <a:off x="0" y="0"/>
          <a:ext cx="0" cy="0"/>
          <a:chOff x="0" y="0"/>
          <a:chExt cx="0" cy="0"/>
        </a:xfrm>
      </p:grpSpPr>
      <p:sp>
        <p:nvSpPr>
          <p:cNvPr id="2167" name="PlaceHolder 1">
            <a:extLst>
              <a:ext uri="{FF2B5EF4-FFF2-40B4-BE49-F238E27FC236}">
                <a16:creationId xmlns:a16="http://schemas.microsoft.com/office/drawing/2014/main" id="{FAC9FC34-6873-1249-6184-4EB6B6BB8F04}"/>
              </a:ext>
            </a:extLst>
          </p:cNvPr>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Regelungen an der TUD und an der Fakultät</a:t>
            </a:r>
            <a:endParaRPr lang="de-DE" sz="2400" b="0" strike="noStrike" spc="-1" dirty="0">
              <a:solidFill>
                <a:srgbClr val="000000"/>
              </a:solidFill>
              <a:latin typeface="Calibri"/>
            </a:endParaRPr>
          </a:p>
        </p:txBody>
      </p:sp>
      <p:sp>
        <p:nvSpPr>
          <p:cNvPr id="2" name="Textfeld 1">
            <a:extLst>
              <a:ext uri="{FF2B5EF4-FFF2-40B4-BE49-F238E27FC236}">
                <a16:creationId xmlns:a16="http://schemas.microsoft.com/office/drawing/2014/main" id="{28E953AA-6691-EEEC-DD38-3D78841BB7CC}"/>
              </a:ext>
            </a:extLst>
          </p:cNvPr>
          <p:cNvSpPr txBox="1"/>
          <p:nvPr/>
        </p:nvSpPr>
        <p:spPr>
          <a:xfrm>
            <a:off x="633297" y="995381"/>
            <a:ext cx="11060526" cy="4955203"/>
          </a:xfrm>
          <a:prstGeom prst="rect">
            <a:avLst/>
          </a:prstGeom>
          <a:noFill/>
        </p:spPr>
        <p:txBody>
          <a:bodyPr wrap="square" rtlCol="0">
            <a:spAutoFit/>
          </a:bodyPr>
          <a:lstStyle/>
          <a:p>
            <a:pPr algn="ctr"/>
            <a:endParaRPr lang="de-DE" i="1" spc="-1" dirty="0">
              <a:solidFill>
                <a:schemeClr val="accent1"/>
              </a:solidFill>
              <a:latin typeface="Open Sans"/>
            </a:endParaRPr>
          </a:p>
          <a:p>
            <a:r>
              <a:rPr lang="de-DE" sz="2000" spc="-1" dirty="0">
                <a:solidFill>
                  <a:schemeClr val="accent1"/>
                </a:solidFill>
                <a:latin typeface="Open Sans"/>
              </a:rPr>
              <a:t>Beschluss PA: </a:t>
            </a:r>
          </a:p>
          <a:p>
            <a:endParaRPr lang="de-DE" sz="2000" spc="-1" dirty="0">
              <a:solidFill>
                <a:schemeClr val="accent1"/>
              </a:solidFill>
              <a:latin typeface="Open Sans"/>
            </a:endParaRPr>
          </a:p>
          <a:p>
            <a:r>
              <a:rPr lang="de-DE" sz="2000" spc="-1" dirty="0">
                <a:solidFill>
                  <a:schemeClr val="accent1"/>
                </a:solidFill>
                <a:latin typeface="Open Sans"/>
                <a:hlinkClick r:id="rId2"/>
              </a:rPr>
              <a:t>https://tu-dresden.de/bu/studium/im-studium/pruefungen/pruefungsamt-fachrichtung-geowissenschaften/pruefungsausschuesse</a:t>
            </a:r>
            <a:endParaRPr lang="de-DE" sz="2000" spc="-1" dirty="0">
              <a:solidFill>
                <a:schemeClr val="accent1"/>
              </a:solidFill>
              <a:latin typeface="Open Sans"/>
            </a:endParaRPr>
          </a:p>
          <a:p>
            <a:endParaRPr lang="de-DE" sz="2000" spc="-1" dirty="0">
              <a:solidFill>
                <a:schemeClr val="accent1"/>
              </a:solidFill>
              <a:latin typeface="Open Sans"/>
            </a:endParaRPr>
          </a:p>
          <a:p>
            <a:pPr marL="457200" indent="-457200">
              <a:lnSpc>
                <a:spcPct val="150000"/>
              </a:lnSpc>
              <a:buFont typeface="+mj-lt"/>
              <a:buAutoNum type="arabicPeriod"/>
            </a:pPr>
            <a:r>
              <a:rPr lang="de-DE" sz="2000" spc="-1" dirty="0">
                <a:solidFill>
                  <a:schemeClr val="accent1"/>
                </a:solidFill>
                <a:latin typeface="Open Sans"/>
              </a:rPr>
              <a:t>Nutzung kann immer untersagt oder reglementiert werden.</a:t>
            </a:r>
          </a:p>
          <a:p>
            <a:pPr marL="457200" indent="-457200">
              <a:lnSpc>
                <a:spcPct val="150000"/>
              </a:lnSpc>
              <a:buFont typeface="+mj-lt"/>
              <a:buAutoNum type="arabicPeriod"/>
            </a:pPr>
            <a:r>
              <a:rPr lang="de-DE" sz="2000" spc="-1" dirty="0">
                <a:solidFill>
                  <a:schemeClr val="accent1"/>
                </a:solidFill>
                <a:latin typeface="Open Sans"/>
              </a:rPr>
              <a:t>In Klausuren und mündlichen Prüfungen i.d.R. untersagt.</a:t>
            </a:r>
          </a:p>
          <a:p>
            <a:pPr marL="457200" indent="-457200">
              <a:lnSpc>
                <a:spcPct val="150000"/>
              </a:lnSpc>
              <a:buFont typeface="+mj-lt"/>
              <a:buAutoNum type="arabicPeriod"/>
            </a:pPr>
            <a:r>
              <a:rPr lang="de-DE" sz="2000" spc="-1" dirty="0">
                <a:solidFill>
                  <a:schemeClr val="accent1"/>
                </a:solidFill>
                <a:latin typeface="Open Sans"/>
              </a:rPr>
              <a:t>Bei schriftlichen Arbeiten i.d.R. erlaubt, dann aber Kenntlichmachung durch „“ und Angabe in den Quellen mit Transparenz des </a:t>
            </a:r>
            <a:r>
              <a:rPr lang="de-DE" sz="2000" spc="-1" dirty="0" err="1">
                <a:solidFill>
                  <a:schemeClr val="accent1"/>
                </a:solidFill>
                <a:latin typeface="Open Sans"/>
              </a:rPr>
              <a:t>Prompting</a:t>
            </a:r>
            <a:r>
              <a:rPr lang="de-DE" sz="2000" spc="-1" dirty="0">
                <a:solidFill>
                  <a:schemeClr val="accent1"/>
                </a:solidFill>
                <a:latin typeface="Open Sans"/>
              </a:rPr>
              <a:t>. Diese Passagen können von der Bewertung ausgenommen werden, das müsste aber zuvor kommuniziert werden.</a:t>
            </a:r>
          </a:p>
          <a:p>
            <a:pPr marL="457200" indent="-457200">
              <a:lnSpc>
                <a:spcPct val="150000"/>
              </a:lnSpc>
              <a:buFont typeface="+mj-lt"/>
              <a:buAutoNum type="arabicPeriod"/>
            </a:pPr>
            <a:r>
              <a:rPr lang="de-DE" sz="2000" spc="-1" dirty="0">
                <a:solidFill>
                  <a:schemeClr val="accent1"/>
                </a:solidFill>
                <a:latin typeface="Open Sans"/>
              </a:rPr>
              <a:t>Für die Richtigkeit sind immer wir verantwortlich.</a:t>
            </a:r>
          </a:p>
          <a:p>
            <a:endParaRPr lang="de-DE" dirty="0"/>
          </a:p>
        </p:txBody>
      </p:sp>
    </p:spTree>
    <p:extLst>
      <p:ext uri="{BB962C8B-B14F-4D97-AF65-F5344CB8AC3E}">
        <p14:creationId xmlns:p14="http://schemas.microsoft.com/office/powerpoint/2010/main" val="2621871862"/>
      </p:ext>
    </p:extLst>
  </p:cSld>
  <p:clrMapOvr>
    <a:masterClrMapping/>
  </p:clrMapOvr>
</p:sld>
</file>

<file path=ppt/theme/theme1.xml><?xml version="1.0" encoding="utf-8"?>
<a:theme xmlns:a="http://schemas.openxmlformats.org/drawingml/2006/main"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Regionale Humangeographie_Vorlage</Template>
  <TotalTime>0</TotalTime>
  <Words>1939</Words>
  <Application>Microsoft Macintosh PowerPoint</Application>
  <PresentationFormat>Breitbild</PresentationFormat>
  <Paragraphs>188</Paragraphs>
  <Slides>18</Slides>
  <Notes>8</Notes>
  <HiddenSlides>0</HiddenSlides>
  <MMClips>0</MMClips>
  <ScaleCrop>false</ScaleCrop>
  <HeadingPairs>
    <vt:vector size="6" baseType="variant">
      <vt:variant>
        <vt:lpstr>Verwendete Schriftarten</vt:lpstr>
      </vt:variant>
      <vt:variant>
        <vt:i4>6</vt:i4>
      </vt:variant>
      <vt:variant>
        <vt:lpstr>Design</vt:lpstr>
      </vt:variant>
      <vt:variant>
        <vt:i4>3</vt:i4>
      </vt:variant>
      <vt:variant>
        <vt:lpstr>Folientitel</vt:lpstr>
      </vt:variant>
      <vt:variant>
        <vt:i4>18</vt:i4>
      </vt:variant>
    </vt:vector>
  </HeadingPairs>
  <TitlesOfParts>
    <vt:vector size="27" baseType="lpstr">
      <vt:lpstr>Arial</vt:lpstr>
      <vt:lpstr>Calibri</vt:lpstr>
      <vt:lpstr>Courier New</vt:lpstr>
      <vt:lpstr>Open Sans</vt:lpstr>
      <vt:lpstr>Symbol</vt:lpstr>
      <vt:lpstr>Wingdings</vt:lpstr>
      <vt:lpstr>TUD_2018_16zu9</vt:lpstr>
      <vt:lpstr>TUD_2018_16zu9</vt:lpstr>
      <vt:lpstr>TUD_2018_16zu9</vt:lpstr>
      <vt:lpstr>Tutorium Wissenschaftliches Arbeiten in den  Geowissenschaften</vt:lpstr>
      <vt:lpstr>Lernziele</vt:lpstr>
      <vt:lpstr>Einstieg</vt:lpstr>
      <vt:lpstr>Festigung</vt:lpstr>
      <vt:lpstr>Festigung</vt:lpstr>
      <vt:lpstr>Festigung</vt:lpstr>
      <vt:lpstr>Festigung</vt:lpstr>
      <vt:lpstr>Regelungen an der TUD und an der Fakultät</vt:lpstr>
      <vt:lpstr>Regelungen an der TUD und an der Fakultät</vt:lpstr>
      <vt:lpstr>Regelungen an der TUD und an der Fakultät</vt:lpstr>
      <vt:lpstr>Qualitätssicherung im wissenschaftlichen Arbeiten</vt:lpstr>
      <vt:lpstr>Prompt Engineering</vt:lpstr>
      <vt:lpstr>PowerPoint-Präsentation</vt:lpstr>
      <vt:lpstr>Dokumentation - Anleitung</vt:lpstr>
      <vt:lpstr>Anwendung </vt:lpstr>
      <vt:lpstr>Auswertungsrunde</vt:lpstr>
      <vt:lpstr>Quellenangabe</vt:lpstr>
      <vt:lpstr>weiterführend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Regionale Humangeographie</dc:title>
  <dc:subject/>
  <dc:creator>Anke Schwarz</dc:creator>
  <dc:description/>
  <cp:lastModifiedBy>Barbara Hoffmann</cp:lastModifiedBy>
  <cp:revision>126</cp:revision>
  <dcterms:created xsi:type="dcterms:W3CDTF">2022-10-17T11:29:40Z</dcterms:created>
  <dcterms:modified xsi:type="dcterms:W3CDTF">2025-01-11T19:46:49Z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7</vt:r8>
  </property>
  <property fmtid="{D5CDD505-2E9C-101B-9397-08002B2CF9AE}" pid="3" name="PresentationFormat">
    <vt:lpwstr>Breitbild</vt:lpwstr>
  </property>
  <property fmtid="{D5CDD505-2E9C-101B-9397-08002B2CF9AE}" pid="4" name="Slides">
    <vt:r8>32</vt:r8>
  </property>
</Properties>
</file>