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865" r:id="rId1"/>
  </p:sldMasterIdLst>
  <p:notesMasterIdLst>
    <p:notesMasterId r:id="rId23"/>
  </p:notesMasterIdLst>
  <p:handoutMasterIdLst>
    <p:handoutMasterId r:id="rId24"/>
  </p:handoutMasterIdLst>
  <p:sldIdLst>
    <p:sldId id="256" r:id="rId2"/>
    <p:sldId id="264" r:id="rId3"/>
    <p:sldId id="269" r:id="rId4"/>
    <p:sldId id="257" r:id="rId5"/>
    <p:sldId id="290" r:id="rId6"/>
    <p:sldId id="307" r:id="rId7"/>
    <p:sldId id="291" r:id="rId8"/>
    <p:sldId id="310" r:id="rId9"/>
    <p:sldId id="316" r:id="rId10"/>
    <p:sldId id="284" r:id="rId11"/>
    <p:sldId id="317" r:id="rId12"/>
    <p:sldId id="312" r:id="rId13"/>
    <p:sldId id="324" r:id="rId14"/>
    <p:sldId id="325" r:id="rId15"/>
    <p:sldId id="326" r:id="rId16"/>
    <p:sldId id="313" r:id="rId17"/>
    <p:sldId id="327" r:id="rId18"/>
    <p:sldId id="320" r:id="rId19"/>
    <p:sldId id="300" r:id="rId20"/>
    <p:sldId id="276" r:id="rId21"/>
    <p:sldId id="301" r:id="rId22"/>
  </p:sldIdLst>
  <p:sldSz cx="9144000" cy="6858000" type="screen4x3"/>
  <p:notesSz cx="6858000" cy="9144000"/>
  <p:embeddedFontLst>
    <p:embeddedFont>
      <p:font typeface="KG Second Chances Sketch" panose="02000000000000000000" pitchFamily="2" charset="77"/>
      <p:regular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Einleitung" id="{0B43D2CB-6D07-4AF6-8385-F02019C31457}">
          <p14:sldIdLst>
            <p14:sldId id="256"/>
            <p14:sldId id="264"/>
          </p14:sldIdLst>
        </p14:section>
        <p14:section name="Einordnung" id="{60A2C5C4-FF54-4ACC-A17E-78E04B267541}">
          <p14:sldIdLst>
            <p14:sldId id="269"/>
            <p14:sldId id="257"/>
          </p14:sldIdLst>
        </p14:section>
        <p14:section name="Theoretische Grundlagen" id="{AEBC5EF8-8830-4BD1-BC6A-5A08C5F265C4}">
          <p14:sldIdLst>
            <p14:sldId id="290"/>
            <p14:sldId id="307"/>
            <p14:sldId id="291"/>
            <p14:sldId id="310"/>
            <p14:sldId id="316"/>
          </p14:sldIdLst>
        </p14:section>
        <p14:section name="Umsetzung" id="{56D9347E-C790-4216-A93D-C117F720C0C3}">
          <p14:sldIdLst>
            <p14:sldId id="284"/>
            <p14:sldId id="317"/>
            <p14:sldId id="312"/>
            <p14:sldId id="324"/>
            <p14:sldId id="325"/>
            <p14:sldId id="326"/>
            <p14:sldId id="313"/>
            <p14:sldId id="327"/>
            <p14:sldId id="320"/>
          </p14:sldIdLst>
        </p14:section>
        <p14:section name="Verabschiedung und Diskusion" id="{CA34319E-7765-4C8B-AD7F-242E6857A15E}">
          <p14:sldIdLst>
            <p14:sldId id="300"/>
          </p14:sldIdLst>
        </p14:section>
        <p14:section name="Quellen" id="{5D393D37-D287-3940-864D-D1403DC903CD}">
          <p14:sldIdLst>
            <p14:sldId id="276"/>
            <p14:sldId id="30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öfel,Anja" initials="K" lastIdx="10" clrIdx="0">
    <p:extLst>
      <p:ext uri="{19B8F6BF-5375-455C-9EA6-DF929625EA0E}">
        <p15:presenceInfo xmlns:p15="http://schemas.microsoft.com/office/powerpoint/2012/main" userId="S-1-5-21-1982228756-150042506-1537001085-188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3A983"/>
    <a:srgbClr val="009BA4"/>
    <a:srgbClr val="93C356"/>
    <a:srgbClr val="BCCF02"/>
    <a:srgbClr val="28618C"/>
    <a:srgbClr val="539DC5"/>
    <a:srgbClr val="02ACA8"/>
    <a:srgbClr val="F07D00"/>
    <a:srgbClr val="E0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8FB837D-C827-4EFA-A057-4D05807E0F7C}" styleName="Designformatvorlage 1 - Akz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Helle Formatvorlage 1 - Akz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D113A9D2-9D6B-4929-AA2D-F23B5EE8CBE7}" styleName="Designformatvorlage 2 - Akz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Helle Formatvorlage 2 - Akz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8" autoAdjust="0"/>
    <p:restoredTop sz="93701"/>
  </p:normalViewPr>
  <p:slideViewPr>
    <p:cSldViewPr snapToGrid="0" snapToObjects="1">
      <p:cViewPr>
        <p:scale>
          <a:sx n="100" d="100"/>
          <a:sy n="100" d="100"/>
        </p:scale>
        <p:origin x="171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C6211-610F-44E5-BF19-D3CDF6EDD281}" type="datetimeFigureOut">
              <a:rPr lang="de-DE" smtClean="0"/>
              <a:t>05.06.24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61AA8-FB04-42D1-9939-D1A1356F808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15604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435D3-23A6-45D3-8DFA-7317DC1E7A64}" type="datetimeFigureOut">
              <a:rPr lang="de-DE" smtClean="0"/>
              <a:t>05.06.24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69AC09-DF60-43F4-96BF-67D4D9A7409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18259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sz="1200" b="1" dirty="0"/>
              <a:t>Bankettbuffet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besondere Anlässe (Empfänge, Gala , etc.), Schauplatten, aufwendige Arrangement, ausgewöhnliche, besondere Speisen (warm und/oder kalt)</a:t>
            </a:r>
          </a:p>
          <a:p>
            <a:r>
              <a:rPr lang="de-DE" sz="1200" b="1" dirty="0"/>
              <a:t>Restaurantbuffet</a:t>
            </a:r>
          </a:p>
          <a:p>
            <a:r>
              <a:rPr lang="de-DE" sz="1200" dirty="0"/>
              <a:t>Cafés, Restaurant, Hotels, Frühstück-, Mittags- und Abendbuffet, kalte und/oder warme Speisen</a:t>
            </a:r>
          </a:p>
          <a:p>
            <a:pPr>
              <a:lnSpc>
                <a:spcPct val="150000"/>
              </a:lnSpc>
            </a:pPr>
            <a:r>
              <a:rPr lang="de-DE" sz="1200" b="1" dirty="0"/>
              <a:t>Stehbuffet 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große Veranstaltungen, ein bis zwei Stunden, ein Besteckteil, leicht im Stehen zu verzehren, meist kalte Speisen</a:t>
            </a:r>
          </a:p>
          <a:p>
            <a:pPr>
              <a:lnSpc>
                <a:spcPct val="150000"/>
              </a:lnSpc>
            </a:pPr>
            <a:r>
              <a:rPr lang="de-DE" sz="1200" b="1" dirty="0"/>
              <a:t>Buffet einzelner Speisenfolge</a:t>
            </a:r>
          </a:p>
          <a:p>
            <a:pPr>
              <a:lnSpc>
                <a:spcPct val="150000"/>
              </a:lnSpc>
            </a:pPr>
            <a:r>
              <a:rPr lang="de-DE" sz="1200" dirty="0"/>
              <a:t>Suppen-, Salat-, Nachspeisen-, Kuchenbuffet, in Kombi mit à-la-carte-Service</a:t>
            </a:r>
          </a:p>
          <a:p>
            <a:pPr>
              <a:lnSpc>
                <a:spcPct val="150000"/>
              </a:lnSpc>
            </a:pPr>
            <a:endParaRPr lang="de-DE" sz="1200" dirty="0"/>
          </a:p>
          <a:p>
            <a:endParaRPr lang="de-DE" sz="1200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51458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de-DE" b="1" dirty="0">
                <a:highlight>
                  <a:srgbClr val="FFFFFF"/>
                </a:highlight>
              </a:rPr>
              <a:t>Stationäre Buffets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>
                <a:highlight>
                  <a:srgbClr val="FFFFFF"/>
                </a:highlight>
              </a:rPr>
              <a:t>Zentrum nach Außen: Fisch- und Fleisch mit passenden Saucen, Vorspeisen, Salate, Käse, Obst und Süßspeisen</a:t>
            </a: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im Zentrum Schauplatte, große Deko, Eisskulptur etc.</a:t>
            </a:r>
          </a:p>
          <a:p>
            <a:pPr marL="0" indent="0">
              <a:buFont typeface="Wingdings" pitchFamily="2" charset="2"/>
              <a:buNone/>
            </a:pPr>
            <a:r>
              <a:rPr lang="de-DE" b="1" dirty="0"/>
              <a:t>Flying Buffets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de-DE" sz="1200" dirty="0"/>
              <a:t>besondere Veranstaltungen (z.B. Konzerte, Eröffnungen, etc.)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2272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Bestandteil Projekt Sommerfest Klasse: Eltern, Geschwister, SuS, Klassenlehrerin/-lehrer</a:t>
            </a:r>
          </a:p>
          <a:p>
            <a:r>
              <a:rPr lang="de-DE" dirty="0"/>
              <a:t>Gruppen bestehen bereits</a:t>
            </a:r>
          </a:p>
          <a:p>
            <a:r>
              <a:rPr lang="de-DE" dirty="0"/>
              <a:t>Komplexe Arbeit/Leistung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9533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Beispiel: Dazu müsst ihr…</a:t>
            </a:r>
          </a:p>
          <a:p>
            <a:r>
              <a:rPr lang="de-DE" dirty="0"/>
              <a:t>1. In der Gruppe passende Speisen und Getränke zusammenstellen.  Auswählen und Rezepte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2137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Beispiel: Dazu müsst ihr…</a:t>
            </a:r>
          </a:p>
          <a:p>
            <a:r>
              <a:rPr lang="de-DE" dirty="0"/>
              <a:t>1. In der Gruppe passende Speisen und Getränke zusammenstellen.  Auswählen und Rezepte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69AC09-DF60-43F4-96BF-67D4D9A74094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197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980790"/>
            <a:ext cx="9144000" cy="5877210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1">
                    <a:alpha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1">
                    <a:alpha val="80000"/>
                  </a:schemeClr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4" name="Rechteck 3"/>
          <p:cNvSpPr/>
          <p:nvPr/>
        </p:nvSpPr>
        <p:spPr>
          <a:xfrm>
            <a:off x="0" y="982794"/>
            <a:ext cx="9144000" cy="171451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5949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0"/>
          </p:nvPr>
        </p:nvSpPr>
        <p:spPr>
          <a:xfrm>
            <a:off x="0" y="1016000"/>
            <a:ext cx="9144000" cy="5076825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433292747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6092824"/>
          </a:xfrm>
        </p:spPr>
        <p:txBody>
          <a:bodyPr/>
          <a:lstStyle/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2180629674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 userDrawn="1"/>
        </p:nvSpPr>
        <p:spPr>
          <a:xfrm>
            <a:off x="0" y="3"/>
            <a:ext cx="9144000" cy="6092822"/>
          </a:xfrm>
          <a:prstGeom prst="rect">
            <a:avLst/>
          </a:prstGeom>
          <a:gradFill>
            <a:gsLst>
              <a:gs pos="14000">
                <a:schemeClr val="tx2"/>
              </a:gs>
              <a:gs pos="100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035" y="3387259"/>
            <a:ext cx="7935515" cy="1198491"/>
          </a:xfrm>
        </p:spPr>
        <p:txBody>
          <a:bodyPr/>
          <a:lstStyle>
            <a:lvl1pPr>
              <a:defRPr sz="3200" b="1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2381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_T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766763" y="4494770"/>
            <a:ext cx="7981949" cy="1239280"/>
          </a:xfrm>
        </p:spPr>
        <p:txBody>
          <a:bodyPr/>
          <a:lstStyle>
            <a:lvl1pPr marL="0" indent="0" algn="l">
              <a:buNone/>
              <a:defRPr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  <a:br>
              <a:rPr lang="de-DE" dirty="0"/>
            </a:br>
            <a:r>
              <a:rPr lang="de-DE" dirty="0"/>
              <a:t>Ort oder Anlass des Vortrags // Samstag, 13. Januar 2018</a:t>
            </a:r>
          </a:p>
        </p:txBody>
      </p:sp>
      <p:sp>
        <p:nvSpPr>
          <p:cNvPr id="26" name="Textplatzhalter 25"/>
          <p:cNvSpPr>
            <a:spLocks noGrp="1"/>
          </p:cNvSpPr>
          <p:nvPr>
            <p:ph type="body" sz="quarter" idx="10" hasCustomPrompt="1"/>
          </p:nvPr>
        </p:nvSpPr>
        <p:spPr>
          <a:xfrm>
            <a:off x="766763" y="2420838"/>
            <a:ext cx="7981949" cy="828675"/>
          </a:xfrm>
          <a:ln>
            <a:noFill/>
          </a:ln>
        </p:spPr>
        <p:txBody>
          <a:bodyPr/>
          <a:lstStyle>
            <a:lvl1pPr>
              <a:spcBef>
                <a:spcPts val="0"/>
              </a:spcBef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de-DE" dirty="0"/>
              <a:t>Vorname Name</a:t>
            </a:r>
            <a:br>
              <a:rPr lang="de-DE" dirty="0"/>
            </a:br>
            <a:r>
              <a:rPr lang="de-DE" dirty="0"/>
              <a:t>Struktureinheit  der TU Dresden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66763" y="3392202"/>
            <a:ext cx="7981949" cy="972108"/>
          </a:xfrm>
          <a:ln>
            <a:noFill/>
          </a:ln>
        </p:spPr>
        <p:txBody>
          <a:bodyPr/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Titelmasterformat</a:t>
            </a:r>
            <a:br>
              <a:rPr lang="de-DE" dirty="0"/>
            </a:br>
            <a:r>
              <a:rPr lang="de-DE" dirty="0"/>
              <a:t>durch Klicken bearbeiten</a:t>
            </a: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983270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4"/>
          <p:cNvCxnSpPr/>
          <p:nvPr/>
        </p:nvCxnSpPr>
        <p:spPr>
          <a:xfrm>
            <a:off x="0" y="1154724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420" y="328250"/>
            <a:ext cx="1028282" cy="4680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57" y="349731"/>
            <a:ext cx="1489206" cy="433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67613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8373201" cy="4249738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65854071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41800" y="1484313"/>
            <a:ext cx="4506913" cy="424973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395286" y="1484313"/>
            <a:ext cx="3739175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0" name="Bildplatzhalter 7"/>
          <p:cNvSpPr>
            <a:spLocks noGrp="1"/>
          </p:cNvSpPr>
          <p:nvPr>
            <p:ph type="pic" sz="quarter" idx="14"/>
          </p:nvPr>
        </p:nvSpPr>
        <p:spPr>
          <a:xfrm>
            <a:off x="400526" y="2943181"/>
            <a:ext cx="3733324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1" name="Bildplatzhalter 7"/>
          <p:cNvSpPr>
            <a:spLocks noGrp="1"/>
          </p:cNvSpPr>
          <p:nvPr>
            <p:ph type="pic" sz="quarter" idx="15"/>
          </p:nvPr>
        </p:nvSpPr>
        <p:spPr>
          <a:xfrm>
            <a:off x="400526" y="4402050"/>
            <a:ext cx="3733325" cy="1332000"/>
          </a:xfrm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26433105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9" name="Bildplatzhalter 7"/>
          <p:cNvSpPr>
            <a:spLocks noGrp="1"/>
          </p:cNvSpPr>
          <p:nvPr>
            <p:ph type="pic" sz="quarter" idx="13"/>
          </p:nvPr>
        </p:nvSpPr>
        <p:spPr>
          <a:xfrm>
            <a:off x="4624388" y="1484313"/>
            <a:ext cx="4134577" cy="4249738"/>
          </a:xfrm>
          <a:ln w="6350">
            <a:solidFill>
              <a:schemeClr val="bg2"/>
            </a:solidFill>
          </a:ln>
        </p:spPr>
        <p:txBody>
          <a:bodyPr/>
          <a:lstStyle/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385764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5770121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24388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4893349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5793945" y="1484314"/>
            <a:ext cx="2587625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5"/>
          <p:cNvSpPr>
            <a:spLocks noGrp="1"/>
          </p:cNvSpPr>
          <p:nvPr>
            <p:ph type="body" sz="quarter" idx="12"/>
          </p:nvPr>
        </p:nvSpPr>
        <p:spPr>
          <a:xfrm>
            <a:off x="3084513" y="1484314"/>
            <a:ext cx="259080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1975855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624388" y="368299"/>
            <a:ext cx="4124326" cy="82867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2"/>
                </a:solidFill>
                <a:latin typeface="Open Sans" panose="020B0606030504020204" pitchFamily="34" charset="0"/>
                <a:ea typeface="+mj-ea"/>
                <a:cs typeface="+mj-cs"/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8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385763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4624388" y="1484314"/>
            <a:ext cx="4133850" cy="4249736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8" y="367505"/>
            <a:ext cx="4124326" cy="829469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29176316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70481721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Das ist eine Überschrift</a:t>
            </a:r>
            <a:br>
              <a:rPr lang="de-DE" dirty="0"/>
            </a:br>
            <a:r>
              <a:rPr lang="de-DE" dirty="0"/>
              <a:t>in zwei Zeilen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5763" y="1484313"/>
            <a:ext cx="8373201" cy="4249738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/>
              <a:t>Erste Textebene (16pt)</a:t>
            </a:r>
          </a:p>
          <a:p>
            <a:pPr lvl="1"/>
            <a:r>
              <a:rPr lang="de-DE" dirty="0"/>
              <a:t>Zweite Textebene für Aufzählungen</a:t>
            </a:r>
          </a:p>
          <a:p>
            <a:pPr lvl="2"/>
            <a:r>
              <a:rPr lang="de-DE" dirty="0"/>
              <a:t>Dritte Textebene bei viel Text (14pt)</a:t>
            </a:r>
          </a:p>
          <a:p>
            <a:pPr lvl="3"/>
            <a:r>
              <a:rPr lang="de-DE" dirty="0"/>
              <a:t>Vierte Textebene für Aufzählungen bei viel Text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Zwischenseite</a:t>
            </a:r>
          </a:p>
          <a:p>
            <a:pPr lvl="6"/>
            <a:r>
              <a:rPr lang="de-DE" dirty="0"/>
              <a:t>Für den nächsten Präsentationsabschnitt</a:t>
            </a:r>
          </a:p>
        </p:txBody>
      </p:sp>
      <p:sp>
        <p:nvSpPr>
          <p:cNvPr id="4" name="Textfeld 3"/>
          <p:cNvSpPr txBox="1"/>
          <p:nvPr userDrawn="1"/>
        </p:nvSpPr>
        <p:spPr>
          <a:xfrm>
            <a:off x="2312987" y="6275708"/>
            <a:ext cx="413385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800" dirty="0">
                <a:solidFill>
                  <a:schemeClr val="bg2"/>
                </a:solidFill>
              </a:rPr>
              <a:t>Bromatik– Buffet</a:t>
            </a:r>
          </a:p>
          <a:p>
            <a:pPr algn="l"/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Wingdings" panose="05000000000000000000" pitchFamily="2" charset="2"/>
              </a:rPr>
              <a:t>Rüdiger Knoke // BQL WTH/S 2022</a:t>
            </a:r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l"/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M06 – Ernährungswissenschaftliche Grundlagen II // TU Dresden // 07.06.2024</a:t>
            </a: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8" name="Gerade Verbindung 14"/>
          <p:cNvCxnSpPr/>
          <p:nvPr/>
        </p:nvCxnSpPr>
        <p:spPr>
          <a:xfrm>
            <a:off x="0" y="6093296"/>
            <a:ext cx="91440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556376" y="6275708"/>
            <a:ext cx="69190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de-DE" sz="80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Folie</a:t>
            </a:r>
            <a:r>
              <a:rPr lang="de-DE" sz="800" baseline="0" dirty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fld id="{38F97D41-8991-4148-BA02-56FEE4AAF2CC}" type="slidenum">
              <a:rPr lang="de-DE" sz="800" baseline="0" smtClean="0">
                <a:solidFill>
                  <a:schemeClr val="bg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800" baseline="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sz="800" dirty="0">
              <a:solidFill>
                <a:schemeClr val="bg2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0286" y="6273051"/>
            <a:ext cx="870085" cy="39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144" y="6288296"/>
            <a:ext cx="1135856" cy="3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04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2400" b="1" kern="1200" baseline="0">
          <a:solidFill>
            <a:schemeClr val="tx2"/>
          </a:solidFill>
          <a:latin typeface="Open Sans" panose="020B0606030504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1pPr>
      <a:lvl2pPr marL="396000" indent="-324000" algn="l" defTabSz="914400" rtl="0" eaLnBrk="1" latinLnBrk="0" hangingPunct="1">
        <a:spcBef>
          <a:spcPts val="300"/>
        </a:spcBef>
        <a:buFont typeface="Open Sans" panose="020B0606030504020204" pitchFamily="34" charset="0"/>
        <a:buChar char="—"/>
        <a:defRPr sz="16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2pPr>
      <a:lvl3pPr marL="0" indent="0" algn="l" defTabSz="914400" rtl="0" eaLnBrk="1" latinLnBrk="0" hangingPunct="1">
        <a:spcBef>
          <a:spcPts val="600"/>
        </a:spcBef>
        <a:buFont typeface="Arial" panose="020B0604020202020204" pitchFamily="34" charset="0"/>
        <a:buNone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3pPr>
      <a:lvl4pPr marL="396000" indent="-216000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4pPr>
      <a:lvl5pPr marL="576000" indent="-179388" algn="l" defTabSz="914400" rtl="0" eaLnBrk="1" latinLnBrk="0" hangingPunct="1">
        <a:spcBef>
          <a:spcPts val="300"/>
        </a:spcBef>
        <a:buFont typeface="Symbol" panose="05050102010706020507" pitchFamily="18" charset="2"/>
        <a:buChar char="-"/>
        <a:defRPr sz="1400" kern="1200" baseline="0">
          <a:solidFill>
            <a:schemeClr val="tx2"/>
          </a:solidFill>
          <a:latin typeface="Open Sans" panose="020B0606030504020204" pitchFamily="34" charset="0"/>
          <a:ea typeface="+mn-ea"/>
          <a:cs typeface="+mn-cs"/>
        </a:defRPr>
      </a:lvl5pPr>
      <a:lvl6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b="1" kern="1200">
          <a:solidFill>
            <a:schemeClr val="bg1"/>
          </a:solidFill>
          <a:latin typeface="+mn-lt"/>
          <a:ea typeface="+mn-ea"/>
          <a:cs typeface="+mn-cs"/>
        </a:defRPr>
      </a:lvl6pPr>
      <a:lvl7pPr marL="358775" indent="0" algn="l" defTabSz="914400" rtl="0" eaLnBrk="1" latinLnBrk="0" hangingPunct="1">
        <a:spcBef>
          <a:spcPts val="0"/>
        </a:spcBef>
        <a:buFont typeface="Arial" panose="020B0604020202020204" pitchFamily="34" charset="0"/>
        <a:buNone/>
        <a:defRPr sz="3200" kern="1200">
          <a:solidFill>
            <a:schemeClr val="bg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173">
          <p15:clr>
            <a:srgbClr val="F26B43"/>
          </p15:clr>
        </p15:guide>
        <p15:guide id="3" pos="243">
          <p15:clr>
            <a:srgbClr val="F26B43"/>
          </p15:clr>
        </p15:guide>
        <p15:guide id="4" pos="660">
          <p15:clr>
            <a:srgbClr val="F26B43"/>
          </p15:clr>
        </p15:guide>
        <p15:guide id="5" pos="726">
          <p15:clr>
            <a:srgbClr val="F26B43"/>
          </p15:clr>
        </p15:guide>
        <p15:guide id="6" pos="1146">
          <p15:clr>
            <a:srgbClr val="F26B43"/>
          </p15:clr>
        </p15:guide>
        <p15:guide id="7" pos="1212">
          <p15:clr>
            <a:srgbClr val="F26B43"/>
          </p15:clr>
        </p15:guide>
        <p15:guide id="8" pos="1701">
          <p15:clr>
            <a:srgbClr val="F26B43"/>
          </p15:clr>
        </p15:guide>
        <p15:guide id="9" pos="1632">
          <p15:clr>
            <a:srgbClr val="F26B43"/>
          </p15:clr>
        </p15:guide>
        <p15:guide id="10" pos="2184">
          <p15:clr>
            <a:srgbClr val="F26B43"/>
          </p15:clr>
        </p15:guide>
        <p15:guide id="11" pos="2117">
          <p15:clr>
            <a:srgbClr val="F26B43"/>
          </p15:clr>
        </p15:guide>
        <p15:guide id="12" pos="2604">
          <p15:clr>
            <a:srgbClr val="F26B43"/>
          </p15:clr>
        </p15:guide>
        <p15:guide id="13" pos="2672">
          <p15:clr>
            <a:srgbClr val="F26B43"/>
          </p15:clr>
        </p15:guide>
        <p15:guide id="14" pos="3089">
          <p15:clr>
            <a:srgbClr val="F26B43"/>
          </p15:clr>
        </p15:guide>
        <p15:guide id="15" pos="3158">
          <p15:clr>
            <a:srgbClr val="F26B43"/>
          </p15:clr>
        </p15:guide>
        <p15:guide id="16" pos="3575">
          <p15:clr>
            <a:srgbClr val="F26B43"/>
          </p15:clr>
        </p15:guide>
        <p15:guide id="17" pos="3642">
          <p15:clr>
            <a:srgbClr val="F26B43"/>
          </p15:clr>
        </p15:guide>
        <p15:guide id="18" pos="3887">
          <p15:clr>
            <a:srgbClr val="F26B43"/>
          </p15:clr>
        </p15:guide>
        <p15:guide id="19" pos="3818">
          <p15:clr>
            <a:srgbClr val="F26B43"/>
          </p15:clr>
        </p15:guide>
        <p15:guide id="20" pos="4061">
          <p15:clr>
            <a:srgbClr val="F26B43"/>
          </p15:clr>
        </p15:guide>
        <p15:guide id="21" pos="4130">
          <p15:clr>
            <a:srgbClr val="F26B43"/>
          </p15:clr>
        </p15:guide>
        <p15:guide id="22" pos="4545">
          <p15:clr>
            <a:srgbClr val="F26B43"/>
          </p15:clr>
        </p15:guide>
        <p15:guide id="23" pos="4614">
          <p15:clr>
            <a:srgbClr val="F26B43"/>
          </p15:clr>
        </p15:guide>
        <p15:guide id="24" pos="5031">
          <p15:clr>
            <a:srgbClr val="F26B43"/>
          </p15:clr>
        </p15:guide>
        <p15:guide id="25" pos="5100">
          <p15:clr>
            <a:srgbClr val="F26B43"/>
          </p15:clr>
        </p15:guide>
        <p15:guide id="26" pos="5586">
          <p15:clr>
            <a:srgbClr val="F26B43"/>
          </p15:clr>
        </p15:guide>
        <p15:guide id="27" pos="5517">
          <p15:clr>
            <a:srgbClr val="F26B43"/>
          </p15:clr>
        </p15:guide>
        <p15:guide id="30" orient="horz" pos="727" userDrawn="1">
          <p15:clr>
            <a:srgbClr val="F26B43"/>
          </p15:clr>
        </p15:guide>
        <p15:guide id="31" pos="416">
          <p15:clr>
            <a:srgbClr val="F26B43"/>
          </p15:clr>
        </p15:guide>
        <p15:guide id="32" pos="483">
          <p15:clr>
            <a:srgbClr val="F26B43"/>
          </p15:clr>
        </p15:guide>
        <p15:guide id="33" pos="903">
          <p15:clr>
            <a:srgbClr val="F26B43"/>
          </p15:clr>
        </p15:guide>
        <p15:guide id="34" pos="971">
          <p15:clr>
            <a:srgbClr val="F26B43"/>
          </p15:clr>
        </p15:guide>
        <p15:guide id="35" pos="1389">
          <p15:clr>
            <a:srgbClr val="F26B43"/>
          </p15:clr>
        </p15:guide>
        <p15:guide id="36" pos="1457">
          <p15:clr>
            <a:srgbClr val="F26B43"/>
          </p15:clr>
        </p15:guide>
        <p15:guide id="37" pos="1875">
          <p15:clr>
            <a:srgbClr val="F26B43"/>
          </p15:clr>
        </p15:guide>
        <p15:guide id="38" pos="1941">
          <p15:clr>
            <a:srgbClr val="F26B43"/>
          </p15:clr>
        </p15:guide>
        <p15:guide id="39" pos="2358">
          <p15:clr>
            <a:srgbClr val="F26B43"/>
          </p15:clr>
        </p15:guide>
        <p15:guide id="40" pos="2429">
          <p15:clr>
            <a:srgbClr val="F26B43"/>
          </p15:clr>
        </p15:guide>
        <p15:guide id="41" pos="2847">
          <p15:clr>
            <a:srgbClr val="F26B43"/>
          </p15:clr>
        </p15:guide>
        <p15:guide id="42" pos="2913">
          <p15:clr>
            <a:srgbClr val="F26B43"/>
          </p15:clr>
        </p15:guide>
        <p15:guide id="43" pos="3330">
          <p15:clr>
            <a:srgbClr val="F26B43"/>
          </p15:clr>
        </p15:guide>
        <p15:guide id="44" pos="3398">
          <p15:clr>
            <a:srgbClr val="F26B43"/>
          </p15:clr>
        </p15:guide>
        <p15:guide id="45" pos="4302">
          <p15:clr>
            <a:srgbClr val="F26B43"/>
          </p15:clr>
        </p15:guide>
        <p15:guide id="46" pos="4373">
          <p15:clr>
            <a:srgbClr val="F26B43"/>
          </p15:clr>
        </p15:guide>
        <p15:guide id="47" pos="4787">
          <p15:clr>
            <a:srgbClr val="F26B43"/>
          </p15:clr>
        </p15:guide>
        <p15:guide id="48" pos="4859">
          <p15:clr>
            <a:srgbClr val="F26B43"/>
          </p15:clr>
        </p15:guide>
        <p15:guide id="49" pos="5274">
          <p15:clr>
            <a:srgbClr val="F26B43"/>
          </p15:clr>
        </p15:guide>
        <p15:guide id="50" pos="5345">
          <p15:clr>
            <a:srgbClr val="F26B43"/>
          </p15:clr>
        </p15:guide>
        <p15:guide id="51" orient="horz" pos="3612">
          <p15:clr>
            <a:srgbClr val="F26B43"/>
          </p15:clr>
        </p15:guide>
        <p15:guide id="52" orient="horz" pos="3838">
          <p15:clr>
            <a:srgbClr val="F26B43"/>
          </p15:clr>
        </p15:guide>
        <p15:guide id="53" orient="horz" pos="935">
          <p15:clr>
            <a:srgbClr val="F26B43"/>
          </p15:clr>
        </p15:guide>
        <p15:guide id="58" orient="horz" pos="221" userDrawn="1">
          <p15:clr>
            <a:srgbClr val="F26B43"/>
          </p15:clr>
        </p15:guide>
        <p15:guide id="59" orient="horz" pos="3962" userDrawn="1">
          <p15:clr>
            <a:srgbClr val="F26B43"/>
          </p15:clr>
        </p15:guide>
        <p15:guide id="60" orient="horz" pos="4167" userDrawn="1">
          <p15:clr>
            <a:srgbClr val="F26B43"/>
          </p15:clr>
        </p15:guide>
        <p15:guide id="61" orient="horz" pos="619" userDrawn="1">
          <p15:clr>
            <a:srgbClr val="F26B43"/>
          </p15:clr>
        </p15:guide>
        <p15:guide id="62" orient="horz" pos="490" userDrawn="1">
          <p15:clr>
            <a:srgbClr val="F26B43"/>
          </p15:clr>
        </p15:guide>
        <p15:guide id="63" orient="horz" pos="40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0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766762" y="3614940"/>
            <a:ext cx="7981949" cy="1239280"/>
          </a:xfrm>
        </p:spPr>
        <p:txBody>
          <a:bodyPr/>
          <a:lstStyle/>
          <a:p>
            <a:r>
              <a:rPr lang="de-DE" dirty="0"/>
              <a:t>Seminar Bromatik</a:t>
            </a:r>
          </a:p>
          <a:p>
            <a:r>
              <a:rPr lang="de-DE" dirty="0"/>
              <a:t>M06 – Ernährungswissenschaftliche Grundlagen II</a:t>
            </a:r>
          </a:p>
          <a:p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Rüdiger Knoke // BQL WTH/S 2024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766762" y="2900033"/>
            <a:ext cx="7981949" cy="613188"/>
          </a:xfrm>
        </p:spPr>
        <p:txBody>
          <a:bodyPr/>
          <a:lstStyle/>
          <a:p>
            <a:r>
              <a:rPr lang="de-DE" b="0" dirty="0"/>
              <a:t>Wir gestalten ein Buffet</a:t>
            </a:r>
          </a:p>
        </p:txBody>
      </p:sp>
    </p:spTree>
    <p:extLst>
      <p:ext uri="{BB962C8B-B14F-4D97-AF65-F5344CB8AC3E}">
        <p14:creationId xmlns:p14="http://schemas.microsoft.com/office/powerpoint/2010/main" val="868022722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5"/>
            <a:r>
              <a:rPr lang="de-DE" sz="3200" b="1" dirty="0">
                <a:solidFill>
                  <a:schemeClr val="bg1"/>
                </a:solidFill>
                <a:latin typeface="+mj-lt"/>
              </a:rPr>
              <a:t>Umsetzung</a:t>
            </a:r>
            <a:r>
              <a:rPr lang="de-DE" sz="3200" dirty="0">
                <a:solidFill>
                  <a:schemeClr val="bg1"/>
                </a:solidFill>
                <a:latin typeface="+mj-lt"/>
              </a:rPr>
              <a:t> </a:t>
            </a:r>
            <a:br>
              <a:rPr lang="de-DE" sz="3200" dirty="0">
                <a:solidFill>
                  <a:schemeClr val="bg1"/>
                </a:solidFill>
                <a:latin typeface="+mj-lt"/>
              </a:rPr>
            </a:br>
            <a:r>
              <a:rPr lang="de-DE" sz="3200" dirty="0">
                <a:solidFill>
                  <a:schemeClr val="bg1"/>
                </a:solidFill>
                <a:latin typeface="+mj-lt"/>
              </a:rPr>
              <a:t>Wie wird das Thema Buffet umgesetzt?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871457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8363676" cy="4249738"/>
          </a:xfrm>
        </p:spPr>
        <p:txBody>
          <a:bodyPr>
            <a:normAutofit/>
          </a:bodyPr>
          <a:lstStyle/>
          <a:p>
            <a:r>
              <a:rPr lang="de-DE" sz="1800" b="1" dirty="0"/>
              <a:t>Lehrplanbezug</a:t>
            </a:r>
          </a:p>
          <a:p>
            <a:r>
              <a:rPr lang="de-DE" dirty="0"/>
              <a:t>Lehrplan WTH/S, Klassenstufe 9, LB 4: Leben im privaten Haushalt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19DBCB4-C853-4695-EADA-D2482298CD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01" y="2600295"/>
            <a:ext cx="7772400" cy="297820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EFC52BF-7C1B-E787-4427-032E0C27376E}"/>
              </a:ext>
            </a:extLst>
          </p:cNvPr>
          <p:cNvSpPr/>
          <p:nvPr/>
        </p:nvSpPr>
        <p:spPr>
          <a:xfrm>
            <a:off x="574842" y="2444748"/>
            <a:ext cx="3781258" cy="742952"/>
          </a:xfrm>
          <a:prstGeom prst="rect">
            <a:avLst/>
          </a:prstGeom>
          <a:noFill/>
          <a:ln w="76200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DCF7645-EDC2-921F-B782-32D29665225D}"/>
              </a:ext>
            </a:extLst>
          </p:cNvPr>
          <p:cNvSpPr/>
          <p:nvPr/>
        </p:nvSpPr>
        <p:spPr>
          <a:xfrm>
            <a:off x="4577124" y="2444747"/>
            <a:ext cx="3992033" cy="3289303"/>
          </a:xfrm>
          <a:prstGeom prst="rect">
            <a:avLst/>
          </a:prstGeom>
          <a:noFill/>
          <a:ln w="76200">
            <a:solidFill>
              <a:schemeClr val="accent3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>
              <a:highlight>
                <a:srgbClr val="FFFF00"/>
              </a:highligh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0092440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4091350" cy="4249738"/>
          </a:xfrm>
        </p:spPr>
        <p:txBody>
          <a:bodyPr>
            <a:normAutofit fontScale="77500" lnSpcReduction="20000"/>
          </a:bodyPr>
          <a:lstStyle/>
          <a:p>
            <a:r>
              <a:rPr lang="de-DE" b="1" dirty="0"/>
              <a:t>Vorerfahrung SuS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/>
              <a:t>Techniken der Zubereitung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/>
              <a:t>Arbeitsschutz / Hygiene Lehrküche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/>
              <a:t>Gruppenarbeit / Projektarbeit</a:t>
            </a:r>
          </a:p>
          <a:p>
            <a:r>
              <a:rPr lang="de-DE" b="1" dirty="0"/>
              <a:t>Zeithorizont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Theorie / Übung Buffet 90 Minuten (2x 45 Minuten , 10 Auf- und Abbau – Pause wird nachgeholt)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Planung / Erstellung Projektmappe Teil II und Kurzvortrag 90 - 135 Minuten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Zubereitung / Anordnung 90 Minuten</a:t>
            </a:r>
          </a:p>
          <a:p>
            <a:r>
              <a:rPr lang="de-DE" b="1" dirty="0"/>
              <a:t>Voraussetzungen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Raumgröße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Anzahl Tische, Besteck, Geschirr, Servietten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6 Küchenarbeitsplätze (abhängig von Gruppengröße)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de-DE" dirty="0"/>
              <a:t>Gruppengröße 5 SuS</a:t>
            </a:r>
          </a:p>
        </p:txBody>
      </p:sp>
      <p:pic>
        <p:nvPicPr>
          <p:cNvPr id="4" name="Picture 2" descr="Buffet 5 – Zertifizierte Schule mit vorbildlicher ...">
            <a:extLst>
              <a:ext uri="{FF2B5EF4-FFF2-40B4-BE49-F238E27FC236}">
                <a16:creationId xmlns:a16="http://schemas.microsoft.com/office/drawing/2014/main" id="{2C05E285-715A-D240-78AE-A15D254F91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" r="26414"/>
          <a:stretch/>
        </p:blipFill>
        <p:spPr bwMode="auto">
          <a:xfrm>
            <a:off x="4667613" y="1484313"/>
            <a:ext cx="4091350" cy="4249738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924164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8363676" cy="42497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de-DE" sz="1800" b="1" dirty="0"/>
              <a:t>Grobziel 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Die Schülerinnen und Schüler gestalten ein Buffet zum Thema Gesund durch die Sommerferien.</a:t>
            </a:r>
          </a:p>
          <a:p>
            <a:pPr>
              <a:lnSpc>
                <a:spcPct val="150000"/>
              </a:lnSpc>
            </a:pPr>
            <a:r>
              <a:rPr lang="de-DE" sz="1800" b="1" dirty="0"/>
              <a:t>Feinziele 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Die Schülerinnen und Schüler gewinnen Einblicke in die Arten und den Aufbau von Buffets, indem sie Begriffe und Bilder den passenden Definitionen zuordnen.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Die Schülerinnen und Schüler festigen die gewonnen Einblicke, indem sie Tische anordnen, mit Tischwäsche eindecken sowie Speisen, Besteck, Geschirr und Servietten platzieren.</a:t>
            </a:r>
          </a:p>
          <a:p>
            <a:pPr>
              <a:lnSpc>
                <a:spcPct val="150000"/>
              </a:lnSpc>
            </a:pPr>
            <a:r>
              <a:rPr lang="de-DE" sz="1800" dirty="0"/>
              <a:t>.</a:t>
            </a:r>
          </a:p>
          <a:p>
            <a:pPr>
              <a:lnSpc>
                <a:spcPct val="150000"/>
              </a:lnSpc>
            </a:pPr>
            <a:endParaRPr lang="de-DE" sz="1800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40333567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CD3F1A5-6C99-CCF7-35CA-A9D93315A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5512" y="1304131"/>
            <a:ext cx="8373201" cy="4249738"/>
          </a:xfrm>
        </p:spPr>
        <p:txBody>
          <a:bodyPr/>
          <a:lstStyle/>
          <a:p>
            <a:r>
              <a:rPr lang="de-DE" b="1" dirty="0"/>
              <a:t>Unterrichtsverlaufsplanung – Theorie und Übung</a:t>
            </a:r>
          </a:p>
        </p:txBody>
      </p:sp>
      <p:graphicFrame>
        <p:nvGraphicFramePr>
          <p:cNvPr id="6" name="Inhaltsplatzhalter 3">
            <a:extLst>
              <a:ext uri="{FF2B5EF4-FFF2-40B4-BE49-F238E27FC236}">
                <a16:creationId xmlns:a16="http://schemas.microsoft.com/office/drawing/2014/main" id="{5F72A6D2-A0EB-3BBC-FEC4-912994E0BD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24442399"/>
              </p:ext>
            </p:extLst>
          </p:nvPr>
        </p:nvGraphicFramePr>
        <p:xfrm>
          <a:off x="385400" y="1625087"/>
          <a:ext cx="8460001" cy="41317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6781">
                  <a:extLst>
                    <a:ext uri="{9D8B030D-6E8A-4147-A177-3AD203B41FA5}">
                      <a16:colId xmlns:a16="http://schemas.microsoft.com/office/drawing/2014/main" val="2992152792"/>
                    </a:ext>
                  </a:extLst>
                </a:gridCol>
                <a:gridCol w="1020319">
                  <a:extLst>
                    <a:ext uri="{9D8B030D-6E8A-4147-A177-3AD203B41FA5}">
                      <a16:colId xmlns:a16="http://schemas.microsoft.com/office/drawing/2014/main" val="3058459818"/>
                    </a:ext>
                  </a:extLst>
                </a:gridCol>
                <a:gridCol w="3831899">
                  <a:extLst>
                    <a:ext uri="{9D8B030D-6E8A-4147-A177-3AD203B41FA5}">
                      <a16:colId xmlns:a16="http://schemas.microsoft.com/office/drawing/2014/main" val="3282319121"/>
                    </a:ext>
                  </a:extLst>
                </a:gridCol>
                <a:gridCol w="1143006">
                  <a:extLst>
                    <a:ext uri="{9D8B030D-6E8A-4147-A177-3AD203B41FA5}">
                      <a16:colId xmlns:a16="http://schemas.microsoft.com/office/drawing/2014/main" val="326800115"/>
                    </a:ext>
                  </a:extLst>
                </a:gridCol>
                <a:gridCol w="1647996">
                  <a:extLst>
                    <a:ext uri="{9D8B030D-6E8A-4147-A177-3AD203B41FA5}">
                      <a16:colId xmlns:a16="http://schemas.microsoft.com/office/drawing/2014/main" val="4252344665"/>
                    </a:ext>
                  </a:extLst>
                </a:gridCol>
              </a:tblGrid>
              <a:tr h="5025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Lehrer- / Schülerinteraktion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Sozialform / Methode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Medien / Materialien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16934"/>
                  </a:ext>
                </a:extLst>
              </a:tr>
              <a:tr h="139727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10</a:t>
                      </a: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Einleitung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Begrüßung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Impuls (Bilder Buffet) und Impulsfragen - “Was  seht ihr auf den Bildern?“, “Was könnte auf den Bildern dargestellt sein?“ - durch Lehrenden. 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Lernende betrachten Bild und beantworten Impulsfrage.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Lehrender stellt  Unterrichtsablauf  und –ziele vor und beantwortet Fragen.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Lehrende stellen Fragen.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PL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UG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Blitzlicht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PPP-Einleitung (Bilder, Thema, Ablauf, Ziele)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023795"/>
                  </a:ext>
                </a:extLst>
              </a:tr>
              <a:tr h="939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15</a:t>
                      </a: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Erarbeitung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7800" indent="-177800">
                        <a:lnSpc>
                          <a:spcPct val="100000"/>
                        </a:lnSpc>
                        <a:buFont typeface="Wingdings" pitchFamily="2" charset="2"/>
                        <a:buChar char="§"/>
                        <a:tabLst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Lehrender verteilt AB „Was ist ein Buffet?“ und beantwortet Verständnisfragen.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 lesen AB und stellen Verständnisfragen.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 bearbeiten und lösen Zuordnungsaufgabe.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Lehrender beobachtet und motiviert, wenn nötig.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PL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UG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AB „Was ist ein Buffet?“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37111"/>
                  </a:ext>
                </a:extLst>
              </a:tr>
              <a:tr h="1292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10'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Sicherung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Lernende präsentieren Ergebnis AB.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Lehrender korrigiert und präsentiert schrittweise Musterlösung.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Lernende korrigieren ihr Ergebnis eigenständig, wenn nötig.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Lernende sichern AB mit richtigem Ergebnis im Hefter.</a:t>
                      </a:r>
                      <a:endParaRPr lang="de-DE"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PL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Musterlösung AB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732358"/>
                  </a:ext>
                </a:extLst>
              </a:tr>
            </a:tbl>
          </a:graphicData>
        </a:graphic>
      </p:graphicFrame>
      <p:sp>
        <p:nvSpPr>
          <p:cNvPr id="2" name="Textfeld 1">
            <a:extLst>
              <a:ext uri="{FF2B5EF4-FFF2-40B4-BE49-F238E27FC236}">
                <a16:creationId xmlns:a16="http://schemas.microsoft.com/office/drawing/2014/main" id="{DFAE85A1-BF08-0554-84E4-C30E754901F6}"/>
              </a:ext>
            </a:extLst>
          </p:cNvPr>
          <p:cNvSpPr txBox="1"/>
          <p:nvPr/>
        </p:nvSpPr>
        <p:spPr>
          <a:xfrm>
            <a:off x="375512" y="5840863"/>
            <a:ext cx="8527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PL: Plenum: UG: Unterrichtsgespräch; EA: Einzelarbeit; GA: Gruppenarbeit; PPP: PowerPoint-Präsentation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0545086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CD3F1A5-6C99-CCF7-35CA-A9D93315ABB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75512" y="1304131"/>
            <a:ext cx="8373201" cy="4249738"/>
          </a:xfrm>
        </p:spPr>
        <p:txBody>
          <a:bodyPr/>
          <a:lstStyle/>
          <a:p>
            <a:r>
              <a:rPr lang="de-DE" b="1" dirty="0"/>
              <a:t>Unterrichtsverlaufsplanung – Theorie und Übung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FAE85A1-BF08-0554-84E4-C30E754901F6}"/>
              </a:ext>
            </a:extLst>
          </p:cNvPr>
          <p:cNvSpPr txBox="1"/>
          <p:nvPr/>
        </p:nvSpPr>
        <p:spPr>
          <a:xfrm>
            <a:off x="375512" y="5840863"/>
            <a:ext cx="85271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/>
              <a:t>PL: Plenum: UG: Unterrichtsgespräch; EA: Einzelarbeit;  GA: Gruppenarbeit; AB: Arbeitsblatt; PPP: PowerPoint-Präsentation</a:t>
            </a:r>
          </a:p>
        </p:txBody>
      </p:sp>
      <p:graphicFrame>
        <p:nvGraphicFramePr>
          <p:cNvPr id="7" name="Inhaltsplatzhalter 3">
            <a:extLst>
              <a:ext uri="{FF2B5EF4-FFF2-40B4-BE49-F238E27FC236}">
                <a16:creationId xmlns:a16="http://schemas.microsoft.com/office/drawing/2014/main" id="{2EF4C074-93A3-5F43-9ACB-C8762F89E9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1562766"/>
              </p:ext>
            </p:extLst>
          </p:nvPr>
        </p:nvGraphicFramePr>
        <p:xfrm>
          <a:off x="385400" y="1625087"/>
          <a:ext cx="8460001" cy="413176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816781">
                  <a:extLst>
                    <a:ext uri="{9D8B030D-6E8A-4147-A177-3AD203B41FA5}">
                      <a16:colId xmlns:a16="http://schemas.microsoft.com/office/drawing/2014/main" val="2992152792"/>
                    </a:ext>
                  </a:extLst>
                </a:gridCol>
                <a:gridCol w="1013700">
                  <a:extLst>
                    <a:ext uri="{9D8B030D-6E8A-4147-A177-3AD203B41FA5}">
                      <a16:colId xmlns:a16="http://schemas.microsoft.com/office/drawing/2014/main" val="3058459818"/>
                    </a:ext>
                  </a:extLst>
                </a:gridCol>
                <a:gridCol w="3838518">
                  <a:extLst>
                    <a:ext uri="{9D8B030D-6E8A-4147-A177-3AD203B41FA5}">
                      <a16:colId xmlns:a16="http://schemas.microsoft.com/office/drawing/2014/main" val="3282319121"/>
                    </a:ext>
                  </a:extLst>
                </a:gridCol>
                <a:gridCol w="1143006">
                  <a:extLst>
                    <a:ext uri="{9D8B030D-6E8A-4147-A177-3AD203B41FA5}">
                      <a16:colId xmlns:a16="http://schemas.microsoft.com/office/drawing/2014/main" val="326800115"/>
                    </a:ext>
                  </a:extLst>
                </a:gridCol>
                <a:gridCol w="1647996">
                  <a:extLst>
                    <a:ext uri="{9D8B030D-6E8A-4147-A177-3AD203B41FA5}">
                      <a16:colId xmlns:a16="http://schemas.microsoft.com/office/drawing/2014/main" val="4252344665"/>
                    </a:ext>
                  </a:extLst>
                </a:gridCol>
              </a:tblGrid>
              <a:tr h="502585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Zeit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Phase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Lehrer- / Schülerinteraktion</a:t>
                      </a:r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Sozialform / Methode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200" dirty="0"/>
                        <a:t>Medien / Materialien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7216934"/>
                  </a:ext>
                </a:extLst>
              </a:tr>
              <a:tr h="139727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40‘</a:t>
                      </a:r>
                      <a:r>
                        <a:rPr lang="de-DE" sz="1000" dirty="0">
                          <a:effectLst/>
                        </a:rPr>
                        <a:t> (+10</a:t>
                      </a: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‘</a:t>
                      </a:r>
                      <a:r>
                        <a:rPr lang="de-DE" sz="1000" dirty="0">
                          <a:effectLst/>
                        </a:rPr>
                        <a:t> )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Erarbeitung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Lernende bereiten Raum vor.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Lehrender verteilt AB „Übung - Wie wird ein Buffet aufgebaut?“.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Lernende bauen Buffet nach Aufgabe/Anleitung AB auf.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Lehrender beobachtet, gibt Hinweise, beantwortet Fragen.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Lernende betrachten Ergebnis der anderen Lernenden und beantworten Fragen AB.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Lernenden stellen Raumordnung wieder her.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GA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Gallery Walk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AB „Übung - Wie wird ein Buffet aufgebaut?“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023795"/>
                  </a:ext>
                </a:extLst>
              </a:tr>
              <a:tr h="9395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dirty="0"/>
                        <a:t>10</a:t>
                      </a: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'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Sicherung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 präsentieren Ergebnis AB.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Sicherung Ergebnisse (Gemeinsamkeiten/Unterschiede) durch Lehrenden an interaktiver Tafel und Bereitstellung digital.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Lernende sichern AB im Hefter.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PL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indent="-171450" algn="l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dirty="0"/>
                        <a:t>AB „Übung - Wie wird ein Buffet aufgebaut?“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37111"/>
                  </a:ext>
                </a:extLst>
              </a:tr>
              <a:tr h="1292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5'</a:t>
                      </a:r>
                      <a:r>
                        <a:rPr lang="de-DE" sz="1000" dirty="0">
                          <a:effectLst/>
                        </a:rPr>
                        <a:t> </a:t>
                      </a: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de-DE" sz="1000" dirty="0"/>
                        <a:t>Abschluss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Lehrender verteilt AB „Feedback“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Lernende beantworten Fragen AB.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Lehrender sammelt AB ein (Präsentation Ergebnisse, anonym folgende Unterrichtsstunde)</a:t>
                      </a:r>
                    </a:p>
                    <a:p>
                      <a:pPr marL="171450" indent="-171450">
                        <a:lnSpc>
                          <a:spcPct val="100000"/>
                        </a:lnSpc>
                        <a:buFont typeface="Wingdings" pitchFamily="2" charset="2"/>
                        <a:buChar char="§"/>
                      </a:pPr>
                      <a:r>
                        <a:rPr lang="de-DE" sz="10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Ausblick und Verabschiedung durch Lehrenden.</a:t>
                      </a:r>
                      <a:endParaRPr lang="de-DE" sz="1000" dirty="0"/>
                    </a:p>
                    <a:p>
                      <a:pPr algn="l">
                        <a:lnSpc>
                          <a:spcPct val="100000"/>
                        </a:lnSpc>
                      </a:pPr>
                      <a:endParaRPr lang="de-DE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PL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UG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Interaktive Tafel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de-DE" sz="1000" dirty="0"/>
                        <a:t>AB “Feedback“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773235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659064353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2" y="1484313"/>
            <a:ext cx="8363677" cy="4249738"/>
          </a:xfrm>
        </p:spPr>
        <p:txBody>
          <a:bodyPr>
            <a:normAutofit lnSpcReduction="10000"/>
          </a:bodyPr>
          <a:lstStyle/>
          <a:p>
            <a:r>
              <a:rPr lang="de-DE" sz="1800" b="1" dirty="0"/>
              <a:t>Aufgabenstellung Planung</a:t>
            </a:r>
            <a:endParaRPr lang="de-DE" dirty="0"/>
          </a:p>
          <a:p>
            <a:r>
              <a:rPr lang="de-DE" sz="1800" dirty="0"/>
              <a:t>Stelle für das Sommerfest der Klasse, </a:t>
            </a:r>
            <a:r>
              <a:rPr lang="de-DE" sz="1800" b="1" dirty="0"/>
              <a:t>gemeinsam</a:t>
            </a:r>
            <a:r>
              <a:rPr lang="de-DE" sz="1800" dirty="0"/>
              <a:t> mit deinen Teammitgliedern, ein </a:t>
            </a:r>
            <a:r>
              <a:rPr lang="de-DE" sz="1800" b="1" dirty="0"/>
              <a:t>stationäres Buffet </a:t>
            </a:r>
            <a:r>
              <a:rPr lang="de-DE" sz="1800" dirty="0"/>
              <a:t>zum Thema: </a:t>
            </a:r>
            <a:r>
              <a:rPr lang="de-DE" sz="1800" b="1" dirty="0"/>
              <a:t>Gesund durch die Sommerferien </a:t>
            </a:r>
            <a:r>
              <a:rPr lang="de-DE" sz="1800" dirty="0"/>
              <a:t>zusammen.</a:t>
            </a:r>
          </a:p>
          <a:p>
            <a:r>
              <a:rPr lang="de-DE" sz="1800" dirty="0"/>
              <a:t>Es ist heiß! Beachte deshalb, dass euer Buffet aus </a:t>
            </a:r>
            <a:r>
              <a:rPr lang="de-DE" sz="1800" b="1" dirty="0"/>
              <a:t>kalten Speisen </a:t>
            </a:r>
            <a:r>
              <a:rPr lang="de-DE" sz="1800" dirty="0"/>
              <a:t>bestehen soll. Überrascht eure </a:t>
            </a:r>
            <a:r>
              <a:rPr lang="de-DE" sz="1800" b="1" dirty="0"/>
              <a:t>Gäste </a:t>
            </a:r>
            <a:r>
              <a:rPr lang="de-DE" sz="1800" dirty="0"/>
              <a:t>mit abwechslungsreichen Speisen (</a:t>
            </a:r>
            <a:r>
              <a:rPr lang="de-DE" sz="1800" b="1" dirty="0"/>
              <a:t>3 Speisen pro Gruppe, davon eine Süßspeise</a:t>
            </a:r>
            <a:r>
              <a:rPr lang="de-DE" sz="1800" dirty="0"/>
              <a:t>) sowie einem </a:t>
            </a:r>
            <a:r>
              <a:rPr lang="de-DE" sz="1800" b="1" dirty="0"/>
              <a:t>passend dekorierten und angeordneten Buffet </a:t>
            </a:r>
            <a:r>
              <a:rPr lang="de-DE" sz="1800" dirty="0"/>
              <a:t>in der Aula.</a:t>
            </a:r>
          </a:p>
          <a:p>
            <a:r>
              <a:rPr lang="de-DE" sz="1800" dirty="0"/>
              <a:t>Trinken ist wichtig – besonders im Sommer. Triff eine passende Getränkeauswahl (2 Getränke, davon 1 selbst zubereitetes). </a:t>
            </a:r>
          </a:p>
          <a:p>
            <a:r>
              <a:rPr lang="de-DE" sz="1800" dirty="0"/>
              <a:t>Der Preis ist – auch – heiß! Vergesst nicht die Kosten für Dekoration und Zutaten zu kalkulieren.</a:t>
            </a:r>
          </a:p>
          <a:p>
            <a:r>
              <a:rPr lang="de-DE" sz="18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Dazu müsst ihr …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58127720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2" y="1484313"/>
            <a:ext cx="8363677" cy="4249738"/>
          </a:xfrm>
        </p:spPr>
        <p:txBody>
          <a:bodyPr>
            <a:normAutofit/>
          </a:bodyPr>
          <a:lstStyle/>
          <a:p>
            <a:r>
              <a:rPr lang="de-DE" sz="1800" b="1" dirty="0"/>
              <a:t>Aufgabenstellung Zubereitung Getränke und Speisen</a:t>
            </a:r>
            <a:endParaRPr lang="de-DE" dirty="0"/>
          </a:p>
          <a:p>
            <a:r>
              <a:rPr lang="de-DE" sz="1800" dirty="0"/>
              <a:t>Ordne und dekoriere, gemeinsam mit deinen Teammitgliedern, euer geplantes Buffet in der Aula. </a:t>
            </a:r>
          </a:p>
          <a:p>
            <a:r>
              <a:rPr lang="de-DE" sz="1800" dirty="0"/>
              <a:t>Schon fertig? Dann ist es endlich Zeit zum Kochen! </a:t>
            </a:r>
          </a:p>
          <a:p>
            <a:r>
              <a:rPr lang="de-DE" sz="1800" dirty="0"/>
              <a:t>Bereite in deiner Gruppe die geplanten Speisen und das Getränk für das Sommerfest zu. </a:t>
            </a:r>
            <a:r>
              <a:rPr lang="de-DE" sz="1800" b="1" dirty="0"/>
              <a:t>Beachtet die Einhaltung der Küchen- und Hygieneregeln.</a:t>
            </a:r>
          </a:p>
          <a:p>
            <a:r>
              <a:rPr lang="de-DE" sz="1800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Alles fertig? Dann platziere die Speisen und das Getränk auf eurer vorbereiteten Tafel.</a:t>
            </a: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002852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Umsetzung</a:t>
            </a:r>
            <a:br>
              <a:rPr lang="de-DE" dirty="0"/>
            </a:br>
            <a:r>
              <a:rPr lang="de-DE" b="0" dirty="0"/>
              <a:t>Wie wird das Thema Buffet umgesetzt?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2" y="1484313"/>
            <a:ext cx="8199437" cy="42497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de-DE" sz="2400" kern="100" dirty="0">
                <a:solidFill>
                  <a:srgbClr val="0E2841"/>
                </a:solidFill>
                <a:effectLst/>
                <a:latin typeface="KG Second Chances Sketch" panose="02000000000000000000" pitchFamily="2" charset="77"/>
                <a:ea typeface="Aptos" panose="020B0004020202020204" pitchFamily="34" charset="0"/>
                <a:cs typeface="Times New Roman" panose="02020603050405020304" pitchFamily="18" charset="0"/>
              </a:rPr>
              <a:t>Dein Feedback </a:t>
            </a:r>
            <a:endParaRPr lang="de-DE" sz="2400" kern="100" dirty="0">
              <a:latin typeface="KG Second Chances Sketch" panose="02000000000000000000" pitchFamily="2" charset="77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800"/>
              </a:spcAft>
            </a:pPr>
            <a:r>
              <a:rPr lang="de-DE" sz="1400" kern="100" dirty="0">
                <a:solidFill>
                  <a:srgbClr val="0E284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zur Planung und Umsetzung eines Buffets</a:t>
            </a:r>
            <a:endParaRPr lang="de-DE" sz="1400" kern="100" dirty="0"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de-DE" sz="1400" b="1" i="1" kern="1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Deine Meinung ist gefragt!</a:t>
            </a:r>
            <a:r>
              <a:rPr lang="de-DE" sz="1400" i="1" kern="1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Dein Feedback ist anonym. Denk über folgende Fragen nach und beantworte sie. Begründe deine Antworten.</a:t>
            </a:r>
            <a:endParaRPr lang="de-DE" sz="1400" kern="10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Was hat dir gefallen? Was hat dir nicht so gut gefallen? 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Was ist dir besonders gut gelungen? Was musst du noch üben?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</a:t>
            </a:r>
            <a:r>
              <a:rPr lang="de-DE" sz="1400" dirty="0">
                <a:solidFill>
                  <a:srgbClr val="000000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as könnte am Unterricht geändert oder besser gemacht werden?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rgbClr val="00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Weitere Ideen und Hinweise? </a:t>
            </a:r>
            <a:endParaRPr lang="de-DE" sz="140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de-DE" sz="120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de-DE" sz="120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50000"/>
              </a:lnSpc>
            </a:pPr>
            <a:endParaRPr lang="de-DE" sz="1200" dirty="0">
              <a:solidFill>
                <a:srgbClr val="000000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7617911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5"/>
            <a:r>
              <a:rPr lang="de-DE" sz="3200" b="1" dirty="0">
                <a:solidFill>
                  <a:schemeClr val="bg1"/>
                </a:solidFill>
                <a:latin typeface="+mj-lt"/>
              </a:rPr>
              <a:t>Vielen Dank</a:t>
            </a:r>
            <a:br>
              <a:rPr lang="de-DE" sz="3200" b="1" dirty="0">
                <a:solidFill>
                  <a:schemeClr val="bg1"/>
                </a:solidFill>
                <a:latin typeface="+mj-lt"/>
              </a:rPr>
            </a:br>
            <a:r>
              <a:rPr lang="de-DE" sz="3200" dirty="0">
                <a:solidFill>
                  <a:schemeClr val="bg1"/>
                </a:solidFill>
                <a:latin typeface="+mj-lt"/>
              </a:rPr>
              <a:t>für eure Aufmerksamkeit!</a:t>
            </a:r>
          </a:p>
        </p:txBody>
      </p:sp>
    </p:spTree>
    <p:extLst>
      <p:ext uri="{BB962C8B-B14F-4D97-AF65-F5344CB8AC3E}">
        <p14:creationId xmlns:p14="http://schemas.microsoft.com/office/powerpoint/2010/main" val="397875226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  <a:endParaRPr lang="de-DE" b="0" dirty="0"/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95287" y="1154113"/>
            <a:ext cx="8373201" cy="4249738"/>
          </a:xfrm>
        </p:spPr>
        <p:txBody>
          <a:bodyPr/>
          <a:lstStyle/>
          <a:p>
            <a:r>
              <a:rPr lang="de-DE" sz="2000" b="1" dirty="0"/>
              <a:t>Einordnung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sz="2000" dirty="0"/>
              <a:t>Was ist ein Buffet?</a:t>
            </a:r>
          </a:p>
          <a:p>
            <a:r>
              <a:rPr lang="de-DE" sz="2000" b="1" dirty="0"/>
              <a:t>Theoretische Grundlagen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sz="2000" dirty="0"/>
              <a:t>Welche Arten von Buffets gibt es?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sz="2000" dirty="0"/>
              <a:t>Wie wird ein Buffet aufgebaut?</a:t>
            </a:r>
          </a:p>
          <a:p>
            <a:r>
              <a:rPr lang="de-DE" sz="2000" b="1" dirty="0"/>
              <a:t>Umsetzung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sz="2000" dirty="0"/>
              <a:t>Wie wird das Thema Buffet umgesetzt?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sz="2000" dirty="0"/>
              <a:t>Welche Methoden können genutzt werden?</a:t>
            </a:r>
          </a:p>
          <a:p>
            <a:r>
              <a:rPr lang="de-DE" sz="2000" b="1" dirty="0"/>
              <a:t>Quellen</a:t>
            </a:r>
          </a:p>
          <a:p>
            <a:endParaRPr lang="de-DE" b="1" dirty="0"/>
          </a:p>
          <a:p>
            <a:endParaRPr lang="de-DE" b="1" dirty="0"/>
          </a:p>
          <a:p>
            <a:endParaRPr lang="de-DE" b="1" dirty="0"/>
          </a:p>
          <a:p>
            <a:pPr marL="342900" indent="-342900">
              <a:buFont typeface="+mj-lt"/>
              <a:buAutoNum type="arabicPeriod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809162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5"/>
            <a:r>
              <a:rPr lang="de-DE" sz="3200" b="1" dirty="0">
                <a:solidFill>
                  <a:schemeClr val="bg1"/>
                </a:solidFill>
                <a:latin typeface="+mj-lt"/>
              </a:rPr>
              <a:t>Quellen</a:t>
            </a:r>
            <a:endParaRPr lang="de-DE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085281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Quellen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95287" y="1154112"/>
            <a:ext cx="8373201" cy="4741361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de-DE" b="1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Hermann, Jürgen F./Notnagel, Thea/Notnagel Dieter (2000): </a:t>
            </a:r>
            <a:r>
              <a:rPr lang="de-DE" b="0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Lehrbuch für Köche. 	Fachstufen, 2. Auflage. Hamburg: Fachverlag Leipzig</a:t>
            </a:r>
          </a:p>
          <a:p>
            <a:pPr>
              <a:lnSpc>
                <a:spcPct val="150000"/>
              </a:lnSpc>
            </a:pPr>
            <a:r>
              <a:rPr lang="de-DE" b="1" dirty="0">
                <a:solidFill>
                  <a:schemeClr val="tx1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o</a:t>
            </a:r>
            <a:r>
              <a:rPr lang="de-DE" b="1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. V. (2023): </a:t>
            </a:r>
            <a:r>
              <a:rPr lang="de-DE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Buffet Aufbau für Brunch, Bankett, Catering und Frühstück im Hotel. Online 	unter 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URL: https://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-wie-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gastro.de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abteilungen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bankett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/das-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buffet.html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[Abruf: 	01.06.2024]</a:t>
            </a:r>
          </a:p>
          <a:p>
            <a:pPr>
              <a:lnSpc>
                <a:spcPct val="150000"/>
              </a:lnSpc>
            </a:pPr>
            <a:r>
              <a:rPr lang="de-DE" b="1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Staatsministerium für Kultus (2019):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Lehrplan Oberschule. Wirtschaft-Technik-	Haushalt/Soziales. SMK: Dresden. Online unter URL: http://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lpdb.schule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-	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sachsen.de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lpdb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/web/</a:t>
            </a:r>
            <a:r>
              <a:rPr lang="de-DE" dirty="0" err="1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downloads</a:t>
            </a:r>
            <a:r>
              <a:rPr lang="de-DE" dirty="0"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/63_lp_os_wth_2019.pdf?v2 [Abruf: 	01.06.2024]</a:t>
            </a:r>
          </a:p>
          <a:p>
            <a:pPr algn="l"/>
            <a:endParaRPr lang="de-DE" b="1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de-DE" dirty="0">
              <a:solidFill>
                <a:srgbClr val="000000"/>
              </a:solidFill>
            </a:endParaRPr>
          </a:p>
          <a:p>
            <a:pPr marL="285750" indent="-285750" algn="l">
              <a:buFont typeface="Wingdings" pitchFamily="2" charset="2"/>
              <a:buChar char="§"/>
            </a:pPr>
            <a:endParaRPr lang="de-DE" b="0" i="0" u="none" strike="noStrike" dirty="0">
              <a:solidFill>
                <a:srgbClr val="000000"/>
              </a:solidFill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709476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035" y="3387259"/>
            <a:ext cx="7935515" cy="1654641"/>
          </a:xfrm>
        </p:spPr>
        <p:txBody>
          <a:bodyPr/>
          <a:lstStyle/>
          <a:p>
            <a:pPr lvl="5"/>
            <a:r>
              <a:rPr lang="de-DE" sz="3200" b="1" dirty="0">
                <a:solidFill>
                  <a:schemeClr val="bg1"/>
                </a:solidFill>
                <a:latin typeface="+mj-lt"/>
              </a:rPr>
              <a:t>Einordnung </a:t>
            </a:r>
            <a:br>
              <a:rPr lang="de-DE" sz="3200" b="1" dirty="0">
                <a:solidFill>
                  <a:schemeClr val="bg1"/>
                </a:solidFill>
                <a:latin typeface="+mj-lt"/>
              </a:rPr>
            </a:br>
            <a:r>
              <a:rPr lang="de-DE" sz="2800" dirty="0">
                <a:solidFill>
                  <a:schemeClr val="bg1"/>
                </a:solidFill>
              </a:rPr>
              <a:t>Was ist ein Buffet?</a:t>
            </a:r>
            <a:br>
              <a:rPr lang="de-DE" sz="3200" dirty="0"/>
            </a:br>
            <a:br>
              <a:rPr lang="de-DE" b="0" dirty="0"/>
            </a:b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61740236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Einordnung</a:t>
            </a:r>
            <a:br>
              <a:rPr lang="de-DE" dirty="0"/>
            </a:br>
            <a:r>
              <a:rPr lang="de-DE" b="0" dirty="0"/>
              <a:t>Was ist ein Buffet?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85763" y="1484313"/>
            <a:ext cx="4091350" cy="3234724"/>
          </a:xfrm>
        </p:spPr>
        <p:txBody>
          <a:bodyPr>
            <a:normAutofit/>
          </a:bodyPr>
          <a:lstStyle/>
          <a:p>
            <a:endParaRPr lang="de-DE" i="0" u="none" strike="noStrike" dirty="0"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i="0" u="none" strike="noStrike" dirty="0">
              <a:effectLst/>
            </a:endParaRP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="1" i="0" u="none" strike="noStrike" dirty="0"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b="0" i="0" u="none" strike="noStrike" dirty="0">
              <a:effectLst/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214E261-17FD-48D0-138E-EFC45C320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2" r="-1" b="-1"/>
          <a:stretch/>
        </p:blipFill>
        <p:spPr bwMode="auto">
          <a:xfrm>
            <a:off x="4612594" y="1484313"/>
            <a:ext cx="4146369" cy="4306887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A9B704A7-8441-3544-A886-803FD0F38C9D}"/>
              </a:ext>
            </a:extLst>
          </p:cNvPr>
          <p:cNvSpPr txBox="1"/>
          <p:nvPr/>
        </p:nvSpPr>
        <p:spPr>
          <a:xfrm>
            <a:off x="509587" y="1950742"/>
            <a:ext cx="4418012" cy="3372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/>
              <a:t>keine Menü- bzw. Speisenfolge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/>
              <a:t>Selbstbedienung </a:t>
            </a:r>
          </a:p>
          <a:p>
            <a:pPr marL="571500" indent="-279400"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/>
              <a:t>möglich ist Teilbedienung </a:t>
            </a:r>
          </a:p>
          <a:p>
            <a:pPr marL="571500" indent="-279400">
              <a:lnSpc>
                <a:spcPct val="150000"/>
              </a:lnSpc>
              <a:buFont typeface="Symbol" pitchFamily="2" charset="2"/>
              <a:buChar char="-"/>
            </a:pPr>
            <a:r>
              <a:rPr lang="de-DE" dirty="0"/>
              <a:t>Kombi aus à-la-carte und Buffetangebot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/>
              <a:t>Anordnung Speisen auf Tisch oder Theke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dirty="0"/>
              <a:t>Kalte und/oder warme Speisen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35181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035" y="3387259"/>
            <a:ext cx="7935515" cy="1743541"/>
          </a:xfrm>
        </p:spPr>
        <p:txBody>
          <a:bodyPr/>
          <a:lstStyle/>
          <a:p>
            <a:pPr lvl="5"/>
            <a:r>
              <a:rPr lang="de-DE" sz="3200" b="1" dirty="0">
                <a:solidFill>
                  <a:schemeClr val="bg1"/>
                </a:solidFill>
                <a:latin typeface="+mj-lt"/>
              </a:rPr>
              <a:t>Theoretische Grundlagen</a:t>
            </a:r>
            <a:br>
              <a:rPr lang="de-DE" sz="3200" b="1" dirty="0">
                <a:solidFill>
                  <a:schemeClr val="bg1"/>
                </a:solidFill>
                <a:latin typeface="+mj-lt"/>
              </a:rPr>
            </a:br>
            <a:r>
              <a:rPr lang="de-DE" sz="2800" dirty="0">
                <a:solidFill>
                  <a:schemeClr val="bg1"/>
                </a:solidFill>
              </a:rPr>
              <a:t>Welche Arten von Buffets gibt es?</a:t>
            </a:r>
            <a:br>
              <a:rPr lang="de-DE" sz="2800" dirty="0">
                <a:solidFill>
                  <a:schemeClr val="bg1"/>
                </a:solidFill>
              </a:rPr>
            </a:br>
            <a:r>
              <a:rPr lang="de-DE" sz="2800" dirty="0">
                <a:solidFill>
                  <a:schemeClr val="bg1"/>
                </a:solidFill>
              </a:rPr>
              <a:t>Wie ist ein Buffet aufgebaut?</a:t>
            </a:r>
            <a:br>
              <a:rPr lang="de-DE" b="0" dirty="0"/>
            </a:b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0719302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241800" y="1484313"/>
            <a:ext cx="4506913" cy="424973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de-DE" sz="1900" b="1" dirty="0"/>
              <a:t>Themenbuffet / internationales Buffet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900" dirty="0"/>
              <a:t>beschränkte Auswahl an Speisen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900" dirty="0"/>
              <a:t>entsprechend dekoriert</a:t>
            </a:r>
          </a:p>
          <a:p>
            <a:pPr>
              <a:lnSpc>
                <a:spcPct val="150000"/>
              </a:lnSpc>
            </a:pPr>
            <a:r>
              <a:rPr lang="de-DE" sz="1900" dirty="0"/>
              <a:t>Beispiele: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/>
              <a:t>englisches Buffet (</a:t>
            </a:r>
            <a:r>
              <a:rPr lang="de-DE" sz="1400" dirty="0" err="1"/>
              <a:t>Pies</a:t>
            </a:r>
            <a:r>
              <a:rPr lang="de-DE" sz="1400" dirty="0"/>
              <a:t>, Mixed Pickles, Eierspeisen, Fleisch, etc.)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b="0" i="0" u="none" strike="noStrike" dirty="0">
                <a:effectLst/>
                <a:highlight>
                  <a:srgbClr val="FFFFFF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Smörgåsbord </a:t>
            </a:r>
            <a:r>
              <a:rPr lang="de-DE" sz="1400" dirty="0"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de-DE" sz="1400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marinierte und geräucherter Fisch, Fleisch, </a:t>
            </a:r>
            <a:r>
              <a:rPr lang="de-DE" sz="1400" dirty="0" err="1"/>
              <a:t>Smörgåsar</a:t>
            </a:r>
            <a:r>
              <a:rPr lang="de-DE" sz="1400" dirty="0"/>
              <a:t>, etc.)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1400" dirty="0"/>
              <a:t>russisches Buffet  (</a:t>
            </a:r>
            <a:r>
              <a:rPr lang="de-DE" sz="1400" i="0" u="none" strike="noStrike" dirty="0">
                <a:solidFill>
                  <a:schemeClr val="tx1"/>
                </a:solidFill>
                <a:effectLst/>
                <a:highlight>
                  <a:srgbClr val="F8F9FA"/>
                </a:highlight>
                <a:ea typeface="Open Sans" panose="020B0606030504020204" pitchFamily="34" charset="0"/>
                <a:cs typeface="Open Sans" panose="020B0606030504020204" pitchFamily="34" charset="0"/>
              </a:rPr>
              <a:t>Borschtsch, Kaviar, Pilze, Hering Pelmeni, </a:t>
            </a:r>
            <a:r>
              <a:rPr lang="de-DE" sz="1400" i="0" u="none" strike="noStrike" dirty="0" err="1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Sakuski</a:t>
            </a:r>
            <a:r>
              <a:rPr lang="de-DE" sz="1400" i="0" u="none" strike="noStrike" dirty="0">
                <a:solidFill>
                  <a:schemeClr val="tx1"/>
                </a:solidFill>
                <a:effectLst/>
                <a:ea typeface="Open Sans" panose="020B0606030504020204" pitchFamily="34" charset="0"/>
                <a:cs typeface="Open Sans" panose="020B0606030504020204" pitchFamily="34" charset="0"/>
              </a:rPr>
              <a:t> Vorspeisen, etc.)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e-DE" sz="1400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e-DE" sz="1400" i="0" u="none" strike="noStrike" dirty="0">
              <a:solidFill>
                <a:schemeClr val="tx1"/>
              </a:solidFill>
              <a:effectLst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§"/>
            </a:pPr>
            <a:endParaRPr lang="de-DE" dirty="0">
              <a:solidFill>
                <a:schemeClr val="tx1"/>
              </a:solidFill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e-DE" dirty="0">
              <a:highlight>
                <a:srgbClr val="FFFFFF"/>
              </a:highlight>
            </a:endParaRPr>
          </a:p>
          <a:p>
            <a:pPr marL="285750" indent="-285750">
              <a:buFont typeface="Wingdings" pitchFamily="2" charset="2"/>
              <a:buChar char="§"/>
            </a:pPr>
            <a:endParaRPr lang="de-DE" b="1" dirty="0"/>
          </a:p>
        </p:txBody>
      </p:sp>
      <p:pic>
        <p:nvPicPr>
          <p:cNvPr id="9218" name="Picture 2" descr="dump Expert Open buffet in english second expiration Enhance">
            <a:extLst>
              <a:ext uri="{FF2B5EF4-FFF2-40B4-BE49-F238E27FC236}">
                <a16:creationId xmlns:a16="http://schemas.microsoft.com/office/drawing/2014/main" id="{2304222B-E790-1698-CDDC-C53E765314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1" r="-3" b="23238"/>
          <a:stretch/>
        </p:blipFill>
        <p:spPr bwMode="auto">
          <a:xfrm>
            <a:off x="400526" y="2943181"/>
            <a:ext cx="3733324" cy="1332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t">
            <a:normAutofit/>
          </a:bodyPr>
          <a:lstStyle/>
          <a:p>
            <a:r>
              <a:rPr lang="de-DE" dirty="0"/>
              <a:t>Theoretische Grundlagen</a:t>
            </a:r>
            <a:br>
              <a:rPr lang="de-DE" dirty="0"/>
            </a:br>
            <a:r>
              <a:rPr lang="de-DE" b="0" dirty="0"/>
              <a:t>Welche Arten von Buffets gibt es?</a:t>
            </a:r>
          </a:p>
        </p:txBody>
      </p:sp>
      <p:pic>
        <p:nvPicPr>
          <p:cNvPr id="9222" name="Picture 6" descr="Smorgasbord - Wikipedia">
            <a:extLst>
              <a:ext uri="{FF2B5EF4-FFF2-40B4-BE49-F238E27FC236}">
                <a16:creationId xmlns:a16="http://schemas.microsoft.com/office/drawing/2014/main" id="{8076D3DC-776E-603A-4662-232BA9F34819}"/>
              </a:ext>
            </a:extLst>
          </p:cNvPr>
          <p:cNvPicPr>
            <a:picLocks noGrp="1" noChangeAspect="1" noChangeArrowheads="1"/>
          </p:cNvPicPr>
          <p:nvPr>
            <p:ph type="pic" sz="quarter" idx="1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46" b="23246"/>
          <a:stretch>
            <a:fillRect/>
          </a:stretch>
        </p:blipFill>
        <p:spPr bwMode="auto">
          <a:xfrm>
            <a:off x="400050" y="4402138"/>
            <a:ext cx="3733800" cy="1331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Russisches Essen: Die Spezialitäten der russischen Küche">
            <a:extLst>
              <a:ext uri="{FF2B5EF4-FFF2-40B4-BE49-F238E27FC236}">
                <a16:creationId xmlns:a16="http://schemas.microsoft.com/office/drawing/2014/main" id="{53574702-1342-4816-4873-F5A31F99077B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85" b="29885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21508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t">
            <a:normAutofit/>
          </a:bodyPr>
          <a:lstStyle/>
          <a:p>
            <a:r>
              <a:rPr lang="de-DE" dirty="0"/>
              <a:t>Theoretische Grundlagen</a:t>
            </a:r>
            <a:br>
              <a:rPr lang="de-DE" dirty="0"/>
            </a:br>
            <a:r>
              <a:rPr lang="de-DE" b="0" dirty="0"/>
              <a:t>Welche Arten von Buffets gibt es?</a:t>
            </a:r>
          </a:p>
        </p:txBody>
      </p:sp>
      <p:pic>
        <p:nvPicPr>
          <p:cNvPr id="4098" name="Picture 2" descr="Büffet &amp; Bankett Service - Home">
            <a:extLst>
              <a:ext uri="{FF2B5EF4-FFF2-40B4-BE49-F238E27FC236}">
                <a16:creationId xmlns:a16="http://schemas.microsoft.com/office/drawing/2014/main" id="{991D227D-11BA-5475-CD79-8EAFD7FC54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9" r="12585" b="1"/>
          <a:stretch/>
        </p:blipFill>
        <p:spPr bwMode="auto">
          <a:xfrm>
            <a:off x="3686274" y="1484313"/>
            <a:ext cx="2337837" cy="240295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2"/>
            </a:solidFill>
          </a:ln>
        </p:spPr>
      </p:pic>
      <p:sp>
        <p:nvSpPr>
          <p:cNvPr id="2" name="Inhaltsplatzhalter 1"/>
          <p:cNvSpPr>
            <a:spLocks noGrp="1"/>
          </p:cNvSpPr>
          <p:nvPr>
            <p:ph type="body" sz="quarter" idx="14"/>
          </p:nvPr>
        </p:nvSpPr>
        <p:spPr>
          <a:xfrm>
            <a:off x="395287" y="2198689"/>
            <a:ext cx="4133850" cy="2820986"/>
          </a:xfrm>
        </p:spPr>
        <p:txBody>
          <a:bodyPr>
            <a:normAutofit/>
          </a:bodyPr>
          <a:lstStyle/>
          <a:p>
            <a:pPr marL="285750" indent="-285750">
              <a:buFont typeface="Wingdings" pitchFamily="2" charset="2"/>
              <a:buChar char="§"/>
            </a:pPr>
            <a:endParaRPr lang="de-DE" dirty="0"/>
          </a:p>
          <a:p>
            <a:pPr marL="285750" indent="-285750">
              <a:buFont typeface="Wingdings" pitchFamily="2" charset="2"/>
              <a:buChar char="§"/>
            </a:pPr>
            <a:endParaRPr lang="de-DE" b="1" dirty="0"/>
          </a:p>
        </p:txBody>
      </p:sp>
      <p:pic>
        <p:nvPicPr>
          <p:cNvPr id="4" name="Picture 2" descr="Eier-Tramezzini-Sandwiches">
            <a:extLst>
              <a:ext uri="{FF2B5EF4-FFF2-40B4-BE49-F238E27FC236}">
                <a16:creationId xmlns:a16="http://schemas.microsoft.com/office/drawing/2014/main" id="{4D20B972-3CD1-1619-CFA5-E977A8385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23644" b="-3"/>
          <a:stretch/>
        </p:blipFill>
        <p:spPr bwMode="auto">
          <a:xfrm>
            <a:off x="415690" y="1968356"/>
            <a:ext cx="3159344" cy="3281651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5" name="Picture 4" descr="Fingerfood Buffet | Partyservice Lang">
            <a:extLst>
              <a:ext uri="{FF2B5EF4-FFF2-40B4-BE49-F238E27FC236}">
                <a16:creationId xmlns:a16="http://schemas.microsoft.com/office/drawing/2014/main" id="{2EA7D46B-4055-0BEB-925D-17FF0BA4B4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855" y="3987520"/>
            <a:ext cx="2831492" cy="188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ein Gusto Catering Suppenbuffett | Mein Gusto Catering">
            <a:extLst>
              <a:ext uri="{FF2B5EF4-FFF2-40B4-BE49-F238E27FC236}">
                <a16:creationId xmlns:a16="http://schemas.microsoft.com/office/drawing/2014/main" id="{BDDD9617-39B9-5D81-B214-5DE35DE4B1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6" r="-2" b="14763"/>
          <a:stretch/>
        </p:blipFill>
        <p:spPr bwMode="auto">
          <a:xfrm>
            <a:off x="6155754" y="1484313"/>
            <a:ext cx="2337838" cy="240295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2"/>
            </a:solidFill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513262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ctr">
            <a:normAutofit/>
          </a:bodyPr>
          <a:lstStyle/>
          <a:p>
            <a:r>
              <a:rPr lang="de-DE" dirty="0"/>
              <a:t>Theoretische Grundlagen</a:t>
            </a:r>
            <a:br>
              <a:rPr lang="de-DE" dirty="0"/>
            </a:br>
            <a:r>
              <a:rPr lang="de-DE" b="0" dirty="0"/>
              <a:t>Wie ist ein Buffet aufgebaut?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0"/>
          </p:nvPr>
        </p:nvSpPr>
        <p:spPr>
          <a:xfrm>
            <a:off x="395286" y="4789246"/>
            <a:ext cx="4059148" cy="120660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900" b="1" dirty="0"/>
              <a:t>Stationäres Buffet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900" dirty="0"/>
              <a:t>Kleine Buffets: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900" dirty="0"/>
              <a:t>meist asymmetrischer Aufbau, Zugang von einer Seite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DE" sz="1900" dirty="0"/>
              <a:t>Große Buffets: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de-DE" sz="1900" dirty="0"/>
              <a:t>meist symmetrischer Aufbau, Zugang von zwei Seiten</a:t>
            </a:r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4" name="Picture 2" descr="Flying Buffet - Keepers &amp; Cooks">
            <a:extLst>
              <a:ext uri="{FF2B5EF4-FFF2-40B4-BE49-F238E27FC236}">
                <a16:creationId xmlns:a16="http://schemas.microsoft.com/office/drawing/2014/main" id="{57D22F77-6D9F-AD1D-477E-E992962B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2" r="11538" b="2"/>
          <a:stretch/>
        </p:blipFill>
        <p:spPr bwMode="auto">
          <a:xfrm>
            <a:off x="4699816" y="1489640"/>
            <a:ext cx="4059148" cy="3234833"/>
          </a:xfrm>
          <a:prstGeom prst="rect">
            <a:avLst/>
          </a:prstGeom>
          <a:solidFill>
            <a:srgbClr val="FFFFFF"/>
          </a:solidFill>
          <a:ln w="6350">
            <a:solidFill>
              <a:schemeClr val="bg2"/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E1E4EED-E383-D481-276F-7891BA873E92}"/>
              </a:ext>
            </a:extLst>
          </p:cNvPr>
          <p:cNvSpPr txBox="1"/>
          <p:nvPr/>
        </p:nvSpPr>
        <p:spPr>
          <a:xfrm>
            <a:off x="4689566" y="4724474"/>
            <a:ext cx="4059148" cy="893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0000"/>
              </a:lnSpc>
            </a:pPr>
            <a:r>
              <a:rPr lang="de-DE" sz="1200" b="1" dirty="0"/>
              <a:t>Flying Buffet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de-DE" sz="1200" dirty="0" err="1"/>
              <a:t>Fingefood</a:t>
            </a:r>
            <a:endParaRPr lang="de-DE" sz="1200" dirty="0"/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</a:pPr>
            <a:r>
              <a:rPr lang="de-DE" sz="1200" dirty="0"/>
              <a:t>nacheinander gemäß Speisenfolge serviert (Vor-, Haupt- und Nachspeisen) </a:t>
            </a:r>
          </a:p>
        </p:txBody>
      </p:sp>
      <p:pic>
        <p:nvPicPr>
          <p:cNvPr id="15362" name="Picture 2" descr="Niagara College Foundation presents 28th annual Seafood Gala April 1 |  InsideNC">
            <a:extLst>
              <a:ext uri="{FF2B5EF4-FFF2-40B4-BE49-F238E27FC236}">
                <a16:creationId xmlns:a16="http://schemas.microsoft.com/office/drawing/2014/main" id="{72EADA63-2B50-D43F-DE30-0A2488AE6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56" r="19184" b="2"/>
          <a:stretch/>
        </p:blipFill>
        <p:spPr bwMode="auto">
          <a:xfrm>
            <a:off x="395286" y="1489641"/>
            <a:ext cx="4059148" cy="3234833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49AE9DC-9ECF-DD8F-AE5B-21544A9F11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5343" y="3681390"/>
            <a:ext cx="2399092" cy="104308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A1B906-75A6-6B95-51DA-CA1F03C31A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286" y="1464772"/>
            <a:ext cx="2333415" cy="10430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88203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95287" y="341833"/>
            <a:ext cx="8363677" cy="812280"/>
          </a:xfrm>
        </p:spPr>
        <p:txBody>
          <a:bodyPr anchor="t">
            <a:normAutofit/>
          </a:bodyPr>
          <a:lstStyle/>
          <a:p>
            <a:r>
              <a:rPr lang="de-DE" dirty="0"/>
              <a:t>Theoretische Grundlagen</a:t>
            </a:r>
            <a:br>
              <a:rPr lang="de-DE" dirty="0"/>
            </a:br>
            <a:r>
              <a:rPr lang="de-DE" b="0" dirty="0"/>
              <a:t>Wie ist ein Buffet aufgebaut?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type="body" sz="quarter" idx="14"/>
          </p:nvPr>
        </p:nvSpPr>
        <p:spPr>
          <a:xfrm>
            <a:off x="385764" y="1484314"/>
            <a:ext cx="8363676" cy="308768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200000"/>
              </a:lnSpc>
            </a:pPr>
            <a:r>
              <a:rPr lang="de-DE" sz="1800" b="1" dirty="0"/>
              <a:t>Anordnung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de-DE" sz="1800" dirty="0"/>
              <a:t>Linear : Nach Besteck, Geschirr, Servietten sind Speisen nacheinander angeordnet (Vor-, Haupt- und Nachspeisen)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de-DE" sz="1800" dirty="0"/>
              <a:t>Geschlossene Reihe, Insel, Stationen oder Räume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de-DE" sz="1800" dirty="0"/>
              <a:t>Verkehrsfluss und Zugänglichkeit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r>
              <a:rPr lang="de-DE" sz="1800" dirty="0"/>
              <a:t>Raumgestaltung und -beschaffenheit</a:t>
            </a: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§"/>
            </a:pPr>
            <a:endParaRPr lang="de-DE" sz="1800" dirty="0"/>
          </a:p>
          <a:p>
            <a:endParaRPr lang="de-DE" sz="1800" dirty="0"/>
          </a:p>
          <a:p>
            <a:pPr marL="285750" indent="-285750">
              <a:buFont typeface="Wingdings" pitchFamily="2" charset="2"/>
              <a:buChar char="§"/>
            </a:pPr>
            <a:endParaRPr lang="de-DE" dirty="0"/>
          </a:p>
        </p:txBody>
      </p:sp>
      <p:pic>
        <p:nvPicPr>
          <p:cNvPr id="22534" name="Picture 6" descr="Allergene auch hier kennzeichnen - Das Informations Portal für die  Gastronomie">
            <a:extLst>
              <a:ext uri="{FF2B5EF4-FFF2-40B4-BE49-F238E27FC236}">
                <a16:creationId xmlns:a16="http://schemas.microsoft.com/office/drawing/2014/main" id="{3964601F-8C84-76D9-8429-A7C4F0EC2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602" y="3533776"/>
            <a:ext cx="3652838" cy="243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Buffet Aufbau für Brunch, Bankett, Catering und Frühstück im Hotel |  g-wie-gastro">
            <a:extLst>
              <a:ext uri="{FF2B5EF4-FFF2-40B4-BE49-F238E27FC236}">
                <a16:creationId xmlns:a16="http://schemas.microsoft.com/office/drawing/2014/main" id="{403F8AD9-59FE-C93D-5756-6077B0333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4" y="4508501"/>
            <a:ext cx="4572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7451688"/>
      </p:ext>
    </p:extLst>
  </p:cSld>
  <p:clrMapOvr>
    <a:masterClrMapping/>
  </p:clrMapOvr>
  <p:transition spd="slow">
    <p:wip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17"/>
</p:tagLst>
</file>

<file path=ppt/theme/theme1.xml><?xml version="1.0" encoding="utf-8"?>
<a:theme xmlns:a="http://schemas.openxmlformats.org/drawingml/2006/main" name="TUD_2018">
  <a:themeElements>
    <a:clrScheme name="TUD_Farben">
      <a:dk1>
        <a:srgbClr val="00305E"/>
      </a:dk1>
      <a:lt1>
        <a:srgbClr val="FFFFFF"/>
      </a:lt1>
      <a:dk2>
        <a:srgbClr val="00305E"/>
      </a:dk2>
      <a:lt2>
        <a:srgbClr val="727879"/>
      </a:lt2>
      <a:accent1>
        <a:srgbClr val="009EE0"/>
      </a:accent1>
      <a:accent2>
        <a:srgbClr val="006AB3"/>
      </a:accent2>
      <a:accent3>
        <a:srgbClr val="6AB023"/>
      </a:accent3>
      <a:accent4>
        <a:srgbClr val="007D40"/>
      </a:accent4>
      <a:accent5>
        <a:srgbClr val="93107E"/>
      </a:accent5>
      <a:accent6>
        <a:srgbClr val="54378A"/>
      </a:accent6>
      <a:hlink>
        <a:srgbClr val="009EE0"/>
      </a:hlink>
      <a:folHlink>
        <a:srgbClr val="006AB3"/>
      </a:folHlink>
    </a:clrScheme>
    <a:fontScheme name="TUD_Open 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8_Präsentationsvorlage_TUD_4zu3.potx" id="{1C544723-7F2E-418A-9E3B-CED191FDBF2D}" vid="{87D4FD80-0831-4EA3-9991-881292BE93D6}"/>
    </a:ext>
  </a:extLst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TUD_2018</Template>
  <TotalTime>0</TotalTime>
  <Words>1503</Words>
  <Application>Microsoft Macintosh PowerPoint</Application>
  <PresentationFormat>Bildschirmpräsentation (4:3)</PresentationFormat>
  <Paragraphs>223</Paragraphs>
  <Slides>21</Slides>
  <Notes>5</Notes>
  <HiddenSlides>2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Wingdings</vt:lpstr>
      <vt:lpstr>KG Second Chances Sketch</vt:lpstr>
      <vt:lpstr>Open Sans</vt:lpstr>
      <vt:lpstr>Symbol</vt:lpstr>
      <vt:lpstr>Arial</vt:lpstr>
      <vt:lpstr>Calibri</vt:lpstr>
      <vt:lpstr>TUD_2018</vt:lpstr>
      <vt:lpstr>Wir gestalten ein Buffet</vt:lpstr>
      <vt:lpstr>Inhalte</vt:lpstr>
      <vt:lpstr>Einordnung  Was ist ein Buffet?  </vt:lpstr>
      <vt:lpstr>Einordnung Was ist ein Buffet?</vt:lpstr>
      <vt:lpstr>Theoretische Grundlagen Welche Arten von Buffets gibt es? Wie ist ein Buffet aufgebaut? </vt:lpstr>
      <vt:lpstr>Theoretische Grundlagen Welche Arten von Buffets gibt es?</vt:lpstr>
      <vt:lpstr>Theoretische Grundlagen Welche Arten von Buffets gibt es?</vt:lpstr>
      <vt:lpstr>Theoretische Grundlagen Wie ist ein Buffet aufgebaut?</vt:lpstr>
      <vt:lpstr>Theoretische Grundlagen Wie ist ein Buffet aufgebaut?</vt:lpstr>
      <vt:lpstr>Umsetzung 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Umsetzung Wie wird das Thema Buffet umgesetzt?</vt:lpstr>
      <vt:lpstr>Vielen Dank für eure Aufmerksamkeit!</vt:lpstr>
      <vt:lpstr>Quellen</vt:lpstr>
      <vt:lpstr>Quellen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Präsentationsvorlagen im CD der TU Dresden</dc:title>
  <dc:creator>Rüdiger Knoke</dc:creator>
  <cp:lastModifiedBy>Rüdiger Knoke</cp:lastModifiedBy>
  <cp:revision>29</cp:revision>
  <dcterms:created xsi:type="dcterms:W3CDTF">2022-12-12T10:27:52Z</dcterms:created>
  <dcterms:modified xsi:type="dcterms:W3CDTF">2024-06-05T12:06:08Z</dcterms:modified>
</cp:coreProperties>
</file>