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 id="2147483715" r:id="rId2"/>
  </p:sldMasterIdLst>
  <p:notesMasterIdLst>
    <p:notesMasterId r:id="rId65"/>
  </p:notesMasterIdLst>
  <p:sldIdLst>
    <p:sldId id="256" r:id="rId3"/>
    <p:sldId id="339" r:id="rId4"/>
    <p:sldId id="258" r:id="rId5"/>
    <p:sldId id="260" r:id="rId6"/>
    <p:sldId id="262" r:id="rId7"/>
    <p:sldId id="263" r:id="rId8"/>
    <p:sldId id="293" r:id="rId9"/>
    <p:sldId id="294" r:id="rId10"/>
    <p:sldId id="274" r:id="rId11"/>
    <p:sldId id="284" r:id="rId12"/>
    <p:sldId id="275" r:id="rId13"/>
    <p:sldId id="277" r:id="rId14"/>
    <p:sldId id="264" r:id="rId15"/>
    <p:sldId id="280" r:id="rId16"/>
    <p:sldId id="281" r:id="rId17"/>
    <p:sldId id="278" r:id="rId18"/>
    <p:sldId id="276" r:id="rId19"/>
    <p:sldId id="282" r:id="rId20"/>
    <p:sldId id="283" r:id="rId21"/>
    <p:sldId id="285" r:id="rId22"/>
    <p:sldId id="288" r:id="rId23"/>
    <p:sldId id="297" r:id="rId24"/>
    <p:sldId id="298" r:id="rId25"/>
    <p:sldId id="299" r:id="rId26"/>
    <p:sldId id="313" r:id="rId27"/>
    <p:sldId id="302" r:id="rId28"/>
    <p:sldId id="303" r:id="rId29"/>
    <p:sldId id="304" r:id="rId30"/>
    <p:sldId id="305" r:id="rId31"/>
    <p:sldId id="301" r:id="rId32"/>
    <p:sldId id="295" r:id="rId33"/>
    <p:sldId id="300" r:id="rId34"/>
    <p:sldId id="306" r:id="rId35"/>
    <p:sldId id="307" r:id="rId36"/>
    <p:sldId id="308" r:id="rId37"/>
    <p:sldId id="310" r:id="rId38"/>
    <p:sldId id="311" r:id="rId39"/>
    <p:sldId id="312" r:id="rId40"/>
    <p:sldId id="324" r:id="rId41"/>
    <p:sldId id="327" r:id="rId42"/>
    <p:sldId id="325" r:id="rId43"/>
    <p:sldId id="326" r:id="rId44"/>
    <p:sldId id="315" r:id="rId45"/>
    <p:sldId id="314" r:id="rId46"/>
    <p:sldId id="316" r:id="rId47"/>
    <p:sldId id="319" r:id="rId48"/>
    <p:sldId id="320" r:id="rId49"/>
    <p:sldId id="296" r:id="rId50"/>
    <p:sldId id="333" r:id="rId51"/>
    <p:sldId id="321" r:id="rId52"/>
    <p:sldId id="322" r:id="rId53"/>
    <p:sldId id="329" r:id="rId54"/>
    <p:sldId id="317" r:id="rId55"/>
    <p:sldId id="334" r:id="rId56"/>
    <p:sldId id="309" r:id="rId57"/>
    <p:sldId id="336" r:id="rId58"/>
    <p:sldId id="337" r:id="rId59"/>
    <p:sldId id="338" r:id="rId60"/>
    <p:sldId id="330" r:id="rId61"/>
    <p:sldId id="331" r:id="rId62"/>
    <p:sldId id="332" r:id="rId63"/>
    <p:sldId id="335" r:id="rId6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99FF"/>
    <a:srgbClr val="003300"/>
    <a:srgbClr val="00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7" autoAdjust="0"/>
    <p:restoredTop sz="94660"/>
  </p:normalViewPr>
  <p:slideViewPr>
    <p:cSldViewPr snapToGrid="0">
      <p:cViewPr>
        <p:scale>
          <a:sx n="50" d="100"/>
          <a:sy n="50" d="100"/>
        </p:scale>
        <p:origin x="1419"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DC127-F678-40AF-B404-6D2A48BC9B33}" type="datetimeFigureOut">
              <a:rPr lang="de-DE" smtClean="0"/>
              <a:t>22.03.2021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5B58E-D80A-4EBE-801A-FB5C55D3DBD1}" type="slidenum">
              <a:rPr lang="de-DE" smtClean="0"/>
              <a:t>‹Nr.›</a:t>
            </a:fld>
            <a:endParaRPr lang="de-DE"/>
          </a:p>
        </p:txBody>
      </p:sp>
    </p:spTree>
    <p:extLst>
      <p:ext uri="{BB962C8B-B14F-4D97-AF65-F5344CB8AC3E}">
        <p14:creationId xmlns:p14="http://schemas.microsoft.com/office/powerpoint/2010/main" val="428436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r>
              <a:rPr lang="de-DE"/>
              <a:t>Digitale Medien in der Schule</a:t>
            </a:r>
            <a:endParaRPr lang="en-US" dirty="0"/>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r>
              <a:rPr lang="en-US"/>
              <a:t>Heike Fischer</a:t>
            </a:r>
            <a:endParaRPr lang="en-US" dirty="0"/>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‹Nr.›</a:t>
            </a:fld>
            <a:endParaRPr lang="en-US" dirty="0"/>
          </a:p>
        </p:txBody>
      </p:sp>
      <p:cxnSp>
        <p:nvCxnSpPr>
          <p:cNvPr id="8" name="Gerader Verbinder 7">
            <a:extLst>
              <a:ext uri="{FF2B5EF4-FFF2-40B4-BE49-F238E27FC236}">
                <a16:creationId xmlns:a16="http://schemas.microsoft.com/office/drawing/2014/main" id="{A0EBA1AA-CEAB-4AF0-A886-CAC45034800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9" name="Pfeil: nach rechts 8">
            <a:hlinkClick r:id="" action="ppaction://hlinkshowjump?jump=nextslide"/>
            <a:extLst>
              <a:ext uri="{FF2B5EF4-FFF2-40B4-BE49-F238E27FC236}">
                <a16:creationId xmlns:a16="http://schemas.microsoft.com/office/drawing/2014/main" id="{20C0FD24-DDC6-4AC1-A88B-C23877AE9F2A}"/>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 action="ppaction://hlinkshowjump?jump=previousslide"/>
            <a:extLst>
              <a:ext uri="{FF2B5EF4-FFF2-40B4-BE49-F238E27FC236}">
                <a16:creationId xmlns:a16="http://schemas.microsoft.com/office/drawing/2014/main" id="{44586D2D-5A6D-4B0F-AC7D-01F90737CB93}"/>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663833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de-DE"/>
              <a:t>Digitale Medien in der Schule</a:t>
            </a:r>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Heike Fischer</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11" name="Gerader Verbinder 10">
            <a:extLst>
              <a:ext uri="{FF2B5EF4-FFF2-40B4-BE49-F238E27FC236}">
                <a16:creationId xmlns:a16="http://schemas.microsoft.com/office/drawing/2014/main" id="{86EC2E0A-CA3C-4EB4-A0D8-7B9F507B84AF}"/>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60109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de-DE"/>
              <a:t>Digitale Medien in der Schule</a:t>
            </a:r>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Heike Fischer</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7" name="Gerader Verbinder 6">
            <a:extLst>
              <a:ext uri="{FF2B5EF4-FFF2-40B4-BE49-F238E27FC236}">
                <a16:creationId xmlns:a16="http://schemas.microsoft.com/office/drawing/2014/main" id="{91EF64F6-AF7F-4EBA-87B4-7240A0105F06}"/>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8" name="Pfeil: nach rechts 7">
            <a:hlinkClick r:id="" action="ppaction://hlinkshowjump?jump=nextslide"/>
            <a:extLst>
              <a:ext uri="{FF2B5EF4-FFF2-40B4-BE49-F238E27FC236}">
                <a16:creationId xmlns:a16="http://schemas.microsoft.com/office/drawing/2014/main" id="{6A5A4F1D-C36D-439C-A0D9-5E6159DF9895}"/>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 name="Pfeil: nach rechts 8">
            <a:hlinkClick r:id="" action="ppaction://hlinkshowjump?jump=previousslide"/>
            <a:extLst>
              <a:ext uri="{FF2B5EF4-FFF2-40B4-BE49-F238E27FC236}">
                <a16:creationId xmlns:a16="http://schemas.microsoft.com/office/drawing/2014/main" id="{A55702EA-3056-44C0-9FD8-F076B8C82E2B}"/>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8777873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Digitale Medien in der Schule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Heike Fischer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8" name="Title 1">
            <a:extLst>
              <a:ext uri="{FF2B5EF4-FFF2-40B4-BE49-F238E27FC236}">
                <a16:creationId xmlns:a16="http://schemas.microsoft.com/office/drawing/2014/main" id="{C4B103B9-0755-4E81-B286-8F17B037B605}"/>
              </a:ext>
            </a:extLst>
          </p:cNvPr>
          <p:cNvSpPr>
            <a:spLocks noGrp="1"/>
          </p:cNvSpPr>
          <p:nvPr>
            <p:ph type="title" hasCustomPrompt="1"/>
          </p:nvPr>
        </p:nvSpPr>
        <p:spPr>
          <a:xfrm>
            <a:off x="839788" y="640080"/>
            <a:ext cx="10514012" cy="2953512"/>
          </a:xfrm>
        </p:spPr>
        <p:txBody>
          <a:bodyPr anchor="t"/>
          <a:lstStyle>
            <a:lvl1pPr algn="ct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FF57C1B-DFE5-41B3-B103-7A6E8B65678F}"/>
              </a:ext>
            </a:extLst>
          </p:cNvPr>
          <p:cNvSpPr>
            <a:spLocks noGrp="1"/>
          </p:cNvSpPr>
          <p:nvPr>
            <p:ph type="body" sz="half" idx="2" hasCustomPrompt="1"/>
          </p:nvPr>
        </p:nvSpPr>
        <p:spPr>
          <a:xfrm>
            <a:off x="839788" y="3776472"/>
            <a:ext cx="10514012" cy="2468880"/>
          </a:xfrm>
        </p:spPr>
        <p:txBody>
          <a:bodyPr>
            <a:normAutofit/>
          </a:bodyPr>
          <a:lstStyle>
            <a:lvl1pPr marL="0" indent="0" algn="ctr">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1" name="Gerader Verbinder 10">
            <a:extLst>
              <a:ext uri="{FF2B5EF4-FFF2-40B4-BE49-F238E27FC236}">
                <a16:creationId xmlns:a16="http://schemas.microsoft.com/office/drawing/2014/main" id="{5B60933A-6124-413B-8DA1-D2DB77F6073B}"/>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73598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Digitale Medien in der Schule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Heike Fischer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6" name="Pfeil: nach rechts 5">
            <a:hlinkClick r:id="" action="ppaction://hlinkshowjump?jump=previousslide"/>
            <a:extLst>
              <a:ext uri="{FF2B5EF4-FFF2-40B4-BE49-F238E27FC236}">
                <a16:creationId xmlns:a16="http://schemas.microsoft.com/office/drawing/2014/main" id="{CCFB9F47-3C34-4C6D-92E1-61339A7490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Title 1">
            <a:extLst>
              <a:ext uri="{FF2B5EF4-FFF2-40B4-BE49-F238E27FC236}">
                <a16:creationId xmlns:a16="http://schemas.microsoft.com/office/drawing/2014/main" id="{C4B103B9-0755-4E81-B286-8F17B037B605}"/>
              </a:ext>
            </a:extLst>
          </p:cNvPr>
          <p:cNvSpPr>
            <a:spLocks noGrp="1"/>
          </p:cNvSpPr>
          <p:nvPr>
            <p:ph type="title"/>
          </p:nvPr>
        </p:nvSpPr>
        <p:spPr>
          <a:xfrm>
            <a:off x="7059168" y="640080"/>
            <a:ext cx="3886200" cy="2953512"/>
          </a:xfrm>
        </p:spPr>
        <p:txBody>
          <a:bodyPr anchor="b"/>
          <a:lstStyle>
            <a:lvl1pPr>
              <a:defRPr sz="32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021097D2-CDAF-4F9D-AF14-5B9F46CD5388}"/>
              </a:ext>
            </a:extLst>
          </p:cNvPr>
          <p:cNvSpPr>
            <a:spLocks noGrp="1"/>
          </p:cNvSpPr>
          <p:nvPr>
            <p:ph idx="1"/>
          </p:nvPr>
        </p:nvSpPr>
        <p:spPr>
          <a:xfrm>
            <a:off x="838200"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EFF57C1B-DFE5-41B3-B103-7A6E8B65678F}"/>
              </a:ext>
            </a:extLst>
          </p:cNvPr>
          <p:cNvSpPr>
            <a:spLocks noGrp="1"/>
          </p:cNvSpPr>
          <p:nvPr>
            <p:ph type="body" sz="half" idx="2"/>
          </p:nvPr>
        </p:nvSpPr>
        <p:spPr>
          <a:xfrm>
            <a:off x="705916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Gerader Verbinder 10">
            <a:extLst>
              <a:ext uri="{FF2B5EF4-FFF2-40B4-BE49-F238E27FC236}">
                <a16:creationId xmlns:a16="http://schemas.microsoft.com/office/drawing/2014/main" id="{8EA1CA30-78CD-4F59-8114-B2259B6B3E2C}"/>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66381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Digitale Medien in der Schule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Heike Fischer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5" name="Pfeil: nach rechts 4">
            <a:hlinkClick r:id="" action="ppaction://hlinkshowjump?jump=nextslide"/>
            <a:extLst>
              <a:ext uri="{FF2B5EF4-FFF2-40B4-BE49-F238E27FC236}">
                <a16:creationId xmlns:a16="http://schemas.microsoft.com/office/drawing/2014/main" id="{B92D35F3-7515-4186-9AF5-27000537392E}"/>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 name="Pfeil: nach rechts 5">
            <a:hlinkClick r:id="" action="ppaction://hlinkshowjump?jump=previousslide"/>
            <a:extLst>
              <a:ext uri="{FF2B5EF4-FFF2-40B4-BE49-F238E27FC236}">
                <a16:creationId xmlns:a16="http://schemas.microsoft.com/office/drawing/2014/main" id="{CCFB9F47-3C34-4C6D-92E1-61339A7490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5394402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Digitale Medien in der Schule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Heike Fischer</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7" name="Gerader Verbinder 6">
            <a:extLst>
              <a:ext uri="{FF2B5EF4-FFF2-40B4-BE49-F238E27FC236}">
                <a16:creationId xmlns:a16="http://schemas.microsoft.com/office/drawing/2014/main" id="{FF180F7A-B2EB-4FD5-9814-3A5DAFA928F6}"/>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04910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Heike Fischer</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9" name="Pfeil: nach rechts 8">
            <a:hlinkClick r:id="" action="ppaction://hlinkshowjump?jump=nextslide"/>
            <a:extLst>
              <a:ext uri="{FF2B5EF4-FFF2-40B4-BE49-F238E27FC236}">
                <a16:creationId xmlns:a16="http://schemas.microsoft.com/office/drawing/2014/main" id="{D0347338-3548-4767-AF9D-61FA69AE0F9C}"/>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 action="ppaction://hlinkshowjump?jump=previousslide"/>
            <a:extLst>
              <a:ext uri="{FF2B5EF4-FFF2-40B4-BE49-F238E27FC236}">
                <a16:creationId xmlns:a16="http://schemas.microsoft.com/office/drawing/2014/main" id="{4850E04C-AED9-464D-9453-816F870833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326774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anchor="b"/>
          <a:lstStyle>
            <a:lvl1pPr algn="ct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189619781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r>
              <a:rPr lang="de-DE"/>
              <a:t>Digitale Medien in der Schule</a:t>
            </a:r>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r>
              <a:rPr lang="en-US"/>
              <a:t>Heike Fischer</a:t>
            </a: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184691245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r>
              <a:rPr lang="de-DE"/>
              <a:t>Digitale Medien in der Schule</a:t>
            </a:r>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r>
              <a:rPr lang="en-US"/>
              <a:t>Heike Fischer</a:t>
            </a: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381545356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a:normAutofit/>
          </a:bodyPr>
          <a:lstStyle>
            <a:lvl1pPr>
              <a:buFont typeface="+mj-lt"/>
              <a:buNone/>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lvl1pPr>
              <a:defRPr/>
            </a:lvl1pPr>
          </a:lstStyle>
          <a:p>
            <a:r>
              <a:rPr lang="de-DE" noProof="0"/>
              <a:t>Digitale Medien in der Schule</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lvl1pPr>
              <a:defRPr/>
            </a:lvl1pPr>
          </a:lstStyle>
          <a:p>
            <a:r>
              <a:rPr lang="en-US"/>
              <a:t>Heike Fischer</a:t>
            </a:r>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6DC7C7AB-3F33-485B-A992-2C4B9F395DB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0" name="Pfeil: nach rechts 9">
            <a:hlinkClick r:id="" action="ppaction://hlinkshowjump?jump=nextslide"/>
            <a:extLst>
              <a:ext uri="{FF2B5EF4-FFF2-40B4-BE49-F238E27FC236}">
                <a16:creationId xmlns:a16="http://schemas.microsoft.com/office/drawing/2014/main" id="{9B06E145-5CC3-48D8-A879-2F80EC7C0899}"/>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Pfeil: nach rechts 10">
            <a:hlinkClick r:id="" action="ppaction://hlinkshowjump?jump=previousslide"/>
            <a:extLst>
              <a:ext uri="{FF2B5EF4-FFF2-40B4-BE49-F238E27FC236}">
                <a16:creationId xmlns:a16="http://schemas.microsoft.com/office/drawing/2014/main" id="{A1410294-47D0-4226-8A3B-B9F96EEFC122}"/>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199789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r>
              <a:rPr lang="de-DE"/>
              <a:t>Trigonometrie</a:t>
            </a:r>
            <a:endParaRPr lang="en-US" dirty="0"/>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r>
              <a:rPr lang="en-US"/>
              <a:t>22.03.2021</a:t>
            </a:r>
            <a:endParaRPr lang="en-US" dirty="0"/>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‹Nr.›</a:t>
            </a:fld>
            <a:endParaRPr lang="en-US" dirty="0"/>
          </a:p>
        </p:txBody>
      </p:sp>
      <p:cxnSp>
        <p:nvCxnSpPr>
          <p:cNvPr id="8" name="Gerader Verbinder 7">
            <a:extLst>
              <a:ext uri="{FF2B5EF4-FFF2-40B4-BE49-F238E27FC236}">
                <a16:creationId xmlns:a16="http://schemas.microsoft.com/office/drawing/2014/main" id="{A0EBA1AA-CEAB-4AF0-A886-CAC45034800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9" name="Pfeil: nach rechts 8">
            <a:hlinkClick r:id="" action="ppaction://hlinkshowjump?jump=nextslide"/>
            <a:extLst>
              <a:ext uri="{FF2B5EF4-FFF2-40B4-BE49-F238E27FC236}">
                <a16:creationId xmlns:a16="http://schemas.microsoft.com/office/drawing/2014/main" id="{20C0FD24-DDC6-4AC1-A88B-C23877AE9F2A}"/>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 action="ppaction://hlinkshowjump?jump=previousslide"/>
            <a:extLst>
              <a:ext uri="{FF2B5EF4-FFF2-40B4-BE49-F238E27FC236}">
                <a16:creationId xmlns:a16="http://schemas.microsoft.com/office/drawing/2014/main" id="{44586D2D-5A6D-4B0F-AC7D-01F90737CB93}"/>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9273570"/>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a:normAutofit/>
          </a:bodyPr>
          <a:lstStyle>
            <a:lvl1pPr>
              <a:buFont typeface="+mj-lt"/>
              <a:buNone/>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lvl1pPr>
              <a:defRPr/>
            </a:lvl1pPr>
          </a:lstStyle>
          <a:p>
            <a:r>
              <a:rPr lang="de-DE" noProof="0"/>
              <a:t>Trigonometrie</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lvl1pPr>
              <a:defRPr/>
            </a:lvl1pPr>
          </a:lstStyle>
          <a:p>
            <a:r>
              <a:rPr lang="en-US"/>
              <a:t>22.03.2021</a:t>
            </a:r>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6DC7C7AB-3F33-485B-A992-2C4B9F395DB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0" name="Pfeil: nach rechts 9">
            <a:hlinkClick r:id="" action="ppaction://hlinkshowjump?jump=nextslide"/>
            <a:extLst>
              <a:ext uri="{FF2B5EF4-FFF2-40B4-BE49-F238E27FC236}">
                <a16:creationId xmlns:a16="http://schemas.microsoft.com/office/drawing/2014/main" id="{9B06E145-5CC3-48D8-A879-2F80EC7C0899}"/>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Pfeil: nach rechts 10">
            <a:hlinkClick r:id="" action="ppaction://hlinkshowjump?jump=previousslide"/>
            <a:extLst>
              <a:ext uri="{FF2B5EF4-FFF2-40B4-BE49-F238E27FC236}">
                <a16:creationId xmlns:a16="http://schemas.microsoft.com/office/drawing/2014/main" id="{A1410294-47D0-4226-8A3B-B9F96EEFC122}"/>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34018637"/>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a:normAutofit/>
          </a:bodyPr>
          <a:lstStyle>
            <a:lvl1pPr>
              <a:buFont typeface="+mj-lt"/>
              <a:buNone/>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lvl1pPr>
              <a:defRPr/>
            </a:lvl1pPr>
          </a:lstStyle>
          <a:p>
            <a:r>
              <a:rPr lang="de-DE"/>
              <a:t>Trigonometrie</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lvl1pPr>
              <a:defRPr/>
            </a:lvl1pPr>
          </a:lstStyle>
          <a:p>
            <a:r>
              <a:rPr lang="de-DE"/>
              <a:t>22.03.2021</a:t>
            </a:r>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6DC7C7AB-3F33-485B-A992-2C4B9F395DB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0" name="Pfeil: nach rechts 9">
            <a:hlinkClick r:id="" action="ppaction://hlinkshowjump?jump=nextslide"/>
            <a:extLst>
              <a:ext uri="{FF2B5EF4-FFF2-40B4-BE49-F238E27FC236}">
                <a16:creationId xmlns:a16="http://schemas.microsoft.com/office/drawing/2014/main" id="{9B06E145-5CC3-48D8-A879-2F80EC7C0899}"/>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Pfeil: nach rechts 10">
            <a:hlinkClick r:id="" action="ppaction://hlinkshowjump?jump=previousslide"/>
            <a:extLst>
              <a:ext uri="{FF2B5EF4-FFF2-40B4-BE49-F238E27FC236}">
                <a16:creationId xmlns:a16="http://schemas.microsoft.com/office/drawing/2014/main" id="{A1410294-47D0-4226-8A3B-B9F96EEFC122}"/>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7313987"/>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de-DE"/>
              <a:t>Trigonometrie</a:t>
            </a:r>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22.03.2021</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8" name="Gerader Verbinder 7">
            <a:extLst>
              <a:ext uri="{FF2B5EF4-FFF2-40B4-BE49-F238E27FC236}">
                <a16:creationId xmlns:a16="http://schemas.microsoft.com/office/drawing/2014/main" id="{E2E45AC9-B456-40EA-8167-B4799365B61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551515"/>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sp>
        <p:nvSpPr>
          <p:cNvPr id="17" name="Pfeil: nach rechts 16">
            <a:hlinkClick r:id="" action="ppaction://hlinkshowjump?jump=nextslide"/>
            <a:extLst>
              <a:ext uri="{FF2B5EF4-FFF2-40B4-BE49-F238E27FC236}">
                <a16:creationId xmlns:a16="http://schemas.microsoft.com/office/drawing/2014/main" id="{1F85EDD5-F6B1-480C-A4AE-4DBCBEF214AA}"/>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Pfeil: nach rechts 17">
            <a:hlinkClick r:id="" action="ppaction://hlinkshowjump?jump=previousslide"/>
            <a:extLst>
              <a:ext uri="{FF2B5EF4-FFF2-40B4-BE49-F238E27FC236}">
                <a16:creationId xmlns:a16="http://schemas.microsoft.com/office/drawing/2014/main" id="{47958094-F702-483B-A1AE-14D0DDAAB73A}"/>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92295563"/>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7" name="Pfeil: nach rechts 16">
            <a:hlinkClick r:id="" action="ppaction://hlinkshowjump?jump=nextslide"/>
            <a:extLst>
              <a:ext uri="{FF2B5EF4-FFF2-40B4-BE49-F238E27FC236}">
                <a16:creationId xmlns:a16="http://schemas.microsoft.com/office/drawing/2014/main" id="{38D961DD-ABCA-4141-B29B-BC65FD4044EB}"/>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Pfeil: nach rechts 17">
            <a:hlinkClick r:id="" action="ppaction://hlinkshowjump?jump=previousslide"/>
            <a:extLst>
              <a:ext uri="{FF2B5EF4-FFF2-40B4-BE49-F238E27FC236}">
                <a16:creationId xmlns:a16="http://schemas.microsoft.com/office/drawing/2014/main" id="{BA891874-1279-41E6-AD1B-6AFE8BC1E5D8}"/>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6577433"/>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uppieren 15">
            <a:extLst>
              <a:ext uri="{FF2B5EF4-FFF2-40B4-BE49-F238E27FC236}">
                <a16:creationId xmlns:a16="http://schemas.microsoft.com/office/drawing/2014/main" id="{A6B2E01C-D3E9-4A7F-AA83-03261FD63CA6}"/>
              </a:ext>
            </a:extLst>
          </p:cNvPr>
          <p:cNvGrpSpPr/>
          <p:nvPr userDrawn="1"/>
        </p:nvGrpSpPr>
        <p:grpSpPr>
          <a:xfrm>
            <a:off x="11485433" y="683881"/>
            <a:ext cx="1620000" cy="5228300"/>
            <a:chOff x="11485433" y="683881"/>
            <a:chExt cx="1620000" cy="52283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17" name="Pfeil: nach rechts 16">
            <a:hlinkClick r:id="" action="ppaction://hlinkshowjump?jump=previousslide"/>
            <a:extLst>
              <a:ext uri="{FF2B5EF4-FFF2-40B4-BE49-F238E27FC236}">
                <a16:creationId xmlns:a16="http://schemas.microsoft.com/office/drawing/2014/main" id="{081007AA-3590-41E0-8E71-A3C1F8328921}"/>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10576689"/>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uppieren 15">
            <a:extLst>
              <a:ext uri="{FF2B5EF4-FFF2-40B4-BE49-F238E27FC236}">
                <a16:creationId xmlns:a16="http://schemas.microsoft.com/office/drawing/2014/main" id="{E879CC0D-6B94-46D4-A8C8-8BA7D671E371}"/>
              </a:ext>
            </a:extLst>
          </p:cNvPr>
          <p:cNvGrpSpPr/>
          <p:nvPr userDrawn="1"/>
        </p:nvGrpSpPr>
        <p:grpSpPr>
          <a:xfrm>
            <a:off x="11485433" y="683881"/>
            <a:ext cx="1620000" cy="5228300"/>
            <a:chOff x="11485433" y="683881"/>
            <a:chExt cx="1620000" cy="52283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17" name="Pfeil: nach rechts 16">
            <a:hlinkClick r:id="" action="ppaction://hlinkshowjump?jump=previousslide"/>
            <a:extLst>
              <a:ext uri="{FF2B5EF4-FFF2-40B4-BE49-F238E27FC236}">
                <a16:creationId xmlns:a16="http://schemas.microsoft.com/office/drawing/2014/main" id="{513C344F-6DAF-4E6D-9DB3-79861DDC6D41}"/>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104679"/>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uppieren 18">
            <a:extLst>
              <a:ext uri="{FF2B5EF4-FFF2-40B4-BE49-F238E27FC236}">
                <a16:creationId xmlns:a16="http://schemas.microsoft.com/office/drawing/2014/main" id="{86168A9D-D120-4A09-B95A-E7A330BA2A75}"/>
              </a:ext>
            </a:extLst>
          </p:cNvPr>
          <p:cNvGrpSpPr/>
          <p:nvPr userDrawn="1"/>
        </p:nvGrpSpPr>
        <p:grpSpPr>
          <a:xfrm>
            <a:off x="11485433" y="683881"/>
            <a:ext cx="1620000" cy="5228300"/>
            <a:chOff x="11485433" y="683881"/>
            <a:chExt cx="1620000" cy="5228300"/>
          </a:xfrm>
        </p:grpSpPr>
        <p:grpSp>
          <p:nvGrpSpPr>
            <p:cNvPr id="16" name="Gruppieren 15">
              <a:extLst>
                <a:ext uri="{FF2B5EF4-FFF2-40B4-BE49-F238E27FC236}">
                  <a16:creationId xmlns:a16="http://schemas.microsoft.com/office/drawing/2014/main" id="{1DC09E23-63DB-459C-AA05-1DCA92774DAA}"/>
                </a:ext>
              </a:extLst>
            </p:cNvPr>
            <p:cNvGrpSpPr/>
            <p:nvPr userDrawn="1"/>
          </p:nvGrpSpPr>
          <p:grpSpPr>
            <a:xfrm>
              <a:off x="11485433" y="4292181"/>
              <a:ext cx="1620000" cy="1620000"/>
              <a:chOff x="11485433" y="4292181"/>
              <a:chExt cx="1620000" cy="1620000"/>
            </a:xfrm>
          </p:grpSpPr>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grpSp>
        <p:grpSp>
          <p:nvGrpSpPr>
            <p:cNvPr id="18" name="Gruppieren 17">
              <a:extLst>
                <a:ext uri="{FF2B5EF4-FFF2-40B4-BE49-F238E27FC236}">
                  <a16:creationId xmlns:a16="http://schemas.microsoft.com/office/drawing/2014/main" id="{61C06F13-33AE-4487-A945-31FC16B3F4F3}"/>
                </a:ext>
              </a:extLst>
            </p:cNvPr>
            <p:cNvGrpSpPr/>
            <p:nvPr userDrawn="1"/>
          </p:nvGrpSpPr>
          <p:grpSpPr>
            <a:xfrm>
              <a:off x="11485433" y="683881"/>
              <a:ext cx="1620000" cy="1620000"/>
              <a:chOff x="11485433" y="683881"/>
              <a:chExt cx="1620000" cy="16200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grpSp>
        <p:grpSp>
          <p:nvGrpSpPr>
            <p:cNvPr id="17" name="Gruppieren 16">
              <a:extLst>
                <a:ext uri="{FF2B5EF4-FFF2-40B4-BE49-F238E27FC236}">
                  <a16:creationId xmlns:a16="http://schemas.microsoft.com/office/drawing/2014/main" id="{EED75CC3-3066-4973-AD0D-93343CE90B3C}"/>
                </a:ext>
              </a:extLst>
            </p:cNvPr>
            <p:cNvGrpSpPr/>
            <p:nvPr userDrawn="1"/>
          </p:nvGrpSpPr>
          <p:grpSpPr>
            <a:xfrm>
              <a:off x="11485433" y="2488031"/>
              <a:ext cx="1620000" cy="1620000"/>
              <a:chOff x="11485433" y="2488031"/>
              <a:chExt cx="1620000" cy="1620000"/>
            </a:xfrm>
          </p:grpSpPr>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grpSp>
      <p:sp>
        <p:nvSpPr>
          <p:cNvPr id="20" name="Pfeil: nach rechts 19">
            <a:hlinkClick r:id="" action="ppaction://hlinkshowjump?jump=previousslide"/>
            <a:extLst>
              <a:ext uri="{FF2B5EF4-FFF2-40B4-BE49-F238E27FC236}">
                <a16:creationId xmlns:a16="http://schemas.microsoft.com/office/drawing/2014/main" id="{1E315B49-D903-4264-A20D-24F3C101DFF3}"/>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48842416"/>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de-DE"/>
              <a:t>Trigonometrie</a:t>
            </a:r>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22.03.2021</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11" name="Gerader Verbinder 10">
            <a:extLst>
              <a:ext uri="{FF2B5EF4-FFF2-40B4-BE49-F238E27FC236}">
                <a16:creationId xmlns:a16="http://schemas.microsoft.com/office/drawing/2014/main" id="{86EC2E0A-CA3C-4EB4-A0D8-7B9F507B84AF}"/>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67473"/>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de-DE"/>
              <a:t>Digitale Medien in der Schule</a:t>
            </a:r>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Heike Fischer</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8" name="Gerader Verbinder 7">
            <a:extLst>
              <a:ext uri="{FF2B5EF4-FFF2-40B4-BE49-F238E27FC236}">
                <a16:creationId xmlns:a16="http://schemas.microsoft.com/office/drawing/2014/main" id="{E2E45AC9-B456-40EA-8167-B4799365B610}"/>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438253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de-DE"/>
              <a:t>Trigonometrie</a:t>
            </a:r>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22.03.2021</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7" name="Gerader Verbinder 6">
            <a:extLst>
              <a:ext uri="{FF2B5EF4-FFF2-40B4-BE49-F238E27FC236}">
                <a16:creationId xmlns:a16="http://schemas.microsoft.com/office/drawing/2014/main" id="{91EF64F6-AF7F-4EBA-87B4-7240A0105F06}"/>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8" name="Pfeil: nach rechts 7">
            <a:hlinkClick r:id="" action="ppaction://hlinkshowjump?jump=nextslide"/>
            <a:extLst>
              <a:ext uri="{FF2B5EF4-FFF2-40B4-BE49-F238E27FC236}">
                <a16:creationId xmlns:a16="http://schemas.microsoft.com/office/drawing/2014/main" id="{6A5A4F1D-C36D-439C-A0D9-5E6159DF9895}"/>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 name="Pfeil: nach rechts 8">
            <a:hlinkClick r:id="" action="ppaction://hlinkshowjump?jump=previousslide"/>
            <a:extLst>
              <a:ext uri="{FF2B5EF4-FFF2-40B4-BE49-F238E27FC236}">
                <a16:creationId xmlns:a16="http://schemas.microsoft.com/office/drawing/2014/main" id="{A55702EA-3056-44C0-9FD8-F076B8C82E2B}"/>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64495077"/>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Trigonometrie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22.03.2021</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8" name="Title 1">
            <a:extLst>
              <a:ext uri="{FF2B5EF4-FFF2-40B4-BE49-F238E27FC236}">
                <a16:creationId xmlns:a16="http://schemas.microsoft.com/office/drawing/2014/main" id="{C4B103B9-0755-4E81-B286-8F17B037B605}"/>
              </a:ext>
            </a:extLst>
          </p:cNvPr>
          <p:cNvSpPr>
            <a:spLocks noGrp="1"/>
          </p:cNvSpPr>
          <p:nvPr>
            <p:ph type="title" hasCustomPrompt="1"/>
          </p:nvPr>
        </p:nvSpPr>
        <p:spPr>
          <a:xfrm>
            <a:off x="839788" y="640080"/>
            <a:ext cx="10514012" cy="2953512"/>
          </a:xfrm>
        </p:spPr>
        <p:txBody>
          <a:bodyPr anchor="t"/>
          <a:lstStyle>
            <a:lvl1pPr algn="ct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FF57C1B-DFE5-41B3-B103-7A6E8B65678F}"/>
              </a:ext>
            </a:extLst>
          </p:cNvPr>
          <p:cNvSpPr>
            <a:spLocks noGrp="1"/>
          </p:cNvSpPr>
          <p:nvPr>
            <p:ph type="body" sz="half" idx="2" hasCustomPrompt="1"/>
          </p:nvPr>
        </p:nvSpPr>
        <p:spPr>
          <a:xfrm>
            <a:off x="839788" y="3776472"/>
            <a:ext cx="10514012" cy="2468880"/>
          </a:xfrm>
        </p:spPr>
        <p:txBody>
          <a:bodyPr>
            <a:normAutofit/>
          </a:bodyPr>
          <a:lstStyle>
            <a:lvl1pPr marL="0" indent="0" algn="ctr">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1" name="Gerader Verbinder 10">
            <a:extLst>
              <a:ext uri="{FF2B5EF4-FFF2-40B4-BE49-F238E27FC236}">
                <a16:creationId xmlns:a16="http://schemas.microsoft.com/office/drawing/2014/main" id="{5B60933A-6124-413B-8DA1-D2DB77F6073B}"/>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180822"/>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Trigonometrie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22.03.2021</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6" name="Pfeil: nach rechts 5">
            <a:hlinkClick r:id="" action="ppaction://hlinkshowjump?jump=previousslide"/>
            <a:extLst>
              <a:ext uri="{FF2B5EF4-FFF2-40B4-BE49-F238E27FC236}">
                <a16:creationId xmlns:a16="http://schemas.microsoft.com/office/drawing/2014/main" id="{CCFB9F47-3C34-4C6D-92E1-61339A7490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Title 1">
            <a:extLst>
              <a:ext uri="{FF2B5EF4-FFF2-40B4-BE49-F238E27FC236}">
                <a16:creationId xmlns:a16="http://schemas.microsoft.com/office/drawing/2014/main" id="{C4B103B9-0755-4E81-B286-8F17B037B605}"/>
              </a:ext>
            </a:extLst>
          </p:cNvPr>
          <p:cNvSpPr>
            <a:spLocks noGrp="1"/>
          </p:cNvSpPr>
          <p:nvPr>
            <p:ph type="title"/>
          </p:nvPr>
        </p:nvSpPr>
        <p:spPr>
          <a:xfrm>
            <a:off x="7059168" y="640080"/>
            <a:ext cx="3886200" cy="2953512"/>
          </a:xfrm>
        </p:spPr>
        <p:txBody>
          <a:bodyPr anchor="b"/>
          <a:lstStyle>
            <a:lvl1pPr>
              <a:defRPr sz="32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021097D2-CDAF-4F9D-AF14-5B9F46CD5388}"/>
              </a:ext>
            </a:extLst>
          </p:cNvPr>
          <p:cNvSpPr>
            <a:spLocks noGrp="1"/>
          </p:cNvSpPr>
          <p:nvPr>
            <p:ph idx="1"/>
          </p:nvPr>
        </p:nvSpPr>
        <p:spPr>
          <a:xfrm>
            <a:off x="838200"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EFF57C1B-DFE5-41B3-B103-7A6E8B65678F}"/>
              </a:ext>
            </a:extLst>
          </p:cNvPr>
          <p:cNvSpPr>
            <a:spLocks noGrp="1"/>
          </p:cNvSpPr>
          <p:nvPr>
            <p:ph type="body" sz="half" idx="2"/>
          </p:nvPr>
        </p:nvSpPr>
        <p:spPr>
          <a:xfrm>
            <a:off x="705916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Gerader Verbinder 10">
            <a:extLst>
              <a:ext uri="{FF2B5EF4-FFF2-40B4-BE49-F238E27FC236}">
                <a16:creationId xmlns:a16="http://schemas.microsoft.com/office/drawing/2014/main" id="{8EA1CA30-78CD-4F59-8114-B2259B6B3E2C}"/>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937172"/>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Trigonometrie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22.03.2021</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5" name="Pfeil: nach rechts 4">
            <a:hlinkClick r:id="" action="ppaction://hlinkshowjump?jump=nextslide"/>
            <a:extLst>
              <a:ext uri="{FF2B5EF4-FFF2-40B4-BE49-F238E27FC236}">
                <a16:creationId xmlns:a16="http://schemas.microsoft.com/office/drawing/2014/main" id="{B92D35F3-7515-4186-9AF5-27000537392E}"/>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 name="Pfeil: nach rechts 5">
            <a:hlinkClick r:id="" action="ppaction://hlinkshowjump?jump=previousslide"/>
            <a:extLst>
              <a:ext uri="{FF2B5EF4-FFF2-40B4-BE49-F238E27FC236}">
                <a16:creationId xmlns:a16="http://schemas.microsoft.com/office/drawing/2014/main" id="{CCFB9F47-3C34-4C6D-92E1-61339A7490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4248383"/>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de-DE"/>
              <a:t>Trigonometrie</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22.03.2021</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7" name="Gerader Verbinder 6">
            <a:extLst>
              <a:ext uri="{FF2B5EF4-FFF2-40B4-BE49-F238E27FC236}">
                <a16:creationId xmlns:a16="http://schemas.microsoft.com/office/drawing/2014/main" id="{FF180F7A-B2EB-4FD5-9814-3A5DAFA928F6}"/>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062457"/>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22.03.2021</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‹Nr.›</a:t>
            </a:fld>
            <a:endParaRPr lang="en-US"/>
          </a:p>
        </p:txBody>
      </p:sp>
      <p:sp>
        <p:nvSpPr>
          <p:cNvPr id="9" name="Pfeil: nach rechts 8">
            <a:hlinkClick r:id="" action="ppaction://hlinkshowjump?jump=nextslide"/>
            <a:extLst>
              <a:ext uri="{FF2B5EF4-FFF2-40B4-BE49-F238E27FC236}">
                <a16:creationId xmlns:a16="http://schemas.microsoft.com/office/drawing/2014/main" id="{D0347338-3548-4767-AF9D-61FA69AE0F9C}"/>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 action="ppaction://hlinkshowjump?jump=previousslide"/>
            <a:extLst>
              <a:ext uri="{FF2B5EF4-FFF2-40B4-BE49-F238E27FC236}">
                <a16:creationId xmlns:a16="http://schemas.microsoft.com/office/drawing/2014/main" id="{4850E04C-AED9-464D-9453-816F870833E5}"/>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31214834"/>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anchor="b"/>
          <a:lstStyle>
            <a:lvl1pPr algn="ct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de-DE"/>
              <a:t>Trigonometrie</a:t>
            </a:r>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22.03.2021</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925540496"/>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r>
              <a:rPr lang="de-DE"/>
              <a:t>Trigonometrie</a:t>
            </a:r>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r>
              <a:rPr lang="en-US"/>
              <a:t>22.03.2021</a:t>
            </a: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210686971"/>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r>
              <a:rPr lang="de-DE"/>
              <a:t>Trigonometrie</a:t>
            </a:r>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r>
              <a:rPr lang="en-US"/>
              <a:t>22.03.2021</a:t>
            </a: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4284575350"/>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sp>
        <p:nvSpPr>
          <p:cNvPr id="17" name="Pfeil: nach rechts 16">
            <a:hlinkClick r:id="" action="ppaction://hlinkshowjump?jump=nextslide"/>
            <a:extLst>
              <a:ext uri="{FF2B5EF4-FFF2-40B4-BE49-F238E27FC236}">
                <a16:creationId xmlns:a16="http://schemas.microsoft.com/office/drawing/2014/main" id="{1F85EDD5-F6B1-480C-A4AE-4DBCBEF214AA}"/>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Pfeil: nach rechts 17">
            <a:hlinkClick r:id="" action="ppaction://hlinkshowjump?jump=previousslide"/>
            <a:extLst>
              <a:ext uri="{FF2B5EF4-FFF2-40B4-BE49-F238E27FC236}">
                <a16:creationId xmlns:a16="http://schemas.microsoft.com/office/drawing/2014/main" id="{47958094-F702-483B-A1AE-14D0DDAAB73A}"/>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406735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7" name="Pfeil: nach rechts 16">
            <a:hlinkClick r:id="" action="ppaction://hlinkshowjump?jump=nextslide"/>
            <a:extLst>
              <a:ext uri="{FF2B5EF4-FFF2-40B4-BE49-F238E27FC236}">
                <a16:creationId xmlns:a16="http://schemas.microsoft.com/office/drawing/2014/main" id="{38D961DD-ABCA-4141-B29B-BC65FD4044EB}"/>
              </a:ext>
            </a:extLst>
          </p:cNvPr>
          <p:cNvSpPr/>
          <p:nvPr userDrawn="1"/>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Pfeil: nach rechts 17">
            <a:hlinkClick r:id="" action="ppaction://hlinkshowjump?jump=previousslide"/>
            <a:extLst>
              <a:ext uri="{FF2B5EF4-FFF2-40B4-BE49-F238E27FC236}">
                <a16:creationId xmlns:a16="http://schemas.microsoft.com/office/drawing/2014/main" id="{BA891874-1279-41E6-AD1B-6AFE8BC1E5D8}"/>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389094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sp>
        <p:nvSpPr>
          <p:cNvPr id="18" name="Pfeil: nach rechts 17">
            <a:hlinkClick r:id="" action="ppaction://hlinkshowjump?jump=previousslide"/>
            <a:extLst>
              <a:ext uri="{FF2B5EF4-FFF2-40B4-BE49-F238E27FC236}">
                <a16:creationId xmlns:a16="http://schemas.microsoft.com/office/drawing/2014/main" id="{BA891874-1279-41E6-AD1B-6AFE8BC1E5D8}"/>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6364454"/>
      </p:ext>
    </p:extLst>
  </p:cSld>
  <p:clrMapOvr>
    <a:masterClrMapping/>
  </p:clrMapOvr>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uppieren 15">
            <a:extLst>
              <a:ext uri="{FF2B5EF4-FFF2-40B4-BE49-F238E27FC236}">
                <a16:creationId xmlns:a16="http://schemas.microsoft.com/office/drawing/2014/main" id="{A6B2E01C-D3E9-4A7F-AA83-03261FD63CA6}"/>
              </a:ext>
            </a:extLst>
          </p:cNvPr>
          <p:cNvGrpSpPr/>
          <p:nvPr userDrawn="1"/>
        </p:nvGrpSpPr>
        <p:grpSpPr>
          <a:xfrm>
            <a:off x="11485433" y="683881"/>
            <a:ext cx="1620000" cy="5228300"/>
            <a:chOff x="11485433" y="683881"/>
            <a:chExt cx="1620000" cy="52283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17" name="Pfeil: nach rechts 16">
            <a:hlinkClick r:id="" action="ppaction://hlinkshowjump?jump=previousslide"/>
            <a:extLst>
              <a:ext uri="{FF2B5EF4-FFF2-40B4-BE49-F238E27FC236}">
                <a16:creationId xmlns:a16="http://schemas.microsoft.com/office/drawing/2014/main" id="{081007AA-3590-41E0-8E71-A3C1F8328921}"/>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0017078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uppieren 15">
            <a:extLst>
              <a:ext uri="{FF2B5EF4-FFF2-40B4-BE49-F238E27FC236}">
                <a16:creationId xmlns:a16="http://schemas.microsoft.com/office/drawing/2014/main" id="{E879CC0D-6B94-46D4-A8C8-8BA7D671E371}"/>
              </a:ext>
            </a:extLst>
          </p:cNvPr>
          <p:cNvGrpSpPr/>
          <p:nvPr userDrawn="1"/>
        </p:nvGrpSpPr>
        <p:grpSpPr>
          <a:xfrm>
            <a:off x="11485433" y="683881"/>
            <a:ext cx="1620000" cy="5228300"/>
            <a:chOff x="11485433" y="683881"/>
            <a:chExt cx="1620000" cy="52283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17" name="Pfeil: nach rechts 16">
            <a:hlinkClick r:id="" action="ppaction://hlinkshowjump?jump=previousslide"/>
            <a:extLst>
              <a:ext uri="{FF2B5EF4-FFF2-40B4-BE49-F238E27FC236}">
                <a16:creationId xmlns:a16="http://schemas.microsoft.com/office/drawing/2014/main" id="{513C344F-6DAF-4E6D-9DB3-79861DDC6D41}"/>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796846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a:normAutofit/>
          </a:bodyPr>
          <a:lstStyle>
            <a:lvl1pPr>
              <a:buFont typeface="+mj-lt"/>
              <a:buAutoNum type="arabicPeriod"/>
              <a:defRPr sz="4000"/>
            </a:lvl1pPr>
          </a:lstStyle>
          <a:p>
            <a:r>
              <a:rPr lang="en-US" dirty="0"/>
              <a:t> Click to edit Master title style</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de-DE"/>
              <a:t>Digitale Medien in der Schule</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Heike Fischer</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cxnSp>
        <p:nvCxnSpPr>
          <p:cNvPr id="9" name="Gerader Verbinder 8">
            <a:extLst>
              <a:ext uri="{FF2B5EF4-FFF2-40B4-BE49-F238E27FC236}">
                <a16:creationId xmlns:a16="http://schemas.microsoft.com/office/drawing/2014/main" id="{A17C0EAA-FC31-45C0-9FD5-C27FF16BC737}"/>
              </a:ext>
            </a:extLst>
          </p:cNvPr>
          <p:cNvCxnSpPr>
            <a:cxnSpLocks/>
          </p:cNvCxnSpPr>
          <p:nvPr userDrawn="1"/>
        </p:nvCxnSpPr>
        <p:spPr>
          <a:xfrm flipV="1">
            <a:off x="-6000" y="6356350"/>
            <a:ext cx="12204000"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uppieren 18">
            <a:extLst>
              <a:ext uri="{FF2B5EF4-FFF2-40B4-BE49-F238E27FC236}">
                <a16:creationId xmlns:a16="http://schemas.microsoft.com/office/drawing/2014/main" id="{86168A9D-D120-4A09-B95A-E7A330BA2A75}"/>
              </a:ext>
            </a:extLst>
          </p:cNvPr>
          <p:cNvGrpSpPr/>
          <p:nvPr userDrawn="1"/>
        </p:nvGrpSpPr>
        <p:grpSpPr>
          <a:xfrm>
            <a:off x="11485433" y="683881"/>
            <a:ext cx="1620000" cy="5228300"/>
            <a:chOff x="11485433" y="683881"/>
            <a:chExt cx="1620000" cy="5228300"/>
          </a:xfrm>
        </p:grpSpPr>
        <p:grpSp>
          <p:nvGrpSpPr>
            <p:cNvPr id="16" name="Gruppieren 15">
              <a:extLst>
                <a:ext uri="{FF2B5EF4-FFF2-40B4-BE49-F238E27FC236}">
                  <a16:creationId xmlns:a16="http://schemas.microsoft.com/office/drawing/2014/main" id="{1DC09E23-63DB-459C-AA05-1DCA92774DAA}"/>
                </a:ext>
              </a:extLst>
            </p:cNvPr>
            <p:cNvGrpSpPr/>
            <p:nvPr userDrawn="1"/>
          </p:nvGrpSpPr>
          <p:grpSpPr>
            <a:xfrm>
              <a:off x="11485433" y="4292181"/>
              <a:ext cx="1620000" cy="1620000"/>
              <a:chOff x="11485433" y="4292181"/>
              <a:chExt cx="1620000" cy="1620000"/>
            </a:xfrm>
          </p:grpSpPr>
          <p:sp>
            <p:nvSpPr>
              <p:cNvPr id="12" name="Ellipse 11">
                <a:extLst>
                  <a:ext uri="{FF2B5EF4-FFF2-40B4-BE49-F238E27FC236}">
                    <a16:creationId xmlns:a16="http://schemas.microsoft.com/office/drawing/2014/main" id="{071B5050-92F8-45B1-A384-E6038EB6CB36}"/>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D1993658-2F27-4CC3-8FED-E74428E4588F}"/>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grpSp>
        <p:grpSp>
          <p:nvGrpSpPr>
            <p:cNvPr id="18" name="Gruppieren 17">
              <a:extLst>
                <a:ext uri="{FF2B5EF4-FFF2-40B4-BE49-F238E27FC236}">
                  <a16:creationId xmlns:a16="http://schemas.microsoft.com/office/drawing/2014/main" id="{61C06F13-33AE-4487-A945-31FC16B3F4F3}"/>
                </a:ext>
              </a:extLst>
            </p:cNvPr>
            <p:cNvGrpSpPr/>
            <p:nvPr userDrawn="1"/>
          </p:nvGrpSpPr>
          <p:grpSpPr>
            <a:xfrm>
              <a:off x="11485433" y="683881"/>
              <a:ext cx="1620000" cy="1620000"/>
              <a:chOff x="11485433" y="683881"/>
              <a:chExt cx="1620000" cy="1620000"/>
            </a:xfrm>
          </p:grpSpPr>
          <p:sp>
            <p:nvSpPr>
              <p:cNvPr id="10" name="Ellipse 9">
                <a:extLst>
                  <a:ext uri="{FF2B5EF4-FFF2-40B4-BE49-F238E27FC236}">
                    <a16:creationId xmlns:a16="http://schemas.microsoft.com/office/drawing/2014/main" id="{771F549B-0104-4898-948D-1E3EFBBB0E41}"/>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37954960-CCB0-461D-9548-4F8E63D820BB}"/>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grpSp>
        <p:grpSp>
          <p:nvGrpSpPr>
            <p:cNvPr id="17" name="Gruppieren 16">
              <a:extLst>
                <a:ext uri="{FF2B5EF4-FFF2-40B4-BE49-F238E27FC236}">
                  <a16:creationId xmlns:a16="http://schemas.microsoft.com/office/drawing/2014/main" id="{EED75CC3-3066-4973-AD0D-93343CE90B3C}"/>
                </a:ext>
              </a:extLst>
            </p:cNvPr>
            <p:cNvGrpSpPr/>
            <p:nvPr userDrawn="1"/>
          </p:nvGrpSpPr>
          <p:grpSpPr>
            <a:xfrm>
              <a:off x="11485433" y="2488031"/>
              <a:ext cx="1620000" cy="1620000"/>
              <a:chOff x="11485433" y="2488031"/>
              <a:chExt cx="1620000" cy="1620000"/>
            </a:xfrm>
          </p:grpSpPr>
          <p:sp>
            <p:nvSpPr>
              <p:cNvPr id="11" name="Ellipse 10">
                <a:extLst>
                  <a:ext uri="{FF2B5EF4-FFF2-40B4-BE49-F238E27FC236}">
                    <a16:creationId xmlns:a16="http://schemas.microsoft.com/office/drawing/2014/main" id="{54076219-95C1-422C-9782-F8FAD554370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8D333ACE-2069-4263-BC27-472D3599CFC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grpSp>
      <p:sp>
        <p:nvSpPr>
          <p:cNvPr id="20" name="Pfeil: nach rechts 19">
            <a:hlinkClick r:id="" action="ppaction://hlinkshowjump?jump=previousslide"/>
            <a:extLst>
              <a:ext uri="{FF2B5EF4-FFF2-40B4-BE49-F238E27FC236}">
                <a16:creationId xmlns:a16="http://schemas.microsoft.com/office/drawing/2014/main" id="{1E315B49-D903-4264-A20D-24F3C101DFF3}"/>
              </a:ext>
            </a:extLst>
          </p:cNvPr>
          <p:cNvSpPr/>
          <p:nvPr userDrawn="1"/>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5617184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Digitale Medien in der Schule</a:t>
            </a:r>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Heike Fischer</a:t>
            </a:r>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‹Nr.›</a:t>
            </a:fld>
            <a:endParaRPr lang="en-US" dirty="0"/>
          </a:p>
        </p:txBody>
      </p:sp>
    </p:spTree>
    <p:extLst>
      <p:ext uri="{BB962C8B-B14F-4D97-AF65-F5344CB8AC3E}">
        <p14:creationId xmlns:p14="http://schemas.microsoft.com/office/powerpoint/2010/main" val="40308737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91" r:id="rId5"/>
    <p:sldLayoutId id="2147483694" r:id="rId6"/>
    <p:sldLayoutId id="2147483688" r:id="rId7"/>
    <p:sldLayoutId id="2147483689" r:id="rId8"/>
    <p:sldLayoutId id="2147483690" r:id="rId9"/>
    <p:sldLayoutId id="2147483686" r:id="rId10"/>
    <p:sldLayoutId id="2147483680" r:id="rId11"/>
    <p:sldLayoutId id="2147483675" r:id="rId12"/>
    <p:sldLayoutId id="2147483693" r:id="rId13"/>
    <p:sldLayoutId id="2147483692" r:id="rId14"/>
    <p:sldLayoutId id="2147483676" r:id="rId15"/>
    <p:sldLayoutId id="2147483677" r:id="rId16"/>
    <p:sldLayoutId id="2147483678" r:id="rId17"/>
    <p:sldLayoutId id="2147483679" r:id="rId18"/>
    <p:sldLayoutId id="2147483681" r:id="rId19"/>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hf hdr="0"/>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Trigonometrie</a:t>
            </a:r>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22.03.2021</a:t>
            </a:r>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‹Nr.›</a:t>
            </a:fld>
            <a:endParaRPr lang="en-US" dirty="0"/>
          </a:p>
        </p:txBody>
      </p:sp>
    </p:spTree>
    <p:extLst>
      <p:ext uri="{BB962C8B-B14F-4D97-AF65-F5344CB8AC3E}">
        <p14:creationId xmlns:p14="http://schemas.microsoft.com/office/powerpoint/2010/main" val="13172550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mc:AlternateContent xmlns:mc="http://schemas.openxmlformats.org/markup-compatibility/2006">
    <mc:Choice xmlns:p14="http://schemas.microsoft.com/office/powerpoint/2010/main" Requires="p14">
      <p:transition p14:dur="250" advClick="0">
        <p:fade/>
      </p:transition>
    </mc:Choice>
    <mc:Fallback>
      <p:transition advClick="0">
        <p:fade/>
      </p:transition>
    </mc:Fallback>
  </mc:AlternateContent>
  <p:hf hdr="0"/>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81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610.png"/><Relationship Id="rId10" Type="http://schemas.openxmlformats.org/officeDocument/2006/relationships/image" Target="../media/image1110.png"/><Relationship Id="rId4" Type="http://schemas.openxmlformats.org/officeDocument/2006/relationships/image" Target="../media/image27.png"/><Relationship Id="rId9" Type="http://schemas.openxmlformats.org/officeDocument/2006/relationships/image" Target="../media/image10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81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610.png"/><Relationship Id="rId10" Type="http://schemas.openxmlformats.org/officeDocument/2006/relationships/image" Target="../media/image1110.png"/><Relationship Id="rId4" Type="http://schemas.openxmlformats.org/officeDocument/2006/relationships/image" Target="../media/image27.png"/><Relationship Id="rId9" Type="http://schemas.openxmlformats.org/officeDocument/2006/relationships/image" Target="../media/image101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81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610.png"/><Relationship Id="rId10" Type="http://schemas.openxmlformats.org/officeDocument/2006/relationships/image" Target="../media/image1110.png"/><Relationship Id="rId4" Type="http://schemas.openxmlformats.org/officeDocument/2006/relationships/image" Target="../media/image27.png"/><Relationship Id="rId9" Type="http://schemas.openxmlformats.org/officeDocument/2006/relationships/image" Target="../media/image1010.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10.png"/><Relationship Id="rId17" Type="http://schemas.openxmlformats.org/officeDocument/2006/relationships/image" Target="../media/image1110.png"/><Relationship Id="rId2" Type="http://schemas.openxmlformats.org/officeDocument/2006/relationships/image" Target="../media/image33.png"/><Relationship Id="rId16" Type="http://schemas.openxmlformats.org/officeDocument/2006/relationships/image" Target="../media/image1010.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27.png"/><Relationship Id="rId5" Type="http://schemas.openxmlformats.org/officeDocument/2006/relationships/image" Target="../media/image36.png"/><Relationship Id="rId1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35.png"/><Relationship Id="rId9" Type="http://schemas.openxmlformats.org/officeDocument/2006/relationships/image" Target="../media/image25.png"/><Relationship Id="rId14" Type="http://schemas.openxmlformats.org/officeDocument/2006/relationships/image" Target="../media/image81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610.png"/><Relationship Id="rId17" Type="http://schemas.openxmlformats.org/officeDocument/2006/relationships/image" Target="../media/image1110.png"/><Relationship Id="rId2" Type="http://schemas.openxmlformats.org/officeDocument/2006/relationships/image" Target="../media/image40.png"/><Relationship Id="rId16" Type="http://schemas.openxmlformats.org/officeDocument/2006/relationships/image" Target="../media/image1010.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41.png"/><Relationship Id="rId1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810.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610.png"/><Relationship Id="rId17" Type="http://schemas.openxmlformats.org/officeDocument/2006/relationships/image" Target="../media/image1110.png"/><Relationship Id="rId2" Type="http://schemas.openxmlformats.org/officeDocument/2006/relationships/image" Target="../media/image42.png"/><Relationship Id="rId16" Type="http://schemas.openxmlformats.org/officeDocument/2006/relationships/image" Target="../media/image1010.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41.png"/><Relationship Id="rId1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81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10.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7.png"/><Relationship Id="rId2" Type="http://schemas.openxmlformats.org/officeDocument/2006/relationships/image" Target="../media/image43.png"/><Relationship Id="rId16" Type="http://schemas.openxmlformats.org/officeDocument/2006/relationships/image" Target="../media/image1110.png"/><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610.png"/><Relationship Id="rId5" Type="http://schemas.openxmlformats.org/officeDocument/2006/relationships/image" Target="../media/image46.png"/><Relationship Id="rId15" Type="http://schemas.openxmlformats.org/officeDocument/2006/relationships/image" Target="../media/image1010.png"/><Relationship Id="rId10" Type="http://schemas.openxmlformats.org/officeDocument/2006/relationships/image" Target="../media/image27.png"/><Relationship Id="rId4" Type="http://schemas.openxmlformats.org/officeDocument/2006/relationships/image" Target="../media/image45.png"/><Relationship Id="rId9" Type="http://schemas.openxmlformats.org/officeDocument/2006/relationships/image" Target="../media/image26.pn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10.png"/><Relationship Id="rId3" Type="http://schemas.openxmlformats.org/officeDocument/2006/relationships/image" Target="../media/image50.png"/><Relationship Id="rId7" Type="http://schemas.openxmlformats.org/officeDocument/2006/relationships/image" Target="../media/image26.png"/><Relationship Id="rId12"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810.png"/><Relationship Id="rId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610.png"/><Relationship Id="rId14" Type="http://schemas.openxmlformats.org/officeDocument/2006/relationships/image" Target="../media/image111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png"/><Relationship Id="rId3" Type="http://schemas.openxmlformats.org/officeDocument/2006/relationships/image" Target="../media/image54.png"/><Relationship Id="rId7" Type="http://schemas.openxmlformats.org/officeDocument/2006/relationships/image" Target="../media/image25.png"/><Relationship Id="rId12" Type="http://schemas.openxmlformats.org/officeDocument/2006/relationships/image" Target="../media/image810.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6.png"/><Relationship Id="rId11" Type="http://schemas.openxmlformats.org/officeDocument/2006/relationships/image" Target="../media/image7.png"/><Relationship Id="rId5" Type="http://schemas.openxmlformats.org/officeDocument/2006/relationships/image" Target="../media/image55.png"/><Relationship Id="rId15" Type="http://schemas.openxmlformats.org/officeDocument/2006/relationships/image" Target="../media/image1110.png"/><Relationship Id="rId10" Type="http://schemas.openxmlformats.org/officeDocument/2006/relationships/image" Target="../media/image610.png"/><Relationship Id="rId4" Type="http://schemas.openxmlformats.org/officeDocument/2006/relationships/image" Target="../media/image50.png"/><Relationship Id="rId9" Type="http://schemas.openxmlformats.org/officeDocument/2006/relationships/image" Target="../media/image27.png"/><Relationship Id="rId14" Type="http://schemas.openxmlformats.org/officeDocument/2006/relationships/image" Target="../media/image1010.png"/></Relationships>
</file>

<file path=ppt/slides/_rels/slide1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3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7.svg"/><Relationship Id="rId12" Type="http://schemas.openxmlformats.org/officeDocument/2006/relationships/image" Target="../media/image12.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slide" Target="slide26.xml"/><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6.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101.png"/><Relationship Id="rId16" Type="http://schemas.openxmlformats.org/officeDocument/2006/relationships/image" Target="../media/image109.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104.png"/><Relationship Id="rId5" Type="http://schemas.openxmlformats.org/officeDocument/2006/relationships/image" Target="../media/image36.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35.png"/><Relationship Id="rId9" Type="http://schemas.openxmlformats.org/officeDocument/2006/relationships/image" Target="../media/image102.pn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6.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111.png"/><Relationship Id="rId16" Type="http://schemas.openxmlformats.org/officeDocument/2006/relationships/image" Target="../media/image109.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104.png"/><Relationship Id="rId5" Type="http://schemas.openxmlformats.org/officeDocument/2006/relationships/image" Target="../media/image41.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20.png"/><Relationship Id="rId9" Type="http://schemas.openxmlformats.org/officeDocument/2006/relationships/image" Target="../media/image102.png"/><Relationship Id="rId14"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6.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112.png"/><Relationship Id="rId16" Type="http://schemas.openxmlformats.org/officeDocument/2006/relationships/image" Target="../media/image109.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104.png"/><Relationship Id="rId5" Type="http://schemas.openxmlformats.org/officeDocument/2006/relationships/image" Target="../media/image41.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20.png"/><Relationship Id="rId9" Type="http://schemas.openxmlformats.org/officeDocument/2006/relationships/image" Target="../media/image102.png"/><Relationship Id="rId14"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50.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slide" Target="slide32.xml"/><Relationship Id="rId11" Type="http://schemas.openxmlformats.org/officeDocument/2006/relationships/image" Target="../media/image106.png"/><Relationship Id="rId5" Type="http://schemas.openxmlformats.org/officeDocument/2006/relationships/image" Target="../media/image56.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13.png"/><Relationship Id="rId9" Type="http://schemas.openxmlformats.org/officeDocument/2006/relationships/image" Target="../media/image104.png"/><Relationship Id="rId1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131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411.png"/><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610.png"/><Relationship Id="rId11" Type="http://schemas.openxmlformats.org/officeDocument/2006/relationships/image" Target="../media/image1110.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10.png"/><Relationship Id="rId4" Type="http://schemas.openxmlformats.org/officeDocument/2006/relationships/image" Target="../media/image410.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png"/><Relationship Id="rId7" Type="http://schemas.openxmlformats.org/officeDocument/2006/relationships/image" Target="../media/image105.png"/><Relationship Id="rId2"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10.png"/><Relationship Id="rId5" Type="http://schemas.openxmlformats.org/officeDocument/2006/relationships/image" Target="../media/image103.png"/><Relationship Id="rId10" Type="http://schemas.openxmlformats.org/officeDocument/2006/relationships/image" Target="../media/image109.png"/><Relationship Id="rId4" Type="http://schemas.openxmlformats.org/officeDocument/2006/relationships/image" Target="../media/image102.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png"/><Relationship Id="rId7" Type="http://schemas.openxmlformats.org/officeDocument/2006/relationships/image" Target="../media/image105.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10.png"/><Relationship Id="rId5" Type="http://schemas.openxmlformats.org/officeDocument/2006/relationships/image" Target="../media/image103.png"/><Relationship Id="rId10" Type="http://schemas.openxmlformats.org/officeDocument/2006/relationships/image" Target="../media/image109.png"/><Relationship Id="rId4" Type="http://schemas.openxmlformats.org/officeDocument/2006/relationships/image" Target="../media/image102.png"/><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png"/><Relationship Id="rId7"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png"/><Relationship Id="rId7"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21.pn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8.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30.png"/><Relationship Id="rId2" Type="http://schemas.openxmlformats.org/officeDocument/2006/relationships/image" Target="../media/image119.png"/><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27.png"/><Relationship Id="rId4" Type="http://schemas.openxmlformats.org/officeDocument/2006/relationships/image" Target="../media/image125.png"/><Relationship Id="rId9"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image" Target="../media/image135.png"/><Relationship Id="rId16" Type="http://schemas.openxmlformats.org/officeDocument/2006/relationships/image" Target="../media/image149.png"/><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3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0.xml"/><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610.png"/><Relationship Id="rId17" Type="http://schemas.openxmlformats.org/officeDocument/2006/relationships/image" Target="../media/image1110.png"/><Relationship Id="rId2" Type="http://schemas.openxmlformats.org/officeDocument/2006/relationships/image" Target="../media/image18.png"/><Relationship Id="rId16" Type="http://schemas.openxmlformats.org/officeDocument/2006/relationships/image" Target="../media/image1010.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810.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microsoft.com/office/2017/06/relationships/model3d" Target="../media/model3d2.glb"/><Relationship Id="rId2" Type="http://schemas.openxmlformats.org/officeDocument/2006/relationships/image" Target="../media/image152.png"/><Relationship Id="rId1" Type="http://schemas.openxmlformats.org/officeDocument/2006/relationships/slideLayout" Target="../slideLayouts/slideLayout8.xml"/><Relationship Id="rId6" Type="http://schemas.openxmlformats.org/officeDocument/2006/relationships/image" Target="../media/image155.png"/><Relationship Id="rId5" Type="http://schemas.microsoft.com/office/2017/06/relationships/model3d" Target="../media/model3d1.glb"/><Relationship Id="rId4" Type="http://schemas.openxmlformats.org/officeDocument/2006/relationships/image" Target="../media/image154.png"/></Relationships>
</file>

<file path=ppt/slides/_rels/slide4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8.xml"/><Relationship Id="rId6" Type="http://schemas.openxmlformats.org/officeDocument/2006/relationships/image" Target="../media/image161.png"/><Relationship Id="rId11" Type="http://schemas.openxmlformats.org/officeDocument/2006/relationships/image" Target="../media/image165.jpg"/><Relationship Id="rId5" Type="http://schemas.openxmlformats.org/officeDocument/2006/relationships/image" Target="../media/image160.png"/><Relationship Id="rId10" Type="http://schemas.openxmlformats.org/officeDocument/2006/relationships/image" Target="../media/image164.png"/><Relationship Id="rId4" Type="http://schemas.openxmlformats.org/officeDocument/2006/relationships/image" Target="../media/image159.png"/><Relationship Id="rId9" Type="http://schemas.microsoft.com/office/2017/06/relationships/model3d" Target="../media/model3d3.glb"/></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microsoft.com/office/2017/06/relationships/model3d" Target="../media/model3d4.glb"/><Relationship Id="rId1" Type="http://schemas.openxmlformats.org/officeDocument/2006/relationships/slideLayout" Target="../slideLayouts/slideLayout8.xml"/><Relationship Id="rId5" Type="http://schemas.openxmlformats.org/officeDocument/2006/relationships/image" Target="../media/image167.png"/><Relationship Id="rId4" Type="http://schemas.microsoft.com/office/2017/06/relationships/model3d" Target="../media/model3d5.glb"/></Relationships>
</file>

<file path=ppt/slides/_rels/slide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 Target="slide4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810.png"/><Relationship Id="rId2" Type="http://schemas.openxmlformats.org/officeDocument/2006/relationships/image" Target="../media/image250.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10.png"/><Relationship Id="rId10" Type="http://schemas.openxmlformats.org/officeDocument/2006/relationships/image" Target="../media/image1110.png"/><Relationship Id="rId4" Type="http://schemas.openxmlformats.org/officeDocument/2006/relationships/image" Target="../media/image27.png"/><Relationship Id="rId9" Type="http://schemas.openxmlformats.org/officeDocument/2006/relationships/image" Target="../media/image1010.png"/></Relationships>
</file>

<file path=ppt/slides/_rels/slide5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4.png"/><Relationship Id="rId7" Type="http://schemas.microsoft.com/office/2017/06/relationships/model3d" Target="../media/model3d8.glb"/><Relationship Id="rId2" Type="http://schemas.microsoft.com/office/2017/06/relationships/model3d" Target="../media/model3d6.glb"/><Relationship Id="rId1" Type="http://schemas.openxmlformats.org/officeDocument/2006/relationships/slideLayout" Target="../slideLayouts/slideLayout7.xml"/><Relationship Id="rId6" Type="http://schemas.openxmlformats.org/officeDocument/2006/relationships/image" Target="../media/image176.png"/><Relationship Id="rId5" Type="http://schemas.microsoft.com/office/2017/06/relationships/model3d" Target="../media/model3d7.glb"/><Relationship Id="rId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image" Target="../media/image178.png"/><Relationship Id="rId2" Type="http://schemas.microsoft.com/office/2017/06/relationships/model3d" Target="../media/model3d4.glb"/><Relationship Id="rId1" Type="http://schemas.openxmlformats.org/officeDocument/2006/relationships/slideLayout" Target="../slideLayouts/slideLayout7.xml"/><Relationship Id="rId5" Type="http://schemas.openxmlformats.org/officeDocument/2006/relationships/image" Target="../media/image179.png"/><Relationship Id="rId4" Type="http://schemas.microsoft.com/office/2017/06/relationships/model3d" Target="../media/model3d5.glb"/></Relationships>
</file>

<file path=ppt/slides/_rels/slide5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58.xml"/><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slide" Target="slide12.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3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4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610.png"/><Relationship Id="rId11" Type="http://schemas.openxmlformats.org/officeDocument/2006/relationships/image" Target="../media/image1110.png"/><Relationship Id="rId5" Type="http://schemas.openxmlformats.org/officeDocument/2006/relationships/image" Target="../media/image27.png"/><Relationship Id="rId10" Type="http://schemas.openxmlformats.org/officeDocument/2006/relationships/image" Target="../media/image1010.png"/><Relationship Id="rId4" Type="http://schemas.openxmlformats.org/officeDocument/2006/relationships/image" Target="../media/image26.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4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81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10.png"/><Relationship Id="rId10" Type="http://schemas.openxmlformats.org/officeDocument/2006/relationships/image" Target="../media/image1110.png"/><Relationship Id="rId4" Type="http://schemas.openxmlformats.org/officeDocument/2006/relationships/image" Target="../media/image27.png"/><Relationship Id="rId9" Type="http://schemas.openxmlformats.org/officeDocument/2006/relationships/image" Target="../media/image10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187B58-3857-4454-9C70-EFB475976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56939E6-3509-40CB-A993-39C789B8EC44}"/>
              </a:ext>
            </a:extLst>
          </p:cNvPr>
          <p:cNvPicPr>
            <a:picLocks noChangeAspect="1"/>
          </p:cNvPicPr>
          <p:nvPr/>
        </p:nvPicPr>
        <p:blipFill rotWithShape="1">
          <a:blip r:embed="rId2"/>
          <a:srcRect t="7437" b="8293"/>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4C5418A4-3935-49EA-B51C-5DDCBFAA3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8056" y="2813365"/>
            <a:ext cx="7450687" cy="3406460"/>
          </a:xfrm>
          <a:custGeom>
            <a:avLst/>
            <a:gdLst>
              <a:gd name="connsiteX0" fmla="*/ 6457914 w 7450687"/>
              <a:gd name="connsiteY0" fmla="*/ 0 h 3406460"/>
              <a:gd name="connsiteX1" fmla="*/ 6844288 w 7450687"/>
              <a:gd name="connsiteY1" fmla="*/ 233492 h 3406460"/>
              <a:gd name="connsiteX2" fmla="*/ 7386323 w 7450687"/>
              <a:gd name="connsiteY2" fmla="*/ 717155 h 3406460"/>
              <a:gd name="connsiteX3" fmla="*/ 7430798 w 7450687"/>
              <a:gd name="connsiteY3" fmla="*/ 1809564 h 3406460"/>
              <a:gd name="connsiteX4" fmla="*/ 7013848 w 7450687"/>
              <a:gd name="connsiteY4" fmla="*/ 3104890 h 3406460"/>
              <a:gd name="connsiteX5" fmla="*/ 6569101 w 7450687"/>
              <a:gd name="connsiteY5" fmla="*/ 3402314 h 3406460"/>
              <a:gd name="connsiteX6" fmla="*/ 3683807 w 7450687"/>
              <a:gd name="connsiteY6" fmla="*/ 3341162 h 3406460"/>
              <a:gd name="connsiteX7" fmla="*/ 1704683 w 7450687"/>
              <a:gd name="connsiteY7" fmla="*/ 2860279 h 3406460"/>
              <a:gd name="connsiteX8" fmla="*/ 2010446 w 7450687"/>
              <a:gd name="connsiteY8" fmla="*/ 2801907 h 3406460"/>
              <a:gd name="connsiteX9" fmla="*/ 1273834 w 7450687"/>
              <a:gd name="connsiteY9" fmla="*/ 2674041 h 3406460"/>
              <a:gd name="connsiteX10" fmla="*/ 1315530 w 7450687"/>
              <a:gd name="connsiteY10" fmla="*/ 2657363 h 3406460"/>
              <a:gd name="connsiteX11" fmla="*/ 1234919 w 7450687"/>
              <a:gd name="connsiteY11" fmla="*/ 2590651 h 3406460"/>
              <a:gd name="connsiteX12" fmla="*/ 904138 w 7450687"/>
              <a:gd name="connsiteY12" fmla="*/ 2485024 h 3406460"/>
              <a:gd name="connsiteX13" fmla="*/ 1315530 w 7450687"/>
              <a:gd name="connsiteY13" fmla="*/ 2307126 h 3406460"/>
              <a:gd name="connsiteX14" fmla="*/ 851326 w 7450687"/>
              <a:gd name="connsiteY14" fmla="*/ 2065294 h 3406460"/>
              <a:gd name="connsiteX15" fmla="*/ 615053 w 7450687"/>
              <a:gd name="connsiteY15" fmla="*/ 2006921 h 3406460"/>
              <a:gd name="connsiteX16" fmla="*/ 1393361 w 7450687"/>
              <a:gd name="connsiteY16" fmla="*/ 1703937 h 3406460"/>
              <a:gd name="connsiteX17" fmla="*/ 131391 w 7450687"/>
              <a:gd name="connsiteY17" fmla="*/ 1553835 h 3406460"/>
              <a:gd name="connsiteX18" fmla="*/ 234239 w 7450687"/>
              <a:gd name="connsiteY18" fmla="*/ 1492682 h 3406460"/>
              <a:gd name="connsiteX19" fmla="*/ 1018105 w 7450687"/>
              <a:gd name="connsiteY19" fmla="*/ 1509360 h 3406460"/>
              <a:gd name="connsiteX20" fmla="*/ 1148750 w 7450687"/>
              <a:gd name="connsiteY20" fmla="*/ 1462106 h 3406460"/>
              <a:gd name="connsiteX21" fmla="*/ 1018105 w 7450687"/>
              <a:gd name="connsiteY21" fmla="*/ 1387055 h 3406460"/>
              <a:gd name="connsiteX22" fmla="*/ 509426 w 7450687"/>
              <a:gd name="connsiteY22" fmla="*/ 1331461 h 3406460"/>
              <a:gd name="connsiteX23" fmla="*/ 376002 w 7450687"/>
              <a:gd name="connsiteY23" fmla="*/ 1206376 h 3406460"/>
              <a:gd name="connsiteX24" fmla="*/ 150849 w 7450687"/>
              <a:gd name="connsiteY24" fmla="*/ 1061833 h 3406460"/>
              <a:gd name="connsiteX25" fmla="*/ 306510 w 7450687"/>
              <a:gd name="connsiteY25" fmla="*/ 942308 h 3406460"/>
              <a:gd name="connsiteX26" fmla="*/ 53560 w 7450687"/>
              <a:gd name="connsiteY26" fmla="*/ 764409 h 3406460"/>
              <a:gd name="connsiteX27" fmla="*/ 125832 w 7450687"/>
              <a:gd name="connsiteY27" fmla="*/ 530917 h 3406460"/>
              <a:gd name="connsiteX28" fmla="*/ 551121 w 7450687"/>
              <a:gd name="connsiteY28" fmla="*/ 475324 h 3406460"/>
              <a:gd name="connsiteX29" fmla="*/ 1120952 w 7450687"/>
              <a:gd name="connsiteY29" fmla="*/ 394713 h 3406460"/>
              <a:gd name="connsiteX30" fmla="*/ 1693564 w 7450687"/>
              <a:gd name="connsiteY30" fmla="*/ 325221 h 3406460"/>
              <a:gd name="connsiteX31" fmla="*/ 2266175 w 7450687"/>
              <a:gd name="connsiteY31" fmla="*/ 325221 h 3406460"/>
              <a:gd name="connsiteX32" fmla="*/ 2430177 w 7450687"/>
              <a:gd name="connsiteY32" fmla="*/ 330781 h 3406460"/>
              <a:gd name="connsiteX33" fmla="*/ 2432956 w 7450687"/>
              <a:gd name="connsiteY33" fmla="*/ 330781 h 3406460"/>
              <a:gd name="connsiteX34" fmla="*/ 3144551 w 7450687"/>
              <a:gd name="connsiteY34" fmla="*/ 355798 h 3406460"/>
              <a:gd name="connsiteX35" fmla="*/ 3408619 w 7450687"/>
              <a:gd name="connsiteY35" fmla="*/ 358577 h 3406460"/>
              <a:gd name="connsiteX36" fmla="*/ 3981231 w 7450687"/>
              <a:gd name="connsiteY36" fmla="*/ 361357 h 3406460"/>
              <a:gd name="connsiteX37" fmla="*/ 4551063 w 7450687"/>
              <a:gd name="connsiteY37" fmla="*/ 350238 h 3406460"/>
              <a:gd name="connsiteX38" fmla="*/ 5129233 w 7450687"/>
              <a:gd name="connsiteY38" fmla="*/ 316882 h 3406460"/>
              <a:gd name="connsiteX39" fmla="*/ 5699065 w 7450687"/>
              <a:gd name="connsiteY39" fmla="*/ 272407 h 3406460"/>
              <a:gd name="connsiteX40" fmla="*/ 6063202 w 7450687"/>
              <a:gd name="connsiteY40" fmla="*/ 172339 h 3406460"/>
              <a:gd name="connsiteX41" fmla="*/ 6457914 w 7450687"/>
              <a:gd name="connsiteY41" fmla="*/ 0 h 34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985EEC4C-0309-4998-B570-F7DE7BEC347D}"/>
              </a:ext>
            </a:extLst>
          </p:cNvPr>
          <p:cNvSpPr>
            <a:spLocks noGrp="1"/>
          </p:cNvSpPr>
          <p:nvPr>
            <p:ph type="ctrTitle"/>
          </p:nvPr>
        </p:nvSpPr>
        <p:spPr>
          <a:xfrm>
            <a:off x="6438986" y="3547277"/>
            <a:ext cx="4452181" cy="1341624"/>
          </a:xfrm>
        </p:spPr>
        <p:txBody>
          <a:bodyPr anchor="b">
            <a:normAutofit/>
          </a:bodyPr>
          <a:lstStyle/>
          <a:p>
            <a:r>
              <a:rPr lang="de-DE" sz="4000" dirty="0"/>
              <a:t>Trigonometrie</a:t>
            </a:r>
          </a:p>
        </p:txBody>
      </p:sp>
      <p:sp>
        <p:nvSpPr>
          <p:cNvPr id="3" name="Untertitel 2">
            <a:extLst>
              <a:ext uri="{FF2B5EF4-FFF2-40B4-BE49-F238E27FC236}">
                <a16:creationId xmlns:a16="http://schemas.microsoft.com/office/drawing/2014/main" id="{92DEE95E-8788-4B42-82DF-783A68ED4847}"/>
              </a:ext>
            </a:extLst>
          </p:cNvPr>
          <p:cNvSpPr>
            <a:spLocks noGrp="1"/>
          </p:cNvSpPr>
          <p:nvPr>
            <p:ph type="subTitle" idx="1"/>
          </p:nvPr>
        </p:nvSpPr>
        <p:spPr>
          <a:xfrm>
            <a:off x="6565110" y="4945656"/>
            <a:ext cx="3957144" cy="646785"/>
          </a:xfrm>
        </p:spPr>
        <p:txBody>
          <a:bodyPr>
            <a:normAutofit/>
          </a:bodyPr>
          <a:lstStyle/>
          <a:p>
            <a:endParaRPr lang="de-DE" sz="2000" dirty="0"/>
          </a:p>
        </p:txBody>
      </p:sp>
    </p:spTree>
    <p:extLst>
      <p:ext uri="{BB962C8B-B14F-4D97-AF65-F5344CB8AC3E}">
        <p14:creationId xmlns:p14="http://schemas.microsoft.com/office/powerpoint/2010/main" val="2695243457"/>
      </p:ext>
    </p:extLst>
  </p:cSld>
  <p:clrMapOvr>
    <a:masterClrMapping/>
  </p:clrMapOvr>
  <mc:AlternateContent xmlns:mc="http://schemas.openxmlformats.org/markup-compatibility/2006">
    <mc:Choice xmlns:p14="http://schemas.microsoft.com/office/powerpoint/2010/main" Requires="p14">
      <p:transition p14:dur="250" advClick="0" advTm="5000">
        <p:fade/>
      </p:transition>
    </mc:Choice>
    <mc:Fallback>
      <p:transition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htwinkliges Dreieck 43">
            <a:extLst>
              <a:ext uri="{FF2B5EF4-FFF2-40B4-BE49-F238E27FC236}">
                <a16:creationId xmlns:a16="http://schemas.microsoft.com/office/drawing/2014/main" id="{EBE56088-2D10-4C00-943F-6CE86AC1522D}"/>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FBFE1748-93F0-4776-9BCE-B375D6EF2097}"/>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941D9B18-C7D7-4C45-A9D2-D66BC7764076}"/>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6" name="Textfeld 45">
                <a:extLst>
                  <a:ext uri="{FF2B5EF4-FFF2-40B4-BE49-F238E27FC236}">
                    <a16:creationId xmlns:a16="http://schemas.microsoft.com/office/drawing/2014/main" id="{941D9B18-C7D7-4C45-A9D2-D66BC7764076}"/>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82F7F639-0144-4DF1-8001-96676152DF3F}"/>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7" name="Textfeld 46">
                <a:extLst>
                  <a:ext uri="{FF2B5EF4-FFF2-40B4-BE49-F238E27FC236}">
                    <a16:creationId xmlns:a16="http://schemas.microsoft.com/office/drawing/2014/main" id="{82F7F639-0144-4DF1-8001-96676152DF3F}"/>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CD26F6CF-D1DC-41BB-9922-AD089E744C5F}"/>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8" name="Textfeld 47">
                <a:extLst>
                  <a:ext uri="{FF2B5EF4-FFF2-40B4-BE49-F238E27FC236}">
                    <a16:creationId xmlns:a16="http://schemas.microsoft.com/office/drawing/2014/main" id="{CD26F6CF-D1DC-41BB-9922-AD089E744C5F}"/>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576C80EA-1333-4017-92E7-AC5B25A19DA2}"/>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49" name="Textfeld 48">
                <a:extLst>
                  <a:ext uri="{FF2B5EF4-FFF2-40B4-BE49-F238E27FC236}">
                    <a16:creationId xmlns:a16="http://schemas.microsoft.com/office/drawing/2014/main" id="{576C80EA-1333-4017-92E7-AC5B25A19DA2}"/>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A7B2AF7F-2C21-408C-A9B6-232CC76600DB}"/>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0" name="Textfeld 49">
                <a:extLst>
                  <a:ext uri="{FF2B5EF4-FFF2-40B4-BE49-F238E27FC236}">
                    <a16:creationId xmlns:a16="http://schemas.microsoft.com/office/drawing/2014/main" id="{A7B2AF7F-2C21-408C-A9B6-232CC76600DB}"/>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AF963FAF-CE34-44A9-89C7-24978C6EF070}"/>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1" name="Textfeld 50">
                <a:extLst>
                  <a:ext uri="{FF2B5EF4-FFF2-40B4-BE49-F238E27FC236}">
                    <a16:creationId xmlns:a16="http://schemas.microsoft.com/office/drawing/2014/main" id="{AF963FAF-CE34-44A9-89C7-24978C6EF070}"/>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73DCA63E-39C9-4308-AF6E-08AD1F60565B}"/>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52" name="Textfeld 51">
                <a:extLst>
                  <a:ext uri="{FF2B5EF4-FFF2-40B4-BE49-F238E27FC236}">
                    <a16:creationId xmlns:a16="http://schemas.microsoft.com/office/drawing/2014/main" id="{73DCA63E-39C9-4308-AF6E-08AD1F60565B}"/>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89BA5DEE-749E-4502-8704-73769ADAE236}"/>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3" name="Textfeld 52">
                <a:extLst>
                  <a:ext uri="{FF2B5EF4-FFF2-40B4-BE49-F238E27FC236}">
                    <a16:creationId xmlns:a16="http://schemas.microsoft.com/office/drawing/2014/main" id="{89BA5DEE-749E-4502-8704-73769ADAE236}"/>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9"/>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56B9149B-A9B2-4F90-B559-2A68E40EFB98}"/>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4" name="Textfeld 53">
                <a:extLst>
                  <a:ext uri="{FF2B5EF4-FFF2-40B4-BE49-F238E27FC236}">
                    <a16:creationId xmlns:a16="http://schemas.microsoft.com/office/drawing/2014/main" id="{56B9149B-A9B2-4F90-B559-2A68E40EFB98}"/>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0"/>
                <a:stretch>
                  <a:fillRect b="-16393"/>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50A89AF5-20D6-4451-B73C-29C5B3D4146F}"/>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322518B8-3ABB-4BDF-86CD-126120AF493A}"/>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2</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Wie heißt die markierte Seite bezüglich des Winkels </a:t>
                </a:r>
                <a14:m>
                  <m:oMath xmlns:m="http://schemas.openxmlformats.org/officeDocument/2006/math">
                    <m:r>
                      <a:rPr lang="de-DE" i="1" smtClean="0">
                        <a:latin typeface="Cambria Math" panose="02040503050406030204" pitchFamily="18" charset="0"/>
                        <a:ea typeface="Cambria Math" panose="02040503050406030204" pitchFamily="18" charset="0"/>
                      </a:rPr>
                      <m:t>𝛾</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11"/>
                <a:stretch>
                  <a:fillRect l="-2469" t="-1464" r="-2593"/>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10</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Gegenkathete</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Hypotenuse</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Höhe</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Ankathete</a:t>
            </a:r>
          </a:p>
        </p:txBody>
      </p:sp>
      <p:cxnSp>
        <p:nvCxnSpPr>
          <p:cNvPr id="8" name="Gerader Verbinder 7">
            <a:extLst>
              <a:ext uri="{FF2B5EF4-FFF2-40B4-BE49-F238E27FC236}">
                <a16:creationId xmlns:a16="http://schemas.microsoft.com/office/drawing/2014/main" id="{9BDD7F84-B48B-4111-A6F0-A1E4C645A764}"/>
              </a:ext>
            </a:extLst>
          </p:cNvPr>
          <p:cNvCxnSpPr>
            <a:cxnSpLocks/>
          </p:cNvCxnSpPr>
          <p:nvPr/>
        </p:nvCxnSpPr>
        <p:spPr>
          <a:xfrm>
            <a:off x="5317351" y="2399259"/>
            <a:ext cx="0" cy="2581835"/>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28" name="Textfeld 27">
            <a:extLst>
              <a:ext uri="{FF2B5EF4-FFF2-40B4-BE49-F238E27FC236}">
                <a16:creationId xmlns:a16="http://schemas.microsoft.com/office/drawing/2014/main" id="{3897D896-CCEB-42B4-9F51-D927B7913A1F}"/>
              </a:ext>
            </a:extLst>
          </p:cNvPr>
          <p:cNvSpPr txBox="1"/>
          <p:nvPr/>
        </p:nvSpPr>
        <p:spPr>
          <a:xfrm>
            <a:off x="10443392" y="3150017"/>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4136366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winkliges Dreieck 30">
            <a:extLst>
              <a:ext uri="{FF2B5EF4-FFF2-40B4-BE49-F238E27FC236}">
                <a16:creationId xmlns:a16="http://schemas.microsoft.com/office/drawing/2014/main" id="{DB5C7B18-4E46-4E80-81BF-5A24CF94FB5E}"/>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Bogen 31">
            <a:extLst>
              <a:ext uri="{FF2B5EF4-FFF2-40B4-BE49-F238E27FC236}">
                <a16:creationId xmlns:a16="http://schemas.microsoft.com/office/drawing/2014/main" id="{2806B9AC-EAA2-41A5-89F7-60FE5ED93B8D}"/>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BEF17B77-18B9-4566-91C6-1781F20008EF}"/>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3" name="Textfeld 32">
                <a:extLst>
                  <a:ext uri="{FF2B5EF4-FFF2-40B4-BE49-F238E27FC236}">
                    <a16:creationId xmlns:a16="http://schemas.microsoft.com/office/drawing/2014/main" id="{BEF17B77-18B9-4566-91C6-1781F20008EF}"/>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65AE087C-D25E-4D0F-9453-DC13E84AAE1A}"/>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4" name="Textfeld 33">
                <a:extLst>
                  <a:ext uri="{FF2B5EF4-FFF2-40B4-BE49-F238E27FC236}">
                    <a16:creationId xmlns:a16="http://schemas.microsoft.com/office/drawing/2014/main" id="{65AE087C-D25E-4D0F-9453-DC13E84AAE1A}"/>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17738FFD-E3CF-4827-9A87-CFD2617D20C7}"/>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5" name="Textfeld 34">
                <a:extLst>
                  <a:ext uri="{FF2B5EF4-FFF2-40B4-BE49-F238E27FC236}">
                    <a16:creationId xmlns:a16="http://schemas.microsoft.com/office/drawing/2014/main" id="{17738FFD-E3CF-4827-9A87-CFD2617D20C7}"/>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7A447F3C-6191-49FF-8118-C676A1B74ED0}"/>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6" name="Textfeld 35">
                <a:extLst>
                  <a:ext uri="{FF2B5EF4-FFF2-40B4-BE49-F238E27FC236}">
                    <a16:creationId xmlns:a16="http://schemas.microsoft.com/office/drawing/2014/main" id="{7A447F3C-6191-49FF-8118-C676A1B74ED0}"/>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4A8973BB-7913-4568-B56C-185A96BB60D9}"/>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7" name="Textfeld 36">
                <a:extLst>
                  <a:ext uri="{FF2B5EF4-FFF2-40B4-BE49-F238E27FC236}">
                    <a16:creationId xmlns:a16="http://schemas.microsoft.com/office/drawing/2014/main" id="{4A8973BB-7913-4568-B56C-185A96BB60D9}"/>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8C381B4B-9F09-4681-AEA5-82935406F953}"/>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8" name="Textfeld 37">
                <a:extLst>
                  <a:ext uri="{FF2B5EF4-FFF2-40B4-BE49-F238E27FC236}">
                    <a16:creationId xmlns:a16="http://schemas.microsoft.com/office/drawing/2014/main" id="{8C381B4B-9F09-4681-AEA5-82935406F953}"/>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32913A91-1797-4B3F-9AE1-2880F9133796}"/>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9" name="Textfeld 38">
                <a:extLst>
                  <a:ext uri="{FF2B5EF4-FFF2-40B4-BE49-F238E27FC236}">
                    <a16:creationId xmlns:a16="http://schemas.microsoft.com/office/drawing/2014/main" id="{32913A91-1797-4B3F-9AE1-2880F9133796}"/>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93A3E6EE-E3DC-4869-BC14-C66B52A1BB4A}"/>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0" name="Textfeld 39">
                <a:extLst>
                  <a:ext uri="{FF2B5EF4-FFF2-40B4-BE49-F238E27FC236}">
                    <a16:creationId xmlns:a16="http://schemas.microsoft.com/office/drawing/2014/main" id="{93A3E6EE-E3DC-4869-BC14-C66B52A1BB4A}"/>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9"/>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7F5A1157-7FCA-4DCA-BB5A-034A83CA9C6C}"/>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1" name="Textfeld 40">
                <a:extLst>
                  <a:ext uri="{FF2B5EF4-FFF2-40B4-BE49-F238E27FC236}">
                    <a16:creationId xmlns:a16="http://schemas.microsoft.com/office/drawing/2014/main" id="{7F5A1157-7FCA-4DCA-BB5A-034A83CA9C6C}"/>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0"/>
                <a:stretch>
                  <a:fillRect b="-16393"/>
                </a:stretch>
              </a:blipFill>
            </p:spPr>
            <p:txBody>
              <a:bodyPr/>
              <a:lstStyle/>
              <a:p>
                <a:r>
                  <a:rPr lang="de-DE">
                    <a:noFill/>
                  </a:rPr>
                  <a:t> </a:t>
                </a:r>
              </a:p>
            </p:txBody>
          </p:sp>
        </mc:Fallback>
      </mc:AlternateContent>
      <p:sp>
        <p:nvSpPr>
          <p:cNvPr id="42" name="Bogen 41">
            <a:extLst>
              <a:ext uri="{FF2B5EF4-FFF2-40B4-BE49-F238E27FC236}">
                <a16:creationId xmlns:a16="http://schemas.microsoft.com/office/drawing/2014/main" id="{9C02C5E4-F6D1-4B18-8FAE-95C10FF8CC38}"/>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3" name="Bogen 42">
            <a:extLst>
              <a:ext uri="{FF2B5EF4-FFF2-40B4-BE49-F238E27FC236}">
                <a16:creationId xmlns:a16="http://schemas.microsoft.com/office/drawing/2014/main" id="{C8980677-FC13-4164-9951-5EB9765FE8FB}"/>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3</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Wie heißt die markierte Seite bezüglich des Winkels </a:t>
                </a:r>
                <a14:m>
                  <m:oMath xmlns:m="http://schemas.openxmlformats.org/officeDocument/2006/math">
                    <m:r>
                      <a:rPr lang="de-DE" i="1" smtClean="0">
                        <a:latin typeface="Cambria Math" panose="02040503050406030204" pitchFamily="18" charset="0"/>
                        <a:ea typeface="Cambria Math" panose="02040503050406030204" pitchFamily="18" charset="0"/>
                      </a:rPr>
                      <m:t>𝛼</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11"/>
                <a:stretch>
                  <a:fillRect l="-2469" t="-1464" r="-2593"/>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11</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Gegenkathete</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Hypotenuse</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Höhe</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Ankathete</a:t>
            </a:r>
          </a:p>
        </p:txBody>
      </p:sp>
      <p:cxnSp>
        <p:nvCxnSpPr>
          <p:cNvPr id="8" name="Gerader Verbinder 7">
            <a:extLst>
              <a:ext uri="{FF2B5EF4-FFF2-40B4-BE49-F238E27FC236}">
                <a16:creationId xmlns:a16="http://schemas.microsoft.com/office/drawing/2014/main" id="{9BDD7F84-B48B-4111-A6F0-A1E4C645A764}"/>
              </a:ext>
            </a:extLst>
          </p:cNvPr>
          <p:cNvCxnSpPr>
            <a:cxnSpLocks/>
          </p:cNvCxnSpPr>
          <p:nvPr/>
        </p:nvCxnSpPr>
        <p:spPr>
          <a:xfrm>
            <a:off x="5317351" y="2399259"/>
            <a:ext cx="0" cy="2581835"/>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28" name="Textfeld 27">
            <a:extLst>
              <a:ext uri="{FF2B5EF4-FFF2-40B4-BE49-F238E27FC236}">
                <a16:creationId xmlns:a16="http://schemas.microsoft.com/office/drawing/2014/main" id="{3897D896-CCEB-42B4-9F51-D927B7913A1F}"/>
              </a:ext>
            </a:extLst>
          </p:cNvPr>
          <p:cNvSpPr txBox="1"/>
          <p:nvPr/>
        </p:nvSpPr>
        <p:spPr>
          <a:xfrm>
            <a:off x="7893650" y="3117891"/>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294483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winkliges Dreieck 30">
            <a:extLst>
              <a:ext uri="{FF2B5EF4-FFF2-40B4-BE49-F238E27FC236}">
                <a16:creationId xmlns:a16="http://schemas.microsoft.com/office/drawing/2014/main" id="{93F03A02-94A8-4790-86D9-94D1907C2A95}"/>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Bogen 31">
            <a:extLst>
              <a:ext uri="{FF2B5EF4-FFF2-40B4-BE49-F238E27FC236}">
                <a16:creationId xmlns:a16="http://schemas.microsoft.com/office/drawing/2014/main" id="{36E9DCF8-30EB-45F0-B9CF-15F0EB3AE624}"/>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41E41C5A-C52B-4F64-B641-5D972F44981E}"/>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3" name="Textfeld 32">
                <a:extLst>
                  <a:ext uri="{FF2B5EF4-FFF2-40B4-BE49-F238E27FC236}">
                    <a16:creationId xmlns:a16="http://schemas.microsoft.com/office/drawing/2014/main" id="{41E41C5A-C52B-4F64-B641-5D972F44981E}"/>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E5E00608-EBF3-4A33-8740-624B0F25C345}"/>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4" name="Textfeld 33">
                <a:extLst>
                  <a:ext uri="{FF2B5EF4-FFF2-40B4-BE49-F238E27FC236}">
                    <a16:creationId xmlns:a16="http://schemas.microsoft.com/office/drawing/2014/main" id="{E5E00608-EBF3-4A33-8740-624B0F25C345}"/>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C3FB14EA-73F3-40A9-956E-E1F6B048A6B1}"/>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5" name="Textfeld 34">
                <a:extLst>
                  <a:ext uri="{FF2B5EF4-FFF2-40B4-BE49-F238E27FC236}">
                    <a16:creationId xmlns:a16="http://schemas.microsoft.com/office/drawing/2014/main" id="{C3FB14EA-73F3-40A9-956E-E1F6B048A6B1}"/>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FE4B8005-BEFB-4798-B7FC-10DED5F47B56}"/>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6" name="Textfeld 35">
                <a:extLst>
                  <a:ext uri="{FF2B5EF4-FFF2-40B4-BE49-F238E27FC236}">
                    <a16:creationId xmlns:a16="http://schemas.microsoft.com/office/drawing/2014/main" id="{FE4B8005-BEFB-4798-B7FC-10DED5F47B56}"/>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CEED9D9C-CCD6-4EC7-A748-E0809653E46E}"/>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7" name="Textfeld 36">
                <a:extLst>
                  <a:ext uri="{FF2B5EF4-FFF2-40B4-BE49-F238E27FC236}">
                    <a16:creationId xmlns:a16="http://schemas.microsoft.com/office/drawing/2014/main" id="{CEED9D9C-CCD6-4EC7-A748-E0809653E46E}"/>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9F999E81-08EC-4279-880E-8033C48B1B64}"/>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8" name="Textfeld 37">
                <a:extLst>
                  <a:ext uri="{FF2B5EF4-FFF2-40B4-BE49-F238E27FC236}">
                    <a16:creationId xmlns:a16="http://schemas.microsoft.com/office/drawing/2014/main" id="{9F999E81-08EC-4279-880E-8033C48B1B64}"/>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D9F435D4-2128-4FD5-B7C3-1D7C985856A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9" name="Textfeld 38">
                <a:extLst>
                  <a:ext uri="{FF2B5EF4-FFF2-40B4-BE49-F238E27FC236}">
                    <a16:creationId xmlns:a16="http://schemas.microsoft.com/office/drawing/2014/main" id="{D9F435D4-2128-4FD5-B7C3-1D7C985856A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5739FA2D-C7E9-47F3-94D1-350A1A83AA19}"/>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0" name="Textfeld 39">
                <a:extLst>
                  <a:ext uri="{FF2B5EF4-FFF2-40B4-BE49-F238E27FC236}">
                    <a16:creationId xmlns:a16="http://schemas.microsoft.com/office/drawing/2014/main" id="{5739FA2D-C7E9-47F3-94D1-350A1A83AA19}"/>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9"/>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6C9EA2A2-F477-4531-BFC4-99A1FDEE48B2}"/>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1" name="Textfeld 40">
                <a:extLst>
                  <a:ext uri="{FF2B5EF4-FFF2-40B4-BE49-F238E27FC236}">
                    <a16:creationId xmlns:a16="http://schemas.microsoft.com/office/drawing/2014/main" id="{6C9EA2A2-F477-4531-BFC4-99A1FDEE48B2}"/>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0"/>
                <a:stretch>
                  <a:fillRect b="-16393"/>
                </a:stretch>
              </a:blipFill>
            </p:spPr>
            <p:txBody>
              <a:bodyPr/>
              <a:lstStyle/>
              <a:p>
                <a:r>
                  <a:rPr lang="de-DE">
                    <a:noFill/>
                  </a:rPr>
                  <a:t> </a:t>
                </a:r>
              </a:p>
            </p:txBody>
          </p:sp>
        </mc:Fallback>
      </mc:AlternateContent>
      <p:sp>
        <p:nvSpPr>
          <p:cNvPr id="42" name="Bogen 41">
            <a:extLst>
              <a:ext uri="{FF2B5EF4-FFF2-40B4-BE49-F238E27FC236}">
                <a16:creationId xmlns:a16="http://schemas.microsoft.com/office/drawing/2014/main" id="{E844E0DB-36EE-4903-B35B-0668B1591AB3}"/>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3" name="Bogen 42">
            <a:extLst>
              <a:ext uri="{FF2B5EF4-FFF2-40B4-BE49-F238E27FC236}">
                <a16:creationId xmlns:a16="http://schemas.microsoft.com/office/drawing/2014/main" id="{3524BE71-99CD-45F0-8A72-418D0BF0F1E6}"/>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4</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Wie heißt die markierte Seite bezüglich des Winkels </a:t>
                </a:r>
                <a14:m>
                  <m:oMath xmlns:m="http://schemas.openxmlformats.org/officeDocument/2006/math">
                    <m:r>
                      <a:rPr lang="de-DE" i="1" smtClean="0">
                        <a:latin typeface="Cambria Math" panose="02040503050406030204" pitchFamily="18" charset="0"/>
                        <a:ea typeface="Cambria Math" panose="02040503050406030204" pitchFamily="18" charset="0"/>
                      </a:rPr>
                      <m:t>𝛼</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11"/>
                <a:stretch>
                  <a:fillRect l="-2469" t="-1464" r="-2593"/>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12</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Gegenkathete</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Hypotenuse</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Höhe</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Ankathete</a:t>
            </a:r>
          </a:p>
        </p:txBody>
      </p:sp>
      <p:cxnSp>
        <p:nvCxnSpPr>
          <p:cNvPr id="8" name="Gerader Verbinder 7">
            <a:extLst>
              <a:ext uri="{FF2B5EF4-FFF2-40B4-BE49-F238E27FC236}">
                <a16:creationId xmlns:a16="http://schemas.microsoft.com/office/drawing/2014/main" id="{9BDD7F84-B48B-4111-A6F0-A1E4C645A764}"/>
              </a:ext>
            </a:extLst>
          </p:cNvPr>
          <p:cNvCxnSpPr>
            <a:cxnSpLocks/>
          </p:cNvCxnSpPr>
          <p:nvPr/>
        </p:nvCxnSpPr>
        <p:spPr>
          <a:xfrm flipH="1">
            <a:off x="1298601" y="2399259"/>
            <a:ext cx="4018750" cy="2572310"/>
          </a:xfrm>
          <a:prstGeom prst="line">
            <a:avLst/>
          </a:prstGeom>
          <a:ln w="38100">
            <a:solidFill>
              <a:srgbClr val="92D050"/>
            </a:solidFill>
          </a:ln>
        </p:spPr>
        <p:style>
          <a:lnRef idx="3">
            <a:schemeClr val="accent6"/>
          </a:lnRef>
          <a:fillRef idx="0">
            <a:schemeClr val="accent6"/>
          </a:fillRef>
          <a:effectRef idx="2">
            <a:schemeClr val="accent6"/>
          </a:effectRef>
          <a:fontRef idx="minor">
            <a:schemeClr val="tx1"/>
          </a:fontRef>
        </p:style>
      </p:cxnSp>
      <p:sp>
        <p:nvSpPr>
          <p:cNvPr id="28" name="Textfeld 27">
            <a:extLst>
              <a:ext uri="{FF2B5EF4-FFF2-40B4-BE49-F238E27FC236}">
                <a16:creationId xmlns:a16="http://schemas.microsoft.com/office/drawing/2014/main" id="{3897D896-CCEB-42B4-9F51-D927B7913A1F}"/>
              </a:ext>
            </a:extLst>
          </p:cNvPr>
          <p:cNvSpPr txBox="1"/>
          <p:nvPr/>
        </p:nvSpPr>
        <p:spPr>
          <a:xfrm>
            <a:off x="7869554" y="444554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2288710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250"/>
                                        <p:tgtEl>
                                          <p:spTgt spid="28"/>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5</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normAutofit/>
              </a:bodyPr>
              <a:lstStyle/>
              <a:p>
                <a:pPr marL="0" indent="0">
                  <a:buNone/>
                </a:pPr>
                <a:r>
                  <a:rPr lang="de-DE" dirty="0"/>
                  <a:t>Wie lautet die Formel für den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cos</m:t>
                    </m:r>
                    <m:r>
                      <a:rPr lang="de-DE" b="0" i="0"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a14:m>
                <a:r>
                  <a:rPr lang="de-DE" dirty="0"/>
                  <a:t> ?</a:t>
                </a:r>
              </a:p>
              <a:p>
                <a:pPr marL="0" indent="0">
                  <a:buNone/>
                </a:pPr>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13</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𝐺𝑒𝑔𝑒𝑛𝑘𝑎𝑡h𝑒𝑡𝑒</m:t>
                          </m:r>
                        </m:num>
                        <m:den>
                          <m:r>
                            <a:rPr lang="de-DE" sz="1400" b="0" i="1" smtClean="0">
                              <a:latin typeface="Cambria Math" panose="02040503050406030204" pitchFamily="18" charset="0"/>
                            </a:rPr>
                            <m:t>𝐻𝑦𝑝𝑜𝑡h𝑒𝑛𝑢𝑠𝑒</m:t>
                          </m:r>
                        </m:den>
                      </m:f>
                    </m:oMath>
                  </m:oMathPara>
                </a14:m>
                <a:endParaRPr lang="de-DE" sz="1400"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l="-1402"/>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𝐻𝑦𝑝𝑜𝑡𝑒𝑛𝑢𝑠𝑒</m:t>
                          </m:r>
                          <m:r>
                            <a:rPr lang="de-DE" sz="1400" b="0" i="1" smtClean="0">
                              <a:latin typeface="Cambria Math" panose="02040503050406030204" pitchFamily="18" charset="0"/>
                            </a:rPr>
                            <m:t> </m:t>
                          </m:r>
                        </m:num>
                        <m:den>
                          <m:r>
                            <a:rPr lang="de-DE" sz="1400" b="0" i="1" smtClean="0">
                              <a:latin typeface="Cambria Math" panose="02040503050406030204" pitchFamily="18" charset="0"/>
                            </a:rPr>
                            <m:t>𝐴𝑛𝑘𝑎𝑡h𝑒𝑡𝑒</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𝐻𝑦𝑝𝑜𝑡𝑒𝑛𝑢𝑠𝑒</m:t>
                          </m:r>
                          <m:r>
                            <a:rPr lang="de-DE" sz="1400" b="0" i="1" smtClean="0">
                              <a:latin typeface="Cambria Math" panose="02040503050406030204" pitchFamily="18" charset="0"/>
                            </a:rPr>
                            <m:t> </m:t>
                          </m:r>
                        </m:num>
                        <m:den>
                          <m:r>
                            <a:rPr lang="de-DE" sz="1400" b="0" i="1" smtClean="0">
                              <a:latin typeface="Cambria Math" panose="02040503050406030204" pitchFamily="18" charset="0"/>
                            </a:rPr>
                            <m:t>𝐺𝑒𝑔𝑒𝑛𝑘𝑎𝑡h𝑒𝑡𝑒</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l="-935"/>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𝐴𝑛𝑘𝑎𝑡h𝑒𝑡𝑒</m:t>
                          </m:r>
                        </m:num>
                        <m:den>
                          <m:r>
                            <a:rPr lang="de-DE" sz="1400" b="0" i="1" smtClean="0">
                              <a:latin typeface="Cambria Math" panose="02040503050406030204" pitchFamily="18" charset="0"/>
                            </a:rPr>
                            <m:t>𝐺𝑒𝑔𝑒𝑛𝑘𝑎𝑡h𝑒𝑡𝑒</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l="-922"/>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𝐺𝑒𝑔𝑒𝑛𝑘𝑎𝑡h𝑒𝑡𝑒</m:t>
                          </m:r>
                        </m:num>
                        <m:den>
                          <m:r>
                            <a:rPr lang="de-DE" sz="1400" b="0" i="1" smtClean="0">
                              <a:latin typeface="Cambria Math" panose="02040503050406030204" pitchFamily="18" charset="0"/>
                            </a:rPr>
                            <m:t>𝐴𝑛𝑘𝑎𝑡h𝑒𝑡𝑒</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l="-922"/>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𝐴𝑛𝑘𝑎𝑡h𝑒𝑡𝑒</m:t>
                          </m:r>
                        </m:num>
                        <m:den>
                          <m:r>
                            <a:rPr lang="de-DE" sz="1400" b="0" i="1" smtClean="0">
                              <a:latin typeface="Cambria Math" panose="02040503050406030204" pitchFamily="18" charset="0"/>
                            </a:rPr>
                            <m:t>𝐻𝑦𝑝𝑜𝑡𝑒𝑛𝑢𝑠𝑒</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31" name="Textfeld 30">
            <a:extLst>
              <a:ext uri="{FF2B5EF4-FFF2-40B4-BE49-F238E27FC236}">
                <a16:creationId xmlns:a16="http://schemas.microsoft.com/office/drawing/2014/main" id="{17880BAB-D561-4362-AB74-5A0B0692711E}"/>
              </a:ext>
            </a:extLst>
          </p:cNvPr>
          <p:cNvSpPr txBox="1"/>
          <p:nvPr/>
        </p:nvSpPr>
        <p:spPr>
          <a:xfrm>
            <a:off x="8710905" y="443490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2" name="Pfeil: nach rechts 31">
            <a:hlinkClick r:id="" action="ppaction://hlinkshowjump?jump=nextslide"/>
            <a:extLst>
              <a:ext uri="{FF2B5EF4-FFF2-40B4-BE49-F238E27FC236}">
                <a16:creationId xmlns:a16="http://schemas.microsoft.com/office/drawing/2014/main" id="{E3C69277-CA22-48A0-979E-CB96A726B97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3" name="Rechtwinkliges Dreieck 32">
            <a:extLst>
              <a:ext uri="{FF2B5EF4-FFF2-40B4-BE49-F238E27FC236}">
                <a16:creationId xmlns:a16="http://schemas.microsoft.com/office/drawing/2014/main" id="{B332AE77-E526-4586-A616-77C22EBDBC56}"/>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4" name="Bogen 33">
            <a:extLst>
              <a:ext uri="{FF2B5EF4-FFF2-40B4-BE49-F238E27FC236}">
                <a16:creationId xmlns:a16="http://schemas.microsoft.com/office/drawing/2014/main" id="{36D81464-FE1F-42F8-880D-AAB988130B31}"/>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E34F5280-FA68-4791-AC62-2CA59D451186}"/>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5" name="Textfeld 34">
                <a:extLst>
                  <a:ext uri="{FF2B5EF4-FFF2-40B4-BE49-F238E27FC236}">
                    <a16:creationId xmlns:a16="http://schemas.microsoft.com/office/drawing/2014/main" id="{E34F5280-FA68-4791-AC62-2CA59D451186}"/>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D2FBF213-4656-4A3B-A08E-7F3C0442A04E}"/>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6" name="Textfeld 35">
                <a:extLst>
                  <a:ext uri="{FF2B5EF4-FFF2-40B4-BE49-F238E27FC236}">
                    <a16:creationId xmlns:a16="http://schemas.microsoft.com/office/drawing/2014/main" id="{D2FBF213-4656-4A3B-A08E-7F3C0442A04E}"/>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FA1C14A5-90B0-4E99-93B8-38155CFC3F85}"/>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7" name="Textfeld 36">
                <a:extLst>
                  <a:ext uri="{FF2B5EF4-FFF2-40B4-BE49-F238E27FC236}">
                    <a16:creationId xmlns:a16="http://schemas.microsoft.com/office/drawing/2014/main" id="{FA1C14A5-90B0-4E99-93B8-38155CFC3F85}"/>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894E7A32-7C1C-47B4-BD00-70AB6816E59A}"/>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8" name="Textfeld 37">
                <a:extLst>
                  <a:ext uri="{FF2B5EF4-FFF2-40B4-BE49-F238E27FC236}">
                    <a16:creationId xmlns:a16="http://schemas.microsoft.com/office/drawing/2014/main" id="{894E7A32-7C1C-47B4-BD00-70AB6816E59A}"/>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34A84BEC-19B3-4F71-B0E9-D3670BB14F3C}"/>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9" name="Textfeld 38">
                <a:extLst>
                  <a:ext uri="{FF2B5EF4-FFF2-40B4-BE49-F238E27FC236}">
                    <a16:creationId xmlns:a16="http://schemas.microsoft.com/office/drawing/2014/main" id="{34A84BEC-19B3-4F71-B0E9-D3670BB14F3C}"/>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4F7072C6-5B65-4ADE-B348-4423A8D003DC}"/>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40" name="Textfeld 39">
                <a:extLst>
                  <a:ext uri="{FF2B5EF4-FFF2-40B4-BE49-F238E27FC236}">
                    <a16:creationId xmlns:a16="http://schemas.microsoft.com/office/drawing/2014/main" id="{4F7072C6-5B65-4ADE-B348-4423A8D003DC}"/>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25C72A41-2A9A-4373-9AB7-D062345ACDB4}"/>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1" name="Textfeld 40">
                <a:extLst>
                  <a:ext uri="{FF2B5EF4-FFF2-40B4-BE49-F238E27FC236}">
                    <a16:creationId xmlns:a16="http://schemas.microsoft.com/office/drawing/2014/main" id="{25C72A41-2A9A-4373-9AB7-D062345ACDB4}"/>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00955507-EEA7-4B80-BF7F-2B80807591DE}"/>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2" name="Textfeld 41">
                <a:extLst>
                  <a:ext uri="{FF2B5EF4-FFF2-40B4-BE49-F238E27FC236}">
                    <a16:creationId xmlns:a16="http://schemas.microsoft.com/office/drawing/2014/main" id="{00955507-EEA7-4B80-BF7F-2B80807591DE}"/>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6"/>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568F82AF-F6A4-4994-9051-4BB2E89FD8FF}"/>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3" name="Textfeld 42">
                <a:extLst>
                  <a:ext uri="{FF2B5EF4-FFF2-40B4-BE49-F238E27FC236}">
                    <a16:creationId xmlns:a16="http://schemas.microsoft.com/office/drawing/2014/main" id="{568F82AF-F6A4-4994-9051-4BB2E89FD8FF}"/>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7"/>
                <a:stretch>
                  <a:fillRect b="-16393"/>
                </a:stretch>
              </a:blipFill>
            </p:spPr>
            <p:txBody>
              <a:bodyPr/>
              <a:lstStyle/>
              <a:p>
                <a:r>
                  <a:rPr lang="de-DE">
                    <a:noFill/>
                  </a:rPr>
                  <a:t> </a:t>
                </a:r>
              </a:p>
            </p:txBody>
          </p:sp>
        </mc:Fallback>
      </mc:AlternateContent>
      <p:sp>
        <p:nvSpPr>
          <p:cNvPr id="44" name="Bogen 43">
            <a:extLst>
              <a:ext uri="{FF2B5EF4-FFF2-40B4-BE49-F238E27FC236}">
                <a16:creationId xmlns:a16="http://schemas.microsoft.com/office/drawing/2014/main" id="{37D07920-0170-4D9F-B2D2-DAEDFD84C155}"/>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5" name="Bogen 44">
            <a:extLst>
              <a:ext uri="{FF2B5EF4-FFF2-40B4-BE49-F238E27FC236}">
                <a16:creationId xmlns:a16="http://schemas.microsoft.com/office/drawing/2014/main" id="{884D841E-698F-4D58-9FBC-D4D35A49531D}"/>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203451208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30"/>
                                        </p:tgtEl>
                                        <p:attrNameLst>
                                          <p:attrName>stroke.color</p:attrName>
                                        </p:attrNameLst>
                                      </p:cBhvr>
                                      <p:to>
                                        <a:srgbClr val="92D050"/>
                                      </p:to>
                                    </p:animClr>
                                    <p:set>
                                      <p:cBhvr>
                                        <p:cTn id="31" dur="250" fill="hold"/>
                                        <p:tgtEl>
                                          <p:spTgt spid="30"/>
                                        </p:tgtEl>
                                        <p:attrNameLst>
                                          <p:attrName>stroke.on</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250"/>
                                        <p:tgtEl>
                                          <p:spTgt spid="31"/>
                                        </p:tgtEl>
                                      </p:cBhvr>
                                    </p:animEffect>
                                  </p:childTnLst>
                                </p:cTn>
                              </p:par>
                            </p:childTnLst>
                          </p:cTn>
                        </p:par>
                        <p:par>
                          <p:cTn id="35" fill="hold">
                            <p:stCondLst>
                              <p:cond delay="250"/>
                            </p:stCondLst>
                            <p:childTnLst>
                              <p:par>
                                <p:cTn id="36" presetID="1"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31"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6</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sin</m:t>
                    </m:r>
                    <m:d>
                      <m:dPr>
                        <m:ctrlPr>
                          <a:rPr lang="de-DE" b="0" i="1" smtClean="0">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𝛾</m:t>
                        </m:r>
                      </m:e>
                    </m:d>
                    <m:r>
                      <a:rPr lang="de-DE" b="0" i="1" smtClean="0">
                        <a:latin typeface="Cambria Math" panose="02040503050406030204" pitchFamily="18" charset="0"/>
                        <a:ea typeface="Cambria Math" panose="02040503050406030204" pitchFamily="18" charset="0"/>
                      </a:rPr>
                      <m:t>=</m:t>
                    </m:r>
                  </m:oMath>
                </a14:m>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r="-246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14</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𝑎</m:t>
                          </m:r>
                        </m:den>
                      </m:f>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𝑐</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𝑐</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𝑏</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𝑎</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7AB7ED54-BB52-4442-BA54-561549C21AF5}"/>
              </a:ext>
            </a:extLst>
          </p:cNvPr>
          <p:cNvSpPr txBox="1"/>
          <p:nvPr/>
        </p:nvSpPr>
        <p:spPr>
          <a:xfrm>
            <a:off x="10341780" y="452886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1E4E520D-CC57-45E7-A048-614809FFA16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2" name="Rechtwinkliges Dreieck 31">
            <a:extLst>
              <a:ext uri="{FF2B5EF4-FFF2-40B4-BE49-F238E27FC236}">
                <a16:creationId xmlns:a16="http://schemas.microsoft.com/office/drawing/2014/main" id="{044DE80A-9AB3-4878-B086-98E2714EA093}"/>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Bogen 32">
            <a:extLst>
              <a:ext uri="{FF2B5EF4-FFF2-40B4-BE49-F238E27FC236}">
                <a16:creationId xmlns:a16="http://schemas.microsoft.com/office/drawing/2014/main" id="{E01023BB-65D3-465B-B445-03B99E574D56}"/>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826C760C-0D81-4D8F-AC3A-A167A6BDE852}"/>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4" name="Textfeld 33">
                <a:extLst>
                  <a:ext uri="{FF2B5EF4-FFF2-40B4-BE49-F238E27FC236}">
                    <a16:creationId xmlns:a16="http://schemas.microsoft.com/office/drawing/2014/main" id="{826C760C-0D81-4D8F-AC3A-A167A6BDE852}"/>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007E5672-AE17-4CA7-A44B-E2E281C5A579}"/>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5" name="Textfeld 34">
                <a:extLst>
                  <a:ext uri="{FF2B5EF4-FFF2-40B4-BE49-F238E27FC236}">
                    <a16:creationId xmlns:a16="http://schemas.microsoft.com/office/drawing/2014/main" id="{007E5672-AE17-4CA7-A44B-E2E281C5A579}"/>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85AEACE0-BDA5-48DB-B0E1-C14438538F69}"/>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6" name="Textfeld 35">
                <a:extLst>
                  <a:ext uri="{FF2B5EF4-FFF2-40B4-BE49-F238E27FC236}">
                    <a16:creationId xmlns:a16="http://schemas.microsoft.com/office/drawing/2014/main" id="{85AEACE0-BDA5-48DB-B0E1-C14438538F69}"/>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4D503D2C-5B99-45C5-AE44-9D174623A084}"/>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7" name="Textfeld 36">
                <a:extLst>
                  <a:ext uri="{FF2B5EF4-FFF2-40B4-BE49-F238E27FC236}">
                    <a16:creationId xmlns:a16="http://schemas.microsoft.com/office/drawing/2014/main" id="{4D503D2C-5B99-45C5-AE44-9D174623A084}"/>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BD2B9852-D2A5-4E36-B5E1-85204507D5CB}"/>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8" name="Textfeld 37">
                <a:extLst>
                  <a:ext uri="{FF2B5EF4-FFF2-40B4-BE49-F238E27FC236}">
                    <a16:creationId xmlns:a16="http://schemas.microsoft.com/office/drawing/2014/main" id="{BD2B9852-D2A5-4E36-B5E1-85204507D5CB}"/>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4497C1F5-03E4-4FC3-AB70-411AC78239FE}"/>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9" name="Textfeld 38">
                <a:extLst>
                  <a:ext uri="{FF2B5EF4-FFF2-40B4-BE49-F238E27FC236}">
                    <a16:creationId xmlns:a16="http://schemas.microsoft.com/office/drawing/2014/main" id="{4497C1F5-03E4-4FC3-AB70-411AC78239FE}"/>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CB7690A3-CC18-44D0-84F8-9830FEA5BD6A}"/>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0" name="Textfeld 39">
                <a:extLst>
                  <a:ext uri="{FF2B5EF4-FFF2-40B4-BE49-F238E27FC236}">
                    <a16:creationId xmlns:a16="http://schemas.microsoft.com/office/drawing/2014/main" id="{CB7690A3-CC18-44D0-84F8-9830FEA5BD6A}"/>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0B303B42-AB93-4B13-A110-5A6D88E4A14C}"/>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1" name="Textfeld 40">
                <a:extLst>
                  <a:ext uri="{FF2B5EF4-FFF2-40B4-BE49-F238E27FC236}">
                    <a16:creationId xmlns:a16="http://schemas.microsoft.com/office/drawing/2014/main" id="{0B303B42-AB93-4B13-A110-5A6D88E4A14C}"/>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6"/>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771698EE-28AE-44F4-B3CD-FA60603E08BC}"/>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2" name="Textfeld 41">
                <a:extLst>
                  <a:ext uri="{FF2B5EF4-FFF2-40B4-BE49-F238E27FC236}">
                    <a16:creationId xmlns:a16="http://schemas.microsoft.com/office/drawing/2014/main" id="{771698EE-28AE-44F4-B3CD-FA60603E08BC}"/>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7"/>
                <a:stretch>
                  <a:fillRect b="-16393"/>
                </a:stretch>
              </a:blipFill>
            </p:spPr>
            <p:txBody>
              <a:bodyPr/>
              <a:lstStyle/>
              <a:p>
                <a:r>
                  <a:rPr lang="de-DE">
                    <a:noFill/>
                  </a:rPr>
                  <a:t> </a:t>
                </a:r>
              </a:p>
            </p:txBody>
          </p:sp>
        </mc:Fallback>
      </mc:AlternateContent>
      <p:sp>
        <p:nvSpPr>
          <p:cNvPr id="43" name="Bogen 42">
            <a:extLst>
              <a:ext uri="{FF2B5EF4-FFF2-40B4-BE49-F238E27FC236}">
                <a16:creationId xmlns:a16="http://schemas.microsoft.com/office/drawing/2014/main" id="{40F36685-69CE-44B0-B2E2-CB1946328DA3}"/>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Bogen 43">
            <a:extLst>
              <a:ext uri="{FF2B5EF4-FFF2-40B4-BE49-F238E27FC236}">
                <a16:creationId xmlns:a16="http://schemas.microsoft.com/office/drawing/2014/main" id="{33CE880E-EE43-42C9-89FD-713F7124F8DD}"/>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365634317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92D050"/>
                                      </p:to>
                                    </p:animClr>
                                    <p:set>
                                      <p:cBhvr>
                                        <p:cTn id="19" dur="250" fill="hold"/>
                                        <p:tgtEl>
                                          <p:spTgt spid="27"/>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250"/>
                                        <p:tgtEl>
                                          <p:spTgt spid="28"/>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9"/>
                                        </p:tgtEl>
                                        <p:attrNameLst>
                                          <p:attrName>stroke.color</p:attrName>
                                        </p:attrNameLst>
                                      </p:cBhvr>
                                      <p:to>
                                        <a:srgbClr val="C00000"/>
                                      </p:to>
                                    </p:animClr>
                                    <p:set>
                                      <p:cBhvr>
                                        <p:cTn id="31"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30"/>
                                        </p:tgtEl>
                                        <p:attrNameLst>
                                          <p:attrName>stroke.color</p:attrName>
                                        </p:attrNameLst>
                                      </p:cBhvr>
                                      <p:to>
                                        <a:srgbClr val="C00000"/>
                                      </p:to>
                                    </p:animClr>
                                    <p:set>
                                      <p:cBhvr>
                                        <p:cTn id="37"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7</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r>
                      <m:rPr>
                        <m:sty m:val="p"/>
                      </m:rPr>
                      <a:rPr lang="de-DE">
                        <a:latin typeface="Cambria Math" panose="02040503050406030204" pitchFamily="18" charset="0"/>
                        <a:ea typeface="Cambria Math" panose="02040503050406030204" pitchFamily="18" charset="0"/>
                      </a:rPr>
                      <m:t>c</m:t>
                    </m:r>
                    <m:r>
                      <m:rPr>
                        <m:sty m:val="p"/>
                      </m:rPr>
                      <a:rPr lang="de-DE" b="0" i="0" smtClean="0">
                        <a:latin typeface="Cambria Math" panose="02040503050406030204" pitchFamily="18" charset="0"/>
                        <a:ea typeface="Cambria Math" panose="02040503050406030204" pitchFamily="18" charset="0"/>
                      </a:rPr>
                      <m:t>os</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𝛼</m:t>
                        </m:r>
                      </m:e>
                    </m:d>
                    <m:r>
                      <a:rPr lang="de-DE" b="0" i="1" smtClean="0">
                        <a:latin typeface="Cambria Math" panose="02040503050406030204" pitchFamily="18" charset="0"/>
                        <a:ea typeface="Cambria Math" panose="02040503050406030204" pitchFamily="18" charset="0"/>
                      </a:rPr>
                      <m:t>=</m:t>
                    </m:r>
                  </m:oMath>
                </a14:m>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r="-246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15</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𝑎</m:t>
                          </m:r>
                        </m:den>
                      </m:f>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𝑐</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𝑐</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𝑏</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𝑎</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7AB7ED54-BB52-4442-BA54-561549C21AF5}"/>
              </a:ext>
            </a:extLst>
          </p:cNvPr>
          <p:cNvSpPr txBox="1"/>
          <p:nvPr/>
        </p:nvSpPr>
        <p:spPr>
          <a:xfrm>
            <a:off x="10341780" y="452886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1E4E520D-CC57-45E7-A048-614809FFA16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2" name="Rechtwinkliges Dreieck 31">
            <a:extLst>
              <a:ext uri="{FF2B5EF4-FFF2-40B4-BE49-F238E27FC236}">
                <a16:creationId xmlns:a16="http://schemas.microsoft.com/office/drawing/2014/main" id="{0E20C220-2F8A-4E9E-A3C9-9BF0B7F3307E}"/>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Bogen 32">
            <a:extLst>
              <a:ext uri="{FF2B5EF4-FFF2-40B4-BE49-F238E27FC236}">
                <a16:creationId xmlns:a16="http://schemas.microsoft.com/office/drawing/2014/main" id="{F94DE269-B4CB-4FA1-98D3-3F65B55308FC}"/>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77D86007-D1C8-4B1E-BACA-36EA0138AD7E}"/>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4" name="Textfeld 33">
                <a:extLst>
                  <a:ext uri="{FF2B5EF4-FFF2-40B4-BE49-F238E27FC236}">
                    <a16:creationId xmlns:a16="http://schemas.microsoft.com/office/drawing/2014/main" id="{77D86007-D1C8-4B1E-BACA-36EA0138AD7E}"/>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635C76F3-A23F-4BD9-A8A2-48A70054DCD4}"/>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5" name="Textfeld 34">
                <a:extLst>
                  <a:ext uri="{FF2B5EF4-FFF2-40B4-BE49-F238E27FC236}">
                    <a16:creationId xmlns:a16="http://schemas.microsoft.com/office/drawing/2014/main" id="{635C76F3-A23F-4BD9-A8A2-48A70054DCD4}"/>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CF29DDBE-CDED-4CCA-8F83-D2C21B768387}"/>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6" name="Textfeld 35">
                <a:extLst>
                  <a:ext uri="{FF2B5EF4-FFF2-40B4-BE49-F238E27FC236}">
                    <a16:creationId xmlns:a16="http://schemas.microsoft.com/office/drawing/2014/main" id="{CF29DDBE-CDED-4CCA-8F83-D2C21B768387}"/>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9B61FBA6-4A98-471C-B528-60F1490C1E57}"/>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7" name="Textfeld 36">
                <a:extLst>
                  <a:ext uri="{FF2B5EF4-FFF2-40B4-BE49-F238E27FC236}">
                    <a16:creationId xmlns:a16="http://schemas.microsoft.com/office/drawing/2014/main" id="{9B61FBA6-4A98-471C-B528-60F1490C1E57}"/>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0B459209-BB9B-4D03-A290-779D47BEBF51}"/>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8" name="Textfeld 37">
                <a:extLst>
                  <a:ext uri="{FF2B5EF4-FFF2-40B4-BE49-F238E27FC236}">
                    <a16:creationId xmlns:a16="http://schemas.microsoft.com/office/drawing/2014/main" id="{0B459209-BB9B-4D03-A290-779D47BEBF51}"/>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4F357F28-1DCE-4B52-93E1-A6C40524C4A5}"/>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9" name="Textfeld 38">
                <a:extLst>
                  <a:ext uri="{FF2B5EF4-FFF2-40B4-BE49-F238E27FC236}">
                    <a16:creationId xmlns:a16="http://schemas.microsoft.com/office/drawing/2014/main" id="{4F357F28-1DCE-4B52-93E1-A6C40524C4A5}"/>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5C068080-D58E-4FAE-8B4D-57C17554796D}"/>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0" name="Textfeld 39">
                <a:extLst>
                  <a:ext uri="{FF2B5EF4-FFF2-40B4-BE49-F238E27FC236}">
                    <a16:creationId xmlns:a16="http://schemas.microsoft.com/office/drawing/2014/main" id="{5C068080-D58E-4FAE-8B4D-57C17554796D}"/>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BB482561-A15C-42B3-9CA1-6436A6ADBC5E}"/>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1" name="Textfeld 40">
                <a:extLst>
                  <a:ext uri="{FF2B5EF4-FFF2-40B4-BE49-F238E27FC236}">
                    <a16:creationId xmlns:a16="http://schemas.microsoft.com/office/drawing/2014/main" id="{BB482561-A15C-42B3-9CA1-6436A6ADBC5E}"/>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6"/>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C4BA02F5-AAC4-4295-86C5-009B0E18E0E9}"/>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2" name="Textfeld 41">
                <a:extLst>
                  <a:ext uri="{FF2B5EF4-FFF2-40B4-BE49-F238E27FC236}">
                    <a16:creationId xmlns:a16="http://schemas.microsoft.com/office/drawing/2014/main" id="{C4BA02F5-AAC4-4295-86C5-009B0E18E0E9}"/>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7"/>
                <a:stretch>
                  <a:fillRect b="-16393"/>
                </a:stretch>
              </a:blipFill>
            </p:spPr>
            <p:txBody>
              <a:bodyPr/>
              <a:lstStyle/>
              <a:p>
                <a:r>
                  <a:rPr lang="de-DE">
                    <a:noFill/>
                  </a:rPr>
                  <a:t> </a:t>
                </a:r>
              </a:p>
            </p:txBody>
          </p:sp>
        </mc:Fallback>
      </mc:AlternateContent>
      <p:sp>
        <p:nvSpPr>
          <p:cNvPr id="43" name="Bogen 42">
            <a:extLst>
              <a:ext uri="{FF2B5EF4-FFF2-40B4-BE49-F238E27FC236}">
                <a16:creationId xmlns:a16="http://schemas.microsoft.com/office/drawing/2014/main" id="{B6F58BDC-B936-43E0-8362-254014A6A0BE}"/>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Bogen 43">
            <a:extLst>
              <a:ext uri="{FF2B5EF4-FFF2-40B4-BE49-F238E27FC236}">
                <a16:creationId xmlns:a16="http://schemas.microsoft.com/office/drawing/2014/main" id="{4849F23A-4636-4C9B-AC2E-586C367599B4}"/>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429471964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92D050"/>
                                      </p:to>
                                    </p:animClr>
                                    <p:set>
                                      <p:cBhvr>
                                        <p:cTn id="19" dur="250" fill="hold"/>
                                        <p:tgtEl>
                                          <p:spTgt spid="27"/>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250"/>
                                        <p:tgtEl>
                                          <p:spTgt spid="28"/>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9"/>
                                        </p:tgtEl>
                                        <p:attrNameLst>
                                          <p:attrName>stroke.color</p:attrName>
                                        </p:attrNameLst>
                                      </p:cBhvr>
                                      <p:to>
                                        <a:srgbClr val="C00000"/>
                                      </p:to>
                                    </p:animClr>
                                    <p:set>
                                      <p:cBhvr>
                                        <p:cTn id="31"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30"/>
                                        </p:tgtEl>
                                        <p:attrNameLst>
                                          <p:attrName>stroke.color</p:attrName>
                                        </p:attrNameLst>
                                      </p:cBhvr>
                                      <p:to>
                                        <a:srgbClr val="C00000"/>
                                      </p:to>
                                    </p:animClr>
                                    <p:set>
                                      <p:cBhvr>
                                        <p:cTn id="37"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8</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normAutofit/>
              </a:bodyPr>
              <a:lstStyle/>
              <a:p>
                <a:pPr marL="0" indent="0">
                  <a:buNone/>
                </a:pPr>
                <a:r>
                  <a:rPr lang="de-DE" sz="2200" dirty="0"/>
                  <a:t>Wie kann man am schnellsten die Seite </a:t>
                </a:r>
                <a14:m>
                  <m:oMath xmlns:m="http://schemas.openxmlformats.org/officeDocument/2006/math">
                    <m:r>
                      <a:rPr lang="de-DE" sz="2200" b="0" i="1" smtClean="0">
                        <a:latin typeface="Cambria Math" panose="02040503050406030204" pitchFamily="18" charset="0"/>
                      </a:rPr>
                      <m:t>𝑏</m:t>
                    </m:r>
                  </m:oMath>
                </a14:m>
                <a:r>
                  <a:rPr lang="de-DE" sz="2200" dirty="0"/>
                  <a:t> berechnen, wenn alle anderen Größen am Dreieck bekannt sind?</a:t>
                </a:r>
              </a:p>
              <a:p>
                <a:pPr marL="0" indent="0">
                  <a:buNone/>
                </a:pPr>
                <a:endParaRPr lang="de-DE" sz="2200"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1605" t="-1025"/>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16</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i="0" dirty="0">
                <a:latin typeface="+mj-lt"/>
              </a:rPr>
              <a:t>S</a:t>
            </a:r>
            <a:r>
              <a:rPr lang="de-DE" sz="1400" b="0" i="0" dirty="0">
                <a:latin typeface="+mj-lt"/>
              </a:rPr>
              <a:t>atz des Pythagoras</a:t>
            </a:r>
            <a:endParaRPr lang="de-DE" sz="1400"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7AB7ED54-BB52-4442-BA54-561549C21AF5}"/>
              </a:ext>
            </a:extLst>
          </p:cNvPr>
          <p:cNvSpPr txBox="1"/>
          <p:nvPr/>
        </p:nvSpPr>
        <p:spPr>
          <a:xfrm>
            <a:off x="7118766" y="4452211"/>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1E4E520D-CC57-45E7-A048-614809FFA16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2" name="Rechtwinkliges Dreieck 31">
            <a:extLst>
              <a:ext uri="{FF2B5EF4-FFF2-40B4-BE49-F238E27FC236}">
                <a16:creationId xmlns:a16="http://schemas.microsoft.com/office/drawing/2014/main" id="{55DA4BE1-37AE-4466-9B2C-8E11CB4B863F}"/>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Bogen 32">
            <a:extLst>
              <a:ext uri="{FF2B5EF4-FFF2-40B4-BE49-F238E27FC236}">
                <a16:creationId xmlns:a16="http://schemas.microsoft.com/office/drawing/2014/main" id="{B23F75F6-6417-4D6C-8349-CB4E042305C7}"/>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52DD0D9E-95B0-4E47-8826-342BBFD936BA}"/>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4" name="Textfeld 33">
                <a:extLst>
                  <a:ext uri="{FF2B5EF4-FFF2-40B4-BE49-F238E27FC236}">
                    <a16:creationId xmlns:a16="http://schemas.microsoft.com/office/drawing/2014/main" id="{52DD0D9E-95B0-4E47-8826-342BBFD936BA}"/>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28B8ACC6-19E7-48ED-9A72-515B2F1CCFB1}"/>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5" name="Textfeld 34">
                <a:extLst>
                  <a:ext uri="{FF2B5EF4-FFF2-40B4-BE49-F238E27FC236}">
                    <a16:creationId xmlns:a16="http://schemas.microsoft.com/office/drawing/2014/main" id="{28B8ACC6-19E7-48ED-9A72-515B2F1CCFB1}"/>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6B9399B0-B87E-43CF-BB6B-45A6F01AD912}"/>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6" name="Textfeld 35">
                <a:extLst>
                  <a:ext uri="{FF2B5EF4-FFF2-40B4-BE49-F238E27FC236}">
                    <a16:creationId xmlns:a16="http://schemas.microsoft.com/office/drawing/2014/main" id="{6B9399B0-B87E-43CF-BB6B-45A6F01AD912}"/>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48D62D3E-A996-4365-9515-3F75B4BA3A04}"/>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7" name="Textfeld 36">
                <a:extLst>
                  <a:ext uri="{FF2B5EF4-FFF2-40B4-BE49-F238E27FC236}">
                    <a16:creationId xmlns:a16="http://schemas.microsoft.com/office/drawing/2014/main" id="{48D62D3E-A996-4365-9515-3F75B4BA3A04}"/>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883C9780-A705-47E8-9077-691281303D4E}"/>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8" name="Textfeld 37">
                <a:extLst>
                  <a:ext uri="{FF2B5EF4-FFF2-40B4-BE49-F238E27FC236}">
                    <a16:creationId xmlns:a16="http://schemas.microsoft.com/office/drawing/2014/main" id="{883C9780-A705-47E8-9077-691281303D4E}"/>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E6D564B1-8033-4B98-8D75-6094734806E0}"/>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9" name="Textfeld 38">
                <a:extLst>
                  <a:ext uri="{FF2B5EF4-FFF2-40B4-BE49-F238E27FC236}">
                    <a16:creationId xmlns:a16="http://schemas.microsoft.com/office/drawing/2014/main" id="{E6D564B1-8033-4B98-8D75-6094734806E0}"/>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2C16A998-BB2D-4ADB-9FAB-1E4C322F2EE5}"/>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0" name="Textfeld 39">
                <a:extLst>
                  <a:ext uri="{FF2B5EF4-FFF2-40B4-BE49-F238E27FC236}">
                    <a16:creationId xmlns:a16="http://schemas.microsoft.com/office/drawing/2014/main" id="{2C16A998-BB2D-4ADB-9FAB-1E4C322F2EE5}"/>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FD4C4CD5-8774-483A-AC91-35526AEDDA43}"/>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1" name="Textfeld 40">
                <a:extLst>
                  <a:ext uri="{FF2B5EF4-FFF2-40B4-BE49-F238E27FC236}">
                    <a16:creationId xmlns:a16="http://schemas.microsoft.com/office/drawing/2014/main" id="{FD4C4CD5-8774-483A-AC91-35526AEDDA43}"/>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5"/>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B8A66579-B2C7-4104-BBFF-9D887EA4DECC}"/>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2" name="Textfeld 41">
                <a:extLst>
                  <a:ext uri="{FF2B5EF4-FFF2-40B4-BE49-F238E27FC236}">
                    <a16:creationId xmlns:a16="http://schemas.microsoft.com/office/drawing/2014/main" id="{B8A66579-B2C7-4104-BBFF-9D887EA4DECC}"/>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6"/>
                <a:stretch>
                  <a:fillRect b="-16393"/>
                </a:stretch>
              </a:blipFill>
            </p:spPr>
            <p:txBody>
              <a:bodyPr/>
              <a:lstStyle/>
              <a:p>
                <a:r>
                  <a:rPr lang="de-DE">
                    <a:noFill/>
                  </a:rPr>
                  <a:t> </a:t>
                </a:r>
              </a:p>
            </p:txBody>
          </p:sp>
        </mc:Fallback>
      </mc:AlternateContent>
      <p:sp>
        <p:nvSpPr>
          <p:cNvPr id="43" name="Bogen 42">
            <a:extLst>
              <a:ext uri="{FF2B5EF4-FFF2-40B4-BE49-F238E27FC236}">
                <a16:creationId xmlns:a16="http://schemas.microsoft.com/office/drawing/2014/main" id="{65581242-D5F8-4494-8C6C-E4C1EA919F38}"/>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Bogen 43">
            <a:extLst>
              <a:ext uri="{FF2B5EF4-FFF2-40B4-BE49-F238E27FC236}">
                <a16:creationId xmlns:a16="http://schemas.microsoft.com/office/drawing/2014/main" id="{FD6F889D-82F7-4BD1-B2B0-C5C53AC8ED1D}"/>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178092411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30"/>
                                        </p:tgtEl>
                                        <p:attrNameLst>
                                          <p:attrName>stroke.color</p:attrName>
                                        </p:attrNameLst>
                                      </p:cBhvr>
                                      <p:to>
                                        <a:srgbClr val="C00000"/>
                                      </p:to>
                                    </p:animClr>
                                    <p:set>
                                      <p:cBhvr>
                                        <p:cTn id="31"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26"/>
                                        </p:tgtEl>
                                        <p:attrNameLst>
                                          <p:attrName>stroke.color</p:attrName>
                                        </p:attrNameLst>
                                      </p:cBhvr>
                                      <p:to>
                                        <a:srgbClr val="92D050"/>
                                      </p:to>
                                    </p:animClr>
                                    <p:set>
                                      <p:cBhvr>
                                        <p:cTn id="37" dur="250" fill="hold"/>
                                        <p:tgtEl>
                                          <p:spTgt spid="26"/>
                                        </p:tgtEl>
                                        <p:attrNameLst>
                                          <p:attrName>stroke.on</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250"/>
                                        <p:tgtEl>
                                          <p:spTgt spid="28"/>
                                        </p:tgtEl>
                                      </p:cBhvr>
                                    </p:animEffect>
                                  </p:childTnLst>
                                </p:cTn>
                              </p:par>
                            </p:childTnLst>
                          </p:cTn>
                        </p:par>
                        <p:par>
                          <p:cTn id="41" fill="hold">
                            <p:stCondLst>
                              <p:cond delay="250"/>
                            </p:stCondLst>
                            <p:childTnLst>
                              <p:par>
                                <p:cTn id="42" presetID="1"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9</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ea typeface="Cambria Math" panose="02040503050406030204" pitchFamily="18" charset="0"/>
                  </a:rPr>
                  <a:t>Welche Formel dient </a:t>
                </a:r>
                <a:r>
                  <a:rPr lang="de-DE" b="1" dirty="0">
                    <a:ea typeface="Cambria Math" panose="02040503050406030204" pitchFamily="18" charset="0"/>
                  </a:rPr>
                  <a:t>nicht</a:t>
                </a:r>
                <a:r>
                  <a:rPr lang="de-DE" dirty="0">
                    <a:ea typeface="Cambria Math" panose="02040503050406030204" pitchFamily="18" charset="0"/>
                  </a:rPr>
                  <a:t> zur Berechnung von </a:t>
                </a:r>
                <a14:m>
                  <m:oMath xmlns:m="http://schemas.openxmlformats.org/officeDocument/2006/math">
                    <m:r>
                      <a:rPr lang="de-DE" b="0" i="1" smtClean="0">
                        <a:latin typeface="Cambria Math" panose="02040503050406030204" pitchFamily="18" charset="0"/>
                        <a:ea typeface="Cambria Math" panose="02040503050406030204" pitchFamily="18" charset="0"/>
                      </a:rPr>
                      <m:t>𝑐</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17</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b="0" i="0" dirty="0">
                <a:latin typeface="+mj-lt"/>
              </a:rPr>
              <a:t>Satz des </a:t>
            </a:r>
            <a:br>
              <a:rPr lang="de-DE" b="0" i="1" dirty="0">
                <a:latin typeface="Cambria Math" panose="02040503050406030204" pitchFamily="18" charset="0"/>
              </a:rPr>
            </a:br>
            <a:r>
              <a:rPr lang="de-DE" b="0" i="0" dirty="0">
                <a:latin typeface="+mj-lt"/>
              </a:rPr>
              <a:t>Pythagoras</a:t>
            </a:r>
            <a:endParaRPr lang="de-DE" dirty="0"/>
          </a:p>
        </p:txBody>
      </p:sp>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799" y="4847053"/>
                <a:ext cx="2052000" cy="1029911"/>
              </a:xfrm>
              <a:prstGeom prst="roundRect">
                <a:avLst/>
              </a:prstGeom>
              <a:blipFill>
                <a:blip r:embed="rId3"/>
                <a:stretch>
                  <a:fillRect/>
                </a:stretch>
              </a:blipFill>
              <a:ln w="28575">
                <a:extLst>
                  <a:ext uri="{C807C97D-BFC1-408E-A445-0C87EB9F89A2}">
                    <ask:lineSketchStyleProps xmlns:ask="http://schemas.microsoft.com/office/drawing/2018/sketchyshapes" sd="2996303169">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8919780" y="4847053"/>
                <a:ext cx="2052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8919780" y="3495982"/>
                <a:ext cx="2052000" cy="1029911"/>
              </a:xfrm>
              <a:prstGeom prst="roundRect">
                <a:avLst/>
              </a:prstGeom>
              <a:blipFill>
                <a:blip r:embed="rId5"/>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3897D896-CCEB-42B4-9F51-D927B7913A1F}"/>
              </a:ext>
            </a:extLst>
          </p:cNvPr>
          <p:cNvSpPr txBox="1"/>
          <p:nvPr/>
        </p:nvSpPr>
        <p:spPr>
          <a:xfrm>
            <a:off x="10416348" y="452886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Rechtwinkliges Dreieck 30">
            <a:extLst>
              <a:ext uri="{FF2B5EF4-FFF2-40B4-BE49-F238E27FC236}">
                <a16:creationId xmlns:a16="http://schemas.microsoft.com/office/drawing/2014/main" id="{ED74C5E7-1024-47B2-882E-FB7F71B28B30}"/>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Bogen 31">
            <a:extLst>
              <a:ext uri="{FF2B5EF4-FFF2-40B4-BE49-F238E27FC236}">
                <a16:creationId xmlns:a16="http://schemas.microsoft.com/office/drawing/2014/main" id="{380B8223-F743-4A44-92ED-698F7632619B}"/>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A4ABF8C5-7013-4F7D-A3FB-D8D9BFF5E51C}"/>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3" name="Textfeld 32">
                <a:extLst>
                  <a:ext uri="{FF2B5EF4-FFF2-40B4-BE49-F238E27FC236}">
                    <a16:creationId xmlns:a16="http://schemas.microsoft.com/office/drawing/2014/main" id="{A4ABF8C5-7013-4F7D-A3FB-D8D9BFF5E51C}"/>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F1D903A6-94A8-457A-99BA-85A252C1F122}"/>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4" name="Textfeld 33">
                <a:extLst>
                  <a:ext uri="{FF2B5EF4-FFF2-40B4-BE49-F238E27FC236}">
                    <a16:creationId xmlns:a16="http://schemas.microsoft.com/office/drawing/2014/main" id="{F1D903A6-94A8-457A-99BA-85A252C1F122}"/>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0441C7E9-C207-4940-BEFF-E7965B63260E}"/>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5" name="Textfeld 34">
                <a:extLst>
                  <a:ext uri="{FF2B5EF4-FFF2-40B4-BE49-F238E27FC236}">
                    <a16:creationId xmlns:a16="http://schemas.microsoft.com/office/drawing/2014/main" id="{0441C7E9-C207-4940-BEFF-E7965B63260E}"/>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391480F1-9B56-49D3-8CF9-74E34BE19761}"/>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6" name="Textfeld 35">
                <a:extLst>
                  <a:ext uri="{FF2B5EF4-FFF2-40B4-BE49-F238E27FC236}">
                    <a16:creationId xmlns:a16="http://schemas.microsoft.com/office/drawing/2014/main" id="{391480F1-9B56-49D3-8CF9-74E34BE19761}"/>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25E24277-1788-4DBD-AD08-62FA0481AA5B}"/>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7" name="Textfeld 36">
                <a:extLst>
                  <a:ext uri="{FF2B5EF4-FFF2-40B4-BE49-F238E27FC236}">
                    <a16:creationId xmlns:a16="http://schemas.microsoft.com/office/drawing/2014/main" id="{25E24277-1788-4DBD-AD08-62FA0481AA5B}"/>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1C6D15D4-15AB-474E-83C2-A32B30037A94}"/>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8" name="Textfeld 37">
                <a:extLst>
                  <a:ext uri="{FF2B5EF4-FFF2-40B4-BE49-F238E27FC236}">
                    <a16:creationId xmlns:a16="http://schemas.microsoft.com/office/drawing/2014/main" id="{1C6D15D4-15AB-474E-83C2-A32B30037A94}"/>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B5297496-A536-4056-885E-E18769AAA7AA}"/>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9" name="Textfeld 38">
                <a:extLst>
                  <a:ext uri="{FF2B5EF4-FFF2-40B4-BE49-F238E27FC236}">
                    <a16:creationId xmlns:a16="http://schemas.microsoft.com/office/drawing/2014/main" id="{B5297496-A536-4056-885E-E18769AAA7AA}"/>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132FDBF4-8833-4A7F-AF26-729D612821A6}"/>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0" name="Textfeld 39">
                <a:extLst>
                  <a:ext uri="{FF2B5EF4-FFF2-40B4-BE49-F238E27FC236}">
                    <a16:creationId xmlns:a16="http://schemas.microsoft.com/office/drawing/2014/main" id="{132FDBF4-8833-4A7F-AF26-729D612821A6}"/>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3"/>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0D35470D-F679-47BF-ADC5-6C7BDA7BE4B9}"/>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1" name="Textfeld 40">
                <a:extLst>
                  <a:ext uri="{FF2B5EF4-FFF2-40B4-BE49-F238E27FC236}">
                    <a16:creationId xmlns:a16="http://schemas.microsoft.com/office/drawing/2014/main" id="{0D35470D-F679-47BF-ADC5-6C7BDA7BE4B9}"/>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4"/>
                <a:stretch>
                  <a:fillRect b="-16393"/>
                </a:stretch>
              </a:blipFill>
            </p:spPr>
            <p:txBody>
              <a:bodyPr/>
              <a:lstStyle/>
              <a:p>
                <a:r>
                  <a:rPr lang="de-DE">
                    <a:noFill/>
                  </a:rPr>
                  <a:t> </a:t>
                </a:r>
              </a:p>
            </p:txBody>
          </p:sp>
        </mc:Fallback>
      </mc:AlternateContent>
      <p:sp>
        <p:nvSpPr>
          <p:cNvPr id="42" name="Bogen 41">
            <a:extLst>
              <a:ext uri="{FF2B5EF4-FFF2-40B4-BE49-F238E27FC236}">
                <a16:creationId xmlns:a16="http://schemas.microsoft.com/office/drawing/2014/main" id="{2AA649EB-ED91-467A-8F1A-A6F97C2C9FB9}"/>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3" name="Bogen 42">
            <a:extLst>
              <a:ext uri="{FF2B5EF4-FFF2-40B4-BE49-F238E27FC236}">
                <a16:creationId xmlns:a16="http://schemas.microsoft.com/office/drawing/2014/main" id="{FD3FC613-DF89-43A2-958F-DB780069CBFD}"/>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62834572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250"/>
                                        <p:tgtEl>
                                          <p:spTgt spid="28"/>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10</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ea typeface="Cambria Math" panose="02040503050406030204" pitchFamily="18" charset="0"/>
                  </a:rPr>
                  <a:t>Welche Formel dient </a:t>
                </a:r>
                <a:r>
                  <a:rPr lang="de-DE" b="1" dirty="0">
                    <a:ea typeface="Cambria Math" panose="02040503050406030204" pitchFamily="18" charset="0"/>
                  </a:rPr>
                  <a:t>nicht</a:t>
                </a:r>
                <a:r>
                  <a:rPr lang="de-DE" dirty="0">
                    <a:ea typeface="Cambria Math" panose="02040503050406030204" pitchFamily="18" charset="0"/>
                  </a:rPr>
                  <a:t> zur Berechnung von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18</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2052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799" y="4847053"/>
                <a:ext cx="2052000" cy="1029911"/>
              </a:xfrm>
              <a:prstGeom prst="roundRect">
                <a:avLst/>
              </a:prstGeom>
              <a:blipFill>
                <a:blip r:embed="rId4"/>
                <a:stretch>
                  <a:fillRect/>
                </a:stretch>
              </a:blipFill>
              <a:ln w="28575">
                <a:extLst>
                  <a:ext uri="{C807C97D-BFC1-408E-A445-0C87EB9F89A2}">
                    <ask:lineSketchStyleProps xmlns:ask="http://schemas.microsoft.com/office/drawing/2018/sketchyshapes" sd="2996303169">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8919780" y="4847053"/>
                <a:ext cx="2052000" cy="1029911"/>
              </a:xfrm>
              <a:prstGeom prst="roundRect">
                <a:avLst/>
              </a:prstGeom>
              <a:blipFill>
                <a:blip r:embed="rId5"/>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8919780" y="3495982"/>
                <a:ext cx="2052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3897D896-CCEB-42B4-9F51-D927B7913A1F}"/>
              </a:ext>
            </a:extLst>
          </p:cNvPr>
          <p:cNvSpPr txBox="1"/>
          <p:nvPr/>
        </p:nvSpPr>
        <p:spPr>
          <a:xfrm>
            <a:off x="10416348" y="452886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Rechtwinkliges Dreieck 30">
            <a:extLst>
              <a:ext uri="{FF2B5EF4-FFF2-40B4-BE49-F238E27FC236}">
                <a16:creationId xmlns:a16="http://schemas.microsoft.com/office/drawing/2014/main" id="{35128875-3107-42FF-A23C-327E88B8736D}"/>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Bogen 31">
            <a:extLst>
              <a:ext uri="{FF2B5EF4-FFF2-40B4-BE49-F238E27FC236}">
                <a16:creationId xmlns:a16="http://schemas.microsoft.com/office/drawing/2014/main" id="{06B72371-A8DF-4022-8B40-B7795B3254CA}"/>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23DCE4F4-87FE-49A3-923C-F6E271F6C44D}"/>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3" name="Textfeld 32">
                <a:extLst>
                  <a:ext uri="{FF2B5EF4-FFF2-40B4-BE49-F238E27FC236}">
                    <a16:creationId xmlns:a16="http://schemas.microsoft.com/office/drawing/2014/main" id="{23DCE4F4-87FE-49A3-923C-F6E271F6C44D}"/>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34F4B630-40EB-4160-8331-B2DD7E270E50}"/>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4" name="Textfeld 33">
                <a:extLst>
                  <a:ext uri="{FF2B5EF4-FFF2-40B4-BE49-F238E27FC236}">
                    <a16:creationId xmlns:a16="http://schemas.microsoft.com/office/drawing/2014/main" id="{34F4B630-40EB-4160-8331-B2DD7E270E50}"/>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652A1DA1-5790-441E-841A-3DD69452A867}"/>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5" name="Textfeld 34">
                <a:extLst>
                  <a:ext uri="{FF2B5EF4-FFF2-40B4-BE49-F238E27FC236}">
                    <a16:creationId xmlns:a16="http://schemas.microsoft.com/office/drawing/2014/main" id="{652A1DA1-5790-441E-841A-3DD69452A867}"/>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46906E95-4CC9-4F36-AEC2-1A3492FF1FF8}"/>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6" name="Textfeld 35">
                <a:extLst>
                  <a:ext uri="{FF2B5EF4-FFF2-40B4-BE49-F238E27FC236}">
                    <a16:creationId xmlns:a16="http://schemas.microsoft.com/office/drawing/2014/main" id="{46906E95-4CC9-4F36-AEC2-1A3492FF1FF8}"/>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31DB13A4-6D20-400E-8AEE-DD4C5317B7F8}"/>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7" name="Textfeld 36">
                <a:extLst>
                  <a:ext uri="{FF2B5EF4-FFF2-40B4-BE49-F238E27FC236}">
                    <a16:creationId xmlns:a16="http://schemas.microsoft.com/office/drawing/2014/main" id="{31DB13A4-6D20-400E-8AEE-DD4C5317B7F8}"/>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0F6055AB-5498-4D32-B10D-2FD5D332A287}"/>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8" name="Textfeld 37">
                <a:extLst>
                  <a:ext uri="{FF2B5EF4-FFF2-40B4-BE49-F238E27FC236}">
                    <a16:creationId xmlns:a16="http://schemas.microsoft.com/office/drawing/2014/main" id="{0F6055AB-5498-4D32-B10D-2FD5D332A287}"/>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1619C1CD-850A-41F2-914C-FFF3E7A6907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9" name="Textfeld 38">
                <a:extLst>
                  <a:ext uri="{FF2B5EF4-FFF2-40B4-BE49-F238E27FC236}">
                    <a16:creationId xmlns:a16="http://schemas.microsoft.com/office/drawing/2014/main" id="{1619C1CD-850A-41F2-914C-FFF3E7A6907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01AA4EDB-4FBF-4DF4-B781-7A974B91CD9F}"/>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0" name="Textfeld 39">
                <a:extLst>
                  <a:ext uri="{FF2B5EF4-FFF2-40B4-BE49-F238E27FC236}">
                    <a16:creationId xmlns:a16="http://schemas.microsoft.com/office/drawing/2014/main" id="{01AA4EDB-4FBF-4DF4-B781-7A974B91CD9F}"/>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4"/>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ADBE0D4C-3CB4-4060-AF69-4DA008BEC45D}"/>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1" name="Textfeld 40">
                <a:extLst>
                  <a:ext uri="{FF2B5EF4-FFF2-40B4-BE49-F238E27FC236}">
                    <a16:creationId xmlns:a16="http://schemas.microsoft.com/office/drawing/2014/main" id="{ADBE0D4C-3CB4-4060-AF69-4DA008BEC45D}"/>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5"/>
                <a:stretch>
                  <a:fillRect b="-16393"/>
                </a:stretch>
              </a:blipFill>
            </p:spPr>
            <p:txBody>
              <a:bodyPr/>
              <a:lstStyle/>
              <a:p>
                <a:r>
                  <a:rPr lang="de-DE">
                    <a:noFill/>
                  </a:rPr>
                  <a:t> </a:t>
                </a:r>
              </a:p>
            </p:txBody>
          </p:sp>
        </mc:Fallback>
      </mc:AlternateContent>
      <p:sp>
        <p:nvSpPr>
          <p:cNvPr id="42" name="Bogen 41">
            <a:extLst>
              <a:ext uri="{FF2B5EF4-FFF2-40B4-BE49-F238E27FC236}">
                <a16:creationId xmlns:a16="http://schemas.microsoft.com/office/drawing/2014/main" id="{942A49F7-79C8-43C7-9C94-FD6B5B56274C}"/>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3" name="Bogen 42">
            <a:extLst>
              <a:ext uri="{FF2B5EF4-FFF2-40B4-BE49-F238E27FC236}">
                <a16:creationId xmlns:a16="http://schemas.microsoft.com/office/drawing/2014/main" id="{BEA26984-4F75-40D8-8E4A-9B59A7BA3B21}"/>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163070381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250"/>
                                        <p:tgtEl>
                                          <p:spTgt spid="28"/>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F6433CF-F91C-4FFE-A2C8-3DB32ACD63FF}"/>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EB3A1EDE-418A-4BAD-8D41-70AB2807C918}"/>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270570AB-5845-4A82-B0DB-89F4064F92D3}"/>
              </a:ext>
            </a:extLst>
          </p:cNvPr>
          <p:cNvSpPr>
            <a:spLocks noGrp="1"/>
          </p:cNvSpPr>
          <p:nvPr>
            <p:ph type="sldNum" sz="quarter" idx="12"/>
          </p:nvPr>
        </p:nvSpPr>
        <p:spPr/>
        <p:txBody>
          <a:bodyPr/>
          <a:lstStyle/>
          <a:p>
            <a:fld id="{51845F5A-061D-4825-9AE9-D7794091C6CF}" type="slidenum">
              <a:rPr lang="en-US" smtClean="0"/>
              <a:t>19</a:t>
            </a:fld>
            <a:endParaRPr lang="en-US"/>
          </a:p>
        </p:txBody>
      </p:sp>
      <p:sp>
        <p:nvSpPr>
          <p:cNvPr id="9" name="Inhaltsplatzhalter 8">
            <a:extLst>
              <a:ext uri="{FF2B5EF4-FFF2-40B4-BE49-F238E27FC236}">
                <a16:creationId xmlns:a16="http://schemas.microsoft.com/office/drawing/2014/main" id="{385C0B5E-5A31-4FE9-880B-16ED483DC6E1}"/>
              </a:ext>
            </a:extLst>
          </p:cNvPr>
          <p:cNvSpPr>
            <a:spLocks noGrp="1"/>
          </p:cNvSpPr>
          <p:nvPr>
            <p:ph idx="1"/>
          </p:nvPr>
        </p:nvSpPr>
        <p:spPr>
          <a:xfrm>
            <a:off x="838199" y="640080"/>
            <a:ext cx="3649579" cy="5596128"/>
          </a:xfrm>
        </p:spPr>
        <p:txBody>
          <a:bodyPr>
            <a:normAutofit/>
          </a:bodyPr>
          <a:lstStyle/>
          <a:p>
            <a:pPr marL="0" indent="0">
              <a:buNone/>
            </a:pPr>
            <a:r>
              <a:rPr lang="de-DE" sz="2800" dirty="0"/>
              <a:t>Super! </a:t>
            </a:r>
            <a:br>
              <a:rPr lang="de-DE" sz="2800" dirty="0"/>
            </a:br>
            <a:r>
              <a:rPr lang="de-DE" sz="2800" dirty="0"/>
              <a:t>Du hast alle 10 Aufgaben gelöst. </a:t>
            </a:r>
            <a:br>
              <a:rPr lang="de-DE" sz="2800" dirty="0"/>
            </a:br>
            <a:r>
              <a:rPr lang="de-DE" sz="2800" dirty="0"/>
              <a:t>Zähle nun in deinem Heft, wie viele der Aufgaben du direkt beim ersten Mal richtig gelöst hast. </a:t>
            </a:r>
            <a:br>
              <a:rPr lang="de-DE" sz="2800" dirty="0"/>
            </a:br>
            <a:r>
              <a:rPr lang="de-DE" sz="2800" dirty="0"/>
              <a:t>Wähle das entsprechende Feld aus.</a:t>
            </a:r>
          </a:p>
          <a:p>
            <a:endParaRPr lang="de-DE" sz="2800" dirty="0"/>
          </a:p>
        </p:txBody>
      </p:sp>
      <p:sp>
        <p:nvSpPr>
          <p:cNvPr id="24" name="Flussdiagramm: Grenzstelle 23">
            <a:hlinkClick r:id="" action="ppaction://hlinkshowjump?jump=nextslide"/>
            <a:extLst>
              <a:ext uri="{FF2B5EF4-FFF2-40B4-BE49-F238E27FC236}">
                <a16:creationId xmlns:a16="http://schemas.microsoft.com/office/drawing/2014/main" id="{C0F20645-409D-4DE1-9804-666BB9F5A74D}"/>
              </a:ext>
            </a:extLst>
          </p:cNvPr>
          <p:cNvSpPr/>
          <p:nvPr/>
        </p:nvSpPr>
        <p:spPr>
          <a:xfrm>
            <a:off x="7044978" y="44445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5" name="Flussdiagramm: Grenzstelle 24">
            <a:hlinkClick r:id="rId2" action="ppaction://hlinksldjump"/>
            <a:extLst>
              <a:ext uri="{FF2B5EF4-FFF2-40B4-BE49-F238E27FC236}">
                <a16:creationId xmlns:a16="http://schemas.microsoft.com/office/drawing/2014/main" id="{167D07E9-1D5C-433D-8D6C-6F5C40B267C3}"/>
              </a:ext>
            </a:extLst>
          </p:cNvPr>
          <p:cNvSpPr/>
          <p:nvPr/>
        </p:nvSpPr>
        <p:spPr>
          <a:xfrm>
            <a:off x="7044978" y="8362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26" name="Flussdiagramm: Grenzstelle 25">
            <a:hlinkClick r:id="rId3" action="ppaction://hlinksldjump"/>
            <a:extLst>
              <a:ext uri="{FF2B5EF4-FFF2-40B4-BE49-F238E27FC236}">
                <a16:creationId xmlns:a16="http://schemas.microsoft.com/office/drawing/2014/main" id="{CF1087E2-FFB9-443E-81BE-2BFC4522A076}"/>
              </a:ext>
            </a:extLst>
          </p:cNvPr>
          <p:cNvSpPr/>
          <p:nvPr/>
        </p:nvSpPr>
        <p:spPr>
          <a:xfrm>
            <a:off x="7044978" y="264043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4204E4DD-AFB0-45D1-8C16-EFCC553F4A34}"/>
              </a:ext>
            </a:extLst>
          </p:cNvPr>
          <p:cNvSpPr txBox="1"/>
          <p:nvPr/>
        </p:nvSpPr>
        <p:spPr>
          <a:xfrm>
            <a:off x="7658100" y="4969939"/>
            <a:ext cx="4333874" cy="461665"/>
          </a:xfrm>
          <a:prstGeom prst="rect">
            <a:avLst/>
          </a:prstGeom>
          <a:noFill/>
        </p:spPr>
        <p:txBody>
          <a:bodyPr wrap="square" rtlCol="0">
            <a:spAutoFit/>
          </a:bodyPr>
          <a:lstStyle/>
          <a:p>
            <a:pPr algn="ctr"/>
            <a:r>
              <a:rPr lang="de-DE" sz="2400" dirty="0"/>
              <a:t>0-5 Aufgaben richtig gelöst</a:t>
            </a:r>
          </a:p>
        </p:txBody>
      </p:sp>
      <p:sp>
        <p:nvSpPr>
          <p:cNvPr id="19" name="Flussdiagramm: Grenzstelle 18">
            <a:hlinkClick r:id="rId2" action="ppaction://hlinksldjump"/>
            <a:extLst>
              <a:ext uri="{FF2B5EF4-FFF2-40B4-BE49-F238E27FC236}">
                <a16:creationId xmlns:a16="http://schemas.microsoft.com/office/drawing/2014/main" id="{7EA1CE94-3371-44A4-B5BD-BEF1E1E83AC4}"/>
              </a:ext>
            </a:extLst>
          </p:cNvPr>
          <p:cNvSpPr/>
          <p:nvPr/>
        </p:nvSpPr>
        <p:spPr>
          <a:xfrm>
            <a:off x="6892578" y="68388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0" name="Textfeld 19">
            <a:extLst>
              <a:ext uri="{FF2B5EF4-FFF2-40B4-BE49-F238E27FC236}">
                <a16:creationId xmlns:a16="http://schemas.microsoft.com/office/drawing/2014/main" id="{D18010B7-B444-40EC-8720-AA9BFBCA0DD5}"/>
              </a:ext>
            </a:extLst>
          </p:cNvPr>
          <p:cNvSpPr txBox="1"/>
          <p:nvPr/>
        </p:nvSpPr>
        <p:spPr>
          <a:xfrm>
            <a:off x="7658100" y="1361639"/>
            <a:ext cx="4533900" cy="461665"/>
          </a:xfrm>
          <a:prstGeom prst="rect">
            <a:avLst/>
          </a:prstGeom>
          <a:noFill/>
        </p:spPr>
        <p:txBody>
          <a:bodyPr wrap="square" rtlCol="0">
            <a:spAutoFit/>
          </a:bodyPr>
          <a:lstStyle/>
          <a:p>
            <a:pPr algn="ctr"/>
            <a:r>
              <a:rPr lang="de-DE" sz="2400" dirty="0"/>
              <a:t>9-10 Aufgaben richtig gelöst</a:t>
            </a:r>
          </a:p>
        </p:txBody>
      </p:sp>
      <p:sp>
        <p:nvSpPr>
          <p:cNvPr id="21" name="Flussdiagramm: Grenzstelle 20">
            <a:hlinkClick r:id="rId2" action="ppaction://hlinksldjump"/>
            <a:extLst>
              <a:ext uri="{FF2B5EF4-FFF2-40B4-BE49-F238E27FC236}">
                <a16:creationId xmlns:a16="http://schemas.microsoft.com/office/drawing/2014/main" id="{8A3B1534-67DB-41EE-9BEE-3C56787A8AB8}"/>
              </a:ext>
            </a:extLst>
          </p:cNvPr>
          <p:cNvSpPr/>
          <p:nvPr/>
        </p:nvSpPr>
        <p:spPr>
          <a:xfrm>
            <a:off x="6892578" y="248803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2" name="Textfeld 21">
            <a:extLst>
              <a:ext uri="{FF2B5EF4-FFF2-40B4-BE49-F238E27FC236}">
                <a16:creationId xmlns:a16="http://schemas.microsoft.com/office/drawing/2014/main" id="{15AD2391-96EB-4EEC-8646-27536748F80D}"/>
              </a:ext>
            </a:extLst>
          </p:cNvPr>
          <p:cNvSpPr txBox="1"/>
          <p:nvPr/>
        </p:nvSpPr>
        <p:spPr>
          <a:xfrm>
            <a:off x="7658101" y="3165789"/>
            <a:ext cx="4333874" cy="461665"/>
          </a:xfrm>
          <a:prstGeom prst="rect">
            <a:avLst/>
          </a:prstGeom>
          <a:noFill/>
        </p:spPr>
        <p:txBody>
          <a:bodyPr wrap="square" rtlCol="0">
            <a:spAutoFit/>
          </a:bodyPr>
          <a:lstStyle/>
          <a:p>
            <a:pPr algn="ctr"/>
            <a:r>
              <a:rPr lang="de-DE" sz="2400" dirty="0"/>
              <a:t>6-8 Aufgaben richtig gelöst</a:t>
            </a:r>
          </a:p>
        </p:txBody>
      </p:sp>
    </p:spTree>
    <p:extLst>
      <p:ext uri="{BB962C8B-B14F-4D97-AF65-F5344CB8AC3E}">
        <p14:creationId xmlns:p14="http://schemas.microsoft.com/office/powerpoint/2010/main" val="278273389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0</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normAutofit/>
          </a:bodyPr>
          <a:lstStyle/>
          <a:p>
            <a:pPr marL="0" indent="0">
              <a:buNone/>
            </a:pPr>
            <a:r>
              <a:rPr lang="de-DE" sz="1800" dirty="0"/>
              <a:t>Ein 2m großer Mann wirft einen 2m langen Schatten. </a:t>
            </a:r>
          </a:p>
          <a:p>
            <a:pPr marL="0" indent="0">
              <a:buNone/>
            </a:pPr>
            <a:r>
              <a:rPr lang="de-DE" sz="1800" dirty="0"/>
              <a:t>In welchem Winkel treffen die Sonnenstrahlen auf ihn, sodass dieser Schatten entsteht?</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26°</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48°</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64°</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899346" y="4417036"/>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45°</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391163" y="4047531"/>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282529AF-0313-4F9A-8FFE-C36894546CD9}"/>
              </a:ext>
            </a:extLst>
          </p:cNvPr>
          <p:cNvGrpSpPr/>
          <p:nvPr/>
        </p:nvGrpSpPr>
        <p:grpSpPr>
          <a:xfrm>
            <a:off x="1663122" y="1906815"/>
            <a:ext cx="2925314" cy="4514624"/>
            <a:chOff x="1574484" y="1562541"/>
            <a:chExt cx="2925314" cy="4514624"/>
          </a:xfrm>
        </p:grpSpPr>
        <p:pic>
          <p:nvPicPr>
            <p:cNvPr id="15" name="Grafik 14" descr="Mann mit einfarbiger Füllung">
              <a:extLst>
                <a:ext uri="{FF2B5EF4-FFF2-40B4-BE49-F238E27FC236}">
                  <a16:creationId xmlns:a16="http://schemas.microsoft.com/office/drawing/2014/main" id="{977A0D03-65C7-4AF3-AEC1-593105EADB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3124200" y="3944807"/>
              <a:ext cx="914400" cy="2132358"/>
            </a:xfrm>
            <a:prstGeom prst="rect">
              <a:avLst/>
            </a:prstGeom>
            <a:effectLst/>
            <a:scene3d>
              <a:camera prst="isometricOffAxis1Top"/>
              <a:lightRig rig="threePt" dir="t"/>
            </a:scene3d>
          </p:spPr>
        </p:pic>
        <p:grpSp>
          <p:nvGrpSpPr>
            <p:cNvPr id="8" name="Gruppieren 7">
              <a:extLst>
                <a:ext uri="{FF2B5EF4-FFF2-40B4-BE49-F238E27FC236}">
                  <a16:creationId xmlns:a16="http://schemas.microsoft.com/office/drawing/2014/main" id="{2FE0BEE5-6813-428E-9DF2-27CE4F5CEB0E}"/>
                </a:ext>
              </a:extLst>
            </p:cNvPr>
            <p:cNvGrpSpPr/>
            <p:nvPr/>
          </p:nvGrpSpPr>
          <p:grpSpPr>
            <a:xfrm>
              <a:off x="1574484" y="1562541"/>
              <a:ext cx="2925314" cy="3359822"/>
              <a:chOff x="1574484" y="1562541"/>
              <a:chExt cx="2925314" cy="3359822"/>
            </a:xfrm>
          </p:grpSpPr>
          <p:pic>
            <p:nvPicPr>
              <p:cNvPr id="9" name="Grafik 8" descr="Mann mit einfarbiger Füllung">
                <a:extLst>
                  <a:ext uri="{FF2B5EF4-FFF2-40B4-BE49-F238E27FC236}">
                    <a16:creationId xmlns:a16="http://schemas.microsoft.com/office/drawing/2014/main" id="{858A29DA-B560-443A-8609-00AF95F7CF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3318" y="3851764"/>
                <a:ext cx="914400" cy="914400"/>
              </a:xfrm>
              <a:prstGeom prst="rect">
                <a:avLst/>
              </a:prstGeom>
            </p:spPr>
          </p:pic>
          <p:pic>
            <p:nvPicPr>
              <p:cNvPr id="11" name="Grafik 10" descr="Sonne Silhouette">
                <a:extLst>
                  <a:ext uri="{FF2B5EF4-FFF2-40B4-BE49-F238E27FC236}">
                    <a16:creationId xmlns:a16="http://schemas.microsoft.com/office/drawing/2014/main" id="{5D41B252-5EAD-434A-9903-BB4DCA4665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4484" y="1562541"/>
                <a:ext cx="914400" cy="914400"/>
              </a:xfrm>
              <a:prstGeom prst="rect">
                <a:avLst/>
              </a:prstGeom>
            </p:spPr>
          </p:pic>
          <p:sp>
            <p:nvSpPr>
              <p:cNvPr id="3" name="Rechtwinkliges Dreieck 2">
                <a:extLst>
                  <a:ext uri="{FF2B5EF4-FFF2-40B4-BE49-F238E27FC236}">
                    <a16:creationId xmlns:a16="http://schemas.microsoft.com/office/drawing/2014/main" id="{0173A5C7-3270-44ED-A6DF-4B9C14776B15}"/>
                  </a:ext>
                </a:extLst>
              </p:cNvPr>
              <p:cNvSpPr/>
              <p:nvPr/>
            </p:nvSpPr>
            <p:spPr>
              <a:xfrm>
                <a:off x="1600847" y="2348794"/>
                <a:ext cx="2898951" cy="2573569"/>
              </a:xfrm>
              <a:prstGeom prst="rtTriangle">
                <a:avLst/>
              </a:prstGeom>
              <a:noFill/>
              <a:ln>
                <a:solidFill>
                  <a:srgbClr val="FF9933"/>
                </a:solidFill>
                <a:prstDash val="dash"/>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ogen 16">
                <a:extLst>
                  <a:ext uri="{FF2B5EF4-FFF2-40B4-BE49-F238E27FC236}">
                    <a16:creationId xmlns:a16="http://schemas.microsoft.com/office/drawing/2014/main" id="{532AE5E6-B57F-4F16-BCE5-9FD380D3786B}"/>
                  </a:ext>
                </a:extLst>
              </p:cNvPr>
              <p:cNvSpPr/>
              <p:nvPr/>
            </p:nvSpPr>
            <p:spPr>
              <a:xfrm rot="7567019">
                <a:off x="1903445" y="2161589"/>
                <a:ext cx="612708" cy="630704"/>
              </a:xfrm>
              <a:prstGeom prst="arc">
                <a:avLst/>
              </a:prstGeom>
              <a:ln w="12700">
                <a:solidFill>
                  <a:srgbClr val="FF9933"/>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grpSp>
        <p:nvGrpSpPr>
          <p:cNvPr id="21" name="Gruppieren 20">
            <a:extLst>
              <a:ext uri="{FF2B5EF4-FFF2-40B4-BE49-F238E27FC236}">
                <a16:creationId xmlns:a16="http://schemas.microsoft.com/office/drawing/2014/main" id="{7B96BEA8-7BAB-4667-8EB2-ABFAF94F559B}"/>
              </a:ext>
            </a:extLst>
          </p:cNvPr>
          <p:cNvGrpSpPr/>
          <p:nvPr/>
        </p:nvGrpSpPr>
        <p:grpSpPr>
          <a:xfrm>
            <a:off x="11485433" y="683881"/>
            <a:ext cx="1620000" cy="5228300"/>
            <a:chOff x="11485433" y="683881"/>
            <a:chExt cx="1620000" cy="5228300"/>
          </a:xfrm>
        </p:grpSpPr>
        <p:sp>
          <p:nvSpPr>
            <p:cNvPr id="23" name="Ellipse 22">
              <a:extLst>
                <a:ext uri="{FF2B5EF4-FFF2-40B4-BE49-F238E27FC236}">
                  <a16:creationId xmlns:a16="http://schemas.microsoft.com/office/drawing/2014/main" id="{8FF57900-84BB-4546-B373-360CF27A40A4}"/>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24" name="Ellipse 23">
              <a:extLst>
                <a:ext uri="{FF2B5EF4-FFF2-40B4-BE49-F238E27FC236}">
                  <a16:creationId xmlns:a16="http://schemas.microsoft.com/office/drawing/2014/main" id="{DDA76DC0-701B-405F-BF69-01B926B74884}"/>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30" name="Ellipse 29">
              <a:extLst>
                <a:ext uri="{FF2B5EF4-FFF2-40B4-BE49-F238E27FC236}">
                  <a16:creationId xmlns:a16="http://schemas.microsoft.com/office/drawing/2014/main" id="{D1CCE227-FCED-4D87-9AFC-636D1746A760}"/>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31" name="Textfeld 30">
              <a:extLst>
                <a:ext uri="{FF2B5EF4-FFF2-40B4-BE49-F238E27FC236}">
                  <a16:creationId xmlns:a16="http://schemas.microsoft.com/office/drawing/2014/main" id="{A2C3717A-6843-434B-ADC4-B066B54D4BB6}"/>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32" name="Textfeld 31">
              <a:extLst>
                <a:ext uri="{FF2B5EF4-FFF2-40B4-BE49-F238E27FC236}">
                  <a16:creationId xmlns:a16="http://schemas.microsoft.com/office/drawing/2014/main" id="{5C561478-BB8B-456B-B7BA-FE1D6E8F7A79}"/>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33" name="Textfeld 32">
              <a:extLst>
                <a:ext uri="{FF2B5EF4-FFF2-40B4-BE49-F238E27FC236}">
                  <a16:creationId xmlns:a16="http://schemas.microsoft.com/office/drawing/2014/main" id="{898B460C-C138-4C94-935D-41BF6E5292D9}"/>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pic>
        <p:nvPicPr>
          <p:cNvPr id="14" name="Grafik 13" descr="Hallo, Biene">
            <a:extLst>
              <a:ext uri="{FF2B5EF4-FFF2-40B4-BE49-F238E27FC236}">
                <a16:creationId xmlns:a16="http://schemas.microsoft.com/office/drawing/2014/main" id="{409C86DB-55D9-42AC-9D6F-2AD8B4036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1694" y="2089629"/>
            <a:ext cx="3066141" cy="3066141"/>
          </a:xfrm>
          <a:prstGeom prst="rect">
            <a:avLst/>
          </a:prstGeom>
        </p:spPr>
      </p:pic>
      <p:pic>
        <p:nvPicPr>
          <p:cNvPr id="34" name="Grafik 33" descr="Hallo, Biene">
            <a:extLst>
              <a:ext uri="{FF2B5EF4-FFF2-40B4-BE49-F238E27FC236}">
                <a16:creationId xmlns:a16="http://schemas.microsoft.com/office/drawing/2014/main" id="{09096D1E-892C-40A8-82F7-42D35D29EA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22988" y="2089629"/>
            <a:ext cx="3066141" cy="3066141"/>
          </a:xfrm>
          <a:prstGeom prst="rect">
            <a:avLst/>
          </a:prstGeom>
        </p:spPr>
      </p:pic>
      <p:pic>
        <p:nvPicPr>
          <p:cNvPr id="35" name="Grafik 34" descr="Zusammendrücken Vergrößern Silhouette">
            <a:extLst>
              <a:ext uri="{FF2B5EF4-FFF2-40B4-BE49-F238E27FC236}">
                <a16:creationId xmlns:a16="http://schemas.microsoft.com/office/drawing/2014/main" id="{1BA423AB-8BA4-4C9D-9FF0-4C0DD93A3A7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9390" t="14625" b="6503"/>
          <a:stretch/>
        </p:blipFill>
        <p:spPr>
          <a:xfrm rot="884102">
            <a:off x="8129051" y="4615525"/>
            <a:ext cx="552950" cy="617662"/>
          </a:xfrm>
          <a:prstGeom prst="rect">
            <a:avLst/>
          </a:prstGeom>
        </p:spPr>
      </p:pic>
      <p:pic>
        <p:nvPicPr>
          <p:cNvPr id="12" name="Aufnahme (5)">
            <a:hlinkClick r:id="" action="ppaction://media"/>
            <a:extLst>
              <a:ext uri="{FF2B5EF4-FFF2-40B4-BE49-F238E27FC236}">
                <a16:creationId xmlns:a16="http://schemas.microsoft.com/office/drawing/2014/main" id="{EF00DC63-E949-4138-99E5-9F361C90A3D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1767" y="875506"/>
            <a:ext cx="304800" cy="304800"/>
          </a:xfrm>
          <a:prstGeom prst="rect">
            <a:avLst/>
          </a:prstGeom>
        </p:spPr>
      </p:pic>
    </p:spTree>
    <p:extLst>
      <p:ext uri="{BB962C8B-B14F-4D97-AF65-F5344CB8AC3E}">
        <p14:creationId xmlns:p14="http://schemas.microsoft.com/office/powerpoint/2010/main" val="193145550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19" fill="hold"/>
                                        <p:tgtEl>
                                          <p:spTgt spid="12"/>
                                        </p:tgtEl>
                                      </p:cBhvr>
                                    </p:cmd>
                                  </p:childTnLst>
                                </p:cTn>
                              </p:par>
                              <p:par>
                                <p:cTn id="7" presetID="1" presetClass="exit" presetSubtype="0" fill="hold" nodeType="withEffect">
                                  <p:stCondLst>
                                    <p:cond delay="700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7000"/>
                                  </p:stCondLst>
                                  <p:childTnLst>
                                    <p:set>
                                      <p:cBhvr>
                                        <p:cTn id="10" dur="1" fill="hold">
                                          <p:stCondLst>
                                            <p:cond delay="0"/>
                                          </p:stCondLst>
                                        </p:cTn>
                                        <p:tgtEl>
                                          <p:spTgt spid="34"/>
                                        </p:tgtEl>
                                        <p:attrNameLst>
                                          <p:attrName>style.visibility</p:attrName>
                                        </p:attrNameLst>
                                      </p:cBhvr>
                                      <p:to>
                                        <p:strVal val="visible"/>
                                      </p:to>
                                    </p:set>
                                  </p:childTnLst>
                                </p:cTn>
                              </p:par>
                              <p:par>
                                <p:cTn id="11" presetID="42" presetClass="path" presetSubtype="0" accel="50000" decel="50000" fill="hold" nodeType="withEffect">
                                  <p:stCondLst>
                                    <p:cond delay="8900"/>
                                  </p:stCondLst>
                                  <p:childTnLst>
                                    <p:animMotion origin="layout" path="M -2.91667E-6 -7.40741E-7 L -0.09713 -0.23079 " pathEditMode="relative" rAng="0" ptsTypes="AA">
                                      <p:cBhvr>
                                        <p:cTn id="12" dur="1500" fill="hold"/>
                                        <p:tgtEl>
                                          <p:spTgt spid="34"/>
                                        </p:tgtEl>
                                        <p:attrNameLst>
                                          <p:attrName>ppt_x</p:attrName>
                                          <p:attrName>ppt_y</p:attrName>
                                        </p:attrNameLst>
                                      </p:cBhvr>
                                      <p:rCtr x="-4857" y="-11551"/>
                                    </p:animMotion>
                                  </p:childTnLst>
                                </p:cTn>
                              </p:par>
                              <p:par>
                                <p:cTn id="13" presetID="10" presetClass="entr" presetSubtype="0" fill="hold" grpId="0" nodeType="withEffect">
                                  <p:stCondLst>
                                    <p:cond delay="10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42" presetClass="path" presetSubtype="0" accel="50000" decel="50000" fill="hold" nodeType="withEffect">
                                  <p:stCondLst>
                                    <p:cond delay="14200"/>
                                  </p:stCondLst>
                                  <p:childTnLst>
                                    <p:animMotion origin="layout" path="M -0.09713 -0.23079 L -2.91667E-6 -7.40741E-7 " pathEditMode="relative" rAng="0" ptsTypes="AA">
                                      <p:cBhvr>
                                        <p:cTn id="17" dur="1500" fill="hold"/>
                                        <p:tgtEl>
                                          <p:spTgt spid="34"/>
                                        </p:tgtEl>
                                        <p:attrNameLst>
                                          <p:attrName>ppt_x</p:attrName>
                                          <p:attrName>ppt_y</p:attrName>
                                        </p:attrNameLst>
                                      </p:cBhvr>
                                      <p:rCtr x="4857" y="11528"/>
                                    </p:animMotion>
                                  </p:childTnLst>
                                </p:cTn>
                              </p:par>
                              <p:par>
                                <p:cTn id="18" presetID="10" presetClass="entr" presetSubtype="0" fill="hold" nodeType="withEffect">
                                  <p:stCondLst>
                                    <p:cond delay="156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exit" presetSubtype="0" fill="hold" nodeType="withEffect">
                                  <p:stCondLst>
                                    <p:cond delay="1800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nodeType="withEffect">
                                  <p:stCondLst>
                                    <p:cond delay="18000"/>
                                  </p:stCondLst>
                                  <p:childTnLst>
                                    <p:set>
                                      <p:cBhvr>
                                        <p:cTn id="24" dur="1" fill="hold">
                                          <p:stCondLst>
                                            <p:cond delay="0"/>
                                          </p:stCondLst>
                                        </p:cTn>
                                        <p:tgtEl>
                                          <p:spTgt spid="14"/>
                                        </p:tgtEl>
                                        <p:attrNameLst>
                                          <p:attrName>style.visibility</p:attrName>
                                        </p:attrNameLst>
                                      </p:cBhvr>
                                      <p:to>
                                        <p:strVal val="visible"/>
                                      </p:to>
                                    </p:set>
                                  </p:childTnLst>
                                </p:cTn>
                              </p:par>
                              <p:par>
                                <p:cTn id="25" presetID="10" presetClass="entr" presetSubtype="0" fill="hold" grpId="0" nodeType="withEffect">
                                  <p:stCondLst>
                                    <p:cond delay="1900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grpId="0" nodeType="withEffect">
                                  <p:stCondLst>
                                    <p:cond delay="1900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par>
                                <p:cTn id="31" presetID="42" presetClass="path" presetSubtype="0" accel="50000" decel="50000" fill="hold" nodeType="withEffect">
                                  <p:stCondLst>
                                    <p:cond delay="19900"/>
                                  </p:stCondLst>
                                  <p:childTnLst>
                                    <p:animMotion origin="layout" path="M 2.29167E-6 -7.40741E-7 L -0.03724 0.19931 " pathEditMode="relative" rAng="0" ptsTypes="AA">
                                      <p:cBhvr>
                                        <p:cTn id="32" dur="1500" fill="hold"/>
                                        <p:tgtEl>
                                          <p:spTgt spid="14"/>
                                        </p:tgtEl>
                                        <p:attrNameLst>
                                          <p:attrName>ppt_x</p:attrName>
                                          <p:attrName>ppt_y</p:attrName>
                                        </p:attrNameLst>
                                      </p:cBhvr>
                                      <p:rCtr x="-1862" y="9954"/>
                                    </p:animMotion>
                                  </p:childTnLst>
                                </p:cTn>
                              </p:par>
                              <p:par>
                                <p:cTn id="33" presetID="10" presetClass="entr" presetSubtype="0" fill="hold" grpId="0" nodeType="withEffect">
                                  <p:stCondLst>
                                    <p:cond delay="22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2200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2200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220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293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7" presetClass="emph" presetSubtype="2" fill="hold" nodeType="withEffect">
                                  <p:stCondLst>
                                    <p:cond delay="40000"/>
                                  </p:stCondLst>
                                  <p:childTnLst>
                                    <p:animClr clrSpc="rgb" dir="cw">
                                      <p:cBhvr>
                                        <p:cTn id="49" dur="250" fill="hold"/>
                                        <p:tgtEl>
                                          <p:spTgt spid="22"/>
                                        </p:tgtEl>
                                        <p:attrNameLst>
                                          <p:attrName>stroke.color</p:attrName>
                                        </p:attrNameLst>
                                      </p:cBhvr>
                                      <p:to>
                                        <a:srgbClr val="C00000"/>
                                      </p:to>
                                    </p:animClr>
                                    <p:set>
                                      <p:cBhvr>
                                        <p:cTn id="50" dur="250" fill="hold"/>
                                        <p:tgtEl>
                                          <p:spTgt spid="22"/>
                                        </p:tgtEl>
                                        <p:attrNameLst>
                                          <p:attrName>stroke.on</p:attrName>
                                        </p:attrNameLst>
                                      </p:cBhvr>
                                      <p:to>
                                        <p:strVal val="true"/>
                                      </p:to>
                                    </p:set>
                                  </p:childTnLst>
                                </p:cTn>
                              </p:par>
                              <p:par>
                                <p:cTn id="51" presetID="63" presetClass="path" presetSubtype="0" accel="50000" decel="50000" fill="hold" nodeType="withEffect">
                                  <p:stCondLst>
                                    <p:cond delay="43300"/>
                                  </p:stCondLst>
                                  <p:childTnLst>
                                    <p:animMotion origin="layout" path="M 0.00274 -4.07407E-6 L 0.16289 0.01551 " pathEditMode="relative" rAng="0" ptsTypes="AA">
                                      <p:cBhvr>
                                        <p:cTn id="52" dur="1500" fill="hold"/>
                                        <p:tgtEl>
                                          <p:spTgt spid="35"/>
                                        </p:tgtEl>
                                        <p:attrNameLst>
                                          <p:attrName>ppt_x</p:attrName>
                                          <p:attrName>ppt_y</p:attrName>
                                        </p:attrNameLst>
                                      </p:cBhvr>
                                      <p:rCtr x="8008" y="764"/>
                                    </p:animMotion>
                                  </p:childTnLst>
                                </p:cTn>
                              </p:par>
                              <p:par>
                                <p:cTn id="53" presetID="7" presetClass="emph" presetSubtype="2" fill="hold" nodeType="withEffect">
                                  <p:stCondLst>
                                    <p:cond delay="45000"/>
                                  </p:stCondLst>
                                  <p:childTnLst>
                                    <p:animClr clrSpc="rgb" dir="cw">
                                      <p:cBhvr>
                                        <p:cTn id="54" dur="200" fill="hold"/>
                                        <p:tgtEl>
                                          <p:spTgt spid="29"/>
                                        </p:tgtEl>
                                        <p:attrNameLst>
                                          <p:attrName>stroke.color</p:attrName>
                                        </p:attrNameLst>
                                      </p:cBhvr>
                                      <p:to>
                                        <a:srgbClr val="92D050"/>
                                      </p:to>
                                    </p:animClr>
                                    <p:set>
                                      <p:cBhvr>
                                        <p:cTn id="55" dur="200" fill="hold"/>
                                        <p:tgtEl>
                                          <p:spTgt spid="29"/>
                                        </p:tgtEl>
                                        <p:attrNameLst>
                                          <p:attrName>stroke.on</p:attrName>
                                        </p:attrNameLst>
                                      </p:cBhvr>
                                      <p:to>
                                        <p:strVal val="true"/>
                                      </p:to>
                                    </p:set>
                                  </p:childTnLst>
                                </p:cTn>
                              </p:par>
                              <p:par>
                                <p:cTn id="56" presetID="22" presetClass="entr" presetSubtype="8" fill="hold" grpId="0" nodeType="withEffect">
                                  <p:stCondLst>
                                    <p:cond delay="4500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250"/>
                                        <p:tgtEl>
                                          <p:spTgt spid="25"/>
                                        </p:tgtEl>
                                      </p:cBhvr>
                                    </p:animEffect>
                                  </p:childTnLst>
                                </p:cTn>
                              </p:par>
                              <p:par>
                                <p:cTn id="59" presetID="1" presetClass="entr" presetSubtype="0" fill="hold" grpId="0" nodeType="withEffect">
                                  <p:stCondLst>
                                    <p:cond delay="51600"/>
                                  </p:stCondLst>
                                  <p:childTnLst>
                                    <p:set>
                                      <p:cBhvr>
                                        <p:cTn id="60" dur="1" fill="hold">
                                          <p:stCondLst>
                                            <p:cond delay="0"/>
                                          </p:stCondLst>
                                        </p:cTn>
                                        <p:tgtEl>
                                          <p:spTgt spid="28"/>
                                        </p:tgtEl>
                                        <p:attrNameLst>
                                          <p:attrName>style.visibility</p:attrName>
                                        </p:attrNameLst>
                                      </p:cBhvr>
                                      <p:to>
                                        <p:strVal val="visible"/>
                                      </p:to>
                                    </p:set>
                                  </p:childTnLst>
                                </p:cTn>
                              </p:par>
                              <p:par>
                                <p:cTn id="61" presetID="42" presetClass="path" presetSubtype="0" accel="50000" decel="50000" fill="hold" nodeType="withEffect">
                                  <p:stCondLst>
                                    <p:cond delay="52600"/>
                                  </p:stCondLst>
                                  <p:childTnLst>
                                    <p:animMotion origin="layout" path="M 0.16289 0.0155 L -0.01875 0.26227 " pathEditMode="relative" rAng="0" ptsTypes="AA">
                                      <p:cBhvr>
                                        <p:cTn id="62" dur="1500" fill="hold"/>
                                        <p:tgtEl>
                                          <p:spTgt spid="35"/>
                                        </p:tgtEl>
                                        <p:attrNameLst>
                                          <p:attrName>ppt_x</p:attrName>
                                          <p:attrName>ppt_y</p:attrName>
                                        </p:attrNameLst>
                                      </p:cBhvr>
                                      <p:rCtr x="-9089" y="12083"/>
                                    </p:animMotion>
                                  </p:childTnLst>
                                </p:cTn>
                              </p:par>
                              <p:par>
                                <p:cTn id="63" presetID="35" presetClass="path" presetSubtype="0" accel="50000" decel="50000" fill="hold" nodeType="withEffect">
                                  <p:stCondLst>
                                    <p:cond delay="57800"/>
                                  </p:stCondLst>
                                  <p:childTnLst>
                                    <p:animMotion origin="layout" path="M -0.01875 0.26227 L -0.32929 0.25232 " pathEditMode="relative" rAng="0" ptsTypes="AA">
                                      <p:cBhvr>
                                        <p:cTn id="64" dur="2000" fill="hold"/>
                                        <p:tgtEl>
                                          <p:spTgt spid="35"/>
                                        </p:tgtEl>
                                        <p:attrNameLst>
                                          <p:attrName>ppt_x</p:attrName>
                                          <p:attrName>ppt_y</p:attrName>
                                        </p:attrNameLst>
                                      </p:cBhvr>
                                      <p:rCtr x="-15534" y="-509"/>
                                    </p:animMotion>
                                  </p:childTnLst>
                                </p:cTn>
                              </p:par>
                              <p:par>
                                <p:cTn id="65" presetID="63" presetClass="path" presetSubtype="0" accel="50000" decel="50000" fill="hold" nodeType="withEffect">
                                  <p:stCondLst>
                                    <p:cond delay="62000"/>
                                  </p:stCondLst>
                                  <p:childTnLst>
                                    <p:animMotion origin="layout" path="M -0.03724 0.19931 L 0.39062 0.09907 " pathEditMode="relative" rAng="0" ptsTypes="AA">
                                      <p:cBhvr>
                                        <p:cTn id="66" dur="1500" fill="hold"/>
                                        <p:tgtEl>
                                          <p:spTgt spid="14"/>
                                        </p:tgtEl>
                                        <p:attrNameLst>
                                          <p:attrName>ppt_x</p:attrName>
                                          <p:attrName>ppt_y</p:attrName>
                                        </p:attrNameLst>
                                      </p:cBhvr>
                                      <p:rCtr x="21393" y="-5023"/>
                                    </p:animMotion>
                                  </p:childTnLst>
                                </p:cTn>
                              </p:par>
                              <p:par>
                                <p:cTn id="67" presetID="10" presetClass="entr" presetSubtype="0" fill="hold" nodeType="withEffect">
                                  <p:stCondLst>
                                    <p:cond delay="6330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2"/>
                </p:tgtEl>
              </p:cMediaNode>
            </p:audio>
          </p:childTnLst>
        </p:cTn>
      </p:par>
    </p:tnLst>
    <p:bldLst>
      <p:bldP spid="2" grpId="0"/>
      <p:bldP spid="4" grpId="0" uiExpand="1" build="p"/>
      <p:bldP spid="22" grpId="0" animBg="1"/>
      <p:bldP spid="26" grpId="0" animBg="1"/>
      <p:bldP spid="27" grpId="0" animBg="1"/>
      <p:bldP spid="29" grpId="0" animBg="1"/>
      <p:bldP spid="2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20</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5-10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a:xfrm>
            <a:off x="839788" y="3291840"/>
            <a:ext cx="10514012" cy="2953512"/>
          </a:xfrm>
        </p:spPr>
        <p:txBody>
          <a:bodyPr>
            <a:normAutofit lnSpcReduction="10000"/>
          </a:bodyPr>
          <a:lstStyle/>
          <a:p>
            <a:r>
              <a:rPr lang="de-DE" dirty="0"/>
              <a:t>…sind zu viel! </a:t>
            </a:r>
            <a:br>
              <a:rPr lang="de-DE" dirty="0"/>
            </a:br>
            <a:r>
              <a:rPr lang="de-DE" dirty="0"/>
              <a:t>Du hast große Defizite in den Grundlagen der Trigonometrie. Ohne diese kannst du auch keine konkreten Aufgaben erfolgreich berechnen. </a:t>
            </a:r>
            <a:br>
              <a:rPr lang="de-DE" dirty="0"/>
            </a:br>
            <a:br>
              <a:rPr lang="de-DE" dirty="0"/>
            </a:br>
            <a:r>
              <a:rPr lang="de-DE" dirty="0"/>
              <a:t>Schau dir zu Hause noch einmal im Heft die Einführung der verschiedenen Bezeichnungen und Formeln am Rechtwinkligen Dreieck an. </a:t>
            </a:r>
            <a:br>
              <a:rPr lang="de-DE" dirty="0"/>
            </a:br>
            <a:r>
              <a:rPr lang="de-DE" dirty="0"/>
              <a:t>Auf den nächsten Seiten findest du noch einmal einen kurzen Überblick. Nehme dir ein paar Minuten Zeit und verinnerliche die Inhalte noch einmal. Das solltest du auswendig wissen!</a:t>
            </a:r>
          </a:p>
        </p:txBody>
      </p:sp>
      <p:sp>
        <p:nvSpPr>
          <p:cNvPr id="9" name="Pfeil: nach rechts 8">
            <a:hlinkClick r:id="" action="ppaction://hlinkshowjump?jump=nextslide"/>
            <a:extLst>
              <a:ext uri="{FF2B5EF4-FFF2-40B4-BE49-F238E27FC236}">
                <a16:creationId xmlns:a16="http://schemas.microsoft.com/office/drawing/2014/main" id="{36B6754B-770E-40F2-BE43-B8E6AA9BCFF9}"/>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2" action="ppaction://hlinksldjump"/>
            <a:extLst>
              <a:ext uri="{FF2B5EF4-FFF2-40B4-BE49-F238E27FC236}">
                <a16:creationId xmlns:a16="http://schemas.microsoft.com/office/drawing/2014/main" id="{1A3A0543-1E9F-4A91-BECA-50A5EE0CDCB0}"/>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647679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Sinus im rechtwinkligen Dreieck</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F47C85C-F8DC-405F-93D4-8EC99C8E3DCD}"/>
                  </a:ext>
                </a:extLst>
              </p:cNvPr>
              <p:cNvSpPr>
                <a:spLocks noGrp="1"/>
              </p:cNvSpPr>
              <p:nvPr>
                <p:ph sz="half" idx="2"/>
              </p:nvPr>
            </p:nvSpPr>
            <p:spPr>
              <a:xfrm>
                <a:off x="7278554" y="1892394"/>
                <a:ext cx="3817771" cy="4160520"/>
              </a:xfrm>
            </p:spPr>
            <p:txBody>
              <a:bodyPr/>
              <a:lstStyle/>
              <a:p>
                <a:pPr marL="0" indent="0">
                  <a:buNone/>
                </a:pPr>
                <a14:m>
                  <m:oMathPara xmlns:m="http://schemas.openxmlformats.org/officeDocument/2006/math">
                    <m:oMathParaPr>
                      <m:jc m:val="left"/>
                    </m:oMathParaPr>
                    <m:oMath xmlns:m="http://schemas.openxmlformats.org/officeDocument/2006/math">
                      <m:r>
                        <m:rPr>
                          <m:sty m:val="p"/>
                        </m:rPr>
                        <a:rPr lang="de-DE" sz="2400" b="0" i="0" smtClean="0">
                          <a:solidFill>
                            <a:srgbClr val="7030A0"/>
                          </a:solidFill>
                          <a:latin typeface="Cambria Math" panose="02040503050406030204" pitchFamily="18" charset="0"/>
                          <a:ea typeface="Cambria Math" panose="02040503050406030204" pitchFamily="18" charset="0"/>
                        </a:rPr>
                        <m:t>sin</m:t>
                      </m:r>
                      <m:r>
                        <a:rPr lang="de-DE" sz="2400" b="0" i="1" smtClean="0">
                          <a:solidFill>
                            <a:srgbClr val="7030A0"/>
                          </a:solidFill>
                          <a:latin typeface="Cambria Math" panose="02040503050406030204" pitchFamily="18" charset="0"/>
                          <a:ea typeface="Cambria Math" panose="02040503050406030204" pitchFamily="18" charset="0"/>
                        </a:rPr>
                        <m:t>⁡(</m:t>
                      </m:r>
                      <m:r>
                        <a:rPr lang="de-DE" sz="2400" b="0" i="1" smtClean="0">
                          <a:solidFill>
                            <a:srgbClr val="7030A0"/>
                          </a:solidFill>
                          <a:latin typeface="Cambria Math" panose="02040503050406030204" pitchFamily="18" charset="0"/>
                          <a:ea typeface="Cambria Math" panose="02040503050406030204" pitchFamily="18" charset="0"/>
                        </a:rPr>
                        <m:t>𝛼</m:t>
                      </m:r>
                      <m:r>
                        <a:rPr lang="de-DE" sz="2400" b="0" i="1" smtClean="0">
                          <a:solidFill>
                            <a:srgbClr val="7030A0"/>
                          </a:solidFill>
                          <a:latin typeface="Cambria Math" panose="02040503050406030204" pitchFamily="18" charset="0"/>
                          <a:ea typeface="Cambria Math" panose="02040503050406030204" pitchFamily="18" charset="0"/>
                        </a:rPr>
                        <m:t>)= </m:t>
                      </m:r>
                      <m:f>
                        <m:fPr>
                          <m:ctrlPr>
                            <a:rPr lang="de-DE" sz="2400" b="0" i="1" smtClean="0">
                              <a:solidFill>
                                <a:srgbClr val="7030A0"/>
                              </a:solidFill>
                              <a:latin typeface="Cambria Math" panose="02040503050406030204" pitchFamily="18" charset="0"/>
                              <a:ea typeface="Cambria Math" panose="02040503050406030204" pitchFamily="18" charset="0"/>
                            </a:rPr>
                          </m:ctrlPr>
                        </m:fPr>
                        <m:num>
                          <m:r>
                            <a:rPr lang="de-DE" sz="2400" b="0" i="1" smtClean="0">
                              <a:solidFill>
                                <a:srgbClr val="7030A0"/>
                              </a:solidFill>
                              <a:latin typeface="Cambria Math" panose="02040503050406030204" pitchFamily="18" charset="0"/>
                              <a:ea typeface="Cambria Math" panose="02040503050406030204" pitchFamily="18" charset="0"/>
                            </a:rPr>
                            <m:t>𝑎</m:t>
                          </m:r>
                        </m:num>
                        <m:den>
                          <m:r>
                            <a:rPr lang="de-DE" sz="2400" b="0" i="1" smtClean="0">
                              <a:solidFill>
                                <a:srgbClr val="7030A0"/>
                              </a:solidFill>
                              <a:latin typeface="Cambria Math" panose="02040503050406030204" pitchFamily="18" charset="0"/>
                              <a:ea typeface="Cambria Math" panose="02040503050406030204" pitchFamily="18" charset="0"/>
                            </a:rPr>
                            <m:t>𝑏</m:t>
                          </m:r>
                        </m:den>
                      </m:f>
                    </m:oMath>
                  </m:oMathPara>
                </a14:m>
                <a:endParaRPr lang="de-DE" sz="2400" dirty="0"/>
              </a:p>
              <a:p>
                <a:pPr marL="0" indent="0">
                  <a:buNone/>
                </a:pPr>
                <a:endParaRPr lang="de-DE" sz="2400" dirty="0"/>
              </a:p>
              <a:p>
                <a:pPr marL="0" indent="0">
                  <a:buNone/>
                </a:pPr>
                <a14:m>
                  <m:oMathPara xmlns:m="http://schemas.openxmlformats.org/officeDocument/2006/math">
                    <m:oMathParaPr>
                      <m:jc m:val="left"/>
                    </m:oMathParaPr>
                    <m:oMath xmlns:m="http://schemas.openxmlformats.org/officeDocument/2006/math">
                      <m:r>
                        <m:rPr>
                          <m:sty m:val="p"/>
                        </m:rPr>
                        <a:rPr lang="de-DE" sz="2400" b="0" i="0" smtClean="0">
                          <a:latin typeface="Cambria Math" panose="02040503050406030204" pitchFamily="18" charset="0"/>
                          <a:ea typeface="Cambria Math" panose="02040503050406030204" pitchFamily="18" charset="0"/>
                        </a:rPr>
                        <m:t>sin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𝛾</m:t>
                      </m:r>
                      <m:r>
                        <a:rPr lang="de-DE" sz="2400" b="0" i="1" smtClean="0">
                          <a:latin typeface="Cambria Math" panose="02040503050406030204" pitchFamily="18" charset="0"/>
                          <a:ea typeface="Cambria Math" panose="02040503050406030204" pitchFamily="18" charset="0"/>
                        </a:rPr>
                        <m:t>)= </m:t>
                      </m:r>
                      <m:f>
                        <m:fPr>
                          <m:ctrlPr>
                            <a:rPr lang="de-DE" sz="2400" b="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𝑐</m:t>
                          </m:r>
                        </m:num>
                        <m:den>
                          <m:r>
                            <a:rPr lang="de-DE" sz="2400" b="0" i="1" smtClean="0">
                              <a:latin typeface="Cambria Math" panose="02040503050406030204" pitchFamily="18" charset="0"/>
                              <a:ea typeface="Cambria Math" panose="02040503050406030204" pitchFamily="18" charset="0"/>
                            </a:rPr>
                            <m:t>𝑏</m:t>
                          </m:r>
                        </m:den>
                      </m:f>
                    </m:oMath>
                  </m:oMathPara>
                </a14:m>
                <a:endParaRPr lang="de-DE" sz="2400" dirty="0"/>
              </a:p>
              <a:p>
                <a:pPr marL="0" indent="0">
                  <a:buNone/>
                </a:pPr>
                <a:endParaRPr lang="de-DE" sz="24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ea typeface="Cambria Math" panose="02040503050406030204" pitchFamily="18" charset="0"/>
                        </a:rPr>
                        <m:t>𝛽</m:t>
                      </m:r>
                      <m:r>
                        <a:rPr lang="de-DE" sz="2400" b="0" i="1" smtClean="0">
                          <a:latin typeface="Cambria Math" panose="02040503050406030204" pitchFamily="18" charset="0"/>
                          <a:ea typeface="Cambria Math" panose="02040503050406030204" pitchFamily="18" charset="0"/>
                        </a:rPr>
                        <m:t>=90°</m:t>
                      </m:r>
                    </m:oMath>
                  </m:oMathPara>
                </a14:m>
                <a:endParaRPr lang="de-DE" sz="2400" dirty="0"/>
              </a:p>
              <a:p>
                <a:endParaRPr lang="de-DE" dirty="0"/>
              </a:p>
            </p:txBody>
          </p:sp>
        </mc:Choice>
        <mc:Fallback xmlns="">
          <p:sp>
            <p:nvSpPr>
              <p:cNvPr id="3" name="Inhaltsplatzhalter 2">
                <a:extLst>
                  <a:ext uri="{FF2B5EF4-FFF2-40B4-BE49-F238E27FC236}">
                    <a16:creationId xmlns:a16="http://schemas.microsoft.com/office/drawing/2014/main" id="{EF47C85C-F8DC-405F-93D4-8EC99C8E3DCD}"/>
                  </a:ext>
                </a:extLst>
              </p:cNvPr>
              <p:cNvSpPr>
                <a:spLocks noGrp="1" noRot="1" noChangeAspect="1" noMove="1" noResize="1" noEditPoints="1" noAdjustHandles="1" noChangeArrowheads="1" noChangeShapeType="1" noTextEdit="1"/>
              </p:cNvSpPr>
              <p:nvPr>
                <p:ph sz="half" idx="2"/>
              </p:nvPr>
            </p:nvSpPr>
            <p:spPr>
              <a:xfrm>
                <a:off x="7278554" y="1892394"/>
                <a:ext cx="3817771" cy="4160520"/>
              </a:xfrm>
              <a:blipFill>
                <a:blip r:embed="rId2"/>
                <a:stretch>
                  <a:fillRect l="-1438"/>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21</a:t>
            </a:fld>
            <a:endParaRPr lang="en-US"/>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47" name="Gruppieren 46">
            <a:extLst>
              <a:ext uri="{FF2B5EF4-FFF2-40B4-BE49-F238E27FC236}">
                <a16:creationId xmlns:a16="http://schemas.microsoft.com/office/drawing/2014/main" id="{116BDFE7-538A-4679-9352-CE40233EB903}"/>
              </a:ext>
            </a:extLst>
          </p:cNvPr>
          <p:cNvGrpSpPr/>
          <p:nvPr/>
        </p:nvGrpSpPr>
        <p:grpSpPr>
          <a:xfrm>
            <a:off x="1322697" y="1690688"/>
            <a:ext cx="5431806" cy="3574612"/>
            <a:chOff x="6168360" y="904494"/>
            <a:chExt cx="5431806" cy="3574612"/>
          </a:xfrm>
        </p:grpSpPr>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A8AFC16A-9B25-4AA9-9358-C955A8B9A30F}"/>
                    </a:ext>
                  </a:extLst>
                </p:cNvPr>
                <p:cNvSpPr txBox="1"/>
                <p:nvPr/>
              </p:nvSpPr>
              <p:spPr>
                <a:xfrm>
                  <a:off x="10731870" y="2393076"/>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5" name="Textfeld 34">
                  <a:extLst>
                    <a:ext uri="{FF2B5EF4-FFF2-40B4-BE49-F238E27FC236}">
                      <a16:creationId xmlns:a16="http://schemas.microsoft.com/office/drawing/2014/main" id="{A8AFC16A-9B25-4AA9-9358-C955A8B9A30F}"/>
                    </a:ext>
                  </a:extLst>
                </p:cNvPr>
                <p:cNvSpPr txBox="1">
                  <a:spLocks noRot="1" noChangeAspect="1" noMove="1" noResize="1" noEditPoints="1" noAdjustHandles="1" noChangeArrowheads="1" noChangeShapeType="1" noTextEdit="1"/>
                </p:cNvSpPr>
                <p:nvPr/>
              </p:nvSpPr>
              <p:spPr>
                <a:xfrm>
                  <a:off x="10731870" y="2393076"/>
                  <a:ext cx="868296" cy="369332"/>
                </a:xfrm>
                <a:prstGeom prst="rect">
                  <a:avLst/>
                </a:prstGeom>
                <a:blipFill>
                  <a:blip r:embed="rId3"/>
                  <a:stretch>
                    <a:fillRect/>
                  </a:stretch>
                </a:blipFill>
              </p:spPr>
              <p:txBody>
                <a:bodyPr/>
                <a:lstStyle/>
                <a:p>
                  <a:r>
                    <a:rPr lang="de-DE">
                      <a:noFill/>
                    </a:rPr>
                    <a:t> </a:t>
                  </a:r>
                </a:p>
              </p:txBody>
            </p:sp>
          </mc:Fallback>
        </mc:AlternateContent>
        <p:grpSp>
          <p:nvGrpSpPr>
            <p:cNvPr id="46" name="Gruppieren 45">
              <a:extLst>
                <a:ext uri="{FF2B5EF4-FFF2-40B4-BE49-F238E27FC236}">
                  <a16:creationId xmlns:a16="http://schemas.microsoft.com/office/drawing/2014/main" id="{72A50EF3-B59F-4E98-8600-0ED52AB1F4AA}"/>
                </a:ext>
              </a:extLst>
            </p:cNvPr>
            <p:cNvGrpSpPr/>
            <p:nvPr/>
          </p:nvGrpSpPr>
          <p:grpSpPr>
            <a:xfrm>
              <a:off x="6168360" y="904494"/>
              <a:ext cx="5380604" cy="3574612"/>
              <a:chOff x="520734" y="2011680"/>
              <a:chExt cx="5380604" cy="3574612"/>
            </a:xfrm>
          </p:grpSpPr>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264AE84A-C50E-43E9-9166-214798E3FECC}"/>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9" name="Textfeld 38">
                    <a:extLst>
                      <a:ext uri="{FF2B5EF4-FFF2-40B4-BE49-F238E27FC236}">
                        <a16:creationId xmlns:a16="http://schemas.microsoft.com/office/drawing/2014/main" id="{264AE84A-C50E-43E9-9166-214798E3FECC}"/>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06F7C76E-BB82-4720-9034-41FC4BA81C0E}"/>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0" name="Textfeld 39">
                    <a:extLst>
                      <a:ext uri="{FF2B5EF4-FFF2-40B4-BE49-F238E27FC236}">
                        <a16:creationId xmlns:a16="http://schemas.microsoft.com/office/drawing/2014/main" id="{06F7C76E-BB82-4720-9034-41FC4BA81C0E}"/>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5"/>
                    <a:stretch>
                      <a:fillRect/>
                    </a:stretch>
                  </a:blipFill>
                </p:spPr>
                <p:txBody>
                  <a:bodyPr/>
                  <a:lstStyle/>
                  <a:p>
                    <a:r>
                      <a:rPr lang="de-DE">
                        <a:noFill/>
                      </a:rPr>
                      <a:t> </a:t>
                    </a:r>
                  </a:p>
                </p:txBody>
              </p:sp>
            </mc:Fallback>
          </mc:AlternateContent>
          <p:grpSp>
            <p:nvGrpSpPr>
              <p:cNvPr id="25" name="Gruppieren 24">
                <a:extLst>
                  <a:ext uri="{FF2B5EF4-FFF2-40B4-BE49-F238E27FC236}">
                    <a16:creationId xmlns:a16="http://schemas.microsoft.com/office/drawing/2014/main" id="{1B211CB4-56DF-45C7-9826-EE7CACC3B5BA}"/>
                  </a:ext>
                </a:extLst>
              </p:cNvPr>
              <p:cNvGrpSpPr/>
              <p:nvPr/>
            </p:nvGrpSpPr>
            <p:grpSpPr>
              <a:xfrm>
                <a:off x="520734" y="2389734"/>
                <a:ext cx="5122869" cy="3196558"/>
                <a:chOff x="520734" y="2389734"/>
                <a:chExt cx="5122869" cy="3196558"/>
              </a:xfrm>
            </p:grpSpPr>
            <p:sp>
              <p:nvSpPr>
                <p:cNvPr id="32" name="Rechtwinkliges Dreieck 31">
                  <a:extLst>
                    <a:ext uri="{FF2B5EF4-FFF2-40B4-BE49-F238E27FC236}">
                      <a16:creationId xmlns:a16="http://schemas.microsoft.com/office/drawing/2014/main" id="{7266459E-7BBF-42C5-A8A4-D250C51F9735}"/>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Bogen 32">
                  <a:extLst>
                    <a:ext uri="{FF2B5EF4-FFF2-40B4-BE49-F238E27FC236}">
                      <a16:creationId xmlns:a16="http://schemas.microsoft.com/office/drawing/2014/main" id="{695E8582-B5AA-470C-9CB9-CDC5B10AB163}"/>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CA252395-F20F-4F57-A20A-7D357A6A6E6B}"/>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4" name="Textfeld 33">
                      <a:extLst>
                        <a:ext uri="{FF2B5EF4-FFF2-40B4-BE49-F238E27FC236}">
                          <a16:creationId xmlns:a16="http://schemas.microsoft.com/office/drawing/2014/main" id="{CA252395-F20F-4F57-A20A-7D357A6A6E6B}"/>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10984ECE-5F46-4E9C-9196-C050E1E38328}"/>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6" name="Textfeld 35">
                      <a:extLst>
                        <a:ext uri="{FF2B5EF4-FFF2-40B4-BE49-F238E27FC236}">
                          <a16:creationId xmlns:a16="http://schemas.microsoft.com/office/drawing/2014/main" id="{10984ECE-5F46-4E9C-9196-C050E1E38328}"/>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9FB749AF-5A80-49BE-8F5F-959F7D673D89}"/>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7" name="Textfeld 36">
                      <a:extLst>
                        <a:ext uri="{FF2B5EF4-FFF2-40B4-BE49-F238E27FC236}">
                          <a16:creationId xmlns:a16="http://schemas.microsoft.com/office/drawing/2014/main" id="{9FB749AF-5A80-49BE-8F5F-959F7D673D89}"/>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F584C549-6448-4075-98BA-C63D3689ACEF}"/>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8" name="Textfeld 37">
                      <a:extLst>
                        <a:ext uri="{FF2B5EF4-FFF2-40B4-BE49-F238E27FC236}">
                          <a16:creationId xmlns:a16="http://schemas.microsoft.com/office/drawing/2014/main" id="{F584C549-6448-4075-98BA-C63D3689ACEF}"/>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69C9A756-9D4F-471C-BEB2-CADC35EF444C}"/>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1" name="Textfeld 40">
                      <a:extLst>
                        <a:ext uri="{FF2B5EF4-FFF2-40B4-BE49-F238E27FC236}">
                          <a16:creationId xmlns:a16="http://schemas.microsoft.com/office/drawing/2014/main" id="{69C9A756-9D4F-471C-BEB2-CADC35EF444C}"/>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0"/>
                      <a:stretch>
                        <a:fillRect b="-65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B09DB428-5470-4F05-9C43-E41BF7894DB1}"/>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2" name="Textfeld 41">
                      <a:extLst>
                        <a:ext uri="{FF2B5EF4-FFF2-40B4-BE49-F238E27FC236}">
                          <a16:creationId xmlns:a16="http://schemas.microsoft.com/office/drawing/2014/main" id="{B09DB428-5470-4F05-9C43-E41BF7894DB1}"/>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1"/>
                      <a:stretch>
                        <a:fillRect b="-16393"/>
                      </a:stretch>
                    </a:blipFill>
                  </p:spPr>
                  <p:txBody>
                    <a:bodyPr/>
                    <a:lstStyle/>
                    <a:p>
                      <a:r>
                        <a:rPr lang="de-DE">
                          <a:noFill/>
                        </a:rPr>
                        <a:t> </a:t>
                      </a:r>
                    </a:p>
                  </p:txBody>
                </p:sp>
              </mc:Fallback>
            </mc:AlternateContent>
            <p:sp>
              <p:nvSpPr>
                <p:cNvPr id="43" name="Bogen 42">
                  <a:extLst>
                    <a:ext uri="{FF2B5EF4-FFF2-40B4-BE49-F238E27FC236}">
                      <a16:creationId xmlns:a16="http://schemas.microsoft.com/office/drawing/2014/main" id="{F414E903-D55E-4B84-B8FE-D2DE8BD74CDC}"/>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Bogen 43">
                  <a:extLst>
                    <a:ext uri="{FF2B5EF4-FFF2-40B4-BE49-F238E27FC236}">
                      <a16:creationId xmlns:a16="http://schemas.microsoft.com/office/drawing/2014/main" id="{A4EC0365-92EA-45CD-A56F-C12EB4E0749C}"/>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0" name="Bogen 9">
                  <a:extLst>
                    <a:ext uri="{FF2B5EF4-FFF2-40B4-BE49-F238E27FC236}">
                      <a16:creationId xmlns:a16="http://schemas.microsoft.com/office/drawing/2014/main" id="{0B41317E-F677-4076-82C3-F8F84109BE97}"/>
                    </a:ext>
                  </a:extLst>
                </p:cNvPr>
                <p:cNvSpPr/>
                <p:nvPr/>
              </p:nvSpPr>
              <p:spPr>
                <a:xfrm>
                  <a:off x="2020901" y="4333795"/>
                  <a:ext cx="553250" cy="1252497"/>
                </a:xfrm>
                <a:prstGeom prst="arc">
                  <a:avLst>
                    <a:gd name="adj1" fmla="val 16200000"/>
                    <a:gd name="adj2" fmla="val 107401"/>
                  </a:avLst>
                </a:prstGeom>
                <a:ln w="38100">
                  <a:solidFill>
                    <a:srgbClr val="7030A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de-DE"/>
                </a:p>
              </p:txBody>
            </p:sp>
            <p:cxnSp>
              <p:nvCxnSpPr>
                <p:cNvPr id="23" name="Gerader Verbinder 22">
                  <a:extLst>
                    <a:ext uri="{FF2B5EF4-FFF2-40B4-BE49-F238E27FC236}">
                      <a16:creationId xmlns:a16="http://schemas.microsoft.com/office/drawing/2014/main" id="{EAF4B0F1-39BD-4DF0-9BAB-DA3AE0410AE8}"/>
                    </a:ext>
                  </a:extLst>
                </p:cNvPr>
                <p:cNvCxnSpPr/>
                <p:nvPr/>
              </p:nvCxnSpPr>
              <p:spPr>
                <a:xfrm>
                  <a:off x="5308642" y="2389734"/>
                  <a:ext cx="0" cy="2581835"/>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31" name="Gerader Verbinder 30">
                  <a:extLst>
                    <a:ext uri="{FF2B5EF4-FFF2-40B4-BE49-F238E27FC236}">
                      <a16:creationId xmlns:a16="http://schemas.microsoft.com/office/drawing/2014/main" id="{1AAEEB44-E156-4CE6-9FD0-2E6E57D97556}"/>
                    </a:ext>
                  </a:extLst>
                </p:cNvPr>
                <p:cNvCxnSpPr>
                  <a:cxnSpLocks/>
                </p:cNvCxnSpPr>
                <p:nvPr/>
              </p:nvCxnSpPr>
              <p:spPr>
                <a:xfrm flipH="1">
                  <a:off x="1289892" y="2389734"/>
                  <a:ext cx="4028227" cy="2581835"/>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56C48176-1B76-4EBE-8D12-719ED471FCB7}"/>
                  </a:ext>
                </a:extLst>
              </p:cNvPr>
              <p:cNvSpPr txBox="1"/>
              <p:nvPr/>
            </p:nvSpPr>
            <p:spPr>
              <a:xfrm>
                <a:off x="3578999" y="5119080"/>
                <a:ext cx="5034003" cy="760978"/>
              </a:xfrm>
              <a:custGeom>
                <a:avLst/>
                <a:gdLst>
                  <a:gd name="connsiteX0" fmla="*/ 0 w 5034003"/>
                  <a:gd name="connsiteY0" fmla="*/ 0 h 760978"/>
                  <a:gd name="connsiteX1" fmla="*/ 679590 w 5034003"/>
                  <a:gd name="connsiteY1" fmla="*/ 0 h 760978"/>
                  <a:gd name="connsiteX2" fmla="*/ 1258501 w 5034003"/>
                  <a:gd name="connsiteY2" fmla="*/ 0 h 760978"/>
                  <a:gd name="connsiteX3" fmla="*/ 1887751 w 5034003"/>
                  <a:gd name="connsiteY3" fmla="*/ 0 h 760978"/>
                  <a:gd name="connsiteX4" fmla="*/ 2416321 w 5034003"/>
                  <a:gd name="connsiteY4" fmla="*/ 0 h 760978"/>
                  <a:gd name="connsiteX5" fmla="*/ 2944892 w 5034003"/>
                  <a:gd name="connsiteY5" fmla="*/ 0 h 760978"/>
                  <a:gd name="connsiteX6" fmla="*/ 3624482 w 5034003"/>
                  <a:gd name="connsiteY6" fmla="*/ 0 h 760978"/>
                  <a:gd name="connsiteX7" fmla="*/ 4253733 w 5034003"/>
                  <a:gd name="connsiteY7" fmla="*/ 0 h 760978"/>
                  <a:gd name="connsiteX8" fmla="*/ 5034003 w 5034003"/>
                  <a:gd name="connsiteY8" fmla="*/ 0 h 760978"/>
                  <a:gd name="connsiteX9" fmla="*/ 5034003 w 5034003"/>
                  <a:gd name="connsiteY9" fmla="*/ 395709 h 760978"/>
                  <a:gd name="connsiteX10" fmla="*/ 5034003 w 5034003"/>
                  <a:gd name="connsiteY10" fmla="*/ 760978 h 760978"/>
                  <a:gd name="connsiteX11" fmla="*/ 4404753 w 5034003"/>
                  <a:gd name="connsiteY11" fmla="*/ 760978 h 760978"/>
                  <a:gd name="connsiteX12" fmla="*/ 3876182 w 5034003"/>
                  <a:gd name="connsiteY12" fmla="*/ 760978 h 760978"/>
                  <a:gd name="connsiteX13" fmla="*/ 3397952 w 5034003"/>
                  <a:gd name="connsiteY13" fmla="*/ 760978 h 760978"/>
                  <a:gd name="connsiteX14" fmla="*/ 2668022 w 5034003"/>
                  <a:gd name="connsiteY14" fmla="*/ 760978 h 760978"/>
                  <a:gd name="connsiteX15" fmla="*/ 2139451 w 5034003"/>
                  <a:gd name="connsiteY15" fmla="*/ 760978 h 760978"/>
                  <a:gd name="connsiteX16" fmla="*/ 1510201 w 5034003"/>
                  <a:gd name="connsiteY16" fmla="*/ 760978 h 760978"/>
                  <a:gd name="connsiteX17" fmla="*/ 981631 w 5034003"/>
                  <a:gd name="connsiteY17" fmla="*/ 760978 h 760978"/>
                  <a:gd name="connsiteX18" fmla="*/ 0 w 5034003"/>
                  <a:gd name="connsiteY18" fmla="*/ 760978 h 760978"/>
                  <a:gd name="connsiteX19" fmla="*/ 0 w 5034003"/>
                  <a:gd name="connsiteY19" fmla="*/ 395709 h 760978"/>
                  <a:gd name="connsiteX20" fmla="*/ 0 w 5034003"/>
                  <a:gd name="connsiteY20" fmla="*/ 0 h 76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60978"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7448" y="159873"/>
                      <a:pt x="5021701" y="251401"/>
                      <a:pt x="5034003" y="395709"/>
                    </a:cubicBezTo>
                    <a:cubicBezTo>
                      <a:pt x="5046305" y="540017"/>
                      <a:pt x="5019368" y="635572"/>
                      <a:pt x="5034003" y="760978"/>
                    </a:cubicBezTo>
                    <a:cubicBezTo>
                      <a:pt x="4803666" y="784296"/>
                      <a:pt x="4701452" y="739686"/>
                      <a:pt x="4404753" y="760978"/>
                    </a:cubicBezTo>
                    <a:cubicBezTo>
                      <a:pt x="4108054" y="782271"/>
                      <a:pt x="4003989" y="762824"/>
                      <a:pt x="3876182" y="760978"/>
                    </a:cubicBezTo>
                    <a:cubicBezTo>
                      <a:pt x="3748375" y="759132"/>
                      <a:pt x="3534871" y="744108"/>
                      <a:pt x="3397952" y="760978"/>
                    </a:cubicBezTo>
                    <a:cubicBezTo>
                      <a:pt x="3261033" y="777849"/>
                      <a:pt x="2838261" y="781030"/>
                      <a:pt x="2668022" y="760978"/>
                    </a:cubicBezTo>
                    <a:cubicBezTo>
                      <a:pt x="2497783" y="740927"/>
                      <a:pt x="2375507" y="775772"/>
                      <a:pt x="2139451" y="760978"/>
                    </a:cubicBezTo>
                    <a:cubicBezTo>
                      <a:pt x="1903395" y="746184"/>
                      <a:pt x="1786678" y="755462"/>
                      <a:pt x="1510201" y="760978"/>
                    </a:cubicBezTo>
                    <a:cubicBezTo>
                      <a:pt x="1233724" y="766495"/>
                      <a:pt x="1192463" y="750320"/>
                      <a:pt x="981631" y="760978"/>
                    </a:cubicBezTo>
                    <a:cubicBezTo>
                      <a:pt x="770799" y="771637"/>
                      <a:pt x="462816" y="713591"/>
                      <a:pt x="0" y="760978"/>
                    </a:cubicBezTo>
                    <a:cubicBezTo>
                      <a:pt x="-987" y="595275"/>
                      <a:pt x="6762" y="518149"/>
                      <a:pt x="0" y="395709"/>
                    </a:cubicBezTo>
                    <a:cubicBezTo>
                      <a:pt x="-6762" y="273269"/>
                      <a:pt x="-2452" y="152880"/>
                      <a:pt x="0" y="0"/>
                    </a:cubicBezTo>
                    <a:close/>
                  </a:path>
                  <a:path w="5034003" h="760978"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19805" y="117742"/>
                      <a:pt x="5034170" y="289669"/>
                      <a:pt x="5034003" y="388099"/>
                    </a:cubicBezTo>
                    <a:cubicBezTo>
                      <a:pt x="5033836" y="486529"/>
                      <a:pt x="5022901" y="660688"/>
                      <a:pt x="5034003" y="760978"/>
                    </a:cubicBezTo>
                    <a:cubicBezTo>
                      <a:pt x="4826041" y="780367"/>
                      <a:pt x="4691161" y="737751"/>
                      <a:pt x="4555773" y="760978"/>
                    </a:cubicBezTo>
                    <a:cubicBezTo>
                      <a:pt x="4420385" y="784206"/>
                      <a:pt x="4187180" y="748186"/>
                      <a:pt x="3876182" y="760978"/>
                    </a:cubicBezTo>
                    <a:cubicBezTo>
                      <a:pt x="3565184" y="773770"/>
                      <a:pt x="3387844" y="766392"/>
                      <a:pt x="3196592" y="760978"/>
                    </a:cubicBezTo>
                    <a:cubicBezTo>
                      <a:pt x="3005340" y="755565"/>
                      <a:pt x="2788215" y="748507"/>
                      <a:pt x="2567342" y="760978"/>
                    </a:cubicBezTo>
                    <a:cubicBezTo>
                      <a:pt x="2346469" y="773450"/>
                      <a:pt x="2056808" y="768636"/>
                      <a:pt x="1887751" y="760978"/>
                    </a:cubicBezTo>
                    <a:cubicBezTo>
                      <a:pt x="1718694" y="753320"/>
                      <a:pt x="1468783" y="772904"/>
                      <a:pt x="1359181" y="760978"/>
                    </a:cubicBezTo>
                    <a:cubicBezTo>
                      <a:pt x="1249579" y="749053"/>
                      <a:pt x="1067627" y="774030"/>
                      <a:pt x="880951" y="760978"/>
                    </a:cubicBezTo>
                    <a:cubicBezTo>
                      <a:pt x="694275" y="747927"/>
                      <a:pt x="213636" y="800954"/>
                      <a:pt x="0" y="760978"/>
                    </a:cubicBezTo>
                    <a:cubicBezTo>
                      <a:pt x="-10395" y="674538"/>
                      <a:pt x="15141" y="546509"/>
                      <a:pt x="0" y="388099"/>
                    </a:cubicBezTo>
                    <a:cubicBezTo>
                      <a:pt x="-15141" y="229689"/>
                      <a:pt x="534" y="161168"/>
                      <a:pt x="0" y="0"/>
                    </a:cubicBezTo>
                    <a:close/>
                  </a:path>
                </a:pathLst>
              </a:custGeom>
              <a:solidFill>
                <a:srgbClr val="7030A0">
                  <a:alpha val="50000"/>
                </a:srgbClr>
              </a:solidFill>
              <a:ln w="28575">
                <a:solidFill>
                  <a:srgbClr val="7030A0"/>
                </a:solidFill>
                <a:extLst>
                  <a:ext uri="{C807C97D-BFC1-408E-A445-0C87EB9F89A2}">
                    <ask:lineSketchStyleProps xmlns:ask="http://schemas.microsoft.com/office/drawing/2018/sketchyshapes" sd="1463566079">
                      <a:prstGeom prst="rect">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de-DE" sz="2800" dirty="0">
                    <a:ea typeface="Cambria Math" panose="02040503050406030204" pitchFamily="18" charset="0"/>
                  </a:rPr>
                  <a:t>Sinus: </a:t>
                </a:r>
                <a14:m>
                  <m:oMath xmlns:m="http://schemas.openxmlformats.org/officeDocument/2006/math">
                    <m:f>
                      <m:fPr>
                        <m:ctrlPr>
                          <a:rPr lang="de-DE" sz="2800" i="1">
                            <a:latin typeface="Cambria Math" panose="02040503050406030204" pitchFamily="18" charset="0"/>
                            <a:ea typeface="Cambria Math" panose="02040503050406030204" pitchFamily="18" charset="0"/>
                          </a:rPr>
                        </m:ctrlPr>
                      </m:fPr>
                      <m:num>
                        <m:r>
                          <a:rPr lang="de-DE" sz="2800" i="1">
                            <a:latin typeface="Cambria Math" panose="02040503050406030204" pitchFamily="18" charset="0"/>
                            <a:ea typeface="Cambria Math" panose="02040503050406030204" pitchFamily="18" charset="0"/>
                          </a:rPr>
                          <m:t>𝐺𝑒𝑔𝑒𝑛𝑘𝑎𝑡h𝑒𝑡𝑒</m:t>
                        </m:r>
                      </m:num>
                      <m:den>
                        <m:r>
                          <a:rPr lang="de-DE" sz="2800" i="1">
                            <a:latin typeface="Cambria Math" panose="02040503050406030204" pitchFamily="18" charset="0"/>
                            <a:ea typeface="Cambria Math" panose="02040503050406030204" pitchFamily="18" charset="0"/>
                          </a:rPr>
                          <m:t>𝐻𝑦𝑝𝑜𝑡𝑒𝑛𝑢𝑠𝑒</m:t>
                        </m:r>
                      </m:den>
                    </m:f>
                  </m:oMath>
                </a14:m>
                <a:endParaRPr lang="de-DE" dirty="0"/>
              </a:p>
            </p:txBody>
          </p:sp>
        </mc:Choice>
        <mc:Fallback xmlns="">
          <p:sp>
            <p:nvSpPr>
              <p:cNvPr id="50" name="Textfeld 49">
                <a:extLst>
                  <a:ext uri="{FF2B5EF4-FFF2-40B4-BE49-F238E27FC236}">
                    <a16:creationId xmlns:a16="http://schemas.microsoft.com/office/drawing/2014/main" id="{56C48176-1B76-4EBE-8D12-719ED471FCB7}"/>
                  </a:ext>
                </a:extLst>
              </p:cNvPr>
              <p:cNvSpPr txBox="1">
                <a:spLocks noRot="1" noChangeAspect="1" noMove="1" noResize="1" noEditPoints="1" noAdjustHandles="1" noChangeArrowheads="1" noChangeShapeType="1" noTextEdit="1"/>
              </p:cNvSpPr>
              <p:nvPr/>
            </p:nvSpPr>
            <p:spPr>
              <a:xfrm>
                <a:off x="3578999" y="5119080"/>
                <a:ext cx="5034003" cy="760978"/>
              </a:xfrm>
              <a:prstGeom prst="rect">
                <a:avLst/>
              </a:prstGeom>
              <a:blipFill>
                <a:blip r:embed="rId12"/>
                <a:stretch>
                  <a:fillRect/>
                </a:stretch>
              </a:blipFill>
              <a:ln w="28575">
                <a:solidFill>
                  <a:srgbClr val="7030A0"/>
                </a:solidFill>
                <a:extLst>
                  <a:ext uri="{C807C97D-BFC1-408E-A445-0C87EB9F89A2}">
                    <ask:lineSketchStyleProps xmlns:ask="http://schemas.microsoft.com/office/drawing/2018/sketchyshapes" sd="1463566079">
                      <a:custGeom>
                        <a:avLst/>
                        <a:gdLst>
                          <a:gd name="connsiteX0" fmla="*/ 0 w 5034003"/>
                          <a:gd name="connsiteY0" fmla="*/ 0 h 760978"/>
                          <a:gd name="connsiteX1" fmla="*/ 679590 w 5034003"/>
                          <a:gd name="connsiteY1" fmla="*/ 0 h 760978"/>
                          <a:gd name="connsiteX2" fmla="*/ 1258501 w 5034003"/>
                          <a:gd name="connsiteY2" fmla="*/ 0 h 760978"/>
                          <a:gd name="connsiteX3" fmla="*/ 1887751 w 5034003"/>
                          <a:gd name="connsiteY3" fmla="*/ 0 h 760978"/>
                          <a:gd name="connsiteX4" fmla="*/ 2416321 w 5034003"/>
                          <a:gd name="connsiteY4" fmla="*/ 0 h 760978"/>
                          <a:gd name="connsiteX5" fmla="*/ 2944892 w 5034003"/>
                          <a:gd name="connsiteY5" fmla="*/ 0 h 760978"/>
                          <a:gd name="connsiteX6" fmla="*/ 3624482 w 5034003"/>
                          <a:gd name="connsiteY6" fmla="*/ 0 h 760978"/>
                          <a:gd name="connsiteX7" fmla="*/ 4253733 w 5034003"/>
                          <a:gd name="connsiteY7" fmla="*/ 0 h 760978"/>
                          <a:gd name="connsiteX8" fmla="*/ 5034003 w 5034003"/>
                          <a:gd name="connsiteY8" fmla="*/ 0 h 760978"/>
                          <a:gd name="connsiteX9" fmla="*/ 5034003 w 5034003"/>
                          <a:gd name="connsiteY9" fmla="*/ 395709 h 760978"/>
                          <a:gd name="connsiteX10" fmla="*/ 5034003 w 5034003"/>
                          <a:gd name="connsiteY10" fmla="*/ 760978 h 760978"/>
                          <a:gd name="connsiteX11" fmla="*/ 4404753 w 5034003"/>
                          <a:gd name="connsiteY11" fmla="*/ 760978 h 760978"/>
                          <a:gd name="connsiteX12" fmla="*/ 3876182 w 5034003"/>
                          <a:gd name="connsiteY12" fmla="*/ 760978 h 760978"/>
                          <a:gd name="connsiteX13" fmla="*/ 3397952 w 5034003"/>
                          <a:gd name="connsiteY13" fmla="*/ 760978 h 760978"/>
                          <a:gd name="connsiteX14" fmla="*/ 2668022 w 5034003"/>
                          <a:gd name="connsiteY14" fmla="*/ 760978 h 760978"/>
                          <a:gd name="connsiteX15" fmla="*/ 2139451 w 5034003"/>
                          <a:gd name="connsiteY15" fmla="*/ 760978 h 760978"/>
                          <a:gd name="connsiteX16" fmla="*/ 1510201 w 5034003"/>
                          <a:gd name="connsiteY16" fmla="*/ 760978 h 760978"/>
                          <a:gd name="connsiteX17" fmla="*/ 981631 w 5034003"/>
                          <a:gd name="connsiteY17" fmla="*/ 760978 h 760978"/>
                          <a:gd name="connsiteX18" fmla="*/ 0 w 5034003"/>
                          <a:gd name="connsiteY18" fmla="*/ 760978 h 760978"/>
                          <a:gd name="connsiteX19" fmla="*/ 0 w 5034003"/>
                          <a:gd name="connsiteY19" fmla="*/ 395709 h 760978"/>
                          <a:gd name="connsiteX20" fmla="*/ 0 w 5034003"/>
                          <a:gd name="connsiteY20" fmla="*/ 0 h 76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60978"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7448" y="159873"/>
                              <a:pt x="5021701" y="251401"/>
                              <a:pt x="5034003" y="395709"/>
                            </a:cubicBezTo>
                            <a:cubicBezTo>
                              <a:pt x="5046305" y="540017"/>
                              <a:pt x="5019368" y="635572"/>
                              <a:pt x="5034003" y="760978"/>
                            </a:cubicBezTo>
                            <a:cubicBezTo>
                              <a:pt x="4803666" y="784296"/>
                              <a:pt x="4701452" y="739686"/>
                              <a:pt x="4404753" y="760978"/>
                            </a:cubicBezTo>
                            <a:cubicBezTo>
                              <a:pt x="4108054" y="782271"/>
                              <a:pt x="4003989" y="762824"/>
                              <a:pt x="3876182" y="760978"/>
                            </a:cubicBezTo>
                            <a:cubicBezTo>
                              <a:pt x="3748375" y="759132"/>
                              <a:pt x="3534871" y="744108"/>
                              <a:pt x="3397952" y="760978"/>
                            </a:cubicBezTo>
                            <a:cubicBezTo>
                              <a:pt x="3261033" y="777849"/>
                              <a:pt x="2838261" y="781030"/>
                              <a:pt x="2668022" y="760978"/>
                            </a:cubicBezTo>
                            <a:cubicBezTo>
                              <a:pt x="2497783" y="740927"/>
                              <a:pt x="2375507" y="775772"/>
                              <a:pt x="2139451" y="760978"/>
                            </a:cubicBezTo>
                            <a:cubicBezTo>
                              <a:pt x="1903395" y="746184"/>
                              <a:pt x="1786678" y="755462"/>
                              <a:pt x="1510201" y="760978"/>
                            </a:cubicBezTo>
                            <a:cubicBezTo>
                              <a:pt x="1233724" y="766495"/>
                              <a:pt x="1192463" y="750320"/>
                              <a:pt x="981631" y="760978"/>
                            </a:cubicBezTo>
                            <a:cubicBezTo>
                              <a:pt x="770799" y="771637"/>
                              <a:pt x="462816" y="713591"/>
                              <a:pt x="0" y="760978"/>
                            </a:cubicBezTo>
                            <a:cubicBezTo>
                              <a:pt x="-987" y="595275"/>
                              <a:pt x="6762" y="518149"/>
                              <a:pt x="0" y="395709"/>
                            </a:cubicBezTo>
                            <a:cubicBezTo>
                              <a:pt x="-6762" y="273269"/>
                              <a:pt x="-2452" y="152880"/>
                              <a:pt x="0" y="0"/>
                            </a:cubicBezTo>
                            <a:close/>
                          </a:path>
                          <a:path w="5034003" h="760978"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19805" y="117742"/>
                              <a:pt x="5034170" y="289669"/>
                              <a:pt x="5034003" y="388099"/>
                            </a:cubicBezTo>
                            <a:cubicBezTo>
                              <a:pt x="5033836" y="486529"/>
                              <a:pt x="5022901" y="660688"/>
                              <a:pt x="5034003" y="760978"/>
                            </a:cubicBezTo>
                            <a:cubicBezTo>
                              <a:pt x="4826041" y="780367"/>
                              <a:pt x="4691161" y="737751"/>
                              <a:pt x="4555773" y="760978"/>
                            </a:cubicBezTo>
                            <a:cubicBezTo>
                              <a:pt x="4420385" y="784206"/>
                              <a:pt x="4187180" y="748186"/>
                              <a:pt x="3876182" y="760978"/>
                            </a:cubicBezTo>
                            <a:cubicBezTo>
                              <a:pt x="3565184" y="773770"/>
                              <a:pt x="3387844" y="766392"/>
                              <a:pt x="3196592" y="760978"/>
                            </a:cubicBezTo>
                            <a:cubicBezTo>
                              <a:pt x="3005340" y="755565"/>
                              <a:pt x="2788215" y="748507"/>
                              <a:pt x="2567342" y="760978"/>
                            </a:cubicBezTo>
                            <a:cubicBezTo>
                              <a:pt x="2346469" y="773450"/>
                              <a:pt x="2056808" y="768636"/>
                              <a:pt x="1887751" y="760978"/>
                            </a:cubicBezTo>
                            <a:cubicBezTo>
                              <a:pt x="1718694" y="753320"/>
                              <a:pt x="1468783" y="772904"/>
                              <a:pt x="1359181" y="760978"/>
                            </a:cubicBezTo>
                            <a:cubicBezTo>
                              <a:pt x="1249579" y="749053"/>
                              <a:pt x="1067627" y="774030"/>
                              <a:pt x="880951" y="760978"/>
                            </a:cubicBezTo>
                            <a:cubicBezTo>
                              <a:pt x="694275" y="747927"/>
                              <a:pt x="213636" y="800954"/>
                              <a:pt x="0" y="760978"/>
                            </a:cubicBezTo>
                            <a:cubicBezTo>
                              <a:pt x="-10395" y="674538"/>
                              <a:pt x="15141" y="546509"/>
                              <a:pt x="0" y="388099"/>
                            </a:cubicBezTo>
                            <a:cubicBezTo>
                              <a:pt x="-15141" y="229689"/>
                              <a:pt x="534" y="161168"/>
                              <a:pt x="0" y="0"/>
                            </a:cubicBezTo>
                            <a:close/>
                          </a:path>
                        </a:pathLst>
                      </a:custGeom>
                      <ask:type>
                        <ask:lineSketchFreehand/>
                      </ask:type>
                    </ask:lineSketchStyleProps>
                  </a:ext>
                </a:extLst>
              </a:ln>
            </p:spPr>
            <p:txBody>
              <a:bodyPr/>
              <a:lstStyle/>
              <a:p>
                <a:r>
                  <a:rPr lang="de-DE">
                    <a:noFill/>
                  </a:rPr>
                  <a:t> </a:t>
                </a:r>
              </a:p>
            </p:txBody>
          </p:sp>
        </mc:Fallback>
      </mc:AlternateContent>
    </p:spTree>
    <p:extLst>
      <p:ext uri="{BB962C8B-B14F-4D97-AF65-F5344CB8AC3E}">
        <p14:creationId xmlns:p14="http://schemas.microsoft.com/office/powerpoint/2010/main" val="122463517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Kosinus im rechtwinkligen Dreieck</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F47C85C-F8DC-405F-93D4-8EC99C8E3DCD}"/>
                  </a:ext>
                </a:extLst>
              </p:cNvPr>
              <p:cNvSpPr>
                <a:spLocks noGrp="1"/>
              </p:cNvSpPr>
              <p:nvPr>
                <p:ph sz="half" idx="2"/>
              </p:nvPr>
            </p:nvSpPr>
            <p:spPr>
              <a:xfrm>
                <a:off x="7288022" y="2139062"/>
                <a:ext cx="4068825" cy="4033138"/>
              </a:xfrm>
            </p:spPr>
            <p:txBody>
              <a:bodyPr>
                <a:normAutofit/>
              </a:bodyPr>
              <a:lstStyle/>
              <a:p>
                <a:pPr marL="0" indent="0">
                  <a:buNone/>
                </a:pPr>
                <a14:m>
                  <m:oMathPara xmlns:m="http://schemas.openxmlformats.org/officeDocument/2006/math">
                    <m:oMathParaPr>
                      <m:jc m:val="left"/>
                    </m:oMathParaPr>
                    <m:oMath xmlns:m="http://schemas.openxmlformats.org/officeDocument/2006/math">
                      <m:r>
                        <m:rPr>
                          <m:sty m:val="p"/>
                        </m:rPr>
                        <a:rPr lang="de-DE" sz="2400" smtClean="0">
                          <a:solidFill>
                            <a:srgbClr val="993300"/>
                          </a:solidFill>
                          <a:latin typeface="Cambria Math" panose="02040503050406030204" pitchFamily="18" charset="0"/>
                          <a:ea typeface="Cambria Math" panose="02040503050406030204" pitchFamily="18" charset="0"/>
                        </a:rPr>
                        <m:t>c</m:t>
                      </m:r>
                      <m:r>
                        <m:rPr>
                          <m:sty m:val="p"/>
                        </m:rPr>
                        <a:rPr lang="de-DE" sz="2400" b="0" i="0" smtClean="0">
                          <a:solidFill>
                            <a:srgbClr val="993300"/>
                          </a:solidFill>
                          <a:latin typeface="Cambria Math" panose="02040503050406030204" pitchFamily="18" charset="0"/>
                          <a:ea typeface="Cambria Math" panose="02040503050406030204" pitchFamily="18" charset="0"/>
                        </a:rPr>
                        <m:t>os</m:t>
                      </m:r>
                      <m:r>
                        <a:rPr lang="de-DE" sz="2400" b="0" i="1" smtClean="0">
                          <a:solidFill>
                            <a:srgbClr val="993300"/>
                          </a:solidFill>
                          <a:latin typeface="Cambria Math" panose="02040503050406030204" pitchFamily="18" charset="0"/>
                          <a:ea typeface="Cambria Math" panose="02040503050406030204" pitchFamily="18" charset="0"/>
                        </a:rPr>
                        <m:t>⁡(</m:t>
                      </m:r>
                      <m:r>
                        <a:rPr lang="de-DE" sz="2400" b="0" i="1" smtClean="0">
                          <a:solidFill>
                            <a:srgbClr val="993300"/>
                          </a:solidFill>
                          <a:latin typeface="Cambria Math" panose="02040503050406030204" pitchFamily="18" charset="0"/>
                          <a:ea typeface="Cambria Math" panose="02040503050406030204" pitchFamily="18" charset="0"/>
                        </a:rPr>
                        <m:t>𝛼</m:t>
                      </m:r>
                      <m:r>
                        <a:rPr lang="de-DE" sz="2400" b="0" i="1" smtClean="0">
                          <a:solidFill>
                            <a:srgbClr val="993300"/>
                          </a:solidFill>
                          <a:latin typeface="Cambria Math" panose="02040503050406030204" pitchFamily="18" charset="0"/>
                          <a:ea typeface="Cambria Math" panose="02040503050406030204" pitchFamily="18" charset="0"/>
                        </a:rPr>
                        <m:t>)= </m:t>
                      </m:r>
                      <m:f>
                        <m:fPr>
                          <m:ctrlPr>
                            <a:rPr lang="de-DE" sz="2400" b="0" i="1" smtClean="0">
                              <a:solidFill>
                                <a:srgbClr val="993300"/>
                              </a:solidFill>
                              <a:latin typeface="Cambria Math" panose="02040503050406030204" pitchFamily="18" charset="0"/>
                              <a:ea typeface="Cambria Math" panose="02040503050406030204" pitchFamily="18" charset="0"/>
                            </a:rPr>
                          </m:ctrlPr>
                        </m:fPr>
                        <m:num>
                          <m:r>
                            <a:rPr lang="de-DE" sz="2400" b="0" i="1" smtClean="0">
                              <a:solidFill>
                                <a:srgbClr val="993300"/>
                              </a:solidFill>
                              <a:latin typeface="Cambria Math" panose="02040503050406030204" pitchFamily="18" charset="0"/>
                              <a:ea typeface="Cambria Math" panose="02040503050406030204" pitchFamily="18" charset="0"/>
                            </a:rPr>
                            <m:t>𝑐</m:t>
                          </m:r>
                        </m:num>
                        <m:den>
                          <m:r>
                            <a:rPr lang="de-DE" sz="2400" b="0" i="1" smtClean="0">
                              <a:solidFill>
                                <a:srgbClr val="993300"/>
                              </a:solidFill>
                              <a:latin typeface="Cambria Math" panose="02040503050406030204" pitchFamily="18" charset="0"/>
                              <a:ea typeface="Cambria Math" panose="02040503050406030204" pitchFamily="18" charset="0"/>
                            </a:rPr>
                            <m:t>𝑏</m:t>
                          </m:r>
                        </m:den>
                      </m:f>
                    </m:oMath>
                  </m:oMathPara>
                </a14:m>
                <a:endParaRPr lang="de-DE" sz="2400" dirty="0"/>
              </a:p>
              <a:p>
                <a:pPr marL="0" indent="0">
                  <a:buNone/>
                </a:pPr>
                <a:endParaRPr lang="de-DE" sz="2400" dirty="0"/>
              </a:p>
              <a:p>
                <a:pPr marL="0" indent="0">
                  <a:buNone/>
                </a:pPr>
                <a14:m>
                  <m:oMathPara xmlns:m="http://schemas.openxmlformats.org/officeDocument/2006/math">
                    <m:oMathParaPr>
                      <m:jc m:val="left"/>
                    </m:oMathParaPr>
                    <m:oMath xmlns:m="http://schemas.openxmlformats.org/officeDocument/2006/math">
                      <m:r>
                        <m:rPr>
                          <m:sty m:val="p"/>
                        </m:rPr>
                        <a:rPr lang="de-DE" sz="2400">
                          <a:latin typeface="Cambria Math" panose="02040503050406030204" pitchFamily="18" charset="0"/>
                          <a:ea typeface="Cambria Math" panose="02040503050406030204" pitchFamily="18" charset="0"/>
                        </a:rPr>
                        <m:t>c</m:t>
                      </m:r>
                      <m:r>
                        <m:rPr>
                          <m:sty m:val="p"/>
                        </m:rPr>
                        <a:rPr lang="de-DE" sz="2400" b="0" i="0" smtClean="0">
                          <a:latin typeface="Cambria Math" panose="02040503050406030204" pitchFamily="18" charset="0"/>
                          <a:ea typeface="Cambria Math" panose="02040503050406030204" pitchFamily="18" charset="0"/>
                        </a:rPr>
                        <m:t>os</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𝛾</m:t>
                      </m:r>
                      <m:r>
                        <a:rPr lang="de-DE" sz="2400" b="0" i="1" smtClean="0">
                          <a:latin typeface="Cambria Math" panose="02040503050406030204" pitchFamily="18" charset="0"/>
                          <a:ea typeface="Cambria Math" panose="02040503050406030204" pitchFamily="18" charset="0"/>
                        </a:rPr>
                        <m:t>)= </m:t>
                      </m:r>
                      <m:f>
                        <m:fPr>
                          <m:ctrlPr>
                            <a:rPr lang="de-DE" sz="2400" b="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𝑎</m:t>
                          </m:r>
                        </m:num>
                        <m:den>
                          <m:r>
                            <a:rPr lang="de-DE" sz="2400" b="0" i="1" smtClean="0">
                              <a:latin typeface="Cambria Math" panose="02040503050406030204" pitchFamily="18" charset="0"/>
                              <a:ea typeface="Cambria Math" panose="02040503050406030204" pitchFamily="18" charset="0"/>
                            </a:rPr>
                            <m:t>𝑏</m:t>
                          </m:r>
                        </m:den>
                      </m:f>
                    </m:oMath>
                  </m:oMathPara>
                </a14:m>
                <a:endParaRPr lang="de-DE" sz="2400" dirty="0"/>
              </a:p>
              <a:p>
                <a:pPr marL="0" indent="0">
                  <a:buNone/>
                </a:pPr>
                <a:endParaRPr lang="de-DE" sz="2400" dirty="0"/>
              </a:p>
              <a:p>
                <a:pPr marL="0" indent="0">
                  <a:buNone/>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ea typeface="Cambria Math" panose="02040503050406030204" pitchFamily="18" charset="0"/>
                        </a:rPr>
                        <m:t>𝛽</m:t>
                      </m:r>
                      <m:r>
                        <a:rPr lang="de-DE" sz="2400" b="0" i="1" smtClean="0">
                          <a:latin typeface="Cambria Math" panose="02040503050406030204" pitchFamily="18" charset="0"/>
                          <a:ea typeface="Cambria Math" panose="02040503050406030204" pitchFamily="18" charset="0"/>
                        </a:rPr>
                        <m:t>=90°</m:t>
                      </m:r>
                    </m:oMath>
                  </m:oMathPara>
                </a14:m>
                <a:endParaRPr lang="de-DE" sz="2400" dirty="0"/>
              </a:p>
              <a:p>
                <a:endParaRPr lang="de-DE" sz="2400" dirty="0"/>
              </a:p>
            </p:txBody>
          </p:sp>
        </mc:Choice>
        <mc:Fallback xmlns="">
          <p:sp>
            <p:nvSpPr>
              <p:cNvPr id="3" name="Inhaltsplatzhalter 2">
                <a:extLst>
                  <a:ext uri="{FF2B5EF4-FFF2-40B4-BE49-F238E27FC236}">
                    <a16:creationId xmlns:a16="http://schemas.microsoft.com/office/drawing/2014/main" id="{EF47C85C-F8DC-405F-93D4-8EC99C8E3DCD}"/>
                  </a:ext>
                </a:extLst>
              </p:cNvPr>
              <p:cNvSpPr>
                <a:spLocks noGrp="1" noRot="1" noChangeAspect="1" noMove="1" noResize="1" noEditPoints="1" noAdjustHandles="1" noChangeArrowheads="1" noChangeShapeType="1" noTextEdit="1"/>
              </p:cNvSpPr>
              <p:nvPr>
                <p:ph sz="half" idx="2"/>
              </p:nvPr>
            </p:nvSpPr>
            <p:spPr>
              <a:xfrm>
                <a:off x="7288022" y="2139062"/>
                <a:ext cx="4068825" cy="4033138"/>
              </a:xfrm>
              <a:blipFill>
                <a:blip r:embed="rId2"/>
                <a:stretch>
                  <a:fillRect l="-134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22</a:t>
            </a:fld>
            <a:endParaRPr lang="en-US"/>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8" name="Gruppieren 7">
            <a:extLst>
              <a:ext uri="{FF2B5EF4-FFF2-40B4-BE49-F238E27FC236}">
                <a16:creationId xmlns:a16="http://schemas.microsoft.com/office/drawing/2014/main" id="{C520A0BD-FEAA-41BE-A5BD-7A7913BF0617}"/>
              </a:ext>
            </a:extLst>
          </p:cNvPr>
          <p:cNvGrpSpPr/>
          <p:nvPr/>
        </p:nvGrpSpPr>
        <p:grpSpPr>
          <a:xfrm>
            <a:off x="1287146" y="1711493"/>
            <a:ext cx="5502908" cy="3574612"/>
            <a:chOff x="520734" y="2011680"/>
            <a:chExt cx="5502908" cy="3574612"/>
          </a:xfrm>
        </p:grpSpPr>
        <p:sp>
          <p:nvSpPr>
            <p:cNvPr id="24" name="Rechtwinkliges Dreieck 23">
              <a:extLst>
                <a:ext uri="{FF2B5EF4-FFF2-40B4-BE49-F238E27FC236}">
                  <a16:creationId xmlns:a16="http://schemas.microsoft.com/office/drawing/2014/main" id="{7AB2635A-B6A3-4CC3-8402-FF24FFFDF557}"/>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5" name="Bogen 24">
              <a:extLst>
                <a:ext uri="{FF2B5EF4-FFF2-40B4-BE49-F238E27FC236}">
                  <a16:creationId xmlns:a16="http://schemas.microsoft.com/office/drawing/2014/main" id="{CA81B090-0FF9-43B8-A694-68421BEBABF6}"/>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26" name="Textfeld 25">
                  <a:extLst>
                    <a:ext uri="{FF2B5EF4-FFF2-40B4-BE49-F238E27FC236}">
                      <a16:creationId xmlns:a16="http://schemas.microsoft.com/office/drawing/2014/main" id="{EBF6C267-9CC7-4CF4-86FB-A60D62ABC477}"/>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26" name="Textfeld 25">
                  <a:extLst>
                    <a:ext uri="{FF2B5EF4-FFF2-40B4-BE49-F238E27FC236}">
                      <a16:creationId xmlns:a16="http://schemas.microsoft.com/office/drawing/2014/main" id="{EBF6C267-9CC7-4CF4-86FB-A60D62ABC477}"/>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68995F13-0B3F-4604-9ACB-4A5B70A27636}"/>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27" name="Textfeld 26">
                  <a:extLst>
                    <a:ext uri="{FF2B5EF4-FFF2-40B4-BE49-F238E27FC236}">
                      <a16:creationId xmlns:a16="http://schemas.microsoft.com/office/drawing/2014/main" id="{68995F13-0B3F-4604-9ACB-4A5B70A27636}"/>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110F8C0C-FD14-48F3-862A-F5B1C049C193}"/>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28" name="Textfeld 27">
                  <a:extLst>
                    <a:ext uri="{FF2B5EF4-FFF2-40B4-BE49-F238E27FC236}">
                      <a16:creationId xmlns:a16="http://schemas.microsoft.com/office/drawing/2014/main" id="{110F8C0C-FD14-48F3-862A-F5B1C049C193}"/>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E05BED03-CDFB-45EE-992F-9A2FB5E12CC6}"/>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29" name="Textfeld 28">
                  <a:extLst>
                    <a:ext uri="{FF2B5EF4-FFF2-40B4-BE49-F238E27FC236}">
                      <a16:creationId xmlns:a16="http://schemas.microsoft.com/office/drawing/2014/main" id="{E05BED03-CDFB-45EE-992F-9A2FB5E12CC6}"/>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FD64A5D6-59AE-4379-BA41-38B81724358D}"/>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2" name="Textfeld 31">
                  <a:extLst>
                    <a:ext uri="{FF2B5EF4-FFF2-40B4-BE49-F238E27FC236}">
                      <a16:creationId xmlns:a16="http://schemas.microsoft.com/office/drawing/2014/main" id="{FD64A5D6-59AE-4379-BA41-38B81724358D}"/>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6EFA6244-0B76-4060-84EE-AC21BD1FF2B8}"/>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3" name="Textfeld 32">
                  <a:extLst>
                    <a:ext uri="{FF2B5EF4-FFF2-40B4-BE49-F238E27FC236}">
                      <a16:creationId xmlns:a16="http://schemas.microsoft.com/office/drawing/2014/main" id="{6EFA6244-0B76-4060-84EE-AC21BD1FF2B8}"/>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C0844533-B3D7-4ADD-BACF-CFAC9F9AA1E4}"/>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4" name="Textfeld 33">
                  <a:extLst>
                    <a:ext uri="{FF2B5EF4-FFF2-40B4-BE49-F238E27FC236}">
                      <a16:creationId xmlns:a16="http://schemas.microsoft.com/office/drawing/2014/main" id="{C0844533-B3D7-4ADD-BACF-CFAC9F9AA1E4}"/>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8416CFEC-F6B5-4702-BD24-CFF1990DE10D}"/>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35" name="Textfeld 34">
                  <a:extLst>
                    <a:ext uri="{FF2B5EF4-FFF2-40B4-BE49-F238E27FC236}">
                      <a16:creationId xmlns:a16="http://schemas.microsoft.com/office/drawing/2014/main" id="{8416CFEC-F6B5-4702-BD24-CFF1990DE10D}"/>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0"/>
                  <a:stretch>
                    <a:fillRect b="-65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570AEA99-4D5D-4262-83E9-C0004EB66F7E}"/>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36" name="Textfeld 35">
                  <a:extLst>
                    <a:ext uri="{FF2B5EF4-FFF2-40B4-BE49-F238E27FC236}">
                      <a16:creationId xmlns:a16="http://schemas.microsoft.com/office/drawing/2014/main" id="{570AEA99-4D5D-4262-83E9-C0004EB66F7E}"/>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1"/>
                  <a:stretch>
                    <a:fillRect b="-16667"/>
                  </a:stretch>
                </a:blipFill>
              </p:spPr>
              <p:txBody>
                <a:bodyPr/>
                <a:lstStyle/>
                <a:p>
                  <a:r>
                    <a:rPr lang="de-DE">
                      <a:noFill/>
                    </a:rPr>
                    <a:t> </a:t>
                  </a:r>
                </a:p>
              </p:txBody>
            </p:sp>
          </mc:Fallback>
        </mc:AlternateContent>
        <p:sp>
          <p:nvSpPr>
            <p:cNvPr id="37" name="Bogen 36">
              <a:extLst>
                <a:ext uri="{FF2B5EF4-FFF2-40B4-BE49-F238E27FC236}">
                  <a16:creationId xmlns:a16="http://schemas.microsoft.com/office/drawing/2014/main" id="{A5328D24-1207-44D6-AF96-CB1CDAA6EF20}"/>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8" name="Bogen 37">
              <a:extLst>
                <a:ext uri="{FF2B5EF4-FFF2-40B4-BE49-F238E27FC236}">
                  <a16:creationId xmlns:a16="http://schemas.microsoft.com/office/drawing/2014/main" id="{CEEB7F36-C349-4424-9B8C-26F0FE5D06B0}"/>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0" name="Bogen 9">
              <a:extLst>
                <a:ext uri="{FF2B5EF4-FFF2-40B4-BE49-F238E27FC236}">
                  <a16:creationId xmlns:a16="http://schemas.microsoft.com/office/drawing/2014/main" id="{0B41317E-F677-4076-82C3-F8F84109BE97}"/>
                </a:ext>
              </a:extLst>
            </p:cNvPr>
            <p:cNvSpPr/>
            <p:nvPr/>
          </p:nvSpPr>
          <p:spPr>
            <a:xfrm>
              <a:off x="2020901" y="4333795"/>
              <a:ext cx="553250" cy="1252497"/>
            </a:xfrm>
            <a:prstGeom prst="arc">
              <a:avLst>
                <a:gd name="adj1" fmla="val 16200000"/>
                <a:gd name="adj2" fmla="val 107401"/>
              </a:avLst>
            </a:prstGeom>
            <a:ln w="38100">
              <a:solidFill>
                <a:srgbClr val="9933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de-DE"/>
            </a:p>
          </p:txBody>
        </p:sp>
        <p:cxnSp>
          <p:nvCxnSpPr>
            <p:cNvPr id="23" name="Gerader Verbinder 22">
              <a:extLst>
                <a:ext uri="{FF2B5EF4-FFF2-40B4-BE49-F238E27FC236}">
                  <a16:creationId xmlns:a16="http://schemas.microsoft.com/office/drawing/2014/main" id="{EAF4B0F1-39BD-4DF0-9BAB-DA3AE0410AE8}"/>
                </a:ext>
              </a:extLst>
            </p:cNvPr>
            <p:cNvCxnSpPr>
              <a:cxnSpLocks/>
            </p:cNvCxnSpPr>
            <p:nvPr/>
          </p:nvCxnSpPr>
          <p:spPr>
            <a:xfrm>
              <a:off x="1307310" y="4971569"/>
              <a:ext cx="4018750" cy="0"/>
            </a:xfrm>
            <a:prstGeom prst="line">
              <a:avLst/>
            </a:prstGeom>
            <a:ln w="38100">
              <a:solidFill>
                <a:srgbClr val="993300"/>
              </a:solidFill>
            </a:ln>
          </p:spPr>
          <p:style>
            <a:lnRef idx="3">
              <a:schemeClr val="accent1"/>
            </a:lnRef>
            <a:fillRef idx="0">
              <a:schemeClr val="accent1"/>
            </a:fillRef>
            <a:effectRef idx="2">
              <a:schemeClr val="accent1"/>
            </a:effectRef>
            <a:fontRef idx="minor">
              <a:schemeClr val="tx1"/>
            </a:fontRef>
          </p:style>
        </p:cxnSp>
        <p:cxnSp>
          <p:nvCxnSpPr>
            <p:cNvPr id="31" name="Gerader Verbinder 30">
              <a:extLst>
                <a:ext uri="{FF2B5EF4-FFF2-40B4-BE49-F238E27FC236}">
                  <a16:creationId xmlns:a16="http://schemas.microsoft.com/office/drawing/2014/main" id="{1AAEEB44-E156-4CE6-9FD0-2E6E57D97556}"/>
                </a:ext>
              </a:extLst>
            </p:cNvPr>
            <p:cNvCxnSpPr>
              <a:cxnSpLocks/>
            </p:cNvCxnSpPr>
            <p:nvPr/>
          </p:nvCxnSpPr>
          <p:spPr>
            <a:xfrm flipH="1">
              <a:off x="1289892" y="2389734"/>
              <a:ext cx="4028227" cy="2581835"/>
            </a:xfrm>
            <a:prstGeom prst="line">
              <a:avLst/>
            </a:prstGeom>
            <a:ln w="38100">
              <a:solidFill>
                <a:srgbClr val="993300"/>
              </a:solidFill>
            </a:ln>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A21D83ED-8552-46BB-AB53-543E5A2632EB}"/>
                  </a:ext>
                </a:extLst>
              </p:cNvPr>
              <p:cNvSpPr txBox="1"/>
              <p:nvPr/>
            </p:nvSpPr>
            <p:spPr>
              <a:xfrm>
                <a:off x="3578999" y="5181030"/>
                <a:ext cx="5034003" cy="760978"/>
              </a:xfrm>
              <a:custGeom>
                <a:avLst/>
                <a:gdLst>
                  <a:gd name="connsiteX0" fmla="*/ 0 w 5034003"/>
                  <a:gd name="connsiteY0" fmla="*/ 0 h 760978"/>
                  <a:gd name="connsiteX1" fmla="*/ 679590 w 5034003"/>
                  <a:gd name="connsiteY1" fmla="*/ 0 h 760978"/>
                  <a:gd name="connsiteX2" fmla="*/ 1258501 w 5034003"/>
                  <a:gd name="connsiteY2" fmla="*/ 0 h 760978"/>
                  <a:gd name="connsiteX3" fmla="*/ 1887751 w 5034003"/>
                  <a:gd name="connsiteY3" fmla="*/ 0 h 760978"/>
                  <a:gd name="connsiteX4" fmla="*/ 2416321 w 5034003"/>
                  <a:gd name="connsiteY4" fmla="*/ 0 h 760978"/>
                  <a:gd name="connsiteX5" fmla="*/ 2944892 w 5034003"/>
                  <a:gd name="connsiteY5" fmla="*/ 0 h 760978"/>
                  <a:gd name="connsiteX6" fmla="*/ 3624482 w 5034003"/>
                  <a:gd name="connsiteY6" fmla="*/ 0 h 760978"/>
                  <a:gd name="connsiteX7" fmla="*/ 4253733 w 5034003"/>
                  <a:gd name="connsiteY7" fmla="*/ 0 h 760978"/>
                  <a:gd name="connsiteX8" fmla="*/ 5034003 w 5034003"/>
                  <a:gd name="connsiteY8" fmla="*/ 0 h 760978"/>
                  <a:gd name="connsiteX9" fmla="*/ 5034003 w 5034003"/>
                  <a:gd name="connsiteY9" fmla="*/ 395709 h 760978"/>
                  <a:gd name="connsiteX10" fmla="*/ 5034003 w 5034003"/>
                  <a:gd name="connsiteY10" fmla="*/ 760978 h 760978"/>
                  <a:gd name="connsiteX11" fmla="*/ 4404753 w 5034003"/>
                  <a:gd name="connsiteY11" fmla="*/ 760978 h 760978"/>
                  <a:gd name="connsiteX12" fmla="*/ 3876182 w 5034003"/>
                  <a:gd name="connsiteY12" fmla="*/ 760978 h 760978"/>
                  <a:gd name="connsiteX13" fmla="*/ 3397952 w 5034003"/>
                  <a:gd name="connsiteY13" fmla="*/ 760978 h 760978"/>
                  <a:gd name="connsiteX14" fmla="*/ 2668022 w 5034003"/>
                  <a:gd name="connsiteY14" fmla="*/ 760978 h 760978"/>
                  <a:gd name="connsiteX15" fmla="*/ 2139451 w 5034003"/>
                  <a:gd name="connsiteY15" fmla="*/ 760978 h 760978"/>
                  <a:gd name="connsiteX16" fmla="*/ 1510201 w 5034003"/>
                  <a:gd name="connsiteY16" fmla="*/ 760978 h 760978"/>
                  <a:gd name="connsiteX17" fmla="*/ 981631 w 5034003"/>
                  <a:gd name="connsiteY17" fmla="*/ 760978 h 760978"/>
                  <a:gd name="connsiteX18" fmla="*/ 0 w 5034003"/>
                  <a:gd name="connsiteY18" fmla="*/ 760978 h 760978"/>
                  <a:gd name="connsiteX19" fmla="*/ 0 w 5034003"/>
                  <a:gd name="connsiteY19" fmla="*/ 395709 h 760978"/>
                  <a:gd name="connsiteX20" fmla="*/ 0 w 5034003"/>
                  <a:gd name="connsiteY20" fmla="*/ 0 h 76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60978"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7448" y="159873"/>
                      <a:pt x="5021701" y="251401"/>
                      <a:pt x="5034003" y="395709"/>
                    </a:cubicBezTo>
                    <a:cubicBezTo>
                      <a:pt x="5046305" y="540017"/>
                      <a:pt x="5019368" y="635572"/>
                      <a:pt x="5034003" y="760978"/>
                    </a:cubicBezTo>
                    <a:cubicBezTo>
                      <a:pt x="4803666" y="784296"/>
                      <a:pt x="4701452" y="739686"/>
                      <a:pt x="4404753" y="760978"/>
                    </a:cubicBezTo>
                    <a:cubicBezTo>
                      <a:pt x="4108054" y="782271"/>
                      <a:pt x="4003989" y="762824"/>
                      <a:pt x="3876182" y="760978"/>
                    </a:cubicBezTo>
                    <a:cubicBezTo>
                      <a:pt x="3748375" y="759132"/>
                      <a:pt x="3534871" y="744108"/>
                      <a:pt x="3397952" y="760978"/>
                    </a:cubicBezTo>
                    <a:cubicBezTo>
                      <a:pt x="3261033" y="777849"/>
                      <a:pt x="2838261" y="781030"/>
                      <a:pt x="2668022" y="760978"/>
                    </a:cubicBezTo>
                    <a:cubicBezTo>
                      <a:pt x="2497783" y="740927"/>
                      <a:pt x="2375507" y="775772"/>
                      <a:pt x="2139451" y="760978"/>
                    </a:cubicBezTo>
                    <a:cubicBezTo>
                      <a:pt x="1903395" y="746184"/>
                      <a:pt x="1786678" y="755462"/>
                      <a:pt x="1510201" y="760978"/>
                    </a:cubicBezTo>
                    <a:cubicBezTo>
                      <a:pt x="1233724" y="766495"/>
                      <a:pt x="1192463" y="750320"/>
                      <a:pt x="981631" y="760978"/>
                    </a:cubicBezTo>
                    <a:cubicBezTo>
                      <a:pt x="770799" y="771637"/>
                      <a:pt x="462816" y="713591"/>
                      <a:pt x="0" y="760978"/>
                    </a:cubicBezTo>
                    <a:cubicBezTo>
                      <a:pt x="-987" y="595275"/>
                      <a:pt x="6762" y="518149"/>
                      <a:pt x="0" y="395709"/>
                    </a:cubicBezTo>
                    <a:cubicBezTo>
                      <a:pt x="-6762" y="273269"/>
                      <a:pt x="-2452" y="152880"/>
                      <a:pt x="0" y="0"/>
                    </a:cubicBezTo>
                    <a:close/>
                  </a:path>
                  <a:path w="5034003" h="760978"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19805" y="117742"/>
                      <a:pt x="5034170" y="289669"/>
                      <a:pt x="5034003" y="388099"/>
                    </a:cubicBezTo>
                    <a:cubicBezTo>
                      <a:pt x="5033836" y="486529"/>
                      <a:pt x="5022901" y="660688"/>
                      <a:pt x="5034003" y="760978"/>
                    </a:cubicBezTo>
                    <a:cubicBezTo>
                      <a:pt x="4826041" y="780367"/>
                      <a:pt x="4691161" y="737751"/>
                      <a:pt x="4555773" y="760978"/>
                    </a:cubicBezTo>
                    <a:cubicBezTo>
                      <a:pt x="4420385" y="784206"/>
                      <a:pt x="4187180" y="748186"/>
                      <a:pt x="3876182" y="760978"/>
                    </a:cubicBezTo>
                    <a:cubicBezTo>
                      <a:pt x="3565184" y="773770"/>
                      <a:pt x="3387844" y="766392"/>
                      <a:pt x="3196592" y="760978"/>
                    </a:cubicBezTo>
                    <a:cubicBezTo>
                      <a:pt x="3005340" y="755565"/>
                      <a:pt x="2788215" y="748507"/>
                      <a:pt x="2567342" y="760978"/>
                    </a:cubicBezTo>
                    <a:cubicBezTo>
                      <a:pt x="2346469" y="773450"/>
                      <a:pt x="2056808" y="768636"/>
                      <a:pt x="1887751" y="760978"/>
                    </a:cubicBezTo>
                    <a:cubicBezTo>
                      <a:pt x="1718694" y="753320"/>
                      <a:pt x="1468783" y="772904"/>
                      <a:pt x="1359181" y="760978"/>
                    </a:cubicBezTo>
                    <a:cubicBezTo>
                      <a:pt x="1249579" y="749053"/>
                      <a:pt x="1067627" y="774030"/>
                      <a:pt x="880951" y="760978"/>
                    </a:cubicBezTo>
                    <a:cubicBezTo>
                      <a:pt x="694275" y="747927"/>
                      <a:pt x="213636" y="800954"/>
                      <a:pt x="0" y="760978"/>
                    </a:cubicBezTo>
                    <a:cubicBezTo>
                      <a:pt x="-10395" y="674538"/>
                      <a:pt x="15141" y="546509"/>
                      <a:pt x="0" y="388099"/>
                    </a:cubicBezTo>
                    <a:cubicBezTo>
                      <a:pt x="-15141" y="229689"/>
                      <a:pt x="534" y="161168"/>
                      <a:pt x="0" y="0"/>
                    </a:cubicBezTo>
                    <a:close/>
                  </a:path>
                </a:pathLst>
              </a:custGeom>
              <a:solidFill>
                <a:srgbClr val="993300">
                  <a:alpha val="50000"/>
                </a:srgbClr>
              </a:solidFill>
              <a:ln w="28575">
                <a:solidFill>
                  <a:srgbClr val="993300"/>
                </a:solidFill>
                <a:extLst>
                  <a:ext uri="{C807C97D-BFC1-408E-A445-0C87EB9F89A2}">
                    <ask:lineSketchStyleProps xmlns:ask="http://schemas.microsoft.com/office/drawing/2018/sketchyshapes" sd="1463566079">
                      <a:prstGeom prst="rect">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de-DE" sz="2800" b="0" dirty="0">
                    <a:ea typeface="Cambria Math" panose="02040503050406030204" pitchFamily="18" charset="0"/>
                  </a:rPr>
                  <a:t>Kosinus: </a:t>
                </a:r>
                <a14:m>
                  <m:oMath xmlns:m="http://schemas.openxmlformats.org/officeDocument/2006/math">
                    <m:f>
                      <m:fPr>
                        <m:ctrlPr>
                          <a:rPr lang="de-DE" sz="2800" b="0" i="1" smtClean="0">
                            <a:latin typeface="Cambria Math" panose="02040503050406030204" pitchFamily="18" charset="0"/>
                            <a:ea typeface="Cambria Math" panose="02040503050406030204" pitchFamily="18" charset="0"/>
                          </a:rPr>
                        </m:ctrlPr>
                      </m:fPr>
                      <m:num>
                        <m:r>
                          <a:rPr lang="de-DE" sz="2800" b="0" i="1" smtClean="0">
                            <a:latin typeface="Cambria Math" panose="02040503050406030204" pitchFamily="18" charset="0"/>
                            <a:ea typeface="Cambria Math" panose="02040503050406030204" pitchFamily="18" charset="0"/>
                          </a:rPr>
                          <m:t>𝐴𝑛𝑘𝑎𝑡h𝑒𝑡𝑒</m:t>
                        </m:r>
                      </m:num>
                      <m:den>
                        <m:r>
                          <a:rPr lang="de-DE" sz="2800" b="0" i="1" smtClean="0">
                            <a:latin typeface="Cambria Math" panose="02040503050406030204" pitchFamily="18" charset="0"/>
                            <a:ea typeface="Cambria Math" panose="02040503050406030204" pitchFamily="18" charset="0"/>
                          </a:rPr>
                          <m:t>𝐻𝑦𝑝𝑜𝑡𝑒𝑛𝑢𝑠𝑒</m:t>
                        </m:r>
                      </m:den>
                    </m:f>
                  </m:oMath>
                </a14:m>
                <a:endParaRPr lang="de-DE" dirty="0"/>
              </a:p>
            </p:txBody>
          </p:sp>
        </mc:Choice>
        <mc:Fallback xmlns="">
          <p:sp>
            <p:nvSpPr>
              <p:cNvPr id="22" name="Textfeld 21">
                <a:extLst>
                  <a:ext uri="{FF2B5EF4-FFF2-40B4-BE49-F238E27FC236}">
                    <a16:creationId xmlns:a16="http://schemas.microsoft.com/office/drawing/2014/main" id="{A21D83ED-8552-46BB-AB53-543E5A2632EB}"/>
                  </a:ext>
                </a:extLst>
              </p:cNvPr>
              <p:cNvSpPr txBox="1">
                <a:spLocks noRot="1" noChangeAspect="1" noMove="1" noResize="1" noEditPoints="1" noAdjustHandles="1" noChangeArrowheads="1" noChangeShapeType="1" noTextEdit="1"/>
              </p:cNvSpPr>
              <p:nvPr/>
            </p:nvSpPr>
            <p:spPr>
              <a:xfrm>
                <a:off x="3578999" y="5181030"/>
                <a:ext cx="5034003" cy="760978"/>
              </a:xfrm>
              <a:prstGeom prst="rect">
                <a:avLst/>
              </a:prstGeom>
              <a:blipFill>
                <a:blip r:embed="rId12"/>
                <a:stretch>
                  <a:fillRect/>
                </a:stretch>
              </a:blipFill>
              <a:ln w="28575">
                <a:solidFill>
                  <a:srgbClr val="993300"/>
                </a:solidFill>
                <a:extLst>
                  <a:ext uri="{C807C97D-BFC1-408E-A445-0C87EB9F89A2}">
                    <ask:lineSketchStyleProps xmlns:ask="http://schemas.microsoft.com/office/drawing/2018/sketchyshapes" sd="1463566079">
                      <a:custGeom>
                        <a:avLst/>
                        <a:gdLst>
                          <a:gd name="connsiteX0" fmla="*/ 0 w 5034003"/>
                          <a:gd name="connsiteY0" fmla="*/ 0 h 760978"/>
                          <a:gd name="connsiteX1" fmla="*/ 679590 w 5034003"/>
                          <a:gd name="connsiteY1" fmla="*/ 0 h 760978"/>
                          <a:gd name="connsiteX2" fmla="*/ 1258501 w 5034003"/>
                          <a:gd name="connsiteY2" fmla="*/ 0 h 760978"/>
                          <a:gd name="connsiteX3" fmla="*/ 1887751 w 5034003"/>
                          <a:gd name="connsiteY3" fmla="*/ 0 h 760978"/>
                          <a:gd name="connsiteX4" fmla="*/ 2416321 w 5034003"/>
                          <a:gd name="connsiteY4" fmla="*/ 0 h 760978"/>
                          <a:gd name="connsiteX5" fmla="*/ 2944892 w 5034003"/>
                          <a:gd name="connsiteY5" fmla="*/ 0 h 760978"/>
                          <a:gd name="connsiteX6" fmla="*/ 3624482 w 5034003"/>
                          <a:gd name="connsiteY6" fmla="*/ 0 h 760978"/>
                          <a:gd name="connsiteX7" fmla="*/ 4253733 w 5034003"/>
                          <a:gd name="connsiteY7" fmla="*/ 0 h 760978"/>
                          <a:gd name="connsiteX8" fmla="*/ 5034003 w 5034003"/>
                          <a:gd name="connsiteY8" fmla="*/ 0 h 760978"/>
                          <a:gd name="connsiteX9" fmla="*/ 5034003 w 5034003"/>
                          <a:gd name="connsiteY9" fmla="*/ 395709 h 760978"/>
                          <a:gd name="connsiteX10" fmla="*/ 5034003 w 5034003"/>
                          <a:gd name="connsiteY10" fmla="*/ 760978 h 760978"/>
                          <a:gd name="connsiteX11" fmla="*/ 4404753 w 5034003"/>
                          <a:gd name="connsiteY11" fmla="*/ 760978 h 760978"/>
                          <a:gd name="connsiteX12" fmla="*/ 3876182 w 5034003"/>
                          <a:gd name="connsiteY12" fmla="*/ 760978 h 760978"/>
                          <a:gd name="connsiteX13" fmla="*/ 3397952 w 5034003"/>
                          <a:gd name="connsiteY13" fmla="*/ 760978 h 760978"/>
                          <a:gd name="connsiteX14" fmla="*/ 2668022 w 5034003"/>
                          <a:gd name="connsiteY14" fmla="*/ 760978 h 760978"/>
                          <a:gd name="connsiteX15" fmla="*/ 2139451 w 5034003"/>
                          <a:gd name="connsiteY15" fmla="*/ 760978 h 760978"/>
                          <a:gd name="connsiteX16" fmla="*/ 1510201 w 5034003"/>
                          <a:gd name="connsiteY16" fmla="*/ 760978 h 760978"/>
                          <a:gd name="connsiteX17" fmla="*/ 981631 w 5034003"/>
                          <a:gd name="connsiteY17" fmla="*/ 760978 h 760978"/>
                          <a:gd name="connsiteX18" fmla="*/ 0 w 5034003"/>
                          <a:gd name="connsiteY18" fmla="*/ 760978 h 760978"/>
                          <a:gd name="connsiteX19" fmla="*/ 0 w 5034003"/>
                          <a:gd name="connsiteY19" fmla="*/ 395709 h 760978"/>
                          <a:gd name="connsiteX20" fmla="*/ 0 w 5034003"/>
                          <a:gd name="connsiteY20" fmla="*/ 0 h 76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60978"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7448" y="159873"/>
                              <a:pt x="5021701" y="251401"/>
                              <a:pt x="5034003" y="395709"/>
                            </a:cubicBezTo>
                            <a:cubicBezTo>
                              <a:pt x="5046305" y="540017"/>
                              <a:pt x="5019368" y="635572"/>
                              <a:pt x="5034003" y="760978"/>
                            </a:cubicBezTo>
                            <a:cubicBezTo>
                              <a:pt x="4803666" y="784296"/>
                              <a:pt x="4701452" y="739686"/>
                              <a:pt x="4404753" y="760978"/>
                            </a:cubicBezTo>
                            <a:cubicBezTo>
                              <a:pt x="4108054" y="782271"/>
                              <a:pt x="4003989" y="762824"/>
                              <a:pt x="3876182" y="760978"/>
                            </a:cubicBezTo>
                            <a:cubicBezTo>
                              <a:pt x="3748375" y="759132"/>
                              <a:pt x="3534871" y="744108"/>
                              <a:pt x="3397952" y="760978"/>
                            </a:cubicBezTo>
                            <a:cubicBezTo>
                              <a:pt x="3261033" y="777849"/>
                              <a:pt x="2838261" y="781030"/>
                              <a:pt x="2668022" y="760978"/>
                            </a:cubicBezTo>
                            <a:cubicBezTo>
                              <a:pt x="2497783" y="740927"/>
                              <a:pt x="2375507" y="775772"/>
                              <a:pt x="2139451" y="760978"/>
                            </a:cubicBezTo>
                            <a:cubicBezTo>
                              <a:pt x="1903395" y="746184"/>
                              <a:pt x="1786678" y="755462"/>
                              <a:pt x="1510201" y="760978"/>
                            </a:cubicBezTo>
                            <a:cubicBezTo>
                              <a:pt x="1233724" y="766495"/>
                              <a:pt x="1192463" y="750320"/>
                              <a:pt x="981631" y="760978"/>
                            </a:cubicBezTo>
                            <a:cubicBezTo>
                              <a:pt x="770799" y="771637"/>
                              <a:pt x="462816" y="713591"/>
                              <a:pt x="0" y="760978"/>
                            </a:cubicBezTo>
                            <a:cubicBezTo>
                              <a:pt x="-987" y="595275"/>
                              <a:pt x="6762" y="518149"/>
                              <a:pt x="0" y="395709"/>
                            </a:cubicBezTo>
                            <a:cubicBezTo>
                              <a:pt x="-6762" y="273269"/>
                              <a:pt x="-2452" y="152880"/>
                              <a:pt x="0" y="0"/>
                            </a:cubicBezTo>
                            <a:close/>
                          </a:path>
                          <a:path w="5034003" h="760978"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19805" y="117742"/>
                              <a:pt x="5034170" y="289669"/>
                              <a:pt x="5034003" y="388099"/>
                            </a:cubicBezTo>
                            <a:cubicBezTo>
                              <a:pt x="5033836" y="486529"/>
                              <a:pt x="5022901" y="660688"/>
                              <a:pt x="5034003" y="760978"/>
                            </a:cubicBezTo>
                            <a:cubicBezTo>
                              <a:pt x="4826041" y="780367"/>
                              <a:pt x="4691161" y="737751"/>
                              <a:pt x="4555773" y="760978"/>
                            </a:cubicBezTo>
                            <a:cubicBezTo>
                              <a:pt x="4420385" y="784206"/>
                              <a:pt x="4187180" y="748186"/>
                              <a:pt x="3876182" y="760978"/>
                            </a:cubicBezTo>
                            <a:cubicBezTo>
                              <a:pt x="3565184" y="773770"/>
                              <a:pt x="3387844" y="766392"/>
                              <a:pt x="3196592" y="760978"/>
                            </a:cubicBezTo>
                            <a:cubicBezTo>
                              <a:pt x="3005340" y="755565"/>
                              <a:pt x="2788215" y="748507"/>
                              <a:pt x="2567342" y="760978"/>
                            </a:cubicBezTo>
                            <a:cubicBezTo>
                              <a:pt x="2346469" y="773450"/>
                              <a:pt x="2056808" y="768636"/>
                              <a:pt x="1887751" y="760978"/>
                            </a:cubicBezTo>
                            <a:cubicBezTo>
                              <a:pt x="1718694" y="753320"/>
                              <a:pt x="1468783" y="772904"/>
                              <a:pt x="1359181" y="760978"/>
                            </a:cubicBezTo>
                            <a:cubicBezTo>
                              <a:pt x="1249579" y="749053"/>
                              <a:pt x="1067627" y="774030"/>
                              <a:pt x="880951" y="760978"/>
                            </a:cubicBezTo>
                            <a:cubicBezTo>
                              <a:pt x="694275" y="747927"/>
                              <a:pt x="213636" y="800954"/>
                              <a:pt x="0" y="760978"/>
                            </a:cubicBezTo>
                            <a:cubicBezTo>
                              <a:pt x="-10395" y="674538"/>
                              <a:pt x="15141" y="546509"/>
                              <a:pt x="0" y="388099"/>
                            </a:cubicBezTo>
                            <a:cubicBezTo>
                              <a:pt x="-15141" y="229689"/>
                              <a:pt x="534" y="161168"/>
                              <a:pt x="0" y="0"/>
                            </a:cubicBezTo>
                            <a:close/>
                          </a:path>
                        </a:pathLst>
                      </a:custGeom>
                      <ask:type>
                        <ask:lineSketchFreehand/>
                      </ask:type>
                    </ask:lineSketchStyleProps>
                  </a:ext>
                </a:extLst>
              </a:ln>
            </p:spPr>
            <p:txBody>
              <a:bodyPr/>
              <a:lstStyle/>
              <a:p>
                <a:r>
                  <a:rPr lang="de-DE">
                    <a:noFill/>
                  </a:rPr>
                  <a:t> </a:t>
                </a:r>
              </a:p>
            </p:txBody>
          </p:sp>
        </mc:Fallback>
      </mc:AlternateContent>
    </p:spTree>
    <p:extLst>
      <p:ext uri="{BB962C8B-B14F-4D97-AF65-F5344CB8AC3E}">
        <p14:creationId xmlns:p14="http://schemas.microsoft.com/office/powerpoint/2010/main" val="363909222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Tangens im rechtwinkligen Dreieck</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F47C85C-F8DC-405F-93D4-8EC99C8E3DCD}"/>
                  </a:ext>
                </a:extLst>
              </p:cNvPr>
              <p:cNvSpPr>
                <a:spLocks noGrp="1"/>
              </p:cNvSpPr>
              <p:nvPr>
                <p:ph sz="half" idx="2"/>
              </p:nvPr>
            </p:nvSpPr>
            <p:spPr>
              <a:xfrm>
                <a:off x="7242046" y="2011680"/>
                <a:ext cx="4114801" cy="4160520"/>
              </a:xfrm>
            </p:spPr>
            <p:txBody>
              <a:bodyPr>
                <a:normAutofit/>
              </a:bodyPr>
              <a:lstStyle/>
              <a:p>
                <a:pPr marL="0" indent="0">
                  <a:buNone/>
                </a:pPr>
                <a14:m>
                  <m:oMathPara xmlns:m="http://schemas.openxmlformats.org/officeDocument/2006/math">
                    <m:oMathParaPr>
                      <m:jc m:val="left"/>
                    </m:oMathParaPr>
                    <m:oMath xmlns:m="http://schemas.openxmlformats.org/officeDocument/2006/math">
                      <m:r>
                        <m:rPr>
                          <m:sty m:val="p"/>
                        </m:rPr>
                        <a:rPr lang="de-DE" sz="2400" b="0" i="0" smtClean="0">
                          <a:solidFill>
                            <a:srgbClr val="006600"/>
                          </a:solidFill>
                          <a:latin typeface="Cambria Math" panose="02040503050406030204" pitchFamily="18" charset="0"/>
                          <a:ea typeface="Cambria Math" panose="02040503050406030204" pitchFamily="18" charset="0"/>
                        </a:rPr>
                        <m:t>tan</m:t>
                      </m:r>
                      <m:r>
                        <a:rPr lang="de-DE" sz="2400" b="0" i="1" smtClean="0">
                          <a:solidFill>
                            <a:srgbClr val="006600"/>
                          </a:solidFill>
                          <a:latin typeface="Cambria Math" panose="02040503050406030204" pitchFamily="18" charset="0"/>
                          <a:ea typeface="Cambria Math" panose="02040503050406030204" pitchFamily="18" charset="0"/>
                        </a:rPr>
                        <m:t>⁡(</m:t>
                      </m:r>
                      <m:r>
                        <a:rPr lang="de-DE" sz="2400" b="0" i="1" smtClean="0">
                          <a:solidFill>
                            <a:srgbClr val="006600"/>
                          </a:solidFill>
                          <a:latin typeface="Cambria Math" panose="02040503050406030204" pitchFamily="18" charset="0"/>
                          <a:ea typeface="Cambria Math" panose="02040503050406030204" pitchFamily="18" charset="0"/>
                        </a:rPr>
                        <m:t>𝛼</m:t>
                      </m:r>
                      <m:r>
                        <a:rPr lang="de-DE" sz="2400" b="0" i="1" smtClean="0">
                          <a:solidFill>
                            <a:srgbClr val="006600"/>
                          </a:solidFill>
                          <a:latin typeface="Cambria Math" panose="02040503050406030204" pitchFamily="18" charset="0"/>
                          <a:ea typeface="Cambria Math" panose="02040503050406030204" pitchFamily="18" charset="0"/>
                        </a:rPr>
                        <m:t>)= </m:t>
                      </m:r>
                      <m:f>
                        <m:fPr>
                          <m:ctrlPr>
                            <a:rPr lang="de-DE" sz="2400" b="0" i="1" smtClean="0">
                              <a:solidFill>
                                <a:srgbClr val="006600"/>
                              </a:solidFill>
                              <a:latin typeface="Cambria Math" panose="02040503050406030204" pitchFamily="18" charset="0"/>
                              <a:ea typeface="Cambria Math" panose="02040503050406030204" pitchFamily="18" charset="0"/>
                            </a:rPr>
                          </m:ctrlPr>
                        </m:fPr>
                        <m:num>
                          <m:r>
                            <a:rPr lang="de-DE" sz="2400" b="0" i="1" smtClean="0">
                              <a:solidFill>
                                <a:srgbClr val="006600"/>
                              </a:solidFill>
                              <a:latin typeface="Cambria Math" panose="02040503050406030204" pitchFamily="18" charset="0"/>
                              <a:ea typeface="Cambria Math" panose="02040503050406030204" pitchFamily="18" charset="0"/>
                            </a:rPr>
                            <m:t>𝑎</m:t>
                          </m:r>
                        </m:num>
                        <m:den>
                          <m:r>
                            <a:rPr lang="de-DE" sz="2400" b="0" i="1" smtClean="0">
                              <a:solidFill>
                                <a:srgbClr val="006600"/>
                              </a:solidFill>
                              <a:latin typeface="Cambria Math" panose="02040503050406030204" pitchFamily="18" charset="0"/>
                              <a:ea typeface="Cambria Math" panose="02040503050406030204" pitchFamily="18" charset="0"/>
                            </a:rPr>
                            <m:t>𝑐</m:t>
                          </m:r>
                        </m:den>
                      </m:f>
                    </m:oMath>
                  </m:oMathPara>
                </a14:m>
                <a:endParaRPr lang="de-DE" sz="2400" dirty="0"/>
              </a:p>
              <a:p>
                <a:pPr marL="0" indent="0">
                  <a:buNone/>
                </a:pPr>
                <a:endParaRPr lang="de-DE" sz="2400" dirty="0"/>
              </a:p>
              <a:p>
                <a:pPr marL="0" indent="0">
                  <a:buNone/>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ea typeface="Cambria Math" panose="02040503050406030204" pitchFamily="18" charset="0"/>
                        </a:rPr>
                        <m:t>𝑡𝑎𝑛</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𝛾</m:t>
                      </m:r>
                      <m:r>
                        <a:rPr lang="de-DE" sz="2400" b="0" i="1" smtClean="0">
                          <a:latin typeface="Cambria Math" panose="02040503050406030204" pitchFamily="18" charset="0"/>
                          <a:ea typeface="Cambria Math" panose="02040503050406030204" pitchFamily="18" charset="0"/>
                        </a:rPr>
                        <m:t>)= </m:t>
                      </m:r>
                      <m:f>
                        <m:fPr>
                          <m:ctrlPr>
                            <a:rPr lang="de-DE" sz="2400" b="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𝑐</m:t>
                          </m:r>
                        </m:num>
                        <m:den>
                          <m:r>
                            <a:rPr lang="de-DE" sz="2400" b="0" i="1" smtClean="0">
                              <a:latin typeface="Cambria Math" panose="02040503050406030204" pitchFamily="18" charset="0"/>
                              <a:ea typeface="Cambria Math" panose="02040503050406030204" pitchFamily="18" charset="0"/>
                            </a:rPr>
                            <m:t>𝑎</m:t>
                          </m:r>
                        </m:den>
                      </m:f>
                    </m:oMath>
                  </m:oMathPara>
                </a14:m>
                <a:endParaRPr lang="de-DE" sz="2400" dirty="0"/>
              </a:p>
              <a:p>
                <a:pPr marL="0" indent="0">
                  <a:buNone/>
                </a:pPr>
                <a:endParaRPr lang="de-DE" sz="24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ea typeface="Cambria Math" panose="02040503050406030204" pitchFamily="18" charset="0"/>
                        </a:rPr>
                        <m:t>𝛽</m:t>
                      </m:r>
                      <m:r>
                        <a:rPr lang="de-DE" sz="2400" b="0" i="1" smtClean="0">
                          <a:latin typeface="Cambria Math" panose="02040503050406030204" pitchFamily="18" charset="0"/>
                          <a:ea typeface="Cambria Math" panose="02040503050406030204" pitchFamily="18" charset="0"/>
                        </a:rPr>
                        <m:t>=90°</m:t>
                      </m:r>
                    </m:oMath>
                  </m:oMathPara>
                </a14:m>
                <a:endParaRPr lang="de-DE" sz="2400" dirty="0"/>
              </a:p>
              <a:p>
                <a:endParaRPr lang="de-DE" sz="2400" dirty="0"/>
              </a:p>
            </p:txBody>
          </p:sp>
        </mc:Choice>
        <mc:Fallback xmlns="">
          <p:sp>
            <p:nvSpPr>
              <p:cNvPr id="3" name="Inhaltsplatzhalter 2">
                <a:extLst>
                  <a:ext uri="{FF2B5EF4-FFF2-40B4-BE49-F238E27FC236}">
                    <a16:creationId xmlns:a16="http://schemas.microsoft.com/office/drawing/2014/main" id="{EF47C85C-F8DC-405F-93D4-8EC99C8E3DCD}"/>
                  </a:ext>
                </a:extLst>
              </p:cNvPr>
              <p:cNvSpPr>
                <a:spLocks noGrp="1" noRot="1" noChangeAspect="1" noMove="1" noResize="1" noEditPoints="1" noAdjustHandles="1" noChangeArrowheads="1" noChangeShapeType="1" noTextEdit="1"/>
              </p:cNvSpPr>
              <p:nvPr>
                <p:ph sz="half" idx="2"/>
              </p:nvPr>
            </p:nvSpPr>
            <p:spPr>
              <a:xfrm>
                <a:off x="7242046" y="2011680"/>
                <a:ext cx="4114801" cy="4160520"/>
              </a:xfrm>
              <a:blipFill>
                <a:blip r:embed="rId2"/>
                <a:stretch>
                  <a:fillRect l="-1185"/>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23</a:t>
            </a:fld>
            <a:endParaRPr lang="en-US"/>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FE4DB896-3746-46A8-AF29-86BD1BE7DF55}"/>
              </a:ext>
            </a:extLst>
          </p:cNvPr>
          <p:cNvGrpSpPr/>
          <p:nvPr/>
        </p:nvGrpSpPr>
        <p:grpSpPr>
          <a:xfrm>
            <a:off x="1287146" y="1690688"/>
            <a:ext cx="5502908" cy="3574612"/>
            <a:chOff x="520734" y="2011680"/>
            <a:chExt cx="5502908" cy="3574612"/>
          </a:xfrm>
        </p:grpSpPr>
        <p:sp>
          <p:nvSpPr>
            <p:cNvPr id="25" name="Rechtwinkliges Dreieck 24">
              <a:extLst>
                <a:ext uri="{FF2B5EF4-FFF2-40B4-BE49-F238E27FC236}">
                  <a16:creationId xmlns:a16="http://schemas.microsoft.com/office/drawing/2014/main" id="{7248BF4D-4566-43A9-A72F-BB9F0EEB2073}"/>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6" name="Bogen 25">
              <a:extLst>
                <a:ext uri="{FF2B5EF4-FFF2-40B4-BE49-F238E27FC236}">
                  <a16:creationId xmlns:a16="http://schemas.microsoft.com/office/drawing/2014/main" id="{77E217FB-E729-4DCD-A93B-6021560A9DF7}"/>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94983FF5-53C7-48F0-8A2A-7518564AF759}"/>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27" name="Textfeld 26">
                  <a:extLst>
                    <a:ext uri="{FF2B5EF4-FFF2-40B4-BE49-F238E27FC236}">
                      <a16:creationId xmlns:a16="http://schemas.microsoft.com/office/drawing/2014/main" id="{94983FF5-53C7-48F0-8A2A-7518564AF759}"/>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8DD09B05-5296-4D7B-8E96-837AEA357B46}"/>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28" name="Textfeld 27">
                  <a:extLst>
                    <a:ext uri="{FF2B5EF4-FFF2-40B4-BE49-F238E27FC236}">
                      <a16:creationId xmlns:a16="http://schemas.microsoft.com/office/drawing/2014/main" id="{8DD09B05-5296-4D7B-8E96-837AEA357B46}"/>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7F0ECAFE-6040-4245-8A32-5AB5422DD119}"/>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29" name="Textfeld 28">
                  <a:extLst>
                    <a:ext uri="{FF2B5EF4-FFF2-40B4-BE49-F238E27FC236}">
                      <a16:creationId xmlns:a16="http://schemas.microsoft.com/office/drawing/2014/main" id="{7F0ECAFE-6040-4245-8A32-5AB5422DD119}"/>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E5096CEB-B461-4DAD-BB87-572E26789B6D}"/>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2" name="Textfeld 31">
                  <a:extLst>
                    <a:ext uri="{FF2B5EF4-FFF2-40B4-BE49-F238E27FC236}">
                      <a16:creationId xmlns:a16="http://schemas.microsoft.com/office/drawing/2014/main" id="{E5096CEB-B461-4DAD-BB87-572E26789B6D}"/>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B2A45499-3834-476C-B6B1-2C7C2569F08B}"/>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3" name="Textfeld 32">
                  <a:extLst>
                    <a:ext uri="{FF2B5EF4-FFF2-40B4-BE49-F238E27FC236}">
                      <a16:creationId xmlns:a16="http://schemas.microsoft.com/office/drawing/2014/main" id="{B2A45499-3834-476C-B6B1-2C7C2569F08B}"/>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4A90BA9A-FE40-4DFE-BBC7-286A639DA743}"/>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4" name="Textfeld 33">
                  <a:extLst>
                    <a:ext uri="{FF2B5EF4-FFF2-40B4-BE49-F238E27FC236}">
                      <a16:creationId xmlns:a16="http://schemas.microsoft.com/office/drawing/2014/main" id="{4A90BA9A-FE40-4DFE-BBC7-286A639DA743}"/>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2C791FFD-78EE-4ED4-86DC-A8DF82AD8B64}"/>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5" name="Textfeld 34">
                  <a:extLst>
                    <a:ext uri="{FF2B5EF4-FFF2-40B4-BE49-F238E27FC236}">
                      <a16:creationId xmlns:a16="http://schemas.microsoft.com/office/drawing/2014/main" id="{2C791FFD-78EE-4ED4-86DC-A8DF82AD8B64}"/>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BC4A095D-FE37-4583-8010-5479088777FE}"/>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36" name="Textfeld 35">
                  <a:extLst>
                    <a:ext uri="{FF2B5EF4-FFF2-40B4-BE49-F238E27FC236}">
                      <a16:creationId xmlns:a16="http://schemas.microsoft.com/office/drawing/2014/main" id="{BC4A095D-FE37-4583-8010-5479088777FE}"/>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0"/>
                  <a:stretch>
                    <a:fillRect b="-65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1A81ED07-AA5D-45B1-9A44-2829ABDCE9B8}"/>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37" name="Textfeld 36">
                  <a:extLst>
                    <a:ext uri="{FF2B5EF4-FFF2-40B4-BE49-F238E27FC236}">
                      <a16:creationId xmlns:a16="http://schemas.microsoft.com/office/drawing/2014/main" id="{1A81ED07-AA5D-45B1-9A44-2829ABDCE9B8}"/>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1"/>
                  <a:stretch>
                    <a:fillRect b="-16393"/>
                  </a:stretch>
                </a:blipFill>
              </p:spPr>
              <p:txBody>
                <a:bodyPr/>
                <a:lstStyle/>
                <a:p>
                  <a:r>
                    <a:rPr lang="de-DE">
                      <a:noFill/>
                    </a:rPr>
                    <a:t> </a:t>
                  </a:r>
                </a:p>
              </p:txBody>
            </p:sp>
          </mc:Fallback>
        </mc:AlternateContent>
        <p:sp>
          <p:nvSpPr>
            <p:cNvPr id="38" name="Bogen 37">
              <a:extLst>
                <a:ext uri="{FF2B5EF4-FFF2-40B4-BE49-F238E27FC236}">
                  <a16:creationId xmlns:a16="http://schemas.microsoft.com/office/drawing/2014/main" id="{CFDEF70D-26AB-49ED-9A49-ED8E2E4D57F4}"/>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9" name="Bogen 38">
              <a:extLst>
                <a:ext uri="{FF2B5EF4-FFF2-40B4-BE49-F238E27FC236}">
                  <a16:creationId xmlns:a16="http://schemas.microsoft.com/office/drawing/2014/main" id="{C98C192C-5DF8-4824-AE0F-EABE13774559}"/>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0" name="Bogen 9">
              <a:extLst>
                <a:ext uri="{FF2B5EF4-FFF2-40B4-BE49-F238E27FC236}">
                  <a16:creationId xmlns:a16="http://schemas.microsoft.com/office/drawing/2014/main" id="{0B41317E-F677-4076-82C3-F8F84109BE97}"/>
                </a:ext>
              </a:extLst>
            </p:cNvPr>
            <p:cNvSpPr/>
            <p:nvPr/>
          </p:nvSpPr>
          <p:spPr>
            <a:xfrm>
              <a:off x="2020901" y="4333795"/>
              <a:ext cx="553250" cy="1252497"/>
            </a:xfrm>
            <a:prstGeom prst="arc">
              <a:avLst>
                <a:gd name="adj1" fmla="val 16200000"/>
                <a:gd name="adj2" fmla="val 107401"/>
              </a:avLst>
            </a:prstGeom>
            <a:ln w="38100">
              <a:solidFill>
                <a:srgbClr val="0066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de-DE">
                <a:solidFill>
                  <a:srgbClr val="003300"/>
                </a:solidFill>
              </a:endParaRPr>
            </a:p>
          </p:txBody>
        </p:sp>
        <p:cxnSp>
          <p:nvCxnSpPr>
            <p:cNvPr id="23" name="Gerader Verbinder 22">
              <a:extLst>
                <a:ext uri="{FF2B5EF4-FFF2-40B4-BE49-F238E27FC236}">
                  <a16:creationId xmlns:a16="http://schemas.microsoft.com/office/drawing/2014/main" id="{EAF4B0F1-39BD-4DF0-9BAB-DA3AE0410AE8}"/>
                </a:ext>
              </a:extLst>
            </p:cNvPr>
            <p:cNvCxnSpPr/>
            <p:nvPr/>
          </p:nvCxnSpPr>
          <p:spPr>
            <a:xfrm>
              <a:off x="5308642" y="2398443"/>
              <a:ext cx="0" cy="2581835"/>
            </a:xfrm>
            <a:prstGeom prst="line">
              <a:avLst/>
            </a:prstGeom>
            <a:ln w="38100">
              <a:solidFill>
                <a:srgbClr val="006600"/>
              </a:solidFill>
            </a:ln>
          </p:spPr>
          <p:style>
            <a:lnRef idx="3">
              <a:schemeClr val="accent1"/>
            </a:lnRef>
            <a:fillRef idx="0">
              <a:schemeClr val="accent1"/>
            </a:fillRef>
            <a:effectRef idx="2">
              <a:schemeClr val="accent1"/>
            </a:effectRef>
            <a:fontRef idx="minor">
              <a:schemeClr val="tx1"/>
            </a:fontRef>
          </p:style>
        </p:cxnSp>
        <p:cxnSp>
          <p:nvCxnSpPr>
            <p:cNvPr id="31" name="Gerader Verbinder 30">
              <a:extLst>
                <a:ext uri="{FF2B5EF4-FFF2-40B4-BE49-F238E27FC236}">
                  <a16:creationId xmlns:a16="http://schemas.microsoft.com/office/drawing/2014/main" id="{1AAEEB44-E156-4CE6-9FD0-2E6E57D97556}"/>
                </a:ext>
              </a:extLst>
            </p:cNvPr>
            <p:cNvCxnSpPr>
              <a:cxnSpLocks/>
            </p:cNvCxnSpPr>
            <p:nvPr/>
          </p:nvCxnSpPr>
          <p:spPr>
            <a:xfrm flipH="1">
              <a:off x="1316019" y="4971569"/>
              <a:ext cx="4010042" cy="0"/>
            </a:xfrm>
            <a:prstGeom prst="line">
              <a:avLst/>
            </a:prstGeom>
            <a:ln w="38100">
              <a:solidFill>
                <a:srgbClr val="006600"/>
              </a:solidFill>
            </a:ln>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B85E3F27-B7D5-4BCA-8396-439333050882}"/>
                  </a:ext>
                </a:extLst>
              </p:cNvPr>
              <p:cNvSpPr txBox="1"/>
              <p:nvPr/>
            </p:nvSpPr>
            <p:spPr>
              <a:xfrm>
                <a:off x="3578999" y="5205076"/>
                <a:ext cx="5034003" cy="712887"/>
              </a:xfrm>
              <a:custGeom>
                <a:avLst/>
                <a:gdLst>
                  <a:gd name="connsiteX0" fmla="*/ 0 w 5034003"/>
                  <a:gd name="connsiteY0" fmla="*/ 0 h 712887"/>
                  <a:gd name="connsiteX1" fmla="*/ 679590 w 5034003"/>
                  <a:gd name="connsiteY1" fmla="*/ 0 h 712887"/>
                  <a:gd name="connsiteX2" fmla="*/ 1258501 w 5034003"/>
                  <a:gd name="connsiteY2" fmla="*/ 0 h 712887"/>
                  <a:gd name="connsiteX3" fmla="*/ 1887751 w 5034003"/>
                  <a:gd name="connsiteY3" fmla="*/ 0 h 712887"/>
                  <a:gd name="connsiteX4" fmla="*/ 2416321 w 5034003"/>
                  <a:gd name="connsiteY4" fmla="*/ 0 h 712887"/>
                  <a:gd name="connsiteX5" fmla="*/ 2944892 w 5034003"/>
                  <a:gd name="connsiteY5" fmla="*/ 0 h 712887"/>
                  <a:gd name="connsiteX6" fmla="*/ 3624482 w 5034003"/>
                  <a:gd name="connsiteY6" fmla="*/ 0 h 712887"/>
                  <a:gd name="connsiteX7" fmla="*/ 4253733 w 5034003"/>
                  <a:gd name="connsiteY7" fmla="*/ 0 h 712887"/>
                  <a:gd name="connsiteX8" fmla="*/ 5034003 w 5034003"/>
                  <a:gd name="connsiteY8" fmla="*/ 0 h 712887"/>
                  <a:gd name="connsiteX9" fmla="*/ 5034003 w 5034003"/>
                  <a:gd name="connsiteY9" fmla="*/ 370701 h 712887"/>
                  <a:gd name="connsiteX10" fmla="*/ 5034003 w 5034003"/>
                  <a:gd name="connsiteY10" fmla="*/ 712887 h 712887"/>
                  <a:gd name="connsiteX11" fmla="*/ 4404753 w 5034003"/>
                  <a:gd name="connsiteY11" fmla="*/ 712887 h 712887"/>
                  <a:gd name="connsiteX12" fmla="*/ 3876182 w 5034003"/>
                  <a:gd name="connsiteY12" fmla="*/ 712887 h 712887"/>
                  <a:gd name="connsiteX13" fmla="*/ 3397952 w 5034003"/>
                  <a:gd name="connsiteY13" fmla="*/ 712887 h 712887"/>
                  <a:gd name="connsiteX14" fmla="*/ 2668022 w 5034003"/>
                  <a:gd name="connsiteY14" fmla="*/ 712887 h 712887"/>
                  <a:gd name="connsiteX15" fmla="*/ 2139451 w 5034003"/>
                  <a:gd name="connsiteY15" fmla="*/ 712887 h 712887"/>
                  <a:gd name="connsiteX16" fmla="*/ 1510201 w 5034003"/>
                  <a:gd name="connsiteY16" fmla="*/ 712887 h 712887"/>
                  <a:gd name="connsiteX17" fmla="*/ 981631 w 5034003"/>
                  <a:gd name="connsiteY17" fmla="*/ 712887 h 712887"/>
                  <a:gd name="connsiteX18" fmla="*/ 0 w 5034003"/>
                  <a:gd name="connsiteY18" fmla="*/ 712887 h 712887"/>
                  <a:gd name="connsiteX19" fmla="*/ 0 w 5034003"/>
                  <a:gd name="connsiteY19" fmla="*/ 370701 h 712887"/>
                  <a:gd name="connsiteX20" fmla="*/ 0 w 5034003"/>
                  <a:gd name="connsiteY20" fmla="*/ 0 h 71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12887"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0514" y="160042"/>
                      <a:pt x="5050344" y="210210"/>
                      <a:pt x="5034003" y="370701"/>
                    </a:cubicBezTo>
                    <a:cubicBezTo>
                      <a:pt x="5017662" y="531192"/>
                      <a:pt x="5034072" y="641044"/>
                      <a:pt x="5034003" y="712887"/>
                    </a:cubicBezTo>
                    <a:cubicBezTo>
                      <a:pt x="4803666" y="736205"/>
                      <a:pt x="4701452" y="691595"/>
                      <a:pt x="4404753" y="712887"/>
                    </a:cubicBezTo>
                    <a:cubicBezTo>
                      <a:pt x="4108054" y="734180"/>
                      <a:pt x="4003989" y="714733"/>
                      <a:pt x="3876182" y="712887"/>
                    </a:cubicBezTo>
                    <a:cubicBezTo>
                      <a:pt x="3748375" y="711041"/>
                      <a:pt x="3534871" y="696017"/>
                      <a:pt x="3397952" y="712887"/>
                    </a:cubicBezTo>
                    <a:cubicBezTo>
                      <a:pt x="3261033" y="729758"/>
                      <a:pt x="2838261" y="732939"/>
                      <a:pt x="2668022" y="712887"/>
                    </a:cubicBezTo>
                    <a:cubicBezTo>
                      <a:pt x="2497783" y="692836"/>
                      <a:pt x="2375507" y="727681"/>
                      <a:pt x="2139451" y="712887"/>
                    </a:cubicBezTo>
                    <a:cubicBezTo>
                      <a:pt x="1903395" y="698093"/>
                      <a:pt x="1786678" y="707371"/>
                      <a:pt x="1510201" y="712887"/>
                    </a:cubicBezTo>
                    <a:cubicBezTo>
                      <a:pt x="1233724" y="718404"/>
                      <a:pt x="1192463" y="702229"/>
                      <a:pt x="981631" y="712887"/>
                    </a:cubicBezTo>
                    <a:cubicBezTo>
                      <a:pt x="770799" y="723546"/>
                      <a:pt x="462816" y="665500"/>
                      <a:pt x="0" y="712887"/>
                    </a:cubicBezTo>
                    <a:cubicBezTo>
                      <a:pt x="-10066" y="618713"/>
                      <a:pt x="15522" y="517956"/>
                      <a:pt x="0" y="370701"/>
                    </a:cubicBezTo>
                    <a:cubicBezTo>
                      <a:pt x="-15522" y="223446"/>
                      <a:pt x="7184" y="164617"/>
                      <a:pt x="0" y="0"/>
                    </a:cubicBezTo>
                    <a:close/>
                  </a:path>
                  <a:path w="5034003" h="712887"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37622" y="94748"/>
                      <a:pt x="5037984" y="215985"/>
                      <a:pt x="5034003" y="363572"/>
                    </a:cubicBezTo>
                    <a:cubicBezTo>
                      <a:pt x="5030022" y="511159"/>
                      <a:pt x="5019928" y="597640"/>
                      <a:pt x="5034003" y="712887"/>
                    </a:cubicBezTo>
                    <a:cubicBezTo>
                      <a:pt x="4826041" y="732276"/>
                      <a:pt x="4691161" y="689660"/>
                      <a:pt x="4555773" y="712887"/>
                    </a:cubicBezTo>
                    <a:cubicBezTo>
                      <a:pt x="4420385" y="736115"/>
                      <a:pt x="4187180" y="700095"/>
                      <a:pt x="3876182" y="712887"/>
                    </a:cubicBezTo>
                    <a:cubicBezTo>
                      <a:pt x="3565184" y="725679"/>
                      <a:pt x="3387844" y="718301"/>
                      <a:pt x="3196592" y="712887"/>
                    </a:cubicBezTo>
                    <a:cubicBezTo>
                      <a:pt x="3005340" y="707474"/>
                      <a:pt x="2788215" y="700416"/>
                      <a:pt x="2567342" y="712887"/>
                    </a:cubicBezTo>
                    <a:cubicBezTo>
                      <a:pt x="2346469" y="725359"/>
                      <a:pt x="2056808" y="720545"/>
                      <a:pt x="1887751" y="712887"/>
                    </a:cubicBezTo>
                    <a:cubicBezTo>
                      <a:pt x="1718694" y="705229"/>
                      <a:pt x="1468783" y="724813"/>
                      <a:pt x="1359181" y="712887"/>
                    </a:cubicBezTo>
                    <a:cubicBezTo>
                      <a:pt x="1249579" y="700962"/>
                      <a:pt x="1067627" y="725939"/>
                      <a:pt x="880951" y="712887"/>
                    </a:cubicBezTo>
                    <a:cubicBezTo>
                      <a:pt x="694275" y="699836"/>
                      <a:pt x="213636" y="752863"/>
                      <a:pt x="0" y="712887"/>
                    </a:cubicBezTo>
                    <a:cubicBezTo>
                      <a:pt x="5816" y="613180"/>
                      <a:pt x="-10493" y="523198"/>
                      <a:pt x="0" y="363572"/>
                    </a:cubicBezTo>
                    <a:cubicBezTo>
                      <a:pt x="10493" y="203946"/>
                      <a:pt x="7920" y="170327"/>
                      <a:pt x="0" y="0"/>
                    </a:cubicBezTo>
                    <a:close/>
                  </a:path>
                </a:pathLst>
              </a:custGeom>
              <a:solidFill>
                <a:srgbClr val="006600">
                  <a:alpha val="47000"/>
                </a:srgbClr>
              </a:solidFill>
              <a:ln w="28575">
                <a:solidFill>
                  <a:srgbClr val="006600"/>
                </a:solidFill>
                <a:extLst>
                  <a:ext uri="{C807C97D-BFC1-408E-A445-0C87EB9F89A2}">
                    <ask:lineSketchStyleProps xmlns:ask="http://schemas.microsoft.com/office/drawing/2018/sketchyshapes" sd="1463566079">
                      <a:prstGeom prst="rect">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de-DE" sz="2800" dirty="0">
                    <a:ea typeface="Cambria Math" panose="02040503050406030204" pitchFamily="18" charset="0"/>
                  </a:rPr>
                  <a:t>Tangens: </a:t>
                </a:r>
                <a14:m>
                  <m:oMath xmlns:m="http://schemas.openxmlformats.org/officeDocument/2006/math">
                    <m:f>
                      <m:fPr>
                        <m:ctrlPr>
                          <a:rPr lang="de-DE" sz="2800" i="1">
                            <a:latin typeface="Cambria Math" panose="02040503050406030204" pitchFamily="18" charset="0"/>
                            <a:ea typeface="Cambria Math" panose="02040503050406030204" pitchFamily="18" charset="0"/>
                          </a:rPr>
                        </m:ctrlPr>
                      </m:fPr>
                      <m:num>
                        <m:r>
                          <a:rPr lang="de-DE" sz="2800" i="1">
                            <a:latin typeface="Cambria Math" panose="02040503050406030204" pitchFamily="18" charset="0"/>
                            <a:ea typeface="Cambria Math" panose="02040503050406030204" pitchFamily="18" charset="0"/>
                          </a:rPr>
                          <m:t>𝐺𝑒𝑔𝑒𝑛𝑘𝑎𝑡h𝑒𝑡𝑒</m:t>
                        </m:r>
                      </m:num>
                      <m:den>
                        <m:r>
                          <a:rPr lang="de-DE" sz="2800" i="1">
                            <a:latin typeface="Cambria Math" panose="02040503050406030204" pitchFamily="18" charset="0"/>
                            <a:ea typeface="Cambria Math" panose="02040503050406030204" pitchFamily="18" charset="0"/>
                          </a:rPr>
                          <m:t>𝐴𝑛𝑘𝑎𝑡h𝑒𝑡𝑒</m:t>
                        </m:r>
                      </m:den>
                    </m:f>
                  </m:oMath>
                </a14:m>
                <a:endParaRPr lang="de-DE" dirty="0"/>
              </a:p>
            </p:txBody>
          </p:sp>
        </mc:Choice>
        <mc:Fallback xmlns="">
          <p:sp>
            <p:nvSpPr>
              <p:cNvPr id="40" name="Textfeld 39">
                <a:extLst>
                  <a:ext uri="{FF2B5EF4-FFF2-40B4-BE49-F238E27FC236}">
                    <a16:creationId xmlns:a16="http://schemas.microsoft.com/office/drawing/2014/main" id="{B85E3F27-B7D5-4BCA-8396-439333050882}"/>
                  </a:ext>
                </a:extLst>
              </p:cNvPr>
              <p:cNvSpPr txBox="1">
                <a:spLocks noRot="1" noChangeAspect="1" noMove="1" noResize="1" noEditPoints="1" noAdjustHandles="1" noChangeArrowheads="1" noChangeShapeType="1" noTextEdit="1"/>
              </p:cNvSpPr>
              <p:nvPr/>
            </p:nvSpPr>
            <p:spPr>
              <a:xfrm>
                <a:off x="3578999" y="5205076"/>
                <a:ext cx="5034003" cy="712887"/>
              </a:xfrm>
              <a:prstGeom prst="rect">
                <a:avLst/>
              </a:prstGeom>
              <a:blipFill>
                <a:blip r:embed="rId12"/>
                <a:stretch>
                  <a:fillRect b="-3125"/>
                </a:stretch>
              </a:blipFill>
              <a:ln w="28575">
                <a:solidFill>
                  <a:srgbClr val="006600"/>
                </a:solidFill>
                <a:extLst>
                  <a:ext uri="{C807C97D-BFC1-408E-A445-0C87EB9F89A2}">
                    <ask:lineSketchStyleProps xmlns:ask="http://schemas.microsoft.com/office/drawing/2018/sketchyshapes" sd="1463566079">
                      <a:custGeom>
                        <a:avLst/>
                        <a:gdLst>
                          <a:gd name="connsiteX0" fmla="*/ 0 w 5034003"/>
                          <a:gd name="connsiteY0" fmla="*/ 0 h 712887"/>
                          <a:gd name="connsiteX1" fmla="*/ 679590 w 5034003"/>
                          <a:gd name="connsiteY1" fmla="*/ 0 h 712887"/>
                          <a:gd name="connsiteX2" fmla="*/ 1258501 w 5034003"/>
                          <a:gd name="connsiteY2" fmla="*/ 0 h 712887"/>
                          <a:gd name="connsiteX3" fmla="*/ 1887751 w 5034003"/>
                          <a:gd name="connsiteY3" fmla="*/ 0 h 712887"/>
                          <a:gd name="connsiteX4" fmla="*/ 2416321 w 5034003"/>
                          <a:gd name="connsiteY4" fmla="*/ 0 h 712887"/>
                          <a:gd name="connsiteX5" fmla="*/ 2944892 w 5034003"/>
                          <a:gd name="connsiteY5" fmla="*/ 0 h 712887"/>
                          <a:gd name="connsiteX6" fmla="*/ 3624482 w 5034003"/>
                          <a:gd name="connsiteY6" fmla="*/ 0 h 712887"/>
                          <a:gd name="connsiteX7" fmla="*/ 4253733 w 5034003"/>
                          <a:gd name="connsiteY7" fmla="*/ 0 h 712887"/>
                          <a:gd name="connsiteX8" fmla="*/ 5034003 w 5034003"/>
                          <a:gd name="connsiteY8" fmla="*/ 0 h 712887"/>
                          <a:gd name="connsiteX9" fmla="*/ 5034003 w 5034003"/>
                          <a:gd name="connsiteY9" fmla="*/ 370701 h 712887"/>
                          <a:gd name="connsiteX10" fmla="*/ 5034003 w 5034003"/>
                          <a:gd name="connsiteY10" fmla="*/ 712887 h 712887"/>
                          <a:gd name="connsiteX11" fmla="*/ 4404753 w 5034003"/>
                          <a:gd name="connsiteY11" fmla="*/ 712887 h 712887"/>
                          <a:gd name="connsiteX12" fmla="*/ 3876182 w 5034003"/>
                          <a:gd name="connsiteY12" fmla="*/ 712887 h 712887"/>
                          <a:gd name="connsiteX13" fmla="*/ 3397952 w 5034003"/>
                          <a:gd name="connsiteY13" fmla="*/ 712887 h 712887"/>
                          <a:gd name="connsiteX14" fmla="*/ 2668022 w 5034003"/>
                          <a:gd name="connsiteY14" fmla="*/ 712887 h 712887"/>
                          <a:gd name="connsiteX15" fmla="*/ 2139451 w 5034003"/>
                          <a:gd name="connsiteY15" fmla="*/ 712887 h 712887"/>
                          <a:gd name="connsiteX16" fmla="*/ 1510201 w 5034003"/>
                          <a:gd name="connsiteY16" fmla="*/ 712887 h 712887"/>
                          <a:gd name="connsiteX17" fmla="*/ 981631 w 5034003"/>
                          <a:gd name="connsiteY17" fmla="*/ 712887 h 712887"/>
                          <a:gd name="connsiteX18" fmla="*/ 0 w 5034003"/>
                          <a:gd name="connsiteY18" fmla="*/ 712887 h 712887"/>
                          <a:gd name="connsiteX19" fmla="*/ 0 w 5034003"/>
                          <a:gd name="connsiteY19" fmla="*/ 370701 h 712887"/>
                          <a:gd name="connsiteX20" fmla="*/ 0 w 5034003"/>
                          <a:gd name="connsiteY20" fmla="*/ 0 h 71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4003" h="712887" fill="none" extrusionOk="0">
                            <a:moveTo>
                              <a:pt x="0" y="0"/>
                            </a:moveTo>
                            <a:cubicBezTo>
                              <a:pt x="164214" y="-31144"/>
                              <a:pt x="431953" y="5809"/>
                              <a:pt x="679590" y="0"/>
                            </a:cubicBezTo>
                            <a:cubicBezTo>
                              <a:pt x="927227" y="-5809"/>
                              <a:pt x="1068136" y="12893"/>
                              <a:pt x="1258501" y="0"/>
                            </a:cubicBezTo>
                            <a:cubicBezTo>
                              <a:pt x="1448866" y="-12893"/>
                              <a:pt x="1719536" y="30810"/>
                              <a:pt x="1887751" y="0"/>
                            </a:cubicBezTo>
                            <a:cubicBezTo>
                              <a:pt x="2055966" y="-30810"/>
                              <a:pt x="2177194" y="-15891"/>
                              <a:pt x="2416321" y="0"/>
                            </a:cubicBezTo>
                            <a:cubicBezTo>
                              <a:pt x="2655448" y="15891"/>
                              <a:pt x="2734866" y="3132"/>
                              <a:pt x="2944892" y="0"/>
                            </a:cubicBezTo>
                            <a:cubicBezTo>
                              <a:pt x="3154918" y="-3132"/>
                              <a:pt x="3450634" y="-3662"/>
                              <a:pt x="3624482" y="0"/>
                            </a:cubicBezTo>
                            <a:cubicBezTo>
                              <a:pt x="3798330" y="3662"/>
                              <a:pt x="4018873" y="-25706"/>
                              <a:pt x="4253733" y="0"/>
                            </a:cubicBezTo>
                            <a:cubicBezTo>
                              <a:pt x="4488593" y="25706"/>
                              <a:pt x="4834139" y="32597"/>
                              <a:pt x="5034003" y="0"/>
                            </a:cubicBezTo>
                            <a:cubicBezTo>
                              <a:pt x="5020514" y="160042"/>
                              <a:pt x="5050344" y="210210"/>
                              <a:pt x="5034003" y="370701"/>
                            </a:cubicBezTo>
                            <a:cubicBezTo>
                              <a:pt x="5017662" y="531192"/>
                              <a:pt x="5034072" y="641044"/>
                              <a:pt x="5034003" y="712887"/>
                            </a:cubicBezTo>
                            <a:cubicBezTo>
                              <a:pt x="4803666" y="736205"/>
                              <a:pt x="4701452" y="691595"/>
                              <a:pt x="4404753" y="712887"/>
                            </a:cubicBezTo>
                            <a:cubicBezTo>
                              <a:pt x="4108054" y="734180"/>
                              <a:pt x="4003989" y="714733"/>
                              <a:pt x="3876182" y="712887"/>
                            </a:cubicBezTo>
                            <a:cubicBezTo>
                              <a:pt x="3748375" y="711041"/>
                              <a:pt x="3534871" y="696017"/>
                              <a:pt x="3397952" y="712887"/>
                            </a:cubicBezTo>
                            <a:cubicBezTo>
                              <a:pt x="3261033" y="729758"/>
                              <a:pt x="2838261" y="732939"/>
                              <a:pt x="2668022" y="712887"/>
                            </a:cubicBezTo>
                            <a:cubicBezTo>
                              <a:pt x="2497783" y="692836"/>
                              <a:pt x="2375507" y="727681"/>
                              <a:pt x="2139451" y="712887"/>
                            </a:cubicBezTo>
                            <a:cubicBezTo>
                              <a:pt x="1903395" y="698093"/>
                              <a:pt x="1786678" y="707371"/>
                              <a:pt x="1510201" y="712887"/>
                            </a:cubicBezTo>
                            <a:cubicBezTo>
                              <a:pt x="1233724" y="718404"/>
                              <a:pt x="1192463" y="702229"/>
                              <a:pt x="981631" y="712887"/>
                            </a:cubicBezTo>
                            <a:cubicBezTo>
                              <a:pt x="770799" y="723546"/>
                              <a:pt x="462816" y="665500"/>
                              <a:pt x="0" y="712887"/>
                            </a:cubicBezTo>
                            <a:cubicBezTo>
                              <a:pt x="-10066" y="618713"/>
                              <a:pt x="15522" y="517956"/>
                              <a:pt x="0" y="370701"/>
                            </a:cubicBezTo>
                            <a:cubicBezTo>
                              <a:pt x="-15522" y="223446"/>
                              <a:pt x="7184" y="164617"/>
                              <a:pt x="0" y="0"/>
                            </a:cubicBezTo>
                            <a:close/>
                          </a:path>
                          <a:path w="5034003" h="712887" stroke="0" extrusionOk="0">
                            <a:moveTo>
                              <a:pt x="0" y="0"/>
                            </a:moveTo>
                            <a:cubicBezTo>
                              <a:pt x="227941" y="8457"/>
                              <a:pt x="386696" y="-756"/>
                              <a:pt x="729930" y="0"/>
                            </a:cubicBezTo>
                            <a:cubicBezTo>
                              <a:pt x="1073164" y="756"/>
                              <a:pt x="1106941" y="3763"/>
                              <a:pt x="1208161" y="0"/>
                            </a:cubicBezTo>
                            <a:cubicBezTo>
                              <a:pt x="1309381" y="-3763"/>
                              <a:pt x="1528627" y="-4517"/>
                              <a:pt x="1837411" y="0"/>
                            </a:cubicBezTo>
                            <a:cubicBezTo>
                              <a:pt x="2146195" y="4517"/>
                              <a:pt x="2222220" y="-19677"/>
                              <a:pt x="2567342" y="0"/>
                            </a:cubicBezTo>
                            <a:cubicBezTo>
                              <a:pt x="2912464" y="19677"/>
                              <a:pt x="3110310" y="17978"/>
                              <a:pt x="3246932" y="0"/>
                            </a:cubicBezTo>
                            <a:cubicBezTo>
                              <a:pt x="3383554" y="-17978"/>
                              <a:pt x="3524633" y="-14335"/>
                              <a:pt x="3775502" y="0"/>
                            </a:cubicBezTo>
                            <a:cubicBezTo>
                              <a:pt x="4026371" y="14335"/>
                              <a:pt x="4059237" y="4958"/>
                              <a:pt x="4253733" y="0"/>
                            </a:cubicBezTo>
                            <a:cubicBezTo>
                              <a:pt x="4448229" y="-4958"/>
                              <a:pt x="4826326" y="34926"/>
                              <a:pt x="5034003" y="0"/>
                            </a:cubicBezTo>
                            <a:cubicBezTo>
                              <a:pt x="5037622" y="94748"/>
                              <a:pt x="5037984" y="215985"/>
                              <a:pt x="5034003" y="363572"/>
                            </a:cubicBezTo>
                            <a:cubicBezTo>
                              <a:pt x="5030022" y="511159"/>
                              <a:pt x="5019928" y="597640"/>
                              <a:pt x="5034003" y="712887"/>
                            </a:cubicBezTo>
                            <a:cubicBezTo>
                              <a:pt x="4826041" y="732276"/>
                              <a:pt x="4691161" y="689660"/>
                              <a:pt x="4555773" y="712887"/>
                            </a:cubicBezTo>
                            <a:cubicBezTo>
                              <a:pt x="4420385" y="736115"/>
                              <a:pt x="4187180" y="700095"/>
                              <a:pt x="3876182" y="712887"/>
                            </a:cubicBezTo>
                            <a:cubicBezTo>
                              <a:pt x="3565184" y="725679"/>
                              <a:pt x="3387844" y="718301"/>
                              <a:pt x="3196592" y="712887"/>
                            </a:cubicBezTo>
                            <a:cubicBezTo>
                              <a:pt x="3005340" y="707474"/>
                              <a:pt x="2788215" y="700416"/>
                              <a:pt x="2567342" y="712887"/>
                            </a:cubicBezTo>
                            <a:cubicBezTo>
                              <a:pt x="2346469" y="725359"/>
                              <a:pt x="2056808" y="720545"/>
                              <a:pt x="1887751" y="712887"/>
                            </a:cubicBezTo>
                            <a:cubicBezTo>
                              <a:pt x="1718694" y="705229"/>
                              <a:pt x="1468783" y="724813"/>
                              <a:pt x="1359181" y="712887"/>
                            </a:cubicBezTo>
                            <a:cubicBezTo>
                              <a:pt x="1249579" y="700962"/>
                              <a:pt x="1067627" y="725939"/>
                              <a:pt x="880951" y="712887"/>
                            </a:cubicBezTo>
                            <a:cubicBezTo>
                              <a:pt x="694275" y="699836"/>
                              <a:pt x="213636" y="752863"/>
                              <a:pt x="0" y="712887"/>
                            </a:cubicBezTo>
                            <a:cubicBezTo>
                              <a:pt x="5816" y="613180"/>
                              <a:pt x="-10493" y="523198"/>
                              <a:pt x="0" y="363572"/>
                            </a:cubicBezTo>
                            <a:cubicBezTo>
                              <a:pt x="10493" y="203946"/>
                              <a:pt x="7920" y="170327"/>
                              <a:pt x="0" y="0"/>
                            </a:cubicBezTo>
                            <a:close/>
                          </a:path>
                        </a:pathLst>
                      </a:custGeom>
                      <ask:type>
                        <ask:lineSketchFreehand/>
                      </ask:type>
                    </ask:lineSketchStyleProps>
                  </a:ext>
                </a:extLst>
              </a:ln>
            </p:spPr>
            <p:txBody>
              <a:bodyPr/>
              <a:lstStyle/>
              <a:p>
                <a:r>
                  <a:rPr lang="de-DE">
                    <a:noFill/>
                  </a:rPr>
                  <a:t> </a:t>
                </a:r>
              </a:p>
            </p:txBody>
          </p:sp>
        </mc:Fallback>
      </mc:AlternateContent>
    </p:spTree>
    <p:extLst>
      <p:ext uri="{BB962C8B-B14F-4D97-AF65-F5344CB8AC3E}">
        <p14:creationId xmlns:p14="http://schemas.microsoft.com/office/powerpoint/2010/main" val="17839696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Satz des Pythagoras</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F47C85C-F8DC-405F-93D4-8EC99C8E3DCD}"/>
                  </a:ext>
                </a:extLst>
              </p:cNvPr>
              <p:cNvSpPr>
                <a:spLocks noGrp="1"/>
              </p:cNvSpPr>
              <p:nvPr>
                <p:ph sz="half" idx="2"/>
              </p:nvPr>
            </p:nvSpPr>
            <p:spPr/>
            <p:txBody>
              <a:bodyPr/>
              <a:lstStyle/>
              <a:p>
                <a:r>
                  <a:rPr lang="de-DE" i="1" dirty="0">
                    <a:ea typeface="Cambria Math" panose="02040503050406030204" pitchFamily="18" charset="0"/>
                  </a:rPr>
                  <a:t>Allgemein: Die Summe der Flächenquadrate beider Katheten ist gleich dem Flächenquadrat der Hypotenuse.</a:t>
                </a:r>
                <a:endParaRPr lang="de-DE" b="0" i="1" dirty="0">
                  <a:ea typeface="Cambria Math" panose="02040503050406030204" pitchFamily="18" charset="0"/>
                </a:endParaRPr>
              </a:p>
              <a:p>
                <a14:m>
                  <m:oMath xmlns:m="http://schemas.openxmlformats.org/officeDocument/2006/math">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=90°</m:t>
                    </m:r>
                  </m:oMath>
                </a14:m>
                <a:endParaRPr lang="de-DE" dirty="0"/>
              </a:p>
              <a:p>
                <a:endParaRPr lang="de-DE" dirty="0"/>
              </a:p>
              <a:p>
                <a:endParaRPr lang="de-DE" dirty="0"/>
              </a:p>
            </p:txBody>
          </p:sp>
        </mc:Choice>
        <mc:Fallback xmlns="">
          <p:sp>
            <p:nvSpPr>
              <p:cNvPr id="3" name="Inhaltsplatzhalter 2">
                <a:extLst>
                  <a:ext uri="{FF2B5EF4-FFF2-40B4-BE49-F238E27FC236}">
                    <a16:creationId xmlns:a16="http://schemas.microsoft.com/office/drawing/2014/main" id="{EF47C85C-F8DC-405F-93D4-8EC99C8E3DCD}"/>
                  </a:ext>
                </a:extLst>
              </p:cNvPr>
              <p:cNvSpPr>
                <a:spLocks noGrp="1" noRot="1" noChangeAspect="1" noMove="1" noResize="1" noEditPoints="1" noAdjustHandles="1" noChangeArrowheads="1" noChangeShapeType="1" noTextEdit="1"/>
              </p:cNvSpPr>
              <p:nvPr>
                <p:ph sz="half" idx="2"/>
              </p:nvPr>
            </p:nvSpPr>
            <p:spPr>
              <a:blipFill>
                <a:blip r:embed="rId2"/>
                <a:stretch>
                  <a:fillRect l="-2222" t="-1464" r="-209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24</a:t>
            </a:fld>
            <a:endParaRPr lang="en-US"/>
          </a:p>
        </p:txBody>
      </p:sp>
      <p:sp>
        <p:nvSpPr>
          <p:cNvPr id="30" name="Pfeil: nach rechts 29">
            <a:hlinkClick r:id="rId3" action="ppaction://hlinksldjump"/>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15" name="Gruppieren 114">
            <a:extLst>
              <a:ext uri="{FF2B5EF4-FFF2-40B4-BE49-F238E27FC236}">
                <a16:creationId xmlns:a16="http://schemas.microsoft.com/office/drawing/2014/main" id="{5BB7A924-C91E-4B8F-A17F-79367B44ACDA}"/>
              </a:ext>
            </a:extLst>
          </p:cNvPr>
          <p:cNvGrpSpPr/>
          <p:nvPr/>
        </p:nvGrpSpPr>
        <p:grpSpPr>
          <a:xfrm>
            <a:off x="1696196" y="2359100"/>
            <a:ext cx="4284757" cy="2852141"/>
            <a:chOff x="1480606" y="2302383"/>
            <a:chExt cx="4284757" cy="2852141"/>
          </a:xfrm>
        </p:grpSpPr>
        <p:sp>
          <p:nvSpPr>
            <p:cNvPr id="82" name="Rechtwinkliges Dreieck 81">
              <a:extLst>
                <a:ext uri="{FF2B5EF4-FFF2-40B4-BE49-F238E27FC236}">
                  <a16:creationId xmlns:a16="http://schemas.microsoft.com/office/drawing/2014/main" id="{E0AF560F-8BEC-49F8-8BBE-087433E2DB36}"/>
                </a:ext>
              </a:extLst>
            </p:cNvPr>
            <p:cNvSpPr/>
            <p:nvPr/>
          </p:nvSpPr>
          <p:spPr>
            <a:xfrm rot="12746558" flipH="1">
              <a:off x="2231560" y="3337524"/>
              <a:ext cx="2722658" cy="1817000"/>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grpSp>
          <p:nvGrpSpPr>
            <p:cNvPr id="114" name="Gruppieren 113">
              <a:extLst>
                <a:ext uri="{FF2B5EF4-FFF2-40B4-BE49-F238E27FC236}">
                  <a16:creationId xmlns:a16="http://schemas.microsoft.com/office/drawing/2014/main" id="{EBD39A96-9C7B-47B0-BC7F-7BC2934DFB4C}"/>
                </a:ext>
              </a:extLst>
            </p:cNvPr>
            <p:cNvGrpSpPr/>
            <p:nvPr/>
          </p:nvGrpSpPr>
          <p:grpSpPr>
            <a:xfrm>
              <a:off x="1480606" y="2302383"/>
              <a:ext cx="4284757" cy="2432606"/>
              <a:chOff x="1480606" y="2302383"/>
              <a:chExt cx="4284757" cy="2432606"/>
            </a:xfrm>
          </p:grpSpPr>
          <p:sp>
            <p:nvSpPr>
              <p:cNvPr id="84" name="Bogen 83">
                <a:extLst>
                  <a:ext uri="{FF2B5EF4-FFF2-40B4-BE49-F238E27FC236}">
                    <a16:creationId xmlns:a16="http://schemas.microsoft.com/office/drawing/2014/main" id="{0CF02347-906B-452A-AB29-14335A34FAB9}"/>
                  </a:ext>
                </a:extLst>
              </p:cNvPr>
              <p:cNvSpPr/>
              <p:nvPr/>
            </p:nvSpPr>
            <p:spPr>
              <a:xfrm>
                <a:off x="2071683" y="3818049"/>
                <a:ext cx="373696" cy="873748"/>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5" name="Textfeld 84">
                    <a:extLst>
                      <a:ext uri="{FF2B5EF4-FFF2-40B4-BE49-F238E27FC236}">
                        <a16:creationId xmlns:a16="http://schemas.microsoft.com/office/drawing/2014/main" id="{539E58C5-02B5-443A-91E7-CE803DC6AB9F}"/>
                      </a:ext>
                    </a:extLst>
                  </p:cNvPr>
                  <p:cNvSpPr txBox="1"/>
                  <p:nvPr/>
                </p:nvSpPr>
                <p:spPr>
                  <a:xfrm>
                    <a:off x="1915082" y="3895360"/>
                    <a:ext cx="7120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85" name="Textfeld 84">
                    <a:extLst>
                      <a:ext uri="{FF2B5EF4-FFF2-40B4-BE49-F238E27FC236}">
                        <a16:creationId xmlns:a16="http://schemas.microsoft.com/office/drawing/2014/main" id="{539E58C5-02B5-443A-91E7-CE803DC6AB9F}"/>
                      </a:ext>
                    </a:extLst>
                  </p:cNvPr>
                  <p:cNvSpPr txBox="1">
                    <a:spLocks noRot="1" noChangeAspect="1" noMove="1" noResize="1" noEditPoints="1" noAdjustHandles="1" noChangeArrowheads="1" noChangeShapeType="1" noTextEdit="1"/>
                  </p:cNvSpPr>
                  <p:nvPr/>
                </p:nvSpPr>
                <p:spPr>
                  <a:xfrm>
                    <a:off x="1915082" y="3895360"/>
                    <a:ext cx="712061"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6" name="Textfeld 85">
                    <a:extLst>
                      <a:ext uri="{FF2B5EF4-FFF2-40B4-BE49-F238E27FC236}">
                        <a16:creationId xmlns:a16="http://schemas.microsoft.com/office/drawing/2014/main" id="{B2B2A2C4-D53B-4538-8251-A4722BF3BA6D}"/>
                      </a:ext>
                    </a:extLst>
                  </p:cNvPr>
                  <p:cNvSpPr txBox="1"/>
                  <p:nvPr/>
                </p:nvSpPr>
                <p:spPr>
                  <a:xfrm>
                    <a:off x="3802756" y="3167323"/>
                    <a:ext cx="586496" cy="2576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86" name="Textfeld 85">
                    <a:extLst>
                      <a:ext uri="{FF2B5EF4-FFF2-40B4-BE49-F238E27FC236}">
                        <a16:creationId xmlns:a16="http://schemas.microsoft.com/office/drawing/2014/main" id="{B2B2A2C4-D53B-4538-8251-A4722BF3BA6D}"/>
                      </a:ext>
                    </a:extLst>
                  </p:cNvPr>
                  <p:cNvSpPr txBox="1">
                    <a:spLocks noRot="1" noChangeAspect="1" noMove="1" noResize="1" noEditPoints="1" noAdjustHandles="1" noChangeArrowheads="1" noChangeShapeType="1" noTextEdit="1"/>
                  </p:cNvSpPr>
                  <p:nvPr/>
                </p:nvSpPr>
                <p:spPr>
                  <a:xfrm>
                    <a:off x="3802756" y="3167323"/>
                    <a:ext cx="586496" cy="257648"/>
                  </a:xfrm>
                  <a:prstGeom prst="rect">
                    <a:avLst/>
                  </a:prstGeom>
                  <a:blipFill>
                    <a:blip r:embed="rId5"/>
                    <a:stretch>
                      <a:fillRect b="-2857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feld 86">
                    <a:extLst>
                      <a:ext uri="{FF2B5EF4-FFF2-40B4-BE49-F238E27FC236}">
                        <a16:creationId xmlns:a16="http://schemas.microsoft.com/office/drawing/2014/main" id="{57898997-5D54-4BE3-B90E-A44EDB7EE429}"/>
                      </a:ext>
                    </a:extLst>
                  </p:cNvPr>
                  <p:cNvSpPr txBox="1"/>
                  <p:nvPr/>
                </p:nvSpPr>
                <p:spPr>
                  <a:xfrm>
                    <a:off x="1480606" y="4160666"/>
                    <a:ext cx="66359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87" name="Textfeld 86">
                    <a:extLst>
                      <a:ext uri="{FF2B5EF4-FFF2-40B4-BE49-F238E27FC236}">
                        <a16:creationId xmlns:a16="http://schemas.microsoft.com/office/drawing/2014/main" id="{57898997-5D54-4BE3-B90E-A44EDB7EE429}"/>
                      </a:ext>
                    </a:extLst>
                  </p:cNvPr>
                  <p:cNvSpPr txBox="1">
                    <a:spLocks noRot="1" noChangeAspect="1" noMove="1" noResize="1" noEditPoints="1" noAdjustHandles="1" noChangeArrowheads="1" noChangeShapeType="1" noTextEdit="1"/>
                  </p:cNvSpPr>
                  <p:nvPr/>
                </p:nvSpPr>
                <p:spPr>
                  <a:xfrm>
                    <a:off x="1480606" y="4160666"/>
                    <a:ext cx="663597"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8" name="Textfeld 87">
                    <a:extLst>
                      <a:ext uri="{FF2B5EF4-FFF2-40B4-BE49-F238E27FC236}">
                        <a16:creationId xmlns:a16="http://schemas.microsoft.com/office/drawing/2014/main" id="{9612ED5F-CEA6-4957-989B-4BC19CAD66C0}"/>
                      </a:ext>
                    </a:extLst>
                  </p:cNvPr>
                  <p:cNvSpPr txBox="1"/>
                  <p:nvPr/>
                </p:nvSpPr>
                <p:spPr>
                  <a:xfrm>
                    <a:off x="3304476" y="4246586"/>
                    <a:ext cx="586496" cy="2576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88" name="Textfeld 87">
                    <a:extLst>
                      <a:ext uri="{FF2B5EF4-FFF2-40B4-BE49-F238E27FC236}">
                        <a16:creationId xmlns:a16="http://schemas.microsoft.com/office/drawing/2014/main" id="{9612ED5F-CEA6-4957-989B-4BC19CAD66C0}"/>
                      </a:ext>
                    </a:extLst>
                  </p:cNvPr>
                  <p:cNvSpPr txBox="1">
                    <a:spLocks noRot="1" noChangeAspect="1" noMove="1" noResize="1" noEditPoints="1" noAdjustHandles="1" noChangeArrowheads="1" noChangeShapeType="1" noTextEdit="1"/>
                  </p:cNvSpPr>
                  <p:nvPr/>
                </p:nvSpPr>
                <p:spPr>
                  <a:xfrm>
                    <a:off x="3304476" y="4246586"/>
                    <a:ext cx="586496" cy="257648"/>
                  </a:xfrm>
                  <a:prstGeom prst="rect">
                    <a:avLst/>
                  </a:prstGeom>
                  <a:blipFill>
                    <a:blip r:embed="rId7"/>
                    <a:stretch>
                      <a:fillRect b="-2857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feld 88">
                    <a:extLst>
                      <a:ext uri="{FF2B5EF4-FFF2-40B4-BE49-F238E27FC236}">
                        <a16:creationId xmlns:a16="http://schemas.microsoft.com/office/drawing/2014/main" id="{FA306216-6F2C-472C-A779-EC8D1D7C3DB0}"/>
                      </a:ext>
                    </a:extLst>
                  </p:cNvPr>
                  <p:cNvSpPr txBox="1"/>
                  <p:nvPr/>
                </p:nvSpPr>
                <p:spPr>
                  <a:xfrm>
                    <a:off x="2071683" y="3169974"/>
                    <a:ext cx="586496" cy="2576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89" name="Textfeld 88">
                    <a:extLst>
                      <a:ext uri="{FF2B5EF4-FFF2-40B4-BE49-F238E27FC236}">
                        <a16:creationId xmlns:a16="http://schemas.microsoft.com/office/drawing/2014/main" id="{FA306216-6F2C-472C-A779-EC8D1D7C3DB0}"/>
                      </a:ext>
                    </a:extLst>
                  </p:cNvPr>
                  <p:cNvSpPr txBox="1">
                    <a:spLocks noRot="1" noChangeAspect="1" noMove="1" noResize="1" noEditPoints="1" noAdjustHandles="1" noChangeArrowheads="1" noChangeShapeType="1" noTextEdit="1"/>
                  </p:cNvSpPr>
                  <p:nvPr/>
                </p:nvSpPr>
                <p:spPr>
                  <a:xfrm>
                    <a:off x="2071683" y="3169974"/>
                    <a:ext cx="586496" cy="257648"/>
                  </a:xfrm>
                  <a:prstGeom prst="rect">
                    <a:avLst/>
                  </a:prstGeom>
                  <a:blipFill>
                    <a:blip r:embed="rId8"/>
                    <a:stretch>
                      <a:fillRect b="-372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feld 89">
                    <a:extLst>
                      <a:ext uri="{FF2B5EF4-FFF2-40B4-BE49-F238E27FC236}">
                        <a16:creationId xmlns:a16="http://schemas.microsoft.com/office/drawing/2014/main" id="{A8A9036E-B57F-4049-A4CF-DCDA54F6F747}"/>
                      </a:ext>
                    </a:extLst>
                  </p:cNvPr>
                  <p:cNvSpPr txBox="1"/>
                  <p:nvPr/>
                </p:nvSpPr>
                <p:spPr>
                  <a:xfrm>
                    <a:off x="2615979" y="2302383"/>
                    <a:ext cx="66977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90" name="Textfeld 89">
                    <a:extLst>
                      <a:ext uri="{FF2B5EF4-FFF2-40B4-BE49-F238E27FC236}">
                        <a16:creationId xmlns:a16="http://schemas.microsoft.com/office/drawing/2014/main" id="{A8A9036E-B57F-4049-A4CF-DCDA54F6F747}"/>
                      </a:ext>
                    </a:extLst>
                  </p:cNvPr>
                  <p:cNvSpPr txBox="1">
                    <a:spLocks noRot="1" noChangeAspect="1" noMove="1" noResize="1" noEditPoints="1" noAdjustHandles="1" noChangeArrowheads="1" noChangeShapeType="1" noTextEdit="1"/>
                  </p:cNvSpPr>
                  <p:nvPr/>
                </p:nvSpPr>
                <p:spPr>
                  <a:xfrm>
                    <a:off x="2615979" y="2302383"/>
                    <a:ext cx="66977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1" name="Textfeld 90">
                    <a:extLst>
                      <a:ext uri="{FF2B5EF4-FFF2-40B4-BE49-F238E27FC236}">
                        <a16:creationId xmlns:a16="http://schemas.microsoft.com/office/drawing/2014/main" id="{B0773D21-B4B8-479B-96C4-3A64A2375905}"/>
                      </a:ext>
                    </a:extLst>
                  </p:cNvPr>
                  <p:cNvSpPr txBox="1"/>
                  <p:nvPr/>
                </p:nvSpPr>
                <p:spPr>
                  <a:xfrm>
                    <a:off x="5065085" y="4095885"/>
                    <a:ext cx="7002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91" name="Textfeld 90">
                    <a:extLst>
                      <a:ext uri="{FF2B5EF4-FFF2-40B4-BE49-F238E27FC236}">
                        <a16:creationId xmlns:a16="http://schemas.microsoft.com/office/drawing/2014/main" id="{B0773D21-B4B8-479B-96C4-3A64A2375905}"/>
                      </a:ext>
                    </a:extLst>
                  </p:cNvPr>
                  <p:cNvSpPr txBox="1">
                    <a:spLocks noRot="1" noChangeAspect="1" noMove="1" noResize="1" noEditPoints="1" noAdjustHandles="1" noChangeArrowheads="1" noChangeShapeType="1" noTextEdit="1"/>
                  </p:cNvSpPr>
                  <p:nvPr/>
                </p:nvSpPr>
                <p:spPr>
                  <a:xfrm>
                    <a:off x="5065085" y="4095885"/>
                    <a:ext cx="700278"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2" name="Textfeld 91">
                    <a:extLst>
                      <a:ext uri="{FF2B5EF4-FFF2-40B4-BE49-F238E27FC236}">
                        <a16:creationId xmlns:a16="http://schemas.microsoft.com/office/drawing/2014/main" id="{29020FCB-C80E-4249-AC78-4B924E16C806}"/>
                      </a:ext>
                    </a:extLst>
                  </p:cNvPr>
                  <p:cNvSpPr txBox="1"/>
                  <p:nvPr/>
                </p:nvSpPr>
                <p:spPr>
                  <a:xfrm>
                    <a:off x="2699258" y="2863916"/>
                    <a:ext cx="6126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92" name="Textfeld 91">
                    <a:extLst>
                      <a:ext uri="{FF2B5EF4-FFF2-40B4-BE49-F238E27FC236}">
                        <a16:creationId xmlns:a16="http://schemas.microsoft.com/office/drawing/2014/main" id="{29020FCB-C80E-4249-AC78-4B924E16C806}"/>
                      </a:ext>
                    </a:extLst>
                  </p:cNvPr>
                  <p:cNvSpPr txBox="1">
                    <a:spLocks noRot="1" noChangeAspect="1" noMove="1" noResize="1" noEditPoints="1" noAdjustHandles="1" noChangeArrowheads="1" noChangeShapeType="1" noTextEdit="1"/>
                  </p:cNvSpPr>
                  <p:nvPr/>
                </p:nvSpPr>
                <p:spPr>
                  <a:xfrm>
                    <a:off x="2699258" y="2863916"/>
                    <a:ext cx="612645" cy="369332"/>
                  </a:xfrm>
                  <a:prstGeom prst="rect">
                    <a:avLst/>
                  </a:prstGeom>
                  <a:blipFill>
                    <a:blip r:embed="rId11"/>
                    <a:stretch>
                      <a:fillRect b="-65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3" name="Textfeld 92">
                    <a:extLst>
                      <a:ext uri="{FF2B5EF4-FFF2-40B4-BE49-F238E27FC236}">
                        <a16:creationId xmlns:a16="http://schemas.microsoft.com/office/drawing/2014/main" id="{50F43572-9CED-4A82-AAD5-C1F19D723017}"/>
                      </a:ext>
                    </a:extLst>
                  </p:cNvPr>
                  <p:cNvSpPr txBox="1"/>
                  <p:nvPr/>
                </p:nvSpPr>
                <p:spPr>
                  <a:xfrm>
                    <a:off x="4319081" y="3895360"/>
                    <a:ext cx="6654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93" name="Textfeld 92">
                    <a:extLst>
                      <a:ext uri="{FF2B5EF4-FFF2-40B4-BE49-F238E27FC236}">
                        <a16:creationId xmlns:a16="http://schemas.microsoft.com/office/drawing/2014/main" id="{50F43572-9CED-4A82-AAD5-C1F19D723017}"/>
                      </a:ext>
                    </a:extLst>
                  </p:cNvPr>
                  <p:cNvSpPr txBox="1">
                    <a:spLocks noRot="1" noChangeAspect="1" noMove="1" noResize="1" noEditPoints="1" noAdjustHandles="1" noChangeArrowheads="1" noChangeShapeType="1" noTextEdit="1"/>
                  </p:cNvSpPr>
                  <p:nvPr/>
                </p:nvSpPr>
                <p:spPr>
                  <a:xfrm>
                    <a:off x="4319081" y="3895360"/>
                    <a:ext cx="665447" cy="369332"/>
                  </a:xfrm>
                  <a:prstGeom prst="rect">
                    <a:avLst/>
                  </a:prstGeom>
                  <a:blipFill>
                    <a:blip r:embed="rId12"/>
                    <a:stretch>
                      <a:fillRect b="-16393"/>
                    </a:stretch>
                  </a:blipFill>
                </p:spPr>
                <p:txBody>
                  <a:bodyPr/>
                  <a:lstStyle/>
                  <a:p>
                    <a:r>
                      <a:rPr lang="de-DE">
                        <a:noFill/>
                      </a:rPr>
                      <a:t> </a:t>
                    </a:r>
                  </a:p>
                </p:txBody>
              </p:sp>
            </mc:Fallback>
          </mc:AlternateContent>
          <p:sp>
            <p:nvSpPr>
              <p:cNvPr id="94" name="Bogen 93">
                <a:extLst>
                  <a:ext uri="{FF2B5EF4-FFF2-40B4-BE49-F238E27FC236}">
                    <a16:creationId xmlns:a16="http://schemas.microsoft.com/office/drawing/2014/main" id="{F6999ED5-D35D-4700-99B4-799F5CDA85A0}"/>
                  </a:ext>
                </a:extLst>
              </p:cNvPr>
              <p:cNvSpPr/>
              <p:nvPr/>
            </p:nvSpPr>
            <p:spPr>
              <a:xfrm rot="19406782" flipH="1" flipV="1">
                <a:off x="2703742" y="2676252"/>
                <a:ext cx="635609" cy="541584"/>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95" name="Bogen 94">
                <a:extLst>
                  <a:ext uri="{FF2B5EF4-FFF2-40B4-BE49-F238E27FC236}">
                    <a16:creationId xmlns:a16="http://schemas.microsoft.com/office/drawing/2014/main" id="{0FE39D0B-2896-475A-9AF7-17328FC7498F}"/>
                  </a:ext>
                </a:extLst>
              </p:cNvPr>
              <p:cNvSpPr/>
              <p:nvPr/>
            </p:nvSpPr>
            <p:spPr>
              <a:xfrm flipH="1">
                <a:off x="4389252" y="3895360"/>
                <a:ext cx="553834" cy="8396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98" name="Gerader Verbinder 97">
                <a:extLst>
                  <a:ext uri="{FF2B5EF4-FFF2-40B4-BE49-F238E27FC236}">
                    <a16:creationId xmlns:a16="http://schemas.microsoft.com/office/drawing/2014/main" id="{92E04B44-9C74-401A-841A-1123B1E49481}"/>
                  </a:ext>
                </a:extLst>
              </p:cNvPr>
              <p:cNvCxnSpPr>
                <a:cxnSpLocks/>
              </p:cNvCxnSpPr>
              <p:nvPr/>
            </p:nvCxnSpPr>
            <p:spPr>
              <a:xfrm flipH="1">
                <a:off x="1964294" y="4229873"/>
                <a:ext cx="3246845" cy="40677"/>
              </a:xfrm>
              <a:prstGeom prst="line">
                <a:avLst/>
              </a:prstGeom>
              <a:ln w="38100">
                <a:solidFill>
                  <a:srgbClr val="0099FF"/>
                </a:solidFill>
              </a:ln>
            </p:spPr>
            <p:style>
              <a:lnRef idx="3">
                <a:schemeClr val="accent1"/>
              </a:lnRef>
              <a:fillRef idx="0">
                <a:schemeClr val="accent1"/>
              </a:fillRef>
              <a:effectRef idx="2">
                <a:schemeClr val="accent1"/>
              </a:effectRef>
              <a:fontRef idx="minor">
                <a:schemeClr val="tx1"/>
              </a:fontRef>
            </p:style>
          </p:cxnSp>
          <p:cxnSp>
            <p:nvCxnSpPr>
              <p:cNvPr id="100" name="Gerader Verbinder 99">
                <a:extLst>
                  <a:ext uri="{FF2B5EF4-FFF2-40B4-BE49-F238E27FC236}">
                    <a16:creationId xmlns:a16="http://schemas.microsoft.com/office/drawing/2014/main" id="{154123A8-F11D-4944-8963-A82FE590D810}"/>
                  </a:ext>
                </a:extLst>
              </p:cNvPr>
              <p:cNvCxnSpPr>
                <a:cxnSpLocks/>
              </p:cNvCxnSpPr>
              <p:nvPr/>
            </p:nvCxnSpPr>
            <p:spPr>
              <a:xfrm flipH="1" flipV="1">
                <a:off x="2909227" y="2759462"/>
                <a:ext cx="2325960" cy="1481266"/>
              </a:xfrm>
              <a:prstGeom prst="line">
                <a:avLst/>
              </a:prstGeom>
              <a:ln w="38100">
                <a:solidFill>
                  <a:srgbClr val="0099FF"/>
                </a:solidFill>
              </a:ln>
            </p:spPr>
            <p:style>
              <a:lnRef idx="3">
                <a:schemeClr val="accent1"/>
              </a:lnRef>
              <a:fillRef idx="0">
                <a:schemeClr val="accent1"/>
              </a:fillRef>
              <a:effectRef idx="2">
                <a:schemeClr val="accent1"/>
              </a:effectRef>
              <a:fontRef idx="minor">
                <a:schemeClr val="tx1"/>
              </a:fontRef>
            </p:style>
          </p:cxnSp>
          <p:cxnSp>
            <p:nvCxnSpPr>
              <p:cNvPr id="102" name="Gerader Verbinder 101">
                <a:extLst>
                  <a:ext uri="{FF2B5EF4-FFF2-40B4-BE49-F238E27FC236}">
                    <a16:creationId xmlns:a16="http://schemas.microsoft.com/office/drawing/2014/main" id="{F6324051-1040-422C-A11A-091A20BEFAC2}"/>
                  </a:ext>
                </a:extLst>
              </p:cNvPr>
              <p:cNvCxnSpPr>
                <a:cxnSpLocks/>
              </p:cNvCxnSpPr>
              <p:nvPr/>
            </p:nvCxnSpPr>
            <p:spPr>
              <a:xfrm flipV="1">
                <a:off x="1978886" y="2749023"/>
                <a:ext cx="935533" cy="1519562"/>
              </a:xfrm>
              <a:prstGeom prst="line">
                <a:avLst/>
              </a:prstGeom>
              <a:ln w="38100">
                <a:solidFill>
                  <a:srgbClr val="0099FF"/>
                </a:solidFill>
              </a:ln>
            </p:spPr>
            <p:style>
              <a:lnRef idx="3">
                <a:schemeClr val="accent1"/>
              </a:lnRef>
              <a:fillRef idx="0">
                <a:schemeClr val="accent1"/>
              </a:fillRef>
              <a:effectRef idx="2">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13" name="Textfeld 112">
                <a:extLst>
                  <a:ext uri="{FF2B5EF4-FFF2-40B4-BE49-F238E27FC236}">
                    <a16:creationId xmlns:a16="http://schemas.microsoft.com/office/drawing/2014/main" id="{45FE3FBB-0634-4A49-8617-600D0A263453}"/>
                  </a:ext>
                </a:extLst>
              </p:cNvPr>
              <p:cNvSpPr txBox="1"/>
              <p:nvPr/>
            </p:nvSpPr>
            <p:spPr>
              <a:xfrm>
                <a:off x="4277496" y="5211241"/>
                <a:ext cx="3768125" cy="523220"/>
              </a:xfrm>
              <a:custGeom>
                <a:avLst/>
                <a:gdLst>
                  <a:gd name="connsiteX0" fmla="*/ 0 w 3768125"/>
                  <a:gd name="connsiteY0" fmla="*/ 0 h 523220"/>
                  <a:gd name="connsiteX1" fmla="*/ 703383 w 3768125"/>
                  <a:gd name="connsiteY1" fmla="*/ 0 h 523220"/>
                  <a:gd name="connsiteX2" fmla="*/ 1256042 w 3768125"/>
                  <a:gd name="connsiteY2" fmla="*/ 0 h 523220"/>
                  <a:gd name="connsiteX3" fmla="*/ 1959425 w 3768125"/>
                  <a:gd name="connsiteY3" fmla="*/ 0 h 523220"/>
                  <a:gd name="connsiteX4" fmla="*/ 2474402 w 3768125"/>
                  <a:gd name="connsiteY4" fmla="*/ 0 h 523220"/>
                  <a:gd name="connsiteX5" fmla="*/ 3064742 w 3768125"/>
                  <a:gd name="connsiteY5" fmla="*/ 0 h 523220"/>
                  <a:gd name="connsiteX6" fmla="*/ 3768125 w 3768125"/>
                  <a:gd name="connsiteY6" fmla="*/ 0 h 523220"/>
                  <a:gd name="connsiteX7" fmla="*/ 3768125 w 3768125"/>
                  <a:gd name="connsiteY7" fmla="*/ 523220 h 523220"/>
                  <a:gd name="connsiteX8" fmla="*/ 3064742 w 3768125"/>
                  <a:gd name="connsiteY8" fmla="*/ 523220 h 523220"/>
                  <a:gd name="connsiteX9" fmla="*/ 2549765 w 3768125"/>
                  <a:gd name="connsiteY9" fmla="*/ 523220 h 523220"/>
                  <a:gd name="connsiteX10" fmla="*/ 1884063 w 3768125"/>
                  <a:gd name="connsiteY10" fmla="*/ 523220 h 523220"/>
                  <a:gd name="connsiteX11" fmla="*/ 1293723 w 3768125"/>
                  <a:gd name="connsiteY11" fmla="*/ 523220 h 523220"/>
                  <a:gd name="connsiteX12" fmla="*/ 665702 w 3768125"/>
                  <a:gd name="connsiteY12" fmla="*/ 523220 h 523220"/>
                  <a:gd name="connsiteX13" fmla="*/ 0 w 3768125"/>
                  <a:gd name="connsiteY13" fmla="*/ 523220 h 523220"/>
                  <a:gd name="connsiteX14" fmla="*/ 0 w 3768125"/>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8125" h="523220" fill="none" extrusionOk="0">
                    <a:moveTo>
                      <a:pt x="0" y="0"/>
                    </a:moveTo>
                    <a:cubicBezTo>
                      <a:pt x="229014" y="30133"/>
                      <a:pt x="547730" y="-25900"/>
                      <a:pt x="703383" y="0"/>
                    </a:cubicBezTo>
                    <a:cubicBezTo>
                      <a:pt x="859036" y="25900"/>
                      <a:pt x="1009051" y="-9751"/>
                      <a:pt x="1256042" y="0"/>
                    </a:cubicBezTo>
                    <a:cubicBezTo>
                      <a:pt x="1503033" y="9751"/>
                      <a:pt x="1773776" y="-5117"/>
                      <a:pt x="1959425" y="0"/>
                    </a:cubicBezTo>
                    <a:cubicBezTo>
                      <a:pt x="2145074" y="5117"/>
                      <a:pt x="2222535" y="2237"/>
                      <a:pt x="2474402" y="0"/>
                    </a:cubicBezTo>
                    <a:cubicBezTo>
                      <a:pt x="2726269" y="-2237"/>
                      <a:pt x="2800855" y="16031"/>
                      <a:pt x="3064742" y="0"/>
                    </a:cubicBezTo>
                    <a:cubicBezTo>
                      <a:pt x="3328629" y="-16031"/>
                      <a:pt x="3503234" y="-34013"/>
                      <a:pt x="3768125" y="0"/>
                    </a:cubicBezTo>
                    <a:cubicBezTo>
                      <a:pt x="3786866" y="176344"/>
                      <a:pt x="3751688" y="288734"/>
                      <a:pt x="3768125" y="523220"/>
                    </a:cubicBezTo>
                    <a:cubicBezTo>
                      <a:pt x="3582369" y="506225"/>
                      <a:pt x="3298766" y="508643"/>
                      <a:pt x="3064742" y="523220"/>
                    </a:cubicBezTo>
                    <a:cubicBezTo>
                      <a:pt x="2830718" y="537797"/>
                      <a:pt x="2676004" y="527137"/>
                      <a:pt x="2549765" y="523220"/>
                    </a:cubicBezTo>
                    <a:cubicBezTo>
                      <a:pt x="2423526" y="519303"/>
                      <a:pt x="2110221" y="520440"/>
                      <a:pt x="1884063" y="523220"/>
                    </a:cubicBezTo>
                    <a:cubicBezTo>
                      <a:pt x="1657905" y="526000"/>
                      <a:pt x="1454466" y="534391"/>
                      <a:pt x="1293723" y="523220"/>
                    </a:cubicBezTo>
                    <a:cubicBezTo>
                      <a:pt x="1132980" y="512049"/>
                      <a:pt x="806361" y="522345"/>
                      <a:pt x="665702" y="523220"/>
                    </a:cubicBezTo>
                    <a:cubicBezTo>
                      <a:pt x="525043" y="524095"/>
                      <a:pt x="288653" y="503286"/>
                      <a:pt x="0" y="523220"/>
                    </a:cubicBezTo>
                    <a:cubicBezTo>
                      <a:pt x="-2456" y="387944"/>
                      <a:pt x="-20452" y="221747"/>
                      <a:pt x="0" y="0"/>
                    </a:cubicBezTo>
                    <a:close/>
                  </a:path>
                  <a:path w="3768125" h="523220" stroke="0" extrusionOk="0">
                    <a:moveTo>
                      <a:pt x="0" y="0"/>
                    </a:moveTo>
                    <a:cubicBezTo>
                      <a:pt x="221468" y="27537"/>
                      <a:pt x="557849" y="-13588"/>
                      <a:pt x="703383" y="0"/>
                    </a:cubicBezTo>
                    <a:cubicBezTo>
                      <a:pt x="848917" y="13588"/>
                      <a:pt x="1058151" y="19252"/>
                      <a:pt x="1218360" y="0"/>
                    </a:cubicBezTo>
                    <a:cubicBezTo>
                      <a:pt x="1378569" y="-19252"/>
                      <a:pt x="1716614" y="1069"/>
                      <a:pt x="1846381" y="0"/>
                    </a:cubicBezTo>
                    <a:cubicBezTo>
                      <a:pt x="1976148" y="-1069"/>
                      <a:pt x="2309128" y="-4683"/>
                      <a:pt x="2549765" y="0"/>
                    </a:cubicBezTo>
                    <a:cubicBezTo>
                      <a:pt x="2790402" y="4683"/>
                      <a:pt x="3070550" y="3562"/>
                      <a:pt x="3215467" y="0"/>
                    </a:cubicBezTo>
                    <a:cubicBezTo>
                      <a:pt x="3360384" y="-3562"/>
                      <a:pt x="3655323" y="4364"/>
                      <a:pt x="3768125" y="0"/>
                    </a:cubicBezTo>
                    <a:cubicBezTo>
                      <a:pt x="3779195" y="134428"/>
                      <a:pt x="3784890" y="398315"/>
                      <a:pt x="3768125" y="523220"/>
                    </a:cubicBezTo>
                    <a:cubicBezTo>
                      <a:pt x="3483311" y="495580"/>
                      <a:pt x="3288415" y="526580"/>
                      <a:pt x="3102423" y="523220"/>
                    </a:cubicBezTo>
                    <a:cubicBezTo>
                      <a:pt x="2916431" y="519860"/>
                      <a:pt x="2543699" y="495410"/>
                      <a:pt x="2399040" y="523220"/>
                    </a:cubicBezTo>
                    <a:cubicBezTo>
                      <a:pt x="2254381" y="551030"/>
                      <a:pt x="1933066" y="492339"/>
                      <a:pt x="1733338" y="523220"/>
                    </a:cubicBezTo>
                    <a:cubicBezTo>
                      <a:pt x="1533610" y="554101"/>
                      <a:pt x="1239342" y="545415"/>
                      <a:pt x="1029954" y="523220"/>
                    </a:cubicBezTo>
                    <a:cubicBezTo>
                      <a:pt x="820566" y="501025"/>
                      <a:pt x="448019" y="547771"/>
                      <a:pt x="0" y="523220"/>
                    </a:cubicBezTo>
                    <a:cubicBezTo>
                      <a:pt x="-11515" y="305808"/>
                      <a:pt x="-7037" y="242635"/>
                      <a:pt x="0" y="0"/>
                    </a:cubicBezTo>
                    <a:close/>
                  </a:path>
                </a:pathLst>
              </a:custGeom>
              <a:solidFill>
                <a:srgbClr val="0099FF">
                  <a:alpha val="47000"/>
                </a:srgbClr>
              </a:solidFill>
              <a:ln w="28575">
                <a:solidFill>
                  <a:srgbClr val="0099FF"/>
                </a:solidFill>
                <a:extLst>
                  <a:ext uri="{C807C97D-BFC1-408E-A445-0C87EB9F89A2}">
                    <ask:lineSketchStyleProps xmlns:ask="http://schemas.microsoft.com/office/drawing/2018/sketchyshapes" sd="1463566079">
                      <a:prstGeom prst="rect">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14:m>
                  <m:oMathPara xmlns:m="http://schemas.openxmlformats.org/officeDocument/2006/math">
                    <m:oMathParaPr>
                      <m:jc m:val="centerGroup"/>
                    </m:oMathParaPr>
                    <m:oMath xmlns:m="http://schemas.openxmlformats.org/officeDocument/2006/math">
                      <m:sSup>
                        <m:sSupPr>
                          <m:ctrlPr>
                            <a:rPr lang="de-DE" sz="2800" i="1" smtClean="0">
                              <a:solidFill>
                                <a:schemeClr val="tx1"/>
                              </a:solidFill>
                              <a:latin typeface="Cambria Math" panose="02040503050406030204" pitchFamily="18" charset="0"/>
                            </a:rPr>
                          </m:ctrlPr>
                        </m:sSupPr>
                        <m:e>
                          <m:r>
                            <a:rPr lang="de-DE" sz="2800" i="1">
                              <a:solidFill>
                                <a:schemeClr val="tx1"/>
                              </a:solidFill>
                              <a:latin typeface="Cambria Math" panose="02040503050406030204" pitchFamily="18" charset="0"/>
                            </a:rPr>
                            <m:t>𝑎</m:t>
                          </m:r>
                        </m:e>
                        <m:sup>
                          <m:r>
                            <a:rPr lang="de-DE" sz="2800" i="1">
                              <a:solidFill>
                                <a:schemeClr val="tx1"/>
                              </a:solidFill>
                              <a:latin typeface="Cambria Math" panose="02040503050406030204" pitchFamily="18" charset="0"/>
                            </a:rPr>
                            <m:t>2</m:t>
                          </m:r>
                        </m:sup>
                      </m:sSup>
                      <m:r>
                        <a:rPr lang="de-DE" sz="2800" i="1">
                          <a:solidFill>
                            <a:schemeClr val="tx1"/>
                          </a:solidFill>
                          <a:latin typeface="Cambria Math" panose="02040503050406030204" pitchFamily="18" charset="0"/>
                        </a:rPr>
                        <m:t>+</m:t>
                      </m:r>
                      <m:sSup>
                        <m:sSupPr>
                          <m:ctrlPr>
                            <a:rPr lang="de-DE" sz="2800" i="1">
                              <a:solidFill>
                                <a:schemeClr val="tx1"/>
                              </a:solidFill>
                              <a:latin typeface="Cambria Math" panose="02040503050406030204" pitchFamily="18" charset="0"/>
                            </a:rPr>
                          </m:ctrlPr>
                        </m:sSupPr>
                        <m:e>
                          <m:r>
                            <a:rPr lang="de-DE" sz="2800" i="1">
                              <a:solidFill>
                                <a:schemeClr val="tx1"/>
                              </a:solidFill>
                              <a:latin typeface="Cambria Math" panose="02040503050406030204" pitchFamily="18" charset="0"/>
                            </a:rPr>
                            <m:t>𝑏</m:t>
                          </m:r>
                        </m:e>
                        <m:sup>
                          <m:r>
                            <a:rPr lang="de-DE" sz="2800" i="1">
                              <a:solidFill>
                                <a:schemeClr val="tx1"/>
                              </a:solidFill>
                              <a:latin typeface="Cambria Math" panose="02040503050406030204" pitchFamily="18" charset="0"/>
                            </a:rPr>
                            <m:t>2</m:t>
                          </m:r>
                        </m:sup>
                      </m:sSup>
                      <m:r>
                        <a:rPr lang="de-DE" sz="2800" i="1">
                          <a:solidFill>
                            <a:schemeClr val="tx1"/>
                          </a:solidFill>
                          <a:latin typeface="Cambria Math" panose="02040503050406030204" pitchFamily="18" charset="0"/>
                        </a:rPr>
                        <m:t>=</m:t>
                      </m:r>
                      <m:sSup>
                        <m:sSupPr>
                          <m:ctrlPr>
                            <a:rPr lang="de-DE" sz="2800" i="1">
                              <a:solidFill>
                                <a:schemeClr val="tx1"/>
                              </a:solidFill>
                              <a:latin typeface="Cambria Math" panose="02040503050406030204" pitchFamily="18" charset="0"/>
                            </a:rPr>
                          </m:ctrlPr>
                        </m:sSupPr>
                        <m:e>
                          <m:r>
                            <a:rPr lang="de-DE" sz="2800" i="1">
                              <a:solidFill>
                                <a:schemeClr val="tx1"/>
                              </a:solidFill>
                              <a:latin typeface="Cambria Math" panose="02040503050406030204" pitchFamily="18" charset="0"/>
                            </a:rPr>
                            <m:t>𝑐</m:t>
                          </m:r>
                        </m:e>
                        <m:sup>
                          <m:r>
                            <a:rPr lang="de-DE" sz="2800" i="1">
                              <a:solidFill>
                                <a:schemeClr val="tx1"/>
                              </a:solidFill>
                              <a:latin typeface="Cambria Math" panose="02040503050406030204" pitchFamily="18" charset="0"/>
                            </a:rPr>
                            <m:t>2</m:t>
                          </m:r>
                        </m:sup>
                      </m:sSup>
                    </m:oMath>
                  </m:oMathPara>
                </a14:m>
                <a:endParaRPr lang="de-DE" dirty="0"/>
              </a:p>
            </p:txBody>
          </p:sp>
        </mc:Choice>
        <mc:Fallback xmlns="">
          <p:sp>
            <p:nvSpPr>
              <p:cNvPr id="113" name="Textfeld 112">
                <a:extLst>
                  <a:ext uri="{FF2B5EF4-FFF2-40B4-BE49-F238E27FC236}">
                    <a16:creationId xmlns:a16="http://schemas.microsoft.com/office/drawing/2014/main" id="{45FE3FBB-0634-4A49-8617-600D0A263453}"/>
                  </a:ext>
                </a:extLst>
              </p:cNvPr>
              <p:cNvSpPr txBox="1">
                <a:spLocks noRot="1" noChangeAspect="1" noMove="1" noResize="1" noEditPoints="1" noAdjustHandles="1" noChangeArrowheads="1" noChangeShapeType="1" noTextEdit="1"/>
              </p:cNvSpPr>
              <p:nvPr/>
            </p:nvSpPr>
            <p:spPr>
              <a:xfrm>
                <a:off x="4277496" y="5211241"/>
                <a:ext cx="3768125" cy="523220"/>
              </a:xfrm>
              <a:prstGeom prst="rect">
                <a:avLst/>
              </a:prstGeom>
              <a:blipFill>
                <a:blip r:embed="rId13"/>
                <a:stretch>
                  <a:fillRect/>
                </a:stretch>
              </a:blipFill>
              <a:ln w="28575">
                <a:solidFill>
                  <a:srgbClr val="0099FF"/>
                </a:solidFill>
                <a:extLst>
                  <a:ext uri="{C807C97D-BFC1-408E-A445-0C87EB9F89A2}">
                    <ask:lineSketchStyleProps xmlns:ask="http://schemas.microsoft.com/office/drawing/2018/sketchyshapes" sd="1463566079">
                      <a:custGeom>
                        <a:avLst/>
                        <a:gdLst>
                          <a:gd name="connsiteX0" fmla="*/ 0 w 3768125"/>
                          <a:gd name="connsiteY0" fmla="*/ 0 h 523220"/>
                          <a:gd name="connsiteX1" fmla="*/ 703383 w 3768125"/>
                          <a:gd name="connsiteY1" fmla="*/ 0 h 523220"/>
                          <a:gd name="connsiteX2" fmla="*/ 1256042 w 3768125"/>
                          <a:gd name="connsiteY2" fmla="*/ 0 h 523220"/>
                          <a:gd name="connsiteX3" fmla="*/ 1959425 w 3768125"/>
                          <a:gd name="connsiteY3" fmla="*/ 0 h 523220"/>
                          <a:gd name="connsiteX4" fmla="*/ 2474402 w 3768125"/>
                          <a:gd name="connsiteY4" fmla="*/ 0 h 523220"/>
                          <a:gd name="connsiteX5" fmla="*/ 3064742 w 3768125"/>
                          <a:gd name="connsiteY5" fmla="*/ 0 h 523220"/>
                          <a:gd name="connsiteX6" fmla="*/ 3768125 w 3768125"/>
                          <a:gd name="connsiteY6" fmla="*/ 0 h 523220"/>
                          <a:gd name="connsiteX7" fmla="*/ 3768125 w 3768125"/>
                          <a:gd name="connsiteY7" fmla="*/ 523220 h 523220"/>
                          <a:gd name="connsiteX8" fmla="*/ 3064742 w 3768125"/>
                          <a:gd name="connsiteY8" fmla="*/ 523220 h 523220"/>
                          <a:gd name="connsiteX9" fmla="*/ 2549765 w 3768125"/>
                          <a:gd name="connsiteY9" fmla="*/ 523220 h 523220"/>
                          <a:gd name="connsiteX10" fmla="*/ 1884063 w 3768125"/>
                          <a:gd name="connsiteY10" fmla="*/ 523220 h 523220"/>
                          <a:gd name="connsiteX11" fmla="*/ 1293723 w 3768125"/>
                          <a:gd name="connsiteY11" fmla="*/ 523220 h 523220"/>
                          <a:gd name="connsiteX12" fmla="*/ 665702 w 3768125"/>
                          <a:gd name="connsiteY12" fmla="*/ 523220 h 523220"/>
                          <a:gd name="connsiteX13" fmla="*/ 0 w 3768125"/>
                          <a:gd name="connsiteY13" fmla="*/ 523220 h 523220"/>
                          <a:gd name="connsiteX14" fmla="*/ 0 w 3768125"/>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8125" h="523220" fill="none" extrusionOk="0">
                            <a:moveTo>
                              <a:pt x="0" y="0"/>
                            </a:moveTo>
                            <a:cubicBezTo>
                              <a:pt x="229014" y="30133"/>
                              <a:pt x="547730" y="-25900"/>
                              <a:pt x="703383" y="0"/>
                            </a:cubicBezTo>
                            <a:cubicBezTo>
                              <a:pt x="859036" y="25900"/>
                              <a:pt x="1009051" y="-9751"/>
                              <a:pt x="1256042" y="0"/>
                            </a:cubicBezTo>
                            <a:cubicBezTo>
                              <a:pt x="1503033" y="9751"/>
                              <a:pt x="1773776" y="-5117"/>
                              <a:pt x="1959425" y="0"/>
                            </a:cubicBezTo>
                            <a:cubicBezTo>
                              <a:pt x="2145074" y="5117"/>
                              <a:pt x="2222535" y="2237"/>
                              <a:pt x="2474402" y="0"/>
                            </a:cubicBezTo>
                            <a:cubicBezTo>
                              <a:pt x="2726269" y="-2237"/>
                              <a:pt x="2800855" y="16031"/>
                              <a:pt x="3064742" y="0"/>
                            </a:cubicBezTo>
                            <a:cubicBezTo>
                              <a:pt x="3328629" y="-16031"/>
                              <a:pt x="3503234" y="-34013"/>
                              <a:pt x="3768125" y="0"/>
                            </a:cubicBezTo>
                            <a:cubicBezTo>
                              <a:pt x="3786866" y="176344"/>
                              <a:pt x="3751688" y="288734"/>
                              <a:pt x="3768125" y="523220"/>
                            </a:cubicBezTo>
                            <a:cubicBezTo>
                              <a:pt x="3582369" y="506225"/>
                              <a:pt x="3298766" y="508643"/>
                              <a:pt x="3064742" y="523220"/>
                            </a:cubicBezTo>
                            <a:cubicBezTo>
                              <a:pt x="2830718" y="537797"/>
                              <a:pt x="2676004" y="527137"/>
                              <a:pt x="2549765" y="523220"/>
                            </a:cubicBezTo>
                            <a:cubicBezTo>
                              <a:pt x="2423526" y="519303"/>
                              <a:pt x="2110221" y="520440"/>
                              <a:pt x="1884063" y="523220"/>
                            </a:cubicBezTo>
                            <a:cubicBezTo>
                              <a:pt x="1657905" y="526000"/>
                              <a:pt x="1454466" y="534391"/>
                              <a:pt x="1293723" y="523220"/>
                            </a:cubicBezTo>
                            <a:cubicBezTo>
                              <a:pt x="1132980" y="512049"/>
                              <a:pt x="806361" y="522345"/>
                              <a:pt x="665702" y="523220"/>
                            </a:cubicBezTo>
                            <a:cubicBezTo>
                              <a:pt x="525043" y="524095"/>
                              <a:pt x="288653" y="503286"/>
                              <a:pt x="0" y="523220"/>
                            </a:cubicBezTo>
                            <a:cubicBezTo>
                              <a:pt x="-2456" y="387944"/>
                              <a:pt x="-20452" y="221747"/>
                              <a:pt x="0" y="0"/>
                            </a:cubicBezTo>
                            <a:close/>
                          </a:path>
                          <a:path w="3768125" h="523220" stroke="0" extrusionOk="0">
                            <a:moveTo>
                              <a:pt x="0" y="0"/>
                            </a:moveTo>
                            <a:cubicBezTo>
                              <a:pt x="221468" y="27537"/>
                              <a:pt x="557849" y="-13588"/>
                              <a:pt x="703383" y="0"/>
                            </a:cubicBezTo>
                            <a:cubicBezTo>
                              <a:pt x="848917" y="13588"/>
                              <a:pt x="1058151" y="19252"/>
                              <a:pt x="1218360" y="0"/>
                            </a:cubicBezTo>
                            <a:cubicBezTo>
                              <a:pt x="1378569" y="-19252"/>
                              <a:pt x="1716614" y="1069"/>
                              <a:pt x="1846381" y="0"/>
                            </a:cubicBezTo>
                            <a:cubicBezTo>
                              <a:pt x="1976148" y="-1069"/>
                              <a:pt x="2309128" y="-4683"/>
                              <a:pt x="2549765" y="0"/>
                            </a:cubicBezTo>
                            <a:cubicBezTo>
                              <a:pt x="2790402" y="4683"/>
                              <a:pt x="3070550" y="3562"/>
                              <a:pt x="3215467" y="0"/>
                            </a:cubicBezTo>
                            <a:cubicBezTo>
                              <a:pt x="3360384" y="-3562"/>
                              <a:pt x="3655323" y="4364"/>
                              <a:pt x="3768125" y="0"/>
                            </a:cubicBezTo>
                            <a:cubicBezTo>
                              <a:pt x="3779195" y="134428"/>
                              <a:pt x="3784890" y="398315"/>
                              <a:pt x="3768125" y="523220"/>
                            </a:cubicBezTo>
                            <a:cubicBezTo>
                              <a:pt x="3483311" y="495580"/>
                              <a:pt x="3288415" y="526580"/>
                              <a:pt x="3102423" y="523220"/>
                            </a:cubicBezTo>
                            <a:cubicBezTo>
                              <a:pt x="2916431" y="519860"/>
                              <a:pt x="2543699" y="495410"/>
                              <a:pt x="2399040" y="523220"/>
                            </a:cubicBezTo>
                            <a:cubicBezTo>
                              <a:pt x="2254381" y="551030"/>
                              <a:pt x="1933066" y="492339"/>
                              <a:pt x="1733338" y="523220"/>
                            </a:cubicBezTo>
                            <a:cubicBezTo>
                              <a:pt x="1533610" y="554101"/>
                              <a:pt x="1239342" y="545415"/>
                              <a:pt x="1029954" y="523220"/>
                            </a:cubicBezTo>
                            <a:cubicBezTo>
                              <a:pt x="820566" y="501025"/>
                              <a:pt x="448019" y="547771"/>
                              <a:pt x="0" y="523220"/>
                            </a:cubicBezTo>
                            <a:cubicBezTo>
                              <a:pt x="-11515" y="305808"/>
                              <a:pt x="-7037" y="242635"/>
                              <a:pt x="0" y="0"/>
                            </a:cubicBezTo>
                            <a:close/>
                          </a:path>
                        </a:pathLst>
                      </a:custGeom>
                      <ask:type>
                        <ask:lineSketchFreehand/>
                      </ask:type>
                    </ask:lineSketchStyleProps>
                  </a:ext>
                </a:extLst>
              </a:ln>
            </p:spPr>
            <p:txBody>
              <a:bodyPr/>
              <a:lstStyle/>
              <a:p>
                <a:r>
                  <a:rPr lang="de-DE">
                    <a:noFill/>
                  </a:rPr>
                  <a:t> </a:t>
                </a:r>
              </a:p>
            </p:txBody>
          </p:sp>
        </mc:Fallback>
      </mc:AlternateContent>
    </p:spTree>
    <p:extLst>
      <p:ext uri="{BB962C8B-B14F-4D97-AF65-F5344CB8AC3E}">
        <p14:creationId xmlns:p14="http://schemas.microsoft.com/office/powerpoint/2010/main" val="109753460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25</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6-8 Aufgaben richtig gelöst</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…sind ausreichend! </a:t>
            </a:r>
            <a:br>
              <a:rPr lang="de-DE" dirty="0"/>
            </a:br>
            <a:r>
              <a:rPr lang="de-DE" dirty="0"/>
              <a:t>Du hast grundlegende Kenntnisse in der Trigonometrie, doch fehlt dir die Sicherheit. In einigen Gebieten gibt es noch Lücken.  </a:t>
            </a:r>
            <a:br>
              <a:rPr lang="de-DE" dirty="0"/>
            </a:br>
            <a:br>
              <a:rPr lang="de-DE" dirty="0"/>
            </a:br>
            <a:r>
              <a:rPr lang="de-DE" dirty="0"/>
              <a:t>Übe fleißig weiter und achte besonders darauf, dass du die Aufgaben genau liest, damit du keine </a:t>
            </a:r>
            <a:r>
              <a:rPr lang="de-DE" dirty="0" err="1"/>
              <a:t>Schusselfehler</a:t>
            </a:r>
            <a:r>
              <a:rPr lang="de-DE" dirty="0"/>
              <a:t> machst.</a:t>
            </a:r>
          </a:p>
        </p:txBody>
      </p:sp>
      <p:sp>
        <p:nvSpPr>
          <p:cNvPr id="9" name="Pfeil: nach rechts 8">
            <a:hlinkClick r:id="" action="ppaction://hlinkshowjump?jump=nextslide"/>
            <a:extLst>
              <a:ext uri="{FF2B5EF4-FFF2-40B4-BE49-F238E27FC236}">
                <a16:creationId xmlns:a16="http://schemas.microsoft.com/office/drawing/2014/main" id="{8EF8F03C-F177-4382-B4AB-4E27D20B6D8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2" action="ppaction://hlinksldjump"/>
            <a:extLst>
              <a:ext uri="{FF2B5EF4-FFF2-40B4-BE49-F238E27FC236}">
                <a16:creationId xmlns:a16="http://schemas.microsoft.com/office/drawing/2014/main" id="{32E6251F-1471-45AA-92CA-C2AA2D5655E5}"/>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0791102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11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normAutofit/>
              </a:bodyPr>
              <a:lstStyle/>
              <a:p>
                <a:pPr marL="0" indent="0">
                  <a:buNone/>
                </a:pPr>
                <a:r>
                  <a:rPr lang="de-DE" dirty="0"/>
                  <a:t>Wie lautet die Formel für den  </a:t>
                </a:r>
                <a14:m>
                  <m:oMath xmlns:m="http://schemas.openxmlformats.org/officeDocument/2006/math">
                    <m:r>
                      <m:rPr>
                        <m:sty m:val="p"/>
                      </m:rPr>
                      <a:rPr lang="de-DE">
                        <a:latin typeface="Cambria Math" panose="02040503050406030204" pitchFamily="18" charset="0"/>
                        <a:ea typeface="Cambria Math" panose="02040503050406030204" pitchFamily="18" charset="0"/>
                      </a:rPr>
                      <m:t>s</m:t>
                    </m:r>
                    <m:r>
                      <m:rPr>
                        <m:sty m:val="p"/>
                      </m:rPr>
                      <a:rPr lang="de-DE" b="0" i="0" smtClean="0">
                        <a:latin typeface="Cambria Math" panose="02040503050406030204" pitchFamily="18" charset="0"/>
                        <a:ea typeface="Cambria Math" panose="02040503050406030204" pitchFamily="18" charset="0"/>
                      </a:rPr>
                      <m:t>in</m:t>
                    </m:r>
                    <m:r>
                      <a:rPr lang="de-DE" b="0" i="0"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𝛽</m:t>
                    </m:r>
                    <m:r>
                      <a:rPr lang="de-DE" b="0" i="1" smtClean="0">
                        <a:latin typeface="Cambria Math" panose="02040503050406030204" pitchFamily="18" charset="0"/>
                        <a:ea typeface="Cambria Math" panose="02040503050406030204" pitchFamily="18" charset="0"/>
                      </a:rPr>
                      <m:t>)</m:t>
                    </m:r>
                  </m:oMath>
                </a14:m>
                <a:r>
                  <a:rPr lang="de-DE" dirty="0"/>
                  <a:t> ?</a:t>
                </a:r>
              </a:p>
              <a:p>
                <a:pPr marL="0" indent="0">
                  <a:buNone/>
                </a:pPr>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26</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𝐺𝑒𝑔𝑒𝑛𝑘𝑎𝑡h𝑒𝑡𝑒</m:t>
                          </m:r>
                        </m:num>
                        <m:den>
                          <m:r>
                            <a:rPr lang="de-DE" sz="1400" b="0" i="1" smtClean="0">
                              <a:latin typeface="Cambria Math" panose="02040503050406030204" pitchFamily="18" charset="0"/>
                            </a:rPr>
                            <m:t>𝐻𝑦𝑝𝑜𝑡h𝑒𝑛𝑢𝑠𝑒</m:t>
                          </m:r>
                        </m:den>
                      </m:f>
                    </m:oMath>
                  </m:oMathPara>
                </a14:m>
                <a:endParaRPr lang="de-DE" sz="1400"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l="-1402"/>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𝐻𝑦𝑝𝑜𝑡𝑒𝑛𝑢𝑠𝑒</m:t>
                          </m:r>
                          <m:r>
                            <a:rPr lang="de-DE" sz="1400" b="0" i="1" smtClean="0">
                              <a:latin typeface="Cambria Math" panose="02040503050406030204" pitchFamily="18" charset="0"/>
                            </a:rPr>
                            <m:t> </m:t>
                          </m:r>
                        </m:num>
                        <m:den>
                          <m:r>
                            <a:rPr lang="de-DE" sz="1400" b="0" i="1" smtClean="0">
                              <a:latin typeface="Cambria Math" panose="02040503050406030204" pitchFamily="18" charset="0"/>
                            </a:rPr>
                            <m:t>𝐴𝑛𝑘𝑎𝑡h𝑒𝑡𝑒</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𝐻𝑦𝑝𝑜𝑡𝑒𝑛𝑢𝑠𝑒</m:t>
                          </m:r>
                          <m:r>
                            <a:rPr lang="de-DE" sz="1400" b="0" i="1" smtClean="0">
                              <a:latin typeface="Cambria Math" panose="02040503050406030204" pitchFamily="18" charset="0"/>
                            </a:rPr>
                            <m:t> </m:t>
                          </m:r>
                        </m:num>
                        <m:den>
                          <m:r>
                            <a:rPr lang="de-DE" sz="1400" b="0" i="1" smtClean="0">
                              <a:latin typeface="Cambria Math" panose="02040503050406030204" pitchFamily="18" charset="0"/>
                            </a:rPr>
                            <m:t>𝐺𝑒𝑔𝑒𝑛𝑘𝑎𝑡h𝑒𝑡𝑒</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l="-935"/>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𝐴𝑛𝑘𝑎𝑡h𝑒𝑡𝑒</m:t>
                          </m:r>
                        </m:num>
                        <m:den>
                          <m:r>
                            <a:rPr lang="de-DE" sz="1400" b="0" i="1" smtClean="0">
                              <a:latin typeface="Cambria Math" panose="02040503050406030204" pitchFamily="18" charset="0"/>
                            </a:rPr>
                            <m:t>𝐺𝑒𝑔𝑒𝑛𝑘𝑎𝑡h𝑒𝑡𝑒</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l="-922"/>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𝐺𝑒𝑔𝑒𝑛𝑘𝑎𝑡h𝑒𝑡𝑒</m:t>
                          </m:r>
                        </m:num>
                        <m:den>
                          <m:r>
                            <a:rPr lang="de-DE" sz="1400" b="0" i="1" smtClean="0">
                              <a:latin typeface="Cambria Math" panose="02040503050406030204" pitchFamily="18" charset="0"/>
                            </a:rPr>
                            <m:t>𝐴𝑛𝑘𝑎𝑡h𝑒𝑡𝑒</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l="-922"/>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𝐴𝑛𝑘𝑎𝑡h𝑒𝑡𝑒</m:t>
                          </m:r>
                        </m:num>
                        <m:den>
                          <m:r>
                            <a:rPr lang="de-DE" sz="1400" b="0" i="1" smtClean="0">
                              <a:latin typeface="Cambria Math" panose="02040503050406030204" pitchFamily="18" charset="0"/>
                            </a:rPr>
                            <m:t>𝐻𝑦𝑝𝑜𝑡𝑒𝑛𝑢𝑠𝑒</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31" name="Textfeld 30">
            <a:extLst>
              <a:ext uri="{FF2B5EF4-FFF2-40B4-BE49-F238E27FC236}">
                <a16:creationId xmlns:a16="http://schemas.microsoft.com/office/drawing/2014/main" id="{17880BAB-D561-4362-AB74-5A0B0692711E}"/>
              </a:ext>
            </a:extLst>
          </p:cNvPr>
          <p:cNvSpPr txBox="1"/>
          <p:nvPr/>
        </p:nvSpPr>
        <p:spPr>
          <a:xfrm>
            <a:off x="7186965" y="3103970"/>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2" name="Pfeil: nach rechts 31">
            <a:hlinkClick r:id="" action="ppaction://hlinkshowjump?jump=nextslide"/>
            <a:extLst>
              <a:ext uri="{FF2B5EF4-FFF2-40B4-BE49-F238E27FC236}">
                <a16:creationId xmlns:a16="http://schemas.microsoft.com/office/drawing/2014/main" id="{E3C69277-CA22-48A0-979E-CB96A726B97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B27217FF-E5D2-4F94-A2D5-327D344FC8B9}"/>
              </a:ext>
            </a:extLst>
          </p:cNvPr>
          <p:cNvGrpSpPr/>
          <p:nvPr/>
        </p:nvGrpSpPr>
        <p:grpSpPr>
          <a:xfrm>
            <a:off x="478292" y="2294044"/>
            <a:ext cx="5545350" cy="3878156"/>
            <a:chOff x="229208" y="2562867"/>
            <a:chExt cx="5545350" cy="3878156"/>
          </a:xfrm>
        </p:grpSpPr>
        <p:sp>
          <p:nvSpPr>
            <p:cNvPr id="60" name="Rechtwinkliges Dreieck 59">
              <a:extLst>
                <a:ext uri="{FF2B5EF4-FFF2-40B4-BE49-F238E27FC236}">
                  <a16:creationId xmlns:a16="http://schemas.microsoft.com/office/drawing/2014/main" id="{4F1FE4A8-8C24-422F-A122-CC24FF043872}"/>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1" name="Bogen 60">
              <a:extLst>
                <a:ext uri="{FF2B5EF4-FFF2-40B4-BE49-F238E27FC236}">
                  <a16:creationId xmlns:a16="http://schemas.microsoft.com/office/drawing/2014/main" id="{2A6E0CC9-457B-45C2-8D9C-22A4B247B51E}"/>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2" name="Textfeld 61">
                  <a:extLst>
                    <a:ext uri="{FF2B5EF4-FFF2-40B4-BE49-F238E27FC236}">
                      <a16:creationId xmlns:a16="http://schemas.microsoft.com/office/drawing/2014/main" id="{A2C43792-C245-41AE-A8CD-E50EEABBD7DB}"/>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62" name="Textfeld 61">
                  <a:extLst>
                    <a:ext uri="{FF2B5EF4-FFF2-40B4-BE49-F238E27FC236}">
                      <a16:creationId xmlns:a16="http://schemas.microsoft.com/office/drawing/2014/main" id="{A2C43792-C245-41AE-A8CD-E50EEABBD7DB}"/>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Textfeld 62">
                  <a:extLst>
                    <a:ext uri="{FF2B5EF4-FFF2-40B4-BE49-F238E27FC236}">
                      <a16:creationId xmlns:a16="http://schemas.microsoft.com/office/drawing/2014/main" id="{9B679BBD-9899-4EE8-92F4-89B4275D7EB2}"/>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63" name="Textfeld 62">
                  <a:extLst>
                    <a:ext uri="{FF2B5EF4-FFF2-40B4-BE49-F238E27FC236}">
                      <a16:creationId xmlns:a16="http://schemas.microsoft.com/office/drawing/2014/main" id="{9B679BBD-9899-4EE8-92F4-89B4275D7EB2}"/>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Textfeld 63">
                  <a:extLst>
                    <a:ext uri="{FF2B5EF4-FFF2-40B4-BE49-F238E27FC236}">
                      <a16:creationId xmlns:a16="http://schemas.microsoft.com/office/drawing/2014/main" id="{3033F36E-9F81-4D7D-88F0-89A72D6BD87D}"/>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64" name="Textfeld 63">
                  <a:extLst>
                    <a:ext uri="{FF2B5EF4-FFF2-40B4-BE49-F238E27FC236}">
                      <a16:creationId xmlns:a16="http://schemas.microsoft.com/office/drawing/2014/main" id="{3033F36E-9F81-4D7D-88F0-89A72D6BD87D}"/>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5" name="Textfeld 64">
                  <a:extLst>
                    <a:ext uri="{FF2B5EF4-FFF2-40B4-BE49-F238E27FC236}">
                      <a16:creationId xmlns:a16="http://schemas.microsoft.com/office/drawing/2014/main" id="{CFFF3564-7CB8-4FE2-B4F5-534DF862B376}"/>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65" name="Textfeld 64">
                  <a:extLst>
                    <a:ext uri="{FF2B5EF4-FFF2-40B4-BE49-F238E27FC236}">
                      <a16:creationId xmlns:a16="http://schemas.microsoft.com/office/drawing/2014/main" id="{CFFF3564-7CB8-4FE2-B4F5-534DF862B376}"/>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Textfeld 65">
                  <a:extLst>
                    <a:ext uri="{FF2B5EF4-FFF2-40B4-BE49-F238E27FC236}">
                      <a16:creationId xmlns:a16="http://schemas.microsoft.com/office/drawing/2014/main" id="{9A4A7B91-6667-4408-8386-A3F62D9E60E5}"/>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66" name="Textfeld 65">
                  <a:extLst>
                    <a:ext uri="{FF2B5EF4-FFF2-40B4-BE49-F238E27FC236}">
                      <a16:creationId xmlns:a16="http://schemas.microsoft.com/office/drawing/2014/main" id="{9A4A7B91-6667-4408-8386-A3F62D9E60E5}"/>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Textfeld 66">
                  <a:extLst>
                    <a:ext uri="{FF2B5EF4-FFF2-40B4-BE49-F238E27FC236}">
                      <a16:creationId xmlns:a16="http://schemas.microsoft.com/office/drawing/2014/main" id="{A768686A-55AE-4B6F-979C-C023EC563891}"/>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67" name="Textfeld 66">
                  <a:extLst>
                    <a:ext uri="{FF2B5EF4-FFF2-40B4-BE49-F238E27FC236}">
                      <a16:creationId xmlns:a16="http://schemas.microsoft.com/office/drawing/2014/main" id="{A768686A-55AE-4B6F-979C-C023EC563891}"/>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8" name="Textfeld 67">
                  <a:extLst>
                    <a:ext uri="{FF2B5EF4-FFF2-40B4-BE49-F238E27FC236}">
                      <a16:creationId xmlns:a16="http://schemas.microsoft.com/office/drawing/2014/main" id="{E9CB1C8C-AC9D-409D-A469-49EACA001FFF}"/>
                    </a:ext>
                  </a:extLst>
                </p:cNvPr>
                <p:cNvSpPr txBox="1"/>
                <p:nvPr/>
              </p:nvSpPr>
              <p:spPr>
                <a:xfrm>
                  <a:off x="4908577" y="5127177"/>
                  <a:ext cx="86598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68" name="Textfeld 67">
                  <a:extLst>
                    <a:ext uri="{FF2B5EF4-FFF2-40B4-BE49-F238E27FC236}">
                      <a16:creationId xmlns:a16="http://schemas.microsoft.com/office/drawing/2014/main" id="{E9CB1C8C-AC9D-409D-A469-49EACA001FFF}"/>
                    </a:ext>
                  </a:extLst>
                </p:cNvPr>
                <p:cNvSpPr txBox="1">
                  <a:spLocks noRot="1" noChangeAspect="1" noMove="1" noResize="1" noEditPoints="1" noAdjustHandles="1" noChangeArrowheads="1" noChangeShapeType="1" noTextEdit="1"/>
                </p:cNvSpPr>
                <p:nvPr/>
              </p:nvSpPr>
              <p:spPr>
                <a:xfrm>
                  <a:off x="4908577" y="5127177"/>
                  <a:ext cx="865981" cy="524960"/>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9" name="Textfeld 68">
                  <a:extLst>
                    <a:ext uri="{FF2B5EF4-FFF2-40B4-BE49-F238E27FC236}">
                      <a16:creationId xmlns:a16="http://schemas.microsoft.com/office/drawing/2014/main" id="{2AA58682-31B4-4A2E-A7FC-BE8661C39678}"/>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69" name="Textfeld 68">
                  <a:extLst>
                    <a:ext uri="{FF2B5EF4-FFF2-40B4-BE49-F238E27FC236}">
                      <a16:creationId xmlns:a16="http://schemas.microsoft.com/office/drawing/2014/main" id="{2AA58682-31B4-4A2E-A7FC-BE8661C39678}"/>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Textfeld 69">
                  <a:extLst>
                    <a:ext uri="{FF2B5EF4-FFF2-40B4-BE49-F238E27FC236}">
                      <a16:creationId xmlns:a16="http://schemas.microsoft.com/office/drawing/2014/main" id="{EE879050-C644-4206-AA83-ED36B5745D67}"/>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70" name="Textfeld 69">
                  <a:extLst>
                    <a:ext uri="{FF2B5EF4-FFF2-40B4-BE49-F238E27FC236}">
                      <a16:creationId xmlns:a16="http://schemas.microsoft.com/office/drawing/2014/main" id="{EE879050-C644-4206-AA83-ED36B5745D67}"/>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7"/>
                  <a:stretch>
                    <a:fillRect/>
                  </a:stretch>
                </a:blipFill>
              </p:spPr>
              <p:txBody>
                <a:bodyPr/>
                <a:lstStyle/>
                <a:p>
                  <a:r>
                    <a:rPr lang="de-DE">
                      <a:noFill/>
                    </a:rPr>
                    <a:t> </a:t>
                  </a:r>
                </a:p>
              </p:txBody>
            </p:sp>
          </mc:Fallback>
        </mc:AlternateContent>
        <p:sp>
          <p:nvSpPr>
            <p:cNvPr id="71" name="Bogen 70">
              <a:extLst>
                <a:ext uri="{FF2B5EF4-FFF2-40B4-BE49-F238E27FC236}">
                  <a16:creationId xmlns:a16="http://schemas.microsoft.com/office/drawing/2014/main" id="{6D338F0A-DA12-4D7F-9CEA-3AE29538D2FF}"/>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72" name="Bogen 71">
              <a:extLst>
                <a:ext uri="{FF2B5EF4-FFF2-40B4-BE49-F238E27FC236}">
                  <a16:creationId xmlns:a16="http://schemas.microsoft.com/office/drawing/2014/main" id="{F8CD7203-C18C-44AE-99F9-44F4261DA348}"/>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82039689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250"/>
                                        <p:tgtEl>
                                          <p:spTgt spid="31"/>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5"/>
                                        </p:tgtEl>
                                        <p:attrNameLst>
                                          <p:attrName>stroke.color</p:attrName>
                                        </p:attrNameLst>
                                      </p:cBhvr>
                                      <p:to>
                                        <a:srgbClr val="C00000"/>
                                      </p:to>
                                    </p:animClr>
                                    <p:set>
                                      <p:cBhvr>
                                        <p:cTn id="19"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7"/>
                                        </p:tgtEl>
                                        <p:attrNameLst>
                                          <p:attrName>stroke.color</p:attrName>
                                        </p:attrNameLst>
                                      </p:cBhvr>
                                      <p:to>
                                        <a:srgbClr val="C00000"/>
                                      </p:to>
                                    </p:animClr>
                                    <p:set>
                                      <p:cBhvr>
                                        <p:cTn id="25"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9"/>
                                        </p:tgtEl>
                                        <p:attrNameLst>
                                          <p:attrName>stroke.color</p:attrName>
                                        </p:attrNameLst>
                                      </p:cBhvr>
                                      <p:to>
                                        <a:srgbClr val="C00000"/>
                                      </p:to>
                                    </p:animClr>
                                    <p:set>
                                      <p:cBhvr>
                                        <p:cTn id="31"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30"/>
                                        </p:tgtEl>
                                        <p:attrNameLst>
                                          <p:attrName>stroke.color</p:attrName>
                                        </p:attrNameLst>
                                      </p:cBhvr>
                                      <p:to>
                                        <a:srgbClr val="C00000"/>
                                      </p:to>
                                    </p:animClr>
                                    <p:set>
                                      <p:cBhvr>
                                        <p:cTn id="37"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31"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12</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sin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𝛽</m:t>
                        </m:r>
                      </m:e>
                    </m:d>
                    <m:r>
                      <a:rPr lang="de-DE" b="0" i="1" smtClean="0">
                        <a:latin typeface="Cambria Math" panose="02040503050406030204" pitchFamily="18" charset="0"/>
                        <a:ea typeface="Cambria Math" panose="02040503050406030204" pitchFamily="18" charset="0"/>
                      </a:rPr>
                      <m:t>=</m:t>
                    </m:r>
                  </m:oMath>
                </a14:m>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r="-246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27</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𝑎</m:t>
                          </m:r>
                        </m:den>
                      </m:f>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𝑐</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𝑐</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𝑏</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𝑎</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7AB7ED54-BB52-4442-BA54-561549C21AF5}"/>
              </a:ext>
            </a:extLst>
          </p:cNvPr>
          <p:cNvSpPr txBox="1"/>
          <p:nvPr/>
        </p:nvSpPr>
        <p:spPr>
          <a:xfrm>
            <a:off x="7121123" y="4517444"/>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1E4E520D-CC57-45E7-A048-614809FFA16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45" name="Gruppieren 44">
            <a:extLst>
              <a:ext uri="{FF2B5EF4-FFF2-40B4-BE49-F238E27FC236}">
                <a16:creationId xmlns:a16="http://schemas.microsoft.com/office/drawing/2014/main" id="{B6F79FD2-BB03-460E-A75F-82EE3443663D}"/>
              </a:ext>
            </a:extLst>
          </p:cNvPr>
          <p:cNvGrpSpPr/>
          <p:nvPr/>
        </p:nvGrpSpPr>
        <p:grpSpPr>
          <a:xfrm>
            <a:off x="478292" y="2294044"/>
            <a:ext cx="5545350" cy="3878156"/>
            <a:chOff x="229208" y="2562867"/>
            <a:chExt cx="5545350" cy="3878156"/>
          </a:xfrm>
        </p:grpSpPr>
        <p:sp>
          <p:nvSpPr>
            <p:cNvPr id="46" name="Rechtwinkliges Dreieck 45">
              <a:extLst>
                <a:ext uri="{FF2B5EF4-FFF2-40B4-BE49-F238E27FC236}">
                  <a16:creationId xmlns:a16="http://schemas.microsoft.com/office/drawing/2014/main" id="{05BB8723-6EB4-4D6E-A63E-0768E6BB8B47}"/>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7" name="Bogen 46">
              <a:extLst>
                <a:ext uri="{FF2B5EF4-FFF2-40B4-BE49-F238E27FC236}">
                  <a16:creationId xmlns:a16="http://schemas.microsoft.com/office/drawing/2014/main" id="{FC3CE4C5-C9C9-42A4-B5EE-2FF93FB01449}"/>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89172ECA-437B-4B59-9C73-9B0D0FDA6671}"/>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8" name="Textfeld 47">
                  <a:extLst>
                    <a:ext uri="{FF2B5EF4-FFF2-40B4-BE49-F238E27FC236}">
                      <a16:creationId xmlns:a16="http://schemas.microsoft.com/office/drawing/2014/main" id="{89172ECA-437B-4B59-9C73-9B0D0FDA6671}"/>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9F839360-334E-40DE-905F-7C577D3C456B}"/>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9" name="Textfeld 48">
                  <a:extLst>
                    <a:ext uri="{FF2B5EF4-FFF2-40B4-BE49-F238E27FC236}">
                      <a16:creationId xmlns:a16="http://schemas.microsoft.com/office/drawing/2014/main" id="{9F839360-334E-40DE-905F-7C577D3C456B}"/>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2D06180E-2728-4E6B-A087-91594306C861}"/>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50" name="Textfeld 49">
                  <a:extLst>
                    <a:ext uri="{FF2B5EF4-FFF2-40B4-BE49-F238E27FC236}">
                      <a16:creationId xmlns:a16="http://schemas.microsoft.com/office/drawing/2014/main" id="{2D06180E-2728-4E6B-A087-91594306C861}"/>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44F17A58-AD54-4BAC-A512-552107DB6ABC}"/>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51" name="Textfeld 50">
                  <a:extLst>
                    <a:ext uri="{FF2B5EF4-FFF2-40B4-BE49-F238E27FC236}">
                      <a16:creationId xmlns:a16="http://schemas.microsoft.com/office/drawing/2014/main" id="{44F17A58-AD54-4BAC-A512-552107DB6ABC}"/>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46667661-70CF-4F43-97A3-9ABB2447CAB1}"/>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2" name="Textfeld 51">
                  <a:extLst>
                    <a:ext uri="{FF2B5EF4-FFF2-40B4-BE49-F238E27FC236}">
                      <a16:creationId xmlns:a16="http://schemas.microsoft.com/office/drawing/2014/main" id="{46667661-70CF-4F43-97A3-9ABB2447CAB1}"/>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15680EB9-B221-4F66-9E24-D1C459C05255}"/>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3" name="Textfeld 52">
                  <a:extLst>
                    <a:ext uri="{FF2B5EF4-FFF2-40B4-BE49-F238E27FC236}">
                      <a16:creationId xmlns:a16="http://schemas.microsoft.com/office/drawing/2014/main" id="{15680EB9-B221-4F66-9E24-D1C459C05255}"/>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E79C796D-683B-4A55-8F6A-26824FD20EA3}"/>
                    </a:ext>
                  </a:extLst>
                </p:cNvPr>
                <p:cNvSpPr txBox="1"/>
                <p:nvPr/>
              </p:nvSpPr>
              <p:spPr>
                <a:xfrm>
                  <a:off x="4908577" y="5127177"/>
                  <a:ext cx="86598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54" name="Textfeld 53">
                  <a:extLst>
                    <a:ext uri="{FF2B5EF4-FFF2-40B4-BE49-F238E27FC236}">
                      <a16:creationId xmlns:a16="http://schemas.microsoft.com/office/drawing/2014/main" id="{E79C796D-683B-4A55-8F6A-26824FD20EA3}"/>
                    </a:ext>
                  </a:extLst>
                </p:cNvPr>
                <p:cNvSpPr txBox="1">
                  <a:spLocks noRot="1" noChangeAspect="1" noMove="1" noResize="1" noEditPoints="1" noAdjustHandles="1" noChangeArrowheads="1" noChangeShapeType="1" noTextEdit="1"/>
                </p:cNvSpPr>
                <p:nvPr/>
              </p:nvSpPr>
              <p:spPr>
                <a:xfrm>
                  <a:off x="4908577" y="5127177"/>
                  <a:ext cx="865981" cy="524960"/>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feld 54">
                  <a:extLst>
                    <a:ext uri="{FF2B5EF4-FFF2-40B4-BE49-F238E27FC236}">
                      <a16:creationId xmlns:a16="http://schemas.microsoft.com/office/drawing/2014/main" id="{B50319A3-ABE7-4EA6-8162-497E4F8FCC02}"/>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5" name="Textfeld 54">
                  <a:extLst>
                    <a:ext uri="{FF2B5EF4-FFF2-40B4-BE49-F238E27FC236}">
                      <a16:creationId xmlns:a16="http://schemas.microsoft.com/office/drawing/2014/main" id="{B50319A3-ABE7-4EA6-8162-497E4F8FCC02}"/>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feld 55">
                  <a:extLst>
                    <a:ext uri="{FF2B5EF4-FFF2-40B4-BE49-F238E27FC236}">
                      <a16:creationId xmlns:a16="http://schemas.microsoft.com/office/drawing/2014/main" id="{BA9D9361-E3BA-461D-8380-329A62DA44A9}"/>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6" name="Textfeld 55">
                  <a:extLst>
                    <a:ext uri="{FF2B5EF4-FFF2-40B4-BE49-F238E27FC236}">
                      <a16:creationId xmlns:a16="http://schemas.microsoft.com/office/drawing/2014/main" id="{BA9D9361-E3BA-461D-8380-329A62DA44A9}"/>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7"/>
                  <a:stretch>
                    <a:fillRect/>
                  </a:stretch>
                </a:blipFill>
              </p:spPr>
              <p:txBody>
                <a:bodyPr/>
                <a:lstStyle/>
                <a:p>
                  <a:r>
                    <a:rPr lang="de-DE">
                      <a:noFill/>
                    </a:rPr>
                    <a:t> </a:t>
                  </a:r>
                </a:p>
              </p:txBody>
            </p:sp>
          </mc:Fallback>
        </mc:AlternateContent>
        <p:sp>
          <p:nvSpPr>
            <p:cNvPr id="57" name="Bogen 56">
              <a:extLst>
                <a:ext uri="{FF2B5EF4-FFF2-40B4-BE49-F238E27FC236}">
                  <a16:creationId xmlns:a16="http://schemas.microsoft.com/office/drawing/2014/main" id="{93BD807A-491A-4C52-9C0B-211D3382452C}"/>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8" name="Bogen 57">
              <a:extLst>
                <a:ext uri="{FF2B5EF4-FFF2-40B4-BE49-F238E27FC236}">
                  <a16:creationId xmlns:a16="http://schemas.microsoft.com/office/drawing/2014/main" id="{7F4C9285-9716-4565-83E4-C4D1B22734E2}"/>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261538750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30"/>
                                        </p:tgtEl>
                                        <p:attrNameLst>
                                          <p:attrName>stroke.color</p:attrName>
                                        </p:attrNameLst>
                                      </p:cBhvr>
                                      <p:to>
                                        <a:srgbClr val="C00000"/>
                                      </p:to>
                                    </p:animClr>
                                    <p:set>
                                      <p:cBhvr>
                                        <p:cTn id="31"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26"/>
                                        </p:tgtEl>
                                        <p:attrNameLst>
                                          <p:attrName>stroke.color</p:attrName>
                                        </p:attrNameLst>
                                      </p:cBhvr>
                                      <p:to>
                                        <a:srgbClr val="92D050"/>
                                      </p:to>
                                    </p:animClr>
                                    <p:set>
                                      <p:cBhvr>
                                        <p:cTn id="37" dur="250" fill="hold"/>
                                        <p:tgtEl>
                                          <p:spTgt spid="26"/>
                                        </p:tgtEl>
                                        <p:attrNameLst>
                                          <p:attrName>stroke.on</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250"/>
                                        <p:tgtEl>
                                          <p:spTgt spid="28"/>
                                        </p:tgtEl>
                                      </p:cBhvr>
                                    </p:animEffect>
                                  </p:childTnLst>
                                </p:cTn>
                              </p:par>
                            </p:childTnLst>
                          </p:cTn>
                        </p:par>
                        <p:par>
                          <p:cTn id="41" fill="hold">
                            <p:stCondLst>
                              <p:cond delay="250"/>
                            </p:stCondLst>
                            <p:childTnLst>
                              <p:par>
                                <p:cTn id="42" presetID="1"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13</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tan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𝛼</m:t>
                        </m:r>
                      </m:e>
                    </m:d>
                    <m:r>
                      <a:rPr lang="de-DE" b="0" i="1" smtClean="0">
                        <a:latin typeface="Cambria Math" panose="02040503050406030204" pitchFamily="18" charset="0"/>
                        <a:ea typeface="Cambria Math" panose="02040503050406030204" pitchFamily="18" charset="0"/>
                      </a:rPr>
                      <m:t>=</m:t>
                    </m:r>
                  </m:oMath>
                </a14:m>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r="-2469"/>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28</a:t>
            </a:fld>
            <a:endParaRPr lang="en-US"/>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𝑎</m:t>
                          </m:r>
                        </m:den>
                      </m:f>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𝑐</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𝑐</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𝑏</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𝑎</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7AB7ED54-BB52-4442-BA54-561549C21AF5}"/>
              </a:ext>
            </a:extLst>
          </p:cNvPr>
          <p:cNvSpPr txBox="1"/>
          <p:nvPr/>
        </p:nvSpPr>
        <p:spPr>
          <a:xfrm>
            <a:off x="10448504" y="3168149"/>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1E4E520D-CC57-45E7-A048-614809FFA16F}"/>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45" name="Gruppieren 44">
            <a:extLst>
              <a:ext uri="{FF2B5EF4-FFF2-40B4-BE49-F238E27FC236}">
                <a16:creationId xmlns:a16="http://schemas.microsoft.com/office/drawing/2014/main" id="{B6F79FD2-BB03-460E-A75F-82EE3443663D}"/>
              </a:ext>
            </a:extLst>
          </p:cNvPr>
          <p:cNvGrpSpPr/>
          <p:nvPr/>
        </p:nvGrpSpPr>
        <p:grpSpPr>
          <a:xfrm>
            <a:off x="478292" y="2294044"/>
            <a:ext cx="5545350" cy="3878156"/>
            <a:chOff x="229208" y="2562867"/>
            <a:chExt cx="5545350" cy="3878156"/>
          </a:xfrm>
        </p:grpSpPr>
        <p:sp>
          <p:nvSpPr>
            <p:cNvPr id="46" name="Rechtwinkliges Dreieck 45">
              <a:extLst>
                <a:ext uri="{FF2B5EF4-FFF2-40B4-BE49-F238E27FC236}">
                  <a16:creationId xmlns:a16="http://schemas.microsoft.com/office/drawing/2014/main" id="{05BB8723-6EB4-4D6E-A63E-0768E6BB8B47}"/>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7" name="Bogen 46">
              <a:extLst>
                <a:ext uri="{FF2B5EF4-FFF2-40B4-BE49-F238E27FC236}">
                  <a16:creationId xmlns:a16="http://schemas.microsoft.com/office/drawing/2014/main" id="{FC3CE4C5-C9C9-42A4-B5EE-2FF93FB01449}"/>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89172ECA-437B-4B59-9C73-9B0D0FDA6671}"/>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8" name="Textfeld 47">
                  <a:extLst>
                    <a:ext uri="{FF2B5EF4-FFF2-40B4-BE49-F238E27FC236}">
                      <a16:creationId xmlns:a16="http://schemas.microsoft.com/office/drawing/2014/main" id="{89172ECA-437B-4B59-9C73-9B0D0FDA6671}"/>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9F839360-334E-40DE-905F-7C577D3C456B}"/>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9" name="Textfeld 48">
                  <a:extLst>
                    <a:ext uri="{FF2B5EF4-FFF2-40B4-BE49-F238E27FC236}">
                      <a16:creationId xmlns:a16="http://schemas.microsoft.com/office/drawing/2014/main" id="{9F839360-334E-40DE-905F-7C577D3C456B}"/>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2D06180E-2728-4E6B-A087-91594306C861}"/>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50" name="Textfeld 49">
                  <a:extLst>
                    <a:ext uri="{FF2B5EF4-FFF2-40B4-BE49-F238E27FC236}">
                      <a16:creationId xmlns:a16="http://schemas.microsoft.com/office/drawing/2014/main" id="{2D06180E-2728-4E6B-A087-91594306C861}"/>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44F17A58-AD54-4BAC-A512-552107DB6ABC}"/>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51" name="Textfeld 50">
                  <a:extLst>
                    <a:ext uri="{FF2B5EF4-FFF2-40B4-BE49-F238E27FC236}">
                      <a16:creationId xmlns:a16="http://schemas.microsoft.com/office/drawing/2014/main" id="{44F17A58-AD54-4BAC-A512-552107DB6ABC}"/>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46667661-70CF-4F43-97A3-9ABB2447CAB1}"/>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2" name="Textfeld 51">
                  <a:extLst>
                    <a:ext uri="{FF2B5EF4-FFF2-40B4-BE49-F238E27FC236}">
                      <a16:creationId xmlns:a16="http://schemas.microsoft.com/office/drawing/2014/main" id="{46667661-70CF-4F43-97A3-9ABB2447CAB1}"/>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15680EB9-B221-4F66-9E24-D1C459C05255}"/>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3" name="Textfeld 52">
                  <a:extLst>
                    <a:ext uri="{FF2B5EF4-FFF2-40B4-BE49-F238E27FC236}">
                      <a16:creationId xmlns:a16="http://schemas.microsoft.com/office/drawing/2014/main" id="{15680EB9-B221-4F66-9E24-D1C459C05255}"/>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E79C796D-683B-4A55-8F6A-26824FD20EA3}"/>
                    </a:ext>
                  </a:extLst>
                </p:cNvPr>
                <p:cNvSpPr txBox="1"/>
                <p:nvPr/>
              </p:nvSpPr>
              <p:spPr>
                <a:xfrm>
                  <a:off x="4908577" y="5127177"/>
                  <a:ext cx="86598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54" name="Textfeld 53">
                  <a:extLst>
                    <a:ext uri="{FF2B5EF4-FFF2-40B4-BE49-F238E27FC236}">
                      <a16:creationId xmlns:a16="http://schemas.microsoft.com/office/drawing/2014/main" id="{E79C796D-683B-4A55-8F6A-26824FD20EA3}"/>
                    </a:ext>
                  </a:extLst>
                </p:cNvPr>
                <p:cNvSpPr txBox="1">
                  <a:spLocks noRot="1" noChangeAspect="1" noMove="1" noResize="1" noEditPoints="1" noAdjustHandles="1" noChangeArrowheads="1" noChangeShapeType="1" noTextEdit="1"/>
                </p:cNvSpPr>
                <p:nvPr/>
              </p:nvSpPr>
              <p:spPr>
                <a:xfrm>
                  <a:off x="4908577" y="5127177"/>
                  <a:ext cx="865981" cy="524960"/>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feld 54">
                  <a:extLst>
                    <a:ext uri="{FF2B5EF4-FFF2-40B4-BE49-F238E27FC236}">
                      <a16:creationId xmlns:a16="http://schemas.microsoft.com/office/drawing/2014/main" id="{B50319A3-ABE7-4EA6-8162-497E4F8FCC02}"/>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5" name="Textfeld 54">
                  <a:extLst>
                    <a:ext uri="{FF2B5EF4-FFF2-40B4-BE49-F238E27FC236}">
                      <a16:creationId xmlns:a16="http://schemas.microsoft.com/office/drawing/2014/main" id="{B50319A3-ABE7-4EA6-8162-497E4F8FCC02}"/>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feld 55">
                  <a:extLst>
                    <a:ext uri="{FF2B5EF4-FFF2-40B4-BE49-F238E27FC236}">
                      <a16:creationId xmlns:a16="http://schemas.microsoft.com/office/drawing/2014/main" id="{BA9D9361-E3BA-461D-8380-329A62DA44A9}"/>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6" name="Textfeld 55">
                  <a:extLst>
                    <a:ext uri="{FF2B5EF4-FFF2-40B4-BE49-F238E27FC236}">
                      <a16:creationId xmlns:a16="http://schemas.microsoft.com/office/drawing/2014/main" id="{BA9D9361-E3BA-461D-8380-329A62DA44A9}"/>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7"/>
                  <a:stretch>
                    <a:fillRect/>
                  </a:stretch>
                </a:blipFill>
              </p:spPr>
              <p:txBody>
                <a:bodyPr/>
                <a:lstStyle/>
                <a:p>
                  <a:r>
                    <a:rPr lang="de-DE">
                      <a:noFill/>
                    </a:rPr>
                    <a:t> </a:t>
                  </a:r>
                </a:p>
              </p:txBody>
            </p:sp>
          </mc:Fallback>
        </mc:AlternateContent>
        <p:sp>
          <p:nvSpPr>
            <p:cNvPr id="57" name="Bogen 56">
              <a:extLst>
                <a:ext uri="{FF2B5EF4-FFF2-40B4-BE49-F238E27FC236}">
                  <a16:creationId xmlns:a16="http://schemas.microsoft.com/office/drawing/2014/main" id="{93BD807A-491A-4C52-9C0B-211D3382452C}"/>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8" name="Bogen 57">
              <a:extLst>
                <a:ext uri="{FF2B5EF4-FFF2-40B4-BE49-F238E27FC236}">
                  <a16:creationId xmlns:a16="http://schemas.microsoft.com/office/drawing/2014/main" id="{7F4C9285-9716-4565-83E4-C4D1B22734E2}"/>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265339121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92D050"/>
                                      </p:to>
                                    </p:animClr>
                                    <p:set>
                                      <p:cBhvr>
                                        <p:cTn id="25" dur="250" fill="hold"/>
                                        <p:tgtEl>
                                          <p:spTgt spid="29"/>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250"/>
                                        <p:tgtEl>
                                          <p:spTgt spid="28"/>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30"/>
                                        </p:tgtEl>
                                        <p:attrNameLst>
                                          <p:attrName>stroke.color</p:attrName>
                                        </p:attrNameLst>
                                      </p:cBhvr>
                                      <p:to>
                                        <a:srgbClr val="C00000"/>
                                      </p:to>
                                    </p:animClr>
                                    <p:set>
                                      <p:cBhvr>
                                        <p:cTn id="37"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14</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ea typeface="Cambria Math" panose="02040503050406030204" pitchFamily="18" charset="0"/>
                  </a:rPr>
                  <a:t>Welche Formel dient </a:t>
                </a:r>
                <a:r>
                  <a:rPr lang="de-DE" b="1" dirty="0">
                    <a:ea typeface="Cambria Math" panose="02040503050406030204" pitchFamily="18" charset="0"/>
                  </a:rPr>
                  <a:t>nicht</a:t>
                </a:r>
                <a:r>
                  <a:rPr lang="de-DE" dirty="0">
                    <a:ea typeface="Cambria Math" panose="02040503050406030204" pitchFamily="18" charset="0"/>
                  </a:rPr>
                  <a:t> zur Berechnung von </a:t>
                </a:r>
                <a14:m>
                  <m:oMath xmlns:m="http://schemas.openxmlformats.org/officeDocument/2006/math">
                    <m:r>
                      <a:rPr lang="de-DE" b="0" i="1" smtClean="0">
                        <a:latin typeface="Cambria Math" panose="02040503050406030204" pitchFamily="18" charset="0"/>
                        <a:ea typeface="Cambria Math" panose="02040503050406030204" pitchFamily="18" charset="0"/>
                      </a:rPr>
                      <m:t>𝑐</m:t>
                    </m:r>
                  </m:oMath>
                </a14:m>
                <a:r>
                  <a:rPr lang="de-DE" dirty="0"/>
                  <a:t> ?</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29</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b="0" i="0" dirty="0">
                <a:latin typeface="+mj-lt"/>
              </a:rPr>
              <a:t>Satz des Pythagoras</a:t>
            </a:r>
            <a:endParaRPr lang="de-DE" dirty="0"/>
          </a:p>
        </p:txBody>
      </p:sp>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799" y="4847053"/>
                <a:ext cx="2052000" cy="1029911"/>
              </a:xfrm>
              <a:prstGeom prst="roundRect">
                <a:avLst/>
              </a:prstGeom>
              <a:blipFill>
                <a:blip r:embed="rId3"/>
                <a:stretch>
                  <a:fillRect/>
                </a:stretch>
              </a:blipFill>
              <a:ln w="28575">
                <a:extLst>
                  <a:ext uri="{C807C97D-BFC1-408E-A445-0C87EB9F89A2}">
                    <ask:lineSketchStyleProps xmlns:ask="http://schemas.microsoft.com/office/drawing/2018/sketchyshapes" sd="2996303169">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𝛽</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8919780" y="4847053"/>
                <a:ext cx="2052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8919780" y="3495982"/>
                <a:ext cx="2052000" cy="1029911"/>
              </a:xfrm>
              <a:prstGeom prst="roundRect">
                <a:avLst/>
              </a:prstGeom>
              <a:blipFill>
                <a:blip r:embed="rId5"/>
                <a:stretch>
                  <a:fillRect/>
                </a:stretch>
              </a:blipFill>
              <a:ln w="28575">
                <a:extLst>
                  <a:ext uri="{C807C97D-BFC1-408E-A445-0C87EB9F89A2}">
                    <ask:lineSketchStyleProps xmlns:ask="http://schemas.microsoft.com/office/drawing/2018/sketchyshapes" sd="3821079005">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3897D896-CCEB-42B4-9F51-D927B7913A1F}"/>
              </a:ext>
            </a:extLst>
          </p:cNvPr>
          <p:cNvSpPr txBox="1"/>
          <p:nvPr/>
        </p:nvSpPr>
        <p:spPr>
          <a:xfrm>
            <a:off x="7832272" y="45258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rId6" action="ppaction://hlinksldjump"/>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18AE05A9-C22C-42A6-B28E-35233C622C04}"/>
              </a:ext>
            </a:extLst>
          </p:cNvPr>
          <p:cNvGrpSpPr/>
          <p:nvPr/>
        </p:nvGrpSpPr>
        <p:grpSpPr>
          <a:xfrm>
            <a:off x="478292" y="2294044"/>
            <a:ext cx="5545350" cy="3878156"/>
            <a:chOff x="229208" y="2562867"/>
            <a:chExt cx="5545350" cy="3878156"/>
          </a:xfrm>
        </p:grpSpPr>
        <p:sp>
          <p:nvSpPr>
            <p:cNvPr id="45" name="Rechtwinkliges Dreieck 44">
              <a:extLst>
                <a:ext uri="{FF2B5EF4-FFF2-40B4-BE49-F238E27FC236}">
                  <a16:creationId xmlns:a16="http://schemas.microsoft.com/office/drawing/2014/main" id="{56C439BF-B0E5-4662-92BF-1A97712BC773}"/>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6" name="Bogen 45">
              <a:extLst>
                <a:ext uri="{FF2B5EF4-FFF2-40B4-BE49-F238E27FC236}">
                  <a16:creationId xmlns:a16="http://schemas.microsoft.com/office/drawing/2014/main" id="{0FB6B265-938D-4EA2-B55D-E16D1E90E53E}"/>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AE82244F-0CBE-4800-B120-559DCDF342A3}"/>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7" name="Textfeld 46">
                  <a:extLst>
                    <a:ext uri="{FF2B5EF4-FFF2-40B4-BE49-F238E27FC236}">
                      <a16:creationId xmlns:a16="http://schemas.microsoft.com/office/drawing/2014/main" id="{AE82244F-0CBE-4800-B120-559DCDF342A3}"/>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94EA2055-E552-4700-AE2F-DCA1D72A8D82}"/>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8" name="Textfeld 47">
                  <a:extLst>
                    <a:ext uri="{FF2B5EF4-FFF2-40B4-BE49-F238E27FC236}">
                      <a16:creationId xmlns:a16="http://schemas.microsoft.com/office/drawing/2014/main" id="{94EA2055-E552-4700-AE2F-DCA1D72A8D82}"/>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0F5F28A8-4B7B-403D-81F4-394CD985A7F8}"/>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9" name="Textfeld 48">
                  <a:extLst>
                    <a:ext uri="{FF2B5EF4-FFF2-40B4-BE49-F238E27FC236}">
                      <a16:creationId xmlns:a16="http://schemas.microsoft.com/office/drawing/2014/main" id="{0F5F28A8-4B7B-403D-81F4-394CD985A7F8}"/>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6601D324-3392-41AB-852F-1673C3B12017}"/>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50" name="Textfeld 49">
                  <a:extLst>
                    <a:ext uri="{FF2B5EF4-FFF2-40B4-BE49-F238E27FC236}">
                      <a16:creationId xmlns:a16="http://schemas.microsoft.com/office/drawing/2014/main" id="{6601D324-3392-41AB-852F-1673C3B12017}"/>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B711920-A7A5-4EF8-8D2F-B9020C65C338}"/>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1" name="Textfeld 50">
                  <a:extLst>
                    <a:ext uri="{FF2B5EF4-FFF2-40B4-BE49-F238E27FC236}">
                      <a16:creationId xmlns:a16="http://schemas.microsoft.com/office/drawing/2014/main" id="{5B711920-A7A5-4EF8-8D2F-B9020C65C338}"/>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7C635901-5793-4F1E-9DA2-50CB7B6DCAFD}"/>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2" name="Textfeld 51">
                  <a:extLst>
                    <a:ext uri="{FF2B5EF4-FFF2-40B4-BE49-F238E27FC236}">
                      <a16:creationId xmlns:a16="http://schemas.microsoft.com/office/drawing/2014/main" id="{7C635901-5793-4F1E-9DA2-50CB7B6DCAFD}"/>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FAFBDCA1-277C-426D-A853-BE9F495AD56B}"/>
                    </a:ext>
                  </a:extLst>
                </p:cNvPr>
                <p:cNvSpPr txBox="1"/>
                <p:nvPr/>
              </p:nvSpPr>
              <p:spPr>
                <a:xfrm>
                  <a:off x="4908577" y="5127177"/>
                  <a:ext cx="86598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53" name="Textfeld 52">
                  <a:extLst>
                    <a:ext uri="{FF2B5EF4-FFF2-40B4-BE49-F238E27FC236}">
                      <a16:creationId xmlns:a16="http://schemas.microsoft.com/office/drawing/2014/main" id="{FAFBDCA1-277C-426D-A853-BE9F495AD56B}"/>
                    </a:ext>
                  </a:extLst>
                </p:cNvPr>
                <p:cNvSpPr txBox="1">
                  <a:spLocks noRot="1" noChangeAspect="1" noMove="1" noResize="1" noEditPoints="1" noAdjustHandles="1" noChangeArrowheads="1" noChangeShapeType="1" noTextEdit="1"/>
                </p:cNvSpPr>
                <p:nvPr/>
              </p:nvSpPr>
              <p:spPr>
                <a:xfrm>
                  <a:off x="4908577" y="5127177"/>
                  <a:ext cx="865981" cy="524960"/>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96F499AA-A245-4BF7-8526-E59952ADFC38}"/>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4" name="Textfeld 53">
                  <a:extLst>
                    <a:ext uri="{FF2B5EF4-FFF2-40B4-BE49-F238E27FC236}">
                      <a16:creationId xmlns:a16="http://schemas.microsoft.com/office/drawing/2014/main" id="{96F499AA-A245-4BF7-8526-E59952ADFC38}"/>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feld 54">
                  <a:extLst>
                    <a:ext uri="{FF2B5EF4-FFF2-40B4-BE49-F238E27FC236}">
                      <a16:creationId xmlns:a16="http://schemas.microsoft.com/office/drawing/2014/main" id="{AD59059F-C43E-4173-836E-A32870DC0495}"/>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5" name="Textfeld 54">
                  <a:extLst>
                    <a:ext uri="{FF2B5EF4-FFF2-40B4-BE49-F238E27FC236}">
                      <a16:creationId xmlns:a16="http://schemas.microsoft.com/office/drawing/2014/main" id="{AD59059F-C43E-4173-836E-A32870DC0495}"/>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5"/>
                  <a:stretch>
                    <a:fillRect/>
                  </a:stretch>
                </a:blipFill>
              </p:spPr>
              <p:txBody>
                <a:bodyPr/>
                <a:lstStyle/>
                <a:p>
                  <a:r>
                    <a:rPr lang="de-DE">
                      <a:noFill/>
                    </a:rPr>
                    <a:t> </a:t>
                  </a:r>
                </a:p>
              </p:txBody>
            </p:sp>
          </mc:Fallback>
        </mc:AlternateContent>
        <p:sp>
          <p:nvSpPr>
            <p:cNvPr id="56" name="Bogen 55">
              <a:extLst>
                <a:ext uri="{FF2B5EF4-FFF2-40B4-BE49-F238E27FC236}">
                  <a16:creationId xmlns:a16="http://schemas.microsoft.com/office/drawing/2014/main" id="{A2AC2F07-C732-45E4-A999-ECF88125E9A2}"/>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7" name="Bogen 56">
              <a:extLst>
                <a:ext uri="{FF2B5EF4-FFF2-40B4-BE49-F238E27FC236}">
                  <a16:creationId xmlns:a16="http://schemas.microsoft.com/office/drawing/2014/main" id="{A12D505A-6237-4A61-958D-2AC3E2DA8FCF}"/>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327705179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250"/>
                                        <p:tgtEl>
                                          <p:spTgt spid="28"/>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a:t>
            </a:r>
          </a:p>
        </p:txBody>
      </p:sp>
      <mc:AlternateContent xmlns:mc="http://schemas.openxmlformats.org/markup-compatibility/2006" xmlns:a14="http://schemas.microsoft.com/office/drawing/2010/main">
        <mc:Choice Requires="a14">
          <p:sp>
            <p:nvSpPr>
              <p:cNvPr id="31" name="Inhaltsplatzhalter 30">
                <a:extLst>
                  <a:ext uri="{FF2B5EF4-FFF2-40B4-BE49-F238E27FC236}">
                    <a16:creationId xmlns:a16="http://schemas.microsoft.com/office/drawing/2014/main" id="{DC8B0B81-C5FB-4075-97F3-5EE69E3887C9}"/>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r>
                      <a:rPr lang="de-DE" b="0" i="1" smtClean="0">
                        <a:latin typeface="Cambria Math" panose="02040503050406030204" pitchFamily="18" charset="0"/>
                      </a:rPr>
                      <m:t>=</m:t>
                    </m:r>
                  </m:oMath>
                </a14:m>
                <a:r>
                  <a:rPr lang="de-DE" dirty="0"/>
                  <a:t> </a:t>
                </a:r>
              </a:p>
            </p:txBody>
          </p:sp>
        </mc:Choice>
        <mc:Fallback xmlns="">
          <p:sp>
            <p:nvSpPr>
              <p:cNvPr id="31" name="Inhaltsplatzhalter 30">
                <a:extLst>
                  <a:ext uri="{FF2B5EF4-FFF2-40B4-BE49-F238E27FC236}">
                    <a16:creationId xmlns:a16="http://schemas.microsoft.com/office/drawing/2014/main" id="{DC8B0B81-C5FB-4075-97F3-5EE69E3887C9}"/>
                  </a:ext>
                </a:extLst>
              </p:cNvPr>
              <p:cNvSpPr>
                <a:spLocks noGrp="1" noRot="1" noChangeAspect="1" noMove="1" noResize="1" noEditPoints="1" noAdjustHandles="1" noChangeArrowheads="1" noChangeShapeType="1" noTextEdit="1"/>
              </p:cNvSpPr>
              <p:nvPr>
                <p:ph sz="half" idx="2"/>
              </p:nvPr>
            </p:nvSpPr>
            <p:spPr>
              <a:blipFill>
                <a:blip r:embed="rId2"/>
                <a:stretch>
                  <a:fillRect l="-2469" t="-1464" r="-4568"/>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a:t>
            </a:fld>
            <a:endParaRPr lang="en-US" dirty="0"/>
          </a:p>
        </p:txBody>
      </p:sp>
      <p:sp>
        <p:nvSpPr>
          <p:cNvPr id="9" name="Rechtwinkliges Dreieck 8">
            <a:extLst>
              <a:ext uri="{FF2B5EF4-FFF2-40B4-BE49-F238E27FC236}">
                <a16:creationId xmlns:a16="http://schemas.microsoft.com/office/drawing/2014/main" id="{2AAB1C51-C30D-4686-8FEC-4499346FF5C5}"/>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Bogen 9">
            <a:extLst>
              <a:ext uri="{FF2B5EF4-FFF2-40B4-BE49-F238E27FC236}">
                <a16:creationId xmlns:a16="http://schemas.microsoft.com/office/drawing/2014/main" id="{0B41317E-F677-4076-82C3-F8F84109BE97}"/>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8A3DF7E9-ED4A-4D18-95E9-518A040FE543}"/>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11" name="Textfeld 10">
                <a:extLst>
                  <a:ext uri="{FF2B5EF4-FFF2-40B4-BE49-F238E27FC236}">
                    <a16:creationId xmlns:a16="http://schemas.microsoft.com/office/drawing/2014/main" id="{8A3DF7E9-ED4A-4D18-95E9-518A040FE543}"/>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A9BB4BE0-15E3-49DB-B8F5-5397C78B9639}"/>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12" name="Textfeld 11">
                <a:extLst>
                  <a:ext uri="{FF2B5EF4-FFF2-40B4-BE49-F238E27FC236}">
                    <a16:creationId xmlns:a16="http://schemas.microsoft.com/office/drawing/2014/main" id="{A9BB4BE0-15E3-49DB-B8F5-5397C78B9639}"/>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067D1948-1211-4D27-A46F-7780F90DB9BA}"/>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13" name="Textfeld 12">
                <a:extLst>
                  <a:ext uri="{FF2B5EF4-FFF2-40B4-BE49-F238E27FC236}">
                    <a16:creationId xmlns:a16="http://schemas.microsoft.com/office/drawing/2014/main" id="{067D1948-1211-4D27-A46F-7780F90DB9BA}"/>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D85A8623-E276-4DAB-A138-FADA7F8D2D67}"/>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14" name="Textfeld 13">
                <a:extLst>
                  <a:ext uri="{FF2B5EF4-FFF2-40B4-BE49-F238E27FC236}">
                    <a16:creationId xmlns:a16="http://schemas.microsoft.com/office/drawing/2014/main" id="{D85A8623-E276-4DAB-A138-FADA7F8D2D67}"/>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BEBE69BE-6E04-414D-85C4-9593AE612EC9}"/>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15" name="Textfeld 14">
                <a:extLst>
                  <a:ext uri="{FF2B5EF4-FFF2-40B4-BE49-F238E27FC236}">
                    <a16:creationId xmlns:a16="http://schemas.microsoft.com/office/drawing/2014/main" id="{BEBE69BE-6E04-414D-85C4-9593AE612EC9}"/>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594F2729-2496-41D8-A30B-0FAFAD041605}"/>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16" name="Textfeld 15">
                <a:extLst>
                  <a:ext uri="{FF2B5EF4-FFF2-40B4-BE49-F238E27FC236}">
                    <a16:creationId xmlns:a16="http://schemas.microsoft.com/office/drawing/2014/main" id="{594F2729-2496-41D8-A30B-0FAFAD041605}"/>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21EAFA6A-5B60-4091-9D49-D9D2A6FF7257}"/>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17" name="Textfeld 16">
                <a:extLst>
                  <a:ext uri="{FF2B5EF4-FFF2-40B4-BE49-F238E27FC236}">
                    <a16:creationId xmlns:a16="http://schemas.microsoft.com/office/drawing/2014/main" id="{21EAFA6A-5B60-4091-9D49-D9D2A6FF7257}"/>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0D180DB7-04E3-414E-9812-5AB162E6293A}"/>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18" name="Textfeld 17">
                <a:extLst>
                  <a:ext uri="{FF2B5EF4-FFF2-40B4-BE49-F238E27FC236}">
                    <a16:creationId xmlns:a16="http://schemas.microsoft.com/office/drawing/2014/main" id="{0D180DB7-04E3-414E-9812-5AB162E6293A}"/>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0"/>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8B1081DF-4666-46F9-B04A-B84F3D06F7DD}"/>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19" name="Textfeld 18">
                <a:extLst>
                  <a:ext uri="{FF2B5EF4-FFF2-40B4-BE49-F238E27FC236}">
                    <a16:creationId xmlns:a16="http://schemas.microsoft.com/office/drawing/2014/main" id="{8B1081DF-4666-46F9-B04A-B84F3D06F7DD}"/>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1"/>
                <a:stretch>
                  <a:fillRect b="-16393"/>
                </a:stretch>
              </a:blipFill>
            </p:spPr>
            <p:txBody>
              <a:bodyPr/>
              <a:lstStyle/>
              <a:p>
                <a:r>
                  <a:rPr lang="de-DE">
                    <a:noFill/>
                  </a:rPr>
                  <a:t> </a:t>
                </a:r>
              </a:p>
            </p:txBody>
          </p:sp>
        </mc:Fallback>
      </mc:AlternateContent>
      <p:sp>
        <p:nvSpPr>
          <p:cNvPr id="20" name="Bogen 19">
            <a:extLst>
              <a:ext uri="{FF2B5EF4-FFF2-40B4-BE49-F238E27FC236}">
                <a16:creationId xmlns:a16="http://schemas.microsoft.com/office/drawing/2014/main" id="{7F52D010-CD68-4DB2-80C6-6847EFCD3A32}"/>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1" name="Bogen 20">
            <a:extLst>
              <a:ext uri="{FF2B5EF4-FFF2-40B4-BE49-F238E27FC236}">
                <a16:creationId xmlns:a16="http://schemas.microsoft.com/office/drawing/2014/main" id="{4FF3C19F-7CCC-4D3B-B5BC-28FA319F73CF}"/>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e>
                      </m:func>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4"/>
                <a:ext cx="1260000" cy="1029911"/>
              </a:xfrm>
              <a:prstGeom prst="roundRect">
                <a:avLst/>
              </a:prstGeom>
              <a:blipFill>
                <a:blip r:embed="rId12"/>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e>
                      </m:func>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1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m:rPr>
                              <m:sty m:val="p"/>
                            </m:rPr>
                            <a:rPr lang="de-DE" i="1">
                              <a:latin typeface="Cambria Math" panose="02040503050406030204" pitchFamily="18" charset="0"/>
                            </a:rPr>
                            <m:t>sin</m:t>
                          </m:r>
                        </m:fName>
                        <m:e>
                          <m:r>
                            <a:rPr lang="de-DE" i="1">
                              <a:latin typeface="Cambria Math" panose="02040503050406030204" pitchFamily="18" charset="0"/>
                            </a:rPr>
                            <m:t>(</m:t>
                          </m:r>
                          <m:r>
                            <a:rPr lang="de-DE" i="1">
                              <a:latin typeface="Cambria Math" panose="02040503050406030204" pitchFamily="18" charset="0"/>
                            </a:rPr>
                            <m:t>𝛼</m:t>
                          </m:r>
                          <m:r>
                            <a:rPr lang="de-DE" i="1">
                              <a:latin typeface="Cambria Math" panose="02040503050406030204" pitchFamily="18" charset="0"/>
                            </a:rPr>
                            <m:t>)</m:t>
                          </m:r>
                        </m:e>
                      </m:func>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14"/>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tan</m:t>
                          </m:r>
                        </m:fName>
                        <m:e>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m:t>
                          </m:r>
                        </m:e>
                      </m:func>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15"/>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α</m:t>
                      </m:r>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1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1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32" name="Textfeld 31">
            <a:extLst>
              <a:ext uri="{FF2B5EF4-FFF2-40B4-BE49-F238E27FC236}">
                <a16:creationId xmlns:a16="http://schemas.microsoft.com/office/drawing/2014/main" id="{73EDA31B-8B68-4493-80B5-594A68309880}"/>
              </a:ext>
            </a:extLst>
          </p:cNvPr>
          <p:cNvSpPr txBox="1"/>
          <p:nvPr/>
        </p:nvSpPr>
        <p:spPr>
          <a:xfrm>
            <a:off x="7137944" y="4497449"/>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C2DDD501-3FD1-4121-81A8-3BB1091795FE}"/>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33" name="Pfeil: nach rechts 32">
            <a:hlinkClick r:id="" action="ppaction://hlinkshowjump?jump=previousslide"/>
            <a:extLst>
              <a:ext uri="{FF2B5EF4-FFF2-40B4-BE49-F238E27FC236}">
                <a16:creationId xmlns:a16="http://schemas.microsoft.com/office/drawing/2014/main" id="{521E8348-F240-4D34-B7CF-9E7EE6757CC8}"/>
              </a:ext>
            </a:extLst>
          </p:cNvPr>
          <p:cNvSpPr/>
          <p:nvPr/>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893037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5"/>
                                        </p:tgtEl>
                                        <p:attrNameLst>
                                          <p:attrName>stroke.color</p:attrName>
                                        </p:attrNameLst>
                                      </p:cBhvr>
                                      <p:to>
                                        <a:srgbClr val="C00000"/>
                                      </p:to>
                                    </p:animClr>
                                    <p:set>
                                      <p:cBhvr>
                                        <p:cTn id="7"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30"/>
                                        </p:tgtEl>
                                        <p:attrNameLst>
                                          <p:attrName>stroke.color</p:attrName>
                                        </p:attrNameLst>
                                      </p:cBhvr>
                                      <p:to>
                                        <a:srgbClr val="C00000"/>
                                      </p:to>
                                    </p:animClr>
                                    <p:set>
                                      <p:cBhvr>
                                        <p:cTn id="25"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92D050"/>
                                      </p:to>
                                    </p:animClr>
                                    <p:set>
                                      <p:cBhvr>
                                        <p:cTn id="31" dur="250" fill="hold"/>
                                        <p:tgtEl>
                                          <p:spTgt spid="26"/>
                                        </p:tgtEl>
                                        <p:attrNameLst>
                                          <p:attrName>stroke.on</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250"/>
                                        <p:tgtEl>
                                          <p:spTgt spid="32"/>
                                        </p:tgtEl>
                                      </p:cBhvr>
                                    </p:animEffect>
                                  </p:childTnLst>
                                </p:cTn>
                              </p:par>
                            </p:childTnLst>
                          </p:cTn>
                        </p:par>
                        <p:par>
                          <p:cTn id="35" fill="hold">
                            <p:stCondLst>
                              <p:cond delay="250"/>
                            </p:stCondLst>
                            <p:childTnLst>
                              <p:par>
                                <p:cTn id="36" presetID="1"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grpId="0" nodeType="clickEffect">
                                  <p:stCondLst>
                                    <p:cond delay="0"/>
                                  </p:stCondLst>
                                  <p:childTnLst>
                                    <p:animClr clrSpc="rgb" dir="cw">
                                      <p:cBhvr>
                                        <p:cTn id="42" dur="250" fill="hold"/>
                                        <p:tgtEl>
                                          <p:spTgt spid="22"/>
                                        </p:tgtEl>
                                        <p:attrNameLst>
                                          <p:attrName>stroke.color</p:attrName>
                                        </p:attrNameLst>
                                      </p:cBhvr>
                                      <p:to>
                                        <a:srgbClr val="C00000"/>
                                      </p:to>
                                    </p:animClr>
                                    <p:set>
                                      <p:cBhvr>
                                        <p:cTn id="43"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2" grpId="0" animBg="1"/>
      <p:bldP spid="32"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30</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0-1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…ist eine sehr gute Leistung! </a:t>
            </a:r>
            <a:br>
              <a:rPr lang="de-DE" dirty="0"/>
            </a:br>
            <a:r>
              <a:rPr lang="de-DE" dirty="0"/>
              <a:t>Deine grundlegenden Kenntnisse in der Trigonometrie sind gut. </a:t>
            </a:r>
            <a:br>
              <a:rPr lang="de-DE" dirty="0"/>
            </a:br>
            <a:r>
              <a:rPr lang="de-DE" dirty="0"/>
              <a:t>Jetzt wird es etwas anspruchsvoller. </a:t>
            </a:r>
            <a:br>
              <a:rPr lang="de-DE" dirty="0"/>
            </a:br>
            <a:br>
              <a:rPr lang="de-DE" dirty="0"/>
            </a:br>
            <a:r>
              <a:rPr lang="de-DE" dirty="0"/>
              <a:t>Übe fleißig weiter und achte besonders darauf, dass du die Aufgaben genau liest, damit du keine </a:t>
            </a:r>
            <a:r>
              <a:rPr lang="de-DE" dirty="0" err="1"/>
              <a:t>Schuselfehler</a:t>
            </a:r>
            <a:r>
              <a:rPr lang="de-DE" dirty="0"/>
              <a:t> machst.</a:t>
            </a:r>
          </a:p>
        </p:txBody>
      </p:sp>
      <p:sp>
        <p:nvSpPr>
          <p:cNvPr id="9" name="Pfeil: nach rechts 8">
            <a:hlinkClick r:id="" action="ppaction://hlinkshowjump?jump=nextslide"/>
            <a:extLst>
              <a:ext uri="{FF2B5EF4-FFF2-40B4-BE49-F238E27FC236}">
                <a16:creationId xmlns:a16="http://schemas.microsoft.com/office/drawing/2014/main" id="{2E83425D-996A-45C8-955B-33B9D9742EBE}"/>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2" action="ppaction://hlinksldjump"/>
            <a:extLst>
              <a:ext uri="{FF2B5EF4-FFF2-40B4-BE49-F238E27FC236}">
                <a16:creationId xmlns:a16="http://schemas.microsoft.com/office/drawing/2014/main" id="{AE797012-3867-4446-8D0E-59E8CAE384F4}"/>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5723076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4AB9058-52B1-4F66-9AF9-357EE53ED234}"/>
              </a:ext>
            </a:extLst>
          </p:cNvPr>
          <p:cNvSpPr>
            <a:spLocks noGrp="1"/>
          </p:cNvSpPr>
          <p:nvPr>
            <p:ph type="dt" sz="half" idx="10"/>
          </p:nvPr>
        </p:nvSpPr>
        <p:spPr/>
        <p:txBody>
          <a:bodyPr/>
          <a:lstStyle/>
          <a:p>
            <a:r>
              <a:rPr lang="de-DE"/>
              <a:t>Digitale Medien in der Schule</a:t>
            </a:r>
            <a:endParaRPr lang="en-US"/>
          </a:p>
        </p:txBody>
      </p:sp>
      <p:sp>
        <p:nvSpPr>
          <p:cNvPr id="3" name="Fußzeilenplatzhalter 2">
            <a:extLst>
              <a:ext uri="{FF2B5EF4-FFF2-40B4-BE49-F238E27FC236}">
                <a16:creationId xmlns:a16="http://schemas.microsoft.com/office/drawing/2014/main" id="{D11FAE1C-E1A9-4779-A0D9-73AAB8490D2D}"/>
              </a:ext>
            </a:extLst>
          </p:cNvPr>
          <p:cNvSpPr>
            <a:spLocks noGrp="1"/>
          </p:cNvSpPr>
          <p:nvPr>
            <p:ph type="ftr" sz="quarter" idx="11"/>
          </p:nvPr>
        </p:nvSpPr>
        <p:spPr/>
        <p:txBody>
          <a:bodyPr/>
          <a:lstStyle/>
          <a:p>
            <a:r>
              <a:rPr lang="en-US"/>
              <a:t>Heike Fischer</a:t>
            </a:r>
          </a:p>
        </p:txBody>
      </p:sp>
      <p:sp>
        <p:nvSpPr>
          <p:cNvPr id="4" name="Foliennummernplatzhalter 3">
            <a:extLst>
              <a:ext uri="{FF2B5EF4-FFF2-40B4-BE49-F238E27FC236}">
                <a16:creationId xmlns:a16="http://schemas.microsoft.com/office/drawing/2014/main" id="{CEACEA75-264A-4D5F-B2F7-72AE17F3FDE3}"/>
              </a:ext>
            </a:extLst>
          </p:cNvPr>
          <p:cNvSpPr>
            <a:spLocks noGrp="1"/>
          </p:cNvSpPr>
          <p:nvPr>
            <p:ph type="sldNum" sz="quarter" idx="12"/>
          </p:nvPr>
        </p:nvSpPr>
        <p:spPr/>
        <p:txBody>
          <a:bodyPr/>
          <a:lstStyle/>
          <a:p>
            <a:fld id="{51845F5A-061D-4825-9AE9-D7794091C6CF}" type="slidenum">
              <a:rPr lang="en-US" smtClean="0"/>
              <a:t>31</a:t>
            </a:fld>
            <a:endParaRPr lang="en-US"/>
          </a:p>
        </p:txBody>
      </p:sp>
      <p:sp>
        <p:nvSpPr>
          <p:cNvPr id="7" name="Titel 7">
            <a:extLst>
              <a:ext uri="{FF2B5EF4-FFF2-40B4-BE49-F238E27FC236}">
                <a16:creationId xmlns:a16="http://schemas.microsoft.com/office/drawing/2014/main" id="{A4D44DA5-2269-415C-95E7-F1689A232D91}"/>
              </a:ext>
            </a:extLst>
          </p:cNvPr>
          <p:cNvSpPr txBox="1">
            <a:spLocks/>
          </p:cNvSpPr>
          <p:nvPr/>
        </p:nvSpPr>
        <p:spPr>
          <a:xfrm>
            <a:off x="1524000" y="887599"/>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en-US" i="1" dirty="0" err="1">
                <a:latin typeface="+mn-lt"/>
              </a:rPr>
              <a:t>Mit</a:t>
            </a:r>
            <a:r>
              <a:rPr lang="en-US" i="1" dirty="0">
                <a:latin typeface="+mn-lt"/>
              </a:rPr>
              <a:t> den </a:t>
            </a:r>
            <a:r>
              <a:rPr lang="en-US" i="1" dirty="0" err="1">
                <a:latin typeface="+mn-lt"/>
              </a:rPr>
              <a:t>folgenden</a:t>
            </a:r>
            <a:r>
              <a:rPr lang="en-US" i="1" dirty="0">
                <a:latin typeface="+mn-lt"/>
              </a:rPr>
              <a:t> </a:t>
            </a:r>
            <a:r>
              <a:rPr lang="en-US" i="1" dirty="0" err="1">
                <a:latin typeface="+mn-lt"/>
              </a:rPr>
              <a:t>Aufgaben</a:t>
            </a:r>
            <a:r>
              <a:rPr lang="en-US" i="1" dirty="0">
                <a:latin typeface="+mn-lt"/>
              </a:rPr>
              <a:t> </a:t>
            </a:r>
            <a:r>
              <a:rPr lang="en-US" i="1" dirty="0" err="1">
                <a:latin typeface="+mn-lt"/>
              </a:rPr>
              <a:t>übst</a:t>
            </a:r>
            <a:r>
              <a:rPr lang="en-US" i="1" dirty="0">
                <a:latin typeface="+mn-lt"/>
              </a:rPr>
              <a:t> du den </a:t>
            </a:r>
            <a:r>
              <a:rPr lang="en-US" i="1" dirty="0" err="1">
                <a:latin typeface="+mn-lt"/>
              </a:rPr>
              <a:t>Umgang</a:t>
            </a:r>
            <a:r>
              <a:rPr lang="en-US" i="1" dirty="0">
                <a:latin typeface="+mn-lt"/>
              </a:rPr>
              <a:t> </a:t>
            </a:r>
            <a:r>
              <a:rPr lang="en-US" i="1" dirty="0" err="1">
                <a:latin typeface="+mn-lt"/>
              </a:rPr>
              <a:t>mit</a:t>
            </a:r>
            <a:r>
              <a:rPr lang="en-US" i="1" dirty="0">
                <a:latin typeface="+mn-lt"/>
              </a:rPr>
              <a:t> </a:t>
            </a:r>
            <a:r>
              <a:rPr lang="en-US" i="1" dirty="0" err="1">
                <a:latin typeface="+mn-lt"/>
              </a:rPr>
              <a:t>trigonometrischen</a:t>
            </a:r>
            <a:r>
              <a:rPr lang="en-US" i="1" dirty="0">
                <a:latin typeface="+mn-lt"/>
              </a:rPr>
              <a:t> </a:t>
            </a:r>
            <a:r>
              <a:rPr lang="en-US" i="1" dirty="0" err="1">
                <a:latin typeface="+mn-lt"/>
              </a:rPr>
              <a:t>Formeln</a:t>
            </a:r>
            <a:r>
              <a:rPr lang="en-US" i="1" dirty="0">
                <a:latin typeface="+mn-lt"/>
              </a:rPr>
              <a:t> um in </a:t>
            </a:r>
            <a:r>
              <a:rPr lang="en-US" i="1" dirty="0" err="1">
                <a:latin typeface="+mn-lt"/>
              </a:rPr>
              <a:t>ihrer</a:t>
            </a:r>
            <a:r>
              <a:rPr lang="en-US" i="1" dirty="0">
                <a:latin typeface="+mn-lt"/>
              </a:rPr>
              <a:t> </a:t>
            </a:r>
            <a:r>
              <a:rPr lang="en-US" i="1" dirty="0" err="1">
                <a:latin typeface="+mn-lt"/>
              </a:rPr>
              <a:t>Anwendung</a:t>
            </a:r>
            <a:r>
              <a:rPr lang="en-US" i="1" dirty="0">
                <a:latin typeface="+mn-lt"/>
              </a:rPr>
              <a:t> </a:t>
            </a:r>
            <a:r>
              <a:rPr lang="en-US" i="1" dirty="0" err="1">
                <a:latin typeface="+mn-lt"/>
              </a:rPr>
              <a:t>sicherer</a:t>
            </a:r>
            <a:r>
              <a:rPr lang="en-US" i="1" dirty="0">
                <a:latin typeface="+mn-lt"/>
              </a:rPr>
              <a:t> </a:t>
            </a:r>
            <a:r>
              <a:rPr lang="en-US" i="1" dirty="0" err="1">
                <a:latin typeface="+mn-lt"/>
              </a:rPr>
              <a:t>zu</a:t>
            </a:r>
            <a:r>
              <a:rPr lang="en-US" i="1" dirty="0">
                <a:latin typeface="+mn-lt"/>
              </a:rPr>
              <a:t> </a:t>
            </a:r>
            <a:r>
              <a:rPr lang="en-US" i="1" dirty="0" err="1">
                <a:latin typeface="+mn-lt"/>
              </a:rPr>
              <a:t>werden</a:t>
            </a:r>
            <a:r>
              <a:rPr lang="en-US" i="1" dirty="0">
                <a:latin typeface="+mn-lt"/>
              </a:rPr>
              <a:t>.</a:t>
            </a:r>
            <a:endParaRPr lang="de-DE" dirty="0"/>
          </a:p>
        </p:txBody>
      </p:sp>
      <p:sp>
        <p:nvSpPr>
          <p:cNvPr id="8" name="Untertitel 8">
            <a:extLst>
              <a:ext uri="{FF2B5EF4-FFF2-40B4-BE49-F238E27FC236}">
                <a16:creationId xmlns:a16="http://schemas.microsoft.com/office/drawing/2014/main" id="{B2494121-3CB4-45E8-88AA-B0A9BF871FB9}"/>
              </a:ext>
            </a:extLst>
          </p:cNvPr>
          <p:cNvSpPr txBox="1">
            <a:spLocks/>
          </p:cNvSpPr>
          <p:nvPr/>
        </p:nvSpPr>
        <p:spPr>
          <a:xfrm>
            <a:off x="1524000" y="3984699"/>
            <a:ext cx="9144000" cy="1655762"/>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Löse die Aufgabe zuerst im Heft und klicke dann deine Lösung in der Präsentation an um zu sehen, ob sie richtig ist. </a:t>
            </a:r>
            <a:br>
              <a:rPr lang="de-DE" dirty="0"/>
            </a:br>
            <a:r>
              <a:rPr lang="de-DE" dirty="0"/>
              <a:t>Notiere dir hinter deiner Lösung, ob sie richtig oder falsch war und ergänze die richtige Lösung dahinter, nachdem du sie nachvollzogen hast. </a:t>
            </a:r>
          </a:p>
        </p:txBody>
      </p:sp>
      <p:pic>
        <p:nvPicPr>
          <p:cNvPr id="9" name="Grafik 8" descr="Unterschrift">
            <a:extLst>
              <a:ext uri="{FF2B5EF4-FFF2-40B4-BE49-F238E27FC236}">
                <a16:creationId xmlns:a16="http://schemas.microsoft.com/office/drawing/2014/main" id="{0FD2CEA0-5A03-4F9A-B29D-16B770CA5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8600" y="2950192"/>
            <a:ext cx="914400" cy="914400"/>
          </a:xfrm>
          <a:prstGeom prst="rect">
            <a:avLst/>
          </a:prstGeom>
        </p:spPr>
      </p:pic>
      <p:sp>
        <p:nvSpPr>
          <p:cNvPr id="10" name="Rechteck: abgerundete Ecken 9">
            <a:extLst>
              <a:ext uri="{FF2B5EF4-FFF2-40B4-BE49-F238E27FC236}">
                <a16:creationId xmlns:a16="http://schemas.microsoft.com/office/drawing/2014/main" id="{2C82F620-873D-4F1C-9626-758FBB7FFAB9}"/>
              </a:ext>
            </a:extLst>
          </p:cNvPr>
          <p:cNvSpPr/>
          <p:nvPr/>
        </p:nvSpPr>
        <p:spPr>
          <a:xfrm>
            <a:off x="5323989" y="3079514"/>
            <a:ext cx="1547416" cy="698971"/>
          </a:xfrm>
          <a:custGeom>
            <a:avLst/>
            <a:gdLst>
              <a:gd name="connsiteX0" fmla="*/ 0 w 1547416"/>
              <a:gd name="connsiteY0" fmla="*/ 116497 h 698971"/>
              <a:gd name="connsiteX1" fmla="*/ 116497 w 1547416"/>
              <a:gd name="connsiteY1" fmla="*/ 0 h 698971"/>
              <a:gd name="connsiteX2" fmla="*/ 786852 w 1547416"/>
              <a:gd name="connsiteY2" fmla="*/ 0 h 698971"/>
              <a:gd name="connsiteX3" fmla="*/ 1430919 w 1547416"/>
              <a:gd name="connsiteY3" fmla="*/ 0 h 698971"/>
              <a:gd name="connsiteX4" fmla="*/ 1547416 w 1547416"/>
              <a:gd name="connsiteY4" fmla="*/ 116497 h 698971"/>
              <a:gd name="connsiteX5" fmla="*/ 1547416 w 1547416"/>
              <a:gd name="connsiteY5" fmla="*/ 582474 h 698971"/>
              <a:gd name="connsiteX6" fmla="*/ 1430919 w 1547416"/>
              <a:gd name="connsiteY6" fmla="*/ 698971 h 698971"/>
              <a:gd name="connsiteX7" fmla="*/ 747420 w 1547416"/>
              <a:gd name="connsiteY7" fmla="*/ 698971 h 698971"/>
              <a:gd name="connsiteX8" fmla="*/ 116497 w 1547416"/>
              <a:gd name="connsiteY8" fmla="*/ 698971 h 698971"/>
              <a:gd name="connsiteX9" fmla="*/ 0 w 1547416"/>
              <a:gd name="connsiteY9" fmla="*/ 582474 h 698971"/>
              <a:gd name="connsiteX10" fmla="*/ 0 w 1547416"/>
              <a:gd name="connsiteY10" fmla="*/ 116497 h 6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416" h="698971" fill="none" extrusionOk="0">
                <a:moveTo>
                  <a:pt x="0" y="116497"/>
                </a:moveTo>
                <a:cubicBezTo>
                  <a:pt x="5785" y="38423"/>
                  <a:pt x="50219" y="1883"/>
                  <a:pt x="116497" y="0"/>
                </a:cubicBezTo>
                <a:cubicBezTo>
                  <a:pt x="433708" y="21763"/>
                  <a:pt x="475900" y="-29113"/>
                  <a:pt x="786852" y="0"/>
                </a:cubicBezTo>
                <a:cubicBezTo>
                  <a:pt x="1097805" y="29113"/>
                  <a:pt x="1156955" y="-9303"/>
                  <a:pt x="1430919" y="0"/>
                </a:cubicBezTo>
                <a:cubicBezTo>
                  <a:pt x="1497545" y="-3252"/>
                  <a:pt x="1548782" y="53467"/>
                  <a:pt x="1547416" y="116497"/>
                </a:cubicBezTo>
                <a:cubicBezTo>
                  <a:pt x="1558208" y="223090"/>
                  <a:pt x="1547270" y="456390"/>
                  <a:pt x="1547416" y="582474"/>
                </a:cubicBezTo>
                <a:cubicBezTo>
                  <a:pt x="1535321" y="653356"/>
                  <a:pt x="1502417" y="697471"/>
                  <a:pt x="1430919" y="698971"/>
                </a:cubicBezTo>
                <a:cubicBezTo>
                  <a:pt x="1254449" y="685120"/>
                  <a:pt x="952416" y="685689"/>
                  <a:pt x="747420" y="698971"/>
                </a:cubicBezTo>
                <a:cubicBezTo>
                  <a:pt x="542424" y="712253"/>
                  <a:pt x="376703" y="726264"/>
                  <a:pt x="116497" y="698971"/>
                </a:cubicBezTo>
                <a:cubicBezTo>
                  <a:pt x="58307" y="708892"/>
                  <a:pt x="1797" y="645623"/>
                  <a:pt x="0" y="582474"/>
                </a:cubicBezTo>
                <a:cubicBezTo>
                  <a:pt x="-4919" y="451809"/>
                  <a:pt x="1111" y="221119"/>
                  <a:pt x="0" y="116497"/>
                </a:cubicBezTo>
                <a:close/>
              </a:path>
              <a:path w="1547416" h="698971" stroke="0" extrusionOk="0">
                <a:moveTo>
                  <a:pt x="0" y="116497"/>
                </a:moveTo>
                <a:cubicBezTo>
                  <a:pt x="14755" y="57365"/>
                  <a:pt x="49112" y="-13992"/>
                  <a:pt x="116497" y="0"/>
                </a:cubicBezTo>
                <a:cubicBezTo>
                  <a:pt x="261279" y="-13076"/>
                  <a:pt x="513323" y="-10889"/>
                  <a:pt x="786852" y="0"/>
                </a:cubicBezTo>
                <a:cubicBezTo>
                  <a:pt x="1060382" y="10889"/>
                  <a:pt x="1179981" y="-3721"/>
                  <a:pt x="1430919" y="0"/>
                </a:cubicBezTo>
                <a:cubicBezTo>
                  <a:pt x="1497824" y="10658"/>
                  <a:pt x="1546350" y="37419"/>
                  <a:pt x="1547416" y="116497"/>
                </a:cubicBezTo>
                <a:cubicBezTo>
                  <a:pt x="1563923" y="285450"/>
                  <a:pt x="1568056" y="443331"/>
                  <a:pt x="1547416" y="582474"/>
                </a:cubicBezTo>
                <a:cubicBezTo>
                  <a:pt x="1536766" y="652465"/>
                  <a:pt x="1505025" y="699604"/>
                  <a:pt x="1430919" y="698971"/>
                </a:cubicBezTo>
                <a:cubicBezTo>
                  <a:pt x="1236679" y="670956"/>
                  <a:pt x="946038" y="675003"/>
                  <a:pt x="786852" y="698971"/>
                </a:cubicBezTo>
                <a:cubicBezTo>
                  <a:pt x="627666" y="722939"/>
                  <a:pt x="354006" y="719839"/>
                  <a:pt x="116497" y="698971"/>
                </a:cubicBezTo>
                <a:cubicBezTo>
                  <a:pt x="50993" y="703514"/>
                  <a:pt x="1473" y="648369"/>
                  <a:pt x="0" y="582474"/>
                </a:cubicBezTo>
                <a:cubicBezTo>
                  <a:pt x="-11863" y="386775"/>
                  <a:pt x="-6965" y="279445"/>
                  <a:pt x="0" y="116497"/>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Antwort</a:t>
            </a:r>
          </a:p>
        </p:txBody>
      </p:sp>
      <p:sp>
        <p:nvSpPr>
          <p:cNvPr id="11" name="Textfeld 10">
            <a:extLst>
              <a:ext uri="{FF2B5EF4-FFF2-40B4-BE49-F238E27FC236}">
                <a16:creationId xmlns:a16="http://schemas.microsoft.com/office/drawing/2014/main" id="{9BD87C15-4558-43A1-99D2-AB9030E339A9}"/>
              </a:ext>
            </a:extLst>
          </p:cNvPr>
          <p:cNvSpPr txBox="1"/>
          <p:nvPr/>
        </p:nvSpPr>
        <p:spPr>
          <a:xfrm>
            <a:off x="7052097" y="3041909"/>
            <a:ext cx="745351" cy="830997"/>
          </a:xfrm>
          <a:prstGeom prst="rect">
            <a:avLst/>
          </a:prstGeom>
          <a:noFill/>
        </p:spPr>
        <p:txBody>
          <a:bodyPr wrap="square" rtlCol="0">
            <a:spAutoFit/>
          </a:bodyPr>
          <a:lstStyle/>
          <a:p>
            <a:r>
              <a:rPr lang="de-DE" sz="4800" dirty="0">
                <a:solidFill>
                  <a:schemeClr val="accent6">
                    <a:lumMod val="75000"/>
                  </a:schemeClr>
                </a:solidFill>
                <a:sym typeface="Wingdings" panose="05000000000000000000" pitchFamily="2" charset="2"/>
              </a:rPr>
              <a:t></a:t>
            </a:r>
            <a:endParaRPr lang="de-DE" sz="4800" dirty="0">
              <a:solidFill>
                <a:schemeClr val="accent6">
                  <a:lumMod val="75000"/>
                </a:schemeClr>
              </a:solidFill>
            </a:endParaRPr>
          </a:p>
        </p:txBody>
      </p:sp>
      <p:sp>
        <p:nvSpPr>
          <p:cNvPr id="12" name="Textfeld 11">
            <a:extLst>
              <a:ext uri="{FF2B5EF4-FFF2-40B4-BE49-F238E27FC236}">
                <a16:creationId xmlns:a16="http://schemas.microsoft.com/office/drawing/2014/main" id="{0B0C124E-CBCD-4B90-A8F8-367FF7844742}"/>
              </a:ext>
            </a:extLst>
          </p:cNvPr>
          <p:cNvSpPr txBox="1"/>
          <p:nvPr/>
        </p:nvSpPr>
        <p:spPr>
          <a:xfrm>
            <a:off x="7594861" y="3195650"/>
            <a:ext cx="745351" cy="830997"/>
          </a:xfrm>
          <a:prstGeom prst="rect">
            <a:avLst/>
          </a:prstGeom>
          <a:noFill/>
        </p:spPr>
        <p:txBody>
          <a:bodyPr wrap="square" rtlCol="0">
            <a:spAutoFit/>
          </a:bodyPr>
          <a:lstStyle/>
          <a:p>
            <a:pPr algn="ctr"/>
            <a:r>
              <a:rPr lang="de-DE" sz="4800" dirty="0">
                <a:solidFill>
                  <a:srgbClr val="C00000"/>
                </a:solidFill>
                <a:latin typeface="Javanese Text" panose="02000000000000000000" pitchFamily="2" charset="0"/>
                <a:sym typeface="Wingdings" panose="05000000000000000000" pitchFamily="2" charset="2"/>
              </a:rPr>
              <a:t>f</a:t>
            </a:r>
            <a:endParaRPr lang="de-DE" sz="4800" dirty="0">
              <a:solidFill>
                <a:srgbClr val="C00000"/>
              </a:solidFill>
              <a:latin typeface="Javanese Text" panose="02000000000000000000" pitchFamily="2" charset="0"/>
            </a:endParaRPr>
          </a:p>
        </p:txBody>
      </p:sp>
      <p:grpSp>
        <p:nvGrpSpPr>
          <p:cNvPr id="13" name="Gruppieren 12">
            <a:extLst>
              <a:ext uri="{FF2B5EF4-FFF2-40B4-BE49-F238E27FC236}">
                <a16:creationId xmlns:a16="http://schemas.microsoft.com/office/drawing/2014/main" id="{BB320D40-6F27-45ED-BEFE-A5E94760F657}"/>
              </a:ext>
            </a:extLst>
          </p:cNvPr>
          <p:cNvGrpSpPr/>
          <p:nvPr/>
        </p:nvGrpSpPr>
        <p:grpSpPr>
          <a:xfrm>
            <a:off x="11485433" y="683881"/>
            <a:ext cx="1620000" cy="5228300"/>
            <a:chOff x="11485433" y="683881"/>
            <a:chExt cx="1620000" cy="5228300"/>
          </a:xfrm>
        </p:grpSpPr>
        <p:sp>
          <p:nvSpPr>
            <p:cNvPr id="14" name="Ellipse 13">
              <a:extLst>
                <a:ext uri="{FF2B5EF4-FFF2-40B4-BE49-F238E27FC236}">
                  <a16:creationId xmlns:a16="http://schemas.microsoft.com/office/drawing/2014/main" id="{CAA61F0D-645E-41EE-8154-9F97B75512A3}"/>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5" name="Ellipse 14">
              <a:extLst>
                <a:ext uri="{FF2B5EF4-FFF2-40B4-BE49-F238E27FC236}">
                  <a16:creationId xmlns:a16="http://schemas.microsoft.com/office/drawing/2014/main" id="{450FC710-6EA7-4E16-9A13-1DDD89F2307B}"/>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6" name="Ellipse 15">
              <a:extLst>
                <a:ext uri="{FF2B5EF4-FFF2-40B4-BE49-F238E27FC236}">
                  <a16:creationId xmlns:a16="http://schemas.microsoft.com/office/drawing/2014/main" id="{715739CA-C97E-4194-BFD2-627B3DB4B6E5}"/>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A5211837-EA96-41CD-9E3C-73D36BE859EE}"/>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8" name="Textfeld 17">
              <a:extLst>
                <a:ext uri="{FF2B5EF4-FFF2-40B4-BE49-F238E27FC236}">
                  <a16:creationId xmlns:a16="http://schemas.microsoft.com/office/drawing/2014/main" id="{67ACDB2B-3CE1-4DA2-A2AB-73456F5350B7}"/>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9" name="Textfeld 18">
              <a:extLst>
                <a:ext uri="{FF2B5EF4-FFF2-40B4-BE49-F238E27FC236}">
                  <a16:creationId xmlns:a16="http://schemas.microsoft.com/office/drawing/2014/main" id="{17B20AC4-B906-453B-9AFA-EBD45D430A57}"/>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20" name="Pfeil: nach rechts 19">
            <a:hlinkClick r:id="" action="ppaction://hlinkshowjump?jump=nextslide"/>
            <a:extLst>
              <a:ext uri="{FF2B5EF4-FFF2-40B4-BE49-F238E27FC236}">
                <a16:creationId xmlns:a16="http://schemas.microsoft.com/office/drawing/2014/main" id="{AAD447F6-1EB6-40BA-9DCC-2322025117B0}"/>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6924292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Gegeben seien </a:t>
                </a:r>
                <a14:m>
                  <m:oMath xmlns:m="http://schemas.openxmlformats.org/officeDocument/2006/math">
                    <m:r>
                      <a:rPr lang="de-DE" b="0" i="1" smtClean="0">
                        <a:latin typeface="Cambria Math" panose="02040503050406030204" pitchFamily="18" charset="0"/>
                      </a:rPr>
                      <m:t>𝑎</m:t>
                    </m:r>
                    <m:r>
                      <a:rPr lang="de-DE" b="0" i="1" smtClean="0">
                        <a:latin typeface="Cambria Math" panose="02040503050406030204" pitchFamily="18" charset="0"/>
                      </a:rPr>
                      <m:t>=2,5</m:t>
                    </m:r>
                    <m:r>
                      <a:rPr lang="de-DE" b="0" i="1" smtClean="0">
                        <a:latin typeface="Cambria Math" panose="02040503050406030204" pitchFamily="18" charset="0"/>
                      </a:rPr>
                      <m:t>𝑐𝑚</m:t>
                    </m:r>
                  </m:oMath>
                </a14:m>
                <a:r>
                  <a:rPr lang="de-DE" dirty="0"/>
                  <a:t> und </a:t>
                </a:r>
                <a14:m>
                  <m:oMath xmlns:m="http://schemas.openxmlformats.org/officeDocument/2006/math">
                    <m:r>
                      <m:rPr>
                        <m:sty m:val="p"/>
                      </m:rPr>
                      <a:rPr lang="de-DE" b="0" i="0" smtClean="0">
                        <a:latin typeface="Cambria Math" panose="02040503050406030204" pitchFamily="18" charset="0"/>
                      </a:rPr>
                      <m:t>b</m:t>
                    </m:r>
                    <m:r>
                      <a:rPr lang="de-DE" b="0" i="1" smtClean="0">
                        <a:latin typeface="Cambria Math" panose="02040503050406030204" pitchFamily="18" charset="0"/>
                      </a:rPr>
                      <m:t>=4,27</m:t>
                    </m:r>
                    <m:r>
                      <a:rPr lang="de-DE" b="0" i="1" smtClean="0">
                        <a:latin typeface="Cambria Math" panose="02040503050406030204" pitchFamily="18" charset="0"/>
                      </a:rPr>
                      <m:t>𝑐𝑚</m:t>
                    </m:r>
                  </m:oMath>
                </a14:m>
                <a:r>
                  <a:rPr lang="de-DE" dirty="0"/>
                  <a:t>. </a:t>
                </a:r>
                <a:br>
                  <a:rPr lang="de-DE" dirty="0"/>
                </a:br>
                <a:r>
                  <a:rPr lang="de-DE" dirty="0"/>
                  <a:t>Berechne </a:t>
                </a:r>
                <a14:m>
                  <m:oMath xmlns:m="http://schemas.openxmlformats.org/officeDocument/2006/math">
                    <m:r>
                      <a:rPr lang="de-DE" i="1" smtClean="0">
                        <a:latin typeface="Cambria Math" panose="02040503050406030204" pitchFamily="18" charset="0"/>
                        <a:ea typeface="Cambria Math" panose="02040503050406030204" pitchFamily="18" charset="0"/>
                      </a:rPr>
                      <m:t>𝛼</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32</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30,35°</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35,84°</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0,59°</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59,65°</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876716" y="31749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78292" y="2294044"/>
            <a:ext cx="4705755" cy="3878156"/>
            <a:chOff x="229208" y="2562867"/>
            <a:chExt cx="4705755" cy="3878156"/>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4A419005-7B66-411B-BAAA-DDB1C1B78BD7}"/>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7" name="Textfeld 46">
                  <a:extLst>
                    <a:ext uri="{FF2B5EF4-FFF2-40B4-BE49-F238E27FC236}">
                      <a16:creationId xmlns:a16="http://schemas.microsoft.com/office/drawing/2014/main" id="{4A419005-7B66-411B-BAAA-DDB1C1B78BD7}"/>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E0872830-618C-4845-84C8-1169648E5273}"/>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0" name="Textfeld 49">
                  <a:extLst>
                    <a:ext uri="{FF2B5EF4-FFF2-40B4-BE49-F238E27FC236}">
                      <a16:creationId xmlns:a16="http://schemas.microsoft.com/office/drawing/2014/main" id="{E0872830-618C-4845-84C8-1169648E5273}"/>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C35C599-953C-403B-9043-48C6447B743C}"/>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3" name="Textfeld 52">
                  <a:extLst>
                    <a:ext uri="{FF2B5EF4-FFF2-40B4-BE49-F238E27FC236}">
                      <a16:creationId xmlns:a16="http://schemas.microsoft.com/office/drawing/2014/main" id="{7C35C599-953C-403B-9043-48C6447B743C}"/>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D93E75FE-91B0-4AC5-B550-BE9B29220A40}"/>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4" name="Textfeld 53">
                  <a:extLst>
                    <a:ext uri="{FF2B5EF4-FFF2-40B4-BE49-F238E27FC236}">
                      <a16:creationId xmlns:a16="http://schemas.microsoft.com/office/drawing/2014/main" id="{D93E75FE-91B0-4AC5-B550-BE9B29220A40}"/>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1"/>
                  <a:stretch>
                    <a:fillRect/>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E9FFF0F2-BC16-4411-B602-E68E63750D77}"/>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525CBD9F-79F1-4C86-8903-91F287BEA999}"/>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425156679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250"/>
                                        <p:tgtEl>
                                          <p:spTgt spid="25"/>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2</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Gegeben seien </a:t>
                </a:r>
                <a14:m>
                  <m:oMath xmlns:m="http://schemas.openxmlformats.org/officeDocument/2006/math">
                    <m:r>
                      <a:rPr lang="de-DE" b="0" i="1" smtClean="0">
                        <a:latin typeface="Cambria Math" panose="02040503050406030204" pitchFamily="18" charset="0"/>
                      </a:rPr>
                      <m:t>𝑎</m:t>
                    </m:r>
                    <m:r>
                      <a:rPr lang="de-DE" b="0" i="1" smtClean="0">
                        <a:latin typeface="Cambria Math" panose="02040503050406030204" pitchFamily="18" charset="0"/>
                      </a:rPr>
                      <m:t>=5,5</m:t>
                    </m:r>
                    <m:r>
                      <a:rPr lang="de-DE" b="0" i="1" smtClean="0">
                        <a:latin typeface="Cambria Math" panose="02040503050406030204" pitchFamily="18" charset="0"/>
                      </a:rPr>
                      <m:t>𝑐𝑚</m:t>
                    </m:r>
                  </m:oMath>
                </a14:m>
                <a:r>
                  <a:rPr lang="de-DE" dirty="0"/>
                  <a:t> und </a:t>
                </a:r>
                <a14:m>
                  <m:oMath xmlns:m="http://schemas.openxmlformats.org/officeDocument/2006/math">
                    <m:r>
                      <a:rPr lang="de-DE" b="0" i="1" smtClean="0">
                        <a:latin typeface="Cambria Math" panose="02040503050406030204" pitchFamily="18" charset="0"/>
                      </a:rPr>
                      <m:t>𝑐</m:t>
                    </m:r>
                    <m:r>
                      <a:rPr lang="de-DE" b="0" i="1" smtClean="0">
                        <a:latin typeface="Cambria Math" panose="02040503050406030204" pitchFamily="18" charset="0"/>
                      </a:rPr>
                      <m:t>=9,4</m:t>
                    </m:r>
                    <m:r>
                      <a:rPr lang="de-DE" b="0" i="1" smtClean="0">
                        <a:latin typeface="Cambria Math" panose="02040503050406030204" pitchFamily="18" charset="0"/>
                      </a:rPr>
                      <m:t>𝑐𝑚</m:t>
                    </m:r>
                  </m:oMath>
                </a14:m>
                <a:r>
                  <a:rPr lang="de-DE" dirty="0"/>
                  <a:t>. </a:t>
                </a:r>
                <a:br>
                  <a:rPr lang="de-DE" dirty="0"/>
                </a:br>
                <a:r>
                  <a:rPr lang="de-DE" dirty="0"/>
                  <a:t>Berechne </a:t>
                </a:r>
                <a14:m>
                  <m:oMath xmlns:m="http://schemas.openxmlformats.org/officeDocument/2006/math">
                    <m:r>
                      <a:rPr lang="de-DE" i="1" smtClean="0">
                        <a:latin typeface="Cambria Math" panose="02040503050406030204" pitchFamily="18" charset="0"/>
                        <a:ea typeface="Cambria Math" panose="02040503050406030204" pitchFamily="18" charset="0"/>
                      </a:rPr>
                      <m:t>𝛽</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33</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54,19°</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35,81°</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59,67°</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30,33°</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801325" y="31749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78292" y="2294044"/>
            <a:ext cx="4705755" cy="3878156"/>
            <a:chOff x="229208" y="2562867"/>
            <a:chExt cx="4705755" cy="3878156"/>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a:off x="835152" y="4602217"/>
                  <a:ext cx="88055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a:off x="835152" y="4602217"/>
                  <a:ext cx="880552" cy="52496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4A419005-7B66-411B-BAAA-DDB1C1B78BD7}"/>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7" name="Textfeld 46">
                  <a:extLst>
                    <a:ext uri="{FF2B5EF4-FFF2-40B4-BE49-F238E27FC236}">
                      <a16:creationId xmlns:a16="http://schemas.microsoft.com/office/drawing/2014/main" id="{4A419005-7B66-411B-BAAA-DDB1C1B78BD7}"/>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a:off x="2446653" y="506582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a:off x="2446653" y="5065827"/>
                  <a:ext cx="725276" cy="366215"/>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E0872830-618C-4845-84C8-1169648E5273}"/>
                    </a:ext>
                  </a:extLst>
                </p:cNvPr>
                <p:cNvSpPr txBox="1"/>
                <p:nvPr/>
              </p:nvSpPr>
              <p:spPr>
                <a:xfrm>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0" name="Textfeld 49">
                  <a:extLst>
                    <a:ext uri="{FF2B5EF4-FFF2-40B4-BE49-F238E27FC236}">
                      <a16:creationId xmlns:a16="http://schemas.microsoft.com/office/drawing/2014/main" id="{E0872830-618C-4845-84C8-1169648E5273}"/>
                    </a:ext>
                  </a:extLst>
                </p:cNvPr>
                <p:cNvSpPr txBox="1">
                  <a:spLocks noRot="1" noChangeAspect="1" noMove="1" noResize="1" noEditPoints="1" noAdjustHandles="1" noChangeArrowheads="1" noChangeShapeType="1" noTextEdit="1"/>
                </p:cNvSpPr>
                <p:nvPr/>
              </p:nvSpPr>
              <p:spPr>
                <a:xfrm>
                  <a:off x="1171253" y="3638585"/>
                  <a:ext cx="725276" cy="366215"/>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C35C599-953C-403B-9043-48C6447B743C}"/>
                    </a:ext>
                  </a:extLst>
                </p:cNvPr>
                <p:cNvSpPr txBox="1"/>
                <p:nvPr/>
              </p:nvSpPr>
              <p:spPr>
                <a:xfrm>
                  <a:off x="2137029" y="309928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3" name="Textfeld 52">
                  <a:extLst>
                    <a:ext uri="{FF2B5EF4-FFF2-40B4-BE49-F238E27FC236}">
                      <a16:creationId xmlns:a16="http://schemas.microsoft.com/office/drawing/2014/main" id="{7C35C599-953C-403B-9043-48C6447B743C}"/>
                    </a:ext>
                  </a:extLst>
                </p:cNvPr>
                <p:cNvSpPr txBox="1">
                  <a:spLocks noRot="1" noChangeAspect="1" noMove="1" noResize="1" noEditPoints="1" noAdjustHandles="1" noChangeArrowheads="1" noChangeShapeType="1" noTextEdit="1"/>
                </p:cNvSpPr>
                <p:nvPr/>
              </p:nvSpPr>
              <p:spPr>
                <a:xfrm>
                  <a:off x="2137029" y="3099289"/>
                  <a:ext cx="757612" cy="524960"/>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D93E75FE-91B0-4AC5-B550-BE9B29220A40}"/>
                    </a:ext>
                  </a:extLst>
                </p:cNvPr>
                <p:cNvSpPr txBox="1"/>
                <p:nvPr/>
              </p:nvSpPr>
              <p:spPr>
                <a:xfrm>
                  <a:off x="4112055" y="4684820"/>
                  <a:ext cx="822908"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54" name="Textfeld 53">
                  <a:extLst>
                    <a:ext uri="{FF2B5EF4-FFF2-40B4-BE49-F238E27FC236}">
                      <a16:creationId xmlns:a16="http://schemas.microsoft.com/office/drawing/2014/main" id="{D93E75FE-91B0-4AC5-B550-BE9B29220A40}"/>
                    </a:ext>
                  </a:extLst>
                </p:cNvPr>
                <p:cNvSpPr txBox="1">
                  <a:spLocks noRot="1" noChangeAspect="1" noMove="1" noResize="1" noEditPoints="1" noAdjustHandles="1" noChangeArrowheads="1" noChangeShapeType="1" noTextEdit="1"/>
                </p:cNvSpPr>
                <p:nvPr/>
              </p:nvSpPr>
              <p:spPr>
                <a:xfrm>
                  <a:off x="4112055" y="4684820"/>
                  <a:ext cx="822908" cy="524960"/>
                </a:xfrm>
                <a:prstGeom prst="rect">
                  <a:avLst/>
                </a:prstGeom>
                <a:blipFill>
                  <a:blip r:embed="rId11"/>
                  <a:stretch>
                    <a:fillRect/>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E9FFF0F2-BC16-4411-B602-E68E63750D77}"/>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525CBD9F-79F1-4C86-8903-91F287BEA999}"/>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18015306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250"/>
                                        <p:tgtEl>
                                          <p:spTgt spid="25"/>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3</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Berechne die Größe des Winkels </a:t>
                </a:r>
                <a14:m>
                  <m:oMath xmlns:m="http://schemas.openxmlformats.org/officeDocument/2006/math">
                    <m:r>
                      <a:rPr lang="de-DE" i="1" smtClean="0">
                        <a:latin typeface="Cambria Math" panose="02040503050406030204" pitchFamily="18" charset="0"/>
                        <a:ea typeface="Cambria Math" panose="02040503050406030204" pitchFamily="18" charset="0"/>
                      </a:rPr>
                      <m:t>𝛽</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34</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58,58°</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31,42°</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12,58°</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27,53°</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786276" y="45258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78292" y="2294044"/>
            <a:ext cx="4535637" cy="3878156"/>
            <a:chOff x="229208" y="2562867"/>
            <a:chExt cx="4535637" cy="3878156"/>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4A419005-7B66-411B-BAAA-DDB1C1B78BD7}"/>
                    </a:ext>
                  </a:extLst>
                </p:cNvPr>
                <p:cNvSpPr txBox="1"/>
                <p:nvPr/>
              </p:nvSpPr>
              <p:spPr>
                <a:xfrm>
                  <a:off x="3542512" y="3657303"/>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47" name="Textfeld 46">
                  <a:extLst>
                    <a:ext uri="{FF2B5EF4-FFF2-40B4-BE49-F238E27FC236}">
                      <a16:creationId xmlns:a16="http://schemas.microsoft.com/office/drawing/2014/main" id="{4A419005-7B66-411B-BAAA-DDB1C1B78BD7}"/>
                    </a:ext>
                  </a:extLst>
                </p:cNvPr>
                <p:cNvSpPr txBox="1">
                  <a:spLocks noRot="1" noChangeAspect="1" noMove="1" noResize="1" noEditPoints="1" noAdjustHandles="1" noChangeArrowheads="1" noChangeShapeType="1" noTextEdit="1"/>
                </p:cNvSpPr>
                <p:nvPr/>
              </p:nvSpPr>
              <p:spPr>
                <a:xfrm>
                  <a:off x="3542512" y="3657303"/>
                  <a:ext cx="725276" cy="366215"/>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rot="177265">
                  <a:off x="2223604" y="5064268"/>
                  <a:ext cx="1208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r>
                          <a:rPr lang="de-DE" b="0" i="1" smtClean="0">
                            <a:latin typeface="Cambria Math" panose="02040503050406030204" pitchFamily="18" charset="0"/>
                          </a:rPr>
                          <m:t>=9,4</m:t>
                        </m:r>
                        <m:r>
                          <a:rPr lang="de-DE" b="0" i="1" smtClean="0">
                            <a:latin typeface="Cambria Math" panose="02040503050406030204" pitchFamily="18" charset="0"/>
                          </a:rPr>
                          <m:t>𝑐𝑚</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rot="177265">
                  <a:off x="2223604" y="5064268"/>
                  <a:ext cx="1208704"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E0872830-618C-4845-84C8-1169648E5273}"/>
                    </a:ext>
                  </a:extLst>
                </p:cNvPr>
                <p:cNvSpPr txBox="1"/>
                <p:nvPr/>
              </p:nvSpPr>
              <p:spPr>
                <a:xfrm rot="18532976">
                  <a:off x="732248" y="3758139"/>
                  <a:ext cx="13199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r>
                          <a:rPr lang="de-DE" b="0" i="0" smtClean="0">
                            <a:latin typeface="Cambria Math" panose="02040503050406030204" pitchFamily="18" charset="0"/>
                          </a:rPr>
                          <m:t>=4,9</m:t>
                        </m:r>
                        <m:r>
                          <m:rPr>
                            <m:sty m:val="p"/>
                          </m:rPr>
                          <a:rPr lang="de-DE" b="0" i="0" smtClean="0">
                            <a:latin typeface="Cambria Math" panose="02040503050406030204" pitchFamily="18" charset="0"/>
                          </a:rPr>
                          <m:t>cm</m:t>
                        </m:r>
                      </m:oMath>
                    </m:oMathPara>
                  </a14:m>
                  <a:endParaRPr lang="de-DE" dirty="0"/>
                </a:p>
              </p:txBody>
            </p:sp>
          </mc:Choice>
          <mc:Fallback xmlns="">
            <p:sp>
              <p:nvSpPr>
                <p:cNvPr id="50" name="Textfeld 49">
                  <a:extLst>
                    <a:ext uri="{FF2B5EF4-FFF2-40B4-BE49-F238E27FC236}">
                      <a16:creationId xmlns:a16="http://schemas.microsoft.com/office/drawing/2014/main" id="{E0872830-618C-4845-84C8-1169648E5273}"/>
                    </a:ext>
                  </a:extLst>
                </p:cNvPr>
                <p:cNvSpPr txBox="1">
                  <a:spLocks noRot="1" noChangeAspect="1" noMove="1" noResize="1" noEditPoints="1" noAdjustHandles="1" noChangeArrowheads="1" noChangeShapeType="1" noTextEdit="1"/>
                </p:cNvSpPr>
                <p:nvPr/>
              </p:nvSpPr>
              <p:spPr>
                <a:xfrm rot="18532976">
                  <a:off x="732248" y="3758139"/>
                  <a:ext cx="1319950"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8"/>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352181766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4</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Berechne die Länge der Seite </a:t>
                </a:r>
                <a14:m>
                  <m:oMath xmlns:m="http://schemas.openxmlformats.org/officeDocument/2006/math">
                    <m:r>
                      <a:rPr lang="de-DE" b="0" i="1" smtClean="0">
                        <a:latin typeface="Cambria Math" panose="02040503050406030204" pitchFamily="18" charset="0"/>
                      </a:rPr>
                      <m:t>𝑏</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35</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168,72cm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18,37cm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118,90cm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12,99cm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321656" y="3144957"/>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78292" y="2294044"/>
            <a:ext cx="4566941" cy="3878156"/>
            <a:chOff x="229208" y="2562867"/>
            <a:chExt cx="4566941" cy="3878156"/>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a:off x="835152" y="4602217"/>
                  <a:ext cx="8805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45°</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a:off x="835152" y="4602217"/>
                  <a:ext cx="880552"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4A419005-7B66-411B-BAAA-DDB1C1B78BD7}"/>
                    </a:ext>
                  </a:extLst>
                </p:cNvPr>
                <p:cNvSpPr txBox="1"/>
                <p:nvPr/>
              </p:nvSpPr>
              <p:spPr>
                <a:xfrm rot="2316344">
                  <a:off x="3282098" y="3644174"/>
                  <a:ext cx="15140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r>
                          <a:rPr lang="de-DE" b="0" i="0" smtClean="0">
                            <a:latin typeface="Cambria Math" panose="02040503050406030204" pitchFamily="18" charset="0"/>
                          </a:rPr>
                          <m:t>=12,99</m:t>
                        </m:r>
                        <m:r>
                          <m:rPr>
                            <m:sty m:val="p"/>
                          </m:rPr>
                          <a:rPr lang="de-DE" b="0" i="0" smtClean="0">
                            <a:latin typeface="Cambria Math" panose="02040503050406030204" pitchFamily="18" charset="0"/>
                          </a:rPr>
                          <m:t>cm</m:t>
                        </m:r>
                      </m:oMath>
                    </m:oMathPara>
                  </a14:m>
                  <a:endParaRPr lang="de-DE" dirty="0"/>
                </a:p>
              </p:txBody>
            </p:sp>
          </mc:Choice>
          <mc:Fallback xmlns="">
            <p:sp>
              <p:nvSpPr>
                <p:cNvPr id="47" name="Textfeld 46">
                  <a:extLst>
                    <a:ext uri="{FF2B5EF4-FFF2-40B4-BE49-F238E27FC236}">
                      <a16:creationId xmlns:a16="http://schemas.microsoft.com/office/drawing/2014/main" id="{4A419005-7B66-411B-BAAA-DDB1C1B78BD7}"/>
                    </a:ext>
                  </a:extLst>
                </p:cNvPr>
                <p:cNvSpPr txBox="1">
                  <a:spLocks noRot="1" noChangeAspect="1" noMove="1" noResize="1" noEditPoints="1" noAdjustHandles="1" noChangeArrowheads="1" noChangeShapeType="1" noTextEdit="1"/>
                </p:cNvSpPr>
                <p:nvPr/>
              </p:nvSpPr>
              <p:spPr>
                <a:xfrm rot="2316344">
                  <a:off x="3282098" y="3644174"/>
                  <a:ext cx="1514051"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a:off x="229208" y="4986455"/>
                  <a:ext cx="820621"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a:off x="229208" y="4986455"/>
                  <a:ext cx="820621" cy="524960"/>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rot="187226">
                  <a:off x="2150619" y="5117881"/>
                  <a:ext cx="139037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r>
                          <a:rPr lang="de-DE" b="0" i="1" smtClean="0">
                            <a:latin typeface="Cambria Math" panose="02040503050406030204" pitchFamily="18" charset="0"/>
                          </a:rPr>
                          <m:t>=18,37</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rot="187226">
                  <a:off x="2150619" y="5117881"/>
                  <a:ext cx="1390373"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a:off x="1981898" y="2562867"/>
                  <a:ext cx="82826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a:off x="1981898" y="2562867"/>
                  <a:ext cx="828262" cy="524960"/>
                </a:xfrm>
                <a:prstGeom prst="rect">
                  <a:avLst/>
                </a:prstGeom>
                <a:blipFill>
                  <a:blip r:embed="rId8"/>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164084753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50"/>
                                        <p:tgtEl>
                                          <p:spTgt spid="25"/>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5</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Berechne die Länge der Seite </a:t>
                </a:r>
                <a14:m>
                  <m:oMath xmlns:m="http://schemas.openxmlformats.org/officeDocument/2006/math">
                    <m:r>
                      <a:rPr lang="de-DE" b="0" i="1" smtClean="0">
                        <a:latin typeface="Cambria Math" panose="02040503050406030204" pitchFamily="18" charset="0"/>
                      </a:rPr>
                      <m:t>𝑐</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36</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0,02cm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40,73cm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83,58</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91,48cm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775492" y="4528042"/>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54616725-5168-4B7E-B1E5-2B722196C0E6}"/>
              </a:ext>
            </a:extLst>
          </p:cNvPr>
          <p:cNvGrpSpPr/>
          <p:nvPr/>
        </p:nvGrpSpPr>
        <p:grpSpPr>
          <a:xfrm rot="1848406" flipV="1">
            <a:off x="350639" y="2107257"/>
            <a:ext cx="5662019" cy="3921159"/>
            <a:chOff x="456344" y="2251041"/>
            <a:chExt cx="5662019" cy="3921159"/>
          </a:xfrm>
        </p:grpSpPr>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rot="12441764">
                  <a:off x="5250067" y="4651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rot="12441764">
                  <a:off x="5250067" y="4651481"/>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56344" y="2251041"/>
              <a:ext cx="4747714" cy="3921159"/>
              <a:chOff x="207260" y="2519864"/>
              <a:chExt cx="4747714" cy="3921159"/>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90"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rot="12448103">
                    <a:off x="2077367" y="3126807"/>
                    <a:ext cx="8805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rot="12448103">
                    <a:off x="2077367" y="3126807"/>
                    <a:ext cx="880552"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feld 46">
                    <a:extLst>
                      <a:ext uri="{FF2B5EF4-FFF2-40B4-BE49-F238E27FC236}">
                        <a16:creationId xmlns:a16="http://schemas.microsoft.com/office/drawing/2014/main" id="{4A419005-7B66-411B-BAAA-DDB1C1B78BD7}"/>
                      </a:ext>
                    </a:extLst>
                  </p:cNvPr>
                  <p:cNvSpPr txBox="1"/>
                  <p:nvPr/>
                </p:nvSpPr>
                <p:spPr>
                  <a:xfrm rot="10827472">
                    <a:off x="2273124" y="5105854"/>
                    <a:ext cx="12164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r>
                            <a:rPr lang="de-DE" b="0" i="1" smtClean="0">
                              <a:latin typeface="Cambria Math" panose="02040503050406030204" pitchFamily="18" charset="0"/>
                            </a:rPr>
                            <m:t>=37,21</m:t>
                          </m:r>
                        </m:oMath>
                      </m:oMathPara>
                    </a14:m>
                    <a:endParaRPr lang="de-DE" dirty="0"/>
                  </a:p>
                </p:txBody>
              </p:sp>
            </mc:Choice>
            <mc:Fallback xmlns="">
              <p:sp>
                <p:nvSpPr>
                  <p:cNvPr id="47" name="Textfeld 46">
                    <a:extLst>
                      <a:ext uri="{FF2B5EF4-FFF2-40B4-BE49-F238E27FC236}">
                        <a16:creationId xmlns:a16="http://schemas.microsoft.com/office/drawing/2014/main" id="{4A419005-7B66-411B-BAAA-DDB1C1B78BD7}"/>
                      </a:ext>
                    </a:extLst>
                  </p:cNvPr>
                  <p:cNvSpPr txBox="1">
                    <a:spLocks noRot="1" noChangeAspect="1" noMove="1" noResize="1" noEditPoints="1" noAdjustHandles="1" noChangeArrowheads="1" noChangeShapeType="1" noTextEdit="1"/>
                  </p:cNvSpPr>
                  <p:nvPr/>
                </p:nvSpPr>
                <p:spPr>
                  <a:xfrm rot="10827472">
                    <a:off x="2273124" y="5105854"/>
                    <a:ext cx="1216454"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rot="12648406">
                    <a:off x="207260" y="4976662"/>
                    <a:ext cx="820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rot="12648406">
                    <a:off x="207260" y="4976662"/>
                    <a:ext cx="820621"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rot="12371441">
                    <a:off x="3484736" y="3626087"/>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rot="12371441">
                    <a:off x="3484736" y="3626087"/>
                    <a:ext cx="725276" cy="366215"/>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E0872830-618C-4845-84C8-1169648E5273}"/>
                      </a:ext>
                    </a:extLst>
                  </p:cNvPr>
                  <p:cNvSpPr txBox="1"/>
                  <p:nvPr/>
                </p:nvSpPr>
                <p:spPr>
                  <a:xfrm rot="12430693">
                    <a:off x="1171253" y="3638585"/>
                    <a:ext cx="725276" cy="3662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50" name="Textfeld 49">
                    <a:extLst>
                      <a:ext uri="{FF2B5EF4-FFF2-40B4-BE49-F238E27FC236}">
                        <a16:creationId xmlns:a16="http://schemas.microsoft.com/office/drawing/2014/main" id="{E0872830-618C-4845-84C8-1169648E5273}"/>
                      </a:ext>
                    </a:extLst>
                  </p:cNvPr>
                  <p:cNvSpPr txBox="1">
                    <a:spLocks noRot="1" noChangeAspect="1" noMove="1" noResize="1" noEditPoints="1" noAdjustHandles="1" noChangeArrowheads="1" noChangeShapeType="1" noTextEdit="1"/>
                  </p:cNvSpPr>
                  <p:nvPr/>
                </p:nvSpPr>
                <p:spPr>
                  <a:xfrm rot="12430693">
                    <a:off x="1171253" y="3638585"/>
                    <a:ext cx="725276" cy="366215"/>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rot="12457514">
                    <a:off x="2114697" y="2519864"/>
                    <a:ext cx="8282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rot="12457514">
                    <a:off x="2114697" y="2519864"/>
                    <a:ext cx="828262"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C35C599-953C-403B-9043-48C6447B743C}"/>
                      </a:ext>
                    </a:extLst>
                  </p:cNvPr>
                  <p:cNvSpPr txBox="1"/>
                  <p:nvPr/>
                </p:nvSpPr>
                <p:spPr>
                  <a:xfrm rot="12412841">
                    <a:off x="878043" y="4527729"/>
                    <a:ext cx="757612" cy="52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53" name="Textfeld 52">
                    <a:extLst>
                      <a:ext uri="{FF2B5EF4-FFF2-40B4-BE49-F238E27FC236}">
                        <a16:creationId xmlns:a16="http://schemas.microsoft.com/office/drawing/2014/main" id="{7C35C599-953C-403B-9043-48C6447B743C}"/>
                      </a:ext>
                    </a:extLst>
                  </p:cNvPr>
                  <p:cNvSpPr txBox="1">
                    <a:spLocks noRot="1" noChangeAspect="1" noMove="1" noResize="1" noEditPoints="1" noAdjustHandles="1" noChangeArrowheads="1" noChangeShapeType="1" noTextEdit="1"/>
                  </p:cNvSpPr>
                  <p:nvPr/>
                </p:nvSpPr>
                <p:spPr>
                  <a:xfrm rot="12412841">
                    <a:off x="878043" y="4527729"/>
                    <a:ext cx="757612" cy="524960"/>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D93E75FE-91B0-4AC5-B550-BE9B29220A40}"/>
                      </a:ext>
                    </a:extLst>
                  </p:cNvPr>
                  <p:cNvSpPr txBox="1"/>
                  <p:nvPr/>
                </p:nvSpPr>
                <p:spPr>
                  <a:xfrm rot="12648406">
                    <a:off x="4132066" y="4709417"/>
                    <a:ext cx="8229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24°</m:t>
                          </m:r>
                        </m:oMath>
                      </m:oMathPara>
                    </a14:m>
                    <a:endParaRPr lang="de-DE" dirty="0"/>
                  </a:p>
                </p:txBody>
              </p:sp>
            </mc:Choice>
            <mc:Fallback xmlns="">
              <p:sp>
                <p:nvSpPr>
                  <p:cNvPr id="54" name="Textfeld 53">
                    <a:extLst>
                      <a:ext uri="{FF2B5EF4-FFF2-40B4-BE49-F238E27FC236}">
                        <a16:creationId xmlns:a16="http://schemas.microsoft.com/office/drawing/2014/main" id="{D93E75FE-91B0-4AC5-B550-BE9B29220A40}"/>
                      </a:ext>
                    </a:extLst>
                  </p:cNvPr>
                  <p:cNvSpPr txBox="1">
                    <a:spLocks noRot="1" noChangeAspect="1" noMove="1" noResize="1" noEditPoints="1" noAdjustHandles="1" noChangeArrowheads="1" noChangeShapeType="1" noTextEdit="1"/>
                  </p:cNvSpPr>
                  <p:nvPr/>
                </p:nvSpPr>
                <p:spPr>
                  <a:xfrm rot="12648406">
                    <a:off x="4132066" y="4709417"/>
                    <a:ext cx="822908" cy="369332"/>
                  </a:xfrm>
                  <a:prstGeom prst="rect">
                    <a:avLst/>
                  </a:prstGeom>
                  <a:blipFill>
                    <a:blip r:embed="rId11"/>
                    <a:stretch>
                      <a:fillRect/>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E9FFF0F2-BC16-4411-B602-E68E63750D77}"/>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525CBD9F-79F1-4C86-8903-91F287BEA999}"/>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grpSp>
    </p:spTree>
    <p:extLst>
      <p:ext uri="{BB962C8B-B14F-4D97-AF65-F5344CB8AC3E}">
        <p14:creationId xmlns:p14="http://schemas.microsoft.com/office/powerpoint/2010/main" val="205895705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6</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Berechne die Länge der Seite </a:t>
                </a:r>
                <a14:m>
                  <m:oMath xmlns:m="http://schemas.openxmlformats.org/officeDocument/2006/math">
                    <m:r>
                      <a:rPr lang="de-DE" b="0" i="1" smtClean="0">
                        <a:latin typeface="Cambria Math" panose="02040503050406030204" pitchFamily="18" charset="0"/>
                      </a:rPr>
                      <m:t>𝑏</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37</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67,92cm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103,75cm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212,88cm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42,2cm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453786" y="3163042"/>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54616725-5168-4B7E-B1E5-2B722196C0E6}"/>
              </a:ext>
            </a:extLst>
          </p:cNvPr>
          <p:cNvGrpSpPr/>
          <p:nvPr/>
        </p:nvGrpSpPr>
        <p:grpSpPr>
          <a:xfrm rot="1848406" flipV="1">
            <a:off x="350639" y="2107257"/>
            <a:ext cx="5662019" cy="3921159"/>
            <a:chOff x="456344" y="2251041"/>
            <a:chExt cx="5662019" cy="3921159"/>
          </a:xfrm>
        </p:grpSpPr>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rot="12441764">
                  <a:off x="5250067" y="4651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rot="12441764">
                  <a:off x="5250067" y="4651481"/>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456344" y="2251041"/>
              <a:ext cx="4747714" cy="3921159"/>
              <a:chOff x="207260" y="2519864"/>
              <a:chExt cx="4747714" cy="3921159"/>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rot="12448103">
                    <a:off x="2077367" y="3126807"/>
                    <a:ext cx="8805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rot="12448103">
                    <a:off x="2077367" y="3126807"/>
                    <a:ext cx="880552"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rot="12648406">
                    <a:off x="207260" y="4976662"/>
                    <a:ext cx="820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rot="12648406">
                    <a:off x="207260" y="4976662"/>
                    <a:ext cx="820621"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rot="13123888">
                    <a:off x="3219549" y="3680087"/>
                    <a:ext cx="15422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r>
                            <a:rPr lang="de-DE">
                              <a:latin typeface="Cambria Math" panose="02040503050406030204" pitchFamily="18" charset="0"/>
                            </a:rPr>
                            <m:t>=94,78</m:t>
                          </m:r>
                          <m:r>
                            <m:rPr>
                              <m:sty m:val="p"/>
                            </m:rPr>
                            <a:rPr lang="de-DE">
                              <a:latin typeface="Cambria Math" panose="02040503050406030204" pitchFamily="18" charset="0"/>
                            </a:rPr>
                            <m:t>cm</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rot="13123888">
                    <a:off x="3219549" y="3680087"/>
                    <a:ext cx="1542271"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rot="12457514">
                    <a:off x="2114697" y="2519864"/>
                    <a:ext cx="8282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rot="12457514">
                    <a:off x="2114697" y="2519864"/>
                    <a:ext cx="828262"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C35C599-953C-403B-9043-48C6447B743C}"/>
                      </a:ext>
                    </a:extLst>
                  </p:cNvPr>
                  <p:cNvSpPr txBox="1"/>
                  <p:nvPr/>
                </p:nvSpPr>
                <p:spPr>
                  <a:xfrm rot="12412841">
                    <a:off x="877995" y="4653137"/>
                    <a:ext cx="75761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66°</m:t>
                          </m:r>
                        </m:oMath>
                      </m:oMathPara>
                    </a14:m>
                    <a:endParaRPr lang="de-DE" dirty="0"/>
                  </a:p>
                </p:txBody>
              </p:sp>
            </mc:Choice>
            <mc:Fallback xmlns="">
              <p:sp>
                <p:nvSpPr>
                  <p:cNvPr id="53" name="Textfeld 52">
                    <a:extLst>
                      <a:ext uri="{FF2B5EF4-FFF2-40B4-BE49-F238E27FC236}">
                        <a16:creationId xmlns:a16="http://schemas.microsoft.com/office/drawing/2014/main" id="{7C35C599-953C-403B-9043-48C6447B743C}"/>
                      </a:ext>
                    </a:extLst>
                  </p:cNvPr>
                  <p:cNvSpPr txBox="1">
                    <a:spLocks noRot="1" noChangeAspect="1" noMove="1" noResize="1" noEditPoints="1" noAdjustHandles="1" noChangeArrowheads="1" noChangeShapeType="1" noTextEdit="1"/>
                  </p:cNvSpPr>
                  <p:nvPr/>
                </p:nvSpPr>
                <p:spPr>
                  <a:xfrm rot="12412841">
                    <a:off x="877995" y="4653137"/>
                    <a:ext cx="757612"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D93E75FE-91B0-4AC5-B550-BE9B29220A40}"/>
                      </a:ext>
                    </a:extLst>
                  </p:cNvPr>
                  <p:cNvSpPr txBox="1"/>
                  <p:nvPr/>
                </p:nvSpPr>
                <p:spPr>
                  <a:xfrm rot="12648406">
                    <a:off x="4132066" y="4709417"/>
                    <a:ext cx="8229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24°</m:t>
                          </m:r>
                        </m:oMath>
                      </m:oMathPara>
                    </a14:m>
                    <a:endParaRPr lang="de-DE" dirty="0"/>
                  </a:p>
                </p:txBody>
              </p:sp>
            </mc:Choice>
            <mc:Fallback xmlns="">
              <p:sp>
                <p:nvSpPr>
                  <p:cNvPr id="54" name="Textfeld 53">
                    <a:extLst>
                      <a:ext uri="{FF2B5EF4-FFF2-40B4-BE49-F238E27FC236}">
                        <a16:creationId xmlns:a16="http://schemas.microsoft.com/office/drawing/2014/main" id="{D93E75FE-91B0-4AC5-B550-BE9B29220A40}"/>
                      </a:ext>
                    </a:extLst>
                  </p:cNvPr>
                  <p:cNvSpPr txBox="1">
                    <a:spLocks noRot="1" noChangeAspect="1" noMove="1" noResize="1" noEditPoints="1" noAdjustHandles="1" noChangeArrowheads="1" noChangeShapeType="1" noTextEdit="1"/>
                  </p:cNvSpPr>
                  <p:nvPr/>
                </p:nvSpPr>
                <p:spPr>
                  <a:xfrm rot="12648406">
                    <a:off x="4132066" y="4709417"/>
                    <a:ext cx="822908" cy="369332"/>
                  </a:xfrm>
                  <a:prstGeom prst="rect">
                    <a:avLst/>
                  </a:prstGeom>
                  <a:blipFill>
                    <a:blip r:embed="rId9"/>
                    <a:stretch>
                      <a:fillRect/>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E9FFF0F2-BC16-4411-B602-E68E63750D77}"/>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525CBD9F-79F1-4C86-8903-91F287BEA999}"/>
                  </a:ext>
                </a:extLst>
              </p:cNvPr>
              <p:cNvSpPr/>
              <p:nvPr/>
            </p:nvSpPr>
            <p:spPr>
              <a:xfrm flipH="1">
                <a:off x="4206763" y="4608501"/>
                <a:ext cx="684885" cy="1193429"/>
              </a:xfrm>
              <a:prstGeom prst="arc">
                <a:avLst>
                  <a:gd name="adj1" fmla="val 16344585"/>
                  <a:gd name="adj2" fmla="val 20772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grpSp>
    </p:spTree>
    <p:extLst>
      <p:ext uri="{BB962C8B-B14F-4D97-AF65-F5344CB8AC3E}">
        <p14:creationId xmlns:p14="http://schemas.microsoft.com/office/powerpoint/2010/main" val="415058169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50"/>
                                        <p:tgtEl>
                                          <p:spTgt spid="25"/>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feil: nach rechts 49">
            <a:extLst>
              <a:ext uri="{FF2B5EF4-FFF2-40B4-BE49-F238E27FC236}">
                <a16:creationId xmlns:a16="http://schemas.microsoft.com/office/drawing/2014/main" id="{6B6977EE-D143-4A15-8EEA-394C1B2E6CB5}"/>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9DD3399-3A9E-45D9-A13B-DECA2DAA2BCE}"/>
              </a:ext>
            </a:extLst>
          </p:cNvPr>
          <p:cNvSpPr/>
          <p:nvPr/>
        </p:nvSpPr>
        <p:spPr>
          <a:xfrm rot="3173170" flipV="1">
            <a:off x="1070768" y="2760800"/>
            <a:ext cx="3983013" cy="1944000"/>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7</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Berechne die Länge der Strecke </a:t>
                </a:r>
                <a14:m>
                  <m:oMath xmlns:m="http://schemas.openxmlformats.org/officeDocument/2006/math">
                    <m:bar>
                      <m:barPr>
                        <m:pos m:val="top"/>
                        <m:ctrlPr>
                          <a:rPr lang="de-DE" b="0" i="1" smtClean="0">
                            <a:latin typeface="Cambria Math" panose="02040503050406030204" pitchFamily="18" charset="0"/>
                          </a:rPr>
                        </m:ctrlPr>
                      </m:barPr>
                      <m:e>
                        <m:r>
                          <a:rPr lang="de-DE" b="0" i="1" smtClean="0">
                            <a:latin typeface="Cambria Math" panose="02040503050406030204" pitchFamily="18" charset="0"/>
                          </a:rPr>
                          <m:t>𝐷𝐴</m:t>
                        </m:r>
                      </m:e>
                    </m:bar>
                  </m:oMath>
                </a14:m>
                <a:r>
                  <a:rPr lang="de-DE" dirty="0"/>
                  <a:t> und die Größe des Winkels </a:t>
                </a:r>
                <a14:m>
                  <m:oMath xmlns:m="http://schemas.openxmlformats.org/officeDocument/2006/math">
                    <m:r>
                      <a:rPr lang="de-DE" i="1" smtClean="0">
                        <a:latin typeface="Cambria Math" panose="02040503050406030204" pitchFamily="18" charset="0"/>
                        <a:ea typeface="Cambria Math" panose="02040503050406030204" pitchFamily="18" charset="0"/>
                      </a:rPr>
                      <m:t>𝛽</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38</a:t>
            </a:fld>
            <a:endParaRPr lang="en-US" dirty="0"/>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noFill/>
          <a:ln w="19050">
            <a:no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grpSp>
        <p:nvGrpSpPr>
          <p:cNvPr id="3" name="Gruppieren 2">
            <a:extLst>
              <a:ext uri="{FF2B5EF4-FFF2-40B4-BE49-F238E27FC236}">
                <a16:creationId xmlns:a16="http://schemas.microsoft.com/office/drawing/2014/main" id="{54616725-5168-4B7E-B1E5-2B722196C0E6}"/>
              </a:ext>
            </a:extLst>
          </p:cNvPr>
          <p:cNvGrpSpPr/>
          <p:nvPr/>
        </p:nvGrpSpPr>
        <p:grpSpPr>
          <a:xfrm rot="1690740" flipV="1">
            <a:off x="618093" y="1713209"/>
            <a:ext cx="5155889" cy="4691211"/>
            <a:chOff x="962474" y="2251041"/>
            <a:chExt cx="5155889" cy="4691211"/>
          </a:xfrm>
        </p:grpSpPr>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rot="12441764">
                  <a:off x="5250067" y="4651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rot="12441764">
                  <a:off x="5250067" y="4651481"/>
                  <a:ext cx="868296" cy="369332"/>
                </a:xfrm>
                <a:prstGeom prst="rect">
                  <a:avLst/>
                </a:prstGeom>
                <a:blipFill>
                  <a:blip r:embed="rId3"/>
                  <a:stretch>
                    <a:fillRect/>
                  </a:stretch>
                </a:blipFill>
              </p:spPr>
              <p:txBody>
                <a:bodyPr/>
                <a:lstStyle/>
                <a:p>
                  <a:r>
                    <a:rPr lang="de-DE">
                      <a:noFill/>
                    </a:rPr>
                    <a:t> </a:t>
                  </a:r>
                </a:p>
              </p:txBody>
            </p:sp>
          </mc:Fallback>
        </mc:AlternateContent>
        <p:grpSp>
          <p:nvGrpSpPr>
            <p:cNvPr id="43" name="Gruppieren 42">
              <a:extLst>
                <a:ext uri="{FF2B5EF4-FFF2-40B4-BE49-F238E27FC236}">
                  <a16:creationId xmlns:a16="http://schemas.microsoft.com/office/drawing/2014/main" id="{EB2DFB33-DB38-4048-A734-453323423842}"/>
                </a:ext>
              </a:extLst>
            </p:cNvPr>
            <p:cNvGrpSpPr/>
            <p:nvPr/>
          </p:nvGrpSpPr>
          <p:grpSpPr>
            <a:xfrm>
              <a:off x="962474" y="2251041"/>
              <a:ext cx="4051455" cy="4691211"/>
              <a:chOff x="713390" y="2519864"/>
              <a:chExt cx="4051455" cy="4691211"/>
            </a:xfrm>
          </p:grpSpPr>
          <p:sp>
            <p:nvSpPr>
              <p:cNvPr id="44" name="Rechtwinkliges Dreieck 43">
                <a:extLst>
                  <a:ext uri="{FF2B5EF4-FFF2-40B4-BE49-F238E27FC236}">
                    <a16:creationId xmlns:a16="http://schemas.microsoft.com/office/drawing/2014/main" id="{830A526D-5864-44AE-A2A7-E6B7651FCD76}"/>
                  </a:ext>
                </a:extLst>
              </p:cNvPr>
              <p:cNvSpPr/>
              <p:nvPr/>
            </p:nvSpPr>
            <p:spPr>
              <a:xfrm rot="13135805" flipH="1">
                <a:off x="1255089" y="3742106"/>
                <a:ext cx="3509756" cy="2698917"/>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Bogen 44">
                <a:extLst>
                  <a:ext uri="{FF2B5EF4-FFF2-40B4-BE49-F238E27FC236}">
                    <a16:creationId xmlns:a16="http://schemas.microsoft.com/office/drawing/2014/main" id="{3DD66DF2-46B1-494A-8E3B-D0B601B00635}"/>
                  </a:ext>
                </a:extLst>
              </p:cNvPr>
              <p:cNvSpPr/>
              <p:nvPr/>
            </p:nvSpPr>
            <p:spPr>
              <a:xfrm>
                <a:off x="1044405" y="4445500"/>
                <a:ext cx="462122" cy="1241925"/>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Textfeld 45">
                    <a:extLst>
                      <a:ext uri="{FF2B5EF4-FFF2-40B4-BE49-F238E27FC236}">
                        <a16:creationId xmlns:a16="http://schemas.microsoft.com/office/drawing/2014/main" id="{FBB98C5F-9189-4680-B057-A4D1C511CED1}"/>
                      </a:ext>
                    </a:extLst>
                  </p:cNvPr>
                  <p:cNvSpPr txBox="1"/>
                  <p:nvPr/>
                </p:nvSpPr>
                <p:spPr>
                  <a:xfrm rot="12448103">
                    <a:off x="2077367" y="3126807"/>
                    <a:ext cx="8805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46" name="Textfeld 45">
                    <a:extLst>
                      <a:ext uri="{FF2B5EF4-FFF2-40B4-BE49-F238E27FC236}">
                        <a16:creationId xmlns:a16="http://schemas.microsoft.com/office/drawing/2014/main" id="{FBB98C5F-9189-4680-B057-A4D1C511CED1}"/>
                      </a:ext>
                    </a:extLst>
                  </p:cNvPr>
                  <p:cNvSpPr txBox="1">
                    <a:spLocks noRot="1" noChangeAspect="1" noMove="1" noResize="1" noEditPoints="1" noAdjustHandles="1" noChangeArrowheads="1" noChangeShapeType="1" noTextEdit="1"/>
                  </p:cNvSpPr>
                  <p:nvPr/>
                </p:nvSpPr>
                <p:spPr>
                  <a:xfrm rot="12448103">
                    <a:off x="2077367" y="3126807"/>
                    <a:ext cx="880552"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feld 47">
                    <a:extLst>
                      <a:ext uri="{FF2B5EF4-FFF2-40B4-BE49-F238E27FC236}">
                        <a16:creationId xmlns:a16="http://schemas.microsoft.com/office/drawing/2014/main" id="{F25CF008-9FB1-4B31-B3D3-AD3258DD95C0}"/>
                      </a:ext>
                    </a:extLst>
                  </p:cNvPr>
                  <p:cNvSpPr txBox="1"/>
                  <p:nvPr/>
                </p:nvSpPr>
                <p:spPr>
                  <a:xfrm rot="12648406">
                    <a:off x="1306915" y="6841743"/>
                    <a:ext cx="820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48" name="Textfeld 47">
                    <a:extLst>
                      <a:ext uri="{FF2B5EF4-FFF2-40B4-BE49-F238E27FC236}">
                        <a16:creationId xmlns:a16="http://schemas.microsoft.com/office/drawing/2014/main" id="{F25CF008-9FB1-4B31-B3D3-AD3258DD95C0}"/>
                      </a:ext>
                    </a:extLst>
                  </p:cNvPr>
                  <p:cNvSpPr txBox="1">
                    <a:spLocks noRot="1" noChangeAspect="1" noMove="1" noResize="1" noEditPoints="1" noAdjustHandles="1" noChangeArrowheads="1" noChangeShapeType="1" noTextEdit="1"/>
                  </p:cNvSpPr>
                  <p:nvPr/>
                </p:nvSpPr>
                <p:spPr>
                  <a:xfrm rot="12648406">
                    <a:off x="1306915" y="6841743"/>
                    <a:ext cx="820621"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feld 48">
                    <a:extLst>
                      <a:ext uri="{FF2B5EF4-FFF2-40B4-BE49-F238E27FC236}">
                        <a16:creationId xmlns:a16="http://schemas.microsoft.com/office/drawing/2014/main" id="{AF7B578E-24BC-4439-8F36-BC96246C72DC}"/>
                      </a:ext>
                    </a:extLst>
                  </p:cNvPr>
                  <p:cNvSpPr txBox="1"/>
                  <p:nvPr/>
                </p:nvSpPr>
                <p:spPr>
                  <a:xfrm rot="10908494">
                    <a:off x="1771398" y="5141921"/>
                    <a:ext cx="15422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13,59</m:t>
                          </m:r>
                          <m:r>
                            <m:rPr>
                              <m:sty m:val="p"/>
                            </m:rPr>
                            <a:rPr lang="de-DE">
                              <a:latin typeface="Cambria Math" panose="02040503050406030204" pitchFamily="18" charset="0"/>
                            </a:rPr>
                            <m:t>m</m:t>
                          </m:r>
                        </m:oMath>
                      </m:oMathPara>
                    </a14:m>
                    <a:endParaRPr lang="de-DE" dirty="0"/>
                  </a:p>
                </p:txBody>
              </p:sp>
            </mc:Choice>
            <mc:Fallback xmlns="">
              <p:sp>
                <p:nvSpPr>
                  <p:cNvPr id="49" name="Textfeld 48">
                    <a:extLst>
                      <a:ext uri="{FF2B5EF4-FFF2-40B4-BE49-F238E27FC236}">
                        <a16:creationId xmlns:a16="http://schemas.microsoft.com/office/drawing/2014/main" id="{AF7B578E-24BC-4439-8F36-BC96246C72DC}"/>
                      </a:ext>
                    </a:extLst>
                  </p:cNvPr>
                  <p:cNvSpPr txBox="1">
                    <a:spLocks noRot="1" noChangeAspect="1" noMove="1" noResize="1" noEditPoints="1" noAdjustHandles="1" noChangeArrowheads="1" noChangeShapeType="1" noTextEdit="1"/>
                  </p:cNvSpPr>
                  <p:nvPr/>
                </p:nvSpPr>
                <p:spPr>
                  <a:xfrm rot="10908494">
                    <a:off x="1771398" y="5141921"/>
                    <a:ext cx="1542271"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feld 50">
                    <a:extLst>
                      <a:ext uri="{FF2B5EF4-FFF2-40B4-BE49-F238E27FC236}">
                        <a16:creationId xmlns:a16="http://schemas.microsoft.com/office/drawing/2014/main" id="{519E4A06-5264-40EB-B12F-6AD6FF169061}"/>
                      </a:ext>
                    </a:extLst>
                  </p:cNvPr>
                  <p:cNvSpPr txBox="1"/>
                  <p:nvPr/>
                </p:nvSpPr>
                <p:spPr>
                  <a:xfrm rot="12457514">
                    <a:off x="2114697" y="2519864"/>
                    <a:ext cx="8282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51" name="Textfeld 50">
                    <a:extLst>
                      <a:ext uri="{FF2B5EF4-FFF2-40B4-BE49-F238E27FC236}">
                        <a16:creationId xmlns:a16="http://schemas.microsoft.com/office/drawing/2014/main" id="{519E4A06-5264-40EB-B12F-6AD6FF169061}"/>
                      </a:ext>
                    </a:extLst>
                  </p:cNvPr>
                  <p:cNvSpPr txBox="1">
                    <a:spLocks noRot="1" noChangeAspect="1" noMove="1" noResize="1" noEditPoints="1" noAdjustHandles="1" noChangeArrowheads="1" noChangeShapeType="1" noTextEdit="1"/>
                  </p:cNvSpPr>
                  <p:nvPr/>
                </p:nvSpPr>
                <p:spPr>
                  <a:xfrm rot="12457514">
                    <a:off x="2114697" y="2519864"/>
                    <a:ext cx="828262"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7C35C599-953C-403B-9043-48C6447B743C}"/>
                      </a:ext>
                    </a:extLst>
                  </p:cNvPr>
                  <p:cNvSpPr txBox="1"/>
                  <p:nvPr/>
                </p:nvSpPr>
                <p:spPr>
                  <a:xfrm rot="12412841">
                    <a:off x="877995" y="4653137"/>
                    <a:ext cx="75761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4</m:t>
                          </m:r>
                          <m:r>
                            <a:rPr lang="de-DE" b="0" i="1" smtClean="0">
                              <a:latin typeface="Cambria Math" panose="02040503050406030204" pitchFamily="18" charset="0"/>
                            </a:rPr>
                            <m:t>6°</m:t>
                          </m:r>
                        </m:oMath>
                      </m:oMathPara>
                    </a14:m>
                    <a:endParaRPr lang="de-DE" dirty="0"/>
                  </a:p>
                </p:txBody>
              </p:sp>
            </mc:Choice>
            <mc:Fallback xmlns="">
              <p:sp>
                <p:nvSpPr>
                  <p:cNvPr id="53" name="Textfeld 52">
                    <a:extLst>
                      <a:ext uri="{FF2B5EF4-FFF2-40B4-BE49-F238E27FC236}">
                        <a16:creationId xmlns:a16="http://schemas.microsoft.com/office/drawing/2014/main" id="{7C35C599-953C-403B-9043-48C6447B743C}"/>
                      </a:ext>
                    </a:extLst>
                  </p:cNvPr>
                  <p:cNvSpPr txBox="1">
                    <a:spLocks noRot="1" noChangeAspect="1" noMove="1" noResize="1" noEditPoints="1" noAdjustHandles="1" noChangeArrowheads="1" noChangeShapeType="1" noTextEdit="1"/>
                  </p:cNvSpPr>
                  <p:nvPr/>
                </p:nvSpPr>
                <p:spPr>
                  <a:xfrm rot="12412841">
                    <a:off x="877995" y="4653137"/>
                    <a:ext cx="757612"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D93E75FE-91B0-4AC5-B550-BE9B29220A40}"/>
                      </a:ext>
                    </a:extLst>
                  </p:cNvPr>
                  <p:cNvSpPr txBox="1"/>
                  <p:nvPr/>
                </p:nvSpPr>
                <p:spPr>
                  <a:xfrm rot="12648406">
                    <a:off x="814424" y="5152094"/>
                    <a:ext cx="8229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6</m:t>
                          </m:r>
                          <m:r>
                            <a:rPr lang="de-DE" b="0" i="1" smtClean="0">
                              <a:latin typeface="Cambria Math" panose="02040503050406030204" pitchFamily="18" charset="0"/>
                            </a:rPr>
                            <m:t>3°</m:t>
                          </m:r>
                        </m:oMath>
                      </m:oMathPara>
                    </a14:m>
                    <a:endParaRPr lang="de-DE" dirty="0"/>
                  </a:p>
                </p:txBody>
              </p:sp>
            </mc:Choice>
            <mc:Fallback xmlns="">
              <p:sp>
                <p:nvSpPr>
                  <p:cNvPr id="54" name="Textfeld 53">
                    <a:extLst>
                      <a:ext uri="{FF2B5EF4-FFF2-40B4-BE49-F238E27FC236}">
                        <a16:creationId xmlns:a16="http://schemas.microsoft.com/office/drawing/2014/main" id="{D93E75FE-91B0-4AC5-B550-BE9B29220A40}"/>
                      </a:ext>
                    </a:extLst>
                  </p:cNvPr>
                  <p:cNvSpPr txBox="1">
                    <a:spLocks noRot="1" noChangeAspect="1" noMove="1" noResize="1" noEditPoints="1" noAdjustHandles="1" noChangeArrowheads="1" noChangeShapeType="1" noTextEdit="1"/>
                  </p:cNvSpPr>
                  <p:nvPr/>
                </p:nvSpPr>
                <p:spPr>
                  <a:xfrm rot="12648406">
                    <a:off x="814424" y="5152094"/>
                    <a:ext cx="822908" cy="369332"/>
                  </a:xfrm>
                  <a:prstGeom prst="rect">
                    <a:avLst/>
                  </a:prstGeom>
                  <a:blipFill>
                    <a:blip r:embed="rId9"/>
                    <a:stretch>
                      <a:fillRect/>
                    </a:stretch>
                  </a:blipFill>
                </p:spPr>
                <p:txBody>
                  <a:bodyPr/>
                  <a:lstStyle/>
                  <a:p>
                    <a:r>
                      <a:rPr lang="de-DE">
                        <a:noFill/>
                      </a:rPr>
                      <a:t> </a:t>
                    </a:r>
                  </a:p>
                </p:txBody>
              </p:sp>
            </mc:Fallback>
          </mc:AlternateContent>
          <p:sp>
            <p:nvSpPr>
              <p:cNvPr id="55" name="Bogen 54">
                <a:extLst>
                  <a:ext uri="{FF2B5EF4-FFF2-40B4-BE49-F238E27FC236}">
                    <a16:creationId xmlns:a16="http://schemas.microsoft.com/office/drawing/2014/main" id="{E9FFF0F2-BC16-4411-B602-E68E63750D77}"/>
                  </a:ext>
                </a:extLst>
              </p:cNvPr>
              <p:cNvSpPr/>
              <p:nvPr/>
            </p:nvSpPr>
            <p:spPr>
              <a:xfrm rot="19406782" flipH="1" flipV="1">
                <a:off x="2133830" y="2823500"/>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Bogen 55">
                <a:extLst>
                  <a:ext uri="{FF2B5EF4-FFF2-40B4-BE49-F238E27FC236}">
                    <a16:creationId xmlns:a16="http://schemas.microsoft.com/office/drawing/2014/main" id="{525CBD9F-79F1-4C86-8903-91F287BEA999}"/>
                  </a:ext>
                </a:extLst>
              </p:cNvPr>
              <p:cNvSpPr/>
              <p:nvPr/>
            </p:nvSpPr>
            <p:spPr>
              <a:xfrm rot="10574775" flipH="1">
                <a:off x="713390" y="4434446"/>
                <a:ext cx="787642" cy="1301081"/>
              </a:xfrm>
              <a:prstGeom prst="arc">
                <a:avLst>
                  <a:gd name="adj1" fmla="val 16021438"/>
                  <a:gd name="adj2" fmla="val 213932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grpSp>
      <mc:AlternateContent xmlns:mc="http://schemas.openxmlformats.org/markup-compatibility/2006" xmlns:a14="http://schemas.microsoft.com/office/drawing/2010/main">
        <mc:Choice Requires="a14">
          <p:sp>
            <p:nvSpPr>
              <p:cNvPr id="30" name="Textfeld 29">
                <a:extLst>
                  <a:ext uri="{FF2B5EF4-FFF2-40B4-BE49-F238E27FC236}">
                    <a16:creationId xmlns:a16="http://schemas.microsoft.com/office/drawing/2014/main" id="{C0339439-0426-4E10-ADBE-7B04325E0A6A}"/>
                  </a:ext>
                </a:extLst>
              </p:cNvPr>
              <p:cNvSpPr txBox="1"/>
              <p:nvPr/>
            </p:nvSpPr>
            <p:spPr>
              <a:xfrm rot="10642334" flipV="1">
                <a:off x="454253" y="2402825"/>
                <a:ext cx="8206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𝐷</m:t>
                      </m:r>
                    </m:oMath>
                  </m:oMathPara>
                </a14:m>
                <a:endParaRPr lang="de-DE" dirty="0"/>
              </a:p>
            </p:txBody>
          </p:sp>
        </mc:Choice>
        <mc:Fallback xmlns="">
          <p:sp>
            <p:nvSpPr>
              <p:cNvPr id="30" name="Textfeld 29">
                <a:extLst>
                  <a:ext uri="{FF2B5EF4-FFF2-40B4-BE49-F238E27FC236}">
                    <a16:creationId xmlns:a16="http://schemas.microsoft.com/office/drawing/2014/main" id="{C0339439-0426-4E10-ADBE-7B04325E0A6A}"/>
                  </a:ext>
                </a:extLst>
              </p:cNvPr>
              <p:cNvSpPr txBox="1">
                <a:spLocks noRot="1" noChangeAspect="1" noMove="1" noResize="1" noEditPoints="1" noAdjustHandles="1" noChangeArrowheads="1" noChangeShapeType="1" noTextEdit="1"/>
              </p:cNvSpPr>
              <p:nvPr/>
            </p:nvSpPr>
            <p:spPr>
              <a:xfrm rot="10642334" flipV="1">
                <a:off x="454253" y="2402825"/>
                <a:ext cx="820621"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Textfeld 30">
                <a:extLst>
                  <a:ext uri="{FF2B5EF4-FFF2-40B4-BE49-F238E27FC236}">
                    <a16:creationId xmlns:a16="http://schemas.microsoft.com/office/drawing/2014/main" id="{E46E3727-3674-42F9-9A2A-11870A130947}"/>
                  </a:ext>
                </a:extLst>
              </p:cNvPr>
              <p:cNvSpPr txBox="1"/>
              <p:nvPr/>
            </p:nvSpPr>
            <p:spPr>
              <a:xfrm rot="19883289" flipV="1">
                <a:off x="2139567" y="1718760"/>
                <a:ext cx="8805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31" name="Textfeld 30">
                <a:extLst>
                  <a:ext uri="{FF2B5EF4-FFF2-40B4-BE49-F238E27FC236}">
                    <a16:creationId xmlns:a16="http://schemas.microsoft.com/office/drawing/2014/main" id="{E46E3727-3674-42F9-9A2A-11870A130947}"/>
                  </a:ext>
                </a:extLst>
              </p:cNvPr>
              <p:cNvSpPr txBox="1">
                <a:spLocks noRot="1" noChangeAspect="1" noMove="1" noResize="1" noEditPoints="1" noAdjustHandles="1" noChangeArrowheads="1" noChangeShapeType="1" noTextEdit="1"/>
              </p:cNvSpPr>
              <p:nvPr/>
            </p:nvSpPr>
            <p:spPr>
              <a:xfrm rot="19883289" flipV="1">
                <a:off x="2139567" y="1718760"/>
                <a:ext cx="880552" cy="369332"/>
              </a:xfrm>
              <a:prstGeom prst="rect">
                <a:avLst/>
              </a:prstGeom>
              <a:blipFill>
                <a:blip r:embed="rId11"/>
                <a:stretch>
                  <a:fillRect/>
                </a:stretch>
              </a:blipFill>
            </p:spPr>
            <p:txBody>
              <a:bodyPr/>
              <a:lstStyle/>
              <a:p>
                <a:r>
                  <a:rPr lang="de-DE">
                    <a:noFill/>
                  </a:rPr>
                  <a:t> </a:t>
                </a:r>
              </a:p>
            </p:txBody>
          </p:sp>
        </mc:Fallback>
      </mc:AlternateContent>
      <p:sp>
        <p:nvSpPr>
          <p:cNvPr id="32" name="Bogen 31">
            <a:extLst>
              <a:ext uri="{FF2B5EF4-FFF2-40B4-BE49-F238E27FC236}">
                <a16:creationId xmlns:a16="http://schemas.microsoft.com/office/drawing/2014/main" id="{65C4EA6B-9146-414D-BBA8-9E2F260FA047}"/>
              </a:ext>
            </a:extLst>
          </p:cNvPr>
          <p:cNvSpPr/>
          <p:nvPr/>
        </p:nvSpPr>
        <p:spPr>
          <a:xfrm rot="12924610" flipH="1">
            <a:off x="2177469" y="1423939"/>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3" name="Bogen 32">
            <a:extLst>
              <a:ext uri="{FF2B5EF4-FFF2-40B4-BE49-F238E27FC236}">
                <a16:creationId xmlns:a16="http://schemas.microsoft.com/office/drawing/2014/main" id="{B5DCBA66-9625-46E9-9775-F7B508730753}"/>
              </a:ext>
            </a:extLst>
          </p:cNvPr>
          <p:cNvSpPr/>
          <p:nvPr/>
        </p:nvSpPr>
        <p:spPr>
          <a:xfrm rot="19439308" flipH="1">
            <a:off x="4159596" y="4162261"/>
            <a:ext cx="786010" cy="769795"/>
          </a:xfrm>
          <a:prstGeom prst="arc">
            <a:avLst>
              <a:gd name="adj1" fmla="val 13732497"/>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6728C05C-B606-407C-8317-041CDD511077}"/>
                  </a:ext>
                </a:extLst>
              </p:cNvPr>
              <p:cNvSpPr txBox="1"/>
              <p:nvPr/>
            </p:nvSpPr>
            <p:spPr>
              <a:xfrm rot="10642334" flipV="1">
                <a:off x="4135434" y="4284912"/>
                <a:ext cx="8229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34" name="Textfeld 33">
                <a:extLst>
                  <a:ext uri="{FF2B5EF4-FFF2-40B4-BE49-F238E27FC236}">
                    <a16:creationId xmlns:a16="http://schemas.microsoft.com/office/drawing/2014/main" id="{6728C05C-B606-407C-8317-041CDD511077}"/>
                  </a:ext>
                </a:extLst>
              </p:cNvPr>
              <p:cNvSpPr txBox="1">
                <a:spLocks noRot="1" noChangeAspect="1" noMove="1" noResize="1" noEditPoints="1" noAdjustHandles="1" noChangeArrowheads="1" noChangeShapeType="1" noTextEdit="1"/>
              </p:cNvSpPr>
              <p:nvPr/>
            </p:nvSpPr>
            <p:spPr>
              <a:xfrm rot="10642334" flipV="1">
                <a:off x="4135434" y="4284912"/>
                <a:ext cx="822908" cy="369332"/>
              </a:xfrm>
              <a:prstGeom prst="rect">
                <a:avLst/>
              </a:prstGeom>
              <a:blipFill>
                <a:blip r:embed="rId12"/>
                <a:stretch>
                  <a:fillRect b="-1176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Rechteck: abgerundete Ecken 34">
                <a:extLst>
                  <a:ext uri="{FF2B5EF4-FFF2-40B4-BE49-F238E27FC236}">
                    <a16:creationId xmlns:a16="http://schemas.microsoft.com/office/drawing/2014/main" id="{71613E68-1684-424B-958F-3435C8E8A4F5}"/>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r>
                        <a:rPr lang="de-DE" b="0" i="1" smtClean="0">
                          <a:latin typeface="Cambria Math" panose="02040503050406030204" pitchFamily="18" charset="0"/>
                          <a:ea typeface="Cambria Math" panose="02040503050406030204" pitchFamily="18" charset="0"/>
                        </a:rPr>
                        <m:t>=71°</m:t>
                      </m:r>
                    </m:oMath>
                  </m:oMathPara>
                </a14:m>
                <a:endParaRPr lang="de-DE" dirty="0"/>
              </a:p>
            </p:txBody>
          </p:sp>
        </mc:Choice>
        <mc:Fallback xmlns="">
          <p:sp>
            <p:nvSpPr>
              <p:cNvPr id="35" name="Rechteck: abgerundete Ecken 34">
                <a:extLst>
                  <a:ext uri="{FF2B5EF4-FFF2-40B4-BE49-F238E27FC236}">
                    <a16:creationId xmlns:a16="http://schemas.microsoft.com/office/drawing/2014/main" id="{71613E68-1684-424B-958F-3435C8E8A4F5}"/>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1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Rechteck: abgerundete Ecken 35">
                <a:extLst>
                  <a:ext uri="{FF2B5EF4-FFF2-40B4-BE49-F238E27FC236}">
                    <a16:creationId xmlns:a16="http://schemas.microsoft.com/office/drawing/2014/main" id="{BF835B28-9835-4411-868B-49A709D8E4E3}"/>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r>
                        <a:rPr lang="de-DE" i="1" smtClean="0">
                          <a:latin typeface="Cambria Math" panose="02040503050406030204" pitchFamily="18" charset="0"/>
                          <a:ea typeface="Cambria Math" panose="02040503050406030204" pitchFamily="18" charset="0"/>
                        </a:rPr>
                        <m:t>=44°</m:t>
                      </m:r>
                    </m:oMath>
                  </m:oMathPara>
                </a14:m>
                <a:endParaRPr lang="de-DE" dirty="0"/>
              </a:p>
            </p:txBody>
          </p:sp>
        </mc:Choice>
        <mc:Fallback xmlns="">
          <p:sp>
            <p:nvSpPr>
              <p:cNvPr id="36" name="Rechteck: abgerundete Ecken 35">
                <a:extLst>
                  <a:ext uri="{FF2B5EF4-FFF2-40B4-BE49-F238E27FC236}">
                    <a16:creationId xmlns:a16="http://schemas.microsoft.com/office/drawing/2014/main" id="{BF835B28-9835-4411-868B-49A709D8E4E3}"/>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1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Rechteck: abgerundete Ecken 36">
                <a:extLst>
                  <a:ext uri="{FF2B5EF4-FFF2-40B4-BE49-F238E27FC236}">
                    <a16:creationId xmlns:a16="http://schemas.microsoft.com/office/drawing/2014/main" id="{2897F65D-CE82-40FA-B944-73CEFDDFBFEB}"/>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bar>
                        <m:barPr>
                          <m:pos m:val="top"/>
                          <m:ctrlPr>
                            <a:rPr lang="de-DE" sz="1500" i="1" smtClean="0">
                              <a:latin typeface="Cambria Math" panose="02040503050406030204" pitchFamily="18" charset="0"/>
                            </a:rPr>
                          </m:ctrlPr>
                        </m:barPr>
                        <m:e>
                          <m:r>
                            <a:rPr lang="de-DE" sz="1500" i="1">
                              <a:latin typeface="Cambria Math" panose="02040503050406030204" pitchFamily="18" charset="0"/>
                            </a:rPr>
                            <m:t>𝐷𝐴</m:t>
                          </m:r>
                        </m:e>
                      </m:bar>
                      <m:r>
                        <a:rPr lang="de-DE" sz="1500" b="0" i="1" smtClean="0">
                          <a:latin typeface="Cambria Math" panose="02040503050406030204" pitchFamily="18" charset="0"/>
                        </a:rPr>
                        <m:t>=14,07</m:t>
                      </m:r>
                      <m:r>
                        <a:rPr lang="de-DE" sz="1500" b="0" i="1" smtClean="0">
                          <a:latin typeface="Cambria Math" panose="02040503050406030204" pitchFamily="18" charset="0"/>
                        </a:rPr>
                        <m:t>𝑚</m:t>
                      </m:r>
                    </m:oMath>
                  </m:oMathPara>
                </a14:m>
                <a:endParaRPr lang="de-DE" sz="1500" i="1" dirty="0">
                  <a:latin typeface="Cambria Math" panose="02040503050406030204" pitchFamily="18" charset="0"/>
                </a:endParaRPr>
              </a:p>
            </p:txBody>
          </p:sp>
        </mc:Choice>
        <mc:Fallback xmlns="">
          <p:sp>
            <p:nvSpPr>
              <p:cNvPr id="37" name="Rechteck: abgerundete Ecken 36">
                <a:extLst>
                  <a:ext uri="{FF2B5EF4-FFF2-40B4-BE49-F238E27FC236}">
                    <a16:creationId xmlns:a16="http://schemas.microsoft.com/office/drawing/2014/main" id="{2897F65D-CE82-40FA-B944-73CEFDDFBFEB}"/>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1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Rechteck: abgerundete Ecken 38">
                <a:extLst>
                  <a:ext uri="{FF2B5EF4-FFF2-40B4-BE49-F238E27FC236}">
                    <a16:creationId xmlns:a16="http://schemas.microsoft.com/office/drawing/2014/main" id="{1E226BB0-6B73-4048-A5F8-25A14A5F281A}"/>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bar>
                        <m:barPr>
                          <m:pos m:val="top"/>
                          <m:ctrlPr>
                            <a:rPr lang="de-DE" sz="1600" i="1" smtClean="0">
                              <a:latin typeface="Cambria Math" panose="02040503050406030204" pitchFamily="18" charset="0"/>
                            </a:rPr>
                          </m:ctrlPr>
                        </m:barPr>
                        <m:e>
                          <m:r>
                            <a:rPr lang="de-DE" sz="1600" i="1">
                              <a:latin typeface="Cambria Math" panose="02040503050406030204" pitchFamily="18" charset="0"/>
                            </a:rPr>
                            <m:t>𝐷𝐴</m:t>
                          </m:r>
                        </m:e>
                      </m:bar>
                      <m:r>
                        <a:rPr lang="de-DE" sz="1600" b="0" i="1" smtClean="0">
                          <a:latin typeface="Cambria Math" panose="02040503050406030204" pitchFamily="18" charset="0"/>
                        </a:rPr>
                        <m:t>=9,69</m:t>
                      </m:r>
                      <m:r>
                        <a:rPr lang="de-DE" sz="1600" b="0" i="1" smtClean="0">
                          <a:latin typeface="Cambria Math" panose="02040503050406030204" pitchFamily="18" charset="0"/>
                        </a:rPr>
                        <m:t>𝑚</m:t>
                      </m:r>
                    </m:oMath>
                  </m:oMathPara>
                </a14:m>
                <a:endParaRPr lang="de-DE" dirty="0"/>
              </a:p>
            </p:txBody>
          </p:sp>
        </mc:Choice>
        <mc:Fallback xmlns="">
          <p:sp>
            <p:nvSpPr>
              <p:cNvPr id="39" name="Rechteck: abgerundete Ecken 38">
                <a:extLst>
                  <a:ext uri="{FF2B5EF4-FFF2-40B4-BE49-F238E27FC236}">
                    <a16:creationId xmlns:a16="http://schemas.microsoft.com/office/drawing/2014/main" id="{1E226BB0-6B73-4048-A5F8-25A14A5F281A}"/>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1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Rechteck: abgerundete Ecken 39">
                <a:extLst>
                  <a:ext uri="{FF2B5EF4-FFF2-40B4-BE49-F238E27FC236}">
                    <a16:creationId xmlns:a16="http://schemas.microsoft.com/office/drawing/2014/main" id="{87DCD9FB-F054-4A03-94A8-015445F5AA52}"/>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r>
                        <a:rPr lang="de-DE" i="1" smtClean="0">
                          <a:latin typeface="Cambria Math" panose="02040503050406030204" pitchFamily="18" charset="0"/>
                          <a:ea typeface="Cambria Math" panose="02040503050406030204" pitchFamily="18" charset="0"/>
                        </a:rPr>
                        <m:t>=65°</m:t>
                      </m:r>
                    </m:oMath>
                  </m:oMathPara>
                </a14:m>
                <a:endParaRPr lang="de-DE" dirty="0"/>
              </a:p>
            </p:txBody>
          </p:sp>
        </mc:Choice>
        <mc:Fallback xmlns="">
          <p:sp>
            <p:nvSpPr>
              <p:cNvPr id="40" name="Rechteck: abgerundete Ecken 39">
                <a:extLst>
                  <a:ext uri="{FF2B5EF4-FFF2-40B4-BE49-F238E27FC236}">
                    <a16:creationId xmlns:a16="http://schemas.microsoft.com/office/drawing/2014/main" id="{87DCD9FB-F054-4A03-94A8-015445F5AA52}"/>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1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Rechteck: abgerundete Ecken 40">
                <a:extLst>
                  <a:ext uri="{FF2B5EF4-FFF2-40B4-BE49-F238E27FC236}">
                    <a16:creationId xmlns:a16="http://schemas.microsoft.com/office/drawing/2014/main" id="{889E9C92-37DE-48EA-AA58-3DDB9618E256}"/>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bar>
                        <m:barPr>
                          <m:pos m:val="top"/>
                          <m:ctrlPr>
                            <a:rPr lang="de-DE" sz="1600" i="1" smtClean="0">
                              <a:latin typeface="Cambria Math" panose="02040503050406030204" pitchFamily="18" charset="0"/>
                            </a:rPr>
                          </m:ctrlPr>
                        </m:barPr>
                        <m:e>
                          <m:r>
                            <a:rPr lang="de-DE" sz="1600" i="1">
                              <a:latin typeface="Cambria Math" panose="02040503050406030204" pitchFamily="18" charset="0"/>
                            </a:rPr>
                            <m:t>𝐷𝐴</m:t>
                          </m:r>
                        </m:e>
                      </m:bar>
                      <m:r>
                        <a:rPr lang="de-DE" sz="1600" b="0" i="1" smtClean="0">
                          <a:latin typeface="Cambria Math" panose="02040503050406030204" pitchFamily="18" charset="0"/>
                        </a:rPr>
                        <m:t>=9,78</m:t>
                      </m:r>
                      <m:r>
                        <a:rPr lang="de-DE" sz="1600" b="0" i="1" smtClean="0">
                          <a:latin typeface="Cambria Math" panose="02040503050406030204" pitchFamily="18" charset="0"/>
                        </a:rPr>
                        <m:t>𝑚</m:t>
                      </m:r>
                    </m:oMath>
                  </m:oMathPara>
                </a14:m>
                <a:endParaRPr lang="de-DE" dirty="0"/>
              </a:p>
            </p:txBody>
          </p:sp>
        </mc:Choice>
        <mc:Fallback xmlns="">
          <p:sp>
            <p:nvSpPr>
              <p:cNvPr id="41" name="Rechteck: abgerundete Ecken 40">
                <a:extLst>
                  <a:ext uri="{FF2B5EF4-FFF2-40B4-BE49-F238E27FC236}">
                    <a16:creationId xmlns:a16="http://schemas.microsoft.com/office/drawing/2014/main" id="{889E9C92-37DE-48EA-AA58-3DDB9618E256}"/>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1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42" name="Textfeld 41">
            <a:extLst>
              <a:ext uri="{FF2B5EF4-FFF2-40B4-BE49-F238E27FC236}">
                <a16:creationId xmlns:a16="http://schemas.microsoft.com/office/drawing/2014/main" id="{03CA0BD9-8878-4A1F-817A-BDB35E4D08A3}"/>
              </a:ext>
            </a:extLst>
          </p:cNvPr>
          <p:cNvSpPr txBox="1"/>
          <p:nvPr/>
        </p:nvSpPr>
        <p:spPr>
          <a:xfrm>
            <a:off x="10404319" y="45258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47" name="Textfeld 46">
            <a:extLst>
              <a:ext uri="{FF2B5EF4-FFF2-40B4-BE49-F238E27FC236}">
                <a16:creationId xmlns:a16="http://schemas.microsoft.com/office/drawing/2014/main" id="{9EF5C315-3123-4E5E-A0BF-77B3654D0ECD}"/>
              </a:ext>
            </a:extLst>
          </p:cNvPr>
          <p:cNvSpPr txBox="1"/>
          <p:nvPr/>
        </p:nvSpPr>
        <p:spPr>
          <a:xfrm>
            <a:off x="7165420" y="3187309"/>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Tree>
    <p:extLst>
      <p:ext uri="{BB962C8B-B14F-4D97-AF65-F5344CB8AC3E}">
        <p14:creationId xmlns:p14="http://schemas.microsoft.com/office/powerpoint/2010/main" val="269531946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35"/>
                                        </p:tgtEl>
                                        <p:attrNameLst>
                                          <p:attrName>stroke.color</p:attrName>
                                        </p:attrNameLst>
                                      </p:cBhvr>
                                      <p:to>
                                        <a:srgbClr val="92D050"/>
                                      </p:to>
                                    </p:animClr>
                                    <p:set>
                                      <p:cBhvr>
                                        <p:cTn id="7" dur="250" fill="hold"/>
                                        <p:tgtEl>
                                          <p:spTgt spid="35"/>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250"/>
                                        <p:tgtEl>
                                          <p:spTgt spid="47"/>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36"/>
                                        </p:tgtEl>
                                        <p:attrNameLst>
                                          <p:attrName>stroke.color</p:attrName>
                                        </p:attrNameLst>
                                      </p:cBhvr>
                                      <p:to>
                                        <a:srgbClr val="C00000"/>
                                      </p:to>
                                    </p:animClr>
                                    <p:set>
                                      <p:cBhvr>
                                        <p:cTn id="19" dur="250" fill="hold"/>
                                        <p:tgtEl>
                                          <p:spTgt spid="36"/>
                                        </p:tgtEl>
                                        <p:attrNameLst>
                                          <p:attrName>stroke.on</p:attrName>
                                        </p:attrNameLst>
                                      </p:cBhvr>
                                      <p:to>
                                        <p:strVal val="true"/>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39"/>
                                        </p:tgtEl>
                                        <p:attrNameLst>
                                          <p:attrName>stroke.color</p:attrName>
                                        </p:attrNameLst>
                                      </p:cBhvr>
                                      <p:to>
                                        <a:srgbClr val="92D050"/>
                                      </p:to>
                                    </p:animClr>
                                    <p:set>
                                      <p:cBhvr>
                                        <p:cTn id="25" dur="250" fill="hold"/>
                                        <p:tgtEl>
                                          <p:spTgt spid="39"/>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250"/>
                                        <p:tgtEl>
                                          <p:spTgt spid="4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7" presetClass="emph" presetSubtype="2" fill="hold" nodeType="clickEffect">
                                  <p:stCondLst>
                                    <p:cond delay="0"/>
                                  </p:stCondLst>
                                  <p:childTnLst>
                                    <p:animClr clrSpc="rgb" dir="cw">
                                      <p:cBhvr>
                                        <p:cTn id="35" dur="250" fill="hold"/>
                                        <p:tgtEl>
                                          <p:spTgt spid="40"/>
                                        </p:tgtEl>
                                        <p:attrNameLst>
                                          <p:attrName>stroke.color</p:attrName>
                                        </p:attrNameLst>
                                      </p:cBhvr>
                                      <p:to>
                                        <a:srgbClr val="C00000"/>
                                      </p:to>
                                    </p:animClr>
                                    <p:set>
                                      <p:cBhvr>
                                        <p:cTn id="36" dur="250" fill="hold"/>
                                        <p:tgtEl>
                                          <p:spTgt spid="40"/>
                                        </p:tgtEl>
                                        <p:attrNameLst>
                                          <p:attrName>stroke.on</p:attrName>
                                        </p:attrNameLst>
                                      </p:cBhvr>
                                      <p:to>
                                        <p:strVal val="true"/>
                                      </p:to>
                                    </p:se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7" presetClass="emph" presetSubtype="2" fill="hold" nodeType="clickEffect">
                                  <p:stCondLst>
                                    <p:cond delay="0"/>
                                  </p:stCondLst>
                                  <p:childTnLst>
                                    <p:animClr clrSpc="rgb" dir="cw">
                                      <p:cBhvr>
                                        <p:cTn id="41" dur="250" fill="hold"/>
                                        <p:tgtEl>
                                          <p:spTgt spid="41"/>
                                        </p:tgtEl>
                                        <p:attrNameLst>
                                          <p:attrName>stroke.color</p:attrName>
                                        </p:attrNameLst>
                                      </p:cBhvr>
                                      <p:to>
                                        <a:srgbClr val="C00000"/>
                                      </p:to>
                                    </p:animClr>
                                    <p:set>
                                      <p:cBhvr>
                                        <p:cTn id="42" dur="250" fill="hold"/>
                                        <p:tgtEl>
                                          <p:spTgt spid="41"/>
                                        </p:tgtEl>
                                        <p:attrNameLst>
                                          <p:attrName>stroke.on</p:attrName>
                                        </p:attrNameLst>
                                      </p:cBhvr>
                                      <p:to>
                                        <p:strVal val="true"/>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7" presetClass="emph" presetSubtype="2" fill="hold" nodeType="clickEffect">
                                  <p:stCondLst>
                                    <p:cond delay="0"/>
                                  </p:stCondLst>
                                  <p:childTnLst>
                                    <p:animClr clrSpc="rgb" dir="cw">
                                      <p:cBhvr>
                                        <p:cTn id="47" dur="250" fill="hold"/>
                                        <p:tgtEl>
                                          <p:spTgt spid="37"/>
                                        </p:tgtEl>
                                        <p:attrNameLst>
                                          <p:attrName>stroke.color</p:attrName>
                                        </p:attrNameLst>
                                      </p:cBhvr>
                                      <p:to>
                                        <a:srgbClr val="C00000"/>
                                      </p:to>
                                    </p:animClr>
                                    <p:set>
                                      <p:cBhvr>
                                        <p:cTn id="48" dur="250" fill="hold"/>
                                        <p:tgtEl>
                                          <p:spTgt spid="37"/>
                                        </p:tgtEl>
                                        <p:attrNameLst>
                                          <p:attrName>stroke.on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0" grpId="0" animBg="1"/>
      <p:bldP spid="28" grpId="0" animBg="1"/>
      <p:bldP spid="42" grpId="0"/>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F6433CF-F91C-4FFE-A2C8-3DB32ACD63FF}"/>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EB3A1EDE-418A-4BAD-8D41-70AB2807C918}"/>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270570AB-5845-4A82-B0DB-89F4064F92D3}"/>
              </a:ext>
            </a:extLst>
          </p:cNvPr>
          <p:cNvSpPr>
            <a:spLocks noGrp="1"/>
          </p:cNvSpPr>
          <p:nvPr>
            <p:ph type="sldNum" sz="quarter" idx="12"/>
          </p:nvPr>
        </p:nvSpPr>
        <p:spPr/>
        <p:txBody>
          <a:bodyPr/>
          <a:lstStyle/>
          <a:p>
            <a:fld id="{51845F5A-061D-4825-9AE9-D7794091C6CF}" type="slidenum">
              <a:rPr lang="en-US" smtClean="0"/>
              <a:t>39</a:t>
            </a:fld>
            <a:endParaRPr lang="en-US"/>
          </a:p>
        </p:txBody>
      </p:sp>
      <p:sp>
        <p:nvSpPr>
          <p:cNvPr id="9" name="Inhaltsplatzhalter 8">
            <a:extLst>
              <a:ext uri="{FF2B5EF4-FFF2-40B4-BE49-F238E27FC236}">
                <a16:creationId xmlns:a16="http://schemas.microsoft.com/office/drawing/2014/main" id="{385C0B5E-5A31-4FE9-880B-16ED483DC6E1}"/>
              </a:ext>
            </a:extLst>
          </p:cNvPr>
          <p:cNvSpPr>
            <a:spLocks noGrp="1"/>
          </p:cNvSpPr>
          <p:nvPr>
            <p:ph idx="1"/>
          </p:nvPr>
        </p:nvSpPr>
        <p:spPr>
          <a:xfrm>
            <a:off x="838199" y="640080"/>
            <a:ext cx="3649579" cy="5596128"/>
          </a:xfrm>
        </p:spPr>
        <p:txBody>
          <a:bodyPr>
            <a:normAutofit/>
          </a:bodyPr>
          <a:lstStyle/>
          <a:p>
            <a:pPr marL="0" indent="0">
              <a:buNone/>
            </a:pPr>
            <a:r>
              <a:rPr lang="de-DE" sz="2800" dirty="0"/>
              <a:t>Super! </a:t>
            </a:r>
            <a:br>
              <a:rPr lang="de-DE" sz="2800" dirty="0"/>
            </a:br>
            <a:r>
              <a:rPr lang="de-DE" sz="2800" dirty="0"/>
              <a:t>Du hast alle 7 Aufgaben gelöst. </a:t>
            </a:r>
            <a:br>
              <a:rPr lang="de-DE" sz="2800" dirty="0"/>
            </a:br>
            <a:r>
              <a:rPr lang="de-DE" sz="2800" dirty="0"/>
              <a:t>Zähle nun in deinem Heft, wie viele der Aufgaben du direkt beim ersten Mal richtig gelöst hast. </a:t>
            </a:r>
            <a:br>
              <a:rPr lang="de-DE" sz="2800" dirty="0"/>
            </a:br>
            <a:r>
              <a:rPr lang="de-DE" sz="2800" dirty="0"/>
              <a:t>Wähle das entsprechende Feld aus.</a:t>
            </a:r>
          </a:p>
          <a:p>
            <a:endParaRPr lang="de-DE" sz="2800" dirty="0"/>
          </a:p>
        </p:txBody>
      </p:sp>
      <p:sp>
        <p:nvSpPr>
          <p:cNvPr id="24" name="Flussdiagramm: Grenzstelle 23">
            <a:hlinkClick r:id="rId2" action="ppaction://hlinksldjump"/>
            <a:extLst>
              <a:ext uri="{FF2B5EF4-FFF2-40B4-BE49-F238E27FC236}">
                <a16:creationId xmlns:a16="http://schemas.microsoft.com/office/drawing/2014/main" id="{C0F20645-409D-4DE1-9804-666BB9F5A74D}"/>
              </a:ext>
            </a:extLst>
          </p:cNvPr>
          <p:cNvSpPr/>
          <p:nvPr/>
        </p:nvSpPr>
        <p:spPr>
          <a:xfrm>
            <a:off x="7044978" y="44445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5" name="Flussdiagramm: Grenzstelle 24">
            <a:hlinkClick r:id="rId3" action="ppaction://hlinksldjump"/>
            <a:extLst>
              <a:ext uri="{FF2B5EF4-FFF2-40B4-BE49-F238E27FC236}">
                <a16:creationId xmlns:a16="http://schemas.microsoft.com/office/drawing/2014/main" id="{167D07E9-1D5C-433D-8D6C-6F5C40B267C3}"/>
              </a:ext>
            </a:extLst>
          </p:cNvPr>
          <p:cNvSpPr/>
          <p:nvPr/>
        </p:nvSpPr>
        <p:spPr>
          <a:xfrm>
            <a:off x="7044978" y="8362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26" name="Flussdiagramm: Grenzstelle 25">
            <a:hlinkClick r:id="rId4" action="ppaction://hlinksldjump"/>
            <a:extLst>
              <a:ext uri="{FF2B5EF4-FFF2-40B4-BE49-F238E27FC236}">
                <a16:creationId xmlns:a16="http://schemas.microsoft.com/office/drawing/2014/main" id="{CF1087E2-FFB9-443E-81BE-2BFC4522A076}"/>
              </a:ext>
            </a:extLst>
          </p:cNvPr>
          <p:cNvSpPr/>
          <p:nvPr/>
        </p:nvSpPr>
        <p:spPr>
          <a:xfrm>
            <a:off x="7044978" y="264043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4204E4DD-AFB0-45D1-8C16-EFCC553F4A34}"/>
              </a:ext>
            </a:extLst>
          </p:cNvPr>
          <p:cNvSpPr txBox="1"/>
          <p:nvPr/>
        </p:nvSpPr>
        <p:spPr>
          <a:xfrm>
            <a:off x="7658100" y="4969939"/>
            <a:ext cx="4333874" cy="461665"/>
          </a:xfrm>
          <a:prstGeom prst="rect">
            <a:avLst/>
          </a:prstGeom>
          <a:noFill/>
        </p:spPr>
        <p:txBody>
          <a:bodyPr wrap="square" rtlCol="0">
            <a:spAutoFit/>
          </a:bodyPr>
          <a:lstStyle/>
          <a:p>
            <a:pPr algn="ctr"/>
            <a:r>
              <a:rPr lang="de-DE" sz="2400" dirty="0"/>
              <a:t>0-3 Aufgaben richtig gelöst</a:t>
            </a:r>
          </a:p>
        </p:txBody>
      </p:sp>
      <p:sp>
        <p:nvSpPr>
          <p:cNvPr id="19" name="Flussdiagramm: Grenzstelle 18">
            <a:hlinkClick r:id="rId5" action="ppaction://hlinksldjump"/>
            <a:extLst>
              <a:ext uri="{FF2B5EF4-FFF2-40B4-BE49-F238E27FC236}">
                <a16:creationId xmlns:a16="http://schemas.microsoft.com/office/drawing/2014/main" id="{7EA1CE94-3371-44A4-B5BD-BEF1E1E83AC4}"/>
              </a:ext>
            </a:extLst>
          </p:cNvPr>
          <p:cNvSpPr/>
          <p:nvPr/>
        </p:nvSpPr>
        <p:spPr>
          <a:xfrm>
            <a:off x="6892578" y="68388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0" name="Textfeld 19">
            <a:extLst>
              <a:ext uri="{FF2B5EF4-FFF2-40B4-BE49-F238E27FC236}">
                <a16:creationId xmlns:a16="http://schemas.microsoft.com/office/drawing/2014/main" id="{D18010B7-B444-40EC-8720-AA9BFBCA0DD5}"/>
              </a:ext>
            </a:extLst>
          </p:cNvPr>
          <p:cNvSpPr txBox="1"/>
          <p:nvPr/>
        </p:nvSpPr>
        <p:spPr>
          <a:xfrm>
            <a:off x="7658100" y="1361639"/>
            <a:ext cx="4533900" cy="461665"/>
          </a:xfrm>
          <a:prstGeom prst="rect">
            <a:avLst/>
          </a:prstGeom>
          <a:noFill/>
        </p:spPr>
        <p:txBody>
          <a:bodyPr wrap="square" rtlCol="0">
            <a:spAutoFit/>
          </a:bodyPr>
          <a:lstStyle/>
          <a:p>
            <a:pPr algn="ctr"/>
            <a:r>
              <a:rPr lang="de-DE" sz="2400" dirty="0"/>
              <a:t>6-7 Aufgaben richtig gelöst</a:t>
            </a:r>
          </a:p>
        </p:txBody>
      </p:sp>
      <p:sp>
        <p:nvSpPr>
          <p:cNvPr id="21" name="Flussdiagramm: Grenzstelle 20">
            <a:hlinkClick r:id="rId5" action="ppaction://hlinksldjump"/>
            <a:extLst>
              <a:ext uri="{FF2B5EF4-FFF2-40B4-BE49-F238E27FC236}">
                <a16:creationId xmlns:a16="http://schemas.microsoft.com/office/drawing/2014/main" id="{8A3B1534-67DB-41EE-9BEE-3C56787A8AB8}"/>
              </a:ext>
            </a:extLst>
          </p:cNvPr>
          <p:cNvSpPr/>
          <p:nvPr/>
        </p:nvSpPr>
        <p:spPr>
          <a:xfrm>
            <a:off x="6892578" y="248803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2" name="Textfeld 21">
            <a:extLst>
              <a:ext uri="{FF2B5EF4-FFF2-40B4-BE49-F238E27FC236}">
                <a16:creationId xmlns:a16="http://schemas.microsoft.com/office/drawing/2014/main" id="{15AD2391-96EB-4EEC-8646-27536748F80D}"/>
              </a:ext>
            </a:extLst>
          </p:cNvPr>
          <p:cNvSpPr txBox="1"/>
          <p:nvPr/>
        </p:nvSpPr>
        <p:spPr>
          <a:xfrm>
            <a:off x="7658101" y="3165789"/>
            <a:ext cx="4333874" cy="461665"/>
          </a:xfrm>
          <a:prstGeom prst="rect">
            <a:avLst/>
          </a:prstGeom>
          <a:noFill/>
        </p:spPr>
        <p:txBody>
          <a:bodyPr wrap="square" rtlCol="0">
            <a:spAutoFit/>
          </a:bodyPr>
          <a:lstStyle/>
          <a:p>
            <a:pPr algn="ctr"/>
            <a:r>
              <a:rPr lang="de-DE" sz="2400" dirty="0"/>
              <a:t>4-5 Aufgaben richtig gelöst</a:t>
            </a:r>
          </a:p>
        </p:txBody>
      </p:sp>
    </p:spTree>
    <p:extLst>
      <p:ext uri="{BB962C8B-B14F-4D97-AF65-F5344CB8AC3E}">
        <p14:creationId xmlns:p14="http://schemas.microsoft.com/office/powerpoint/2010/main" val="315536591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2</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8B7572A-BE31-47FF-B205-9E7C8415F79F}"/>
                  </a:ext>
                </a:extLst>
              </p:cNvPr>
              <p:cNvSpPr>
                <a:spLocks noGrp="1"/>
              </p:cNvSpPr>
              <p:nvPr>
                <p:ph sz="half" idx="2"/>
              </p:nvPr>
            </p:nvSpPr>
            <p:spPr/>
            <p:txBody>
              <a:bodyPr/>
              <a:lstStyle/>
              <a:p>
                <a:pPr marL="0" indent="0">
                  <a:buNone/>
                </a:pPr>
                <a:r>
                  <a:rPr lang="de-DE" dirty="0"/>
                  <a:t>Vervollständige die Formel! </a:t>
                </a:r>
                <a14:m>
                  <m:oMath xmlns:m="http://schemas.openxmlformats.org/officeDocument/2006/math">
                    <m:func>
                      <m:funcPr>
                        <m:ctrlPr>
                          <a:rPr lang="de-DE" i="1">
                            <a:latin typeface="Cambria Math" panose="02040503050406030204" pitchFamily="18" charset="0"/>
                          </a:rPr>
                        </m:ctrlPr>
                      </m:funcPr>
                      <m:fName>
                        <m:r>
                          <m:rPr>
                            <m:sty m:val="p"/>
                          </m:rPr>
                          <a:rPr lang="de-DE">
                            <a:latin typeface="Cambria Math" panose="02040503050406030204" pitchFamily="18" charset="0"/>
                          </a:rPr>
                          <m:t>cos</m:t>
                        </m:r>
                      </m:fName>
                      <m:e>
                        <m:d>
                          <m:dPr>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𝛾</m:t>
                            </m:r>
                          </m:e>
                        </m:d>
                        <m:r>
                          <a:rPr lang="de-DE" b="0" i="1" smtClean="0">
                            <a:latin typeface="Cambria Math" panose="02040503050406030204" pitchFamily="18" charset="0"/>
                            <a:ea typeface="Cambria Math" panose="02040503050406030204" pitchFamily="18" charset="0"/>
                          </a:rPr>
                          <m:t>=</m:t>
                        </m:r>
                      </m:e>
                    </m:func>
                  </m:oMath>
                </a14:m>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58B7572A-BE31-47FF-B205-9E7C8415F79F}"/>
                  </a:ext>
                </a:extLst>
              </p:cNvPr>
              <p:cNvSpPr>
                <a:spLocks noGrp="1" noRot="1" noChangeAspect="1" noMove="1" noResize="1" noEditPoints="1" noAdjustHandles="1" noChangeArrowheads="1" noChangeShapeType="1" noTextEdit="1"/>
              </p:cNvSpPr>
              <p:nvPr>
                <p:ph sz="half" idx="2"/>
              </p:nvPr>
            </p:nvSpPr>
            <p:spPr>
              <a:blipFill>
                <a:blip r:embed="rId2"/>
                <a:stretch>
                  <a:fillRect l="-2469" t="-1464" r="-2593"/>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a:t>
            </a:fld>
            <a:endParaRPr lang="en-US" dirty="0"/>
          </a:p>
        </p:txBody>
      </p:sp>
      <mc:AlternateContent xmlns:mc="http://schemas.openxmlformats.org/markup-compatibility/2006" xmlns:a14="http://schemas.microsoft.com/office/drawing/2010/main">
        <mc:Choice Requires="a14">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𝑎</m:t>
                          </m:r>
                        </m:den>
                      </m:f>
                    </m:oMath>
                  </m:oMathPara>
                </a14:m>
                <a:endParaRPr lang="de-DE" dirty="0"/>
              </a:p>
            </p:txBody>
          </p:sp>
        </mc:Choice>
        <mc:Fallback xmlns="">
          <p:sp>
            <p:nvSpPr>
              <p:cNvPr id="22" name="Rechteck: abgerundete Ecken 21">
                <a:extLst>
                  <a:ext uri="{FF2B5EF4-FFF2-40B4-BE49-F238E27FC236}">
                    <a16:creationId xmlns:a16="http://schemas.microsoft.com/office/drawing/2014/main" id="{FD97B877-E150-4757-AD9F-9F6C9E4958CC}"/>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64AA73C5-A030-4A27-B22A-3843B420328D}"/>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𝑐</m:t>
                          </m:r>
                        </m:den>
                      </m:f>
                    </m:oMath>
                  </m:oMathPara>
                </a14:m>
                <a:endParaRPr lang="de-DE" dirty="0"/>
              </a:p>
            </p:txBody>
          </p:sp>
        </mc:Choice>
        <mc:Fallback xmlns="">
          <p:sp>
            <p:nvSpPr>
              <p:cNvPr id="25" name="Rechteck: abgerundete Ecken 24">
                <a:extLst>
                  <a:ext uri="{FF2B5EF4-FFF2-40B4-BE49-F238E27FC236}">
                    <a16:creationId xmlns:a16="http://schemas.microsoft.com/office/drawing/2014/main" id="{64AA73C5-A030-4A27-B22A-3843B420328D}"/>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C3D10C2E-CD0F-4566-852E-ED13FF96D85F}"/>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𝑏</m:t>
                          </m:r>
                        </m:num>
                        <m:den>
                          <m:r>
                            <a:rPr lang="de-DE" b="0" i="1" smtClean="0">
                              <a:latin typeface="Cambria Math" panose="02040503050406030204" pitchFamily="18" charset="0"/>
                            </a:rPr>
                            <m:t>𝑏</m:t>
                          </m:r>
                        </m:den>
                      </m:f>
                    </m:oMath>
                  </m:oMathPara>
                </a14:m>
                <a:endParaRPr lang="de-DE" i="1" dirty="0">
                  <a:latin typeface="Cambria Math" panose="02040503050406030204" pitchFamily="18" charset="0"/>
                </a:endParaRPr>
              </a:p>
            </p:txBody>
          </p:sp>
        </mc:Choice>
        <mc:Fallback xmlns="">
          <p:sp>
            <p:nvSpPr>
              <p:cNvPr id="26" name="Rechteck: abgerundete Ecken 25">
                <a:extLst>
                  <a:ext uri="{FF2B5EF4-FFF2-40B4-BE49-F238E27FC236}">
                    <a16:creationId xmlns:a16="http://schemas.microsoft.com/office/drawing/2014/main" id="{C3D10C2E-CD0F-4566-852E-ED13FF96D85F}"/>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hteck: abgerundete Ecken 26">
                <a:extLst>
                  <a:ext uri="{FF2B5EF4-FFF2-40B4-BE49-F238E27FC236}">
                    <a16:creationId xmlns:a16="http://schemas.microsoft.com/office/drawing/2014/main" id="{16F2B30D-EC3A-429D-BB88-057A75ED65A8}"/>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𝑏</m:t>
                          </m:r>
                        </m:den>
                      </m:f>
                    </m:oMath>
                  </m:oMathPara>
                </a14:m>
                <a:endParaRPr lang="de-DE" dirty="0"/>
              </a:p>
            </p:txBody>
          </p:sp>
        </mc:Choice>
        <mc:Fallback xmlns="">
          <p:sp>
            <p:nvSpPr>
              <p:cNvPr id="27" name="Rechteck: abgerundete Ecken 26">
                <a:extLst>
                  <a:ext uri="{FF2B5EF4-FFF2-40B4-BE49-F238E27FC236}">
                    <a16:creationId xmlns:a16="http://schemas.microsoft.com/office/drawing/2014/main" id="{16F2B30D-EC3A-429D-BB88-057A75ED65A8}"/>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52C2B505-7A56-4116-8C75-7E429941443D}"/>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𝑎</m:t>
                          </m:r>
                        </m:num>
                        <m:den>
                          <m:r>
                            <a:rPr lang="de-DE" b="0" i="1" smtClean="0">
                              <a:latin typeface="Cambria Math" panose="02040503050406030204" pitchFamily="18" charset="0"/>
                            </a:rPr>
                            <m:t>𝑏</m:t>
                          </m:r>
                        </m:den>
                      </m:f>
                    </m:oMath>
                  </m:oMathPara>
                </a14:m>
                <a:endParaRPr lang="de-DE" dirty="0"/>
              </a:p>
            </p:txBody>
          </p:sp>
        </mc:Choice>
        <mc:Fallback xmlns="">
          <p:sp>
            <p:nvSpPr>
              <p:cNvPr id="29" name="Rechteck: abgerundete Ecken 28">
                <a:extLst>
                  <a:ext uri="{FF2B5EF4-FFF2-40B4-BE49-F238E27FC236}">
                    <a16:creationId xmlns:a16="http://schemas.microsoft.com/office/drawing/2014/main" id="{52C2B505-7A56-4116-8C75-7E429941443D}"/>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Rechteck: abgerundete Ecken 29">
                <a:extLst>
                  <a:ext uri="{FF2B5EF4-FFF2-40B4-BE49-F238E27FC236}">
                    <a16:creationId xmlns:a16="http://schemas.microsoft.com/office/drawing/2014/main" id="{7C9A01EC-0EDE-4272-BDE6-8ABF5B9C3898}"/>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𝑐</m:t>
                          </m:r>
                        </m:num>
                        <m:den>
                          <m:r>
                            <a:rPr lang="de-DE" b="0" i="1" smtClean="0">
                              <a:latin typeface="Cambria Math" panose="02040503050406030204" pitchFamily="18" charset="0"/>
                            </a:rPr>
                            <m:t>𝑎</m:t>
                          </m:r>
                        </m:den>
                      </m:f>
                    </m:oMath>
                  </m:oMathPara>
                </a14:m>
                <a:endParaRPr lang="de-DE" dirty="0"/>
              </a:p>
            </p:txBody>
          </p:sp>
        </mc:Choice>
        <mc:Fallback xmlns="">
          <p:sp>
            <p:nvSpPr>
              <p:cNvPr id="30" name="Rechteck: abgerundete Ecken 29">
                <a:extLst>
                  <a:ext uri="{FF2B5EF4-FFF2-40B4-BE49-F238E27FC236}">
                    <a16:creationId xmlns:a16="http://schemas.microsoft.com/office/drawing/2014/main" id="{7C9A01EC-0EDE-4272-BDE6-8ABF5B9C3898}"/>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28" name="Textfeld 27">
            <a:extLst>
              <a:ext uri="{FF2B5EF4-FFF2-40B4-BE49-F238E27FC236}">
                <a16:creationId xmlns:a16="http://schemas.microsoft.com/office/drawing/2014/main" id="{0A0E9D06-84E0-41E9-9122-33D68F45E8D0}"/>
              </a:ext>
            </a:extLst>
          </p:cNvPr>
          <p:cNvSpPr txBox="1"/>
          <p:nvPr/>
        </p:nvSpPr>
        <p:spPr>
          <a:xfrm>
            <a:off x="10429792" y="3174822"/>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1" name="Pfeil: nach rechts 30">
            <a:hlinkClick r:id="" action="ppaction://hlinkshowjump?jump=nextslide"/>
            <a:extLst>
              <a:ext uri="{FF2B5EF4-FFF2-40B4-BE49-F238E27FC236}">
                <a16:creationId xmlns:a16="http://schemas.microsoft.com/office/drawing/2014/main" id="{52FAB53B-22C6-4F2C-B650-F57BD30FE548}"/>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32" name="Rechtwinkliges Dreieck 31">
            <a:extLst>
              <a:ext uri="{FF2B5EF4-FFF2-40B4-BE49-F238E27FC236}">
                <a16:creationId xmlns:a16="http://schemas.microsoft.com/office/drawing/2014/main" id="{7AB3041E-8B02-49CF-8F82-89D6D5540E90}"/>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Bogen 32">
            <a:extLst>
              <a:ext uri="{FF2B5EF4-FFF2-40B4-BE49-F238E27FC236}">
                <a16:creationId xmlns:a16="http://schemas.microsoft.com/office/drawing/2014/main" id="{298E279B-9554-477B-B42B-82B75DD0F647}"/>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3AA3836A-F354-464E-B8EB-8EB9AA84175C}"/>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4" name="Textfeld 33">
                <a:extLst>
                  <a:ext uri="{FF2B5EF4-FFF2-40B4-BE49-F238E27FC236}">
                    <a16:creationId xmlns:a16="http://schemas.microsoft.com/office/drawing/2014/main" id="{3AA3836A-F354-464E-B8EB-8EB9AA84175C}"/>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1231D3DD-FF12-42E4-BDCC-825D681FE582}"/>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5" name="Textfeld 34">
                <a:extLst>
                  <a:ext uri="{FF2B5EF4-FFF2-40B4-BE49-F238E27FC236}">
                    <a16:creationId xmlns:a16="http://schemas.microsoft.com/office/drawing/2014/main" id="{1231D3DD-FF12-42E4-BDCC-825D681FE582}"/>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E315DE89-0708-4E3C-B4B3-EC9AB663C02A}"/>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6" name="Textfeld 35">
                <a:extLst>
                  <a:ext uri="{FF2B5EF4-FFF2-40B4-BE49-F238E27FC236}">
                    <a16:creationId xmlns:a16="http://schemas.microsoft.com/office/drawing/2014/main" id="{E315DE89-0708-4E3C-B4B3-EC9AB663C02A}"/>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E0F334FD-604A-4278-B090-1E38EB607ED7}"/>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7" name="Textfeld 36">
                <a:extLst>
                  <a:ext uri="{FF2B5EF4-FFF2-40B4-BE49-F238E27FC236}">
                    <a16:creationId xmlns:a16="http://schemas.microsoft.com/office/drawing/2014/main" id="{E0F334FD-604A-4278-B090-1E38EB607ED7}"/>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0A981A2D-AB7D-4706-A16B-FE77491724C5}"/>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8" name="Textfeld 37">
                <a:extLst>
                  <a:ext uri="{FF2B5EF4-FFF2-40B4-BE49-F238E27FC236}">
                    <a16:creationId xmlns:a16="http://schemas.microsoft.com/office/drawing/2014/main" id="{0A981A2D-AB7D-4706-A16B-FE77491724C5}"/>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B0039ACD-D251-4EAE-8D31-E6E038DFC0F9}"/>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9" name="Textfeld 38">
                <a:extLst>
                  <a:ext uri="{FF2B5EF4-FFF2-40B4-BE49-F238E27FC236}">
                    <a16:creationId xmlns:a16="http://schemas.microsoft.com/office/drawing/2014/main" id="{B0039ACD-D251-4EAE-8D31-E6E038DFC0F9}"/>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54AA19AF-AC4B-473B-85EB-B668149186FD}"/>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40" name="Textfeld 39">
                <a:extLst>
                  <a:ext uri="{FF2B5EF4-FFF2-40B4-BE49-F238E27FC236}">
                    <a16:creationId xmlns:a16="http://schemas.microsoft.com/office/drawing/2014/main" id="{54AA19AF-AC4B-473B-85EB-B668149186FD}"/>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E246CCF3-2B9C-46AC-A505-B85D97030B5F}"/>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1" name="Textfeld 40">
                <a:extLst>
                  <a:ext uri="{FF2B5EF4-FFF2-40B4-BE49-F238E27FC236}">
                    <a16:creationId xmlns:a16="http://schemas.microsoft.com/office/drawing/2014/main" id="{E246CCF3-2B9C-46AC-A505-B85D97030B5F}"/>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6"/>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CDD1105C-DD8C-44D5-8CC2-BF2B2CFE6589}"/>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2" name="Textfeld 41">
                <a:extLst>
                  <a:ext uri="{FF2B5EF4-FFF2-40B4-BE49-F238E27FC236}">
                    <a16:creationId xmlns:a16="http://schemas.microsoft.com/office/drawing/2014/main" id="{CDD1105C-DD8C-44D5-8CC2-BF2B2CFE6589}"/>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7"/>
                <a:stretch>
                  <a:fillRect b="-16393"/>
                </a:stretch>
              </a:blipFill>
            </p:spPr>
            <p:txBody>
              <a:bodyPr/>
              <a:lstStyle/>
              <a:p>
                <a:r>
                  <a:rPr lang="de-DE">
                    <a:noFill/>
                  </a:rPr>
                  <a:t> </a:t>
                </a:r>
              </a:p>
            </p:txBody>
          </p:sp>
        </mc:Fallback>
      </mc:AlternateContent>
      <p:sp>
        <p:nvSpPr>
          <p:cNvPr id="43" name="Bogen 42">
            <a:extLst>
              <a:ext uri="{FF2B5EF4-FFF2-40B4-BE49-F238E27FC236}">
                <a16:creationId xmlns:a16="http://schemas.microsoft.com/office/drawing/2014/main" id="{C7C45497-FD82-4FBB-AAC3-6117A4518997}"/>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4" name="Bogen 43">
            <a:extLst>
              <a:ext uri="{FF2B5EF4-FFF2-40B4-BE49-F238E27FC236}">
                <a16:creationId xmlns:a16="http://schemas.microsoft.com/office/drawing/2014/main" id="{93F8FEC2-CDBB-4AE9-9CE9-DFAA6012AE1A}"/>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351022390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5"/>
                                        </p:tgtEl>
                                        <p:attrNameLst>
                                          <p:attrName>stroke.color</p:attrName>
                                        </p:attrNameLst>
                                      </p:cBhvr>
                                      <p:to>
                                        <a:srgbClr val="C00000"/>
                                      </p:to>
                                    </p:animClr>
                                    <p:set>
                                      <p:cBhvr>
                                        <p:cTn id="13" dur="250" fill="hold"/>
                                        <p:tgtEl>
                                          <p:spTgt spid="25"/>
                                        </p:tgtEl>
                                        <p:attrNameLst>
                                          <p:attrName>stroke.on</p:attrName>
                                        </p:attrNameLst>
                                      </p:cBhvr>
                                      <p:to>
                                        <p:strVal val="true"/>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92D050"/>
                                      </p:to>
                                    </p:animClr>
                                    <p:set>
                                      <p:cBhvr>
                                        <p:cTn id="25" dur="250" fill="hold"/>
                                        <p:tgtEl>
                                          <p:spTgt spid="29"/>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30"/>
                                        </p:tgtEl>
                                        <p:attrNameLst>
                                          <p:attrName>stroke.color</p:attrName>
                                        </p:attrNameLst>
                                      </p:cBhvr>
                                      <p:to>
                                        <a:srgbClr val="C00000"/>
                                      </p:to>
                                    </p:animClr>
                                    <p:set>
                                      <p:cBhvr>
                                        <p:cTn id="37" dur="250" fill="hold"/>
                                        <p:tgtEl>
                                          <p:spTgt spid="30"/>
                                        </p:tgtEl>
                                        <p:attrNameLst>
                                          <p:attrName>stroke.on</p:attrName>
                                        </p:attrNameLst>
                                      </p:cBhvr>
                                      <p:to>
                                        <p:strVal val="true"/>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6"/>
                                        </p:tgtEl>
                                        <p:attrNameLst>
                                          <p:attrName>stroke.color</p:attrName>
                                        </p:attrNameLst>
                                      </p:cBhvr>
                                      <p:to>
                                        <a:srgbClr val="C00000"/>
                                      </p:to>
                                    </p:animClr>
                                    <p:set>
                                      <p:cBhvr>
                                        <p:cTn id="43"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8"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40</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7-4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a:xfrm>
            <a:off x="839788" y="3291840"/>
            <a:ext cx="10514012" cy="2953512"/>
          </a:xfrm>
        </p:spPr>
        <p:txBody>
          <a:bodyPr>
            <a:normAutofit fontScale="92500" lnSpcReduction="10000"/>
          </a:bodyPr>
          <a:lstStyle/>
          <a:p>
            <a:r>
              <a:rPr lang="de-DE" dirty="0"/>
              <a:t>…sind zu viel! </a:t>
            </a:r>
            <a:br>
              <a:rPr lang="de-DE" dirty="0"/>
            </a:br>
            <a:r>
              <a:rPr lang="de-DE" dirty="0"/>
              <a:t>Du hast noch Defizite in den Grundlagen der Trigonometrie. Ohne diese kannst du konkreten Aufgaben nicht zuverlässig lösen.</a:t>
            </a:r>
            <a:br>
              <a:rPr lang="de-DE" dirty="0"/>
            </a:br>
            <a:br>
              <a:rPr lang="de-DE" dirty="0"/>
            </a:br>
            <a:r>
              <a:rPr lang="de-DE" dirty="0"/>
              <a:t>Schau dir zu Hause noch einmal im Heft die Einführung der verschiedenen Bezeichnungen und Formeln am Rechtwinkligen Dreieck an. Auf den nächsten Seiten findest du noch einmal einen kurzen Überblick. Nehme dir ein paar Minuten Zeit und verinnerliche die Inhalte noch einmal. Das solltest du auswendig wissen!</a:t>
            </a:r>
          </a:p>
          <a:p>
            <a:r>
              <a:rPr lang="de-DE" dirty="0"/>
              <a:t>Übe fleißig weiter!</a:t>
            </a:r>
          </a:p>
        </p:txBody>
      </p:sp>
      <p:sp>
        <p:nvSpPr>
          <p:cNvPr id="9" name="Pfeil: nach rechts 8">
            <a:hlinkClick r:id="rId2" action="ppaction://hlinksldjump"/>
            <a:extLst>
              <a:ext uri="{FF2B5EF4-FFF2-40B4-BE49-F238E27FC236}">
                <a16:creationId xmlns:a16="http://schemas.microsoft.com/office/drawing/2014/main" id="{46D46FE7-DC74-41AD-B0E8-384DA30DBC29}"/>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3" action="ppaction://hlinksldjump"/>
            <a:extLst>
              <a:ext uri="{FF2B5EF4-FFF2-40B4-BE49-F238E27FC236}">
                <a16:creationId xmlns:a16="http://schemas.microsoft.com/office/drawing/2014/main" id="{43AA0EA7-32A0-4AF7-A702-C9B4060ABAF9}"/>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689331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41</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4-5 Aufgaben richtig gelöst</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…ist schon ganz gut! </a:t>
            </a:r>
            <a:br>
              <a:rPr lang="de-DE" dirty="0"/>
            </a:br>
            <a:r>
              <a:rPr lang="de-DE" dirty="0"/>
              <a:t>Du hast gute Kenntnisse in der Trigonometrie, doch fehlt dir die Sicherheit in der Anwendung. In einigen Gebieten gibt es noch Lücken.  </a:t>
            </a:r>
            <a:br>
              <a:rPr lang="de-DE" dirty="0"/>
            </a:br>
            <a:br>
              <a:rPr lang="de-DE" dirty="0"/>
            </a:br>
            <a:r>
              <a:rPr lang="de-DE" dirty="0"/>
              <a:t>Übe fleißig weiter und achte besonders darauf, dass du die Aufgaben genau liest, damit du keine </a:t>
            </a:r>
            <a:r>
              <a:rPr lang="de-DE" dirty="0" err="1"/>
              <a:t>Schusselfehler</a:t>
            </a:r>
            <a:r>
              <a:rPr lang="de-DE" dirty="0"/>
              <a:t> machst.</a:t>
            </a:r>
          </a:p>
        </p:txBody>
      </p:sp>
      <p:sp>
        <p:nvSpPr>
          <p:cNvPr id="9" name="Pfeil: nach rechts 8">
            <a:hlinkClick r:id="rId2" action="ppaction://hlinksldjump"/>
            <a:extLst>
              <a:ext uri="{FF2B5EF4-FFF2-40B4-BE49-F238E27FC236}">
                <a16:creationId xmlns:a16="http://schemas.microsoft.com/office/drawing/2014/main" id="{0F8CC42A-549A-49AA-A99E-D4BC6155C02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3" action="ppaction://hlinksldjump"/>
            <a:extLst>
              <a:ext uri="{FF2B5EF4-FFF2-40B4-BE49-F238E27FC236}">
                <a16:creationId xmlns:a16="http://schemas.microsoft.com/office/drawing/2014/main" id="{9BD8BBA3-D42E-404E-9D37-C24D7F723A67}"/>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9319104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42</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0-1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…ist eine sehr gute Leistung! </a:t>
            </a:r>
            <a:br>
              <a:rPr lang="de-DE" dirty="0"/>
            </a:br>
            <a:r>
              <a:rPr lang="de-DE" dirty="0"/>
              <a:t>Deine allgemeinen Kenntnisse in der Trigonometrie sind gut. </a:t>
            </a:r>
            <a:br>
              <a:rPr lang="de-DE" dirty="0"/>
            </a:br>
            <a:r>
              <a:rPr lang="de-DE" dirty="0"/>
              <a:t>Jetzt wird es etwas anspruchsvoller. </a:t>
            </a:r>
            <a:br>
              <a:rPr lang="de-DE" dirty="0"/>
            </a:br>
            <a:br>
              <a:rPr lang="de-DE" dirty="0"/>
            </a:br>
            <a:r>
              <a:rPr lang="de-DE" dirty="0"/>
              <a:t>Übe fleißig weiter und achte besonders darauf, dass du die Aufgaben genau liest, damit du keine </a:t>
            </a:r>
            <a:r>
              <a:rPr lang="de-DE" dirty="0" err="1"/>
              <a:t>Schusselfehler</a:t>
            </a:r>
            <a:r>
              <a:rPr lang="de-DE" dirty="0"/>
              <a:t> machst.</a:t>
            </a:r>
          </a:p>
        </p:txBody>
      </p:sp>
      <p:sp>
        <p:nvSpPr>
          <p:cNvPr id="9" name="Pfeil: nach rechts 8">
            <a:hlinkClick r:id="rId2" action="ppaction://hlinksldjump"/>
            <a:extLst>
              <a:ext uri="{FF2B5EF4-FFF2-40B4-BE49-F238E27FC236}">
                <a16:creationId xmlns:a16="http://schemas.microsoft.com/office/drawing/2014/main" id="{B8268A8F-E0E7-4A51-B452-ED7E42BA5B5A}"/>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3" action="ppaction://hlinksldjump"/>
            <a:extLst>
              <a:ext uri="{FF2B5EF4-FFF2-40B4-BE49-F238E27FC236}">
                <a16:creationId xmlns:a16="http://schemas.microsoft.com/office/drawing/2014/main" id="{9347B22F-AF1D-4B68-AF58-B6E7EBB16A11}"/>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303745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8</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normAutofit/>
          </a:bodyPr>
          <a:lstStyle/>
          <a:p>
            <a:pPr marL="0" indent="0">
              <a:buNone/>
            </a:pPr>
            <a:r>
              <a:rPr lang="de-DE" sz="2000" dirty="0"/>
              <a:t>Peter steht in einem Abstand von 12m von seinem Haus entfernt. Er möchte wissen wie hoch der Turm am Haus ist. Dazu peilt er die Turmspitze bei einer Augenhöhe von 1,69m an. Wie hoch ist der Turm?!</a:t>
            </a:r>
          </a:p>
          <a:p>
            <a:pPr marL="0" indent="0">
              <a:buNone/>
            </a:pPr>
            <a:endParaRPr lang="de-DE" sz="2000" dirty="0"/>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43</a:t>
            </a:fld>
            <a:endParaRPr lang="en-US" dirty="0"/>
          </a:p>
        </p:txBody>
      </p:sp>
      <mc:AlternateContent xmlns:mc="http://schemas.openxmlformats.org/markup-compatibility/2006" xmlns:a14="http://schemas.microsoft.com/office/drawing/2010/main">
        <mc:Choice Requires="a14">
          <p:sp>
            <p:nvSpPr>
              <p:cNvPr id="37" name="Rechteck: abgerundete Ecken 36">
                <a:extLst>
                  <a:ext uri="{FF2B5EF4-FFF2-40B4-BE49-F238E27FC236}">
                    <a16:creationId xmlns:a16="http://schemas.microsoft.com/office/drawing/2014/main" id="{2897F65D-CE82-40FA-B944-73CEFDDFBFEB}"/>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sz="1500" b="0" i="1" smtClean="0">
                          <a:latin typeface="Cambria Math" panose="02040503050406030204" pitchFamily="18" charset="0"/>
                        </a:rPr>
                        <m:t>12</m:t>
                      </m:r>
                      <m:r>
                        <a:rPr lang="de-DE" sz="1500" b="0" i="1" smtClean="0">
                          <a:latin typeface="Cambria Math" panose="02040503050406030204" pitchFamily="18" charset="0"/>
                        </a:rPr>
                        <m:t>𝑚</m:t>
                      </m:r>
                    </m:oMath>
                  </m:oMathPara>
                </a14:m>
                <a:endParaRPr lang="de-DE" sz="1500" i="1" dirty="0">
                  <a:latin typeface="Cambria Math" panose="02040503050406030204" pitchFamily="18" charset="0"/>
                </a:endParaRPr>
              </a:p>
            </p:txBody>
          </p:sp>
        </mc:Choice>
        <mc:Fallback xmlns="">
          <p:sp>
            <p:nvSpPr>
              <p:cNvPr id="37" name="Rechteck: abgerundete Ecken 36">
                <a:extLst>
                  <a:ext uri="{FF2B5EF4-FFF2-40B4-BE49-F238E27FC236}">
                    <a16:creationId xmlns:a16="http://schemas.microsoft.com/office/drawing/2014/main" id="{2897F65D-CE82-40FA-B944-73CEFDDFBFEB}"/>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2"/>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Rechteck: abgerundete Ecken 38">
                <a:extLst>
                  <a:ext uri="{FF2B5EF4-FFF2-40B4-BE49-F238E27FC236}">
                    <a16:creationId xmlns:a16="http://schemas.microsoft.com/office/drawing/2014/main" id="{1E226BB0-6B73-4048-A5F8-25A14A5F281A}"/>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10,18</m:t>
                      </m:r>
                      <m:r>
                        <a:rPr lang="de-DE" b="0" i="1" smtClean="0">
                          <a:latin typeface="Cambria Math" panose="02040503050406030204" pitchFamily="18" charset="0"/>
                        </a:rPr>
                        <m:t>𝑚</m:t>
                      </m:r>
                    </m:oMath>
                  </m:oMathPara>
                </a14:m>
                <a:endParaRPr lang="de-DE" dirty="0"/>
              </a:p>
            </p:txBody>
          </p:sp>
        </mc:Choice>
        <mc:Fallback xmlns="">
          <p:sp>
            <p:nvSpPr>
              <p:cNvPr id="39" name="Rechteck: abgerundete Ecken 38">
                <a:extLst>
                  <a:ext uri="{FF2B5EF4-FFF2-40B4-BE49-F238E27FC236}">
                    <a16:creationId xmlns:a16="http://schemas.microsoft.com/office/drawing/2014/main" id="{1E226BB0-6B73-4048-A5F8-25A14A5F281A}"/>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Rechteck: abgerundete Ecken 40">
                <a:extLst>
                  <a:ext uri="{FF2B5EF4-FFF2-40B4-BE49-F238E27FC236}">
                    <a16:creationId xmlns:a16="http://schemas.microsoft.com/office/drawing/2014/main" id="{889E9C92-37DE-48EA-AA58-3DDB9618E256}"/>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sz="1600" b="0" i="1" smtClean="0">
                          <a:latin typeface="Cambria Math" panose="02040503050406030204" pitchFamily="18" charset="0"/>
                        </a:rPr>
                        <m:t>13,69</m:t>
                      </m:r>
                      <m:r>
                        <a:rPr lang="de-DE" sz="1600" b="0" i="1" smtClean="0">
                          <a:latin typeface="Cambria Math" panose="02040503050406030204" pitchFamily="18" charset="0"/>
                        </a:rPr>
                        <m:t>𝑚</m:t>
                      </m:r>
                    </m:oMath>
                  </m:oMathPara>
                </a14:m>
                <a:endParaRPr lang="de-DE" dirty="0"/>
              </a:p>
            </p:txBody>
          </p:sp>
        </mc:Choice>
        <mc:Fallback xmlns="">
          <p:sp>
            <p:nvSpPr>
              <p:cNvPr id="41" name="Rechteck: abgerundete Ecken 40">
                <a:extLst>
                  <a:ext uri="{FF2B5EF4-FFF2-40B4-BE49-F238E27FC236}">
                    <a16:creationId xmlns:a16="http://schemas.microsoft.com/office/drawing/2014/main" id="{889E9C92-37DE-48EA-AA58-3DDB9618E256}"/>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42" name="Textfeld 41">
            <a:extLst>
              <a:ext uri="{FF2B5EF4-FFF2-40B4-BE49-F238E27FC236}">
                <a16:creationId xmlns:a16="http://schemas.microsoft.com/office/drawing/2014/main" id="{03CA0BD9-8878-4A1F-817A-BDB35E4D08A3}"/>
              </a:ext>
            </a:extLst>
          </p:cNvPr>
          <p:cNvSpPr txBox="1"/>
          <p:nvPr/>
        </p:nvSpPr>
        <p:spPr>
          <a:xfrm>
            <a:off x="8698055" y="450189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mc:AlternateContent xmlns:mc="http://schemas.openxmlformats.org/markup-compatibility/2006">
        <mc:Choice xmlns:am3d="http://schemas.microsoft.com/office/drawing/2017/model3d" Requires="am3d">
          <p:graphicFrame>
            <p:nvGraphicFramePr>
              <p:cNvPr id="9" name="3D-Modell 8" descr="Wohnhaus">
                <a:extLst>
                  <a:ext uri="{FF2B5EF4-FFF2-40B4-BE49-F238E27FC236}">
                    <a16:creationId xmlns:a16="http://schemas.microsoft.com/office/drawing/2014/main" id="{CFB423AD-43EF-41EA-BD36-7CA831A3E9DE}"/>
                  </a:ext>
                </a:extLst>
              </p:cNvPr>
              <p:cNvGraphicFramePr>
                <a:graphicFrameLocks noChangeAspect="1"/>
              </p:cNvGraphicFramePr>
              <p:nvPr>
                <p:extLst>
                  <p:ext uri="{D42A27DB-BD31-4B8C-83A1-F6EECF244321}">
                    <p14:modId xmlns:p14="http://schemas.microsoft.com/office/powerpoint/2010/main" val="3590995791"/>
                  </p:ext>
                </p:extLst>
              </p:nvPr>
            </p:nvGraphicFramePr>
            <p:xfrm>
              <a:off x="52808" y="1151706"/>
              <a:ext cx="4313982" cy="3533085"/>
            </p:xfrm>
            <a:graphic>
              <a:graphicData uri="http://schemas.microsoft.com/office/drawing/2017/model3d">
                <am3d:model3d r:embed="rId5">
                  <am3d:spPr>
                    <a:xfrm>
                      <a:off x="0" y="0"/>
                      <a:ext cx="4313982" cy="3533085"/>
                    </a:xfrm>
                    <a:prstGeom prst="rect">
                      <a:avLst/>
                    </a:prstGeom>
                  </am3d:spPr>
                  <am3d:camera>
                    <am3d:pos x="0" y="0" z="75862235"/>
                    <am3d:up dx="0" dy="36000000" dz="0"/>
                    <am3d:lookAt x="0" y="0" z="0"/>
                    <am3d:perspective fov="2700000"/>
                  </am3d:camera>
                  <am3d:trans>
                    <am3d:meterPerModelUnit n="397732" d="1000000"/>
                    <am3d:preTrans dx="0" dy="-14437568" dz="0"/>
                    <am3d:scale>
                      <am3d:sx n="1000000" d="1000000"/>
                      <am3d:sy n="1000000" d="1000000"/>
                      <am3d:sz n="1000000" d="1000000"/>
                    </am3d:scale>
                    <am3d:rot ax="940885" ay="-3381502" az="-789234"/>
                    <am3d:postTrans dx="0" dy="0" dz="0"/>
                  </am3d:trans>
                  <am3d:raster rName="Office3DRenderer" rVer="16.0.8326">
                    <am3d:blip r:embed="rId6"/>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Wohnhaus">
                <a:extLst>
                  <a:ext uri="{FF2B5EF4-FFF2-40B4-BE49-F238E27FC236}">
                    <a16:creationId xmlns:a16="http://schemas.microsoft.com/office/drawing/2014/main" id="{CFB423AD-43EF-41EA-BD36-7CA831A3E9DE}"/>
                  </a:ext>
                </a:extLst>
              </p:cNvPr>
              <p:cNvPicPr>
                <a:picLocks noGrp="1" noRot="1" noChangeAspect="1" noMove="1" noResize="1" noEditPoints="1" noAdjustHandles="1" noChangeArrowheads="1" noChangeShapeType="1" noCrop="1"/>
              </p:cNvPicPr>
              <p:nvPr/>
            </p:nvPicPr>
            <p:blipFill>
              <a:blip r:embed="rId6"/>
              <a:stretch>
                <a:fillRect/>
              </a:stretch>
            </p:blipFill>
            <p:spPr>
              <a:xfrm>
                <a:off x="52808" y="1151706"/>
                <a:ext cx="4313982" cy="353308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Modell 9" descr="Fallschirmspringer">
                <a:extLst>
                  <a:ext uri="{FF2B5EF4-FFF2-40B4-BE49-F238E27FC236}">
                    <a16:creationId xmlns:a16="http://schemas.microsoft.com/office/drawing/2014/main" id="{1FEA7FBA-EE8B-4BA6-A4A7-7BCEB30E4F84}"/>
                  </a:ext>
                </a:extLst>
              </p:cNvPr>
              <p:cNvGraphicFramePr>
                <a:graphicFrameLocks noChangeAspect="1"/>
              </p:cNvGraphicFramePr>
              <p:nvPr>
                <p:extLst>
                  <p:ext uri="{D42A27DB-BD31-4B8C-83A1-F6EECF244321}">
                    <p14:modId xmlns:p14="http://schemas.microsoft.com/office/powerpoint/2010/main" val="3910380761"/>
                  </p:ext>
                </p:extLst>
              </p:nvPr>
            </p:nvGraphicFramePr>
            <p:xfrm>
              <a:off x="4240311" y="4745141"/>
              <a:ext cx="504228" cy="1512597"/>
            </p:xfrm>
            <a:graphic>
              <a:graphicData uri="http://schemas.microsoft.com/office/drawing/2017/model3d">
                <am3d:model3d r:embed="rId7">
                  <am3d:spPr>
                    <a:xfrm>
                      <a:off x="0" y="0"/>
                      <a:ext cx="504228" cy="1512597"/>
                    </a:xfrm>
                    <a:prstGeom prst="rect">
                      <a:avLst/>
                    </a:prstGeom>
                  </am3d:spPr>
                  <am3d:camera>
                    <am3d:pos x="0" y="0" z="51267489"/>
                    <am3d:up dx="0" dy="36000000" dz="0"/>
                    <am3d:lookAt x="0" y="0" z="0"/>
                    <am3d:perspective fov="2700000"/>
                  </am3d:camera>
                  <am3d:trans>
                    <am3d:meterPerModelUnit n="573714" d="1000000"/>
                    <am3d:preTrans dx="-27279" dy="-17985891" dz="263366"/>
                    <am3d:scale>
                      <am3d:sx n="1000000" d="1000000"/>
                      <am3d:sy n="1000000" d="1000000"/>
                      <am3d:sz n="1000000" d="1000000"/>
                    </am3d:scale>
                    <am3d:rot ax="10004157" ay="-2500388" az="-10265504"/>
                    <am3d:postTrans dx="0" dy="0" dz="0"/>
                  </am3d:trans>
                  <am3d:raster rName="Office3DRenderer" rVer="16.0.8326">
                    <am3d:blip r:embed="rId8"/>
                  </am3d:raster>
                  <am3d:objViewport viewportSz="17029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Modell 9" descr="Fallschirmspringer">
                <a:extLst>
                  <a:ext uri="{FF2B5EF4-FFF2-40B4-BE49-F238E27FC236}">
                    <a16:creationId xmlns:a16="http://schemas.microsoft.com/office/drawing/2014/main" id="{1FEA7FBA-EE8B-4BA6-A4A7-7BCEB30E4F84}"/>
                  </a:ext>
                </a:extLst>
              </p:cNvPr>
              <p:cNvPicPr>
                <a:picLocks noGrp="1" noRot="1" noChangeAspect="1" noMove="1" noResize="1" noEditPoints="1" noAdjustHandles="1" noChangeArrowheads="1" noChangeShapeType="1" noCrop="1"/>
              </p:cNvPicPr>
              <p:nvPr/>
            </p:nvPicPr>
            <p:blipFill>
              <a:blip r:embed="rId8"/>
              <a:stretch>
                <a:fillRect/>
              </a:stretch>
            </p:blipFill>
            <p:spPr>
              <a:xfrm>
                <a:off x="4240311" y="4745141"/>
                <a:ext cx="504228" cy="1512597"/>
              </a:xfrm>
              <a:prstGeom prst="rect">
                <a:avLst/>
              </a:prstGeom>
            </p:spPr>
          </p:pic>
        </mc:Fallback>
      </mc:AlternateContent>
      <p:sp>
        <p:nvSpPr>
          <p:cNvPr id="52" name="Rechtwinkliges Dreieck 51">
            <a:extLst>
              <a:ext uri="{FF2B5EF4-FFF2-40B4-BE49-F238E27FC236}">
                <a16:creationId xmlns:a16="http://schemas.microsoft.com/office/drawing/2014/main" id="{01B2C964-31D8-474F-BD2F-1B645BE3DD15}"/>
              </a:ext>
            </a:extLst>
          </p:cNvPr>
          <p:cNvSpPr/>
          <p:nvPr/>
        </p:nvSpPr>
        <p:spPr>
          <a:xfrm>
            <a:off x="1992573" y="1928898"/>
            <a:ext cx="2743200" cy="2831271"/>
          </a:xfrm>
          <a:prstGeom prst="rtTriangle">
            <a:avLst/>
          </a:prstGeom>
          <a:noFill/>
          <a:scene3d>
            <a:camera prst="isometricLeftDown"/>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3" name="Textfeld 12">
            <a:extLst>
              <a:ext uri="{FF2B5EF4-FFF2-40B4-BE49-F238E27FC236}">
                <a16:creationId xmlns:a16="http://schemas.microsoft.com/office/drawing/2014/main" id="{A0CEE4AC-9864-4853-9843-FA2BAE8DD08A}"/>
              </a:ext>
            </a:extLst>
          </p:cNvPr>
          <p:cNvSpPr txBox="1"/>
          <p:nvPr/>
        </p:nvSpPr>
        <p:spPr>
          <a:xfrm>
            <a:off x="3670131" y="4486734"/>
            <a:ext cx="504228" cy="307777"/>
          </a:xfrm>
          <a:prstGeom prst="rect">
            <a:avLst/>
          </a:prstGeom>
          <a:noFill/>
        </p:spPr>
        <p:txBody>
          <a:bodyPr wrap="square" rtlCol="0">
            <a:spAutoFit/>
          </a:bodyPr>
          <a:lstStyle/>
          <a:p>
            <a:r>
              <a:rPr lang="de-DE" sz="1400" dirty="0"/>
              <a:t>45°</a:t>
            </a:r>
          </a:p>
        </p:txBody>
      </p:sp>
      <p:sp>
        <p:nvSpPr>
          <p:cNvPr id="15" name="Bogen 14">
            <a:extLst>
              <a:ext uri="{FF2B5EF4-FFF2-40B4-BE49-F238E27FC236}">
                <a16:creationId xmlns:a16="http://schemas.microsoft.com/office/drawing/2014/main" id="{52078DA7-5FB8-4500-ACDC-2D88D31B2A31}"/>
              </a:ext>
            </a:extLst>
          </p:cNvPr>
          <p:cNvSpPr/>
          <p:nvPr/>
        </p:nvSpPr>
        <p:spPr>
          <a:xfrm rot="16036897">
            <a:off x="3685284" y="4362312"/>
            <a:ext cx="535504" cy="600623"/>
          </a:xfrm>
          <a:prstGeom prst="arc">
            <a:avLst>
              <a:gd name="adj1" fmla="val 16200000"/>
              <a:gd name="adj2" fmla="val 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8" name="Pfeil: nach rechts 57">
            <a:hlinkClick r:id="" action="ppaction://hlinkshowjump?jump=nextslide"/>
            <a:extLst>
              <a:ext uri="{FF2B5EF4-FFF2-40B4-BE49-F238E27FC236}">
                <a16:creationId xmlns:a16="http://schemas.microsoft.com/office/drawing/2014/main" id="{03794AA3-C7BE-42B2-98C0-0E8153AAEABB}"/>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A8E8E901-D3D3-46BD-A3DE-BECD042DF306}"/>
              </a:ext>
            </a:extLst>
          </p:cNvPr>
          <p:cNvSpPr txBox="1"/>
          <p:nvPr/>
        </p:nvSpPr>
        <p:spPr>
          <a:xfrm>
            <a:off x="2783875" y="4582969"/>
            <a:ext cx="871372" cy="369332"/>
          </a:xfrm>
          <a:prstGeom prst="rect">
            <a:avLst/>
          </a:prstGeom>
          <a:noFill/>
        </p:spPr>
        <p:txBody>
          <a:bodyPr wrap="square" rtlCol="0">
            <a:spAutoFit/>
          </a:bodyPr>
          <a:lstStyle/>
          <a:p>
            <a:r>
              <a:rPr lang="de-DE" dirty="0"/>
              <a:t>12m</a:t>
            </a:r>
          </a:p>
        </p:txBody>
      </p:sp>
    </p:spTree>
    <p:extLst>
      <p:ext uri="{BB962C8B-B14F-4D97-AF65-F5344CB8AC3E}">
        <p14:creationId xmlns:p14="http://schemas.microsoft.com/office/powerpoint/2010/main" val="52443472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39"/>
                                        </p:tgtEl>
                                        <p:attrNameLst>
                                          <p:attrName>stroke.color</p:attrName>
                                        </p:attrNameLst>
                                      </p:cBhvr>
                                      <p:to>
                                        <a:srgbClr val="C00000"/>
                                      </p:to>
                                    </p:animClr>
                                    <p:set>
                                      <p:cBhvr>
                                        <p:cTn id="7" dur="250" fill="hold"/>
                                        <p:tgtEl>
                                          <p:spTgt spid="39"/>
                                        </p:tgtEl>
                                        <p:attrNameLst>
                                          <p:attrName>stroke.on</p:attrName>
                                        </p:attrNameLst>
                                      </p:cBhvr>
                                      <p:to>
                                        <p:strVal val="true"/>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41"/>
                                        </p:tgtEl>
                                        <p:attrNameLst>
                                          <p:attrName>stroke.color</p:attrName>
                                        </p:attrNameLst>
                                      </p:cBhvr>
                                      <p:to>
                                        <a:srgbClr val="92D050"/>
                                      </p:to>
                                    </p:animClr>
                                    <p:set>
                                      <p:cBhvr>
                                        <p:cTn id="13" dur="250" fill="hold"/>
                                        <p:tgtEl>
                                          <p:spTgt spid="41"/>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250"/>
                                        <p:tgtEl>
                                          <p:spTgt spid="42"/>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37"/>
                                        </p:tgtEl>
                                        <p:attrNameLst>
                                          <p:attrName>stroke.color</p:attrName>
                                        </p:attrNameLst>
                                      </p:cBhvr>
                                      <p:to>
                                        <a:srgbClr val="C00000"/>
                                      </p:to>
                                    </p:animClr>
                                    <p:set>
                                      <p:cBhvr>
                                        <p:cTn id="25" dur="250" fill="hold"/>
                                        <p:tgtEl>
                                          <p:spTgt spid="37"/>
                                        </p:tgtEl>
                                        <p:attrNameLst>
                                          <p:attrName>stroke.on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42" grpId="0"/>
      <p:bldP spid="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feil: nach rechts 49">
            <a:extLst>
              <a:ext uri="{FF2B5EF4-FFF2-40B4-BE49-F238E27FC236}">
                <a16:creationId xmlns:a16="http://schemas.microsoft.com/office/drawing/2014/main" id="{6B6977EE-D143-4A15-8EEA-394C1B2E6CB5}"/>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9</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normAutofit/>
              </a:bodyPr>
              <a:lstStyle/>
              <a:p>
                <a:pPr marL="0" indent="0">
                  <a:buNone/>
                </a:pPr>
                <a:r>
                  <a:rPr lang="de-DE" sz="2400" dirty="0"/>
                  <a:t>Berechne die Höhe </a:t>
                </a:r>
                <a14:m>
                  <m:oMath xmlns:m="http://schemas.openxmlformats.org/officeDocument/2006/math">
                    <m:r>
                      <a:rPr lang="de-DE" sz="2400" b="0" i="1" smtClean="0">
                        <a:latin typeface="Cambria Math" panose="02040503050406030204" pitchFamily="18" charset="0"/>
                      </a:rPr>
                      <m:t>h</m:t>
                    </m:r>
                  </m:oMath>
                </a14:m>
                <a:r>
                  <a:rPr lang="de-DE" sz="2400" dirty="0"/>
                  <a:t> der Pyramide. Berechne dazu zuerst die Länge der Diagonalen </a:t>
                </a:r>
                <a14:m>
                  <m:oMath xmlns:m="http://schemas.openxmlformats.org/officeDocument/2006/math">
                    <m:r>
                      <a:rPr lang="de-DE" sz="2400" b="0" i="1" smtClean="0">
                        <a:latin typeface="Cambria Math" panose="02040503050406030204" pitchFamily="18" charset="0"/>
                      </a:rPr>
                      <m:t>𝑑</m:t>
                    </m:r>
                  </m:oMath>
                </a14:m>
                <a:r>
                  <a:rPr lang="de-DE" sz="2400" dirty="0"/>
                  <a:t>!</a:t>
                </a:r>
              </a:p>
              <a:p>
                <a:pPr marL="0" indent="0">
                  <a:buNone/>
                </a:pPr>
                <a:endParaRPr lang="de-DE" sz="2400"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1852" t="-1171" r="-2963"/>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44</a:t>
            </a:fld>
            <a:endParaRPr lang="en-US" dirty="0"/>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noFill/>
          <a:ln w="19050">
            <a:no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5" name="Rechteck: abgerundete Ecken 34">
                <a:extLst>
                  <a:ext uri="{FF2B5EF4-FFF2-40B4-BE49-F238E27FC236}">
                    <a16:creationId xmlns:a16="http://schemas.microsoft.com/office/drawing/2014/main" id="{71613E68-1684-424B-958F-3435C8E8A4F5}"/>
                  </a:ext>
                </a:extLst>
              </p:cNvPr>
              <p:cNvSpPr/>
              <p:nvPr/>
            </p:nvSpPr>
            <p:spPr>
              <a:xfrm>
                <a:off x="6430897" y="3495985"/>
                <a:ext cx="1260000" cy="1006860"/>
              </a:xfrm>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ea typeface="Cambria Math" panose="02040503050406030204" pitchFamily="18" charset="0"/>
                        </a:rPr>
                        <m:t>𝑑</m:t>
                      </m:r>
                    </m:oMath>
                    <m:oMath xmlns:m="http://schemas.openxmlformats.org/officeDocument/2006/math">
                      <m:r>
                        <a:rPr lang="de-DE" b="0" i="1" smtClean="0">
                          <a:latin typeface="Cambria Math" panose="02040503050406030204" pitchFamily="18" charset="0"/>
                          <a:ea typeface="Cambria Math" panose="02040503050406030204" pitchFamily="18" charset="0"/>
                        </a:rPr>
                        <m:t>=320</m:t>
                      </m:r>
                      <m:r>
                        <a:rPr lang="de-DE" b="0" i="1" smtClean="0">
                          <a:latin typeface="Cambria Math" panose="02040503050406030204" pitchFamily="18" charset="0"/>
                          <a:ea typeface="Cambria Math" panose="02040503050406030204" pitchFamily="18" charset="0"/>
                        </a:rPr>
                        <m:t>𝑚</m:t>
                      </m:r>
                    </m:oMath>
                  </m:oMathPara>
                </a14:m>
                <a:br>
                  <a:rPr lang="de-DE" b="0" dirty="0">
                    <a:ea typeface="Cambria Math" panose="02040503050406030204" pitchFamily="18" charset="0"/>
                  </a:rPr>
                </a:br>
                <a:endParaRPr lang="de-DE" dirty="0"/>
              </a:p>
            </p:txBody>
          </p:sp>
        </mc:Choice>
        <mc:Fallback xmlns="">
          <p:sp>
            <p:nvSpPr>
              <p:cNvPr id="35" name="Rechteck: abgerundete Ecken 34">
                <a:extLst>
                  <a:ext uri="{FF2B5EF4-FFF2-40B4-BE49-F238E27FC236}">
                    <a16:creationId xmlns:a16="http://schemas.microsoft.com/office/drawing/2014/main" id="{71613E68-1684-424B-958F-3435C8E8A4F5}"/>
                  </a:ext>
                </a:extLst>
              </p:cNvPr>
              <p:cNvSpPr>
                <a:spLocks noRot="1" noChangeAspect="1" noMove="1" noResize="1" noEditPoints="1" noAdjustHandles="1" noChangeArrowheads="1" noChangeShapeType="1" noTextEdit="1"/>
              </p:cNvSpPr>
              <p:nvPr/>
            </p:nvSpPr>
            <p:spPr>
              <a:xfrm>
                <a:off x="6430897" y="3495985"/>
                <a:ext cx="1260000" cy="1006860"/>
              </a:xfrm>
              <a:prstGeom prst="roundRect">
                <a:avLst/>
              </a:prstGeom>
              <a:blipFill>
                <a:blip r:embed="rId3"/>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67813 h 1006860"/>
                          <a:gd name="connsiteX1" fmla="*/ 167813 w 1260000"/>
                          <a:gd name="connsiteY1" fmla="*/ 0 h 1006860"/>
                          <a:gd name="connsiteX2" fmla="*/ 639244 w 1260000"/>
                          <a:gd name="connsiteY2" fmla="*/ 0 h 1006860"/>
                          <a:gd name="connsiteX3" fmla="*/ 1092187 w 1260000"/>
                          <a:gd name="connsiteY3" fmla="*/ 0 h 1006860"/>
                          <a:gd name="connsiteX4" fmla="*/ 1260000 w 1260000"/>
                          <a:gd name="connsiteY4" fmla="*/ 167813 h 1006860"/>
                          <a:gd name="connsiteX5" fmla="*/ 1260000 w 1260000"/>
                          <a:gd name="connsiteY5" fmla="*/ 839047 h 1006860"/>
                          <a:gd name="connsiteX6" fmla="*/ 1092187 w 1260000"/>
                          <a:gd name="connsiteY6" fmla="*/ 1006860 h 1006860"/>
                          <a:gd name="connsiteX7" fmla="*/ 611513 w 1260000"/>
                          <a:gd name="connsiteY7" fmla="*/ 1006860 h 1006860"/>
                          <a:gd name="connsiteX8" fmla="*/ 167813 w 1260000"/>
                          <a:gd name="connsiteY8" fmla="*/ 1006860 h 1006860"/>
                          <a:gd name="connsiteX9" fmla="*/ 0 w 1260000"/>
                          <a:gd name="connsiteY9" fmla="*/ 839047 h 1006860"/>
                          <a:gd name="connsiteX10" fmla="*/ 0 w 1260000"/>
                          <a:gd name="connsiteY10"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06860" fill="none" extrusionOk="0">
                            <a:moveTo>
                              <a:pt x="0" y="167813"/>
                            </a:moveTo>
                            <a:cubicBezTo>
                              <a:pt x="4844" y="63632"/>
                              <a:pt x="71091" y="3927"/>
                              <a:pt x="167813" y="0"/>
                            </a:cubicBezTo>
                            <a:cubicBezTo>
                              <a:pt x="301834" y="22460"/>
                              <a:pt x="534604" y="-17453"/>
                              <a:pt x="639244" y="0"/>
                            </a:cubicBezTo>
                            <a:cubicBezTo>
                              <a:pt x="743884" y="17453"/>
                              <a:pt x="962014" y="-15831"/>
                              <a:pt x="1092187" y="0"/>
                            </a:cubicBezTo>
                            <a:cubicBezTo>
                              <a:pt x="1195132" y="-14599"/>
                              <a:pt x="1263948" y="78917"/>
                              <a:pt x="1260000" y="167813"/>
                            </a:cubicBezTo>
                            <a:cubicBezTo>
                              <a:pt x="1256712" y="309289"/>
                              <a:pt x="1253596" y="627458"/>
                              <a:pt x="1260000" y="839047"/>
                            </a:cubicBezTo>
                            <a:cubicBezTo>
                              <a:pt x="1244703" y="940002"/>
                              <a:pt x="1198547" y="1003994"/>
                              <a:pt x="1092187" y="1006860"/>
                            </a:cubicBezTo>
                            <a:cubicBezTo>
                              <a:pt x="987745" y="1010041"/>
                              <a:pt x="767466" y="1011988"/>
                              <a:pt x="611513" y="1006860"/>
                            </a:cubicBezTo>
                            <a:cubicBezTo>
                              <a:pt x="455560" y="1001732"/>
                              <a:pt x="266157" y="1014475"/>
                              <a:pt x="167813" y="1006860"/>
                            </a:cubicBezTo>
                            <a:cubicBezTo>
                              <a:pt x="77169" y="1010146"/>
                              <a:pt x="2626" y="929988"/>
                              <a:pt x="0" y="839047"/>
                            </a:cubicBezTo>
                            <a:cubicBezTo>
                              <a:pt x="14389" y="636027"/>
                              <a:pt x="13967" y="345053"/>
                              <a:pt x="0" y="167813"/>
                            </a:cubicBezTo>
                            <a:close/>
                          </a:path>
                          <a:path w="1260000" h="1006860" stroke="0" extrusionOk="0">
                            <a:moveTo>
                              <a:pt x="0" y="167813"/>
                            </a:moveTo>
                            <a:cubicBezTo>
                              <a:pt x="20425" y="82341"/>
                              <a:pt x="71414" y="-17085"/>
                              <a:pt x="167813" y="0"/>
                            </a:cubicBezTo>
                            <a:cubicBezTo>
                              <a:pt x="339714" y="3206"/>
                              <a:pt x="422176" y="-23196"/>
                              <a:pt x="639244" y="0"/>
                            </a:cubicBezTo>
                            <a:cubicBezTo>
                              <a:pt x="856312" y="23196"/>
                              <a:pt x="1000684" y="10875"/>
                              <a:pt x="1092187" y="0"/>
                            </a:cubicBezTo>
                            <a:cubicBezTo>
                              <a:pt x="1188133" y="13568"/>
                              <a:pt x="1259515" y="68436"/>
                              <a:pt x="1260000" y="167813"/>
                            </a:cubicBezTo>
                            <a:cubicBezTo>
                              <a:pt x="1238921" y="348512"/>
                              <a:pt x="1251238" y="623935"/>
                              <a:pt x="1260000" y="839047"/>
                            </a:cubicBezTo>
                            <a:cubicBezTo>
                              <a:pt x="1256851" y="933399"/>
                              <a:pt x="1198447" y="1007739"/>
                              <a:pt x="1092187" y="1006860"/>
                            </a:cubicBezTo>
                            <a:cubicBezTo>
                              <a:pt x="953298" y="1023098"/>
                              <a:pt x="752948" y="989055"/>
                              <a:pt x="639244" y="1006860"/>
                            </a:cubicBezTo>
                            <a:cubicBezTo>
                              <a:pt x="525540" y="1024665"/>
                              <a:pt x="355302" y="1025536"/>
                              <a:pt x="167813" y="1006860"/>
                            </a:cubicBezTo>
                            <a:cubicBezTo>
                              <a:pt x="69663" y="1028208"/>
                              <a:pt x="12213" y="944621"/>
                              <a:pt x="0" y="839047"/>
                            </a:cubicBezTo>
                            <a:cubicBezTo>
                              <a:pt x="-14433" y="652443"/>
                              <a:pt x="16738" y="407945"/>
                              <a:pt x="0" y="167813"/>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Rechteck: abgerundete Ecken 35">
                <a:extLst>
                  <a:ext uri="{FF2B5EF4-FFF2-40B4-BE49-F238E27FC236}">
                    <a16:creationId xmlns:a16="http://schemas.microsoft.com/office/drawing/2014/main" id="{BF835B28-9835-4411-868B-49A709D8E4E3}"/>
                  </a:ext>
                </a:extLst>
              </p:cNvPr>
              <p:cNvSpPr/>
              <p:nvPr/>
            </p:nvSpPr>
            <p:spPr>
              <a:xfrm>
                <a:off x="8068055" y="349598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ea typeface="Cambria Math" panose="02040503050406030204" pitchFamily="18" charset="0"/>
                        </a:rPr>
                        <m:t>𝑑</m:t>
                      </m:r>
                    </m:oMath>
                    <m:oMath xmlns:m="http://schemas.openxmlformats.org/officeDocument/2006/math">
                      <m:r>
                        <a:rPr lang="de-DE" b="0" i="1" smtClean="0">
                          <a:latin typeface="Cambria Math" panose="02040503050406030204" pitchFamily="18" charset="0"/>
                          <a:ea typeface="Cambria Math" panose="02040503050406030204" pitchFamily="18" charset="0"/>
                        </a:rPr>
                        <m:t>=325,27</m:t>
                      </m:r>
                      <m:r>
                        <a:rPr lang="de-DE" b="0" i="1" smtClean="0">
                          <a:latin typeface="Cambria Math" panose="02040503050406030204" pitchFamily="18" charset="0"/>
                          <a:ea typeface="Cambria Math" panose="02040503050406030204" pitchFamily="18" charset="0"/>
                        </a:rPr>
                        <m:t>𝑚</m:t>
                      </m:r>
                    </m:oMath>
                  </m:oMathPara>
                </a14:m>
                <a:endParaRPr lang="de-DE" sz="2000" dirty="0"/>
              </a:p>
            </p:txBody>
          </p:sp>
        </mc:Choice>
        <mc:Fallback xmlns="">
          <p:sp>
            <p:nvSpPr>
              <p:cNvPr id="36" name="Rechteck: abgerundete Ecken 35">
                <a:extLst>
                  <a:ext uri="{FF2B5EF4-FFF2-40B4-BE49-F238E27FC236}">
                    <a16:creationId xmlns:a16="http://schemas.microsoft.com/office/drawing/2014/main" id="{BF835B28-9835-4411-868B-49A709D8E4E3}"/>
                  </a:ext>
                </a:extLst>
              </p:cNvPr>
              <p:cNvSpPr>
                <a:spLocks noRot="1" noChangeAspect="1" noMove="1" noResize="1" noEditPoints="1" noAdjustHandles="1" noChangeArrowheads="1" noChangeShapeType="1" noTextEdit="1"/>
              </p:cNvSpPr>
              <p:nvPr/>
            </p:nvSpPr>
            <p:spPr>
              <a:xfrm>
                <a:off x="8068055" y="3495983"/>
                <a:ext cx="1260000" cy="1029911"/>
              </a:xfrm>
              <a:prstGeom prst="roundRect">
                <a:avLst/>
              </a:prstGeom>
              <a:blipFill>
                <a:blip r:embed="rId4"/>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Rechteck: abgerundete Ecken 36">
                <a:extLst>
                  <a:ext uri="{FF2B5EF4-FFF2-40B4-BE49-F238E27FC236}">
                    <a16:creationId xmlns:a16="http://schemas.microsoft.com/office/drawing/2014/main" id="{2897F65D-CE82-40FA-B944-73CEFDDFBFEB}"/>
                  </a:ext>
                </a:extLst>
              </p:cNvPr>
              <p:cNvSpPr/>
              <p:nvPr/>
            </p:nvSpPr>
            <p:spPr>
              <a:xfrm>
                <a:off x="640080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sz="1600" b="0" i="1" smtClean="0">
                          <a:latin typeface="Cambria Math" panose="02040503050406030204" pitchFamily="18" charset="0"/>
                        </a:rPr>
                        <m:t>h</m:t>
                      </m:r>
                      <m:r>
                        <a:rPr lang="de-DE" sz="1600" b="0" i="1" smtClean="0">
                          <a:latin typeface="Cambria Math" panose="02040503050406030204" pitchFamily="18" charset="0"/>
                        </a:rPr>
                        <m:t>=146,60</m:t>
                      </m:r>
                      <m:r>
                        <a:rPr lang="de-DE" sz="1600" b="0" i="1" smtClean="0">
                          <a:latin typeface="Cambria Math" panose="02040503050406030204" pitchFamily="18" charset="0"/>
                        </a:rPr>
                        <m:t>𝑚</m:t>
                      </m:r>
                    </m:oMath>
                  </m:oMathPara>
                </a14:m>
                <a:endParaRPr lang="de-DE" sz="1600" i="1" dirty="0">
                  <a:latin typeface="Cambria Math" panose="02040503050406030204" pitchFamily="18" charset="0"/>
                </a:endParaRPr>
              </a:p>
            </p:txBody>
          </p:sp>
        </mc:Choice>
        <mc:Fallback xmlns="">
          <p:sp>
            <p:nvSpPr>
              <p:cNvPr id="37" name="Rechteck: abgerundete Ecken 36">
                <a:extLst>
                  <a:ext uri="{FF2B5EF4-FFF2-40B4-BE49-F238E27FC236}">
                    <a16:creationId xmlns:a16="http://schemas.microsoft.com/office/drawing/2014/main" id="{2897F65D-CE82-40FA-B944-73CEFDDFBFEB}"/>
                  </a:ext>
                </a:extLst>
              </p:cNvPr>
              <p:cNvSpPr>
                <a:spLocks noRot="1" noChangeAspect="1" noMove="1" noResize="1" noEditPoints="1" noAdjustHandles="1" noChangeArrowheads="1" noChangeShapeType="1" noTextEdit="1"/>
              </p:cNvSpPr>
              <p:nvPr/>
            </p:nvSpPr>
            <p:spPr>
              <a:xfrm>
                <a:off x="6400800" y="4847053"/>
                <a:ext cx="1260000" cy="1029911"/>
              </a:xfrm>
              <a:prstGeom prst="roundRect">
                <a:avLst/>
              </a:prstGeom>
              <a:blipFill>
                <a:blip r:embed="rId5"/>
                <a:stretch>
                  <a:fillRect/>
                </a:stretch>
              </a:blipFill>
              <a:ln w="28575">
                <a:extLst>
                  <a:ext uri="{C807C97D-BFC1-408E-A445-0C87EB9F89A2}">
                    <ask:lineSketchStyleProps xmlns:ask="http://schemas.microsoft.com/office/drawing/2018/sketchyshapes" sd="2996303169">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39167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1311" y="79771"/>
                              <a:pt x="85289" y="-3275"/>
                              <a:pt x="171655" y="0"/>
                            </a:cubicBezTo>
                            <a:cubicBezTo>
                              <a:pt x="324709" y="-10522"/>
                              <a:pt x="525013" y="-8146"/>
                              <a:pt x="639167" y="0"/>
                            </a:cubicBezTo>
                            <a:cubicBezTo>
                              <a:pt x="753321" y="8146"/>
                              <a:pt x="905435" y="21375"/>
                              <a:pt x="1088345" y="0"/>
                            </a:cubicBezTo>
                            <a:cubicBezTo>
                              <a:pt x="1185058" y="-1172"/>
                              <a:pt x="1259948" y="66921"/>
                              <a:pt x="1260000" y="171655"/>
                            </a:cubicBezTo>
                            <a:cubicBezTo>
                              <a:pt x="1231308" y="321000"/>
                              <a:pt x="1281037" y="578253"/>
                              <a:pt x="1260000" y="858256"/>
                            </a:cubicBezTo>
                            <a:cubicBezTo>
                              <a:pt x="1272695" y="963344"/>
                              <a:pt x="1185022" y="1028345"/>
                              <a:pt x="1088345" y="1029911"/>
                            </a:cubicBezTo>
                            <a:cubicBezTo>
                              <a:pt x="940326" y="1008400"/>
                              <a:pt x="751308" y="1025048"/>
                              <a:pt x="639167" y="1029911"/>
                            </a:cubicBezTo>
                            <a:cubicBezTo>
                              <a:pt x="527026" y="1034774"/>
                              <a:pt x="291057" y="1035144"/>
                              <a:pt x="171655" y="1029911"/>
                            </a:cubicBezTo>
                            <a:cubicBezTo>
                              <a:pt x="61131" y="1014134"/>
                              <a:pt x="-3222" y="965639"/>
                              <a:pt x="0" y="858256"/>
                            </a:cubicBezTo>
                            <a:cubicBezTo>
                              <a:pt x="20334" y="521069"/>
                              <a:pt x="-10131" y="315213"/>
                              <a:pt x="0" y="171655"/>
                            </a:cubicBezTo>
                            <a:close/>
                          </a:path>
                          <a:path w="1260000" h="1029911" stroke="0" extrusionOk="0">
                            <a:moveTo>
                              <a:pt x="0" y="171655"/>
                            </a:moveTo>
                            <a:cubicBezTo>
                              <a:pt x="1364" y="70731"/>
                              <a:pt x="78609" y="5684"/>
                              <a:pt x="171655" y="0"/>
                            </a:cubicBezTo>
                            <a:cubicBezTo>
                              <a:pt x="316881" y="4148"/>
                              <a:pt x="480018" y="855"/>
                              <a:pt x="611666" y="0"/>
                            </a:cubicBezTo>
                            <a:cubicBezTo>
                              <a:pt x="743314" y="-855"/>
                              <a:pt x="917051" y="-9287"/>
                              <a:pt x="1088345" y="0"/>
                            </a:cubicBezTo>
                            <a:cubicBezTo>
                              <a:pt x="1193219" y="11432"/>
                              <a:pt x="1277898" y="62050"/>
                              <a:pt x="1260000" y="171655"/>
                            </a:cubicBezTo>
                            <a:cubicBezTo>
                              <a:pt x="1226230" y="363614"/>
                              <a:pt x="1228957" y="595667"/>
                              <a:pt x="1260000" y="858256"/>
                            </a:cubicBezTo>
                            <a:cubicBezTo>
                              <a:pt x="1265311" y="973261"/>
                              <a:pt x="1188132" y="1038700"/>
                              <a:pt x="1088345" y="1029911"/>
                            </a:cubicBezTo>
                            <a:cubicBezTo>
                              <a:pt x="893740" y="1030531"/>
                              <a:pt x="851781" y="1029762"/>
                              <a:pt x="648334" y="1029911"/>
                            </a:cubicBezTo>
                            <a:cubicBezTo>
                              <a:pt x="444887" y="1030060"/>
                              <a:pt x="371510" y="1017434"/>
                              <a:pt x="171655" y="1029911"/>
                            </a:cubicBezTo>
                            <a:cubicBezTo>
                              <a:pt x="79002" y="1034796"/>
                              <a:pt x="-1193" y="936893"/>
                              <a:pt x="0" y="858256"/>
                            </a:cubicBezTo>
                            <a:cubicBezTo>
                              <a:pt x="-11540" y="711624"/>
                              <a:pt x="-33449" y="513508"/>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Rechteck: abgerundete Ecken 38">
                <a:extLst>
                  <a:ext uri="{FF2B5EF4-FFF2-40B4-BE49-F238E27FC236}">
                    <a16:creationId xmlns:a16="http://schemas.microsoft.com/office/drawing/2014/main" id="{1E226BB0-6B73-4048-A5F8-25A14A5F281A}"/>
                  </a:ext>
                </a:extLst>
              </p:cNvPr>
              <p:cNvSpPr/>
              <p:nvPr/>
            </p:nvSpPr>
            <p:spPr>
              <a:xfrm>
                <a:off x="9711780" y="4847053"/>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sz="1600" b="0" i="1" smtClean="0">
                          <a:latin typeface="Cambria Math" panose="02040503050406030204" pitchFamily="18" charset="0"/>
                        </a:rPr>
                        <m:t>h</m:t>
                      </m:r>
                      <m:r>
                        <a:rPr lang="de-DE" sz="1600" b="0" i="1" smtClean="0">
                          <a:latin typeface="Cambria Math" panose="02040503050406030204" pitchFamily="18" charset="0"/>
                        </a:rPr>
                        <m:t>=221,34</m:t>
                      </m:r>
                      <m:r>
                        <a:rPr lang="de-DE" sz="1600" b="0" i="1" smtClean="0">
                          <a:latin typeface="Cambria Math" panose="02040503050406030204" pitchFamily="18" charset="0"/>
                        </a:rPr>
                        <m:t>𝑚</m:t>
                      </m:r>
                    </m:oMath>
                  </m:oMathPara>
                </a14:m>
                <a:endParaRPr lang="de-DE" dirty="0"/>
              </a:p>
            </p:txBody>
          </p:sp>
        </mc:Choice>
        <mc:Fallback xmlns="">
          <p:sp>
            <p:nvSpPr>
              <p:cNvPr id="39" name="Rechteck: abgerundete Ecken 38">
                <a:extLst>
                  <a:ext uri="{FF2B5EF4-FFF2-40B4-BE49-F238E27FC236}">
                    <a16:creationId xmlns:a16="http://schemas.microsoft.com/office/drawing/2014/main" id="{1E226BB0-6B73-4048-A5F8-25A14A5F281A}"/>
                  </a:ext>
                </a:extLst>
              </p:cNvPr>
              <p:cNvSpPr>
                <a:spLocks noRot="1" noChangeAspect="1" noMove="1" noResize="1" noEditPoints="1" noAdjustHandles="1" noChangeArrowheads="1" noChangeShapeType="1" noTextEdit="1"/>
              </p:cNvSpPr>
              <p:nvPr/>
            </p:nvSpPr>
            <p:spPr>
              <a:xfrm>
                <a:off x="9711780" y="4847053"/>
                <a:ext cx="1260000" cy="1029911"/>
              </a:xfrm>
              <a:prstGeom prst="roundRect">
                <a:avLst/>
              </a:prstGeom>
              <a:blipFill>
                <a:blip r:embed="rId6"/>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Rechteck: abgerundete Ecken 39">
                <a:extLst>
                  <a:ext uri="{FF2B5EF4-FFF2-40B4-BE49-F238E27FC236}">
                    <a16:creationId xmlns:a16="http://schemas.microsoft.com/office/drawing/2014/main" id="{87DCD9FB-F054-4A03-94A8-015445F5AA52}"/>
                  </a:ext>
                </a:extLst>
              </p:cNvPr>
              <p:cNvSpPr/>
              <p:nvPr/>
            </p:nvSpPr>
            <p:spPr>
              <a:xfrm>
                <a:off x="9711780" y="3495982"/>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ea typeface="Cambria Math" panose="02040503050406030204" pitchFamily="18" charset="0"/>
                        </a:rPr>
                        <m:t>𝑑</m:t>
                      </m:r>
                      <m:r>
                        <a:rPr lang="de-DE" b="0" i="1" smtClean="0">
                          <a:latin typeface="Cambria Math" panose="02040503050406030204" pitchFamily="18" charset="0"/>
                          <a:ea typeface="Cambria Math" panose="02040503050406030204" pitchFamily="18" charset="0"/>
                        </a:rPr>
                        <m:t>=640</m:t>
                      </m:r>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 </m:t>
                      </m:r>
                    </m:oMath>
                  </m:oMathPara>
                </a14:m>
                <a:endParaRPr lang="de-DE" dirty="0"/>
              </a:p>
            </p:txBody>
          </p:sp>
        </mc:Choice>
        <mc:Fallback xmlns="">
          <p:sp>
            <p:nvSpPr>
              <p:cNvPr id="40" name="Rechteck: abgerundete Ecken 39">
                <a:extLst>
                  <a:ext uri="{FF2B5EF4-FFF2-40B4-BE49-F238E27FC236}">
                    <a16:creationId xmlns:a16="http://schemas.microsoft.com/office/drawing/2014/main" id="{87DCD9FB-F054-4A03-94A8-015445F5AA52}"/>
                  </a:ext>
                </a:extLst>
              </p:cNvPr>
              <p:cNvSpPr>
                <a:spLocks noRot="1" noChangeAspect="1" noMove="1" noResize="1" noEditPoints="1" noAdjustHandles="1" noChangeArrowheads="1" noChangeShapeType="1" noTextEdit="1"/>
              </p:cNvSpPr>
              <p:nvPr/>
            </p:nvSpPr>
            <p:spPr>
              <a:xfrm>
                <a:off x="9711780" y="3495982"/>
                <a:ext cx="1260000" cy="1029911"/>
              </a:xfrm>
              <a:prstGeom prst="roundRect">
                <a:avLst/>
              </a:prstGeom>
              <a:blipFill>
                <a:blip r:embed="rId7"/>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Rechteck: abgerundete Ecken 40">
                <a:extLst>
                  <a:ext uri="{FF2B5EF4-FFF2-40B4-BE49-F238E27FC236}">
                    <a16:creationId xmlns:a16="http://schemas.microsoft.com/office/drawing/2014/main" id="{889E9C92-37DE-48EA-AA58-3DDB9618E256}"/>
                  </a:ext>
                </a:extLst>
              </p:cNvPr>
              <p:cNvSpPr/>
              <p:nvPr/>
            </p:nvSpPr>
            <p:spPr>
              <a:xfrm>
                <a:off x="8068055" y="4848674"/>
                <a:ext cx="1260000" cy="1029911"/>
              </a:xfrm>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de-DE" sz="1600" b="0" i="1" smtClean="0">
                          <a:latin typeface="Cambria Math" panose="02040503050406030204" pitchFamily="18" charset="0"/>
                        </a:rPr>
                        <m:t>h</m:t>
                      </m:r>
                      <m:r>
                        <a:rPr lang="de-DE" sz="1600" b="0" i="1" smtClean="0">
                          <a:latin typeface="Cambria Math" panose="02040503050406030204" pitchFamily="18" charset="0"/>
                        </a:rPr>
                        <m:t>=240,54</m:t>
                      </m:r>
                      <m:r>
                        <a:rPr lang="de-DE" sz="1600" b="0" i="1" smtClean="0">
                          <a:latin typeface="Cambria Math" panose="02040503050406030204" pitchFamily="18" charset="0"/>
                        </a:rPr>
                        <m:t>𝑚</m:t>
                      </m:r>
                    </m:oMath>
                  </m:oMathPara>
                </a14:m>
                <a:endParaRPr lang="de-DE" dirty="0"/>
              </a:p>
            </p:txBody>
          </p:sp>
        </mc:Choice>
        <mc:Fallback xmlns="">
          <p:sp>
            <p:nvSpPr>
              <p:cNvPr id="41" name="Rechteck: abgerundete Ecken 40">
                <a:extLst>
                  <a:ext uri="{FF2B5EF4-FFF2-40B4-BE49-F238E27FC236}">
                    <a16:creationId xmlns:a16="http://schemas.microsoft.com/office/drawing/2014/main" id="{889E9C92-37DE-48EA-AA58-3DDB9618E256}"/>
                  </a:ext>
                </a:extLst>
              </p:cNvPr>
              <p:cNvSpPr>
                <a:spLocks noRot="1" noChangeAspect="1" noMove="1" noResize="1" noEditPoints="1" noAdjustHandles="1" noChangeArrowheads="1" noChangeShapeType="1" noTextEdit="1"/>
              </p:cNvSpPr>
              <p:nvPr/>
            </p:nvSpPr>
            <p:spPr>
              <a:xfrm>
                <a:off x="8068055" y="4848674"/>
                <a:ext cx="1260000" cy="1029911"/>
              </a:xfrm>
              <a:prstGeom prst="roundRect">
                <a:avLst/>
              </a:prstGeom>
              <a:blipFill>
                <a:blip r:embed="rId8"/>
                <a:stretch>
                  <a:fillRect/>
                </a:stretch>
              </a:blipFill>
              <a:ln w="28575">
                <a:extLst>
                  <a:ext uri="{C807C97D-BFC1-408E-A445-0C87EB9F89A2}">
                    <ask:lineSketchStyleProps xmlns:ask="http://schemas.microsoft.com/office/drawing/2018/sketchyshapes" sd="3821079005">
                      <a:custGeom>
                        <a:avLst/>
                        <a:gdLst>
                          <a:gd name="connsiteX0" fmla="*/ 0 w 1260000"/>
                          <a:gd name="connsiteY0" fmla="*/ 171655 h 1029911"/>
                          <a:gd name="connsiteX1" fmla="*/ 171655 w 1260000"/>
                          <a:gd name="connsiteY1" fmla="*/ 0 h 1029911"/>
                          <a:gd name="connsiteX2" fmla="*/ 639167 w 1260000"/>
                          <a:gd name="connsiteY2" fmla="*/ 0 h 1029911"/>
                          <a:gd name="connsiteX3" fmla="*/ 1088345 w 1260000"/>
                          <a:gd name="connsiteY3" fmla="*/ 0 h 1029911"/>
                          <a:gd name="connsiteX4" fmla="*/ 1260000 w 1260000"/>
                          <a:gd name="connsiteY4" fmla="*/ 171655 h 1029911"/>
                          <a:gd name="connsiteX5" fmla="*/ 1260000 w 1260000"/>
                          <a:gd name="connsiteY5" fmla="*/ 858256 h 1029911"/>
                          <a:gd name="connsiteX6" fmla="*/ 1088345 w 1260000"/>
                          <a:gd name="connsiteY6" fmla="*/ 1029911 h 1029911"/>
                          <a:gd name="connsiteX7" fmla="*/ 611666 w 1260000"/>
                          <a:gd name="connsiteY7" fmla="*/ 1029911 h 1029911"/>
                          <a:gd name="connsiteX8" fmla="*/ 171655 w 1260000"/>
                          <a:gd name="connsiteY8" fmla="*/ 1029911 h 1029911"/>
                          <a:gd name="connsiteX9" fmla="*/ 0 w 1260000"/>
                          <a:gd name="connsiteY9" fmla="*/ 858256 h 1029911"/>
                          <a:gd name="connsiteX10" fmla="*/ 0 w 1260000"/>
                          <a:gd name="connsiteY10"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000" h="1029911" fill="none" extrusionOk="0">
                            <a:moveTo>
                              <a:pt x="0" y="171655"/>
                            </a:moveTo>
                            <a:cubicBezTo>
                              <a:pt x="8837" y="55873"/>
                              <a:pt x="65641" y="10896"/>
                              <a:pt x="171655" y="0"/>
                            </a:cubicBezTo>
                            <a:cubicBezTo>
                              <a:pt x="382984" y="9179"/>
                              <a:pt x="500749" y="21699"/>
                              <a:pt x="639167" y="0"/>
                            </a:cubicBezTo>
                            <a:cubicBezTo>
                              <a:pt x="777585" y="-21699"/>
                              <a:pt x="955167" y="-21487"/>
                              <a:pt x="1088345" y="0"/>
                            </a:cubicBezTo>
                            <a:cubicBezTo>
                              <a:pt x="1193859" y="-15237"/>
                              <a:pt x="1265046" y="81691"/>
                              <a:pt x="1260000" y="171655"/>
                            </a:cubicBezTo>
                            <a:cubicBezTo>
                              <a:pt x="1254763" y="422923"/>
                              <a:pt x="1294167" y="694571"/>
                              <a:pt x="1260000" y="858256"/>
                            </a:cubicBezTo>
                            <a:cubicBezTo>
                              <a:pt x="1246921" y="960132"/>
                              <a:pt x="1188605" y="1028768"/>
                              <a:pt x="1088345" y="1029911"/>
                            </a:cubicBezTo>
                            <a:cubicBezTo>
                              <a:pt x="885691" y="1042162"/>
                              <a:pt x="750637" y="1050807"/>
                              <a:pt x="611666" y="1029911"/>
                            </a:cubicBezTo>
                            <a:cubicBezTo>
                              <a:pt x="472695" y="1009015"/>
                              <a:pt x="313821" y="1027517"/>
                              <a:pt x="171655" y="1029911"/>
                            </a:cubicBezTo>
                            <a:cubicBezTo>
                              <a:pt x="85078" y="1043179"/>
                              <a:pt x="17840" y="941235"/>
                              <a:pt x="0" y="858256"/>
                            </a:cubicBezTo>
                            <a:cubicBezTo>
                              <a:pt x="12195" y="711713"/>
                              <a:pt x="-21639" y="384023"/>
                              <a:pt x="0" y="171655"/>
                            </a:cubicBezTo>
                            <a:close/>
                          </a:path>
                          <a:path w="1260000" h="1029911" stroke="0" extrusionOk="0">
                            <a:moveTo>
                              <a:pt x="0" y="171655"/>
                            </a:moveTo>
                            <a:cubicBezTo>
                              <a:pt x="6995" y="79322"/>
                              <a:pt x="73354" y="-16081"/>
                              <a:pt x="171655" y="0"/>
                            </a:cubicBezTo>
                            <a:cubicBezTo>
                              <a:pt x="291798" y="15209"/>
                              <a:pt x="455033" y="-1472"/>
                              <a:pt x="639167" y="0"/>
                            </a:cubicBezTo>
                            <a:cubicBezTo>
                              <a:pt x="823301" y="1472"/>
                              <a:pt x="965884" y="-4388"/>
                              <a:pt x="1088345" y="0"/>
                            </a:cubicBezTo>
                            <a:cubicBezTo>
                              <a:pt x="1184310" y="4831"/>
                              <a:pt x="1259106" y="64501"/>
                              <a:pt x="1260000" y="171655"/>
                            </a:cubicBezTo>
                            <a:cubicBezTo>
                              <a:pt x="1275541" y="496321"/>
                              <a:pt x="1286028" y="681562"/>
                              <a:pt x="1260000" y="858256"/>
                            </a:cubicBezTo>
                            <a:cubicBezTo>
                              <a:pt x="1255793" y="955291"/>
                              <a:pt x="1198206" y="1030886"/>
                              <a:pt x="1088345" y="1029911"/>
                            </a:cubicBezTo>
                            <a:cubicBezTo>
                              <a:pt x="867140" y="1026298"/>
                              <a:pt x="812935" y="1016587"/>
                              <a:pt x="639167" y="1029911"/>
                            </a:cubicBezTo>
                            <a:cubicBezTo>
                              <a:pt x="465399" y="1043235"/>
                              <a:pt x="293158" y="1052934"/>
                              <a:pt x="171655" y="1029911"/>
                            </a:cubicBezTo>
                            <a:cubicBezTo>
                              <a:pt x="73902" y="1041430"/>
                              <a:pt x="13392" y="967196"/>
                              <a:pt x="0" y="858256"/>
                            </a:cubicBezTo>
                            <a:cubicBezTo>
                              <a:pt x="6665" y="559015"/>
                              <a:pt x="-1641" y="330774"/>
                              <a:pt x="0" y="171655"/>
                            </a:cubicBezTo>
                            <a:close/>
                          </a:path>
                        </a:pathLst>
                      </a:custGeom>
                      <ask:type>
                        <ask:lineSketchFreehand/>
                      </ask:type>
                    </ask:lineSketchStyleProps>
                  </a:ext>
                </a:extLst>
              </a:ln>
            </p:spPr>
            <p:txBody>
              <a:bodyPr/>
              <a:lstStyle/>
              <a:p>
                <a:r>
                  <a:rPr lang="de-DE">
                    <a:noFill/>
                  </a:rPr>
                  <a:t> </a:t>
                </a:r>
              </a:p>
            </p:txBody>
          </p:sp>
        </mc:Fallback>
      </mc:AlternateContent>
      <p:sp>
        <p:nvSpPr>
          <p:cNvPr id="42" name="Textfeld 41">
            <a:extLst>
              <a:ext uri="{FF2B5EF4-FFF2-40B4-BE49-F238E27FC236}">
                <a16:creationId xmlns:a16="http://schemas.microsoft.com/office/drawing/2014/main" id="{03CA0BD9-8878-4A1F-817A-BDB35E4D08A3}"/>
              </a:ext>
            </a:extLst>
          </p:cNvPr>
          <p:cNvSpPr txBox="1"/>
          <p:nvPr/>
        </p:nvSpPr>
        <p:spPr>
          <a:xfrm>
            <a:off x="7111186" y="450108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47" name="Textfeld 46">
            <a:extLst>
              <a:ext uri="{FF2B5EF4-FFF2-40B4-BE49-F238E27FC236}">
                <a16:creationId xmlns:a16="http://schemas.microsoft.com/office/drawing/2014/main" id="{9EF5C315-3123-4E5E-A0BF-77B3654D0ECD}"/>
              </a:ext>
            </a:extLst>
          </p:cNvPr>
          <p:cNvSpPr txBox="1"/>
          <p:nvPr/>
        </p:nvSpPr>
        <p:spPr>
          <a:xfrm>
            <a:off x="8698055" y="3149207"/>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10" name="Textfeld 9">
            <a:extLst>
              <a:ext uri="{FF2B5EF4-FFF2-40B4-BE49-F238E27FC236}">
                <a16:creationId xmlns:a16="http://schemas.microsoft.com/office/drawing/2014/main" id="{326116E0-F89B-47F7-89B7-38C1C50789A0}"/>
              </a:ext>
            </a:extLst>
          </p:cNvPr>
          <p:cNvSpPr txBox="1"/>
          <p:nvPr/>
        </p:nvSpPr>
        <p:spPr>
          <a:xfrm>
            <a:off x="2279229" y="4799187"/>
            <a:ext cx="790446" cy="369332"/>
          </a:xfrm>
          <a:prstGeom prst="rect">
            <a:avLst/>
          </a:prstGeom>
          <a:noFill/>
        </p:spPr>
        <p:txBody>
          <a:bodyPr wrap="square" rtlCol="0">
            <a:spAutoFit/>
          </a:bodyPr>
          <a:lstStyle/>
          <a:p>
            <a:r>
              <a:rPr lang="de-DE" dirty="0"/>
              <a:t>230m</a:t>
            </a:r>
          </a:p>
        </p:txBody>
      </p:sp>
      <p:sp>
        <p:nvSpPr>
          <p:cNvPr id="52" name="Textfeld 51">
            <a:extLst>
              <a:ext uri="{FF2B5EF4-FFF2-40B4-BE49-F238E27FC236}">
                <a16:creationId xmlns:a16="http://schemas.microsoft.com/office/drawing/2014/main" id="{EA31F9D1-76F5-4F4A-AD37-AC35747F875E}"/>
              </a:ext>
            </a:extLst>
          </p:cNvPr>
          <p:cNvSpPr txBox="1"/>
          <p:nvPr/>
        </p:nvSpPr>
        <p:spPr>
          <a:xfrm>
            <a:off x="280310" y="4568152"/>
            <a:ext cx="790446" cy="369332"/>
          </a:xfrm>
          <a:prstGeom prst="rect">
            <a:avLst/>
          </a:prstGeom>
          <a:noFill/>
        </p:spPr>
        <p:txBody>
          <a:bodyPr wrap="square" rtlCol="0">
            <a:spAutoFit/>
          </a:bodyPr>
          <a:lstStyle/>
          <a:p>
            <a:r>
              <a:rPr lang="de-DE" dirty="0"/>
              <a:t>230m</a:t>
            </a:r>
          </a:p>
        </p:txBody>
      </p:sp>
      <mc:AlternateContent xmlns:mc="http://schemas.openxmlformats.org/markup-compatibility/2006">
        <mc:Choice xmlns:am3d="http://schemas.microsoft.com/office/drawing/2017/model3d" Requires="am3d">
          <p:graphicFrame>
            <p:nvGraphicFramePr>
              <p:cNvPr id="9" name="3D-Modell 8" descr="Hellgraue Pyramide">
                <a:extLst>
                  <a:ext uri="{FF2B5EF4-FFF2-40B4-BE49-F238E27FC236}">
                    <a16:creationId xmlns:a16="http://schemas.microsoft.com/office/drawing/2014/main" id="{7E9C5D7A-7D92-440E-A179-30C47BA197E1}"/>
                  </a:ext>
                </a:extLst>
              </p:cNvPr>
              <p:cNvGraphicFramePr>
                <a:graphicFrameLocks noChangeAspect="1"/>
              </p:cNvGraphicFramePr>
              <p:nvPr>
                <p:extLst>
                  <p:ext uri="{D42A27DB-BD31-4B8C-83A1-F6EECF244321}">
                    <p14:modId xmlns:p14="http://schemas.microsoft.com/office/powerpoint/2010/main" val="1430522018"/>
                  </p:ext>
                </p:extLst>
              </p:nvPr>
            </p:nvGraphicFramePr>
            <p:xfrm>
              <a:off x="392494" y="2223389"/>
              <a:ext cx="3475946" cy="2714095"/>
            </p:xfrm>
            <a:graphic>
              <a:graphicData uri="http://schemas.microsoft.com/office/drawing/2017/model3d">
                <am3d:model3d r:embed="rId9">
                  <am3d:spPr>
                    <a:xfrm>
                      <a:off x="0" y="0"/>
                      <a:ext cx="3475946" cy="2714095"/>
                    </a:xfrm>
                    <a:prstGeom prst="rect">
                      <a:avLst/>
                    </a:prstGeom>
                  </am3d:spPr>
                  <am3d:camera>
                    <am3d:pos x="0" y="0" z="70960676"/>
                    <am3d:up dx="0" dy="36000000" dz="0"/>
                    <am3d:lookAt x="0" y="0" z="0"/>
                    <am3d:perspective fov="2700000"/>
                  </am3d:camera>
                  <am3d:trans>
                    <am3d:meterPerModelUnit n="4134103" d="1000000"/>
                    <am3d:preTrans dx="0" dy="-10695087" dz="0"/>
                    <am3d:scale>
                      <am3d:sx n="1000000" d="1000000"/>
                      <am3d:sy n="1000000" d="1000000"/>
                      <am3d:sz n="1000000" d="1000000"/>
                    </am3d:scale>
                    <am3d:rot ax="94382" ay="-1243936" az="-33320"/>
                    <am3d:postTrans dx="0" dy="0" dz="0"/>
                  </am3d:trans>
                  <am3d:raster rName="Office3DRenderer" rVer="16.0.8326">
                    <am3d:blip r:embed="rId10"/>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Hellgraue Pyramide">
                <a:extLst>
                  <a:ext uri="{FF2B5EF4-FFF2-40B4-BE49-F238E27FC236}">
                    <a16:creationId xmlns:a16="http://schemas.microsoft.com/office/drawing/2014/main" id="{7E9C5D7A-7D92-440E-A179-30C47BA197E1}"/>
                  </a:ext>
                </a:extLst>
              </p:cNvPr>
              <p:cNvPicPr>
                <a:picLocks noGrp="1" noRot="1" noChangeAspect="1" noMove="1" noResize="1" noEditPoints="1" noAdjustHandles="1" noChangeArrowheads="1" noChangeShapeType="1" noCrop="1"/>
              </p:cNvPicPr>
              <p:nvPr/>
            </p:nvPicPr>
            <p:blipFill>
              <a:blip r:embed="rId10"/>
              <a:stretch>
                <a:fillRect/>
              </a:stretch>
            </p:blipFill>
            <p:spPr>
              <a:xfrm>
                <a:off x="392494" y="2223389"/>
                <a:ext cx="3475946" cy="2714095"/>
              </a:xfrm>
              <a:prstGeom prst="rect">
                <a:avLst/>
              </a:prstGeom>
            </p:spPr>
          </p:pic>
        </mc:Fallback>
      </mc:AlternateContent>
      <p:sp>
        <p:nvSpPr>
          <p:cNvPr id="11" name="Rechtwinkliges Dreieck 10">
            <a:extLst>
              <a:ext uri="{FF2B5EF4-FFF2-40B4-BE49-F238E27FC236}">
                <a16:creationId xmlns:a16="http://schemas.microsoft.com/office/drawing/2014/main" id="{CE1E3B6E-BAE5-443A-B08A-322830975D5A}"/>
              </a:ext>
            </a:extLst>
          </p:cNvPr>
          <p:cNvSpPr/>
          <p:nvPr/>
        </p:nvSpPr>
        <p:spPr>
          <a:xfrm>
            <a:off x="2147020" y="2590309"/>
            <a:ext cx="1683808" cy="2064534"/>
          </a:xfrm>
          <a:prstGeom prst="r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57" name="Textfeld 56">
            <a:extLst>
              <a:ext uri="{FF2B5EF4-FFF2-40B4-BE49-F238E27FC236}">
                <a16:creationId xmlns:a16="http://schemas.microsoft.com/office/drawing/2014/main" id="{C2DD8110-3431-441F-A09A-83B06DAD4DBF}"/>
              </a:ext>
            </a:extLst>
          </p:cNvPr>
          <p:cNvSpPr txBox="1"/>
          <p:nvPr/>
        </p:nvSpPr>
        <p:spPr>
          <a:xfrm>
            <a:off x="3069675" y="3084204"/>
            <a:ext cx="1189638" cy="369332"/>
          </a:xfrm>
          <a:prstGeom prst="rect">
            <a:avLst/>
          </a:prstGeom>
          <a:noFill/>
        </p:spPr>
        <p:txBody>
          <a:bodyPr wrap="square" rtlCol="0">
            <a:spAutoFit/>
          </a:bodyPr>
          <a:lstStyle/>
          <a:p>
            <a:r>
              <a:rPr lang="de-DE" dirty="0"/>
              <a:t>218,96m</a:t>
            </a:r>
          </a:p>
        </p:txBody>
      </p:sp>
      <p:grpSp>
        <p:nvGrpSpPr>
          <p:cNvPr id="19" name="Gruppieren 18">
            <a:extLst>
              <a:ext uri="{FF2B5EF4-FFF2-40B4-BE49-F238E27FC236}">
                <a16:creationId xmlns:a16="http://schemas.microsoft.com/office/drawing/2014/main" id="{9A78B17B-140D-4953-9126-88466A391C6A}"/>
              </a:ext>
            </a:extLst>
          </p:cNvPr>
          <p:cNvGrpSpPr/>
          <p:nvPr/>
        </p:nvGrpSpPr>
        <p:grpSpPr>
          <a:xfrm>
            <a:off x="385777" y="1850734"/>
            <a:ext cx="5247680" cy="4297362"/>
            <a:chOff x="271394" y="1417017"/>
            <a:chExt cx="5955831" cy="4755183"/>
          </a:xfrm>
        </p:grpSpPr>
        <p:sp>
          <p:nvSpPr>
            <p:cNvPr id="15" name="Rechteck 14">
              <a:extLst>
                <a:ext uri="{FF2B5EF4-FFF2-40B4-BE49-F238E27FC236}">
                  <a16:creationId xmlns:a16="http://schemas.microsoft.com/office/drawing/2014/main" id="{00DF8D15-CC6B-43D0-AE63-9969E40886F8}"/>
                </a:ext>
              </a:extLst>
            </p:cNvPr>
            <p:cNvSpPr/>
            <p:nvPr/>
          </p:nvSpPr>
          <p:spPr>
            <a:xfrm>
              <a:off x="271394" y="1417017"/>
              <a:ext cx="5955831" cy="4755183"/>
            </a:xfrm>
            <a:custGeom>
              <a:avLst/>
              <a:gdLst>
                <a:gd name="connsiteX0" fmla="*/ 0 w 5955831"/>
                <a:gd name="connsiteY0" fmla="*/ 0 h 4755183"/>
                <a:gd name="connsiteX1" fmla="*/ 602201 w 5955831"/>
                <a:gd name="connsiteY1" fmla="*/ 0 h 4755183"/>
                <a:gd name="connsiteX2" fmla="*/ 1263960 w 5955831"/>
                <a:gd name="connsiteY2" fmla="*/ 0 h 4755183"/>
                <a:gd name="connsiteX3" fmla="*/ 1866160 w 5955831"/>
                <a:gd name="connsiteY3" fmla="*/ 0 h 4755183"/>
                <a:gd name="connsiteX4" fmla="*/ 2587478 w 5955831"/>
                <a:gd name="connsiteY4" fmla="*/ 0 h 4755183"/>
                <a:gd name="connsiteX5" fmla="*/ 3368353 w 5955831"/>
                <a:gd name="connsiteY5" fmla="*/ 0 h 4755183"/>
                <a:gd name="connsiteX6" fmla="*/ 3851437 w 5955831"/>
                <a:gd name="connsiteY6" fmla="*/ 0 h 4755183"/>
                <a:gd name="connsiteX7" fmla="*/ 4394080 w 5955831"/>
                <a:gd name="connsiteY7" fmla="*/ 0 h 4755183"/>
                <a:gd name="connsiteX8" fmla="*/ 5055839 w 5955831"/>
                <a:gd name="connsiteY8" fmla="*/ 0 h 4755183"/>
                <a:gd name="connsiteX9" fmla="*/ 5955831 w 5955831"/>
                <a:gd name="connsiteY9" fmla="*/ 0 h 4755183"/>
                <a:gd name="connsiteX10" fmla="*/ 5955831 w 5955831"/>
                <a:gd name="connsiteY10" fmla="*/ 536656 h 4755183"/>
                <a:gd name="connsiteX11" fmla="*/ 5955831 w 5955831"/>
                <a:gd name="connsiteY11" fmla="*/ 1311072 h 4755183"/>
                <a:gd name="connsiteX12" fmla="*/ 5955831 w 5955831"/>
                <a:gd name="connsiteY12" fmla="*/ 1847728 h 4755183"/>
                <a:gd name="connsiteX13" fmla="*/ 5955831 w 5955831"/>
                <a:gd name="connsiteY13" fmla="*/ 2574592 h 4755183"/>
                <a:gd name="connsiteX14" fmla="*/ 5955831 w 5955831"/>
                <a:gd name="connsiteY14" fmla="*/ 3111248 h 4755183"/>
                <a:gd name="connsiteX15" fmla="*/ 5955831 w 5955831"/>
                <a:gd name="connsiteY15" fmla="*/ 3885664 h 4755183"/>
                <a:gd name="connsiteX16" fmla="*/ 5955831 w 5955831"/>
                <a:gd name="connsiteY16" fmla="*/ 4755183 h 4755183"/>
                <a:gd name="connsiteX17" fmla="*/ 5234514 w 5955831"/>
                <a:gd name="connsiteY17" fmla="*/ 4755183 h 4755183"/>
                <a:gd name="connsiteX18" fmla="*/ 4751430 w 5955831"/>
                <a:gd name="connsiteY18" fmla="*/ 4755183 h 4755183"/>
                <a:gd name="connsiteX19" fmla="*/ 4089671 w 5955831"/>
                <a:gd name="connsiteY19" fmla="*/ 4755183 h 4755183"/>
                <a:gd name="connsiteX20" fmla="*/ 3368353 w 5955831"/>
                <a:gd name="connsiteY20" fmla="*/ 4755183 h 4755183"/>
                <a:gd name="connsiteX21" fmla="*/ 2706594 w 5955831"/>
                <a:gd name="connsiteY21" fmla="*/ 4755183 h 4755183"/>
                <a:gd name="connsiteX22" fmla="*/ 1925719 w 5955831"/>
                <a:gd name="connsiteY22" fmla="*/ 4755183 h 4755183"/>
                <a:gd name="connsiteX23" fmla="*/ 1144843 w 5955831"/>
                <a:gd name="connsiteY23" fmla="*/ 4755183 h 4755183"/>
                <a:gd name="connsiteX24" fmla="*/ 0 w 5955831"/>
                <a:gd name="connsiteY24" fmla="*/ 4755183 h 4755183"/>
                <a:gd name="connsiteX25" fmla="*/ 0 w 5955831"/>
                <a:gd name="connsiteY25" fmla="*/ 4218527 h 4755183"/>
                <a:gd name="connsiteX26" fmla="*/ 0 w 5955831"/>
                <a:gd name="connsiteY26" fmla="*/ 3586767 h 4755183"/>
                <a:gd name="connsiteX27" fmla="*/ 0 w 5955831"/>
                <a:gd name="connsiteY27" fmla="*/ 2907455 h 4755183"/>
                <a:gd name="connsiteX28" fmla="*/ 0 w 5955831"/>
                <a:gd name="connsiteY28" fmla="*/ 2133039 h 4755183"/>
                <a:gd name="connsiteX29" fmla="*/ 0 w 5955831"/>
                <a:gd name="connsiteY29" fmla="*/ 1453727 h 4755183"/>
                <a:gd name="connsiteX30" fmla="*/ 0 w 5955831"/>
                <a:gd name="connsiteY30" fmla="*/ 917071 h 4755183"/>
                <a:gd name="connsiteX31" fmla="*/ 0 w 5955831"/>
                <a:gd name="connsiteY31" fmla="*/ 0 h 475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55831" h="4755183" fill="none" extrusionOk="0">
                  <a:moveTo>
                    <a:pt x="0" y="0"/>
                  </a:moveTo>
                  <a:cubicBezTo>
                    <a:pt x="171743" y="1204"/>
                    <a:pt x="479656" y="13048"/>
                    <a:pt x="602201" y="0"/>
                  </a:cubicBezTo>
                  <a:cubicBezTo>
                    <a:pt x="724746" y="-13048"/>
                    <a:pt x="1110229" y="22345"/>
                    <a:pt x="1263960" y="0"/>
                  </a:cubicBezTo>
                  <a:cubicBezTo>
                    <a:pt x="1417691" y="-22345"/>
                    <a:pt x="1736127" y="-98"/>
                    <a:pt x="1866160" y="0"/>
                  </a:cubicBezTo>
                  <a:cubicBezTo>
                    <a:pt x="1996193" y="98"/>
                    <a:pt x="2316432" y="4303"/>
                    <a:pt x="2587478" y="0"/>
                  </a:cubicBezTo>
                  <a:cubicBezTo>
                    <a:pt x="2858524" y="-4303"/>
                    <a:pt x="3113377" y="-30276"/>
                    <a:pt x="3368353" y="0"/>
                  </a:cubicBezTo>
                  <a:cubicBezTo>
                    <a:pt x="3623330" y="30276"/>
                    <a:pt x="3689298" y="9811"/>
                    <a:pt x="3851437" y="0"/>
                  </a:cubicBezTo>
                  <a:cubicBezTo>
                    <a:pt x="4013576" y="-9811"/>
                    <a:pt x="4128684" y="-14890"/>
                    <a:pt x="4394080" y="0"/>
                  </a:cubicBezTo>
                  <a:cubicBezTo>
                    <a:pt x="4659476" y="14890"/>
                    <a:pt x="4849135" y="-10694"/>
                    <a:pt x="5055839" y="0"/>
                  </a:cubicBezTo>
                  <a:cubicBezTo>
                    <a:pt x="5262543" y="10694"/>
                    <a:pt x="5755044" y="-30006"/>
                    <a:pt x="5955831" y="0"/>
                  </a:cubicBezTo>
                  <a:cubicBezTo>
                    <a:pt x="5942058" y="206410"/>
                    <a:pt x="5959340" y="377547"/>
                    <a:pt x="5955831" y="536656"/>
                  </a:cubicBezTo>
                  <a:cubicBezTo>
                    <a:pt x="5952322" y="695765"/>
                    <a:pt x="5927087" y="965976"/>
                    <a:pt x="5955831" y="1311072"/>
                  </a:cubicBezTo>
                  <a:cubicBezTo>
                    <a:pt x="5984575" y="1656168"/>
                    <a:pt x="5951639" y="1607039"/>
                    <a:pt x="5955831" y="1847728"/>
                  </a:cubicBezTo>
                  <a:cubicBezTo>
                    <a:pt x="5960023" y="2088417"/>
                    <a:pt x="5987910" y="2384574"/>
                    <a:pt x="5955831" y="2574592"/>
                  </a:cubicBezTo>
                  <a:cubicBezTo>
                    <a:pt x="5923752" y="2764610"/>
                    <a:pt x="5946302" y="2849151"/>
                    <a:pt x="5955831" y="3111248"/>
                  </a:cubicBezTo>
                  <a:cubicBezTo>
                    <a:pt x="5965360" y="3373345"/>
                    <a:pt x="5983219" y="3568276"/>
                    <a:pt x="5955831" y="3885664"/>
                  </a:cubicBezTo>
                  <a:cubicBezTo>
                    <a:pt x="5928443" y="4203052"/>
                    <a:pt x="5921419" y="4358188"/>
                    <a:pt x="5955831" y="4755183"/>
                  </a:cubicBezTo>
                  <a:cubicBezTo>
                    <a:pt x="5610210" y="4752888"/>
                    <a:pt x="5560082" y="4787113"/>
                    <a:pt x="5234514" y="4755183"/>
                  </a:cubicBezTo>
                  <a:cubicBezTo>
                    <a:pt x="4908946" y="4723253"/>
                    <a:pt x="4869956" y="4739932"/>
                    <a:pt x="4751430" y="4755183"/>
                  </a:cubicBezTo>
                  <a:cubicBezTo>
                    <a:pt x="4632904" y="4770434"/>
                    <a:pt x="4390479" y="4727080"/>
                    <a:pt x="4089671" y="4755183"/>
                  </a:cubicBezTo>
                  <a:cubicBezTo>
                    <a:pt x="3788863" y="4783286"/>
                    <a:pt x="3588818" y="4750363"/>
                    <a:pt x="3368353" y="4755183"/>
                  </a:cubicBezTo>
                  <a:cubicBezTo>
                    <a:pt x="3147888" y="4760003"/>
                    <a:pt x="2882988" y="4745186"/>
                    <a:pt x="2706594" y="4755183"/>
                  </a:cubicBezTo>
                  <a:cubicBezTo>
                    <a:pt x="2530200" y="4765180"/>
                    <a:pt x="2180782" y="4762334"/>
                    <a:pt x="1925719" y="4755183"/>
                  </a:cubicBezTo>
                  <a:cubicBezTo>
                    <a:pt x="1670656" y="4748032"/>
                    <a:pt x="1380066" y="4774201"/>
                    <a:pt x="1144843" y="4755183"/>
                  </a:cubicBezTo>
                  <a:cubicBezTo>
                    <a:pt x="909620" y="4736165"/>
                    <a:pt x="344868" y="4809604"/>
                    <a:pt x="0" y="4755183"/>
                  </a:cubicBezTo>
                  <a:cubicBezTo>
                    <a:pt x="-17914" y="4526185"/>
                    <a:pt x="26583" y="4408692"/>
                    <a:pt x="0" y="4218527"/>
                  </a:cubicBezTo>
                  <a:cubicBezTo>
                    <a:pt x="-26583" y="4028362"/>
                    <a:pt x="21120" y="3898017"/>
                    <a:pt x="0" y="3586767"/>
                  </a:cubicBezTo>
                  <a:cubicBezTo>
                    <a:pt x="-21120" y="3275517"/>
                    <a:pt x="-18723" y="3107676"/>
                    <a:pt x="0" y="2907455"/>
                  </a:cubicBezTo>
                  <a:cubicBezTo>
                    <a:pt x="18723" y="2707234"/>
                    <a:pt x="-21010" y="2306050"/>
                    <a:pt x="0" y="2133039"/>
                  </a:cubicBezTo>
                  <a:cubicBezTo>
                    <a:pt x="21010" y="1960028"/>
                    <a:pt x="-33414" y="1734847"/>
                    <a:pt x="0" y="1453727"/>
                  </a:cubicBezTo>
                  <a:cubicBezTo>
                    <a:pt x="33414" y="1172607"/>
                    <a:pt x="8570" y="1024495"/>
                    <a:pt x="0" y="917071"/>
                  </a:cubicBezTo>
                  <a:cubicBezTo>
                    <a:pt x="-8570" y="809647"/>
                    <a:pt x="-35024" y="208977"/>
                    <a:pt x="0" y="0"/>
                  </a:cubicBezTo>
                  <a:close/>
                </a:path>
                <a:path w="5955831" h="4755183" stroke="0" extrusionOk="0">
                  <a:moveTo>
                    <a:pt x="0" y="0"/>
                  </a:moveTo>
                  <a:cubicBezTo>
                    <a:pt x="239466" y="1650"/>
                    <a:pt x="380932" y="30249"/>
                    <a:pt x="721317" y="0"/>
                  </a:cubicBezTo>
                  <a:cubicBezTo>
                    <a:pt x="1061702" y="-30249"/>
                    <a:pt x="1194871" y="28414"/>
                    <a:pt x="1323518" y="0"/>
                  </a:cubicBezTo>
                  <a:cubicBezTo>
                    <a:pt x="1452165" y="-28414"/>
                    <a:pt x="1705595" y="21490"/>
                    <a:pt x="1925719" y="0"/>
                  </a:cubicBezTo>
                  <a:cubicBezTo>
                    <a:pt x="2145843" y="-21490"/>
                    <a:pt x="2227457" y="656"/>
                    <a:pt x="2468361" y="0"/>
                  </a:cubicBezTo>
                  <a:cubicBezTo>
                    <a:pt x="2709265" y="-656"/>
                    <a:pt x="2735585" y="-7350"/>
                    <a:pt x="2951445" y="0"/>
                  </a:cubicBezTo>
                  <a:cubicBezTo>
                    <a:pt x="3167305" y="7350"/>
                    <a:pt x="3229626" y="10989"/>
                    <a:pt x="3494088" y="0"/>
                  </a:cubicBezTo>
                  <a:cubicBezTo>
                    <a:pt x="3758550" y="-10989"/>
                    <a:pt x="3879646" y="22631"/>
                    <a:pt x="4215405" y="0"/>
                  </a:cubicBezTo>
                  <a:cubicBezTo>
                    <a:pt x="4551164" y="-22631"/>
                    <a:pt x="4669562" y="4362"/>
                    <a:pt x="4936722" y="0"/>
                  </a:cubicBezTo>
                  <a:cubicBezTo>
                    <a:pt x="5203882" y="-4362"/>
                    <a:pt x="5560784" y="-22486"/>
                    <a:pt x="5955831" y="0"/>
                  </a:cubicBezTo>
                  <a:cubicBezTo>
                    <a:pt x="5972581" y="200589"/>
                    <a:pt x="5972142" y="397505"/>
                    <a:pt x="5955831" y="536656"/>
                  </a:cubicBezTo>
                  <a:cubicBezTo>
                    <a:pt x="5939520" y="675807"/>
                    <a:pt x="5984137" y="1034315"/>
                    <a:pt x="5955831" y="1311072"/>
                  </a:cubicBezTo>
                  <a:cubicBezTo>
                    <a:pt x="5927525" y="1587829"/>
                    <a:pt x="5985166" y="1828938"/>
                    <a:pt x="5955831" y="1990384"/>
                  </a:cubicBezTo>
                  <a:cubicBezTo>
                    <a:pt x="5926496" y="2151830"/>
                    <a:pt x="5964039" y="2530042"/>
                    <a:pt x="5955831" y="2669696"/>
                  </a:cubicBezTo>
                  <a:cubicBezTo>
                    <a:pt x="5947623" y="2809350"/>
                    <a:pt x="5951372" y="3021552"/>
                    <a:pt x="5955831" y="3349007"/>
                  </a:cubicBezTo>
                  <a:cubicBezTo>
                    <a:pt x="5960290" y="3676462"/>
                    <a:pt x="5955102" y="3814244"/>
                    <a:pt x="5955831" y="4028319"/>
                  </a:cubicBezTo>
                  <a:cubicBezTo>
                    <a:pt x="5956560" y="4242394"/>
                    <a:pt x="5969873" y="4574906"/>
                    <a:pt x="5955831" y="4755183"/>
                  </a:cubicBezTo>
                  <a:cubicBezTo>
                    <a:pt x="5681492" y="4760760"/>
                    <a:pt x="5523424" y="4783872"/>
                    <a:pt x="5353630" y="4755183"/>
                  </a:cubicBezTo>
                  <a:cubicBezTo>
                    <a:pt x="5183836" y="4726494"/>
                    <a:pt x="4806056" y="4789538"/>
                    <a:pt x="4632313" y="4755183"/>
                  </a:cubicBezTo>
                  <a:cubicBezTo>
                    <a:pt x="4458570" y="4720828"/>
                    <a:pt x="4315882" y="4745126"/>
                    <a:pt x="4030112" y="4755183"/>
                  </a:cubicBezTo>
                  <a:cubicBezTo>
                    <a:pt x="3744342" y="4765240"/>
                    <a:pt x="3727235" y="4752505"/>
                    <a:pt x="3547028" y="4755183"/>
                  </a:cubicBezTo>
                  <a:cubicBezTo>
                    <a:pt x="3366821" y="4757861"/>
                    <a:pt x="3117965" y="4743397"/>
                    <a:pt x="2766153" y="4755183"/>
                  </a:cubicBezTo>
                  <a:cubicBezTo>
                    <a:pt x="2414341" y="4766969"/>
                    <a:pt x="2412624" y="4756285"/>
                    <a:pt x="2223510" y="4755183"/>
                  </a:cubicBezTo>
                  <a:cubicBezTo>
                    <a:pt x="2034396" y="4754081"/>
                    <a:pt x="1766752" y="4791191"/>
                    <a:pt x="1502193" y="4755183"/>
                  </a:cubicBezTo>
                  <a:cubicBezTo>
                    <a:pt x="1237634" y="4719175"/>
                    <a:pt x="1136482" y="4755229"/>
                    <a:pt x="1019109" y="4755183"/>
                  </a:cubicBezTo>
                  <a:cubicBezTo>
                    <a:pt x="901736" y="4755137"/>
                    <a:pt x="290201" y="4743059"/>
                    <a:pt x="0" y="4755183"/>
                  </a:cubicBezTo>
                  <a:cubicBezTo>
                    <a:pt x="120" y="4417156"/>
                    <a:pt x="-7045" y="4268597"/>
                    <a:pt x="0" y="3980767"/>
                  </a:cubicBezTo>
                  <a:cubicBezTo>
                    <a:pt x="7045" y="3692937"/>
                    <a:pt x="1442" y="3588306"/>
                    <a:pt x="0" y="3301456"/>
                  </a:cubicBezTo>
                  <a:cubicBezTo>
                    <a:pt x="-1442" y="3014606"/>
                    <a:pt x="3099" y="2856835"/>
                    <a:pt x="0" y="2574592"/>
                  </a:cubicBezTo>
                  <a:cubicBezTo>
                    <a:pt x="-3099" y="2292349"/>
                    <a:pt x="-7128" y="2154820"/>
                    <a:pt x="0" y="1895280"/>
                  </a:cubicBezTo>
                  <a:cubicBezTo>
                    <a:pt x="7128" y="1635740"/>
                    <a:pt x="2905" y="1490075"/>
                    <a:pt x="0" y="1215968"/>
                  </a:cubicBezTo>
                  <a:cubicBezTo>
                    <a:pt x="-2905" y="941861"/>
                    <a:pt x="8834" y="395195"/>
                    <a:pt x="0" y="0"/>
                  </a:cubicBezTo>
                  <a:close/>
                </a:path>
              </a:pathLst>
            </a:custGeom>
            <a:gradFill flip="none" rotWithShape="1">
              <a:gsLst>
                <a:gs pos="0">
                  <a:schemeClr val="dk1">
                    <a:lumMod val="110000"/>
                    <a:satMod val="105000"/>
                    <a:tint val="67000"/>
                  </a:schemeClr>
                </a:gs>
                <a:gs pos="50000">
                  <a:schemeClr val="dk1">
                    <a:lumMod val="105000"/>
                    <a:satMod val="103000"/>
                    <a:tint val="73000"/>
                  </a:schemeClr>
                </a:gs>
                <a:gs pos="100000">
                  <a:schemeClr val="tx1">
                    <a:lumMod val="65000"/>
                    <a:lumOff val="35000"/>
                  </a:schemeClr>
                </a:gs>
              </a:gsLst>
              <a:lin ang="16200000" scaled="1"/>
              <a:tileRect/>
            </a:gradFill>
            <a:ln w="38100">
              <a:extLst>
                <a:ext uri="{C807C97D-BFC1-408E-A445-0C87EB9F89A2}">
                  <ask:lineSketchStyleProps xmlns:ask="http://schemas.microsoft.com/office/drawing/2018/sketchyshapes" sd="2917731994">
                    <a:prstGeom prst="rect">
                      <a:avLst/>
                    </a:prstGeom>
                    <ask:type>
                      <ask:lineSketchFreehand/>
                    </ask:type>
                  </ask:lineSketchStyleProps>
                </a:ext>
              </a:extLst>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pic>
          <p:nvPicPr>
            <p:cNvPr id="17" name="Grafik 16" descr="Ein Bild, das Berg, Natur, Nachthimmel enthält.&#10;&#10;Automatisch generierte Beschreibung">
              <a:extLst>
                <a:ext uri="{FF2B5EF4-FFF2-40B4-BE49-F238E27FC236}">
                  <a16:creationId xmlns:a16="http://schemas.microsoft.com/office/drawing/2014/main" id="{07D42045-B228-417D-8C54-AD1EBF0F1E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1556" y="1799175"/>
              <a:ext cx="4055505" cy="2703670"/>
            </a:xfrm>
            <a:custGeom>
              <a:avLst/>
              <a:gdLst>
                <a:gd name="connsiteX0" fmla="*/ 0 w 4055505"/>
                <a:gd name="connsiteY0" fmla="*/ 0 h 2703670"/>
                <a:gd name="connsiteX1" fmla="*/ 4055505 w 4055505"/>
                <a:gd name="connsiteY1" fmla="*/ 0 h 2703670"/>
                <a:gd name="connsiteX2" fmla="*/ 4055505 w 4055505"/>
                <a:gd name="connsiteY2" fmla="*/ 2703670 h 2703670"/>
                <a:gd name="connsiteX3" fmla="*/ 0 w 4055505"/>
                <a:gd name="connsiteY3" fmla="*/ 2703670 h 2703670"/>
                <a:gd name="connsiteX4" fmla="*/ 0 w 4055505"/>
                <a:gd name="connsiteY4" fmla="*/ 0 h 270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505" h="2703670" fill="none" extrusionOk="0">
                  <a:moveTo>
                    <a:pt x="0" y="0"/>
                  </a:moveTo>
                  <a:cubicBezTo>
                    <a:pt x="931013" y="-152974"/>
                    <a:pt x="3249857" y="-68663"/>
                    <a:pt x="4055505" y="0"/>
                  </a:cubicBezTo>
                  <a:cubicBezTo>
                    <a:pt x="3891283" y="784798"/>
                    <a:pt x="4089943" y="2334619"/>
                    <a:pt x="4055505" y="2703670"/>
                  </a:cubicBezTo>
                  <a:cubicBezTo>
                    <a:pt x="3083686" y="2772656"/>
                    <a:pt x="870424" y="2725228"/>
                    <a:pt x="0" y="2703670"/>
                  </a:cubicBezTo>
                  <a:cubicBezTo>
                    <a:pt x="-48259" y="1799469"/>
                    <a:pt x="75897" y="560039"/>
                    <a:pt x="0" y="0"/>
                  </a:cubicBezTo>
                  <a:close/>
                </a:path>
                <a:path w="4055505" h="2703670" stroke="0" extrusionOk="0">
                  <a:moveTo>
                    <a:pt x="0" y="0"/>
                  </a:moveTo>
                  <a:cubicBezTo>
                    <a:pt x="1729607" y="-70734"/>
                    <a:pt x="3384055" y="-48284"/>
                    <a:pt x="4055505" y="0"/>
                  </a:cubicBezTo>
                  <a:cubicBezTo>
                    <a:pt x="3912165" y="408069"/>
                    <a:pt x="3977615" y="2161689"/>
                    <a:pt x="4055505" y="2703670"/>
                  </a:cubicBezTo>
                  <a:cubicBezTo>
                    <a:pt x="3418344" y="2809991"/>
                    <a:pt x="1610685" y="2713902"/>
                    <a:pt x="0" y="2703670"/>
                  </a:cubicBezTo>
                  <a:cubicBezTo>
                    <a:pt x="-130985" y="1527222"/>
                    <a:pt x="28160" y="486512"/>
                    <a:pt x="0" y="0"/>
                  </a:cubicBezTo>
                  <a:close/>
                </a:path>
              </a:pathLst>
            </a:custGeom>
            <a:ln w="38100">
              <a:solidFill>
                <a:schemeClr val="tx1"/>
              </a:solidFill>
              <a:extLst>
                <a:ext uri="{C807C97D-BFC1-408E-A445-0C87EB9F89A2}">
                  <ask:lineSketchStyleProps xmlns:ask="http://schemas.microsoft.com/office/drawing/2018/sketchyshapes" sd="3440168548">
                    <a:prstGeom prst="rect">
                      <a:avLst/>
                    </a:prstGeom>
                    <ask:type>
                      <ask:lineSketchCurved/>
                    </ask:type>
                  </ask:lineSketchStyleProps>
                </a:ext>
              </a:extLst>
            </a:ln>
          </p:spPr>
        </p:pic>
        <p:sp>
          <p:nvSpPr>
            <p:cNvPr id="18" name="Textfeld 17">
              <a:extLst>
                <a:ext uri="{FF2B5EF4-FFF2-40B4-BE49-F238E27FC236}">
                  <a16:creationId xmlns:a16="http://schemas.microsoft.com/office/drawing/2014/main" id="{55CC833F-2DC8-4067-B5B4-D6572E162979}"/>
                </a:ext>
              </a:extLst>
            </p:cNvPr>
            <p:cNvSpPr txBox="1"/>
            <p:nvPr/>
          </p:nvSpPr>
          <p:spPr>
            <a:xfrm>
              <a:off x="637804" y="4631618"/>
              <a:ext cx="5223008" cy="1464432"/>
            </a:xfrm>
            <a:prstGeom prst="rect">
              <a:avLst/>
            </a:prstGeom>
            <a:noFill/>
          </p:spPr>
          <p:txBody>
            <a:bodyPr wrap="square" rtlCol="0">
              <a:spAutoFit/>
            </a:bodyPr>
            <a:lstStyle/>
            <a:p>
              <a:pPr algn="ctr"/>
              <a:r>
                <a:rPr lang="de-DE" sz="1600" dirty="0"/>
                <a:t>Das sind in etwa die Maße der Cheops-Pyramide. Sie ist die größte Pyramide in Ägypten und liegt bei Gizeh. Heute ist sie nur noch etwa 138,75m hoch. Zum Vergleich: der MDR Turm in Leipzig ist 142,5m hoch.</a:t>
              </a:r>
            </a:p>
          </p:txBody>
        </p:sp>
      </p:grpSp>
    </p:spTree>
    <p:extLst>
      <p:ext uri="{BB962C8B-B14F-4D97-AF65-F5344CB8AC3E}">
        <p14:creationId xmlns:p14="http://schemas.microsoft.com/office/powerpoint/2010/main" val="112543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35"/>
                                        </p:tgtEl>
                                        <p:attrNameLst>
                                          <p:attrName>stroke.color</p:attrName>
                                        </p:attrNameLst>
                                      </p:cBhvr>
                                      <p:to>
                                        <a:srgbClr val="C00000"/>
                                      </p:to>
                                    </p:animClr>
                                    <p:set>
                                      <p:cBhvr>
                                        <p:cTn id="7" dur="250" fill="hold"/>
                                        <p:tgtEl>
                                          <p:spTgt spid="35"/>
                                        </p:tgtEl>
                                        <p:attrNameLst>
                                          <p:attrName>stroke.on</p:attrName>
                                        </p:attrNameLst>
                                      </p:cBhvr>
                                      <p:to>
                                        <p:strVal val="true"/>
                                      </p:to>
                                    </p:se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36"/>
                                        </p:tgtEl>
                                        <p:attrNameLst>
                                          <p:attrName>stroke.color</p:attrName>
                                        </p:attrNameLst>
                                      </p:cBhvr>
                                      <p:to>
                                        <a:srgbClr val="92D050"/>
                                      </p:to>
                                    </p:animClr>
                                    <p:set>
                                      <p:cBhvr>
                                        <p:cTn id="13" dur="250" fill="hold"/>
                                        <p:tgtEl>
                                          <p:spTgt spid="36"/>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250"/>
                                        <p:tgtEl>
                                          <p:spTgt spid="47"/>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39"/>
                                        </p:tgtEl>
                                        <p:attrNameLst>
                                          <p:attrName>stroke.color</p:attrName>
                                        </p:attrNameLst>
                                      </p:cBhvr>
                                      <p:to>
                                        <a:srgbClr val="C00000"/>
                                      </p:to>
                                    </p:animClr>
                                    <p:set>
                                      <p:cBhvr>
                                        <p:cTn id="25" dur="250" fill="hold"/>
                                        <p:tgtEl>
                                          <p:spTgt spid="39"/>
                                        </p:tgtEl>
                                        <p:attrNameLst>
                                          <p:attrName>stroke.on</p:attrName>
                                        </p:attrNameLst>
                                      </p:cBhvr>
                                      <p:to>
                                        <p:strVal val="true"/>
                                      </p:to>
                                    </p:set>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40"/>
                                        </p:tgtEl>
                                        <p:attrNameLst>
                                          <p:attrName>stroke.color</p:attrName>
                                        </p:attrNameLst>
                                      </p:cBhvr>
                                      <p:to>
                                        <a:srgbClr val="C00000"/>
                                      </p:to>
                                    </p:animClr>
                                    <p:set>
                                      <p:cBhvr>
                                        <p:cTn id="31" dur="250" fill="hold"/>
                                        <p:tgtEl>
                                          <p:spTgt spid="40"/>
                                        </p:tgtEl>
                                        <p:attrNameLst>
                                          <p:attrName>stroke.on</p:attrName>
                                        </p:attrNameLst>
                                      </p:cBhvr>
                                      <p:to>
                                        <p:strVal val="true"/>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7" presetClass="emph" presetSubtype="2" fill="hold" nodeType="clickEffect">
                                  <p:stCondLst>
                                    <p:cond delay="0"/>
                                  </p:stCondLst>
                                  <p:childTnLst>
                                    <p:animClr clrSpc="rgb" dir="cw">
                                      <p:cBhvr>
                                        <p:cTn id="36" dur="250" fill="hold"/>
                                        <p:tgtEl>
                                          <p:spTgt spid="41"/>
                                        </p:tgtEl>
                                        <p:attrNameLst>
                                          <p:attrName>stroke.color</p:attrName>
                                        </p:attrNameLst>
                                      </p:cBhvr>
                                      <p:to>
                                        <a:srgbClr val="C00000"/>
                                      </p:to>
                                    </p:animClr>
                                    <p:set>
                                      <p:cBhvr>
                                        <p:cTn id="37" dur="250" fill="hold"/>
                                        <p:tgtEl>
                                          <p:spTgt spid="41"/>
                                        </p:tgtEl>
                                        <p:attrNameLst>
                                          <p:attrName>stroke.on</p:attrName>
                                        </p:attrNameLst>
                                      </p:cBhvr>
                                      <p:to>
                                        <p:strVal val="true"/>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37"/>
                                        </p:tgtEl>
                                        <p:attrNameLst>
                                          <p:attrName>stroke.color</p:attrName>
                                        </p:attrNameLst>
                                      </p:cBhvr>
                                      <p:to>
                                        <a:srgbClr val="92D050"/>
                                      </p:to>
                                    </p:animClr>
                                    <p:set>
                                      <p:cBhvr>
                                        <p:cTn id="43" dur="250" fill="hold"/>
                                        <p:tgtEl>
                                          <p:spTgt spid="37"/>
                                        </p:tgtEl>
                                        <p:attrNameLst>
                                          <p:attrName>stroke.on</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250"/>
                                        <p:tgtEl>
                                          <p:spTgt spid="42"/>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par>
                          <p:cTn id="49" fill="hold">
                            <p:stCondLst>
                              <p:cond delay="250"/>
                            </p:stCondLst>
                            <p:childTnLst>
                              <p:par>
                                <p:cTn id="50" presetID="17" presetClass="entr" presetSubtype="1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childTnLst>
        </p:cTn>
      </p:par>
    </p:tnLst>
    <p:bldLst>
      <p:bldP spid="50" grpId="0" animBg="1"/>
      <p:bldP spid="28" grpId="0" animBg="1"/>
      <p:bldP spid="42" grpId="0"/>
      <p:bldP spid="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10</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9088" y="1690688"/>
            <a:ext cx="4937760" cy="4481512"/>
          </a:xfrm>
        </p:spPr>
        <p:txBody>
          <a:bodyPr>
            <a:normAutofit/>
          </a:bodyPr>
          <a:lstStyle/>
          <a:p>
            <a:pPr marL="0" indent="0">
              <a:buNone/>
            </a:pPr>
            <a:r>
              <a:rPr lang="de-DE" sz="2000" dirty="0"/>
              <a:t>Moderne Ultrakurzdistanz-</a:t>
            </a:r>
            <a:r>
              <a:rPr lang="de-DE" sz="2000" dirty="0" err="1"/>
              <a:t>Beamer</a:t>
            </a:r>
            <a:r>
              <a:rPr lang="de-DE" sz="2000" dirty="0"/>
              <a:t> können aus einer Entfernung von nur 1,5m ein 1,52m hohes Bild abstrahlen. Wie groß ist dann der Abstrahlwinkel des </a:t>
            </a:r>
            <a:r>
              <a:rPr lang="de-DE" sz="2000" dirty="0" err="1"/>
              <a:t>Beamers</a:t>
            </a:r>
            <a:r>
              <a:rPr lang="de-DE" sz="2000" dirty="0"/>
              <a:t>?</a:t>
            </a:r>
          </a:p>
          <a:p>
            <a:pPr marL="0" indent="0">
              <a:buNone/>
            </a:pPr>
            <a:endParaRPr lang="de-DE" sz="2000" dirty="0"/>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45</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80,7°</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45,38°</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37,58°</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42,3°</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835636" y="454267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13" name="3D-Modell 12" descr="Magnetisches Whiteboard mit Markern">
                <a:extLst>
                  <a:ext uri="{FF2B5EF4-FFF2-40B4-BE49-F238E27FC236}">
                    <a16:creationId xmlns:a16="http://schemas.microsoft.com/office/drawing/2014/main" id="{963C41AC-6897-430E-A25B-5C18DC3A91E0}"/>
                  </a:ext>
                </a:extLst>
              </p:cNvPr>
              <p:cNvGraphicFramePr>
                <a:graphicFrameLocks noChangeAspect="1"/>
              </p:cNvGraphicFramePr>
              <p:nvPr>
                <p:extLst>
                  <p:ext uri="{D42A27DB-BD31-4B8C-83A1-F6EECF244321}">
                    <p14:modId xmlns:p14="http://schemas.microsoft.com/office/powerpoint/2010/main" val="3496235715"/>
                  </p:ext>
                </p:extLst>
              </p:nvPr>
            </p:nvGraphicFramePr>
            <p:xfrm>
              <a:off x="2332459" y="1395940"/>
              <a:ext cx="3661555" cy="3445420"/>
            </p:xfrm>
            <a:graphic>
              <a:graphicData uri="http://schemas.microsoft.com/office/drawing/2017/model3d">
                <am3d:model3d r:embed="rId2">
                  <am3d:spPr>
                    <a:xfrm>
                      <a:off x="0" y="0"/>
                      <a:ext cx="3661555" cy="3445420"/>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223410" ay="-2259251" az="-136606"/>
                    <am3d:postTrans dx="0" dy="0" dz="0"/>
                  </am3d:trans>
                  <am3d:raster rName="Office3DRenderer" rVer="16.0.8326">
                    <am3d:blip r:embed="rId3"/>
                  </am3d:raster>
                  <am3d:objViewport viewportSz="49072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Modell 12" descr="Magnetisches Whiteboard mit Markern">
                <a:extLst>
                  <a:ext uri="{FF2B5EF4-FFF2-40B4-BE49-F238E27FC236}">
                    <a16:creationId xmlns:a16="http://schemas.microsoft.com/office/drawing/2014/main" id="{963C41AC-6897-430E-A25B-5C18DC3A91E0}"/>
                  </a:ext>
                </a:extLst>
              </p:cNvPr>
              <p:cNvPicPr>
                <a:picLocks noGrp="1" noRot="1" noChangeAspect="1" noMove="1" noResize="1" noEditPoints="1" noAdjustHandles="1" noChangeArrowheads="1" noChangeShapeType="1" noCrop="1"/>
              </p:cNvPicPr>
              <p:nvPr/>
            </p:nvPicPr>
            <p:blipFill>
              <a:blip r:embed="rId3"/>
              <a:stretch>
                <a:fillRect/>
              </a:stretch>
            </p:blipFill>
            <p:spPr>
              <a:xfrm>
                <a:off x="2332459" y="1395940"/>
                <a:ext cx="3661555" cy="3445420"/>
              </a:xfrm>
              <a:prstGeom prst="rect">
                <a:avLst/>
              </a:prstGeom>
            </p:spPr>
          </p:pic>
        </mc:Fallback>
      </mc:AlternateContent>
      <p:sp>
        <p:nvSpPr>
          <p:cNvPr id="14" name="Rechtwinkliges Dreieck 13">
            <a:extLst>
              <a:ext uri="{FF2B5EF4-FFF2-40B4-BE49-F238E27FC236}">
                <a16:creationId xmlns:a16="http://schemas.microsoft.com/office/drawing/2014/main" id="{993C4980-55AF-483F-BC02-46A4F6D0F1A5}"/>
              </a:ext>
            </a:extLst>
          </p:cNvPr>
          <p:cNvSpPr/>
          <p:nvPr/>
        </p:nvSpPr>
        <p:spPr>
          <a:xfrm flipH="1">
            <a:off x="1684762" y="2204635"/>
            <a:ext cx="3028495" cy="3032923"/>
          </a:xfrm>
          <a:prstGeom prst="rtTriangle">
            <a:avLst/>
          </a:prstGeom>
          <a:noFill/>
          <a:ln>
            <a:solidFill>
              <a:schemeClr val="tx1"/>
            </a:solidFill>
            <a:prstDash val="dash"/>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11" name="3D-Modell 10" descr="Projektor fürs Büro">
                <a:extLst>
                  <a:ext uri="{FF2B5EF4-FFF2-40B4-BE49-F238E27FC236}">
                    <a16:creationId xmlns:a16="http://schemas.microsoft.com/office/drawing/2014/main" id="{6A963AB8-6BF0-48AF-9796-3B85A90363CD}"/>
                  </a:ext>
                </a:extLst>
              </p:cNvPr>
              <p:cNvGraphicFramePr>
                <a:graphicFrameLocks noChangeAspect="1"/>
              </p:cNvGraphicFramePr>
              <p:nvPr>
                <p:extLst>
                  <p:ext uri="{D42A27DB-BD31-4B8C-83A1-F6EECF244321}">
                    <p14:modId xmlns:p14="http://schemas.microsoft.com/office/powerpoint/2010/main" val="1803560849"/>
                  </p:ext>
                </p:extLst>
              </p:nvPr>
            </p:nvGraphicFramePr>
            <p:xfrm>
              <a:off x="321875" y="4676864"/>
              <a:ext cx="2084336" cy="1570390"/>
            </p:xfrm>
            <a:graphic>
              <a:graphicData uri="http://schemas.microsoft.com/office/drawing/2017/model3d">
                <am3d:model3d r:embed="rId4">
                  <am3d:spPr>
                    <a:xfrm>
                      <a:off x="0" y="0"/>
                      <a:ext cx="2084336" cy="1570390"/>
                    </a:xfrm>
                    <a:prstGeom prst="rect">
                      <a:avLst/>
                    </a:prstGeom>
                  </am3d:spPr>
                  <am3d:camera>
                    <am3d:pos x="0" y="0" z="63265023"/>
                    <am3d:up dx="0" dy="36000000" dz="0"/>
                    <am3d:lookAt x="0" y="0" z="0"/>
                    <am3d:perspective fov="2700000"/>
                  </am3d:camera>
                  <am3d:trans>
                    <am3d:meterPerModelUnit n="2393431" d="1000000"/>
                    <am3d:preTrans dx="0" dy="-6568575" dz="-168198"/>
                    <am3d:scale>
                      <am3d:sx n="1000000" d="1000000"/>
                      <am3d:sy n="1000000" d="1000000"/>
                      <am3d:sz n="1000000" d="1000000"/>
                    </am3d:scale>
                    <am3d:rot ax="8998452" ay="2645011" az="9485804"/>
                    <am3d:postTrans dx="0" dy="0" dz="0"/>
                  </am3d:trans>
                  <am3d:raster rName="Office3DRenderer" rVer="16.0.8326">
                    <am3d:blip r:embed="rId5"/>
                  </am3d:raster>
                  <am3d:objViewport viewportSz="22746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l 10" descr="Projektor fürs Büro">
                <a:extLst>
                  <a:ext uri="{FF2B5EF4-FFF2-40B4-BE49-F238E27FC236}">
                    <a16:creationId xmlns:a16="http://schemas.microsoft.com/office/drawing/2014/main" id="{6A963AB8-6BF0-48AF-9796-3B85A90363CD}"/>
                  </a:ext>
                </a:extLst>
              </p:cNvPr>
              <p:cNvPicPr>
                <a:picLocks noGrp="1" noRot="1" noChangeAspect="1" noMove="1" noResize="1" noEditPoints="1" noAdjustHandles="1" noChangeArrowheads="1" noChangeShapeType="1" noCrop="1"/>
              </p:cNvPicPr>
              <p:nvPr/>
            </p:nvPicPr>
            <p:blipFill>
              <a:blip r:embed="rId5"/>
              <a:stretch>
                <a:fillRect/>
              </a:stretch>
            </p:blipFill>
            <p:spPr>
              <a:xfrm>
                <a:off x="321875" y="4676864"/>
                <a:ext cx="2084336" cy="1570390"/>
              </a:xfrm>
              <a:prstGeom prst="rect">
                <a:avLst/>
              </a:prstGeom>
            </p:spPr>
          </p:pic>
        </mc:Fallback>
      </mc:AlternateContent>
    </p:spTree>
    <p:extLst>
      <p:ext uri="{BB962C8B-B14F-4D97-AF65-F5344CB8AC3E}">
        <p14:creationId xmlns:p14="http://schemas.microsoft.com/office/powerpoint/2010/main" val="137572856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11</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9088" y="1690688"/>
            <a:ext cx="4937760" cy="4481512"/>
          </a:xfrm>
        </p:spPr>
        <p:txBody>
          <a:bodyPr>
            <a:normAutofit/>
          </a:bodyPr>
          <a:lstStyle/>
          <a:p>
            <a:pPr marL="0" indent="0">
              <a:buNone/>
            </a:pPr>
            <a:r>
              <a:rPr lang="de-DE" sz="2000" dirty="0"/>
              <a:t>Ein Funpark-Element hat eine Steigung von 25° und eine Höhe von 0,7m. Wie lang ist die Strecke, auf der der Wintersportler durch die Steigung an Geschwindigkeit verliert?</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46</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9088" y="3495982"/>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0,3m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1,5m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1,66m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0,77m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394854" y="45258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8" name="Gruppieren 7">
            <a:extLst>
              <a:ext uri="{FF2B5EF4-FFF2-40B4-BE49-F238E27FC236}">
                <a16:creationId xmlns:a16="http://schemas.microsoft.com/office/drawing/2014/main" id="{C00FC032-B935-4DA9-B7B7-27F2554F0ED3}"/>
              </a:ext>
            </a:extLst>
          </p:cNvPr>
          <p:cNvGrpSpPr/>
          <p:nvPr/>
        </p:nvGrpSpPr>
        <p:grpSpPr>
          <a:xfrm>
            <a:off x="471019" y="1955796"/>
            <a:ext cx="5624981" cy="3921168"/>
            <a:chOff x="471019" y="1955796"/>
            <a:chExt cx="5624981" cy="3921168"/>
          </a:xfrm>
          <a:effectLst>
            <a:outerShdw blurRad="50800" dist="38100" dir="2700000" algn="tl" rotWithShape="0">
              <a:prstClr val="black">
                <a:alpha val="40000"/>
              </a:prstClr>
            </a:outerShdw>
          </a:effectLst>
        </p:grpSpPr>
        <p:pic>
          <p:nvPicPr>
            <p:cNvPr id="16" name="Grafik 15">
              <a:extLst>
                <a:ext uri="{FF2B5EF4-FFF2-40B4-BE49-F238E27FC236}">
                  <a16:creationId xmlns:a16="http://schemas.microsoft.com/office/drawing/2014/main" id="{B3613415-1B18-4F06-AF2F-3D05CC5B7459}"/>
                </a:ext>
              </a:extLst>
            </p:cNvPr>
            <p:cNvPicPr>
              <a:picLocks noChangeAspect="1"/>
            </p:cNvPicPr>
            <p:nvPr/>
          </p:nvPicPr>
          <p:blipFill rotWithShape="1">
            <a:blip r:embed="rId2"/>
            <a:srcRect l="14315" r="42541" b="26061"/>
            <a:stretch/>
          </p:blipFill>
          <p:spPr>
            <a:xfrm>
              <a:off x="471019" y="1955796"/>
              <a:ext cx="5624981" cy="3921168"/>
            </a:xfrm>
            <a:prstGeom prst="rect">
              <a:avLst/>
            </a:prstGeom>
          </p:spPr>
        </p:pic>
        <p:sp>
          <p:nvSpPr>
            <p:cNvPr id="17" name="Rechtwinkliges Dreieck 16">
              <a:extLst>
                <a:ext uri="{FF2B5EF4-FFF2-40B4-BE49-F238E27FC236}">
                  <a16:creationId xmlns:a16="http://schemas.microsoft.com/office/drawing/2014/main" id="{2A41155D-6C64-488E-90CE-298784EF38C6}"/>
                </a:ext>
              </a:extLst>
            </p:cNvPr>
            <p:cNvSpPr/>
            <p:nvPr/>
          </p:nvSpPr>
          <p:spPr>
            <a:xfrm flipH="1">
              <a:off x="1000452" y="4078738"/>
              <a:ext cx="2037574" cy="927874"/>
            </a:xfrm>
            <a:prstGeom prst="rtTriangle">
              <a:avLst/>
            </a:prstGeom>
            <a:noFill/>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127526113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50"/>
                                        <p:tgtEl>
                                          <p:spTgt spid="25"/>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12</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9088" y="1690688"/>
            <a:ext cx="4937760" cy="4481512"/>
          </a:xfrm>
        </p:spPr>
        <p:txBody>
          <a:bodyPr>
            <a:normAutofit/>
          </a:bodyPr>
          <a:lstStyle/>
          <a:p>
            <a:pPr marL="0" indent="0">
              <a:buNone/>
            </a:pPr>
            <a:r>
              <a:rPr lang="de-DE" sz="1700" dirty="0"/>
              <a:t>Die Talstation der Nebelhornbahn befindet sich auf einer Höhe von 828m. Die Bahn hat eine Länge von 2202,68m und die mittlere Steigung bis zur Mittelstation beträgt 11,85°. Auf welcher Höhe befindet sich die Mittelstation? Runde auf ganze Meter.</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47</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9088" y="3495982"/>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452m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2156m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976m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1280m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353018" y="3150017"/>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rId2" action="ppaction://hlinksldjump"/>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9" name="Grafik 8" descr="Ein Bild, das Schnee, Berg, draußen, Skifahren enthält.&#10;&#10;Automatisch generierte Beschreibung">
            <a:extLst>
              <a:ext uri="{FF2B5EF4-FFF2-40B4-BE49-F238E27FC236}">
                <a16:creationId xmlns:a16="http://schemas.microsoft.com/office/drawing/2014/main" id="{B2BA796B-51AE-45D5-9C9F-C51A375FB1F3}"/>
              </a:ext>
            </a:extLst>
          </p:cNvPr>
          <p:cNvPicPr>
            <a:picLocks noChangeAspect="1"/>
          </p:cNvPicPr>
          <p:nvPr/>
        </p:nvPicPr>
        <p:blipFill rotWithShape="1">
          <a:blip r:embed="rId3">
            <a:extLst>
              <a:ext uri="{28A0092B-C50C-407E-A947-70E740481C1C}">
                <a14:useLocalDpi xmlns:a14="http://schemas.microsoft.com/office/drawing/2010/main" val="0"/>
              </a:ext>
            </a:extLst>
          </a:blip>
          <a:srcRect l="11066" r="5397"/>
          <a:stretch/>
        </p:blipFill>
        <p:spPr>
          <a:xfrm>
            <a:off x="615622" y="1759174"/>
            <a:ext cx="4888754" cy="3901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655836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50"/>
                                        <p:tgtEl>
                                          <p:spTgt spid="25"/>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677A0FC-0AB9-42E0-A608-8EFD09ABE5A3}"/>
              </a:ext>
            </a:extLst>
          </p:cNvPr>
          <p:cNvSpPr>
            <a:spLocks noGrp="1"/>
          </p:cNvSpPr>
          <p:nvPr>
            <p:ph type="dt" sz="half" idx="10"/>
          </p:nvPr>
        </p:nvSpPr>
        <p:spPr/>
        <p:txBody>
          <a:bodyPr/>
          <a:lstStyle/>
          <a:p>
            <a:r>
              <a:rPr lang="de-DE"/>
              <a:t>Digitale Medien in der Schule</a:t>
            </a:r>
            <a:endParaRPr lang="en-US"/>
          </a:p>
        </p:txBody>
      </p:sp>
      <p:sp>
        <p:nvSpPr>
          <p:cNvPr id="3" name="Fußzeilenplatzhalter 2">
            <a:extLst>
              <a:ext uri="{FF2B5EF4-FFF2-40B4-BE49-F238E27FC236}">
                <a16:creationId xmlns:a16="http://schemas.microsoft.com/office/drawing/2014/main" id="{53BD1F06-7239-42DD-B34F-F45420853E77}"/>
              </a:ext>
            </a:extLst>
          </p:cNvPr>
          <p:cNvSpPr>
            <a:spLocks noGrp="1"/>
          </p:cNvSpPr>
          <p:nvPr>
            <p:ph type="ftr" sz="quarter" idx="11"/>
          </p:nvPr>
        </p:nvSpPr>
        <p:spPr/>
        <p:txBody>
          <a:bodyPr/>
          <a:lstStyle/>
          <a:p>
            <a:r>
              <a:rPr lang="en-US"/>
              <a:t>Heike Fischer</a:t>
            </a:r>
          </a:p>
        </p:txBody>
      </p:sp>
      <p:sp>
        <p:nvSpPr>
          <p:cNvPr id="4" name="Foliennummernplatzhalter 3">
            <a:extLst>
              <a:ext uri="{FF2B5EF4-FFF2-40B4-BE49-F238E27FC236}">
                <a16:creationId xmlns:a16="http://schemas.microsoft.com/office/drawing/2014/main" id="{DAF9B228-AF41-40C8-8EFD-ADFA0AB186F0}"/>
              </a:ext>
            </a:extLst>
          </p:cNvPr>
          <p:cNvSpPr>
            <a:spLocks noGrp="1"/>
          </p:cNvSpPr>
          <p:nvPr>
            <p:ph type="sldNum" sz="quarter" idx="12"/>
          </p:nvPr>
        </p:nvSpPr>
        <p:spPr/>
        <p:txBody>
          <a:bodyPr/>
          <a:lstStyle/>
          <a:p>
            <a:fld id="{51845F5A-061D-4825-9AE9-D7794091C6CF}" type="slidenum">
              <a:rPr lang="en-US" smtClean="0"/>
              <a:t>48</a:t>
            </a:fld>
            <a:endParaRPr lang="en-US"/>
          </a:p>
        </p:txBody>
      </p:sp>
      <p:sp>
        <p:nvSpPr>
          <p:cNvPr id="7" name="Titel 7">
            <a:extLst>
              <a:ext uri="{FF2B5EF4-FFF2-40B4-BE49-F238E27FC236}">
                <a16:creationId xmlns:a16="http://schemas.microsoft.com/office/drawing/2014/main" id="{D85730C4-CDC5-4157-BD5D-0588D40B16A7}"/>
              </a:ext>
            </a:extLst>
          </p:cNvPr>
          <p:cNvSpPr txBox="1">
            <a:spLocks/>
          </p:cNvSpPr>
          <p:nvPr/>
        </p:nvSpPr>
        <p:spPr>
          <a:xfrm>
            <a:off x="1524000" y="887599"/>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en-US" i="1" dirty="0">
                <a:latin typeface="+mn-lt"/>
              </a:rPr>
              <a:t>In </a:t>
            </a:r>
            <a:r>
              <a:rPr lang="en-US" i="1" dirty="0" err="1">
                <a:latin typeface="+mn-lt"/>
              </a:rPr>
              <a:t>diesen</a:t>
            </a:r>
            <a:r>
              <a:rPr lang="en-US" i="1" dirty="0">
                <a:latin typeface="+mn-lt"/>
              </a:rPr>
              <a:t> </a:t>
            </a:r>
            <a:r>
              <a:rPr lang="en-US" i="1" dirty="0" err="1">
                <a:latin typeface="+mn-lt"/>
              </a:rPr>
              <a:t>Aufgaben</a:t>
            </a:r>
            <a:r>
              <a:rPr lang="en-US" i="1" dirty="0">
                <a:latin typeface="+mn-lt"/>
              </a:rPr>
              <a:t> </a:t>
            </a:r>
            <a:r>
              <a:rPr lang="en-US" i="1" dirty="0" err="1">
                <a:latin typeface="+mn-lt"/>
              </a:rPr>
              <a:t>kannst</a:t>
            </a:r>
            <a:r>
              <a:rPr lang="en-US" i="1" dirty="0">
                <a:latin typeface="+mn-lt"/>
              </a:rPr>
              <a:t> du </a:t>
            </a:r>
            <a:r>
              <a:rPr lang="en-US" i="1" dirty="0" err="1">
                <a:latin typeface="+mn-lt"/>
              </a:rPr>
              <a:t>deine</a:t>
            </a:r>
            <a:r>
              <a:rPr lang="en-US" i="1" dirty="0">
                <a:latin typeface="+mn-lt"/>
              </a:rPr>
              <a:t> </a:t>
            </a:r>
            <a:r>
              <a:rPr lang="en-US" i="1" dirty="0" err="1">
                <a:latin typeface="+mn-lt"/>
              </a:rPr>
              <a:t>Kenntnisse</a:t>
            </a:r>
            <a:r>
              <a:rPr lang="en-US" i="1" dirty="0">
                <a:latin typeface="+mn-lt"/>
              </a:rPr>
              <a:t> </a:t>
            </a:r>
            <a:r>
              <a:rPr lang="en-US" i="1" dirty="0" err="1">
                <a:latin typeface="+mn-lt"/>
              </a:rPr>
              <a:t>im</a:t>
            </a:r>
            <a:r>
              <a:rPr lang="en-US" i="1" dirty="0">
                <a:latin typeface="+mn-lt"/>
              </a:rPr>
              <a:t> </a:t>
            </a:r>
            <a:r>
              <a:rPr lang="en-US" i="1" dirty="0" err="1">
                <a:latin typeface="+mn-lt"/>
              </a:rPr>
              <a:t>Thema</a:t>
            </a:r>
            <a:r>
              <a:rPr lang="en-US" i="1" dirty="0">
                <a:latin typeface="+mn-lt"/>
              </a:rPr>
              <a:t> </a:t>
            </a:r>
            <a:r>
              <a:rPr lang="en-US" i="1" dirty="0" err="1">
                <a:latin typeface="+mn-lt"/>
              </a:rPr>
              <a:t>Trigonometrie</a:t>
            </a:r>
            <a:r>
              <a:rPr lang="en-US" i="1" dirty="0">
                <a:latin typeface="+mn-lt"/>
              </a:rPr>
              <a:t> </a:t>
            </a:r>
            <a:r>
              <a:rPr lang="en-US" i="1" dirty="0" err="1">
                <a:latin typeface="+mn-lt"/>
              </a:rPr>
              <a:t>vertieft</a:t>
            </a:r>
            <a:r>
              <a:rPr lang="en-US" i="1" dirty="0">
                <a:latin typeface="+mn-lt"/>
              </a:rPr>
              <a:t> </a:t>
            </a:r>
            <a:r>
              <a:rPr lang="en-US" i="1" dirty="0" err="1">
                <a:latin typeface="+mn-lt"/>
              </a:rPr>
              <a:t>anwenden</a:t>
            </a:r>
            <a:r>
              <a:rPr lang="en-US" i="1" dirty="0">
                <a:latin typeface="+mn-lt"/>
              </a:rPr>
              <a:t>.</a:t>
            </a:r>
            <a:endParaRPr lang="de-DE" dirty="0"/>
          </a:p>
        </p:txBody>
      </p:sp>
      <p:sp>
        <p:nvSpPr>
          <p:cNvPr id="8" name="Untertitel 8">
            <a:extLst>
              <a:ext uri="{FF2B5EF4-FFF2-40B4-BE49-F238E27FC236}">
                <a16:creationId xmlns:a16="http://schemas.microsoft.com/office/drawing/2014/main" id="{4C8AA449-E5BF-4A61-8CB0-099E642D3F98}"/>
              </a:ext>
            </a:extLst>
          </p:cNvPr>
          <p:cNvSpPr txBox="1">
            <a:spLocks/>
          </p:cNvSpPr>
          <p:nvPr/>
        </p:nvSpPr>
        <p:spPr>
          <a:xfrm>
            <a:off x="1524000" y="3984699"/>
            <a:ext cx="9144000" cy="1655762"/>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Löse die Aufgabe zuerst im Heft und klicke dann deine Lösung in der Präsentation an um zu sehen, ob sie richtig ist. </a:t>
            </a:r>
            <a:br>
              <a:rPr lang="de-DE" dirty="0"/>
            </a:br>
            <a:r>
              <a:rPr lang="de-DE" dirty="0"/>
              <a:t>Notiere dir hinter deiner Lösung, ob sie richtig oder falsch war und ergänze die richtige Lösung dahinter, nachdem du sie nachvollzogen hast. </a:t>
            </a:r>
          </a:p>
        </p:txBody>
      </p:sp>
      <p:pic>
        <p:nvPicPr>
          <p:cNvPr id="9" name="Grafik 8" descr="Unterschrift">
            <a:extLst>
              <a:ext uri="{FF2B5EF4-FFF2-40B4-BE49-F238E27FC236}">
                <a16:creationId xmlns:a16="http://schemas.microsoft.com/office/drawing/2014/main" id="{97AF3823-32BF-4CC4-BBB7-09A7DC5409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8600" y="2950192"/>
            <a:ext cx="914400" cy="914400"/>
          </a:xfrm>
          <a:prstGeom prst="rect">
            <a:avLst/>
          </a:prstGeom>
        </p:spPr>
      </p:pic>
      <p:sp>
        <p:nvSpPr>
          <p:cNvPr id="10" name="Rechteck: abgerundete Ecken 9">
            <a:extLst>
              <a:ext uri="{FF2B5EF4-FFF2-40B4-BE49-F238E27FC236}">
                <a16:creationId xmlns:a16="http://schemas.microsoft.com/office/drawing/2014/main" id="{CCCC2B34-1AAA-4158-9375-9A90AF5AB31D}"/>
              </a:ext>
            </a:extLst>
          </p:cNvPr>
          <p:cNvSpPr/>
          <p:nvPr/>
        </p:nvSpPr>
        <p:spPr>
          <a:xfrm>
            <a:off x="5323989" y="3079514"/>
            <a:ext cx="1547416" cy="698971"/>
          </a:xfrm>
          <a:custGeom>
            <a:avLst/>
            <a:gdLst>
              <a:gd name="connsiteX0" fmla="*/ 0 w 1547416"/>
              <a:gd name="connsiteY0" fmla="*/ 116497 h 698971"/>
              <a:gd name="connsiteX1" fmla="*/ 116497 w 1547416"/>
              <a:gd name="connsiteY1" fmla="*/ 0 h 698971"/>
              <a:gd name="connsiteX2" fmla="*/ 786852 w 1547416"/>
              <a:gd name="connsiteY2" fmla="*/ 0 h 698971"/>
              <a:gd name="connsiteX3" fmla="*/ 1430919 w 1547416"/>
              <a:gd name="connsiteY3" fmla="*/ 0 h 698971"/>
              <a:gd name="connsiteX4" fmla="*/ 1547416 w 1547416"/>
              <a:gd name="connsiteY4" fmla="*/ 116497 h 698971"/>
              <a:gd name="connsiteX5" fmla="*/ 1547416 w 1547416"/>
              <a:gd name="connsiteY5" fmla="*/ 582474 h 698971"/>
              <a:gd name="connsiteX6" fmla="*/ 1430919 w 1547416"/>
              <a:gd name="connsiteY6" fmla="*/ 698971 h 698971"/>
              <a:gd name="connsiteX7" fmla="*/ 747420 w 1547416"/>
              <a:gd name="connsiteY7" fmla="*/ 698971 h 698971"/>
              <a:gd name="connsiteX8" fmla="*/ 116497 w 1547416"/>
              <a:gd name="connsiteY8" fmla="*/ 698971 h 698971"/>
              <a:gd name="connsiteX9" fmla="*/ 0 w 1547416"/>
              <a:gd name="connsiteY9" fmla="*/ 582474 h 698971"/>
              <a:gd name="connsiteX10" fmla="*/ 0 w 1547416"/>
              <a:gd name="connsiteY10" fmla="*/ 116497 h 6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416" h="698971" fill="none" extrusionOk="0">
                <a:moveTo>
                  <a:pt x="0" y="116497"/>
                </a:moveTo>
                <a:cubicBezTo>
                  <a:pt x="5785" y="38423"/>
                  <a:pt x="50219" y="1883"/>
                  <a:pt x="116497" y="0"/>
                </a:cubicBezTo>
                <a:cubicBezTo>
                  <a:pt x="433708" y="21763"/>
                  <a:pt x="475900" y="-29113"/>
                  <a:pt x="786852" y="0"/>
                </a:cubicBezTo>
                <a:cubicBezTo>
                  <a:pt x="1097805" y="29113"/>
                  <a:pt x="1156955" y="-9303"/>
                  <a:pt x="1430919" y="0"/>
                </a:cubicBezTo>
                <a:cubicBezTo>
                  <a:pt x="1497545" y="-3252"/>
                  <a:pt x="1548782" y="53467"/>
                  <a:pt x="1547416" y="116497"/>
                </a:cubicBezTo>
                <a:cubicBezTo>
                  <a:pt x="1558208" y="223090"/>
                  <a:pt x="1547270" y="456390"/>
                  <a:pt x="1547416" y="582474"/>
                </a:cubicBezTo>
                <a:cubicBezTo>
                  <a:pt x="1535321" y="653356"/>
                  <a:pt x="1502417" y="697471"/>
                  <a:pt x="1430919" y="698971"/>
                </a:cubicBezTo>
                <a:cubicBezTo>
                  <a:pt x="1254449" y="685120"/>
                  <a:pt x="952416" y="685689"/>
                  <a:pt x="747420" y="698971"/>
                </a:cubicBezTo>
                <a:cubicBezTo>
                  <a:pt x="542424" y="712253"/>
                  <a:pt x="376703" y="726264"/>
                  <a:pt x="116497" y="698971"/>
                </a:cubicBezTo>
                <a:cubicBezTo>
                  <a:pt x="58307" y="708892"/>
                  <a:pt x="1797" y="645623"/>
                  <a:pt x="0" y="582474"/>
                </a:cubicBezTo>
                <a:cubicBezTo>
                  <a:pt x="-4919" y="451809"/>
                  <a:pt x="1111" y="221119"/>
                  <a:pt x="0" y="116497"/>
                </a:cubicBezTo>
                <a:close/>
              </a:path>
              <a:path w="1547416" h="698971" stroke="0" extrusionOk="0">
                <a:moveTo>
                  <a:pt x="0" y="116497"/>
                </a:moveTo>
                <a:cubicBezTo>
                  <a:pt x="14755" y="57365"/>
                  <a:pt x="49112" y="-13992"/>
                  <a:pt x="116497" y="0"/>
                </a:cubicBezTo>
                <a:cubicBezTo>
                  <a:pt x="261279" y="-13076"/>
                  <a:pt x="513323" y="-10889"/>
                  <a:pt x="786852" y="0"/>
                </a:cubicBezTo>
                <a:cubicBezTo>
                  <a:pt x="1060382" y="10889"/>
                  <a:pt x="1179981" y="-3721"/>
                  <a:pt x="1430919" y="0"/>
                </a:cubicBezTo>
                <a:cubicBezTo>
                  <a:pt x="1497824" y="10658"/>
                  <a:pt x="1546350" y="37419"/>
                  <a:pt x="1547416" y="116497"/>
                </a:cubicBezTo>
                <a:cubicBezTo>
                  <a:pt x="1563923" y="285450"/>
                  <a:pt x="1568056" y="443331"/>
                  <a:pt x="1547416" y="582474"/>
                </a:cubicBezTo>
                <a:cubicBezTo>
                  <a:pt x="1536766" y="652465"/>
                  <a:pt x="1505025" y="699604"/>
                  <a:pt x="1430919" y="698971"/>
                </a:cubicBezTo>
                <a:cubicBezTo>
                  <a:pt x="1236679" y="670956"/>
                  <a:pt x="946038" y="675003"/>
                  <a:pt x="786852" y="698971"/>
                </a:cubicBezTo>
                <a:cubicBezTo>
                  <a:pt x="627666" y="722939"/>
                  <a:pt x="354006" y="719839"/>
                  <a:pt x="116497" y="698971"/>
                </a:cubicBezTo>
                <a:cubicBezTo>
                  <a:pt x="50993" y="703514"/>
                  <a:pt x="1473" y="648369"/>
                  <a:pt x="0" y="582474"/>
                </a:cubicBezTo>
                <a:cubicBezTo>
                  <a:pt x="-11863" y="386775"/>
                  <a:pt x="-6965" y="279445"/>
                  <a:pt x="0" y="116497"/>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Antwort</a:t>
            </a:r>
          </a:p>
        </p:txBody>
      </p:sp>
      <p:sp>
        <p:nvSpPr>
          <p:cNvPr id="11" name="Textfeld 10">
            <a:extLst>
              <a:ext uri="{FF2B5EF4-FFF2-40B4-BE49-F238E27FC236}">
                <a16:creationId xmlns:a16="http://schemas.microsoft.com/office/drawing/2014/main" id="{77A9FFFC-3A3F-4D8E-A850-3F07AEB1E9F3}"/>
              </a:ext>
            </a:extLst>
          </p:cNvPr>
          <p:cNvSpPr txBox="1"/>
          <p:nvPr/>
        </p:nvSpPr>
        <p:spPr>
          <a:xfrm>
            <a:off x="7052097" y="3041909"/>
            <a:ext cx="745351" cy="830997"/>
          </a:xfrm>
          <a:prstGeom prst="rect">
            <a:avLst/>
          </a:prstGeom>
          <a:noFill/>
        </p:spPr>
        <p:txBody>
          <a:bodyPr wrap="square" rtlCol="0">
            <a:spAutoFit/>
          </a:bodyPr>
          <a:lstStyle/>
          <a:p>
            <a:r>
              <a:rPr lang="de-DE" sz="4800" dirty="0">
                <a:solidFill>
                  <a:schemeClr val="accent6">
                    <a:lumMod val="75000"/>
                  </a:schemeClr>
                </a:solidFill>
                <a:sym typeface="Wingdings" panose="05000000000000000000" pitchFamily="2" charset="2"/>
              </a:rPr>
              <a:t></a:t>
            </a:r>
            <a:endParaRPr lang="de-DE" sz="4800" dirty="0">
              <a:solidFill>
                <a:schemeClr val="accent6">
                  <a:lumMod val="75000"/>
                </a:schemeClr>
              </a:solidFill>
            </a:endParaRPr>
          </a:p>
        </p:txBody>
      </p:sp>
      <p:sp>
        <p:nvSpPr>
          <p:cNvPr id="12" name="Textfeld 11">
            <a:extLst>
              <a:ext uri="{FF2B5EF4-FFF2-40B4-BE49-F238E27FC236}">
                <a16:creationId xmlns:a16="http://schemas.microsoft.com/office/drawing/2014/main" id="{D735641A-EC1A-4008-AB21-E82E25C68BC4}"/>
              </a:ext>
            </a:extLst>
          </p:cNvPr>
          <p:cNvSpPr txBox="1"/>
          <p:nvPr/>
        </p:nvSpPr>
        <p:spPr>
          <a:xfrm>
            <a:off x="7594861" y="3195650"/>
            <a:ext cx="745351" cy="830997"/>
          </a:xfrm>
          <a:prstGeom prst="rect">
            <a:avLst/>
          </a:prstGeom>
          <a:noFill/>
        </p:spPr>
        <p:txBody>
          <a:bodyPr wrap="square" rtlCol="0">
            <a:spAutoFit/>
          </a:bodyPr>
          <a:lstStyle/>
          <a:p>
            <a:pPr algn="ctr"/>
            <a:r>
              <a:rPr lang="de-DE" sz="4800" dirty="0">
                <a:solidFill>
                  <a:srgbClr val="C00000"/>
                </a:solidFill>
                <a:latin typeface="Javanese Text" panose="02000000000000000000" pitchFamily="2" charset="0"/>
                <a:sym typeface="Wingdings" panose="05000000000000000000" pitchFamily="2" charset="2"/>
              </a:rPr>
              <a:t>f</a:t>
            </a:r>
            <a:endParaRPr lang="de-DE" sz="4800" dirty="0">
              <a:solidFill>
                <a:srgbClr val="C00000"/>
              </a:solidFill>
              <a:latin typeface="Javanese Text" panose="02000000000000000000" pitchFamily="2" charset="0"/>
            </a:endParaRPr>
          </a:p>
        </p:txBody>
      </p:sp>
      <p:grpSp>
        <p:nvGrpSpPr>
          <p:cNvPr id="13" name="Gruppieren 12">
            <a:extLst>
              <a:ext uri="{FF2B5EF4-FFF2-40B4-BE49-F238E27FC236}">
                <a16:creationId xmlns:a16="http://schemas.microsoft.com/office/drawing/2014/main" id="{0AF6D420-E087-4527-BB3B-A58D7BA68276}"/>
              </a:ext>
            </a:extLst>
          </p:cNvPr>
          <p:cNvGrpSpPr/>
          <p:nvPr/>
        </p:nvGrpSpPr>
        <p:grpSpPr>
          <a:xfrm>
            <a:off x="11485433" y="683881"/>
            <a:ext cx="1620000" cy="5228300"/>
            <a:chOff x="11485433" y="683881"/>
            <a:chExt cx="1620000" cy="5228300"/>
          </a:xfrm>
        </p:grpSpPr>
        <p:sp>
          <p:nvSpPr>
            <p:cNvPr id="14" name="Ellipse 13">
              <a:extLst>
                <a:ext uri="{FF2B5EF4-FFF2-40B4-BE49-F238E27FC236}">
                  <a16:creationId xmlns:a16="http://schemas.microsoft.com/office/drawing/2014/main" id="{201A4A5C-E216-4824-AC17-B3ABD4D6AF04}"/>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5" name="Ellipse 14">
              <a:extLst>
                <a:ext uri="{FF2B5EF4-FFF2-40B4-BE49-F238E27FC236}">
                  <a16:creationId xmlns:a16="http://schemas.microsoft.com/office/drawing/2014/main" id="{D82CB869-D044-4044-8F3E-C7EABF553D66}"/>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6" name="Ellipse 15">
              <a:extLst>
                <a:ext uri="{FF2B5EF4-FFF2-40B4-BE49-F238E27FC236}">
                  <a16:creationId xmlns:a16="http://schemas.microsoft.com/office/drawing/2014/main" id="{FE2FD0E5-CAE6-47C0-9FA7-633A554C2ED9}"/>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9F08FE58-90DC-4A9A-B5FE-A2E322662E13}"/>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sp>
          <p:nvSpPr>
            <p:cNvPr id="18" name="Textfeld 17">
              <a:extLst>
                <a:ext uri="{FF2B5EF4-FFF2-40B4-BE49-F238E27FC236}">
                  <a16:creationId xmlns:a16="http://schemas.microsoft.com/office/drawing/2014/main" id="{3569D34F-A10C-4E20-B784-1B09034D61E4}"/>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sp>
          <p:nvSpPr>
            <p:cNvPr id="19" name="Textfeld 18">
              <a:extLst>
                <a:ext uri="{FF2B5EF4-FFF2-40B4-BE49-F238E27FC236}">
                  <a16:creationId xmlns:a16="http://schemas.microsoft.com/office/drawing/2014/main" id="{CD2D076A-1372-4059-B739-6398F54D1F6F}"/>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sp>
        <p:nvSpPr>
          <p:cNvPr id="20" name="Pfeil: nach rechts 19">
            <a:hlinkClick r:id="" action="ppaction://hlinkshowjump?jump=nextslide"/>
            <a:extLst>
              <a:ext uri="{FF2B5EF4-FFF2-40B4-BE49-F238E27FC236}">
                <a16:creationId xmlns:a16="http://schemas.microsoft.com/office/drawing/2014/main" id="{B496673B-9DC0-4B37-825E-7F9FDCC7E724}"/>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Pfeil: nach rechts 20">
            <a:hlinkClick r:id="" action="ppaction://hlinkshowjump?jump=previousslide"/>
            <a:extLst>
              <a:ext uri="{FF2B5EF4-FFF2-40B4-BE49-F238E27FC236}">
                <a16:creationId xmlns:a16="http://schemas.microsoft.com/office/drawing/2014/main" id="{145A6CD5-0A6A-41F1-AC3B-4B73784BA401}"/>
              </a:ext>
            </a:extLst>
          </p:cNvPr>
          <p:cNvSpPr/>
          <p:nvPr/>
        </p:nvSpPr>
        <p:spPr>
          <a:xfrm rot="10800000">
            <a:off x="4038600" y="6419850"/>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4970123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800" dirty="0"/>
              <a:t>Eine Klappleiter hat zusammengeklappt eine Höhe von 2,35m. Damit sie sicher steht, müssen die Füße mindestens 1,36m voneinander entfernt stehen. </a:t>
            </a:r>
          </a:p>
          <a:p>
            <a:pPr marL="0" indent="0">
              <a:buNone/>
            </a:pPr>
            <a:r>
              <a:rPr lang="de-DE" sz="1800" dirty="0"/>
              <a:t>Was ist die maximale Höhe der ausgeklappten Leiter, wenn ein sicherer Stand gewährleistet werden soll?</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49</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 2 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2,35 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a:t>2,5 m </a:t>
            </a:r>
            <a:endParaRPr lang="de-DE" sz="1400" dirty="0"/>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899346" y="4417036"/>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2,25 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453786" y="405161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8" name="Grafik 7" descr="Ein Bild, das Kran enthält.&#10;&#10;Automatisch generierte Beschreibung">
            <a:extLst>
              <a:ext uri="{FF2B5EF4-FFF2-40B4-BE49-F238E27FC236}">
                <a16:creationId xmlns:a16="http://schemas.microsoft.com/office/drawing/2014/main" id="{3F0E96EA-02ED-4A10-8EB8-94790A9F9E5F}"/>
              </a:ext>
            </a:extLst>
          </p:cNvPr>
          <p:cNvPicPr>
            <a:picLocks noChangeAspect="1"/>
          </p:cNvPicPr>
          <p:nvPr/>
        </p:nvPicPr>
        <p:blipFill rotWithShape="1">
          <a:blip r:embed="rId2">
            <a:extLst>
              <a:ext uri="{28A0092B-C50C-407E-A947-70E740481C1C}">
                <a14:useLocalDpi xmlns:a14="http://schemas.microsoft.com/office/drawing/2010/main" val="0"/>
              </a:ext>
            </a:extLst>
          </a:blip>
          <a:srcRect l="27125" t="38722" r="26645"/>
          <a:stretch/>
        </p:blipFill>
        <p:spPr>
          <a:xfrm>
            <a:off x="837004" y="1805353"/>
            <a:ext cx="4589575" cy="40716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455417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50"/>
                                        <p:tgtEl>
                                          <p:spTgt spid="25"/>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3</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3B517A-36CB-4FAD-B177-6A6B5D3B6891}"/>
                  </a:ext>
                </a:extLst>
              </p:cNvPr>
              <p:cNvSpPr>
                <a:spLocks noGrp="1"/>
              </p:cNvSpPr>
              <p:nvPr>
                <p:ph sz="half" idx="2"/>
              </p:nvPr>
            </p:nvSpPr>
            <p:spPr/>
            <p:txBody>
              <a:bodyPr/>
              <a:lstStyle/>
              <a:p>
                <a:pPr marL="0" indent="0">
                  <a:buNone/>
                </a:pPr>
                <a:r>
                  <a:rPr lang="de-DE" dirty="0"/>
                  <a:t>Welche Seiten benötigt man um den Tangens von </a:t>
                </a:r>
                <a14:m>
                  <m:oMath xmlns:m="http://schemas.openxmlformats.org/officeDocument/2006/math">
                    <m:r>
                      <a:rPr lang="de-DE" i="1" smtClean="0">
                        <a:latin typeface="Cambria Math" panose="02040503050406030204" pitchFamily="18" charset="0"/>
                        <a:ea typeface="Cambria Math" panose="02040503050406030204" pitchFamily="18" charset="0"/>
                      </a:rPr>
                      <m:t>𝛼</m:t>
                    </m:r>
                  </m:oMath>
                </a14:m>
                <a:r>
                  <a:rPr lang="de-DE" dirty="0"/>
                  <a:t> zu berechnen?</a:t>
                </a:r>
              </a:p>
            </p:txBody>
          </p:sp>
        </mc:Choice>
        <mc:Fallback xmlns="">
          <p:sp>
            <p:nvSpPr>
              <p:cNvPr id="3" name="Inhaltsplatzhalter 2">
                <a:extLst>
                  <a:ext uri="{FF2B5EF4-FFF2-40B4-BE49-F238E27FC236}">
                    <a16:creationId xmlns:a16="http://schemas.microsoft.com/office/drawing/2014/main" id="{253B517A-36CB-4FAD-B177-6A6B5D3B6891}"/>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Ankathete &amp; Hypotenuse</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i="1" dirty="0">
                <a:latin typeface="Cambria Math" panose="02040503050406030204" pitchFamily="18" charset="0"/>
              </a:rPr>
              <a:t>a &amp; b</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Hypotenuse &amp; Gegenkathete</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Gegenkathete &amp; Ankathete</a:t>
            </a:r>
          </a:p>
        </p:txBody>
      </p:sp>
      <p:sp>
        <p:nvSpPr>
          <p:cNvPr id="24" name="Textfeld 23">
            <a:extLst>
              <a:ext uri="{FF2B5EF4-FFF2-40B4-BE49-F238E27FC236}">
                <a16:creationId xmlns:a16="http://schemas.microsoft.com/office/drawing/2014/main" id="{1B045365-4CC5-447A-8684-1062C0601ED6}"/>
              </a:ext>
            </a:extLst>
          </p:cNvPr>
          <p:cNvSpPr txBox="1"/>
          <p:nvPr/>
        </p:nvSpPr>
        <p:spPr>
          <a:xfrm>
            <a:off x="10443392" y="3076276"/>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5" name="Pfeil: nach rechts 24">
            <a:hlinkClick r:id="" action="ppaction://hlinkshowjump?jump=nextslide"/>
            <a:extLst>
              <a:ext uri="{FF2B5EF4-FFF2-40B4-BE49-F238E27FC236}">
                <a16:creationId xmlns:a16="http://schemas.microsoft.com/office/drawing/2014/main" id="{1B80ED7C-EDE7-46E0-88D4-ECF8DD5E31E7}"/>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28" name="Rechtwinkliges Dreieck 27">
            <a:extLst>
              <a:ext uri="{FF2B5EF4-FFF2-40B4-BE49-F238E27FC236}">
                <a16:creationId xmlns:a16="http://schemas.microsoft.com/office/drawing/2014/main" id="{4A9D7A9E-6560-4906-974C-CF677A9096A8}"/>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0" name="Bogen 29">
            <a:extLst>
              <a:ext uri="{FF2B5EF4-FFF2-40B4-BE49-F238E27FC236}">
                <a16:creationId xmlns:a16="http://schemas.microsoft.com/office/drawing/2014/main" id="{8584A6E6-A039-4BF6-A31F-1E1D17D6F644}"/>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1" name="Textfeld 30">
                <a:extLst>
                  <a:ext uri="{FF2B5EF4-FFF2-40B4-BE49-F238E27FC236}">
                    <a16:creationId xmlns:a16="http://schemas.microsoft.com/office/drawing/2014/main" id="{072ECD1B-CFE1-4BDE-9D28-F921BE0CC8D7}"/>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1" name="Textfeld 30">
                <a:extLst>
                  <a:ext uri="{FF2B5EF4-FFF2-40B4-BE49-F238E27FC236}">
                    <a16:creationId xmlns:a16="http://schemas.microsoft.com/office/drawing/2014/main" id="{072ECD1B-CFE1-4BDE-9D28-F921BE0CC8D7}"/>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AF809293-9974-426D-A611-6262575E7651}"/>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2" name="Textfeld 31">
                <a:extLst>
                  <a:ext uri="{FF2B5EF4-FFF2-40B4-BE49-F238E27FC236}">
                    <a16:creationId xmlns:a16="http://schemas.microsoft.com/office/drawing/2014/main" id="{AF809293-9974-426D-A611-6262575E7651}"/>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C63A1B7A-7A2A-456A-AAA7-A2D41E12CE1D}"/>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3" name="Textfeld 32">
                <a:extLst>
                  <a:ext uri="{FF2B5EF4-FFF2-40B4-BE49-F238E27FC236}">
                    <a16:creationId xmlns:a16="http://schemas.microsoft.com/office/drawing/2014/main" id="{C63A1B7A-7A2A-456A-AAA7-A2D41E12CE1D}"/>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29DB5673-DC14-45B9-9CF3-7B5B38582DBA}"/>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4" name="Textfeld 33">
                <a:extLst>
                  <a:ext uri="{FF2B5EF4-FFF2-40B4-BE49-F238E27FC236}">
                    <a16:creationId xmlns:a16="http://schemas.microsoft.com/office/drawing/2014/main" id="{29DB5673-DC14-45B9-9CF3-7B5B38582DBA}"/>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EC051D90-D4F5-44BB-85C0-EF800C62A864}"/>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5" name="Textfeld 34">
                <a:extLst>
                  <a:ext uri="{FF2B5EF4-FFF2-40B4-BE49-F238E27FC236}">
                    <a16:creationId xmlns:a16="http://schemas.microsoft.com/office/drawing/2014/main" id="{EC051D90-D4F5-44BB-85C0-EF800C62A864}"/>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9E715948-E671-49E9-8AA6-AE39236FE5B6}"/>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6" name="Textfeld 35">
                <a:extLst>
                  <a:ext uri="{FF2B5EF4-FFF2-40B4-BE49-F238E27FC236}">
                    <a16:creationId xmlns:a16="http://schemas.microsoft.com/office/drawing/2014/main" id="{9E715948-E671-49E9-8AA6-AE39236FE5B6}"/>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0D5AEC07-5FFF-4414-9024-E3EFFD826A84}"/>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7" name="Textfeld 36">
                <a:extLst>
                  <a:ext uri="{FF2B5EF4-FFF2-40B4-BE49-F238E27FC236}">
                    <a16:creationId xmlns:a16="http://schemas.microsoft.com/office/drawing/2014/main" id="{0D5AEC07-5FFF-4414-9024-E3EFFD826A84}"/>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11459CC5-2DC5-461D-83D4-14520E030FA2}"/>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38" name="Textfeld 37">
                <a:extLst>
                  <a:ext uri="{FF2B5EF4-FFF2-40B4-BE49-F238E27FC236}">
                    <a16:creationId xmlns:a16="http://schemas.microsoft.com/office/drawing/2014/main" id="{11459CC5-2DC5-461D-83D4-14520E030FA2}"/>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9"/>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573B1CAA-5FC0-4E8B-89AF-28CAF7BBE186}"/>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39" name="Textfeld 38">
                <a:extLst>
                  <a:ext uri="{FF2B5EF4-FFF2-40B4-BE49-F238E27FC236}">
                    <a16:creationId xmlns:a16="http://schemas.microsoft.com/office/drawing/2014/main" id="{573B1CAA-5FC0-4E8B-89AF-28CAF7BBE186}"/>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0"/>
                <a:stretch>
                  <a:fillRect b="-16393"/>
                </a:stretch>
              </a:blipFill>
            </p:spPr>
            <p:txBody>
              <a:bodyPr/>
              <a:lstStyle/>
              <a:p>
                <a:r>
                  <a:rPr lang="de-DE">
                    <a:noFill/>
                  </a:rPr>
                  <a:t> </a:t>
                </a:r>
              </a:p>
            </p:txBody>
          </p:sp>
        </mc:Fallback>
      </mc:AlternateContent>
      <p:sp>
        <p:nvSpPr>
          <p:cNvPr id="40" name="Bogen 39">
            <a:extLst>
              <a:ext uri="{FF2B5EF4-FFF2-40B4-BE49-F238E27FC236}">
                <a16:creationId xmlns:a16="http://schemas.microsoft.com/office/drawing/2014/main" id="{D76B8B18-A851-438F-9D76-1F8C929BBA78}"/>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1" name="Bogen 40">
            <a:extLst>
              <a:ext uri="{FF2B5EF4-FFF2-40B4-BE49-F238E27FC236}">
                <a16:creationId xmlns:a16="http://schemas.microsoft.com/office/drawing/2014/main" id="{7E761641-EDF3-43E2-94C4-BA2B3D0CED59}"/>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267200581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4" grpId="0"/>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2</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700" dirty="0"/>
              <a:t>Die Gondeln der Nebelhornbahn fahren von der Talstation über die Mittelstation bis zur Bergstation. Die Talstation liegt auf einer Höhe von 828m, die Mittelstation auf 1280m und die Bergstation auf 1932m. Die mittlere Steigung bis zur Mittelstation beträgt 11,84° und die von der Mittelstation zur Bergstation 14,43°. Wie Lang ist eine Gondelfahrt von der Talstation bis zur Bergstation. Runde auf ganze Meter.</a:t>
            </a:r>
          </a:p>
          <a:p>
            <a:pPr marL="0" indent="0">
              <a:buNone/>
            </a:pPr>
            <a:endParaRPr lang="de-DE" sz="1700" dirty="0"/>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50</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2224 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4013 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4819 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06119" y="4422328"/>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3498 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538210" y="4871134"/>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0" name="Grafik 9" descr="Ein Bild, das Himmel, draußen, Boden, gefüttert enthält.&#10;&#10;Automatisch generierte Beschreibung">
            <a:extLst>
              <a:ext uri="{FF2B5EF4-FFF2-40B4-BE49-F238E27FC236}">
                <a16:creationId xmlns:a16="http://schemas.microsoft.com/office/drawing/2014/main" id="{71121064-DFAE-425B-9E59-4C8C3676F5AF}"/>
              </a:ext>
            </a:extLst>
          </p:cNvPr>
          <p:cNvPicPr>
            <a:picLocks noChangeAspect="1"/>
          </p:cNvPicPr>
          <p:nvPr/>
        </p:nvPicPr>
        <p:blipFill rotWithShape="1">
          <a:blip r:embed="rId2">
            <a:extLst>
              <a:ext uri="{28A0092B-C50C-407E-A947-70E740481C1C}">
                <a14:useLocalDpi xmlns:a14="http://schemas.microsoft.com/office/drawing/2010/main" val="0"/>
              </a:ext>
            </a:extLst>
          </a:blip>
          <a:srcRect l="15625"/>
          <a:stretch/>
        </p:blipFill>
        <p:spPr>
          <a:xfrm>
            <a:off x="659800" y="1822524"/>
            <a:ext cx="5131401" cy="4054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688299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50"/>
                                        <p:tgtEl>
                                          <p:spTgt spid="25"/>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3</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800" dirty="0"/>
                  <a:t>Die Fassade des Hauses soll erneuert werden. Dazu muss die dreieckige Fläche zwischen dem Dach berechnet werden. Es ist bekannt, dass das Haus 10m hoch ist, wobei der Dachstuhl </a:t>
                </a:r>
                <a14:m>
                  <m:oMath xmlns:m="http://schemas.openxmlformats.org/officeDocument/2006/math">
                    <m:f>
                      <m:fPr>
                        <m:ctrlPr>
                          <a:rPr lang="de-DE" sz="1800" i="1" dirty="0" smtClean="0">
                            <a:latin typeface="Cambria Math" panose="02040503050406030204" pitchFamily="18" charset="0"/>
                          </a:rPr>
                        </m:ctrlPr>
                      </m:fPr>
                      <m:num>
                        <m:r>
                          <a:rPr lang="de-DE" sz="1800" b="0" i="1" dirty="0" smtClean="0">
                            <a:latin typeface="Cambria Math" panose="02040503050406030204" pitchFamily="18" charset="0"/>
                          </a:rPr>
                          <m:t>2</m:t>
                        </m:r>
                      </m:num>
                      <m:den>
                        <m:r>
                          <a:rPr lang="de-DE" sz="1800" b="0" i="1" dirty="0" smtClean="0">
                            <a:latin typeface="Cambria Math" panose="02040503050406030204" pitchFamily="18" charset="0"/>
                          </a:rPr>
                          <m:t>5</m:t>
                        </m:r>
                      </m:den>
                    </m:f>
                  </m:oMath>
                </a14:m>
                <a:r>
                  <a:rPr lang="de-DE" sz="1800" dirty="0"/>
                  <a:t> der Gesamthöhe beträgt. Die Neigungswinkel des Daches sind 43° groß. Berechne die Fläche.</a:t>
                </a:r>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xfrm>
                <a:off x="6417236" y="1690688"/>
                <a:ext cx="4937760" cy="4481512"/>
              </a:xfrm>
              <a:blipFill>
                <a:blip r:embed="rId2"/>
                <a:stretch>
                  <a:fillRect l="-1111" t="-679" r="-2222"/>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51</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8,58 m</a:t>
            </a:r>
            <a:r>
              <a:rPr lang="de-DE" baseline="30000" dirty="0"/>
              <a:t>2</a:t>
            </a:r>
            <a:endParaRPr lang="de-DE" dirty="0"/>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17,16 m</a:t>
            </a:r>
            <a:r>
              <a:rPr lang="de-DE" baseline="30000" dirty="0"/>
              <a:t>2</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21,88 m</a:t>
            </a:r>
            <a:r>
              <a:rPr lang="de-DE" baseline="30000" dirty="0"/>
              <a:t>2</a:t>
            </a:r>
            <a:endParaRPr lang="de-DE" dirty="0"/>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06119" y="4422328"/>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23,46 m</a:t>
            </a:r>
            <a:r>
              <a:rPr lang="de-DE" baseline="30000" dirty="0"/>
              <a:t>2</a:t>
            </a:r>
            <a:endParaRPr lang="de-DE" dirty="0"/>
          </a:p>
        </p:txBody>
      </p:sp>
      <p:sp>
        <p:nvSpPr>
          <p:cNvPr id="25" name="Textfeld 24">
            <a:extLst>
              <a:ext uri="{FF2B5EF4-FFF2-40B4-BE49-F238E27FC236}">
                <a16:creationId xmlns:a16="http://schemas.microsoft.com/office/drawing/2014/main" id="{CE49FF1C-8D22-490D-8C74-C948F2D76E1B}"/>
              </a:ext>
            </a:extLst>
          </p:cNvPr>
          <p:cNvSpPr txBox="1"/>
          <p:nvPr/>
        </p:nvSpPr>
        <p:spPr>
          <a:xfrm>
            <a:off x="7967984" y="4875347"/>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8" name="Grafik 7" descr="Ein Bild, das Gebäude, draußen, Himmel, Straße enthält.&#10;&#10;Automatisch generierte Beschreibung">
            <a:extLst>
              <a:ext uri="{FF2B5EF4-FFF2-40B4-BE49-F238E27FC236}">
                <a16:creationId xmlns:a16="http://schemas.microsoft.com/office/drawing/2014/main" id="{6DF846D2-56BD-429B-9F9C-D58D642D2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49" y="1690688"/>
            <a:ext cx="5258983" cy="42044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6891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4</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800" dirty="0"/>
              <a:t>Ein Segelboot befindet sich genau mittig zwischen zwei Leuchttürmen. Von ihm aus kann man die zwei Leuchttürme in einem Winkel von 120° sehen. Eine Fähre fährt auf das Segelboot zu und befindet sich gerade senkrecht zu dem ersten Leuchtturm. Wie weit ist die Fähre vom Segelboot entfernt? </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52</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5 km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12,53 m</a:t>
            </a:r>
            <a:endParaRPr lang="de-DE" baseline="30000" dirty="0"/>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17,32 km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06119" y="4422328"/>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8,66 m</a:t>
            </a:r>
          </a:p>
        </p:txBody>
      </p:sp>
      <p:sp>
        <p:nvSpPr>
          <p:cNvPr id="11" name="Gleichschenkliges Dreieck 10">
            <a:extLst>
              <a:ext uri="{FF2B5EF4-FFF2-40B4-BE49-F238E27FC236}">
                <a16:creationId xmlns:a16="http://schemas.microsoft.com/office/drawing/2014/main" id="{22604179-7573-4C72-B138-4D458FF1280F}"/>
              </a:ext>
            </a:extLst>
          </p:cNvPr>
          <p:cNvSpPr/>
          <p:nvPr/>
        </p:nvSpPr>
        <p:spPr>
          <a:xfrm>
            <a:off x="1098223" y="2741795"/>
            <a:ext cx="4152316" cy="2613088"/>
          </a:xfrm>
          <a:prstGeom prst="triangle">
            <a:avLst/>
          </a:prstGeom>
          <a:noFill/>
          <a:ln>
            <a:solidFill>
              <a:srgbClr val="009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CE49FF1C-8D22-490D-8C74-C948F2D76E1B}"/>
              </a:ext>
            </a:extLst>
          </p:cNvPr>
          <p:cNvSpPr txBox="1"/>
          <p:nvPr/>
        </p:nvSpPr>
        <p:spPr>
          <a:xfrm>
            <a:off x="10468729" y="4861301"/>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2" name="Rechtwinkliges Dreieck 11">
            <a:extLst>
              <a:ext uri="{FF2B5EF4-FFF2-40B4-BE49-F238E27FC236}">
                <a16:creationId xmlns:a16="http://schemas.microsoft.com/office/drawing/2014/main" id="{38FC20BC-854C-4A51-B6B9-6883B3BAE953}"/>
              </a:ext>
            </a:extLst>
          </p:cNvPr>
          <p:cNvSpPr/>
          <p:nvPr/>
        </p:nvSpPr>
        <p:spPr>
          <a:xfrm flipV="1">
            <a:off x="1129234" y="2712961"/>
            <a:ext cx="2071096" cy="2613088"/>
          </a:xfrm>
          <a:prstGeom prst="rtTriangle">
            <a:avLst/>
          </a:prstGeom>
          <a:noFill/>
          <a:ln>
            <a:solidFill>
              <a:srgbClr val="009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3" name="3D-Modell 2" descr="Klassischer Leuchtturm">
                <a:extLst>
                  <a:ext uri="{FF2B5EF4-FFF2-40B4-BE49-F238E27FC236}">
                    <a16:creationId xmlns:a16="http://schemas.microsoft.com/office/drawing/2014/main" id="{3CBE7C99-EF60-4B81-BAB5-62BD3CF7209D}"/>
                  </a:ext>
                </a:extLst>
              </p:cNvPr>
              <p:cNvGraphicFramePr>
                <a:graphicFrameLocks noChangeAspect="1"/>
              </p:cNvGraphicFramePr>
              <p:nvPr>
                <p:extLst>
                  <p:ext uri="{D42A27DB-BD31-4B8C-83A1-F6EECF244321}">
                    <p14:modId xmlns:p14="http://schemas.microsoft.com/office/powerpoint/2010/main" val="125854672"/>
                  </p:ext>
                </p:extLst>
              </p:nvPr>
            </p:nvGraphicFramePr>
            <p:xfrm>
              <a:off x="837004" y="4556118"/>
              <a:ext cx="396877" cy="1057879"/>
            </p:xfrm>
            <a:graphic>
              <a:graphicData uri="http://schemas.microsoft.com/office/drawing/2017/model3d">
                <am3d:model3d r:embed="rId2">
                  <am3d:spPr>
                    <a:xfrm>
                      <a:off x="0" y="0"/>
                      <a:ext cx="396877" cy="1057879"/>
                    </a:xfrm>
                    <a:prstGeom prst="rect">
                      <a:avLst/>
                    </a:prstGeom>
                  </am3d:spPr>
                  <am3d:camera>
                    <am3d:pos x="0" y="0" z="53682216"/>
                    <am3d:up dx="0" dy="36000000" dz="0"/>
                    <am3d:lookAt x="0" y="0" z="0"/>
                    <am3d:perspective fov="2700000"/>
                  </am3d:camera>
                  <am3d:trans>
                    <am3d:meterPerModelUnit n="175372" d="1000000"/>
                    <am3d:preTrans dx="0" dy="-18000000" dz="-628601"/>
                    <am3d:scale>
                      <am3d:sx n="1000000" d="1000000"/>
                      <am3d:sy n="1000000" d="1000000"/>
                      <am3d:sz n="1000000" d="1000000"/>
                    </am3d:scale>
                    <am3d:rot ax="10458775" ay="-268429" az="-10773290"/>
                    <am3d:postTrans dx="0" dy="0" dz="0"/>
                  </am3d:trans>
                  <am3d:raster rName="Office3DRenderer" rVer="16.0.8326">
                    <am3d:blip r:embed="rId3"/>
                  </am3d:raster>
                  <am3d:objViewport viewportSz="11184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Klassischer Leuchtturm">
                <a:extLst>
                  <a:ext uri="{FF2B5EF4-FFF2-40B4-BE49-F238E27FC236}">
                    <a16:creationId xmlns:a16="http://schemas.microsoft.com/office/drawing/2014/main" id="{3CBE7C99-EF60-4B81-BAB5-62BD3CF7209D}"/>
                  </a:ext>
                </a:extLst>
              </p:cNvPr>
              <p:cNvPicPr>
                <a:picLocks noGrp="1" noRot="1" noChangeAspect="1" noMove="1" noResize="1" noEditPoints="1" noAdjustHandles="1" noChangeArrowheads="1" noChangeShapeType="1" noCrop="1"/>
              </p:cNvPicPr>
              <p:nvPr/>
            </p:nvPicPr>
            <p:blipFill>
              <a:blip r:embed="rId3"/>
              <a:stretch>
                <a:fillRect/>
              </a:stretch>
            </p:blipFill>
            <p:spPr>
              <a:xfrm>
                <a:off x="837004" y="4556118"/>
                <a:ext cx="396877" cy="10578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Modell 14" descr="Klassischer Leuchtturm">
                <a:extLst>
                  <a:ext uri="{FF2B5EF4-FFF2-40B4-BE49-F238E27FC236}">
                    <a16:creationId xmlns:a16="http://schemas.microsoft.com/office/drawing/2014/main" id="{C2042FFF-F1E7-4AB3-86E2-9421C8ECFFC6}"/>
                  </a:ext>
                </a:extLst>
              </p:cNvPr>
              <p:cNvGraphicFramePr>
                <a:graphicFrameLocks noChangeAspect="1"/>
              </p:cNvGraphicFramePr>
              <p:nvPr>
                <p:extLst>
                  <p:ext uri="{D42A27DB-BD31-4B8C-83A1-F6EECF244321}">
                    <p14:modId xmlns:p14="http://schemas.microsoft.com/office/powerpoint/2010/main" val="657713622"/>
                  </p:ext>
                </p:extLst>
              </p:nvPr>
            </p:nvGraphicFramePr>
            <p:xfrm>
              <a:off x="4975576" y="4551656"/>
              <a:ext cx="411396" cy="1057879"/>
            </p:xfrm>
            <a:graphic>
              <a:graphicData uri="http://schemas.microsoft.com/office/drawing/2017/model3d">
                <am3d:model3d r:embed="rId2">
                  <am3d:spPr>
                    <a:xfrm>
                      <a:off x="0" y="0"/>
                      <a:ext cx="411396" cy="1057879"/>
                    </a:xfrm>
                    <a:prstGeom prst="rect">
                      <a:avLst/>
                    </a:prstGeom>
                  </am3d:spPr>
                  <am3d:camera>
                    <am3d:pos x="0" y="0" z="53682216"/>
                    <am3d:up dx="0" dy="36000000" dz="0"/>
                    <am3d:lookAt x="0" y="0" z="0"/>
                    <am3d:perspective fov="2700000"/>
                  </am3d:camera>
                  <am3d:trans>
                    <am3d:meterPerModelUnit n="175372" d="1000000"/>
                    <am3d:preTrans dx="0" dy="-18000000" dz="-628601"/>
                    <am3d:scale>
                      <am3d:sx n="1000000" d="1000000"/>
                      <am3d:sy n="1000000" d="1000000"/>
                      <am3d:sz n="1000000" d="1000000"/>
                    </am3d:scale>
                    <am3d:rot ax="705631" ay="3029553" az="547526"/>
                    <am3d:postTrans dx="0" dy="0" dz="0"/>
                  </am3d:trans>
                  <am3d:raster rName="Office3DRenderer" rVer="16.0.8326">
                    <am3d:blip r:embed="rId4"/>
                  </am3d:raster>
                  <am3d:objViewport viewportSz="11166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Modell 14" descr="Klassischer Leuchtturm">
                <a:extLst>
                  <a:ext uri="{FF2B5EF4-FFF2-40B4-BE49-F238E27FC236}">
                    <a16:creationId xmlns:a16="http://schemas.microsoft.com/office/drawing/2014/main" id="{C2042FFF-F1E7-4AB3-86E2-9421C8ECFFC6}"/>
                  </a:ext>
                </a:extLst>
              </p:cNvPr>
              <p:cNvPicPr>
                <a:picLocks noGrp="1" noRot="1" noChangeAspect="1" noMove="1" noResize="1" noEditPoints="1" noAdjustHandles="1" noChangeArrowheads="1" noChangeShapeType="1" noCrop="1"/>
              </p:cNvPicPr>
              <p:nvPr/>
            </p:nvPicPr>
            <p:blipFill>
              <a:blip r:embed="rId4"/>
              <a:stretch>
                <a:fillRect/>
              </a:stretch>
            </p:blipFill>
            <p:spPr>
              <a:xfrm>
                <a:off x="4975576" y="4551656"/>
                <a:ext cx="411396" cy="10578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Modell 8" descr="Regattasegelboot">
                <a:extLst>
                  <a:ext uri="{FF2B5EF4-FFF2-40B4-BE49-F238E27FC236}">
                    <a16:creationId xmlns:a16="http://schemas.microsoft.com/office/drawing/2014/main" id="{0CDB5187-B49D-4CB6-84D2-EC7C7A0978CC}"/>
                  </a:ext>
                </a:extLst>
              </p:cNvPr>
              <p:cNvGraphicFramePr>
                <a:graphicFrameLocks noChangeAspect="1"/>
              </p:cNvGraphicFramePr>
              <p:nvPr>
                <p:extLst>
                  <p:ext uri="{D42A27DB-BD31-4B8C-83A1-F6EECF244321}">
                    <p14:modId xmlns:p14="http://schemas.microsoft.com/office/powerpoint/2010/main" val="36111872"/>
                  </p:ext>
                </p:extLst>
              </p:nvPr>
            </p:nvGraphicFramePr>
            <p:xfrm>
              <a:off x="2846735" y="1848315"/>
              <a:ext cx="655292" cy="970168"/>
            </p:xfrm>
            <a:graphic>
              <a:graphicData uri="http://schemas.microsoft.com/office/drawing/2017/model3d">
                <am3d:model3d r:embed="rId5">
                  <am3d:spPr>
                    <a:xfrm>
                      <a:off x="0" y="0"/>
                      <a:ext cx="655292" cy="970168"/>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794802" ay="2151788" az="471129"/>
                    <am3d:postTrans dx="0" dy="0" dz="0"/>
                  </am3d:trans>
                  <am3d:raster rName="Office3DRenderer" rVer="16.0.8326">
                    <am3d:blip r:embed="rId6"/>
                  </am3d:raster>
                  <am3d:objViewport viewportSz="1187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Regattasegelboot">
                <a:extLst>
                  <a:ext uri="{FF2B5EF4-FFF2-40B4-BE49-F238E27FC236}">
                    <a16:creationId xmlns:a16="http://schemas.microsoft.com/office/drawing/2014/main" id="{0CDB5187-B49D-4CB6-84D2-EC7C7A0978CC}"/>
                  </a:ext>
                </a:extLst>
              </p:cNvPr>
              <p:cNvPicPr>
                <a:picLocks noGrp="1" noRot="1" noChangeAspect="1" noMove="1" noResize="1" noEditPoints="1" noAdjustHandles="1" noChangeArrowheads="1" noChangeShapeType="1" noCrop="1"/>
              </p:cNvPicPr>
              <p:nvPr/>
            </p:nvPicPr>
            <p:blipFill>
              <a:blip r:embed="rId6"/>
              <a:stretch>
                <a:fillRect/>
              </a:stretch>
            </p:blipFill>
            <p:spPr>
              <a:xfrm>
                <a:off x="2846735" y="1848315"/>
                <a:ext cx="655292" cy="97016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Modell 9" descr="Kreuzfahrtschiff">
                <a:extLst>
                  <a:ext uri="{FF2B5EF4-FFF2-40B4-BE49-F238E27FC236}">
                    <a16:creationId xmlns:a16="http://schemas.microsoft.com/office/drawing/2014/main" id="{80BE00C6-1C95-43EC-8323-069A92F2A86E}"/>
                  </a:ext>
                </a:extLst>
              </p:cNvPr>
              <p:cNvGraphicFramePr>
                <a:graphicFrameLocks noChangeAspect="1"/>
              </p:cNvGraphicFramePr>
              <p:nvPr>
                <p:extLst>
                  <p:ext uri="{D42A27DB-BD31-4B8C-83A1-F6EECF244321}">
                    <p14:modId xmlns:p14="http://schemas.microsoft.com/office/powerpoint/2010/main" val="3417367141"/>
                  </p:ext>
                </p:extLst>
              </p:nvPr>
            </p:nvGraphicFramePr>
            <p:xfrm>
              <a:off x="451351" y="2191538"/>
              <a:ext cx="1385995" cy="618124"/>
            </p:xfrm>
            <a:graphic>
              <a:graphicData uri="http://schemas.microsoft.com/office/drawing/2017/model3d">
                <am3d:model3d r:embed="rId7">
                  <am3d:spPr>
                    <a:xfrm>
                      <a:off x="0" y="0"/>
                      <a:ext cx="1385995" cy="618124"/>
                    </a:xfrm>
                    <a:prstGeom prst="rect">
                      <a:avLst/>
                    </a:prstGeom>
                  </am3d:spPr>
                  <am3d:camera>
                    <am3d:pos x="0" y="0" z="52492238"/>
                    <am3d:up dx="0" dy="36000000" dz="0"/>
                    <am3d:lookAt x="0" y="0" z="0"/>
                    <am3d:perspective fov="2700000"/>
                  </am3d:camera>
                  <am3d:trans>
                    <am3d:meterPerModelUnit n="2121261" d="1000000"/>
                    <am3d:preTrans dx="-1" dy="-5615640" dz="5143208"/>
                    <am3d:scale>
                      <am3d:sx n="1000000" d="1000000"/>
                      <am3d:sy n="1000000" d="1000000"/>
                      <am3d:sz n="1000000" d="1000000"/>
                    </am3d:scale>
                    <am3d:rot ax="5290442" ay="5121919" az="5290062"/>
                    <am3d:postTrans dx="0" dy="0" dz="0"/>
                  </am3d:trans>
                  <am3d:raster rName="Office3DRenderer" rVer="16.0.8326">
                    <am3d:blip r:embed="rId8"/>
                  </am3d:raster>
                  <am3d:objViewport viewportSz="152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Modell 9" descr="Kreuzfahrtschiff">
                <a:extLst>
                  <a:ext uri="{FF2B5EF4-FFF2-40B4-BE49-F238E27FC236}">
                    <a16:creationId xmlns:a16="http://schemas.microsoft.com/office/drawing/2014/main" id="{80BE00C6-1C95-43EC-8323-069A92F2A86E}"/>
                  </a:ext>
                </a:extLst>
              </p:cNvPr>
              <p:cNvPicPr>
                <a:picLocks noGrp="1" noRot="1" noChangeAspect="1" noMove="1" noResize="1" noEditPoints="1" noAdjustHandles="1" noChangeArrowheads="1" noChangeShapeType="1" noCrop="1"/>
              </p:cNvPicPr>
              <p:nvPr/>
            </p:nvPicPr>
            <p:blipFill>
              <a:blip r:embed="rId8"/>
              <a:stretch>
                <a:fillRect/>
              </a:stretch>
            </p:blipFill>
            <p:spPr>
              <a:xfrm>
                <a:off x="451351" y="2191538"/>
                <a:ext cx="1385995" cy="618124"/>
              </a:xfrm>
              <a:prstGeom prst="rect">
                <a:avLst/>
              </a:prstGeom>
            </p:spPr>
          </p:pic>
        </mc:Fallback>
      </mc:AlternateContent>
      <p:sp>
        <p:nvSpPr>
          <p:cNvPr id="14" name="Textfeld 13">
            <a:extLst>
              <a:ext uri="{FF2B5EF4-FFF2-40B4-BE49-F238E27FC236}">
                <a16:creationId xmlns:a16="http://schemas.microsoft.com/office/drawing/2014/main" id="{9F492E33-A238-464B-AF66-E2C6EE7FDD4C}"/>
              </a:ext>
            </a:extLst>
          </p:cNvPr>
          <p:cNvSpPr txBox="1"/>
          <p:nvPr/>
        </p:nvSpPr>
        <p:spPr>
          <a:xfrm>
            <a:off x="324740" y="3429000"/>
            <a:ext cx="804494" cy="369332"/>
          </a:xfrm>
          <a:prstGeom prst="rect">
            <a:avLst/>
          </a:prstGeom>
          <a:noFill/>
        </p:spPr>
        <p:txBody>
          <a:bodyPr wrap="square" rtlCol="0">
            <a:spAutoFit/>
          </a:bodyPr>
          <a:lstStyle/>
          <a:p>
            <a:r>
              <a:rPr lang="de-DE" dirty="0"/>
              <a:t>10km</a:t>
            </a:r>
          </a:p>
        </p:txBody>
      </p:sp>
      <p:sp>
        <p:nvSpPr>
          <p:cNvPr id="16" name="Bogen 15">
            <a:extLst>
              <a:ext uri="{FF2B5EF4-FFF2-40B4-BE49-F238E27FC236}">
                <a16:creationId xmlns:a16="http://schemas.microsoft.com/office/drawing/2014/main" id="{35130AA5-A0DD-45B6-8AF2-AC8BFC25DB6F}"/>
              </a:ext>
            </a:extLst>
          </p:cNvPr>
          <p:cNvSpPr/>
          <p:nvPr/>
        </p:nvSpPr>
        <p:spPr>
          <a:xfrm rot="8188348">
            <a:off x="2646792" y="2293832"/>
            <a:ext cx="1107070" cy="110697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Textfeld 16">
            <a:extLst>
              <a:ext uri="{FF2B5EF4-FFF2-40B4-BE49-F238E27FC236}">
                <a16:creationId xmlns:a16="http://schemas.microsoft.com/office/drawing/2014/main" id="{BBF9C0DD-1245-4109-AD73-4788E3758B48}"/>
              </a:ext>
            </a:extLst>
          </p:cNvPr>
          <p:cNvSpPr txBox="1"/>
          <p:nvPr/>
        </p:nvSpPr>
        <p:spPr>
          <a:xfrm>
            <a:off x="2851582" y="2999408"/>
            <a:ext cx="697493" cy="369332"/>
          </a:xfrm>
          <a:prstGeom prst="rect">
            <a:avLst/>
          </a:prstGeom>
          <a:noFill/>
        </p:spPr>
        <p:txBody>
          <a:bodyPr wrap="square" rtlCol="0">
            <a:spAutoFit/>
          </a:bodyPr>
          <a:lstStyle/>
          <a:p>
            <a:r>
              <a:rPr lang="de-DE" dirty="0"/>
              <a:t>120°</a:t>
            </a:r>
          </a:p>
        </p:txBody>
      </p:sp>
    </p:spTree>
    <p:extLst>
      <p:ext uri="{BB962C8B-B14F-4D97-AF65-F5344CB8AC3E}">
        <p14:creationId xmlns:p14="http://schemas.microsoft.com/office/powerpoint/2010/main" val="115396463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50"/>
                                        <p:tgtEl>
                                          <p:spTgt spid="25"/>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5</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9088" y="1690688"/>
            <a:ext cx="4937760" cy="4481512"/>
          </a:xfrm>
        </p:spPr>
        <p:txBody>
          <a:bodyPr>
            <a:normAutofit/>
          </a:bodyPr>
          <a:lstStyle/>
          <a:p>
            <a:pPr marL="0" indent="0">
              <a:buNone/>
            </a:pPr>
            <a:r>
              <a:rPr lang="de-DE" sz="1600" dirty="0"/>
              <a:t>Ein </a:t>
            </a:r>
            <a:r>
              <a:rPr lang="de-DE" sz="1600" dirty="0" err="1"/>
              <a:t>Beamer</a:t>
            </a:r>
            <a:r>
              <a:rPr lang="de-DE" sz="1600" dirty="0"/>
              <a:t> kann aus einer gegebenen Entfernung ein Bild von 100 Zoll (254cm) abstrahlen. Wie groß muss die Tafel sein um die maximales Bildgröße anzeigen zu können, wenn man von dem standardmäßigen Bildformat von 4:3 ausgeht? Gib Länge und Breite der Bildschirmfläche an.</a:t>
            </a:r>
          </a:p>
          <a:p>
            <a:pPr marL="0" indent="0">
              <a:buNone/>
            </a:pPr>
            <a:endParaRPr lang="de-DE" sz="1600" dirty="0"/>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53</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2,032x1,524 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1,97x1,478 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2,032x1,478 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1,97x1,524 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924800" y="3200749"/>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13" name="3D-Modell 12" descr="Magnetisches Whiteboard mit Markern">
                <a:extLst>
                  <a:ext uri="{FF2B5EF4-FFF2-40B4-BE49-F238E27FC236}">
                    <a16:creationId xmlns:a16="http://schemas.microsoft.com/office/drawing/2014/main" id="{963C41AC-6897-430E-A25B-5C18DC3A91E0}"/>
                  </a:ext>
                </a:extLst>
              </p:cNvPr>
              <p:cNvGraphicFramePr>
                <a:graphicFrameLocks noChangeAspect="1"/>
              </p:cNvGraphicFramePr>
              <p:nvPr>
                <p:extLst>
                  <p:ext uri="{D42A27DB-BD31-4B8C-83A1-F6EECF244321}">
                    <p14:modId xmlns:p14="http://schemas.microsoft.com/office/powerpoint/2010/main" val="237348607"/>
                  </p:ext>
                </p:extLst>
              </p:nvPr>
            </p:nvGraphicFramePr>
            <p:xfrm>
              <a:off x="2303304" y="1743828"/>
              <a:ext cx="3719864" cy="2749643"/>
            </p:xfrm>
            <a:graphic>
              <a:graphicData uri="http://schemas.microsoft.com/office/drawing/2017/model3d">
                <am3d:model3d r:embed="rId2">
                  <am3d:spPr>
                    <a:xfrm>
                      <a:off x="0" y="0"/>
                      <a:ext cx="3719864" cy="2749643"/>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26650" ay="-100123" az="-788"/>
                    <am3d:postTrans dx="0" dy="0" dz="0"/>
                  </am3d:trans>
                  <am3d:raster rName="Office3DRenderer" rVer="16.0.8326">
                    <am3d:blip r:embed="rId3"/>
                  </am3d:raster>
                  <am3d:objViewport viewportSz="49072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Modell 12" descr="Magnetisches Whiteboard mit Markern">
                <a:extLst>
                  <a:ext uri="{FF2B5EF4-FFF2-40B4-BE49-F238E27FC236}">
                    <a16:creationId xmlns:a16="http://schemas.microsoft.com/office/drawing/2014/main" id="{963C41AC-6897-430E-A25B-5C18DC3A91E0}"/>
                  </a:ext>
                </a:extLst>
              </p:cNvPr>
              <p:cNvPicPr>
                <a:picLocks noGrp="1" noRot="1" noChangeAspect="1" noMove="1" noResize="1" noEditPoints="1" noAdjustHandles="1" noChangeArrowheads="1" noChangeShapeType="1" noCrop="1"/>
              </p:cNvPicPr>
              <p:nvPr/>
            </p:nvPicPr>
            <p:blipFill>
              <a:blip r:embed="rId3"/>
              <a:stretch>
                <a:fillRect/>
              </a:stretch>
            </p:blipFill>
            <p:spPr>
              <a:xfrm>
                <a:off x="2303304" y="1743828"/>
                <a:ext cx="3719864" cy="274964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Modell 10" descr="Projektor fürs Büro">
                <a:extLst>
                  <a:ext uri="{FF2B5EF4-FFF2-40B4-BE49-F238E27FC236}">
                    <a16:creationId xmlns:a16="http://schemas.microsoft.com/office/drawing/2014/main" id="{6A963AB8-6BF0-48AF-9796-3B85A90363CD}"/>
                  </a:ext>
                </a:extLst>
              </p:cNvPr>
              <p:cNvGraphicFramePr>
                <a:graphicFrameLocks noChangeAspect="1"/>
              </p:cNvGraphicFramePr>
              <p:nvPr>
                <p:extLst>
                  <p:ext uri="{D42A27DB-BD31-4B8C-83A1-F6EECF244321}">
                    <p14:modId xmlns:p14="http://schemas.microsoft.com/office/powerpoint/2010/main" val="1243217867"/>
                  </p:ext>
                </p:extLst>
              </p:nvPr>
            </p:nvGraphicFramePr>
            <p:xfrm>
              <a:off x="1033056" y="4954278"/>
              <a:ext cx="2160475" cy="1303899"/>
            </p:xfrm>
            <a:graphic>
              <a:graphicData uri="http://schemas.microsoft.com/office/drawing/2017/model3d">
                <am3d:model3d r:embed="rId4">
                  <am3d:spPr>
                    <a:xfrm>
                      <a:off x="0" y="0"/>
                      <a:ext cx="2160475" cy="1303899"/>
                    </a:xfrm>
                    <a:prstGeom prst="rect">
                      <a:avLst/>
                    </a:prstGeom>
                  </am3d:spPr>
                  <am3d:camera>
                    <am3d:pos x="0" y="0" z="63265023"/>
                    <am3d:up dx="0" dy="36000000" dz="0"/>
                    <am3d:lookAt x="0" y="0" z="0"/>
                    <am3d:perspective fov="2700000"/>
                  </am3d:camera>
                  <am3d:trans>
                    <am3d:meterPerModelUnit n="2393431" d="1000000"/>
                    <am3d:preTrans dx="0" dy="-6568575" dz="-168198"/>
                    <am3d:scale>
                      <am3d:sx n="1000000" d="1000000"/>
                      <am3d:sy n="1000000" d="1000000"/>
                      <am3d:sz n="1000000" d="1000000"/>
                    </am3d:scale>
                    <am3d:rot ax="9864108" ay="1710949" az="10344578"/>
                    <am3d:postTrans dx="0" dy="0" dz="0"/>
                  </am3d:trans>
                  <am3d:raster rName="Office3DRenderer" rVer="16.0.8326">
                    <am3d:blip r:embed="rId5"/>
                  </am3d:raster>
                  <am3d:objViewport viewportSz="2274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l 10" descr="Projektor fürs Büro">
                <a:extLst>
                  <a:ext uri="{FF2B5EF4-FFF2-40B4-BE49-F238E27FC236}">
                    <a16:creationId xmlns:a16="http://schemas.microsoft.com/office/drawing/2014/main" id="{6A963AB8-6BF0-48AF-9796-3B85A90363CD}"/>
                  </a:ext>
                </a:extLst>
              </p:cNvPr>
              <p:cNvPicPr>
                <a:picLocks noGrp="1" noRot="1" noChangeAspect="1" noMove="1" noResize="1" noEditPoints="1" noAdjustHandles="1" noChangeArrowheads="1" noChangeShapeType="1" noCrop="1"/>
              </p:cNvPicPr>
              <p:nvPr/>
            </p:nvPicPr>
            <p:blipFill>
              <a:blip r:embed="rId5"/>
              <a:stretch>
                <a:fillRect/>
              </a:stretch>
            </p:blipFill>
            <p:spPr>
              <a:xfrm>
                <a:off x="1033056" y="4954278"/>
                <a:ext cx="2160475" cy="1303899"/>
              </a:xfrm>
              <a:prstGeom prst="rect">
                <a:avLst/>
              </a:prstGeom>
            </p:spPr>
          </p:pic>
        </mc:Fallback>
      </mc:AlternateContent>
      <p:grpSp>
        <p:nvGrpSpPr>
          <p:cNvPr id="17" name="Gruppieren 16">
            <a:extLst>
              <a:ext uri="{FF2B5EF4-FFF2-40B4-BE49-F238E27FC236}">
                <a16:creationId xmlns:a16="http://schemas.microsoft.com/office/drawing/2014/main" id="{799C2E1A-9535-4093-BA5E-3AE9AE5CCAF0}"/>
              </a:ext>
            </a:extLst>
          </p:cNvPr>
          <p:cNvGrpSpPr/>
          <p:nvPr/>
        </p:nvGrpSpPr>
        <p:grpSpPr>
          <a:xfrm>
            <a:off x="2470914" y="1876702"/>
            <a:ext cx="3384644" cy="2456597"/>
            <a:chOff x="6253872" y="297232"/>
            <a:chExt cx="3384644" cy="2456597"/>
          </a:xfrm>
        </p:grpSpPr>
        <p:sp>
          <p:nvSpPr>
            <p:cNvPr id="3" name="Rechteck 2">
              <a:extLst>
                <a:ext uri="{FF2B5EF4-FFF2-40B4-BE49-F238E27FC236}">
                  <a16:creationId xmlns:a16="http://schemas.microsoft.com/office/drawing/2014/main" id="{FA7C1B4F-8AF0-4FCD-8E97-61EFFB880B42}"/>
                </a:ext>
              </a:extLst>
            </p:cNvPr>
            <p:cNvSpPr/>
            <p:nvPr/>
          </p:nvSpPr>
          <p:spPr>
            <a:xfrm>
              <a:off x="6253872" y="297232"/>
              <a:ext cx="3384644" cy="2456597"/>
            </a:xfrm>
            <a:prstGeom prst="rect">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cxnSp>
          <p:nvCxnSpPr>
            <p:cNvPr id="9" name="Gerader Verbinder 8">
              <a:extLst>
                <a:ext uri="{FF2B5EF4-FFF2-40B4-BE49-F238E27FC236}">
                  <a16:creationId xmlns:a16="http://schemas.microsoft.com/office/drawing/2014/main" id="{F40113C9-BBD5-45A6-8E72-6FA70DC04570}"/>
                </a:ext>
              </a:extLst>
            </p:cNvPr>
            <p:cNvCxnSpPr>
              <a:cxnSpLocks/>
            </p:cNvCxnSpPr>
            <p:nvPr/>
          </p:nvCxnSpPr>
          <p:spPr>
            <a:xfrm>
              <a:off x="6253872" y="311985"/>
              <a:ext cx="3384644" cy="24418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8" name="Textfeld 17">
            <a:extLst>
              <a:ext uri="{FF2B5EF4-FFF2-40B4-BE49-F238E27FC236}">
                <a16:creationId xmlns:a16="http://schemas.microsoft.com/office/drawing/2014/main" id="{B175935D-1C22-46D8-9556-070CFB6C16C5}"/>
              </a:ext>
            </a:extLst>
          </p:cNvPr>
          <p:cNvSpPr txBox="1"/>
          <p:nvPr/>
        </p:nvSpPr>
        <p:spPr>
          <a:xfrm rot="2178542">
            <a:off x="3822647" y="2808832"/>
            <a:ext cx="968322" cy="369332"/>
          </a:xfrm>
          <a:prstGeom prst="rect">
            <a:avLst/>
          </a:prstGeom>
          <a:noFill/>
        </p:spPr>
        <p:txBody>
          <a:bodyPr wrap="square" rtlCol="0">
            <a:spAutoFit/>
          </a:bodyPr>
          <a:lstStyle/>
          <a:p>
            <a:r>
              <a:rPr lang="de-DE" dirty="0"/>
              <a:t>254cm</a:t>
            </a:r>
          </a:p>
        </p:txBody>
      </p:sp>
    </p:spTree>
    <p:extLst>
      <p:ext uri="{BB962C8B-B14F-4D97-AF65-F5344CB8AC3E}">
        <p14:creationId xmlns:p14="http://schemas.microsoft.com/office/powerpoint/2010/main" val="34859541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250"/>
                                        <p:tgtEl>
                                          <p:spTgt spid="25"/>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6</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800" dirty="0"/>
              <a:t>Ein 1,80m großer Mann wirft einen 2m langen Schatten. </a:t>
            </a:r>
          </a:p>
          <a:p>
            <a:pPr marL="0" indent="0">
              <a:buNone/>
            </a:pPr>
            <a:r>
              <a:rPr lang="de-DE" sz="1800" dirty="0"/>
              <a:t>In welchem Winkel treffen die Sonnenstrahlen auf ihn, sodass dieser Schatten entsteht?</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54</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26°</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48°</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64°</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899346" y="4417036"/>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42°</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924800" y="4924070"/>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282529AF-0313-4F9A-8FFE-C36894546CD9}"/>
              </a:ext>
            </a:extLst>
          </p:cNvPr>
          <p:cNvGrpSpPr/>
          <p:nvPr/>
        </p:nvGrpSpPr>
        <p:grpSpPr>
          <a:xfrm>
            <a:off x="1663122" y="1906815"/>
            <a:ext cx="2925314" cy="4514624"/>
            <a:chOff x="1574484" y="1562541"/>
            <a:chExt cx="2925314" cy="4514624"/>
          </a:xfrm>
        </p:grpSpPr>
        <p:pic>
          <p:nvPicPr>
            <p:cNvPr id="15" name="Grafik 14" descr="Mann mit einfarbiger Füllung">
              <a:extLst>
                <a:ext uri="{FF2B5EF4-FFF2-40B4-BE49-F238E27FC236}">
                  <a16:creationId xmlns:a16="http://schemas.microsoft.com/office/drawing/2014/main" id="{977A0D03-65C7-4AF3-AEC1-593105EADB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3124200" y="3944807"/>
              <a:ext cx="914400" cy="2132358"/>
            </a:xfrm>
            <a:prstGeom prst="rect">
              <a:avLst/>
            </a:prstGeom>
            <a:effectLst/>
            <a:scene3d>
              <a:camera prst="isometricOffAxis1Top"/>
              <a:lightRig rig="threePt" dir="t"/>
            </a:scene3d>
          </p:spPr>
        </p:pic>
        <p:grpSp>
          <p:nvGrpSpPr>
            <p:cNvPr id="8" name="Gruppieren 7">
              <a:extLst>
                <a:ext uri="{FF2B5EF4-FFF2-40B4-BE49-F238E27FC236}">
                  <a16:creationId xmlns:a16="http://schemas.microsoft.com/office/drawing/2014/main" id="{2FE0BEE5-6813-428E-9DF2-27CE4F5CEB0E}"/>
                </a:ext>
              </a:extLst>
            </p:cNvPr>
            <p:cNvGrpSpPr/>
            <p:nvPr/>
          </p:nvGrpSpPr>
          <p:grpSpPr>
            <a:xfrm>
              <a:off x="1574484" y="1562541"/>
              <a:ext cx="2925314" cy="3359822"/>
              <a:chOff x="1574484" y="1562541"/>
              <a:chExt cx="2925314" cy="3359822"/>
            </a:xfrm>
          </p:grpSpPr>
          <p:pic>
            <p:nvPicPr>
              <p:cNvPr id="9" name="Grafik 8" descr="Mann mit einfarbiger Füllung">
                <a:extLst>
                  <a:ext uri="{FF2B5EF4-FFF2-40B4-BE49-F238E27FC236}">
                    <a16:creationId xmlns:a16="http://schemas.microsoft.com/office/drawing/2014/main" id="{858A29DA-B560-443A-8609-00AF95F7CF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3318" y="3851764"/>
                <a:ext cx="914400" cy="914400"/>
              </a:xfrm>
              <a:prstGeom prst="rect">
                <a:avLst/>
              </a:prstGeom>
            </p:spPr>
          </p:pic>
          <p:pic>
            <p:nvPicPr>
              <p:cNvPr id="11" name="Grafik 10" descr="Sonne Silhouette">
                <a:extLst>
                  <a:ext uri="{FF2B5EF4-FFF2-40B4-BE49-F238E27FC236}">
                    <a16:creationId xmlns:a16="http://schemas.microsoft.com/office/drawing/2014/main" id="{5D41B252-5EAD-434A-9903-BB4DCA4665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4484" y="1562541"/>
                <a:ext cx="914400" cy="914400"/>
              </a:xfrm>
              <a:prstGeom prst="rect">
                <a:avLst/>
              </a:prstGeom>
            </p:spPr>
          </p:pic>
          <p:sp>
            <p:nvSpPr>
              <p:cNvPr id="3" name="Rechtwinkliges Dreieck 2">
                <a:extLst>
                  <a:ext uri="{FF2B5EF4-FFF2-40B4-BE49-F238E27FC236}">
                    <a16:creationId xmlns:a16="http://schemas.microsoft.com/office/drawing/2014/main" id="{0173A5C7-3270-44ED-A6DF-4B9C14776B15}"/>
                  </a:ext>
                </a:extLst>
              </p:cNvPr>
              <p:cNvSpPr/>
              <p:nvPr/>
            </p:nvSpPr>
            <p:spPr>
              <a:xfrm>
                <a:off x="1600847" y="2348794"/>
                <a:ext cx="2898951" cy="2573569"/>
              </a:xfrm>
              <a:prstGeom prst="rtTriangle">
                <a:avLst/>
              </a:prstGeom>
              <a:noFill/>
              <a:ln>
                <a:solidFill>
                  <a:srgbClr val="FF9933"/>
                </a:solidFill>
                <a:prstDash val="dash"/>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ogen 16">
                <a:extLst>
                  <a:ext uri="{FF2B5EF4-FFF2-40B4-BE49-F238E27FC236}">
                    <a16:creationId xmlns:a16="http://schemas.microsoft.com/office/drawing/2014/main" id="{532AE5E6-B57F-4F16-BCE5-9FD380D3786B}"/>
                  </a:ext>
                </a:extLst>
              </p:cNvPr>
              <p:cNvSpPr/>
              <p:nvPr/>
            </p:nvSpPr>
            <p:spPr>
              <a:xfrm rot="7567019">
                <a:off x="1903445" y="2161589"/>
                <a:ext cx="612708" cy="630704"/>
              </a:xfrm>
              <a:prstGeom prst="arc">
                <a:avLst/>
              </a:prstGeom>
              <a:ln w="12700">
                <a:solidFill>
                  <a:srgbClr val="FF9933"/>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spTree>
    <p:extLst>
      <p:ext uri="{BB962C8B-B14F-4D97-AF65-F5344CB8AC3E}">
        <p14:creationId xmlns:p14="http://schemas.microsoft.com/office/powerpoint/2010/main" val="92513636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F6433CF-F91C-4FFE-A2C8-3DB32ACD63FF}"/>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EB3A1EDE-418A-4BAD-8D41-70AB2807C918}"/>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270570AB-5845-4A82-B0DB-89F4064F92D3}"/>
              </a:ext>
            </a:extLst>
          </p:cNvPr>
          <p:cNvSpPr>
            <a:spLocks noGrp="1"/>
          </p:cNvSpPr>
          <p:nvPr>
            <p:ph type="sldNum" sz="quarter" idx="12"/>
          </p:nvPr>
        </p:nvSpPr>
        <p:spPr/>
        <p:txBody>
          <a:bodyPr/>
          <a:lstStyle/>
          <a:p>
            <a:fld id="{51845F5A-061D-4825-9AE9-D7794091C6CF}" type="slidenum">
              <a:rPr lang="en-US" smtClean="0"/>
              <a:t>55</a:t>
            </a:fld>
            <a:endParaRPr lang="en-US"/>
          </a:p>
        </p:txBody>
      </p:sp>
      <p:sp>
        <p:nvSpPr>
          <p:cNvPr id="9" name="Inhaltsplatzhalter 8">
            <a:extLst>
              <a:ext uri="{FF2B5EF4-FFF2-40B4-BE49-F238E27FC236}">
                <a16:creationId xmlns:a16="http://schemas.microsoft.com/office/drawing/2014/main" id="{385C0B5E-5A31-4FE9-880B-16ED483DC6E1}"/>
              </a:ext>
            </a:extLst>
          </p:cNvPr>
          <p:cNvSpPr>
            <a:spLocks noGrp="1"/>
          </p:cNvSpPr>
          <p:nvPr>
            <p:ph idx="1"/>
          </p:nvPr>
        </p:nvSpPr>
        <p:spPr>
          <a:xfrm>
            <a:off x="838200" y="640080"/>
            <a:ext cx="3638108" cy="5596128"/>
          </a:xfrm>
        </p:spPr>
        <p:txBody>
          <a:bodyPr>
            <a:normAutofit lnSpcReduction="10000"/>
          </a:bodyPr>
          <a:lstStyle/>
          <a:p>
            <a:pPr marL="0" indent="0">
              <a:buNone/>
            </a:pPr>
            <a:r>
              <a:rPr lang="de-DE" sz="2800" dirty="0"/>
              <a:t>Das war zum Teil schon ziemlich schwer, aber du hast es trotzdem geschafft! Sehr gut! </a:t>
            </a:r>
            <a:br>
              <a:rPr lang="de-DE" sz="2800" dirty="0"/>
            </a:br>
            <a:r>
              <a:rPr lang="de-DE" sz="2800" dirty="0"/>
              <a:t>Zähle in deinem Heft, wie viele der Aufgaben du direkt beim ersten Mal richtig gelöst hast. </a:t>
            </a:r>
            <a:br>
              <a:rPr lang="de-DE" sz="2800" dirty="0"/>
            </a:br>
            <a:r>
              <a:rPr lang="de-DE" sz="2800" dirty="0"/>
              <a:t>Wähle das entsprechende Feld aus.</a:t>
            </a:r>
          </a:p>
        </p:txBody>
      </p:sp>
      <p:sp>
        <p:nvSpPr>
          <p:cNvPr id="16" name="Flussdiagramm: Grenzstelle 15">
            <a:hlinkClick r:id="" action="ppaction://hlinkshowjump?jump=nextslide"/>
            <a:extLst>
              <a:ext uri="{FF2B5EF4-FFF2-40B4-BE49-F238E27FC236}">
                <a16:creationId xmlns:a16="http://schemas.microsoft.com/office/drawing/2014/main" id="{19C3930E-9AF7-4129-892F-3258689E0404}"/>
              </a:ext>
            </a:extLst>
          </p:cNvPr>
          <p:cNvSpPr/>
          <p:nvPr/>
        </p:nvSpPr>
        <p:spPr>
          <a:xfrm>
            <a:off x="7044978" y="44445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4" name="Flussdiagramm: Grenzstelle 23">
            <a:hlinkClick r:id="rId2" action="ppaction://hlinksldjump"/>
            <a:extLst>
              <a:ext uri="{FF2B5EF4-FFF2-40B4-BE49-F238E27FC236}">
                <a16:creationId xmlns:a16="http://schemas.microsoft.com/office/drawing/2014/main" id="{40191665-FB55-41EA-BB46-3A5BC110ED8D}"/>
              </a:ext>
            </a:extLst>
          </p:cNvPr>
          <p:cNvSpPr/>
          <p:nvPr/>
        </p:nvSpPr>
        <p:spPr>
          <a:xfrm>
            <a:off x="7160535" y="8362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25" name="Flussdiagramm: Grenzstelle 24">
            <a:hlinkClick r:id="rId3" action="ppaction://hlinksldjump"/>
            <a:extLst>
              <a:ext uri="{FF2B5EF4-FFF2-40B4-BE49-F238E27FC236}">
                <a16:creationId xmlns:a16="http://schemas.microsoft.com/office/drawing/2014/main" id="{877B1F0B-CCFE-4681-ABAD-7DF66614BAE2}"/>
              </a:ext>
            </a:extLst>
          </p:cNvPr>
          <p:cNvSpPr/>
          <p:nvPr/>
        </p:nvSpPr>
        <p:spPr>
          <a:xfrm>
            <a:off x="7044978" y="264043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4204E4DD-AFB0-45D1-8C16-EFCC553F4A34}"/>
              </a:ext>
            </a:extLst>
          </p:cNvPr>
          <p:cNvSpPr txBox="1"/>
          <p:nvPr/>
        </p:nvSpPr>
        <p:spPr>
          <a:xfrm>
            <a:off x="7715694" y="4969939"/>
            <a:ext cx="4333874" cy="461665"/>
          </a:xfrm>
          <a:prstGeom prst="rect">
            <a:avLst/>
          </a:prstGeom>
          <a:noFill/>
        </p:spPr>
        <p:txBody>
          <a:bodyPr wrap="square" rtlCol="0">
            <a:spAutoFit/>
          </a:bodyPr>
          <a:lstStyle/>
          <a:p>
            <a:pPr algn="ctr"/>
            <a:r>
              <a:rPr lang="de-DE" sz="2400" dirty="0"/>
              <a:t>0-2 Aufgaben richtig gelöst</a:t>
            </a:r>
          </a:p>
        </p:txBody>
      </p:sp>
      <p:sp>
        <p:nvSpPr>
          <p:cNvPr id="19" name="Flussdiagramm: Grenzstelle 18">
            <a:hlinkClick r:id="rId4" action="ppaction://hlinksldjump"/>
            <a:extLst>
              <a:ext uri="{FF2B5EF4-FFF2-40B4-BE49-F238E27FC236}">
                <a16:creationId xmlns:a16="http://schemas.microsoft.com/office/drawing/2014/main" id="{7EA1CE94-3371-44A4-B5BD-BEF1E1E83AC4}"/>
              </a:ext>
            </a:extLst>
          </p:cNvPr>
          <p:cNvSpPr/>
          <p:nvPr/>
        </p:nvSpPr>
        <p:spPr>
          <a:xfrm>
            <a:off x="6892578" y="68388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0" name="Textfeld 19">
            <a:extLst>
              <a:ext uri="{FF2B5EF4-FFF2-40B4-BE49-F238E27FC236}">
                <a16:creationId xmlns:a16="http://schemas.microsoft.com/office/drawing/2014/main" id="{D18010B7-B444-40EC-8720-AA9BFBCA0DD5}"/>
              </a:ext>
            </a:extLst>
          </p:cNvPr>
          <p:cNvSpPr txBox="1"/>
          <p:nvPr/>
        </p:nvSpPr>
        <p:spPr>
          <a:xfrm>
            <a:off x="7715694" y="1361639"/>
            <a:ext cx="4533900" cy="461665"/>
          </a:xfrm>
          <a:prstGeom prst="rect">
            <a:avLst/>
          </a:prstGeom>
          <a:noFill/>
        </p:spPr>
        <p:txBody>
          <a:bodyPr wrap="square" rtlCol="0">
            <a:spAutoFit/>
          </a:bodyPr>
          <a:lstStyle/>
          <a:p>
            <a:pPr algn="ctr"/>
            <a:r>
              <a:rPr lang="de-DE" sz="2400" dirty="0"/>
              <a:t>5-6 Aufgaben richtig gelöst</a:t>
            </a:r>
          </a:p>
        </p:txBody>
      </p:sp>
      <p:sp>
        <p:nvSpPr>
          <p:cNvPr id="21" name="Flussdiagramm: Grenzstelle 20">
            <a:hlinkClick r:id="rId5" action="ppaction://hlinksldjump"/>
            <a:extLst>
              <a:ext uri="{FF2B5EF4-FFF2-40B4-BE49-F238E27FC236}">
                <a16:creationId xmlns:a16="http://schemas.microsoft.com/office/drawing/2014/main" id="{8A3B1534-67DB-41EE-9BEE-3C56787A8AB8}"/>
              </a:ext>
            </a:extLst>
          </p:cNvPr>
          <p:cNvSpPr/>
          <p:nvPr/>
        </p:nvSpPr>
        <p:spPr>
          <a:xfrm>
            <a:off x="6892578" y="2488031"/>
            <a:ext cx="6212855" cy="1620000"/>
          </a:xfr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2" name="Textfeld 21">
            <a:extLst>
              <a:ext uri="{FF2B5EF4-FFF2-40B4-BE49-F238E27FC236}">
                <a16:creationId xmlns:a16="http://schemas.microsoft.com/office/drawing/2014/main" id="{15AD2391-96EB-4EEC-8646-27536748F80D}"/>
              </a:ext>
            </a:extLst>
          </p:cNvPr>
          <p:cNvSpPr txBox="1"/>
          <p:nvPr/>
        </p:nvSpPr>
        <p:spPr>
          <a:xfrm>
            <a:off x="7715695" y="3165789"/>
            <a:ext cx="4333874" cy="461665"/>
          </a:xfrm>
          <a:prstGeom prst="rect">
            <a:avLst/>
          </a:prstGeom>
          <a:noFill/>
        </p:spPr>
        <p:txBody>
          <a:bodyPr wrap="square" rtlCol="0">
            <a:spAutoFit/>
          </a:bodyPr>
          <a:lstStyle/>
          <a:p>
            <a:pPr algn="ctr"/>
            <a:r>
              <a:rPr lang="de-DE" sz="2400" dirty="0"/>
              <a:t>3-4 Aufgaben richtig gelöst</a:t>
            </a:r>
          </a:p>
        </p:txBody>
      </p:sp>
    </p:spTree>
    <p:extLst>
      <p:ext uri="{BB962C8B-B14F-4D97-AF65-F5344CB8AC3E}">
        <p14:creationId xmlns:p14="http://schemas.microsoft.com/office/powerpoint/2010/main" val="275213676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56</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4-6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a:xfrm>
            <a:off x="839788" y="3291840"/>
            <a:ext cx="10514012" cy="2953512"/>
          </a:xfrm>
        </p:spPr>
        <p:txBody>
          <a:bodyPr>
            <a:normAutofit lnSpcReduction="10000"/>
          </a:bodyPr>
          <a:lstStyle/>
          <a:p>
            <a:r>
              <a:rPr lang="de-DE" dirty="0"/>
              <a:t>…sind etwas viel! </a:t>
            </a:r>
            <a:br>
              <a:rPr lang="de-DE" dirty="0"/>
            </a:br>
            <a:r>
              <a:rPr lang="de-DE" dirty="0"/>
              <a:t>Du bist in der Verwendung der Trigonometrischen Formeln noch nicht so sicher, dass du sie auf verschiedene Sachverhalte anwenden kannst oder dir ist die Herangehensweise an Sachaufgaben nicht klar.</a:t>
            </a:r>
            <a:br>
              <a:rPr lang="de-DE" dirty="0"/>
            </a:br>
            <a:br>
              <a:rPr lang="de-DE" dirty="0"/>
            </a:br>
            <a:r>
              <a:rPr lang="de-DE" dirty="0"/>
              <a:t>Übe erst noch einmal die Anwendung der Formeln ohne Sachbezug. Wenn du darin sicher bist, wirst du auch die Sachaufgaben besser lösen können. Jede Sachaufgabe lässt sich auf ein mathematische Problem herunterbrechen, ähnlich wie du es in den nächsten Aufgaben bearbeitest.</a:t>
            </a:r>
          </a:p>
        </p:txBody>
      </p:sp>
      <p:sp>
        <p:nvSpPr>
          <p:cNvPr id="9" name="Pfeil: nach rechts 8">
            <a:hlinkClick r:id="rId2" action="ppaction://hlinksldjump"/>
            <a:extLst>
              <a:ext uri="{FF2B5EF4-FFF2-40B4-BE49-F238E27FC236}">
                <a16:creationId xmlns:a16="http://schemas.microsoft.com/office/drawing/2014/main" id="{46D46FE7-DC74-41AD-B0E8-384DA30DBC29}"/>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3" action="ppaction://hlinksldjump"/>
            <a:extLst>
              <a:ext uri="{FF2B5EF4-FFF2-40B4-BE49-F238E27FC236}">
                <a16:creationId xmlns:a16="http://schemas.microsoft.com/office/drawing/2014/main" id="{B818A6C3-62CD-4B3A-8169-610A091087D6}"/>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618282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57</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3-4 Aufgaben richtig gelöst</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…ist ziemlich gut! </a:t>
            </a:r>
            <a:br>
              <a:rPr lang="de-DE" dirty="0"/>
            </a:br>
            <a:r>
              <a:rPr lang="de-DE" dirty="0"/>
              <a:t>Du hast gute Kenntnisse in der Trigonometrie, doch fehlt dir die Sicherheit in der Anwendung bei schweren Sachverhalten. </a:t>
            </a:r>
            <a:br>
              <a:rPr lang="de-DE" dirty="0"/>
            </a:br>
            <a:br>
              <a:rPr lang="de-DE" dirty="0"/>
            </a:br>
            <a:r>
              <a:rPr lang="de-DE" dirty="0"/>
              <a:t>Übe fleißig weiter und achte besonders darauf, dass du die Aufgaben genau liest, damit du keine </a:t>
            </a:r>
            <a:r>
              <a:rPr lang="de-DE" dirty="0" err="1"/>
              <a:t>Schusselfehler</a:t>
            </a:r>
            <a:r>
              <a:rPr lang="de-DE" dirty="0"/>
              <a:t> machst.</a:t>
            </a:r>
          </a:p>
        </p:txBody>
      </p:sp>
      <p:sp>
        <p:nvSpPr>
          <p:cNvPr id="9" name="Pfeil: nach rechts 8">
            <a:hlinkClick r:id="rId2" action="ppaction://hlinksldjump"/>
            <a:extLst>
              <a:ext uri="{FF2B5EF4-FFF2-40B4-BE49-F238E27FC236}">
                <a16:creationId xmlns:a16="http://schemas.microsoft.com/office/drawing/2014/main" id="{0F8CC42A-549A-49AA-A99E-D4BC6155C02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Pfeil: nach rechts 9">
            <a:hlinkClick r:id="rId3" action="ppaction://hlinksldjump"/>
            <a:extLst>
              <a:ext uri="{FF2B5EF4-FFF2-40B4-BE49-F238E27FC236}">
                <a16:creationId xmlns:a16="http://schemas.microsoft.com/office/drawing/2014/main" id="{58D5E3C1-78F6-46DC-A47F-6EC139087BEC}"/>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225340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7D3128B-31AE-40C5-8FB9-58D01388CCFF}"/>
              </a:ext>
            </a:extLst>
          </p:cNvPr>
          <p:cNvSpPr>
            <a:spLocks noGrp="1"/>
          </p:cNvSpPr>
          <p:nvPr>
            <p:ph type="dt" sz="half" idx="10"/>
          </p:nvPr>
        </p:nvSpPr>
        <p:spPr/>
        <p:txBody>
          <a:bodyPr/>
          <a:lstStyle/>
          <a:p>
            <a:r>
              <a:rPr lang="de-DE"/>
              <a:t>Digitale Medien in der Schule</a:t>
            </a:r>
            <a:endParaRPr lang="en-US"/>
          </a:p>
        </p:txBody>
      </p:sp>
      <p:sp>
        <p:nvSpPr>
          <p:cNvPr id="5" name="Fußzeilenplatzhalter 4">
            <a:extLst>
              <a:ext uri="{FF2B5EF4-FFF2-40B4-BE49-F238E27FC236}">
                <a16:creationId xmlns:a16="http://schemas.microsoft.com/office/drawing/2014/main" id="{8E446D7E-7B87-4A21-99B7-7D6D20E5E176}"/>
              </a:ext>
            </a:extLst>
          </p:cNvPr>
          <p:cNvSpPr>
            <a:spLocks noGrp="1"/>
          </p:cNvSpPr>
          <p:nvPr>
            <p:ph type="ftr" sz="quarter" idx="11"/>
          </p:nvPr>
        </p:nvSpPr>
        <p:spPr/>
        <p:txBody>
          <a:bodyPr/>
          <a:lstStyle/>
          <a:p>
            <a:r>
              <a:rPr lang="en-US"/>
              <a:t>Heike Fischer</a:t>
            </a:r>
          </a:p>
        </p:txBody>
      </p:sp>
      <p:sp>
        <p:nvSpPr>
          <p:cNvPr id="6" name="Foliennummernplatzhalter 5">
            <a:extLst>
              <a:ext uri="{FF2B5EF4-FFF2-40B4-BE49-F238E27FC236}">
                <a16:creationId xmlns:a16="http://schemas.microsoft.com/office/drawing/2014/main" id="{105E0765-1850-467B-A4F5-6D51E52B665D}"/>
              </a:ext>
            </a:extLst>
          </p:cNvPr>
          <p:cNvSpPr>
            <a:spLocks noGrp="1"/>
          </p:cNvSpPr>
          <p:nvPr>
            <p:ph type="sldNum" sz="quarter" idx="12"/>
          </p:nvPr>
        </p:nvSpPr>
        <p:spPr/>
        <p:txBody>
          <a:bodyPr/>
          <a:lstStyle/>
          <a:p>
            <a:fld id="{51845F5A-061D-4825-9AE9-D7794091C6CF}" type="slidenum">
              <a:rPr lang="en-US" smtClean="0"/>
              <a:t>58</a:t>
            </a:fld>
            <a:endParaRPr lang="en-US"/>
          </a:p>
        </p:txBody>
      </p:sp>
      <p:sp>
        <p:nvSpPr>
          <p:cNvPr id="7" name="Titel 6">
            <a:extLst>
              <a:ext uri="{FF2B5EF4-FFF2-40B4-BE49-F238E27FC236}">
                <a16:creationId xmlns:a16="http://schemas.microsoft.com/office/drawing/2014/main" id="{D67F3A2C-37D4-4346-AEAC-861D4A3886D6}"/>
              </a:ext>
            </a:extLst>
          </p:cNvPr>
          <p:cNvSpPr>
            <a:spLocks noGrp="1"/>
          </p:cNvSpPr>
          <p:nvPr>
            <p:ph type="title"/>
          </p:nvPr>
        </p:nvSpPr>
        <p:spPr/>
        <p:txBody>
          <a:bodyPr/>
          <a:lstStyle/>
          <a:p>
            <a:r>
              <a:rPr lang="de-DE" dirty="0"/>
              <a:t>0-1 Fehler</a:t>
            </a:r>
          </a:p>
        </p:txBody>
      </p:sp>
      <p:sp>
        <p:nvSpPr>
          <p:cNvPr id="8" name="Inhaltsplatzhalter 7">
            <a:extLst>
              <a:ext uri="{FF2B5EF4-FFF2-40B4-BE49-F238E27FC236}">
                <a16:creationId xmlns:a16="http://schemas.microsoft.com/office/drawing/2014/main" id="{5F947312-85DE-4175-9592-7C110DC4132D}"/>
              </a:ext>
            </a:extLst>
          </p:cNvPr>
          <p:cNvSpPr>
            <a:spLocks noGrp="1"/>
          </p:cNvSpPr>
          <p:nvPr>
            <p:ph type="body" sz="half" idx="2"/>
          </p:nvPr>
        </p:nvSpPr>
        <p:spPr/>
        <p:txBody>
          <a:bodyPr/>
          <a:lstStyle/>
          <a:p>
            <a:r>
              <a:rPr lang="de-DE" dirty="0"/>
              <a:t>…ist eine sehr gute Leistung! </a:t>
            </a:r>
            <a:br>
              <a:rPr lang="de-DE" dirty="0"/>
            </a:br>
            <a:r>
              <a:rPr lang="de-DE" dirty="0"/>
              <a:t>Deine Kenntnisse in der Trigonometrie sind sehr gut. Du kannst dein Wissen  auch in schwierigen Sachkontexten sicher anwenden. </a:t>
            </a:r>
            <a:br>
              <a:rPr lang="de-DE" dirty="0"/>
            </a:br>
            <a:br>
              <a:rPr lang="de-DE" dirty="0"/>
            </a:br>
            <a:r>
              <a:rPr lang="de-DE" dirty="0"/>
              <a:t>Übe fleißig weiter, du bist auf einem sehr guten Weg!</a:t>
            </a:r>
          </a:p>
        </p:txBody>
      </p:sp>
      <p:sp>
        <p:nvSpPr>
          <p:cNvPr id="9" name="Pfeil: nach rechts 8">
            <a:hlinkClick r:id="" action="ppaction://hlinkshowjump?jump=nextslide"/>
            <a:extLst>
              <a:ext uri="{FF2B5EF4-FFF2-40B4-BE49-F238E27FC236}">
                <a16:creationId xmlns:a16="http://schemas.microsoft.com/office/drawing/2014/main" id="{B8268A8F-E0E7-4A51-B452-ED7E42BA5B5A}"/>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10" name="Pfeil: nach rechts 9">
            <a:hlinkClick r:id="rId2" action="ppaction://hlinksldjump"/>
            <a:extLst>
              <a:ext uri="{FF2B5EF4-FFF2-40B4-BE49-F238E27FC236}">
                <a16:creationId xmlns:a16="http://schemas.microsoft.com/office/drawing/2014/main" id="{781EDA32-B90E-49E7-99ED-50D1C6B2018D}"/>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438494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Gebäude, draußen, Ziegelstein, alt enthält.&#10;&#10;Automatisch generierte Beschreibung">
            <a:extLst>
              <a:ext uri="{FF2B5EF4-FFF2-40B4-BE49-F238E27FC236}">
                <a16:creationId xmlns:a16="http://schemas.microsoft.com/office/drawing/2014/main" id="{759AFA5A-197C-4EA0-9AD2-DB11CE23C4BF}"/>
              </a:ext>
            </a:extLst>
          </p:cNvPr>
          <p:cNvPicPr>
            <a:picLocks noChangeAspect="1"/>
          </p:cNvPicPr>
          <p:nvPr/>
        </p:nvPicPr>
        <p:blipFill rotWithShape="1">
          <a:blip r:embed="rId2">
            <a:extLst>
              <a:ext uri="{28A0092B-C50C-407E-A947-70E740481C1C}">
                <a14:useLocalDpi xmlns:a14="http://schemas.microsoft.com/office/drawing/2010/main" val="0"/>
              </a:ext>
            </a:extLst>
          </a:blip>
          <a:srcRect r="27488"/>
          <a:stretch/>
        </p:blipFill>
        <p:spPr>
          <a:xfrm>
            <a:off x="593197" y="1737311"/>
            <a:ext cx="2251288" cy="4139653"/>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7</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600" dirty="0"/>
              <a:t>Der bekannte Schiefe Turm von Pisa ist beindruckende 56,7m hoch und hat einen Überhang von 3,94m. Auch in Thorn steht ein Turm, der sich aufgrund eines Grundbruchs mit der Zeit seitwärts geneigt hat. Er ist 16,3m hoch und hat einen Überhang von 1,46m. Welcher der beiden Türme ist stärker geneigt? Berechne um wie viel Grad er stärker geneigt ist, als der andere Turm.</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59</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Thorn um 1,15°</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Pisa um 3,97°</a:t>
            </a:r>
            <a:endParaRPr lang="de-DE" baseline="30000" dirty="0"/>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Pisa um 1,15°</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06119" y="4422328"/>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Thorn um 5,12°</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468729" y="4861301"/>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3" name="Grafik 12" descr="Ein Bild, das Himmel, Gras, Gebäude, draußen enthält.&#10;&#10;Automatisch generierte Beschreibung">
            <a:extLst>
              <a:ext uri="{FF2B5EF4-FFF2-40B4-BE49-F238E27FC236}">
                <a16:creationId xmlns:a16="http://schemas.microsoft.com/office/drawing/2014/main" id="{9E49368B-CAAB-4842-A84F-E0ED75359D87}"/>
              </a:ext>
            </a:extLst>
          </p:cNvPr>
          <p:cNvPicPr>
            <a:picLocks noChangeAspect="1"/>
          </p:cNvPicPr>
          <p:nvPr/>
        </p:nvPicPr>
        <p:blipFill rotWithShape="1">
          <a:blip r:embed="rId3">
            <a:extLst>
              <a:ext uri="{28A0092B-C50C-407E-A947-70E740481C1C}">
                <a14:useLocalDpi xmlns:a14="http://schemas.microsoft.com/office/drawing/2010/main" val="0"/>
              </a:ext>
            </a:extLst>
          </a:blip>
          <a:srcRect l="3084" r="15645"/>
          <a:stretch/>
        </p:blipFill>
        <p:spPr>
          <a:xfrm flipH="1">
            <a:off x="3211264" y="1736349"/>
            <a:ext cx="2251287" cy="4155109"/>
          </a:xfrm>
          <a:prstGeom prst="rect">
            <a:avLst/>
          </a:prstGeom>
          <a:effectLst>
            <a:outerShdw blurRad="50800" dist="38100" dir="2700000" algn="tl" rotWithShape="0">
              <a:prstClr val="black">
                <a:alpha val="40000"/>
              </a:prstClr>
            </a:outerShdw>
          </a:effectLst>
        </p:spPr>
      </p:pic>
      <p:grpSp>
        <p:nvGrpSpPr>
          <p:cNvPr id="24" name="Gruppieren 23">
            <a:extLst>
              <a:ext uri="{FF2B5EF4-FFF2-40B4-BE49-F238E27FC236}">
                <a16:creationId xmlns:a16="http://schemas.microsoft.com/office/drawing/2014/main" id="{3A52655A-7E00-4AE1-A16A-4F75FD5726A8}"/>
              </a:ext>
            </a:extLst>
          </p:cNvPr>
          <p:cNvGrpSpPr/>
          <p:nvPr/>
        </p:nvGrpSpPr>
        <p:grpSpPr>
          <a:xfrm flipH="1">
            <a:off x="4336907" y="3071915"/>
            <a:ext cx="745083" cy="2852087"/>
            <a:chOff x="2735148" y="3307222"/>
            <a:chExt cx="921544" cy="2609875"/>
          </a:xfrm>
        </p:grpSpPr>
        <p:sp>
          <p:nvSpPr>
            <p:cNvPr id="21" name="Halber Rahmen 20">
              <a:extLst>
                <a:ext uri="{FF2B5EF4-FFF2-40B4-BE49-F238E27FC236}">
                  <a16:creationId xmlns:a16="http://schemas.microsoft.com/office/drawing/2014/main" id="{9F7C2663-B14C-4520-9AA3-821C8EFF0D13}"/>
                </a:ext>
              </a:extLst>
            </p:cNvPr>
            <p:cNvSpPr/>
            <p:nvPr/>
          </p:nvSpPr>
          <p:spPr>
            <a:xfrm flipH="1" flipV="1">
              <a:off x="2735148" y="3307222"/>
              <a:ext cx="546220" cy="2254932"/>
            </a:xfrm>
            <a:prstGeom prst="halfFrame">
              <a:avLst>
                <a:gd name="adj1" fmla="val 5291"/>
                <a:gd name="adj2" fmla="val 5291"/>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solidFill>
                  <a:schemeClr val="tx1"/>
                </a:solidFill>
              </a:endParaRPr>
            </a:p>
          </p:txBody>
        </p:sp>
        <p:sp>
          <p:nvSpPr>
            <p:cNvPr id="32" name="Bogen 31">
              <a:extLst>
                <a:ext uri="{FF2B5EF4-FFF2-40B4-BE49-F238E27FC236}">
                  <a16:creationId xmlns:a16="http://schemas.microsoft.com/office/drawing/2014/main" id="{A085DCF7-A7A4-4D63-89FD-563953CD8C64}"/>
                </a:ext>
              </a:extLst>
            </p:cNvPr>
            <p:cNvSpPr/>
            <p:nvPr/>
          </p:nvSpPr>
          <p:spPr>
            <a:xfrm rot="16200000">
              <a:off x="2929738" y="5190142"/>
              <a:ext cx="719750" cy="734159"/>
            </a:xfrm>
            <a:prstGeom prst="arc">
              <a:avLst>
                <a:gd name="adj1" fmla="val 16200000"/>
                <a:gd name="adj2" fmla="val 21514316"/>
              </a:avLst>
            </a:prstGeom>
            <a:solidFill>
              <a:schemeClr val="tx1"/>
            </a:solidFill>
            <a:ln w="2857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DE6BAC2E-19AF-49A8-A10B-D25AC44E23BE}"/>
                </a:ext>
              </a:extLst>
            </p:cNvPr>
            <p:cNvSpPr txBox="1"/>
            <p:nvPr/>
          </p:nvSpPr>
          <p:spPr>
            <a:xfrm>
              <a:off x="2852186" y="5211521"/>
              <a:ext cx="436882" cy="383177"/>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 </a:t>
              </a:r>
            </a:p>
          </p:txBody>
        </p:sp>
      </p:grpSp>
      <p:grpSp>
        <p:nvGrpSpPr>
          <p:cNvPr id="33" name="Gruppieren 32">
            <a:extLst>
              <a:ext uri="{FF2B5EF4-FFF2-40B4-BE49-F238E27FC236}">
                <a16:creationId xmlns:a16="http://schemas.microsoft.com/office/drawing/2014/main" id="{615C966B-4EB8-4313-8B20-91C59C472905}"/>
              </a:ext>
            </a:extLst>
          </p:cNvPr>
          <p:cNvGrpSpPr/>
          <p:nvPr/>
        </p:nvGrpSpPr>
        <p:grpSpPr>
          <a:xfrm flipH="1">
            <a:off x="1913031" y="2827836"/>
            <a:ext cx="904459" cy="2609875"/>
            <a:chOff x="2735148" y="3307222"/>
            <a:chExt cx="906275" cy="2609875"/>
          </a:xfrm>
          <a:solidFill>
            <a:schemeClr val="bg1"/>
          </a:solidFill>
        </p:grpSpPr>
        <p:sp>
          <p:nvSpPr>
            <p:cNvPr id="34" name="Halber Rahmen 33">
              <a:extLst>
                <a:ext uri="{FF2B5EF4-FFF2-40B4-BE49-F238E27FC236}">
                  <a16:creationId xmlns:a16="http://schemas.microsoft.com/office/drawing/2014/main" id="{6AFB139D-0877-4ADF-87A4-8AE03071D6ED}"/>
                </a:ext>
              </a:extLst>
            </p:cNvPr>
            <p:cNvSpPr/>
            <p:nvPr/>
          </p:nvSpPr>
          <p:spPr>
            <a:xfrm flipH="1" flipV="1">
              <a:off x="2735148" y="3307222"/>
              <a:ext cx="546220" cy="2254932"/>
            </a:xfrm>
            <a:prstGeom prst="halfFrame">
              <a:avLst>
                <a:gd name="adj1" fmla="val 5291"/>
                <a:gd name="adj2" fmla="val 5291"/>
              </a:avLst>
            </a:prstGeom>
            <a:grpFill/>
            <a:ln>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solidFill>
                  <a:schemeClr val="tx1"/>
                </a:solidFill>
              </a:endParaRPr>
            </a:p>
          </p:txBody>
        </p:sp>
        <p:sp>
          <p:nvSpPr>
            <p:cNvPr id="35" name="Bogen 34">
              <a:extLst>
                <a:ext uri="{FF2B5EF4-FFF2-40B4-BE49-F238E27FC236}">
                  <a16:creationId xmlns:a16="http://schemas.microsoft.com/office/drawing/2014/main" id="{8E4321B1-4044-4F45-9AA7-21036FBFA208}"/>
                </a:ext>
              </a:extLst>
            </p:cNvPr>
            <p:cNvSpPr/>
            <p:nvPr/>
          </p:nvSpPr>
          <p:spPr>
            <a:xfrm rot="16200000">
              <a:off x="2914469" y="5190142"/>
              <a:ext cx="719750" cy="734159"/>
            </a:xfrm>
            <a:prstGeom prst="arc">
              <a:avLst/>
            </a:prstGeom>
            <a:grpFill/>
            <a:ln w="285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36" name="Textfeld 35">
              <a:extLst>
                <a:ext uri="{FF2B5EF4-FFF2-40B4-BE49-F238E27FC236}">
                  <a16:creationId xmlns:a16="http://schemas.microsoft.com/office/drawing/2014/main" id="{39F7EC71-8DE3-4B43-9C77-5E1217005607}"/>
                </a:ext>
              </a:extLst>
            </p:cNvPr>
            <p:cNvSpPr txBox="1"/>
            <p:nvPr/>
          </p:nvSpPr>
          <p:spPr>
            <a:xfrm>
              <a:off x="2815424" y="5220235"/>
              <a:ext cx="436882" cy="383177"/>
            </a:xfrm>
            <a:prstGeom prst="rect">
              <a:avLst/>
            </a:prstGeom>
            <a:noFill/>
            <a:ln>
              <a:noFill/>
            </a:ln>
          </p:spPr>
          <p:txBody>
            <a:bodyPr wrap="square" rtlCol="0">
              <a:spAutoFit/>
            </a:bodyPr>
            <a:lstStyle/>
            <a:p>
              <a:pPr marL="285750" indent="-285750">
                <a:buFont typeface="Arial" panose="020B0604020202020204" pitchFamily="34" charset="0"/>
                <a:buChar char="•"/>
              </a:pPr>
              <a:r>
                <a:rPr lang="de-DE" dirty="0"/>
                <a:t> </a:t>
              </a:r>
            </a:p>
          </p:txBody>
        </p:sp>
      </p:grpSp>
      <p:sp>
        <p:nvSpPr>
          <p:cNvPr id="30" name="Bogen 29">
            <a:extLst>
              <a:ext uri="{FF2B5EF4-FFF2-40B4-BE49-F238E27FC236}">
                <a16:creationId xmlns:a16="http://schemas.microsoft.com/office/drawing/2014/main" id="{3F564716-A8E2-4024-987E-F6B344A7EC35}"/>
              </a:ext>
            </a:extLst>
          </p:cNvPr>
          <p:cNvSpPr/>
          <p:nvPr/>
        </p:nvSpPr>
        <p:spPr>
          <a:xfrm rot="8037193">
            <a:off x="4519800" y="4637061"/>
            <a:ext cx="168157" cy="173096"/>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31" name="Bogen 30">
            <a:extLst>
              <a:ext uri="{FF2B5EF4-FFF2-40B4-BE49-F238E27FC236}">
                <a16:creationId xmlns:a16="http://schemas.microsoft.com/office/drawing/2014/main" id="{309677D1-2C4C-49E7-A626-55FC3552C4F9}"/>
              </a:ext>
            </a:extLst>
          </p:cNvPr>
          <p:cNvSpPr/>
          <p:nvPr/>
        </p:nvSpPr>
        <p:spPr>
          <a:xfrm rot="7880152">
            <a:off x="2094717" y="4163863"/>
            <a:ext cx="199900" cy="235809"/>
          </a:xfrm>
          <a:prstGeom prst="arc">
            <a:avLst/>
          </a:prstGeom>
          <a:noFill/>
          <a:ln w="28575">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3" name="Textfeld 2">
            <a:extLst>
              <a:ext uri="{FF2B5EF4-FFF2-40B4-BE49-F238E27FC236}">
                <a16:creationId xmlns:a16="http://schemas.microsoft.com/office/drawing/2014/main" id="{679ADA44-093A-4CC3-B932-176875883F86}"/>
              </a:ext>
            </a:extLst>
          </p:cNvPr>
          <p:cNvSpPr txBox="1"/>
          <p:nvPr/>
        </p:nvSpPr>
        <p:spPr>
          <a:xfrm>
            <a:off x="3197517" y="5890942"/>
            <a:ext cx="2251287" cy="369332"/>
          </a:xfrm>
          <a:prstGeom prst="rect">
            <a:avLst/>
          </a:prstGeom>
          <a:noFill/>
        </p:spPr>
        <p:txBody>
          <a:bodyPr wrap="square" rtlCol="0">
            <a:spAutoFit/>
          </a:bodyPr>
          <a:lstStyle/>
          <a:p>
            <a:r>
              <a:rPr lang="de-DE" dirty="0"/>
              <a:t>Pisa (Italien)</a:t>
            </a:r>
          </a:p>
        </p:txBody>
      </p:sp>
      <p:sp>
        <p:nvSpPr>
          <p:cNvPr id="37" name="Textfeld 36">
            <a:extLst>
              <a:ext uri="{FF2B5EF4-FFF2-40B4-BE49-F238E27FC236}">
                <a16:creationId xmlns:a16="http://schemas.microsoft.com/office/drawing/2014/main" id="{1A6D7AA5-A4B8-42E0-B2AA-6D1B2F2995B4}"/>
              </a:ext>
            </a:extLst>
          </p:cNvPr>
          <p:cNvSpPr txBox="1"/>
          <p:nvPr/>
        </p:nvSpPr>
        <p:spPr>
          <a:xfrm>
            <a:off x="532571" y="5874307"/>
            <a:ext cx="2251287" cy="369332"/>
          </a:xfrm>
          <a:prstGeom prst="rect">
            <a:avLst/>
          </a:prstGeom>
          <a:noFill/>
        </p:spPr>
        <p:txBody>
          <a:bodyPr wrap="square" rtlCol="0">
            <a:spAutoFit/>
          </a:bodyPr>
          <a:lstStyle/>
          <a:p>
            <a:r>
              <a:rPr lang="de-DE" dirty="0"/>
              <a:t>Thorn (Polen)</a:t>
            </a:r>
          </a:p>
        </p:txBody>
      </p:sp>
    </p:spTree>
    <p:extLst>
      <p:ext uri="{BB962C8B-B14F-4D97-AF65-F5344CB8AC3E}">
        <p14:creationId xmlns:p14="http://schemas.microsoft.com/office/powerpoint/2010/main" val="378881813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50"/>
                                        <p:tgtEl>
                                          <p:spTgt spid="25"/>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4</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lstStyle/>
              <a:p>
                <a:pPr marL="0" indent="0">
                  <a:buNone/>
                </a:pPr>
                <a:r>
                  <a:rPr lang="de-DE" dirty="0"/>
                  <a:t>Gegeben seien </a:t>
                </a:r>
                <a14:m>
                  <m:oMath xmlns:m="http://schemas.openxmlformats.org/officeDocument/2006/math">
                    <m:r>
                      <a:rPr lang="de-DE" b="0" i="1" smtClean="0">
                        <a:latin typeface="Cambria Math" panose="02040503050406030204" pitchFamily="18" charset="0"/>
                      </a:rPr>
                      <m:t>𝑎</m:t>
                    </m:r>
                    <m:r>
                      <a:rPr lang="de-DE" b="0" i="1" smtClean="0">
                        <a:latin typeface="Cambria Math" panose="02040503050406030204" pitchFamily="18" charset="0"/>
                      </a:rPr>
                      <m:t>=2,5</m:t>
                    </m:r>
                    <m:r>
                      <a:rPr lang="de-DE" b="0" i="1" smtClean="0">
                        <a:latin typeface="Cambria Math" panose="02040503050406030204" pitchFamily="18" charset="0"/>
                      </a:rPr>
                      <m:t>𝑐𝑚</m:t>
                    </m:r>
                  </m:oMath>
                </a14:m>
                <a:r>
                  <a:rPr lang="de-DE" dirty="0"/>
                  <a:t> und </a:t>
                </a:r>
                <a14:m>
                  <m:oMath xmlns:m="http://schemas.openxmlformats.org/officeDocument/2006/math">
                    <m:r>
                      <a:rPr lang="de-DE" b="0" i="1" smtClean="0">
                        <a:latin typeface="Cambria Math" panose="02040503050406030204" pitchFamily="18" charset="0"/>
                      </a:rPr>
                      <m:t>𝑐</m:t>
                    </m:r>
                    <m:r>
                      <a:rPr lang="de-DE" b="0" i="1" smtClean="0">
                        <a:latin typeface="Cambria Math" panose="02040503050406030204" pitchFamily="18" charset="0"/>
                      </a:rPr>
                      <m:t>=4,27</m:t>
                    </m:r>
                    <m:r>
                      <a:rPr lang="de-DE" b="0" i="1" smtClean="0">
                        <a:latin typeface="Cambria Math" panose="02040503050406030204" pitchFamily="18" charset="0"/>
                      </a:rPr>
                      <m:t>𝑐𝑚</m:t>
                    </m:r>
                  </m:oMath>
                </a14:m>
                <a:r>
                  <a:rPr lang="de-DE" dirty="0"/>
                  <a:t>. </a:t>
                </a:r>
                <a:br>
                  <a:rPr lang="de-DE" dirty="0"/>
                </a:br>
                <a:r>
                  <a:rPr lang="de-DE" dirty="0"/>
                  <a:t>Berechne </a:t>
                </a:r>
                <a14:m>
                  <m:oMath xmlns:m="http://schemas.openxmlformats.org/officeDocument/2006/math">
                    <m:r>
                      <a:rPr lang="de-DE" b="0" i="1" smtClean="0">
                        <a:latin typeface="Cambria Math" panose="02040503050406030204" pitchFamily="18" charset="0"/>
                      </a:rPr>
                      <m:t>𝑏</m:t>
                    </m:r>
                  </m:oMath>
                </a14:m>
                <a:r>
                  <a:rPr lang="de-DE"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3FC420C4-6083-4E93-AE38-7D825E87DD90}"/>
                  </a:ext>
                </a:extLst>
              </p:cNvPr>
              <p:cNvSpPr>
                <a:spLocks noGrp="1" noRot="1" noChangeAspect="1" noMove="1" noResize="1" noEditPoints="1" noAdjustHandles="1" noChangeArrowheads="1" noChangeShapeType="1" noTextEdit="1"/>
              </p:cNvSpPr>
              <p:nvPr>
                <p:ph sz="half" idx="2"/>
              </p:nvPr>
            </p:nvSpPr>
            <p:spPr>
              <a:blipFill>
                <a:blip r:embed="rId2"/>
                <a:stretch>
                  <a:fillRect l="-2469" t="-146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6</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24,4829 cm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6,77 cm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4,9480 cm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1,708 cm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416348" y="4525893"/>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30" name="Rechtwinkliges Dreieck 29">
            <a:extLst>
              <a:ext uri="{FF2B5EF4-FFF2-40B4-BE49-F238E27FC236}">
                <a16:creationId xmlns:a16="http://schemas.microsoft.com/office/drawing/2014/main" id="{478AB434-0E87-4DFB-BD23-EF0155108B22}"/>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1" name="Bogen 30">
            <a:extLst>
              <a:ext uri="{FF2B5EF4-FFF2-40B4-BE49-F238E27FC236}">
                <a16:creationId xmlns:a16="http://schemas.microsoft.com/office/drawing/2014/main" id="{B888B403-CD0B-49CD-A86A-CB58B31965B9}"/>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0772380E-E020-45EB-9EB0-9E3E52933851}"/>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2" name="Textfeld 31">
                <a:extLst>
                  <a:ext uri="{FF2B5EF4-FFF2-40B4-BE49-F238E27FC236}">
                    <a16:creationId xmlns:a16="http://schemas.microsoft.com/office/drawing/2014/main" id="{0772380E-E020-45EB-9EB0-9E3E52933851}"/>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8FE2723B-114E-4262-90B5-65D9140BB49A}"/>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3" name="Textfeld 32">
                <a:extLst>
                  <a:ext uri="{FF2B5EF4-FFF2-40B4-BE49-F238E27FC236}">
                    <a16:creationId xmlns:a16="http://schemas.microsoft.com/office/drawing/2014/main" id="{8FE2723B-114E-4262-90B5-65D9140BB49A}"/>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ECE5CEAF-9E0B-406D-B5D8-7EA696070B69}"/>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4" name="Textfeld 33">
                <a:extLst>
                  <a:ext uri="{FF2B5EF4-FFF2-40B4-BE49-F238E27FC236}">
                    <a16:creationId xmlns:a16="http://schemas.microsoft.com/office/drawing/2014/main" id="{ECE5CEAF-9E0B-406D-B5D8-7EA696070B69}"/>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25326226-7C46-4BE9-8CA6-933FCC418487}"/>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5" name="Textfeld 34">
                <a:extLst>
                  <a:ext uri="{FF2B5EF4-FFF2-40B4-BE49-F238E27FC236}">
                    <a16:creationId xmlns:a16="http://schemas.microsoft.com/office/drawing/2014/main" id="{25326226-7C46-4BE9-8CA6-933FCC418487}"/>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366758D2-62F0-45B1-A430-186FC858EDB4}"/>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6" name="Textfeld 35">
                <a:extLst>
                  <a:ext uri="{FF2B5EF4-FFF2-40B4-BE49-F238E27FC236}">
                    <a16:creationId xmlns:a16="http://schemas.microsoft.com/office/drawing/2014/main" id="{366758D2-62F0-45B1-A430-186FC858EDB4}"/>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C0C07609-E08B-4D54-A804-5AE4E1374D63}"/>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7" name="Textfeld 36">
                <a:extLst>
                  <a:ext uri="{FF2B5EF4-FFF2-40B4-BE49-F238E27FC236}">
                    <a16:creationId xmlns:a16="http://schemas.microsoft.com/office/drawing/2014/main" id="{C0C07609-E08B-4D54-A804-5AE4E1374D63}"/>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63C008AA-736A-4DF8-9254-F4EC1D567638}"/>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8" name="Textfeld 37">
                <a:extLst>
                  <a:ext uri="{FF2B5EF4-FFF2-40B4-BE49-F238E27FC236}">
                    <a16:creationId xmlns:a16="http://schemas.microsoft.com/office/drawing/2014/main" id="{63C008AA-736A-4DF8-9254-F4EC1D567638}"/>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50930875-CBD0-4863-A981-878F4561B233}"/>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39" name="Textfeld 38">
                <a:extLst>
                  <a:ext uri="{FF2B5EF4-FFF2-40B4-BE49-F238E27FC236}">
                    <a16:creationId xmlns:a16="http://schemas.microsoft.com/office/drawing/2014/main" id="{50930875-CBD0-4863-A981-878F4561B233}"/>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10"/>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47B5AE7C-06CE-4914-83F8-B1B4F27362FC}"/>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0" name="Textfeld 39">
                <a:extLst>
                  <a:ext uri="{FF2B5EF4-FFF2-40B4-BE49-F238E27FC236}">
                    <a16:creationId xmlns:a16="http://schemas.microsoft.com/office/drawing/2014/main" id="{47B5AE7C-06CE-4914-83F8-B1B4F27362FC}"/>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1"/>
                <a:stretch>
                  <a:fillRect b="-16393"/>
                </a:stretch>
              </a:blipFill>
            </p:spPr>
            <p:txBody>
              <a:bodyPr/>
              <a:lstStyle/>
              <a:p>
                <a:r>
                  <a:rPr lang="de-DE">
                    <a:noFill/>
                  </a:rPr>
                  <a:t> </a:t>
                </a:r>
              </a:p>
            </p:txBody>
          </p:sp>
        </mc:Fallback>
      </mc:AlternateContent>
      <p:sp>
        <p:nvSpPr>
          <p:cNvPr id="41" name="Bogen 40">
            <a:extLst>
              <a:ext uri="{FF2B5EF4-FFF2-40B4-BE49-F238E27FC236}">
                <a16:creationId xmlns:a16="http://schemas.microsoft.com/office/drawing/2014/main" id="{1360D6EF-4F10-44DE-879F-D0E16ED27517}"/>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2" name="Bogen 41">
            <a:extLst>
              <a:ext uri="{FF2B5EF4-FFF2-40B4-BE49-F238E27FC236}">
                <a16:creationId xmlns:a16="http://schemas.microsoft.com/office/drawing/2014/main" id="{5D28C44C-EE6E-4563-A709-178D3C0DE8D2}"/>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pic>
        <p:nvPicPr>
          <p:cNvPr id="43" name="Grafik 42" descr="Hallo, Biene">
            <a:extLst>
              <a:ext uri="{FF2B5EF4-FFF2-40B4-BE49-F238E27FC236}">
                <a16:creationId xmlns:a16="http://schemas.microsoft.com/office/drawing/2014/main" id="{056CAB8C-40BA-466E-A2FC-6DDFDA8BE3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9422" y="367234"/>
            <a:ext cx="1431126" cy="1431126"/>
          </a:xfrm>
          <a:prstGeom prst="rect">
            <a:avLst/>
          </a:prstGeom>
        </p:spPr>
      </p:pic>
      <p:sp>
        <p:nvSpPr>
          <p:cNvPr id="3" name="Sprechblase: oval 2">
            <a:extLst>
              <a:ext uri="{FF2B5EF4-FFF2-40B4-BE49-F238E27FC236}">
                <a16:creationId xmlns:a16="http://schemas.microsoft.com/office/drawing/2014/main" id="{F3D7EAFB-3FB9-4E0A-8602-3A9E1E07882D}"/>
              </a:ext>
            </a:extLst>
          </p:cNvPr>
          <p:cNvSpPr/>
          <p:nvPr/>
        </p:nvSpPr>
        <p:spPr>
          <a:xfrm>
            <a:off x="5504329" y="142883"/>
            <a:ext cx="3477830" cy="1264635"/>
          </a:xfrm>
          <a:custGeom>
            <a:avLst/>
            <a:gdLst>
              <a:gd name="connsiteX0" fmla="*/ -112299 w 3477830"/>
              <a:gd name="connsiteY0" fmla="*/ 1044538 h 1264635"/>
              <a:gd name="connsiteX1" fmla="*/ 109932 w 3477830"/>
              <a:gd name="connsiteY1" fmla="*/ 853575 h 1264635"/>
              <a:gd name="connsiteX2" fmla="*/ 1623057 w 3477830"/>
              <a:gd name="connsiteY2" fmla="*/ 1404 h 1264635"/>
              <a:gd name="connsiteX3" fmla="*/ 3204380 w 3477830"/>
              <a:gd name="connsiteY3" fmla="*/ 291934 h 1264635"/>
              <a:gd name="connsiteX4" fmla="*/ 1916280 w 3477830"/>
              <a:gd name="connsiteY4" fmla="*/ 1261337 h 1264635"/>
              <a:gd name="connsiteX5" fmla="*/ 456487 w 3477830"/>
              <a:gd name="connsiteY5" fmla="*/ 1059359 h 1264635"/>
              <a:gd name="connsiteX6" fmla="*/ -112299 w 3477830"/>
              <a:gd name="connsiteY6" fmla="*/ 1044538 h 126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830" h="1264635" extrusionOk="0">
                <a:moveTo>
                  <a:pt x="-112299" y="1044538"/>
                </a:moveTo>
                <a:cubicBezTo>
                  <a:pt x="-22290" y="987896"/>
                  <a:pt x="63023" y="889977"/>
                  <a:pt x="109932" y="853575"/>
                </a:cubicBezTo>
                <a:cubicBezTo>
                  <a:pt x="-256472" y="417285"/>
                  <a:pt x="386306" y="-41808"/>
                  <a:pt x="1623057" y="1404"/>
                </a:cubicBezTo>
                <a:cubicBezTo>
                  <a:pt x="2264875" y="-16937"/>
                  <a:pt x="2816956" y="114666"/>
                  <a:pt x="3204380" y="291934"/>
                </a:cubicBezTo>
                <a:cubicBezTo>
                  <a:pt x="3969984" y="726453"/>
                  <a:pt x="3220584" y="1167708"/>
                  <a:pt x="1916280" y="1261337"/>
                </a:cubicBezTo>
                <a:cubicBezTo>
                  <a:pt x="1368216" y="1297294"/>
                  <a:pt x="835654" y="1208728"/>
                  <a:pt x="456487" y="1059359"/>
                </a:cubicBezTo>
                <a:cubicBezTo>
                  <a:pt x="227951" y="1016802"/>
                  <a:pt x="86852" y="1068922"/>
                  <a:pt x="-112299" y="1044538"/>
                </a:cubicBezTo>
                <a:close/>
              </a:path>
            </a:pathLst>
          </a:custGeom>
          <a:noFill/>
          <a:ln>
            <a:solidFill>
              <a:srgbClr val="C00000"/>
            </a:solidFill>
            <a:extLst>
              <a:ext uri="{C807C97D-BFC1-408E-A445-0C87EB9F89A2}">
                <ask:lineSketchStyleProps xmlns:ask="http://schemas.microsoft.com/office/drawing/2018/sketchyshapes" sd="1628949805">
                  <a:prstGeom prst="wedgeEllipseCallout">
                    <a:avLst>
                      <a:gd name="adj1" fmla="val -53229"/>
                      <a:gd name="adj2" fmla="val 3259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Löse die Aufgabe zuerst im Heft. Fertige dir dazu eine Skizze an!</a:t>
            </a:r>
          </a:p>
        </p:txBody>
      </p:sp>
    </p:spTree>
    <p:extLst>
      <p:ext uri="{BB962C8B-B14F-4D97-AF65-F5344CB8AC3E}">
        <p14:creationId xmlns:p14="http://schemas.microsoft.com/office/powerpoint/2010/main" val="392017346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92D050"/>
                                      </p:to>
                                    </p:animClr>
                                    <p:set>
                                      <p:cBhvr>
                                        <p:cTn id="13" dur="250" fill="hold"/>
                                        <p:tgtEl>
                                          <p:spTgt spid="27"/>
                                        </p:tgtEl>
                                        <p:attrNameLst>
                                          <p:attrName>stroke.on</p:attrName>
                                        </p:attrNameLst>
                                      </p:cBhvr>
                                      <p:to>
                                        <p:strVal val="true"/>
                                      </p:to>
                                    </p:se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50"/>
                                        <p:tgtEl>
                                          <p:spTgt spid="25"/>
                                        </p:tgtEl>
                                      </p:cBhvr>
                                    </p:animEffect>
                                  </p:childTnLst>
                                </p:cTn>
                              </p:par>
                            </p:childTnLst>
                          </p:cTn>
                        </p:par>
                        <p:par>
                          <p:cTn id="17" fill="hold">
                            <p:stCondLst>
                              <p:cond delay="25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8</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500" dirty="0"/>
              <a:t>In Thüringen gibt es die bekannten „Drei Gleichen“. Drei Burgen, die nicht weit voneinander entfernt auf drei Bergen liegen. </a:t>
            </a:r>
            <a:br>
              <a:rPr lang="de-DE" sz="1500" dirty="0"/>
            </a:br>
            <a:r>
              <a:rPr lang="de-DE" sz="1500" dirty="0"/>
              <a:t>Von der Veste Wachsenburg sieht man die </a:t>
            </a:r>
            <a:r>
              <a:rPr lang="de-DE" sz="1500" dirty="0" err="1"/>
              <a:t>Mühlburg</a:t>
            </a:r>
            <a:r>
              <a:rPr lang="de-DE" sz="1500" dirty="0"/>
              <a:t> und die Burg Gleichen in einem Winkel von etwa 22,13°. Sie ist 3,61km (Luftlinie) von der Burg Gleichen entfernt. Von der </a:t>
            </a:r>
            <a:r>
              <a:rPr lang="de-DE" sz="1500" dirty="0" err="1"/>
              <a:t>Mühlburg</a:t>
            </a:r>
            <a:r>
              <a:rPr lang="de-DE" sz="1500" dirty="0"/>
              <a:t> aus sieht man in einem ca. 90° Winkel die Burg Gleichen und die Veste Wachsenburg. Wie weit sind Burg Gleichen und die </a:t>
            </a:r>
            <a:r>
              <a:rPr lang="de-DE" sz="1500" dirty="0" err="1"/>
              <a:t>Mühlburg</a:t>
            </a:r>
            <a:r>
              <a:rPr lang="de-DE" sz="1500" dirty="0"/>
              <a:t> voneinander entfernt (Luftlinie)?   </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60</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1,36 km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3,34 m</a:t>
            </a:r>
            <a:endParaRPr lang="de-DE" baseline="30000" dirty="0"/>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9,58 km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06119" y="4422328"/>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 1,47 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986102" y="4042288"/>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8" name="Grafik 7" descr="Ein Bild, das Himmel, Baum, Gras, draußen enthält.&#10;&#10;Automatisch generierte Beschreibung">
            <a:extLst>
              <a:ext uri="{FF2B5EF4-FFF2-40B4-BE49-F238E27FC236}">
                <a16:creationId xmlns:a16="http://schemas.microsoft.com/office/drawing/2014/main" id="{81E36198-20CD-4459-8CC7-35406B3DDBB8}"/>
              </a:ext>
            </a:extLst>
          </p:cNvPr>
          <p:cNvPicPr>
            <a:picLocks noChangeAspect="1"/>
          </p:cNvPicPr>
          <p:nvPr/>
        </p:nvPicPr>
        <p:blipFill rotWithShape="1">
          <a:blip r:embed="rId2">
            <a:extLst>
              <a:ext uri="{28A0092B-C50C-407E-A947-70E740481C1C}">
                <a14:useLocalDpi xmlns:a14="http://schemas.microsoft.com/office/drawing/2010/main" val="0"/>
              </a:ext>
            </a:extLst>
          </a:blip>
          <a:srcRect l="15625" r="16866"/>
          <a:stretch/>
        </p:blipFill>
        <p:spPr>
          <a:xfrm>
            <a:off x="837005" y="1690689"/>
            <a:ext cx="4984832" cy="4153422"/>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C0AAA651-117C-43AA-A815-137BBB1FD276}"/>
              </a:ext>
            </a:extLst>
          </p:cNvPr>
          <p:cNvSpPr txBox="1"/>
          <p:nvPr/>
        </p:nvSpPr>
        <p:spPr>
          <a:xfrm>
            <a:off x="837005" y="5844111"/>
            <a:ext cx="2743200" cy="369332"/>
          </a:xfrm>
          <a:prstGeom prst="rect">
            <a:avLst/>
          </a:prstGeom>
          <a:noFill/>
        </p:spPr>
        <p:txBody>
          <a:bodyPr wrap="square" rtlCol="0">
            <a:spAutoFit/>
          </a:bodyPr>
          <a:lstStyle/>
          <a:p>
            <a:r>
              <a:rPr lang="de-DE" dirty="0" err="1"/>
              <a:t>Mühlburg</a:t>
            </a:r>
            <a:r>
              <a:rPr lang="de-DE" dirty="0"/>
              <a:t> (Thüringen)</a:t>
            </a:r>
          </a:p>
        </p:txBody>
      </p:sp>
    </p:spTree>
    <p:extLst>
      <p:ext uri="{BB962C8B-B14F-4D97-AF65-F5344CB8AC3E}">
        <p14:creationId xmlns:p14="http://schemas.microsoft.com/office/powerpoint/2010/main" val="137146870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92D050"/>
                                      </p:to>
                                    </p:animClr>
                                    <p:set>
                                      <p:cBhvr>
                                        <p:cTn id="7" dur="250" fill="hold"/>
                                        <p:tgtEl>
                                          <p:spTgt spid="22"/>
                                        </p:tgtEl>
                                        <p:attrNameLst>
                                          <p:attrName>stroke.on</p:attrName>
                                        </p:attrNameLst>
                                      </p:cBhvr>
                                      <p:to>
                                        <p:strVal val="true"/>
                                      </p:to>
                                    </p:se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250"/>
                                        <p:tgtEl>
                                          <p:spTgt spid="25"/>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7"/>
                                        </p:tgtEl>
                                        <p:attrNameLst>
                                          <p:attrName>stroke.color</p:attrName>
                                        </p:attrNameLst>
                                      </p:cBhvr>
                                      <p:to>
                                        <a:srgbClr val="C00000"/>
                                      </p:to>
                                    </p:animClr>
                                    <p:set>
                                      <p:cBhvr>
                                        <p:cTn id="19"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9"/>
                                        </p:tgtEl>
                                        <p:attrNameLst>
                                          <p:attrName>stroke.color</p:attrName>
                                        </p:attrNameLst>
                                      </p:cBhvr>
                                      <p:to>
                                        <a:srgbClr val="C00000"/>
                                      </p:to>
                                    </p:animClr>
                                    <p:set>
                                      <p:cBhvr>
                                        <p:cTn id="25"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9</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400" dirty="0"/>
              <a:t>Neben einer Treppe soll eine Rollstuhlauffahrt errichtet werden. Die Treppe hat 20 gleiche Stufen mit einer Höhe von 16cm und einer Breite von 24cm. Für die Steigung von Rollstuhlrampen gibt es folgende Normen: </a:t>
            </a:r>
            <a:br>
              <a:rPr lang="de-DE" sz="1400" dirty="0"/>
            </a:br>
            <a:r>
              <a:rPr lang="de-DE" sz="1400" dirty="0"/>
              <a:t>max. 3,4° für öffentliche Nutzung</a:t>
            </a:r>
            <a:br>
              <a:rPr lang="de-DE" sz="1400" dirty="0"/>
            </a:br>
            <a:r>
              <a:rPr lang="de-DE" sz="1400" dirty="0"/>
              <a:t>max. 5,71° für Nutzung durch Selbstfahrer</a:t>
            </a:r>
            <a:br>
              <a:rPr lang="de-DE" sz="1400" dirty="0"/>
            </a:br>
            <a:r>
              <a:rPr lang="de-DE" sz="1400" dirty="0"/>
              <a:t>max. 8,53° für Nutzung mit schwacher Hilfsperson</a:t>
            </a:r>
            <a:br>
              <a:rPr lang="de-DE" sz="1400" dirty="0"/>
            </a:br>
            <a:r>
              <a:rPr lang="de-DE" sz="1400" dirty="0"/>
              <a:t>max. 11,3° für Nutzung mit starker Hilfsperson.</a:t>
            </a:r>
            <a:br>
              <a:rPr lang="de-DE" sz="1400" dirty="0"/>
            </a:br>
            <a:r>
              <a:rPr lang="de-DE" sz="1400" dirty="0"/>
              <a:t>Für welche Nutzung kann die Rollstuhlrampe zugelassen werden, wenn sie mit gleicher Steigung wie die Treppe gebaut wird?</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61</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 Öffentliche Nutzung</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Nutzung mit schwacher Hilfsperson</a:t>
            </a:r>
            <a:endParaRPr lang="de-DE" sz="1400" baseline="30000" dirty="0"/>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 Nutzung mit starker Hilfsperson</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899346" y="4417036"/>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Selbstfahrer</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10453786" y="405161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0" name="Grafik 9" descr="Ein Bild, das Outdoorobjekt, Wand, Rock, Stein enthält.&#10;&#10;Automatisch generierte Beschreibung">
            <a:extLst>
              <a:ext uri="{FF2B5EF4-FFF2-40B4-BE49-F238E27FC236}">
                <a16:creationId xmlns:a16="http://schemas.microsoft.com/office/drawing/2014/main" id="{9E02BAD2-9159-4B7B-9FE9-93AAC6B6E970}"/>
              </a:ext>
            </a:extLst>
          </p:cNvPr>
          <p:cNvPicPr>
            <a:picLocks noChangeAspect="1"/>
          </p:cNvPicPr>
          <p:nvPr/>
        </p:nvPicPr>
        <p:blipFill rotWithShape="1">
          <a:blip r:embed="rId2">
            <a:extLst>
              <a:ext uri="{28A0092B-C50C-407E-A947-70E740481C1C}">
                <a14:useLocalDpi xmlns:a14="http://schemas.microsoft.com/office/drawing/2010/main" val="0"/>
              </a:ext>
            </a:extLst>
          </a:blip>
          <a:srcRect l="20199" b="9610"/>
          <a:stretch/>
        </p:blipFill>
        <p:spPr>
          <a:xfrm>
            <a:off x="837004" y="1833846"/>
            <a:ext cx="4752687" cy="40431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52444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92D050"/>
                                      </p:to>
                                    </p:animClr>
                                    <p:set>
                                      <p:cBhvr>
                                        <p:cTn id="19" dur="250" fill="hold"/>
                                        <p:tgtEl>
                                          <p:spTgt spid="29"/>
                                        </p:tgtEl>
                                        <p:attrNameLst>
                                          <p:attrName>stroke.on</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50"/>
                                        <p:tgtEl>
                                          <p:spTgt spid="25"/>
                                        </p:tgtEl>
                                      </p:cBhvr>
                                    </p:animEffect>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7" presetClass="emph" presetSubtype="2" fill="hold" nodeType="clickEffect">
                                  <p:stCondLst>
                                    <p:cond delay="0"/>
                                  </p:stCondLst>
                                  <p:childTnLst>
                                    <p:animClr clrSpc="rgb" dir="cw">
                                      <p:cBhvr>
                                        <p:cTn id="30" dur="250" fill="hold"/>
                                        <p:tgtEl>
                                          <p:spTgt spid="26"/>
                                        </p:tgtEl>
                                        <p:attrNameLst>
                                          <p:attrName>stroke.color</p:attrName>
                                        </p:attrNameLst>
                                      </p:cBhvr>
                                      <p:to>
                                        <a:srgbClr val="C00000"/>
                                      </p:to>
                                    </p:animClr>
                                    <p:set>
                                      <p:cBhvr>
                                        <p:cTn id="31" dur="250" fill="hold"/>
                                        <p:tgtEl>
                                          <p:spTgt spid="26"/>
                                        </p:tgtEl>
                                        <p:attrNameLst>
                                          <p:attrName>stroke.on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10</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a:xfrm>
            <a:off x="6417236" y="1690688"/>
            <a:ext cx="4937760" cy="4481512"/>
          </a:xfrm>
        </p:spPr>
        <p:txBody>
          <a:bodyPr>
            <a:normAutofit/>
          </a:bodyPr>
          <a:lstStyle/>
          <a:p>
            <a:pPr marL="0" indent="0">
              <a:buNone/>
            </a:pPr>
            <a:r>
              <a:rPr lang="de-DE" sz="1800" dirty="0"/>
              <a:t>Ein Flugzeug beginnt bei einer Höhe von 2440m den Landeanflug. Nach welcher Entfernung setzt das Flugzeug auf der Landebahn auf, wenn es mit einem Winkel von 3° anfliegt?  </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dirty="0"/>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endParaRPr lang="en-US" dirty="0"/>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62</a:t>
            </a:fld>
            <a:endParaRPr lang="en-US" dirty="0"/>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17236" y="4413371"/>
            <a:ext cx="2052000" cy="615528"/>
          </a:xfrm>
          <a:custGeom>
            <a:avLst/>
            <a:gdLst>
              <a:gd name="connsiteX0" fmla="*/ 0 w 2052000"/>
              <a:gd name="connsiteY0" fmla="*/ 102590 h 615528"/>
              <a:gd name="connsiteX1" fmla="*/ 102590 w 2052000"/>
              <a:gd name="connsiteY1" fmla="*/ 0 h 615528"/>
              <a:gd name="connsiteX2" fmla="*/ 736665 w 2052000"/>
              <a:gd name="connsiteY2" fmla="*/ 0 h 615528"/>
              <a:gd name="connsiteX3" fmla="*/ 1333803 w 2052000"/>
              <a:gd name="connsiteY3" fmla="*/ 0 h 615528"/>
              <a:gd name="connsiteX4" fmla="*/ 1949410 w 2052000"/>
              <a:gd name="connsiteY4" fmla="*/ 0 h 615528"/>
              <a:gd name="connsiteX5" fmla="*/ 2052000 w 2052000"/>
              <a:gd name="connsiteY5" fmla="*/ 102590 h 615528"/>
              <a:gd name="connsiteX6" fmla="*/ 2052000 w 2052000"/>
              <a:gd name="connsiteY6" fmla="*/ 512938 h 615528"/>
              <a:gd name="connsiteX7" fmla="*/ 1949410 w 2052000"/>
              <a:gd name="connsiteY7" fmla="*/ 615528 h 615528"/>
              <a:gd name="connsiteX8" fmla="*/ 1389208 w 2052000"/>
              <a:gd name="connsiteY8" fmla="*/ 615528 h 615528"/>
              <a:gd name="connsiteX9" fmla="*/ 773601 w 2052000"/>
              <a:gd name="connsiteY9" fmla="*/ 615528 h 615528"/>
              <a:gd name="connsiteX10" fmla="*/ 102590 w 2052000"/>
              <a:gd name="connsiteY10" fmla="*/ 615528 h 615528"/>
              <a:gd name="connsiteX11" fmla="*/ 0 w 2052000"/>
              <a:gd name="connsiteY11" fmla="*/ 512938 h 615528"/>
              <a:gd name="connsiteX12" fmla="*/ 0 w 2052000"/>
              <a:gd name="connsiteY12" fmla="*/ 102590 h 61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15528" fill="none" extrusionOk="0">
                <a:moveTo>
                  <a:pt x="0" y="102590"/>
                </a:moveTo>
                <a:cubicBezTo>
                  <a:pt x="-8147" y="47640"/>
                  <a:pt x="45109" y="-6387"/>
                  <a:pt x="102590" y="0"/>
                </a:cubicBezTo>
                <a:cubicBezTo>
                  <a:pt x="285369" y="-3981"/>
                  <a:pt x="578137" y="-23080"/>
                  <a:pt x="736665" y="0"/>
                </a:cubicBezTo>
                <a:cubicBezTo>
                  <a:pt x="895193" y="23080"/>
                  <a:pt x="1196151" y="-12094"/>
                  <a:pt x="1333803" y="0"/>
                </a:cubicBezTo>
                <a:cubicBezTo>
                  <a:pt x="1471455" y="12094"/>
                  <a:pt x="1803266" y="22450"/>
                  <a:pt x="1949410" y="0"/>
                </a:cubicBezTo>
                <a:cubicBezTo>
                  <a:pt x="2001429" y="2510"/>
                  <a:pt x="2056597" y="44968"/>
                  <a:pt x="2052000" y="102590"/>
                </a:cubicBezTo>
                <a:cubicBezTo>
                  <a:pt x="2033310" y="237729"/>
                  <a:pt x="2071766" y="362336"/>
                  <a:pt x="2052000" y="512938"/>
                </a:cubicBezTo>
                <a:cubicBezTo>
                  <a:pt x="2062524" y="561986"/>
                  <a:pt x="2007392" y="607748"/>
                  <a:pt x="1949410" y="615528"/>
                </a:cubicBezTo>
                <a:cubicBezTo>
                  <a:pt x="1761253" y="599559"/>
                  <a:pt x="1523754" y="625880"/>
                  <a:pt x="1389208" y="615528"/>
                </a:cubicBezTo>
                <a:cubicBezTo>
                  <a:pt x="1254662" y="605176"/>
                  <a:pt x="941990" y="641564"/>
                  <a:pt x="773601" y="615528"/>
                </a:cubicBezTo>
                <a:cubicBezTo>
                  <a:pt x="605212" y="589492"/>
                  <a:pt x="275566" y="635594"/>
                  <a:pt x="102590" y="615528"/>
                </a:cubicBezTo>
                <a:cubicBezTo>
                  <a:pt x="47346" y="623696"/>
                  <a:pt x="5918" y="566132"/>
                  <a:pt x="0" y="512938"/>
                </a:cubicBezTo>
                <a:cubicBezTo>
                  <a:pt x="-8337" y="313813"/>
                  <a:pt x="5032" y="281077"/>
                  <a:pt x="0" y="102590"/>
                </a:cubicBezTo>
                <a:close/>
              </a:path>
              <a:path w="2052000" h="615528" stroke="0" extrusionOk="0">
                <a:moveTo>
                  <a:pt x="0" y="102590"/>
                </a:moveTo>
                <a:cubicBezTo>
                  <a:pt x="4093" y="47376"/>
                  <a:pt x="44297" y="-7509"/>
                  <a:pt x="102590" y="0"/>
                </a:cubicBezTo>
                <a:cubicBezTo>
                  <a:pt x="368714" y="29754"/>
                  <a:pt x="496216" y="-8307"/>
                  <a:pt x="736665" y="0"/>
                </a:cubicBezTo>
                <a:cubicBezTo>
                  <a:pt x="977114" y="8307"/>
                  <a:pt x="1177192" y="28423"/>
                  <a:pt x="1315335" y="0"/>
                </a:cubicBezTo>
                <a:cubicBezTo>
                  <a:pt x="1453478" y="-28423"/>
                  <a:pt x="1640287" y="-6998"/>
                  <a:pt x="1949410" y="0"/>
                </a:cubicBezTo>
                <a:cubicBezTo>
                  <a:pt x="2006268" y="-5525"/>
                  <a:pt x="2041387" y="47653"/>
                  <a:pt x="2052000" y="102590"/>
                </a:cubicBezTo>
                <a:cubicBezTo>
                  <a:pt x="2055479" y="195317"/>
                  <a:pt x="2063596" y="352704"/>
                  <a:pt x="2052000" y="512938"/>
                </a:cubicBezTo>
                <a:cubicBezTo>
                  <a:pt x="2056094" y="563449"/>
                  <a:pt x="1994208" y="608047"/>
                  <a:pt x="1949410" y="615528"/>
                </a:cubicBezTo>
                <a:cubicBezTo>
                  <a:pt x="1693228" y="617064"/>
                  <a:pt x="1589528" y="622054"/>
                  <a:pt x="1333803" y="615528"/>
                </a:cubicBezTo>
                <a:cubicBezTo>
                  <a:pt x="1078078" y="609002"/>
                  <a:pt x="874540" y="624957"/>
                  <a:pt x="755133" y="615528"/>
                </a:cubicBezTo>
                <a:cubicBezTo>
                  <a:pt x="635726" y="606100"/>
                  <a:pt x="336574" y="639838"/>
                  <a:pt x="102590" y="615528"/>
                </a:cubicBezTo>
                <a:cubicBezTo>
                  <a:pt x="48207" y="607732"/>
                  <a:pt x="-2392" y="571523"/>
                  <a:pt x="0" y="512938"/>
                </a:cubicBezTo>
                <a:cubicBezTo>
                  <a:pt x="7785" y="412506"/>
                  <a:pt x="-15452" y="307678"/>
                  <a:pt x="0" y="102590"/>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2443,35 m</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17236"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88284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51442 w 2052000"/>
              <a:gd name="connsiteY8" fmla="*/ 629620 h 629620"/>
              <a:gd name="connsiteX9" fmla="*/ 700558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5422" y="50107"/>
                  <a:pt x="51067" y="-962"/>
                  <a:pt x="104939" y="0"/>
                </a:cubicBezTo>
                <a:cubicBezTo>
                  <a:pt x="370690" y="3035"/>
                  <a:pt x="587592" y="-21133"/>
                  <a:pt x="737401" y="0"/>
                </a:cubicBezTo>
                <a:cubicBezTo>
                  <a:pt x="887210" y="21133"/>
                  <a:pt x="1116154" y="4984"/>
                  <a:pt x="1388284" y="0"/>
                </a:cubicBezTo>
                <a:cubicBezTo>
                  <a:pt x="1660414" y="-4984"/>
                  <a:pt x="1724645" y="-24940"/>
                  <a:pt x="1947061" y="0"/>
                </a:cubicBezTo>
                <a:cubicBezTo>
                  <a:pt x="2007628" y="2115"/>
                  <a:pt x="2058587" y="41481"/>
                  <a:pt x="2052000" y="104939"/>
                </a:cubicBezTo>
                <a:cubicBezTo>
                  <a:pt x="2031365" y="233963"/>
                  <a:pt x="2039593" y="398451"/>
                  <a:pt x="2052000" y="524681"/>
                </a:cubicBezTo>
                <a:cubicBezTo>
                  <a:pt x="2059443" y="570756"/>
                  <a:pt x="2007794" y="635956"/>
                  <a:pt x="1947061" y="629620"/>
                </a:cubicBezTo>
                <a:cubicBezTo>
                  <a:pt x="1689998" y="611122"/>
                  <a:pt x="1477300" y="629341"/>
                  <a:pt x="1351442" y="629620"/>
                </a:cubicBezTo>
                <a:cubicBezTo>
                  <a:pt x="1225584" y="629899"/>
                  <a:pt x="959671" y="609816"/>
                  <a:pt x="700558" y="629620"/>
                </a:cubicBezTo>
                <a:cubicBezTo>
                  <a:pt x="441445" y="649424"/>
                  <a:pt x="321676" y="628666"/>
                  <a:pt x="104939" y="629620"/>
                </a:cubicBezTo>
                <a:cubicBezTo>
                  <a:pt x="48331" y="630926"/>
                  <a:pt x="6861" y="586008"/>
                  <a:pt x="0" y="524681"/>
                </a:cubicBezTo>
                <a:cubicBezTo>
                  <a:pt x="-8462" y="345290"/>
                  <a:pt x="-16428" y="214138"/>
                  <a:pt x="0" y="104939"/>
                </a:cubicBezTo>
                <a:close/>
              </a:path>
              <a:path w="2052000" h="629620" stroke="0" extrusionOk="0">
                <a:moveTo>
                  <a:pt x="0" y="104939"/>
                </a:moveTo>
                <a:cubicBezTo>
                  <a:pt x="426" y="45072"/>
                  <a:pt x="48161" y="3812"/>
                  <a:pt x="104939" y="0"/>
                </a:cubicBezTo>
                <a:cubicBezTo>
                  <a:pt x="326180" y="-24858"/>
                  <a:pt x="398645" y="-22068"/>
                  <a:pt x="682137" y="0"/>
                </a:cubicBezTo>
                <a:cubicBezTo>
                  <a:pt x="965629" y="22068"/>
                  <a:pt x="1093999" y="20048"/>
                  <a:pt x="1296178" y="0"/>
                </a:cubicBezTo>
                <a:cubicBezTo>
                  <a:pt x="1498357" y="-20048"/>
                  <a:pt x="1627901" y="-10264"/>
                  <a:pt x="1947061" y="0"/>
                </a:cubicBezTo>
                <a:cubicBezTo>
                  <a:pt x="2001464" y="-2242"/>
                  <a:pt x="2050629" y="34475"/>
                  <a:pt x="2052000" y="104939"/>
                </a:cubicBezTo>
                <a:cubicBezTo>
                  <a:pt x="2062930" y="245699"/>
                  <a:pt x="2070994" y="365727"/>
                  <a:pt x="2052000" y="524681"/>
                </a:cubicBezTo>
                <a:cubicBezTo>
                  <a:pt x="2041528" y="588453"/>
                  <a:pt x="2003677" y="631482"/>
                  <a:pt x="1947061" y="629620"/>
                </a:cubicBezTo>
                <a:cubicBezTo>
                  <a:pt x="1776300" y="661319"/>
                  <a:pt x="1485197" y="650081"/>
                  <a:pt x="1296178" y="629620"/>
                </a:cubicBezTo>
                <a:cubicBezTo>
                  <a:pt x="1107159" y="609159"/>
                  <a:pt x="997148" y="635038"/>
                  <a:pt x="737401" y="629620"/>
                </a:cubicBezTo>
                <a:cubicBezTo>
                  <a:pt x="477654" y="624202"/>
                  <a:pt x="362621" y="626666"/>
                  <a:pt x="104939" y="629620"/>
                </a:cubicBezTo>
                <a:cubicBezTo>
                  <a:pt x="49388" y="628673"/>
                  <a:pt x="3623" y="586361"/>
                  <a:pt x="0" y="524681"/>
                </a:cubicBezTo>
                <a:cubicBezTo>
                  <a:pt x="6741" y="317501"/>
                  <a:pt x="-2361" y="305830"/>
                  <a:pt x="0" y="104939"/>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46557,97 m</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36217" y="5247344"/>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54300,34 m</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899346" y="4417036"/>
            <a:ext cx="2052000" cy="629620"/>
          </a:xfrm>
          <a:custGeom>
            <a:avLst/>
            <a:gdLst>
              <a:gd name="connsiteX0" fmla="*/ 0 w 2052000"/>
              <a:gd name="connsiteY0" fmla="*/ 104939 h 629620"/>
              <a:gd name="connsiteX1" fmla="*/ 104939 w 2052000"/>
              <a:gd name="connsiteY1" fmla="*/ 0 h 629620"/>
              <a:gd name="connsiteX2" fmla="*/ 737401 w 2052000"/>
              <a:gd name="connsiteY2" fmla="*/ 0 h 629620"/>
              <a:gd name="connsiteX3" fmla="*/ 1333020 w 2052000"/>
              <a:gd name="connsiteY3" fmla="*/ 0 h 629620"/>
              <a:gd name="connsiteX4" fmla="*/ 1947061 w 2052000"/>
              <a:gd name="connsiteY4" fmla="*/ 0 h 629620"/>
              <a:gd name="connsiteX5" fmla="*/ 2052000 w 2052000"/>
              <a:gd name="connsiteY5" fmla="*/ 104939 h 629620"/>
              <a:gd name="connsiteX6" fmla="*/ 2052000 w 2052000"/>
              <a:gd name="connsiteY6" fmla="*/ 524681 h 629620"/>
              <a:gd name="connsiteX7" fmla="*/ 1947061 w 2052000"/>
              <a:gd name="connsiteY7" fmla="*/ 629620 h 629620"/>
              <a:gd name="connsiteX8" fmla="*/ 1388284 w 2052000"/>
              <a:gd name="connsiteY8" fmla="*/ 629620 h 629620"/>
              <a:gd name="connsiteX9" fmla="*/ 774243 w 2052000"/>
              <a:gd name="connsiteY9" fmla="*/ 629620 h 629620"/>
              <a:gd name="connsiteX10" fmla="*/ 104939 w 2052000"/>
              <a:gd name="connsiteY10" fmla="*/ 629620 h 629620"/>
              <a:gd name="connsiteX11" fmla="*/ 0 w 2052000"/>
              <a:gd name="connsiteY11" fmla="*/ 524681 h 629620"/>
              <a:gd name="connsiteX12" fmla="*/ 0 w 2052000"/>
              <a:gd name="connsiteY12" fmla="*/ 104939 h 62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629620" fill="none" extrusionOk="0">
                <a:moveTo>
                  <a:pt x="0" y="104939"/>
                </a:moveTo>
                <a:cubicBezTo>
                  <a:pt x="-10955" y="49280"/>
                  <a:pt x="45890" y="-8494"/>
                  <a:pt x="104939" y="0"/>
                </a:cubicBezTo>
                <a:cubicBezTo>
                  <a:pt x="419248" y="-15962"/>
                  <a:pt x="562850" y="-3487"/>
                  <a:pt x="737401" y="0"/>
                </a:cubicBezTo>
                <a:cubicBezTo>
                  <a:pt x="911952" y="3487"/>
                  <a:pt x="1104793" y="-27170"/>
                  <a:pt x="1333020" y="0"/>
                </a:cubicBezTo>
                <a:cubicBezTo>
                  <a:pt x="1561247" y="27170"/>
                  <a:pt x="1718508" y="18784"/>
                  <a:pt x="1947061" y="0"/>
                </a:cubicBezTo>
                <a:cubicBezTo>
                  <a:pt x="1995401" y="5201"/>
                  <a:pt x="2062085" y="44870"/>
                  <a:pt x="2052000" y="104939"/>
                </a:cubicBezTo>
                <a:cubicBezTo>
                  <a:pt x="2034118" y="252007"/>
                  <a:pt x="2068553" y="325793"/>
                  <a:pt x="2052000" y="524681"/>
                </a:cubicBezTo>
                <a:cubicBezTo>
                  <a:pt x="2059388" y="577294"/>
                  <a:pt x="2006443" y="621232"/>
                  <a:pt x="1947061" y="629620"/>
                </a:cubicBezTo>
                <a:cubicBezTo>
                  <a:pt x="1729481" y="605268"/>
                  <a:pt x="1502430" y="607589"/>
                  <a:pt x="1388284" y="629620"/>
                </a:cubicBezTo>
                <a:cubicBezTo>
                  <a:pt x="1274138" y="651651"/>
                  <a:pt x="1035222" y="623461"/>
                  <a:pt x="774243" y="629620"/>
                </a:cubicBezTo>
                <a:cubicBezTo>
                  <a:pt x="513264" y="635779"/>
                  <a:pt x="332324" y="643349"/>
                  <a:pt x="104939" y="629620"/>
                </a:cubicBezTo>
                <a:cubicBezTo>
                  <a:pt x="48476" y="638239"/>
                  <a:pt x="8479" y="577672"/>
                  <a:pt x="0" y="524681"/>
                </a:cubicBezTo>
                <a:cubicBezTo>
                  <a:pt x="-18060" y="439278"/>
                  <a:pt x="15832" y="287602"/>
                  <a:pt x="0" y="104939"/>
                </a:cubicBezTo>
                <a:close/>
              </a:path>
              <a:path w="2052000" h="629620" stroke="0" extrusionOk="0">
                <a:moveTo>
                  <a:pt x="0" y="104939"/>
                </a:moveTo>
                <a:cubicBezTo>
                  <a:pt x="4348" y="48518"/>
                  <a:pt x="44221" y="-12694"/>
                  <a:pt x="104939" y="0"/>
                </a:cubicBezTo>
                <a:cubicBezTo>
                  <a:pt x="318861" y="25188"/>
                  <a:pt x="518724" y="13440"/>
                  <a:pt x="737401" y="0"/>
                </a:cubicBezTo>
                <a:cubicBezTo>
                  <a:pt x="956078" y="-13440"/>
                  <a:pt x="1103626" y="7944"/>
                  <a:pt x="1314599" y="0"/>
                </a:cubicBezTo>
                <a:cubicBezTo>
                  <a:pt x="1525572" y="-7944"/>
                  <a:pt x="1816822" y="6251"/>
                  <a:pt x="1947061" y="0"/>
                </a:cubicBezTo>
                <a:cubicBezTo>
                  <a:pt x="2005417" y="-11117"/>
                  <a:pt x="2047381" y="47732"/>
                  <a:pt x="2052000" y="104939"/>
                </a:cubicBezTo>
                <a:cubicBezTo>
                  <a:pt x="2041805" y="297348"/>
                  <a:pt x="2040529" y="318119"/>
                  <a:pt x="2052000" y="524681"/>
                </a:cubicBezTo>
                <a:cubicBezTo>
                  <a:pt x="2057991" y="573640"/>
                  <a:pt x="1997727" y="625022"/>
                  <a:pt x="1947061" y="629620"/>
                </a:cubicBezTo>
                <a:cubicBezTo>
                  <a:pt x="1660629" y="621426"/>
                  <a:pt x="1613223" y="628989"/>
                  <a:pt x="1333020" y="629620"/>
                </a:cubicBezTo>
                <a:cubicBezTo>
                  <a:pt x="1052817" y="630251"/>
                  <a:pt x="993640" y="613692"/>
                  <a:pt x="755822" y="629620"/>
                </a:cubicBezTo>
                <a:cubicBezTo>
                  <a:pt x="518004" y="645548"/>
                  <a:pt x="422360" y="628704"/>
                  <a:pt x="104939" y="629620"/>
                </a:cubicBezTo>
                <a:cubicBezTo>
                  <a:pt x="50351" y="618086"/>
                  <a:pt x="-4642" y="586376"/>
                  <a:pt x="0" y="524681"/>
                </a:cubicBezTo>
                <a:cubicBezTo>
                  <a:pt x="-5056" y="415997"/>
                  <a:pt x="19240" y="247727"/>
                  <a:pt x="0" y="104939"/>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400" dirty="0"/>
              <a:t>3750,93 m</a:t>
            </a:r>
          </a:p>
        </p:txBody>
      </p:sp>
      <p:sp>
        <p:nvSpPr>
          <p:cNvPr id="25" name="Textfeld 24">
            <a:extLst>
              <a:ext uri="{FF2B5EF4-FFF2-40B4-BE49-F238E27FC236}">
                <a16:creationId xmlns:a16="http://schemas.microsoft.com/office/drawing/2014/main" id="{CE49FF1C-8D22-490D-8C74-C948F2D76E1B}"/>
              </a:ext>
            </a:extLst>
          </p:cNvPr>
          <p:cNvSpPr txBox="1"/>
          <p:nvPr/>
        </p:nvSpPr>
        <p:spPr>
          <a:xfrm>
            <a:off x="7924800" y="4924070"/>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28" name="Pfeil: nach rechts 27">
            <a:hlinkClick r:id="" action="ppaction://hlinkshowjump?jump=nextslide"/>
            <a:extLst>
              <a:ext uri="{FF2B5EF4-FFF2-40B4-BE49-F238E27FC236}">
                <a16:creationId xmlns:a16="http://schemas.microsoft.com/office/drawing/2014/main" id="{8917194D-573E-4C98-AE7A-D9D48DFF4EEC}"/>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6EE9E2F0-5B31-4798-89A0-4403D70BAFA1}"/>
              </a:ext>
            </a:extLst>
          </p:cNvPr>
          <p:cNvGrpSpPr/>
          <p:nvPr/>
        </p:nvGrpSpPr>
        <p:grpSpPr>
          <a:xfrm>
            <a:off x="1023456" y="2923120"/>
            <a:ext cx="4018328" cy="1490251"/>
            <a:chOff x="385893" y="2101452"/>
            <a:chExt cx="4018328" cy="1490251"/>
          </a:xfrm>
        </p:grpSpPr>
        <p:pic>
          <p:nvPicPr>
            <p:cNvPr id="13" name="Grafik 12" descr="Landung mit einfarbiger Füllung">
              <a:extLst>
                <a:ext uri="{FF2B5EF4-FFF2-40B4-BE49-F238E27FC236}">
                  <a16:creationId xmlns:a16="http://schemas.microsoft.com/office/drawing/2014/main" id="{68A6C250-F25A-4673-B815-EA36A28F16A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9008"/>
            <a:stretch/>
          </p:blipFill>
          <p:spPr>
            <a:xfrm>
              <a:off x="385893" y="2101452"/>
              <a:ext cx="1282117" cy="910198"/>
            </a:xfrm>
            <a:prstGeom prst="rect">
              <a:avLst/>
            </a:prstGeom>
          </p:spPr>
        </p:pic>
        <p:sp>
          <p:nvSpPr>
            <p:cNvPr id="14" name="Rechtwinkliges Dreieck 13">
              <a:extLst>
                <a:ext uri="{FF2B5EF4-FFF2-40B4-BE49-F238E27FC236}">
                  <a16:creationId xmlns:a16="http://schemas.microsoft.com/office/drawing/2014/main" id="{1F9A8168-93E8-4763-9F3A-3637A84572F0}"/>
                </a:ext>
              </a:extLst>
            </p:cNvPr>
            <p:cNvSpPr/>
            <p:nvPr/>
          </p:nvSpPr>
          <p:spPr>
            <a:xfrm>
              <a:off x="1098959" y="2743200"/>
              <a:ext cx="3305262" cy="848503"/>
            </a:xfrm>
            <a:prstGeom prst="rtTriangl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343339432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50"/>
                                        <p:tgtEl>
                                          <p:spTgt spid="25"/>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0F0DEF3-3234-4B46-A0E2-12B72CA64AC1}"/>
              </a:ext>
            </a:extLst>
          </p:cNvPr>
          <p:cNvSpPr>
            <a:spLocks noGrp="1"/>
          </p:cNvSpPr>
          <p:nvPr>
            <p:ph type="dt" sz="half" idx="10"/>
          </p:nvPr>
        </p:nvSpPr>
        <p:spPr/>
        <p:txBody>
          <a:bodyPr/>
          <a:lstStyle/>
          <a:p>
            <a:r>
              <a:rPr lang="de-DE"/>
              <a:t>Digitale Medien in der Schule</a:t>
            </a:r>
            <a:endParaRPr lang="en-US" dirty="0"/>
          </a:p>
        </p:txBody>
      </p:sp>
      <p:sp>
        <p:nvSpPr>
          <p:cNvPr id="3" name="Fußzeilenplatzhalter 2">
            <a:extLst>
              <a:ext uri="{FF2B5EF4-FFF2-40B4-BE49-F238E27FC236}">
                <a16:creationId xmlns:a16="http://schemas.microsoft.com/office/drawing/2014/main" id="{FA670F36-5322-4D26-8AFF-1EC71F939CDB}"/>
              </a:ext>
            </a:extLst>
          </p:cNvPr>
          <p:cNvSpPr>
            <a:spLocks noGrp="1"/>
          </p:cNvSpPr>
          <p:nvPr>
            <p:ph type="ftr" sz="quarter" idx="11"/>
          </p:nvPr>
        </p:nvSpPr>
        <p:spPr/>
        <p:txBody>
          <a:bodyPr/>
          <a:lstStyle/>
          <a:p>
            <a:r>
              <a:rPr lang="en-US" dirty="0"/>
              <a:t>Heike Fischer</a:t>
            </a:r>
          </a:p>
        </p:txBody>
      </p:sp>
      <p:sp>
        <p:nvSpPr>
          <p:cNvPr id="4" name="Foliennummernplatzhalter 3">
            <a:extLst>
              <a:ext uri="{FF2B5EF4-FFF2-40B4-BE49-F238E27FC236}">
                <a16:creationId xmlns:a16="http://schemas.microsoft.com/office/drawing/2014/main" id="{143AA22D-2660-46BE-A705-B78B82CE019D}"/>
              </a:ext>
            </a:extLst>
          </p:cNvPr>
          <p:cNvSpPr>
            <a:spLocks noGrp="1"/>
          </p:cNvSpPr>
          <p:nvPr>
            <p:ph type="sldNum" sz="quarter" idx="12"/>
          </p:nvPr>
        </p:nvSpPr>
        <p:spPr/>
        <p:txBody>
          <a:bodyPr/>
          <a:lstStyle/>
          <a:p>
            <a:fld id="{51845F5A-061D-4825-9AE9-D7794091C6CF}" type="slidenum">
              <a:rPr lang="en-US" smtClean="0"/>
              <a:t>7</a:t>
            </a:fld>
            <a:endParaRPr lang="en-US" dirty="0"/>
          </a:p>
        </p:txBody>
      </p:sp>
      <p:sp>
        <p:nvSpPr>
          <p:cNvPr id="11" name="Foliennummernplatzhalter 6">
            <a:extLst>
              <a:ext uri="{FF2B5EF4-FFF2-40B4-BE49-F238E27FC236}">
                <a16:creationId xmlns:a16="http://schemas.microsoft.com/office/drawing/2014/main" id="{4F72A268-769D-4472-960F-CA0709BD7034}"/>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1845F5A-061D-4825-9AE9-D7794091C6CF}" type="slidenum">
              <a:rPr lang="en-US" smtClean="0"/>
              <a:pPr>
                <a:spcAft>
                  <a:spcPts val="600"/>
                </a:spcAft>
              </a:pPr>
              <a:t>7</a:t>
            </a:fld>
            <a:endParaRPr lang="en-US" dirty="0"/>
          </a:p>
        </p:txBody>
      </p:sp>
      <p:sp>
        <p:nvSpPr>
          <p:cNvPr id="12" name="Flussdiagramm: Grenzstelle 11">
            <a:hlinkClick r:id="" action="ppaction://hlinkshowjump?jump=nextslide"/>
            <a:extLst>
              <a:ext uri="{FF2B5EF4-FFF2-40B4-BE49-F238E27FC236}">
                <a16:creationId xmlns:a16="http://schemas.microsoft.com/office/drawing/2014/main" id="{CDE23817-D0BD-4D0A-9ABD-2AC57F40BDDA}"/>
              </a:ext>
            </a:extLst>
          </p:cNvPr>
          <p:cNvSpPr/>
          <p:nvPr/>
        </p:nvSpPr>
        <p:spPr>
          <a:xfrm>
            <a:off x="6892578" y="42921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dirty="0"/>
          </a:p>
        </p:txBody>
      </p:sp>
      <p:sp>
        <p:nvSpPr>
          <p:cNvPr id="13" name="Textfeld 12">
            <a:extLst>
              <a:ext uri="{FF2B5EF4-FFF2-40B4-BE49-F238E27FC236}">
                <a16:creationId xmlns:a16="http://schemas.microsoft.com/office/drawing/2014/main" id="{B1D8E122-102B-4D20-9D59-4AC428F83D43}"/>
              </a:ext>
            </a:extLst>
          </p:cNvPr>
          <p:cNvSpPr txBox="1"/>
          <p:nvPr/>
        </p:nvSpPr>
        <p:spPr>
          <a:xfrm>
            <a:off x="8610600" y="4871348"/>
            <a:ext cx="1819464" cy="461665"/>
          </a:xfrm>
          <a:prstGeom prst="rect">
            <a:avLst/>
          </a:prstGeom>
          <a:noFill/>
        </p:spPr>
        <p:txBody>
          <a:bodyPr wrap="square" rtlCol="0">
            <a:spAutoFit/>
          </a:bodyPr>
          <a:lstStyle/>
          <a:p>
            <a:pPr algn="ctr"/>
            <a:r>
              <a:rPr lang="de-DE" sz="2400" dirty="0"/>
              <a:t>leicht</a:t>
            </a:r>
          </a:p>
        </p:txBody>
      </p:sp>
      <p:sp>
        <p:nvSpPr>
          <p:cNvPr id="14" name="Flussdiagramm: Grenzstelle 13">
            <a:hlinkClick r:id="rId2" action="ppaction://hlinksldjump"/>
            <a:extLst>
              <a:ext uri="{FF2B5EF4-FFF2-40B4-BE49-F238E27FC236}">
                <a16:creationId xmlns:a16="http://schemas.microsoft.com/office/drawing/2014/main" id="{B463EEF5-625F-427E-862B-5497E5B7A66B}"/>
              </a:ext>
            </a:extLst>
          </p:cNvPr>
          <p:cNvSpPr/>
          <p:nvPr/>
        </p:nvSpPr>
        <p:spPr>
          <a:xfrm>
            <a:off x="6892578" y="68388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737A2738-B273-4362-92D2-59DC632647C6}"/>
              </a:ext>
            </a:extLst>
          </p:cNvPr>
          <p:cNvSpPr txBox="1"/>
          <p:nvPr/>
        </p:nvSpPr>
        <p:spPr>
          <a:xfrm>
            <a:off x="8610600" y="1263048"/>
            <a:ext cx="1819464" cy="461665"/>
          </a:xfrm>
          <a:prstGeom prst="rect">
            <a:avLst/>
          </a:prstGeom>
          <a:noFill/>
        </p:spPr>
        <p:txBody>
          <a:bodyPr wrap="square" rtlCol="0">
            <a:spAutoFit/>
          </a:bodyPr>
          <a:lstStyle/>
          <a:p>
            <a:pPr algn="ctr"/>
            <a:r>
              <a:rPr lang="de-DE" sz="2400" dirty="0"/>
              <a:t>schwer</a:t>
            </a:r>
          </a:p>
        </p:txBody>
      </p:sp>
      <p:sp>
        <p:nvSpPr>
          <p:cNvPr id="16" name="Flussdiagramm: Grenzstelle 15">
            <a:hlinkClick r:id="rId3" action="ppaction://hlinksldjump"/>
            <a:extLst>
              <a:ext uri="{FF2B5EF4-FFF2-40B4-BE49-F238E27FC236}">
                <a16:creationId xmlns:a16="http://schemas.microsoft.com/office/drawing/2014/main" id="{964DAAB8-245A-45FD-95CB-B7A052F882AD}"/>
              </a:ext>
            </a:extLst>
          </p:cNvPr>
          <p:cNvSpPr/>
          <p:nvPr/>
        </p:nvSpPr>
        <p:spPr>
          <a:xfrm>
            <a:off x="6892578" y="2488031"/>
            <a:ext cx="6212855" cy="1620000"/>
          </a:xfrm>
          <a:custGeom>
            <a:avLst/>
            <a:gdLst>
              <a:gd name="connsiteX0" fmla="*/ 999521 w 6212855"/>
              <a:gd name="connsiteY0" fmla="*/ 0 h 1620000"/>
              <a:gd name="connsiteX1" fmla="*/ 1475080 w 6212855"/>
              <a:gd name="connsiteY1" fmla="*/ 0 h 1620000"/>
              <a:gd name="connsiteX2" fmla="*/ 2119191 w 6212855"/>
              <a:gd name="connsiteY2" fmla="*/ 0 h 1620000"/>
              <a:gd name="connsiteX3" fmla="*/ 2721164 w 6212855"/>
              <a:gd name="connsiteY3" fmla="*/ 0 h 1620000"/>
              <a:gd name="connsiteX4" fmla="*/ 3407414 w 6212855"/>
              <a:gd name="connsiteY4" fmla="*/ 0 h 1620000"/>
              <a:gd name="connsiteX5" fmla="*/ 4009387 w 6212855"/>
              <a:gd name="connsiteY5" fmla="*/ 0 h 1620000"/>
              <a:gd name="connsiteX6" fmla="*/ 4653498 w 6212855"/>
              <a:gd name="connsiteY6" fmla="*/ 0 h 1620000"/>
              <a:gd name="connsiteX7" fmla="*/ 5213333 w 6212855"/>
              <a:gd name="connsiteY7" fmla="*/ 0 h 1620000"/>
              <a:gd name="connsiteX8" fmla="*/ 6212855 w 6212855"/>
              <a:gd name="connsiteY8" fmla="*/ 810000 h 1620000"/>
              <a:gd name="connsiteX9" fmla="*/ 5213333 w 6212855"/>
              <a:gd name="connsiteY9" fmla="*/ 1620000 h 1620000"/>
              <a:gd name="connsiteX10" fmla="*/ 4611360 w 6212855"/>
              <a:gd name="connsiteY10" fmla="*/ 1620000 h 1620000"/>
              <a:gd name="connsiteX11" fmla="*/ 4051525 w 6212855"/>
              <a:gd name="connsiteY11" fmla="*/ 1620000 h 1620000"/>
              <a:gd name="connsiteX12" fmla="*/ 3407414 w 6212855"/>
              <a:gd name="connsiteY12" fmla="*/ 1620000 h 1620000"/>
              <a:gd name="connsiteX13" fmla="*/ 2931855 w 6212855"/>
              <a:gd name="connsiteY13" fmla="*/ 1620000 h 1620000"/>
              <a:gd name="connsiteX14" fmla="*/ 2245605 w 6212855"/>
              <a:gd name="connsiteY14" fmla="*/ 1620000 h 1620000"/>
              <a:gd name="connsiteX15" fmla="*/ 1601494 w 6212855"/>
              <a:gd name="connsiteY15" fmla="*/ 1620000 h 1620000"/>
              <a:gd name="connsiteX16" fmla="*/ 999521 w 6212855"/>
              <a:gd name="connsiteY16" fmla="*/ 1620000 h 1620000"/>
              <a:gd name="connsiteX17" fmla="*/ 0 w 6212855"/>
              <a:gd name="connsiteY17" fmla="*/ 810000 h 1620000"/>
              <a:gd name="connsiteX18" fmla="*/ 999521 w 6212855"/>
              <a:gd name="connsiteY1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2855" h="1620000" fill="none" extrusionOk="0">
                <a:moveTo>
                  <a:pt x="999521" y="0"/>
                </a:moveTo>
                <a:cubicBezTo>
                  <a:pt x="1161844" y="18401"/>
                  <a:pt x="1313671" y="-11683"/>
                  <a:pt x="1475080" y="0"/>
                </a:cubicBezTo>
                <a:cubicBezTo>
                  <a:pt x="1636489" y="11683"/>
                  <a:pt x="1813223" y="26091"/>
                  <a:pt x="2119191" y="0"/>
                </a:cubicBezTo>
                <a:cubicBezTo>
                  <a:pt x="2425159" y="-26091"/>
                  <a:pt x="2591657" y="-11060"/>
                  <a:pt x="2721164" y="0"/>
                </a:cubicBezTo>
                <a:cubicBezTo>
                  <a:pt x="2850671" y="11060"/>
                  <a:pt x="3246868" y="-5476"/>
                  <a:pt x="3407414" y="0"/>
                </a:cubicBezTo>
                <a:cubicBezTo>
                  <a:pt x="3567960" y="5476"/>
                  <a:pt x="3729322" y="-18426"/>
                  <a:pt x="4009387" y="0"/>
                </a:cubicBezTo>
                <a:cubicBezTo>
                  <a:pt x="4289452" y="18426"/>
                  <a:pt x="4466294" y="-23076"/>
                  <a:pt x="4653498" y="0"/>
                </a:cubicBezTo>
                <a:cubicBezTo>
                  <a:pt x="4840702" y="23076"/>
                  <a:pt x="5035110" y="-15683"/>
                  <a:pt x="5213333" y="0"/>
                </a:cubicBezTo>
                <a:cubicBezTo>
                  <a:pt x="5821089" y="-37060"/>
                  <a:pt x="6247613" y="369611"/>
                  <a:pt x="6212855" y="810000"/>
                </a:cubicBezTo>
                <a:cubicBezTo>
                  <a:pt x="6190646" y="1249948"/>
                  <a:pt x="5771180" y="1634437"/>
                  <a:pt x="5213333" y="1620000"/>
                </a:cubicBezTo>
                <a:cubicBezTo>
                  <a:pt x="4912693" y="1635495"/>
                  <a:pt x="4770006" y="1637474"/>
                  <a:pt x="4611360" y="1620000"/>
                </a:cubicBezTo>
                <a:cubicBezTo>
                  <a:pt x="4452714" y="1602526"/>
                  <a:pt x="4194243" y="1609465"/>
                  <a:pt x="4051525" y="1620000"/>
                </a:cubicBezTo>
                <a:cubicBezTo>
                  <a:pt x="3908808" y="1630535"/>
                  <a:pt x="3590636" y="1608308"/>
                  <a:pt x="3407414" y="1620000"/>
                </a:cubicBezTo>
                <a:cubicBezTo>
                  <a:pt x="3224192" y="1631692"/>
                  <a:pt x="3155725" y="1636541"/>
                  <a:pt x="2931855" y="1620000"/>
                </a:cubicBezTo>
                <a:cubicBezTo>
                  <a:pt x="2707985" y="1603459"/>
                  <a:pt x="2521482" y="1606757"/>
                  <a:pt x="2245605" y="1620000"/>
                </a:cubicBezTo>
                <a:cubicBezTo>
                  <a:pt x="1969728" y="1633244"/>
                  <a:pt x="1858451" y="1607322"/>
                  <a:pt x="1601494" y="1620000"/>
                </a:cubicBezTo>
                <a:cubicBezTo>
                  <a:pt x="1344537" y="1632678"/>
                  <a:pt x="1204860" y="1606878"/>
                  <a:pt x="999521" y="1620000"/>
                </a:cubicBezTo>
                <a:cubicBezTo>
                  <a:pt x="472070" y="1605171"/>
                  <a:pt x="-4505" y="1231114"/>
                  <a:pt x="0" y="810000"/>
                </a:cubicBezTo>
                <a:cubicBezTo>
                  <a:pt x="84044" y="356325"/>
                  <a:pt x="450387" y="50376"/>
                  <a:pt x="999521" y="0"/>
                </a:cubicBezTo>
                <a:close/>
              </a:path>
              <a:path w="6212855" h="1620000" stroke="0" extrusionOk="0">
                <a:moveTo>
                  <a:pt x="999521" y="0"/>
                </a:moveTo>
                <a:cubicBezTo>
                  <a:pt x="1130250" y="7801"/>
                  <a:pt x="1320766" y="-12279"/>
                  <a:pt x="1601494" y="0"/>
                </a:cubicBezTo>
                <a:cubicBezTo>
                  <a:pt x="1882222" y="12279"/>
                  <a:pt x="2039193" y="-3036"/>
                  <a:pt x="2203467" y="0"/>
                </a:cubicBezTo>
                <a:cubicBezTo>
                  <a:pt x="2367741" y="3036"/>
                  <a:pt x="2497548" y="-15519"/>
                  <a:pt x="2721164" y="0"/>
                </a:cubicBezTo>
                <a:cubicBezTo>
                  <a:pt x="2944780" y="15519"/>
                  <a:pt x="3193082" y="17325"/>
                  <a:pt x="3323137" y="0"/>
                </a:cubicBezTo>
                <a:cubicBezTo>
                  <a:pt x="3453192" y="-17325"/>
                  <a:pt x="3686497" y="16245"/>
                  <a:pt x="3882972" y="0"/>
                </a:cubicBezTo>
                <a:cubicBezTo>
                  <a:pt x="4079448" y="-16245"/>
                  <a:pt x="4232282" y="7585"/>
                  <a:pt x="4484945" y="0"/>
                </a:cubicBezTo>
                <a:cubicBezTo>
                  <a:pt x="4737608" y="-7585"/>
                  <a:pt x="4868026" y="-17685"/>
                  <a:pt x="5213333" y="0"/>
                </a:cubicBezTo>
                <a:cubicBezTo>
                  <a:pt x="5755981" y="38193"/>
                  <a:pt x="6147949" y="388597"/>
                  <a:pt x="6212855" y="810000"/>
                </a:cubicBezTo>
                <a:cubicBezTo>
                  <a:pt x="6177207" y="1282332"/>
                  <a:pt x="5734290" y="1627726"/>
                  <a:pt x="5213333" y="1620000"/>
                </a:cubicBezTo>
                <a:cubicBezTo>
                  <a:pt x="5040482" y="1615251"/>
                  <a:pt x="4736235" y="1639940"/>
                  <a:pt x="4569222" y="1620000"/>
                </a:cubicBezTo>
                <a:cubicBezTo>
                  <a:pt x="4402209" y="1600060"/>
                  <a:pt x="4151670" y="1629104"/>
                  <a:pt x="3882972" y="1620000"/>
                </a:cubicBezTo>
                <a:cubicBezTo>
                  <a:pt x="3614274" y="1610897"/>
                  <a:pt x="3602410" y="1643202"/>
                  <a:pt x="3365275" y="1620000"/>
                </a:cubicBezTo>
                <a:cubicBezTo>
                  <a:pt x="3128140" y="1596798"/>
                  <a:pt x="3051414" y="1642588"/>
                  <a:pt x="2847579" y="1620000"/>
                </a:cubicBezTo>
                <a:cubicBezTo>
                  <a:pt x="2643744" y="1597412"/>
                  <a:pt x="2494112" y="1596054"/>
                  <a:pt x="2329882" y="1620000"/>
                </a:cubicBezTo>
                <a:cubicBezTo>
                  <a:pt x="2165652" y="1643946"/>
                  <a:pt x="1893582" y="1607643"/>
                  <a:pt x="1643632" y="1620000"/>
                </a:cubicBezTo>
                <a:cubicBezTo>
                  <a:pt x="1393682" y="1632358"/>
                  <a:pt x="1186025" y="1651537"/>
                  <a:pt x="999521" y="1620000"/>
                </a:cubicBezTo>
                <a:cubicBezTo>
                  <a:pt x="439072" y="1575471"/>
                  <a:pt x="-22729" y="1270802"/>
                  <a:pt x="0" y="810000"/>
                </a:cubicBezTo>
                <a:cubicBezTo>
                  <a:pt x="13402" y="363994"/>
                  <a:pt x="391474" y="-102867"/>
                  <a:pt x="999521" y="0"/>
                </a:cubicBezTo>
                <a:close/>
              </a:path>
            </a:pathLst>
          </a:custGeom>
          <a:ln w="28575">
            <a:extLst>
              <a:ext uri="{C807C97D-BFC1-408E-A445-0C87EB9F89A2}">
                <ask:lineSketchStyleProps xmlns:ask="http://schemas.microsoft.com/office/drawing/2018/sketchyshapes" sd="2558881134">
                  <a:prstGeom prst="flowChartTerminator">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p>
        </p:txBody>
      </p:sp>
      <p:sp>
        <p:nvSpPr>
          <p:cNvPr id="17" name="Textfeld 16">
            <a:extLst>
              <a:ext uri="{FF2B5EF4-FFF2-40B4-BE49-F238E27FC236}">
                <a16:creationId xmlns:a16="http://schemas.microsoft.com/office/drawing/2014/main" id="{F3ADA777-2349-411C-AC25-0C41C614FE28}"/>
              </a:ext>
            </a:extLst>
          </p:cNvPr>
          <p:cNvSpPr txBox="1"/>
          <p:nvPr/>
        </p:nvSpPr>
        <p:spPr>
          <a:xfrm>
            <a:off x="8610600" y="3067198"/>
            <a:ext cx="1819464" cy="461665"/>
          </a:xfrm>
          <a:prstGeom prst="rect">
            <a:avLst/>
          </a:prstGeom>
          <a:noFill/>
        </p:spPr>
        <p:txBody>
          <a:bodyPr wrap="square" rtlCol="0">
            <a:spAutoFit/>
          </a:bodyPr>
          <a:lstStyle/>
          <a:p>
            <a:pPr algn="ctr"/>
            <a:r>
              <a:rPr lang="de-DE" sz="2400" dirty="0"/>
              <a:t>mittel</a:t>
            </a:r>
          </a:p>
        </p:txBody>
      </p:sp>
      <p:sp>
        <p:nvSpPr>
          <p:cNvPr id="18" name="Titel 11">
            <a:extLst>
              <a:ext uri="{FF2B5EF4-FFF2-40B4-BE49-F238E27FC236}">
                <a16:creationId xmlns:a16="http://schemas.microsoft.com/office/drawing/2014/main" id="{FEEB8C3A-52D1-424C-BA7A-806F3020A375}"/>
              </a:ext>
            </a:extLst>
          </p:cNvPr>
          <p:cNvSpPr>
            <a:spLocks noGrp="1"/>
          </p:cNvSpPr>
          <p:nvPr>
            <p:ph type="title"/>
          </p:nvPr>
        </p:nvSpPr>
        <p:spPr>
          <a:xfrm>
            <a:off x="838200" y="713312"/>
            <a:ext cx="4114800" cy="5431376"/>
          </a:xfrm>
        </p:spPr>
        <p:txBody>
          <a:bodyPr vert="horz" lIns="91440" tIns="45720" rIns="91440" bIns="45720" rtlCol="0" anchor="ctr">
            <a:normAutofit/>
          </a:bodyPr>
          <a:lstStyle/>
          <a:p>
            <a:pPr algn="l"/>
            <a:r>
              <a:rPr lang="en-US" sz="2800" i="1" dirty="0" err="1">
                <a:latin typeface="+mn-lt"/>
              </a:rPr>
              <a:t>Wähle</a:t>
            </a:r>
            <a:r>
              <a:rPr lang="en-US" sz="2800" i="1" dirty="0">
                <a:latin typeface="+mn-lt"/>
              </a:rPr>
              <a:t> den </a:t>
            </a:r>
            <a:r>
              <a:rPr lang="en-US" sz="2800" i="1" dirty="0" err="1">
                <a:latin typeface="+mn-lt"/>
              </a:rPr>
              <a:t>Schwierigkeitsgrad</a:t>
            </a:r>
            <a:r>
              <a:rPr lang="en-US" sz="2800" i="1" dirty="0">
                <a:latin typeface="+mn-lt"/>
              </a:rPr>
              <a:t>, </a:t>
            </a:r>
            <a:r>
              <a:rPr lang="en-US" sz="2800" i="1" dirty="0" err="1">
                <a:latin typeface="+mn-lt"/>
              </a:rPr>
              <a:t>mit</a:t>
            </a:r>
            <a:r>
              <a:rPr lang="en-US" sz="2800" i="1" dirty="0">
                <a:latin typeface="+mn-lt"/>
              </a:rPr>
              <a:t> dem du </a:t>
            </a:r>
            <a:r>
              <a:rPr lang="en-US" sz="2800" i="1" dirty="0" err="1">
                <a:latin typeface="+mn-lt"/>
              </a:rPr>
              <a:t>üben</a:t>
            </a:r>
            <a:r>
              <a:rPr lang="en-US" sz="2800" i="1" dirty="0">
                <a:latin typeface="+mn-lt"/>
              </a:rPr>
              <a:t> </a:t>
            </a:r>
            <a:r>
              <a:rPr lang="en-US" sz="2800" i="1" dirty="0" err="1">
                <a:latin typeface="+mn-lt"/>
              </a:rPr>
              <a:t>möchtest</a:t>
            </a:r>
            <a:r>
              <a:rPr lang="en-US" sz="2800" i="1" dirty="0">
                <a:latin typeface="+mn-lt"/>
              </a:rPr>
              <a:t>. </a:t>
            </a:r>
            <a:br>
              <a:rPr lang="en-US" sz="2800" i="1" dirty="0">
                <a:latin typeface="+mn-lt"/>
              </a:rPr>
            </a:br>
            <a:br>
              <a:rPr lang="en-US" sz="2800" i="1" dirty="0">
                <a:latin typeface="+mn-lt"/>
              </a:rPr>
            </a:br>
            <a:r>
              <a:rPr lang="en-US" sz="2800" i="1" dirty="0">
                <a:latin typeface="+mn-lt"/>
              </a:rPr>
              <a:t>Passe </a:t>
            </a:r>
            <a:r>
              <a:rPr lang="en-US" sz="2800" i="1" dirty="0" err="1">
                <a:latin typeface="+mn-lt"/>
              </a:rPr>
              <a:t>ihn</a:t>
            </a:r>
            <a:r>
              <a:rPr lang="en-US" sz="2800" i="1" dirty="0">
                <a:latin typeface="+mn-lt"/>
              </a:rPr>
              <a:t> </a:t>
            </a:r>
            <a:r>
              <a:rPr lang="en-US" sz="2800" i="1" dirty="0" err="1">
                <a:latin typeface="+mn-lt"/>
              </a:rPr>
              <a:t>deinen</a:t>
            </a:r>
            <a:r>
              <a:rPr lang="en-US" sz="2800" i="1" dirty="0">
                <a:latin typeface="+mn-lt"/>
              </a:rPr>
              <a:t> </a:t>
            </a:r>
            <a:r>
              <a:rPr lang="en-US" sz="2800" i="1" dirty="0" err="1">
                <a:latin typeface="+mn-lt"/>
              </a:rPr>
              <a:t>Fähigkeiten</a:t>
            </a:r>
            <a:r>
              <a:rPr lang="en-US" sz="2800" i="1" dirty="0">
                <a:latin typeface="+mn-lt"/>
              </a:rPr>
              <a:t> an, </a:t>
            </a:r>
            <a:r>
              <a:rPr lang="en-US" sz="2800" i="1" dirty="0" err="1">
                <a:latin typeface="+mn-lt"/>
              </a:rPr>
              <a:t>damit</a:t>
            </a:r>
            <a:r>
              <a:rPr lang="en-US" sz="2800" i="1" dirty="0">
                <a:latin typeface="+mn-lt"/>
              </a:rPr>
              <a:t> du </a:t>
            </a:r>
            <a:r>
              <a:rPr lang="en-US" sz="2800" i="1" dirty="0" err="1">
                <a:latin typeface="+mn-lt"/>
              </a:rPr>
              <a:t>nicht</a:t>
            </a:r>
            <a:r>
              <a:rPr lang="en-US" sz="2800" i="1" dirty="0">
                <a:latin typeface="+mn-lt"/>
              </a:rPr>
              <a:t> über- </a:t>
            </a:r>
            <a:r>
              <a:rPr lang="en-US" sz="2800" i="1" dirty="0" err="1">
                <a:latin typeface="+mn-lt"/>
              </a:rPr>
              <a:t>oder</a:t>
            </a:r>
            <a:r>
              <a:rPr lang="en-US" sz="2800" i="1" dirty="0">
                <a:latin typeface="+mn-lt"/>
              </a:rPr>
              <a:t> </a:t>
            </a:r>
            <a:r>
              <a:rPr lang="en-US" sz="2800" i="1" dirty="0" err="1">
                <a:latin typeface="+mn-lt"/>
              </a:rPr>
              <a:t>unterfordert</a:t>
            </a:r>
            <a:r>
              <a:rPr lang="en-US" sz="2800" i="1" dirty="0">
                <a:latin typeface="+mn-lt"/>
              </a:rPr>
              <a:t> </a:t>
            </a:r>
            <a:r>
              <a:rPr lang="en-US" sz="2800" i="1" dirty="0" err="1">
                <a:latin typeface="+mn-lt"/>
              </a:rPr>
              <a:t>bist</a:t>
            </a:r>
            <a:r>
              <a:rPr lang="en-US" sz="2800" i="1" dirty="0">
                <a:latin typeface="+mn-lt"/>
              </a:rPr>
              <a:t>, </a:t>
            </a:r>
            <a:r>
              <a:rPr lang="en-US" sz="2800" i="1" dirty="0" err="1">
                <a:latin typeface="+mn-lt"/>
              </a:rPr>
              <a:t>sondern</a:t>
            </a:r>
            <a:r>
              <a:rPr lang="en-US" sz="2800" i="1" dirty="0">
                <a:latin typeface="+mn-lt"/>
              </a:rPr>
              <a:t> dich </a:t>
            </a:r>
            <a:r>
              <a:rPr lang="en-US" sz="2800" i="1" dirty="0" err="1">
                <a:latin typeface="+mn-lt"/>
              </a:rPr>
              <a:t>effektiv</a:t>
            </a:r>
            <a:r>
              <a:rPr lang="en-US" sz="2800" i="1" dirty="0">
                <a:latin typeface="+mn-lt"/>
              </a:rPr>
              <a:t> auf die </a:t>
            </a:r>
            <a:r>
              <a:rPr lang="en-US" sz="2800" i="1" dirty="0" err="1">
                <a:latin typeface="+mn-lt"/>
              </a:rPr>
              <a:t>Prüfung</a:t>
            </a:r>
            <a:r>
              <a:rPr lang="en-US" sz="2800" i="1" dirty="0">
                <a:latin typeface="+mn-lt"/>
              </a:rPr>
              <a:t> </a:t>
            </a:r>
            <a:r>
              <a:rPr lang="en-US" sz="2800" i="1" dirty="0" err="1">
                <a:latin typeface="+mn-lt"/>
              </a:rPr>
              <a:t>vorbereiten</a:t>
            </a:r>
            <a:r>
              <a:rPr lang="en-US" sz="2800" i="1" dirty="0">
                <a:latin typeface="+mn-lt"/>
              </a:rPr>
              <a:t> </a:t>
            </a:r>
            <a:r>
              <a:rPr lang="en-US" sz="2800" i="1" dirty="0" err="1">
                <a:latin typeface="+mn-lt"/>
              </a:rPr>
              <a:t>kannst</a:t>
            </a:r>
            <a:r>
              <a:rPr lang="en-US" sz="2800" i="1" dirty="0">
                <a:latin typeface="+mn-lt"/>
              </a:rPr>
              <a:t>.</a:t>
            </a:r>
          </a:p>
        </p:txBody>
      </p:sp>
    </p:spTree>
    <p:extLst>
      <p:ext uri="{BB962C8B-B14F-4D97-AF65-F5344CB8AC3E}">
        <p14:creationId xmlns:p14="http://schemas.microsoft.com/office/powerpoint/2010/main" val="202094248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8748F7-C2D1-4E4C-ADBB-675D75F5E70E}"/>
              </a:ext>
            </a:extLst>
          </p:cNvPr>
          <p:cNvSpPr>
            <a:spLocks noGrp="1"/>
          </p:cNvSpPr>
          <p:nvPr>
            <p:ph type="dt" sz="half" idx="10"/>
          </p:nvPr>
        </p:nvSpPr>
        <p:spPr/>
        <p:txBody>
          <a:bodyPr/>
          <a:lstStyle/>
          <a:p>
            <a:r>
              <a:rPr lang="de-DE"/>
              <a:t>Digitale Medien in der Schule</a:t>
            </a:r>
            <a:endParaRPr lang="en-US"/>
          </a:p>
        </p:txBody>
      </p:sp>
      <p:sp>
        <p:nvSpPr>
          <p:cNvPr id="3" name="Fußzeilenplatzhalter 2">
            <a:extLst>
              <a:ext uri="{FF2B5EF4-FFF2-40B4-BE49-F238E27FC236}">
                <a16:creationId xmlns:a16="http://schemas.microsoft.com/office/drawing/2014/main" id="{A155C891-7D0C-46ED-89BF-7B4045074CA1}"/>
              </a:ext>
            </a:extLst>
          </p:cNvPr>
          <p:cNvSpPr>
            <a:spLocks noGrp="1"/>
          </p:cNvSpPr>
          <p:nvPr>
            <p:ph type="ftr" sz="quarter" idx="11"/>
          </p:nvPr>
        </p:nvSpPr>
        <p:spPr/>
        <p:txBody>
          <a:bodyPr/>
          <a:lstStyle/>
          <a:p>
            <a:r>
              <a:rPr lang="en-US"/>
              <a:t>Heike Fischer</a:t>
            </a:r>
          </a:p>
        </p:txBody>
      </p:sp>
      <p:sp>
        <p:nvSpPr>
          <p:cNvPr id="4" name="Foliennummernplatzhalter 3">
            <a:extLst>
              <a:ext uri="{FF2B5EF4-FFF2-40B4-BE49-F238E27FC236}">
                <a16:creationId xmlns:a16="http://schemas.microsoft.com/office/drawing/2014/main" id="{85ACE461-B584-4652-8ED4-6455D6030C5B}"/>
              </a:ext>
            </a:extLst>
          </p:cNvPr>
          <p:cNvSpPr>
            <a:spLocks noGrp="1"/>
          </p:cNvSpPr>
          <p:nvPr>
            <p:ph type="sldNum" sz="quarter" idx="12"/>
          </p:nvPr>
        </p:nvSpPr>
        <p:spPr/>
        <p:txBody>
          <a:bodyPr/>
          <a:lstStyle/>
          <a:p>
            <a:fld id="{51845F5A-061D-4825-9AE9-D7794091C6CF}" type="slidenum">
              <a:rPr lang="en-US" smtClean="0"/>
              <a:t>8</a:t>
            </a:fld>
            <a:endParaRPr lang="en-US"/>
          </a:p>
        </p:txBody>
      </p:sp>
      <p:sp>
        <p:nvSpPr>
          <p:cNvPr id="7" name="Untertitel 8">
            <a:extLst>
              <a:ext uri="{FF2B5EF4-FFF2-40B4-BE49-F238E27FC236}">
                <a16:creationId xmlns:a16="http://schemas.microsoft.com/office/drawing/2014/main" id="{71D309B1-5E0F-4426-A1FA-485BAD6745D0}"/>
              </a:ext>
            </a:extLst>
          </p:cNvPr>
          <p:cNvSpPr txBox="1">
            <a:spLocks/>
          </p:cNvSpPr>
          <p:nvPr/>
        </p:nvSpPr>
        <p:spPr>
          <a:xfrm>
            <a:off x="1524000" y="3984699"/>
            <a:ext cx="9144000" cy="1655762"/>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Löse die Aufgabe zuerst im Heft und klicke dann deine Lösung in der Präsentation an um zu sehen, ob sie richtig ist. </a:t>
            </a:r>
            <a:br>
              <a:rPr lang="de-DE" dirty="0"/>
            </a:br>
            <a:r>
              <a:rPr lang="de-DE" dirty="0"/>
              <a:t>Notiere dir hinter deiner Lösung, ob sie richtig oder falsch war und ergänze die richtige Lösung dahinter, nachdem du sie nachvollzogen hast. </a:t>
            </a:r>
          </a:p>
        </p:txBody>
      </p:sp>
      <p:sp>
        <p:nvSpPr>
          <p:cNvPr id="8" name="Titel 7">
            <a:extLst>
              <a:ext uri="{FF2B5EF4-FFF2-40B4-BE49-F238E27FC236}">
                <a16:creationId xmlns:a16="http://schemas.microsoft.com/office/drawing/2014/main" id="{597ED84B-D48F-42D0-9E04-785EC695D724}"/>
              </a:ext>
            </a:extLst>
          </p:cNvPr>
          <p:cNvSpPr txBox="1">
            <a:spLocks/>
          </p:cNvSpPr>
          <p:nvPr/>
        </p:nvSpPr>
        <p:spPr>
          <a:xfrm>
            <a:off x="1524000" y="887599"/>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en-US" i="1">
                <a:latin typeface="+mn-lt"/>
              </a:rPr>
              <a:t>Mit den Aufgaben kannst du die Grundlagen zum Thema Trigonometrie noch einmal festigen.</a:t>
            </a:r>
            <a:endParaRPr lang="de-DE" dirty="0"/>
          </a:p>
        </p:txBody>
      </p:sp>
      <p:pic>
        <p:nvPicPr>
          <p:cNvPr id="19" name="Grafik 18" descr="Unterschrift">
            <a:extLst>
              <a:ext uri="{FF2B5EF4-FFF2-40B4-BE49-F238E27FC236}">
                <a16:creationId xmlns:a16="http://schemas.microsoft.com/office/drawing/2014/main" id="{523426A6-148E-4EF4-8B5C-AA97BF016E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8600" y="2950192"/>
            <a:ext cx="914400" cy="914400"/>
          </a:xfrm>
          <a:prstGeom prst="rect">
            <a:avLst/>
          </a:prstGeom>
        </p:spPr>
      </p:pic>
      <p:sp>
        <p:nvSpPr>
          <p:cNvPr id="20" name="Rechteck: abgerundete Ecken 19">
            <a:extLst>
              <a:ext uri="{FF2B5EF4-FFF2-40B4-BE49-F238E27FC236}">
                <a16:creationId xmlns:a16="http://schemas.microsoft.com/office/drawing/2014/main" id="{ADCEA737-9278-4DE0-93D3-BC63B61F0108}"/>
              </a:ext>
            </a:extLst>
          </p:cNvPr>
          <p:cNvSpPr/>
          <p:nvPr/>
        </p:nvSpPr>
        <p:spPr>
          <a:xfrm>
            <a:off x="5323989" y="3079514"/>
            <a:ext cx="1547416" cy="698971"/>
          </a:xfrm>
          <a:custGeom>
            <a:avLst/>
            <a:gdLst>
              <a:gd name="connsiteX0" fmla="*/ 0 w 1547416"/>
              <a:gd name="connsiteY0" fmla="*/ 116497 h 698971"/>
              <a:gd name="connsiteX1" fmla="*/ 116497 w 1547416"/>
              <a:gd name="connsiteY1" fmla="*/ 0 h 698971"/>
              <a:gd name="connsiteX2" fmla="*/ 786852 w 1547416"/>
              <a:gd name="connsiteY2" fmla="*/ 0 h 698971"/>
              <a:gd name="connsiteX3" fmla="*/ 1430919 w 1547416"/>
              <a:gd name="connsiteY3" fmla="*/ 0 h 698971"/>
              <a:gd name="connsiteX4" fmla="*/ 1547416 w 1547416"/>
              <a:gd name="connsiteY4" fmla="*/ 116497 h 698971"/>
              <a:gd name="connsiteX5" fmla="*/ 1547416 w 1547416"/>
              <a:gd name="connsiteY5" fmla="*/ 582474 h 698971"/>
              <a:gd name="connsiteX6" fmla="*/ 1430919 w 1547416"/>
              <a:gd name="connsiteY6" fmla="*/ 698971 h 698971"/>
              <a:gd name="connsiteX7" fmla="*/ 747420 w 1547416"/>
              <a:gd name="connsiteY7" fmla="*/ 698971 h 698971"/>
              <a:gd name="connsiteX8" fmla="*/ 116497 w 1547416"/>
              <a:gd name="connsiteY8" fmla="*/ 698971 h 698971"/>
              <a:gd name="connsiteX9" fmla="*/ 0 w 1547416"/>
              <a:gd name="connsiteY9" fmla="*/ 582474 h 698971"/>
              <a:gd name="connsiteX10" fmla="*/ 0 w 1547416"/>
              <a:gd name="connsiteY10" fmla="*/ 116497 h 6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416" h="698971" fill="none" extrusionOk="0">
                <a:moveTo>
                  <a:pt x="0" y="116497"/>
                </a:moveTo>
                <a:cubicBezTo>
                  <a:pt x="5785" y="38423"/>
                  <a:pt x="50219" y="1883"/>
                  <a:pt x="116497" y="0"/>
                </a:cubicBezTo>
                <a:cubicBezTo>
                  <a:pt x="433708" y="21763"/>
                  <a:pt x="475900" y="-29113"/>
                  <a:pt x="786852" y="0"/>
                </a:cubicBezTo>
                <a:cubicBezTo>
                  <a:pt x="1097805" y="29113"/>
                  <a:pt x="1156955" y="-9303"/>
                  <a:pt x="1430919" y="0"/>
                </a:cubicBezTo>
                <a:cubicBezTo>
                  <a:pt x="1497545" y="-3252"/>
                  <a:pt x="1548782" y="53467"/>
                  <a:pt x="1547416" y="116497"/>
                </a:cubicBezTo>
                <a:cubicBezTo>
                  <a:pt x="1558208" y="223090"/>
                  <a:pt x="1547270" y="456390"/>
                  <a:pt x="1547416" y="582474"/>
                </a:cubicBezTo>
                <a:cubicBezTo>
                  <a:pt x="1535321" y="653356"/>
                  <a:pt x="1502417" y="697471"/>
                  <a:pt x="1430919" y="698971"/>
                </a:cubicBezTo>
                <a:cubicBezTo>
                  <a:pt x="1254449" y="685120"/>
                  <a:pt x="952416" y="685689"/>
                  <a:pt x="747420" y="698971"/>
                </a:cubicBezTo>
                <a:cubicBezTo>
                  <a:pt x="542424" y="712253"/>
                  <a:pt x="376703" y="726264"/>
                  <a:pt x="116497" y="698971"/>
                </a:cubicBezTo>
                <a:cubicBezTo>
                  <a:pt x="58307" y="708892"/>
                  <a:pt x="1797" y="645623"/>
                  <a:pt x="0" y="582474"/>
                </a:cubicBezTo>
                <a:cubicBezTo>
                  <a:pt x="-4919" y="451809"/>
                  <a:pt x="1111" y="221119"/>
                  <a:pt x="0" y="116497"/>
                </a:cubicBezTo>
                <a:close/>
              </a:path>
              <a:path w="1547416" h="698971" stroke="0" extrusionOk="0">
                <a:moveTo>
                  <a:pt x="0" y="116497"/>
                </a:moveTo>
                <a:cubicBezTo>
                  <a:pt x="14755" y="57365"/>
                  <a:pt x="49112" y="-13992"/>
                  <a:pt x="116497" y="0"/>
                </a:cubicBezTo>
                <a:cubicBezTo>
                  <a:pt x="261279" y="-13076"/>
                  <a:pt x="513323" y="-10889"/>
                  <a:pt x="786852" y="0"/>
                </a:cubicBezTo>
                <a:cubicBezTo>
                  <a:pt x="1060382" y="10889"/>
                  <a:pt x="1179981" y="-3721"/>
                  <a:pt x="1430919" y="0"/>
                </a:cubicBezTo>
                <a:cubicBezTo>
                  <a:pt x="1497824" y="10658"/>
                  <a:pt x="1546350" y="37419"/>
                  <a:pt x="1547416" y="116497"/>
                </a:cubicBezTo>
                <a:cubicBezTo>
                  <a:pt x="1563923" y="285450"/>
                  <a:pt x="1568056" y="443331"/>
                  <a:pt x="1547416" y="582474"/>
                </a:cubicBezTo>
                <a:cubicBezTo>
                  <a:pt x="1536766" y="652465"/>
                  <a:pt x="1505025" y="699604"/>
                  <a:pt x="1430919" y="698971"/>
                </a:cubicBezTo>
                <a:cubicBezTo>
                  <a:pt x="1236679" y="670956"/>
                  <a:pt x="946038" y="675003"/>
                  <a:pt x="786852" y="698971"/>
                </a:cubicBezTo>
                <a:cubicBezTo>
                  <a:pt x="627666" y="722939"/>
                  <a:pt x="354006" y="719839"/>
                  <a:pt x="116497" y="698971"/>
                </a:cubicBezTo>
                <a:cubicBezTo>
                  <a:pt x="50993" y="703514"/>
                  <a:pt x="1473" y="648369"/>
                  <a:pt x="0" y="582474"/>
                </a:cubicBezTo>
                <a:cubicBezTo>
                  <a:pt x="-11863" y="386775"/>
                  <a:pt x="-6965" y="279445"/>
                  <a:pt x="0" y="116497"/>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Antwort</a:t>
            </a:r>
          </a:p>
        </p:txBody>
      </p:sp>
      <p:sp>
        <p:nvSpPr>
          <p:cNvPr id="21" name="Textfeld 20">
            <a:extLst>
              <a:ext uri="{FF2B5EF4-FFF2-40B4-BE49-F238E27FC236}">
                <a16:creationId xmlns:a16="http://schemas.microsoft.com/office/drawing/2014/main" id="{CD95A396-2849-4C5C-825F-8121610BE325}"/>
              </a:ext>
            </a:extLst>
          </p:cNvPr>
          <p:cNvSpPr txBox="1"/>
          <p:nvPr/>
        </p:nvSpPr>
        <p:spPr>
          <a:xfrm>
            <a:off x="7052097" y="3041909"/>
            <a:ext cx="745351" cy="830997"/>
          </a:xfrm>
          <a:prstGeom prst="rect">
            <a:avLst/>
          </a:prstGeom>
          <a:noFill/>
        </p:spPr>
        <p:txBody>
          <a:bodyPr wrap="square" rtlCol="0">
            <a:spAutoFit/>
          </a:bodyPr>
          <a:lstStyle/>
          <a:p>
            <a:r>
              <a:rPr lang="de-DE" sz="4800" dirty="0">
                <a:solidFill>
                  <a:schemeClr val="accent6">
                    <a:lumMod val="75000"/>
                  </a:schemeClr>
                </a:solidFill>
                <a:sym typeface="Wingdings" panose="05000000000000000000" pitchFamily="2" charset="2"/>
              </a:rPr>
              <a:t></a:t>
            </a:r>
            <a:endParaRPr lang="de-DE" sz="4800" dirty="0">
              <a:solidFill>
                <a:schemeClr val="accent6">
                  <a:lumMod val="75000"/>
                </a:schemeClr>
              </a:solidFill>
            </a:endParaRPr>
          </a:p>
        </p:txBody>
      </p:sp>
      <p:sp>
        <p:nvSpPr>
          <p:cNvPr id="22" name="Textfeld 21">
            <a:extLst>
              <a:ext uri="{FF2B5EF4-FFF2-40B4-BE49-F238E27FC236}">
                <a16:creationId xmlns:a16="http://schemas.microsoft.com/office/drawing/2014/main" id="{B41934E5-D313-46FA-8FB2-D40DB965F1D1}"/>
              </a:ext>
            </a:extLst>
          </p:cNvPr>
          <p:cNvSpPr txBox="1"/>
          <p:nvPr/>
        </p:nvSpPr>
        <p:spPr>
          <a:xfrm>
            <a:off x="7594861" y="3195650"/>
            <a:ext cx="745351" cy="830997"/>
          </a:xfrm>
          <a:prstGeom prst="rect">
            <a:avLst/>
          </a:prstGeom>
          <a:noFill/>
        </p:spPr>
        <p:txBody>
          <a:bodyPr wrap="square" rtlCol="0">
            <a:spAutoFit/>
          </a:bodyPr>
          <a:lstStyle/>
          <a:p>
            <a:pPr algn="ctr"/>
            <a:r>
              <a:rPr lang="de-DE" sz="4800" dirty="0">
                <a:solidFill>
                  <a:srgbClr val="C00000"/>
                </a:solidFill>
                <a:latin typeface="Javanese Text" panose="02000000000000000000" pitchFamily="2" charset="0"/>
                <a:sym typeface="Wingdings" panose="05000000000000000000" pitchFamily="2" charset="2"/>
              </a:rPr>
              <a:t>f</a:t>
            </a:r>
            <a:endParaRPr lang="de-DE" sz="4800" dirty="0">
              <a:solidFill>
                <a:srgbClr val="C00000"/>
              </a:solidFill>
              <a:latin typeface="Javanese Text" panose="02000000000000000000" pitchFamily="2" charset="0"/>
            </a:endParaRPr>
          </a:p>
        </p:txBody>
      </p:sp>
      <p:grpSp>
        <p:nvGrpSpPr>
          <p:cNvPr id="23" name="Gruppieren 22">
            <a:extLst>
              <a:ext uri="{FF2B5EF4-FFF2-40B4-BE49-F238E27FC236}">
                <a16:creationId xmlns:a16="http://schemas.microsoft.com/office/drawing/2014/main" id="{B8B56140-8BEE-4A58-9371-3828C625ABBE}"/>
              </a:ext>
            </a:extLst>
          </p:cNvPr>
          <p:cNvGrpSpPr/>
          <p:nvPr/>
        </p:nvGrpSpPr>
        <p:grpSpPr>
          <a:xfrm>
            <a:off x="11485433" y="683881"/>
            <a:ext cx="1620000" cy="5228300"/>
            <a:chOff x="11485433" y="683881"/>
            <a:chExt cx="1620000" cy="5228300"/>
          </a:xfrm>
        </p:grpSpPr>
        <p:grpSp>
          <p:nvGrpSpPr>
            <p:cNvPr id="24" name="Gruppieren 23">
              <a:extLst>
                <a:ext uri="{FF2B5EF4-FFF2-40B4-BE49-F238E27FC236}">
                  <a16:creationId xmlns:a16="http://schemas.microsoft.com/office/drawing/2014/main" id="{3793F08D-E862-44B4-B933-F1C8720D1641}"/>
                </a:ext>
              </a:extLst>
            </p:cNvPr>
            <p:cNvGrpSpPr/>
            <p:nvPr userDrawn="1"/>
          </p:nvGrpSpPr>
          <p:grpSpPr>
            <a:xfrm>
              <a:off x="11485433" y="4292181"/>
              <a:ext cx="1620000" cy="1620000"/>
              <a:chOff x="11485433" y="4292181"/>
              <a:chExt cx="1620000" cy="1620000"/>
            </a:xfrm>
          </p:grpSpPr>
          <p:sp>
            <p:nvSpPr>
              <p:cNvPr id="31" name="Ellipse 30">
                <a:extLst>
                  <a:ext uri="{FF2B5EF4-FFF2-40B4-BE49-F238E27FC236}">
                    <a16:creationId xmlns:a16="http://schemas.microsoft.com/office/drawing/2014/main" id="{9C9CEA63-54A3-492A-8B25-CE593E8C705F}"/>
                  </a:ext>
                </a:extLst>
              </p:cNvPr>
              <p:cNvSpPr/>
              <p:nvPr userDrawn="1"/>
            </p:nvSpPr>
            <p:spPr>
              <a:xfrm>
                <a:off x="11485433" y="42921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w="28575">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32" name="Textfeld 31">
                <a:extLst>
                  <a:ext uri="{FF2B5EF4-FFF2-40B4-BE49-F238E27FC236}">
                    <a16:creationId xmlns:a16="http://schemas.microsoft.com/office/drawing/2014/main" id="{0F869A06-7368-4536-9BD1-39EE5B941FE9}"/>
                  </a:ext>
                </a:extLst>
              </p:cNvPr>
              <p:cNvSpPr txBox="1"/>
              <p:nvPr userDrawn="1"/>
            </p:nvSpPr>
            <p:spPr>
              <a:xfrm rot="16200000">
                <a:off x="11496737" y="4917515"/>
                <a:ext cx="1037602" cy="369332"/>
              </a:xfrm>
              <a:prstGeom prst="rect">
                <a:avLst/>
              </a:prstGeom>
              <a:noFill/>
            </p:spPr>
            <p:txBody>
              <a:bodyPr wrap="square" rtlCol="0">
                <a:spAutoFit/>
              </a:bodyPr>
              <a:lstStyle/>
              <a:p>
                <a:pPr algn="ctr"/>
                <a:r>
                  <a:rPr lang="de-DE" dirty="0"/>
                  <a:t>leicht</a:t>
                </a:r>
              </a:p>
            </p:txBody>
          </p:sp>
        </p:grpSp>
        <p:grpSp>
          <p:nvGrpSpPr>
            <p:cNvPr id="25" name="Gruppieren 24">
              <a:extLst>
                <a:ext uri="{FF2B5EF4-FFF2-40B4-BE49-F238E27FC236}">
                  <a16:creationId xmlns:a16="http://schemas.microsoft.com/office/drawing/2014/main" id="{0B0ED879-271D-4808-AC6E-8FEF015FC715}"/>
                </a:ext>
              </a:extLst>
            </p:cNvPr>
            <p:cNvGrpSpPr/>
            <p:nvPr userDrawn="1"/>
          </p:nvGrpSpPr>
          <p:grpSpPr>
            <a:xfrm>
              <a:off x="11485433" y="683881"/>
              <a:ext cx="1620000" cy="1620000"/>
              <a:chOff x="11485433" y="683881"/>
              <a:chExt cx="1620000" cy="1620000"/>
            </a:xfrm>
          </p:grpSpPr>
          <p:sp>
            <p:nvSpPr>
              <p:cNvPr id="29" name="Ellipse 28">
                <a:extLst>
                  <a:ext uri="{FF2B5EF4-FFF2-40B4-BE49-F238E27FC236}">
                    <a16:creationId xmlns:a16="http://schemas.microsoft.com/office/drawing/2014/main" id="{DBD586BA-C894-48CF-8F41-C05A16768DC9}"/>
                  </a:ext>
                </a:extLst>
              </p:cNvPr>
              <p:cNvSpPr/>
              <p:nvPr userDrawn="1"/>
            </p:nvSpPr>
            <p:spPr>
              <a:xfrm>
                <a:off x="11485433" y="68388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30" name="Textfeld 29">
                <a:extLst>
                  <a:ext uri="{FF2B5EF4-FFF2-40B4-BE49-F238E27FC236}">
                    <a16:creationId xmlns:a16="http://schemas.microsoft.com/office/drawing/2014/main" id="{BC182EE7-AE23-443E-8CC7-752D839B29E1}"/>
                  </a:ext>
                </a:extLst>
              </p:cNvPr>
              <p:cNvSpPr txBox="1"/>
              <p:nvPr userDrawn="1"/>
            </p:nvSpPr>
            <p:spPr>
              <a:xfrm rot="16200000">
                <a:off x="11488533" y="1309215"/>
                <a:ext cx="1037602" cy="369332"/>
              </a:xfrm>
              <a:prstGeom prst="rect">
                <a:avLst/>
              </a:prstGeom>
              <a:noFill/>
            </p:spPr>
            <p:txBody>
              <a:bodyPr wrap="square" rtlCol="0">
                <a:spAutoFit/>
              </a:bodyPr>
              <a:lstStyle/>
              <a:p>
                <a:pPr algn="ctr"/>
                <a:r>
                  <a:rPr lang="de-DE" dirty="0"/>
                  <a:t>schwer</a:t>
                </a:r>
              </a:p>
            </p:txBody>
          </p:sp>
        </p:grpSp>
        <p:grpSp>
          <p:nvGrpSpPr>
            <p:cNvPr id="26" name="Gruppieren 25">
              <a:extLst>
                <a:ext uri="{FF2B5EF4-FFF2-40B4-BE49-F238E27FC236}">
                  <a16:creationId xmlns:a16="http://schemas.microsoft.com/office/drawing/2014/main" id="{2107A8D7-E3FD-4CC1-A7B2-EF9B3D515709}"/>
                </a:ext>
              </a:extLst>
            </p:cNvPr>
            <p:cNvGrpSpPr/>
            <p:nvPr userDrawn="1"/>
          </p:nvGrpSpPr>
          <p:grpSpPr>
            <a:xfrm>
              <a:off x="11485433" y="2488031"/>
              <a:ext cx="1620000" cy="1620000"/>
              <a:chOff x="11485433" y="2488031"/>
              <a:chExt cx="1620000" cy="1620000"/>
            </a:xfrm>
          </p:grpSpPr>
          <p:sp>
            <p:nvSpPr>
              <p:cNvPr id="27" name="Ellipse 26">
                <a:extLst>
                  <a:ext uri="{FF2B5EF4-FFF2-40B4-BE49-F238E27FC236}">
                    <a16:creationId xmlns:a16="http://schemas.microsoft.com/office/drawing/2014/main" id="{5BC3DA64-491B-497B-8587-C34629110A38}"/>
                  </a:ext>
                </a:extLst>
              </p:cNvPr>
              <p:cNvSpPr/>
              <p:nvPr userDrawn="1"/>
            </p:nvSpPr>
            <p:spPr>
              <a:xfrm>
                <a:off x="11485433" y="2488031"/>
                <a:ext cx="1620000" cy="1620000"/>
              </a:xfrm>
              <a:custGeom>
                <a:avLst/>
                <a:gdLst>
                  <a:gd name="connsiteX0" fmla="*/ 0 w 1620000"/>
                  <a:gd name="connsiteY0" fmla="*/ 810000 h 1620000"/>
                  <a:gd name="connsiteX1" fmla="*/ 810000 w 1620000"/>
                  <a:gd name="connsiteY1" fmla="*/ 0 h 1620000"/>
                  <a:gd name="connsiteX2" fmla="*/ 1620000 w 1620000"/>
                  <a:gd name="connsiteY2" fmla="*/ 810000 h 1620000"/>
                  <a:gd name="connsiteX3" fmla="*/ 810000 w 1620000"/>
                  <a:gd name="connsiteY3" fmla="*/ 1620000 h 1620000"/>
                  <a:gd name="connsiteX4" fmla="*/ 0 w 1620000"/>
                  <a:gd name="connsiteY4" fmla="*/ 81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0" h="1620000" fill="none" extrusionOk="0">
                    <a:moveTo>
                      <a:pt x="0" y="810000"/>
                    </a:moveTo>
                    <a:cubicBezTo>
                      <a:pt x="-606" y="352481"/>
                      <a:pt x="425229" y="-29150"/>
                      <a:pt x="810000" y="0"/>
                    </a:cubicBezTo>
                    <a:cubicBezTo>
                      <a:pt x="1234160" y="-7544"/>
                      <a:pt x="1570596" y="351265"/>
                      <a:pt x="1620000" y="810000"/>
                    </a:cubicBezTo>
                    <a:cubicBezTo>
                      <a:pt x="1574622" y="1237375"/>
                      <a:pt x="1233574" y="1612831"/>
                      <a:pt x="810000" y="1620000"/>
                    </a:cubicBezTo>
                    <a:cubicBezTo>
                      <a:pt x="312505" y="1656918"/>
                      <a:pt x="-39454" y="1327081"/>
                      <a:pt x="0" y="810000"/>
                    </a:cubicBezTo>
                    <a:close/>
                  </a:path>
                  <a:path w="1620000" h="1620000" stroke="0" extrusionOk="0">
                    <a:moveTo>
                      <a:pt x="0" y="810000"/>
                    </a:moveTo>
                    <a:cubicBezTo>
                      <a:pt x="-76802" y="414529"/>
                      <a:pt x="429365" y="35765"/>
                      <a:pt x="810000" y="0"/>
                    </a:cubicBezTo>
                    <a:cubicBezTo>
                      <a:pt x="1261271" y="33379"/>
                      <a:pt x="1536848" y="405556"/>
                      <a:pt x="1620000" y="810000"/>
                    </a:cubicBezTo>
                    <a:cubicBezTo>
                      <a:pt x="1717215" y="1207072"/>
                      <a:pt x="1251260" y="1590601"/>
                      <a:pt x="810000" y="1620000"/>
                    </a:cubicBezTo>
                    <a:cubicBezTo>
                      <a:pt x="284442" y="1624749"/>
                      <a:pt x="-24463" y="1228489"/>
                      <a:pt x="0" y="810000"/>
                    </a:cubicBezTo>
                    <a:close/>
                  </a:path>
                </a:pathLst>
              </a:custGeom>
              <a:ln>
                <a:extLst>
                  <a:ext uri="{C807C97D-BFC1-408E-A445-0C87EB9F89A2}">
                    <ask:lineSketchStyleProps xmlns:ask="http://schemas.microsoft.com/office/drawing/2018/sketchyshapes" sd="2558881134">
                      <a:prstGeom prst="ellips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8" name="Textfeld 27">
                <a:extLst>
                  <a:ext uri="{FF2B5EF4-FFF2-40B4-BE49-F238E27FC236}">
                    <a16:creationId xmlns:a16="http://schemas.microsoft.com/office/drawing/2014/main" id="{40A5C557-2DB6-49F0-99CF-ADE833B175AD}"/>
                  </a:ext>
                </a:extLst>
              </p:cNvPr>
              <p:cNvSpPr txBox="1"/>
              <p:nvPr userDrawn="1"/>
            </p:nvSpPr>
            <p:spPr>
              <a:xfrm rot="16200000">
                <a:off x="11507232" y="3113365"/>
                <a:ext cx="1037602" cy="369332"/>
              </a:xfrm>
              <a:prstGeom prst="rect">
                <a:avLst/>
              </a:prstGeom>
              <a:noFill/>
            </p:spPr>
            <p:txBody>
              <a:bodyPr wrap="square" rtlCol="0">
                <a:spAutoFit/>
              </a:bodyPr>
              <a:lstStyle/>
              <a:p>
                <a:pPr algn="ctr"/>
                <a:r>
                  <a:rPr lang="de-DE" dirty="0"/>
                  <a:t>mittel</a:t>
                </a:r>
              </a:p>
            </p:txBody>
          </p:sp>
        </p:grpSp>
      </p:grpSp>
      <p:sp>
        <p:nvSpPr>
          <p:cNvPr id="33" name="Pfeil: nach rechts 32">
            <a:hlinkClick r:id="" action="ppaction://hlinkshowjump?jump=nextslide"/>
            <a:extLst>
              <a:ext uri="{FF2B5EF4-FFF2-40B4-BE49-F238E27FC236}">
                <a16:creationId xmlns:a16="http://schemas.microsoft.com/office/drawing/2014/main" id="{82CCA9EE-708A-4F63-8389-01FF2AA62F27}"/>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5" name="Pfeil: nach rechts 34">
            <a:hlinkClick r:id="rId4" action="ppaction://hlinksldjump"/>
            <a:extLst>
              <a:ext uri="{FF2B5EF4-FFF2-40B4-BE49-F238E27FC236}">
                <a16:creationId xmlns:a16="http://schemas.microsoft.com/office/drawing/2014/main" id="{B609D878-D95B-4C32-88DE-DBACDC7708C4}"/>
              </a:ext>
            </a:extLst>
          </p:cNvPr>
          <p:cNvSpPr/>
          <p:nvPr/>
        </p:nvSpPr>
        <p:spPr>
          <a:xfrm rot="10800000">
            <a:off x="4038601"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556274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160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6C24A-8391-41D5-85E7-7D0CA8F0B1AF}"/>
              </a:ext>
            </a:extLst>
          </p:cNvPr>
          <p:cNvSpPr>
            <a:spLocks noGrp="1"/>
          </p:cNvSpPr>
          <p:nvPr>
            <p:ph type="title"/>
          </p:nvPr>
        </p:nvSpPr>
        <p:spPr/>
        <p:txBody>
          <a:bodyPr/>
          <a:lstStyle/>
          <a:p>
            <a:pPr>
              <a:buNone/>
            </a:pPr>
            <a:r>
              <a:rPr lang="de-DE" dirty="0"/>
              <a:t>Aufgabe 1</a:t>
            </a:r>
          </a:p>
        </p:txBody>
      </p:sp>
      <p:sp>
        <p:nvSpPr>
          <p:cNvPr id="4" name="Inhaltsplatzhalter 3">
            <a:extLst>
              <a:ext uri="{FF2B5EF4-FFF2-40B4-BE49-F238E27FC236}">
                <a16:creationId xmlns:a16="http://schemas.microsoft.com/office/drawing/2014/main" id="{3FC420C4-6083-4E93-AE38-7D825E87DD90}"/>
              </a:ext>
            </a:extLst>
          </p:cNvPr>
          <p:cNvSpPr>
            <a:spLocks noGrp="1"/>
          </p:cNvSpPr>
          <p:nvPr>
            <p:ph sz="half" idx="2"/>
          </p:nvPr>
        </p:nvSpPr>
        <p:spPr/>
        <p:txBody>
          <a:bodyPr>
            <a:normAutofit/>
          </a:bodyPr>
          <a:lstStyle/>
          <a:p>
            <a:pPr marL="0" indent="0">
              <a:buNone/>
            </a:pPr>
            <a:r>
              <a:rPr lang="de-DE" sz="2200" dirty="0"/>
              <a:t>Die Voraussetzung für Berechnungen mithilfe des </a:t>
            </a:r>
            <a:br>
              <a:rPr lang="de-DE" sz="2200" dirty="0"/>
            </a:br>
            <a:r>
              <a:rPr lang="de-DE" sz="2200" dirty="0"/>
              <a:t>Satz des Pythagoras, Sinus, Kosinus und Tangens ist ein….</a:t>
            </a:r>
          </a:p>
        </p:txBody>
      </p:sp>
      <p:sp>
        <p:nvSpPr>
          <p:cNvPr id="5" name="Datumsplatzhalter 4">
            <a:extLst>
              <a:ext uri="{FF2B5EF4-FFF2-40B4-BE49-F238E27FC236}">
                <a16:creationId xmlns:a16="http://schemas.microsoft.com/office/drawing/2014/main" id="{50ECC38D-0AD8-4C9B-9E1C-80623915B678}"/>
              </a:ext>
            </a:extLst>
          </p:cNvPr>
          <p:cNvSpPr>
            <a:spLocks noGrp="1"/>
          </p:cNvSpPr>
          <p:nvPr>
            <p:ph type="dt" sz="half" idx="10"/>
          </p:nvPr>
        </p:nvSpPr>
        <p:spPr/>
        <p:txBody>
          <a:bodyPr/>
          <a:lstStyle/>
          <a:p>
            <a:r>
              <a:rPr lang="de-DE"/>
              <a:t>Digitale Medien in der Schule</a:t>
            </a:r>
            <a:endParaRPr lang="en-US"/>
          </a:p>
        </p:txBody>
      </p:sp>
      <p:sp>
        <p:nvSpPr>
          <p:cNvPr id="6" name="Fußzeilenplatzhalter 5">
            <a:extLst>
              <a:ext uri="{FF2B5EF4-FFF2-40B4-BE49-F238E27FC236}">
                <a16:creationId xmlns:a16="http://schemas.microsoft.com/office/drawing/2014/main" id="{36E642CF-F58C-4D50-87A7-0B390938346C}"/>
              </a:ext>
            </a:extLst>
          </p:cNvPr>
          <p:cNvSpPr>
            <a:spLocks noGrp="1"/>
          </p:cNvSpPr>
          <p:nvPr>
            <p:ph type="ftr" sz="quarter" idx="11"/>
          </p:nvPr>
        </p:nvSpPr>
        <p:spPr/>
        <p:txBody>
          <a:bodyPr/>
          <a:lstStyle/>
          <a:p>
            <a:r>
              <a:rPr lang="en-US"/>
              <a:t>Heike Fischer</a:t>
            </a:r>
          </a:p>
        </p:txBody>
      </p:sp>
      <p:sp>
        <p:nvSpPr>
          <p:cNvPr id="7" name="Foliennummernplatzhalter 6">
            <a:extLst>
              <a:ext uri="{FF2B5EF4-FFF2-40B4-BE49-F238E27FC236}">
                <a16:creationId xmlns:a16="http://schemas.microsoft.com/office/drawing/2014/main" id="{4F0B8567-46DC-486D-B9B9-D8861BC17F9D}"/>
              </a:ext>
            </a:extLst>
          </p:cNvPr>
          <p:cNvSpPr>
            <a:spLocks noGrp="1"/>
          </p:cNvSpPr>
          <p:nvPr>
            <p:ph type="sldNum" sz="quarter" idx="12"/>
          </p:nvPr>
        </p:nvSpPr>
        <p:spPr/>
        <p:txBody>
          <a:bodyPr/>
          <a:lstStyle/>
          <a:p>
            <a:fld id="{51845F5A-061D-4825-9AE9-D7794091C6CF}" type="slidenum">
              <a:rPr lang="en-US" smtClean="0"/>
              <a:t>9</a:t>
            </a:fld>
            <a:endParaRPr lang="en-US"/>
          </a:p>
        </p:txBody>
      </p:sp>
      <p:sp>
        <p:nvSpPr>
          <p:cNvPr id="22" name="Rechteck: abgerundete Ecken 21">
            <a:extLst>
              <a:ext uri="{FF2B5EF4-FFF2-40B4-BE49-F238E27FC236}">
                <a16:creationId xmlns:a16="http://schemas.microsoft.com/office/drawing/2014/main" id="{FD97B877-E150-4757-AD9F-9F6C9E4958CC}"/>
              </a:ext>
            </a:extLst>
          </p:cNvPr>
          <p:cNvSpPr/>
          <p:nvPr/>
        </p:nvSpPr>
        <p:spPr>
          <a:xfrm>
            <a:off x="6430897" y="3495985"/>
            <a:ext cx="2052000" cy="1006860"/>
          </a:xfrm>
          <a:custGeom>
            <a:avLst/>
            <a:gdLst>
              <a:gd name="connsiteX0" fmla="*/ 0 w 2052000"/>
              <a:gd name="connsiteY0" fmla="*/ 167813 h 1006860"/>
              <a:gd name="connsiteX1" fmla="*/ 167813 w 2052000"/>
              <a:gd name="connsiteY1" fmla="*/ 0 h 1006860"/>
              <a:gd name="connsiteX2" fmla="*/ 757101 w 2052000"/>
              <a:gd name="connsiteY2" fmla="*/ 0 h 1006860"/>
              <a:gd name="connsiteX3" fmla="*/ 1312062 w 2052000"/>
              <a:gd name="connsiteY3" fmla="*/ 0 h 1006860"/>
              <a:gd name="connsiteX4" fmla="*/ 1884187 w 2052000"/>
              <a:gd name="connsiteY4" fmla="*/ 0 h 1006860"/>
              <a:gd name="connsiteX5" fmla="*/ 2052000 w 2052000"/>
              <a:gd name="connsiteY5" fmla="*/ 167813 h 1006860"/>
              <a:gd name="connsiteX6" fmla="*/ 2052000 w 2052000"/>
              <a:gd name="connsiteY6" fmla="*/ 839047 h 1006860"/>
              <a:gd name="connsiteX7" fmla="*/ 1884187 w 2052000"/>
              <a:gd name="connsiteY7" fmla="*/ 1006860 h 1006860"/>
              <a:gd name="connsiteX8" fmla="*/ 1363554 w 2052000"/>
              <a:gd name="connsiteY8" fmla="*/ 1006860 h 1006860"/>
              <a:gd name="connsiteX9" fmla="*/ 791429 w 2052000"/>
              <a:gd name="connsiteY9" fmla="*/ 1006860 h 1006860"/>
              <a:gd name="connsiteX10" fmla="*/ 167813 w 2052000"/>
              <a:gd name="connsiteY10" fmla="*/ 1006860 h 1006860"/>
              <a:gd name="connsiteX11" fmla="*/ 0 w 2052000"/>
              <a:gd name="connsiteY11" fmla="*/ 839047 h 1006860"/>
              <a:gd name="connsiteX12" fmla="*/ 0 w 2052000"/>
              <a:gd name="connsiteY12" fmla="*/ 167813 h 10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06860" fill="none" extrusionOk="0">
                <a:moveTo>
                  <a:pt x="0" y="167813"/>
                </a:moveTo>
                <a:cubicBezTo>
                  <a:pt x="-8026" y="76815"/>
                  <a:pt x="72921" y="-17185"/>
                  <a:pt x="167813" y="0"/>
                </a:cubicBezTo>
                <a:cubicBezTo>
                  <a:pt x="327864" y="20071"/>
                  <a:pt x="475385" y="-9077"/>
                  <a:pt x="757101" y="0"/>
                </a:cubicBezTo>
                <a:cubicBezTo>
                  <a:pt x="1038817" y="9077"/>
                  <a:pt x="1128346" y="15015"/>
                  <a:pt x="1312062" y="0"/>
                </a:cubicBezTo>
                <a:cubicBezTo>
                  <a:pt x="1495778" y="-15015"/>
                  <a:pt x="1752345" y="-28419"/>
                  <a:pt x="1884187" y="0"/>
                </a:cubicBezTo>
                <a:cubicBezTo>
                  <a:pt x="1961571" y="8274"/>
                  <a:pt x="2065679" y="72266"/>
                  <a:pt x="2052000" y="167813"/>
                </a:cubicBezTo>
                <a:cubicBezTo>
                  <a:pt x="2023662" y="353049"/>
                  <a:pt x="2081138" y="643573"/>
                  <a:pt x="2052000" y="839047"/>
                </a:cubicBezTo>
                <a:cubicBezTo>
                  <a:pt x="2065054" y="922287"/>
                  <a:pt x="1978906" y="994872"/>
                  <a:pt x="1884187" y="1006860"/>
                </a:cubicBezTo>
                <a:cubicBezTo>
                  <a:pt x="1627409" y="997698"/>
                  <a:pt x="1603476" y="1023682"/>
                  <a:pt x="1363554" y="1006860"/>
                </a:cubicBezTo>
                <a:cubicBezTo>
                  <a:pt x="1123632" y="990038"/>
                  <a:pt x="953844" y="1019197"/>
                  <a:pt x="791429" y="1006860"/>
                </a:cubicBezTo>
                <a:cubicBezTo>
                  <a:pt x="629015" y="994523"/>
                  <a:pt x="357663" y="980431"/>
                  <a:pt x="167813" y="1006860"/>
                </a:cubicBezTo>
                <a:cubicBezTo>
                  <a:pt x="75697" y="1010119"/>
                  <a:pt x="17252" y="921627"/>
                  <a:pt x="0" y="839047"/>
                </a:cubicBezTo>
                <a:cubicBezTo>
                  <a:pt x="-7487" y="644719"/>
                  <a:pt x="-29177" y="411348"/>
                  <a:pt x="0" y="167813"/>
                </a:cubicBezTo>
                <a:close/>
              </a:path>
              <a:path w="2052000" h="1006860" stroke="0" extrusionOk="0">
                <a:moveTo>
                  <a:pt x="0" y="167813"/>
                </a:moveTo>
                <a:cubicBezTo>
                  <a:pt x="20425" y="82341"/>
                  <a:pt x="71414" y="-17085"/>
                  <a:pt x="167813" y="0"/>
                </a:cubicBezTo>
                <a:cubicBezTo>
                  <a:pt x="328274" y="-1518"/>
                  <a:pt x="594214" y="-4684"/>
                  <a:pt x="757101" y="0"/>
                </a:cubicBezTo>
                <a:cubicBezTo>
                  <a:pt x="919988" y="4684"/>
                  <a:pt x="1140225" y="-11605"/>
                  <a:pt x="1294899" y="0"/>
                </a:cubicBezTo>
                <a:cubicBezTo>
                  <a:pt x="1449573" y="11605"/>
                  <a:pt x="1629171" y="24341"/>
                  <a:pt x="1884187" y="0"/>
                </a:cubicBezTo>
                <a:cubicBezTo>
                  <a:pt x="1977067" y="-5520"/>
                  <a:pt x="2033850" y="78077"/>
                  <a:pt x="2052000" y="167813"/>
                </a:cubicBezTo>
                <a:cubicBezTo>
                  <a:pt x="2049695" y="402132"/>
                  <a:pt x="2049812" y="672790"/>
                  <a:pt x="2052000" y="839047"/>
                </a:cubicBezTo>
                <a:cubicBezTo>
                  <a:pt x="2056243" y="925356"/>
                  <a:pt x="1965023" y="999390"/>
                  <a:pt x="1884187" y="1006860"/>
                </a:cubicBezTo>
                <a:cubicBezTo>
                  <a:pt x="1606982" y="1011012"/>
                  <a:pt x="1457281" y="1018671"/>
                  <a:pt x="1312062" y="1006860"/>
                </a:cubicBezTo>
                <a:cubicBezTo>
                  <a:pt x="1166843" y="995049"/>
                  <a:pt x="951675" y="1025050"/>
                  <a:pt x="774265" y="1006860"/>
                </a:cubicBezTo>
                <a:cubicBezTo>
                  <a:pt x="596855" y="988670"/>
                  <a:pt x="427300" y="1010233"/>
                  <a:pt x="167813" y="1006860"/>
                </a:cubicBezTo>
                <a:cubicBezTo>
                  <a:pt x="80352" y="988985"/>
                  <a:pt x="-5317" y="936011"/>
                  <a:pt x="0" y="839047"/>
                </a:cubicBezTo>
                <a:cubicBezTo>
                  <a:pt x="-19788" y="697811"/>
                  <a:pt x="-25650" y="419096"/>
                  <a:pt x="0" y="167813"/>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Viereck</a:t>
            </a:r>
          </a:p>
        </p:txBody>
      </p:sp>
      <p:sp>
        <p:nvSpPr>
          <p:cNvPr id="26" name="Rechteck: abgerundete Ecken 25">
            <a:extLst>
              <a:ext uri="{FF2B5EF4-FFF2-40B4-BE49-F238E27FC236}">
                <a16:creationId xmlns:a16="http://schemas.microsoft.com/office/drawing/2014/main" id="{C3D10C2E-CD0F-4566-852E-ED13FF96D85F}"/>
              </a:ext>
            </a:extLst>
          </p:cNvPr>
          <p:cNvSpPr/>
          <p:nvPr/>
        </p:nvSpPr>
        <p:spPr>
          <a:xfrm>
            <a:off x="6400799"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6204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27869 w 2052000"/>
              <a:gd name="connsiteY8" fmla="*/ 1029911 h 1029911"/>
              <a:gd name="connsiteX9" fmla="*/ 724131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7974" y="87209"/>
                  <a:pt x="82661" y="-1368"/>
                  <a:pt x="171655" y="0"/>
                </a:cubicBezTo>
                <a:cubicBezTo>
                  <a:pt x="326942" y="-19207"/>
                  <a:pt x="581256" y="614"/>
                  <a:pt x="758305" y="0"/>
                </a:cubicBezTo>
                <a:cubicBezTo>
                  <a:pt x="935354" y="-614"/>
                  <a:pt x="1230341" y="6198"/>
                  <a:pt x="1362042" y="0"/>
                </a:cubicBezTo>
                <a:cubicBezTo>
                  <a:pt x="1493743" y="-6198"/>
                  <a:pt x="1684545" y="5870"/>
                  <a:pt x="1880345" y="0"/>
                </a:cubicBezTo>
                <a:cubicBezTo>
                  <a:pt x="1987842" y="10286"/>
                  <a:pt x="2053875" y="75287"/>
                  <a:pt x="2052000" y="171655"/>
                </a:cubicBezTo>
                <a:cubicBezTo>
                  <a:pt x="2025821" y="430700"/>
                  <a:pt x="2084808" y="577213"/>
                  <a:pt x="2052000" y="858256"/>
                </a:cubicBezTo>
                <a:cubicBezTo>
                  <a:pt x="2058883" y="942071"/>
                  <a:pt x="1977123" y="1034419"/>
                  <a:pt x="1880345" y="1029911"/>
                </a:cubicBezTo>
                <a:cubicBezTo>
                  <a:pt x="1713728" y="1017534"/>
                  <a:pt x="1486755" y="1025687"/>
                  <a:pt x="1327869" y="1029911"/>
                </a:cubicBezTo>
                <a:cubicBezTo>
                  <a:pt x="1168983" y="1034135"/>
                  <a:pt x="859686" y="1015772"/>
                  <a:pt x="724131" y="1029911"/>
                </a:cubicBezTo>
                <a:cubicBezTo>
                  <a:pt x="588576" y="1044050"/>
                  <a:pt x="443957" y="1027166"/>
                  <a:pt x="171655" y="1029911"/>
                </a:cubicBezTo>
                <a:cubicBezTo>
                  <a:pt x="87790" y="1040513"/>
                  <a:pt x="19187" y="962484"/>
                  <a:pt x="0" y="858256"/>
                </a:cubicBezTo>
                <a:cubicBezTo>
                  <a:pt x="-1504" y="639958"/>
                  <a:pt x="-3836" y="420225"/>
                  <a:pt x="0" y="171655"/>
                </a:cubicBezTo>
                <a:close/>
              </a:path>
              <a:path w="2052000" h="1029911" stroke="0" extrusionOk="0">
                <a:moveTo>
                  <a:pt x="0" y="171655"/>
                </a:moveTo>
                <a:cubicBezTo>
                  <a:pt x="1364" y="70731"/>
                  <a:pt x="78609" y="5684"/>
                  <a:pt x="171655" y="0"/>
                </a:cubicBezTo>
                <a:cubicBezTo>
                  <a:pt x="395882" y="-12184"/>
                  <a:pt x="571911" y="17240"/>
                  <a:pt x="707045" y="0"/>
                </a:cubicBezTo>
                <a:cubicBezTo>
                  <a:pt x="842179" y="-17240"/>
                  <a:pt x="1102211" y="-14662"/>
                  <a:pt x="1276608" y="0"/>
                </a:cubicBezTo>
                <a:cubicBezTo>
                  <a:pt x="1451005" y="14662"/>
                  <a:pt x="1598200" y="23343"/>
                  <a:pt x="1880345" y="0"/>
                </a:cubicBezTo>
                <a:cubicBezTo>
                  <a:pt x="1964760" y="-6554"/>
                  <a:pt x="2051606" y="73258"/>
                  <a:pt x="2052000" y="171655"/>
                </a:cubicBezTo>
                <a:cubicBezTo>
                  <a:pt x="2045387" y="354634"/>
                  <a:pt x="2085734" y="685267"/>
                  <a:pt x="2052000" y="858256"/>
                </a:cubicBezTo>
                <a:cubicBezTo>
                  <a:pt x="2033557" y="963301"/>
                  <a:pt x="1973598" y="1032063"/>
                  <a:pt x="1880345" y="1029911"/>
                </a:cubicBezTo>
                <a:cubicBezTo>
                  <a:pt x="1643654" y="1033067"/>
                  <a:pt x="1483127" y="1049651"/>
                  <a:pt x="1276608" y="1029911"/>
                </a:cubicBezTo>
                <a:cubicBezTo>
                  <a:pt x="1070089" y="1010171"/>
                  <a:pt x="899266" y="1035709"/>
                  <a:pt x="758305" y="1029911"/>
                </a:cubicBezTo>
                <a:cubicBezTo>
                  <a:pt x="617344" y="1024113"/>
                  <a:pt x="399285" y="1057537"/>
                  <a:pt x="171655" y="1029911"/>
                </a:cubicBezTo>
                <a:cubicBezTo>
                  <a:pt x="89143" y="1025070"/>
                  <a:pt x="15628" y="969124"/>
                  <a:pt x="0" y="858256"/>
                </a:cubicBezTo>
                <a:cubicBezTo>
                  <a:pt x="-5228" y="635240"/>
                  <a:pt x="14318" y="361014"/>
                  <a:pt x="0" y="171655"/>
                </a:cubicBezTo>
                <a:close/>
              </a:path>
            </a:pathLst>
          </a:custGeom>
          <a:ln w="28575">
            <a:extLst>
              <a:ext uri="{C807C97D-BFC1-408E-A445-0C87EB9F89A2}">
                <ask:lineSketchStyleProps xmlns:ask="http://schemas.microsoft.com/office/drawing/2018/sketchyshapes" sd="2996303169">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Rechtwinkliges Dreieck</a:t>
            </a:r>
          </a:p>
        </p:txBody>
      </p:sp>
      <p:sp>
        <p:nvSpPr>
          <p:cNvPr id="27" name="Rechteck: abgerundete Ecken 26">
            <a:extLst>
              <a:ext uri="{FF2B5EF4-FFF2-40B4-BE49-F238E27FC236}">
                <a16:creationId xmlns:a16="http://schemas.microsoft.com/office/drawing/2014/main" id="{16F2B30D-EC3A-429D-BB88-057A75ED65A8}"/>
              </a:ext>
            </a:extLst>
          </p:cNvPr>
          <p:cNvSpPr/>
          <p:nvPr/>
        </p:nvSpPr>
        <p:spPr>
          <a:xfrm>
            <a:off x="8919780" y="4847053"/>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Gleichseitiges Dreieck</a:t>
            </a:r>
          </a:p>
        </p:txBody>
      </p:sp>
      <p:sp>
        <p:nvSpPr>
          <p:cNvPr id="29" name="Rechteck: abgerundete Ecken 28">
            <a:extLst>
              <a:ext uri="{FF2B5EF4-FFF2-40B4-BE49-F238E27FC236}">
                <a16:creationId xmlns:a16="http://schemas.microsoft.com/office/drawing/2014/main" id="{52C2B505-7A56-4116-8C75-7E429941443D}"/>
              </a:ext>
            </a:extLst>
          </p:cNvPr>
          <p:cNvSpPr/>
          <p:nvPr/>
        </p:nvSpPr>
        <p:spPr>
          <a:xfrm>
            <a:off x="8919780" y="3495982"/>
            <a:ext cx="2052000" cy="1029911"/>
          </a:xfrm>
          <a:custGeom>
            <a:avLst/>
            <a:gdLst>
              <a:gd name="connsiteX0" fmla="*/ 0 w 2052000"/>
              <a:gd name="connsiteY0" fmla="*/ 171655 h 1029911"/>
              <a:gd name="connsiteX1" fmla="*/ 171655 w 2052000"/>
              <a:gd name="connsiteY1" fmla="*/ 0 h 1029911"/>
              <a:gd name="connsiteX2" fmla="*/ 758305 w 2052000"/>
              <a:gd name="connsiteY2" fmla="*/ 0 h 1029911"/>
              <a:gd name="connsiteX3" fmla="*/ 1310782 w 2052000"/>
              <a:gd name="connsiteY3" fmla="*/ 0 h 1029911"/>
              <a:gd name="connsiteX4" fmla="*/ 1880345 w 2052000"/>
              <a:gd name="connsiteY4" fmla="*/ 0 h 1029911"/>
              <a:gd name="connsiteX5" fmla="*/ 2052000 w 2052000"/>
              <a:gd name="connsiteY5" fmla="*/ 171655 h 1029911"/>
              <a:gd name="connsiteX6" fmla="*/ 2052000 w 2052000"/>
              <a:gd name="connsiteY6" fmla="*/ 858256 h 1029911"/>
              <a:gd name="connsiteX7" fmla="*/ 1880345 w 2052000"/>
              <a:gd name="connsiteY7" fmla="*/ 1029911 h 1029911"/>
              <a:gd name="connsiteX8" fmla="*/ 1362042 w 2052000"/>
              <a:gd name="connsiteY8" fmla="*/ 1029911 h 1029911"/>
              <a:gd name="connsiteX9" fmla="*/ 792479 w 2052000"/>
              <a:gd name="connsiteY9" fmla="*/ 1029911 h 1029911"/>
              <a:gd name="connsiteX10" fmla="*/ 171655 w 2052000"/>
              <a:gd name="connsiteY10" fmla="*/ 1029911 h 1029911"/>
              <a:gd name="connsiteX11" fmla="*/ 0 w 2052000"/>
              <a:gd name="connsiteY11" fmla="*/ 858256 h 1029911"/>
              <a:gd name="connsiteX12" fmla="*/ 0 w 2052000"/>
              <a:gd name="connsiteY12" fmla="*/ 171655 h 102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000" h="1029911" fill="none" extrusionOk="0">
                <a:moveTo>
                  <a:pt x="0" y="171655"/>
                </a:moveTo>
                <a:cubicBezTo>
                  <a:pt x="-18495" y="80732"/>
                  <a:pt x="76171" y="-5299"/>
                  <a:pt x="171655" y="0"/>
                </a:cubicBezTo>
                <a:cubicBezTo>
                  <a:pt x="304963" y="12503"/>
                  <a:pt x="501473" y="23687"/>
                  <a:pt x="758305" y="0"/>
                </a:cubicBezTo>
                <a:cubicBezTo>
                  <a:pt x="1015137" y="-23687"/>
                  <a:pt x="1171800" y="-21680"/>
                  <a:pt x="1310782" y="0"/>
                </a:cubicBezTo>
                <a:cubicBezTo>
                  <a:pt x="1449764" y="21680"/>
                  <a:pt x="1627117" y="24505"/>
                  <a:pt x="1880345" y="0"/>
                </a:cubicBezTo>
                <a:cubicBezTo>
                  <a:pt x="1962068" y="7074"/>
                  <a:pt x="2057458" y="75710"/>
                  <a:pt x="2052000" y="171655"/>
                </a:cubicBezTo>
                <a:cubicBezTo>
                  <a:pt x="2062229" y="488488"/>
                  <a:pt x="2043570" y="519526"/>
                  <a:pt x="2052000" y="858256"/>
                </a:cubicBezTo>
                <a:cubicBezTo>
                  <a:pt x="2062731" y="945297"/>
                  <a:pt x="1978843" y="1008170"/>
                  <a:pt x="1880345" y="1029911"/>
                </a:cubicBezTo>
                <a:cubicBezTo>
                  <a:pt x="1636330" y="1042564"/>
                  <a:pt x="1542759" y="1052264"/>
                  <a:pt x="1362042" y="1029911"/>
                </a:cubicBezTo>
                <a:cubicBezTo>
                  <a:pt x="1181325" y="1007558"/>
                  <a:pt x="1041785" y="1028853"/>
                  <a:pt x="792479" y="1029911"/>
                </a:cubicBezTo>
                <a:cubicBezTo>
                  <a:pt x="543173" y="1030969"/>
                  <a:pt x="467033" y="1008940"/>
                  <a:pt x="171655" y="1029911"/>
                </a:cubicBezTo>
                <a:cubicBezTo>
                  <a:pt x="77700" y="1034799"/>
                  <a:pt x="11227" y="946485"/>
                  <a:pt x="0" y="858256"/>
                </a:cubicBezTo>
                <a:cubicBezTo>
                  <a:pt x="5681" y="587271"/>
                  <a:pt x="31421" y="362689"/>
                  <a:pt x="0" y="171655"/>
                </a:cubicBezTo>
                <a:close/>
              </a:path>
              <a:path w="2052000" h="1029911" stroke="0" extrusionOk="0">
                <a:moveTo>
                  <a:pt x="0" y="171655"/>
                </a:moveTo>
                <a:cubicBezTo>
                  <a:pt x="6995" y="79322"/>
                  <a:pt x="73354" y="-16081"/>
                  <a:pt x="171655" y="0"/>
                </a:cubicBezTo>
                <a:cubicBezTo>
                  <a:pt x="380531" y="2068"/>
                  <a:pt x="528013" y="-5929"/>
                  <a:pt x="758305" y="0"/>
                </a:cubicBezTo>
                <a:cubicBezTo>
                  <a:pt x="988597" y="5929"/>
                  <a:pt x="1099488" y="20423"/>
                  <a:pt x="1293695" y="0"/>
                </a:cubicBezTo>
                <a:cubicBezTo>
                  <a:pt x="1487902" y="-20423"/>
                  <a:pt x="1596057" y="27089"/>
                  <a:pt x="1880345" y="0"/>
                </a:cubicBezTo>
                <a:cubicBezTo>
                  <a:pt x="1975655" y="-14110"/>
                  <a:pt x="2035685" y="79500"/>
                  <a:pt x="2052000" y="171655"/>
                </a:cubicBezTo>
                <a:cubicBezTo>
                  <a:pt x="2082075" y="445433"/>
                  <a:pt x="2069924" y="617501"/>
                  <a:pt x="2052000" y="858256"/>
                </a:cubicBezTo>
                <a:cubicBezTo>
                  <a:pt x="2060591" y="940157"/>
                  <a:pt x="1972573" y="1028287"/>
                  <a:pt x="1880345" y="1029911"/>
                </a:cubicBezTo>
                <a:cubicBezTo>
                  <a:pt x="1638436" y="1018544"/>
                  <a:pt x="1450932" y="1054000"/>
                  <a:pt x="1310782" y="1029911"/>
                </a:cubicBezTo>
                <a:cubicBezTo>
                  <a:pt x="1170632" y="1005822"/>
                  <a:pt x="927523" y="1032980"/>
                  <a:pt x="775392" y="1029911"/>
                </a:cubicBezTo>
                <a:cubicBezTo>
                  <a:pt x="623261" y="1026843"/>
                  <a:pt x="458674" y="1031137"/>
                  <a:pt x="171655" y="1029911"/>
                </a:cubicBezTo>
                <a:cubicBezTo>
                  <a:pt x="78684" y="1023639"/>
                  <a:pt x="-7928" y="959444"/>
                  <a:pt x="0" y="858256"/>
                </a:cubicBezTo>
                <a:cubicBezTo>
                  <a:pt x="18988" y="518265"/>
                  <a:pt x="10070" y="328526"/>
                  <a:pt x="0" y="171655"/>
                </a:cubicBezTo>
                <a:close/>
              </a:path>
            </a:pathLst>
          </a:custGeom>
          <a:ln w="28575">
            <a:extLst>
              <a:ext uri="{C807C97D-BFC1-408E-A445-0C87EB9F89A2}">
                <ask:lineSketchStyleProps xmlns:ask="http://schemas.microsoft.com/office/drawing/2018/sketchyshapes" sd="3821079005">
                  <a:prstGeom prst="round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Allgemeines Dreieck</a:t>
            </a:r>
          </a:p>
        </p:txBody>
      </p:sp>
      <p:sp>
        <p:nvSpPr>
          <p:cNvPr id="28" name="Textfeld 27">
            <a:extLst>
              <a:ext uri="{FF2B5EF4-FFF2-40B4-BE49-F238E27FC236}">
                <a16:creationId xmlns:a16="http://schemas.microsoft.com/office/drawing/2014/main" id="{3897D896-CCEB-42B4-9F51-D927B7913A1F}"/>
              </a:ext>
            </a:extLst>
          </p:cNvPr>
          <p:cNvSpPr txBox="1"/>
          <p:nvPr/>
        </p:nvSpPr>
        <p:spPr>
          <a:xfrm>
            <a:off x="7911532" y="4434905"/>
            <a:ext cx="900014" cy="1015663"/>
          </a:xfrm>
          <a:prstGeom prst="rect">
            <a:avLst/>
          </a:prstGeom>
          <a:noFill/>
        </p:spPr>
        <p:txBody>
          <a:bodyPr wrap="square" rtlCol="0">
            <a:spAutoFit/>
          </a:bodyPr>
          <a:lstStyle/>
          <a:p>
            <a:r>
              <a:rPr lang="de-DE" sz="6000" b="1" dirty="0">
                <a:solidFill>
                  <a:schemeClr val="accent6">
                    <a:lumMod val="75000"/>
                  </a:schemeClr>
                </a:solidFill>
                <a:sym typeface="Wingdings" panose="05000000000000000000" pitchFamily="2" charset="2"/>
              </a:rPr>
              <a:t></a:t>
            </a:r>
            <a:endParaRPr lang="de-DE" sz="6000" b="1" dirty="0">
              <a:solidFill>
                <a:schemeClr val="accent6">
                  <a:lumMod val="75000"/>
                </a:schemeClr>
              </a:solidFill>
            </a:endParaRPr>
          </a:p>
        </p:txBody>
      </p:sp>
      <p:sp>
        <p:nvSpPr>
          <p:cNvPr id="30" name="Pfeil: nach rechts 29">
            <a:hlinkClick r:id="" action="ppaction://hlinkshowjump?jump=nextslide"/>
            <a:extLst>
              <a:ext uri="{FF2B5EF4-FFF2-40B4-BE49-F238E27FC236}">
                <a16:creationId xmlns:a16="http://schemas.microsoft.com/office/drawing/2014/main" id="{BBD037C2-3D46-4747-A9EF-20363372E973}"/>
              </a:ext>
            </a:extLst>
          </p:cNvPr>
          <p:cNvSpPr/>
          <p:nvPr/>
        </p:nvSpPr>
        <p:spPr>
          <a:xfrm>
            <a:off x="7696200" y="6421439"/>
            <a:ext cx="457200" cy="365125"/>
          </a:xfrm>
          <a:custGeom>
            <a:avLst/>
            <a:gdLst>
              <a:gd name="connsiteX0" fmla="*/ 0 w 457200"/>
              <a:gd name="connsiteY0" fmla="*/ 91281 h 365125"/>
              <a:gd name="connsiteX1" fmla="*/ 274638 w 457200"/>
              <a:gd name="connsiteY1" fmla="*/ 91281 h 365125"/>
              <a:gd name="connsiteX2" fmla="*/ 274638 w 457200"/>
              <a:gd name="connsiteY2" fmla="*/ 0 h 365125"/>
              <a:gd name="connsiteX3" fmla="*/ 457200 w 457200"/>
              <a:gd name="connsiteY3" fmla="*/ 182563 h 365125"/>
              <a:gd name="connsiteX4" fmla="*/ 274638 w 457200"/>
              <a:gd name="connsiteY4" fmla="*/ 365125 h 365125"/>
              <a:gd name="connsiteX5" fmla="*/ 274638 w 457200"/>
              <a:gd name="connsiteY5" fmla="*/ 273844 h 365125"/>
              <a:gd name="connsiteX6" fmla="*/ 0 w 457200"/>
              <a:gd name="connsiteY6" fmla="*/ 273844 h 365125"/>
              <a:gd name="connsiteX7" fmla="*/ 0 w 457200"/>
              <a:gd name="connsiteY7" fmla="*/ 91281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365125" fill="none" extrusionOk="0">
                <a:moveTo>
                  <a:pt x="0" y="91281"/>
                </a:moveTo>
                <a:cubicBezTo>
                  <a:pt x="64788" y="88200"/>
                  <a:pt x="172305" y="103805"/>
                  <a:pt x="274638" y="91281"/>
                </a:cubicBezTo>
                <a:cubicBezTo>
                  <a:pt x="273009" y="62267"/>
                  <a:pt x="278879" y="39446"/>
                  <a:pt x="274638" y="0"/>
                </a:cubicBezTo>
                <a:cubicBezTo>
                  <a:pt x="350707" y="58298"/>
                  <a:pt x="384976" y="122368"/>
                  <a:pt x="457200" y="182563"/>
                </a:cubicBezTo>
                <a:cubicBezTo>
                  <a:pt x="420821" y="236583"/>
                  <a:pt x="363285" y="280371"/>
                  <a:pt x="274638" y="365125"/>
                </a:cubicBezTo>
                <a:cubicBezTo>
                  <a:pt x="273656" y="330353"/>
                  <a:pt x="271911" y="309291"/>
                  <a:pt x="274638" y="273844"/>
                </a:cubicBezTo>
                <a:cubicBezTo>
                  <a:pt x="211802" y="275489"/>
                  <a:pt x="110785" y="274229"/>
                  <a:pt x="0" y="273844"/>
                </a:cubicBezTo>
                <a:cubicBezTo>
                  <a:pt x="-2219" y="208094"/>
                  <a:pt x="2797" y="172668"/>
                  <a:pt x="0" y="91281"/>
                </a:cubicBezTo>
                <a:close/>
              </a:path>
              <a:path w="457200" h="365125" stroke="0" extrusionOk="0">
                <a:moveTo>
                  <a:pt x="0" y="91281"/>
                </a:moveTo>
                <a:cubicBezTo>
                  <a:pt x="130655" y="83888"/>
                  <a:pt x="187707" y="97401"/>
                  <a:pt x="274638" y="91281"/>
                </a:cubicBezTo>
                <a:cubicBezTo>
                  <a:pt x="270314" y="60655"/>
                  <a:pt x="279139" y="37477"/>
                  <a:pt x="274638" y="0"/>
                </a:cubicBezTo>
                <a:cubicBezTo>
                  <a:pt x="333641" y="64503"/>
                  <a:pt x="406382" y="136381"/>
                  <a:pt x="457200" y="182563"/>
                </a:cubicBezTo>
                <a:cubicBezTo>
                  <a:pt x="381881" y="272185"/>
                  <a:pt x="333222" y="311743"/>
                  <a:pt x="274638" y="365125"/>
                </a:cubicBezTo>
                <a:cubicBezTo>
                  <a:pt x="279075" y="331534"/>
                  <a:pt x="273468" y="310791"/>
                  <a:pt x="274638" y="273844"/>
                </a:cubicBezTo>
                <a:cubicBezTo>
                  <a:pt x="164715" y="268775"/>
                  <a:pt x="76542" y="284591"/>
                  <a:pt x="0" y="273844"/>
                </a:cubicBezTo>
                <a:cubicBezTo>
                  <a:pt x="2040" y="201183"/>
                  <a:pt x="1941" y="170093"/>
                  <a:pt x="0" y="91281"/>
                </a:cubicBezTo>
                <a:close/>
              </a:path>
            </a:pathLst>
          </a:custGeom>
          <a:solidFill>
            <a:schemeClr val="accent1">
              <a:lumMod val="40000"/>
              <a:lumOff val="60000"/>
            </a:schemeClr>
          </a:solidFill>
          <a:ln w="19050">
            <a:solidFill>
              <a:schemeClr val="tx2">
                <a:lumMod val="75000"/>
              </a:schemeClr>
            </a:solidFill>
            <a:extLst>
              <a:ext uri="{C807C97D-BFC1-408E-A445-0C87EB9F89A2}">
                <ask:lineSketchStyleProps xmlns:ask="http://schemas.microsoft.com/office/drawing/2018/sketchyshapes" sd="3829183955">
                  <a:prstGeom prst="rightArrow">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Rechtwinkliges Dreieck 30">
            <a:extLst>
              <a:ext uri="{FF2B5EF4-FFF2-40B4-BE49-F238E27FC236}">
                <a16:creationId xmlns:a16="http://schemas.microsoft.com/office/drawing/2014/main" id="{4812F8CC-4722-4E0B-B376-EBD19C5A5717}"/>
              </a:ext>
            </a:extLst>
          </p:cNvPr>
          <p:cNvSpPr/>
          <p:nvPr/>
        </p:nvSpPr>
        <p:spPr>
          <a:xfrm flipH="1">
            <a:off x="1298601" y="2389734"/>
            <a:ext cx="4018750" cy="2581835"/>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Bogen 31">
            <a:extLst>
              <a:ext uri="{FF2B5EF4-FFF2-40B4-BE49-F238E27FC236}">
                <a16:creationId xmlns:a16="http://schemas.microsoft.com/office/drawing/2014/main" id="{34FF16B0-DDEE-437D-9DC2-5C4DD1EE6E56}"/>
              </a:ext>
            </a:extLst>
          </p:cNvPr>
          <p:cNvSpPr/>
          <p:nvPr/>
        </p:nvSpPr>
        <p:spPr>
          <a:xfrm>
            <a:off x="2020901" y="4333795"/>
            <a:ext cx="553250" cy="1252497"/>
          </a:xfrm>
          <a:prstGeom prst="arc">
            <a:avLst>
              <a:gd name="adj1" fmla="val 16200000"/>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A2B1C9F8-5627-4C3F-A253-B27B2F1F9BD1}"/>
                  </a:ext>
                </a:extLst>
              </p:cNvPr>
              <p:cNvSpPr txBox="1"/>
              <p:nvPr/>
            </p:nvSpPr>
            <p:spPr>
              <a:xfrm>
                <a:off x="1775652"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𝛼</m:t>
                      </m:r>
                    </m:oMath>
                  </m:oMathPara>
                </a14:m>
                <a:endParaRPr lang="de-DE" dirty="0"/>
              </a:p>
            </p:txBody>
          </p:sp>
        </mc:Choice>
        <mc:Fallback xmlns="">
          <p:sp>
            <p:nvSpPr>
              <p:cNvPr id="33" name="Textfeld 32">
                <a:extLst>
                  <a:ext uri="{FF2B5EF4-FFF2-40B4-BE49-F238E27FC236}">
                    <a16:creationId xmlns:a16="http://schemas.microsoft.com/office/drawing/2014/main" id="{A2B1C9F8-5627-4C3F-A253-B27B2F1F9BD1}"/>
                  </a:ext>
                </a:extLst>
              </p:cNvPr>
              <p:cNvSpPr txBox="1">
                <a:spLocks noRot="1" noChangeAspect="1" noMove="1" noResize="1" noEditPoints="1" noAdjustHandles="1" noChangeArrowheads="1" noChangeShapeType="1" noTextEdit="1"/>
              </p:cNvSpPr>
              <p:nvPr/>
            </p:nvSpPr>
            <p:spPr>
              <a:xfrm>
                <a:off x="1775652" y="4456740"/>
                <a:ext cx="868296" cy="369332"/>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BC7E4154-5483-4D05-AAA8-63F068D23DD3}"/>
                  </a:ext>
                </a:extLst>
              </p:cNvPr>
              <p:cNvSpPr txBox="1"/>
              <p:nvPr/>
            </p:nvSpPr>
            <p:spPr>
              <a:xfrm>
                <a:off x="5155346" y="349598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𝑎</m:t>
                      </m:r>
                    </m:oMath>
                  </m:oMathPara>
                </a14:m>
                <a:endParaRPr lang="de-DE" dirty="0"/>
              </a:p>
            </p:txBody>
          </p:sp>
        </mc:Choice>
        <mc:Fallback xmlns="">
          <p:sp>
            <p:nvSpPr>
              <p:cNvPr id="34" name="Textfeld 33">
                <a:extLst>
                  <a:ext uri="{FF2B5EF4-FFF2-40B4-BE49-F238E27FC236}">
                    <a16:creationId xmlns:a16="http://schemas.microsoft.com/office/drawing/2014/main" id="{BC7E4154-5483-4D05-AAA8-63F068D23DD3}"/>
                  </a:ext>
                </a:extLst>
              </p:cNvPr>
              <p:cNvSpPr txBox="1">
                <a:spLocks noRot="1" noChangeAspect="1" noMove="1" noResize="1" noEditPoints="1" noAdjustHandles="1" noChangeArrowheads="1" noChangeShapeType="1" noTextEdit="1"/>
              </p:cNvSpPr>
              <p:nvPr/>
            </p:nvSpPr>
            <p:spPr>
              <a:xfrm>
                <a:off x="5155346" y="3495985"/>
                <a:ext cx="86829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22ADEF98-CB02-4754-A59E-7823F3E63BC7}"/>
                  </a:ext>
                </a:extLst>
              </p:cNvPr>
              <p:cNvSpPr txBox="1"/>
              <p:nvPr/>
            </p:nvSpPr>
            <p:spPr>
              <a:xfrm>
                <a:off x="520734"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35" name="Textfeld 34">
                <a:extLst>
                  <a:ext uri="{FF2B5EF4-FFF2-40B4-BE49-F238E27FC236}">
                    <a16:creationId xmlns:a16="http://schemas.microsoft.com/office/drawing/2014/main" id="{22ADEF98-CB02-4754-A59E-7823F3E63BC7}"/>
                  </a:ext>
                </a:extLst>
              </p:cNvPr>
              <p:cNvSpPr txBox="1">
                <a:spLocks noRot="1" noChangeAspect="1" noMove="1" noResize="1" noEditPoints="1" noAdjustHandles="1" noChangeArrowheads="1" noChangeShapeType="1" noTextEdit="1"/>
              </p:cNvSpPr>
              <p:nvPr/>
            </p:nvSpPr>
            <p:spPr>
              <a:xfrm>
                <a:off x="520734" y="4947875"/>
                <a:ext cx="86829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1D8C020D-9466-4D44-BA34-05D80DE81B73}"/>
                  </a:ext>
                </a:extLst>
              </p:cNvPr>
              <p:cNvSpPr txBox="1"/>
              <p:nvPr/>
            </p:nvSpPr>
            <p:spPr>
              <a:xfrm>
                <a:off x="2873828" y="4947875"/>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𝑐</m:t>
                      </m:r>
                    </m:oMath>
                  </m:oMathPara>
                </a14:m>
                <a:endParaRPr lang="de-DE" dirty="0"/>
              </a:p>
            </p:txBody>
          </p:sp>
        </mc:Choice>
        <mc:Fallback xmlns="">
          <p:sp>
            <p:nvSpPr>
              <p:cNvPr id="36" name="Textfeld 35">
                <a:extLst>
                  <a:ext uri="{FF2B5EF4-FFF2-40B4-BE49-F238E27FC236}">
                    <a16:creationId xmlns:a16="http://schemas.microsoft.com/office/drawing/2014/main" id="{1D8C020D-9466-4D44-BA34-05D80DE81B73}"/>
                  </a:ext>
                </a:extLst>
              </p:cNvPr>
              <p:cNvSpPr txBox="1">
                <a:spLocks noRot="1" noChangeAspect="1" noMove="1" noResize="1" noEditPoints="1" noAdjustHandles="1" noChangeArrowheads="1" noChangeShapeType="1" noTextEdit="1"/>
              </p:cNvSpPr>
              <p:nvPr/>
            </p:nvSpPr>
            <p:spPr>
              <a:xfrm>
                <a:off x="2873828" y="4947875"/>
                <a:ext cx="868296"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09B4A9F5-A2A4-421A-8B11-E2ED33E8D52B}"/>
                  </a:ext>
                </a:extLst>
              </p:cNvPr>
              <p:cNvSpPr txBox="1"/>
              <p:nvPr/>
            </p:nvSpPr>
            <p:spPr>
              <a:xfrm>
                <a:off x="2873828" y="3126653"/>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m:t>
                      </m:r>
                    </m:oMath>
                  </m:oMathPara>
                </a14:m>
                <a:endParaRPr lang="de-DE" dirty="0"/>
              </a:p>
            </p:txBody>
          </p:sp>
        </mc:Choice>
        <mc:Fallback xmlns="">
          <p:sp>
            <p:nvSpPr>
              <p:cNvPr id="37" name="Textfeld 36">
                <a:extLst>
                  <a:ext uri="{FF2B5EF4-FFF2-40B4-BE49-F238E27FC236}">
                    <a16:creationId xmlns:a16="http://schemas.microsoft.com/office/drawing/2014/main" id="{09B4A9F5-A2A4-421A-8B11-E2ED33E8D52B}"/>
                  </a:ext>
                </a:extLst>
              </p:cNvPr>
              <p:cNvSpPr txBox="1">
                <a:spLocks noRot="1" noChangeAspect="1" noMove="1" noResize="1" noEditPoints="1" noAdjustHandles="1" noChangeArrowheads="1" noChangeShapeType="1" noTextEdit="1"/>
              </p:cNvSpPr>
              <p:nvPr/>
            </p:nvSpPr>
            <p:spPr>
              <a:xfrm>
                <a:off x="2873828" y="3126653"/>
                <a:ext cx="86829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18009BC6-AD0B-4556-B22A-79C9C3795AB2}"/>
                  </a:ext>
                </a:extLst>
              </p:cNvPr>
              <p:cNvSpPr txBox="1"/>
              <p:nvPr/>
            </p:nvSpPr>
            <p:spPr>
              <a:xfrm>
                <a:off x="5033042" y="201168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oMath>
                  </m:oMathPara>
                </a14:m>
                <a:endParaRPr lang="de-DE" dirty="0"/>
              </a:p>
            </p:txBody>
          </p:sp>
        </mc:Choice>
        <mc:Fallback xmlns="">
          <p:sp>
            <p:nvSpPr>
              <p:cNvPr id="38" name="Textfeld 37">
                <a:extLst>
                  <a:ext uri="{FF2B5EF4-FFF2-40B4-BE49-F238E27FC236}">
                    <a16:creationId xmlns:a16="http://schemas.microsoft.com/office/drawing/2014/main" id="{18009BC6-AD0B-4556-B22A-79C9C3795AB2}"/>
                  </a:ext>
                </a:extLst>
              </p:cNvPr>
              <p:cNvSpPr txBox="1">
                <a:spLocks noRot="1" noChangeAspect="1" noMove="1" noResize="1" noEditPoints="1" noAdjustHandles="1" noChangeArrowheads="1" noChangeShapeType="1" noTextEdit="1"/>
              </p:cNvSpPr>
              <p:nvPr/>
            </p:nvSpPr>
            <p:spPr>
              <a:xfrm>
                <a:off x="5033042" y="2011680"/>
                <a:ext cx="868296"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52DDF882-20E9-4F0D-84A9-3755E3EB2223}"/>
                  </a:ext>
                </a:extLst>
              </p:cNvPr>
              <p:cNvSpPr txBox="1"/>
              <p:nvPr/>
            </p:nvSpPr>
            <p:spPr>
              <a:xfrm>
                <a:off x="5033042" y="4909598"/>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𝐵</m:t>
                      </m:r>
                    </m:oMath>
                  </m:oMathPara>
                </a14:m>
                <a:endParaRPr lang="de-DE" dirty="0"/>
              </a:p>
            </p:txBody>
          </p:sp>
        </mc:Choice>
        <mc:Fallback xmlns="">
          <p:sp>
            <p:nvSpPr>
              <p:cNvPr id="39" name="Textfeld 38">
                <a:extLst>
                  <a:ext uri="{FF2B5EF4-FFF2-40B4-BE49-F238E27FC236}">
                    <a16:creationId xmlns:a16="http://schemas.microsoft.com/office/drawing/2014/main" id="{52DDF882-20E9-4F0D-84A9-3755E3EB2223}"/>
                  </a:ext>
                </a:extLst>
              </p:cNvPr>
              <p:cNvSpPr txBox="1">
                <a:spLocks noRot="1" noChangeAspect="1" noMove="1" noResize="1" noEditPoints="1" noAdjustHandles="1" noChangeArrowheads="1" noChangeShapeType="1" noTextEdit="1"/>
              </p:cNvSpPr>
              <p:nvPr/>
            </p:nvSpPr>
            <p:spPr>
              <a:xfrm>
                <a:off x="5033042" y="4909598"/>
                <a:ext cx="868296"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40EEC7A7-F6B7-49B1-850C-E8F5BBC8C281}"/>
                  </a:ext>
                </a:extLst>
              </p:cNvPr>
              <p:cNvSpPr txBox="1"/>
              <p:nvPr/>
            </p:nvSpPr>
            <p:spPr>
              <a:xfrm>
                <a:off x="4575201" y="2643481"/>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𝛾</m:t>
                      </m:r>
                    </m:oMath>
                  </m:oMathPara>
                </a14:m>
                <a:endParaRPr lang="de-DE" dirty="0"/>
              </a:p>
            </p:txBody>
          </p:sp>
        </mc:Choice>
        <mc:Fallback xmlns="">
          <p:sp>
            <p:nvSpPr>
              <p:cNvPr id="40" name="Textfeld 39">
                <a:extLst>
                  <a:ext uri="{FF2B5EF4-FFF2-40B4-BE49-F238E27FC236}">
                    <a16:creationId xmlns:a16="http://schemas.microsoft.com/office/drawing/2014/main" id="{40EEC7A7-F6B7-49B1-850C-E8F5BBC8C281}"/>
                  </a:ext>
                </a:extLst>
              </p:cNvPr>
              <p:cNvSpPr txBox="1">
                <a:spLocks noRot="1" noChangeAspect="1" noMove="1" noResize="1" noEditPoints="1" noAdjustHandles="1" noChangeArrowheads="1" noChangeShapeType="1" noTextEdit="1"/>
              </p:cNvSpPr>
              <p:nvPr/>
            </p:nvSpPr>
            <p:spPr>
              <a:xfrm>
                <a:off x="4575201" y="2643481"/>
                <a:ext cx="868296" cy="369332"/>
              </a:xfrm>
              <a:prstGeom prst="rect">
                <a:avLst/>
              </a:prstGeom>
              <a:blipFill>
                <a:blip r:embed="rId9"/>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06B497B1-E344-468D-B591-3CBFBA5E0E0B}"/>
                  </a:ext>
                </a:extLst>
              </p:cNvPr>
              <p:cNvSpPr txBox="1"/>
              <p:nvPr/>
            </p:nvSpPr>
            <p:spPr>
              <a:xfrm>
                <a:off x="4542544" y="4456740"/>
                <a:ext cx="8682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𝛽</m:t>
                      </m:r>
                    </m:oMath>
                  </m:oMathPara>
                </a14:m>
                <a:endParaRPr lang="de-DE" dirty="0"/>
              </a:p>
            </p:txBody>
          </p:sp>
        </mc:Choice>
        <mc:Fallback xmlns="">
          <p:sp>
            <p:nvSpPr>
              <p:cNvPr id="41" name="Textfeld 40">
                <a:extLst>
                  <a:ext uri="{FF2B5EF4-FFF2-40B4-BE49-F238E27FC236}">
                    <a16:creationId xmlns:a16="http://schemas.microsoft.com/office/drawing/2014/main" id="{06B497B1-E344-468D-B591-3CBFBA5E0E0B}"/>
                  </a:ext>
                </a:extLst>
              </p:cNvPr>
              <p:cNvSpPr txBox="1">
                <a:spLocks noRot="1" noChangeAspect="1" noMove="1" noResize="1" noEditPoints="1" noAdjustHandles="1" noChangeArrowheads="1" noChangeShapeType="1" noTextEdit="1"/>
              </p:cNvSpPr>
              <p:nvPr/>
            </p:nvSpPr>
            <p:spPr>
              <a:xfrm>
                <a:off x="4542544" y="4456740"/>
                <a:ext cx="868296" cy="369332"/>
              </a:xfrm>
              <a:prstGeom prst="rect">
                <a:avLst/>
              </a:prstGeom>
              <a:blipFill>
                <a:blip r:embed="rId10"/>
                <a:stretch>
                  <a:fillRect b="-16393"/>
                </a:stretch>
              </a:blipFill>
            </p:spPr>
            <p:txBody>
              <a:bodyPr/>
              <a:lstStyle/>
              <a:p>
                <a:r>
                  <a:rPr lang="de-DE">
                    <a:noFill/>
                  </a:rPr>
                  <a:t> </a:t>
                </a:r>
              </a:p>
            </p:txBody>
          </p:sp>
        </mc:Fallback>
      </mc:AlternateContent>
      <p:sp>
        <p:nvSpPr>
          <p:cNvPr id="42" name="Bogen 41">
            <a:extLst>
              <a:ext uri="{FF2B5EF4-FFF2-40B4-BE49-F238E27FC236}">
                <a16:creationId xmlns:a16="http://schemas.microsoft.com/office/drawing/2014/main" id="{DDDD9FF3-F2CD-42FA-A5D8-6D4CA89F6347}"/>
              </a:ext>
            </a:extLst>
          </p:cNvPr>
          <p:cNvSpPr/>
          <p:nvPr/>
        </p:nvSpPr>
        <p:spPr>
          <a:xfrm rot="20887588" flipH="1" flipV="1">
            <a:off x="4659532" y="2439973"/>
            <a:ext cx="773201" cy="776348"/>
          </a:xfrm>
          <a:prstGeom prst="arc">
            <a:avLst>
              <a:gd name="adj1" fmla="val 14376998"/>
              <a:gd name="adj2" fmla="val 8910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3" name="Bogen 42">
            <a:extLst>
              <a:ext uri="{FF2B5EF4-FFF2-40B4-BE49-F238E27FC236}">
                <a16:creationId xmlns:a16="http://schemas.microsoft.com/office/drawing/2014/main" id="{09F4B9FA-ECC3-42AF-A392-7493E5F8ED3F}"/>
              </a:ext>
            </a:extLst>
          </p:cNvPr>
          <p:cNvSpPr/>
          <p:nvPr/>
        </p:nvSpPr>
        <p:spPr>
          <a:xfrm flipH="1">
            <a:off x="4506367" y="4340943"/>
            <a:ext cx="1137236" cy="1203588"/>
          </a:xfrm>
          <a:prstGeom prst="arc">
            <a:avLst>
              <a:gd name="adj1" fmla="val 14814404"/>
              <a:gd name="adj2" fmla="val 1074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Tree>
    <p:extLst>
      <p:ext uri="{BB962C8B-B14F-4D97-AF65-F5344CB8AC3E}">
        <p14:creationId xmlns:p14="http://schemas.microsoft.com/office/powerpoint/2010/main" val="217274907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nodeType="clickEffect">
                                  <p:stCondLst>
                                    <p:cond delay="0"/>
                                  </p:stCondLst>
                                  <p:childTnLst>
                                    <p:animClr clrSpc="rgb" dir="cw">
                                      <p:cBhvr>
                                        <p:cTn id="6" dur="250" fill="hold"/>
                                        <p:tgtEl>
                                          <p:spTgt spid="22"/>
                                        </p:tgtEl>
                                        <p:attrNameLst>
                                          <p:attrName>stroke.color</p:attrName>
                                        </p:attrNameLst>
                                      </p:cBhvr>
                                      <p:to>
                                        <a:srgbClr val="C00000"/>
                                      </p:to>
                                    </p:animClr>
                                    <p:set>
                                      <p:cBhvr>
                                        <p:cTn id="7" dur="250" fill="hold"/>
                                        <p:tgtEl>
                                          <p:spTgt spid="22"/>
                                        </p:tgtEl>
                                        <p:attrNameLst>
                                          <p:attrName>stroke.on</p:attrName>
                                        </p:attrNameLst>
                                      </p:cBhvr>
                                      <p:to>
                                        <p:strVal val="true"/>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7" presetClass="emph" presetSubtype="2" fill="hold" nodeType="clickEffect">
                                  <p:stCondLst>
                                    <p:cond delay="0"/>
                                  </p:stCondLst>
                                  <p:childTnLst>
                                    <p:animClr clrSpc="rgb" dir="cw">
                                      <p:cBhvr>
                                        <p:cTn id="12" dur="250" fill="hold"/>
                                        <p:tgtEl>
                                          <p:spTgt spid="27"/>
                                        </p:tgtEl>
                                        <p:attrNameLst>
                                          <p:attrName>stroke.color</p:attrName>
                                        </p:attrNameLst>
                                      </p:cBhvr>
                                      <p:to>
                                        <a:srgbClr val="C00000"/>
                                      </p:to>
                                    </p:animClr>
                                    <p:set>
                                      <p:cBhvr>
                                        <p:cTn id="13" dur="250" fill="hold"/>
                                        <p:tgtEl>
                                          <p:spTgt spid="27"/>
                                        </p:tgtEl>
                                        <p:attrNameLst>
                                          <p:attrName>stroke.on</p:attrName>
                                        </p:attrNameLst>
                                      </p:cBhvr>
                                      <p:to>
                                        <p:strVal val="true"/>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7" presetClass="emph" presetSubtype="2" fill="hold" nodeType="clickEffect">
                                  <p:stCondLst>
                                    <p:cond delay="0"/>
                                  </p:stCondLst>
                                  <p:childTnLst>
                                    <p:animClr clrSpc="rgb" dir="cw">
                                      <p:cBhvr>
                                        <p:cTn id="18" dur="250" fill="hold"/>
                                        <p:tgtEl>
                                          <p:spTgt spid="29"/>
                                        </p:tgtEl>
                                        <p:attrNameLst>
                                          <p:attrName>stroke.color</p:attrName>
                                        </p:attrNameLst>
                                      </p:cBhvr>
                                      <p:to>
                                        <a:srgbClr val="C00000"/>
                                      </p:to>
                                    </p:animClr>
                                    <p:set>
                                      <p:cBhvr>
                                        <p:cTn id="19" dur="250" fill="hold"/>
                                        <p:tgtEl>
                                          <p:spTgt spid="29"/>
                                        </p:tgtEl>
                                        <p:attrNameLst>
                                          <p:attrName>stroke.on</p:attrName>
                                        </p:attrNameLst>
                                      </p:cBhvr>
                                      <p:to>
                                        <p:strVal val="true"/>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7" presetClass="emph" presetSubtype="2" fill="hold" nodeType="clickEffect">
                                  <p:stCondLst>
                                    <p:cond delay="0"/>
                                  </p:stCondLst>
                                  <p:childTnLst>
                                    <p:animClr clrSpc="rgb" dir="cw">
                                      <p:cBhvr>
                                        <p:cTn id="24" dur="250" fill="hold"/>
                                        <p:tgtEl>
                                          <p:spTgt spid="26"/>
                                        </p:tgtEl>
                                        <p:attrNameLst>
                                          <p:attrName>stroke.color</p:attrName>
                                        </p:attrNameLst>
                                      </p:cBhvr>
                                      <p:to>
                                        <a:srgbClr val="92D050"/>
                                      </p:to>
                                    </p:animClr>
                                    <p:set>
                                      <p:cBhvr>
                                        <p:cTn id="25" dur="250" fill="hold"/>
                                        <p:tgtEl>
                                          <p:spTgt spid="26"/>
                                        </p:tgtEl>
                                        <p:attrNameLst>
                                          <p:attrName>stroke.on</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250"/>
                                        <p:tgtEl>
                                          <p:spTgt spid="28"/>
                                        </p:tgtEl>
                                      </p:cBhvr>
                                    </p:animEffec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8" grpId="0"/>
      <p:bldP spid="30" grpId="0" animBg="1"/>
    </p:bldLst>
  </p:timing>
</p:sld>
</file>

<file path=ppt/theme/theme1.xml><?xml version="1.0" encoding="utf-8"?>
<a:theme xmlns:a="http://schemas.openxmlformats.org/drawingml/2006/main" name="Brush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2_Brush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3434</Words>
  <Application>Microsoft Office PowerPoint</Application>
  <PresentationFormat>Breitbild</PresentationFormat>
  <Paragraphs>854</Paragraphs>
  <Slides>62</Slides>
  <Notes>0</Notes>
  <HiddenSlides>0</HiddenSlides>
  <MMClips>1</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62</vt:i4>
      </vt:variant>
    </vt:vector>
  </HeadingPairs>
  <TitlesOfParts>
    <vt:vector size="69" baseType="lpstr">
      <vt:lpstr>Arial</vt:lpstr>
      <vt:lpstr>Calibri</vt:lpstr>
      <vt:lpstr>Cambria Math</vt:lpstr>
      <vt:lpstr>Century Gothic</vt:lpstr>
      <vt:lpstr>Javanese Text</vt:lpstr>
      <vt:lpstr>BrushVTI</vt:lpstr>
      <vt:lpstr>2_BrushVTI</vt:lpstr>
      <vt:lpstr>Trigonometrie</vt:lpstr>
      <vt:lpstr>Aufgabe 0</vt:lpstr>
      <vt:lpstr>Aufgabe 1</vt:lpstr>
      <vt:lpstr>Aufgabe 2</vt:lpstr>
      <vt:lpstr>Aufgabe 3</vt:lpstr>
      <vt:lpstr>Aufgabe 4</vt:lpstr>
      <vt:lpstr>Wähle den Schwierigkeitsgrad, mit dem du üben möchtest.   Passe ihn deinen Fähigkeiten an, damit du nicht über- oder unterfordert bist, sondern dich effektiv auf die Prüfung vorbereiten kannst.</vt:lpstr>
      <vt:lpstr>PowerPoint-Präsentation</vt:lpstr>
      <vt:lpstr>Aufgabe 1</vt:lpstr>
      <vt:lpstr>Aufgabe 2</vt:lpstr>
      <vt:lpstr>Aufgabe 3</vt:lpstr>
      <vt:lpstr>Aufgabe 4</vt:lpstr>
      <vt:lpstr>Aufgabe 5</vt:lpstr>
      <vt:lpstr>Aufgabe 6</vt:lpstr>
      <vt:lpstr>Aufgabe 7</vt:lpstr>
      <vt:lpstr>Aufgabe 8</vt:lpstr>
      <vt:lpstr>Aufgabe 9</vt:lpstr>
      <vt:lpstr>Aufgabe 10</vt:lpstr>
      <vt:lpstr>PowerPoint-Präsentation</vt:lpstr>
      <vt:lpstr>5-10 Fehler</vt:lpstr>
      <vt:lpstr>Sinus im rechtwinkligen Dreieck</vt:lpstr>
      <vt:lpstr>Kosinus im rechtwinkligen Dreieck</vt:lpstr>
      <vt:lpstr>Tangens im rechtwinkligen Dreieck</vt:lpstr>
      <vt:lpstr>Satz des Pythagoras</vt:lpstr>
      <vt:lpstr>6-8 Aufgaben richtig gelöst</vt:lpstr>
      <vt:lpstr>Aufgabe 11 </vt:lpstr>
      <vt:lpstr>Aufgabe 12</vt:lpstr>
      <vt:lpstr>Aufgabe 13</vt:lpstr>
      <vt:lpstr>Aufgabe 14</vt:lpstr>
      <vt:lpstr>0-1 Fehler</vt:lpstr>
      <vt:lpstr>PowerPoint-Präsentation</vt:lpstr>
      <vt:lpstr>Aufgabe 1</vt:lpstr>
      <vt:lpstr>Aufgabe 2</vt:lpstr>
      <vt:lpstr>Aufgabe 3</vt:lpstr>
      <vt:lpstr>Aufgabe 4</vt:lpstr>
      <vt:lpstr>Aufgabe 5</vt:lpstr>
      <vt:lpstr>Aufgabe 6</vt:lpstr>
      <vt:lpstr>Aufgabe 7</vt:lpstr>
      <vt:lpstr>PowerPoint-Präsentation</vt:lpstr>
      <vt:lpstr>7-4 Fehler</vt:lpstr>
      <vt:lpstr>4-5 Aufgaben richtig gelöst</vt:lpstr>
      <vt:lpstr>0-1 Fehler</vt:lpstr>
      <vt:lpstr>Aufgabe 8</vt:lpstr>
      <vt:lpstr>Aufgabe 9</vt:lpstr>
      <vt:lpstr>Aufgabe 10</vt:lpstr>
      <vt:lpstr>Aufgabe 11</vt:lpstr>
      <vt:lpstr>Aufgabe 12</vt:lpstr>
      <vt:lpstr>PowerPoint-Präsentation</vt:lpstr>
      <vt:lpstr>Aufgabe 1</vt:lpstr>
      <vt:lpstr>Aufgabe 2</vt:lpstr>
      <vt:lpstr>Aufgabe 3</vt:lpstr>
      <vt:lpstr>Aufgabe 4</vt:lpstr>
      <vt:lpstr>Aufgabe 5</vt:lpstr>
      <vt:lpstr>Aufgabe 6</vt:lpstr>
      <vt:lpstr>PowerPoint-Präsentation</vt:lpstr>
      <vt:lpstr>4-6 Fehler</vt:lpstr>
      <vt:lpstr>3-4 Aufgaben richtig gelöst</vt:lpstr>
      <vt:lpstr>0-1 Fehler</vt:lpstr>
      <vt:lpstr>Aufgabe 7</vt:lpstr>
      <vt:lpstr>Aufgabe 8</vt:lpstr>
      <vt:lpstr>Aufgabe 9</vt:lpstr>
      <vt:lpstr>Aufgabe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Trigonometrie</dc:title>
  <dc:creator>dhfis</dc:creator>
  <cp:lastModifiedBy>dhfis</cp:lastModifiedBy>
  <cp:revision>190</cp:revision>
  <dcterms:created xsi:type="dcterms:W3CDTF">2020-11-28T11:48:42Z</dcterms:created>
  <dcterms:modified xsi:type="dcterms:W3CDTF">2021-03-22T12:59:55Z</dcterms:modified>
</cp:coreProperties>
</file>