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65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5" r:id="rId3"/>
    <p:sldId id="257" r:id="rId4"/>
    <p:sldId id="270" r:id="rId5"/>
    <p:sldId id="269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92" r:id="rId21"/>
    <p:sldId id="286" r:id="rId22"/>
    <p:sldId id="294" r:id="rId23"/>
    <p:sldId id="288" r:id="rId24"/>
    <p:sldId id="289" r:id="rId25"/>
    <p:sldId id="290" r:id="rId26"/>
    <p:sldId id="291" r:id="rId27"/>
    <p:sldId id="293" r:id="rId28"/>
    <p:sldId id="295" r:id="rId29"/>
    <p:sldId id="296" r:id="rId30"/>
    <p:sldId id="299" r:id="rId31"/>
    <p:sldId id="301" r:id="rId32"/>
    <p:sldId id="298" r:id="rId33"/>
    <p:sldId id="287" r:id="rId34"/>
    <p:sldId id="302" r:id="rId35"/>
    <p:sldId id="300" r:id="rId36"/>
    <p:sldId id="303" r:id="rId37"/>
  </p:sldIdLst>
  <p:sldSz cx="9144000" cy="6858000" type="screen4x3"/>
  <p:notesSz cx="6858000" cy="9144000"/>
  <p:embeddedFontLst>
    <p:embeddedFont>
      <p:font typeface="Open Sans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000000"/>
    <a:srgbClr val="13A983"/>
    <a:srgbClr val="009BA4"/>
    <a:srgbClr val="93C356"/>
    <a:srgbClr val="BCCF02"/>
    <a:srgbClr val="28618C"/>
    <a:srgbClr val="539DC5"/>
    <a:srgbClr val="02ACA8"/>
    <a:srgbClr val="E0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8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594AD-6246-4F72-A93A-7C72F595A70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955669-2490-4AC8-A7BE-0394571EA725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R, R-Studio und Quarto</a:t>
          </a:r>
        </a:p>
      </dgm:t>
    </dgm:pt>
    <dgm:pt modelId="{E7FA3620-88E6-474E-81CE-39059406EFFA}" type="parTrans" cxnId="{712EE079-4559-442B-863F-9FA5CA984D42}">
      <dgm:prSet/>
      <dgm:spPr/>
      <dgm:t>
        <a:bodyPr/>
        <a:lstStyle/>
        <a:p>
          <a:endParaRPr lang="en-US"/>
        </a:p>
      </dgm:t>
    </dgm:pt>
    <dgm:pt modelId="{722D5F69-D133-48A6-B221-008C5A17A1F4}" type="sibTrans" cxnId="{712EE079-4559-442B-863F-9FA5CA984D42}">
      <dgm:prSet/>
      <dgm:spPr/>
      <dgm:t>
        <a:bodyPr/>
        <a:lstStyle/>
        <a:p>
          <a:endParaRPr lang="en-US"/>
        </a:p>
      </dgm:t>
    </dgm:pt>
    <dgm:pt modelId="{F3B9B32A-C7EE-4EF1-AFC8-F69179172E00}">
      <dgm:prSet/>
      <dgm:spPr>
        <a:solidFill>
          <a:schemeClr val="tx1"/>
        </a:solidFill>
      </dgm:spPr>
      <dgm:t>
        <a:bodyPr/>
        <a:lstStyle/>
        <a:p>
          <a:r>
            <a:rPr lang="de-DE" dirty="0"/>
            <a:t>Text Mining </a:t>
          </a:r>
          <a:endParaRPr lang="en-US" dirty="0"/>
        </a:p>
      </dgm:t>
    </dgm:pt>
    <dgm:pt modelId="{9DE499F1-6A05-44C5-B005-FE295BBCF021}" type="parTrans" cxnId="{1C11E7B2-7EFE-4B18-95B7-B856ED08B683}">
      <dgm:prSet/>
      <dgm:spPr/>
      <dgm:t>
        <a:bodyPr/>
        <a:lstStyle/>
        <a:p>
          <a:endParaRPr lang="en-US"/>
        </a:p>
      </dgm:t>
    </dgm:pt>
    <dgm:pt modelId="{BC45FDF0-5F97-40CD-A4F4-D8B1A43C4A7F}" type="sibTrans" cxnId="{1C11E7B2-7EFE-4B18-95B7-B856ED08B683}">
      <dgm:prSet/>
      <dgm:spPr/>
      <dgm:t>
        <a:bodyPr/>
        <a:lstStyle/>
        <a:p>
          <a:endParaRPr lang="en-US"/>
        </a:p>
      </dgm:t>
    </dgm:pt>
    <dgm:pt modelId="{63D604A3-583C-4C48-A663-9EBCDB81F669}">
      <dgm:prSet/>
      <dgm:spPr>
        <a:solidFill>
          <a:schemeClr val="tx1"/>
        </a:solidFill>
      </dgm:spPr>
      <dgm:t>
        <a:bodyPr/>
        <a:lstStyle/>
        <a:p>
          <a:r>
            <a:rPr lang="de-DE" dirty="0"/>
            <a:t>Aufbau der Datenbank</a:t>
          </a:r>
          <a:endParaRPr lang="en-US" dirty="0"/>
        </a:p>
      </dgm:t>
    </dgm:pt>
    <dgm:pt modelId="{C144E1E4-46FF-4E17-B7D4-FE6EDE501408}" type="parTrans" cxnId="{F8B88DF0-47AD-48F6-AEFF-FF7733A76C87}">
      <dgm:prSet/>
      <dgm:spPr/>
      <dgm:t>
        <a:bodyPr/>
        <a:lstStyle/>
        <a:p>
          <a:endParaRPr lang="en-US"/>
        </a:p>
      </dgm:t>
    </dgm:pt>
    <dgm:pt modelId="{548D50B3-20F4-4147-8D0D-4FB9C6D96492}" type="sibTrans" cxnId="{F8B88DF0-47AD-48F6-AEFF-FF7733A76C87}">
      <dgm:prSet/>
      <dgm:spPr/>
      <dgm:t>
        <a:bodyPr/>
        <a:lstStyle/>
        <a:p>
          <a:endParaRPr lang="en-US"/>
        </a:p>
      </dgm:t>
    </dgm:pt>
    <dgm:pt modelId="{807DA103-5233-4EE5-9910-36DE58C25AED}" type="pres">
      <dgm:prSet presAssocID="{8F2594AD-6246-4F72-A93A-7C72F595A7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8FBCE6C-1316-4F5F-AFE6-39BC225966CA}" type="pres">
      <dgm:prSet presAssocID="{DA955669-2490-4AC8-A7BE-0394571EA725}" presName="linNode" presStyleCnt="0"/>
      <dgm:spPr/>
    </dgm:pt>
    <dgm:pt modelId="{09E92523-A6B3-446D-8E58-E3A755890413}" type="pres">
      <dgm:prSet presAssocID="{DA955669-2490-4AC8-A7BE-0394571EA72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AED3D8-5BA2-473A-B777-F330E00DB08A}" type="pres">
      <dgm:prSet presAssocID="{722D5F69-D133-48A6-B221-008C5A17A1F4}" presName="sp" presStyleCnt="0"/>
      <dgm:spPr/>
    </dgm:pt>
    <dgm:pt modelId="{C602E967-F358-4BE7-91EB-1AEC3511BA79}" type="pres">
      <dgm:prSet presAssocID="{F3B9B32A-C7EE-4EF1-AFC8-F69179172E00}" presName="linNode" presStyleCnt="0"/>
      <dgm:spPr/>
    </dgm:pt>
    <dgm:pt modelId="{BC63F7E5-76C8-4022-89C1-61BCB3A4F204}" type="pres">
      <dgm:prSet presAssocID="{F3B9B32A-C7EE-4EF1-AFC8-F69179172E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4A226C-D483-4085-8305-C4455BC0393F}" type="pres">
      <dgm:prSet presAssocID="{BC45FDF0-5F97-40CD-A4F4-D8B1A43C4A7F}" presName="sp" presStyleCnt="0"/>
      <dgm:spPr/>
    </dgm:pt>
    <dgm:pt modelId="{36A5CB54-4084-459E-B7B2-93A1260E58D1}" type="pres">
      <dgm:prSet presAssocID="{63D604A3-583C-4C48-A663-9EBCDB81F669}" presName="linNode" presStyleCnt="0"/>
      <dgm:spPr/>
    </dgm:pt>
    <dgm:pt modelId="{60979EBF-D248-4EB1-B514-1B46493B8EA3}" type="pres">
      <dgm:prSet presAssocID="{63D604A3-583C-4C48-A663-9EBCDB81F66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5754629-737F-4C81-8246-34A51EB1204A}" type="presOf" srcId="{F3B9B32A-C7EE-4EF1-AFC8-F69179172E00}" destId="{BC63F7E5-76C8-4022-89C1-61BCB3A4F204}" srcOrd="0" destOrd="0" presId="urn:microsoft.com/office/officeart/2005/8/layout/vList5"/>
    <dgm:cxn modelId="{712EE079-4559-442B-863F-9FA5CA984D42}" srcId="{8F2594AD-6246-4F72-A93A-7C72F595A704}" destId="{DA955669-2490-4AC8-A7BE-0394571EA725}" srcOrd="0" destOrd="0" parTransId="{E7FA3620-88E6-474E-81CE-39059406EFFA}" sibTransId="{722D5F69-D133-48A6-B221-008C5A17A1F4}"/>
    <dgm:cxn modelId="{1050CA3C-E530-4473-9045-D509FB2B390A}" type="presOf" srcId="{8F2594AD-6246-4F72-A93A-7C72F595A704}" destId="{807DA103-5233-4EE5-9910-36DE58C25AED}" srcOrd="0" destOrd="0" presId="urn:microsoft.com/office/officeart/2005/8/layout/vList5"/>
    <dgm:cxn modelId="{1C11E7B2-7EFE-4B18-95B7-B856ED08B683}" srcId="{8F2594AD-6246-4F72-A93A-7C72F595A704}" destId="{F3B9B32A-C7EE-4EF1-AFC8-F69179172E00}" srcOrd="1" destOrd="0" parTransId="{9DE499F1-6A05-44C5-B005-FE295BBCF021}" sibTransId="{BC45FDF0-5F97-40CD-A4F4-D8B1A43C4A7F}"/>
    <dgm:cxn modelId="{F8B88DF0-47AD-48F6-AEFF-FF7733A76C87}" srcId="{8F2594AD-6246-4F72-A93A-7C72F595A704}" destId="{63D604A3-583C-4C48-A663-9EBCDB81F669}" srcOrd="2" destOrd="0" parTransId="{C144E1E4-46FF-4E17-B7D4-FE6EDE501408}" sibTransId="{548D50B3-20F4-4147-8D0D-4FB9C6D96492}"/>
    <dgm:cxn modelId="{67A63AFD-D96B-49CA-A6C7-E74E12B34090}" type="presOf" srcId="{63D604A3-583C-4C48-A663-9EBCDB81F669}" destId="{60979EBF-D248-4EB1-B514-1B46493B8EA3}" srcOrd="0" destOrd="0" presId="urn:microsoft.com/office/officeart/2005/8/layout/vList5"/>
    <dgm:cxn modelId="{E976E5AC-101F-46BE-A407-D44A99077BB6}" type="presOf" srcId="{DA955669-2490-4AC8-A7BE-0394571EA725}" destId="{09E92523-A6B3-446D-8E58-E3A755890413}" srcOrd="0" destOrd="0" presId="urn:microsoft.com/office/officeart/2005/8/layout/vList5"/>
    <dgm:cxn modelId="{52F73155-4EDC-4BC1-9817-0B433154E44B}" type="presParOf" srcId="{807DA103-5233-4EE5-9910-36DE58C25AED}" destId="{68FBCE6C-1316-4F5F-AFE6-39BC225966CA}" srcOrd="0" destOrd="0" presId="urn:microsoft.com/office/officeart/2005/8/layout/vList5"/>
    <dgm:cxn modelId="{3B4A73D1-58FD-4F96-AA52-E8C6BF95BE40}" type="presParOf" srcId="{68FBCE6C-1316-4F5F-AFE6-39BC225966CA}" destId="{09E92523-A6B3-446D-8E58-E3A755890413}" srcOrd="0" destOrd="0" presId="urn:microsoft.com/office/officeart/2005/8/layout/vList5"/>
    <dgm:cxn modelId="{F04DD628-6077-4E44-8D12-32A19B3663F2}" type="presParOf" srcId="{807DA103-5233-4EE5-9910-36DE58C25AED}" destId="{5CAED3D8-5BA2-473A-B777-F330E00DB08A}" srcOrd="1" destOrd="0" presId="urn:microsoft.com/office/officeart/2005/8/layout/vList5"/>
    <dgm:cxn modelId="{6500FA5E-91BE-4824-852E-AD44FA462B03}" type="presParOf" srcId="{807DA103-5233-4EE5-9910-36DE58C25AED}" destId="{C602E967-F358-4BE7-91EB-1AEC3511BA79}" srcOrd="2" destOrd="0" presId="urn:microsoft.com/office/officeart/2005/8/layout/vList5"/>
    <dgm:cxn modelId="{2E9170CC-474C-4CD2-8F41-A773E5FC6B70}" type="presParOf" srcId="{C602E967-F358-4BE7-91EB-1AEC3511BA79}" destId="{BC63F7E5-76C8-4022-89C1-61BCB3A4F204}" srcOrd="0" destOrd="0" presId="urn:microsoft.com/office/officeart/2005/8/layout/vList5"/>
    <dgm:cxn modelId="{5F692679-91E4-4A36-BA84-69F58AAC048A}" type="presParOf" srcId="{807DA103-5233-4EE5-9910-36DE58C25AED}" destId="{754A226C-D483-4085-8305-C4455BC0393F}" srcOrd="3" destOrd="0" presId="urn:microsoft.com/office/officeart/2005/8/layout/vList5"/>
    <dgm:cxn modelId="{FF3DF420-99F4-48B6-BB2D-FC6457C5E88C}" type="presParOf" srcId="{807DA103-5233-4EE5-9910-36DE58C25AED}" destId="{36A5CB54-4084-459E-B7B2-93A1260E58D1}" srcOrd="4" destOrd="0" presId="urn:microsoft.com/office/officeart/2005/8/layout/vList5"/>
    <dgm:cxn modelId="{23B7DAE0-F8A3-4A4D-BCB3-FD62CD6C8969}" type="presParOf" srcId="{36A5CB54-4084-459E-B7B2-93A1260E58D1}" destId="{60979EBF-D248-4EB1-B514-1B46493B8EA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92523-A6B3-446D-8E58-E3A755890413}">
      <dsp:nvSpPr>
        <dsp:cNvPr id="0" name=""/>
        <dsp:cNvSpPr/>
      </dsp:nvSpPr>
      <dsp:spPr>
        <a:xfrm>
          <a:off x="2679424" y="2075"/>
          <a:ext cx="3014352" cy="136954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R, R-Studio und Quarto</a:t>
          </a:r>
        </a:p>
      </dsp:txBody>
      <dsp:txXfrm>
        <a:off x="2746280" y="68931"/>
        <a:ext cx="2880640" cy="1235832"/>
      </dsp:txXfrm>
    </dsp:sp>
    <dsp:sp modelId="{BC63F7E5-76C8-4022-89C1-61BCB3A4F204}">
      <dsp:nvSpPr>
        <dsp:cNvPr id="0" name=""/>
        <dsp:cNvSpPr/>
      </dsp:nvSpPr>
      <dsp:spPr>
        <a:xfrm>
          <a:off x="2679424" y="1440096"/>
          <a:ext cx="3014352" cy="136954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/>
            <a:t>Text Mining </a:t>
          </a:r>
          <a:endParaRPr lang="en-US" sz="3500" kern="1200" dirty="0"/>
        </a:p>
      </dsp:txBody>
      <dsp:txXfrm>
        <a:off x="2746280" y="1506952"/>
        <a:ext cx="2880640" cy="1235832"/>
      </dsp:txXfrm>
    </dsp:sp>
    <dsp:sp modelId="{60979EBF-D248-4EB1-B514-1B46493B8EA3}">
      <dsp:nvSpPr>
        <dsp:cNvPr id="0" name=""/>
        <dsp:cNvSpPr/>
      </dsp:nvSpPr>
      <dsp:spPr>
        <a:xfrm>
          <a:off x="2679424" y="2878118"/>
          <a:ext cx="3014352" cy="136954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/>
            <a:t>Aufbau der Datenbank</a:t>
          </a:r>
          <a:endParaRPr lang="en-US" sz="3500" kern="1200" dirty="0"/>
        </a:p>
      </dsp:txBody>
      <dsp:txXfrm>
        <a:off x="2746280" y="2944974"/>
        <a:ext cx="2880640" cy="1235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0:10.6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772 1335 24575,'-8'1'0,"1"1"0,-1 1 0,1-1 0,0 1 0,-8 5 0,2-2 0,-12 6 0,0 2 0,-43 32 0,-5 3 0,55-36 0,0 1 0,1 1 0,1 1 0,1 0 0,0 1 0,1 1 0,1 0 0,-16 30 0,-43 52 0,53-73 0,0 0 0,1 2 0,2 0 0,1 1 0,-14 41 0,-11 20 0,26-64 0,1 1 0,1 0 0,2 1 0,1 0 0,1 0 0,1 1 0,-4 58 0,-1 43 0,0 27 0,10-75 0,-13 93 0,8-91 0,6 134 0,4-93 0,-2-87 0,9 46 0,2 31 0,-9-83 0,1 0 0,13 51 0,-10-52 0,-1 0 0,4 59 0,2 75 0,0 24 0,-1-25 0,1-3 0,-10-119 0,2 0 0,13 55 0,4 41 0,-18 13 0,-4-106 0,2 0 0,12 86 0,15 57 0,-22-101 0,-6-59 0,2-1 0,2 1 0,11 50 0,8-2 0,0 8 0,4 0 0,4-2 0,56 107 0,-64-141 0,-1 0 0,-3 1 0,19 77 0,21 52 0,-3-29 0,-23-57 0,73 141 0,10 5 0,-61-120 0,-35-72 0,29 52 0,33 48 0,-41-68 0,53 74 0,-52-91 0,-27-37 0,1-1 0,1-1 0,1 0 0,0-2 0,2 0 0,1-1 0,25 19 0,-15-15 0,-1 2 0,-1 0 0,31 39 0,-29-31 0,64 55 0,-20-30 0,163 115 0,-170-130 0,-33-21 0,55 29 0,214 73 0,-247-104 0,121 36 0,4-16 0,-146-33 0,0-2 0,38 1 0,53 9 0,49 11 0,-5-2 0,-90-12 0,117 4 0,-85-10 0,527 4 0,-381-14 0,-4 5 0,279-5 0,-165-25 0,-189 11 0,-14-6 0,-103 12 0,101-4 0,-137 15 0,20 1 0,0-2 0,0-3 0,0-1 0,0-2 0,54-16 0,144-47 0,-132 35 0,-64 21 0,-1-2 0,53-25 0,36-19 0,-83 38 0,68-37 0,145-91 0,219-150 0,-219 122 0,-118 76 0,-120 80 0,48-45 0,3-5 0,-40 38 0,40-44 0,33-28 0,-33 35 0,-2-2 0,-5-4 0,-2-3 0,72-108 0,73-131 0,-182 268 0,36-46 0,-45 67 0,-2-2 0,-2 0 0,19-38 0,-16 20 0,-2-2 0,-3 0 0,-2-1 0,-2-1 0,9-68 0,-6-47 0,-5-204 0,-13 275 0,4 0 0,18-107 0,-4 106 0,-5-1 0,1-128 0,-13-74 0,-4-185 0,-22 283 0,4 58 0,-13-53 0,19 123 0,3 18 0,-22-158 0,28 172 0,-2 1 0,-15-46 0,2 6 0,-15-71 0,9 62 0,-47-138 0,55 182 0,-1 1 0,-44-73 0,-181-216 0,58 87 0,130 170 0,22 32 0,2-1 0,-46-92 0,57 99 0,-2 1 0,-1 0 0,-2 2 0,-56-59 0,10 18 0,-4 3 0,-144-109 0,-196-100 0,314 226 0,-189-78 0,206 100 0,41 17 0,28 11 0,-1 0 0,-1 1 0,0 1 0,0 1 0,0 1 0,0 0 0,-1 2 0,-31-2 0,31 4 0,-37 1 0,-76-10 0,90 6 0,-44 1 0,59 3 0,0-1 0,1-1 0,-1-1 0,1-1 0,-35-11 0,32 7 0,-1 0 0,-39-3 0,37 6 0,-57-15 0,65 13 0,-1 1 0,0 2 0,0 0 0,-39 1 0,-107 9 0,160-6 0,-57 7 0,1 2 0,-108 30 0,-130 59 0,58-18 0,-116 38 0,84-26 0,209-68 0,45-14 0,-1 0 0,-1-2 0,1-2 0,-1 0 0,-30 1 0,-68-4 0,-84 6 0,67 2 0,-174-10 0,140-4 0,108 5 0,-94 15 0,137-14 0,-12 2 0,0 2 0,0 1 0,-38 14 0,-37 20 0,-144 77 0,-20 22 0,243-125 0,-1-2 0,0-1 0,-1-2 0,-50 10 0,57-14 0,23-6 0,0 1 0,0 0 0,0 0 0,0 1 0,0-1 0,1 1 0,-1 0 0,1 1 0,0-1 0,-6 7 0,1 0 0,1 1 0,0 0 0,-11 19 0,-4 0-1365,13-21-5461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0:13.4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2359 1032 24575,'-26'2'0,"0"1"0,0 1 0,1 1 0,-44 15 0,37-10 0,-1-2 0,-39 6 0,-115 4 0,50-6 0,100-11 0,0 2 0,0 1 0,-60 16 0,1 8 0,-180 62 0,237-70 0,1 1 0,0 2 0,2 2 0,-45 40 0,43-34 0,-236 216 0,266-240 0,-22 26 0,2 2 0,1 0 0,-44 75 0,29-27 0,3 2 0,-33 105 0,63-164 0,-80 259 0,45-146 0,29-97 0,-17 80 0,6-17 0,19-75 0,1-1 0,-3 44 0,6-40 0,-13 56 0,7-50 0,2 0 0,1 0 0,0 46 0,8 123 0,1-74 0,8 71 0,1 7 0,-10-135 0,3-1 0,3 1 0,4-1 0,3-1 0,32 93 0,56 184 0,-81-285 0,44 93 0,15 43 0,35 99 0,-26-77 0,32 70 0,127 261 0,-138-321 0,-96-205 0,1-1 0,1 0 0,1-1 0,2-1 0,1-1 0,1-1 0,0-1 0,2-1 0,1-1 0,36 25 0,-31-24 0,-1 1 0,-1 1 0,40 46 0,-28-27 0,30 28 0,4-4 0,82 60 0,-80-71 0,2-4 0,113 56 0,57 28 0,48 22 0,67-15 0,-226-97 0,-12-24 0,-85-17 0,58 15 0,-57-13 0,0-1 0,1-3 0,-1-1 0,1-2 0,56-5 0,10 1 0,61 4 0,171-3 0,-194-9 0,66-2 0,-135 11 0,146-22 0,17-8 0,93-19 0,-231 33 0,185-8 0,-216 21 0,317-17 0,-131 2 0,-214 15 0,56-9 0,126 1 0,-194 14 0,-1-2 0,1 0 0,-1-2 0,0-2 0,50-13 0,-49 10 0,-1 2 0,1 0 0,36 0 0,-31 3 0,70-15 0,142-30 0,-189 36 0,81-9 0,-5 3 0,129-33 0,-32 4 0,-200 40 0,26-5 0,-2-2 0,101-39 0,215-149 0,-124 61 0,-226 130 0,104-54 0,192-133 0,-294 177 0,0 0 0,-2-2 0,0 0 0,-2-2 0,31-47 0,-24 34 0,72-116 0,14-22 0,-78 127 0,-2-2 0,50-105 0,118-336 0,-38 8 0,-155 457 0,40-162 0,32-276 0,-48 250 0,-13 31 0,-15 116 0,24-114 0,60-182 0,-57 178 0,-13 68 0,-1 10 0,-4 0 0,-5-1 0,-6-128 0,-7 196 0,-1-1 0,-18-57 0,5 19 0,0 8 0,-2 0 0,-4 1 0,-3 1 0,-3 2 0,-3 1 0,-3 2 0,-3 1 0,-56-69 0,-65-92 0,72 99 0,-13-16 0,16 28 0,61 78 0,-2 1 0,-1 1 0,-48-46 0,-128-99 115,-259-210-1627,-217-104 91,596 433 1306,-4 4 1,-1 3 0,-186-76 0,254 122 355,-1 1-1,0 1 0,-1 1 0,-41-2 0,-93 9 1400,60 0-1206,-410-5-434,-252 5 0,-20 75-645,650-53 645,-87 10 0,116-24-25,0 4-1,1 5 1,-179 59 0,-288 113 25,8-3 0,161-41 746,351-131-746,0-2 0,-1-3 0,0-1 0,-74 7 0,-33 7 0,50-5 0,73-14 0,-1 2 0,-47 19 0,8-3 0,41-15 0,-1-2 0,-42 5 0,54-8-1365,4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9:45.1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1355 280 24575,'0'-1'0,"-1"0"0,1 0 0,0 0 0,-1 0 0,0 0 0,1 0 0,-1 0 0,0 1 0,1-1 0,-1 0 0,0 0 0,0 0 0,0 1 0,1-1 0,-1 0 0,0 1 0,0-1 0,0 1 0,0-1 0,0 1 0,0 0 0,0-1 0,0 1 0,-1 0 0,1 0 0,0 0 0,-2-1 0,-35-3 0,34 4 0,-45-1 0,0 3 0,-91 14 0,92-9 0,-1 2 0,-86 27 0,80-14 0,-78 43 0,108-51 0,-18 8 0,1 2 0,1 1 0,1 3 0,-53 47 0,52-38 0,25-24 0,2 0 0,0 1 0,-16 20 0,-5 19 0,2 2 0,-41 95 0,67-133 0,1 1 0,1 0 0,-5 29 0,7-30 0,-1 0 0,0 1 0,-1-1 0,-9 19 0,8-23 0,1 0 0,0 0 0,1 1 0,1 0 0,0-1 0,-1 27 0,4 88 0,2-58 0,-1-54 0,1 0 0,0 1 0,1-1 0,1 0 0,1 0 0,0-1 0,1 1 0,0-1 0,15 24 0,9 9 0,52 63 0,-75-101 0,12 16 0,0-1 0,2-1 0,1-1 0,1-1 0,1-1 0,27 19 0,41 24 0,-57-39 0,0 0 0,2-3 0,51 24 0,-6-4 0,-62-30 0,0-1 0,1-1 0,36 12 0,83 30 0,-47-15 0,-70-29 0,0 0 0,1-2 0,24 4 0,-24-5 0,0 0 0,46 19 0,-51-16 0,1-1 0,0-1 0,1-1 0,37 5 0,106 12 0,-116-13 0,0-2 0,64 1 0,1322-10 0,-765 3 0,-526 11 0,-3 0 0,200-15 0,226 6 0,-493 3 0,98 22 0,-102-14 0,129 8 0,-110-21 0,-9-1 0,0 4 0,78 13 0,8 6 0,221 3 0,-175-3 0,29 0 0,937-22 0,-531-3 0,-610 0 0,55-10 0,-19 2 0,74-11 0,-78 10 0,128-5 0,-49 5 0,-9 0 0,-123 9 0,-1 1 0,0-2 0,1 0 0,-1-1 0,21-8 0,-17 6 0,0 0 0,27-4 0,119-14 0,-111 16 0,1-2 0,58-20 0,-54 14 0,82-13 0,-109 23 0,0-1 0,44-17 0,20-5 0,-53 16 0,0-1 0,72-37 0,14-5 0,34-24 0,-129 66 0,0-2 0,36-25 0,10-5 0,-39 26 0,-1-2 0,-1-1 0,-2-2 0,59-52 0,-87 67 0,-1 1 0,0-1 0,-1 0 0,0 0 0,-1-1 0,0 0 0,0 0 0,2-13 0,-2 10 0,0 1 0,1-1 0,0 1 0,1 0 0,10-14 0,47-47 0,-49 56 0,-1-2 0,-2 0 0,0-1 0,13-31 0,-21 45 0,-1 0 0,-1 0 0,1 0 0,-1 0 0,0-1 0,-1 1 0,0-1 0,0 1 0,-1-1 0,0 0 0,0 1 0,0-1 0,-1 0 0,-1 1 0,1-1 0,-4-9 0,0 7 0,1-1 0,-2 0 0,0 1 0,0 0 0,-1 0 0,0 1 0,-1 0 0,0 0 0,-16-13 0,-7-7 0,1 0 0,1-2 0,-37-53 0,51 68 0,0 0 0,0 1 0,-2 1 0,0 0 0,0 1 0,-24-12 0,24 13 0,-55-38 0,41 27 0,-1 1 0,-61-31 0,-209-107-8,75 36-761,54 39 765,-270-92 0,313 131-20,-55-17 3,154 56 159,0 2-1,0 1 1,-41 1-1,-33-5 143,55 1-280,-38-5 0,-119-2 0,31 16 0,-236-3 0,116-34 0,-27 0 0,23 12 0,-53-1 0,-1040 25 0,1348 1 0,-45 8 0,-42 2 0,-548-13 0,641 4 0,-1 2 0,1 1 0,0 2 0,-47 17 0,-42 8 0,-97 8 0,-42 18 0,198-47 0,0-3 0,-119 0 0,117-10 0,-127 2 0,122 11 0,54-7 0,-1-2 0,-28 1 0,-904-5-1365,935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9:50.9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749 329 24575,'0'-1'0,"0"0"0,-1 0 0,1 0 0,-1 0 0,1 0 0,-1 0 0,0 0 0,1 1 0,-1-1 0,0 0 0,0 0 0,0 0 0,1 1 0,-1-1 0,0 0 0,0 1 0,0-1 0,0 1 0,0-1 0,0 1 0,0 0 0,0-1 0,0 1 0,-1 0 0,1 0 0,0-1 0,-2 1 0,-35-4 0,34 4 0,-173-5 0,153 6 0,0 1 0,0 0 0,0 2 0,0 1 0,-29 10 0,34-6 0,-1 1 0,-27 18 0,-18 9 0,58-32 0,-1-1 0,2 1 0,-1 0 0,0 0 0,1 1 0,0 0 0,0 0 0,1 1 0,0-1 0,0 1 0,0 0 0,-4 10 0,-6 13 0,-19 56 0,24-56 0,0-4 0,3 1 0,0 0 0,1 1 0,2-1 0,1 1 0,1 0 0,1-1 0,5 44 0,-3-64 0,0 0 0,1 0 0,0-1 0,0 1 0,1 0 0,0-1 0,0 0 0,0 0 0,1 0 0,0 0 0,0 0 0,6 6 0,9 8 0,41 32 0,0 1 0,-48-41 0,1-1 0,1 0 0,0-1 0,0-1 0,1 0 0,0-1 0,0 0 0,1-2 0,0 0 0,1 0 0,-1-2 0,1 0 0,26 3 0,-5 1 0,53 19 0,-55-15 0,62 12 0,-69-18 0,0 1 0,37 15 0,-40-12 0,2-2 0,46 10 0,-38-11 0,0 1 0,39 15 0,-13-3 0,145 25 0,-70-17 0,33 8 0,-109-20 0,-36-9 0,0-1 0,35 4 0,165 17 0,-206-24 0,1 1 0,-1 0 0,19 8 0,-21-6 0,-1-1 0,1-1 0,0-1 0,28 3 0,129 7 0,-77-3 0,-6 0 0,-47-4 0,55 1 0,1831-8 0,-1860-2 0,100-18 0,-101 10 0,104-2 0,-56 14 0,4 1 0,158-18 0,-155 6 0,186 8 0,-142 5 0,838-3 0,-869-12 0,-2 0 0,58 0 0,16 0 0,1020 13 0,-1207-2 0,0-2 0,27-5 0,39-4 0,-87 12 0,42 0 0,82-14 0,-66 7 0,-1 2 0,1 2 0,67 7 0,-8-2 0,394-2 0,-483-2 0,1-1 0,-1-1 0,31-9 0,-25 4 0,52-4 0,-44 10 0,97-10 0,65-15 0,-200 28 0,34-6 0,-1-2 0,39-13 0,-55 15 0,1 1 0,-1 0 0,37-1 0,-41 5 0,0 0 0,0-1 0,0-2 0,-1 0 0,1 0 0,-1-2 0,20-8 0,37-22 0,-38 20 0,-2-2 0,60-40 0,-89 54 0,-1-2 0,0 1 0,0 0 0,0-1 0,0 0 0,-1 0 0,0 0 0,0 0 0,-1 0 0,1-1 0,-1 1 0,-1-1 0,2-11 0,2-15 0,0-44 0,-5 77 0,0-11 0,0 0 0,-1 0 0,0 1 0,-1-1 0,0 0 0,-1 1 0,0-1 0,0 1 0,-1 0 0,-1 0 0,0 0 0,0 0 0,-1 1 0,0 0 0,0 0 0,-1 1 0,-1 0 0,1 0 0,-1 0 0,0 1 0,-1 0 0,0 1 0,0 0 0,-14-7 0,-1-2 0,-42-35 0,43 32 0,-41-27 0,-30-6 0,-41-24 0,66 31 0,-197-136 0,237 163 0,0 1 0,-1 1 0,-1 2 0,0 0 0,0 3 0,-57-12 0,-3-4 0,-203-44 0,95 24 0,164 39 0,-1 1 0,0 2 0,0 1 0,-44 3 0,37 1 0,0-3 0,-61-9 0,6-4 0,-1 5 0,-150 2 0,210 7 0,-48-9 0,46 4 0,-42 0 0,26 4 0,1 3 0,-1 2 0,1 3 0,-59 14 0,-35 7 0,-20 7 0,115-22 0,0-2 0,-86 4 0,-61 10 0,129-14 0,-1-3 0,0-3 0,-93-8 0,26 1 0,-1913 3 0,2020 2 0,-49 8 0,-24 2 0,-390-11 0,238-3 0,214 5 0,0 2 0,-87 21 0,50-8 0,37-9 0,-10 3 0,0-3 0,-106 4 0,81-11 0,-88 13 0,23-8 0,101-7 0,0 1 0,-52 10 0,37-3 0,-1-3 0,0-3 0,-63-5 0,5 0 0,87 3 0,0-2 0,0-1 0,1-1 0,-57-17 0,48 12 0,-1 2 0,-53-3 0,9 1 0,-53 2 0,99 7 0,-1-1 0,-50-10 0,31 4-3,0 2-1,-1 2 0,-68 6 1,11 0-1348,96-3-5475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9:53.9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1120 119 24575,'-54'-4'0,"1"-2"0,-1-3 0,1-1 0,1-3 0,-78-30 0,110 35 0,0 2 0,0 1 0,-1 0 0,0 1 0,1 2 0,-1 0 0,-22 1 0,12 3 0,1 1 0,0 1 0,0 2 0,1 1 0,0 2 0,0 0 0,-28 15 0,45-18 0,0 1 0,0 0 0,1 0 0,0 2 0,0-1 0,1 1 0,0 1 0,-16 20 0,6-5 0,2 2 0,-25 46 0,31-49 0,0-1 0,2 2 0,1 0 0,1 0 0,1 0 0,1 1 0,1 0 0,2 0 0,-1 52 0,4-51 0,1-1 0,2 1 0,7 31 0,-8-48 0,1 1 0,1-1 0,-1 0 0,2-1 0,-1 1 0,1-1 0,1 0 0,0 0 0,0 0 0,1-1 0,7 8 0,-1-4 0,116 106 0,-109-103 0,0-1 0,0-1 0,1 0 0,1-2 0,25 10 0,108 43 0,-67-27 0,111 32 0,-133-46 0,-52-17 0,0 0 0,1-1 0,-1-1 0,1 0 0,25 2 0,90 5 0,82 1 0,722-12 0,-912-2 0,1-1 0,-1-1 0,0-1 0,0-1 0,-1-1 0,25-11 0,4-1 0,-15 7 0,-2-1 0,1-2 0,-2-1 0,0-2 0,-1-1 0,-1-1 0,47-42 0,-66 51 0,-1 0 0,-1-1 0,0-1 0,-1 1 0,0-1 0,11-28 0,26-91 0,-16 41 0,-25 78 0,0 0 0,-1-1 0,-1 1 0,0-1 0,0 0 0,-1 1 0,-1-1 0,-2-17 0,1 23 0,0 0 0,0 0 0,-1 0 0,0 0 0,-1 0 0,0 0 0,0 0 0,0 1 0,-1-1 0,-1 1 0,1 0 0,-1 1 0,0-1 0,-11-10 0,-170-124 0,122 96 0,23 17 0,-1 1 0,-72-34 0,92 51 0,-1 1 0,0 2 0,0 0 0,-1 1 0,1 1 0,-1 2 0,-35-2 0,-45-6 0,73 6 0,-44-1 0,-7 4 0,-138 5 0,150 8 74,48-6-554,1-2 1,-28 1-1,29-3-6346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980790"/>
            <a:ext cx="9144000" cy="5877210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982794"/>
            <a:ext cx="9144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0" y="328250"/>
            <a:ext cx="1028282" cy="46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7" y="349731"/>
            <a:ext cx="1489206" cy="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9144000" cy="5076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D048773-12CC-8790-FFE8-D135FF33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2987" y="6258735"/>
            <a:ext cx="3421382" cy="41031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29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0928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038345-C8A4-F787-320A-CB3D3757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62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98327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15472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0" y="328250"/>
            <a:ext cx="1028282" cy="46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7" y="349731"/>
            <a:ext cx="1489206" cy="433063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52B9B9B-0670-4BA0-D90B-F2ED6312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2987" y="6258735"/>
            <a:ext cx="3421382" cy="41031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96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5763" y="1484313"/>
            <a:ext cx="8373201" cy="42497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5478A1-B444-9920-7303-A7ACF8C4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169" y="6201218"/>
            <a:ext cx="3421382" cy="52377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85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1800" y="1484313"/>
            <a:ext cx="4506913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95286" y="1484313"/>
            <a:ext cx="3739175" cy="13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00526" y="2943181"/>
            <a:ext cx="3733324" cy="13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00526" y="4402050"/>
            <a:ext cx="3733325" cy="13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47D4AE-AFF1-6DBC-B7E3-6FA59F15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2987" y="6258735"/>
            <a:ext cx="3421382" cy="41031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43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24388" y="1484313"/>
            <a:ext cx="4134577" cy="4249738"/>
          </a:xfrm>
          <a:ln w="6350">
            <a:solidFill>
              <a:schemeClr val="bg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85764" y="1484314"/>
            <a:ext cx="4133850" cy="424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EB94E5E-C915-E681-062C-4E4C97ED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2987" y="6258735"/>
            <a:ext cx="3421382" cy="41031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77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490385-2307-8E03-DF58-E1DCB2132A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312987" y="6258735"/>
            <a:ext cx="3421382" cy="41031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8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2590800" cy="424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793945" y="1484314"/>
            <a:ext cx="2587625" cy="424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084513" y="1484314"/>
            <a:ext cx="2590800" cy="424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7BF83AD-B57E-91E0-FAFC-1DA3DCD3C3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12987" y="6258735"/>
            <a:ext cx="3421382" cy="41031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97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24388" y="368299"/>
            <a:ext cx="4124326" cy="8286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288" y="367505"/>
            <a:ext cx="4124326" cy="8294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730BA8-B7C2-DF4A-F525-DE64C3B307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312987" y="6258735"/>
            <a:ext cx="3421382" cy="41031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17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5F8119F-B415-BA34-7D9E-53F45036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2987" y="6258735"/>
            <a:ext cx="3421382" cy="41031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48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7" y="341833"/>
            <a:ext cx="8363677" cy="8122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763" y="1484313"/>
            <a:ext cx="8373201" cy="42497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312987" y="6275708"/>
            <a:ext cx="41338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</a:rPr>
              <a:t>Titel der Präsentation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Struktureinheit der TU Dresden / </a:t>
            </a: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Vorname des Vortragenden</a:t>
            </a:r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 oder Anlass des Vortrags // 13.01.2018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556376" y="6275708"/>
            <a:ext cx="6919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86" y="6273051"/>
            <a:ext cx="870085" cy="396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4" y="6288296"/>
            <a:ext cx="1135856" cy="33030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2E40-1821-0747-B721-3817A791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2987" y="6258735"/>
            <a:ext cx="3421382" cy="410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1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6000" indent="-324000" algn="l" defTabSz="914400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6000" indent="-179388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73">
          <p15:clr>
            <a:srgbClr val="F26B43"/>
          </p15:clr>
        </p15:guide>
        <p15:guide id="3" pos="243">
          <p15:clr>
            <a:srgbClr val="F26B43"/>
          </p15:clr>
        </p15:guide>
        <p15:guide id="4" pos="660">
          <p15:clr>
            <a:srgbClr val="F26B43"/>
          </p15:clr>
        </p15:guide>
        <p15:guide id="5" pos="726">
          <p15:clr>
            <a:srgbClr val="F26B43"/>
          </p15:clr>
        </p15:guide>
        <p15:guide id="6" pos="1146">
          <p15:clr>
            <a:srgbClr val="F26B43"/>
          </p15:clr>
        </p15:guide>
        <p15:guide id="7" pos="1212">
          <p15:clr>
            <a:srgbClr val="F26B43"/>
          </p15:clr>
        </p15:guide>
        <p15:guide id="8" pos="1701">
          <p15:clr>
            <a:srgbClr val="F26B43"/>
          </p15:clr>
        </p15:guide>
        <p15:guide id="9" pos="1632">
          <p15:clr>
            <a:srgbClr val="F26B43"/>
          </p15:clr>
        </p15:guide>
        <p15:guide id="10" pos="2184">
          <p15:clr>
            <a:srgbClr val="F26B43"/>
          </p15:clr>
        </p15:guide>
        <p15:guide id="11" pos="2117">
          <p15:clr>
            <a:srgbClr val="F26B43"/>
          </p15:clr>
        </p15:guide>
        <p15:guide id="12" pos="2604">
          <p15:clr>
            <a:srgbClr val="F26B43"/>
          </p15:clr>
        </p15:guide>
        <p15:guide id="13" pos="2672">
          <p15:clr>
            <a:srgbClr val="F26B43"/>
          </p15:clr>
        </p15:guide>
        <p15:guide id="14" pos="3089">
          <p15:clr>
            <a:srgbClr val="F26B43"/>
          </p15:clr>
        </p15:guide>
        <p15:guide id="15" pos="3158">
          <p15:clr>
            <a:srgbClr val="F26B43"/>
          </p15:clr>
        </p15:guide>
        <p15:guide id="16" pos="3575">
          <p15:clr>
            <a:srgbClr val="F26B43"/>
          </p15:clr>
        </p15:guide>
        <p15:guide id="17" pos="3642">
          <p15:clr>
            <a:srgbClr val="F26B43"/>
          </p15:clr>
        </p15:guide>
        <p15:guide id="18" pos="3887">
          <p15:clr>
            <a:srgbClr val="F26B43"/>
          </p15:clr>
        </p15:guide>
        <p15:guide id="19" pos="3818">
          <p15:clr>
            <a:srgbClr val="F26B43"/>
          </p15:clr>
        </p15:guide>
        <p15:guide id="20" pos="4061">
          <p15:clr>
            <a:srgbClr val="F26B43"/>
          </p15:clr>
        </p15:guide>
        <p15:guide id="21" pos="4130">
          <p15:clr>
            <a:srgbClr val="F26B43"/>
          </p15:clr>
        </p15:guide>
        <p15:guide id="22" pos="4545">
          <p15:clr>
            <a:srgbClr val="F26B43"/>
          </p15:clr>
        </p15:guide>
        <p15:guide id="23" pos="4614">
          <p15:clr>
            <a:srgbClr val="F26B43"/>
          </p15:clr>
        </p15:guide>
        <p15:guide id="24" pos="5031">
          <p15:clr>
            <a:srgbClr val="F26B43"/>
          </p15:clr>
        </p15:guide>
        <p15:guide id="25" pos="5100">
          <p15:clr>
            <a:srgbClr val="F26B43"/>
          </p15:clr>
        </p15:guide>
        <p15:guide id="26" pos="5586">
          <p15:clr>
            <a:srgbClr val="F26B43"/>
          </p15:clr>
        </p15:guide>
        <p15:guide id="27" pos="5517">
          <p15:clr>
            <a:srgbClr val="F26B43"/>
          </p15:clr>
        </p15:guide>
        <p15:guide id="30" orient="horz" pos="727" userDrawn="1">
          <p15:clr>
            <a:srgbClr val="F26B43"/>
          </p15:clr>
        </p15:guide>
        <p15:guide id="31" pos="416">
          <p15:clr>
            <a:srgbClr val="F26B43"/>
          </p15:clr>
        </p15:guide>
        <p15:guide id="32" pos="483">
          <p15:clr>
            <a:srgbClr val="F26B43"/>
          </p15:clr>
        </p15:guide>
        <p15:guide id="33" pos="903">
          <p15:clr>
            <a:srgbClr val="F26B43"/>
          </p15:clr>
        </p15:guide>
        <p15:guide id="34" pos="971">
          <p15:clr>
            <a:srgbClr val="F26B43"/>
          </p15:clr>
        </p15:guide>
        <p15:guide id="35" pos="1389">
          <p15:clr>
            <a:srgbClr val="F26B43"/>
          </p15:clr>
        </p15:guide>
        <p15:guide id="36" pos="1457">
          <p15:clr>
            <a:srgbClr val="F26B43"/>
          </p15:clr>
        </p15:guide>
        <p15:guide id="37" pos="1875">
          <p15:clr>
            <a:srgbClr val="F26B43"/>
          </p15:clr>
        </p15:guide>
        <p15:guide id="38" pos="1941">
          <p15:clr>
            <a:srgbClr val="F26B43"/>
          </p15:clr>
        </p15:guide>
        <p15:guide id="39" pos="2358">
          <p15:clr>
            <a:srgbClr val="F26B43"/>
          </p15:clr>
        </p15:guide>
        <p15:guide id="40" pos="2429">
          <p15:clr>
            <a:srgbClr val="F26B43"/>
          </p15:clr>
        </p15:guide>
        <p15:guide id="41" pos="2847">
          <p15:clr>
            <a:srgbClr val="F26B43"/>
          </p15:clr>
        </p15:guide>
        <p15:guide id="42" pos="2913">
          <p15:clr>
            <a:srgbClr val="F26B43"/>
          </p15:clr>
        </p15:guide>
        <p15:guide id="43" pos="3330">
          <p15:clr>
            <a:srgbClr val="F26B43"/>
          </p15:clr>
        </p15:guide>
        <p15:guide id="44" pos="3398">
          <p15:clr>
            <a:srgbClr val="F26B43"/>
          </p15:clr>
        </p15:guide>
        <p15:guide id="45" pos="4302">
          <p15:clr>
            <a:srgbClr val="F26B43"/>
          </p15:clr>
        </p15:guide>
        <p15:guide id="46" pos="4373">
          <p15:clr>
            <a:srgbClr val="F26B43"/>
          </p15:clr>
        </p15:guide>
        <p15:guide id="47" pos="4787">
          <p15:clr>
            <a:srgbClr val="F26B43"/>
          </p15:clr>
        </p15:guide>
        <p15:guide id="48" pos="4859">
          <p15:clr>
            <a:srgbClr val="F26B43"/>
          </p15:clr>
        </p15:guide>
        <p15:guide id="49" pos="5274">
          <p15:clr>
            <a:srgbClr val="F26B43"/>
          </p15:clr>
        </p15:guide>
        <p15:guide id="50" pos="5345">
          <p15:clr>
            <a:srgbClr val="F26B43"/>
          </p15:clr>
        </p15:guide>
        <p15:guide id="51" orient="horz" pos="3612">
          <p15:clr>
            <a:srgbClr val="F26B43"/>
          </p15:clr>
        </p15:guide>
        <p15:guide id="52" orient="horz" pos="3838">
          <p15:clr>
            <a:srgbClr val="F26B43"/>
          </p15:clr>
        </p15:guide>
        <p15:guide id="53" orient="horz" pos="935">
          <p15:clr>
            <a:srgbClr val="F26B43"/>
          </p15:clr>
        </p15:guide>
        <p15:guide id="58" orient="horz" pos="221" userDrawn="1">
          <p15:clr>
            <a:srgbClr val="F26B43"/>
          </p15:clr>
        </p15:guide>
        <p15:guide id="59" orient="horz" pos="3962" userDrawn="1">
          <p15:clr>
            <a:srgbClr val="F26B43"/>
          </p15:clr>
        </p15:guide>
        <p15:guide id="60" orient="horz" pos="4167" userDrawn="1">
          <p15:clr>
            <a:srgbClr val="F26B43"/>
          </p15:clr>
        </p15:guide>
        <p15:guide id="61" orient="horz" pos="619" userDrawn="1">
          <p15:clr>
            <a:srgbClr val="F26B43"/>
          </p15:clr>
        </p15:guide>
        <p15:guide id="62" orient="horz" pos="490" userDrawn="1">
          <p15:clr>
            <a:srgbClr val="F26B43"/>
          </p15:clr>
        </p15:guide>
        <p15:guide id="63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.co/download/rstudio-desktop/" TargetMode="External"/><Relationship Id="rId2" Type="http://schemas.openxmlformats.org/officeDocument/2006/relationships/hyperlink" Target="https://cran.r-project.org/bin/windows/base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eutsche-digitale-bibliothek.de/search/newspaper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107F090-8363-5ED6-C166-5E49BCE556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Sitzung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3691A-918F-7868-8CE5-58A5AE007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Marius Meinhof &amp; Alexander Christ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DD7BB4-6705-85FA-EDB8-3729B63E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Grounded</a:t>
            </a:r>
            <a:r>
              <a:rPr lang="de-DE" dirty="0"/>
              <a:t> Theory und Big Data?</a:t>
            </a:r>
          </a:p>
        </p:txBody>
      </p:sp>
    </p:spTree>
    <p:extLst>
      <p:ext uri="{BB962C8B-B14F-4D97-AF65-F5344CB8AC3E}">
        <p14:creationId xmlns:p14="http://schemas.microsoft.com/office/powerpoint/2010/main" val="39481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F0BC-69D5-DF3F-A9ED-76B1536C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Arbeiten in R bzw. in Quarto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9676-43B3-C280-4597-03A611D014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2400" dirty="0"/>
              <a:t>R-Codeblöcke werden per Strg-Alt-I eingefügt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Codeblöcke gesamt laufen lassen über den grünen „Play“-Button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Einzelne Segmente von Skripten kann man laufen lassen mit Strg-Enter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Zu Beginn der Skripte werden diejenigen Pakete installiert und aktiviert, die für die Berechnungen notwendig sind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Achtung: R ist Kontextsensitiv, d.h. Groß- und Kleinschreibung ist relevant</a:t>
            </a:r>
            <a:endParaRPr lang="de-DE" sz="1800" dirty="0"/>
          </a:p>
          <a:p>
            <a:pPr marL="285750" indent="-285750">
              <a:buFontTx/>
              <a:buChar char="-"/>
            </a:pPr>
            <a:endParaRPr lang="de-DE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68520-5DC0-E0B4-AB6A-0640D3CD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0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EEB4-DED0-AC01-23FC-3493861A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Aufbau von R-Code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D8DF-E5D1-2BC1-F752-3451C89C5A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/>
              <a:t>R-Code besteht meistens aus </a:t>
            </a:r>
            <a:r>
              <a:rPr lang="de-DE" b="1" dirty="0"/>
              <a:t>Funktionen</a:t>
            </a:r>
            <a:r>
              <a:rPr lang="de-DE" dirty="0"/>
              <a:t>, </a:t>
            </a:r>
            <a:r>
              <a:rPr lang="de-DE" b="1" dirty="0"/>
              <a:t>Funktionsoptionen</a:t>
            </a:r>
            <a:r>
              <a:rPr lang="de-DE" dirty="0"/>
              <a:t> und </a:t>
            </a:r>
            <a:r>
              <a:rPr lang="de-DE" b="1" dirty="0"/>
              <a:t>Objekten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Objekte</a:t>
            </a:r>
            <a:r>
              <a:rPr lang="de-DE" dirty="0"/>
              <a:t>: „Daten“ auf welche die Funktion angewandt wird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Funktionen</a:t>
            </a:r>
            <a:r>
              <a:rPr lang="de-DE" dirty="0"/>
              <a:t>: Berechnungen auf Grundlage der Objekte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Aufbau von Funktionen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Funktion(Objekt, Funktionsoption1 = T/F/weitere Möglichkeiten, Funktiosnoption2 =….)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Speichern von Ergebnissen einer Funktion:</a:t>
            </a:r>
            <a:br>
              <a:rPr lang="de-DE" b="1" dirty="0"/>
            </a:br>
            <a:r>
              <a:rPr lang="de-DE" dirty="0" err="1"/>
              <a:t>Neues_Objekt</a:t>
            </a:r>
            <a:r>
              <a:rPr lang="de-DE" dirty="0"/>
              <a:t> &lt;- Funktion(…)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Wenn mehrere Funktionen hintereinander verwendet werden sollen, dann mit dem Paket </a:t>
            </a:r>
            <a:r>
              <a:rPr lang="de-DE" b="1" dirty="0" err="1"/>
              <a:t>dplyr</a:t>
            </a:r>
            <a:r>
              <a:rPr lang="de-DE" b="1" dirty="0"/>
              <a:t> (wichtig: als erstes Funktion1, dann 2, 3 etc.):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Neues_Objekt</a:t>
            </a:r>
            <a:r>
              <a:rPr lang="de-DE" dirty="0"/>
              <a:t> &lt;- </a:t>
            </a:r>
            <a:r>
              <a:rPr lang="de-DE" dirty="0" err="1"/>
              <a:t>Altes_Objekt</a:t>
            </a:r>
            <a:r>
              <a:rPr lang="de-DE" dirty="0"/>
              <a:t> %&gt;% Funktion1 %&gt;% Funktion2 %&gt;% Funktion3 %&gt;% …</a:t>
            </a:r>
          </a:p>
          <a:p>
            <a:pPr marL="285750" indent="-285750">
              <a:buFontTx/>
              <a:buChar char="-"/>
            </a:pPr>
            <a:endParaRPr lang="de-DE" b="1" dirty="0"/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AD94D-FBD0-9869-014A-1031B0BE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1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50B4-1080-4B71-70BA-8EB41584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R-Code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A7F9-A6F6-F587-176E-BAFCDF0E74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Aus dem </a:t>
            </a:r>
            <a:r>
              <a:rPr lang="de-DE" dirty="0">
                <a:highlight>
                  <a:srgbClr val="00FFFF"/>
                </a:highlight>
              </a:rPr>
              <a:t>Zeitungskorpus</a:t>
            </a:r>
            <a:r>
              <a:rPr lang="de-DE" dirty="0"/>
              <a:t> möchten wir für alle Zeitungen ab </a:t>
            </a:r>
            <a:r>
              <a:rPr lang="de-DE" dirty="0">
                <a:highlight>
                  <a:srgbClr val="FFFF00"/>
                </a:highlight>
              </a:rPr>
              <a:t>1900 </a:t>
            </a:r>
            <a:r>
              <a:rPr lang="de-DE" dirty="0">
                <a:highlight>
                  <a:srgbClr val="00FF00"/>
                </a:highlight>
              </a:rPr>
              <a:t>den Identifier, das Publikationsjahr und den Text</a:t>
            </a:r>
            <a:r>
              <a:rPr lang="de-DE" dirty="0"/>
              <a:t> in ein </a:t>
            </a:r>
            <a:r>
              <a:rPr lang="de-DE" dirty="0">
                <a:highlight>
                  <a:srgbClr val="FF00FF"/>
                </a:highlight>
              </a:rPr>
              <a:t>neues Objekt </a:t>
            </a:r>
            <a:r>
              <a:rPr lang="de-DE" dirty="0"/>
              <a:t>überführen und </a:t>
            </a:r>
            <a:r>
              <a:rPr lang="de-DE" dirty="0">
                <a:highlight>
                  <a:srgbClr val="FF0000"/>
                </a:highlight>
              </a:rPr>
              <a:t>chronologisch ordnen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/>
              <a:t>	</a:t>
            </a:r>
            <a:r>
              <a:rPr lang="de-DE" dirty="0" err="1">
                <a:solidFill>
                  <a:srgbClr val="000000"/>
                </a:solidFill>
                <a:highlight>
                  <a:srgbClr val="FF00FF"/>
                </a:highlight>
              </a:rPr>
              <a:t>Corpus_filtered_ordered</a:t>
            </a:r>
            <a:r>
              <a:rPr lang="de-DE" dirty="0">
                <a:solidFill>
                  <a:srgbClr val="000000"/>
                </a:solidFill>
                <a:highlight>
                  <a:srgbClr val="FF00FF"/>
                </a:highlight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&lt;- </a:t>
            </a:r>
            <a:r>
              <a:rPr lang="de-DE" dirty="0" err="1">
                <a:solidFill>
                  <a:srgbClr val="000000"/>
                </a:solidFill>
                <a:highlight>
                  <a:srgbClr val="00FFFF"/>
                </a:highlight>
              </a:rPr>
              <a:t>total_corpus</a:t>
            </a:r>
            <a:r>
              <a:rPr lang="de-DE" dirty="0">
                <a:solidFill>
                  <a:srgbClr val="000000"/>
                </a:solidFill>
                <a:highlight>
                  <a:srgbClr val="00FFFF"/>
                </a:highlight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%&gt;% 	</a:t>
            </a:r>
            <a:r>
              <a:rPr lang="de-DE" dirty="0" err="1">
                <a:solidFill>
                  <a:srgbClr val="000000"/>
                </a:solidFill>
                <a:highlight>
                  <a:srgbClr val="00FF00"/>
                </a:highlight>
              </a:rPr>
              <a:t>select</a:t>
            </a:r>
            <a:r>
              <a:rPr lang="de-DE" dirty="0">
                <a:solidFill>
                  <a:srgbClr val="000000"/>
                </a:solidFill>
                <a:highlight>
                  <a:srgbClr val="00FF00"/>
                </a:highlight>
              </a:rPr>
              <a:t>(</a:t>
            </a:r>
            <a:r>
              <a:rPr lang="de-DE" dirty="0" err="1">
                <a:solidFill>
                  <a:srgbClr val="000000"/>
                </a:solidFill>
                <a:highlight>
                  <a:srgbClr val="00FF00"/>
                </a:highlight>
              </a:rPr>
              <a:t>id</a:t>
            </a:r>
            <a:r>
              <a:rPr lang="de-DE" dirty="0">
                <a:solidFill>
                  <a:srgbClr val="000000"/>
                </a:solidFill>
                <a:highlight>
                  <a:srgbClr val="00FF00"/>
                </a:highlight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rgbClr val="00FF00"/>
                </a:highlight>
              </a:rPr>
              <a:t>year</a:t>
            </a:r>
            <a:r>
              <a:rPr lang="de-DE" dirty="0">
                <a:solidFill>
                  <a:srgbClr val="000000"/>
                </a:solidFill>
                <a:highlight>
                  <a:srgbClr val="00FF00"/>
                </a:highlight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rgbClr val="00FF00"/>
                </a:highlight>
              </a:rPr>
              <a:t>text</a:t>
            </a:r>
            <a:r>
              <a:rPr lang="de-DE" dirty="0">
                <a:solidFill>
                  <a:srgbClr val="000000"/>
                </a:solidFill>
                <a:highlight>
                  <a:srgbClr val="00FF00"/>
                </a:highlight>
              </a:rPr>
              <a:t>)</a:t>
            </a:r>
            <a:r>
              <a:rPr lang="de-DE" dirty="0">
                <a:solidFill>
                  <a:srgbClr val="000000"/>
                </a:solidFill>
              </a:rPr>
              <a:t>	%&gt;%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						</a:t>
            </a:r>
            <a:r>
              <a:rPr lang="de-DE" dirty="0" err="1">
                <a:solidFill>
                  <a:srgbClr val="000000"/>
                </a:solidFill>
                <a:highlight>
                  <a:srgbClr val="FFFF00"/>
                </a:highlight>
              </a:rPr>
              <a:t>filter</a:t>
            </a:r>
            <a:r>
              <a:rPr lang="de-DE" dirty="0">
                <a:solidFill>
                  <a:srgbClr val="000000"/>
                </a:solidFill>
                <a:highlight>
                  <a:srgbClr val="FFFF00"/>
                </a:highlight>
              </a:rPr>
              <a:t>(</a:t>
            </a:r>
            <a:r>
              <a:rPr lang="de-DE" dirty="0" err="1">
                <a:solidFill>
                  <a:srgbClr val="000000"/>
                </a:solidFill>
                <a:highlight>
                  <a:srgbClr val="FFFF00"/>
                </a:highlight>
              </a:rPr>
              <a:t>year</a:t>
            </a:r>
            <a:r>
              <a:rPr lang="de-DE" dirty="0">
                <a:solidFill>
                  <a:srgbClr val="000000"/>
                </a:solidFill>
                <a:highlight>
                  <a:srgbClr val="FFFF00"/>
                </a:highlight>
              </a:rPr>
              <a:t> &gt; 1899)</a:t>
            </a:r>
            <a:r>
              <a:rPr lang="de-DE" dirty="0">
                <a:solidFill>
                  <a:srgbClr val="000000"/>
                </a:solidFill>
              </a:rPr>
              <a:t>	%&gt;%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						</a:t>
            </a:r>
            <a:r>
              <a:rPr lang="de-DE" dirty="0" err="1">
                <a:solidFill>
                  <a:srgbClr val="000000"/>
                </a:solidFill>
                <a:highlight>
                  <a:srgbClr val="FF0000"/>
                </a:highlight>
              </a:rPr>
              <a:t>arrange</a:t>
            </a:r>
            <a:r>
              <a:rPr lang="de-DE" dirty="0">
                <a:solidFill>
                  <a:srgbClr val="000000"/>
                </a:solidFill>
                <a:highlight>
                  <a:srgbClr val="FF0000"/>
                </a:highlight>
              </a:rPr>
              <a:t>(</a:t>
            </a:r>
            <a:r>
              <a:rPr lang="de-DE" dirty="0" err="1">
                <a:solidFill>
                  <a:srgbClr val="000000"/>
                </a:solidFill>
                <a:highlight>
                  <a:srgbClr val="FF0000"/>
                </a:highlight>
              </a:rPr>
              <a:t>desc</a:t>
            </a:r>
            <a:r>
              <a:rPr lang="de-DE" dirty="0">
                <a:solidFill>
                  <a:srgbClr val="000000"/>
                </a:solidFill>
                <a:highlight>
                  <a:srgbClr val="FF0000"/>
                </a:highlight>
              </a:rPr>
              <a:t>(</a:t>
            </a:r>
            <a:r>
              <a:rPr lang="de-DE" dirty="0" err="1">
                <a:solidFill>
                  <a:srgbClr val="000000"/>
                </a:solidFill>
                <a:highlight>
                  <a:srgbClr val="FF0000"/>
                </a:highlight>
              </a:rPr>
              <a:t>year</a:t>
            </a:r>
            <a:r>
              <a:rPr lang="de-DE" dirty="0">
                <a:solidFill>
                  <a:srgbClr val="000000"/>
                </a:solidFill>
                <a:highlight>
                  <a:srgbClr val="FF0000"/>
                </a:highlight>
              </a:rPr>
              <a:t>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B6DA3-9ACB-2371-9DB6-589816F4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4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FFE9-680A-7694-75FC-B3AEC33C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R und R-Studio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7926D-F825-7965-C785-DD2EA28393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https://cran.r-project.org/bin/windows/base/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https://posit.co/download/rstudio-desktop/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BC8CD-062C-706E-B138-766A9940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7015A-3C07-F997-865D-85DC60C46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286" y="1154113"/>
            <a:ext cx="4248150" cy="1276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939873-925E-77CA-2011-AB54C67D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743" y="3049796"/>
            <a:ext cx="3741494" cy="17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6FCD9FF-4DAF-5A16-3AB6-91504AD83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B4093A-7AE3-28CD-3638-9FAE39EC4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6D7DD3-EAD9-6C70-F477-D624C5D3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Textmining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53861-FF02-C919-DA8F-74AAB41A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5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6B413C-9ABB-A496-0886-F4FA7F5D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Konzept hinter Textmining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CCEBEA-83D8-D6B4-609E-10DBC1A164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2800" dirty="0"/>
              <a:t>Ermöglichung der quantitativen Analyse von Texten </a:t>
            </a:r>
          </a:p>
          <a:p>
            <a:pPr marL="285750" indent="-285750">
              <a:buFontTx/>
              <a:buChar char="-"/>
            </a:pPr>
            <a:r>
              <a:rPr lang="de-DE" sz="2800" dirty="0"/>
              <a:t>Dafür werden Texte und ihre Metadaten quantifiziert</a:t>
            </a:r>
          </a:p>
          <a:p>
            <a:pPr marL="285750" indent="-285750">
              <a:buFontTx/>
              <a:buChar char="-"/>
            </a:pPr>
            <a:r>
              <a:rPr lang="de-DE" sz="2800" dirty="0"/>
              <a:t>Relevant sind, die Häufigkeit von Tokens, d.h. von Wörtern und N-Grammen (N-Gramme: Wortketten der Länge N) in Texten und in Korpora, Korrelationen zwischen Tokens und zwischen Tokens und Metadaten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92DA2-D831-9390-E9AA-C778D3A5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3C95-DEDE-88A8-57E3-89A7FFE1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Ziel: Topic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5C1C-6A3A-9D63-3445-14E989F77D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400" dirty="0"/>
              <a:t>Das Ziel dieses Seminars ist, die latenten Themen der Texte eines Korpus von Zeitungsartikeln zu bestimmen. Die klassische Methode zur Umsetzung dieses Ziels ist Topic Modelling. </a:t>
            </a:r>
          </a:p>
          <a:p>
            <a:r>
              <a:rPr lang="de-DE" sz="2400" dirty="0"/>
              <a:t>Dafür ist aber einiges an Vorarbeit notwendig.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DA139-290E-9531-7D96-6AA07A5F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9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2136-75F4-D97B-EC92-3FF971B0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8A99-4903-39CB-7754-428F397C67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1800" dirty="0"/>
              <a:t>Topic Modelling ist ein Clustering-Algorithmus aus der Computerlinguistik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Mit Topic Modelling können die behandelten Themen (sog. Topics) in einem Korpus bestimmt werden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D3238-D763-5B54-3CE6-418435E6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7C08-F9AF-635C-AF1E-A755AC61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 Modelling: Annahmen und Vorgehen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9F891-DE8A-F56B-E54F-D6CBDE3D92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1800" dirty="0"/>
              <a:t>Die Anzahl an Topics k wird bestimmt mit Hilfe von quantitativen Simulationen und qualitativer Beurteilung der </a:t>
            </a:r>
            <a:r>
              <a:rPr lang="de-DE" sz="1800" dirty="0" err="1"/>
              <a:t>Topicinhalte</a:t>
            </a:r>
            <a:endParaRPr lang="de-DE" sz="1800" dirty="0"/>
          </a:p>
          <a:p>
            <a:pPr marL="285750" indent="-285750">
              <a:buFontTx/>
              <a:buChar char="-"/>
            </a:pPr>
            <a:r>
              <a:rPr lang="de-DE" sz="1800" dirty="0"/>
              <a:t>Grundlegende Annahmen von Topic Modelling:</a:t>
            </a:r>
          </a:p>
          <a:p>
            <a:pPr marL="681750" lvl="1" indent="-285750">
              <a:buFontTx/>
              <a:buChar char="-"/>
            </a:pPr>
            <a:r>
              <a:rPr lang="de-DE" sz="1800" dirty="0"/>
              <a:t>In einem Korpus werden k verschiedene Themen behandelt.</a:t>
            </a:r>
          </a:p>
          <a:p>
            <a:pPr marL="681750" lvl="1" indent="-285750">
              <a:buFontTx/>
              <a:buChar char="-"/>
            </a:pPr>
            <a:r>
              <a:rPr lang="de-DE" sz="1800" dirty="0"/>
              <a:t>Diese Themen werden gesetzt durch die Wörter in den einzelnen Texten.</a:t>
            </a:r>
          </a:p>
          <a:p>
            <a:pPr marL="681750" lvl="1" indent="-285750">
              <a:buFontTx/>
              <a:buChar char="-"/>
            </a:pPr>
            <a:r>
              <a:rPr lang="de-DE" sz="1800" dirty="0"/>
              <a:t>Wörter, die im Korpus selten vorkommen, aber in einigen wenigen Texten häufig, haben eine höhere Relevanz für die Bestimmung der Topics.</a:t>
            </a:r>
          </a:p>
          <a:p>
            <a:pPr marL="681750" lvl="1" indent="-285750">
              <a:buFontTx/>
              <a:buChar char="-"/>
            </a:pPr>
            <a:r>
              <a:rPr lang="de-DE" sz="1800" dirty="0"/>
              <a:t>Die Themen im Korpus können durch paralleles Clustering bestimmt werden, indem (a) häufig gemeinsam vorkommende Wörter und (b) Texte mit hoher Themenähnlichkeit geclustert werden. </a:t>
            </a:r>
          </a:p>
          <a:p>
            <a:pPr marL="681750" lvl="1" indent="-285750">
              <a:buFontTx/>
              <a:buChar char="-"/>
            </a:pPr>
            <a:r>
              <a:rPr lang="de-DE" sz="1800" dirty="0"/>
              <a:t>Aus der Maximierung der Abstände zwischen den Dokumenten-Clustern und der Maximierung der Dichte der Wort-Cluster resultieren passende Topic Models.</a:t>
            </a:r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A15C6-92C0-01C8-503B-C73835D4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3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5CEB-7A0F-ECEF-92CA-C396C6C2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396107"/>
            <a:ext cx="8363677" cy="812280"/>
          </a:xfrm>
        </p:spPr>
        <p:txBody>
          <a:bodyPr/>
          <a:lstStyle/>
          <a:p>
            <a:r>
              <a:rPr lang="de-DE" dirty="0"/>
              <a:t>Vorgehen beim Textmining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CBB4-8051-17A0-E2CA-10F81A83BC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692F-E257-3955-AB37-BCA50869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16A70A-33CC-BA78-1C57-CF3E83532782}"/>
              </a:ext>
            </a:extLst>
          </p:cNvPr>
          <p:cNvGrpSpPr/>
          <p:nvPr/>
        </p:nvGrpSpPr>
        <p:grpSpPr>
          <a:xfrm>
            <a:off x="3000554" y="1484313"/>
            <a:ext cx="2396153" cy="957945"/>
            <a:chOff x="2679424" y="2075"/>
            <a:chExt cx="3014352" cy="1369544"/>
          </a:xfrm>
          <a:solidFill>
            <a:srgbClr val="F07D0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459A89-4C66-A37F-F4CF-BE9E3BA0A9A2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1A02940C-DEAE-117F-937E-AC7C1FB404DE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Export </a:t>
              </a:r>
              <a:r>
                <a:rPr lang="en-US" sz="2800" kern="1200" dirty="0" err="1"/>
                <a:t>Korpus</a:t>
              </a:r>
              <a:endParaRPr lang="en-US" sz="28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41F821-658E-98A3-45BB-F4A92119F0FC}"/>
              </a:ext>
            </a:extLst>
          </p:cNvPr>
          <p:cNvGrpSpPr/>
          <p:nvPr/>
        </p:nvGrpSpPr>
        <p:grpSpPr>
          <a:xfrm>
            <a:off x="3000554" y="2477473"/>
            <a:ext cx="2396153" cy="957945"/>
            <a:chOff x="2679424" y="2075"/>
            <a:chExt cx="3014352" cy="13695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228EF0-C55A-330D-DB7B-F74440F79458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AF611779-0F4C-A3F7-6A7B-D356BA55E5F4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Bereinigung</a:t>
              </a:r>
              <a:r>
                <a:rPr lang="en-US" sz="2400" kern="1200" dirty="0"/>
                <a:t> der Exports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CDE3D6-ED2F-7DB0-AB15-834EA47BD89C}"/>
              </a:ext>
            </a:extLst>
          </p:cNvPr>
          <p:cNvGrpSpPr/>
          <p:nvPr/>
        </p:nvGrpSpPr>
        <p:grpSpPr>
          <a:xfrm>
            <a:off x="3000554" y="3482181"/>
            <a:ext cx="2396153" cy="957945"/>
            <a:chOff x="2679424" y="2075"/>
            <a:chExt cx="3014352" cy="13695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D689FB6-55A9-35A0-90DD-880EC5EF7B6A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100604CA-E703-8033-7E7B-D62BC7966652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Analyse</a:t>
              </a:r>
              <a:r>
                <a:rPr lang="en-US" sz="2000" kern="1200" dirty="0"/>
                <a:t> der Texte und </a:t>
              </a:r>
              <a:r>
                <a:rPr lang="en-US" sz="2000" kern="1200" dirty="0" err="1"/>
                <a:t>Metadaten</a:t>
              </a:r>
              <a:r>
                <a:rPr lang="en-US" sz="2000" kern="1200" dirty="0"/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9FED0A-B227-E44D-CB83-74BC7C322AD6}"/>
              </a:ext>
            </a:extLst>
          </p:cNvPr>
          <p:cNvGrpSpPr/>
          <p:nvPr/>
        </p:nvGrpSpPr>
        <p:grpSpPr>
          <a:xfrm>
            <a:off x="3000554" y="4453417"/>
            <a:ext cx="2396153" cy="957945"/>
            <a:chOff x="2679424" y="2075"/>
            <a:chExt cx="3014352" cy="136954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43C5749-EFD8-2C38-989F-7BAD2A64D092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14D2717E-D005-7F32-A149-1204E2AC0325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Topic Modelling und </a:t>
              </a:r>
              <a:r>
                <a:rPr lang="en-US" sz="2000" kern="1200" dirty="0" err="1"/>
                <a:t>Visualisierung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9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1AA9C7-2139-9799-C6CC-E1D48D1D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Grundlegende Aspekte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7D59F8-80DD-3DDB-6975-5C287F5B15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763" y="2768367"/>
            <a:ext cx="8373201" cy="2965684"/>
          </a:xfrm>
        </p:spPr>
        <p:txBody>
          <a:bodyPr/>
          <a:lstStyle/>
          <a:p>
            <a:pPr algn="ctr"/>
            <a:r>
              <a:rPr lang="de-DE" sz="2800" dirty="0"/>
              <a:t>Welche Vorerfahrungen bringt Ihr zu quantitativer Forschung, </a:t>
            </a:r>
            <a:r>
              <a:rPr lang="de-DE" sz="2800" dirty="0" err="1"/>
              <a:t>scripten</a:t>
            </a:r>
            <a:r>
              <a:rPr lang="de-DE" sz="2800" dirty="0"/>
              <a:t> und Textmining mit?</a:t>
            </a:r>
          </a:p>
          <a:p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32016-8557-77A3-862A-A6A304D9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0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4B44-316F-4324-59E6-ACAAF5D7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Erstellung Working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0814-3E5F-DCF4-CDBB-F77EEAAA16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/>
              <a:t>Legen Sie einen Ordner an, in welchem alle zukünftig zu verwendenden Daten und Skripte gespeichert werden.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510F-FE7D-A6E4-1DC3-C1C66FA3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2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A9CC-11B1-2581-8B38-A3DEE2A4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Export Korpus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6CCC-4320-56D6-77D9-688E4C7CF3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2000" dirty="0"/>
              <a:t>Recherche in deutscher Zeitungsdatenbank mit passendem Suchbefehl und passenden Jahreszahlen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Manuelle Auswahl der Artikel und Export der </a:t>
            </a:r>
            <a:r>
              <a:rPr lang="de-DE" sz="2000" dirty="0" err="1"/>
              <a:t>txt</a:t>
            </a:r>
            <a:r>
              <a:rPr lang="de-DE" sz="2000" dirty="0"/>
              <a:t>-Dateien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Speichern der </a:t>
            </a:r>
            <a:r>
              <a:rPr lang="de-DE" sz="2000" dirty="0" err="1"/>
              <a:t>txt</a:t>
            </a:r>
            <a:r>
              <a:rPr lang="de-DE" sz="2000" dirty="0"/>
              <a:t>-Dateien mit eindeutiger Zuordnung (sog. Identifier) und speichern der Metadaten in XLS-Datei. Notwendige Metadaten:</a:t>
            </a:r>
          </a:p>
          <a:p>
            <a:pPr marL="681750" lvl="1" indent="-285750">
              <a:buFontTx/>
              <a:buChar char="-"/>
            </a:pPr>
            <a:r>
              <a:rPr lang="de-DE" sz="2000" dirty="0"/>
              <a:t>Identifier</a:t>
            </a:r>
          </a:p>
          <a:p>
            <a:pPr marL="681750" lvl="1" indent="-285750">
              <a:buFontTx/>
              <a:buChar char="-"/>
            </a:pPr>
            <a:r>
              <a:rPr lang="de-DE" sz="2000" dirty="0"/>
              <a:t>Publikationsjahr</a:t>
            </a:r>
          </a:p>
          <a:p>
            <a:pPr marL="681750" lvl="1" indent="-285750">
              <a:buFontTx/>
              <a:buChar char="-"/>
            </a:pPr>
            <a:r>
              <a:rPr lang="de-DE" sz="2000" dirty="0"/>
              <a:t>Zeitung</a:t>
            </a:r>
          </a:p>
          <a:p>
            <a:pPr marL="681750" lvl="1" indent="-285750">
              <a:buFontTx/>
              <a:buChar char="-"/>
            </a:pPr>
            <a:r>
              <a:rPr lang="de-DE" sz="2000" dirty="0" err="1"/>
              <a:t>Screener</a:t>
            </a:r>
            <a:r>
              <a:rPr lang="de-DE" sz="2000" dirty="0"/>
              <a:t> (d.h. Person die diese Datei abgespeichert hat)</a:t>
            </a:r>
          </a:p>
          <a:p>
            <a:pPr marL="681750" lvl="1" indent="-285750">
              <a:buFontTx/>
              <a:buChar char="-"/>
            </a:pPr>
            <a:r>
              <a:rPr lang="de-DE" sz="2000" dirty="0"/>
              <a:t>Suchbefehl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007F7-D06E-F323-C2E7-D23FED2B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9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602BBB4-AF7D-D9EA-C54A-47098F206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78CEE1-5671-EA5A-2A06-31BF7BEF28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C82F2F-31E3-F95D-C78F-0E9A4D5F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Erstellung des Korpus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E2170-D182-DC53-A397-8A5CD36D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1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A6E6-D095-5B31-675F-B1F5121E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Export von Texten: Recherche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41D7B-899D-313E-8AED-1286029A68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dirty="0"/>
              <a:t>Recherchieren Sie nach je fünf Texten auf </a:t>
            </a:r>
            <a:r>
              <a:rPr lang="de-DE" dirty="0">
                <a:hlinkClick r:id="rId2"/>
              </a:rPr>
              <a:t>https://www.deutsche-digitale-bibliothek.de/search/newspaper</a:t>
            </a:r>
            <a:r>
              <a:rPr lang="de-DE" dirty="0"/>
              <a:t> mit ihrem Gruppensuchbefehl und dem entsprechenden Zeitraum. Dabei:</a:t>
            </a:r>
          </a:p>
          <a:p>
            <a:pPr marL="681750" lvl="1" indent="-285750">
              <a:buFont typeface="Arial" panose="020B0604020202020204" pitchFamily="34" charset="0"/>
              <a:buChar char="•"/>
            </a:pPr>
            <a:r>
              <a:rPr lang="de-DE" dirty="0"/>
              <a:t>Stellen Sie sicher, dass jedes Gruppenmitglied einen disjunkten Zeitraum betrachtet. D.h. Person 1 sucht für 1880 – 1884, Person 2 für 1885 – 1889,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EBCB3-FADD-E01C-ABEB-D9057D3A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BBB99-C96A-4ED3-568D-F715B9036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444" y="2845297"/>
            <a:ext cx="4361084" cy="2818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DA92D-0377-13F1-6A5D-70511296119B}"/>
              </a:ext>
            </a:extLst>
          </p:cNvPr>
          <p:cNvSpPr txBox="1"/>
          <p:nvPr/>
        </p:nvSpPr>
        <p:spPr>
          <a:xfrm>
            <a:off x="1400494" y="2845297"/>
            <a:ext cx="2318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Suchbefehl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25EDD-06C0-1D85-B3A8-4E00E873D05E}"/>
              </a:ext>
            </a:extLst>
          </p:cNvPr>
          <p:cNvSpPr txBox="1"/>
          <p:nvPr/>
        </p:nvSpPr>
        <p:spPr>
          <a:xfrm>
            <a:off x="1100130" y="3520847"/>
            <a:ext cx="2318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Festlegung der Publikationsdaten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E54A9C-5909-CFDE-83AD-692AB1F08B11}"/>
              </a:ext>
            </a:extLst>
          </p:cNvPr>
          <p:cNvCxnSpPr/>
          <p:nvPr/>
        </p:nvCxnSpPr>
        <p:spPr>
          <a:xfrm>
            <a:off x="2559833" y="3014574"/>
            <a:ext cx="20121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60267B-F1DE-AF26-3C5F-5BE1D4D55B1F}"/>
              </a:ext>
            </a:extLst>
          </p:cNvPr>
          <p:cNvCxnSpPr>
            <a:cxnSpLocks/>
          </p:cNvCxnSpPr>
          <p:nvPr/>
        </p:nvCxnSpPr>
        <p:spPr>
          <a:xfrm>
            <a:off x="2969703" y="3741490"/>
            <a:ext cx="1073791" cy="310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06966-3E1F-E63A-2B6D-EACEF14208B9}"/>
              </a:ext>
            </a:extLst>
          </p:cNvPr>
          <p:cNvCxnSpPr>
            <a:cxnSpLocks/>
          </p:cNvCxnSpPr>
          <p:nvPr/>
        </p:nvCxnSpPr>
        <p:spPr>
          <a:xfrm>
            <a:off x="2969703" y="3741490"/>
            <a:ext cx="1163473" cy="462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741CFE-D2A8-D30F-071D-2B9C2DAB02F2}"/>
              </a:ext>
            </a:extLst>
          </p:cNvPr>
          <p:cNvCxnSpPr>
            <a:cxnSpLocks/>
          </p:cNvCxnSpPr>
          <p:nvPr/>
        </p:nvCxnSpPr>
        <p:spPr>
          <a:xfrm>
            <a:off x="2969703" y="3741490"/>
            <a:ext cx="430888" cy="634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2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A6E6-D095-5B31-675F-B1F5121E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Export von Texten: Lesen und Auswählen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41D7B-899D-313E-8AED-1286029A68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2. Wählen Sie passende Artikel aus.</a:t>
            </a:r>
          </a:p>
          <a:p>
            <a:r>
              <a:rPr lang="de-DE" dirty="0"/>
              <a:t>3. Exportieren Sie den Artikel als </a:t>
            </a:r>
            <a:r>
              <a:rPr lang="de-DE" dirty="0" err="1"/>
              <a:t>txt</a:t>
            </a:r>
            <a:r>
              <a:rPr lang="de-DE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EBCB3-FADD-E01C-ABEB-D9057D3A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AFE26-8CEB-C3E0-FBCB-477F2A05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038" y="2399252"/>
            <a:ext cx="5754549" cy="32556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8FDE29-2FE3-F13D-C64B-35E1DEC463C9}"/>
              </a:ext>
            </a:extLst>
          </p:cNvPr>
          <p:cNvSpPr txBox="1"/>
          <p:nvPr/>
        </p:nvSpPr>
        <p:spPr>
          <a:xfrm>
            <a:off x="619061" y="2769796"/>
            <a:ext cx="2318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Download-Button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38EF21-C0F7-C951-5996-FDA7E895C701}"/>
              </a:ext>
            </a:extLst>
          </p:cNvPr>
          <p:cNvCxnSpPr>
            <a:cxnSpLocks/>
          </p:cNvCxnSpPr>
          <p:nvPr/>
        </p:nvCxnSpPr>
        <p:spPr>
          <a:xfrm>
            <a:off x="2533475" y="2939073"/>
            <a:ext cx="12570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A6E6-D095-5B31-675F-B1F5121E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Export von Texten: Lesen und Auswählen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41D7B-899D-313E-8AED-1286029A68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2. Wählen Sie passende Artikel aus.</a:t>
            </a:r>
          </a:p>
          <a:p>
            <a:r>
              <a:rPr lang="de-DE" dirty="0"/>
              <a:t>3. Exportieren Sie den Artikel als </a:t>
            </a:r>
            <a:r>
              <a:rPr lang="de-DE" dirty="0" err="1"/>
              <a:t>txt</a:t>
            </a:r>
            <a:r>
              <a:rPr lang="de-DE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EBCB3-FADD-E01C-ABEB-D9057D3A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BE29F-E18A-F9F8-E739-3C88E3D7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464" y="2503386"/>
            <a:ext cx="6249798" cy="35213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8FDE29-2FE3-F13D-C64B-35E1DEC463C9}"/>
              </a:ext>
            </a:extLst>
          </p:cNvPr>
          <p:cNvSpPr txBox="1"/>
          <p:nvPr/>
        </p:nvSpPr>
        <p:spPr>
          <a:xfrm>
            <a:off x="423785" y="4142664"/>
            <a:ext cx="2318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Download als TXT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38EF21-C0F7-C951-5996-FDA7E895C701}"/>
              </a:ext>
            </a:extLst>
          </p:cNvPr>
          <p:cNvCxnSpPr>
            <a:cxnSpLocks/>
          </p:cNvCxnSpPr>
          <p:nvPr/>
        </p:nvCxnSpPr>
        <p:spPr>
          <a:xfrm>
            <a:off x="2315361" y="4311941"/>
            <a:ext cx="62237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6A57-3AFF-F828-7799-28520A96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Export von Texten: Speichern und Anlegen der Metadaten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339F-331E-9BBE-760A-957E97EA98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4. Legen Sie die Texte mit einem eindeutigen Identifier in einem Unterordner in ihrer Working Directory namens „texte“ ab.</a:t>
            </a:r>
          </a:p>
          <a:p>
            <a:r>
              <a:rPr lang="de-DE" dirty="0"/>
              <a:t>5. Erstellen Sie eine eigene Excel-Datei, in welcher die Metadaten abgelegt werden. Benutzen Sie für die Metadaten bitte gruppenintern äquivalente Variablenbezeichnungen.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9517D-1DC6-ACBC-5E04-C5B97E1D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6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214E-ACE3-FC41-48F7-AEADDCE2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Export von Texten: Speichern und Anlegen der Metadaten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514B-F2A2-1FB4-042F-C2C7DBC1C7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F6811-813E-894A-B972-F2D5D39A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E4428-5AAE-BFDE-40D7-935BEC3E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092" y="2715266"/>
            <a:ext cx="5780872" cy="329275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60B599-3E82-F110-8A00-B0B4ACB1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74481"/>
              </p:ext>
            </p:extLst>
          </p:nvPr>
        </p:nvGraphicFramePr>
        <p:xfrm>
          <a:off x="268445" y="1205034"/>
          <a:ext cx="8766498" cy="157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68">
                  <a:extLst>
                    <a:ext uri="{9D8B030D-6E8A-4147-A177-3AD203B41FA5}">
                      <a16:colId xmlns:a16="http://schemas.microsoft.com/office/drawing/2014/main" val="1989430075"/>
                    </a:ext>
                  </a:extLst>
                </a:gridCol>
                <a:gridCol w="1257798">
                  <a:extLst>
                    <a:ext uri="{9D8B030D-6E8A-4147-A177-3AD203B41FA5}">
                      <a16:colId xmlns:a16="http://schemas.microsoft.com/office/drawing/2014/main" val="1480433946"/>
                    </a:ext>
                  </a:extLst>
                </a:gridCol>
                <a:gridCol w="1461083">
                  <a:extLst>
                    <a:ext uri="{9D8B030D-6E8A-4147-A177-3AD203B41FA5}">
                      <a16:colId xmlns:a16="http://schemas.microsoft.com/office/drawing/2014/main" val="585543768"/>
                    </a:ext>
                  </a:extLst>
                </a:gridCol>
                <a:gridCol w="1461083">
                  <a:extLst>
                    <a:ext uri="{9D8B030D-6E8A-4147-A177-3AD203B41FA5}">
                      <a16:colId xmlns:a16="http://schemas.microsoft.com/office/drawing/2014/main" val="2763020152"/>
                    </a:ext>
                  </a:extLst>
                </a:gridCol>
                <a:gridCol w="1461083">
                  <a:extLst>
                    <a:ext uri="{9D8B030D-6E8A-4147-A177-3AD203B41FA5}">
                      <a16:colId xmlns:a16="http://schemas.microsoft.com/office/drawing/2014/main" val="1540909327"/>
                    </a:ext>
                  </a:extLst>
                </a:gridCol>
                <a:gridCol w="1461083">
                  <a:extLst>
                    <a:ext uri="{9D8B030D-6E8A-4147-A177-3AD203B41FA5}">
                      <a16:colId xmlns:a16="http://schemas.microsoft.com/office/drawing/2014/main" val="1930233485"/>
                    </a:ext>
                  </a:extLst>
                </a:gridCol>
              </a:tblGrid>
              <a:tr h="538761">
                <a:tc>
                  <a:txBody>
                    <a:bodyPr/>
                    <a:lstStyle/>
                    <a:p>
                      <a:r>
                        <a:rPr lang="de-DE" sz="1400" dirty="0"/>
                        <a:t>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Zeitung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Suchbefehl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Screener</a:t>
                      </a:r>
                      <a:r>
                        <a:rPr lang="de-DE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321094"/>
                  </a:ext>
                </a:extLst>
              </a:tr>
              <a:tr h="646735">
                <a:tc>
                  <a:txBody>
                    <a:bodyPr/>
                    <a:lstStyle/>
                    <a:p>
                      <a:r>
                        <a:rPr lang="de-DE" sz="1400" dirty="0"/>
                        <a:t>HonneVolks06081966_5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Honnefer Volkszeitung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06.08.1966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838275"/>
                  </a:ext>
                </a:extLst>
              </a:tr>
              <a:tr h="385585">
                <a:tc>
                  <a:txBody>
                    <a:bodyPr/>
                    <a:lstStyle/>
                    <a:p>
                      <a:r>
                        <a:rPr lang="de-DE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9201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0BDC03D-11F0-3544-6F0E-3FA97600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5" y="2806567"/>
            <a:ext cx="1323975" cy="10572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B43DE22-F02C-0C40-1AB5-E86D4F7CD692}"/>
              </a:ext>
            </a:extLst>
          </p:cNvPr>
          <p:cNvCxnSpPr/>
          <p:nvPr/>
        </p:nvCxnSpPr>
        <p:spPr>
          <a:xfrm rot="16200000" flipH="1">
            <a:off x="732527" y="2510993"/>
            <a:ext cx="808362" cy="260059"/>
          </a:xfrm>
          <a:prstGeom prst="curved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6C9BC659-5B1E-BFC8-1AF3-9779E4322450}"/>
              </a:ext>
            </a:extLst>
          </p:cNvPr>
          <p:cNvCxnSpPr>
            <a:cxnSpLocks/>
          </p:cNvCxnSpPr>
          <p:nvPr/>
        </p:nvCxnSpPr>
        <p:spPr>
          <a:xfrm>
            <a:off x="2424421" y="2228899"/>
            <a:ext cx="1895909" cy="1014383"/>
          </a:xfrm>
          <a:prstGeom prst="curved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19E5973-055D-3BDB-864A-BCFB2E0DBE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36060" y="2236215"/>
            <a:ext cx="1339028" cy="841653"/>
          </a:xfrm>
          <a:prstGeom prst="curved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B0C53374-C4B1-2F5F-B517-795D339760DC}"/>
              </a:ext>
            </a:extLst>
          </p:cNvPr>
          <p:cNvCxnSpPr>
            <a:cxnSpLocks/>
          </p:cNvCxnSpPr>
          <p:nvPr/>
        </p:nvCxnSpPr>
        <p:spPr>
          <a:xfrm>
            <a:off x="4320330" y="1987528"/>
            <a:ext cx="553671" cy="24897"/>
          </a:xfrm>
          <a:prstGeom prst="curved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65E05A6-3CA8-077A-1D88-A9AF4CE504EB}"/>
              </a:ext>
            </a:extLst>
          </p:cNvPr>
          <p:cNvCxnSpPr>
            <a:cxnSpLocks/>
          </p:cNvCxnSpPr>
          <p:nvPr/>
        </p:nvCxnSpPr>
        <p:spPr>
          <a:xfrm rot="5400000">
            <a:off x="5944605" y="2452427"/>
            <a:ext cx="895614" cy="117448"/>
          </a:xfrm>
          <a:prstGeom prst="curved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1E06-8577-198F-904A-296ACF84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beim Export und Behebung der Probleme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9064-75BC-7254-011C-7BEF6CA5E2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/>
              <a:t>Problem: </a:t>
            </a:r>
            <a:r>
              <a:rPr lang="de-DE" dirty="0"/>
              <a:t>Texte geht über mehr als eine Seite oder Text ist nur ein Teil der Seite.</a:t>
            </a:r>
          </a:p>
          <a:p>
            <a:r>
              <a:rPr lang="de-DE" b="1" dirty="0"/>
              <a:t>Lösung: </a:t>
            </a:r>
            <a:r>
              <a:rPr lang="de-DE" dirty="0"/>
              <a:t>Bei ersterem, zweite Seite exportieren. Dann – und auch bei zweiterem – Text per Hand „</a:t>
            </a:r>
            <a:r>
              <a:rPr lang="de-DE" dirty="0" err="1"/>
              <a:t>croppen</a:t>
            </a:r>
            <a:r>
              <a:rPr lang="de-DE" dirty="0"/>
              <a:t>“.</a:t>
            </a:r>
          </a:p>
          <a:p>
            <a:r>
              <a:rPr lang="de-DE" b="1" dirty="0"/>
              <a:t>Problem: </a:t>
            </a:r>
            <a:r>
              <a:rPr lang="de-DE" dirty="0"/>
              <a:t>Leerzeichen fehlen. </a:t>
            </a:r>
          </a:p>
          <a:p>
            <a:r>
              <a:rPr lang="de-DE" b="1" dirty="0"/>
              <a:t>Lösung: </a:t>
            </a:r>
            <a:r>
              <a:rPr lang="de-DE" dirty="0"/>
              <a:t>Wenn nur wenige Leerzeichen fehlen, dann beim Lesen direkt per Hand einfügen. Wenn alle Leerzeichen fehlen bzw. systematisch Leerzeichen fehlen, kann es ggf. per R-Skript gelöst werden.</a:t>
            </a:r>
          </a:p>
          <a:p>
            <a:r>
              <a:rPr lang="de-DE" dirty="0"/>
              <a:t>Weitere Probleme?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21A87-71B1-6984-E28B-92809E0A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FAE8-5D2A-7928-6113-0A6F9EB5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419B9-D8C0-953C-DDE5-6B10BB7727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dirty="0"/>
              <a:t>Lest die Texte und fasst jeden Text in 1-2 Sätzen prägnant zusammen.</a:t>
            </a:r>
          </a:p>
          <a:p>
            <a:pPr marL="342900" indent="-342900">
              <a:buAutoNum type="arabicPeriod"/>
            </a:pPr>
            <a:r>
              <a:rPr lang="de-DE" dirty="0"/>
              <a:t>Startet eine Sammlung relevanter Begriffe und ihrer Permutationen. </a:t>
            </a:r>
            <a:br>
              <a:rPr lang="de-DE" dirty="0"/>
            </a:br>
            <a:r>
              <a:rPr lang="de-DE" dirty="0"/>
              <a:t>Z.B.: Zivilisiert, Zivilisation, zivil, Frankreich, Russland etc.</a:t>
            </a:r>
          </a:p>
          <a:p>
            <a:pPr marL="342900" indent="-342900">
              <a:buAutoNum type="arabicPeriod"/>
            </a:pPr>
            <a:r>
              <a:rPr lang="de-DE" dirty="0"/>
              <a:t>Sammelt dabei auch Begriffe mit anderen Schreibweisen!</a:t>
            </a:r>
          </a:p>
          <a:p>
            <a:pPr marL="342900" indent="-342900">
              <a:buAutoNum type="arabicPeriod"/>
            </a:pPr>
            <a:r>
              <a:rPr lang="de-DE" strike="sngStrike" dirty="0"/>
              <a:t>Diskutiert danach innerhalb der Gruppe die gefundenen Texte und Begriffssammlungen.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751A2-5243-D182-4649-6158811E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3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288E1F-6B2C-1792-36A3-34E2A2B1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41833"/>
            <a:ext cx="8363677" cy="812280"/>
          </a:xfrm>
        </p:spPr>
        <p:txBody>
          <a:bodyPr anchor="t">
            <a:normAutofit/>
          </a:bodyPr>
          <a:lstStyle/>
          <a:p>
            <a:r>
              <a:rPr lang="de-DE" dirty="0"/>
              <a:t>Ablauf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3749BD3-8CDC-8B79-089F-604384DECD4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36505879"/>
              </p:ext>
            </p:extLst>
          </p:nvPr>
        </p:nvGraphicFramePr>
        <p:xfrm>
          <a:off x="385763" y="1484313"/>
          <a:ext cx="8373201" cy="424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0D30308-B555-DCCB-EA52-C7F55516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169" y="6201218"/>
            <a:ext cx="3421382" cy="52377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5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C9E9-2E47-3184-ADE9-79F6B597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 der 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1A8B-26C5-ED90-2854-4471D655228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dirty="0"/>
              <a:t>Welche Themen habt ihr identifiziert?</a:t>
            </a:r>
          </a:p>
          <a:p>
            <a:pPr marL="342900" indent="-342900">
              <a:buAutoNum type="arabicPeriod"/>
            </a:pPr>
            <a:r>
              <a:rPr lang="de-DE" dirty="0"/>
              <a:t>Welche Begriffe – außer dem direkten Suchbegriff – waren besonders relevant?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Weitergabe der Texte und Tabellen.</a:t>
            </a:r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07421-C315-3435-E949-966B1017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4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BFF4-7D3D-C3DE-2443-D3FD5FE1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Parsing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E57E1-133F-8FE9-FEC4-4E993A9F88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/>
              <a:t>Zusammenfügung der Exceltabellen (entweder per Hand oder per Skript)</a:t>
            </a:r>
          </a:p>
          <a:p>
            <a:pPr marL="285750" indent="-285750">
              <a:buFontTx/>
              <a:buChar char="-"/>
            </a:pPr>
            <a:r>
              <a:rPr lang="de-DE" dirty="0"/>
              <a:t>Skriptbasiertes Einlesen der Texte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EE24D-D44D-B2D3-7F9A-50A60D87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04AEDBD-D9ED-BEC9-8FB2-8EB5DBDDFDE3}"/>
              </a:ext>
            </a:extLst>
          </p:cNvPr>
          <p:cNvSpPr/>
          <p:nvPr/>
        </p:nvSpPr>
        <p:spPr>
          <a:xfrm>
            <a:off x="662730" y="2860646"/>
            <a:ext cx="3246540" cy="1015068"/>
          </a:xfrm>
          <a:prstGeom prst="rightArrow">
            <a:avLst/>
          </a:prstGeom>
          <a:solidFill>
            <a:srgbClr val="F07D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A2FB8-6F1E-9BD4-978F-5DD144C0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603" y="2576583"/>
            <a:ext cx="1751858" cy="20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5CEB-7A0F-ECEF-92CA-C396C6C2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396107"/>
            <a:ext cx="8363677" cy="812280"/>
          </a:xfrm>
        </p:spPr>
        <p:txBody>
          <a:bodyPr/>
          <a:lstStyle/>
          <a:p>
            <a:r>
              <a:rPr lang="de-DE" dirty="0"/>
              <a:t>Vorgehen beim Textmining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CBB4-8051-17A0-E2CA-10F81A83BC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692F-E257-3955-AB37-BCA50869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16A70A-33CC-BA78-1C57-CF3E83532782}"/>
              </a:ext>
            </a:extLst>
          </p:cNvPr>
          <p:cNvGrpSpPr/>
          <p:nvPr/>
        </p:nvGrpSpPr>
        <p:grpSpPr>
          <a:xfrm>
            <a:off x="3000554" y="1484313"/>
            <a:ext cx="2396153" cy="957945"/>
            <a:chOff x="2679424" y="2075"/>
            <a:chExt cx="3014352" cy="1369544"/>
          </a:xfrm>
          <a:solidFill>
            <a:schemeClr val="tx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459A89-4C66-A37F-F4CF-BE9E3BA0A9A2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1A02940C-DEAE-117F-937E-AC7C1FB404DE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Export </a:t>
              </a:r>
              <a:r>
                <a:rPr lang="en-US" sz="2800" kern="1200" dirty="0" err="1"/>
                <a:t>Korpus</a:t>
              </a:r>
              <a:endParaRPr lang="en-US" sz="28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41F821-658E-98A3-45BB-F4A92119F0FC}"/>
              </a:ext>
            </a:extLst>
          </p:cNvPr>
          <p:cNvGrpSpPr/>
          <p:nvPr/>
        </p:nvGrpSpPr>
        <p:grpSpPr>
          <a:xfrm>
            <a:off x="3000554" y="2477473"/>
            <a:ext cx="2396153" cy="957945"/>
            <a:chOff x="2679424" y="2075"/>
            <a:chExt cx="3014352" cy="1369544"/>
          </a:xfrm>
          <a:solidFill>
            <a:srgbClr val="F07D00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228EF0-C55A-330D-DB7B-F74440F79458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AF611779-0F4C-A3F7-6A7B-D356BA55E5F4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Bereinigung</a:t>
              </a:r>
              <a:r>
                <a:rPr lang="en-US" sz="2400" kern="1200" dirty="0"/>
                <a:t> der Exports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CDE3D6-ED2F-7DB0-AB15-834EA47BD89C}"/>
              </a:ext>
            </a:extLst>
          </p:cNvPr>
          <p:cNvGrpSpPr/>
          <p:nvPr/>
        </p:nvGrpSpPr>
        <p:grpSpPr>
          <a:xfrm>
            <a:off x="3000554" y="3482181"/>
            <a:ext cx="2396153" cy="957945"/>
            <a:chOff x="2679424" y="2075"/>
            <a:chExt cx="3014352" cy="13695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D689FB6-55A9-35A0-90DD-880EC5EF7B6A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100604CA-E703-8033-7E7B-D62BC7966652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Analyse</a:t>
              </a:r>
              <a:r>
                <a:rPr lang="en-US" sz="2000" kern="1200" dirty="0"/>
                <a:t> der Texte und </a:t>
              </a:r>
              <a:r>
                <a:rPr lang="en-US" sz="2000" kern="1200" dirty="0" err="1"/>
                <a:t>Metadaten</a:t>
              </a:r>
              <a:r>
                <a:rPr lang="en-US" sz="2000" kern="1200" dirty="0"/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9FED0A-B227-E44D-CB83-74BC7C322AD6}"/>
              </a:ext>
            </a:extLst>
          </p:cNvPr>
          <p:cNvGrpSpPr/>
          <p:nvPr/>
        </p:nvGrpSpPr>
        <p:grpSpPr>
          <a:xfrm>
            <a:off x="3000554" y="4453417"/>
            <a:ext cx="2396153" cy="957945"/>
            <a:chOff x="2679424" y="2075"/>
            <a:chExt cx="3014352" cy="136954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43C5749-EFD8-2C38-989F-7BAD2A64D092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14D2717E-D005-7F32-A149-1204E2AC0325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Topic Modelling und </a:t>
              </a:r>
              <a:r>
                <a:rPr lang="en-US" sz="2000" kern="1200" dirty="0" err="1"/>
                <a:t>Visualisierung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3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77E6-4123-229E-B978-5B80F064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Bereinigung Korpus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5CBC-7522-49CB-47B9-44E288EBD2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Vorbereitung für weitere Analysen, dies beinhaltet:</a:t>
            </a:r>
          </a:p>
          <a:p>
            <a:pPr marL="285750" indent="-285750">
              <a:buFontTx/>
              <a:buChar char="-"/>
            </a:pPr>
            <a:r>
              <a:rPr lang="de-DE" dirty="0"/>
              <a:t>Entfernen von Exportproblemen</a:t>
            </a:r>
          </a:p>
          <a:p>
            <a:pPr marL="285750" indent="-285750">
              <a:buFontTx/>
              <a:buChar char="-"/>
            </a:pPr>
            <a:r>
              <a:rPr lang="de-DE" dirty="0"/>
              <a:t>Löschen von </a:t>
            </a:r>
            <a:r>
              <a:rPr lang="de-DE" dirty="0" err="1"/>
              <a:t>Stop</a:t>
            </a:r>
            <a:r>
              <a:rPr lang="de-DE" dirty="0"/>
              <a:t> Words (häufige Wörter ohne Bedeutung wie Bindewörter)</a:t>
            </a:r>
          </a:p>
          <a:p>
            <a:pPr marL="285750" indent="-285750">
              <a:buFontTx/>
              <a:buChar char="-"/>
            </a:pPr>
            <a:r>
              <a:rPr lang="de-DE" dirty="0"/>
              <a:t>Reduktion der Worte auf Wortstämme</a:t>
            </a:r>
          </a:p>
          <a:p>
            <a:pPr marL="285750" indent="-285750">
              <a:buFontTx/>
              <a:buChar char="-"/>
            </a:pPr>
            <a:r>
              <a:rPr lang="de-DE" dirty="0"/>
              <a:t>Angleichung der Schreibweisen + ggf. Substitutionen von Tokens 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9839A-F20E-32BF-4515-048E7451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4F50894-BF5A-6CFC-18AF-FFFC637F98B7}"/>
              </a:ext>
            </a:extLst>
          </p:cNvPr>
          <p:cNvSpPr/>
          <p:nvPr/>
        </p:nvSpPr>
        <p:spPr>
          <a:xfrm>
            <a:off x="481899" y="4169329"/>
            <a:ext cx="3246540" cy="1015068"/>
          </a:xfrm>
          <a:prstGeom prst="rightArrow">
            <a:avLst/>
          </a:prstGeom>
          <a:solidFill>
            <a:srgbClr val="F07D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6BA63-38FA-482D-D4BC-45C55972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371" y="3903706"/>
            <a:ext cx="1606754" cy="17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5CEB-7A0F-ECEF-92CA-C396C6C2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396107"/>
            <a:ext cx="8363677" cy="812280"/>
          </a:xfrm>
        </p:spPr>
        <p:txBody>
          <a:bodyPr/>
          <a:lstStyle/>
          <a:p>
            <a:r>
              <a:rPr lang="de-DE" dirty="0"/>
              <a:t>Vorgehen beim Textmining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CBB4-8051-17A0-E2CA-10F81A83BC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692F-E257-3955-AB37-BCA50869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16A70A-33CC-BA78-1C57-CF3E83532782}"/>
              </a:ext>
            </a:extLst>
          </p:cNvPr>
          <p:cNvGrpSpPr/>
          <p:nvPr/>
        </p:nvGrpSpPr>
        <p:grpSpPr>
          <a:xfrm>
            <a:off x="3000554" y="1484313"/>
            <a:ext cx="2396153" cy="957945"/>
            <a:chOff x="2679424" y="2075"/>
            <a:chExt cx="3014352" cy="1369544"/>
          </a:xfrm>
          <a:solidFill>
            <a:schemeClr val="tx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459A89-4C66-A37F-F4CF-BE9E3BA0A9A2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1A02940C-DEAE-117F-937E-AC7C1FB404DE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Export </a:t>
              </a:r>
              <a:r>
                <a:rPr lang="en-US" sz="2800" kern="1200" dirty="0" err="1"/>
                <a:t>Korpus</a:t>
              </a:r>
              <a:endParaRPr lang="en-US" sz="28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41F821-658E-98A3-45BB-F4A92119F0FC}"/>
              </a:ext>
            </a:extLst>
          </p:cNvPr>
          <p:cNvGrpSpPr/>
          <p:nvPr/>
        </p:nvGrpSpPr>
        <p:grpSpPr>
          <a:xfrm>
            <a:off x="3000554" y="2477473"/>
            <a:ext cx="2396153" cy="957945"/>
            <a:chOff x="2679424" y="2075"/>
            <a:chExt cx="3014352" cy="1369544"/>
          </a:xfrm>
          <a:solidFill>
            <a:schemeClr val="accent2">
              <a:lumMod val="5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228EF0-C55A-330D-DB7B-F74440F79458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AF611779-0F4C-A3F7-6A7B-D356BA55E5F4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Bereinigung</a:t>
              </a:r>
              <a:r>
                <a:rPr lang="en-US" sz="2400" kern="1200" dirty="0"/>
                <a:t> der Exports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CDE3D6-ED2F-7DB0-AB15-834EA47BD89C}"/>
              </a:ext>
            </a:extLst>
          </p:cNvPr>
          <p:cNvGrpSpPr/>
          <p:nvPr/>
        </p:nvGrpSpPr>
        <p:grpSpPr>
          <a:xfrm>
            <a:off x="3000554" y="3482181"/>
            <a:ext cx="2396153" cy="957945"/>
            <a:chOff x="2679424" y="2075"/>
            <a:chExt cx="3014352" cy="1369544"/>
          </a:xfrm>
          <a:solidFill>
            <a:srgbClr val="F07D0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D689FB6-55A9-35A0-90DD-880EC5EF7B6A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100604CA-E703-8033-7E7B-D62BC7966652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Analyse</a:t>
              </a:r>
              <a:r>
                <a:rPr lang="en-US" sz="2000" kern="1200" dirty="0"/>
                <a:t> der Texte und </a:t>
              </a:r>
              <a:r>
                <a:rPr lang="en-US" sz="2000" kern="1200" dirty="0" err="1"/>
                <a:t>Metadaten</a:t>
              </a:r>
              <a:r>
                <a:rPr lang="en-US" sz="2000" kern="1200" dirty="0"/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9FED0A-B227-E44D-CB83-74BC7C322AD6}"/>
              </a:ext>
            </a:extLst>
          </p:cNvPr>
          <p:cNvGrpSpPr/>
          <p:nvPr/>
        </p:nvGrpSpPr>
        <p:grpSpPr>
          <a:xfrm>
            <a:off x="3000554" y="4453417"/>
            <a:ext cx="2396153" cy="957945"/>
            <a:chOff x="2679424" y="2075"/>
            <a:chExt cx="3014352" cy="136954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43C5749-EFD8-2C38-989F-7BAD2A64D092}"/>
                </a:ext>
              </a:extLst>
            </p:cNvPr>
            <p:cNvSpPr/>
            <p:nvPr/>
          </p:nvSpPr>
          <p:spPr>
            <a:xfrm>
              <a:off x="2679424" y="2075"/>
              <a:ext cx="3014352" cy="136954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14D2717E-D005-7F32-A149-1204E2AC0325}"/>
                </a:ext>
              </a:extLst>
            </p:cNvPr>
            <p:cNvSpPr txBox="1"/>
            <p:nvPr/>
          </p:nvSpPr>
          <p:spPr>
            <a:xfrm>
              <a:off x="2746280" y="68931"/>
              <a:ext cx="2880640" cy="123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Topic Modelling und </a:t>
              </a:r>
              <a:r>
                <a:rPr lang="en-US" sz="2000" kern="1200" dirty="0" err="1"/>
                <a:t>Visualisierung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86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7A40-0CD2-9327-4B19-6062DD29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393F2-69C4-17FA-736B-43129DA010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In diesem Schritt wird folgendes analysiert:</a:t>
            </a:r>
          </a:p>
          <a:p>
            <a:pPr marL="285750" indent="-285750">
              <a:buFontTx/>
              <a:buChar char="-"/>
            </a:pPr>
            <a:r>
              <a:rPr lang="de-DE" dirty="0"/>
              <a:t>Häufigste Wörter</a:t>
            </a:r>
          </a:p>
          <a:p>
            <a:pPr marL="285750" indent="-285750">
              <a:buFontTx/>
              <a:buChar char="-"/>
            </a:pPr>
            <a:r>
              <a:rPr lang="de-DE" dirty="0"/>
              <a:t>Häufigste N-Gramme</a:t>
            </a:r>
          </a:p>
          <a:p>
            <a:pPr marL="285750" indent="-285750">
              <a:buFontTx/>
              <a:buChar char="-"/>
            </a:pPr>
            <a:r>
              <a:rPr lang="de-DE" dirty="0"/>
              <a:t>Verteilung der Arbeiten auf Jahre</a:t>
            </a:r>
          </a:p>
          <a:p>
            <a:pPr marL="285750" indent="-285750">
              <a:buFontTx/>
              <a:buChar char="-"/>
            </a:pPr>
            <a:r>
              <a:rPr lang="de-DE" dirty="0"/>
              <a:t>Erste Topic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425FA-7865-8D9E-394B-9E907658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1379AB-EC9A-3B65-CE85-BCA10B914681}"/>
              </a:ext>
            </a:extLst>
          </p:cNvPr>
          <p:cNvSpPr/>
          <p:nvPr/>
        </p:nvSpPr>
        <p:spPr>
          <a:xfrm>
            <a:off x="481899" y="4169329"/>
            <a:ext cx="3246540" cy="1015068"/>
          </a:xfrm>
          <a:prstGeom prst="rightArrow">
            <a:avLst/>
          </a:prstGeom>
          <a:solidFill>
            <a:srgbClr val="F07D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716C6-6FBC-3AF9-3C99-3F99FEA76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11" y="4108361"/>
            <a:ext cx="1185152" cy="14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5A3B-5E96-ABE0-0169-703DA44E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bis zum nächsten 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0E6A6-128D-AF1E-EFE0-9C5EC94727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dirty="0"/>
              <a:t>Analyse der Texte per </a:t>
            </a:r>
            <a:r>
              <a:rPr lang="de-DE" dirty="0" err="1"/>
              <a:t>Grounded</a:t>
            </a:r>
            <a:r>
              <a:rPr lang="de-DE" dirty="0"/>
              <a:t> Theory. Dabei:</a:t>
            </a:r>
          </a:p>
          <a:p>
            <a:pPr marL="738900" lvl="1" indent="-342900">
              <a:buAutoNum type="arabicPeriod"/>
            </a:pPr>
            <a:r>
              <a:rPr lang="de-DE" dirty="0"/>
              <a:t>Identifikation relevanter Wörter und alternativen Schreibweisen.</a:t>
            </a:r>
          </a:p>
          <a:p>
            <a:pPr marL="738900" lvl="1" indent="-342900">
              <a:buAutoNum type="arabicPeriod"/>
            </a:pPr>
            <a:r>
              <a:rPr lang="de-DE" dirty="0" err="1"/>
              <a:t>Cropping</a:t>
            </a:r>
            <a:r>
              <a:rPr lang="de-DE" dirty="0"/>
              <a:t> der Texte und Einfügen von Leerzeichen</a:t>
            </a:r>
            <a:r>
              <a:rPr lang="de-DE" dirty="0" smtClean="0"/>
              <a:t>.</a:t>
            </a:r>
          </a:p>
          <a:p>
            <a:pPr marL="738900" lvl="1" indent="-342900">
              <a:buAutoNum type="arabicPeriod"/>
            </a:pPr>
            <a:r>
              <a:rPr lang="de-DE" dirty="0" smtClean="0"/>
              <a:t>Noch weitere 10 Texte runterladen und </a:t>
            </a:r>
            <a:r>
              <a:rPr lang="de-DE" dirty="0" err="1" smtClean="0"/>
              <a:t>croppen</a:t>
            </a:r>
            <a:r>
              <a:rPr lang="de-DE" dirty="0" smtClean="0"/>
              <a:t>. Dabei:</a:t>
            </a:r>
            <a:br>
              <a:rPr lang="de-DE" dirty="0" smtClean="0"/>
            </a:br>
            <a:r>
              <a:rPr lang="de-DE" dirty="0" smtClean="0"/>
              <a:t>Breitere </a:t>
            </a:r>
            <a:r>
              <a:rPr lang="de-DE" dirty="0"/>
              <a:t>Recherche in auf die Gruppe bezogenen disjunkten Zeitraum. Äquivalente Aufgaben zu (1</a:t>
            </a:r>
            <a:r>
              <a:rPr lang="de-DE" dirty="0" smtClean="0"/>
              <a:t>).</a:t>
            </a:r>
            <a:br>
              <a:rPr lang="de-DE" dirty="0" smtClean="0"/>
            </a:br>
            <a:r>
              <a:rPr lang="de-DE" dirty="0" smtClean="0"/>
              <a:t>Einfügen </a:t>
            </a:r>
            <a:r>
              <a:rPr lang="de-DE" dirty="0"/>
              <a:t>der Texte in Metadatentabelle.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E59D4-C431-16B0-44B0-C0D3C8CD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2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35400B73-F602-F431-BCBD-BF4AFAC48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F56DE5-A6DE-6046-5D1C-E53F0C99A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1C73B16-C2A9-7DAD-9FF7-2F305366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R, R-Studio und Quarto</a:t>
            </a:r>
          </a:p>
        </p:txBody>
      </p:sp>
    </p:spTree>
    <p:extLst>
      <p:ext uri="{BB962C8B-B14F-4D97-AF65-F5344CB8AC3E}">
        <p14:creationId xmlns:p14="http://schemas.microsoft.com/office/powerpoint/2010/main" val="15490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68EE-25F5-915E-08AA-926026A4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Skriptsprache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29E3-0633-21C4-7ACC-C6A3CE2992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3600" dirty="0"/>
              <a:t>R ist eine Skriptsprache</a:t>
            </a:r>
          </a:p>
          <a:p>
            <a:pPr marL="285750" indent="-285750">
              <a:buFontTx/>
              <a:buChar char="-"/>
            </a:pPr>
            <a:r>
              <a:rPr lang="de-DE" sz="3600" dirty="0"/>
              <a:t>Findet häufig Verwendung in quantitativer Forschung</a:t>
            </a:r>
          </a:p>
          <a:p>
            <a:pPr marL="285750" indent="-285750">
              <a:buFontTx/>
              <a:buChar char="-"/>
            </a:pPr>
            <a:r>
              <a:rPr lang="de-DE" sz="3600" dirty="0"/>
              <a:t>Open Access und Open Source</a:t>
            </a:r>
          </a:p>
          <a:p>
            <a:pPr marL="285750" indent="-285750">
              <a:buFontTx/>
              <a:buChar char="-"/>
            </a:pPr>
            <a:r>
              <a:rPr lang="de-DE" sz="3600" dirty="0"/>
              <a:t>Paketbasiert</a:t>
            </a:r>
          </a:p>
          <a:p>
            <a:pPr marL="285750" indent="-285750">
              <a:buFontTx/>
              <a:buChar char="-"/>
            </a:pPr>
            <a:endParaRPr lang="de-DE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53216-84DA-2753-D45E-35BD7DD1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5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A013-265C-D26B-627B-D198BE08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7DB9-E297-2DD4-F984-DBD5A10633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470E7-54C8-FE77-1175-D33AF304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E780C-74E2-56A1-C307-C0B39F59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484313"/>
            <a:ext cx="8031848" cy="41965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C73DBD-8275-CFD1-5FAD-5DC81A08EEA5}"/>
              </a:ext>
            </a:extLst>
          </p:cNvPr>
          <p:cNvGrpSpPr/>
          <p:nvPr/>
        </p:nvGrpSpPr>
        <p:grpSpPr>
          <a:xfrm>
            <a:off x="149902" y="1205587"/>
            <a:ext cx="7626600" cy="4762080"/>
            <a:chOff x="149902" y="1205587"/>
            <a:chExt cx="7626600" cy="47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8C3BAB4-D3C3-EA66-F681-0243D177559F}"/>
                    </a:ext>
                  </a:extLst>
                </p14:cNvPr>
                <p14:cNvContentPartPr/>
                <p14:nvPr/>
              </p14:nvContentPartPr>
              <p14:xfrm>
                <a:off x="149902" y="1205587"/>
                <a:ext cx="3785760" cy="334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8C3BAB4-D3C3-EA66-F681-0243D177559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3782" y="1199467"/>
                  <a:ext cx="3798000" cy="33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9BA574-2C46-881B-ACA3-4781EB4BE789}"/>
                    </a:ext>
                  </a:extLst>
                </p14:cNvPr>
                <p14:cNvContentPartPr/>
                <p14:nvPr/>
              </p14:nvContentPartPr>
              <p14:xfrm>
                <a:off x="3663862" y="2833147"/>
                <a:ext cx="4112640" cy="3134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9BA574-2C46-881B-ACA3-4781EB4BE7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7742" y="2827027"/>
                  <a:ext cx="4124880" cy="3146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2CF6C56-085E-6998-C073-5FBF9A0FA478}"/>
              </a:ext>
            </a:extLst>
          </p:cNvPr>
          <p:cNvSpPr txBox="1"/>
          <p:nvPr/>
        </p:nvSpPr>
        <p:spPr>
          <a:xfrm>
            <a:off x="1044245" y="1061765"/>
            <a:ext cx="119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Konsole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6DFC5-E438-D526-F6FA-4C18842A1556}"/>
              </a:ext>
            </a:extLst>
          </p:cNvPr>
          <p:cNvSpPr txBox="1"/>
          <p:nvPr/>
        </p:nvSpPr>
        <p:spPr>
          <a:xfrm>
            <a:off x="4171523" y="2759153"/>
            <a:ext cx="119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Skript</a:t>
            </a:r>
          </a:p>
        </p:txBody>
      </p:sp>
    </p:spTree>
    <p:extLst>
      <p:ext uri="{BB962C8B-B14F-4D97-AF65-F5344CB8AC3E}">
        <p14:creationId xmlns:p14="http://schemas.microsoft.com/office/powerpoint/2010/main" val="10085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C845-C68D-DC7F-6708-E55A5BC8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47F96-FE99-27B7-1168-78C63DDA3B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3BCEB-6A59-FB2A-E2D0-D8BA5C00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484AF-ABEA-65FD-9CF8-03877A71E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" b="1"/>
          <a:stretch/>
        </p:blipFill>
        <p:spPr>
          <a:xfrm>
            <a:off x="182658" y="1154113"/>
            <a:ext cx="8778683" cy="4712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04148-3D4F-0629-D490-A59B2660C80E}"/>
              </a:ext>
            </a:extLst>
          </p:cNvPr>
          <p:cNvSpPr txBox="1"/>
          <p:nvPr/>
        </p:nvSpPr>
        <p:spPr>
          <a:xfrm>
            <a:off x="2496938" y="2630398"/>
            <a:ext cx="119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Skript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8B19A-AEC6-9373-61E2-C1986C7047CA}"/>
              </a:ext>
            </a:extLst>
          </p:cNvPr>
          <p:cNvSpPr txBox="1"/>
          <p:nvPr/>
        </p:nvSpPr>
        <p:spPr>
          <a:xfrm>
            <a:off x="2496938" y="4762600"/>
            <a:ext cx="119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Konsole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42A1B-D027-B4D9-1B11-C60056D9351A}"/>
              </a:ext>
            </a:extLst>
          </p:cNvPr>
          <p:cNvSpPr txBox="1"/>
          <p:nvPr/>
        </p:nvSpPr>
        <p:spPr>
          <a:xfrm>
            <a:off x="7171670" y="2071240"/>
            <a:ext cx="178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R-Umgebung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9F17A-FB4A-1B6C-4BBB-506552484073}"/>
              </a:ext>
            </a:extLst>
          </p:cNvPr>
          <p:cNvSpPr txBox="1"/>
          <p:nvPr/>
        </p:nvSpPr>
        <p:spPr>
          <a:xfrm>
            <a:off x="7070481" y="3618128"/>
            <a:ext cx="17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Weitere Dateien</a:t>
            </a:r>
          </a:p>
        </p:txBody>
      </p:sp>
    </p:spTree>
    <p:extLst>
      <p:ext uri="{BB962C8B-B14F-4D97-AF65-F5344CB8AC3E}">
        <p14:creationId xmlns:p14="http://schemas.microsoft.com/office/powerpoint/2010/main" val="335567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658C-EFF1-DE3F-57A5-15930FC6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von R-Studio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63A7-74D8-A761-1468-9C5D77809B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2400" dirty="0"/>
              <a:t>Einsteigerfreundlicheres Interface (teilweise „kann man auch klicken“)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Automatische Vervollständigung von Befehlen in Skripten und Konsole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Einsehbarkeit der R- und PC-Umgebung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Einbindung weiterer Skriptsprachen möglich (z.B. Python, C#, JavaScript, HTML etc.)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Interaktive und visualisierte Skripte über </a:t>
            </a:r>
            <a:r>
              <a:rPr lang="de-DE" sz="2400" dirty="0" err="1"/>
              <a:t>Markdown</a:t>
            </a:r>
            <a:r>
              <a:rPr lang="de-DE" sz="2400" dirty="0"/>
              <a:t> oder Quarto möglich 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E394B-D427-4C75-22C8-EF03CC02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7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E17BB-6156-C309-D8B7-B0F66FBF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04DD6-D888-66D5-FDB5-D07556F479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F4848-70B1-9BAD-5578-2E3DA98F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D897B-4ED1-D08E-A947-D90D3015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599"/>
            <a:ext cx="9144000" cy="48188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067415-C86F-99D3-9A3F-ECC509C85E63}"/>
                  </a:ext>
                </a:extLst>
              </p14:cNvPr>
              <p14:cNvContentPartPr/>
              <p14:nvPr/>
            </p14:nvContentPartPr>
            <p14:xfrm>
              <a:off x="1617675" y="2046547"/>
              <a:ext cx="4305960" cy="991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067415-C86F-99D3-9A3F-ECC509C85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1555" y="2040427"/>
                <a:ext cx="431820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550DE7-CEC7-4BB6-1239-C116F3EB306D}"/>
                  </a:ext>
                </a:extLst>
              </p14:cNvPr>
              <p14:cNvContentPartPr/>
              <p14:nvPr/>
            </p14:nvContentPartPr>
            <p14:xfrm>
              <a:off x="1777155" y="3329227"/>
              <a:ext cx="4280040" cy="622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550DE7-CEC7-4BB6-1239-C116F3EB30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1035" y="3323107"/>
                <a:ext cx="429228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38C65B-177B-C4BB-2D4E-D3D5463BA1EB}"/>
                  </a:ext>
                </a:extLst>
              </p14:cNvPr>
              <p14:cNvContentPartPr/>
              <p14:nvPr/>
            </p14:nvContentPartPr>
            <p14:xfrm>
              <a:off x="7675035" y="1391707"/>
              <a:ext cx="1067760" cy="470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38C65B-177B-C4BB-2D4E-D3D5463BA1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8915" y="1385587"/>
                <a:ext cx="1080000" cy="4831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30AAD08-6E91-19BB-7C61-E0DAA368F965}"/>
              </a:ext>
            </a:extLst>
          </p:cNvPr>
          <p:cNvSpPr txBox="1"/>
          <p:nvPr/>
        </p:nvSpPr>
        <p:spPr>
          <a:xfrm>
            <a:off x="5858500" y="2004135"/>
            <a:ext cx="231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Formatierbare Kommentare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A9F25-2D74-BC94-332F-CA53E7B933E0}"/>
              </a:ext>
            </a:extLst>
          </p:cNvPr>
          <p:cNvSpPr txBox="1"/>
          <p:nvPr/>
        </p:nvSpPr>
        <p:spPr>
          <a:xfrm>
            <a:off x="6010900" y="3286016"/>
            <a:ext cx="231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Codeblöcke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D30C8-ED3C-F99D-88A3-1D3289CAB6B4}"/>
              </a:ext>
            </a:extLst>
          </p:cNvPr>
          <p:cNvSpPr txBox="1"/>
          <p:nvPr/>
        </p:nvSpPr>
        <p:spPr>
          <a:xfrm>
            <a:off x="7592381" y="1850075"/>
            <a:ext cx="249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Hyperlinks zu Überschriften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79905-61E1-AB36-15E8-757B0AC85822}"/>
              </a:ext>
            </a:extLst>
          </p:cNvPr>
          <p:cNvSpPr txBox="1"/>
          <p:nvPr/>
        </p:nvSpPr>
        <p:spPr>
          <a:xfrm>
            <a:off x="1433912" y="5150068"/>
            <a:ext cx="573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Ausgabe der Skripte und interaktiven Skripte möglich als HTML, PDF, PPT, Word etc.</a:t>
            </a:r>
          </a:p>
        </p:txBody>
      </p:sp>
    </p:spTree>
    <p:extLst>
      <p:ext uri="{BB962C8B-B14F-4D97-AF65-F5344CB8AC3E}">
        <p14:creationId xmlns:p14="http://schemas.microsoft.com/office/powerpoint/2010/main" val="1279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UD_2018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äsentationsvorlage_TUD_4zu3.potx" id="{1C544723-7F2E-418A-9E3B-CED191FDBF2D}" vid="{87D4FD80-0831-4EA3-9991-881292BE93D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2018_Praesentationsvorlage_TUD_4zu3</Template>
  <TotalTime>0</TotalTime>
  <Words>1276</Words>
  <Application>Microsoft Office PowerPoint</Application>
  <PresentationFormat>Bildschirmpräsentation (4:3)</PresentationFormat>
  <Paragraphs>171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Open Sans</vt:lpstr>
      <vt:lpstr>Calibri</vt:lpstr>
      <vt:lpstr>Wingdings</vt:lpstr>
      <vt:lpstr>Symbol</vt:lpstr>
      <vt:lpstr>TUD_2018</vt:lpstr>
      <vt:lpstr>Grounded Theory und Big Data?</vt:lpstr>
      <vt:lpstr>Grundlegende Aspekte</vt:lpstr>
      <vt:lpstr>Ablauf</vt:lpstr>
      <vt:lpstr>R, R-Studio und Quarto</vt:lpstr>
      <vt:lpstr>Die Skriptsprache R</vt:lpstr>
      <vt:lpstr>R Interface</vt:lpstr>
      <vt:lpstr>R-Studio</vt:lpstr>
      <vt:lpstr>Vorteile von R-Studio</vt:lpstr>
      <vt:lpstr>Quarto</vt:lpstr>
      <vt:lpstr>Arbeiten in R bzw. in Quarto</vt:lpstr>
      <vt:lpstr>Aufbau von R-Code </vt:lpstr>
      <vt:lpstr>Beispiel R-Code </vt:lpstr>
      <vt:lpstr>Installation R und R-Studio</vt:lpstr>
      <vt:lpstr>Textmining</vt:lpstr>
      <vt:lpstr>Das Konzept hinter Textmining</vt:lpstr>
      <vt:lpstr>Unser Ziel: Topic Modelling</vt:lpstr>
      <vt:lpstr>Topic Modelling</vt:lpstr>
      <vt:lpstr>Topic Modelling: Annahmen und Vorgehen</vt:lpstr>
      <vt:lpstr>Vorgehen beim Textmining</vt:lpstr>
      <vt:lpstr>Erstellung Working Directory</vt:lpstr>
      <vt:lpstr>Export Korpus</vt:lpstr>
      <vt:lpstr>Übung: Erstellung des Korpus</vt:lpstr>
      <vt:lpstr>Übung: Export von Texten: Recherche</vt:lpstr>
      <vt:lpstr>Übung: Export von Texten: Lesen und Auswählen</vt:lpstr>
      <vt:lpstr>Übung: Export von Texten: Lesen und Auswählen</vt:lpstr>
      <vt:lpstr>Übung: Export von Texten: Speichern und Anlegen der Metadaten </vt:lpstr>
      <vt:lpstr>Übung: Export von Texten: Speichern und Anlegen der Metadaten </vt:lpstr>
      <vt:lpstr>Probleme beim Export und Behebung der Probleme</vt:lpstr>
      <vt:lpstr>Aufgabe</vt:lpstr>
      <vt:lpstr>Vorstellung der Texte</vt:lpstr>
      <vt:lpstr>Parsing</vt:lpstr>
      <vt:lpstr>Vorgehen beim Textmining</vt:lpstr>
      <vt:lpstr>Bereinigung Korpus</vt:lpstr>
      <vt:lpstr>Vorgehen beim Textmining</vt:lpstr>
      <vt:lpstr>Analysen </vt:lpstr>
      <vt:lpstr>Aufgaben bis zum nächsten Mal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ib22okix</dc:creator>
  <cp:lastModifiedBy>fauad\ib22okix</cp:lastModifiedBy>
  <cp:revision>27</cp:revision>
  <dcterms:created xsi:type="dcterms:W3CDTF">2024-04-08T05:36:29Z</dcterms:created>
  <dcterms:modified xsi:type="dcterms:W3CDTF">2024-04-26T13:23:30Z</dcterms:modified>
</cp:coreProperties>
</file>