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881" r:id="rId2"/>
  </p:sldMasterIdLst>
  <p:notesMasterIdLst>
    <p:notesMasterId r:id="rId49"/>
  </p:notesMasterIdLst>
  <p:handoutMasterIdLst>
    <p:handoutMasterId r:id="rId50"/>
  </p:handoutMasterIdLst>
  <p:sldIdLst>
    <p:sldId id="335" r:id="rId3"/>
    <p:sldId id="288" r:id="rId4"/>
    <p:sldId id="336" r:id="rId5"/>
    <p:sldId id="289" r:id="rId6"/>
    <p:sldId id="290" r:id="rId7"/>
    <p:sldId id="291" r:id="rId8"/>
    <p:sldId id="292" r:id="rId9"/>
    <p:sldId id="293" r:id="rId10"/>
    <p:sldId id="306" r:id="rId11"/>
    <p:sldId id="307" r:id="rId12"/>
    <p:sldId id="308" r:id="rId13"/>
    <p:sldId id="296" r:id="rId14"/>
    <p:sldId id="298" r:id="rId15"/>
    <p:sldId id="294" r:id="rId16"/>
    <p:sldId id="337" r:id="rId17"/>
    <p:sldId id="299" r:id="rId18"/>
    <p:sldId id="338" r:id="rId19"/>
    <p:sldId id="339" r:id="rId20"/>
    <p:sldId id="300" r:id="rId21"/>
    <p:sldId id="301" r:id="rId22"/>
    <p:sldId id="302" r:id="rId23"/>
    <p:sldId id="303" r:id="rId24"/>
    <p:sldId id="304" r:id="rId25"/>
    <p:sldId id="305" r:id="rId26"/>
    <p:sldId id="309" r:id="rId27"/>
    <p:sldId id="311" r:id="rId28"/>
    <p:sldId id="312" r:id="rId29"/>
    <p:sldId id="313" r:id="rId30"/>
    <p:sldId id="314" r:id="rId31"/>
    <p:sldId id="315" r:id="rId32"/>
    <p:sldId id="316" r:id="rId33"/>
    <p:sldId id="317" r:id="rId34"/>
    <p:sldId id="319" r:id="rId35"/>
    <p:sldId id="320" r:id="rId36"/>
    <p:sldId id="321" r:id="rId37"/>
    <p:sldId id="322" r:id="rId38"/>
    <p:sldId id="323" r:id="rId39"/>
    <p:sldId id="324" r:id="rId40"/>
    <p:sldId id="325" r:id="rId41"/>
    <p:sldId id="326" r:id="rId42"/>
    <p:sldId id="329" r:id="rId43"/>
    <p:sldId id="330" r:id="rId44"/>
    <p:sldId id="331" r:id="rId45"/>
    <p:sldId id="285" r:id="rId46"/>
    <p:sldId id="332" r:id="rId47"/>
    <p:sldId id="333" r:id="rId48"/>
  </p:sldIdLst>
  <p:sldSz cx="9144000" cy="5143500" type="screen16x9"/>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A31"/>
    <a:srgbClr val="FFFEF9"/>
    <a:srgbClr val="FF5451"/>
    <a:srgbClr val="B2B2B2"/>
    <a:srgbClr val="C9C9C9"/>
    <a:srgbClr val="969696"/>
    <a:srgbClr val="4D4D4D"/>
    <a:srgbClr val="242424"/>
    <a:srgbClr val="79B2D4"/>
    <a:srgbClr val="91B7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5597" autoAdjust="0"/>
  </p:normalViewPr>
  <p:slideViewPr>
    <p:cSldViewPr snapToGrid="0" snapToObjects="1" showGuides="1">
      <p:cViewPr>
        <p:scale>
          <a:sx n="118" d="100"/>
          <a:sy n="118" d="100"/>
        </p:scale>
        <p:origin x="90" y="6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showGuide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2D1D50A-91A0-4313-AF41-8FA8C1A6F672}" type="datetimeFigureOut">
              <a:rPr lang="de-DE" altLang="de-DE">
                <a:latin typeface="Arial" panose="020B0604020202020204" pitchFamily="34" charset="0"/>
                <a:cs typeface="Arial" panose="020B0604020202020204" pitchFamily="34" charset="0"/>
              </a:rPr>
              <a:pPr>
                <a:defRPr/>
              </a:pPr>
              <a:t>13.12.2022</a:t>
            </a:fld>
            <a:endParaRPr lang="de-DE" altLang="de-DE"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dirty="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35DF71-E1E2-47C3-B9FA-47C07B346B8B}" type="slidenum">
              <a:rPr lang="de-DE" altLang="de-DE">
                <a:latin typeface="Arial" panose="020B0604020202020204" pitchFamily="34" charset="0"/>
                <a:cs typeface="Arial" panose="020B0604020202020204" pitchFamily="34" charset="0"/>
              </a:rPr>
              <a:pPr>
                <a:defRPr/>
              </a:pPr>
              <a:t>‹Nr.›</a:t>
            </a:fld>
            <a:endParaRPr lang="de-DE"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7005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91E3895C-9893-433E-BD86-ABF19E357674}" type="datetimeFigureOut">
              <a:rPr lang="de-DE" altLang="de-DE" smtClean="0"/>
              <a:pPr>
                <a:defRPr/>
              </a:pPr>
              <a:t>13.12.2022</a:t>
            </a:fld>
            <a:endParaRPr lang="de-DE" alt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dirty="0"/>
              <a:t>Mastertextformat bearbeiten</a:t>
            </a:r>
          </a:p>
          <a:p>
            <a:pPr lvl="1"/>
            <a:r>
              <a:rPr lang="de-DE" altLang="de-DE" noProof="0" dirty="0"/>
              <a:t>Zweite Ebene</a:t>
            </a:r>
          </a:p>
          <a:p>
            <a:pPr lvl="2"/>
            <a:r>
              <a:rPr lang="de-DE" altLang="de-DE" noProof="0" dirty="0"/>
              <a:t>Dritte Ebene</a:t>
            </a:r>
          </a:p>
          <a:p>
            <a:pPr lvl="3"/>
            <a:r>
              <a:rPr lang="de-DE" altLang="de-DE" noProof="0" dirty="0"/>
              <a:t>Vierte Ebene</a:t>
            </a:r>
          </a:p>
          <a:p>
            <a:pPr lvl="4"/>
            <a:r>
              <a:rPr lang="de-DE" altLang="de-DE" noProof="0"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ea typeface="+mn-ea"/>
                <a:cs typeface="Arial" panose="020B0604020202020204" pitchFamily="34" charset="0"/>
              </a:defRPr>
            </a:lvl1pPr>
          </a:lstStyle>
          <a:p>
            <a:pPr>
              <a:defRPr/>
            </a:pPr>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FF73AAAE-5F9A-4204-AFEA-00ECD2D60F92}" type="slidenum">
              <a:rPr lang="de-DE" altLang="de-DE" smtClean="0"/>
              <a:pPr>
                <a:defRPr/>
              </a:pPr>
              <a:t>‹Nr.›</a:t>
            </a:fld>
            <a:endParaRPr lang="de-DE" altLang="de-DE" dirty="0"/>
          </a:p>
        </p:txBody>
      </p:sp>
    </p:spTree>
    <p:extLst>
      <p:ext uri="{BB962C8B-B14F-4D97-AF65-F5344CB8AC3E}">
        <p14:creationId xmlns:p14="http://schemas.microsoft.com/office/powerpoint/2010/main" val="71754161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F73AAAE-5F9A-4204-AFEA-00ECD2D60F92}" type="slidenum">
              <a:rPr lang="de-DE" altLang="de-DE" smtClean="0"/>
              <a:pPr>
                <a:defRPr/>
              </a:pPr>
              <a:t>1</a:t>
            </a:fld>
            <a:endParaRPr lang="de-DE" altLang="de-DE" dirty="0"/>
          </a:p>
        </p:txBody>
      </p:sp>
    </p:spTree>
    <p:extLst>
      <p:ext uri="{BB962C8B-B14F-4D97-AF65-F5344CB8AC3E}">
        <p14:creationId xmlns:p14="http://schemas.microsoft.com/office/powerpoint/2010/main" val="293106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F73AAAE-5F9A-4204-AFEA-00ECD2D60F92}" type="slidenum">
              <a:rPr lang="de-DE" altLang="de-DE" smtClean="0"/>
              <a:pPr>
                <a:defRPr/>
              </a:pPr>
              <a:t>2</a:t>
            </a:fld>
            <a:endParaRPr lang="de-DE" altLang="de-DE" dirty="0"/>
          </a:p>
        </p:txBody>
      </p:sp>
    </p:spTree>
    <p:extLst>
      <p:ext uri="{BB962C8B-B14F-4D97-AF65-F5344CB8AC3E}">
        <p14:creationId xmlns:p14="http://schemas.microsoft.com/office/powerpoint/2010/main" val="344430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F73AAAE-5F9A-4204-AFEA-00ECD2D60F92}" type="slidenum">
              <a:rPr lang="de-DE" altLang="de-DE" smtClean="0"/>
              <a:pPr>
                <a:defRPr/>
              </a:pPr>
              <a:t>19</a:t>
            </a:fld>
            <a:endParaRPr lang="de-DE" altLang="de-DE" dirty="0"/>
          </a:p>
        </p:txBody>
      </p:sp>
    </p:spTree>
    <p:extLst>
      <p:ext uri="{BB962C8B-B14F-4D97-AF65-F5344CB8AC3E}">
        <p14:creationId xmlns:p14="http://schemas.microsoft.com/office/powerpoint/2010/main" val="183047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FF73AAAE-5F9A-4204-AFEA-00ECD2D60F92}" type="slidenum">
              <a:rPr lang="de-DE" altLang="de-DE" smtClean="0"/>
              <a:pPr>
                <a:defRPr/>
              </a:pPr>
              <a:t>28</a:t>
            </a:fld>
            <a:endParaRPr lang="de-DE" altLang="de-DE" dirty="0"/>
          </a:p>
        </p:txBody>
      </p:sp>
    </p:spTree>
    <p:extLst>
      <p:ext uri="{BB962C8B-B14F-4D97-AF65-F5344CB8AC3E}">
        <p14:creationId xmlns:p14="http://schemas.microsoft.com/office/powerpoint/2010/main" val="4198712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9002" y="0"/>
            <a:ext cx="3524250" cy="51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5093"/>
            <a:ext cx="3429000" cy="144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295687" y="2078847"/>
            <a:ext cx="8092705" cy="1487313"/>
          </a:xfrm>
        </p:spPr>
        <p:txBody>
          <a:bodyPr anchor="t"/>
          <a:lstStyle>
            <a:lvl1pPr>
              <a:defRPr sz="2800" b="1">
                <a:solidFill>
                  <a:schemeClr val="tx1"/>
                </a:solidFill>
                <a:latin typeface="Arial"/>
                <a:cs typeface="Arial"/>
              </a:defRPr>
            </a:lvl1pPr>
          </a:lstStyle>
          <a:p>
            <a:r>
              <a:rPr lang="de-DE" dirty="0"/>
              <a:t>Arzt-Computer-teams</a:t>
            </a:r>
          </a:p>
        </p:txBody>
      </p:sp>
      <p:sp>
        <p:nvSpPr>
          <p:cNvPr id="3" name="Untertitel 2"/>
          <p:cNvSpPr>
            <a:spLocks noGrp="1"/>
          </p:cNvSpPr>
          <p:nvPr>
            <p:ph type="subTitle" idx="1"/>
          </p:nvPr>
        </p:nvSpPr>
        <p:spPr>
          <a:xfrm>
            <a:off x="295687" y="1606876"/>
            <a:ext cx="6400800" cy="471971"/>
          </a:xfrm>
        </p:spPr>
        <p:txBody>
          <a:bodyPr anchor="b">
            <a:no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sp>
        <p:nvSpPr>
          <p:cNvPr id="8" name="Bildplatzhalter 7"/>
          <p:cNvSpPr>
            <a:spLocks noGrp="1"/>
          </p:cNvSpPr>
          <p:nvPr>
            <p:ph type="pic" sz="quarter" idx="11"/>
          </p:nvPr>
        </p:nvSpPr>
        <p:spPr>
          <a:xfrm>
            <a:off x="295687" y="4439286"/>
            <a:ext cx="2098597" cy="517525"/>
          </a:xfrm>
        </p:spPr>
        <p:txBody>
          <a:bodyPr>
            <a:noAutofit/>
          </a:bodyPr>
          <a:lstStyle>
            <a:lvl1pPr marL="0" indent="0" algn="l">
              <a:defRPr/>
            </a:lvl1pPr>
          </a:lstStyle>
          <a:p>
            <a:pPr lvl="0"/>
            <a:r>
              <a:rPr lang="de-DE" noProof="0"/>
              <a:t>Bild durch Klicken auf Symbol hinzufügen</a:t>
            </a:r>
            <a:endParaRPr lang="de-DE" noProof="0" dirty="0"/>
          </a:p>
        </p:txBody>
      </p:sp>
      <p:sp>
        <p:nvSpPr>
          <p:cNvPr id="9" name="Bildplatzhalter 7"/>
          <p:cNvSpPr>
            <a:spLocks noGrp="1"/>
          </p:cNvSpPr>
          <p:nvPr>
            <p:ph type="pic" sz="quarter" idx="12"/>
          </p:nvPr>
        </p:nvSpPr>
        <p:spPr>
          <a:xfrm>
            <a:off x="2453698" y="4444369"/>
            <a:ext cx="2184476" cy="517525"/>
          </a:xfrm>
        </p:spPr>
        <p:txBody>
          <a:bodyPr>
            <a:noAutofit/>
          </a:bodyPr>
          <a:lstStyle>
            <a:lvl1pPr marL="0" indent="0" algn="l">
              <a:defRPr/>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22641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Bildunt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7"/>
            <a:ext cx="8229600" cy="758827"/>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12" name="Bildplatzhalter 11"/>
          <p:cNvSpPr>
            <a:spLocks noGrp="1"/>
          </p:cNvSpPr>
          <p:nvPr>
            <p:ph type="pic" sz="quarter" idx="16"/>
          </p:nvPr>
        </p:nvSpPr>
        <p:spPr>
          <a:xfrm>
            <a:off x="457200" y="1243691"/>
            <a:ext cx="8229600" cy="3057375"/>
          </a:xfrm>
          <a:prstGeom prst="rect">
            <a:avLst/>
          </a:prstGeom>
        </p:spPr>
        <p:txBody>
          <a:bodyPr rtlCol="0">
            <a:noAutofit/>
          </a:bodyPr>
          <a:lstStyle>
            <a:lvl1pPr>
              <a:defRPr>
                <a:solidFill>
                  <a:srgbClr val="262A3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Bild durch Klicken auf Symbol hinzufügen</a:t>
            </a:r>
          </a:p>
        </p:txBody>
      </p:sp>
      <p:sp>
        <p:nvSpPr>
          <p:cNvPr id="14" name="Inhaltsplatzhalter 2"/>
          <p:cNvSpPr>
            <a:spLocks noGrp="1"/>
          </p:cNvSpPr>
          <p:nvPr>
            <p:ph idx="1"/>
          </p:nvPr>
        </p:nvSpPr>
        <p:spPr>
          <a:xfrm>
            <a:off x="457200" y="4368811"/>
            <a:ext cx="8229600" cy="330196"/>
          </a:xfrm>
          <a:prstGeom prst="rect">
            <a:avLst/>
          </a:prstGeom>
        </p:spPr>
        <p:txBody>
          <a:bodyPr>
            <a:norm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43582BE0-97CE-412F-80F1-16DC6BED178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54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457200" y="304797"/>
            <a:ext cx="8229600" cy="758827"/>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9"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1" name="Tabellenplatzhalter 10"/>
          <p:cNvSpPr>
            <a:spLocks noGrp="1"/>
          </p:cNvSpPr>
          <p:nvPr>
            <p:ph type="tbl" sz="quarter" idx="16"/>
          </p:nvPr>
        </p:nvSpPr>
        <p:spPr>
          <a:xfrm>
            <a:off x="457200" y="1597677"/>
            <a:ext cx="8234363" cy="2692930"/>
          </a:xfrm>
          <a:prstGeom prst="rect">
            <a:avLst/>
          </a:prstGeom>
        </p:spPr>
        <p:txBody>
          <a:bodyPr>
            <a:noAutofit/>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Tabelle durch Klicken auf Symbol hinzufügen</a:t>
            </a:r>
          </a:p>
        </p:txBody>
      </p:sp>
      <p:sp>
        <p:nvSpPr>
          <p:cNvPr id="12" name="Textplatzhalter 7"/>
          <p:cNvSpPr>
            <a:spLocks noGrp="1"/>
          </p:cNvSpPr>
          <p:nvPr>
            <p:ph type="body" sz="quarter" idx="13" hasCustomPrompt="1"/>
          </p:nvPr>
        </p:nvSpPr>
        <p:spPr>
          <a:xfrm>
            <a:off x="457200" y="1141828"/>
            <a:ext cx="8229600" cy="361852"/>
          </a:xfrm>
          <a:prstGeom prst="rect">
            <a:avLst/>
          </a:prstGeom>
        </p:spPr>
        <p:txBody>
          <a:bodyPr anchor="b">
            <a:noAutofit/>
          </a:bodyPr>
          <a:lstStyle>
            <a:lvl1pPr>
              <a:defRPr sz="1400" cap="all">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dirty="0"/>
              <a:t>Formatvorlagen des Textmasters bearbeiten</a:t>
            </a:r>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0321171-B06E-4659-9CF5-7D6E520FDC1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1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Diagramm">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7"/>
            <a:ext cx="8229600" cy="758827"/>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3" name="Inhaltsplatzhalter 2"/>
          <p:cNvSpPr>
            <a:spLocks noGrp="1"/>
          </p:cNvSpPr>
          <p:nvPr>
            <p:ph idx="1"/>
          </p:nvPr>
        </p:nvSpPr>
        <p:spPr>
          <a:xfrm>
            <a:off x="457200" y="4368811"/>
            <a:ext cx="82296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229028"/>
            <a:ext cx="8229600" cy="3061228"/>
          </a:xfrm>
          <a:prstGeom prst="rect">
            <a:avLst/>
          </a:prstGeom>
        </p:spPr>
        <p:txBody>
          <a:bodyPr rtlCol="0">
            <a:normAutofit/>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Diagramm durch Klicken auf Symbol hinzufügen</a:t>
            </a:r>
          </a:p>
        </p:txBody>
      </p:sp>
      <p:cxnSp>
        <p:nvCxnSpPr>
          <p:cNvPr id="16" name="Gerade Verbindung 10"/>
          <p:cNvCxnSpPr/>
          <p:nvPr userDrawn="1"/>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D98C2DD5-50CB-445D-B765-8AD2D4C5531F}"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30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Diagramm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7"/>
            <a:ext cx="8229600" cy="758827"/>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3" name="Inhaltsplatzhalter 2"/>
          <p:cNvSpPr>
            <a:spLocks noGrp="1"/>
          </p:cNvSpPr>
          <p:nvPr>
            <p:ph idx="1"/>
          </p:nvPr>
        </p:nvSpPr>
        <p:spPr>
          <a:xfrm>
            <a:off x="457200"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8" name="Diagrammplatzhalter 7"/>
          <p:cNvSpPr>
            <a:spLocks noGrp="1"/>
          </p:cNvSpPr>
          <p:nvPr>
            <p:ph type="chart" sz="quarter" idx="16"/>
          </p:nvPr>
        </p:nvSpPr>
        <p:spPr>
          <a:xfrm>
            <a:off x="457200" y="1181092"/>
            <a:ext cx="3962400" cy="3086108"/>
          </a:xfrm>
          <a:prstGeom prst="rect">
            <a:avLst/>
          </a:prstGeom>
        </p:spPr>
        <p:txBody>
          <a:bodyPr rtlCol="0">
            <a:normAutofit/>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Diagramm durch Klicken auf Symbol hinzufügen</a:t>
            </a:r>
          </a:p>
        </p:txBody>
      </p:sp>
      <p:sp>
        <p:nvSpPr>
          <p:cNvPr id="13" name="Inhaltsplatzhalter 2"/>
          <p:cNvSpPr>
            <a:spLocks noGrp="1"/>
          </p:cNvSpPr>
          <p:nvPr>
            <p:ph idx="20"/>
          </p:nvPr>
        </p:nvSpPr>
        <p:spPr>
          <a:xfrm>
            <a:off x="4714875" y="4368811"/>
            <a:ext cx="3962400" cy="330196"/>
          </a:xfrm>
          <a:prstGeom prst="rect">
            <a:avLst/>
          </a:prstGeom>
        </p:spPr>
        <p:txBody>
          <a:bodyPr>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14" name="Diagrammplatzhalter 7"/>
          <p:cNvSpPr>
            <a:spLocks noGrp="1"/>
          </p:cNvSpPr>
          <p:nvPr>
            <p:ph type="chart" sz="quarter" idx="21"/>
          </p:nvPr>
        </p:nvSpPr>
        <p:spPr>
          <a:xfrm>
            <a:off x="4714875" y="1181092"/>
            <a:ext cx="3962400" cy="3086108"/>
          </a:xfrm>
          <a:prstGeom prst="rect">
            <a:avLst/>
          </a:prstGeom>
        </p:spPr>
        <p:txBody>
          <a:bodyPr rtlCol="0">
            <a:normAutofit/>
          </a:bodyPr>
          <a:lstStyle>
            <a:lvl1pPr>
              <a:defRPr sz="12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Diagramm durch Klicken auf Symbol hinzufügen</a:t>
            </a:r>
          </a:p>
        </p:txBody>
      </p:sp>
      <p:sp>
        <p:nvSpPr>
          <p:cNvPr id="10"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64035955-D4DF-4360-912A-517416A0AD74}"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15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Text links">
    <p:spTree>
      <p:nvGrpSpPr>
        <p:cNvPr id="1" name=""/>
        <p:cNvGrpSpPr/>
        <p:nvPr/>
      </p:nvGrpSpPr>
      <p:grpSpPr>
        <a:xfrm>
          <a:off x="0" y="0"/>
          <a:ext cx="0" cy="0"/>
          <a:chOff x="0" y="0"/>
          <a:chExt cx="0" cy="0"/>
        </a:xfrm>
      </p:grpSpPr>
      <p:sp>
        <p:nvSpPr>
          <p:cNvPr id="13" name="Titel 1"/>
          <p:cNvSpPr>
            <a:spLocks noGrp="1"/>
          </p:cNvSpPr>
          <p:nvPr>
            <p:ph type="title" hasCustomPrompt="1"/>
          </p:nvPr>
        </p:nvSpPr>
        <p:spPr>
          <a:xfrm>
            <a:off x="457200" y="372533"/>
            <a:ext cx="2692400" cy="999067"/>
          </a:xfrm>
          <a:prstGeom prst="rect">
            <a:avLst/>
          </a:prstGeom>
        </p:spPr>
        <p:txBody>
          <a:bodyPr anchor="b"/>
          <a:lstStyle>
            <a:lvl1pPr algn="l">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14" name="Inhaltsplatzhalter 2"/>
          <p:cNvSpPr>
            <a:spLocks noGrp="1"/>
          </p:cNvSpPr>
          <p:nvPr>
            <p:ph idx="1" hasCustomPrompt="1"/>
          </p:nvPr>
        </p:nvSpPr>
        <p:spPr>
          <a:xfrm>
            <a:off x="457200" y="1503680"/>
            <a:ext cx="2692400" cy="3195327"/>
          </a:xfrm>
          <a:prstGeom prst="rect">
            <a:avLst/>
          </a:prstGeom>
        </p:spPr>
        <p:txBody>
          <a:bodyPr>
            <a:noAutofit/>
          </a:bodyPr>
          <a:lstStyle>
            <a:lvl1pPr marL="171450" indent="-171450">
              <a:buClr>
                <a:srgbClr val="D8413E"/>
              </a:buClr>
              <a:buFont typeface="Symbol" charset="2"/>
              <a:buChar char="-"/>
              <a:defRPr sz="1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628650" indent="-171450">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085850" indent="-171450">
              <a:buClr>
                <a:srgbClr val="D8413E"/>
              </a:buClr>
              <a:buFont typeface="Symbol" charset="2"/>
              <a:buChar char="-"/>
              <a:defRPr sz="1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543050" indent="-171450">
              <a:buClr>
                <a:srgbClr val="D8413E"/>
              </a:buClr>
              <a:buFont typeface="Symbol" charset="2"/>
              <a:buChar char="-"/>
              <a:defRPr sz="1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00250" indent="-171450">
              <a:buClr>
                <a:srgbClr val="D8413E"/>
              </a:buClr>
              <a:buFont typeface="Symbol" charset="2"/>
              <a:buChar char="-"/>
              <a:defRPr sz="14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Bildplatzhalter 18"/>
          <p:cNvSpPr>
            <a:spLocks noGrp="1"/>
          </p:cNvSpPr>
          <p:nvPr>
            <p:ph type="pic" sz="quarter" idx="16"/>
          </p:nvPr>
        </p:nvSpPr>
        <p:spPr>
          <a:xfrm>
            <a:off x="3352800" y="762000"/>
            <a:ext cx="5791200" cy="3489344"/>
          </a:xfrm>
          <a:prstGeom prst="rect">
            <a:avLst/>
          </a:prstGeom>
        </p:spPr>
        <p:txBody>
          <a:bodyPr rtlCol="0">
            <a:normAutofit/>
          </a:bodyPr>
          <a:lstStyle>
            <a:lvl1pPr>
              <a:defRPr>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noProof="0" dirty="0"/>
              <a:t>Bild durch Klicken auf Symbol hinzufügen</a:t>
            </a:r>
          </a:p>
        </p:txBody>
      </p:sp>
      <p:sp>
        <p:nvSpPr>
          <p:cNvPr id="10" name="Inhaltsplatzhalter 2"/>
          <p:cNvSpPr>
            <a:spLocks noGrp="1"/>
          </p:cNvSpPr>
          <p:nvPr>
            <p:ph idx="19"/>
          </p:nvPr>
        </p:nvSpPr>
        <p:spPr>
          <a:xfrm>
            <a:off x="3352800" y="4368811"/>
            <a:ext cx="5334000" cy="330196"/>
          </a:xfrm>
          <a:prstGeom prst="rect">
            <a:avLst/>
          </a:prstGeom>
        </p:spPr>
        <p:txBody>
          <a:bodyPr lIns="0" rIns="0">
            <a:noAutofit/>
          </a:bodyPr>
          <a:lstStyle>
            <a:lvl1pPr marL="0" indent="0">
              <a:buClr>
                <a:srgbClr val="D8413E"/>
              </a:buClr>
              <a:buFont typeface="Symbol" charset="2"/>
              <a:buNone/>
              <a:defRPr sz="1000">
                <a:solidFill>
                  <a:schemeClr val="tx1">
                    <a:lumMod val="50000"/>
                    <a:lumOff val="50000"/>
                  </a:schemeClr>
                </a:solidFill>
              </a:defRPr>
            </a:lvl1pPr>
            <a:lvl2pPr marL="628650" indent="-171450">
              <a:buClr>
                <a:srgbClr val="D8413E"/>
              </a:buClr>
              <a:buFont typeface="Symbol" charset="2"/>
              <a:buChar char="-"/>
              <a:defRPr sz="1200"/>
            </a:lvl2pPr>
            <a:lvl3pPr marL="1085850" indent="-171450">
              <a:buClr>
                <a:srgbClr val="D8413E"/>
              </a:buClr>
              <a:buFont typeface="Symbol" charset="2"/>
              <a:buChar char="-"/>
              <a:defRPr sz="1200"/>
            </a:lvl3pPr>
            <a:lvl4pPr marL="1543050" indent="-171450">
              <a:buClr>
                <a:srgbClr val="D8413E"/>
              </a:buClr>
              <a:buFont typeface="Symbol" charset="2"/>
              <a:buChar char="-"/>
              <a:defRPr sz="1200"/>
            </a:lvl4pPr>
            <a:lvl5pPr marL="2000250" indent="-171450">
              <a:buClr>
                <a:srgbClr val="D8413E"/>
              </a:buClr>
              <a:buFont typeface="Symbol" charset="2"/>
              <a:buChar char="-"/>
              <a:defRPr sz="1200"/>
            </a:lvl5pPr>
          </a:lstStyle>
          <a:p>
            <a:pPr lvl="0"/>
            <a:r>
              <a:rPr lang="de-DE"/>
              <a:t>Formatvorlagen des Textmasters bearbeiten</a:t>
            </a:r>
          </a:p>
        </p:txBody>
      </p:sp>
      <p:sp>
        <p:nvSpPr>
          <p:cNvPr id="9"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01A9B2D6-5EFE-4937-AE57-083B7F8CA155}"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18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folie recht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a:off x="3501688"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solidFill>
                    <a:schemeClr val="accent1"/>
                  </a:solidFill>
                </a:ln>
                <a:solidFill>
                  <a:schemeClr val="accent1"/>
                </a:solidFill>
              </a:defRPr>
            </a:lvl4pPr>
          </a:lstStyle>
          <a:p>
            <a:pPr lvl="0"/>
            <a:r>
              <a:rPr lang="de-DE"/>
              <a:t>Mastertextformat bearbeiten</a:t>
            </a:r>
          </a:p>
          <a:p>
            <a:pPr lvl="1"/>
            <a:r>
              <a:rPr lang="de-DE"/>
              <a:t>Zweite Ebene</a:t>
            </a:r>
          </a:p>
        </p:txBody>
      </p:sp>
      <p:sp>
        <p:nvSpPr>
          <p:cNvPr id="5" name="Textplatzhalter 4"/>
          <p:cNvSpPr>
            <a:spLocks noGrp="1"/>
          </p:cNvSpPr>
          <p:nvPr>
            <p:ph type="body" sz="quarter" idx="11"/>
          </p:nvPr>
        </p:nvSpPr>
        <p:spPr bwMode="auto">
          <a:xfrm>
            <a:off x="442971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solidFill>
                    <a:srgbClr val="FF5451"/>
                  </a:solidFill>
                </a:ln>
                <a:solidFill>
                  <a:srgbClr val="FF5451"/>
                </a:solidFill>
              </a:defRPr>
            </a:lvl4pPr>
          </a:lstStyle>
          <a:p>
            <a:pPr lvl="0"/>
            <a:r>
              <a:rPr lang="de-DE"/>
              <a:t>Mastertextformat bearbeiten</a:t>
            </a:r>
          </a:p>
          <a:p>
            <a:pPr lvl="1"/>
            <a:r>
              <a:rPr lang="de-DE"/>
              <a:t>Zweite Ebene</a:t>
            </a:r>
          </a:p>
        </p:txBody>
      </p:sp>
      <p:sp>
        <p:nvSpPr>
          <p:cNvPr id="3" name="Textplatzhalter 2"/>
          <p:cNvSpPr>
            <a:spLocks noGrp="1"/>
          </p:cNvSpPr>
          <p:nvPr>
            <p:ph type="body" idx="1"/>
          </p:nvPr>
        </p:nvSpPr>
        <p:spPr>
          <a:xfrm>
            <a:off x="5113728" y="1066801"/>
            <a:ext cx="3562911" cy="350998"/>
          </a:xfrm>
        </p:spPr>
        <p:txBody>
          <a:bodyPr anchor="b">
            <a:noAutofit/>
          </a:bodyPr>
          <a:lstStyle>
            <a:lvl1pPr marL="0" indent="0" algn="r">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Bildplatzhalter"/>
          <p:cNvSpPr>
            <a:spLocks noGrp="1"/>
          </p:cNvSpPr>
          <p:nvPr>
            <p:ph type="pic" sz="quarter" idx="10"/>
          </p:nvPr>
        </p:nvSpPr>
        <p:spPr bwMode="auto">
          <a:xfrm>
            <a:off x="-1" y="0"/>
            <a:ext cx="6115051" cy="5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800" baseline="0"/>
            </a:lvl1pPr>
          </a:lstStyle>
          <a:p>
            <a:pPr lvl="0"/>
            <a:r>
              <a:rPr lang="de-DE" noProof="0"/>
              <a:t>Bild durch Klicken auf Symbol hinzufügen</a:t>
            </a:r>
            <a:endParaRPr lang="de-DE" noProof="0" dirty="0"/>
          </a:p>
        </p:txBody>
      </p:sp>
      <p:sp>
        <p:nvSpPr>
          <p:cNvPr id="2" name="Titel 1"/>
          <p:cNvSpPr>
            <a:spLocks noGrp="1"/>
          </p:cNvSpPr>
          <p:nvPr>
            <p:ph type="title"/>
          </p:nvPr>
        </p:nvSpPr>
        <p:spPr>
          <a:xfrm>
            <a:off x="5113728" y="1447164"/>
            <a:ext cx="3562911" cy="2201545"/>
          </a:xfrm>
        </p:spPr>
        <p:txBody>
          <a:bodyPr anchor="t"/>
          <a:lstStyle>
            <a:lvl1pPr algn="r">
              <a:defRPr sz="2800" b="1" cap="all">
                <a:solidFill>
                  <a:srgbClr val="FFFFFF"/>
                </a:solidFill>
              </a:defRPr>
            </a:lvl1pPr>
          </a:lstStyle>
          <a:p>
            <a:r>
              <a:rPr lang="de-DE"/>
              <a:t>Mastertitelformat bearbeiten</a:t>
            </a:r>
            <a:endParaRPr lang="de-DE" dirty="0"/>
          </a:p>
        </p:txBody>
      </p:sp>
    </p:spTree>
    <p:extLst>
      <p:ext uri="{BB962C8B-B14F-4D97-AF65-F5344CB8AC3E}">
        <p14:creationId xmlns:p14="http://schemas.microsoft.com/office/powerpoint/2010/main" val="372419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links">
    <p:spTree>
      <p:nvGrpSpPr>
        <p:cNvPr id="1" name=""/>
        <p:cNvGrpSpPr/>
        <p:nvPr/>
      </p:nvGrpSpPr>
      <p:grpSpPr>
        <a:xfrm>
          <a:off x="0" y="0"/>
          <a:ext cx="0" cy="0"/>
          <a:chOff x="0" y="0"/>
          <a:chExt cx="0" cy="0"/>
        </a:xfrm>
      </p:grpSpPr>
      <p:sp>
        <p:nvSpPr>
          <p:cNvPr id="14" name="Textplatzhalter 4"/>
          <p:cNvSpPr>
            <a:spLocks noGrp="1"/>
          </p:cNvSpPr>
          <p:nvPr>
            <p:ph type="body" sz="quarter" idx="13"/>
          </p:nvPr>
        </p:nvSpPr>
        <p:spPr bwMode="auto">
          <a:xfrm flipH="1">
            <a:off x="-14439" y="-5922"/>
            <a:ext cx="5654316" cy="5152775"/>
          </a:xfrm>
          <a:custGeom>
            <a:avLst/>
            <a:gdLst>
              <a:gd name="connsiteX0" fmla="*/ 0 w 2419350"/>
              <a:gd name="connsiteY0" fmla="*/ 5172957 h 5172957"/>
              <a:gd name="connsiteX1" fmla="*/ 604838 w 2419350"/>
              <a:gd name="connsiteY1" fmla="*/ 0 h 5172957"/>
              <a:gd name="connsiteX2" fmla="*/ 1814513 w 2419350"/>
              <a:gd name="connsiteY2" fmla="*/ 0 h 5172957"/>
              <a:gd name="connsiteX3" fmla="*/ 2419350 w 2419350"/>
              <a:gd name="connsiteY3" fmla="*/ 5172957 h 5172957"/>
              <a:gd name="connsiteX4" fmla="*/ 0 w 2419350"/>
              <a:gd name="connsiteY4" fmla="*/ 5172957 h 5172957"/>
              <a:gd name="connsiteX0" fmla="*/ 0 w 2439138"/>
              <a:gd name="connsiteY0" fmla="*/ 5172957 h 5172957"/>
              <a:gd name="connsiteX1" fmla="*/ 604838 w 2439138"/>
              <a:gd name="connsiteY1" fmla="*/ 0 h 5172957"/>
              <a:gd name="connsiteX2" fmla="*/ 2439138 w 2439138"/>
              <a:gd name="connsiteY2" fmla="*/ 6439 h 5172957"/>
              <a:gd name="connsiteX3" fmla="*/ 2419350 w 2439138"/>
              <a:gd name="connsiteY3" fmla="*/ 5172957 h 5172957"/>
              <a:gd name="connsiteX4" fmla="*/ 0 w 2439138"/>
              <a:gd name="connsiteY4" fmla="*/ 5172957 h 5172957"/>
              <a:gd name="connsiteX0" fmla="*/ 3226626 w 5665764"/>
              <a:gd name="connsiteY0" fmla="*/ 5166518 h 5166518"/>
              <a:gd name="connsiteX1" fmla="*/ 0 w 5665764"/>
              <a:gd name="connsiteY1" fmla="*/ 6440 h 5166518"/>
              <a:gd name="connsiteX2" fmla="*/ 5665764 w 5665764"/>
              <a:gd name="connsiteY2" fmla="*/ 0 h 5166518"/>
              <a:gd name="connsiteX3" fmla="*/ 5645976 w 5665764"/>
              <a:gd name="connsiteY3" fmla="*/ 5166518 h 5166518"/>
              <a:gd name="connsiteX4" fmla="*/ 3226626 w 5665764"/>
              <a:gd name="connsiteY4" fmla="*/ 5166518 h 5166518"/>
              <a:gd name="connsiteX0" fmla="*/ 2421696 w 5665764"/>
              <a:gd name="connsiteY0" fmla="*/ 5192275 h 5192275"/>
              <a:gd name="connsiteX1" fmla="*/ 0 w 5665764"/>
              <a:gd name="connsiteY1" fmla="*/ 6440 h 5192275"/>
              <a:gd name="connsiteX2" fmla="*/ 5665764 w 5665764"/>
              <a:gd name="connsiteY2" fmla="*/ 0 h 5192275"/>
              <a:gd name="connsiteX3" fmla="*/ 5645976 w 5665764"/>
              <a:gd name="connsiteY3" fmla="*/ 5166518 h 5192275"/>
              <a:gd name="connsiteX4" fmla="*/ 2421696 w 5665764"/>
              <a:gd name="connsiteY4" fmla="*/ 5192275 h 5192275"/>
              <a:gd name="connsiteX0" fmla="*/ 2421696 w 5665764"/>
              <a:gd name="connsiteY0" fmla="*/ 5183177 h 5183177"/>
              <a:gd name="connsiteX1" fmla="*/ 0 w 5665764"/>
              <a:gd name="connsiteY1" fmla="*/ 6440 h 5183177"/>
              <a:gd name="connsiteX2" fmla="*/ 5665764 w 5665764"/>
              <a:gd name="connsiteY2" fmla="*/ 0 h 5183177"/>
              <a:gd name="connsiteX3" fmla="*/ 5645976 w 5665764"/>
              <a:gd name="connsiteY3" fmla="*/ 5166518 h 5183177"/>
              <a:gd name="connsiteX4" fmla="*/ 2421696 w 5665764"/>
              <a:gd name="connsiteY4" fmla="*/ 5183177 h 5183177"/>
              <a:gd name="connsiteX0" fmla="*/ 2421696 w 5665764"/>
              <a:gd name="connsiteY0" fmla="*/ 5174079 h 5174079"/>
              <a:gd name="connsiteX1" fmla="*/ 0 w 5665764"/>
              <a:gd name="connsiteY1" fmla="*/ 6440 h 5174079"/>
              <a:gd name="connsiteX2" fmla="*/ 5665764 w 5665764"/>
              <a:gd name="connsiteY2" fmla="*/ 0 h 5174079"/>
              <a:gd name="connsiteX3" fmla="*/ 5645976 w 5665764"/>
              <a:gd name="connsiteY3" fmla="*/ 5166518 h 5174079"/>
              <a:gd name="connsiteX4" fmla="*/ 2421696 w 5665764"/>
              <a:gd name="connsiteY4" fmla="*/ 5174079 h 5174079"/>
              <a:gd name="connsiteX0" fmla="*/ 2417147 w 5665764"/>
              <a:gd name="connsiteY0" fmla="*/ 5169530 h 5169530"/>
              <a:gd name="connsiteX1" fmla="*/ 0 w 5665764"/>
              <a:gd name="connsiteY1" fmla="*/ 6440 h 5169530"/>
              <a:gd name="connsiteX2" fmla="*/ 5665764 w 5665764"/>
              <a:gd name="connsiteY2" fmla="*/ 0 h 5169530"/>
              <a:gd name="connsiteX3" fmla="*/ 5645976 w 5665764"/>
              <a:gd name="connsiteY3" fmla="*/ 5166518 h 5169530"/>
              <a:gd name="connsiteX4" fmla="*/ 2417147 w 5665764"/>
              <a:gd name="connsiteY4" fmla="*/ 5169530 h 5169530"/>
              <a:gd name="connsiteX0" fmla="*/ 2417147 w 5652116"/>
              <a:gd name="connsiteY0" fmla="*/ 5164981 h 5164981"/>
              <a:gd name="connsiteX1" fmla="*/ 0 w 5652116"/>
              <a:gd name="connsiteY1" fmla="*/ 1891 h 5164981"/>
              <a:gd name="connsiteX2" fmla="*/ 5652116 w 5652116"/>
              <a:gd name="connsiteY2" fmla="*/ 0 h 5164981"/>
              <a:gd name="connsiteX3" fmla="*/ 5645976 w 5652116"/>
              <a:gd name="connsiteY3" fmla="*/ 5161969 h 5164981"/>
              <a:gd name="connsiteX4" fmla="*/ 2417147 w 5652116"/>
              <a:gd name="connsiteY4" fmla="*/ 5164981 h 5164981"/>
              <a:gd name="connsiteX0" fmla="*/ 2417147 w 5646219"/>
              <a:gd name="connsiteY0" fmla="*/ 5163090 h 5163090"/>
              <a:gd name="connsiteX1" fmla="*/ 0 w 5646219"/>
              <a:gd name="connsiteY1" fmla="*/ 0 h 5163090"/>
              <a:gd name="connsiteX2" fmla="*/ 5638468 w 5646219"/>
              <a:gd name="connsiteY2" fmla="*/ 11757 h 5163090"/>
              <a:gd name="connsiteX3" fmla="*/ 5645976 w 5646219"/>
              <a:gd name="connsiteY3" fmla="*/ 5160078 h 5163090"/>
              <a:gd name="connsiteX4" fmla="*/ 2417147 w 5646219"/>
              <a:gd name="connsiteY4" fmla="*/ 5163090 h 5163090"/>
              <a:gd name="connsiteX0" fmla="*/ 2417147 w 5646219"/>
              <a:gd name="connsiteY0" fmla="*/ 5164981 h 5164981"/>
              <a:gd name="connsiteX1" fmla="*/ 0 w 5646219"/>
              <a:gd name="connsiteY1" fmla="*/ 1891 h 5164981"/>
              <a:gd name="connsiteX2" fmla="*/ 5638468 w 5646219"/>
              <a:gd name="connsiteY2" fmla="*/ 0 h 5164981"/>
              <a:gd name="connsiteX3" fmla="*/ 5645976 w 5646219"/>
              <a:gd name="connsiteY3" fmla="*/ 5161969 h 5164981"/>
              <a:gd name="connsiteX4" fmla="*/ 2417147 w 5646219"/>
              <a:gd name="connsiteY4" fmla="*/ 5164981 h 5164981"/>
              <a:gd name="connsiteX0" fmla="*/ 2417147 w 5641803"/>
              <a:gd name="connsiteY0" fmla="*/ 5164981 h 5164981"/>
              <a:gd name="connsiteX1" fmla="*/ 0 w 5641803"/>
              <a:gd name="connsiteY1" fmla="*/ 1891 h 5164981"/>
              <a:gd name="connsiteX2" fmla="*/ 5638468 w 5641803"/>
              <a:gd name="connsiteY2" fmla="*/ 0 h 5164981"/>
              <a:gd name="connsiteX3" fmla="*/ 5641426 w 5641803"/>
              <a:gd name="connsiteY3" fmla="*/ 5161969 h 5164981"/>
              <a:gd name="connsiteX4" fmla="*/ 2417147 w 5641803"/>
              <a:gd name="connsiteY4" fmla="*/ 5164981 h 5164981"/>
              <a:gd name="connsiteX0" fmla="*/ 2417147 w 5643017"/>
              <a:gd name="connsiteY0" fmla="*/ 5174079 h 5174079"/>
              <a:gd name="connsiteX1" fmla="*/ 0 w 5643017"/>
              <a:gd name="connsiteY1" fmla="*/ 1098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43017"/>
              <a:gd name="connsiteY0" fmla="*/ 5174079 h 5174079"/>
              <a:gd name="connsiteX1" fmla="*/ 0 w 5643017"/>
              <a:gd name="connsiteY1" fmla="*/ 4609 h 5174079"/>
              <a:gd name="connsiteX2" fmla="*/ 5643017 w 5643017"/>
              <a:gd name="connsiteY2" fmla="*/ 0 h 5174079"/>
              <a:gd name="connsiteX3" fmla="*/ 5641426 w 5643017"/>
              <a:gd name="connsiteY3" fmla="*/ 5171067 h 5174079"/>
              <a:gd name="connsiteX4" fmla="*/ 2417147 w 5643017"/>
              <a:gd name="connsiteY4" fmla="*/ 5174079 h 5174079"/>
              <a:gd name="connsiteX0" fmla="*/ 2417147 w 5654316"/>
              <a:gd name="connsiteY0" fmla="*/ 5174079 h 5177448"/>
              <a:gd name="connsiteX1" fmla="*/ 0 w 5654316"/>
              <a:gd name="connsiteY1" fmla="*/ 4609 h 5177448"/>
              <a:gd name="connsiteX2" fmla="*/ 5643017 w 5654316"/>
              <a:gd name="connsiteY2" fmla="*/ 0 h 5177448"/>
              <a:gd name="connsiteX3" fmla="*/ 5654126 w 5654316"/>
              <a:gd name="connsiteY3" fmla="*/ 5177448 h 5177448"/>
              <a:gd name="connsiteX4" fmla="*/ 2417147 w 5654316"/>
              <a:gd name="connsiteY4" fmla="*/ 5174079 h 51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4316" h="5177448">
                <a:moveTo>
                  <a:pt x="2417147" y="5174079"/>
                </a:moveTo>
                <a:lnTo>
                  <a:pt x="0" y="4609"/>
                </a:lnTo>
                <a:lnTo>
                  <a:pt x="5643017" y="0"/>
                </a:lnTo>
                <a:cubicBezTo>
                  <a:pt x="5640970" y="1720656"/>
                  <a:pt x="5656173" y="3456792"/>
                  <a:pt x="5654126" y="5177448"/>
                </a:cubicBezTo>
                <a:lnTo>
                  <a:pt x="2417147" y="5174079"/>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noFill/>
                </a:ln>
                <a:noFill/>
              </a:defRPr>
            </a:lvl4pPr>
          </a:lstStyle>
          <a:p>
            <a:pPr lvl="0"/>
            <a:r>
              <a:rPr lang="de-DE"/>
              <a:t>Mastertextformat bearbeiten</a:t>
            </a:r>
          </a:p>
        </p:txBody>
      </p:sp>
      <p:sp>
        <p:nvSpPr>
          <p:cNvPr id="5" name="Textplatzhalter 4"/>
          <p:cNvSpPr>
            <a:spLocks noGrp="1"/>
          </p:cNvSpPr>
          <p:nvPr>
            <p:ph type="body" sz="quarter" idx="11"/>
          </p:nvPr>
        </p:nvSpPr>
        <p:spPr bwMode="auto">
          <a:xfrm flipH="1">
            <a:off x="-14439" y="-4153"/>
            <a:ext cx="4711557" cy="5154092"/>
          </a:xfrm>
          <a:custGeom>
            <a:avLst/>
            <a:gdLst>
              <a:gd name="connsiteX0" fmla="*/ 0 w 1466850"/>
              <a:gd name="connsiteY0" fmla="*/ 1608226 h 1608226"/>
              <a:gd name="connsiteX1" fmla="*/ 366713 w 1466850"/>
              <a:gd name="connsiteY1" fmla="*/ 0 h 1608226"/>
              <a:gd name="connsiteX2" fmla="*/ 1466850 w 1466850"/>
              <a:gd name="connsiteY2" fmla="*/ 0 h 1608226"/>
              <a:gd name="connsiteX3" fmla="*/ 1100138 w 1466850"/>
              <a:gd name="connsiteY3" fmla="*/ 1608226 h 1608226"/>
              <a:gd name="connsiteX4" fmla="*/ 0 w 1466850"/>
              <a:gd name="connsiteY4" fmla="*/ 1608226 h 1608226"/>
              <a:gd name="connsiteX0" fmla="*/ 0 w 2304312"/>
              <a:gd name="connsiteY0" fmla="*/ 1608226 h 1614665"/>
              <a:gd name="connsiteX1" fmla="*/ 366713 w 2304312"/>
              <a:gd name="connsiteY1" fmla="*/ 0 h 1614665"/>
              <a:gd name="connsiteX2" fmla="*/ 1466850 w 2304312"/>
              <a:gd name="connsiteY2" fmla="*/ 0 h 1614665"/>
              <a:gd name="connsiteX3" fmla="*/ 2304312 w 2304312"/>
              <a:gd name="connsiteY3" fmla="*/ 1614665 h 1614665"/>
              <a:gd name="connsiteX4" fmla="*/ 0 w 2304312"/>
              <a:gd name="connsiteY4" fmla="*/ 1608226 h 1614665"/>
              <a:gd name="connsiteX0" fmla="*/ 0 w 4725205"/>
              <a:gd name="connsiteY0" fmla="*/ 5162795 h 5169234"/>
              <a:gd name="connsiteX1" fmla="*/ 366713 w 4725205"/>
              <a:gd name="connsiteY1" fmla="*/ 355456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69378 w 4725205"/>
              <a:gd name="connsiteY1" fmla="*/ 19319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5205"/>
              <a:gd name="connsiteY0" fmla="*/ 5162795 h 5169234"/>
              <a:gd name="connsiteX1" fmla="*/ 2382257 w 4725205"/>
              <a:gd name="connsiteY1" fmla="*/ 1 h 5169234"/>
              <a:gd name="connsiteX2" fmla="*/ 4725205 w 4725205"/>
              <a:gd name="connsiteY2" fmla="*/ 0 h 5169234"/>
              <a:gd name="connsiteX3" fmla="*/ 2304312 w 4725205"/>
              <a:gd name="connsiteY3" fmla="*/ 5169234 h 5169234"/>
              <a:gd name="connsiteX4" fmla="*/ 0 w 4725205"/>
              <a:gd name="connsiteY4" fmla="*/ 5162795 h 5169234"/>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20656"/>
              <a:gd name="connsiteY0" fmla="*/ 5176443 h 5176443"/>
              <a:gd name="connsiteX1" fmla="*/ 2377708 w 4720656"/>
              <a:gd name="connsiteY1" fmla="*/ 1 h 5176443"/>
              <a:gd name="connsiteX2" fmla="*/ 4720656 w 4720656"/>
              <a:gd name="connsiteY2" fmla="*/ 0 h 5176443"/>
              <a:gd name="connsiteX3" fmla="*/ 2299763 w 4720656"/>
              <a:gd name="connsiteY3" fmla="*/ 5169234 h 5176443"/>
              <a:gd name="connsiteX4" fmla="*/ 0 w 4720656"/>
              <a:gd name="connsiteY4" fmla="*/ 5176443 h 5176443"/>
              <a:gd name="connsiteX0" fmla="*/ 0 w 4711557"/>
              <a:gd name="connsiteY0" fmla="*/ 5167345 h 5169234"/>
              <a:gd name="connsiteX1" fmla="*/ 2368609 w 4711557"/>
              <a:gd name="connsiteY1" fmla="*/ 1 h 5169234"/>
              <a:gd name="connsiteX2" fmla="*/ 4711557 w 4711557"/>
              <a:gd name="connsiteY2" fmla="*/ 0 h 5169234"/>
              <a:gd name="connsiteX3" fmla="*/ 2290664 w 4711557"/>
              <a:gd name="connsiteY3" fmla="*/ 5169234 h 5169234"/>
              <a:gd name="connsiteX4" fmla="*/ 0 w 4711557"/>
              <a:gd name="connsiteY4" fmla="*/ 5167345 h 516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557" h="5169234">
                <a:moveTo>
                  <a:pt x="0" y="5167345"/>
                </a:moveTo>
                <a:lnTo>
                  <a:pt x="2368609" y="1"/>
                </a:lnTo>
                <a:lnTo>
                  <a:pt x="4711557" y="0"/>
                </a:lnTo>
                <a:lnTo>
                  <a:pt x="2290664" y="5169234"/>
                </a:lnTo>
                <a:lnTo>
                  <a:pt x="0" y="5167345"/>
                </a:lnTo>
                <a:close/>
              </a:path>
            </a:pathLst>
          </a:custGeom>
          <a:solidFill>
            <a:srgbClr val="FF5451">
              <a:alpha val="5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4pPr>
              <a:defRPr>
                <a:ln>
                  <a:noFill/>
                </a:ln>
                <a:noFill/>
              </a:defRPr>
            </a:lvl4pPr>
          </a:lstStyle>
          <a:p>
            <a:pPr lvl="0"/>
            <a:r>
              <a:rPr lang="de-DE"/>
              <a:t>Mastertextformat bearbeiten</a:t>
            </a:r>
          </a:p>
        </p:txBody>
      </p:sp>
      <p:sp>
        <p:nvSpPr>
          <p:cNvPr id="3" name="Textplatzhalter 2"/>
          <p:cNvSpPr>
            <a:spLocks noGrp="1"/>
          </p:cNvSpPr>
          <p:nvPr>
            <p:ph type="body" idx="1"/>
          </p:nvPr>
        </p:nvSpPr>
        <p:spPr>
          <a:xfrm>
            <a:off x="471878" y="1066801"/>
            <a:ext cx="3562911" cy="350998"/>
          </a:xfrm>
        </p:spPr>
        <p:txBody>
          <a:bodyPr anchor="b">
            <a:no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7" name="Bildplatzhalter"/>
          <p:cNvSpPr>
            <a:spLocks noGrp="1"/>
          </p:cNvSpPr>
          <p:nvPr>
            <p:ph type="pic" sz="quarter" idx="10"/>
          </p:nvPr>
        </p:nvSpPr>
        <p:spPr bwMode="auto">
          <a:xfrm>
            <a:off x="2711450" y="0"/>
            <a:ext cx="6432551" cy="5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800" baseline="0"/>
            </a:lvl1pPr>
          </a:lstStyle>
          <a:p>
            <a:pPr lvl="0"/>
            <a:r>
              <a:rPr lang="de-DE" noProof="0"/>
              <a:t>Bild durch Klicken auf Symbol hinzufügen</a:t>
            </a:r>
            <a:endParaRPr lang="de-DE" noProof="0" dirty="0"/>
          </a:p>
        </p:txBody>
      </p:sp>
      <p:sp>
        <p:nvSpPr>
          <p:cNvPr id="2" name="Titel 1"/>
          <p:cNvSpPr>
            <a:spLocks noGrp="1"/>
          </p:cNvSpPr>
          <p:nvPr>
            <p:ph type="title"/>
          </p:nvPr>
        </p:nvSpPr>
        <p:spPr>
          <a:xfrm>
            <a:off x="471878" y="1447164"/>
            <a:ext cx="3562911" cy="2201545"/>
          </a:xfrm>
        </p:spPr>
        <p:txBody>
          <a:bodyPr anchor="t"/>
          <a:lstStyle>
            <a:lvl1pPr algn="l">
              <a:defRPr sz="2800" b="1" cap="all">
                <a:solidFill>
                  <a:srgbClr val="FFFFFF"/>
                </a:solidFill>
              </a:defRPr>
            </a:lvl1pPr>
          </a:lstStyle>
          <a:p>
            <a:r>
              <a:rPr lang="de-DE"/>
              <a:t>Mastertitelformat bearbeiten</a:t>
            </a:r>
            <a:endParaRPr lang="de-DE" dirty="0"/>
          </a:p>
        </p:txBody>
      </p:sp>
    </p:spTree>
    <p:extLst>
      <p:ext uri="{BB962C8B-B14F-4D97-AF65-F5344CB8AC3E}">
        <p14:creationId xmlns:p14="http://schemas.microsoft.com/office/powerpoint/2010/main" val="184871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ohne Bild">
    <p:spTree>
      <p:nvGrpSpPr>
        <p:cNvPr id="1" name=""/>
        <p:cNvGrpSpPr/>
        <p:nvPr/>
      </p:nvGrpSpPr>
      <p:grpSpPr>
        <a:xfrm>
          <a:off x="0" y="0"/>
          <a:ext cx="0" cy="0"/>
          <a:chOff x="0" y="0"/>
          <a:chExt cx="0" cy="0"/>
        </a:xfrm>
      </p:grpSpPr>
      <p:pic>
        <p:nvPicPr>
          <p:cNvPr id="4" name="Bild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0"/>
            <a:ext cx="3314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57588" y="2078847"/>
            <a:ext cx="6400800" cy="1487313"/>
          </a:xfrm>
          <a:prstGeom prst="rect">
            <a:avLst/>
          </a:prstGeom>
        </p:spPr>
        <p:txBody>
          <a:bodyPr anchor="t"/>
          <a:lstStyle>
            <a:lvl1pPr>
              <a:defRPr sz="2800">
                <a:solidFill>
                  <a:srgbClr val="262A31"/>
                </a:solidFill>
              </a:defRPr>
            </a:lvl1pPr>
          </a:lstStyle>
          <a:p>
            <a:r>
              <a:rPr lang="de-DE"/>
              <a:t>Mastertitelformat bearbeiten</a:t>
            </a:r>
            <a:endParaRPr lang="de-DE" dirty="0"/>
          </a:p>
        </p:txBody>
      </p:sp>
      <p:sp>
        <p:nvSpPr>
          <p:cNvPr id="3" name="Untertitel 2"/>
          <p:cNvSpPr>
            <a:spLocks noGrp="1"/>
          </p:cNvSpPr>
          <p:nvPr>
            <p:ph type="subTitle" idx="1"/>
          </p:nvPr>
        </p:nvSpPr>
        <p:spPr>
          <a:xfrm>
            <a:off x="257587" y="1740092"/>
            <a:ext cx="6400800" cy="338755"/>
          </a:xfrm>
          <a:prstGeom prst="rect">
            <a:avLst/>
          </a:prstGeom>
        </p:spPr>
        <p:txBody>
          <a:bodyPr>
            <a:noAutofit/>
          </a:bodyPr>
          <a:lstStyle>
            <a:lvl1pPr marL="0" indent="0" algn="l">
              <a:buNone/>
              <a:defRPr sz="1800">
                <a:solidFill>
                  <a:srgbClr val="262A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de-DE" dirty="0"/>
          </a:p>
        </p:txBody>
      </p:sp>
      <p:cxnSp>
        <p:nvCxnSpPr>
          <p:cNvPr id="9" name="Gerade Verbindung 10"/>
          <p:cNvCxnSpPr/>
          <p:nvPr userDrawn="1"/>
        </p:nvCxnSpPr>
        <p:spPr>
          <a:xfrm>
            <a:off x="457200" y="4713670"/>
            <a:ext cx="5731459"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Tree>
    <p:extLst>
      <p:ext uri="{BB962C8B-B14F-4D97-AF65-F5344CB8AC3E}">
        <p14:creationId xmlns:p14="http://schemas.microsoft.com/office/powerpoint/2010/main" val="313910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formatfüllend)">
    <p:spTree>
      <p:nvGrpSpPr>
        <p:cNvPr id="1" name=""/>
        <p:cNvGrpSpPr/>
        <p:nvPr/>
      </p:nvGrpSpPr>
      <p:grpSpPr>
        <a:xfrm>
          <a:off x="0" y="0"/>
          <a:ext cx="0" cy="0"/>
          <a:chOff x="0" y="0"/>
          <a:chExt cx="0" cy="0"/>
        </a:xfrm>
      </p:grpSpPr>
      <p:sp>
        <p:nvSpPr>
          <p:cNvPr id="12" name="Bildplatzhalter 11"/>
          <p:cNvSpPr>
            <a:spLocks noGrp="1"/>
          </p:cNvSpPr>
          <p:nvPr>
            <p:ph type="pic" sz="quarter" idx="15"/>
          </p:nvPr>
        </p:nvSpPr>
        <p:spPr>
          <a:xfrm>
            <a:off x="8468" y="8468"/>
            <a:ext cx="9135532" cy="5135032"/>
          </a:xfrm>
        </p:spPr>
        <p:txBody>
          <a:bodyPr rtlCol="0">
            <a:normAutofit/>
          </a:body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410379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elen Dank!">
    <p:spTree>
      <p:nvGrpSpPr>
        <p:cNvPr id="1" name=""/>
        <p:cNvGrpSpPr/>
        <p:nvPr/>
      </p:nvGrpSpPr>
      <p:grpSpPr>
        <a:xfrm>
          <a:off x="0" y="0"/>
          <a:ext cx="0" cy="0"/>
          <a:chOff x="0" y="0"/>
          <a:chExt cx="0" cy="0"/>
        </a:xfrm>
      </p:grpSpPr>
      <p:pic>
        <p:nvPicPr>
          <p:cNvPr id="4" name="Bild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5093"/>
            <a:ext cx="3429000" cy="144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48628" y="0"/>
            <a:ext cx="3524250" cy="51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365495" y="2078847"/>
            <a:ext cx="7984797" cy="562753"/>
          </a:xfrm>
        </p:spPr>
        <p:txBody>
          <a:bodyPr anchor="t"/>
          <a:lstStyle>
            <a:lvl1pPr>
              <a:defRPr sz="2800">
                <a:solidFill>
                  <a:schemeClr val="tx1"/>
                </a:solidFill>
              </a:defRPr>
            </a:lvl1pPr>
          </a:lstStyle>
          <a:p>
            <a:r>
              <a:rPr lang="de-DE"/>
              <a:t>Mastertitelformat bearbeiten</a:t>
            </a:r>
            <a:endParaRPr lang="de-DE" dirty="0"/>
          </a:p>
        </p:txBody>
      </p:sp>
      <p:sp>
        <p:nvSpPr>
          <p:cNvPr id="18" name="Inhaltsplatzhalter 3"/>
          <p:cNvSpPr>
            <a:spLocks noGrp="1"/>
          </p:cNvSpPr>
          <p:nvPr>
            <p:ph sz="half" idx="2"/>
          </p:nvPr>
        </p:nvSpPr>
        <p:spPr>
          <a:xfrm>
            <a:off x="365495" y="2834640"/>
            <a:ext cx="4672172" cy="1847427"/>
          </a:xfrm>
        </p:spPr>
        <p:txBody>
          <a:bodyPr>
            <a:noAutofit/>
          </a:bodyPr>
          <a:lstStyle>
            <a:lvl1pPr marL="0" indent="0">
              <a:buNone/>
              <a:defRPr sz="1100" baseline="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indent="0">
              <a:buNone/>
              <a:defRPr sz="11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p:txBody>
      </p:sp>
    </p:spTree>
    <p:extLst>
      <p:ext uri="{BB962C8B-B14F-4D97-AF65-F5344CB8AC3E}">
        <p14:creationId xmlns:p14="http://schemas.microsoft.com/office/powerpoint/2010/main" val="366464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mit Unter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9"/>
            <a:ext cx="8234363" cy="758825"/>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3" name="Inhaltsplatzhalter 2"/>
          <p:cNvSpPr>
            <a:spLocks noGrp="1"/>
          </p:cNvSpPr>
          <p:nvPr>
            <p:ph idx="1" hasCustomPrompt="1"/>
          </p:nvPr>
        </p:nvSpPr>
        <p:spPr>
          <a:xfrm>
            <a:off x="457200" y="1617134"/>
            <a:ext cx="8234363" cy="2985558"/>
          </a:xfrm>
          <a:prstGeom prst="rect">
            <a:avLst/>
          </a:prstGeom>
        </p:spPr>
        <p:txBody>
          <a:bodyPr>
            <a:noAutofit/>
          </a:bodyPr>
          <a:lstStyle>
            <a:lvl1pPr marL="269875" indent="-269875">
              <a:buClr>
                <a:srgbClr val="D8413E"/>
              </a:buClr>
              <a:buFont typeface="Symbol" charset="2"/>
              <a:buChar char="-"/>
              <a:defRPr sz="1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14375" indent="-257175">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604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176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63750" indent="-234950">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hasCustomPrompt="1"/>
          </p:nvPr>
        </p:nvSpPr>
        <p:spPr>
          <a:xfrm>
            <a:off x="457200" y="1125940"/>
            <a:ext cx="8234363" cy="377740"/>
          </a:xfrm>
          <a:prstGeom prst="rect">
            <a:avLst/>
          </a:prstGeom>
        </p:spPr>
        <p:txBody>
          <a:bodyPr anchor="b">
            <a:noAutofit/>
          </a:bodyPr>
          <a:lstStyle>
            <a:lvl1pPr>
              <a:defRPr sz="1400" cap="all">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dirty="0"/>
              <a:t>Formatvorlagen des Textmasters bearbeiten</a:t>
            </a:r>
          </a:p>
        </p:txBody>
      </p:sp>
      <p:sp>
        <p:nvSpPr>
          <p:cNvPr id="14"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248790C2-FB8D-4AD1-BFB1-8D82BB9A4283}"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043630"/>
      </p:ext>
    </p:extLst>
  </p:cSld>
  <p:clrMapOvr>
    <a:masterClrMapping/>
  </p:clrMapOvr>
  <p:extLst>
    <p:ext uri="{DCECCB84-F9BA-43D5-87BE-67443E8EF086}">
      <p15:sldGuideLst xmlns:p15="http://schemas.microsoft.com/office/powerpoint/2012/main">
        <p15:guide id="3" orient="horz" pos="31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ohne Unter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9"/>
            <a:ext cx="8234363" cy="758825"/>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3" name="Inhaltsplatzhalter 2"/>
          <p:cNvSpPr>
            <a:spLocks noGrp="1"/>
          </p:cNvSpPr>
          <p:nvPr>
            <p:ph idx="1" hasCustomPrompt="1"/>
          </p:nvPr>
        </p:nvSpPr>
        <p:spPr>
          <a:xfrm>
            <a:off x="457200" y="1223492"/>
            <a:ext cx="8234363" cy="3379199"/>
          </a:xfrm>
          <a:prstGeom prst="rect">
            <a:avLst/>
          </a:prstGeom>
        </p:spPr>
        <p:txBody>
          <a:bodyPr>
            <a:noAutofit/>
          </a:bodyPr>
          <a:lstStyle>
            <a:lvl1pPr marL="269875" indent="-269875">
              <a:buClr>
                <a:srgbClr val="D8413E"/>
              </a:buClr>
              <a:buFont typeface="Symbol" charset="2"/>
              <a:buChar char="-"/>
              <a:defRPr sz="1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14375" indent="-257175">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604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176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63750" indent="-234950">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2329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2 Blöck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304797"/>
            <a:ext cx="8229600" cy="758827"/>
          </a:xfrm>
          <a:prstGeom prst="rect">
            <a:avLst/>
          </a:prstGeom>
        </p:spPr>
        <p:txBody>
          <a:bodyPr anchor="b"/>
          <a:lstStyle>
            <a:lvl1pPr>
              <a:defRPr>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r>
              <a:rPr lang="de-DE" dirty="0"/>
              <a:t>Titelmasterformat durch Klicken bearbeiten</a:t>
            </a:r>
          </a:p>
        </p:txBody>
      </p:sp>
      <p:sp>
        <p:nvSpPr>
          <p:cNvPr id="3" name="Inhaltsplatzhalter 2"/>
          <p:cNvSpPr>
            <a:spLocks noGrp="1"/>
          </p:cNvSpPr>
          <p:nvPr>
            <p:ph idx="1" hasCustomPrompt="1"/>
          </p:nvPr>
        </p:nvSpPr>
        <p:spPr>
          <a:xfrm>
            <a:off x="457200" y="1617133"/>
            <a:ext cx="3952240" cy="2977092"/>
          </a:xfrm>
          <a:prstGeom prst="rect">
            <a:avLst/>
          </a:prstGeom>
        </p:spPr>
        <p:txBody>
          <a:bodyPr>
            <a:noAutofit/>
          </a:bodyPr>
          <a:lstStyle>
            <a:lvl1pPr marL="269875" indent="-269875">
              <a:buClr>
                <a:srgbClr val="D8413E"/>
              </a:buClr>
              <a:buFont typeface="Symbol" charset="2"/>
              <a:buChar char="-"/>
              <a:defRPr sz="1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14375" indent="-257175">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604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176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00250" indent="-171450">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hasCustomPrompt="1"/>
          </p:nvPr>
        </p:nvSpPr>
        <p:spPr>
          <a:xfrm>
            <a:off x="457200" y="1139588"/>
            <a:ext cx="8229600" cy="364092"/>
          </a:xfrm>
          <a:prstGeom prst="rect">
            <a:avLst/>
          </a:prstGeom>
        </p:spPr>
        <p:txBody>
          <a:bodyPr anchor="b">
            <a:noAutofit/>
          </a:bodyPr>
          <a:lstStyle>
            <a:lvl1pPr>
              <a:defRPr sz="1400" cap="all">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a:r>
              <a:rPr lang="de-DE" dirty="0"/>
              <a:t>Formatvorlagen des Textmasters bearbeiten</a:t>
            </a:r>
          </a:p>
        </p:txBody>
      </p:sp>
      <p:sp>
        <p:nvSpPr>
          <p:cNvPr id="9" name="Inhaltsplatzhalter 2"/>
          <p:cNvSpPr>
            <a:spLocks noGrp="1"/>
          </p:cNvSpPr>
          <p:nvPr>
            <p:ph idx="14" hasCustomPrompt="1"/>
          </p:nvPr>
        </p:nvSpPr>
        <p:spPr>
          <a:xfrm>
            <a:off x="4724400" y="1617133"/>
            <a:ext cx="3962400" cy="2977092"/>
          </a:xfrm>
          <a:prstGeom prst="rect">
            <a:avLst/>
          </a:prstGeom>
        </p:spPr>
        <p:txBody>
          <a:bodyPr>
            <a:noAutofit/>
          </a:bodyPr>
          <a:lstStyle>
            <a:lvl1pPr marL="269875" indent="-269875">
              <a:buClr>
                <a:srgbClr val="D8413E"/>
              </a:buClr>
              <a:buFont typeface="Symbol" charset="2"/>
              <a:buChar char="-"/>
              <a:defRPr sz="18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714375" indent="-257175">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11604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617663" indent="-246063">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2000250" indent="-171450">
              <a:buClr>
                <a:srgbClr val="D8413E"/>
              </a:buClr>
              <a:buFont typeface="Symbol" charset="2"/>
              <a:buChar char="-"/>
              <a:defRPr sz="16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Foliennummernplatzhalter 5"/>
          <p:cNvSpPr>
            <a:spLocks noGrp="1"/>
          </p:cNvSpPr>
          <p:nvPr>
            <p:ph type="sldNum" sz="quarter" idx="4"/>
          </p:nvPr>
        </p:nvSpPr>
        <p:spPr>
          <a:xfrm>
            <a:off x="7948613" y="4879075"/>
            <a:ext cx="742950" cy="204716"/>
          </a:xfrm>
          <a:prstGeom prst="rect">
            <a:avLst/>
          </a:prstGeom>
        </p:spPr>
        <p:txBody>
          <a:bodyPr lIns="0" tIns="0" rIns="0" bIns="0" anchor="t" anchorCtr="0"/>
          <a:lstStyle>
            <a:lvl1pPr marL="0" marR="0" indent="0" algn="r" defTabSz="457200" rtl="0" eaLnBrk="1" fontAlgn="base" latinLnBrk="0" hangingPunct="1">
              <a:lnSpc>
                <a:spcPct val="100000"/>
              </a:lnSpc>
              <a:spcBef>
                <a:spcPct val="0"/>
              </a:spcBef>
              <a:spcAft>
                <a:spcPct val="0"/>
              </a:spcAft>
              <a:buClrTx/>
              <a:buSzTx/>
              <a:buFontTx/>
              <a:buNone/>
              <a:tabLst/>
              <a:defRPr/>
            </a:lvl1p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‹Nr.›</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953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6375"/>
            <a:ext cx="8229600" cy="857250"/>
          </a:xfrm>
          <a:prstGeom prst="rect">
            <a:avLst/>
          </a:prstGeom>
        </p:spPr>
        <p:txBody>
          <a:bodyPr vert="horz" lIns="91440" tIns="45720" rIns="91440" bIns="45720" rtlCol="0" anchor="ctr">
            <a:noAutofit/>
          </a:bodyPr>
          <a:lstStyle/>
          <a:p>
            <a:r>
              <a:rPr lang="de-DE" dirty="0"/>
              <a:t>Mastertitelformat bearbeiten</a:t>
            </a:r>
          </a:p>
        </p:txBody>
      </p:sp>
      <p:sp>
        <p:nvSpPr>
          <p:cNvPr id="1027" name="Textplatzhalter 2"/>
          <p:cNvSpPr>
            <a:spLocks noGrp="1"/>
          </p:cNvSpPr>
          <p:nvPr>
            <p:ph type="body" idx="1"/>
          </p:nvPr>
        </p:nvSpPr>
        <p:spPr bwMode="auto">
          <a:xfrm>
            <a:off x="457200" y="1063625"/>
            <a:ext cx="82296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SUBHEADLINE</a:t>
            </a:r>
          </a:p>
        </p:txBody>
      </p:sp>
    </p:spTree>
  </p:cSld>
  <p:clrMap bg1="lt1" tx1="dk1" bg2="lt2" tx2="dk2" accent1="accent1" accent2="accent2" accent3="accent3" accent4="accent4" accent5="accent5" accent6="accent6" hlink="hlink" folHlink="folHlink"/>
  <p:sldLayoutIdLst>
    <p:sldLayoutId id="2147483867" r:id="rId1"/>
    <p:sldLayoutId id="2147483884" r:id="rId2"/>
    <p:sldLayoutId id="2147483885" r:id="rId3"/>
    <p:sldLayoutId id="2147483870" r:id="rId4"/>
    <p:sldLayoutId id="2147483877" r:id="rId5"/>
    <p:sldLayoutId id="2147483879" r:id="rId6"/>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a:solidFill>
            <a:srgbClr val="262A31"/>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cxnSp>
        <p:nvCxnSpPr>
          <p:cNvPr id="4" name="Gerade Verbindung 9"/>
          <p:cNvCxnSpPr/>
          <p:nvPr userDrawn="1"/>
        </p:nvCxnSpPr>
        <p:spPr>
          <a:xfrm>
            <a:off x="0" y="155575"/>
            <a:ext cx="457200" cy="0"/>
          </a:xfrm>
          <a:prstGeom prst="line">
            <a:avLst/>
          </a:prstGeom>
          <a:ln w="3175" cmpd="sng">
            <a:solidFill>
              <a:srgbClr val="262A31"/>
            </a:solidFill>
          </a:ln>
          <a:effectLst/>
        </p:spPr>
        <p:style>
          <a:lnRef idx="2">
            <a:schemeClr val="accent1"/>
          </a:lnRef>
          <a:fillRef idx="0">
            <a:schemeClr val="accent1"/>
          </a:fillRef>
          <a:effectRef idx="1">
            <a:schemeClr val="accent1"/>
          </a:effectRef>
          <a:fontRef idx="minor">
            <a:schemeClr val="tx1"/>
          </a:fontRef>
        </p:style>
      </p:cxnSp>
      <p:pic>
        <p:nvPicPr>
          <p:cNvPr id="6" name="Grafik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7200" y="4769366"/>
            <a:ext cx="547323" cy="324000"/>
          </a:xfrm>
          <a:prstGeom prst="rect">
            <a:avLst/>
          </a:prstGeom>
        </p:spPr>
      </p:pic>
      <p:sp>
        <p:nvSpPr>
          <p:cNvPr id="8" name="Textfeld 7"/>
          <p:cNvSpPr txBox="1"/>
          <p:nvPr userDrawn="1"/>
        </p:nvSpPr>
        <p:spPr>
          <a:xfrm>
            <a:off x="457200" y="22671"/>
            <a:ext cx="7001933" cy="276999"/>
          </a:xfrm>
          <a:prstGeom prst="rect">
            <a:avLst/>
          </a:prstGeom>
          <a:noFill/>
        </p:spPr>
        <p:txBody>
          <a:bodyPr wrap="square" rtlCol="0">
            <a:spAutoFit/>
          </a:bodyPr>
          <a:lstStyle/>
          <a:p>
            <a:r>
              <a:rPr lang="de-DE" sz="1200" b="1" dirty="0">
                <a:latin typeface="Arial Unicode MS" panose="020B0604020202020204" pitchFamily="34" charset="-128"/>
                <a:ea typeface="Arial Unicode MS" panose="020B0604020202020204" pitchFamily="34" charset="-128"/>
                <a:cs typeface="Arial Unicode MS" panose="020B0604020202020204" pitchFamily="34" charset="-128"/>
              </a:rPr>
              <a:t>Arzt-Computer-Teams </a:t>
            </a:r>
            <a:r>
              <a:rPr lang="de-DE" sz="1200" dirty="0">
                <a:latin typeface="Arial Unicode MS" panose="020B0604020202020204" pitchFamily="34" charset="-128"/>
                <a:ea typeface="Arial Unicode MS" panose="020B0604020202020204" pitchFamily="34" charset="-128"/>
                <a:cs typeface="Arial Unicode MS" panose="020B0604020202020204" pitchFamily="34" charset="-128"/>
              </a:rPr>
              <a:t>| Sophie </a:t>
            </a:r>
            <a:r>
              <a:rPr lang="de-DE" sz="1200" dirty="0" err="1">
                <a:latin typeface="Arial Unicode MS" panose="020B0604020202020204" pitchFamily="34" charset="-128"/>
                <a:ea typeface="Arial Unicode MS" panose="020B0604020202020204" pitchFamily="34" charset="-128"/>
                <a:cs typeface="Arial Unicode MS" panose="020B0604020202020204" pitchFamily="34" charset="-128"/>
              </a:rPr>
              <a:t>Burchhardt</a:t>
            </a:r>
            <a:r>
              <a:rPr lang="de-DE" sz="1200" dirty="0">
                <a:latin typeface="Arial Unicode MS" panose="020B0604020202020204" pitchFamily="34" charset="-128"/>
                <a:ea typeface="Arial Unicode MS" panose="020B0604020202020204" pitchFamily="34" charset="-128"/>
                <a:cs typeface="Arial Unicode MS" panose="020B0604020202020204" pitchFamily="34" charset="-128"/>
              </a:rPr>
              <a:t> &amp; Saskia Dübener</a:t>
            </a:r>
          </a:p>
        </p:txBody>
      </p:sp>
      <p:cxnSp>
        <p:nvCxnSpPr>
          <p:cNvPr id="9" name="Gerade Verbindung 10"/>
          <p:cNvCxnSpPr/>
          <p:nvPr userDrawn="1"/>
        </p:nvCxnSpPr>
        <p:spPr>
          <a:xfrm>
            <a:off x="457200" y="4713670"/>
            <a:ext cx="8229600" cy="0"/>
          </a:xfrm>
          <a:prstGeom prst="line">
            <a:avLst/>
          </a:prstGeom>
          <a:ln w="3175" cmpd="sng">
            <a:solidFill>
              <a:srgbClr val="D8413E"/>
            </a:solidFill>
          </a:ln>
          <a:effectLst/>
        </p:spPr>
        <p:style>
          <a:lnRef idx="2">
            <a:schemeClr val="accent1"/>
          </a:lnRef>
          <a:fillRef idx="0">
            <a:schemeClr val="accent1"/>
          </a:fillRef>
          <a:effectRef idx="1">
            <a:schemeClr val="accent1"/>
          </a:effectRef>
          <a:fontRef idx="minor">
            <a:schemeClr val="tx1"/>
          </a:fontRef>
        </p:style>
      </p:cxnSp>
      <p:sp>
        <p:nvSpPr>
          <p:cNvPr id="2" name="Textfeld 1"/>
          <p:cNvSpPr txBox="1"/>
          <p:nvPr userDrawn="1"/>
        </p:nvSpPr>
        <p:spPr>
          <a:xfrm>
            <a:off x="1154545" y="4837382"/>
            <a:ext cx="6785496" cy="230832"/>
          </a:xfrm>
          <a:prstGeom prst="rect">
            <a:avLst/>
          </a:prstGeom>
          <a:noFill/>
        </p:spPr>
        <p:txBody>
          <a:bodyPr wrap="square" rtlCol="0">
            <a:spAutoFit/>
          </a:bodyPr>
          <a:lstStyle/>
          <a:p>
            <a:pPr algn="l"/>
            <a:r>
              <a:rPr lang="de-DE" sz="900" dirty="0">
                <a:solidFill>
                  <a:schemeClr val="accent4"/>
                </a:solidFill>
                <a:latin typeface="Arial" panose="020B0604020202020204" pitchFamily="34" charset="0"/>
                <a:cs typeface="Arial" panose="020B0604020202020204" pitchFamily="34" charset="0"/>
              </a:rPr>
              <a:t>Universität Leipzig</a:t>
            </a:r>
          </a:p>
        </p:txBody>
      </p:sp>
    </p:spTree>
    <p:extLst>
      <p:ext uri="{BB962C8B-B14F-4D97-AF65-F5344CB8AC3E}">
        <p14:creationId xmlns:p14="http://schemas.microsoft.com/office/powerpoint/2010/main" val="3392803545"/>
      </p:ext>
    </p:extLst>
  </p:cSld>
  <p:clrMap bg1="lt1" tx1="dk1" bg2="lt2" tx2="dk2" accent1="accent1" accent2="accent2" accent3="accent3" accent4="accent4" accent5="accent5" accent6="accent6" hlink="hlink" folHlink="folHlink"/>
  <p:sldLayoutIdLst>
    <p:sldLayoutId id="2147483871" r:id="rId1"/>
    <p:sldLayoutId id="2147483882" r:id="rId2"/>
    <p:sldLayoutId id="2147483872" r:id="rId3"/>
    <p:sldLayoutId id="2147483873" r:id="rId4"/>
    <p:sldLayoutId id="2147483874" r:id="rId5"/>
    <p:sldLayoutId id="2147483875" r:id="rId6"/>
    <p:sldLayoutId id="2147483876" r:id="rId7"/>
    <p:sldLayoutId id="2147483878" r:id="rId8"/>
  </p:sldLayoutIdLst>
  <p:hf hdr="0" ftr="0" dt="0"/>
  <p:txStyles>
    <p:titleStyle>
      <a:lvl1pPr algn="l" defTabSz="457200" rtl="0" eaLnBrk="1" fontAlgn="base" hangingPunct="1">
        <a:spcBef>
          <a:spcPct val="0"/>
        </a:spcBef>
        <a:spcAft>
          <a:spcPct val="0"/>
        </a:spcAft>
        <a:defRPr sz="2000" b="1" kern="1200" cap="all">
          <a:solidFill>
            <a:srgbClr val="262A31"/>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2000" b="1">
          <a:solidFill>
            <a:srgbClr val="262A31"/>
          </a:solidFill>
          <a:latin typeface="Arial" charset="0"/>
          <a:ea typeface="MS PGothic" panose="020B0600070205080204" pitchFamily="34" charset="-128"/>
          <a:cs typeface="Arial" panose="020B0604020202020204" pitchFamily="34" charset="0"/>
        </a:defRPr>
      </a:lvl5pPr>
      <a:lvl6pPr marL="457200" algn="l" defTabSz="457200" rtl="0" eaLnBrk="1" fontAlgn="base" hangingPunct="1">
        <a:spcBef>
          <a:spcPct val="0"/>
        </a:spcBef>
        <a:spcAft>
          <a:spcPct val="0"/>
        </a:spcAft>
        <a:defRPr sz="2000">
          <a:solidFill>
            <a:schemeClr val="tx1"/>
          </a:solidFill>
          <a:latin typeface="Futura" charset="0"/>
          <a:ea typeface="ＭＳ Ｐゴシック" charset="0"/>
        </a:defRPr>
      </a:lvl6pPr>
      <a:lvl7pPr marL="914400" algn="l" defTabSz="457200" rtl="0" eaLnBrk="1" fontAlgn="base" hangingPunct="1">
        <a:spcBef>
          <a:spcPct val="0"/>
        </a:spcBef>
        <a:spcAft>
          <a:spcPct val="0"/>
        </a:spcAft>
        <a:defRPr sz="2000">
          <a:solidFill>
            <a:schemeClr val="tx1"/>
          </a:solidFill>
          <a:latin typeface="Futura" charset="0"/>
          <a:ea typeface="ＭＳ Ｐゴシック" charset="0"/>
        </a:defRPr>
      </a:lvl7pPr>
      <a:lvl8pPr marL="1371600" algn="l" defTabSz="457200" rtl="0" eaLnBrk="1" fontAlgn="base" hangingPunct="1">
        <a:spcBef>
          <a:spcPct val="0"/>
        </a:spcBef>
        <a:spcAft>
          <a:spcPct val="0"/>
        </a:spcAft>
        <a:defRPr sz="2000">
          <a:solidFill>
            <a:schemeClr val="tx1"/>
          </a:solidFill>
          <a:latin typeface="Futura" charset="0"/>
          <a:ea typeface="ＭＳ Ｐゴシック" charset="0"/>
        </a:defRPr>
      </a:lvl8pPr>
      <a:lvl9pPr marL="1828800" algn="l" defTabSz="457200" rtl="0" eaLnBrk="1" fontAlgn="base" hangingPunct="1">
        <a:spcBef>
          <a:spcPct val="0"/>
        </a:spcBef>
        <a:spcAft>
          <a:spcPct val="0"/>
        </a:spcAft>
        <a:defRPr sz="2000">
          <a:solidFill>
            <a:schemeClr val="tx1"/>
          </a:solidFill>
          <a:latin typeface="Futura" charset="0"/>
          <a:ea typeface="ＭＳ Ｐゴシック" charset="0"/>
        </a:defRPr>
      </a:lvl9pPr>
    </p:titleStyle>
    <p:bodyStyle>
      <a:lvl1pPr marL="342900" indent="-342900" algn="l" defTabSz="457200" rtl="0" eaLnBrk="1" fontAlgn="base" hangingPunct="1">
        <a:spcBef>
          <a:spcPct val="20000"/>
        </a:spcBef>
        <a:spcAft>
          <a:spcPct val="0"/>
        </a:spcAft>
        <a:buFont typeface="Symbol" panose="05050102010706020507" pitchFamily="18" charset="2"/>
        <a:defRPr sz="1200" kern="1200">
          <a:solidFill>
            <a:srgbClr val="262A31"/>
          </a:solidFill>
          <a:latin typeface="Arial"/>
          <a:ea typeface="MS PGothic" panose="020B0600070205080204" pitchFamily="34" charset="-128"/>
          <a:cs typeface="Arial"/>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Arial"/>
          <a:ea typeface="MS PGothic" panose="020B0600070205080204" pitchFamily="34" charset="-128"/>
          <a:cs typeface="Arial"/>
        </a:defRPr>
      </a:lvl2pPr>
      <a:lvl3pPr marL="9144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3pPr>
      <a:lvl4pPr marL="13716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4pPr>
      <a:lvl5pPr marL="1828800" algn="l" defTabSz="457200" rtl="0" eaLnBrk="1" fontAlgn="base" hangingPunct="1">
        <a:spcBef>
          <a:spcPct val="20000"/>
        </a:spcBef>
        <a:spcAft>
          <a:spcPct val="0"/>
        </a:spcAft>
        <a:buFont typeface="Arial" panose="020B0604020202020204" pitchFamily="34" charset="0"/>
        <a:defRPr sz="12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ideo" Target="https://www.youtube.com/embed/FizyxwcCK4o?start=1702&amp;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vmFY_hJRxb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xml"/><Relationship Id="rId1" Type="http://schemas.openxmlformats.org/officeDocument/2006/relationships/video" Target="https://www.youtube.com/embed/YO8Ij1m0Zlw?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8.xml"/><Relationship Id="rId1" Type="http://schemas.openxmlformats.org/officeDocument/2006/relationships/video" Target="https://www.youtube.com/embed/EOFVKEDlVJY?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video" Target="https://www.youtube.com/embed/0XdC1HUp-rU?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495CAA20-D717-C204-A7F4-5DC413BE05AE}"/>
              </a:ext>
            </a:extLst>
          </p:cNvPr>
          <p:cNvPicPr>
            <a:picLocks noGrp="1" noChangeAspect="1"/>
          </p:cNvPicPr>
          <p:nvPr>
            <p:ph type="pic" sz="quarter" idx="15"/>
          </p:nvPr>
        </p:nvPicPr>
        <p:blipFill>
          <a:blip r:embed="rId3"/>
          <a:srcRect t="7800" b="7800"/>
          <a:stretch>
            <a:fillRect/>
          </a:stretch>
        </p:blipFill>
        <p:spPr/>
      </p:pic>
      <p:sp>
        <p:nvSpPr>
          <p:cNvPr id="7" name="Textfeld 6">
            <a:extLst>
              <a:ext uri="{FF2B5EF4-FFF2-40B4-BE49-F238E27FC236}">
                <a16:creationId xmlns:a16="http://schemas.microsoft.com/office/drawing/2014/main" id="{0DEB88EA-8757-D7CC-06EB-EBA8C121E173}"/>
              </a:ext>
            </a:extLst>
          </p:cNvPr>
          <p:cNvSpPr txBox="1"/>
          <p:nvPr/>
        </p:nvSpPr>
        <p:spPr>
          <a:xfrm>
            <a:off x="-60314" y="4826767"/>
            <a:ext cx="8678708" cy="369332"/>
          </a:xfrm>
          <a:prstGeom prst="rect">
            <a:avLst/>
          </a:prstGeom>
          <a:noFill/>
        </p:spPr>
        <p:txBody>
          <a:bodyPr wrap="square" rtlCol="0">
            <a:spAutoFit/>
          </a:bodyPr>
          <a:lstStyle/>
          <a:p>
            <a:r>
              <a:rPr lang="de-DE" sz="900" dirty="0">
                <a:solidFill>
                  <a:schemeClr val="bg1"/>
                </a:solidFill>
              </a:rPr>
              <a:t>Gesundheitswesen: Mehr Lohn für Ärzte bringt die Tarifeinigung am Uniklinikum Leipzig. Mitteldeutsche Zeitung. https://www.mz.de/mitteldeutschland/leipzig/mehr-lohn-fur-arzte-bringt-die-tarifeinigung-am-uniklinikum-leipzig-3494595 (abgerufen am 10.12.2022)</a:t>
            </a:r>
          </a:p>
        </p:txBody>
      </p:sp>
    </p:spTree>
    <p:extLst>
      <p:ext uri="{BB962C8B-B14F-4D97-AF65-F5344CB8AC3E}">
        <p14:creationId xmlns:p14="http://schemas.microsoft.com/office/powerpoint/2010/main" val="141312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EC6B9A4A-11ED-C902-1F31-71DD238FECB6}"/>
              </a:ext>
            </a:extLst>
          </p:cNvPr>
          <p:cNvGrpSpPr/>
          <p:nvPr/>
        </p:nvGrpSpPr>
        <p:grpSpPr>
          <a:xfrm>
            <a:off x="356485" y="1135344"/>
            <a:ext cx="4725723" cy="2872812"/>
            <a:chOff x="614903" y="1348005"/>
            <a:chExt cx="6115204" cy="4429312"/>
          </a:xfrm>
        </p:grpSpPr>
        <p:pic>
          <p:nvPicPr>
            <p:cNvPr id="11" name="Grafik 10">
              <a:extLst>
                <a:ext uri="{FF2B5EF4-FFF2-40B4-BE49-F238E27FC236}">
                  <a16:creationId xmlns:a16="http://schemas.microsoft.com/office/drawing/2014/main" id="{CF76E1A0-0C16-E04A-962D-EDA83607B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3" y="1348005"/>
              <a:ext cx="6115204" cy="4161989"/>
            </a:xfrm>
            <a:prstGeom prst="rect">
              <a:avLst/>
            </a:prstGeom>
          </p:spPr>
        </p:pic>
        <p:sp>
          <p:nvSpPr>
            <p:cNvPr id="12" name="Textfeld 11">
              <a:extLst>
                <a:ext uri="{FF2B5EF4-FFF2-40B4-BE49-F238E27FC236}">
                  <a16:creationId xmlns:a16="http://schemas.microsoft.com/office/drawing/2014/main" id="{5F5427C3-0AAC-8AB7-3C09-6833D3F543AE}"/>
                </a:ext>
              </a:extLst>
            </p:cNvPr>
            <p:cNvSpPr txBox="1"/>
            <p:nvPr/>
          </p:nvSpPr>
          <p:spPr>
            <a:xfrm>
              <a:off x="614903" y="5577262"/>
              <a:ext cx="6030246" cy="200055"/>
            </a:xfrm>
            <a:prstGeom prst="rect">
              <a:avLst/>
            </a:prstGeom>
            <a:noFill/>
          </p:spPr>
          <p:txBody>
            <a:bodyPr wrap="square" rtlCol="0">
              <a:spAutoFit/>
            </a:bodyPr>
            <a:lstStyle/>
            <a:p>
              <a:r>
                <a:rPr lang="de-DE" sz="700" dirty="0">
                  <a:solidFill>
                    <a:schemeClr val="bg2">
                      <a:lumMod val="50000"/>
                    </a:schemeClr>
                  </a:solidFill>
                </a:rPr>
                <a:t>PROBOT https://www.wired.com/2009/09/surgical-robots/</a:t>
              </a:r>
            </a:p>
          </p:txBody>
        </p:sp>
      </p:grpSp>
      <p:grpSp>
        <p:nvGrpSpPr>
          <p:cNvPr id="13" name="Gruppieren 12">
            <a:extLst>
              <a:ext uri="{FF2B5EF4-FFF2-40B4-BE49-F238E27FC236}">
                <a16:creationId xmlns:a16="http://schemas.microsoft.com/office/drawing/2014/main" id="{EC7DCE87-B26A-55E1-B017-93647FA77D1D}"/>
              </a:ext>
            </a:extLst>
          </p:cNvPr>
          <p:cNvGrpSpPr/>
          <p:nvPr/>
        </p:nvGrpSpPr>
        <p:grpSpPr>
          <a:xfrm>
            <a:off x="5746985" y="535329"/>
            <a:ext cx="2528998" cy="3472827"/>
            <a:chOff x="7490879" y="233474"/>
            <a:chExt cx="3880627" cy="5543842"/>
          </a:xfrm>
        </p:grpSpPr>
        <p:pic>
          <p:nvPicPr>
            <p:cNvPr id="14" name="Grafik 13" descr="Ein Bild, das Nähmaschine, Haushaltsgerät enthält.&#10;&#10;Automatisch generierte Beschreibung">
              <a:extLst>
                <a:ext uri="{FF2B5EF4-FFF2-40B4-BE49-F238E27FC236}">
                  <a16:creationId xmlns:a16="http://schemas.microsoft.com/office/drawing/2014/main" id="{B314A731-B897-7841-77F9-75ED9110E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73" y="233474"/>
              <a:ext cx="3399332" cy="5343787"/>
            </a:xfrm>
            <a:prstGeom prst="rect">
              <a:avLst/>
            </a:prstGeom>
          </p:spPr>
        </p:pic>
        <p:sp>
          <p:nvSpPr>
            <p:cNvPr id="15" name="Textfeld 14">
              <a:extLst>
                <a:ext uri="{FF2B5EF4-FFF2-40B4-BE49-F238E27FC236}">
                  <a16:creationId xmlns:a16="http://schemas.microsoft.com/office/drawing/2014/main" id="{1A7A57D8-5353-3D2C-66B0-8D9985F8F45D}"/>
                </a:ext>
              </a:extLst>
            </p:cNvPr>
            <p:cNvSpPr txBox="1"/>
            <p:nvPr/>
          </p:nvSpPr>
          <p:spPr>
            <a:xfrm>
              <a:off x="7490879" y="5577261"/>
              <a:ext cx="3880627" cy="200055"/>
            </a:xfrm>
            <a:prstGeom prst="rect">
              <a:avLst/>
            </a:prstGeom>
            <a:noFill/>
          </p:spPr>
          <p:txBody>
            <a:bodyPr wrap="square" rtlCol="0">
              <a:spAutoFit/>
            </a:bodyPr>
            <a:lstStyle/>
            <a:p>
              <a:r>
                <a:rPr lang="de-DE" sz="700" dirty="0">
                  <a:solidFill>
                    <a:schemeClr val="bg2">
                      <a:lumMod val="50000"/>
                    </a:schemeClr>
                  </a:solidFill>
                </a:rPr>
                <a:t>ROBODOC https://www.researchgate.net/figure/TSolution-One-O-Robodoc-system_fig4_320732869</a:t>
              </a:r>
            </a:p>
          </p:txBody>
        </p:sp>
      </p:grpSp>
    </p:spTree>
    <p:extLst>
      <p:ext uri="{BB962C8B-B14F-4D97-AF65-F5344CB8AC3E}">
        <p14:creationId xmlns:p14="http://schemas.microsoft.com/office/powerpoint/2010/main" val="322816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6154E34-2D5F-C358-6D1B-45C5B148C2A2}"/>
              </a:ext>
            </a:extLst>
          </p:cNvPr>
          <p:cNvSpPr>
            <a:spLocks noGrp="1"/>
          </p:cNvSpPr>
          <p:nvPr>
            <p:ph type="sldNum" sz="quarter" idx="4"/>
          </p:nvPr>
        </p:nvSpPr>
        <p:spPr/>
        <p:txBody>
          <a:bodyPr/>
          <a:lstStyle/>
          <a:p>
            <a:pPr>
              <a:defRPr/>
            </a:pPr>
            <a:fld id="{43582BE0-97CE-412F-80F1-16DC6BED1781}" type="slidenum">
              <a:rPr lang="de-DE" altLang="de-DE" sz="1000" smtClean="0">
                <a:solidFill>
                  <a:srgbClr val="D8413E"/>
                </a:solidFill>
                <a:latin typeface="Arial" panose="020B0604020202020204" pitchFamily="34" charset="0"/>
                <a:cs typeface="Arial" panose="020B0604020202020204" pitchFamily="34" charset="0"/>
              </a:rPr>
              <a:pPr>
                <a:defRPr/>
              </a:pPr>
              <a:t>11</a:t>
            </a:fld>
            <a:endParaRPr lang="de-DE" altLang="de-DE" sz="1000" dirty="0">
              <a:solidFill>
                <a:srgbClr val="D8413E"/>
              </a:solidFill>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id="{2C5C3999-F9A5-EEA6-E02C-B2EBA1BD83CB}"/>
              </a:ext>
            </a:extLst>
          </p:cNvPr>
          <p:cNvGrpSpPr/>
          <p:nvPr/>
        </p:nvGrpSpPr>
        <p:grpSpPr>
          <a:xfrm>
            <a:off x="274883" y="504128"/>
            <a:ext cx="2753240" cy="3822707"/>
            <a:chOff x="175490" y="492894"/>
            <a:chExt cx="3759624" cy="5559285"/>
          </a:xfrm>
        </p:grpSpPr>
        <p:pic>
          <p:nvPicPr>
            <p:cNvPr id="7" name="Grafik 6" descr="Ein Bild, das drinnen enthält.&#10;&#10;Automatisch generierte Beschreibung">
              <a:extLst>
                <a:ext uri="{FF2B5EF4-FFF2-40B4-BE49-F238E27FC236}">
                  <a16:creationId xmlns:a16="http://schemas.microsoft.com/office/drawing/2014/main" id="{F844E6E2-5147-8EE0-E5DA-34A12301E7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51659" y="492894"/>
              <a:ext cx="3583455" cy="5141974"/>
            </a:xfrm>
            <a:prstGeom prst="rect">
              <a:avLst/>
            </a:prstGeom>
          </p:spPr>
        </p:pic>
        <p:sp>
          <p:nvSpPr>
            <p:cNvPr id="8" name="Textfeld 7">
              <a:extLst>
                <a:ext uri="{FF2B5EF4-FFF2-40B4-BE49-F238E27FC236}">
                  <a16:creationId xmlns:a16="http://schemas.microsoft.com/office/drawing/2014/main" id="{DE43548C-32CE-C044-CECF-5CCF01664306}"/>
                </a:ext>
              </a:extLst>
            </p:cNvPr>
            <p:cNvSpPr txBox="1"/>
            <p:nvPr/>
          </p:nvSpPr>
          <p:spPr>
            <a:xfrm>
              <a:off x="175490" y="5744402"/>
              <a:ext cx="3682767" cy="307777"/>
            </a:xfrm>
            <a:prstGeom prst="rect">
              <a:avLst/>
            </a:prstGeom>
            <a:noFill/>
          </p:spPr>
          <p:txBody>
            <a:bodyPr wrap="square" rtlCol="0">
              <a:spAutoFit/>
            </a:bodyPr>
            <a:lstStyle/>
            <a:p>
              <a:r>
                <a:rPr lang="de-DE" sz="700" dirty="0">
                  <a:solidFill>
                    <a:schemeClr val="bg2">
                      <a:lumMod val="50000"/>
                    </a:schemeClr>
                  </a:solidFill>
                </a:rPr>
                <a:t>AESOP 2000 https://www.researchgate.net/figure/AESOP-2000-an-acronym-for-automated-endoscopic-system-for-optimal-positioning-as-a_fig1_13482747</a:t>
              </a:r>
            </a:p>
          </p:txBody>
        </p:sp>
      </p:grpSp>
      <p:grpSp>
        <p:nvGrpSpPr>
          <p:cNvPr id="9" name="Gruppieren 8">
            <a:extLst>
              <a:ext uri="{FF2B5EF4-FFF2-40B4-BE49-F238E27FC236}">
                <a16:creationId xmlns:a16="http://schemas.microsoft.com/office/drawing/2014/main" id="{892AE223-656D-9E0E-54D5-307FAB07AFE3}"/>
              </a:ext>
            </a:extLst>
          </p:cNvPr>
          <p:cNvGrpSpPr/>
          <p:nvPr/>
        </p:nvGrpSpPr>
        <p:grpSpPr>
          <a:xfrm>
            <a:off x="3239282" y="1111181"/>
            <a:ext cx="5587469" cy="3109836"/>
            <a:chOff x="4095749" y="1210373"/>
            <a:chExt cx="7850173" cy="4734084"/>
          </a:xfrm>
        </p:grpSpPr>
        <p:pic>
          <p:nvPicPr>
            <p:cNvPr id="10" name="Grafik 9">
              <a:extLst>
                <a:ext uri="{FF2B5EF4-FFF2-40B4-BE49-F238E27FC236}">
                  <a16:creationId xmlns:a16="http://schemas.microsoft.com/office/drawing/2014/main" id="{5C805736-E3D1-4258-AFC0-D7547182CA3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6459"/>
            <a:stretch/>
          </p:blipFill>
          <p:spPr>
            <a:xfrm>
              <a:off x="4095749" y="1210373"/>
              <a:ext cx="7850173" cy="4442930"/>
            </a:xfrm>
            <a:prstGeom prst="rect">
              <a:avLst/>
            </a:prstGeom>
          </p:spPr>
        </p:pic>
        <p:sp>
          <p:nvSpPr>
            <p:cNvPr id="11" name="Textfeld 10">
              <a:extLst>
                <a:ext uri="{FF2B5EF4-FFF2-40B4-BE49-F238E27FC236}">
                  <a16:creationId xmlns:a16="http://schemas.microsoft.com/office/drawing/2014/main" id="{3B105D91-B900-7AC9-D7E6-82C76735577E}"/>
                </a:ext>
              </a:extLst>
            </p:cNvPr>
            <p:cNvSpPr txBox="1"/>
            <p:nvPr/>
          </p:nvSpPr>
          <p:spPr>
            <a:xfrm>
              <a:off x="4756558" y="5744402"/>
              <a:ext cx="6333688" cy="200055"/>
            </a:xfrm>
            <a:prstGeom prst="rect">
              <a:avLst/>
            </a:prstGeom>
            <a:noFill/>
          </p:spPr>
          <p:txBody>
            <a:bodyPr wrap="square" rtlCol="0">
              <a:spAutoFit/>
            </a:bodyPr>
            <a:lstStyle/>
            <a:p>
              <a:r>
                <a:rPr lang="de-DE" sz="700" dirty="0">
                  <a:solidFill>
                    <a:schemeClr val="bg2">
                      <a:lumMod val="50000"/>
                    </a:schemeClr>
                  </a:solidFill>
                </a:rPr>
                <a:t>ZEUS https://www.researchgate.net/figure/Zeus-Robotic-Surgical-System-1_fig3_327561755</a:t>
              </a:r>
            </a:p>
          </p:txBody>
        </p:sp>
      </p:grpSp>
    </p:spTree>
    <p:extLst>
      <p:ext uri="{BB962C8B-B14F-4D97-AF65-F5344CB8AC3E}">
        <p14:creationId xmlns:p14="http://schemas.microsoft.com/office/powerpoint/2010/main" val="1226804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05402EC4-CADD-5960-0913-ABC8A5280DF1}"/>
              </a:ext>
            </a:extLst>
          </p:cNvPr>
          <p:cNvPicPr>
            <a:picLocks noGrp="1" noChangeAspect="1"/>
          </p:cNvPicPr>
          <p:nvPr>
            <p:ph type="pic" sz="quarter" idx="15"/>
          </p:nvPr>
        </p:nvPicPr>
        <p:blipFill>
          <a:blip r:embed="rId2"/>
          <a:srcRect t="409" b="409"/>
          <a:stretch>
            <a:fillRect/>
          </a:stretch>
        </p:blipFill>
        <p:spPr/>
      </p:pic>
      <p:sp>
        <p:nvSpPr>
          <p:cNvPr id="2" name="Textfeld 1">
            <a:extLst>
              <a:ext uri="{FF2B5EF4-FFF2-40B4-BE49-F238E27FC236}">
                <a16:creationId xmlns:a16="http://schemas.microsoft.com/office/drawing/2014/main" id="{AB5EB962-CC3C-DF2A-5B1E-5D68E6A67DEA}"/>
              </a:ext>
            </a:extLst>
          </p:cNvPr>
          <p:cNvSpPr txBox="1"/>
          <p:nvPr/>
        </p:nvSpPr>
        <p:spPr>
          <a:xfrm>
            <a:off x="2221264" y="4713102"/>
            <a:ext cx="6688067" cy="369332"/>
          </a:xfrm>
          <a:prstGeom prst="rect">
            <a:avLst/>
          </a:prstGeom>
          <a:noFill/>
        </p:spPr>
        <p:txBody>
          <a:bodyPr wrap="square" rtlCol="0">
            <a:spAutoFit/>
          </a:bodyPr>
          <a:lstStyle/>
          <a:p>
            <a:r>
              <a:rPr lang="en-US" sz="900" b="1" dirty="0"/>
              <a:t>Taylor, R. H., </a:t>
            </a:r>
            <a:r>
              <a:rPr lang="en-US" sz="900" b="1" dirty="0" err="1"/>
              <a:t>Simaan</a:t>
            </a:r>
            <a:r>
              <a:rPr lang="en-US" sz="900" b="1" dirty="0"/>
              <a:t>, N., </a:t>
            </a:r>
            <a:r>
              <a:rPr lang="en-US" sz="900" b="1" dirty="0" err="1"/>
              <a:t>Menciassi</a:t>
            </a:r>
            <a:r>
              <a:rPr lang="en-US" sz="900" b="1" dirty="0"/>
              <a:t>, A., &amp; Yang, G. Z. (2022). Surgical Robotics and Computer-Integrated Interventional Medicine. Proceedings of the IEEE, 110(7), 823-834.</a:t>
            </a:r>
            <a:endParaRPr lang="de-DE" sz="900" b="1" dirty="0"/>
          </a:p>
        </p:txBody>
      </p:sp>
    </p:spTree>
    <p:extLst>
      <p:ext uri="{BB962C8B-B14F-4D97-AF65-F5344CB8AC3E}">
        <p14:creationId xmlns:p14="http://schemas.microsoft.com/office/powerpoint/2010/main" val="343640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F8494-B241-D4F7-8B5A-72F9BBA92FC5}"/>
              </a:ext>
            </a:extLst>
          </p:cNvPr>
          <p:cNvSpPr>
            <a:spLocks noGrp="1"/>
          </p:cNvSpPr>
          <p:nvPr>
            <p:ph type="title"/>
          </p:nvPr>
        </p:nvSpPr>
        <p:spPr/>
        <p:txBody>
          <a:bodyPr/>
          <a:lstStyle/>
          <a:p>
            <a:r>
              <a:rPr lang="de-DE" dirty="0"/>
              <a:t>Künstliche Intelligenz und </a:t>
            </a:r>
            <a:r>
              <a:rPr lang="de-DE" dirty="0" err="1"/>
              <a:t>Augmented</a:t>
            </a:r>
            <a:r>
              <a:rPr lang="de-DE" dirty="0"/>
              <a:t> Reality</a:t>
            </a:r>
          </a:p>
        </p:txBody>
      </p:sp>
      <p:sp>
        <p:nvSpPr>
          <p:cNvPr id="3" name="Inhaltsplatzhalter 2">
            <a:extLst>
              <a:ext uri="{FF2B5EF4-FFF2-40B4-BE49-F238E27FC236}">
                <a16:creationId xmlns:a16="http://schemas.microsoft.com/office/drawing/2014/main" id="{A9A214D5-9CA4-9A5E-1576-0CD48835FF79}"/>
              </a:ext>
            </a:extLst>
          </p:cNvPr>
          <p:cNvSpPr>
            <a:spLocks noGrp="1"/>
          </p:cNvSpPr>
          <p:nvPr>
            <p:ph idx="1"/>
          </p:nvPr>
        </p:nvSpPr>
        <p:spPr>
          <a:xfrm>
            <a:off x="457200" y="1860257"/>
            <a:ext cx="3952240" cy="2733967"/>
          </a:xfrm>
        </p:spPr>
        <p:txBody>
          <a:bodyPr/>
          <a:lstStyle/>
          <a:p>
            <a:r>
              <a:rPr lang="de-DE" dirty="0">
                <a:latin typeface="Calibri" panose="020F0502020204030204" pitchFamily="34" charset="0"/>
                <a:ea typeface="Calibri" panose="020F0502020204030204" pitchFamily="34" charset="0"/>
                <a:cs typeface="Times New Roman" panose="02020603050405020304" pitchFamily="18" charset="0"/>
              </a:rPr>
              <a:t>O</a:t>
            </a:r>
            <a:r>
              <a:rPr lang="de-DE" sz="1800" dirty="0">
                <a:effectLst/>
                <a:latin typeface="Calibri" panose="020F0502020204030204" pitchFamily="34" charset="0"/>
                <a:ea typeface="Calibri" panose="020F0502020204030204" pitchFamily="34" charset="0"/>
                <a:cs typeface="Times New Roman" panose="02020603050405020304" pitchFamily="18" charset="0"/>
              </a:rPr>
              <a:t>perative Aktivitäten erkennen</a:t>
            </a:r>
          </a:p>
          <a:p>
            <a:r>
              <a:rPr lang="de-DE" dirty="0">
                <a:latin typeface="Calibri" panose="020F0502020204030204" pitchFamily="34" charset="0"/>
                <a:cs typeface="Times New Roman" panose="02020603050405020304" pitchFamily="18" charset="0"/>
              </a:rPr>
              <a:t>Operative Aktivitäten planen</a:t>
            </a:r>
          </a:p>
          <a:p>
            <a:r>
              <a:rPr lang="de-DE" dirty="0">
                <a:latin typeface="Calibri" panose="020F0502020204030204" pitchFamily="34" charset="0"/>
                <a:cs typeface="Times New Roman" panose="02020603050405020304" pitchFamily="18" charset="0"/>
              </a:rPr>
              <a:t>Verbesserung </a:t>
            </a:r>
            <a:r>
              <a:rPr lang="de-DE" i="1" dirty="0" err="1">
                <a:solidFill>
                  <a:srgbClr val="262A31"/>
                </a:solidFill>
                <a:latin typeface="Calibri" panose="020F0502020204030204" pitchFamily="34" charset="0"/>
                <a:cs typeface="Times New Roman" panose="02020603050405020304" pitchFamily="18" charset="0"/>
              </a:rPr>
              <a:t>situation</a:t>
            </a:r>
            <a:r>
              <a:rPr lang="de-DE" i="1" dirty="0">
                <a:solidFill>
                  <a:srgbClr val="262A31"/>
                </a:solidFill>
                <a:latin typeface="Calibri" panose="020F0502020204030204" pitchFamily="34" charset="0"/>
                <a:cs typeface="Times New Roman" panose="02020603050405020304" pitchFamily="18" charset="0"/>
              </a:rPr>
              <a:t> </a:t>
            </a:r>
            <a:r>
              <a:rPr lang="de-DE" i="1" dirty="0" err="1">
                <a:solidFill>
                  <a:srgbClr val="262A31"/>
                </a:solidFill>
                <a:latin typeface="Calibri" panose="020F0502020204030204" pitchFamily="34" charset="0"/>
                <a:cs typeface="Times New Roman" panose="02020603050405020304" pitchFamily="18" charset="0"/>
              </a:rPr>
              <a:t>awareness</a:t>
            </a:r>
            <a:endParaRPr lang="de-DE" i="1" dirty="0">
              <a:solidFill>
                <a:srgbClr val="262A31"/>
              </a:solidFill>
              <a:latin typeface="Calibri" panose="020F0502020204030204" pitchFamily="34" charset="0"/>
              <a:cs typeface="Times New Roman" panose="02020603050405020304" pitchFamily="18" charset="0"/>
            </a:endParaRPr>
          </a:p>
          <a:p>
            <a:r>
              <a:rPr lang="de-DE" dirty="0">
                <a:latin typeface="Calibri" panose="020F0502020204030204" pitchFamily="34" charset="0"/>
                <a:cs typeface="Times New Roman" panose="02020603050405020304" pitchFamily="18" charset="0"/>
              </a:rPr>
              <a:t>Automation einiger Aktionen</a:t>
            </a:r>
          </a:p>
          <a:p>
            <a:r>
              <a:rPr lang="de-DE" dirty="0">
                <a:latin typeface="Calibri" panose="020F0502020204030204" pitchFamily="34" charset="0"/>
                <a:cs typeface="Times New Roman" panose="02020603050405020304" pitchFamily="18" charset="0"/>
              </a:rPr>
              <a:t>Agiert auf Grundlage der Verarbeitung und Analyse von gesammelten Sensordaten</a:t>
            </a:r>
            <a:endParaRPr lang="de-DE" dirty="0"/>
          </a:p>
        </p:txBody>
      </p:sp>
      <p:sp>
        <p:nvSpPr>
          <p:cNvPr id="4" name="Textplatzhalter 3">
            <a:extLst>
              <a:ext uri="{FF2B5EF4-FFF2-40B4-BE49-F238E27FC236}">
                <a16:creationId xmlns:a16="http://schemas.microsoft.com/office/drawing/2014/main" id="{1DB28802-B8E6-AE8E-9B12-E0F1CB39A0B2}"/>
              </a:ext>
            </a:extLst>
          </p:cNvPr>
          <p:cNvSpPr>
            <a:spLocks noGrp="1"/>
          </p:cNvSpPr>
          <p:nvPr>
            <p:ph type="body" sz="quarter" idx="13"/>
          </p:nvPr>
        </p:nvSpPr>
        <p:spPr>
          <a:xfrm>
            <a:off x="137565" y="1323560"/>
            <a:ext cx="8229600" cy="644706"/>
          </a:xfrm>
        </p:spPr>
        <p:txBody>
          <a:bodyPr/>
          <a:lstStyle/>
          <a:p>
            <a:r>
              <a:rPr lang="de-DE" dirty="0"/>
              <a:t>			Künstliche Intelligenz				     </a:t>
            </a:r>
            <a:r>
              <a:rPr lang="de-DE" dirty="0" err="1"/>
              <a:t>Augmented</a:t>
            </a:r>
            <a:r>
              <a:rPr lang="de-DE" dirty="0"/>
              <a:t> Reality</a:t>
            </a:r>
          </a:p>
          <a:p>
            <a:endParaRPr lang="de-DE" dirty="0"/>
          </a:p>
        </p:txBody>
      </p:sp>
      <p:sp>
        <p:nvSpPr>
          <p:cNvPr id="5" name="Inhaltsplatzhalter 4">
            <a:extLst>
              <a:ext uri="{FF2B5EF4-FFF2-40B4-BE49-F238E27FC236}">
                <a16:creationId xmlns:a16="http://schemas.microsoft.com/office/drawing/2014/main" id="{E2D57AAF-F034-CEAE-ADBD-30DC7C88FA5F}"/>
              </a:ext>
            </a:extLst>
          </p:cNvPr>
          <p:cNvSpPr>
            <a:spLocks noGrp="1"/>
          </p:cNvSpPr>
          <p:nvPr>
            <p:ph idx="14"/>
          </p:nvPr>
        </p:nvSpPr>
        <p:spPr>
          <a:xfrm>
            <a:off x="4620552" y="1784293"/>
            <a:ext cx="4066248" cy="2809931"/>
          </a:xfrm>
        </p:spPr>
        <p:txBody>
          <a:bodyPr/>
          <a:lstStyle/>
          <a:p>
            <a:r>
              <a:rPr lang="de-DE" dirty="0">
                <a:latin typeface="Calibri" panose="020F0502020204030204" pitchFamily="34" charset="0"/>
                <a:cs typeface="Times New Roman" panose="02020603050405020304" pitchFamily="18" charset="0"/>
              </a:rPr>
              <a:t>Zielt darauf eine verbesserte operative Umgebung zu schaffen</a:t>
            </a:r>
          </a:p>
          <a:p>
            <a:r>
              <a:rPr lang="de-DE" dirty="0">
                <a:latin typeface="Calibri" panose="020F0502020204030204" pitchFamily="34" charset="0"/>
                <a:cs typeface="Times New Roman" panose="02020603050405020304" pitchFamily="18" charset="0"/>
              </a:rPr>
              <a:t>Unterstützung bei Entscheidungen des </a:t>
            </a:r>
            <a:r>
              <a:rPr lang="de-DE" dirty="0" err="1">
                <a:latin typeface="Calibri" panose="020F0502020204030204" pitchFamily="34" charset="0"/>
                <a:cs typeface="Times New Roman" panose="02020603050405020304" pitchFamily="18" charset="0"/>
              </a:rPr>
              <a:t>Chirurgs</a:t>
            </a:r>
            <a:endParaRPr lang="de-DE" dirty="0">
              <a:latin typeface="Calibri" panose="020F0502020204030204" pitchFamily="34" charset="0"/>
              <a:cs typeface="Times New Roman" panose="02020603050405020304" pitchFamily="18" charset="0"/>
            </a:endParaRPr>
          </a:p>
          <a:p>
            <a:r>
              <a:rPr lang="de-DE" dirty="0">
                <a:latin typeface="Calibri" panose="020F0502020204030204" pitchFamily="34" charset="0"/>
                <a:cs typeface="Times New Roman" panose="02020603050405020304" pitchFamily="18" charset="0"/>
              </a:rPr>
              <a:t>Hilft durch Visualisierung und Integration von zusätzlichen Informationen</a:t>
            </a:r>
          </a:p>
          <a:p>
            <a:pPr>
              <a:buFont typeface="Wingdings" panose="05000000000000000000" pitchFamily="2" charset="2"/>
              <a:buChar char="Ø"/>
            </a:pPr>
            <a:r>
              <a:rPr lang="de-DE" dirty="0">
                <a:latin typeface="Calibri" panose="020F0502020204030204" pitchFamily="34" charset="0"/>
                <a:cs typeface="Times New Roman" panose="02020603050405020304" pitchFamily="18" charset="0"/>
              </a:rPr>
              <a:t>Verbesserung </a:t>
            </a:r>
            <a:r>
              <a:rPr lang="de-DE" i="1" dirty="0" err="1">
                <a:solidFill>
                  <a:srgbClr val="262A31"/>
                </a:solidFill>
                <a:latin typeface="Calibri" panose="020F0502020204030204" pitchFamily="34" charset="0"/>
                <a:cs typeface="Times New Roman" panose="02020603050405020304" pitchFamily="18" charset="0"/>
              </a:rPr>
              <a:t>situation</a:t>
            </a:r>
            <a:r>
              <a:rPr lang="de-DE" i="1" dirty="0">
                <a:solidFill>
                  <a:srgbClr val="262A31"/>
                </a:solidFill>
                <a:latin typeface="Calibri" panose="020F0502020204030204" pitchFamily="34" charset="0"/>
                <a:cs typeface="Times New Roman" panose="02020603050405020304" pitchFamily="18" charset="0"/>
              </a:rPr>
              <a:t> </a:t>
            </a:r>
            <a:r>
              <a:rPr lang="de-DE" i="1" dirty="0" err="1">
                <a:solidFill>
                  <a:srgbClr val="262A31"/>
                </a:solidFill>
                <a:latin typeface="Calibri" panose="020F0502020204030204" pitchFamily="34" charset="0"/>
                <a:cs typeface="Times New Roman" panose="02020603050405020304" pitchFamily="18" charset="0"/>
              </a:rPr>
              <a:t>awareness</a:t>
            </a:r>
            <a:endParaRPr lang="de-DE" i="1" dirty="0">
              <a:solidFill>
                <a:srgbClr val="262A31"/>
              </a:solidFill>
              <a:latin typeface="Calibri" panose="020F0502020204030204" pitchFamily="34" charset="0"/>
              <a:cs typeface="Times New Roman" panose="02020603050405020304" pitchFamily="18" charset="0"/>
            </a:endParaRPr>
          </a:p>
        </p:txBody>
      </p:sp>
      <p:sp>
        <p:nvSpPr>
          <p:cNvPr id="6" name="Foliennummernplatzhalter 5">
            <a:extLst>
              <a:ext uri="{FF2B5EF4-FFF2-40B4-BE49-F238E27FC236}">
                <a16:creationId xmlns:a16="http://schemas.microsoft.com/office/drawing/2014/main" id="{DA21C3FA-24D8-046A-EBDA-607EE85713E7}"/>
              </a:ext>
            </a:extLst>
          </p:cNvPr>
          <p:cNvSpPr>
            <a:spLocks noGrp="1"/>
          </p:cNvSpPr>
          <p:nvPr>
            <p:ph type="sldNum" sz="quarter" idx="4"/>
          </p:nvPr>
        </p:nvSpPr>
        <p:spPr/>
        <p:txBody>
          <a:body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13</a:t>
            </a:fld>
            <a:endParaRPr lang="de-DE" altLang="de-DE" sz="1000" dirty="0">
              <a:solidFill>
                <a:srgbClr val="D8413E"/>
              </a:solidFill>
              <a:latin typeface="Arial" panose="020B0604020202020204" pitchFamily="34" charset="0"/>
              <a:cs typeface="Arial" panose="020B0604020202020204" pitchFamily="34" charset="0"/>
            </a:endParaRPr>
          </a:p>
        </p:txBody>
      </p:sp>
      <p:cxnSp>
        <p:nvCxnSpPr>
          <p:cNvPr id="8" name="Gerade Verbindung mit Pfeil 7">
            <a:extLst>
              <a:ext uri="{FF2B5EF4-FFF2-40B4-BE49-F238E27FC236}">
                <a16:creationId xmlns:a16="http://schemas.microsoft.com/office/drawing/2014/main" id="{80E71F4A-F256-E77F-A3AC-846E9645D744}"/>
              </a:ext>
            </a:extLst>
          </p:cNvPr>
          <p:cNvCxnSpPr/>
          <p:nvPr/>
        </p:nvCxnSpPr>
        <p:spPr>
          <a:xfrm flipH="1">
            <a:off x="2536853" y="1063624"/>
            <a:ext cx="1136931" cy="331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Gerade Verbindung mit Pfeil 9">
            <a:extLst>
              <a:ext uri="{FF2B5EF4-FFF2-40B4-BE49-F238E27FC236}">
                <a16:creationId xmlns:a16="http://schemas.microsoft.com/office/drawing/2014/main" id="{22394AEF-8F5D-527E-31C0-239327C6AC58}"/>
              </a:ext>
            </a:extLst>
          </p:cNvPr>
          <p:cNvCxnSpPr/>
          <p:nvPr/>
        </p:nvCxnSpPr>
        <p:spPr>
          <a:xfrm>
            <a:off x="4875451" y="1027665"/>
            <a:ext cx="1088379" cy="3678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56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F8494-B241-D4F7-8B5A-72F9BBA92FC5}"/>
              </a:ext>
            </a:extLst>
          </p:cNvPr>
          <p:cNvSpPr>
            <a:spLocks noGrp="1"/>
          </p:cNvSpPr>
          <p:nvPr>
            <p:ph type="title"/>
          </p:nvPr>
        </p:nvSpPr>
        <p:spPr/>
        <p:txBody>
          <a:bodyPr/>
          <a:lstStyle/>
          <a:p>
            <a:r>
              <a:rPr lang="de-DE" dirty="0"/>
              <a:t>Arten von OP-Robotern</a:t>
            </a:r>
          </a:p>
        </p:txBody>
      </p:sp>
      <p:sp>
        <p:nvSpPr>
          <p:cNvPr id="3" name="Inhaltsplatzhalter 2">
            <a:extLst>
              <a:ext uri="{FF2B5EF4-FFF2-40B4-BE49-F238E27FC236}">
                <a16:creationId xmlns:a16="http://schemas.microsoft.com/office/drawing/2014/main" id="{A9A214D5-9CA4-9A5E-1576-0CD48835FF79}"/>
              </a:ext>
            </a:extLst>
          </p:cNvPr>
          <p:cNvSpPr>
            <a:spLocks noGrp="1"/>
          </p:cNvSpPr>
          <p:nvPr>
            <p:ph idx="1"/>
          </p:nvPr>
        </p:nvSpPr>
        <p:spPr>
          <a:xfrm>
            <a:off x="457200" y="1860257"/>
            <a:ext cx="4041972" cy="2733967"/>
          </a:xfrm>
        </p:spPr>
        <p:txBody>
          <a:bodyPr/>
          <a:lstStyle/>
          <a:p>
            <a:r>
              <a:rPr lang="de-DE" dirty="0"/>
              <a:t>Beruhen auf länglichen, meist starren Teilen, Getrieben &amp; Sehnen</a:t>
            </a:r>
          </a:p>
          <a:p>
            <a:pPr marL="0" indent="0">
              <a:buNone/>
            </a:pPr>
            <a:endParaRPr lang="de-DE" sz="800" dirty="0"/>
          </a:p>
          <a:p>
            <a:r>
              <a:rPr lang="de-DE" dirty="0"/>
              <a:t>Chirurgische Instrumente miniaturisiert und über Roboterarm in den Körper eingeführt</a:t>
            </a:r>
          </a:p>
          <a:p>
            <a:pPr marL="0" indent="0">
              <a:buNone/>
            </a:pPr>
            <a:endParaRPr lang="de-DE" sz="800" dirty="0"/>
          </a:p>
          <a:p>
            <a:r>
              <a:rPr lang="de-DE" dirty="0"/>
              <a:t>Steuerung relativ „einfach“</a:t>
            </a:r>
          </a:p>
        </p:txBody>
      </p:sp>
      <p:sp>
        <p:nvSpPr>
          <p:cNvPr id="4" name="Textplatzhalter 3">
            <a:extLst>
              <a:ext uri="{FF2B5EF4-FFF2-40B4-BE49-F238E27FC236}">
                <a16:creationId xmlns:a16="http://schemas.microsoft.com/office/drawing/2014/main" id="{1DB28802-B8E6-AE8E-9B12-E0F1CB39A0B2}"/>
              </a:ext>
            </a:extLst>
          </p:cNvPr>
          <p:cNvSpPr>
            <a:spLocks noGrp="1"/>
          </p:cNvSpPr>
          <p:nvPr>
            <p:ph type="body" sz="quarter" idx="13"/>
          </p:nvPr>
        </p:nvSpPr>
        <p:spPr>
          <a:xfrm>
            <a:off x="457200" y="1323880"/>
            <a:ext cx="8229600" cy="644706"/>
          </a:xfrm>
        </p:spPr>
        <p:txBody>
          <a:bodyPr/>
          <a:lstStyle/>
          <a:p>
            <a:r>
              <a:rPr lang="de-DE" dirty="0"/>
              <a:t>OP-Roboter mit starren Instrumenten		</a:t>
            </a:r>
            <a:r>
              <a:rPr lang="de-DE" dirty="0" err="1"/>
              <a:t>Continuum</a:t>
            </a:r>
            <a:r>
              <a:rPr lang="de-DE" dirty="0"/>
              <a:t> and soft </a:t>
            </a:r>
            <a:r>
              <a:rPr lang="de-DE" dirty="0" err="1"/>
              <a:t>robotics</a:t>
            </a:r>
            <a:endParaRPr lang="de-DE" dirty="0"/>
          </a:p>
          <a:p>
            <a:endParaRPr lang="de-DE" dirty="0"/>
          </a:p>
        </p:txBody>
      </p:sp>
      <p:sp>
        <p:nvSpPr>
          <p:cNvPr id="5" name="Inhaltsplatzhalter 4">
            <a:extLst>
              <a:ext uri="{FF2B5EF4-FFF2-40B4-BE49-F238E27FC236}">
                <a16:creationId xmlns:a16="http://schemas.microsoft.com/office/drawing/2014/main" id="{E2D57AAF-F034-CEAE-ADBD-30DC7C88FA5F}"/>
              </a:ext>
            </a:extLst>
          </p:cNvPr>
          <p:cNvSpPr>
            <a:spLocks noGrp="1"/>
          </p:cNvSpPr>
          <p:nvPr>
            <p:ph idx="14"/>
          </p:nvPr>
        </p:nvSpPr>
        <p:spPr>
          <a:xfrm>
            <a:off x="4724400" y="1860257"/>
            <a:ext cx="3962400" cy="2733968"/>
          </a:xfrm>
        </p:spPr>
        <p:txBody>
          <a:bodyPr/>
          <a:lstStyle/>
          <a:p>
            <a:r>
              <a:rPr lang="de-DE" dirty="0"/>
              <a:t>beruhen auf Drähten, Push-Pull-Betätigung oder antagonistischen elastischen Schlauchpaaren</a:t>
            </a:r>
          </a:p>
          <a:p>
            <a:pPr marL="0" indent="0">
              <a:buNone/>
            </a:pPr>
            <a:endParaRPr lang="de-DE" sz="800" dirty="0"/>
          </a:p>
          <a:p>
            <a:r>
              <a:rPr lang="de-DE" dirty="0"/>
              <a:t>Lenkung &amp; Navigation durch passive und aktive Ablenkung durch Anatomie oder Chirurg</a:t>
            </a:r>
          </a:p>
          <a:p>
            <a:pPr marL="0" indent="0">
              <a:buNone/>
            </a:pPr>
            <a:endParaRPr lang="de-DE" sz="800" dirty="0"/>
          </a:p>
          <a:p>
            <a:r>
              <a:rPr lang="de-DE" dirty="0"/>
              <a:t>Steuerung ist recht kompliziert und erfordert viele Sensoren</a:t>
            </a:r>
          </a:p>
        </p:txBody>
      </p:sp>
      <p:sp>
        <p:nvSpPr>
          <p:cNvPr id="6" name="Foliennummernplatzhalter 5">
            <a:extLst>
              <a:ext uri="{FF2B5EF4-FFF2-40B4-BE49-F238E27FC236}">
                <a16:creationId xmlns:a16="http://schemas.microsoft.com/office/drawing/2014/main" id="{DA21C3FA-24D8-046A-EBDA-607EE85713E7}"/>
              </a:ext>
            </a:extLst>
          </p:cNvPr>
          <p:cNvSpPr>
            <a:spLocks noGrp="1"/>
          </p:cNvSpPr>
          <p:nvPr>
            <p:ph type="sldNum" sz="quarter" idx="4"/>
          </p:nvPr>
        </p:nvSpPr>
        <p:spPr/>
        <p:txBody>
          <a:body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14</a:t>
            </a:fld>
            <a:endParaRPr lang="de-DE" altLang="de-DE" sz="1000" dirty="0">
              <a:solidFill>
                <a:srgbClr val="D8413E"/>
              </a:solidFill>
              <a:latin typeface="Arial" panose="020B0604020202020204" pitchFamily="34" charset="0"/>
              <a:cs typeface="Arial" panose="020B0604020202020204" pitchFamily="34" charset="0"/>
            </a:endParaRPr>
          </a:p>
        </p:txBody>
      </p:sp>
      <p:cxnSp>
        <p:nvCxnSpPr>
          <p:cNvPr id="8" name="Gerade Verbindung mit Pfeil 7">
            <a:extLst>
              <a:ext uri="{FF2B5EF4-FFF2-40B4-BE49-F238E27FC236}">
                <a16:creationId xmlns:a16="http://schemas.microsoft.com/office/drawing/2014/main" id="{23A08AA0-9563-3A0F-CEED-EF69EE32A484}"/>
              </a:ext>
            </a:extLst>
          </p:cNvPr>
          <p:cNvCxnSpPr>
            <a:cxnSpLocks/>
          </p:cNvCxnSpPr>
          <p:nvPr/>
        </p:nvCxnSpPr>
        <p:spPr>
          <a:xfrm>
            <a:off x="4211904" y="962952"/>
            <a:ext cx="2205080" cy="421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Gerade Verbindung mit Pfeil 10">
            <a:extLst>
              <a:ext uri="{FF2B5EF4-FFF2-40B4-BE49-F238E27FC236}">
                <a16:creationId xmlns:a16="http://schemas.microsoft.com/office/drawing/2014/main" id="{5CFA9B02-4FA0-51AD-758F-00BF8230C9E3}"/>
              </a:ext>
            </a:extLst>
          </p:cNvPr>
          <p:cNvCxnSpPr>
            <a:cxnSpLocks/>
          </p:cNvCxnSpPr>
          <p:nvPr/>
        </p:nvCxnSpPr>
        <p:spPr>
          <a:xfrm flipH="1">
            <a:off x="2379058" y="1019534"/>
            <a:ext cx="1003413" cy="392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988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7F7AE-5FF6-2C5C-1842-6733D95627A5}"/>
              </a:ext>
            </a:extLst>
          </p:cNvPr>
          <p:cNvSpPr>
            <a:spLocks noGrp="1"/>
          </p:cNvSpPr>
          <p:nvPr>
            <p:ph type="title"/>
          </p:nvPr>
        </p:nvSpPr>
        <p:spPr/>
        <p:txBody>
          <a:bodyPr/>
          <a:lstStyle/>
          <a:p>
            <a:r>
              <a:rPr lang="de-DE" dirty="0"/>
              <a:t>Arten von OP-Robotern</a:t>
            </a:r>
          </a:p>
        </p:txBody>
      </p:sp>
      <p:pic>
        <p:nvPicPr>
          <p:cNvPr id="7" name="Bildplatzhalter 6">
            <a:extLst>
              <a:ext uri="{FF2B5EF4-FFF2-40B4-BE49-F238E27FC236}">
                <a16:creationId xmlns:a16="http://schemas.microsoft.com/office/drawing/2014/main" id="{987C86A1-0FA9-DD5D-A75F-47006861410C}"/>
              </a:ext>
            </a:extLst>
          </p:cNvPr>
          <p:cNvPicPr>
            <a:picLocks noGrp="1" noChangeAspect="1"/>
          </p:cNvPicPr>
          <p:nvPr>
            <p:ph type="pic" sz="quarter" idx="16"/>
          </p:nvPr>
        </p:nvPicPr>
        <p:blipFill>
          <a:blip r:embed="rId2"/>
          <a:srcRect t="9965" b="9965"/>
          <a:stretch>
            <a:fillRect/>
          </a:stretch>
        </p:blipFill>
        <p:spPr>
          <a:xfrm>
            <a:off x="1127181" y="1389071"/>
            <a:ext cx="6889637" cy="2559566"/>
          </a:xfrm>
        </p:spPr>
      </p:pic>
      <p:sp>
        <p:nvSpPr>
          <p:cNvPr id="4" name="Inhaltsplatzhalter 3">
            <a:extLst>
              <a:ext uri="{FF2B5EF4-FFF2-40B4-BE49-F238E27FC236}">
                <a16:creationId xmlns:a16="http://schemas.microsoft.com/office/drawing/2014/main" id="{47A2A263-EE8C-D9FC-0879-3A0AF44FFC32}"/>
              </a:ext>
            </a:extLst>
          </p:cNvPr>
          <p:cNvSpPr>
            <a:spLocks noGrp="1"/>
          </p:cNvSpPr>
          <p:nvPr>
            <p:ph idx="1"/>
          </p:nvPr>
        </p:nvSpPr>
        <p:spPr/>
        <p:txBody>
          <a:bodyPr>
            <a:normAutofit fontScale="77500" lnSpcReduction="20000"/>
          </a:bodyPr>
          <a:lstStyle/>
          <a:p>
            <a:r>
              <a:rPr lang="de-DE" b="0" i="0" dirty="0">
                <a:solidFill>
                  <a:srgbClr val="2E414F"/>
                </a:solidFill>
                <a:effectLst/>
                <a:latin typeface="Roboto" panose="02000000000000000000" pitchFamily="2" charset="0"/>
              </a:rPr>
              <a:t>George </a:t>
            </a:r>
            <a:r>
              <a:rPr lang="de-DE" b="0" i="0" dirty="0" err="1">
                <a:solidFill>
                  <a:srgbClr val="2E414F"/>
                </a:solidFill>
                <a:effectLst/>
                <a:latin typeface="Roboto" panose="02000000000000000000" pitchFamily="2" charset="0"/>
              </a:rPr>
              <a:t>Thuruthel</a:t>
            </a:r>
            <a:r>
              <a:rPr lang="de-DE" b="0" i="0" dirty="0">
                <a:solidFill>
                  <a:srgbClr val="2E414F"/>
                </a:solidFill>
                <a:effectLst/>
                <a:latin typeface="Roboto" panose="02000000000000000000" pitchFamily="2" charset="0"/>
              </a:rPr>
              <a:t>, T., Ansari, Y., </a:t>
            </a:r>
            <a:r>
              <a:rPr lang="de-DE" b="0" i="0" dirty="0" err="1">
                <a:solidFill>
                  <a:srgbClr val="2E414F"/>
                </a:solidFill>
                <a:effectLst/>
                <a:latin typeface="Roboto" panose="02000000000000000000" pitchFamily="2" charset="0"/>
              </a:rPr>
              <a:t>Falotico</a:t>
            </a:r>
            <a:r>
              <a:rPr lang="de-DE" b="0" i="0" dirty="0">
                <a:solidFill>
                  <a:srgbClr val="2E414F"/>
                </a:solidFill>
                <a:effectLst/>
                <a:latin typeface="Roboto" panose="02000000000000000000" pitchFamily="2" charset="0"/>
              </a:rPr>
              <a:t>, E., &amp; </a:t>
            </a:r>
            <a:r>
              <a:rPr lang="de-DE" b="0" i="0" dirty="0" err="1">
                <a:solidFill>
                  <a:srgbClr val="2E414F"/>
                </a:solidFill>
                <a:effectLst/>
                <a:latin typeface="Roboto" panose="02000000000000000000" pitchFamily="2" charset="0"/>
              </a:rPr>
              <a:t>Laschi</a:t>
            </a:r>
            <a:r>
              <a:rPr lang="de-DE" b="0" i="0" dirty="0">
                <a:solidFill>
                  <a:srgbClr val="2E414F"/>
                </a:solidFill>
                <a:effectLst/>
                <a:latin typeface="Roboto" panose="02000000000000000000" pitchFamily="2" charset="0"/>
              </a:rPr>
              <a:t>, C. (2018). Control </a:t>
            </a:r>
            <a:r>
              <a:rPr lang="de-DE" b="0" i="0" dirty="0" err="1">
                <a:solidFill>
                  <a:srgbClr val="2E414F"/>
                </a:solidFill>
                <a:effectLst/>
                <a:latin typeface="Roboto" panose="02000000000000000000" pitchFamily="2" charset="0"/>
              </a:rPr>
              <a:t>Strategies</a:t>
            </a:r>
            <a:r>
              <a:rPr lang="de-DE" b="0" i="0" dirty="0">
                <a:solidFill>
                  <a:srgbClr val="2E414F"/>
                </a:solidFill>
                <a:effectLst/>
                <a:latin typeface="Roboto" panose="02000000000000000000" pitchFamily="2" charset="0"/>
              </a:rPr>
              <a:t> </a:t>
            </a:r>
            <a:r>
              <a:rPr lang="de-DE" b="0" i="0" dirty="0" err="1">
                <a:solidFill>
                  <a:srgbClr val="2E414F"/>
                </a:solidFill>
                <a:effectLst/>
                <a:latin typeface="Roboto" panose="02000000000000000000" pitchFamily="2" charset="0"/>
              </a:rPr>
              <a:t>for</a:t>
            </a:r>
            <a:r>
              <a:rPr lang="de-DE" b="0" i="0" dirty="0">
                <a:solidFill>
                  <a:srgbClr val="2E414F"/>
                </a:solidFill>
                <a:effectLst/>
                <a:latin typeface="Roboto" panose="02000000000000000000" pitchFamily="2" charset="0"/>
              </a:rPr>
              <a:t> Soft </a:t>
            </a:r>
            <a:r>
              <a:rPr lang="de-DE" b="0" i="0" dirty="0" err="1">
                <a:solidFill>
                  <a:srgbClr val="2E414F"/>
                </a:solidFill>
                <a:effectLst/>
                <a:latin typeface="Roboto" panose="02000000000000000000" pitchFamily="2" charset="0"/>
              </a:rPr>
              <a:t>Robotic</a:t>
            </a:r>
            <a:r>
              <a:rPr lang="de-DE" b="0" i="0" dirty="0">
                <a:solidFill>
                  <a:srgbClr val="2E414F"/>
                </a:solidFill>
                <a:effectLst/>
                <a:latin typeface="Roboto" panose="02000000000000000000" pitchFamily="2" charset="0"/>
              </a:rPr>
              <a:t> Manipulators: A Survey. </a:t>
            </a:r>
            <a:r>
              <a:rPr lang="de-DE" b="0" i="1" dirty="0">
                <a:solidFill>
                  <a:srgbClr val="2E414F"/>
                </a:solidFill>
                <a:effectLst/>
                <a:latin typeface="Roboto" panose="02000000000000000000" pitchFamily="2" charset="0"/>
              </a:rPr>
              <a:t>Soft </a:t>
            </a:r>
            <a:r>
              <a:rPr lang="de-DE" b="0" i="1" dirty="0" err="1">
                <a:solidFill>
                  <a:srgbClr val="2E414F"/>
                </a:solidFill>
                <a:effectLst/>
                <a:latin typeface="Roboto" panose="02000000000000000000" pitchFamily="2" charset="0"/>
              </a:rPr>
              <a:t>robotics</a:t>
            </a:r>
            <a:r>
              <a:rPr lang="de-DE" b="0" i="1" dirty="0">
                <a:solidFill>
                  <a:srgbClr val="2E414F"/>
                </a:solidFill>
                <a:effectLst/>
                <a:latin typeface="Roboto" panose="02000000000000000000" pitchFamily="2" charset="0"/>
              </a:rPr>
              <a:t>, 5 2</a:t>
            </a:r>
            <a:r>
              <a:rPr lang="de-DE" b="0" i="0" dirty="0">
                <a:solidFill>
                  <a:srgbClr val="2E414F"/>
                </a:solidFill>
                <a:effectLst/>
                <a:latin typeface="Roboto" panose="02000000000000000000" pitchFamily="2" charset="0"/>
              </a:rPr>
              <a:t>, 149-163 .</a:t>
            </a:r>
          </a:p>
          <a:p>
            <a:r>
              <a:rPr lang="de-DE" dirty="0">
                <a:solidFill>
                  <a:srgbClr val="2E414F"/>
                </a:solidFill>
                <a:latin typeface="Roboto" panose="02000000000000000000" pitchFamily="2" charset="0"/>
              </a:rPr>
              <a:t>Figure 1</a:t>
            </a:r>
            <a:endParaRPr lang="de-DE" dirty="0"/>
          </a:p>
        </p:txBody>
      </p:sp>
      <p:sp>
        <p:nvSpPr>
          <p:cNvPr id="5" name="Foliennummernplatzhalter 4">
            <a:extLst>
              <a:ext uri="{FF2B5EF4-FFF2-40B4-BE49-F238E27FC236}">
                <a16:creationId xmlns:a16="http://schemas.microsoft.com/office/drawing/2014/main" id="{2508B579-C7BF-3C23-A1F6-031759EE414C}"/>
              </a:ext>
            </a:extLst>
          </p:cNvPr>
          <p:cNvSpPr>
            <a:spLocks noGrp="1"/>
          </p:cNvSpPr>
          <p:nvPr>
            <p:ph type="sldNum" sz="quarter" idx="4"/>
          </p:nvPr>
        </p:nvSpPr>
        <p:spPr/>
        <p:txBody>
          <a:bodyPr/>
          <a:lstStyle/>
          <a:p>
            <a:pPr>
              <a:defRPr/>
            </a:pPr>
            <a:fld id="{43582BE0-97CE-412F-80F1-16DC6BED1781}" type="slidenum">
              <a:rPr lang="de-DE" altLang="de-DE" sz="1000" smtClean="0">
                <a:solidFill>
                  <a:srgbClr val="D8413E"/>
                </a:solidFill>
                <a:latin typeface="Arial" panose="020B0604020202020204" pitchFamily="34" charset="0"/>
                <a:cs typeface="Arial" panose="020B0604020202020204" pitchFamily="34" charset="0"/>
              </a:rPr>
              <a:pPr>
                <a:defRPr/>
              </a:pPr>
              <a:t>15</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862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A3CA4-19B2-0A15-32DA-79E8B46A096D}"/>
              </a:ext>
            </a:extLst>
          </p:cNvPr>
          <p:cNvSpPr>
            <a:spLocks noGrp="1"/>
          </p:cNvSpPr>
          <p:nvPr>
            <p:ph type="title"/>
          </p:nvPr>
        </p:nvSpPr>
        <p:spPr/>
        <p:txBody>
          <a:bodyPr/>
          <a:lstStyle/>
          <a:p>
            <a:r>
              <a:rPr lang="de-DE" dirty="0" err="1"/>
              <a:t>DaVinci</a:t>
            </a:r>
            <a:r>
              <a:rPr lang="de-DE" dirty="0"/>
              <a:t> Roboter - Aufbau</a:t>
            </a:r>
          </a:p>
        </p:txBody>
      </p:sp>
      <p:pic>
        <p:nvPicPr>
          <p:cNvPr id="7" name="Inhaltsplatzhalter 6">
            <a:extLst>
              <a:ext uri="{FF2B5EF4-FFF2-40B4-BE49-F238E27FC236}">
                <a16:creationId xmlns:a16="http://schemas.microsoft.com/office/drawing/2014/main" id="{DF1A95E7-A7A4-4EB7-46D5-7555DCD0B70B}"/>
              </a:ext>
            </a:extLst>
          </p:cNvPr>
          <p:cNvPicPr>
            <a:picLocks noGrp="1" noChangeAspect="1"/>
          </p:cNvPicPr>
          <p:nvPr>
            <p:ph idx="1"/>
          </p:nvPr>
        </p:nvPicPr>
        <p:blipFill rotWithShape="1">
          <a:blip r:embed="rId2"/>
          <a:srcRect l="1352" r="1534" b="49635"/>
          <a:stretch/>
        </p:blipFill>
        <p:spPr>
          <a:xfrm>
            <a:off x="485522" y="1377125"/>
            <a:ext cx="3556741" cy="2389249"/>
          </a:xfrm>
        </p:spPr>
      </p:pic>
      <p:sp>
        <p:nvSpPr>
          <p:cNvPr id="4" name="Foliennummernplatzhalter 3">
            <a:extLst>
              <a:ext uri="{FF2B5EF4-FFF2-40B4-BE49-F238E27FC236}">
                <a16:creationId xmlns:a16="http://schemas.microsoft.com/office/drawing/2014/main" id="{28619E72-7074-FE33-EB82-0ABFDC68E765}"/>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16</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F8FF14E-BCEF-75FE-11BC-6F5899AE5315}"/>
              </a:ext>
            </a:extLst>
          </p:cNvPr>
          <p:cNvSpPr txBox="1"/>
          <p:nvPr/>
        </p:nvSpPr>
        <p:spPr>
          <a:xfrm>
            <a:off x="485522" y="4280001"/>
            <a:ext cx="8031345" cy="246221"/>
          </a:xfrm>
          <a:prstGeom prst="rect">
            <a:avLst/>
          </a:prstGeom>
          <a:noFill/>
        </p:spPr>
        <p:txBody>
          <a:bodyPr wrap="square" lIns="0" tIns="0" rIns="0" bIns="0" rtlCol="0">
            <a:spAutoFit/>
          </a:bodyPr>
          <a:lstStyle/>
          <a:p>
            <a:r>
              <a:rPr lang="en-US" sz="800" i="0" dirty="0">
                <a:latin typeface="+mn-lt"/>
                <a:cs typeface="Arial" panose="020B0604020202020204" pitchFamily="34" charset="0"/>
              </a:rPr>
              <a:t>Liver Disease and Surgery - Scientific Figure on ResearchGate. Available from: https://www.researchgate.net/figure/The-Da-Vinci-xi-system-a-Illustrates-the-current-4th-generation-da-Vinci-xi-R-robotic_fig2_335676804 (</a:t>
            </a:r>
            <a:r>
              <a:rPr lang="en-US" sz="800" i="0" dirty="0" err="1">
                <a:latin typeface="+mn-lt"/>
                <a:cs typeface="Arial" panose="020B0604020202020204" pitchFamily="34" charset="0"/>
              </a:rPr>
              <a:t>Abgerufen</a:t>
            </a:r>
            <a:r>
              <a:rPr lang="en-US" sz="800" i="0" dirty="0">
                <a:latin typeface="+mn-lt"/>
                <a:cs typeface="Arial" panose="020B0604020202020204" pitchFamily="34" charset="0"/>
              </a:rPr>
              <a:t> am 10.12.2022</a:t>
            </a:r>
            <a:r>
              <a:rPr lang="en-US" sz="800" dirty="0">
                <a:latin typeface="+mn-lt"/>
                <a:cs typeface="Arial" panose="020B0604020202020204" pitchFamily="34" charset="0"/>
              </a:rPr>
              <a:t>)</a:t>
            </a:r>
            <a:endParaRPr lang="de-DE" sz="800" i="0" dirty="0">
              <a:latin typeface="+mn-lt"/>
              <a:cs typeface="Arial" panose="020B0604020202020204" pitchFamily="34" charset="0"/>
            </a:endParaRPr>
          </a:p>
        </p:txBody>
      </p:sp>
      <p:pic>
        <p:nvPicPr>
          <p:cNvPr id="9" name="Grafik 8">
            <a:extLst>
              <a:ext uri="{FF2B5EF4-FFF2-40B4-BE49-F238E27FC236}">
                <a16:creationId xmlns:a16="http://schemas.microsoft.com/office/drawing/2014/main" id="{6A1B5522-29B4-01CD-52CC-BF91F0DB66C6}"/>
              </a:ext>
            </a:extLst>
          </p:cNvPr>
          <p:cNvPicPr>
            <a:picLocks noChangeAspect="1"/>
          </p:cNvPicPr>
          <p:nvPr/>
        </p:nvPicPr>
        <p:blipFill rotWithShape="1">
          <a:blip r:embed="rId2"/>
          <a:srcRect t="54277" b="4111"/>
          <a:stretch/>
        </p:blipFill>
        <p:spPr>
          <a:xfrm>
            <a:off x="4258867" y="1372617"/>
            <a:ext cx="4432697" cy="2389248"/>
          </a:xfrm>
          <a:prstGeom prst="rect">
            <a:avLst/>
          </a:prstGeom>
        </p:spPr>
      </p:pic>
    </p:spTree>
    <p:extLst>
      <p:ext uri="{BB962C8B-B14F-4D97-AF65-F5344CB8AC3E}">
        <p14:creationId xmlns:p14="http://schemas.microsoft.com/office/powerpoint/2010/main" val="25019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354C3-59BA-A7A4-AFF6-1449CF9A38D3}"/>
              </a:ext>
            </a:extLst>
          </p:cNvPr>
          <p:cNvSpPr>
            <a:spLocks noGrp="1"/>
          </p:cNvSpPr>
          <p:nvPr>
            <p:ph type="title"/>
          </p:nvPr>
        </p:nvSpPr>
        <p:spPr/>
        <p:txBody>
          <a:bodyPr/>
          <a:lstStyle/>
          <a:p>
            <a:r>
              <a:rPr lang="de-DE" dirty="0" err="1"/>
              <a:t>DaVinci</a:t>
            </a:r>
            <a:r>
              <a:rPr lang="de-DE" dirty="0"/>
              <a:t> Roboter - Aufbau</a:t>
            </a:r>
          </a:p>
        </p:txBody>
      </p:sp>
      <p:sp>
        <p:nvSpPr>
          <p:cNvPr id="4" name="Foliennummernplatzhalter 3">
            <a:extLst>
              <a:ext uri="{FF2B5EF4-FFF2-40B4-BE49-F238E27FC236}">
                <a16:creationId xmlns:a16="http://schemas.microsoft.com/office/drawing/2014/main" id="{F3E977E1-BD70-458B-D352-9EAB86B69E59}"/>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17</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02D78A4C-DBFB-2602-2BED-4F9E0E2C8D5A}"/>
              </a:ext>
            </a:extLst>
          </p:cNvPr>
          <p:cNvPicPr>
            <a:picLocks noChangeAspect="1"/>
          </p:cNvPicPr>
          <p:nvPr/>
        </p:nvPicPr>
        <p:blipFill>
          <a:blip r:embed="rId2"/>
          <a:stretch>
            <a:fillRect/>
          </a:stretch>
        </p:blipFill>
        <p:spPr>
          <a:xfrm>
            <a:off x="457200" y="1385273"/>
            <a:ext cx="3639120" cy="2782126"/>
          </a:xfrm>
          <a:prstGeom prst="rect">
            <a:avLst/>
          </a:prstGeom>
        </p:spPr>
      </p:pic>
      <p:pic>
        <p:nvPicPr>
          <p:cNvPr id="12" name="Grafik 11">
            <a:extLst>
              <a:ext uri="{FF2B5EF4-FFF2-40B4-BE49-F238E27FC236}">
                <a16:creationId xmlns:a16="http://schemas.microsoft.com/office/drawing/2014/main" id="{736D74AB-ABB2-5675-DF8A-B37B4E2C4947}"/>
              </a:ext>
            </a:extLst>
          </p:cNvPr>
          <p:cNvPicPr>
            <a:picLocks noChangeAspect="1"/>
          </p:cNvPicPr>
          <p:nvPr/>
        </p:nvPicPr>
        <p:blipFill>
          <a:blip r:embed="rId3"/>
          <a:stretch>
            <a:fillRect/>
          </a:stretch>
        </p:blipFill>
        <p:spPr>
          <a:xfrm>
            <a:off x="4380573" y="1385273"/>
            <a:ext cx="4334061" cy="2782126"/>
          </a:xfrm>
          <a:prstGeom prst="rect">
            <a:avLst/>
          </a:prstGeom>
        </p:spPr>
      </p:pic>
      <p:sp>
        <p:nvSpPr>
          <p:cNvPr id="13" name="Textfeld 12">
            <a:extLst>
              <a:ext uri="{FF2B5EF4-FFF2-40B4-BE49-F238E27FC236}">
                <a16:creationId xmlns:a16="http://schemas.microsoft.com/office/drawing/2014/main" id="{55BAD04C-D611-2B21-D4F3-FABC7A724F28}"/>
              </a:ext>
            </a:extLst>
          </p:cNvPr>
          <p:cNvSpPr txBox="1"/>
          <p:nvPr/>
        </p:nvSpPr>
        <p:spPr>
          <a:xfrm>
            <a:off x="457200" y="4281482"/>
            <a:ext cx="8257434" cy="276999"/>
          </a:xfrm>
          <a:prstGeom prst="rect">
            <a:avLst/>
          </a:prstGeom>
          <a:noFill/>
        </p:spPr>
        <p:txBody>
          <a:bodyPr wrap="square" lIns="0" tIns="0" rIns="0" bIns="0" rtlCol="0">
            <a:spAutoFit/>
          </a:bodyPr>
          <a:lstStyle/>
          <a:p>
            <a:r>
              <a:rPr lang="de-DE" sz="900" i="0" dirty="0" err="1">
                <a:latin typeface="+mn-lt"/>
                <a:cs typeface="Arial" panose="020B0604020202020204" pitchFamily="34" charset="0"/>
              </a:rPr>
              <a:t>Indocyaningrün</a:t>
            </a:r>
            <a:r>
              <a:rPr lang="de-DE" sz="900" i="0" dirty="0">
                <a:latin typeface="+mn-lt"/>
                <a:cs typeface="Arial" panose="020B0604020202020204" pitchFamily="34" charset="0"/>
              </a:rPr>
              <a:t> (ICG) navigierte, Roboter-assistierte </a:t>
            </a:r>
            <a:r>
              <a:rPr lang="de-DE" sz="900" i="0" dirty="0" err="1">
                <a:latin typeface="+mn-lt"/>
                <a:cs typeface="Arial" panose="020B0604020202020204" pitchFamily="34" charset="0"/>
              </a:rPr>
              <a:t>Hemihepatektomie</a:t>
            </a:r>
            <a:r>
              <a:rPr lang="de-DE" sz="900" i="0" dirty="0">
                <a:latin typeface="+mn-lt"/>
                <a:cs typeface="Arial" panose="020B0604020202020204" pitchFamily="34" charset="0"/>
              </a:rPr>
              <a:t> links; R.S. </a:t>
            </a:r>
            <a:r>
              <a:rPr lang="de-DE" sz="900" i="0" dirty="0" err="1">
                <a:latin typeface="+mn-lt"/>
                <a:cs typeface="Arial" panose="020B0604020202020204" pitchFamily="34" charset="0"/>
              </a:rPr>
              <a:t>Croner</a:t>
            </a:r>
            <a:r>
              <a:rPr lang="de-DE" sz="900" i="0" dirty="0">
                <a:latin typeface="+mn-lt"/>
                <a:cs typeface="Arial" panose="020B0604020202020204" pitchFamily="34" charset="0"/>
              </a:rPr>
              <a:t>, Magdeburg, 2020 </a:t>
            </a:r>
          </a:p>
          <a:p>
            <a:r>
              <a:rPr lang="de-DE" sz="900" i="0" dirty="0">
                <a:latin typeface="+mn-lt"/>
                <a:cs typeface="Arial" panose="020B0604020202020204" pitchFamily="34" charset="0"/>
              </a:rPr>
              <a:t>https://www.mediathek-dgch.de/filmangebote/viszeralchirurgie/gallenwege-und-leber/ (Abgerufen am 10.12.2022)</a:t>
            </a:r>
          </a:p>
        </p:txBody>
      </p:sp>
    </p:spTree>
    <p:extLst>
      <p:ext uri="{BB962C8B-B14F-4D97-AF65-F5344CB8AC3E}">
        <p14:creationId xmlns:p14="http://schemas.microsoft.com/office/powerpoint/2010/main" val="3667468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1DCA47C-902E-6FBB-9FE1-FAADFAF5A9CF}"/>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18</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Onlinemedien 4" title="Da Vinci OP-Roboter: Live-OP + Interview mit Prof. Croner - Vorlesung Einführung in die MT">
            <a:hlinkClick r:id="" action="ppaction://media"/>
            <a:extLst>
              <a:ext uri="{FF2B5EF4-FFF2-40B4-BE49-F238E27FC236}">
                <a16:creationId xmlns:a16="http://schemas.microsoft.com/office/drawing/2014/main" id="{0E044A45-73BC-8E93-2DE9-89C2DE337733}"/>
              </a:ext>
            </a:extLst>
          </p:cNvPr>
          <p:cNvPicPr>
            <a:picLocks noRot="1" noChangeAspect="1"/>
          </p:cNvPicPr>
          <p:nvPr>
            <a:videoFile r:link="rId1"/>
          </p:nvPr>
        </p:nvPicPr>
        <p:blipFill>
          <a:blip r:embed="rId3"/>
          <a:stretch>
            <a:fillRect/>
          </a:stretch>
        </p:blipFill>
        <p:spPr>
          <a:xfrm>
            <a:off x="1001849" y="554614"/>
            <a:ext cx="7140302" cy="4034271"/>
          </a:xfrm>
          <a:prstGeom prst="rect">
            <a:avLst/>
          </a:prstGeom>
        </p:spPr>
      </p:pic>
    </p:spTree>
    <p:extLst>
      <p:ext uri="{BB962C8B-B14F-4D97-AF65-F5344CB8AC3E}">
        <p14:creationId xmlns:p14="http://schemas.microsoft.com/office/powerpoint/2010/main" val="3072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FADE4-9B13-16C3-1339-2EF286415871}"/>
              </a:ext>
            </a:extLst>
          </p:cNvPr>
          <p:cNvSpPr>
            <a:spLocks noGrp="1"/>
          </p:cNvSpPr>
          <p:nvPr>
            <p:ph type="title"/>
          </p:nvPr>
        </p:nvSpPr>
        <p:spPr/>
        <p:txBody>
          <a:bodyPr/>
          <a:lstStyle/>
          <a:p>
            <a:r>
              <a:rPr lang="de-DE" dirty="0" err="1"/>
              <a:t>DaVinci</a:t>
            </a:r>
            <a:r>
              <a:rPr lang="de-DE" dirty="0"/>
              <a:t> Roboter – Einsatz und Kosten</a:t>
            </a:r>
          </a:p>
        </p:txBody>
      </p:sp>
      <p:sp>
        <p:nvSpPr>
          <p:cNvPr id="3" name="Inhaltsplatzhalter 2">
            <a:extLst>
              <a:ext uri="{FF2B5EF4-FFF2-40B4-BE49-F238E27FC236}">
                <a16:creationId xmlns:a16="http://schemas.microsoft.com/office/drawing/2014/main" id="{57B4A7E6-E7BA-C679-5B23-DEA7A1BD1246}"/>
              </a:ext>
            </a:extLst>
          </p:cNvPr>
          <p:cNvSpPr>
            <a:spLocks noGrp="1"/>
          </p:cNvSpPr>
          <p:nvPr>
            <p:ph idx="1"/>
          </p:nvPr>
        </p:nvSpPr>
        <p:spPr/>
        <p:txBody>
          <a:bodyPr/>
          <a:lstStyle/>
          <a:p>
            <a:r>
              <a:rPr lang="de-DE" dirty="0">
                <a:latin typeface="Calibri" panose="020F0502020204030204" pitchFamily="34" charset="0"/>
                <a:cs typeface="Times New Roman" panose="02020603050405020304" pitchFamily="18" charset="0"/>
              </a:rPr>
              <a:t>Jährlich 1,5 Millionen Eingriffe mithilfe des Da Vincis</a:t>
            </a:r>
          </a:p>
          <a:p>
            <a:pPr marL="0" indent="0">
              <a:buNone/>
            </a:pPr>
            <a:r>
              <a:rPr lang="de-DE" dirty="0">
                <a:latin typeface="Calibri" panose="020F0502020204030204" pitchFamily="34" charset="0"/>
                <a:cs typeface="Times New Roman" panose="02020603050405020304" pitchFamily="18" charset="0"/>
                <a:sym typeface="Wingdings" panose="05000000000000000000" pitchFamily="2" charset="2"/>
              </a:rPr>
              <a:t>	 </a:t>
            </a:r>
            <a:r>
              <a:rPr lang="de-DE" dirty="0">
                <a:latin typeface="Calibri" panose="020F0502020204030204" pitchFamily="34" charset="0"/>
                <a:cs typeface="Times New Roman" panose="02020603050405020304" pitchFamily="18" charset="0"/>
              </a:rPr>
              <a:t>Über 7000 Da Vinci Systeme in täglicher klinischer Nutzung</a:t>
            </a:r>
          </a:p>
          <a:p>
            <a:r>
              <a:rPr lang="de-DE" dirty="0">
                <a:latin typeface="Calibri" panose="020F0502020204030204" pitchFamily="34" charset="0"/>
                <a:cs typeface="Times New Roman" panose="02020603050405020304" pitchFamily="18" charset="0"/>
              </a:rPr>
              <a:t>Über 15% aller chirurgischen Verfahren im Jahr 2020 robotisch durchgeführt</a:t>
            </a:r>
          </a:p>
          <a:p>
            <a:r>
              <a:rPr lang="de-DE" dirty="0">
                <a:latin typeface="Calibri" panose="020F0502020204030204" pitchFamily="34" charset="0"/>
                <a:cs typeface="Times New Roman" panose="02020603050405020304" pitchFamily="18" charset="0"/>
              </a:rPr>
              <a:t>Anwendung nicht nur in minim</a:t>
            </a:r>
            <a:r>
              <a:rPr lang="de-DE" sz="1800" dirty="0">
                <a:effectLst/>
                <a:latin typeface="Calibri" panose="020F0502020204030204" pitchFamily="34" charset="0"/>
                <a:ea typeface="Calibri" panose="020F0502020204030204" pitchFamily="34" charset="0"/>
                <a:cs typeface="Times New Roman" panose="02020603050405020304" pitchFamily="18" charset="0"/>
              </a:rPr>
              <a:t>al invasiven OPs, sondern auch in offenen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Ops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b="1" dirty="0">
                <a:solidFill>
                  <a:srgbClr val="FF0000"/>
                </a:solidFill>
                <a:latin typeface="Calibri" panose="020F0502020204030204" pitchFamily="34" charset="0"/>
                <a:cs typeface="Times New Roman" panose="02020603050405020304" pitchFamily="18" charset="0"/>
              </a:rPr>
              <a:t>ABER!</a:t>
            </a:r>
          </a:p>
          <a:p>
            <a:r>
              <a:rPr lang="de-DE" dirty="0">
                <a:latin typeface="Calibri" panose="020F0502020204030204" pitchFamily="34" charset="0"/>
                <a:cs typeface="Times New Roman" panose="02020603050405020304" pitchFamily="18" charset="0"/>
              </a:rPr>
              <a:t>Anschaffung des Gerätes kostet 2,5 Millionen Dollar</a:t>
            </a:r>
          </a:p>
          <a:p>
            <a:r>
              <a:rPr lang="de-DE" dirty="0">
                <a:latin typeface="Calibri" panose="020F0502020204030204" pitchFamily="34" charset="0"/>
                <a:cs typeface="Times New Roman" panose="02020603050405020304" pitchFamily="18" charset="0"/>
              </a:rPr>
              <a:t>Die Instrumente können nur für 10 Eingriffe verwendet und somit immer wieder neu angeschafft werden</a:t>
            </a:r>
          </a:p>
          <a:p>
            <a:pPr marL="0" indent="0">
              <a:buNone/>
            </a:pPr>
            <a:endParaRPr lang="de-DE" b="1" dirty="0">
              <a:solidFill>
                <a:srgbClr val="FF0000"/>
              </a:solidFill>
              <a:latin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F6530AEA-DC45-589E-1C97-CE32BBE2117F}"/>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19</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2E11C0DC-574A-982D-56F1-9D71ECF16B18}"/>
              </a:ext>
            </a:extLst>
          </p:cNvPr>
          <p:cNvSpPr txBox="1"/>
          <p:nvPr/>
        </p:nvSpPr>
        <p:spPr>
          <a:xfrm>
            <a:off x="3425965" y="4135390"/>
            <a:ext cx="2292069" cy="430887"/>
          </a:xfrm>
          <a:prstGeom prst="rect">
            <a:avLst/>
          </a:prstGeom>
          <a:noFill/>
        </p:spPr>
        <p:txBody>
          <a:bodyPr wrap="square" lIns="0" tIns="0" rIns="0" bIns="0" rtlCol="0">
            <a:spAutoFit/>
          </a:bodyPr>
          <a:lstStyle/>
          <a:p>
            <a:r>
              <a:rPr lang="de-DE" sz="2800" b="1" i="0" dirty="0">
                <a:solidFill>
                  <a:srgbClr val="FF0000"/>
                </a:solidFill>
                <a:cs typeface="Calibri" panose="020F0502020204030204" pitchFamily="34" charset="0"/>
              </a:rPr>
              <a:t>Lohnt sich das?</a:t>
            </a:r>
          </a:p>
        </p:txBody>
      </p:sp>
    </p:spTree>
    <p:extLst>
      <p:ext uri="{BB962C8B-B14F-4D97-AF65-F5344CB8AC3E}">
        <p14:creationId xmlns:p14="http://schemas.microsoft.com/office/powerpoint/2010/main" val="13565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295275" y="2079625"/>
            <a:ext cx="8093075" cy="1485900"/>
          </a:xfrm>
        </p:spPr>
        <p:txBody>
          <a:bodyPr wrap="square" numCol="1" anchorCtr="0" compatLnSpc="1">
            <a:prstTxWarp prst="textNoShape">
              <a:avLst/>
            </a:prstTxWarp>
          </a:bodyPr>
          <a:lstStyle/>
          <a:p>
            <a:pPr eaLnBrk="1" hangingPunct="1"/>
            <a:r>
              <a:rPr lang="de-DE" altLang="de-DE" sz="2800" cap="none" dirty="0">
                <a:latin typeface="Arial" panose="020B0604020202020204" pitchFamily="34" charset="0"/>
                <a:cs typeface="Arial" panose="020B0604020202020204" pitchFamily="34" charset="0"/>
              </a:rPr>
              <a:t>Arzt-Computer-Teams</a:t>
            </a:r>
          </a:p>
        </p:txBody>
      </p:sp>
      <p:sp>
        <p:nvSpPr>
          <p:cNvPr id="17411" name="Untertitel 2"/>
          <p:cNvSpPr>
            <a:spLocks noGrp="1"/>
          </p:cNvSpPr>
          <p:nvPr>
            <p:ph type="subTitle" idx="1"/>
          </p:nvPr>
        </p:nvSpPr>
        <p:spPr>
          <a:xfrm>
            <a:off x="395538" y="2571750"/>
            <a:ext cx="6400800" cy="708025"/>
          </a:xfrm>
        </p:spPr>
        <p:txBody>
          <a:bodyPr/>
          <a:lstStyle/>
          <a:p>
            <a:r>
              <a:rPr lang="de-DE" altLang="de-DE" dirty="0">
                <a:latin typeface="Arial" panose="020B0604020202020204" pitchFamily="34" charset="0"/>
                <a:cs typeface="Arial" panose="020B0604020202020204" pitchFamily="34" charset="0"/>
              </a:rPr>
              <a:t>- Ein Vortrag von </a:t>
            </a:r>
            <a:r>
              <a:rPr lang="de-DE" altLang="de-DE" sz="1800" dirty="0">
                <a:latin typeface="Arial" panose="020B0604020202020204" pitchFamily="34" charset="0"/>
                <a:cs typeface="Arial" panose="020B0604020202020204" pitchFamily="34" charset="0"/>
              </a:rPr>
              <a:t>Sophie </a:t>
            </a:r>
            <a:r>
              <a:rPr lang="de-DE" altLang="de-DE" sz="1800" dirty="0" err="1">
                <a:latin typeface="Arial" panose="020B0604020202020204" pitchFamily="34" charset="0"/>
                <a:cs typeface="Arial" panose="020B0604020202020204" pitchFamily="34" charset="0"/>
              </a:rPr>
              <a:t>Burchhardt</a:t>
            </a:r>
            <a:r>
              <a:rPr lang="de-DE" altLang="de-DE" sz="1800" dirty="0">
                <a:latin typeface="Arial" panose="020B0604020202020204" pitchFamily="34" charset="0"/>
                <a:cs typeface="Arial" panose="020B0604020202020204" pitchFamily="34" charset="0"/>
              </a:rPr>
              <a:t> und Saskia Dübener</a:t>
            </a:r>
          </a:p>
          <a:p>
            <a:pPr eaLnBrk="1" hangingPunct="1"/>
            <a:endParaRPr lang="de-DE" altLang="de-DE" dirty="0">
              <a:latin typeface="Arial" panose="020B0604020202020204" pitchFamily="34" charset="0"/>
              <a:cs typeface="Arial" panose="020B0604020202020204" pitchFamily="34" charset="0"/>
            </a:endParaRPr>
          </a:p>
        </p:txBody>
      </p:sp>
      <p:sp>
        <p:nvSpPr>
          <p:cNvPr id="17412" name="Bildplatzhalter 1"/>
          <p:cNvSpPr>
            <a:spLocks noGrp="1" noTextEdit="1"/>
          </p:cNvSpPr>
          <p:nvPr>
            <p:ph type="pic" sz="quarter" idx="11"/>
          </p:nvPr>
        </p:nvSpPr>
        <p:spPr>
          <a:xfrm>
            <a:off x="295275" y="4438650"/>
            <a:ext cx="2044700" cy="517525"/>
          </a:xfrm>
        </p:spPr>
      </p:sp>
      <p:sp>
        <p:nvSpPr>
          <p:cNvPr id="17413" name="Bildplatzhalter 1"/>
          <p:cNvSpPr>
            <a:spLocks noGrp="1" noTextEdit="1"/>
          </p:cNvSpPr>
          <p:nvPr>
            <p:ph type="pic" sz="quarter" idx="12"/>
          </p:nvPr>
        </p:nvSpPr>
        <p:spPr>
          <a:xfrm>
            <a:off x="2473325" y="4438650"/>
            <a:ext cx="2044700" cy="517525"/>
          </a:xfrm>
        </p:spPr>
      </p:sp>
      <p:sp>
        <p:nvSpPr>
          <p:cNvPr id="17414" name="Inhaltsplatzhalter 3"/>
          <p:cNvSpPr>
            <a:spLocks noGrp="1"/>
          </p:cNvSpPr>
          <p:nvPr>
            <p:ph sz="half" idx="4294967295"/>
          </p:nvPr>
        </p:nvSpPr>
        <p:spPr>
          <a:xfrm>
            <a:off x="295275" y="3600450"/>
            <a:ext cx="4645693" cy="517525"/>
          </a:xfrm>
        </p:spPr>
        <p:txBody>
          <a:bodyPr/>
          <a:lstStyle/>
          <a:p>
            <a:pPr marL="0" indent="0" eaLnBrk="1" hangingPunct="1"/>
            <a:r>
              <a:rPr lang="de-DE" altLang="de-DE" sz="1600" dirty="0">
                <a:latin typeface="Arial" panose="020B0604020202020204" pitchFamily="34" charset="0"/>
                <a:cs typeface="Arial" panose="020B0604020202020204" pitchFamily="34" charset="0"/>
              </a:rPr>
              <a:t>Leipzig, 13.12.2022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BE9B1-7354-5AA8-A8AA-F829B7080B78}"/>
              </a:ext>
            </a:extLst>
          </p:cNvPr>
          <p:cNvSpPr>
            <a:spLocks noGrp="1"/>
          </p:cNvSpPr>
          <p:nvPr>
            <p:ph type="title"/>
          </p:nvPr>
        </p:nvSpPr>
        <p:spPr/>
        <p:txBody>
          <a:bodyPr/>
          <a:lstStyle/>
          <a:p>
            <a:r>
              <a:rPr lang="de-DE" dirty="0"/>
              <a:t>Warum ist der </a:t>
            </a:r>
            <a:r>
              <a:rPr lang="de-DE" dirty="0" err="1"/>
              <a:t>DaVinci</a:t>
            </a:r>
            <a:r>
              <a:rPr lang="de-DE" dirty="0"/>
              <a:t> so erfolgreich?</a:t>
            </a:r>
          </a:p>
        </p:txBody>
      </p:sp>
      <p:sp>
        <p:nvSpPr>
          <p:cNvPr id="3" name="Inhaltsplatzhalter 2">
            <a:extLst>
              <a:ext uri="{FF2B5EF4-FFF2-40B4-BE49-F238E27FC236}">
                <a16:creationId xmlns:a16="http://schemas.microsoft.com/office/drawing/2014/main" id="{3AF58EB5-270D-FAC0-314B-653022124B72}"/>
              </a:ext>
            </a:extLst>
          </p:cNvPr>
          <p:cNvSpPr>
            <a:spLocks noGrp="1"/>
          </p:cNvSpPr>
          <p:nvPr>
            <p:ph idx="1"/>
          </p:nvPr>
        </p:nvSpPr>
        <p:spPr/>
        <p:txBody>
          <a:bodyPr/>
          <a:lstStyle/>
          <a:p>
            <a:pPr>
              <a:spcBef>
                <a:spcPts val="1200"/>
              </a:spcBef>
            </a:pPr>
            <a:r>
              <a:rPr lang="de-DE" dirty="0">
                <a:latin typeface="Calibri" panose="020F0502020204030204" pitchFamily="34" charset="0"/>
                <a:cs typeface="Calibri" panose="020F0502020204030204" pitchFamily="34" charset="0"/>
              </a:rPr>
              <a:t>Fortgeschrittene technologische Features, u.a. bessere Sicht und Instrumentation</a:t>
            </a:r>
          </a:p>
          <a:p>
            <a:pPr>
              <a:spcBef>
                <a:spcPts val="1200"/>
              </a:spcBef>
            </a:pPr>
            <a:r>
              <a:rPr lang="de-DE" dirty="0">
                <a:latin typeface="Calibri" panose="020F0502020204030204" pitchFamily="34" charset="0"/>
                <a:cs typeface="Calibri" panose="020F0502020204030204" pitchFamily="34" charset="0"/>
              </a:rPr>
              <a:t>Ergonomie und Sicherheit</a:t>
            </a:r>
          </a:p>
          <a:p>
            <a:pPr>
              <a:spcBef>
                <a:spcPts val="1200"/>
              </a:spcBef>
            </a:pPr>
            <a:r>
              <a:rPr lang="de-DE" dirty="0">
                <a:latin typeface="Calibri" panose="020F0502020204030204" pitchFamily="34" charset="0"/>
                <a:cs typeface="Calibri" panose="020F0502020204030204" pitchFamily="34" charset="0"/>
              </a:rPr>
              <a:t>Starke Beweise für verbesserte Patientenergebnisse</a:t>
            </a:r>
          </a:p>
          <a:p>
            <a:pPr>
              <a:spcBef>
                <a:spcPts val="1200"/>
              </a:spcBef>
            </a:pPr>
            <a:r>
              <a:rPr lang="de-DE" dirty="0">
                <a:latin typeface="Calibri" panose="020F0502020204030204" pitchFamily="34" charset="0"/>
                <a:cs typeface="Calibri" panose="020F0502020204030204" pitchFamily="34" charset="0"/>
              </a:rPr>
              <a:t>gezielte Eingriffe, bei denen die Lebensqualität deutlich verbessert werden kann 	</a:t>
            </a:r>
          </a:p>
          <a:p>
            <a:pPr>
              <a:spcBef>
                <a:spcPts val="1200"/>
              </a:spcBef>
            </a:pPr>
            <a:r>
              <a:rPr lang="de-DE" dirty="0">
                <a:latin typeface="Calibri" panose="020F0502020204030204" pitchFamily="34" charset="0"/>
                <a:cs typeface="Calibri" panose="020F0502020204030204" pitchFamily="34" charset="0"/>
              </a:rPr>
              <a:t>Starkes Trainingsprogramm entwickelt (einschließlich Simulatoren)</a:t>
            </a:r>
          </a:p>
          <a:p>
            <a:pPr>
              <a:spcBef>
                <a:spcPts val="1200"/>
              </a:spcBef>
            </a:pPr>
            <a:r>
              <a:rPr lang="de-DE" dirty="0">
                <a:latin typeface="Calibri" panose="020F0502020204030204" pitchFamily="34" charset="0"/>
                <a:cs typeface="Calibri" panose="020F0502020204030204" pitchFamily="34" charset="0"/>
              </a:rPr>
              <a:t>Massives Marketing und Promotion</a:t>
            </a:r>
          </a:p>
          <a:p>
            <a:pPr>
              <a:spcBef>
                <a:spcPts val="1200"/>
              </a:spcBef>
            </a:pPr>
            <a:r>
              <a:rPr lang="de-DE" dirty="0">
                <a:latin typeface="Calibri" panose="020F0502020204030204" pitchFamily="34" charset="0"/>
                <a:cs typeface="Calibri" panose="020F0502020204030204" pitchFamily="34" charset="0"/>
              </a:rPr>
              <a:t>Lösungsverkauf (verbrauchs- und servicebasiertes Geschäftsmodell)</a:t>
            </a:r>
          </a:p>
          <a:p>
            <a:endParaRPr lang="de-DE" dirty="0"/>
          </a:p>
        </p:txBody>
      </p:sp>
      <p:sp>
        <p:nvSpPr>
          <p:cNvPr id="4" name="Foliennummernplatzhalter 3">
            <a:extLst>
              <a:ext uri="{FF2B5EF4-FFF2-40B4-BE49-F238E27FC236}">
                <a16:creationId xmlns:a16="http://schemas.microsoft.com/office/drawing/2014/main" id="{29FB11B0-7698-786B-0A75-C0BE7FFCF4AB}"/>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20</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211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6965C-D211-61D5-E1FB-DB4C1791FE9D}"/>
              </a:ext>
            </a:extLst>
          </p:cNvPr>
          <p:cNvSpPr>
            <a:spLocks noGrp="1"/>
          </p:cNvSpPr>
          <p:nvPr>
            <p:ph type="title"/>
          </p:nvPr>
        </p:nvSpPr>
        <p:spPr/>
        <p:txBody>
          <a:bodyPr/>
          <a:lstStyle/>
          <a:p>
            <a:r>
              <a:rPr lang="de-DE" dirty="0"/>
              <a:t>Welche Möglichkeiten ergeben sich dadurch?</a:t>
            </a:r>
          </a:p>
        </p:txBody>
      </p:sp>
      <p:sp>
        <p:nvSpPr>
          <p:cNvPr id="3" name="Inhaltsplatzhalter 2">
            <a:extLst>
              <a:ext uri="{FF2B5EF4-FFF2-40B4-BE49-F238E27FC236}">
                <a16:creationId xmlns:a16="http://schemas.microsoft.com/office/drawing/2014/main" id="{D10627EE-9B14-4182-FFCA-90A64249F972}"/>
              </a:ext>
            </a:extLst>
          </p:cNvPr>
          <p:cNvSpPr>
            <a:spLocks noGrp="1"/>
          </p:cNvSpPr>
          <p:nvPr>
            <p:ph idx="1"/>
          </p:nvPr>
        </p:nvSpPr>
        <p:spPr/>
        <p:txBody>
          <a:bodyPr/>
          <a:lstStyle/>
          <a:p>
            <a:r>
              <a:rPr lang="de-DE" sz="1600" dirty="0"/>
              <a:t>Ermöglichung minimal invasiver Operationen</a:t>
            </a:r>
          </a:p>
          <a:p>
            <a:pPr marL="0" indent="0">
              <a:buNone/>
            </a:pPr>
            <a:r>
              <a:rPr lang="de-DE" sz="1600" dirty="0">
                <a:sym typeface="Wingdings" panose="05000000000000000000" pitchFamily="2" charset="2"/>
              </a:rPr>
              <a:t> </a:t>
            </a:r>
            <a:r>
              <a:rPr lang="de-DE" sz="1600" dirty="0"/>
              <a:t>Verkürzung der Aufenthaltsdauer von Patienten</a:t>
            </a:r>
          </a:p>
          <a:p>
            <a:r>
              <a:rPr lang="de-DE" sz="1600" dirty="0"/>
              <a:t>Verbesserung der Ergonomie und Präzision</a:t>
            </a:r>
          </a:p>
          <a:p>
            <a:r>
              <a:rPr lang="de-DE" sz="1600" dirty="0"/>
              <a:t>Zittern der menschlichen Hand durch </a:t>
            </a:r>
            <a:r>
              <a:rPr lang="de-DE" sz="1600" dirty="0" err="1"/>
              <a:t>Tremorfilter</a:t>
            </a:r>
            <a:r>
              <a:rPr lang="de-DE" sz="1600" dirty="0"/>
              <a:t> herausgerechnet</a:t>
            </a:r>
          </a:p>
          <a:p>
            <a:r>
              <a:rPr lang="de-DE" sz="1600" dirty="0"/>
              <a:t>Gefahr vor Infektionen ist geringer für Patient sowie für den Chirurg</a:t>
            </a:r>
          </a:p>
          <a:p>
            <a:r>
              <a:rPr lang="de-DE" sz="1600" dirty="0"/>
              <a:t>Verkürzung der Aufenthaltsdauer von Patienten</a:t>
            </a:r>
          </a:p>
          <a:p>
            <a:r>
              <a:rPr lang="de-DE" sz="1600" dirty="0"/>
              <a:t>Chirurgen müssen sich während der OP keinen Röntgenstrahlen aussetzen</a:t>
            </a:r>
          </a:p>
          <a:p>
            <a:r>
              <a:rPr lang="de-DE" sz="1600" dirty="0"/>
              <a:t>Integrierte Feedback- und Überwachungssysteme zur Verhinderung von Behandlungsfehlern</a:t>
            </a:r>
          </a:p>
          <a:p>
            <a:r>
              <a:rPr lang="de-DE" sz="1600" dirty="0"/>
              <a:t>Erschütterungsfreie 3D-Sicht auf Operationsgegenstände</a:t>
            </a:r>
          </a:p>
          <a:p>
            <a:r>
              <a:rPr lang="de-DE" sz="1600" dirty="0"/>
              <a:t>Sterblichkeit bei minimal invasiven Eingriffen geringer (bei Leber-OPs)</a:t>
            </a:r>
          </a:p>
          <a:p>
            <a:endParaRPr lang="de-DE" dirty="0"/>
          </a:p>
        </p:txBody>
      </p:sp>
      <p:sp>
        <p:nvSpPr>
          <p:cNvPr id="4" name="Foliennummernplatzhalter 3">
            <a:extLst>
              <a:ext uri="{FF2B5EF4-FFF2-40B4-BE49-F238E27FC236}">
                <a16:creationId xmlns:a16="http://schemas.microsoft.com/office/drawing/2014/main" id="{33D42BC1-EA87-F02C-1ACF-E9A50899A2DE}"/>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21</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891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5C9ACF-3261-2A69-EA7E-C24191EE8C00}"/>
              </a:ext>
            </a:extLst>
          </p:cNvPr>
          <p:cNvSpPr>
            <a:spLocks noGrp="1"/>
          </p:cNvSpPr>
          <p:nvPr>
            <p:ph type="title"/>
          </p:nvPr>
        </p:nvSpPr>
        <p:spPr/>
        <p:txBody>
          <a:bodyPr/>
          <a:lstStyle/>
          <a:p>
            <a:r>
              <a:rPr lang="de-DE" dirty="0"/>
              <a:t>Welche Probleme bestehen noch?</a:t>
            </a:r>
          </a:p>
        </p:txBody>
      </p:sp>
      <p:sp>
        <p:nvSpPr>
          <p:cNvPr id="3" name="Inhaltsplatzhalter 2">
            <a:extLst>
              <a:ext uri="{FF2B5EF4-FFF2-40B4-BE49-F238E27FC236}">
                <a16:creationId xmlns:a16="http://schemas.microsoft.com/office/drawing/2014/main" id="{EE7BF5A0-68F9-85CD-49A1-E8BAAF8507D7}"/>
              </a:ext>
            </a:extLst>
          </p:cNvPr>
          <p:cNvSpPr>
            <a:spLocks noGrp="1"/>
          </p:cNvSpPr>
          <p:nvPr>
            <p:ph idx="1"/>
          </p:nvPr>
        </p:nvSpPr>
        <p:spPr/>
        <p:txBody>
          <a:bodyPr/>
          <a:lstStyle/>
          <a:p>
            <a:r>
              <a:rPr lang="de-DE" dirty="0"/>
              <a:t>Es werden sehr viele Daten für Weiterentwicklung der KI benötigt</a:t>
            </a:r>
          </a:p>
          <a:p>
            <a:r>
              <a:rPr lang="de-DE" dirty="0"/>
              <a:t>Hohe Anschaffungs- und Wartungskosten</a:t>
            </a:r>
          </a:p>
          <a:p>
            <a:r>
              <a:rPr lang="de-DE" dirty="0"/>
              <a:t>Ausbildung der Ärzte für die Nutzung dauert mehrere Jahre und ist kostenintensiv</a:t>
            </a:r>
          </a:p>
          <a:p>
            <a:r>
              <a:rPr lang="de-DE" dirty="0"/>
              <a:t>Haptik ist ausbaufähig</a:t>
            </a:r>
          </a:p>
          <a:p>
            <a:r>
              <a:rPr lang="de-DE" dirty="0"/>
              <a:t>Erfordert ausführliche Vorbereitung</a:t>
            </a:r>
          </a:p>
          <a:p>
            <a:r>
              <a:rPr lang="de-DE" dirty="0"/>
              <a:t>Gefahr durch Cyberangriffe</a:t>
            </a:r>
          </a:p>
          <a:p>
            <a:endParaRPr lang="de-DE" dirty="0"/>
          </a:p>
        </p:txBody>
      </p:sp>
      <p:sp>
        <p:nvSpPr>
          <p:cNvPr id="4" name="Foliennummernplatzhalter 3">
            <a:extLst>
              <a:ext uri="{FF2B5EF4-FFF2-40B4-BE49-F238E27FC236}">
                <a16:creationId xmlns:a16="http://schemas.microsoft.com/office/drawing/2014/main" id="{4718D097-9E2A-98B5-A15D-1EC9CA2DCA8C}"/>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22</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50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6454E80-A54A-E3CD-5115-BE469AB147EF}"/>
              </a:ext>
            </a:extLst>
          </p:cNvPr>
          <p:cNvSpPr>
            <a:spLocks noGrp="1"/>
          </p:cNvSpPr>
          <p:nvPr>
            <p:ph type="ctrTitle"/>
          </p:nvPr>
        </p:nvSpPr>
        <p:spPr/>
        <p:txBody>
          <a:bodyPr/>
          <a:lstStyle/>
          <a:p>
            <a:r>
              <a:rPr lang="de-DE" dirty="0" err="1"/>
              <a:t>Ki</a:t>
            </a:r>
            <a:r>
              <a:rPr lang="de-DE" dirty="0"/>
              <a:t>-gestützte </a:t>
            </a:r>
            <a:r>
              <a:rPr lang="de-DE" dirty="0" err="1"/>
              <a:t>Augmented</a:t>
            </a:r>
            <a:r>
              <a:rPr lang="de-DE" dirty="0"/>
              <a:t> und virtual reality in der Medizin</a:t>
            </a:r>
          </a:p>
        </p:txBody>
      </p:sp>
      <p:sp>
        <p:nvSpPr>
          <p:cNvPr id="4" name="Foliennummernplatzhalter 3">
            <a:extLst>
              <a:ext uri="{FF2B5EF4-FFF2-40B4-BE49-F238E27FC236}">
                <a16:creationId xmlns:a16="http://schemas.microsoft.com/office/drawing/2014/main" id="{417B37D8-B66B-FC8F-9203-C46D73E833E0}"/>
              </a:ext>
            </a:extLst>
          </p:cNvPr>
          <p:cNvSpPr>
            <a:spLocks noGrp="1"/>
          </p:cNvSpPr>
          <p:nvPr>
            <p:ph type="sldNum" sz="quarter" idx="4294967295"/>
          </p:nvPr>
        </p:nvSpPr>
        <p:spPr>
          <a:xfrm>
            <a:off x="8401050" y="4878388"/>
            <a:ext cx="742950" cy="204787"/>
          </a:xfrm>
          <a:prstGeom prst="rect">
            <a:avLst/>
          </a:prstGeom>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23</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56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B6A26-5702-DA9B-035D-6688C8F4AB9A}"/>
              </a:ext>
            </a:extLst>
          </p:cNvPr>
          <p:cNvSpPr>
            <a:spLocks noGrp="1"/>
          </p:cNvSpPr>
          <p:nvPr>
            <p:ph type="title"/>
          </p:nvPr>
        </p:nvSpPr>
        <p:spPr/>
        <p:txBody>
          <a:bodyPr/>
          <a:lstStyle/>
          <a:p>
            <a:r>
              <a:rPr lang="de-DE" dirty="0"/>
              <a:t>Virtual reality</a:t>
            </a:r>
          </a:p>
        </p:txBody>
      </p:sp>
      <p:sp>
        <p:nvSpPr>
          <p:cNvPr id="4" name="Foliennummernplatzhalter 3">
            <a:extLst>
              <a:ext uri="{FF2B5EF4-FFF2-40B4-BE49-F238E27FC236}">
                <a16:creationId xmlns:a16="http://schemas.microsoft.com/office/drawing/2014/main" id="{E13DC4B7-A3B9-1084-3A2E-994FDEC99475}"/>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24</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Inhaltsplatzhalter 4" descr="Ein Bild, das Himmel, mehrere enthält.&#10;&#10;Automatisch generierte Beschreibung">
            <a:extLst>
              <a:ext uri="{FF2B5EF4-FFF2-40B4-BE49-F238E27FC236}">
                <a16:creationId xmlns:a16="http://schemas.microsoft.com/office/drawing/2014/main" id="{1700DD0B-F5D6-7045-A52A-F654819B15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91" b="28852"/>
          <a:stretch/>
        </p:blipFill>
        <p:spPr>
          <a:xfrm>
            <a:off x="3506365" y="1063624"/>
            <a:ext cx="5389167" cy="3328159"/>
          </a:xfrm>
          <a:prstGeom prst="rect">
            <a:avLst/>
          </a:prstGeom>
        </p:spPr>
      </p:pic>
      <p:sp>
        <p:nvSpPr>
          <p:cNvPr id="6" name="Textfeld 5">
            <a:extLst>
              <a:ext uri="{FF2B5EF4-FFF2-40B4-BE49-F238E27FC236}">
                <a16:creationId xmlns:a16="http://schemas.microsoft.com/office/drawing/2014/main" id="{0447E81C-9767-58E6-077E-B8C36C241262}"/>
              </a:ext>
            </a:extLst>
          </p:cNvPr>
          <p:cNvSpPr txBox="1"/>
          <p:nvPr/>
        </p:nvSpPr>
        <p:spPr>
          <a:xfrm>
            <a:off x="248468" y="1357891"/>
            <a:ext cx="3157341" cy="2769989"/>
          </a:xfrm>
          <a:prstGeom prst="rect">
            <a:avLst/>
          </a:prstGeom>
          <a:noFill/>
        </p:spPr>
        <p:txBody>
          <a:bodyPr wrap="square" lIns="0" tIns="0" rIns="0" bIns="0" rtlCol="0">
            <a:spAutoFit/>
          </a:bodyPr>
          <a:lstStyle/>
          <a:p>
            <a:pPr algn="ctr"/>
            <a:r>
              <a:rPr lang="de-DE" i="0" dirty="0">
                <a:latin typeface="+mn-lt"/>
                <a:cs typeface="Arial" panose="020B0604020202020204" pitchFamily="34" charset="0"/>
              </a:rPr>
              <a:t>Virtual Reality ist ein Medium, welches aus einer computergenerierten, interaktiven Welt besteht, die den Nutzer vollständig umgibt und durch die Ansprache ein oder mehrerer Sinne mittels geeigneter Systeme besonders immersiv erlebt werden kann.</a:t>
            </a:r>
          </a:p>
        </p:txBody>
      </p:sp>
    </p:spTree>
    <p:extLst>
      <p:ext uri="{BB962C8B-B14F-4D97-AF65-F5344CB8AC3E}">
        <p14:creationId xmlns:p14="http://schemas.microsoft.com/office/powerpoint/2010/main" val="3427748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5BCA2F7-3A95-EB2C-95BB-8588244A46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25665" y="1587560"/>
            <a:ext cx="4961135" cy="3102437"/>
          </a:xfrm>
          <a:prstGeom prst="rect">
            <a:avLst/>
          </a:prstGeom>
        </p:spPr>
      </p:pic>
      <p:sp>
        <p:nvSpPr>
          <p:cNvPr id="2" name="Titel 1">
            <a:extLst>
              <a:ext uri="{FF2B5EF4-FFF2-40B4-BE49-F238E27FC236}">
                <a16:creationId xmlns:a16="http://schemas.microsoft.com/office/drawing/2014/main" id="{ECC48322-17AE-8029-9FDD-08C75005E7EB}"/>
              </a:ext>
            </a:extLst>
          </p:cNvPr>
          <p:cNvSpPr>
            <a:spLocks noGrp="1"/>
          </p:cNvSpPr>
          <p:nvPr>
            <p:ph type="title"/>
          </p:nvPr>
        </p:nvSpPr>
        <p:spPr/>
        <p:txBody>
          <a:bodyPr/>
          <a:lstStyle/>
          <a:p>
            <a:r>
              <a:rPr lang="de-DE" dirty="0"/>
              <a:t>Was ist </a:t>
            </a:r>
            <a:r>
              <a:rPr lang="de-DE" dirty="0" err="1"/>
              <a:t>Augmented</a:t>
            </a:r>
            <a:r>
              <a:rPr lang="de-DE" dirty="0"/>
              <a:t> Reality?</a:t>
            </a:r>
          </a:p>
        </p:txBody>
      </p:sp>
      <p:sp>
        <p:nvSpPr>
          <p:cNvPr id="3" name="Inhaltsplatzhalter 2">
            <a:extLst>
              <a:ext uri="{FF2B5EF4-FFF2-40B4-BE49-F238E27FC236}">
                <a16:creationId xmlns:a16="http://schemas.microsoft.com/office/drawing/2014/main" id="{F06BCB33-70EC-93FE-7A95-18A4C7C84444}"/>
              </a:ext>
            </a:extLst>
          </p:cNvPr>
          <p:cNvSpPr>
            <a:spLocks noGrp="1"/>
          </p:cNvSpPr>
          <p:nvPr>
            <p:ph idx="1"/>
          </p:nvPr>
        </p:nvSpPr>
        <p:spPr/>
        <p:txBody>
          <a:bodyPr/>
          <a:lstStyle/>
          <a:p>
            <a:pPr marL="0" indent="0">
              <a:buNone/>
            </a:pPr>
            <a:r>
              <a:rPr lang="de-DE" b="1" dirty="0"/>
              <a:t>= Erweiterte Realität </a:t>
            </a:r>
          </a:p>
          <a:p>
            <a:endParaRPr lang="de-DE" dirty="0"/>
          </a:p>
          <a:p>
            <a:pPr marL="0" indent="0">
              <a:buNone/>
            </a:pPr>
            <a:r>
              <a:rPr lang="de-DE" sz="2000" dirty="0"/>
              <a:t>Drei Definitionsmerkmale nach Ronald </a:t>
            </a:r>
            <a:r>
              <a:rPr lang="de-DE" sz="2000" dirty="0" err="1"/>
              <a:t>Azuma</a:t>
            </a:r>
            <a:r>
              <a:rPr lang="de-DE" sz="2000" dirty="0"/>
              <a:t> (1997):</a:t>
            </a:r>
          </a:p>
          <a:p>
            <a:pPr marL="342900" indent="-342900">
              <a:buAutoNum type="arabicPeriod"/>
            </a:pPr>
            <a:r>
              <a:rPr lang="de-DE" dirty="0"/>
              <a:t>AR ist eine Abwandlung von Virtual Reality</a:t>
            </a:r>
          </a:p>
          <a:p>
            <a:pPr marL="342900" indent="-342900">
              <a:buAutoNum type="arabicPeriod"/>
            </a:pPr>
            <a:r>
              <a:rPr lang="de-DE" dirty="0"/>
              <a:t>AR ergänzt die Realität um virtuelle Objekte</a:t>
            </a:r>
          </a:p>
          <a:p>
            <a:pPr marL="342900" indent="-342900">
              <a:buAutoNum type="arabicPeriod"/>
            </a:pPr>
            <a:r>
              <a:rPr lang="de-DE" dirty="0"/>
              <a:t>AR ist interaktiv in Echtzeit und registriert in 3D</a:t>
            </a:r>
          </a:p>
          <a:p>
            <a:endParaRPr lang="de-DE" dirty="0"/>
          </a:p>
        </p:txBody>
      </p:sp>
      <p:sp>
        <p:nvSpPr>
          <p:cNvPr id="4" name="Foliennummernplatzhalter 3">
            <a:extLst>
              <a:ext uri="{FF2B5EF4-FFF2-40B4-BE49-F238E27FC236}">
                <a16:creationId xmlns:a16="http://schemas.microsoft.com/office/drawing/2014/main" id="{E580A86B-A7B6-B00E-1C20-DB5EB8F3020D}"/>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25</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795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8E035-5DE3-0737-3F5A-41F394BD4D3D}"/>
              </a:ext>
            </a:extLst>
          </p:cNvPr>
          <p:cNvSpPr>
            <a:spLocks noGrp="1"/>
          </p:cNvSpPr>
          <p:nvPr>
            <p:ph type="title"/>
          </p:nvPr>
        </p:nvSpPr>
        <p:spPr/>
        <p:txBody>
          <a:bodyPr/>
          <a:lstStyle/>
          <a:p>
            <a:r>
              <a:rPr lang="de-DE" dirty="0"/>
              <a:t>Vergleich Virtual reality und </a:t>
            </a:r>
            <a:r>
              <a:rPr lang="de-DE" dirty="0" err="1"/>
              <a:t>augmented</a:t>
            </a:r>
            <a:r>
              <a:rPr lang="de-DE" dirty="0"/>
              <a:t> reality</a:t>
            </a:r>
          </a:p>
        </p:txBody>
      </p:sp>
      <p:sp>
        <p:nvSpPr>
          <p:cNvPr id="4" name="Foliennummernplatzhalter 3">
            <a:extLst>
              <a:ext uri="{FF2B5EF4-FFF2-40B4-BE49-F238E27FC236}">
                <a16:creationId xmlns:a16="http://schemas.microsoft.com/office/drawing/2014/main" id="{5DDECC7A-8EA0-BB8E-3934-2C84A1101254}"/>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44610288-ED5C-FC35-0730-955C25164F2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7200" y="1385383"/>
            <a:ext cx="8234363" cy="2724056"/>
          </a:xfrm>
        </p:spPr>
      </p:pic>
      <p:sp>
        <p:nvSpPr>
          <p:cNvPr id="6" name="Textfeld 5">
            <a:extLst>
              <a:ext uri="{FF2B5EF4-FFF2-40B4-BE49-F238E27FC236}">
                <a16:creationId xmlns:a16="http://schemas.microsoft.com/office/drawing/2014/main" id="{113332AA-5F29-7E4D-C128-F05057BFB08A}"/>
              </a:ext>
            </a:extLst>
          </p:cNvPr>
          <p:cNvSpPr txBox="1"/>
          <p:nvPr/>
        </p:nvSpPr>
        <p:spPr>
          <a:xfrm>
            <a:off x="510208" y="4129317"/>
            <a:ext cx="7149548" cy="246221"/>
          </a:xfrm>
          <a:prstGeom prst="rect">
            <a:avLst/>
          </a:prstGeom>
          <a:noFill/>
        </p:spPr>
        <p:txBody>
          <a:bodyPr wrap="square" lIns="0" tIns="0" rIns="0" bIns="0" rtlCol="0">
            <a:spAutoFit/>
          </a:bodyPr>
          <a:lstStyle/>
          <a:p>
            <a:r>
              <a:rPr lang="de-DE" sz="800" dirty="0">
                <a:solidFill>
                  <a:schemeClr val="bg2">
                    <a:lumMod val="50000"/>
                  </a:schemeClr>
                </a:solidFill>
              </a:rPr>
              <a:t>https://omnia360.de/blog/der-unterschied-zwischen-vr-und-ar/ nach Milgram et al.,05.12.2022 </a:t>
            </a:r>
          </a:p>
          <a:p>
            <a:endParaRPr lang="de-DE" sz="800" i="0" dirty="0">
              <a:latin typeface="+mn-lt"/>
              <a:cs typeface="Arial" panose="020B0604020202020204" pitchFamily="34" charset="0"/>
            </a:endParaRPr>
          </a:p>
        </p:txBody>
      </p:sp>
    </p:spTree>
    <p:extLst>
      <p:ext uri="{BB962C8B-B14F-4D97-AF65-F5344CB8AC3E}">
        <p14:creationId xmlns:p14="http://schemas.microsoft.com/office/powerpoint/2010/main" val="3625073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51CAE9-0E4A-2BDE-241B-020AA8F7B85B}"/>
              </a:ext>
            </a:extLst>
          </p:cNvPr>
          <p:cNvSpPr>
            <a:spLocks noGrp="1"/>
          </p:cNvSpPr>
          <p:nvPr>
            <p:ph type="title"/>
          </p:nvPr>
        </p:nvSpPr>
        <p:spPr>
          <a:xfrm>
            <a:off x="454818" y="188283"/>
            <a:ext cx="8234363" cy="758825"/>
          </a:xfrm>
        </p:spPr>
        <p:txBody>
          <a:bodyPr/>
          <a:lstStyle/>
          <a:p>
            <a:r>
              <a:rPr lang="de-DE" dirty="0"/>
              <a:t>Einsatzbereiche von </a:t>
            </a:r>
            <a:r>
              <a:rPr lang="de-DE" dirty="0" err="1"/>
              <a:t>Augmented</a:t>
            </a:r>
            <a:r>
              <a:rPr lang="de-DE" dirty="0"/>
              <a:t> Reality</a:t>
            </a:r>
          </a:p>
        </p:txBody>
      </p:sp>
      <p:sp>
        <p:nvSpPr>
          <p:cNvPr id="3" name="Inhaltsplatzhalter 2">
            <a:extLst>
              <a:ext uri="{FF2B5EF4-FFF2-40B4-BE49-F238E27FC236}">
                <a16:creationId xmlns:a16="http://schemas.microsoft.com/office/drawing/2014/main" id="{F1AA44A4-8FEB-1DDD-65C2-697150BAE99B}"/>
              </a:ext>
            </a:extLst>
          </p:cNvPr>
          <p:cNvSpPr>
            <a:spLocks noGrp="1"/>
          </p:cNvSpPr>
          <p:nvPr>
            <p:ph idx="1"/>
          </p:nvPr>
        </p:nvSpPr>
        <p:spPr>
          <a:xfrm>
            <a:off x="238539" y="1051214"/>
            <a:ext cx="8507896" cy="3560543"/>
          </a:xfrm>
        </p:spPr>
        <p:txBody>
          <a:bodyPr/>
          <a:lstStyle/>
          <a:p>
            <a:pPr>
              <a:spcAft>
                <a:spcPts val="600"/>
              </a:spcAft>
            </a:pPr>
            <a:r>
              <a:rPr lang="de-DE" dirty="0"/>
              <a:t>Behandlung von Patienten</a:t>
            </a:r>
          </a:p>
          <a:p>
            <a:pPr marL="0" indent="0">
              <a:spcBef>
                <a:spcPts val="0"/>
              </a:spcBef>
              <a:spcAft>
                <a:spcPts val="0"/>
              </a:spcAft>
              <a:buNone/>
            </a:pPr>
            <a:r>
              <a:rPr lang="de-DE" dirty="0"/>
              <a:t>	</a:t>
            </a:r>
            <a:r>
              <a:rPr lang="de-DE" dirty="0">
                <a:sym typeface="Wingdings" panose="05000000000000000000" pitchFamily="2" charset="2"/>
              </a:rPr>
              <a:t> </a:t>
            </a:r>
            <a:r>
              <a:rPr lang="de-DE" dirty="0"/>
              <a:t>Behandlung von Phantomschmerzen</a:t>
            </a:r>
          </a:p>
          <a:p>
            <a:pPr marL="0" indent="0">
              <a:spcBef>
                <a:spcPts val="0"/>
              </a:spcBef>
              <a:spcAft>
                <a:spcPts val="0"/>
              </a:spcAft>
              <a:buNone/>
            </a:pPr>
            <a:r>
              <a:rPr lang="de-DE" dirty="0"/>
              <a:t>	</a:t>
            </a:r>
            <a:r>
              <a:rPr lang="de-DE" dirty="0">
                <a:sym typeface="Wingdings" panose="05000000000000000000" pitchFamily="2" charset="2"/>
              </a:rPr>
              <a:t> </a:t>
            </a:r>
            <a:r>
              <a:rPr lang="de-DE" dirty="0"/>
              <a:t>Psychotherapie bei Paranoia oder starken Ängsten</a:t>
            </a:r>
          </a:p>
          <a:p>
            <a:pPr marL="0" indent="0">
              <a:spcBef>
                <a:spcPts val="0"/>
              </a:spcBef>
              <a:spcAft>
                <a:spcPts val="0"/>
              </a:spcAft>
              <a:buNone/>
            </a:pPr>
            <a:r>
              <a:rPr lang="de-DE" dirty="0"/>
              <a:t>	</a:t>
            </a:r>
            <a:r>
              <a:rPr lang="de-DE" dirty="0">
                <a:sym typeface="Wingdings" panose="05000000000000000000" pitchFamily="2" charset="2"/>
              </a:rPr>
              <a:t> </a:t>
            </a:r>
            <a:r>
              <a:rPr lang="de-DE" dirty="0"/>
              <a:t>Untersuchungen in der Augenheilkunde</a:t>
            </a:r>
          </a:p>
          <a:p>
            <a:pPr marL="0" indent="0">
              <a:spcBef>
                <a:spcPts val="0"/>
              </a:spcBef>
              <a:spcAft>
                <a:spcPts val="1200"/>
              </a:spcAft>
              <a:buNone/>
            </a:pPr>
            <a:r>
              <a:rPr lang="de-DE" dirty="0"/>
              <a:t>	</a:t>
            </a:r>
            <a:r>
              <a:rPr lang="de-DE" dirty="0">
                <a:sym typeface="Wingdings" panose="05000000000000000000" pitchFamily="2" charset="2"/>
              </a:rPr>
              <a:t> </a:t>
            </a:r>
            <a:r>
              <a:rPr lang="de-DE" dirty="0"/>
              <a:t>Rehabilitation nach Schlaganfällen </a:t>
            </a:r>
          </a:p>
          <a:p>
            <a:pPr>
              <a:spcAft>
                <a:spcPts val="600"/>
              </a:spcAft>
            </a:pPr>
            <a:r>
              <a:rPr lang="de-DE" dirty="0"/>
              <a:t>Aufklärung von Patienten </a:t>
            </a:r>
          </a:p>
          <a:p>
            <a:pPr>
              <a:spcAft>
                <a:spcPts val="600"/>
              </a:spcAft>
            </a:pPr>
            <a:r>
              <a:rPr lang="de-DE" dirty="0"/>
              <a:t>Trainingssysteme für Studierende </a:t>
            </a:r>
          </a:p>
          <a:p>
            <a:pPr>
              <a:spcAft>
                <a:spcPts val="600"/>
              </a:spcAft>
            </a:pPr>
            <a:r>
              <a:rPr lang="de-DE" dirty="0"/>
              <a:t>Unterstützung von </a:t>
            </a:r>
            <a:r>
              <a:rPr lang="de-DE" dirty="0" err="1"/>
              <a:t>Ärzt</a:t>
            </a:r>
            <a:r>
              <a:rPr lang="de-DE" dirty="0"/>
              <a:t>*innen durch visuelle Markierungen während der Operation</a:t>
            </a:r>
          </a:p>
          <a:p>
            <a:pPr marL="0" indent="0">
              <a:spcBef>
                <a:spcPts val="0"/>
              </a:spcBef>
              <a:spcAft>
                <a:spcPts val="0"/>
              </a:spcAft>
              <a:buNone/>
            </a:pPr>
            <a:r>
              <a:rPr lang="de-DE" dirty="0"/>
              <a:t>	</a:t>
            </a:r>
            <a:r>
              <a:rPr lang="de-DE" dirty="0">
                <a:sym typeface="Wingdings" panose="05000000000000000000" pitchFamily="2" charset="2"/>
              </a:rPr>
              <a:t> </a:t>
            </a:r>
            <a:r>
              <a:rPr lang="de-DE" dirty="0"/>
              <a:t>Navigationshilfe</a:t>
            </a:r>
          </a:p>
          <a:p>
            <a:pPr marL="0" indent="0">
              <a:spcBef>
                <a:spcPts val="0"/>
              </a:spcBef>
              <a:spcAft>
                <a:spcPts val="0"/>
              </a:spcAft>
              <a:buNone/>
            </a:pPr>
            <a:r>
              <a:rPr lang="de-DE" dirty="0"/>
              <a:t>	</a:t>
            </a:r>
            <a:r>
              <a:rPr lang="de-DE" dirty="0">
                <a:sym typeface="Wingdings" panose="05000000000000000000" pitchFamily="2" charset="2"/>
              </a:rPr>
              <a:t> </a:t>
            </a:r>
            <a:r>
              <a:rPr lang="de-DE" dirty="0"/>
              <a:t>Röntgenbilder oder MRT-/CT-Bilder als visuelle Ergänzung bei OPs </a:t>
            </a:r>
          </a:p>
          <a:p>
            <a:endParaRPr lang="de-DE" dirty="0"/>
          </a:p>
        </p:txBody>
      </p:sp>
      <p:sp>
        <p:nvSpPr>
          <p:cNvPr id="4" name="Foliennummernplatzhalter 3">
            <a:extLst>
              <a:ext uri="{FF2B5EF4-FFF2-40B4-BE49-F238E27FC236}">
                <a16:creationId xmlns:a16="http://schemas.microsoft.com/office/drawing/2014/main" id="{6909282A-7314-5DEE-0234-EE45DDE6FA6B}"/>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27</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52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E4BE31F-AEDE-B2A8-AF68-15943DC024D6}"/>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28</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30E968A1-DD1A-6CF7-9975-201CD5DF95E7}"/>
              </a:ext>
            </a:extLst>
          </p:cNvPr>
          <p:cNvSpPr txBox="1"/>
          <p:nvPr/>
        </p:nvSpPr>
        <p:spPr>
          <a:xfrm>
            <a:off x="979930" y="4500601"/>
            <a:ext cx="5877339" cy="276999"/>
          </a:xfrm>
          <a:prstGeom prst="rect">
            <a:avLst/>
          </a:prstGeom>
          <a:noFill/>
        </p:spPr>
        <p:txBody>
          <a:bodyPr wrap="square" lIns="0" tIns="0" rIns="0" bIns="0" rtlCol="0">
            <a:spAutoFit/>
          </a:bodyPr>
          <a:lstStyle/>
          <a:p>
            <a:r>
              <a:rPr lang="de-DE" sz="900" dirty="0"/>
              <a:t>https://www.youtube.com/watch?v=vmFY_hJRxbA</a:t>
            </a:r>
          </a:p>
          <a:p>
            <a:endParaRPr lang="de-DE" sz="900" i="0" dirty="0">
              <a:latin typeface="+mn-lt"/>
              <a:cs typeface="Arial" panose="020B0604020202020204" pitchFamily="34" charset="0"/>
            </a:endParaRPr>
          </a:p>
        </p:txBody>
      </p:sp>
      <p:pic>
        <p:nvPicPr>
          <p:cNvPr id="6" name="Onlinemedien 5" title="Chirurgisches Training">
            <a:hlinkClick r:id="" action="ppaction://media"/>
            <a:extLst>
              <a:ext uri="{FF2B5EF4-FFF2-40B4-BE49-F238E27FC236}">
                <a16:creationId xmlns:a16="http://schemas.microsoft.com/office/drawing/2014/main" id="{0D38FC49-B1C8-5C51-9D94-D3CD2EEE696A}"/>
              </a:ext>
            </a:extLst>
          </p:cNvPr>
          <p:cNvPicPr>
            <a:picLocks noRot="1" noChangeAspect="1"/>
          </p:cNvPicPr>
          <p:nvPr>
            <a:videoFile r:link="rId1"/>
          </p:nvPr>
        </p:nvPicPr>
        <p:blipFill>
          <a:blip r:embed="rId4"/>
          <a:stretch>
            <a:fillRect/>
          </a:stretch>
        </p:blipFill>
        <p:spPr>
          <a:xfrm>
            <a:off x="960052" y="423146"/>
            <a:ext cx="7223896" cy="4081501"/>
          </a:xfrm>
          <a:prstGeom prst="rect">
            <a:avLst/>
          </a:prstGeom>
        </p:spPr>
      </p:pic>
    </p:spTree>
    <p:extLst>
      <p:ext uri="{BB962C8B-B14F-4D97-AF65-F5344CB8AC3E}">
        <p14:creationId xmlns:p14="http://schemas.microsoft.com/office/powerpoint/2010/main" val="48670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D6DE2-E7F9-2AE6-92BF-E796AB1AACFB}"/>
              </a:ext>
            </a:extLst>
          </p:cNvPr>
          <p:cNvSpPr>
            <a:spLocks noGrp="1"/>
          </p:cNvSpPr>
          <p:nvPr>
            <p:ph type="title"/>
          </p:nvPr>
        </p:nvSpPr>
        <p:spPr>
          <a:xfrm>
            <a:off x="457200" y="188283"/>
            <a:ext cx="8234363" cy="758825"/>
          </a:xfrm>
        </p:spPr>
        <p:txBody>
          <a:bodyPr/>
          <a:lstStyle/>
          <a:p>
            <a:r>
              <a:rPr lang="de-DE" dirty="0"/>
              <a:t>Wie sieht das Training mit VR und AR aus?</a:t>
            </a:r>
          </a:p>
        </p:txBody>
      </p:sp>
      <p:sp>
        <p:nvSpPr>
          <p:cNvPr id="3" name="Inhaltsplatzhalter 2">
            <a:extLst>
              <a:ext uri="{FF2B5EF4-FFF2-40B4-BE49-F238E27FC236}">
                <a16:creationId xmlns:a16="http://schemas.microsoft.com/office/drawing/2014/main" id="{8A64BAE1-8FE7-36EF-3EF8-1DCCC1F727EC}"/>
              </a:ext>
            </a:extLst>
          </p:cNvPr>
          <p:cNvSpPr>
            <a:spLocks noGrp="1"/>
          </p:cNvSpPr>
          <p:nvPr>
            <p:ph idx="1"/>
          </p:nvPr>
        </p:nvSpPr>
        <p:spPr/>
        <p:txBody>
          <a:bodyPr/>
          <a:lstStyle/>
          <a:p>
            <a:r>
              <a:rPr lang="de-DE" sz="1600" dirty="0"/>
              <a:t>Studierende üben medizinische Eingriffe mit Hilfe von KI-gestützten: 	</a:t>
            </a:r>
          </a:p>
          <a:p>
            <a:pPr marL="0" indent="0">
              <a:buNone/>
            </a:pPr>
            <a:r>
              <a:rPr lang="de-DE" sz="1600" dirty="0"/>
              <a:t>	</a:t>
            </a:r>
            <a:r>
              <a:rPr lang="de-DE" sz="1600" dirty="0">
                <a:sym typeface="Wingdings" panose="05000000000000000000" pitchFamily="2" charset="2"/>
              </a:rPr>
              <a:t> </a:t>
            </a:r>
            <a:r>
              <a:rPr lang="de-DE" sz="1600" dirty="0"/>
              <a:t>Hologrammen</a:t>
            </a:r>
          </a:p>
          <a:p>
            <a:pPr marL="0" indent="0">
              <a:buNone/>
            </a:pPr>
            <a:r>
              <a:rPr lang="de-DE" sz="1600" dirty="0"/>
              <a:t>	</a:t>
            </a:r>
            <a:r>
              <a:rPr lang="de-DE" sz="1600" dirty="0">
                <a:sym typeface="Wingdings" panose="05000000000000000000" pitchFamily="2" charset="2"/>
              </a:rPr>
              <a:t> </a:t>
            </a:r>
            <a:r>
              <a:rPr lang="de-DE" sz="1600" dirty="0"/>
              <a:t>VR-Brillen </a:t>
            </a:r>
          </a:p>
          <a:p>
            <a:pPr marL="0" indent="0">
              <a:spcAft>
                <a:spcPts val="600"/>
              </a:spcAft>
              <a:buNone/>
            </a:pPr>
            <a:r>
              <a:rPr lang="de-DE" sz="1600" dirty="0"/>
              <a:t>	</a:t>
            </a:r>
            <a:r>
              <a:rPr lang="de-DE" sz="1600" dirty="0">
                <a:sym typeface="Wingdings" panose="05000000000000000000" pitchFamily="2" charset="2"/>
              </a:rPr>
              <a:t> </a:t>
            </a:r>
            <a:r>
              <a:rPr lang="de-DE" sz="1600" dirty="0" err="1"/>
              <a:t>Augmented</a:t>
            </a:r>
            <a:r>
              <a:rPr lang="de-DE" sz="1600" dirty="0"/>
              <a:t> Reality </a:t>
            </a:r>
          </a:p>
          <a:p>
            <a:r>
              <a:rPr lang="de-DE" sz="1600" dirty="0"/>
              <a:t>Betrachtung von 3D-Modelle von Skeletten, Blutgefäßen oder komplexen Organen</a:t>
            </a:r>
          </a:p>
          <a:p>
            <a:r>
              <a:rPr lang="de-DE" sz="1600" dirty="0"/>
              <a:t>Interaktion mit VR-/AR-Anwendungen mittels speziellen Handschuhen oder Controllern </a:t>
            </a:r>
          </a:p>
          <a:p>
            <a:r>
              <a:rPr lang="de-DE" sz="1600" dirty="0"/>
              <a:t>Kommunikation mit virtuellen Patienten mittels VR-Brille </a:t>
            </a:r>
          </a:p>
          <a:p>
            <a:r>
              <a:rPr lang="de-DE" sz="1600" dirty="0"/>
              <a:t>Üben von genauen Abläufen in Operationen, sowie von Blutabnahme oder chirurgisches Nähen</a:t>
            </a:r>
          </a:p>
          <a:p>
            <a:r>
              <a:rPr lang="de-DE" sz="1600" dirty="0"/>
              <a:t>Bereitstellung von Leistungsfeedback auf der Grundlage von Trainingsaufzeichnungen</a:t>
            </a:r>
          </a:p>
          <a:p>
            <a:endParaRPr lang="de-DE" sz="1600" dirty="0"/>
          </a:p>
          <a:p>
            <a:endParaRPr lang="de-DE" sz="1600" dirty="0"/>
          </a:p>
        </p:txBody>
      </p:sp>
      <p:sp>
        <p:nvSpPr>
          <p:cNvPr id="4" name="Foliennummernplatzhalter 3">
            <a:extLst>
              <a:ext uri="{FF2B5EF4-FFF2-40B4-BE49-F238E27FC236}">
                <a16:creationId xmlns:a16="http://schemas.microsoft.com/office/drawing/2014/main" id="{64D33698-60D6-2D22-F3FC-0292D051B785}"/>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29</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94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74470-4488-29CA-F26A-26339D70F039}"/>
              </a:ext>
            </a:extLst>
          </p:cNvPr>
          <p:cNvSpPr>
            <a:spLocks noGrp="1"/>
          </p:cNvSpPr>
          <p:nvPr>
            <p:ph type="title"/>
          </p:nvPr>
        </p:nvSpPr>
        <p:spPr/>
        <p:txBody>
          <a:bodyPr/>
          <a:lstStyle/>
          <a:p>
            <a:r>
              <a:rPr lang="de-DE" dirty="0"/>
              <a:t>Gliederung</a:t>
            </a:r>
          </a:p>
        </p:txBody>
      </p:sp>
      <p:sp>
        <p:nvSpPr>
          <p:cNvPr id="3" name="Inhaltsplatzhalter 2">
            <a:extLst>
              <a:ext uri="{FF2B5EF4-FFF2-40B4-BE49-F238E27FC236}">
                <a16:creationId xmlns:a16="http://schemas.microsoft.com/office/drawing/2014/main" id="{475D7E83-A382-BFC8-11A6-D982B33C2539}"/>
              </a:ext>
            </a:extLst>
          </p:cNvPr>
          <p:cNvSpPr>
            <a:spLocks noGrp="1"/>
          </p:cNvSpPr>
          <p:nvPr>
            <p:ph idx="1"/>
          </p:nvPr>
        </p:nvSpPr>
        <p:spPr/>
        <p:txBody>
          <a:bodyPr/>
          <a:lstStyle/>
          <a:p>
            <a:pPr marL="342900" indent="-342900">
              <a:spcBef>
                <a:spcPts val="1200"/>
              </a:spcBef>
              <a:buFont typeface="+mj-lt"/>
              <a:buAutoNum type="arabicPeriod"/>
            </a:pPr>
            <a:r>
              <a:rPr lang="de-DE" dirty="0"/>
              <a:t>Was bedeutet KI im Gesundheitswesen?</a:t>
            </a:r>
          </a:p>
          <a:p>
            <a:pPr marL="342900" indent="-342900">
              <a:spcBef>
                <a:spcPts val="1200"/>
              </a:spcBef>
              <a:buFont typeface="+mj-lt"/>
              <a:buAutoNum type="arabicPeriod"/>
            </a:pPr>
            <a:r>
              <a:rPr lang="de-DE" dirty="0"/>
              <a:t>Roboter gestützte </a:t>
            </a:r>
            <a:r>
              <a:rPr lang="de-DE" dirty="0" err="1"/>
              <a:t>Ops</a:t>
            </a:r>
            <a:endParaRPr lang="de-DE" dirty="0"/>
          </a:p>
          <a:p>
            <a:pPr marL="342900" indent="-342900">
              <a:spcBef>
                <a:spcPts val="1200"/>
              </a:spcBef>
              <a:buFont typeface="+mj-lt"/>
              <a:buAutoNum type="arabicPeriod"/>
            </a:pPr>
            <a:r>
              <a:rPr lang="de-DE" dirty="0" err="1"/>
              <a:t>DaVinci</a:t>
            </a:r>
            <a:r>
              <a:rPr lang="de-DE" dirty="0"/>
              <a:t> Roboter als explizites Beispiel</a:t>
            </a:r>
          </a:p>
          <a:p>
            <a:pPr marL="342900" indent="-342900">
              <a:spcBef>
                <a:spcPts val="1200"/>
              </a:spcBef>
              <a:buFont typeface="+mj-lt"/>
              <a:buAutoNum type="arabicPeriod"/>
            </a:pPr>
            <a:r>
              <a:rPr lang="de-DE" dirty="0"/>
              <a:t>Möglichkeiten und Probleme Roboter gestützter OPs</a:t>
            </a:r>
          </a:p>
          <a:p>
            <a:pPr marL="342900" indent="-342900">
              <a:spcBef>
                <a:spcPts val="1200"/>
              </a:spcBef>
              <a:buFont typeface="+mj-lt"/>
              <a:buAutoNum type="arabicPeriod"/>
            </a:pPr>
            <a:r>
              <a:rPr lang="de-DE" dirty="0" err="1"/>
              <a:t>Augmented</a:t>
            </a:r>
            <a:r>
              <a:rPr lang="de-DE" dirty="0"/>
              <a:t> und Virtual Reality</a:t>
            </a:r>
          </a:p>
          <a:p>
            <a:pPr marL="342900" indent="-342900">
              <a:spcBef>
                <a:spcPts val="1200"/>
              </a:spcBef>
              <a:buFont typeface="+mj-lt"/>
              <a:buAutoNum type="arabicPeriod"/>
            </a:pPr>
            <a:r>
              <a:rPr lang="de-DE" dirty="0"/>
              <a:t>Vorteile und Nachteile von AR</a:t>
            </a:r>
          </a:p>
          <a:p>
            <a:pPr marL="342900" indent="-342900">
              <a:spcBef>
                <a:spcPts val="1200"/>
              </a:spcBef>
              <a:buFont typeface="+mj-lt"/>
              <a:buAutoNum type="arabicPeriod"/>
            </a:pPr>
            <a:r>
              <a:rPr lang="de-DE" dirty="0"/>
              <a:t>Theorie des </a:t>
            </a:r>
            <a:r>
              <a:rPr lang="de-DE" i="1" dirty="0"/>
              <a:t>Level </a:t>
            </a:r>
            <a:r>
              <a:rPr lang="de-DE" i="1" dirty="0" err="1"/>
              <a:t>of</a:t>
            </a:r>
            <a:r>
              <a:rPr lang="de-DE" i="1" dirty="0"/>
              <a:t> </a:t>
            </a:r>
            <a:r>
              <a:rPr lang="de-DE" i="1" dirty="0" err="1"/>
              <a:t>Authonomy</a:t>
            </a:r>
            <a:endParaRPr lang="de-DE" i="1" dirty="0"/>
          </a:p>
          <a:p>
            <a:pPr marL="342900" indent="-342900">
              <a:buFont typeface="+mj-lt"/>
              <a:buAutoNum type="arabicPeriod"/>
            </a:pPr>
            <a:endParaRPr lang="de-DE" dirty="0"/>
          </a:p>
          <a:p>
            <a:pPr marL="342900" indent="-342900">
              <a:buFont typeface="+mj-lt"/>
              <a:buAutoNum type="arabicPeriod"/>
            </a:pPr>
            <a:endParaRPr lang="de-DE" dirty="0"/>
          </a:p>
        </p:txBody>
      </p:sp>
      <p:sp>
        <p:nvSpPr>
          <p:cNvPr id="4" name="Foliennummernplatzhalter 3">
            <a:extLst>
              <a:ext uri="{FF2B5EF4-FFF2-40B4-BE49-F238E27FC236}">
                <a16:creationId xmlns:a16="http://schemas.microsoft.com/office/drawing/2014/main" id="{A82CFA04-3083-5BB1-B18A-0A0A52E0BF32}"/>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521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01AD9-2FB1-5594-B914-3E242EF47C01}"/>
              </a:ext>
            </a:extLst>
          </p:cNvPr>
          <p:cNvSpPr>
            <a:spLocks noGrp="1"/>
          </p:cNvSpPr>
          <p:nvPr>
            <p:ph type="title"/>
          </p:nvPr>
        </p:nvSpPr>
        <p:spPr/>
        <p:txBody>
          <a:bodyPr/>
          <a:lstStyle/>
          <a:p>
            <a:r>
              <a:rPr lang="de-DE" i="1" dirty="0" err="1"/>
              <a:t>Phacon</a:t>
            </a:r>
            <a:r>
              <a:rPr lang="de-DE" dirty="0"/>
              <a:t> in Leipzig</a:t>
            </a:r>
          </a:p>
        </p:txBody>
      </p:sp>
      <p:sp>
        <p:nvSpPr>
          <p:cNvPr id="4" name="Foliennummernplatzhalter 3">
            <a:extLst>
              <a:ext uri="{FF2B5EF4-FFF2-40B4-BE49-F238E27FC236}">
                <a16:creationId xmlns:a16="http://schemas.microsoft.com/office/drawing/2014/main" id="{014FA244-A4DD-E5FE-018B-34EBD1781179}"/>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30</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BDE5D06D-D885-81E8-6B35-29B2363FE9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350" y="1129885"/>
            <a:ext cx="5067300" cy="3378200"/>
          </a:xfrm>
        </p:spPr>
      </p:pic>
    </p:spTree>
    <p:extLst>
      <p:ext uri="{BB962C8B-B14F-4D97-AF65-F5344CB8AC3E}">
        <p14:creationId xmlns:p14="http://schemas.microsoft.com/office/powerpoint/2010/main" val="1488630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153C768-0FEF-E329-651A-48021F28B6A5}"/>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31</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B7E8133-885D-7FDA-46AF-06FEB3760B2D}"/>
              </a:ext>
            </a:extLst>
          </p:cNvPr>
          <p:cNvSpPr txBox="1"/>
          <p:nvPr/>
        </p:nvSpPr>
        <p:spPr>
          <a:xfrm>
            <a:off x="927652" y="4530924"/>
            <a:ext cx="5645426" cy="276999"/>
          </a:xfrm>
          <a:prstGeom prst="rect">
            <a:avLst/>
          </a:prstGeom>
          <a:noFill/>
        </p:spPr>
        <p:txBody>
          <a:bodyPr wrap="square" lIns="0" tIns="0" rIns="0" bIns="0" rtlCol="0">
            <a:spAutoFit/>
          </a:bodyPr>
          <a:lstStyle/>
          <a:p>
            <a:r>
              <a:rPr lang="de-DE" sz="900" dirty="0"/>
              <a:t>https://www.youtube.com/watch?v=YO8Ij1m0Zlw</a:t>
            </a:r>
          </a:p>
          <a:p>
            <a:endParaRPr lang="de-DE" sz="900" i="0" dirty="0">
              <a:latin typeface="+mn-lt"/>
              <a:cs typeface="Arial" panose="020B0604020202020204" pitchFamily="34" charset="0"/>
            </a:endParaRPr>
          </a:p>
        </p:txBody>
      </p:sp>
      <p:pic>
        <p:nvPicPr>
          <p:cNvPr id="6" name="Onlinemedien 5" title="So kann Virtual Reality im Medizin-Studium aussehen">
            <a:hlinkClick r:id="" action="ppaction://media"/>
            <a:extLst>
              <a:ext uri="{FF2B5EF4-FFF2-40B4-BE49-F238E27FC236}">
                <a16:creationId xmlns:a16="http://schemas.microsoft.com/office/drawing/2014/main" id="{9863CB8F-C398-9A63-E507-DE58F96C1C6E}"/>
              </a:ext>
            </a:extLst>
          </p:cNvPr>
          <p:cNvPicPr>
            <a:picLocks noRot="1" noChangeAspect="1"/>
          </p:cNvPicPr>
          <p:nvPr>
            <a:videoFile r:link="rId1"/>
          </p:nvPr>
        </p:nvPicPr>
        <p:blipFill>
          <a:blip r:embed="rId3"/>
          <a:stretch>
            <a:fillRect/>
          </a:stretch>
        </p:blipFill>
        <p:spPr>
          <a:xfrm>
            <a:off x="878000" y="356704"/>
            <a:ext cx="7388000" cy="4174220"/>
          </a:xfrm>
          <a:prstGeom prst="rect">
            <a:avLst/>
          </a:prstGeom>
        </p:spPr>
      </p:pic>
    </p:spTree>
    <p:extLst>
      <p:ext uri="{BB962C8B-B14F-4D97-AF65-F5344CB8AC3E}">
        <p14:creationId xmlns:p14="http://schemas.microsoft.com/office/powerpoint/2010/main" val="10760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92CEFD5-9AB3-2DF9-D264-A45E0830B682}"/>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32</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9C151274-941A-E892-C584-EBB822D8B821}"/>
              </a:ext>
            </a:extLst>
          </p:cNvPr>
          <p:cNvSpPr txBox="1"/>
          <p:nvPr/>
        </p:nvSpPr>
        <p:spPr>
          <a:xfrm>
            <a:off x="907772" y="4558099"/>
            <a:ext cx="6122504" cy="276999"/>
          </a:xfrm>
          <a:prstGeom prst="rect">
            <a:avLst/>
          </a:prstGeom>
          <a:noFill/>
        </p:spPr>
        <p:txBody>
          <a:bodyPr wrap="square" lIns="0" tIns="0" rIns="0" bIns="0" rtlCol="0">
            <a:spAutoFit/>
          </a:bodyPr>
          <a:lstStyle/>
          <a:p>
            <a:r>
              <a:rPr lang="de-DE" sz="900" dirty="0"/>
              <a:t>https://www.youtube.com/watch?v=EOFVKEDlVJY</a:t>
            </a:r>
          </a:p>
          <a:p>
            <a:endParaRPr lang="de-DE" sz="900" i="0" dirty="0">
              <a:latin typeface="+mn-lt"/>
              <a:cs typeface="Arial" panose="020B0604020202020204" pitchFamily="34" charset="0"/>
            </a:endParaRPr>
          </a:p>
        </p:txBody>
      </p:sp>
      <p:pic>
        <p:nvPicPr>
          <p:cNvPr id="6" name="Onlinemedien 5" title="Remote Surgery (Da Vinci VR training simulator) - CS4240">
            <a:hlinkClick r:id="" action="ppaction://media"/>
            <a:extLst>
              <a:ext uri="{FF2B5EF4-FFF2-40B4-BE49-F238E27FC236}">
                <a16:creationId xmlns:a16="http://schemas.microsoft.com/office/drawing/2014/main" id="{AD7D2A1D-C53F-4DE2-E7ED-CDCC1AFEB787}"/>
              </a:ext>
            </a:extLst>
          </p:cNvPr>
          <p:cNvPicPr>
            <a:picLocks noRot="1" noChangeAspect="1"/>
          </p:cNvPicPr>
          <p:nvPr>
            <a:videoFile r:link="rId1"/>
          </p:nvPr>
        </p:nvPicPr>
        <p:blipFill>
          <a:blip r:embed="rId3"/>
          <a:stretch>
            <a:fillRect/>
          </a:stretch>
        </p:blipFill>
        <p:spPr>
          <a:xfrm>
            <a:off x="859816" y="363331"/>
            <a:ext cx="7424368" cy="4194768"/>
          </a:xfrm>
          <a:prstGeom prst="rect">
            <a:avLst/>
          </a:prstGeom>
        </p:spPr>
      </p:pic>
    </p:spTree>
    <p:extLst>
      <p:ext uri="{BB962C8B-B14F-4D97-AF65-F5344CB8AC3E}">
        <p14:creationId xmlns:p14="http://schemas.microsoft.com/office/powerpoint/2010/main" val="35921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71F19-1DB9-D8DC-3472-4D9D5C355BA7}"/>
              </a:ext>
            </a:extLst>
          </p:cNvPr>
          <p:cNvSpPr>
            <a:spLocks noGrp="1"/>
          </p:cNvSpPr>
          <p:nvPr>
            <p:ph type="title"/>
          </p:nvPr>
        </p:nvSpPr>
        <p:spPr/>
        <p:txBody>
          <a:bodyPr/>
          <a:lstStyle/>
          <a:p>
            <a:r>
              <a:rPr lang="de-DE" dirty="0"/>
              <a:t>AR und VR bei intraoperativen Anwendungen</a:t>
            </a:r>
          </a:p>
        </p:txBody>
      </p:sp>
      <p:sp>
        <p:nvSpPr>
          <p:cNvPr id="3" name="Inhaltsplatzhalter 2">
            <a:extLst>
              <a:ext uri="{FF2B5EF4-FFF2-40B4-BE49-F238E27FC236}">
                <a16:creationId xmlns:a16="http://schemas.microsoft.com/office/drawing/2014/main" id="{CB3151AE-CFAC-5A81-2CE4-BCB9C96001EE}"/>
              </a:ext>
            </a:extLst>
          </p:cNvPr>
          <p:cNvSpPr>
            <a:spLocks noGrp="1"/>
          </p:cNvSpPr>
          <p:nvPr>
            <p:ph idx="1"/>
          </p:nvPr>
        </p:nvSpPr>
        <p:spPr>
          <a:xfrm>
            <a:off x="454818" y="1459502"/>
            <a:ext cx="8234363" cy="3379199"/>
          </a:xfrm>
        </p:spPr>
        <p:txBody>
          <a:bodyPr/>
          <a:lstStyle/>
          <a:p>
            <a:r>
              <a:rPr lang="de-DE" dirty="0"/>
              <a:t>Möglichkeit von Arzt-Teams:</a:t>
            </a:r>
          </a:p>
          <a:p>
            <a:pPr marL="0" indent="0">
              <a:buNone/>
            </a:pPr>
            <a:r>
              <a:rPr lang="de-DE" dirty="0"/>
              <a:t>	</a:t>
            </a:r>
            <a:r>
              <a:rPr lang="de-DE" dirty="0">
                <a:sym typeface="Wingdings" panose="05000000000000000000" pitchFamily="2" charset="2"/>
              </a:rPr>
              <a:t> </a:t>
            </a:r>
            <a:r>
              <a:rPr lang="de-DE" dirty="0"/>
              <a:t>Remote Arzt: skizziert perfekte Schnittlinie für das Skalpell</a:t>
            </a:r>
          </a:p>
          <a:p>
            <a:pPr marL="0" indent="0">
              <a:spcAft>
                <a:spcPts val="1200"/>
              </a:spcAft>
              <a:buNone/>
            </a:pPr>
            <a:r>
              <a:rPr lang="de-DE" dirty="0"/>
              <a:t>	</a:t>
            </a:r>
            <a:r>
              <a:rPr lang="de-DE" dirty="0">
                <a:sym typeface="Wingdings" panose="05000000000000000000" pitchFamily="2" charset="2"/>
              </a:rPr>
              <a:t> </a:t>
            </a:r>
            <a:r>
              <a:rPr lang="de-DE" dirty="0"/>
              <a:t>Arzt vor Ort: sieht sowohl den realen Patienten vor sich als auch die  	      	    virtuelle Linie</a:t>
            </a:r>
          </a:p>
          <a:p>
            <a:pPr>
              <a:spcAft>
                <a:spcPts val="1200"/>
              </a:spcAft>
            </a:pPr>
            <a:r>
              <a:rPr lang="de-DE" dirty="0"/>
              <a:t>Konsultation mit Experten oder anderen medizinischen Disziplin möglich</a:t>
            </a:r>
          </a:p>
          <a:p>
            <a:r>
              <a:rPr lang="de-DE" dirty="0"/>
              <a:t>Projektion von MRT- oder CT-Bilder als dreidimensionale Holographie in den Raum </a:t>
            </a:r>
          </a:p>
          <a:p>
            <a:endParaRPr lang="de-DE" dirty="0"/>
          </a:p>
        </p:txBody>
      </p:sp>
      <p:sp>
        <p:nvSpPr>
          <p:cNvPr id="4" name="Foliennummernplatzhalter 3">
            <a:extLst>
              <a:ext uri="{FF2B5EF4-FFF2-40B4-BE49-F238E27FC236}">
                <a16:creationId xmlns:a16="http://schemas.microsoft.com/office/drawing/2014/main" id="{595EEA30-1B3E-89DA-5FEE-ED5B044CA901}"/>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33</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937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6DDC6-964B-4642-ED17-8920F89603DC}"/>
              </a:ext>
            </a:extLst>
          </p:cNvPr>
          <p:cNvSpPr>
            <a:spLocks noGrp="1"/>
          </p:cNvSpPr>
          <p:nvPr>
            <p:ph type="title"/>
          </p:nvPr>
        </p:nvSpPr>
        <p:spPr/>
        <p:txBody>
          <a:bodyPr/>
          <a:lstStyle/>
          <a:p>
            <a:r>
              <a:rPr lang="de-DE" dirty="0"/>
              <a:t>AR und VR bei intraoperativen Anwendungen</a:t>
            </a:r>
          </a:p>
        </p:txBody>
      </p:sp>
      <p:sp>
        <p:nvSpPr>
          <p:cNvPr id="3" name="Inhaltsplatzhalter 2">
            <a:extLst>
              <a:ext uri="{FF2B5EF4-FFF2-40B4-BE49-F238E27FC236}">
                <a16:creationId xmlns:a16="http://schemas.microsoft.com/office/drawing/2014/main" id="{A81556F8-131B-6488-D46E-04036F7E6222}"/>
              </a:ext>
            </a:extLst>
          </p:cNvPr>
          <p:cNvSpPr>
            <a:spLocks noGrp="1"/>
          </p:cNvSpPr>
          <p:nvPr>
            <p:ph idx="1"/>
          </p:nvPr>
        </p:nvSpPr>
        <p:spPr>
          <a:xfrm>
            <a:off x="457200" y="1281750"/>
            <a:ext cx="8527774" cy="3379199"/>
          </a:xfrm>
        </p:spPr>
        <p:txBody>
          <a:bodyPr/>
          <a:lstStyle/>
          <a:p>
            <a:r>
              <a:rPr lang="de-DE" dirty="0"/>
              <a:t>Verbesserung der Tiefenwahrnehmung </a:t>
            </a:r>
          </a:p>
          <a:p>
            <a:r>
              <a:rPr lang="de-DE" dirty="0"/>
              <a:t>Erweiterung des Sichtfelds </a:t>
            </a:r>
          </a:p>
          <a:p>
            <a:r>
              <a:rPr lang="de-DE" dirty="0"/>
              <a:t>Kontrollsysteme</a:t>
            </a:r>
          </a:p>
          <a:p>
            <a:endParaRPr lang="de-DE" dirty="0"/>
          </a:p>
          <a:p>
            <a:r>
              <a:rPr lang="de-DE" dirty="0"/>
              <a:t>Nachbereitung von Operationen:  </a:t>
            </a:r>
          </a:p>
          <a:p>
            <a:pPr marL="0" indent="0">
              <a:buNone/>
            </a:pPr>
            <a:r>
              <a:rPr lang="de-DE" dirty="0"/>
              <a:t>	</a:t>
            </a:r>
            <a:r>
              <a:rPr lang="de-DE" dirty="0">
                <a:sym typeface="Wingdings" panose="05000000000000000000" pitchFamily="2" charset="2"/>
              </a:rPr>
              <a:t> </a:t>
            </a:r>
            <a:r>
              <a:rPr lang="de-DE" dirty="0"/>
              <a:t>Erkennung von Gesten und Arbeitsabläufen und die Rekonstruktion 	     	    	    des Eingriffs</a:t>
            </a:r>
          </a:p>
          <a:p>
            <a:pPr marL="0" indent="0">
              <a:buNone/>
            </a:pPr>
            <a:r>
              <a:rPr lang="de-DE" dirty="0"/>
              <a:t>	</a:t>
            </a:r>
            <a:r>
              <a:rPr lang="de-DE" dirty="0">
                <a:sym typeface="Wingdings" panose="05000000000000000000" pitchFamily="2" charset="2"/>
              </a:rPr>
              <a:t> </a:t>
            </a:r>
            <a:r>
              <a:rPr lang="de-DE" dirty="0"/>
              <a:t>wertvolle Datenbasis für die chirurgische Ausbildung und  	 	      	     	     	    Bewertung des OP-Verlaufs</a:t>
            </a:r>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FF7BDF22-572F-53AB-6270-A5AC952496B8}"/>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34</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777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67928-2C04-7BB5-F4BB-779F87B81046}"/>
              </a:ext>
            </a:extLst>
          </p:cNvPr>
          <p:cNvSpPr>
            <a:spLocks noGrp="1"/>
          </p:cNvSpPr>
          <p:nvPr>
            <p:ph type="title"/>
          </p:nvPr>
        </p:nvSpPr>
        <p:spPr/>
        <p:txBody>
          <a:bodyPr/>
          <a:lstStyle/>
          <a:p>
            <a:r>
              <a:rPr lang="de-DE" dirty="0" err="1"/>
              <a:t>Acqua</a:t>
            </a:r>
            <a:r>
              <a:rPr lang="de-DE" dirty="0"/>
              <a:t> </a:t>
            </a:r>
            <a:r>
              <a:rPr lang="de-DE" dirty="0" err="1"/>
              <a:t>klinik</a:t>
            </a:r>
            <a:endParaRPr lang="de-DE" dirty="0"/>
          </a:p>
        </p:txBody>
      </p:sp>
      <p:sp>
        <p:nvSpPr>
          <p:cNvPr id="3" name="Inhaltsplatzhalter 2">
            <a:extLst>
              <a:ext uri="{FF2B5EF4-FFF2-40B4-BE49-F238E27FC236}">
                <a16:creationId xmlns:a16="http://schemas.microsoft.com/office/drawing/2014/main" id="{C8EB9242-2B28-8EB6-CE31-AD22CA988762}"/>
              </a:ext>
            </a:extLst>
          </p:cNvPr>
          <p:cNvSpPr>
            <a:spLocks noGrp="1"/>
          </p:cNvSpPr>
          <p:nvPr>
            <p:ph idx="1"/>
          </p:nvPr>
        </p:nvSpPr>
        <p:spPr/>
        <p:txBody>
          <a:bodyPr/>
          <a:lstStyle/>
          <a:p>
            <a:r>
              <a:rPr lang="de-DE" dirty="0"/>
              <a:t>Renommierte HNO-Klinik in Leipzig</a:t>
            </a:r>
          </a:p>
          <a:p>
            <a:r>
              <a:rPr lang="de-DE" dirty="0" err="1"/>
              <a:t>Surgical</a:t>
            </a:r>
            <a:r>
              <a:rPr lang="de-DE" dirty="0"/>
              <a:t> Management and </a:t>
            </a:r>
            <a:r>
              <a:rPr lang="de-DE" dirty="0" err="1"/>
              <a:t>Guidance</a:t>
            </a:r>
            <a:r>
              <a:rPr lang="de-DE" dirty="0"/>
              <a:t> System</a:t>
            </a:r>
          </a:p>
          <a:p>
            <a:pPr marL="0" indent="0">
              <a:buNone/>
            </a:pPr>
            <a:r>
              <a:rPr lang="de-DE" dirty="0"/>
              <a:t>	</a:t>
            </a:r>
            <a:r>
              <a:rPr lang="de-DE" dirty="0">
                <a:sym typeface="Wingdings" panose="05000000000000000000" pitchFamily="2" charset="2"/>
              </a:rPr>
              <a:t> </a:t>
            </a:r>
            <a:r>
              <a:rPr lang="de-DE" dirty="0"/>
              <a:t> OP-Computer liefert Informationen zur Position, zum Abstand  	      	      	      zu wichtigen Strukturen,… </a:t>
            </a:r>
          </a:p>
          <a:p>
            <a:endParaRPr lang="de-DE" dirty="0"/>
          </a:p>
          <a:p>
            <a:pPr>
              <a:spcAft>
                <a:spcPts val="600"/>
              </a:spcAft>
            </a:pPr>
            <a:r>
              <a:rPr lang="de-DE" dirty="0" err="1"/>
              <a:t>Collision</a:t>
            </a:r>
            <a:r>
              <a:rPr lang="de-DE" dirty="0"/>
              <a:t> </a:t>
            </a:r>
            <a:r>
              <a:rPr lang="de-DE" dirty="0" err="1"/>
              <a:t>Warning</a:t>
            </a:r>
            <a:endParaRPr lang="de-DE" dirty="0"/>
          </a:p>
          <a:p>
            <a:pPr marL="0" indent="0">
              <a:spcBef>
                <a:spcPts val="0"/>
              </a:spcBef>
              <a:buNone/>
            </a:pPr>
            <a:r>
              <a:rPr lang="de-DE" dirty="0"/>
              <a:t>	</a:t>
            </a:r>
            <a:r>
              <a:rPr lang="de-DE" dirty="0">
                <a:sym typeface="Wingdings" panose="05000000000000000000" pitchFamily="2" charset="2"/>
              </a:rPr>
              <a:t> </a:t>
            </a:r>
            <a:r>
              <a:rPr lang="de-DE" dirty="0"/>
              <a:t>Warnsystem zur Verhinderung von </a:t>
            </a:r>
          </a:p>
          <a:p>
            <a:pPr marL="0" indent="0">
              <a:spcBef>
                <a:spcPts val="0"/>
              </a:spcBef>
              <a:buNone/>
            </a:pPr>
            <a:r>
              <a:rPr lang="de-DE" dirty="0"/>
              <a:t>	     Beschädigungen wichtiger Strukturen wie </a:t>
            </a:r>
          </a:p>
          <a:p>
            <a:pPr marL="0" indent="0">
              <a:spcBef>
                <a:spcPts val="0"/>
              </a:spcBef>
              <a:buNone/>
            </a:pPr>
            <a:r>
              <a:rPr lang="de-DE" dirty="0"/>
              <a:t>	     Nerven oder Hirnhaut</a:t>
            </a:r>
          </a:p>
          <a:p>
            <a:endParaRPr lang="de-DE" dirty="0"/>
          </a:p>
          <a:p>
            <a:endParaRPr lang="de-DE" dirty="0"/>
          </a:p>
        </p:txBody>
      </p:sp>
      <p:sp>
        <p:nvSpPr>
          <p:cNvPr id="4" name="Foliennummernplatzhalter 3">
            <a:extLst>
              <a:ext uri="{FF2B5EF4-FFF2-40B4-BE49-F238E27FC236}">
                <a16:creationId xmlns:a16="http://schemas.microsoft.com/office/drawing/2014/main" id="{3FF789D3-9742-EF5D-18FA-647D0FE10BE1}"/>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35</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descr="Ein Bild, das Krankenhauszimmer, Raum, Szene enthält.&#10;&#10;Automatisch generierte Beschreibung">
            <a:extLst>
              <a:ext uri="{FF2B5EF4-FFF2-40B4-BE49-F238E27FC236}">
                <a16:creationId xmlns:a16="http://schemas.microsoft.com/office/drawing/2014/main" id="{791CB346-DBC8-169B-6BBA-F7ECE503A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817" y="204411"/>
            <a:ext cx="2382439" cy="1600701"/>
          </a:xfrm>
          <a:prstGeom prst="rect">
            <a:avLst/>
          </a:prstGeom>
        </p:spPr>
      </p:pic>
      <p:pic>
        <p:nvPicPr>
          <p:cNvPr id="6" name="Grafik 5" descr="Ein Bild, das Text, verschieden enthält.&#10;&#10;Automatisch generierte Beschreibung">
            <a:extLst>
              <a:ext uri="{FF2B5EF4-FFF2-40B4-BE49-F238E27FC236}">
                <a16:creationId xmlns:a16="http://schemas.microsoft.com/office/drawing/2014/main" id="{36995C44-DD70-0D60-45EC-72839E9F4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257" y="2606864"/>
            <a:ext cx="2899999" cy="1948437"/>
          </a:xfrm>
          <a:prstGeom prst="rect">
            <a:avLst/>
          </a:prstGeom>
        </p:spPr>
      </p:pic>
    </p:spTree>
    <p:extLst>
      <p:ext uri="{BB962C8B-B14F-4D97-AF65-F5344CB8AC3E}">
        <p14:creationId xmlns:p14="http://schemas.microsoft.com/office/powerpoint/2010/main" val="1296751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2A6E7-4FA1-0D69-EB46-7671D8F153BB}"/>
              </a:ext>
            </a:extLst>
          </p:cNvPr>
          <p:cNvSpPr>
            <a:spLocks noGrp="1"/>
          </p:cNvSpPr>
          <p:nvPr>
            <p:ph type="title"/>
          </p:nvPr>
        </p:nvSpPr>
        <p:spPr/>
        <p:txBody>
          <a:bodyPr/>
          <a:lstStyle/>
          <a:p>
            <a:r>
              <a:rPr lang="de-DE" dirty="0" err="1"/>
              <a:t>Acqua</a:t>
            </a:r>
            <a:r>
              <a:rPr lang="de-DE" dirty="0"/>
              <a:t> </a:t>
            </a:r>
            <a:r>
              <a:rPr lang="de-DE" dirty="0" err="1"/>
              <a:t>klinik</a:t>
            </a:r>
            <a:r>
              <a:rPr lang="de-DE" dirty="0"/>
              <a:t> </a:t>
            </a:r>
          </a:p>
        </p:txBody>
      </p:sp>
      <p:sp>
        <p:nvSpPr>
          <p:cNvPr id="3" name="Inhaltsplatzhalter 2">
            <a:extLst>
              <a:ext uri="{FF2B5EF4-FFF2-40B4-BE49-F238E27FC236}">
                <a16:creationId xmlns:a16="http://schemas.microsoft.com/office/drawing/2014/main" id="{A5C56463-D7E1-890F-C70B-6CCF776E816B}"/>
              </a:ext>
            </a:extLst>
          </p:cNvPr>
          <p:cNvSpPr>
            <a:spLocks noGrp="1"/>
          </p:cNvSpPr>
          <p:nvPr>
            <p:ph idx="1"/>
          </p:nvPr>
        </p:nvSpPr>
        <p:spPr/>
        <p:txBody>
          <a:bodyPr/>
          <a:lstStyle/>
          <a:p>
            <a:r>
              <a:rPr lang="de-DE" dirty="0" err="1"/>
              <a:t>Procedure</a:t>
            </a:r>
            <a:r>
              <a:rPr lang="de-DE" dirty="0"/>
              <a:t> Point Navigation</a:t>
            </a:r>
          </a:p>
          <a:p>
            <a:pPr marL="0" indent="0">
              <a:buNone/>
            </a:pPr>
            <a:r>
              <a:rPr lang="de-DE" dirty="0"/>
              <a:t>	</a:t>
            </a:r>
            <a:r>
              <a:rPr lang="de-DE" dirty="0">
                <a:sym typeface="Wingdings" panose="05000000000000000000" pitchFamily="2" charset="2"/>
              </a:rPr>
              <a:t> </a:t>
            </a:r>
            <a:r>
              <a:rPr lang="de-DE" dirty="0"/>
              <a:t>Sicherung einer bestimmten Schrittfolge einer Operation</a:t>
            </a:r>
          </a:p>
          <a:p>
            <a:pPr marL="0" indent="0">
              <a:buNone/>
            </a:pPr>
            <a:r>
              <a:rPr lang="de-DE" dirty="0"/>
              <a:t>	</a:t>
            </a:r>
            <a:r>
              <a:rPr lang="de-DE" dirty="0">
                <a:sym typeface="Wingdings" panose="05000000000000000000" pitchFamily="2" charset="2"/>
              </a:rPr>
              <a:t> </a:t>
            </a:r>
            <a:r>
              <a:rPr lang="de-DE" dirty="0"/>
              <a:t>Abfrage von Handbüchern zur OP-Durchführung</a:t>
            </a:r>
          </a:p>
          <a:p>
            <a:endParaRPr lang="de-DE" dirty="0"/>
          </a:p>
          <a:p>
            <a:r>
              <a:rPr lang="de-DE" dirty="0" err="1"/>
              <a:t>Surgical</a:t>
            </a:r>
            <a:r>
              <a:rPr lang="de-DE" dirty="0"/>
              <a:t> Recorder </a:t>
            </a:r>
          </a:p>
          <a:p>
            <a:pPr marL="0" indent="0">
              <a:buNone/>
            </a:pPr>
            <a:r>
              <a:rPr lang="de-DE" dirty="0"/>
              <a:t>	</a:t>
            </a:r>
            <a:r>
              <a:rPr lang="de-DE" dirty="0">
                <a:sym typeface="Wingdings" panose="05000000000000000000" pitchFamily="2" charset="2"/>
              </a:rPr>
              <a:t> </a:t>
            </a:r>
            <a:r>
              <a:rPr lang="de-DE" dirty="0"/>
              <a:t>Aufnahme von Ton, </a:t>
            </a:r>
            <a:r>
              <a:rPr lang="de-DE" dirty="0" err="1"/>
              <a:t>Endoskopkamera</a:t>
            </a:r>
            <a:r>
              <a:rPr lang="de-DE" dirty="0"/>
              <a:t> </a:t>
            </a:r>
          </a:p>
          <a:p>
            <a:pPr marL="0" indent="0">
              <a:spcBef>
                <a:spcPts val="0"/>
              </a:spcBef>
              <a:buNone/>
            </a:pPr>
            <a:r>
              <a:rPr lang="de-DE" dirty="0"/>
              <a:t>            und SMGS</a:t>
            </a:r>
          </a:p>
          <a:p>
            <a:pPr marL="0" indent="0">
              <a:buNone/>
            </a:pPr>
            <a:r>
              <a:rPr lang="de-DE" dirty="0"/>
              <a:t>	</a:t>
            </a:r>
            <a:r>
              <a:rPr lang="de-DE" dirty="0">
                <a:sym typeface="Wingdings" panose="05000000000000000000" pitchFamily="2" charset="2"/>
              </a:rPr>
              <a:t> </a:t>
            </a:r>
            <a:r>
              <a:rPr lang="de-DE" dirty="0"/>
              <a:t>postoperative Auswertungen </a:t>
            </a:r>
          </a:p>
          <a:p>
            <a:endParaRPr lang="de-DE" dirty="0"/>
          </a:p>
        </p:txBody>
      </p:sp>
      <p:sp>
        <p:nvSpPr>
          <p:cNvPr id="4" name="Foliennummernplatzhalter 3">
            <a:extLst>
              <a:ext uri="{FF2B5EF4-FFF2-40B4-BE49-F238E27FC236}">
                <a16:creationId xmlns:a16="http://schemas.microsoft.com/office/drawing/2014/main" id="{E650C875-0B1A-C9F6-E333-714C8E7E67BC}"/>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Grafik 4" descr="Ein Bild, das Text, drinnen enthält.&#10;&#10;Automatisch generierte Beschreibung">
            <a:extLst>
              <a:ext uri="{FF2B5EF4-FFF2-40B4-BE49-F238E27FC236}">
                <a16:creationId xmlns:a16="http://schemas.microsoft.com/office/drawing/2014/main" id="{5F1197ED-0C15-7F1C-CCFB-15191C1AA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582" y="2458583"/>
            <a:ext cx="3593250" cy="2144108"/>
          </a:xfrm>
          <a:prstGeom prst="rect">
            <a:avLst/>
          </a:prstGeom>
        </p:spPr>
      </p:pic>
    </p:spTree>
    <p:extLst>
      <p:ext uri="{BB962C8B-B14F-4D97-AF65-F5344CB8AC3E}">
        <p14:creationId xmlns:p14="http://schemas.microsoft.com/office/powerpoint/2010/main" val="3683930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89EBF-8982-C386-BC8F-DDBA7CB97759}"/>
              </a:ext>
            </a:extLst>
          </p:cNvPr>
          <p:cNvSpPr>
            <a:spLocks noGrp="1"/>
          </p:cNvSpPr>
          <p:nvPr>
            <p:ph type="title"/>
          </p:nvPr>
        </p:nvSpPr>
        <p:spPr/>
        <p:txBody>
          <a:bodyPr/>
          <a:lstStyle/>
          <a:p>
            <a:r>
              <a:rPr lang="de-DE" dirty="0"/>
              <a:t>Vorteile von </a:t>
            </a:r>
            <a:r>
              <a:rPr lang="de-DE" dirty="0" err="1"/>
              <a:t>Augmented</a:t>
            </a:r>
            <a:r>
              <a:rPr lang="de-DE" dirty="0"/>
              <a:t> und virtual Reality</a:t>
            </a:r>
          </a:p>
        </p:txBody>
      </p:sp>
      <p:sp>
        <p:nvSpPr>
          <p:cNvPr id="3" name="Inhaltsplatzhalter 2">
            <a:extLst>
              <a:ext uri="{FF2B5EF4-FFF2-40B4-BE49-F238E27FC236}">
                <a16:creationId xmlns:a16="http://schemas.microsoft.com/office/drawing/2014/main" id="{3525ACF8-C0CA-029B-AB82-8BF6419F4399}"/>
              </a:ext>
            </a:extLst>
          </p:cNvPr>
          <p:cNvSpPr>
            <a:spLocks noGrp="1"/>
          </p:cNvSpPr>
          <p:nvPr>
            <p:ph idx="1"/>
          </p:nvPr>
        </p:nvSpPr>
        <p:spPr/>
        <p:txBody>
          <a:bodyPr/>
          <a:lstStyle/>
          <a:p>
            <a:pPr>
              <a:spcBef>
                <a:spcPts val="600"/>
              </a:spcBef>
              <a:spcAft>
                <a:spcPts val="600"/>
              </a:spcAft>
            </a:pPr>
            <a:r>
              <a:rPr lang="de-DE" dirty="0"/>
              <a:t>Training, ohne, dass ein lebendiger Mensch zu Schaden kommt</a:t>
            </a:r>
          </a:p>
          <a:p>
            <a:pPr>
              <a:spcBef>
                <a:spcPts val="600"/>
              </a:spcBef>
              <a:spcAft>
                <a:spcPts val="600"/>
              </a:spcAft>
            </a:pPr>
            <a:r>
              <a:rPr lang="de-DE" dirty="0"/>
              <a:t>Flexiblere und kostengünstigere Ausbildung der Studierenden</a:t>
            </a:r>
          </a:p>
          <a:p>
            <a:pPr>
              <a:spcBef>
                <a:spcPts val="600"/>
              </a:spcBef>
              <a:spcAft>
                <a:spcPts val="600"/>
              </a:spcAft>
            </a:pPr>
            <a:r>
              <a:rPr lang="de-DE" dirty="0"/>
              <a:t>Üben genauer Operationsabläufe oder medizinischer Grundlagen</a:t>
            </a:r>
          </a:p>
          <a:p>
            <a:pPr>
              <a:spcBef>
                <a:spcPts val="600"/>
              </a:spcBef>
              <a:spcAft>
                <a:spcPts val="600"/>
              </a:spcAft>
            </a:pPr>
            <a:r>
              <a:rPr lang="de-DE" dirty="0"/>
              <a:t>Bessere Erfassung von Beschaffenheit von Organen und komplexe Anatomie</a:t>
            </a:r>
          </a:p>
          <a:p>
            <a:pPr>
              <a:spcBef>
                <a:spcPts val="600"/>
              </a:spcBef>
              <a:spcAft>
                <a:spcPts val="600"/>
              </a:spcAft>
            </a:pPr>
            <a:r>
              <a:rPr lang="de-DE" dirty="0"/>
              <a:t>Multiuser-Anwendung</a:t>
            </a:r>
          </a:p>
          <a:p>
            <a:pPr marL="0" indent="0">
              <a:spcBef>
                <a:spcPts val="0"/>
              </a:spcBef>
              <a:spcAft>
                <a:spcPts val="600"/>
              </a:spcAft>
              <a:buNone/>
            </a:pPr>
            <a:r>
              <a:rPr lang="de-DE" dirty="0"/>
              <a:t>	</a:t>
            </a:r>
            <a:r>
              <a:rPr lang="de-DE" dirty="0">
                <a:sym typeface="Wingdings" panose="05000000000000000000" pitchFamily="2" charset="2"/>
              </a:rPr>
              <a:t> </a:t>
            </a:r>
            <a:r>
              <a:rPr lang="de-DE" dirty="0"/>
              <a:t>Zusammenarbeit von Studierenden an verschiedenen Standorten </a:t>
            </a:r>
          </a:p>
          <a:p>
            <a:pPr>
              <a:spcBef>
                <a:spcPts val="600"/>
              </a:spcBef>
              <a:spcAft>
                <a:spcPts val="600"/>
              </a:spcAft>
            </a:pPr>
            <a:endParaRPr lang="de-DE" dirty="0"/>
          </a:p>
        </p:txBody>
      </p:sp>
      <p:sp>
        <p:nvSpPr>
          <p:cNvPr id="4" name="Foliennummernplatzhalter 3">
            <a:extLst>
              <a:ext uri="{FF2B5EF4-FFF2-40B4-BE49-F238E27FC236}">
                <a16:creationId xmlns:a16="http://schemas.microsoft.com/office/drawing/2014/main" id="{2BDAA5B3-4EC9-483A-282A-FCE48EBD2ED0}"/>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37</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62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40BE-00A4-BC26-79D6-40EA89F689DD}"/>
              </a:ext>
            </a:extLst>
          </p:cNvPr>
          <p:cNvSpPr>
            <a:spLocks noGrp="1"/>
          </p:cNvSpPr>
          <p:nvPr>
            <p:ph type="title"/>
          </p:nvPr>
        </p:nvSpPr>
        <p:spPr>
          <a:xfrm>
            <a:off x="510208" y="314875"/>
            <a:ext cx="8234363" cy="758825"/>
          </a:xfrm>
        </p:spPr>
        <p:txBody>
          <a:bodyPr/>
          <a:lstStyle/>
          <a:p>
            <a:r>
              <a:rPr lang="de-DE" dirty="0"/>
              <a:t>Vorteile von </a:t>
            </a:r>
            <a:r>
              <a:rPr lang="de-DE" dirty="0" err="1"/>
              <a:t>Augmented</a:t>
            </a:r>
            <a:r>
              <a:rPr lang="de-DE" dirty="0"/>
              <a:t> und virtual Reality</a:t>
            </a:r>
          </a:p>
        </p:txBody>
      </p:sp>
      <p:sp>
        <p:nvSpPr>
          <p:cNvPr id="3" name="Inhaltsplatzhalter 2">
            <a:extLst>
              <a:ext uri="{FF2B5EF4-FFF2-40B4-BE49-F238E27FC236}">
                <a16:creationId xmlns:a16="http://schemas.microsoft.com/office/drawing/2014/main" id="{1A45F487-AF24-FC4A-BFD4-FB96FD4FAAA8}"/>
              </a:ext>
            </a:extLst>
          </p:cNvPr>
          <p:cNvSpPr>
            <a:spLocks noGrp="1"/>
          </p:cNvSpPr>
          <p:nvPr>
            <p:ph idx="1"/>
          </p:nvPr>
        </p:nvSpPr>
        <p:spPr>
          <a:xfrm>
            <a:off x="457200" y="1606526"/>
            <a:ext cx="8234363" cy="3379199"/>
          </a:xfrm>
        </p:spPr>
        <p:txBody>
          <a:bodyPr/>
          <a:lstStyle/>
          <a:p>
            <a:pPr>
              <a:spcBef>
                <a:spcPts val="600"/>
              </a:spcBef>
              <a:spcAft>
                <a:spcPts val="600"/>
              </a:spcAft>
            </a:pPr>
            <a:r>
              <a:rPr lang="de-DE" dirty="0"/>
              <a:t>Anzeigen von „Gebrauchsanweisung“ für selten genutzte OP-Instrumente </a:t>
            </a:r>
          </a:p>
          <a:p>
            <a:pPr>
              <a:spcBef>
                <a:spcPts val="600"/>
              </a:spcBef>
              <a:spcAft>
                <a:spcPts val="600"/>
              </a:spcAft>
            </a:pPr>
            <a:r>
              <a:rPr lang="de-DE" dirty="0"/>
              <a:t>Bessere Identifikation chirurgische Ziele</a:t>
            </a:r>
          </a:p>
          <a:p>
            <a:pPr>
              <a:spcBef>
                <a:spcPts val="600"/>
              </a:spcBef>
              <a:spcAft>
                <a:spcPts val="600"/>
              </a:spcAft>
            </a:pPr>
            <a:r>
              <a:rPr lang="de-DE" dirty="0"/>
              <a:t>Integrierte Feedback- und Überwachungssysteme</a:t>
            </a:r>
          </a:p>
          <a:p>
            <a:pPr marL="0" indent="0">
              <a:spcBef>
                <a:spcPts val="600"/>
              </a:spcBef>
              <a:spcAft>
                <a:spcPts val="600"/>
              </a:spcAft>
              <a:buNone/>
            </a:pPr>
            <a:r>
              <a:rPr lang="de-DE" dirty="0">
                <a:sym typeface="Wingdings" panose="05000000000000000000" pitchFamily="2" charset="2"/>
              </a:rPr>
              <a:t>	 </a:t>
            </a:r>
            <a:r>
              <a:rPr lang="de-DE" dirty="0"/>
              <a:t>Kontrolle von Operierenden</a:t>
            </a:r>
          </a:p>
          <a:p>
            <a:pPr>
              <a:spcBef>
                <a:spcPts val="600"/>
              </a:spcBef>
              <a:spcAft>
                <a:spcPts val="600"/>
              </a:spcAft>
            </a:pPr>
            <a:r>
              <a:rPr lang="de-DE" dirty="0"/>
              <a:t>Patientenaufklärung: komplexe Sachverhalte visuell zugänglich machen</a:t>
            </a:r>
          </a:p>
          <a:p>
            <a:pPr>
              <a:spcBef>
                <a:spcPts val="600"/>
              </a:spcBef>
              <a:spcAft>
                <a:spcPts val="600"/>
              </a:spcAft>
            </a:pPr>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C17BFC54-4218-3C42-D928-A324196010FD}"/>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38</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579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080ED-7498-3042-E021-74FFD01532C3}"/>
              </a:ext>
            </a:extLst>
          </p:cNvPr>
          <p:cNvSpPr>
            <a:spLocks noGrp="1"/>
          </p:cNvSpPr>
          <p:nvPr>
            <p:ph type="title"/>
          </p:nvPr>
        </p:nvSpPr>
        <p:spPr/>
        <p:txBody>
          <a:bodyPr/>
          <a:lstStyle/>
          <a:p>
            <a:r>
              <a:rPr lang="de-DE" dirty="0" err="1"/>
              <a:t>herausforderungen</a:t>
            </a:r>
            <a:endParaRPr lang="de-DE" dirty="0"/>
          </a:p>
        </p:txBody>
      </p:sp>
      <p:sp>
        <p:nvSpPr>
          <p:cNvPr id="3" name="Inhaltsplatzhalter 2">
            <a:extLst>
              <a:ext uri="{FF2B5EF4-FFF2-40B4-BE49-F238E27FC236}">
                <a16:creationId xmlns:a16="http://schemas.microsoft.com/office/drawing/2014/main" id="{9C659888-9484-47A9-149B-922D8FF2F8BF}"/>
              </a:ext>
            </a:extLst>
          </p:cNvPr>
          <p:cNvSpPr>
            <a:spLocks noGrp="1"/>
          </p:cNvSpPr>
          <p:nvPr>
            <p:ph idx="1"/>
          </p:nvPr>
        </p:nvSpPr>
        <p:spPr/>
        <p:txBody>
          <a:bodyPr/>
          <a:lstStyle/>
          <a:p>
            <a:r>
              <a:rPr lang="de-DE" dirty="0"/>
              <a:t>hohe Rechnerleistung benötigt</a:t>
            </a:r>
          </a:p>
          <a:p>
            <a:endParaRPr lang="de-DE" dirty="0"/>
          </a:p>
          <a:p>
            <a:r>
              <a:rPr lang="de-DE" dirty="0"/>
              <a:t>Exakte Programmierung von Bilddateien, so dass keine Verschiebung zum unter der Haut liegenden Original visualisiert wird</a:t>
            </a:r>
          </a:p>
          <a:p>
            <a:endParaRPr lang="de-DE" dirty="0"/>
          </a:p>
          <a:p>
            <a:r>
              <a:rPr lang="de-DE" dirty="0"/>
              <a:t>Bei längerer Anwendung: Schwindel oder überhitzte VR-Brillen</a:t>
            </a:r>
          </a:p>
          <a:p>
            <a:endParaRPr lang="de-DE" dirty="0"/>
          </a:p>
          <a:p>
            <a:r>
              <a:rPr lang="de-DE" dirty="0"/>
              <a:t>Erhöhte Bildschirmzeit</a:t>
            </a:r>
          </a:p>
          <a:p>
            <a:endParaRPr lang="de-DE" dirty="0"/>
          </a:p>
          <a:p>
            <a:r>
              <a:rPr lang="de-DE" dirty="0"/>
              <a:t>Fragmentiertes Gesundheitssystem in Deutschland </a:t>
            </a:r>
          </a:p>
          <a:p>
            <a:endParaRPr lang="de-DE" dirty="0"/>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6B1AFB3A-9CE0-B4EF-3286-97A91D65E49D}"/>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39</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89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087CC-4E87-B38C-025F-41B4E41BA47E}"/>
              </a:ext>
            </a:extLst>
          </p:cNvPr>
          <p:cNvSpPr>
            <a:spLocks noGrp="1"/>
          </p:cNvSpPr>
          <p:nvPr>
            <p:ph type="title"/>
          </p:nvPr>
        </p:nvSpPr>
        <p:spPr/>
        <p:txBody>
          <a:bodyPr/>
          <a:lstStyle/>
          <a:p>
            <a:r>
              <a:rPr lang="de-DE" dirty="0"/>
              <a:t>Was bedeutet KI im Gesundheitswesen?</a:t>
            </a:r>
          </a:p>
        </p:txBody>
      </p:sp>
      <p:sp>
        <p:nvSpPr>
          <p:cNvPr id="3" name="Inhaltsplatzhalter 2">
            <a:extLst>
              <a:ext uri="{FF2B5EF4-FFF2-40B4-BE49-F238E27FC236}">
                <a16:creationId xmlns:a16="http://schemas.microsoft.com/office/drawing/2014/main" id="{56AC7E73-979C-6D65-0E4C-399C28512AD5}"/>
              </a:ext>
            </a:extLst>
          </p:cNvPr>
          <p:cNvSpPr>
            <a:spLocks noGrp="1"/>
          </p:cNvSpPr>
          <p:nvPr>
            <p:ph idx="1"/>
          </p:nvPr>
        </p:nvSpPr>
        <p:spPr/>
        <p:txBody>
          <a:bodyPr/>
          <a:lstStyle/>
          <a:p>
            <a:pPr marL="0" indent="0" algn="ctr">
              <a:buNone/>
            </a:pPr>
            <a:r>
              <a:rPr lang="de-DE" i="1" dirty="0"/>
              <a:t>„KI im Gesundheitswesen stellt eine Sammlung mehrerer Technologien dar, die es Maschinen ermöglichen, zu erfassen, zu verstehen, zu handeln und zu lernen, damit sie administrative und klinische Gesundheitsfunktionen ausführen können.“</a:t>
            </a:r>
            <a:r>
              <a:rPr lang="de-DE" dirty="0"/>
              <a:t> - Accenture</a:t>
            </a:r>
          </a:p>
          <a:p>
            <a:endParaRPr lang="de-DE" dirty="0"/>
          </a:p>
        </p:txBody>
      </p:sp>
      <p:sp>
        <p:nvSpPr>
          <p:cNvPr id="4" name="Foliennummernplatzhalter 3">
            <a:extLst>
              <a:ext uri="{FF2B5EF4-FFF2-40B4-BE49-F238E27FC236}">
                <a16:creationId xmlns:a16="http://schemas.microsoft.com/office/drawing/2014/main" id="{7E18DF94-9701-DDED-8C70-DBD2F3EE7259}"/>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a:t>
            </a:fld>
            <a:endParaRPr lang="de-DE" altLang="de-DE" sz="1000" dirty="0">
              <a:solidFill>
                <a:srgbClr val="D8413E"/>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9CDB4413-23B6-9F69-0141-8706CC0DE460}"/>
              </a:ext>
            </a:extLst>
          </p:cNvPr>
          <p:cNvSpPr txBox="1"/>
          <p:nvPr/>
        </p:nvSpPr>
        <p:spPr>
          <a:xfrm>
            <a:off x="2514600" y="4590606"/>
            <a:ext cx="1933996" cy="123111"/>
          </a:xfrm>
          <a:prstGeom prst="rect">
            <a:avLst/>
          </a:prstGeom>
          <a:noFill/>
        </p:spPr>
        <p:txBody>
          <a:bodyPr wrap="square" lIns="0" tIns="0" rIns="0" bIns="0" rtlCol="0">
            <a:spAutoFit/>
          </a:bodyPr>
          <a:lstStyle/>
          <a:p>
            <a:r>
              <a:rPr lang="de-DE" sz="800" b="0" i="0" dirty="0">
                <a:solidFill>
                  <a:srgbClr val="555555"/>
                </a:solidFill>
                <a:effectLst/>
                <a:latin typeface="Open Sans" panose="020B0606030504020204" pitchFamily="34" charset="0"/>
              </a:rPr>
              <a:t>© Alexander Limbach / stock.adobe.com</a:t>
            </a:r>
            <a:endParaRPr lang="de-DE" sz="800" i="0" dirty="0">
              <a:latin typeface="+mn-lt"/>
              <a:cs typeface="Arial" panose="020B0604020202020204" pitchFamily="34" charset="0"/>
            </a:endParaRPr>
          </a:p>
        </p:txBody>
      </p:sp>
      <p:pic>
        <p:nvPicPr>
          <p:cNvPr id="7" name="Grafik 6">
            <a:extLst>
              <a:ext uri="{FF2B5EF4-FFF2-40B4-BE49-F238E27FC236}">
                <a16:creationId xmlns:a16="http://schemas.microsoft.com/office/drawing/2014/main" id="{1AA30929-9F4C-48DC-A3C3-BAC1D220AF89}"/>
              </a:ext>
            </a:extLst>
          </p:cNvPr>
          <p:cNvPicPr>
            <a:picLocks noChangeAspect="1"/>
          </p:cNvPicPr>
          <p:nvPr/>
        </p:nvPicPr>
        <p:blipFill>
          <a:blip r:embed="rId2"/>
          <a:stretch>
            <a:fillRect/>
          </a:stretch>
        </p:blipFill>
        <p:spPr>
          <a:xfrm>
            <a:off x="2514600" y="2604516"/>
            <a:ext cx="4114800" cy="1969852"/>
          </a:xfrm>
          <a:prstGeom prst="rect">
            <a:avLst/>
          </a:prstGeom>
        </p:spPr>
      </p:pic>
    </p:spTree>
    <p:extLst>
      <p:ext uri="{BB962C8B-B14F-4D97-AF65-F5344CB8AC3E}">
        <p14:creationId xmlns:p14="http://schemas.microsoft.com/office/powerpoint/2010/main" val="2494795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6995E-4478-FFA1-460B-9F9A182DB4C2}"/>
              </a:ext>
            </a:extLst>
          </p:cNvPr>
          <p:cNvSpPr>
            <a:spLocks noGrp="1"/>
          </p:cNvSpPr>
          <p:nvPr>
            <p:ph type="title"/>
          </p:nvPr>
        </p:nvSpPr>
        <p:spPr/>
        <p:txBody>
          <a:bodyPr/>
          <a:lstStyle/>
          <a:p>
            <a:r>
              <a:rPr lang="de-DE" dirty="0"/>
              <a:t>Level </a:t>
            </a:r>
            <a:r>
              <a:rPr lang="de-DE" dirty="0" err="1"/>
              <a:t>of</a:t>
            </a:r>
            <a:r>
              <a:rPr lang="de-DE" dirty="0"/>
              <a:t> </a:t>
            </a:r>
            <a:r>
              <a:rPr lang="de-DE" dirty="0" err="1"/>
              <a:t>autonomy</a:t>
            </a:r>
            <a:r>
              <a:rPr lang="de-DE" dirty="0"/>
              <a:t> </a:t>
            </a:r>
          </a:p>
        </p:txBody>
      </p:sp>
      <p:sp>
        <p:nvSpPr>
          <p:cNvPr id="4" name="Foliennummernplatzhalter 3">
            <a:extLst>
              <a:ext uri="{FF2B5EF4-FFF2-40B4-BE49-F238E27FC236}">
                <a16:creationId xmlns:a16="http://schemas.microsoft.com/office/drawing/2014/main" id="{2927BE37-0FFE-ADD2-1255-D78149829ED8}"/>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40</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2CBEC745-E9B1-52C7-8455-F6C7A1E8843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1891" y="1223963"/>
            <a:ext cx="5440218" cy="3378200"/>
          </a:xfrm>
        </p:spPr>
      </p:pic>
    </p:spTree>
    <p:extLst>
      <p:ext uri="{BB962C8B-B14F-4D97-AF65-F5344CB8AC3E}">
        <p14:creationId xmlns:p14="http://schemas.microsoft.com/office/powerpoint/2010/main" val="1780546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2403A-B6CF-A350-261B-1C96B446152D}"/>
              </a:ext>
            </a:extLst>
          </p:cNvPr>
          <p:cNvSpPr>
            <a:spLocks noGrp="1"/>
          </p:cNvSpPr>
          <p:nvPr>
            <p:ph type="title"/>
          </p:nvPr>
        </p:nvSpPr>
        <p:spPr>
          <a:xfrm>
            <a:off x="344557" y="39756"/>
            <a:ext cx="8234363" cy="758825"/>
          </a:xfrm>
        </p:spPr>
        <p:txBody>
          <a:bodyPr/>
          <a:lstStyle/>
          <a:p>
            <a:r>
              <a:rPr lang="de-DE" dirty="0"/>
              <a:t>Fallbeispiel</a:t>
            </a:r>
          </a:p>
        </p:txBody>
      </p:sp>
      <p:sp>
        <p:nvSpPr>
          <p:cNvPr id="3" name="Inhaltsplatzhalter 2">
            <a:extLst>
              <a:ext uri="{FF2B5EF4-FFF2-40B4-BE49-F238E27FC236}">
                <a16:creationId xmlns:a16="http://schemas.microsoft.com/office/drawing/2014/main" id="{17E3A275-84C7-3CC0-E213-E5AC98D60528}"/>
              </a:ext>
            </a:extLst>
          </p:cNvPr>
          <p:cNvSpPr>
            <a:spLocks noGrp="1"/>
          </p:cNvSpPr>
          <p:nvPr>
            <p:ph idx="1"/>
          </p:nvPr>
        </p:nvSpPr>
        <p:spPr>
          <a:xfrm>
            <a:off x="265043" y="882150"/>
            <a:ext cx="8719931" cy="3696476"/>
          </a:xfrm>
        </p:spPr>
        <p:txBody>
          <a:bodyPr/>
          <a:lstStyle/>
          <a:p>
            <a:pPr marL="0" indent="0" algn="just">
              <a:buNone/>
            </a:pPr>
            <a:r>
              <a:rPr lang="de-DE" sz="1400" dirty="0"/>
              <a:t>Die zweiunddreißig jährige Jana hat vor einigen Wochen die Diagnose Harnblasenkarzinom bekommen. Nun wird es Zeit, dass die zweifache Mutti mit ihrem Arzt über die Möglichkeiten einer Behandlung spricht, denn nur durch eine Blasen-OP ist der Tumor behandelbar. Als sie am Dienstag zum Aufklärungsgespräch in die kleine Klinik in </a:t>
            </a:r>
            <a:r>
              <a:rPr lang="de-DE" sz="1400" dirty="0" err="1"/>
              <a:t>Buchsdehude</a:t>
            </a:r>
            <a:r>
              <a:rPr lang="de-DE" sz="1400" dirty="0"/>
              <a:t> geht, bietet ihr Arzt ihr drei verschiedene Möglichkeiten:</a:t>
            </a:r>
          </a:p>
          <a:p>
            <a:pPr marL="0" indent="0">
              <a:buNone/>
            </a:pPr>
            <a:endParaRPr lang="de-DE" sz="1400" dirty="0"/>
          </a:p>
          <a:p>
            <a:pPr marL="342900" indent="-342900">
              <a:spcAft>
                <a:spcPts val="600"/>
              </a:spcAft>
              <a:buAutoNum type="arabicPeriod"/>
            </a:pPr>
            <a:r>
              <a:rPr lang="de-DE" sz="1400" dirty="0"/>
              <a:t>Offene Operation unter normalen Umständen, durchgeführt von dem Personal vor Ort (mit Gefahr, dass diese OP dort noch nicht oft durchgeführt wurde)</a:t>
            </a:r>
          </a:p>
          <a:p>
            <a:pPr marL="342900" indent="-342900">
              <a:spcAft>
                <a:spcPts val="600"/>
              </a:spcAft>
              <a:buAutoNum type="arabicPeriod"/>
            </a:pPr>
            <a:r>
              <a:rPr lang="de-DE" sz="1400" dirty="0"/>
              <a:t>Offene Operation mit AR, die Kosten müssen aber selbst getragen werden (10.000€)</a:t>
            </a:r>
          </a:p>
          <a:p>
            <a:pPr marL="342900" indent="-342900">
              <a:spcAft>
                <a:spcPts val="600"/>
              </a:spcAft>
              <a:buAutoNum type="arabicPeriod"/>
            </a:pPr>
            <a:r>
              <a:rPr lang="de-DE" sz="1400" dirty="0"/>
              <a:t>Operation mit Unterstützung des „</a:t>
            </a:r>
            <a:r>
              <a:rPr lang="de-DE" sz="1400" i="1" dirty="0"/>
              <a:t>da Vinci“ </a:t>
            </a:r>
            <a:r>
              <a:rPr lang="de-DE" sz="1400" dirty="0"/>
              <a:t>für bessere Präzision, aber dafür muss aber ein Aufpreis von 25.000€ gezahlt werden</a:t>
            </a:r>
          </a:p>
          <a:p>
            <a:pPr marL="342900" indent="-342900">
              <a:buAutoNum type="arabicPeriod"/>
            </a:pPr>
            <a:r>
              <a:rPr lang="de-DE" sz="1400" dirty="0"/>
              <a:t>Operation mit Geräten aus höheren Level </a:t>
            </a:r>
            <a:r>
              <a:rPr lang="de-DE" sz="1400" dirty="0" err="1"/>
              <a:t>of</a:t>
            </a:r>
            <a:r>
              <a:rPr lang="de-DE" sz="1400" dirty="0"/>
              <a:t> </a:t>
            </a:r>
            <a:r>
              <a:rPr lang="de-DE" sz="1400" dirty="0" err="1"/>
              <a:t>Autonomy</a:t>
            </a:r>
            <a:r>
              <a:rPr lang="de-DE" sz="1400" dirty="0"/>
              <a:t> gemeinsam mit einem führenden Arzt auf dem Gebiet, welcher die OP betreut (Aufpreis von 30.000€ oder man erhält die Operation kostenlos, im Zuge einer Teststudie zur Datensammlung)</a:t>
            </a:r>
          </a:p>
          <a:p>
            <a:pPr marL="0" indent="0">
              <a:buNone/>
            </a:pPr>
            <a:endParaRPr lang="de-DE" sz="1400" dirty="0"/>
          </a:p>
        </p:txBody>
      </p:sp>
      <p:sp>
        <p:nvSpPr>
          <p:cNvPr id="4" name="Foliennummernplatzhalter 3">
            <a:extLst>
              <a:ext uri="{FF2B5EF4-FFF2-40B4-BE49-F238E27FC236}">
                <a16:creationId xmlns:a16="http://schemas.microsoft.com/office/drawing/2014/main" id="{DB232AC0-E0FD-7941-6164-B9D208B619BD}"/>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41</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872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11205-132E-8725-6C3B-DE3ACE20BF30}"/>
              </a:ext>
            </a:extLst>
          </p:cNvPr>
          <p:cNvSpPr>
            <a:spLocks noGrp="1"/>
          </p:cNvSpPr>
          <p:nvPr>
            <p:ph type="title"/>
          </p:nvPr>
        </p:nvSpPr>
        <p:spPr/>
        <p:txBody>
          <a:bodyPr/>
          <a:lstStyle/>
          <a:p>
            <a:r>
              <a:rPr lang="de-DE" dirty="0"/>
              <a:t>diskussionsfragen</a:t>
            </a:r>
          </a:p>
        </p:txBody>
      </p:sp>
      <p:sp>
        <p:nvSpPr>
          <p:cNvPr id="3" name="Inhaltsplatzhalter 2">
            <a:extLst>
              <a:ext uri="{FF2B5EF4-FFF2-40B4-BE49-F238E27FC236}">
                <a16:creationId xmlns:a16="http://schemas.microsoft.com/office/drawing/2014/main" id="{130370D9-3302-A083-BD38-55C40C3B39A4}"/>
              </a:ext>
            </a:extLst>
          </p:cNvPr>
          <p:cNvSpPr>
            <a:spLocks noGrp="1"/>
          </p:cNvSpPr>
          <p:nvPr>
            <p:ph idx="1"/>
          </p:nvPr>
        </p:nvSpPr>
        <p:spPr>
          <a:xfrm>
            <a:off x="457200" y="1223492"/>
            <a:ext cx="8234363" cy="3379199"/>
          </a:xfrm>
        </p:spPr>
        <p:txBody>
          <a:bodyPr/>
          <a:lstStyle/>
          <a:p>
            <a:pPr marL="342900" indent="-342900">
              <a:spcAft>
                <a:spcPts val="600"/>
              </a:spcAft>
              <a:buAutoNum type="arabicPeriod"/>
            </a:pPr>
            <a:r>
              <a:rPr lang="de-DE" dirty="0"/>
              <a:t>Würdet ihr eure Gesundheit einem Roboter anvertrauen? Warum oder warum nicht?</a:t>
            </a:r>
          </a:p>
          <a:p>
            <a:pPr marL="342900" indent="-342900">
              <a:spcAft>
                <a:spcPts val="600"/>
              </a:spcAft>
              <a:buAutoNum type="arabicPeriod"/>
            </a:pPr>
            <a:r>
              <a:rPr lang="de-DE" dirty="0"/>
              <a:t>Wie viel Geld würde ihr als Aufpreis zahlen, um von einem Roboter-/ AR-System operiert zu werden? Würdet ihr euch kostenfrei operieren lassen, im Rahmen eines Testlaufs des betreffenden Systems?</a:t>
            </a:r>
          </a:p>
          <a:p>
            <a:pPr marL="342900" indent="-342900">
              <a:spcAft>
                <a:spcPts val="600"/>
              </a:spcAft>
              <a:buAutoNum type="arabicPeriod"/>
            </a:pPr>
            <a:r>
              <a:rPr lang="de-DE" dirty="0"/>
              <a:t>Bis zu welchem Grad der Autonomie würdet ihr KI-gestützte Medizinsysteme befürworten? </a:t>
            </a:r>
          </a:p>
          <a:p>
            <a:pPr marL="342900" indent="-342900">
              <a:spcAft>
                <a:spcPts val="600"/>
              </a:spcAft>
              <a:buAutoNum type="arabicPeriod"/>
            </a:pPr>
            <a:r>
              <a:rPr lang="de-DE" dirty="0"/>
              <a:t>Wem würdet ihr die Schuld geben, falls eine Operation schief geht?</a:t>
            </a:r>
          </a:p>
          <a:p>
            <a:pPr marL="342900" indent="-342900">
              <a:buAutoNum type="arabicPeriod"/>
            </a:pPr>
            <a:r>
              <a:rPr lang="de-DE" dirty="0"/>
              <a:t>Was würdet ihr persönlich Jana raten und warum?</a:t>
            </a:r>
          </a:p>
          <a:p>
            <a:pPr marL="0" indent="0">
              <a:buNone/>
            </a:pPr>
            <a:endParaRPr lang="de-DE" dirty="0"/>
          </a:p>
        </p:txBody>
      </p:sp>
      <p:sp>
        <p:nvSpPr>
          <p:cNvPr id="4" name="Foliennummernplatzhalter 3">
            <a:extLst>
              <a:ext uri="{FF2B5EF4-FFF2-40B4-BE49-F238E27FC236}">
                <a16:creationId xmlns:a16="http://schemas.microsoft.com/office/drawing/2014/main" id="{A0CC43DD-F6AD-070E-255C-74DD228083F7}"/>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42</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4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12F1C-4784-2C91-773C-56A73F467A6B}"/>
              </a:ext>
            </a:extLst>
          </p:cNvPr>
          <p:cNvSpPr>
            <a:spLocks noGrp="1"/>
          </p:cNvSpPr>
          <p:nvPr>
            <p:ph type="title"/>
          </p:nvPr>
        </p:nvSpPr>
        <p:spPr/>
        <p:txBody>
          <a:bodyPr/>
          <a:lstStyle/>
          <a:p>
            <a:r>
              <a:rPr lang="de-DE" dirty="0"/>
              <a:t>Akzeptanz von KI in der Medizin in der Bevölkerung </a:t>
            </a:r>
          </a:p>
        </p:txBody>
      </p:sp>
      <p:pic>
        <p:nvPicPr>
          <p:cNvPr id="6" name="Inhaltsplatzhalter 5">
            <a:extLst>
              <a:ext uri="{FF2B5EF4-FFF2-40B4-BE49-F238E27FC236}">
                <a16:creationId xmlns:a16="http://schemas.microsoft.com/office/drawing/2014/main" id="{F216F501-A5DE-478C-EEEE-E111CFA64D1C}"/>
              </a:ext>
            </a:extLst>
          </p:cNvPr>
          <p:cNvPicPr>
            <a:picLocks noGrp="1" noChangeAspect="1"/>
          </p:cNvPicPr>
          <p:nvPr>
            <p:ph idx="1"/>
          </p:nvPr>
        </p:nvPicPr>
        <p:blipFill>
          <a:blip r:embed="rId2"/>
          <a:stretch>
            <a:fillRect/>
          </a:stretch>
        </p:blipFill>
        <p:spPr>
          <a:xfrm>
            <a:off x="1113276" y="1223963"/>
            <a:ext cx="6917448" cy="3378200"/>
          </a:xfrm>
          <a:prstGeom prst="rect">
            <a:avLst/>
          </a:prstGeom>
        </p:spPr>
      </p:pic>
      <p:sp>
        <p:nvSpPr>
          <p:cNvPr id="4" name="Foliennummernplatzhalter 3">
            <a:extLst>
              <a:ext uri="{FF2B5EF4-FFF2-40B4-BE49-F238E27FC236}">
                <a16:creationId xmlns:a16="http://schemas.microsoft.com/office/drawing/2014/main" id="{FC0EBC9F-2C0F-A59D-1062-CDF2461FFF3F}"/>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43</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2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65125" y="1584325"/>
            <a:ext cx="7985125" cy="561975"/>
          </a:xfrm>
        </p:spPr>
        <p:txBody>
          <a:bodyPr/>
          <a:lstStyle/>
          <a:p>
            <a:pPr eaLnBrk="1" fontAlgn="auto" hangingPunct="1">
              <a:spcAft>
                <a:spcPts val="0"/>
              </a:spcAft>
              <a:defRPr/>
            </a:pPr>
            <a:r>
              <a:rPr lang="de-DE" dirty="0">
                <a:ea typeface="+mj-ea"/>
              </a:rPr>
              <a:t>Vielen Dank!</a:t>
            </a:r>
          </a:p>
        </p:txBody>
      </p:sp>
      <p:sp>
        <p:nvSpPr>
          <p:cNvPr id="33795" name="Inhaltsplatzhalter 2"/>
          <p:cNvSpPr>
            <a:spLocks noGrp="1"/>
          </p:cNvSpPr>
          <p:nvPr>
            <p:ph sz="half" idx="2"/>
          </p:nvPr>
        </p:nvSpPr>
        <p:spPr>
          <a:xfrm>
            <a:off x="365125" y="2449513"/>
            <a:ext cx="6924675" cy="2457450"/>
          </a:xfrm>
        </p:spPr>
        <p:txBody>
          <a:bodyPr/>
          <a:lstStyle/>
          <a:p>
            <a:pPr eaLnBrk="1" hangingPunct="1"/>
            <a:r>
              <a:rPr lang="de-DE" altLang="de-DE" sz="1600" b="1" dirty="0">
                <a:latin typeface="Arial" panose="020B0604020202020204" pitchFamily="34" charset="0"/>
                <a:cs typeface="Arial" panose="020B0604020202020204" pitchFamily="34" charset="0"/>
              </a:rPr>
              <a:t>Sophie </a:t>
            </a:r>
            <a:r>
              <a:rPr lang="de-DE" altLang="de-DE" sz="1600" b="1" dirty="0" err="1">
                <a:latin typeface="Arial" panose="020B0604020202020204" pitchFamily="34" charset="0"/>
                <a:cs typeface="Arial" panose="020B0604020202020204" pitchFamily="34" charset="0"/>
              </a:rPr>
              <a:t>Burchhardt</a:t>
            </a:r>
            <a:r>
              <a:rPr lang="de-DE" altLang="de-DE" sz="1600" b="1" dirty="0">
                <a:latin typeface="Arial" panose="020B0604020202020204" pitchFamily="34" charset="0"/>
                <a:cs typeface="Arial" panose="020B0604020202020204" pitchFamily="34" charset="0"/>
              </a:rPr>
              <a:t> &amp; Saskia Dübener</a:t>
            </a:r>
          </a:p>
          <a:p>
            <a:pPr eaLnBrk="1" hangingPunct="1"/>
            <a:r>
              <a:rPr lang="de-DE" altLang="de-DE" sz="1600" dirty="0">
                <a:latin typeface="Arial" panose="020B0604020202020204" pitchFamily="34" charset="0"/>
                <a:cs typeface="Arial" panose="020B0604020202020204" pitchFamily="34" charset="0"/>
              </a:rPr>
              <a:t>Universität Leipzig</a:t>
            </a:r>
          </a:p>
          <a:p>
            <a:pPr eaLnBrk="1" hangingPunct="1"/>
            <a:endParaRPr lang="de-DE" altLang="de-DE"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9D292F9-8E0E-9F7A-32C2-8C32ECF50F9B}"/>
              </a:ext>
            </a:extLst>
          </p:cNvPr>
          <p:cNvSpPr>
            <a:spLocks noGrp="1"/>
          </p:cNvSpPr>
          <p:nvPr>
            <p:ph type="title"/>
          </p:nvPr>
        </p:nvSpPr>
        <p:spPr>
          <a:xfrm>
            <a:off x="457200" y="0"/>
            <a:ext cx="8234363" cy="758825"/>
          </a:xfrm>
        </p:spPr>
        <p:txBody>
          <a:bodyPr/>
          <a:lstStyle/>
          <a:p>
            <a:r>
              <a:rPr lang="de-DE" dirty="0"/>
              <a:t>quellen</a:t>
            </a:r>
          </a:p>
        </p:txBody>
      </p:sp>
      <p:sp>
        <p:nvSpPr>
          <p:cNvPr id="10" name="Inhaltsplatzhalter 9">
            <a:extLst>
              <a:ext uri="{FF2B5EF4-FFF2-40B4-BE49-F238E27FC236}">
                <a16:creationId xmlns:a16="http://schemas.microsoft.com/office/drawing/2014/main" id="{8406BC81-5822-4B84-95D5-7F3306E8821E}"/>
              </a:ext>
            </a:extLst>
          </p:cNvPr>
          <p:cNvSpPr>
            <a:spLocks noGrp="1"/>
          </p:cNvSpPr>
          <p:nvPr>
            <p:ph idx="1"/>
          </p:nvPr>
        </p:nvSpPr>
        <p:spPr>
          <a:xfrm>
            <a:off x="457200" y="836740"/>
            <a:ext cx="8234363" cy="3821399"/>
          </a:xfrm>
        </p:spPr>
        <p:txBody>
          <a:bodyPr/>
          <a:lstStyle/>
          <a:p>
            <a:pPr marL="0" indent="0">
              <a:buNone/>
            </a:pPr>
            <a:r>
              <a:rPr lang="de-DE" sz="1100" dirty="0"/>
              <a:t>https://www.acqua-klinik.de/de/qualitaet/technik-op.html</a:t>
            </a:r>
          </a:p>
          <a:p>
            <a:pPr marL="0" indent="0">
              <a:buNone/>
            </a:pPr>
            <a:r>
              <a:rPr lang="de-DE" sz="1100" dirty="0"/>
              <a:t>https://www.youtube.com/watch?v=YO8Ij1m0Zlw</a:t>
            </a:r>
          </a:p>
          <a:p>
            <a:pPr marL="0" indent="0">
              <a:buNone/>
            </a:pPr>
            <a:r>
              <a:rPr lang="de-DE" sz="1100" dirty="0"/>
              <a:t>https://www.youtube.com/watch?v=EOFVKEDlVJY</a:t>
            </a:r>
          </a:p>
          <a:p>
            <a:pPr marL="0" indent="0">
              <a:buNone/>
            </a:pPr>
            <a:r>
              <a:rPr lang="de-DE" sz="1100" dirty="0"/>
              <a:t>https://en.wikipedia.org/wiki/Robot-assisted_surgery#History</a:t>
            </a:r>
          </a:p>
          <a:p>
            <a:pPr marL="0" indent="0">
              <a:buNone/>
            </a:pPr>
            <a:r>
              <a:rPr lang="de-DE" sz="1100" dirty="0"/>
              <a:t>https://www.planet-wissen.de/technik/computer_und_roboter/roboter_mechanische_helfer/pwieroboterimoperationssaal100.html</a:t>
            </a:r>
          </a:p>
          <a:p>
            <a:pPr marL="0" indent="0">
              <a:buNone/>
            </a:pPr>
            <a:r>
              <a:rPr lang="de-DE" sz="1100" dirty="0"/>
              <a:t>https://www.helmholtz.de/newsroom/artikel/wie-ki-die-medizin-revolutioniert/</a:t>
            </a:r>
          </a:p>
          <a:p>
            <a:pPr marL="0" indent="0">
              <a:buNone/>
            </a:pPr>
            <a:r>
              <a:rPr lang="de-DE" sz="1100" dirty="0"/>
              <a:t>https://www.zukunftstechnologien.info/life-sciences/roboter-im-op/</a:t>
            </a:r>
          </a:p>
          <a:p>
            <a:pPr marL="0" indent="0">
              <a:buNone/>
            </a:pPr>
            <a:r>
              <a:rPr lang="de-DE" sz="1100" dirty="0"/>
              <a:t>https://www.ardmediathek.de/video/odysso-wissen-im-swr/roboter-im-op/swr/Y3JpZDovL3N3ci5kZS9hZXgvbzEyMzU2MTM</a:t>
            </a:r>
          </a:p>
          <a:p>
            <a:pPr marL="0" indent="0">
              <a:buNone/>
            </a:pPr>
            <a:r>
              <a:rPr lang="de-DE" sz="1100" dirty="0"/>
              <a:t>https://omnia360.de/blog/der-unterschied-zwischen-vr-und-ar/</a:t>
            </a:r>
          </a:p>
          <a:p>
            <a:pPr marL="0" indent="0">
              <a:buNone/>
            </a:pPr>
            <a:r>
              <a:rPr lang="de-DE" sz="1100" dirty="0"/>
              <a:t>https://omnia360.de/blog/was-ist-augmented-reality/</a:t>
            </a:r>
          </a:p>
          <a:p>
            <a:pPr marL="0" indent="0">
              <a:buNone/>
            </a:pPr>
            <a:r>
              <a:rPr lang="de-DE" sz="1100" dirty="0"/>
              <a:t>https://www.uniklinikum-leipzig.de/presse/Seiten/Pressemitteilung_7462.aspx</a:t>
            </a:r>
          </a:p>
          <a:p>
            <a:pPr marL="0" indent="0">
              <a:buNone/>
            </a:pPr>
            <a:r>
              <a:rPr lang="de-DE" sz="1100" dirty="0"/>
              <a:t>https://www.virtual-reality-magazin.de/thema/kuenstliche-intelligenz-ki-artificial-intelligence-ai-maschinelles-lernen-machine-learning/</a:t>
            </a:r>
          </a:p>
          <a:p>
            <a:pPr marL="0" indent="0">
              <a:buNone/>
            </a:pPr>
            <a:r>
              <a:rPr lang="de-DE" sz="1100" dirty="0"/>
              <a:t>https://www.virtual-reality-magazin.de/mit-augmented-reality-zu-mehr-schusskraft-und-treffsicherheit/</a:t>
            </a:r>
          </a:p>
          <a:p>
            <a:pPr marL="0" indent="0">
              <a:buNone/>
            </a:pPr>
            <a:r>
              <a:rPr lang="de-DE" sz="1100" dirty="0"/>
              <a:t>https://the-decoder.de/kuenstliche-intelligenz-grundlage-fuer-vr-und-ar/</a:t>
            </a:r>
          </a:p>
          <a:p>
            <a:pPr marL="0" indent="0">
              <a:buNone/>
            </a:pPr>
            <a:r>
              <a:rPr lang="de-DE" sz="1100" dirty="0"/>
              <a:t>https://www.iccas.de/projekte/sdc-csm/</a:t>
            </a:r>
          </a:p>
          <a:p>
            <a:pPr marL="0" indent="0">
              <a:buNone/>
            </a:pPr>
            <a:r>
              <a:rPr lang="de-DE" sz="1100" dirty="0"/>
              <a:t>https://www.iccas.de/wp-content/uploads/2019/07/Abstract-Book.pdf</a:t>
            </a:r>
          </a:p>
          <a:p>
            <a:pPr marL="0" indent="0">
              <a:buNone/>
            </a:pPr>
            <a:r>
              <a:rPr lang="de-DE" sz="1100" dirty="0"/>
              <a:t>https://www.die-debatte.org/kuenstliche-intelligenz-potentiale/</a:t>
            </a:r>
          </a:p>
          <a:p>
            <a:pPr marL="0" indent="0">
              <a:buNone/>
            </a:pPr>
            <a:r>
              <a:rPr lang="de-DE" sz="1100" dirty="0"/>
              <a:t>https://www.die-debatte.org/kuenstliche-intelligenz-ethik/</a:t>
            </a:r>
          </a:p>
          <a:p>
            <a:pPr marL="0" indent="0">
              <a:buNone/>
            </a:pPr>
            <a:endParaRPr lang="de-DE" sz="1100" dirty="0"/>
          </a:p>
          <a:p>
            <a:pPr marL="0" indent="0">
              <a:buNone/>
            </a:pPr>
            <a:endParaRPr lang="de-DE" sz="1100" dirty="0"/>
          </a:p>
          <a:p>
            <a:pPr marL="0" indent="0">
              <a:buNone/>
            </a:pPr>
            <a:endParaRPr lang="de-DE" sz="1100" dirty="0"/>
          </a:p>
          <a:p>
            <a:pPr marL="0" indent="0">
              <a:buNone/>
            </a:pPr>
            <a:endParaRPr lang="de-DE" sz="1100" dirty="0"/>
          </a:p>
          <a:p>
            <a:pPr marL="0" indent="0">
              <a:buNone/>
            </a:pPr>
            <a:endParaRPr lang="de-DE" sz="1100" dirty="0"/>
          </a:p>
          <a:p>
            <a:pPr marL="0" indent="0">
              <a:buNone/>
            </a:pPr>
            <a:endParaRPr lang="de-DE" sz="1100" dirty="0"/>
          </a:p>
          <a:p>
            <a:pPr marL="0" indent="0">
              <a:buNone/>
            </a:pPr>
            <a:endParaRPr lang="de-DE" sz="1100" dirty="0"/>
          </a:p>
          <a:p>
            <a:pPr marL="0" indent="0">
              <a:buNone/>
            </a:pPr>
            <a:endParaRPr lang="de-DE" sz="1100" dirty="0"/>
          </a:p>
        </p:txBody>
      </p:sp>
    </p:spTree>
    <p:extLst>
      <p:ext uri="{BB962C8B-B14F-4D97-AF65-F5344CB8AC3E}">
        <p14:creationId xmlns:p14="http://schemas.microsoft.com/office/powerpoint/2010/main" val="3916535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DFD3B4-5CC2-E017-9850-C7B3BA771FB4}"/>
              </a:ext>
            </a:extLst>
          </p:cNvPr>
          <p:cNvSpPr>
            <a:spLocks noGrp="1"/>
          </p:cNvSpPr>
          <p:nvPr>
            <p:ph idx="1"/>
          </p:nvPr>
        </p:nvSpPr>
        <p:spPr>
          <a:xfrm>
            <a:off x="454818" y="448240"/>
            <a:ext cx="8234363" cy="4183395"/>
          </a:xfrm>
        </p:spPr>
        <p:txBody>
          <a:bodyPr/>
          <a:lstStyle/>
          <a:p>
            <a:pPr marL="0" indent="0">
              <a:buNone/>
            </a:pPr>
            <a:r>
              <a:rPr lang="de-DE" sz="900" dirty="0"/>
              <a:t>https://www.die-debatte.org/kuenstliche-intelligenz-meinungen/</a:t>
            </a:r>
          </a:p>
          <a:p>
            <a:pPr marL="0" indent="0">
              <a:buNone/>
            </a:pPr>
            <a:r>
              <a:rPr lang="de-DE" sz="900" dirty="0"/>
              <a:t>https://www.youtube.com/watch?v=vmFY_hJRxbA</a:t>
            </a:r>
          </a:p>
          <a:p>
            <a:pPr marL="0" indent="0">
              <a:buNone/>
            </a:pPr>
            <a:r>
              <a:rPr lang="de-DE" sz="900" dirty="0"/>
              <a:t>https://www.clickworker.de/kunden-blog/kuenstliche-intelligenz-medizin/</a:t>
            </a:r>
          </a:p>
          <a:p>
            <a:pPr marL="0" indent="0">
              <a:buNone/>
            </a:pPr>
            <a:r>
              <a:rPr lang="de-DE" sz="900" dirty="0"/>
              <a:t>https://www.medizin.uni-halle.de/news/studie-zu-akzeptanz-von-ki-in-gesundheitsversorgung</a:t>
            </a:r>
          </a:p>
          <a:p>
            <a:pPr marL="0" indent="0">
              <a:buNone/>
            </a:pPr>
            <a:r>
              <a:rPr lang="de-DE" sz="900" dirty="0"/>
              <a:t>https://www.iks.fraunhofer.de/de/themen/kuenstliche-intelligenz/kuenstliche-intelligenz-medizin.html</a:t>
            </a:r>
          </a:p>
          <a:p>
            <a:pPr marL="0" indent="0">
              <a:buNone/>
            </a:pPr>
            <a:r>
              <a:rPr lang="de-DE" sz="900" dirty="0"/>
              <a:t>https://phacon.de/</a:t>
            </a:r>
          </a:p>
          <a:p>
            <a:pPr marL="0" indent="0">
              <a:buNone/>
            </a:pPr>
            <a:r>
              <a:rPr lang="de-DE" sz="900" dirty="0"/>
              <a:t>https://healthcare-mittelhessen.eu/virtual-reality-digitale-ausbildungshelfer-fuer-die-reale-medizin</a:t>
            </a:r>
          </a:p>
          <a:p>
            <a:pPr marL="0" indent="0">
              <a:buNone/>
            </a:pPr>
            <a:r>
              <a:rPr lang="de-DE" sz="900" dirty="0"/>
              <a:t>https://www.realstaffing.com/de-de/blog/2022/05/augmented-reality-in-der-medizin-moeglichkeiten-und-anknuepfungspunkte/</a:t>
            </a:r>
          </a:p>
          <a:p>
            <a:pPr marL="0" indent="0">
              <a:buNone/>
            </a:pPr>
            <a:r>
              <a:rPr lang="de-DE" sz="900" dirty="0"/>
              <a:t>https://www.forbes.at/artikel/virtual-und-augmented-reality-in-der-medizin.html</a:t>
            </a:r>
          </a:p>
          <a:p>
            <a:pPr marL="0" indent="0">
              <a:buNone/>
            </a:pPr>
            <a:r>
              <a:rPr lang="de-DE" sz="900" dirty="0"/>
              <a:t>http://www.pgm.musin.de/wirtschaftsjournalismus/v%F6lk.pdf</a:t>
            </a:r>
          </a:p>
          <a:p>
            <a:pPr marL="0" indent="0">
              <a:buNone/>
            </a:pPr>
            <a:r>
              <a:rPr lang="de-DE" sz="900" dirty="0"/>
              <a:t>https://www.infranken.de/ratgeber/gesundheit/durchbruch-bei-aerzte-ausbildung-medizinstudenten-behandeln-hologramm-patienten-art-5510572</a:t>
            </a:r>
          </a:p>
          <a:p>
            <a:pPr marL="0" indent="0">
              <a:buNone/>
            </a:pPr>
            <a:r>
              <a:rPr lang="de-DE" sz="900" dirty="0"/>
              <a:t>https://www.spektrum.de/magazin/operations-trainingssysteme-in-der-medizin/861879</a:t>
            </a:r>
          </a:p>
          <a:p>
            <a:pPr marL="0" indent="0">
              <a:buNone/>
            </a:pPr>
            <a:r>
              <a:rPr lang="de-DE" sz="900" dirty="0"/>
              <a:t>https://www.produktion.de/technik/roboter-im-op-wo-sie-eingesetzt-werden-und-was-sie-koennen-337.html</a:t>
            </a:r>
          </a:p>
          <a:p>
            <a:pPr marL="0" indent="0">
              <a:buNone/>
            </a:pPr>
            <a:r>
              <a:rPr lang="de-DE" sz="900" dirty="0"/>
              <a:t>https://www.medizin.uni-muenster.de/fakultaet/news/weltneuheit-im-op-erstmals-vollstaendig-robotergestuetzte-mikrochirurgische-eingriffe-durchgefuehrt.html</a:t>
            </a:r>
          </a:p>
          <a:p>
            <a:pPr marL="0" indent="0">
              <a:buNone/>
            </a:pPr>
            <a:r>
              <a:rPr lang="de-DE" sz="900" dirty="0"/>
              <a:t>https://www.spiegel.de/wissenschaft/mensch/meilenstein-erste-transatlantische-operation-verlaeuft-erfolgreich-a-158042.html</a:t>
            </a:r>
          </a:p>
          <a:p>
            <a:pPr marL="0" indent="0">
              <a:buNone/>
            </a:pPr>
            <a:r>
              <a:rPr lang="de-DE" sz="900" dirty="0"/>
              <a:t>https://www.aps-ev.de/wp-content/uploads/2018/05/EXPOSE_ProfGrund.pdf</a:t>
            </a:r>
          </a:p>
          <a:p>
            <a:pPr marL="0" indent="0">
              <a:buNone/>
            </a:pPr>
            <a:r>
              <a:rPr lang="de-DE" sz="900" dirty="0"/>
              <a:t>http://www.med-ai.com/index.shtml.de</a:t>
            </a:r>
          </a:p>
          <a:p>
            <a:pPr marL="0" indent="0">
              <a:buNone/>
            </a:pPr>
            <a:r>
              <a:rPr lang="de-DE" sz="900" dirty="0"/>
              <a:t>https://ieeexplore.ieee.org/document/976319</a:t>
            </a:r>
          </a:p>
          <a:p>
            <a:pPr marL="0" indent="0">
              <a:buNone/>
            </a:pPr>
            <a:r>
              <a:rPr lang="de-DE" sz="900" dirty="0"/>
              <a:t>https://link.springer.com/article/10.1007/s10439-015-1475-4</a:t>
            </a:r>
          </a:p>
          <a:p>
            <a:pPr marL="0" indent="0">
              <a:buNone/>
            </a:pPr>
            <a:r>
              <a:rPr lang="de-DE" sz="900" dirty="0"/>
              <a:t>https://en.wikipedia.org/wiki/ZEUS_robotic_surgical_system</a:t>
            </a:r>
          </a:p>
          <a:p>
            <a:pPr marL="0" indent="0">
              <a:buNone/>
            </a:pPr>
            <a:r>
              <a:rPr lang="de-DE" sz="900" dirty="0"/>
              <a:t>https://www.researchgate.net/figure/AESOP-2000-an-acronym-for-automated-endoscopic-system-for-optimal-positioning-as-a_fig1_13482747</a:t>
            </a:r>
          </a:p>
          <a:p>
            <a:pPr marL="0" indent="0">
              <a:buNone/>
            </a:pPr>
            <a:r>
              <a:rPr lang="de-DE" sz="900" dirty="0"/>
              <a:t>https://www.researchgate.net/figure/TSolution-One-O-Robodoc-system_fig4_320732869</a:t>
            </a:r>
          </a:p>
          <a:p>
            <a:pPr marL="0" indent="0">
              <a:buNone/>
            </a:pPr>
            <a:r>
              <a:rPr lang="de-DE" sz="900" dirty="0"/>
              <a:t>https://www.wired.com/2009/09/surgical-robots/</a:t>
            </a:r>
          </a:p>
          <a:p>
            <a:pPr marL="0" indent="0">
              <a:buNone/>
            </a:pPr>
            <a:r>
              <a:rPr lang="de-DE" sz="900" dirty="0"/>
              <a:t>https://www.researchgate.net/figure/ZEUS-robotic-system-first-robotic-system-to-combine-instrument-and-camera-control_fig3_51437277</a:t>
            </a:r>
          </a:p>
          <a:p>
            <a:pPr marL="0" indent="0">
              <a:buNone/>
            </a:pPr>
            <a:endParaRPr lang="de-DE" sz="900" dirty="0"/>
          </a:p>
          <a:p>
            <a:pPr marL="0" indent="0">
              <a:buNone/>
            </a:pPr>
            <a:endParaRPr lang="de-DE" sz="900" dirty="0"/>
          </a:p>
          <a:p>
            <a:pPr marL="0" indent="0">
              <a:buNone/>
            </a:pPr>
            <a:endParaRPr lang="de-DE" sz="900" dirty="0"/>
          </a:p>
        </p:txBody>
      </p:sp>
      <p:sp>
        <p:nvSpPr>
          <p:cNvPr id="4" name="Foliennummernplatzhalter 3">
            <a:extLst>
              <a:ext uri="{FF2B5EF4-FFF2-40B4-BE49-F238E27FC236}">
                <a16:creationId xmlns:a16="http://schemas.microsoft.com/office/drawing/2014/main" id="{4AF9E37D-B0A0-8773-6141-7D57B2A2461D}"/>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46</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341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FCC9B-FEC8-0F93-4B3E-742996353615}"/>
              </a:ext>
            </a:extLst>
          </p:cNvPr>
          <p:cNvSpPr>
            <a:spLocks noGrp="1"/>
          </p:cNvSpPr>
          <p:nvPr>
            <p:ph type="title"/>
          </p:nvPr>
        </p:nvSpPr>
        <p:spPr/>
        <p:txBody>
          <a:bodyPr/>
          <a:lstStyle/>
          <a:p>
            <a:r>
              <a:rPr lang="de-DE" dirty="0"/>
              <a:t>Aktuelle Forschungsgebiete</a:t>
            </a:r>
          </a:p>
        </p:txBody>
      </p:sp>
      <p:sp>
        <p:nvSpPr>
          <p:cNvPr id="6" name="Foliennummernplatzhalter 5">
            <a:extLst>
              <a:ext uri="{FF2B5EF4-FFF2-40B4-BE49-F238E27FC236}">
                <a16:creationId xmlns:a16="http://schemas.microsoft.com/office/drawing/2014/main" id="{6DF9274C-7036-BBCD-3A20-D66C46A4FA65}"/>
              </a:ext>
            </a:extLst>
          </p:cNvPr>
          <p:cNvSpPr>
            <a:spLocks noGrp="1"/>
          </p:cNvSpPr>
          <p:nvPr>
            <p:ph type="sldNum" sz="quarter" idx="4"/>
          </p:nvPr>
        </p:nvSpPr>
        <p:spPr/>
        <p:txBody>
          <a:bodyPr/>
          <a:lstStyle/>
          <a:p>
            <a:pPr>
              <a:defRPr/>
            </a:pPr>
            <a:fld id="{E6F2A070-8A77-484A-BFE7-6B1E5C215647}" type="slidenum">
              <a:rPr lang="de-DE" altLang="de-DE" sz="1000" smtClean="0">
                <a:solidFill>
                  <a:srgbClr val="D8413E"/>
                </a:solidFill>
                <a:latin typeface="Arial" panose="020B0604020202020204" pitchFamily="34" charset="0"/>
                <a:cs typeface="Arial" panose="020B0604020202020204" pitchFamily="34" charset="0"/>
              </a:rPr>
              <a:pPr>
                <a:defRPr/>
              </a:pPr>
              <a:t>5</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5379B59C-B6C9-978E-0ABE-2E44DB96ECF7}"/>
              </a:ext>
            </a:extLst>
          </p:cNvPr>
          <p:cNvPicPr>
            <a:picLocks noChangeAspect="1"/>
          </p:cNvPicPr>
          <p:nvPr/>
        </p:nvPicPr>
        <p:blipFill rotWithShape="1">
          <a:blip r:embed="rId2"/>
          <a:srcRect t="1064"/>
          <a:stretch/>
        </p:blipFill>
        <p:spPr>
          <a:xfrm>
            <a:off x="1090190" y="1197621"/>
            <a:ext cx="2968274" cy="3422931"/>
          </a:xfrm>
          <a:prstGeom prst="rect">
            <a:avLst/>
          </a:prstGeom>
        </p:spPr>
      </p:pic>
      <p:pic>
        <p:nvPicPr>
          <p:cNvPr id="13" name="Grafik 12">
            <a:extLst>
              <a:ext uri="{FF2B5EF4-FFF2-40B4-BE49-F238E27FC236}">
                <a16:creationId xmlns:a16="http://schemas.microsoft.com/office/drawing/2014/main" id="{8C930880-5C4F-A47A-48AB-675F72B218E2}"/>
              </a:ext>
            </a:extLst>
          </p:cNvPr>
          <p:cNvPicPr>
            <a:picLocks noChangeAspect="1"/>
          </p:cNvPicPr>
          <p:nvPr/>
        </p:nvPicPr>
        <p:blipFill rotWithShape="1">
          <a:blip r:embed="rId3"/>
          <a:srcRect l="1312" t="994" r="-1" b="604"/>
          <a:stretch/>
        </p:blipFill>
        <p:spPr>
          <a:xfrm>
            <a:off x="4826915" y="1197621"/>
            <a:ext cx="2988179" cy="3422931"/>
          </a:xfrm>
          <a:prstGeom prst="rect">
            <a:avLst/>
          </a:prstGeom>
        </p:spPr>
      </p:pic>
      <p:sp>
        <p:nvSpPr>
          <p:cNvPr id="15" name="Rechteck 14">
            <a:extLst>
              <a:ext uri="{FF2B5EF4-FFF2-40B4-BE49-F238E27FC236}">
                <a16:creationId xmlns:a16="http://schemas.microsoft.com/office/drawing/2014/main" id="{84A0D94A-B4DB-F1CD-5AD2-019B3E0A05F6}"/>
              </a:ext>
            </a:extLst>
          </p:cNvPr>
          <p:cNvSpPr/>
          <p:nvPr/>
        </p:nvSpPr>
        <p:spPr>
          <a:xfrm>
            <a:off x="3277274" y="1149069"/>
            <a:ext cx="898216" cy="35200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DEDF8D7C-B3F6-AD01-1536-6D2E7865DD92}"/>
              </a:ext>
            </a:extLst>
          </p:cNvPr>
          <p:cNvSpPr/>
          <p:nvPr/>
        </p:nvSpPr>
        <p:spPr>
          <a:xfrm>
            <a:off x="6965894" y="1100517"/>
            <a:ext cx="898216" cy="35200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68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9723F-E209-5D1A-987B-3D1A69D6635E}"/>
              </a:ext>
            </a:extLst>
          </p:cNvPr>
          <p:cNvSpPr>
            <a:spLocks noGrp="1"/>
          </p:cNvSpPr>
          <p:nvPr>
            <p:ph type="title"/>
          </p:nvPr>
        </p:nvSpPr>
        <p:spPr/>
        <p:txBody>
          <a:bodyPr/>
          <a:lstStyle/>
          <a:p>
            <a:r>
              <a:rPr lang="de-DE" dirty="0"/>
              <a:t>Roboter gestützte </a:t>
            </a:r>
            <a:r>
              <a:rPr lang="de-DE" dirty="0" err="1"/>
              <a:t>Op</a:t>
            </a:r>
            <a:r>
              <a:rPr lang="de-DE" dirty="0"/>
              <a:t> - Was ist das? Wozu brauche ich das?</a:t>
            </a:r>
          </a:p>
        </p:txBody>
      </p:sp>
      <p:sp>
        <p:nvSpPr>
          <p:cNvPr id="3" name="Inhaltsplatzhalter 2">
            <a:extLst>
              <a:ext uri="{FF2B5EF4-FFF2-40B4-BE49-F238E27FC236}">
                <a16:creationId xmlns:a16="http://schemas.microsoft.com/office/drawing/2014/main" id="{B8560791-67AB-2831-D47F-82724A602A16}"/>
              </a:ext>
            </a:extLst>
          </p:cNvPr>
          <p:cNvSpPr>
            <a:spLocks noGrp="1"/>
          </p:cNvSpPr>
          <p:nvPr>
            <p:ph idx="1"/>
          </p:nvPr>
        </p:nvSpPr>
        <p:spPr/>
        <p:txBody>
          <a:bodyPr/>
          <a:lstStyle/>
          <a:p>
            <a:r>
              <a:rPr lang="de-DE" dirty="0"/>
              <a:t>Ermöglichung minimal invasiver Eingriffe</a:t>
            </a:r>
          </a:p>
          <a:p>
            <a:r>
              <a:rPr lang="de-DE" dirty="0"/>
              <a:t>Verringerung der Gewebeschädigung </a:t>
            </a:r>
            <a:r>
              <a:rPr lang="de-DE" dirty="0">
                <a:sym typeface="Wingdings" panose="05000000000000000000" pitchFamily="2" charset="2"/>
              </a:rPr>
              <a:t></a:t>
            </a:r>
            <a:r>
              <a:rPr lang="de-DE" dirty="0"/>
              <a:t> Vorteile für den Patienten</a:t>
            </a:r>
          </a:p>
          <a:p>
            <a:r>
              <a:rPr lang="de-DE" dirty="0"/>
              <a:t>Chirurg operiert mithilfe einer operativen Konsole </a:t>
            </a:r>
          </a:p>
          <a:p>
            <a:r>
              <a:rPr lang="de-DE" dirty="0"/>
              <a:t>Benötigt Echtzeit-Bildgebung unter Verwendung einer endoskopischen Kamera</a:t>
            </a:r>
          </a:p>
          <a:p>
            <a:r>
              <a:rPr lang="de-DE" dirty="0"/>
              <a:t>bessere Ergonomie für Chirurgen</a:t>
            </a:r>
          </a:p>
          <a:p>
            <a:r>
              <a:rPr lang="de-DE" dirty="0"/>
              <a:t>Die meisten Fehler sind menschlicher Natur</a:t>
            </a:r>
          </a:p>
          <a:p>
            <a:endParaRPr lang="de-DE" dirty="0"/>
          </a:p>
        </p:txBody>
      </p:sp>
      <p:sp>
        <p:nvSpPr>
          <p:cNvPr id="4" name="Foliennummernplatzhalter 3">
            <a:extLst>
              <a:ext uri="{FF2B5EF4-FFF2-40B4-BE49-F238E27FC236}">
                <a16:creationId xmlns:a16="http://schemas.microsoft.com/office/drawing/2014/main" id="{FD9963EE-8C0E-4EC2-078E-5E4A211B57D8}"/>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6</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15D33038-071D-CC2F-E510-758CD25F1D3B}"/>
              </a:ext>
            </a:extLst>
          </p:cNvPr>
          <p:cNvPicPr>
            <a:picLocks noChangeAspect="1"/>
          </p:cNvPicPr>
          <p:nvPr/>
        </p:nvPicPr>
        <p:blipFill>
          <a:blip r:embed="rId2"/>
          <a:stretch>
            <a:fillRect/>
          </a:stretch>
        </p:blipFill>
        <p:spPr>
          <a:xfrm>
            <a:off x="1808568" y="1646870"/>
            <a:ext cx="5401435" cy="3037070"/>
          </a:xfrm>
          <a:prstGeom prst="rect">
            <a:avLst/>
          </a:prstGeom>
        </p:spPr>
      </p:pic>
      <p:pic>
        <p:nvPicPr>
          <p:cNvPr id="7" name="Grafik 6">
            <a:extLst>
              <a:ext uri="{FF2B5EF4-FFF2-40B4-BE49-F238E27FC236}">
                <a16:creationId xmlns:a16="http://schemas.microsoft.com/office/drawing/2014/main" id="{57A54AEF-9EE0-4B12-75CC-377397A87B8F}"/>
              </a:ext>
            </a:extLst>
          </p:cNvPr>
          <p:cNvPicPr>
            <a:picLocks noChangeAspect="1"/>
          </p:cNvPicPr>
          <p:nvPr/>
        </p:nvPicPr>
        <p:blipFill>
          <a:blip r:embed="rId2"/>
          <a:stretch>
            <a:fillRect/>
          </a:stretch>
        </p:blipFill>
        <p:spPr>
          <a:xfrm>
            <a:off x="5514718" y="2900370"/>
            <a:ext cx="3172082" cy="1783570"/>
          </a:xfrm>
          <a:prstGeom prst="rect">
            <a:avLst/>
          </a:prstGeom>
        </p:spPr>
      </p:pic>
      <p:sp>
        <p:nvSpPr>
          <p:cNvPr id="8" name="Textfeld 7">
            <a:extLst>
              <a:ext uri="{FF2B5EF4-FFF2-40B4-BE49-F238E27FC236}">
                <a16:creationId xmlns:a16="http://schemas.microsoft.com/office/drawing/2014/main" id="{5DD32B5F-90D7-A3D2-0630-56FF73CA33A4}"/>
              </a:ext>
            </a:extLst>
          </p:cNvPr>
          <p:cNvSpPr txBox="1"/>
          <p:nvPr/>
        </p:nvSpPr>
        <p:spPr>
          <a:xfrm>
            <a:off x="5470592" y="4423259"/>
            <a:ext cx="3539889" cy="276999"/>
          </a:xfrm>
          <a:prstGeom prst="rect">
            <a:avLst/>
          </a:prstGeom>
          <a:noFill/>
        </p:spPr>
        <p:txBody>
          <a:bodyPr wrap="square" rtlCol="0">
            <a:spAutoFit/>
          </a:bodyPr>
          <a:lstStyle/>
          <a:p>
            <a:r>
              <a:rPr lang="de-DE" sz="600" dirty="0">
                <a:solidFill>
                  <a:srgbClr val="262A31"/>
                </a:solidFill>
              </a:rPr>
              <a:t>Der Da-Vinci-Operationsroboter bittet in den OP. KSB – Bauchzentrum. https://bauch.ksb.ch/die-behandlung/da-vinci-operationsroboter/ (abgerufen am 10.12.2022)</a:t>
            </a:r>
          </a:p>
        </p:txBody>
      </p:sp>
    </p:spTree>
    <p:extLst>
      <p:ext uri="{BB962C8B-B14F-4D97-AF65-F5344CB8AC3E}">
        <p14:creationId xmlns:p14="http://schemas.microsoft.com/office/powerpoint/2010/main" val="10448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5B58931-7B99-4A1B-8066-FA1E23E14560}"/>
              </a:ext>
            </a:extLst>
          </p:cNvPr>
          <p:cNvPicPr>
            <a:picLocks noChangeAspect="1"/>
          </p:cNvPicPr>
          <p:nvPr/>
        </p:nvPicPr>
        <p:blipFill>
          <a:blip r:embed="rId3"/>
          <a:stretch>
            <a:fillRect/>
          </a:stretch>
        </p:blipFill>
        <p:spPr>
          <a:xfrm>
            <a:off x="7792630" y="38161"/>
            <a:ext cx="1351370" cy="1351370"/>
          </a:xfrm>
          <a:prstGeom prst="rect">
            <a:avLst/>
          </a:prstGeom>
        </p:spPr>
      </p:pic>
      <p:sp>
        <p:nvSpPr>
          <p:cNvPr id="4" name="Foliennummernplatzhalter 3">
            <a:extLst>
              <a:ext uri="{FF2B5EF4-FFF2-40B4-BE49-F238E27FC236}">
                <a16:creationId xmlns:a16="http://schemas.microsoft.com/office/drawing/2014/main" id="{49D5D71D-981A-3299-1AB4-24031627EFFC}"/>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7</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5" name="Onlinemedien 4" title="da Vinci Robot Stitches a Grape Back Together">
            <a:hlinkClick r:id="" action="ppaction://media"/>
            <a:extLst>
              <a:ext uri="{FF2B5EF4-FFF2-40B4-BE49-F238E27FC236}">
                <a16:creationId xmlns:a16="http://schemas.microsoft.com/office/drawing/2014/main" id="{934BE057-C615-D8B5-FAF1-AB2E9ECB49C7}"/>
              </a:ext>
            </a:extLst>
          </p:cNvPr>
          <p:cNvPicPr>
            <a:picLocks noRot="1" noChangeAspect="1"/>
          </p:cNvPicPr>
          <p:nvPr>
            <a:videoFile r:link="rId1"/>
          </p:nvPr>
        </p:nvPicPr>
        <p:blipFill>
          <a:blip r:embed="rId4"/>
          <a:stretch>
            <a:fillRect/>
          </a:stretch>
        </p:blipFill>
        <p:spPr>
          <a:xfrm>
            <a:off x="1254800" y="773295"/>
            <a:ext cx="6634400" cy="3748436"/>
          </a:xfrm>
          <a:prstGeom prst="rect">
            <a:avLst/>
          </a:prstGeom>
        </p:spPr>
      </p:pic>
    </p:spTree>
    <p:extLst>
      <p:ext uri="{BB962C8B-B14F-4D97-AF65-F5344CB8AC3E}">
        <p14:creationId xmlns:p14="http://schemas.microsoft.com/office/powerpoint/2010/main" val="415271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E81C7-A6F6-874E-F715-0FD211711CEC}"/>
              </a:ext>
            </a:extLst>
          </p:cNvPr>
          <p:cNvSpPr>
            <a:spLocks noGrp="1"/>
          </p:cNvSpPr>
          <p:nvPr>
            <p:ph type="title"/>
          </p:nvPr>
        </p:nvSpPr>
        <p:spPr/>
        <p:txBody>
          <a:bodyPr/>
          <a:lstStyle/>
          <a:p>
            <a:r>
              <a:rPr lang="de-DE" dirty="0"/>
              <a:t>Überblick über die geschichtliche Entwicklung</a:t>
            </a:r>
          </a:p>
        </p:txBody>
      </p:sp>
      <p:pic>
        <p:nvPicPr>
          <p:cNvPr id="5" name="Inhaltsplatzhalter 4">
            <a:extLst>
              <a:ext uri="{FF2B5EF4-FFF2-40B4-BE49-F238E27FC236}">
                <a16:creationId xmlns:a16="http://schemas.microsoft.com/office/drawing/2014/main" id="{C3282451-8542-8493-2EAB-57A403F2799F}"/>
              </a:ext>
            </a:extLst>
          </p:cNvPr>
          <p:cNvPicPr>
            <a:picLocks noGrp="1" noChangeAspect="1"/>
          </p:cNvPicPr>
          <p:nvPr>
            <p:ph idx="1"/>
          </p:nvPr>
        </p:nvPicPr>
        <p:blipFill>
          <a:blip r:embed="rId2"/>
          <a:stretch>
            <a:fillRect/>
          </a:stretch>
        </p:blipFill>
        <p:spPr>
          <a:xfrm>
            <a:off x="145264" y="1606573"/>
            <a:ext cx="8853472" cy="2388958"/>
          </a:xfrm>
          <a:prstGeom prst="rect">
            <a:avLst/>
          </a:prstGeom>
        </p:spPr>
      </p:pic>
      <p:sp>
        <p:nvSpPr>
          <p:cNvPr id="4" name="Foliennummernplatzhalter 3">
            <a:extLst>
              <a:ext uri="{FF2B5EF4-FFF2-40B4-BE49-F238E27FC236}">
                <a16:creationId xmlns:a16="http://schemas.microsoft.com/office/drawing/2014/main" id="{306C5D28-3698-67F0-0F43-AC24A9BD2F4E}"/>
              </a:ext>
            </a:extLst>
          </p:cNvPr>
          <p:cNvSpPr>
            <a:spLocks noGrp="1"/>
          </p:cNvSpPr>
          <p:nvPr>
            <p:ph type="sldNum" sz="quarter" idx="4"/>
          </p:nvPr>
        </p:nvSpPr>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8</a:t>
            </a:fld>
            <a:endParaRPr lang="de-DE" altLang="de-DE" sz="1000" dirty="0">
              <a:solidFill>
                <a:srgbClr val="D8413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1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A526958-BA45-9468-99EC-F7C727C569D3}"/>
              </a:ext>
            </a:extLst>
          </p:cNvPr>
          <p:cNvSpPr>
            <a:spLocks noGrp="1"/>
          </p:cNvSpPr>
          <p:nvPr>
            <p:ph type="body" sz="quarter" idx="13"/>
          </p:nvPr>
        </p:nvSpPr>
        <p:spPr/>
        <p:txBody>
          <a:bodyPr/>
          <a:lstStyle/>
          <a:p>
            <a:endParaRPr lang="de-DE" dirty="0"/>
          </a:p>
        </p:txBody>
      </p:sp>
      <p:sp>
        <p:nvSpPr>
          <p:cNvPr id="8" name="Textplatzhalter 7">
            <a:extLst>
              <a:ext uri="{FF2B5EF4-FFF2-40B4-BE49-F238E27FC236}">
                <a16:creationId xmlns:a16="http://schemas.microsoft.com/office/drawing/2014/main" id="{984E3694-A06B-49C6-9C03-0CCF3A5345E3}"/>
              </a:ext>
            </a:extLst>
          </p:cNvPr>
          <p:cNvSpPr>
            <a:spLocks noGrp="1"/>
          </p:cNvSpPr>
          <p:nvPr>
            <p:ph type="body" sz="quarter" idx="11"/>
          </p:nvPr>
        </p:nvSpPr>
        <p:spPr/>
        <p:txBody>
          <a:bodyPr/>
          <a:lstStyle/>
          <a:p>
            <a:endParaRPr lang="de-DE" dirty="0"/>
          </a:p>
        </p:txBody>
      </p:sp>
      <p:sp>
        <p:nvSpPr>
          <p:cNvPr id="5" name="Titel 4">
            <a:extLst>
              <a:ext uri="{FF2B5EF4-FFF2-40B4-BE49-F238E27FC236}">
                <a16:creationId xmlns:a16="http://schemas.microsoft.com/office/drawing/2014/main" id="{7D34C25D-EE02-FC8B-4949-0F429C7DFF10}"/>
              </a:ext>
            </a:extLst>
          </p:cNvPr>
          <p:cNvSpPr>
            <a:spLocks noGrp="1"/>
          </p:cNvSpPr>
          <p:nvPr>
            <p:ph type="title"/>
          </p:nvPr>
        </p:nvSpPr>
        <p:spPr/>
        <p:txBody>
          <a:bodyPr/>
          <a:lstStyle/>
          <a:p>
            <a:r>
              <a:rPr lang="de-DE" dirty="0"/>
              <a:t>Endoskop</a:t>
            </a:r>
          </a:p>
        </p:txBody>
      </p:sp>
      <p:sp>
        <p:nvSpPr>
          <p:cNvPr id="4" name="Foliennummernplatzhalter 3">
            <a:extLst>
              <a:ext uri="{FF2B5EF4-FFF2-40B4-BE49-F238E27FC236}">
                <a16:creationId xmlns:a16="http://schemas.microsoft.com/office/drawing/2014/main" id="{F8433D44-0149-7907-621B-C58E896C6869}"/>
              </a:ext>
            </a:extLst>
          </p:cNvPr>
          <p:cNvSpPr>
            <a:spLocks noGrp="1"/>
          </p:cNvSpPr>
          <p:nvPr>
            <p:ph type="sldNum" sz="quarter" idx="4294967295"/>
          </p:nvPr>
        </p:nvSpPr>
        <p:spPr>
          <a:xfrm>
            <a:off x="8401050" y="4878388"/>
            <a:ext cx="742950" cy="204787"/>
          </a:xfrm>
          <a:prstGeom prst="rect">
            <a:avLst/>
          </a:prstGeom>
        </p:spPr>
        <p:txBody>
          <a:bodyPr/>
          <a:lstStyle/>
          <a:p>
            <a:pPr>
              <a:defRPr/>
            </a:pPr>
            <a:fld id="{AFCF9BA9-AB08-46E1-A235-3AC71B2FE2C1}" type="slidenum">
              <a:rPr lang="de-DE" altLang="de-DE" sz="1000" smtClean="0">
                <a:solidFill>
                  <a:srgbClr val="D8413E"/>
                </a:solidFill>
                <a:latin typeface="Arial" panose="020B0604020202020204" pitchFamily="34" charset="0"/>
                <a:cs typeface="Arial" panose="020B0604020202020204" pitchFamily="34" charset="0"/>
              </a:rPr>
              <a:pPr>
                <a:defRPr/>
              </a:pPr>
              <a:t>9</a:t>
            </a:fld>
            <a:endParaRPr lang="de-DE" altLang="de-DE" sz="1000" dirty="0">
              <a:solidFill>
                <a:srgbClr val="D8413E"/>
              </a:solidFill>
              <a:latin typeface="Arial" panose="020B0604020202020204" pitchFamily="34" charset="0"/>
              <a:cs typeface="Arial" panose="020B0604020202020204" pitchFamily="34" charset="0"/>
            </a:endParaRPr>
          </a:p>
        </p:txBody>
      </p:sp>
      <p:pic>
        <p:nvPicPr>
          <p:cNvPr id="11" name="Inhaltsplatzhalter 4" descr="Ein Bild, das Gerät enthält.&#10;&#10;Automatisch generierte Beschreibung">
            <a:extLst>
              <a:ext uri="{FF2B5EF4-FFF2-40B4-BE49-F238E27FC236}">
                <a16:creationId xmlns:a16="http://schemas.microsoft.com/office/drawing/2014/main" id="{899527EB-385F-F8FE-0C39-83106AEF6E1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81" b="-1509"/>
          <a:stretch/>
        </p:blipFill>
        <p:spPr>
          <a:xfrm>
            <a:off x="111978" y="829089"/>
            <a:ext cx="3584502" cy="3644347"/>
          </a:xfrm>
        </p:spPr>
      </p:pic>
    </p:spTree>
    <p:extLst>
      <p:ext uri="{BB962C8B-B14F-4D97-AF65-F5344CB8AC3E}">
        <p14:creationId xmlns:p14="http://schemas.microsoft.com/office/powerpoint/2010/main" val="1373027961"/>
      </p:ext>
    </p:extLst>
  </p:cSld>
  <p:clrMapOvr>
    <a:masterClrMapping/>
  </p:clrMapOvr>
</p:sld>
</file>

<file path=ppt/theme/theme1.xml><?xml version="1.0" encoding="utf-8"?>
<a:theme xmlns:a="http://schemas.openxmlformats.org/drawingml/2006/main" name="Master1_UniLeipzig_PPT Vorlage">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3" id="{AA3811EE-87AB-4157-BF6A-CA98FB19B3FB}" vid="{E4B97ED7-CF37-42B7-8231-9AE5F36B40E6}"/>
    </a:ext>
  </a:extLst>
</a:theme>
</file>

<file path=ppt/theme/theme2.xml><?xml version="1.0" encoding="utf-8"?>
<a:theme xmlns:a="http://schemas.openxmlformats.org/drawingml/2006/main" name="Master2_UniLeipzig_PPT Vorlage">
  <a:themeElements>
    <a:clrScheme name="Universität Leipzig">
      <a:dk1>
        <a:sysClr val="windowText" lastClr="000000"/>
      </a:dk1>
      <a:lt1>
        <a:sysClr val="window" lastClr="FFFFFF"/>
      </a:lt1>
      <a:dk2>
        <a:srgbClr val="262A31"/>
      </a:dk2>
      <a:lt2>
        <a:srgbClr val="FFFFFF"/>
      </a:lt2>
      <a:accent1>
        <a:srgbClr val="B02F2C"/>
      </a:accent1>
      <a:accent2>
        <a:srgbClr val="D64242"/>
      </a:accent2>
      <a:accent3>
        <a:srgbClr val="8AC2D1"/>
      </a:accent3>
      <a:accent4>
        <a:srgbClr val="262A31"/>
      </a:accent4>
      <a:accent5>
        <a:srgbClr val="EA9E9E"/>
      </a:accent5>
      <a:accent6>
        <a:srgbClr val="C9C9C9"/>
      </a:accent6>
      <a:hlink>
        <a:srgbClr val="B02F2C"/>
      </a:hlink>
      <a:folHlink>
        <a:srgbClr val="E06E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i="0" smtClean="0">
            <a:latin typeface="+mn-lt"/>
            <a:cs typeface="Arial" panose="020B0604020202020204" pitchFamily="34" charset="0"/>
          </a:defRPr>
        </a:defPPr>
      </a:lstStyle>
    </a:txDef>
  </a:objectDefaults>
  <a:extraClrSchemeLst/>
  <a:extLst>
    <a:ext uri="{05A4C25C-085E-4340-85A3-A5531E510DB2}">
      <thm15:themeFamily xmlns:thm15="http://schemas.microsoft.com/office/thememl/2012/main" name="Präsentation3" id="{AA3811EE-87AB-4157-BF6A-CA98FB19B3FB}" vid="{37F2F89E-360A-4BB8-8E2F-86A14CE96FE5}"/>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PowerPoint_Vorlage_16zu9</Template>
  <TotalTime>0</TotalTime>
  <Words>2314</Words>
  <Application>Microsoft Office PowerPoint</Application>
  <PresentationFormat>Bildschirmpräsentation (16:9)</PresentationFormat>
  <Paragraphs>307</Paragraphs>
  <Slides>46</Slides>
  <Notes>4</Notes>
  <HiddenSlides>0</HiddenSlides>
  <MMClips>5</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46</vt:i4>
      </vt:variant>
    </vt:vector>
  </HeadingPairs>
  <TitlesOfParts>
    <vt:vector size="56" baseType="lpstr">
      <vt:lpstr>Arial</vt:lpstr>
      <vt:lpstr>Arial Unicode MS</vt:lpstr>
      <vt:lpstr>Calibri</vt:lpstr>
      <vt:lpstr>Futura</vt:lpstr>
      <vt:lpstr>Open Sans</vt:lpstr>
      <vt:lpstr>Roboto</vt:lpstr>
      <vt:lpstr>Symbol</vt:lpstr>
      <vt:lpstr>Wingdings</vt:lpstr>
      <vt:lpstr>Master1_UniLeipzig_PPT Vorlage</vt:lpstr>
      <vt:lpstr>Master2_UniLeipzig_PPT Vorlage</vt:lpstr>
      <vt:lpstr>PowerPoint-Präsentation</vt:lpstr>
      <vt:lpstr>Arzt-Computer-Teams</vt:lpstr>
      <vt:lpstr>Gliederung</vt:lpstr>
      <vt:lpstr>Was bedeutet KI im Gesundheitswesen?</vt:lpstr>
      <vt:lpstr>Aktuelle Forschungsgebiete</vt:lpstr>
      <vt:lpstr>Roboter gestützte Op - Was ist das? Wozu brauche ich das?</vt:lpstr>
      <vt:lpstr>PowerPoint-Präsentation</vt:lpstr>
      <vt:lpstr>Überblick über die geschichtliche Entwicklung</vt:lpstr>
      <vt:lpstr>Endoskop</vt:lpstr>
      <vt:lpstr>PowerPoint-Präsentation</vt:lpstr>
      <vt:lpstr>PowerPoint-Präsentation</vt:lpstr>
      <vt:lpstr>PowerPoint-Präsentation</vt:lpstr>
      <vt:lpstr>Künstliche Intelligenz und Augmented Reality</vt:lpstr>
      <vt:lpstr>Arten von OP-Robotern</vt:lpstr>
      <vt:lpstr>Arten von OP-Robotern</vt:lpstr>
      <vt:lpstr>DaVinci Roboter - Aufbau</vt:lpstr>
      <vt:lpstr>DaVinci Roboter - Aufbau</vt:lpstr>
      <vt:lpstr>PowerPoint-Präsentation</vt:lpstr>
      <vt:lpstr>DaVinci Roboter – Einsatz und Kosten</vt:lpstr>
      <vt:lpstr>Warum ist der DaVinci so erfolgreich?</vt:lpstr>
      <vt:lpstr>Welche Möglichkeiten ergeben sich dadurch?</vt:lpstr>
      <vt:lpstr>Welche Probleme bestehen noch?</vt:lpstr>
      <vt:lpstr>Ki-gestützte Augmented und virtual reality in der Medizin</vt:lpstr>
      <vt:lpstr>Virtual reality</vt:lpstr>
      <vt:lpstr>Was ist Augmented Reality?</vt:lpstr>
      <vt:lpstr>Vergleich Virtual reality und augmented reality</vt:lpstr>
      <vt:lpstr>Einsatzbereiche von Augmented Reality</vt:lpstr>
      <vt:lpstr>PowerPoint-Präsentation</vt:lpstr>
      <vt:lpstr>Wie sieht das Training mit VR und AR aus?</vt:lpstr>
      <vt:lpstr>Phacon in Leipzig</vt:lpstr>
      <vt:lpstr>PowerPoint-Präsentation</vt:lpstr>
      <vt:lpstr>PowerPoint-Präsentation</vt:lpstr>
      <vt:lpstr>AR und VR bei intraoperativen Anwendungen</vt:lpstr>
      <vt:lpstr>AR und VR bei intraoperativen Anwendungen</vt:lpstr>
      <vt:lpstr>Acqua klinik</vt:lpstr>
      <vt:lpstr>Acqua klinik </vt:lpstr>
      <vt:lpstr>Vorteile von Augmented und virtual Reality</vt:lpstr>
      <vt:lpstr>Vorteile von Augmented und virtual Reality</vt:lpstr>
      <vt:lpstr>herausforderungen</vt:lpstr>
      <vt:lpstr>Level of autonomy </vt:lpstr>
      <vt:lpstr>Fallbeispiel</vt:lpstr>
      <vt:lpstr>diskussionsfragen</vt:lpstr>
      <vt:lpstr>Akzeptanz von KI in der Medizin in der Bevölkerung </vt:lpstr>
      <vt:lpstr>Vielen Dank!</vt:lpstr>
      <vt:lpstr>quellen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in Arial Bold Kann auch dreizeilig sein muss aber nicht</dc:title>
  <dc:creator>Saskia</dc:creator>
  <cp:lastModifiedBy>Saskia</cp:lastModifiedBy>
  <cp:revision>25</cp:revision>
  <cp:lastPrinted>2017-09-28T12:33:25Z</cp:lastPrinted>
  <dcterms:created xsi:type="dcterms:W3CDTF">2022-12-11T21:30:55Z</dcterms:created>
  <dcterms:modified xsi:type="dcterms:W3CDTF">2022-12-13T02:25:59Z</dcterms:modified>
</cp:coreProperties>
</file>