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80" r:id="rId5"/>
    <p:sldId id="256" r:id="rId6"/>
    <p:sldId id="257" r:id="rId7"/>
    <p:sldId id="261" r:id="rId8"/>
    <p:sldId id="262" r:id="rId9"/>
    <p:sldId id="264" r:id="rId10"/>
    <p:sldId id="265" r:id="rId11"/>
    <p:sldId id="266" r:id="rId12"/>
    <p:sldId id="270" r:id="rId13"/>
    <p:sldId id="271" r:id="rId14"/>
    <p:sldId id="273" r:id="rId15"/>
    <p:sldId id="272" r:id="rId16"/>
    <p:sldId id="274" r:id="rId17"/>
    <p:sldId id="275" r:id="rId18"/>
    <p:sldId id="279" r:id="rId19"/>
    <p:sldId id="260" r:id="rId20"/>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6563A2E-F927-4461-BCC3-5A019ABFED70}">
          <p14:sldIdLst>
            <p14:sldId id="280"/>
            <p14:sldId id="256"/>
          </p14:sldIdLst>
        </p14:section>
        <p14:section name="Einstieg" id="{623467EC-291B-4ABB-B5E6-B22BE1D50733}">
          <p14:sldIdLst>
            <p14:sldId id="257"/>
            <p14:sldId id="261"/>
            <p14:sldId id="262"/>
            <p14:sldId id="264"/>
            <p14:sldId id="265"/>
            <p14:sldId id="266"/>
          </p14:sldIdLst>
        </p14:section>
        <p14:section name="Sicherung I" id="{F8272D1D-ECB7-49AF-AF2D-1142C27CC0EF}">
          <p14:sldIdLst>
            <p14:sldId id="270"/>
            <p14:sldId id="271"/>
            <p14:sldId id="273"/>
            <p14:sldId id="272"/>
            <p14:sldId id="274"/>
            <p14:sldId id="275"/>
          </p14:sldIdLst>
        </p14:section>
        <p14:section name="Ergebnis" id="{B982CF30-AE13-4DF7-94F8-7DE1386CAA1A}">
          <p14:sldIdLst>
            <p14:sldId id="279"/>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showGuides="1">
      <p:cViewPr varScale="1">
        <p:scale>
          <a:sx n="116" d="100"/>
          <a:sy n="116" d="100"/>
        </p:scale>
        <p:origin x="234"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44D8773-0821-403B-AAE3-6EC38D223C82}" type="datetime1">
              <a:rPr lang="de-DE" smtClean="0"/>
              <a:t>07.03.2023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de-DE"/>
              <a:t>‹Nr.›</a:t>
            </a:fld>
            <a:endParaRPr lang="de-DE"/>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348579C-8AC1-4148-97D6-5790F01FD3E8}" type="datetime1">
              <a:rPr lang="de-DE" noProof="0" smtClean="0"/>
              <a:t>07.03.2023</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de-DE" noProof="0"/>
              <a:t>‹Nr.›</a:t>
            </a:fld>
            <a:endParaRPr lang="de-DE"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DE" b="1" i="1">
                <a:latin typeface="Arial" pitchFamily="34" charset="0"/>
                <a:cs typeface="Arial" pitchFamily="34" charset="0"/>
              </a:rPr>
              <a:t>HINWEIS:</a:t>
            </a:r>
          </a:p>
          <a:p>
            <a:pPr rtl="0"/>
            <a:r>
              <a:rPr lang="de-DE" i="1">
                <a:latin typeface="Arial" pitchFamily="34" charset="0"/>
                <a:cs typeface="Arial" pitchFamily="34" charset="0"/>
              </a:rPr>
              <a:t>Wenn Sie das Bild auf dieser Folie ändern möchten, wählen Sie es aus, und löschen Sie es. Klicken Sie anschließend auf das Symbol "Bilder" im Platzhalter, um ein eigenes Bild einzufügen.</a:t>
            </a:r>
          </a:p>
        </p:txBody>
      </p:sp>
      <p:sp>
        <p:nvSpPr>
          <p:cNvPr id="4" name="Foliennummernplatzhalter 3"/>
          <p:cNvSpPr>
            <a:spLocks noGrp="1"/>
          </p:cNvSpPr>
          <p:nvPr>
            <p:ph type="sldNum" sz="quarter" idx="10"/>
          </p:nvPr>
        </p:nvSpPr>
        <p:spPr/>
        <p:txBody>
          <a:bodyPr rtlCol="0"/>
          <a:lstStyle/>
          <a:p>
            <a:pPr rtl="0"/>
            <a:fld id="{0A3C37BE-C303-496D-B5CD-85F2937540FC}" type="slidenum">
              <a:rPr lang="de-DE" smtClean="0"/>
              <a:t>2</a:t>
            </a:fld>
            <a:endParaRPr lang="de-DE"/>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p>
            <a:pPr rtl="0"/>
            <a:fld id="{2F12A0E8-A8AC-4529-9B24-02C86AE6341B}" type="datetime1">
              <a:rPr lang="de-DE" noProof="0" smtClean="0"/>
              <a:t>07.03.2023</a:t>
            </a:fld>
            <a:endParaRPr lang="de-DE" noProof="0" dirty="0"/>
          </a:p>
        </p:txBody>
      </p:sp>
      <p:sp>
        <p:nvSpPr>
          <p:cNvPr id="6" name="Foliennummernplatzhalter 5"/>
          <p:cNvSpPr>
            <a:spLocks noGrp="1"/>
          </p:cNvSpPr>
          <p:nvPr>
            <p:ph type="sldNum" sz="quarter" idx="12"/>
          </p:nvPr>
        </p:nvSpPr>
        <p:spPr/>
        <p:txBody>
          <a:bodyPr rtlCol="0"/>
          <a:lstStyle/>
          <a:p>
            <a:pPr rtl="0"/>
            <a:fld id="{0FF54DE5-C571-48E8-A5BC-B369434E2F44}" type="slidenum">
              <a:rPr lang="de-DE" noProof="0"/>
              <a:t>‹Nr.›</a:t>
            </a:fld>
            <a:endParaRPr lang="de-DE"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spTree>
      <p:nvGrpSpPr>
        <p:cNvPr id="1" name=""/>
        <p:cNvGrpSpPr/>
        <p:nvPr/>
      </p:nvGrpSpPr>
      <p:grpSpPr>
        <a:xfrm>
          <a:off x="0" y="0"/>
          <a:ext cx="0" cy="0"/>
          <a:chOff x="0" y="0"/>
          <a:chExt cx="0" cy="0"/>
        </a:xfrm>
      </p:grpSpPr>
      <p:grpSp>
        <p:nvGrpSpPr>
          <p:cNvPr id="8" name="Gruppieren 7"/>
          <p:cNvGrpSpPr/>
          <p:nvPr/>
        </p:nvGrpSpPr>
        <p:grpSpPr>
          <a:xfrm>
            <a:off x="0" y="2514600"/>
            <a:ext cx="12192000" cy="3194035"/>
            <a:chOff x="647402" y="2514600"/>
            <a:chExt cx="10838688" cy="3194035"/>
          </a:xfrm>
        </p:grpSpPr>
        <p:grpSp>
          <p:nvGrpSpPr>
            <p:cNvPr id="9" name="Gruppieren 8"/>
            <p:cNvGrpSpPr/>
            <p:nvPr/>
          </p:nvGrpSpPr>
          <p:grpSpPr>
            <a:xfrm>
              <a:off x="647402" y="2514600"/>
              <a:ext cx="10838688" cy="63125"/>
              <a:chOff x="507492" y="1501519"/>
              <a:chExt cx="8129016" cy="63125"/>
            </a:xfrm>
          </p:grpSpPr>
          <p:cxnSp>
            <p:nvCxnSpPr>
              <p:cNvPr id="14" name="Gerader Verbinde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hteck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grpSp>
          <p:nvGrpSpPr>
            <p:cNvPr id="11" name="Gruppieren 10"/>
            <p:cNvGrpSpPr/>
            <p:nvPr/>
          </p:nvGrpSpPr>
          <p:grpSpPr>
            <a:xfrm rot="10800000">
              <a:off x="647402" y="5645510"/>
              <a:ext cx="10838688" cy="63125"/>
              <a:chOff x="507492" y="1501519"/>
              <a:chExt cx="8129016" cy="63125"/>
            </a:xfrm>
          </p:grpSpPr>
          <p:cxnSp>
            <p:nvCxnSpPr>
              <p:cNvPr id="12" name="Gerader Verbinde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Bild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3" name="Textplatzhalter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dirty="0"/>
              <a:t>Textmasterformat durch Klicken bearbeiten</a:t>
            </a:r>
          </a:p>
        </p:txBody>
      </p:sp>
      <p:sp>
        <p:nvSpPr>
          <p:cNvPr id="4" name="Datumsplatzhalter 3"/>
          <p:cNvSpPr>
            <a:spLocks noGrp="1"/>
          </p:cNvSpPr>
          <p:nvPr>
            <p:ph type="dt" sz="half" idx="10"/>
          </p:nvPr>
        </p:nvSpPr>
        <p:spPr/>
        <p:txBody>
          <a:bodyPr rtlCol="0"/>
          <a:lstStyle/>
          <a:p>
            <a:pPr rtl="0"/>
            <a:fld id="{9F890CC7-D48B-4A05-A917-758517FEBB55}" type="datetime1">
              <a:rPr lang="de-DE" noProof="0" smtClean="0"/>
              <a:t>07.03.2023</a:t>
            </a:fld>
            <a:endParaRPr lang="de-DE" noProof="0" dirty="0"/>
          </a:p>
        </p:txBody>
      </p:sp>
      <p:sp>
        <p:nvSpPr>
          <p:cNvPr id="6" name="Foliennummernplatzhalter 5"/>
          <p:cNvSpPr>
            <a:spLocks noGrp="1"/>
          </p:cNvSpPr>
          <p:nvPr>
            <p:ph type="sldNum" sz="quarter" idx="12"/>
          </p:nvPr>
        </p:nvSpPr>
        <p:spPr/>
        <p:txBody>
          <a:bodyPr rtlCol="0"/>
          <a:lstStyle>
            <a:lvl1pPr>
              <a:defRPr/>
            </a:lvl1pPr>
          </a:lstStyle>
          <a:p>
            <a:fld id="{26F76F55-B022-408E-A3F2-63D35DC58C71}" type="slidenum">
              <a:rPr lang="de-DE" smtClean="0"/>
              <a:pPr/>
              <a:t>‹Nr.›</a:t>
            </a:fld>
            <a:endParaRPr lang="de-DE" dirty="0"/>
          </a:p>
        </p:txBody>
      </p:sp>
      <p:sp>
        <p:nvSpPr>
          <p:cNvPr id="20" name="Titel 19">
            <a:extLst>
              <a:ext uri="{FF2B5EF4-FFF2-40B4-BE49-F238E27FC236}">
                <a16:creationId xmlns:a16="http://schemas.microsoft.com/office/drawing/2014/main" id="{D53E35CD-F147-B9CD-84F2-B3BF1986910B}"/>
              </a:ext>
            </a:extLst>
          </p:cNvPr>
          <p:cNvSpPr>
            <a:spLocks noGrp="1"/>
          </p:cNvSpPr>
          <p:nvPr>
            <p:ph type="title" hasCustomPrompt="1"/>
          </p:nvPr>
        </p:nvSpPr>
        <p:spPr>
          <a:xfrm>
            <a:off x="1104898" y="3034930"/>
            <a:ext cx="10071099" cy="1625169"/>
          </a:xfrm>
        </p:spPr>
        <p:txBody>
          <a:bodyPr>
            <a:normAutofit/>
          </a:bodyPr>
          <a:lstStyle>
            <a:lvl1pPr>
              <a:defRPr sz="4400">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A36DEC6-FF66-8816-2C21-1C9389B05C6C}"/>
              </a:ext>
            </a:extLst>
          </p:cNvPr>
          <p:cNvSpPr>
            <a:spLocks noGrp="1"/>
          </p:cNvSpPr>
          <p:nvPr>
            <p:ph type="dt" sz="half" idx="10"/>
          </p:nvPr>
        </p:nvSpPr>
        <p:spPr/>
        <p:txBody>
          <a:bodyPr/>
          <a:lstStyle/>
          <a:p>
            <a:pPr rtl="0"/>
            <a:fld id="{18EB88E0-0F2C-4BBE-A3E6-A2B12618B753}" type="datetime1">
              <a:rPr lang="de-DE" noProof="0" smtClean="0"/>
              <a:t>07.03.2023</a:t>
            </a:fld>
            <a:endParaRPr lang="de-DE" noProof="0" dirty="0"/>
          </a:p>
        </p:txBody>
      </p:sp>
      <p:sp>
        <p:nvSpPr>
          <p:cNvPr id="4" name="Foliennummernplatzhalter 3">
            <a:extLst>
              <a:ext uri="{FF2B5EF4-FFF2-40B4-BE49-F238E27FC236}">
                <a16:creationId xmlns:a16="http://schemas.microsoft.com/office/drawing/2014/main" id="{2AF187D9-0CC0-9183-A70D-84B9BF9A3E58}"/>
              </a:ext>
            </a:extLst>
          </p:cNvPr>
          <p:cNvSpPr>
            <a:spLocks noGrp="1"/>
          </p:cNvSpPr>
          <p:nvPr>
            <p:ph type="sldNum" sz="quarter" idx="11"/>
          </p:nvPr>
        </p:nvSpPr>
        <p:spPr/>
        <p:txBody>
          <a:bodyPr/>
          <a:lstStyle/>
          <a:p>
            <a:fld id="{DF5112C9-87B8-4452-82FB-10E61B137588}" type="slidenum">
              <a:rPr lang="de-DE" smtClean="0"/>
              <a:pPr/>
              <a:t>‹Nr.›</a:t>
            </a:fld>
            <a:endParaRPr lang="de-DE" dirty="0"/>
          </a:p>
        </p:txBody>
      </p:sp>
      <p:sp>
        <p:nvSpPr>
          <p:cNvPr id="5" name="Rechteck 4">
            <a:extLst>
              <a:ext uri="{FF2B5EF4-FFF2-40B4-BE49-F238E27FC236}">
                <a16:creationId xmlns:a16="http://schemas.microsoft.com/office/drawing/2014/main" id="{89BBC2D7-78A9-80D0-6288-C827ED8C58FE}"/>
              </a:ext>
            </a:extLst>
          </p:cNvPr>
          <p:cNvSpPr/>
          <p:nvPr userDrawn="1"/>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Titel 1">
            <a:extLst>
              <a:ext uri="{FF2B5EF4-FFF2-40B4-BE49-F238E27FC236}">
                <a16:creationId xmlns:a16="http://schemas.microsoft.com/office/drawing/2014/main" id="{97458DBD-2510-0EBC-911C-A0ED22D7708A}"/>
              </a:ext>
            </a:extLst>
          </p:cNvPr>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de-DE" noProof="0"/>
              <a:t>Titelmasterformat durch Klicken bearbeiten</a:t>
            </a:r>
          </a:p>
        </p:txBody>
      </p:sp>
      <p:sp>
        <p:nvSpPr>
          <p:cNvPr id="7" name="Untertitel 2">
            <a:extLst>
              <a:ext uri="{FF2B5EF4-FFF2-40B4-BE49-F238E27FC236}">
                <a16:creationId xmlns:a16="http://schemas.microsoft.com/office/drawing/2014/main" id="{9807C13D-7578-2DFB-1907-F21425966187}"/>
              </a:ext>
            </a:extLst>
          </p:cNvPr>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
        <p:nvSpPr>
          <p:cNvPr id="8" name="Bildplatzhalter 10" descr="Leerer Platzhalter zum Hinzufügen eines Bilds. Klicken Sie auf den Platzhalter, und wählen Sie das hinzuzufügende Bild aus.">
            <a:extLst>
              <a:ext uri="{FF2B5EF4-FFF2-40B4-BE49-F238E27FC236}">
                <a16:creationId xmlns:a16="http://schemas.microsoft.com/office/drawing/2014/main" id="{E710F506-18FF-2864-B833-175D6CCB6F16}"/>
              </a:ext>
            </a:extLst>
          </p:cNvPr>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de-DE" noProof="0"/>
              <a:t>Bild durch Klicken auf Symbol hinzufügen</a:t>
            </a:r>
          </a:p>
        </p:txBody>
      </p:sp>
      <p:pic>
        <p:nvPicPr>
          <p:cNvPr id="10" name="Bild 9">
            <a:extLst>
              <a:ext uri="{FF2B5EF4-FFF2-40B4-BE49-F238E27FC236}">
                <a16:creationId xmlns:a16="http://schemas.microsoft.com/office/drawing/2014/main" id="{7CB19A3C-38CF-63CE-2DB2-588C1DD1F59A}"/>
              </a:ext>
            </a:extLst>
          </p:cNvPr>
          <p:cNvPicPr>
            <a:picLocks noChangeAspect="1"/>
          </p:cNvPicPr>
          <p:nvPr userDrawn="1"/>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15313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28E09E6-9990-5DEB-E064-EFDCF46ED90A}"/>
              </a:ext>
            </a:extLst>
          </p:cNvPr>
          <p:cNvSpPr>
            <a:spLocks noGrp="1"/>
          </p:cNvSpPr>
          <p:nvPr>
            <p:ph type="dt" sz="half" idx="10"/>
          </p:nvPr>
        </p:nvSpPr>
        <p:spPr/>
        <p:txBody>
          <a:bodyPr/>
          <a:lstStyle/>
          <a:p>
            <a:pPr rtl="0"/>
            <a:fld id="{AAE6E687-F327-41B9-86F8-60B71017B6E6}" type="datetime1">
              <a:rPr lang="de-DE" noProof="0" smtClean="0"/>
              <a:t>07.03.2023</a:t>
            </a:fld>
            <a:endParaRPr lang="de-DE" noProof="0" dirty="0"/>
          </a:p>
        </p:txBody>
      </p:sp>
      <p:sp>
        <p:nvSpPr>
          <p:cNvPr id="4" name="Foliennummernplatzhalter 3">
            <a:extLst>
              <a:ext uri="{FF2B5EF4-FFF2-40B4-BE49-F238E27FC236}">
                <a16:creationId xmlns:a16="http://schemas.microsoft.com/office/drawing/2014/main" id="{100469DB-1519-A64D-8335-2E5EF93C6F6C}"/>
              </a:ext>
            </a:extLst>
          </p:cNvPr>
          <p:cNvSpPr>
            <a:spLocks noGrp="1"/>
          </p:cNvSpPr>
          <p:nvPr>
            <p:ph type="sldNum" sz="quarter" idx="11"/>
          </p:nvPr>
        </p:nvSpPr>
        <p:spPr/>
        <p:txBody>
          <a:bodyPr/>
          <a:lstStyle/>
          <a:p>
            <a:fld id="{DF5112C9-87B8-4452-82FB-10E61B137588}" type="slidenum">
              <a:rPr lang="de-DE" smtClean="0"/>
              <a:pPr/>
              <a:t>‹Nr.›</a:t>
            </a:fld>
            <a:endParaRPr lang="de-DE" dirty="0"/>
          </a:p>
        </p:txBody>
      </p:sp>
      <p:grpSp>
        <p:nvGrpSpPr>
          <p:cNvPr id="17" name="Gruppieren 16">
            <a:extLst>
              <a:ext uri="{FF2B5EF4-FFF2-40B4-BE49-F238E27FC236}">
                <a16:creationId xmlns:a16="http://schemas.microsoft.com/office/drawing/2014/main" id="{07E12C7D-E6DF-761A-A9A0-2FEEB437FADD}"/>
              </a:ext>
            </a:extLst>
          </p:cNvPr>
          <p:cNvGrpSpPr/>
          <p:nvPr userDrawn="1"/>
        </p:nvGrpSpPr>
        <p:grpSpPr>
          <a:xfrm>
            <a:off x="0" y="2514600"/>
            <a:ext cx="12192000" cy="3535136"/>
            <a:chOff x="0" y="2514600"/>
            <a:chExt cx="12192000" cy="3535136"/>
          </a:xfrm>
        </p:grpSpPr>
        <p:grpSp>
          <p:nvGrpSpPr>
            <p:cNvPr id="6" name="Gruppieren 5">
              <a:extLst>
                <a:ext uri="{FF2B5EF4-FFF2-40B4-BE49-F238E27FC236}">
                  <a16:creationId xmlns:a16="http://schemas.microsoft.com/office/drawing/2014/main" id="{04FD5C00-633D-C817-BA7E-C065D4452F0B}"/>
                </a:ext>
              </a:extLst>
            </p:cNvPr>
            <p:cNvGrpSpPr/>
            <p:nvPr/>
          </p:nvGrpSpPr>
          <p:grpSpPr>
            <a:xfrm>
              <a:off x="0" y="2514600"/>
              <a:ext cx="12192000" cy="63125"/>
              <a:chOff x="507492" y="1501519"/>
              <a:chExt cx="8129016" cy="63125"/>
            </a:xfrm>
          </p:grpSpPr>
          <p:cxnSp>
            <p:nvCxnSpPr>
              <p:cNvPr id="11" name="Gerader Verbinder 10">
                <a:extLst>
                  <a:ext uri="{FF2B5EF4-FFF2-40B4-BE49-F238E27FC236}">
                    <a16:creationId xmlns:a16="http://schemas.microsoft.com/office/drawing/2014/main" id="{AC7D5891-AED4-FA91-DE1E-E4497AF88028}"/>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A145363-968C-17A7-D7DC-3D439AC2B74C}"/>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hteck 6">
              <a:extLst>
                <a:ext uri="{FF2B5EF4-FFF2-40B4-BE49-F238E27FC236}">
                  <a16:creationId xmlns:a16="http://schemas.microsoft.com/office/drawing/2014/main" id="{A1048EA3-2472-A661-C971-827E0CD6F166}"/>
                </a:ext>
              </a:extLst>
            </p:cNvPr>
            <p:cNvSpPr/>
            <p:nvPr/>
          </p:nvSpPr>
          <p:spPr>
            <a:xfrm>
              <a:off x="0" y="2640850"/>
              <a:ext cx="12192000" cy="3408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grpSp>
      <p:pic>
        <p:nvPicPr>
          <p:cNvPr id="13" name="Bild 6">
            <a:extLst>
              <a:ext uri="{FF2B5EF4-FFF2-40B4-BE49-F238E27FC236}">
                <a16:creationId xmlns:a16="http://schemas.microsoft.com/office/drawing/2014/main" id="{DCC80965-149A-724E-CC32-44A1C989593E}"/>
              </a:ext>
            </a:extLst>
          </p:cNvPr>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15" name="Textplatzhalter 2">
            <a:extLst>
              <a:ext uri="{FF2B5EF4-FFF2-40B4-BE49-F238E27FC236}">
                <a16:creationId xmlns:a16="http://schemas.microsoft.com/office/drawing/2014/main" id="{CFD697CB-2BDE-EB2D-D2D4-8FC1C3B2D0B2}"/>
              </a:ext>
            </a:extLst>
          </p:cNvPr>
          <p:cNvSpPr>
            <a:spLocks noGrp="1"/>
          </p:cNvSpPr>
          <p:nvPr userDrawn="1">
            <p:ph type="body" idx="1" hasCustomPrompt="1"/>
          </p:nvPr>
        </p:nvSpPr>
        <p:spPr>
          <a:xfrm>
            <a:off x="1104899" y="511760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dirty="0"/>
              <a:t>Textmasterformat durch Klicken bearbeiten</a:t>
            </a:r>
          </a:p>
        </p:txBody>
      </p:sp>
      <p:sp>
        <p:nvSpPr>
          <p:cNvPr id="16" name="Titel 15">
            <a:extLst>
              <a:ext uri="{FF2B5EF4-FFF2-40B4-BE49-F238E27FC236}">
                <a16:creationId xmlns:a16="http://schemas.microsoft.com/office/drawing/2014/main" id="{8C3A32CC-3C45-87C0-0662-72C77B5221CA}"/>
              </a:ext>
            </a:extLst>
          </p:cNvPr>
          <p:cNvSpPr>
            <a:spLocks noGrp="1"/>
          </p:cNvSpPr>
          <p:nvPr userDrawn="1">
            <p:ph type="title" hasCustomPrompt="1"/>
          </p:nvPr>
        </p:nvSpPr>
        <p:spPr>
          <a:xfrm>
            <a:off x="1105659" y="3359559"/>
            <a:ext cx="9980682" cy="1625169"/>
          </a:xfrm>
        </p:spPr>
        <p:txBody>
          <a:bodyPr>
            <a:normAutofit/>
          </a:bodyPr>
          <a:lstStyle>
            <a:lvl1pPr>
              <a:defRPr sz="4400">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398476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de-DE" noProof="0"/>
              <a:t>Titelmasterformat durch Klicken bearbeiten</a:t>
            </a:r>
          </a:p>
        </p:txBody>
      </p:sp>
      <p:sp>
        <p:nvSpPr>
          <p:cNvPr id="3" name="Textplatzhalter 2"/>
          <p:cNvSpPr>
            <a:spLocks noGrp="1"/>
          </p:cNvSpPr>
          <p:nvPr>
            <p:ph type="body" idx="1"/>
          </p:nvPr>
        </p:nvSpPr>
        <p:spPr>
          <a:xfrm>
            <a:off x="1104900" y="1600200"/>
            <a:ext cx="9982200" cy="4299723"/>
          </a:xfrm>
          <a:prstGeom prst="rect">
            <a:avLst/>
          </a:prstGeom>
        </p:spPr>
        <p:txBody>
          <a:bodyPr vert="horz" lIns="0" tIns="45720" rIns="0" bIns="45720" rtlCol="0">
            <a:normAutofit/>
          </a:bodyPr>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a:p>
            <a:pPr lvl="5" rtl="0"/>
            <a:r>
              <a:rPr lang="de-DE" noProof="0" dirty="0"/>
              <a:t>Sechste Ebene</a:t>
            </a:r>
          </a:p>
          <a:p>
            <a:pPr lvl="6" rtl="0"/>
            <a:r>
              <a:rPr lang="de-DE" noProof="0" dirty="0"/>
              <a:t>Siebte Ebene</a:t>
            </a:r>
          </a:p>
          <a:p>
            <a:pPr lvl="7" rtl="0"/>
            <a:r>
              <a:rPr lang="de-DE" noProof="0" dirty="0"/>
              <a:t>Achte Ebene</a:t>
            </a:r>
          </a:p>
          <a:p>
            <a:pPr lvl="8" rtl="0"/>
            <a:r>
              <a:rPr lang="de-DE" noProof="0" dirty="0"/>
              <a:t>Neunte Ebene</a:t>
            </a:r>
          </a:p>
        </p:txBody>
      </p:sp>
      <p:sp>
        <p:nvSpPr>
          <p:cNvPr id="4" name="Datumsplatzhalter 3"/>
          <p:cNvSpPr>
            <a:spLocks noGrp="1"/>
          </p:cNvSpPr>
          <p:nvPr>
            <p:ph type="dt" sz="half" idx="2"/>
          </p:nvPr>
        </p:nvSpPr>
        <p:spPr>
          <a:xfrm>
            <a:off x="1104899" y="6444477"/>
            <a:ext cx="1829559" cy="276999"/>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A24E7FEC-49CF-42A7-BF93-F892A02AAB9B}" type="datetime1">
              <a:rPr lang="de-DE" noProof="0" smtClean="0"/>
              <a:t>07.03.2023</a:t>
            </a:fld>
            <a:endParaRPr lang="de-DE" noProof="0" dirty="0"/>
          </a:p>
        </p:txBody>
      </p:sp>
      <p:sp>
        <p:nvSpPr>
          <p:cNvPr id="6" name="Foliennummernplatzhalter 5"/>
          <p:cNvSpPr>
            <a:spLocks noGrp="1"/>
          </p:cNvSpPr>
          <p:nvPr>
            <p:ph type="sldNum" sz="quarter" idx="4"/>
          </p:nvPr>
        </p:nvSpPr>
        <p:spPr>
          <a:xfrm>
            <a:off x="9256782" y="6444477"/>
            <a:ext cx="1828800" cy="276999"/>
          </a:xfrm>
          <a:prstGeom prst="rect">
            <a:avLst/>
          </a:prstGeom>
        </p:spPr>
        <p:txBody>
          <a:bodyPr vert="horz" lIns="0" tIns="45720" rIns="0" bIns="45720" rtlCol="0" anchor="ctr"/>
          <a:lstStyle>
            <a:lvl1pPr algn="r">
              <a:defRPr sz="1200" baseline="0">
                <a:solidFill>
                  <a:schemeClr val="tx1">
                    <a:lumMod val="75000"/>
                  </a:schemeClr>
                </a:solidFill>
              </a:defRPr>
            </a:lvl1pPr>
          </a:lstStyle>
          <a:p>
            <a:fld id="{DF5112C9-87B8-4452-82FB-10E61B137588}" type="slidenum">
              <a:rPr lang="de-DE" smtClean="0"/>
              <a:pPr/>
              <a:t>‹Nr.›</a:t>
            </a:fld>
            <a:endParaRPr lang="de-DE" dirty="0"/>
          </a:p>
        </p:txBody>
      </p:sp>
      <p:sp>
        <p:nvSpPr>
          <p:cNvPr id="8" name="Textfeld 7">
            <a:extLst>
              <a:ext uri="{FF2B5EF4-FFF2-40B4-BE49-F238E27FC236}">
                <a16:creationId xmlns:a16="http://schemas.microsoft.com/office/drawing/2014/main" id="{C2920017-2079-1D6B-5C20-BC67140A0DD4}"/>
              </a:ext>
            </a:extLst>
          </p:cNvPr>
          <p:cNvSpPr txBox="1"/>
          <p:nvPr userDrawn="1"/>
        </p:nvSpPr>
        <p:spPr>
          <a:xfrm>
            <a:off x="3314701" y="6444477"/>
            <a:ext cx="5568042" cy="276999"/>
          </a:xfrm>
          <a:prstGeom prst="rect">
            <a:avLst/>
          </a:prstGeom>
          <a:noFill/>
        </p:spPr>
        <p:txBody>
          <a:bodyPr wrap="square" rtlCol="0">
            <a:spAutoFit/>
          </a:bodyPr>
          <a:lstStyle/>
          <a:p>
            <a:pPr algn="ctr"/>
            <a:r>
              <a:rPr lang="de-DE" sz="1200" dirty="0"/>
              <a:t>Auswerten von Daten – Klasse 9 – Max Herzler</a:t>
            </a:r>
          </a:p>
        </p:txBody>
      </p:sp>
      <p:grpSp>
        <p:nvGrpSpPr>
          <p:cNvPr id="16" name="Gruppieren 15">
            <a:extLst>
              <a:ext uri="{FF2B5EF4-FFF2-40B4-BE49-F238E27FC236}">
                <a16:creationId xmlns:a16="http://schemas.microsoft.com/office/drawing/2014/main" id="{539AE1C7-0447-815E-1FB9-006E1695515B}"/>
              </a:ext>
            </a:extLst>
          </p:cNvPr>
          <p:cNvGrpSpPr/>
          <p:nvPr userDrawn="1"/>
        </p:nvGrpSpPr>
        <p:grpSpPr>
          <a:xfrm rot="10800000">
            <a:off x="0" y="6140637"/>
            <a:ext cx="12192000" cy="63125"/>
            <a:chOff x="507492" y="1501519"/>
            <a:chExt cx="8129016" cy="63125"/>
          </a:xfrm>
        </p:grpSpPr>
        <p:cxnSp>
          <p:nvCxnSpPr>
            <p:cNvPr id="17" name="Gerader Verbinder 16">
              <a:extLst>
                <a:ext uri="{FF2B5EF4-FFF2-40B4-BE49-F238E27FC236}">
                  <a16:creationId xmlns:a16="http://schemas.microsoft.com/office/drawing/2014/main" id="{FDB38E36-E6C5-3DEE-7297-75DA07DF45AE}"/>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07CDF3E-A77D-EFA1-EB4F-EA1D89D1A6A1}"/>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9" name="Pfeil: nach rechts 18">
            <a:hlinkClick r:id="" action="ppaction://hlinkshowjump?jump=nextslide"/>
            <a:extLst>
              <a:ext uri="{FF2B5EF4-FFF2-40B4-BE49-F238E27FC236}">
                <a16:creationId xmlns:a16="http://schemas.microsoft.com/office/drawing/2014/main" id="{EEB0FB03-B0BB-3655-FA64-887EDD08C9A6}"/>
              </a:ext>
            </a:extLst>
          </p:cNvPr>
          <p:cNvSpPr/>
          <p:nvPr userDrawn="1"/>
        </p:nvSpPr>
        <p:spPr>
          <a:xfrm>
            <a:off x="11459621" y="6381352"/>
            <a:ext cx="538843" cy="34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hlinkClick r:id="" action="ppaction://hlinkshowjump?jump=previousslide"/>
            <a:extLst>
              <a:ext uri="{FF2B5EF4-FFF2-40B4-BE49-F238E27FC236}">
                <a16:creationId xmlns:a16="http://schemas.microsoft.com/office/drawing/2014/main" id="{F6F567DC-6BDF-F043-20CD-8F6EDCA86884}"/>
              </a:ext>
            </a:extLst>
          </p:cNvPr>
          <p:cNvSpPr/>
          <p:nvPr userDrawn="1"/>
        </p:nvSpPr>
        <p:spPr>
          <a:xfrm rot="10800000">
            <a:off x="198664" y="6375472"/>
            <a:ext cx="538843" cy="34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6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AEC6BD1-1C94-EEDF-DC8D-A43D3E303775}"/>
              </a:ext>
            </a:extLst>
          </p:cNvPr>
          <p:cNvSpPr>
            <a:spLocks noGrp="1"/>
          </p:cNvSpPr>
          <p:nvPr>
            <p:ph type="title"/>
          </p:nvPr>
        </p:nvSpPr>
        <p:spPr/>
        <p:txBody>
          <a:bodyPr/>
          <a:lstStyle/>
          <a:p>
            <a:r>
              <a:rPr lang="de-DE" dirty="0"/>
              <a:t>Funktionsweise dieser Präsentation</a:t>
            </a:r>
          </a:p>
        </p:txBody>
      </p:sp>
      <p:sp>
        <p:nvSpPr>
          <p:cNvPr id="8" name="Inhaltsplatzhalter 7">
            <a:extLst>
              <a:ext uri="{FF2B5EF4-FFF2-40B4-BE49-F238E27FC236}">
                <a16:creationId xmlns:a16="http://schemas.microsoft.com/office/drawing/2014/main" id="{D2E1B77A-B7E3-B81D-1FD6-C760A0722681}"/>
              </a:ext>
            </a:extLst>
          </p:cNvPr>
          <p:cNvSpPr>
            <a:spLocks noGrp="1"/>
          </p:cNvSpPr>
          <p:nvPr>
            <p:ph idx="1"/>
          </p:nvPr>
        </p:nvSpPr>
        <p:spPr/>
        <p:txBody>
          <a:bodyPr/>
          <a:lstStyle/>
          <a:p>
            <a:r>
              <a:rPr lang="de-DE" dirty="0"/>
              <a:t>Unten links und rechts findest du zwei Pfeile, mit denen du zur vorherigen oder zur nächsten Folie navigieren kannst.</a:t>
            </a:r>
          </a:p>
          <a:p>
            <a:r>
              <a:rPr lang="de-DE" dirty="0"/>
              <a:t>Alternativ kannst du auch die Pfeiltasten auf der Tastatur benutzen.</a:t>
            </a:r>
          </a:p>
          <a:p>
            <a:r>
              <a:rPr lang="de-DE" dirty="0"/>
              <a:t>Audiodateien werden in der Präsentation automatisch wiedergegeben. Wenn du sie noch einmal anhören möchtest, dann suche das folgende Symbol und klicke mit der Maus erneut darauf:</a:t>
            </a:r>
          </a:p>
          <a:p>
            <a:pPr marL="0" indent="0">
              <a:buNone/>
            </a:pPr>
            <a:endParaRPr lang="de-DE" dirty="0"/>
          </a:p>
          <a:p>
            <a:r>
              <a:rPr lang="de-DE" dirty="0"/>
              <a:t>Du kannst die Präsentation jederzeit mit der </a:t>
            </a:r>
            <a:r>
              <a:rPr lang="de-DE" dirty="0" err="1"/>
              <a:t>Esc-Taste</a:t>
            </a:r>
            <a:r>
              <a:rPr lang="de-DE" dirty="0"/>
              <a:t> oben links auf der Tatstatur beenden.</a:t>
            </a:r>
          </a:p>
        </p:txBody>
      </p:sp>
      <p:sp>
        <p:nvSpPr>
          <p:cNvPr id="2" name="Datumsplatzhalter 1">
            <a:extLst>
              <a:ext uri="{FF2B5EF4-FFF2-40B4-BE49-F238E27FC236}">
                <a16:creationId xmlns:a16="http://schemas.microsoft.com/office/drawing/2014/main" id="{3A78703E-2611-762A-9183-4CDFB97517BD}"/>
              </a:ext>
            </a:extLst>
          </p:cNvPr>
          <p:cNvSpPr>
            <a:spLocks noGrp="1"/>
          </p:cNvSpPr>
          <p:nvPr>
            <p:ph type="dt" sz="half" idx="10"/>
          </p:nvPr>
        </p:nvSpPr>
        <p:spPr/>
        <p:txBody>
          <a:bodyPr/>
          <a:lstStyle/>
          <a:p>
            <a:pPr rtl="0"/>
            <a:fld id="{18EB88E0-0F2C-4BBE-A3E6-A2B12618B753}" type="datetime1">
              <a:rPr lang="de-DE" noProof="0" smtClean="0"/>
              <a:t>07.03.2023</a:t>
            </a:fld>
            <a:endParaRPr lang="de-DE" noProof="0" dirty="0"/>
          </a:p>
        </p:txBody>
      </p:sp>
      <p:sp>
        <p:nvSpPr>
          <p:cNvPr id="3" name="Foliennummernplatzhalter 2">
            <a:extLst>
              <a:ext uri="{FF2B5EF4-FFF2-40B4-BE49-F238E27FC236}">
                <a16:creationId xmlns:a16="http://schemas.microsoft.com/office/drawing/2014/main" id="{DFDA9442-55B7-A45F-7864-EC742E61D905}"/>
              </a:ext>
            </a:extLst>
          </p:cNvPr>
          <p:cNvSpPr>
            <a:spLocks noGrp="1"/>
          </p:cNvSpPr>
          <p:nvPr>
            <p:ph type="sldNum" sz="quarter" idx="12"/>
          </p:nvPr>
        </p:nvSpPr>
        <p:spPr/>
        <p:txBody>
          <a:bodyPr/>
          <a:lstStyle/>
          <a:p>
            <a:fld id="{DF5112C9-87B8-4452-82FB-10E61B137588}" type="slidenum">
              <a:rPr lang="de-DE" smtClean="0"/>
              <a:pPr/>
              <a:t>1</a:t>
            </a:fld>
            <a:endParaRPr lang="de-DE" dirty="0"/>
          </a:p>
        </p:txBody>
      </p:sp>
      <p:pic>
        <p:nvPicPr>
          <p:cNvPr id="10" name="PPP_2">
            <a:hlinkClick r:id="" action="ppaction://media"/>
            <a:extLst>
              <a:ext uri="{FF2B5EF4-FFF2-40B4-BE49-F238E27FC236}">
                <a16:creationId xmlns:a16="http://schemas.microsoft.com/office/drawing/2014/main" id="{C0D0834C-B0C2-2624-6B35-F637A2709EF3}"/>
              </a:ext>
            </a:extLst>
          </p:cNvPr>
          <p:cNvPicPr>
            <a:picLocks noChangeAspect="1"/>
          </p:cNvPicPr>
          <p:nvPr>
            <a:audioFile r:link="rId1"/>
            <p:extLst>
              <p:ext uri="{DAA4B4D4-6D71-4841-9C94-3DE7FCFB9230}">
                <p14:media xmlns:p14="http://schemas.microsoft.com/office/powerpoint/2010/main" r:embed="rId2">
                  <p14:trim end="27249.6575"/>
                </p14:media>
              </p:ext>
            </p:extLst>
          </p:nvPr>
        </p:nvPicPr>
        <p:blipFill>
          <a:blip r:embed="rId4"/>
          <a:stretch>
            <a:fillRect/>
          </a:stretch>
        </p:blipFill>
        <p:spPr>
          <a:xfrm>
            <a:off x="5790441" y="3622374"/>
            <a:ext cx="609600" cy="609600"/>
          </a:xfrm>
          <a:prstGeom prst="rect">
            <a:avLst/>
          </a:prstGeom>
        </p:spPr>
      </p:pic>
    </p:spTree>
    <p:extLst>
      <p:ext uri="{BB962C8B-B14F-4D97-AF65-F5344CB8AC3E}">
        <p14:creationId xmlns:p14="http://schemas.microsoft.com/office/powerpoint/2010/main" val="257727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C5DC5-99CE-D92D-137D-5FEF0CC33B8C}"/>
              </a:ext>
            </a:extLst>
          </p:cNvPr>
          <p:cNvSpPr>
            <a:spLocks noGrp="1"/>
          </p:cNvSpPr>
          <p:nvPr>
            <p:ph type="title"/>
          </p:nvPr>
        </p:nvSpPr>
        <p:spPr/>
        <p:txBody>
          <a:bodyPr/>
          <a:lstStyle/>
          <a:p>
            <a:r>
              <a:rPr lang="de-DE" dirty="0"/>
              <a:t>Durchschnittliche Abweichung</a:t>
            </a:r>
          </a:p>
        </p:txBody>
      </p:sp>
      <p:sp>
        <p:nvSpPr>
          <p:cNvPr id="3" name="Inhaltsplatzhalter 2">
            <a:extLst>
              <a:ext uri="{FF2B5EF4-FFF2-40B4-BE49-F238E27FC236}">
                <a16:creationId xmlns:a16="http://schemas.microsoft.com/office/drawing/2014/main" id="{F54F565C-C1A2-B767-C4FF-6E5E0026D172}"/>
              </a:ext>
            </a:extLst>
          </p:cNvPr>
          <p:cNvSpPr>
            <a:spLocks noGrp="1"/>
          </p:cNvSpPr>
          <p:nvPr>
            <p:ph idx="1"/>
          </p:nvPr>
        </p:nvSpPr>
        <p:spPr>
          <a:xfrm>
            <a:off x="1104900" y="1604520"/>
            <a:ext cx="9980682" cy="1096962"/>
          </a:xfrm>
        </p:spPr>
        <p:style>
          <a:lnRef idx="2">
            <a:schemeClr val="dk1"/>
          </a:lnRef>
          <a:fillRef idx="1">
            <a:schemeClr val="lt1"/>
          </a:fillRef>
          <a:effectRef idx="0">
            <a:schemeClr val="dk1"/>
          </a:effectRef>
          <a:fontRef idx="minor">
            <a:schemeClr val="dk1"/>
          </a:fontRef>
        </p:style>
        <p:txBody>
          <a:bodyPr>
            <a:normAutofit/>
          </a:bodyPr>
          <a:lstStyle/>
          <a:p>
            <a:pPr marL="108000" indent="0">
              <a:lnSpc>
                <a:spcPct val="150000"/>
              </a:lnSpc>
              <a:spcBef>
                <a:spcPts val="0"/>
              </a:spcBef>
              <a:spcAft>
                <a:spcPts val="600"/>
              </a:spcAft>
              <a:buNone/>
            </a:pPr>
            <a:r>
              <a:rPr lang="de-DE" dirty="0"/>
              <a:t>Die </a:t>
            </a:r>
            <a:r>
              <a:rPr lang="de-DE" b="1" dirty="0"/>
              <a:t>durchschnittliche Abweichung d</a:t>
            </a:r>
            <a:r>
              <a:rPr lang="de-DE" dirty="0"/>
              <a:t> gibt an, wie stark eine Messreihe von ihrem arithmetischen Mittel abweicht.</a:t>
            </a:r>
          </a:p>
        </p:txBody>
      </p:sp>
      <p:sp>
        <p:nvSpPr>
          <p:cNvPr id="4" name="Foliennummernplatzhalter 3">
            <a:extLst>
              <a:ext uri="{FF2B5EF4-FFF2-40B4-BE49-F238E27FC236}">
                <a16:creationId xmlns:a16="http://schemas.microsoft.com/office/drawing/2014/main" id="{B0027743-5E6D-300F-898D-A79B871E615E}"/>
              </a:ext>
            </a:extLst>
          </p:cNvPr>
          <p:cNvSpPr>
            <a:spLocks noGrp="1"/>
          </p:cNvSpPr>
          <p:nvPr>
            <p:ph type="sldNum" sz="quarter" idx="12"/>
          </p:nvPr>
        </p:nvSpPr>
        <p:spPr/>
        <p:txBody>
          <a:bodyPr/>
          <a:lstStyle/>
          <a:p>
            <a:pPr rtl="0"/>
            <a:fld id="{0FF54DE5-C571-48E8-A5BC-B369434E2F44}" type="slidenum">
              <a:rPr lang="de-DE" noProof="0" smtClean="0"/>
              <a:t>10</a:t>
            </a:fld>
            <a:endParaRPr lang="de-DE" noProof="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A952477A-4D4E-F788-49FD-E5CF18066A0E}"/>
                  </a:ext>
                </a:extLst>
              </p:cNvPr>
              <p:cNvSpPr txBox="1"/>
              <p:nvPr/>
            </p:nvSpPr>
            <p:spPr>
              <a:xfrm>
                <a:off x="1104900" y="2922104"/>
                <a:ext cx="9943437" cy="2839367"/>
              </a:xfrm>
              <a:prstGeom prst="rect">
                <a:avLst/>
              </a:prstGeom>
              <a:noFill/>
            </p:spPr>
            <p:txBody>
              <a:bodyPr wrap="square" rtlCol="0">
                <a:spAutoFit/>
              </a:bodyPr>
              <a:lstStyle/>
              <a:p>
                <a:pPr>
                  <a:lnSpc>
                    <a:spcPct val="150000"/>
                  </a:lnSpc>
                  <a:spcAft>
                    <a:spcPts val="600"/>
                  </a:spcAft>
                </a:pPr>
                <a:r>
                  <a:rPr lang="de-DE" dirty="0"/>
                  <a:t>Sie wird folgendermaßen berechnet:</a:t>
                </a:r>
              </a:p>
              <a:p>
                <a:pPr marL="342900" indent="-342900">
                  <a:lnSpc>
                    <a:spcPct val="150000"/>
                  </a:lnSpc>
                  <a:spcAft>
                    <a:spcPts val="600"/>
                  </a:spcAft>
                  <a:buFont typeface="+mj-lt"/>
                  <a:buAutoNum type="arabicPeriod"/>
                </a:pPr>
                <a:r>
                  <a:rPr lang="de-DE" dirty="0"/>
                  <a:t>Bilde das arithmetische Mittel </a:t>
                </a:r>
                <a14:m>
                  <m:oMath xmlns:m="http://schemas.openxmlformats.org/officeDocument/2006/math">
                    <m:bar>
                      <m:barPr>
                        <m:pos m:val="top"/>
                        <m:ctrlPr>
                          <a:rPr lang="de-DE" i="1" smtClean="0">
                            <a:latin typeface="Cambria Math" panose="02040503050406030204" pitchFamily="18" charset="0"/>
                          </a:rPr>
                        </m:ctrlPr>
                      </m:barPr>
                      <m:e>
                        <m:r>
                          <a:rPr lang="de-DE" b="0" i="1" smtClean="0">
                            <a:latin typeface="Cambria Math" panose="02040503050406030204" pitchFamily="18" charset="0"/>
                          </a:rPr>
                          <m:t>𝑥</m:t>
                        </m:r>
                      </m:e>
                    </m:bar>
                  </m:oMath>
                </a14:m>
                <a:r>
                  <a:rPr lang="de-DE" dirty="0"/>
                  <a:t> der Messreihe.</a:t>
                </a:r>
              </a:p>
              <a:p>
                <a:pPr marL="342900" indent="-342900">
                  <a:lnSpc>
                    <a:spcPct val="150000"/>
                  </a:lnSpc>
                  <a:spcAft>
                    <a:spcPts val="600"/>
                  </a:spcAft>
                  <a:buFont typeface="+mj-lt"/>
                  <a:buAutoNum type="arabicPeriod"/>
                </a:pPr>
                <a:r>
                  <a:rPr lang="de-DE" dirty="0"/>
                  <a:t>Berechne für jeden Messwert die Abweichung von </a:t>
                </a:r>
                <a14:m>
                  <m:oMath xmlns:m="http://schemas.openxmlformats.org/officeDocument/2006/math">
                    <m:bar>
                      <m:barPr>
                        <m:pos m:val="top"/>
                        <m:ctrlPr>
                          <a:rPr lang="de-DE" i="1">
                            <a:latin typeface="Cambria Math" panose="02040503050406030204" pitchFamily="18" charset="0"/>
                          </a:rPr>
                        </m:ctrlPr>
                      </m:barPr>
                      <m:e>
                        <m:r>
                          <a:rPr lang="de-DE" i="1">
                            <a:latin typeface="Cambria Math" panose="02040503050406030204" pitchFamily="18" charset="0"/>
                          </a:rPr>
                          <m:t>𝑥</m:t>
                        </m:r>
                      </m:e>
                    </m:bar>
                  </m:oMath>
                </a14:m>
                <a:r>
                  <a:rPr lang="de-DE" dirty="0"/>
                  <a:t>. Lege dafür eine Tabelle an. (Achtung: Abweichungen werden stets im Betrag angegeben!)</a:t>
                </a:r>
              </a:p>
              <a:p>
                <a:pPr marL="342900" indent="-342900">
                  <a:lnSpc>
                    <a:spcPct val="150000"/>
                  </a:lnSpc>
                  <a:spcAft>
                    <a:spcPts val="600"/>
                  </a:spcAft>
                  <a:buFont typeface="+mj-lt"/>
                  <a:buAutoNum type="arabicPeriod"/>
                </a:pPr>
                <a:r>
                  <a:rPr lang="de-DE" dirty="0"/>
                  <a:t>Bilde den Durchschnitt der Abweichungen.</a:t>
                </a:r>
              </a:p>
              <a:p>
                <a:endParaRPr lang="de-DE" dirty="0"/>
              </a:p>
            </p:txBody>
          </p:sp>
        </mc:Choice>
        <mc:Fallback xmlns="">
          <p:sp>
            <p:nvSpPr>
              <p:cNvPr id="6" name="Textfeld 5">
                <a:extLst>
                  <a:ext uri="{FF2B5EF4-FFF2-40B4-BE49-F238E27FC236}">
                    <a16:creationId xmlns:a16="http://schemas.microsoft.com/office/drawing/2014/main" id="{A952477A-4D4E-F788-49FD-E5CF18066A0E}"/>
                  </a:ext>
                </a:extLst>
              </p:cNvPr>
              <p:cNvSpPr txBox="1">
                <a:spLocks noRot="1" noChangeAspect="1" noMove="1" noResize="1" noEditPoints="1" noAdjustHandles="1" noChangeArrowheads="1" noChangeShapeType="1" noTextEdit="1"/>
              </p:cNvSpPr>
              <p:nvPr/>
            </p:nvSpPr>
            <p:spPr>
              <a:xfrm>
                <a:off x="1104900" y="2922104"/>
                <a:ext cx="9943437" cy="2839367"/>
              </a:xfrm>
              <a:prstGeom prst="rect">
                <a:avLst/>
              </a:prstGeom>
              <a:blipFill>
                <a:blip r:embed="rId2"/>
                <a:stretch>
                  <a:fillRect l="-613" r="-981"/>
                </a:stretch>
              </a:blipFill>
            </p:spPr>
            <p:txBody>
              <a:bodyPr/>
              <a:lstStyle/>
              <a:p>
                <a:r>
                  <a:rPr lang="de-DE">
                    <a:noFill/>
                  </a:rPr>
                  <a:t> </a:t>
                </a:r>
              </a:p>
            </p:txBody>
          </p:sp>
        </mc:Fallback>
      </mc:AlternateContent>
      <p:sp>
        <p:nvSpPr>
          <p:cNvPr id="7" name="Datumsplatzhalter 6">
            <a:extLst>
              <a:ext uri="{FF2B5EF4-FFF2-40B4-BE49-F238E27FC236}">
                <a16:creationId xmlns:a16="http://schemas.microsoft.com/office/drawing/2014/main" id="{7F0BBF17-1641-8D1B-3BC4-1CFF09AF663A}"/>
              </a:ext>
            </a:extLst>
          </p:cNvPr>
          <p:cNvSpPr>
            <a:spLocks noGrp="1"/>
          </p:cNvSpPr>
          <p:nvPr>
            <p:ph type="dt" sz="half" idx="10"/>
          </p:nvPr>
        </p:nvSpPr>
        <p:spPr/>
        <p:txBody>
          <a:bodyPr/>
          <a:lstStyle/>
          <a:p>
            <a:pPr rtl="0"/>
            <a:fld id="{DD559C11-273D-4FB9-BBFB-365D67BC4ED6}" type="datetime1">
              <a:rPr lang="de-DE" noProof="0" smtClean="0"/>
              <a:t>07.03.2023</a:t>
            </a:fld>
            <a:endParaRPr lang="de-DE" noProof="0" dirty="0"/>
          </a:p>
        </p:txBody>
      </p:sp>
    </p:spTree>
    <p:extLst>
      <p:ext uri="{BB962C8B-B14F-4D97-AF65-F5344CB8AC3E}">
        <p14:creationId xmlns:p14="http://schemas.microsoft.com/office/powerpoint/2010/main" val="194493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467A3-505A-A199-0817-DBC11A2D02F0}"/>
              </a:ext>
            </a:extLst>
          </p:cNvPr>
          <p:cNvSpPr>
            <a:spLocks noGrp="1"/>
          </p:cNvSpPr>
          <p:nvPr>
            <p:ph type="title"/>
          </p:nvPr>
        </p:nvSpPr>
        <p:spPr/>
        <p:txBody>
          <a:bodyPr/>
          <a:lstStyle/>
          <a:p>
            <a:r>
              <a:rPr lang="de-DE" dirty="0"/>
              <a:t>Durchschnittliche Abweichung</a:t>
            </a:r>
          </a:p>
        </p:txBody>
      </p:sp>
      <p:sp>
        <p:nvSpPr>
          <p:cNvPr id="3" name="Inhaltsplatzhalter 2">
            <a:extLst>
              <a:ext uri="{FF2B5EF4-FFF2-40B4-BE49-F238E27FC236}">
                <a16:creationId xmlns:a16="http://schemas.microsoft.com/office/drawing/2014/main" id="{E369DC39-03CC-3E52-5D6E-4550009B3CF6}"/>
              </a:ext>
            </a:extLst>
          </p:cNvPr>
          <p:cNvSpPr>
            <a:spLocks noGrp="1"/>
          </p:cNvSpPr>
          <p:nvPr>
            <p:ph idx="1"/>
          </p:nvPr>
        </p:nvSpPr>
        <p:spPr>
          <a:xfrm>
            <a:off x="1104900" y="1600200"/>
            <a:ext cx="9982200" cy="697727"/>
          </a:xfrm>
          <a:ln>
            <a:noFill/>
          </a:ln>
        </p:spPr>
        <p:txBody>
          <a:bodyPr/>
          <a:lstStyle/>
          <a:p>
            <a:pPr marL="0" indent="0">
              <a:lnSpc>
                <a:spcPct val="150000"/>
              </a:lnSpc>
              <a:spcBef>
                <a:spcPts val="0"/>
              </a:spcBef>
              <a:spcAft>
                <a:spcPts val="600"/>
              </a:spcAft>
              <a:buNone/>
            </a:pPr>
            <a:r>
              <a:rPr lang="de-DE" dirty="0"/>
              <a:t>Die Formel für die Berechnung der durchschnittlichen Abweichung lautet:</a:t>
            </a:r>
          </a:p>
          <a:p>
            <a:pPr marL="0" indent="0">
              <a:lnSpc>
                <a:spcPct val="150000"/>
              </a:lnSpc>
              <a:spcBef>
                <a:spcPts val="0"/>
              </a:spcBef>
              <a:spcAft>
                <a:spcPts val="600"/>
              </a:spcAft>
              <a:buNone/>
            </a:pPr>
            <a:endParaRPr lang="de-DE" dirty="0"/>
          </a:p>
        </p:txBody>
      </p:sp>
      <p:sp>
        <p:nvSpPr>
          <p:cNvPr id="4" name="Foliennummernplatzhalter 3">
            <a:extLst>
              <a:ext uri="{FF2B5EF4-FFF2-40B4-BE49-F238E27FC236}">
                <a16:creationId xmlns:a16="http://schemas.microsoft.com/office/drawing/2014/main" id="{3597B0F6-6EBB-2303-CB92-9067A2373AA2}"/>
              </a:ext>
            </a:extLst>
          </p:cNvPr>
          <p:cNvSpPr>
            <a:spLocks noGrp="1"/>
          </p:cNvSpPr>
          <p:nvPr>
            <p:ph type="sldNum" sz="quarter" idx="12"/>
          </p:nvPr>
        </p:nvSpPr>
        <p:spPr/>
        <p:txBody>
          <a:bodyPr/>
          <a:lstStyle/>
          <a:p>
            <a:pPr rtl="0"/>
            <a:fld id="{0FF54DE5-C571-48E8-A5BC-B369434E2F44}" type="slidenum">
              <a:rPr lang="de-DE" noProof="0" smtClean="0"/>
              <a:t>11</a:t>
            </a:fld>
            <a:endParaRPr lang="de-DE" noProof="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B3B829D1-7F4B-B5E3-5118-1B5A60969582}"/>
                  </a:ext>
                </a:extLst>
              </p:cNvPr>
              <p:cNvSpPr txBox="1"/>
              <p:nvPr/>
            </p:nvSpPr>
            <p:spPr>
              <a:xfrm>
                <a:off x="4017679" y="2859741"/>
                <a:ext cx="4155123" cy="10610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𝑑</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m:t>
                          </m:r>
                          <m:bar>
                            <m:barPr>
                              <m:pos m:val="top"/>
                              <m:ctrlPr>
                                <a:rPr lang="de-DE" b="0" i="1" smtClean="0">
                                  <a:latin typeface="Cambria Math" panose="02040503050406030204" pitchFamily="18" charset="0"/>
                                </a:rPr>
                              </m:ctrlPr>
                            </m:barPr>
                            <m:e>
                              <m:r>
                                <a:rPr lang="de-DE" b="0" i="1" smtClean="0">
                                  <a:latin typeface="Cambria Math" panose="02040503050406030204" pitchFamily="18" charset="0"/>
                                </a:rPr>
                                <m:t>𝑥</m:t>
                              </m:r>
                            </m:e>
                          </m:bar>
                          <m:r>
                            <a:rPr lang="de-DE" b="0" i="1" smtClean="0">
                              <a:latin typeface="Cambria Math" panose="02040503050406030204" pitchFamily="18" charset="0"/>
                            </a:rPr>
                            <m:t>|+</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r>
                            <a:rPr lang="de-DE" i="1">
                              <a:latin typeface="Cambria Math" panose="02040503050406030204" pitchFamily="18" charset="0"/>
                            </a:rPr>
                            <m:t>−</m:t>
                          </m:r>
                          <m:bar>
                            <m:barPr>
                              <m:pos m:val="top"/>
                              <m:ctrlPr>
                                <a:rPr lang="de-DE" i="1">
                                  <a:latin typeface="Cambria Math" panose="02040503050406030204" pitchFamily="18" charset="0"/>
                                </a:rPr>
                              </m:ctrlPr>
                            </m:barPr>
                            <m:e>
                              <m:r>
                                <a:rPr lang="de-DE" i="1">
                                  <a:latin typeface="Cambria Math" panose="02040503050406030204" pitchFamily="18" charset="0"/>
                                </a:rPr>
                                <m:t>𝑥</m:t>
                              </m:r>
                            </m:e>
                          </m:bar>
                          <m:r>
                            <a:rPr lang="de-DE" b="0" i="1" smtClean="0">
                              <a:latin typeface="Cambria Math" panose="02040503050406030204" pitchFamily="18" charset="0"/>
                            </a:rPr>
                            <m:t>|+…+</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𝑛</m:t>
                              </m:r>
                            </m:sub>
                          </m:sSub>
                          <m:r>
                            <a:rPr lang="de-DE" i="1">
                              <a:latin typeface="Cambria Math" panose="02040503050406030204" pitchFamily="18" charset="0"/>
                            </a:rPr>
                            <m:t>−</m:t>
                          </m:r>
                          <m:bar>
                            <m:barPr>
                              <m:pos m:val="top"/>
                              <m:ctrlPr>
                                <a:rPr lang="de-DE" i="1">
                                  <a:latin typeface="Cambria Math" panose="02040503050406030204" pitchFamily="18" charset="0"/>
                                </a:rPr>
                              </m:ctrlPr>
                            </m:barPr>
                            <m:e>
                              <m:r>
                                <a:rPr lang="de-DE" i="1">
                                  <a:latin typeface="Cambria Math" panose="02040503050406030204" pitchFamily="18" charset="0"/>
                                </a:rPr>
                                <m:t>𝑥</m:t>
                              </m:r>
                            </m:e>
                          </m:bar>
                          <m:r>
                            <a:rPr lang="de-DE" b="0" i="1" smtClean="0">
                              <a:latin typeface="Cambria Math" panose="02040503050406030204" pitchFamily="18" charset="0"/>
                            </a:rPr>
                            <m:t>|</m:t>
                          </m:r>
                        </m:num>
                        <m:den>
                          <m:r>
                            <a:rPr lang="de-DE" b="0" i="1" smtClean="0">
                              <a:latin typeface="Cambria Math" panose="02040503050406030204" pitchFamily="18" charset="0"/>
                            </a:rPr>
                            <m:t>𝑛</m:t>
                          </m:r>
                        </m:den>
                      </m:f>
                    </m:oMath>
                  </m:oMathPara>
                </a14:m>
                <a:endParaRPr lang="de-DE" dirty="0"/>
              </a:p>
            </p:txBody>
          </p:sp>
        </mc:Choice>
        <mc:Fallback xmlns="">
          <p:sp>
            <p:nvSpPr>
              <p:cNvPr id="5" name="Textfeld 4">
                <a:extLst>
                  <a:ext uri="{FF2B5EF4-FFF2-40B4-BE49-F238E27FC236}">
                    <a16:creationId xmlns:a16="http://schemas.microsoft.com/office/drawing/2014/main" id="{B3B829D1-7F4B-B5E3-5118-1B5A60969582}"/>
                  </a:ext>
                </a:extLst>
              </p:cNvPr>
              <p:cNvSpPr txBox="1">
                <a:spLocks noRot="1" noChangeAspect="1" noMove="1" noResize="1" noEditPoints="1" noAdjustHandles="1" noChangeArrowheads="1" noChangeShapeType="1" noTextEdit="1"/>
              </p:cNvSpPr>
              <p:nvPr/>
            </p:nvSpPr>
            <p:spPr>
              <a:xfrm>
                <a:off x="4017679" y="2859741"/>
                <a:ext cx="4155123" cy="1061060"/>
              </a:xfrm>
              <a:prstGeom prst="rect">
                <a:avLst/>
              </a:prstGeom>
              <a:blipFill>
                <a:blip r:embed="rId2"/>
                <a:stretch>
                  <a:fillRect/>
                </a:stretch>
              </a:blipFill>
            </p:spPr>
            <p:txBody>
              <a:bodyPr/>
              <a:lstStyle/>
              <a:p>
                <a:r>
                  <a:rPr lang="de-DE">
                    <a:noFill/>
                  </a:rPr>
                  <a:t> </a:t>
                </a:r>
              </a:p>
            </p:txBody>
          </p:sp>
        </mc:Fallback>
      </mc:AlternateContent>
      <p:sp>
        <p:nvSpPr>
          <p:cNvPr id="7" name="Datumsplatzhalter 6">
            <a:extLst>
              <a:ext uri="{FF2B5EF4-FFF2-40B4-BE49-F238E27FC236}">
                <a16:creationId xmlns:a16="http://schemas.microsoft.com/office/drawing/2014/main" id="{7136B743-34FB-92AD-B1A4-81F9F6D6E186}"/>
              </a:ext>
            </a:extLst>
          </p:cNvPr>
          <p:cNvSpPr>
            <a:spLocks noGrp="1"/>
          </p:cNvSpPr>
          <p:nvPr>
            <p:ph type="dt" sz="half" idx="10"/>
          </p:nvPr>
        </p:nvSpPr>
        <p:spPr/>
        <p:txBody>
          <a:bodyPr/>
          <a:lstStyle/>
          <a:p>
            <a:pPr rtl="0"/>
            <a:fld id="{3BC2AF07-3850-4BB1-BF5A-CDE9C7533BC0}" type="datetime1">
              <a:rPr lang="de-DE" noProof="0" smtClean="0"/>
              <a:t>07.03.2023</a:t>
            </a:fld>
            <a:endParaRPr lang="de-DE" noProof="0" dirty="0"/>
          </a:p>
        </p:txBody>
      </p:sp>
    </p:spTree>
    <p:extLst>
      <p:ext uri="{BB962C8B-B14F-4D97-AF65-F5344CB8AC3E}">
        <p14:creationId xmlns:p14="http://schemas.microsoft.com/office/powerpoint/2010/main" val="243204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168B9-9F99-78D1-FA5A-5B21BF7D0012}"/>
              </a:ext>
            </a:extLst>
          </p:cNvPr>
          <p:cNvSpPr>
            <a:spLocks noGrp="1"/>
          </p:cNvSpPr>
          <p:nvPr>
            <p:ph type="title"/>
          </p:nvPr>
        </p:nvSpPr>
        <p:spPr/>
        <p:txBody>
          <a:bodyPr/>
          <a:lstStyle/>
          <a:p>
            <a:r>
              <a:rPr lang="de-DE" dirty="0"/>
              <a:t>Varianz</a:t>
            </a:r>
          </a:p>
        </p:txBody>
      </p:sp>
      <p:sp>
        <p:nvSpPr>
          <p:cNvPr id="4" name="Foliennummernplatzhalter 3">
            <a:extLst>
              <a:ext uri="{FF2B5EF4-FFF2-40B4-BE49-F238E27FC236}">
                <a16:creationId xmlns:a16="http://schemas.microsoft.com/office/drawing/2014/main" id="{F840961B-6B0B-270F-23C3-5F34B5DC0B39}"/>
              </a:ext>
            </a:extLst>
          </p:cNvPr>
          <p:cNvSpPr>
            <a:spLocks noGrp="1"/>
          </p:cNvSpPr>
          <p:nvPr>
            <p:ph type="sldNum" sz="quarter" idx="12"/>
          </p:nvPr>
        </p:nvSpPr>
        <p:spPr/>
        <p:txBody>
          <a:bodyPr/>
          <a:lstStyle/>
          <a:p>
            <a:pPr rtl="0"/>
            <a:fld id="{0FF54DE5-C571-48E8-A5BC-B369434E2F44}" type="slidenum">
              <a:rPr lang="de-DE" noProof="0" smtClean="0"/>
              <a:t>12</a:t>
            </a:fld>
            <a:endParaRPr lang="de-DE" noProof="0" dirty="0"/>
          </a:p>
        </p:txBody>
      </p:sp>
      <mc:AlternateContent xmlns:mc="http://schemas.openxmlformats.org/markup-compatibility/2006" xmlns:a14="http://schemas.microsoft.com/office/drawing/2010/main">
        <mc:Choice Requires="a14">
          <p:sp>
            <p:nvSpPr>
              <p:cNvPr id="5" name="Inhaltsplatzhalter 2">
                <a:extLst>
                  <a:ext uri="{FF2B5EF4-FFF2-40B4-BE49-F238E27FC236}">
                    <a16:creationId xmlns:a16="http://schemas.microsoft.com/office/drawing/2014/main" id="{6D00808D-08E7-15E5-D20B-75E6D8513FB8}"/>
                  </a:ext>
                </a:extLst>
              </p:cNvPr>
              <p:cNvSpPr txBox="1">
                <a:spLocks/>
              </p:cNvSpPr>
              <p:nvPr/>
            </p:nvSpPr>
            <p:spPr>
              <a:xfrm>
                <a:off x="1104900" y="1604520"/>
                <a:ext cx="9980682" cy="1096962"/>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108000" indent="0">
                  <a:lnSpc>
                    <a:spcPct val="150000"/>
                  </a:lnSpc>
                  <a:spcBef>
                    <a:spcPts val="0"/>
                  </a:spcBef>
                  <a:spcAft>
                    <a:spcPts val="600"/>
                  </a:spcAft>
                  <a:buFont typeface="Wingdings" panose="05000000000000000000" pitchFamily="2" charset="2"/>
                  <a:buNone/>
                </a:pPr>
                <a:r>
                  <a:rPr lang="de-DE" dirty="0"/>
                  <a:t>Die </a:t>
                </a:r>
                <a:r>
                  <a:rPr lang="de-DE" b="1" dirty="0"/>
                  <a:t>Varianz </a:t>
                </a:r>
                <a:r>
                  <a:rPr lang="de-DE" dirty="0"/>
                  <a:t>(oder </a:t>
                </a:r>
                <a:r>
                  <a:rPr lang="de-DE" b="1" dirty="0"/>
                  <a:t>durchschnittliche quadratische Abweichung</a:t>
                </a:r>
                <a:r>
                  <a:rPr lang="de-DE" dirty="0"/>
                  <a:t>) </a:t>
                </a:r>
                <a14:m>
                  <m:oMath xmlns:m="http://schemas.openxmlformats.org/officeDocument/2006/math">
                    <m:r>
                      <a:rPr lang="de-DE" b="0" i="1" smtClean="0">
                        <a:latin typeface="Cambria Math" panose="02040503050406030204" pitchFamily="18" charset="0"/>
                      </a:rPr>
                      <m:t>𝑣</m:t>
                    </m:r>
                    <m:r>
                      <a:rPr lang="de-DE" b="0" i="1" smtClean="0">
                        <a:latin typeface="Cambria Math" panose="02040503050406030204" pitchFamily="18" charset="0"/>
                      </a:rPr>
                      <m:t> </m:t>
                    </m:r>
                  </m:oMath>
                </a14:m>
                <a:r>
                  <a:rPr lang="de-DE" dirty="0"/>
                  <a:t>gibt an, wie stark eine Messreihe im Quadrat von ihrem arithmetischen Mittel abweicht.</a:t>
                </a:r>
              </a:p>
            </p:txBody>
          </p:sp>
        </mc:Choice>
        <mc:Fallback xmlns="">
          <p:sp>
            <p:nvSpPr>
              <p:cNvPr id="5" name="Inhaltsplatzhalter 2">
                <a:extLst>
                  <a:ext uri="{FF2B5EF4-FFF2-40B4-BE49-F238E27FC236}">
                    <a16:creationId xmlns:a16="http://schemas.microsoft.com/office/drawing/2014/main" id="{6D00808D-08E7-15E5-D20B-75E6D8513FB8}"/>
                  </a:ext>
                </a:extLst>
              </p:cNvPr>
              <p:cNvSpPr txBox="1">
                <a:spLocks noRot="1" noChangeAspect="1" noMove="1" noResize="1" noEditPoints="1" noAdjustHandles="1" noChangeArrowheads="1" noChangeShapeType="1" noTextEdit="1"/>
              </p:cNvSpPr>
              <p:nvPr/>
            </p:nvSpPr>
            <p:spPr>
              <a:xfrm>
                <a:off x="1104900" y="1604520"/>
                <a:ext cx="9980682" cy="1096962"/>
              </a:xfrm>
              <a:prstGeom prst="rect">
                <a:avLst/>
              </a:prstGeom>
              <a:blipFill>
                <a:blip r:embed="rId2"/>
                <a:stretch>
                  <a:fillRect l="-1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3D08376D-177A-A1D4-7AFF-93C0E9C4BB57}"/>
                  </a:ext>
                </a:extLst>
              </p:cNvPr>
              <p:cNvSpPr txBox="1"/>
              <p:nvPr/>
            </p:nvSpPr>
            <p:spPr>
              <a:xfrm>
                <a:off x="1104900" y="2922104"/>
                <a:ext cx="9943437" cy="3247043"/>
              </a:xfrm>
              <a:prstGeom prst="rect">
                <a:avLst/>
              </a:prstGeom>
              <a:noFill/>
            </p:spPr>
            <p:txBody>
              <a:bodyPr wrap="square" rtlCol="0">
                <a:spAutoFit/>
              </a:bodyPr>
              <a:lstStyle/>
              <a:p>
                <a:pPr>
                  <a:lnSpc>
                    <a:spcPct val="150000"/>
                  </a:lnSpc>
                  <a:spcAft>
                    <a:spcPts val="600"/>
                  </a:spcAft>
                </a:pPr>
                <a:r>
                  <a:rPr lang="de-DE" dirty="0"/>
                  <a:t>Sie wird folgendermaßen berechnet:</a:t>
                </a:r>
              </a:p>
              <a:p>
                <a:pPr marL="342900" indent="-342900">
                  <a:lnSpc>
                    <a:spcPct val="150000"/>
                  </a:lnSpc>
                  <a:spcAft>
                    <a:spcPts val="600"/>
                  </a:spcAft>
                  <a:buFont typeface="+mj-lt"/>
                  <a:buAutoNum type="arabicPeriod"/>
                </a:pPr>
                <a:r>
                  <a:rPr lang="de-DE" dirty="0"/>
                  <a:t>Bilde das arithmetische Mittel </a:t>
                </a:r>
                <a14:m>
                  <m:oMath xmlns:m="http://schemas.openxmlformats.org/officeDocument/2006/math">
                    <m:bar>
                      <m:barPr>
                        <m:pos m:val="top"/>
                        <m:ctrlPr>
                          <a:rPr lang="de-DE" i="1">
                            <a:latin typeface="Cambria Math" panose="02040503050406030204" pitchFamily="18" charset="0"/>
                          </a:rPr>
                        </m:ctrlPr>
                      </m:barPr>
                      <m:e>
                        <m:r>
                          <a:rPr lang="de-DE" i="1">
                            <a:latin typeface="Cambria Math" panose="02040503050406030204" pitchFamily="18" charset="0"/>
                          </a:rPr>
                          <m:t>𝑥</m:t>
                        </m:r>
                      </m:e>
                    </m:bar>
                  </m:oMath>
                </a14:m>
                <a:r>
                  <a:rPr lang="de-DE" dirty="0"/>
                  <a:t> der Messreihe.</a:t>
                </a:r>
              </a:p>
              <a:p>
                <a:pPr marL="342900" indent="-342900">
                  <a:lnSpc>
                    <a:spcPct val="150000"/>
                  </a:lnSpc>
                  <a:spcAft>
                    <a:spcPts val="600"/>
                  </a:spcAft>
                  <a:buFont typeface="+mj-lt"/>
                  <a:buAutoNum type="arabicPeriod"/>
                </a:pPr>
                <a:r>
                  <a:rPr lang="de-DE" dirty="0"/>
                  <a:t>Berechne für jeden Messwert die Abweichung von </a:t>
                </a:r>
                <a14:m>
                  <m:oMath xmlns:m="http://schemas.openxmlformats.org/officeDocument/2006/math">
                    <m:bar>
                      <m:barPr>
                        <m:pos m:val="top"/>
                        <m:ctrlPr>
                          <a:rPr lang="de-DE" i="1">
                            <a:latin typeface="Cambria Math" panose="02040503050406030204" pitchFamily="18" charset="0"/>
                          </a:rPr>
                        </m:ctrlPr>
                      </m:barPr>
                      <m:e>
                        <m:r>
                          <a:rPr lang="de-DE" i="1">
                            <a:latin typeface="Cambria Math" panose="02040503050406030204" pitchFamily="18" charset="0"/>
                          </a:rPr>
                          <m:t>𝑥</m:t>
                        </m:r>
                      </m:e>
                    </m:bar>
                  </m:oMath>
                </a14:m>
                <a:r>
                  <a:rPr lang="de-DE" dirty="0"/>
                  <a:t>. Lege dafür eine Tabelle an. (Achtung: Abweichungen werden stets im Betrag angegeben!)</a:t>
                </a:r>
              </a:p>
              <a:p>
                <a:pPr marL="342900" indent="-342900">
                  <a:lnSpc>
                    <a:spcPct val="150000"/>
                  </a:lnSpc>
                  <a:spcAft>
                    <a:spcPts val="600"/>
                  </a:spcAft>
                  <a:buFont typeface="+mj-lt"/>
                  <a:buAutoNum type="arabicPeriod"/>
                </a:pPr>
                <a:r>
                  <a:rPr lang="de-DE" b="1" dirty="0"/>
                  <a:t>Berechne das Quadrat von jeder Abweichung.</a:t>
                </a:r>
              </a:p>
              <a:p>
                <a:pPr marL="342900" indent="-342900">
                  <a:lnSpc>
                    <a:spcPct val="150000"/>
                  </a:lnSpc>
                  <a:spcAft>
                    <a:spcPts val="600"/>
                  </a:spcAft>
                  <a:buFont typeface="+mj-lt"/>
                  <a:buAutoNum type="arabicPeriod"/>
                </a:pPr>
                <a:r>
                  <a:rPr lang="de-DE" dirty="0"/>
                  <a:t>Bilde den Durchschnitt der quadratischen Abweichungen.</a:t>
                </a:r>
              </a:p>
              <a:p>
                <a:endParaRPr lang="de-DE" dirty="0"/>
              </a:p>
            </p:txBody>
          </p:sp>
        </mc:Choice>
        <mc:Fallback xmlns="">
          <p:sp>
            <p:nvSpPr>
              <p:cNvPr id="6" name="Textfeld 5">
                <a:extLst>
                  <a:ext uri="{FF2B5EF4-FFF2-40B4-BE49-F238E27FC236}">
                    <a16:creationId xmlns:a16="http://schemas.microsoft.com/office/drawing/2014/main" id="{3D08376D-177A-A1D4-7AFF-93C0E9C4BB57}"/>
                  </a:ext>
                </a:extLst>
              </p:cNvPr>
              <p:cNvSpPr txBox="1">
                <a:spLocks noRot="1" noChangeAspect="1" noMove="1" noResize="1" noEditPoints="1" noAdjustHandles="1" noChangeArrowheads="1" noChangeShapeType="1" noTextEdit="1"/>
              </p:cNvSpPr>
              <p:nvPr/>
            </p:nvSpPr>
            <p:spPr>
              <a:xfrm>
                <a:off x="1104900" y="2922104"/>
                <a:ext cx="9943437" cy="3247043"/>
              </a:xfrm>
              <a:prstGeom prst="rect">
                <a:avLst/>
              </a:prstGeom>
              <a:blipFill>
                <a:blip r:embed="rId3"/>
                <a:stretch>
                  <a:fillRect l="-613" r="-981"/>
                </a:stretch>
              </a:blipFill>
            </p:spPr>
            <p:txBody>
              <a:bodyPr/>
              <a:lstStyle/>
              <a:p>
                <a:r>
                  <a:rPr lang="de-DE">
                    <a:noFill/>
                  </a:rPr>
                  <a:t> </a:t>
                </a:r>
              </a:p>
            </p:txBody>
          </p:sp>
        </mc:Fallback>
      </mc:AlternateContent>
      <p:sp>
        <p:nvSpPr>
          <p:cNvPr id="7" name="Datumsplatzhalter 6">
            <a:extLst>
              <a:ext uri="{FF2B5EF4-FFF2-40B4-BE49-F238E27FC236}">
                <a16:creationId xmlns:a16="http://schemas.microsoft.com/office/drawing/2014/main" id="{3825F546-9D6C-83ED-BC35-CF5D0DD936BF}"/>
              </a:ext>
            </a:extLst>
          </p:cNvPr>
          <p:cNvSpPr>
            <a:spLocks noGrp="1"/>
          </p:cNvSpPr>
          <p:nvPr>
            <p:ph type="dt" sz="half" idx="10"/>
          </p:nvPr>
        </p:nvSpPr>
        <p:spPr/>
        <p:txBody>
          <a:bodyPr/>
          <a:lstStyle/>
          <a:p>
            <a:pPr rtl="0"/>
            <a:fld id="{9C017554-B5ED-4CB9-9267-BC88A5076574}" type="datetime1">
              <a:rPr lang="de-DE" noProof="0" smtClean="0"/>
              <a:t>07.03.2023</a:t>
            </a:fld>
            <a:endParaRPr lang="de-DE" noProof="0" dirty="0"/>
          </a:p>
        </p:txBody>
      </p:sp>
    </p:spTree>
    <p:extLst>
      <p:ext uri="{BB962C8B-B14F-4D97-AF65-F5344CB8AC3E}">
        <p14:creationId xmlns:p14="http://schemas.microsoft.com/office/powerpoint/2010/main" val="1349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467A3-505A-A199-0817-DBC11A2D02F0}"/>
              </a:ext>
            </a:extLst>
          </p:cNvPr>
          <p:cNvSpPr>
            <a:spLocks noGrp="1"/>
          </p:cNvSpPr>
          <p:nvPr>
            <p:ph type="title"/>
          </p:nvPr>
        </p:nvSpPr>
        <p:spPr/>
        <p:txBody>
          <a:bodyPr/>
          <a:lstStyle/>
          <a:p>
            <a:r>
              <a:rPr lang="de-DE" dirty="0"/>
              <a:t>Varianz</a:t>
            </a:r>
          </a:p>
        </p:txBody>
      </p:sp>
      <p:sp>
        <p:nvSpPr>
          <p:cNvPr id="3" name="Inhaltsplatzhalter 2">
            <a:extLst>
              <a:ext uri="{FF2B5EF4-FFF2-40B4-BE49-F238E27FC236}">
                <a16:creationId xmlns:a16="http://schemas.microsoft.com/office/drawing/2014/main" id="{E369DC39-03CC-3E52-5D6E-4550009B3CF6}"/>
              </a:ext>
            </a:extLst>
          </p:cNvPr>
          <p:cNvSpPr>
            <a:spLocks noGrp="1"/>
          </p:cNvSpPr>
          <p:nvPr>
            <p:ph idx="1"/>
          </p:nvPr>
        </p:nvSpPr>
        <p:spPr>
          <a:xfrm>
            <a:off x="1104900" y="1600200"/>
            <a:ext cx="9982200" cy="697727"/>
          </a:xfrm>
          <a:ln>
            <a:noFill/>
          </a:ln>
        </p:spPr>
        <p:txBody>
          <a:bodyPr/>
          <a:lstStyle/>
          <a:p>
            <a:pPr marL="0" indent="0">
              <a:lnSpc>
                <a:spcPct val="150000"/>
              </a:lnSpc>
              <a:spcBef>
                <a:spcPts val="0"/>
              </a:spcBef>
              <a:spcAft>
                <a:spcPts val="600"/>
              </a:spcAft>
              <a:buNone/>
            </a:pPr>
            <a:r>
              <a:rPr lang="de-DE" dirty="0"/>
              <a:t>Die Formel für die Berechnung der Varianz lautet:</a:t>
            </a:r>
          </a:p>
          <a:p>
            <a:pPr marL="0" indent="0">
              <a:lnSpc>
                <a:spcPct val="150000"/>
              </a:lnSpc>
              <a:spcBef>
                <a:spcPts val="0"/>
              </a:spcBef>
              <a:spcAft>
                <a:spcPts val="600"/>
              </a:spcAft>
              <a:buNone/>
            </a:pPr>
            <a:endParaRPr lang="de-DE" dirty="0"/>
          </a:p>
        </p:txBody>
      </p:sp>
      <p:sp>
        <p:nvSpPr>
          <p:cNvPr id="4" name="Foliennummernplatzhalter 3">
            <a:extLst>
              <a:ext uri="{FF2B5EF4-FFF2-40B4-BE49-F238E27FC236}">
                <a16:creationId xmlns:a16="http://schemas.microsoft.com/office/drawing/2014/main" id="{3597B0F6-6EBB-2303-CB92-9067A2373AA2}"/>
              </a:ext>
            </a:extLst>
          </p:cNvPr>
          <p:cNvSpPr>
            <a:spLocks noGrp="1"/>
          </p:cNvSpPr>
          <p:nvPr>
            <p:ph type="sldNum" sz="quarter" idx="12"/>
          </p:nvPr>
        </p:nvSpPr>
        <p:spPr/>
        <p:txBody>
          <a:bodyPr/>
          <a:lstStyle/>
          <a:p>
            <a:pPr rtl="0"/>
            <a:fld id="{0FF54DE5-C571-48E8-A5BC-B369434E2F44}" type="slidenum">
              <a:rPr lang="de-DE" noProof="0" smtClean="0"/>
              <a:t>13</a:t>
            </a:fld>
            <a:endParaRPr lang="de-DE" noProof="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B3B829D1-7F4B-B5E3-5118-1B5A60969582}"/>
                  </a:ext>
                </a:extLst>
              </p:cNvPr>
              <p:cNvSpPr txBox="1"/>
              <p:nvPr/>
            </p:nvSpPr>
            <p:spPr>
              <a:xfrm>
                <a:off x="3726321" y="2889044"/>
                <a:ext cx="4737839" cy="10799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𝑣</m:t>
                      </m:r>
                      <m:r>
                        <a:rPr lang="de-DE" b="0" i="1" smtClean="0">
                          <a:latin typeface="Cambria Math" panose="02040503050406030204" pitchFamily="18" charset="0"/>
                        </a:rPr>
                        <m:t>=</m:t>
                      </m:r>
                      <m:f>
                        <m:fPr>
                          <m:ctrlPr>
                            <a:rPr lang="de-DE" b="0" i="1" smtClean="0">
                              <a:latin typeface="Cambria Math" panose="02040503050406030204" pitchFamily="18" charset="0"/>
                            </a:rPr>
                          </m:ctrlPr>
                        </m:fPr>
                        <m:num>
                          <m:sSup>
                            <m:sSupPr>
                              <m:ctrlPr>
                                <a:rPr lang="de-DE" b="0" i="1" smtClean="0">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bar>
                                <m:barPr>
                                  <m:pos m:val="top"/>
                                  <m:ctrlPr>
                                    <a:rPr lang="de-DE" i="1">
                                      <a:latin typeface="Cambria Math" panose="02040503050406030204" pitchFamily="18" charset="0"/>
                                    </a:rPr>
                                  </m:ctrlPr>
                                </m:barPr>
                                <m:e>
                                  <m:r>
                                    <a:rPr lang="de-DE" i="1">
                                      <a:latin typeface="Cambria Math" panose="02040503050406030204" pitchFamily="18" charset="0"/>
                                    </a:rPr>
                                    <m:t>𝑥</m:t>
                                  </m:r>
                                </m:e>
                              </m:bar>
                              <m:r>
                                <a:rPr lang="de-DE" i="1">
                                  <a:latin typeface="Cambria Math" panose="02040503050406030204" pitchFamily="18" charset="0"/>
                                </a:rPr>
                                <m:t>|</m:t>
                              </m:r>
                            </m:e>
                            <m:sup>
                              <m:r>
                                <a:rPr lang="de-DE" b="0" i="1" smtClean="0">
                                  <a:latin typeface="Cambria Math" panose="02040503050406030204" pitchFamily="18" charset="0"/>
                                </a:rPr>
                                <m:t>2</m:t>
                              </m:r>
                            </m:sup>
                          </m:sSup>
                          <m:r>
                            <a:rPr lang="de-DE" b="0" i="1" smtClean="0">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r>
                                <a:rPr lang="de-DE" i="1">
                                  <a:latin typeface="Cambria Math" panose="02040503050406030204" pitchFamily="18" charset="0"/>
                                </a:rPr>
                                <m:t>−</m:t>
                              </m:r>
                              <m:bar>
                                <m:barPr>
                                  <m:pos m:val="top"/>
                                  <m:ctrlPr>
                                    <a:rPr lang="de-DE" i="1">
                                      <a:latin typeface="Cambria Math" panose="02040503050406030204" pitchFamily="18" charset="0"/>
                                    </a:rPr>
                                  </m:ctrlPr>
                                </m:barPr>
                                <m:e>
                                  <m:r>
                                    <a:rPr lang="de-DE" i="1">
                                      <a:latin typeface="Cambria Math" panose="02040503050406030204" pitchFamily="18" charset="0"/>
                                    </a:rPr>
                                    <m:t>𝑥</m:t>
                                  </m:r>
                                </m:e>
                              </m:bar>
                              <m:r>
                                <a:rPr lang="de-DE" i="1">
                                  <a:latin typeface="Cambria Math" panose="02040503050406030204" pitchFamily="18" charset="0"/>
                                </a:rPr>
                                <m:t>|</m:t>
                              </m:r>
                            </m:e>
                            <m:sup>
                              <m:r>
                                <a:rPr lang="de-DE" i="1">
                                  <a:latin typeface="Cambria Math" panose="02040503050406030204" pitchFamily="18" charset="0"/>
                                </a:rPr>
                                <m:t>2</m:t>
                              </m:r>
                            </m:sup>
                          </m:sSup>
                          <m:r>
                            <a:rPr lang="de-DE" b="0" i="1" smtClean="0">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𝑛</m:t>
                                  </m:r>
                                </m:sub>
                              </m:sSub>
                              <m:r>
                                <a:rPr lang="de-DE" i="1">
                                  <a:latin typeface="Cambria Math" panose="02040503050406030204" pitchFamily="18" charset="0"/>
                                </a:rPr>
                                <m:t>−</m:t>
                              </m:r>
                              <m:bar>
                                <m:barPr>
                                  <m:pos m:val="top"/>
                                  <m:ctrlPr>
                                    <a:rPr lang="de-DE" i="1">
                                      <a:latin typeface="Cambria Math" panose="02040503050406030204" pitchFamily="18" charset="0"/>
                                    </a:rPr>
                                  </m:ctrlPr>
                                </m:barPr>
                                <m:e>
                                  <m:r>
                                    <a:rPr lang="de-DE" i="1">
                                      <a:latin typeface="Cambria Math" panose="02040503050406030204" pitchFamily="18" charset="0"/>
                                    </a:rPr>
                                    <m:t>𝑥</m:t>
                                  </m:r>
                                </m:e>
                              </m:bar>
                              <m:r>
                                <a:rPr lang="de-DE" i="1">
                                  <a:latin typeface="Cambria Math" panose="02040503050406030204" pitchFamily="18" charset="0"/>
                                </a:rPr>
                                <m:t>|</m:t>
                              </m:r>
                            </m:e>
                            <m:sup>
                              <m:r>
                                <a:rPr lang="de-DE" i="1">
                                  <a:latin typeface="Cambria Math" panose="02040503050406030204" pitchFamily="18" charset="0"/>
                                </a:rPr>
                                <m:t>2</m:t>
                              </m:r>
                            </m:sup>
                          </m:sSup>
                        </m:num>
                        <m:den>
                          <m:r>
                            <a:rPr lang="de-DE" b="0" i="1" smtClean="0">
                              <a:latin typeface="Cambria Math" panose="02040503050406030204" pitchFamily="18" charset="0"/>
                            </a:rPr>
                            <m:t>𝑛</m:t>
                          </m:r>
                        </m:den>
                      </m:f>
                    </m:oMath>
                  </m:oMathPara>
                </a14:m>
                <a:endParaRPr lang="de-DE" dirty="0"/>
              </a:p>
            </p:txBody>
          </p:sp>
        </mc:Choice>
        <mc:Fallback xmlns="">
          <p:sp>
            <p:nvSpPr>
              <p:cNvPr id="5" name="Textfeld 4">
                <a:extLst>
                  <a:ext uri="{FF2B5EF4-FFF2-40B4-BE49-F238E27FC236}">
                    <a16:creationId xmlns:a16="http://schemas.microsoft.com/office/drawing/2014/main" id="{B3B829D1-7F4B-B5E3-5118-1B5A60969582}"/>
                  </a:ext>
                </a:extLst>
              </p:cNvPr>
              <p:cNvSpPr txBox="1">
                <a:spLocks noRot="1" noChangeAspect="1" noMove="1" noResize="1" noEditPoints="1" noAdjustHandles="1" noChangeArrowheads="1" noChangeShapeType="1" noTextEdit="1"/>
              </p:cNvSpPr>
              <p:nvPr/>
            </p:nvSpPr>
            <p:spPr>
              <a:xfrm>
                <a:off x="3726321" y="2889044"/>
                <a:ext cx="4737839" cy="1079911"/>
              </a:xfrm>
              <a:prstGeom prst="rect">
                <a:avLst/>
              </a:prstGeom>
              <a:blipFill>
                <a:blip r:embed="rId2"/>
                <a:stretch>
                  <a:fillRect/>
                </a:stretch>
              </a:blipFill>
            </p:spPr>
            <p:txBody>
              <a:bodyPr/>
              <a:lstStyle/>
              <a:p>
                <a:r>
                  <a:rPr lang="de-DE">
                    <a:noFill/>
                  </a:rPr>
                  <a:t> </a:t>
                </a:r>
              </a:p>
            </p:txBody>
          </p:sp>
        </mc:Fallback>
      </mc:AlternateContent>
      <p:sp>
        <p:nvSpPr>
          <p:cNvPr id="7" name="Datumsplatzhalter 6">
            <a:extLst>
              <a:ext uri="{FF2B5EF4-FFF2-40B4-BE49-F238E27FC236}">
                <a16:creationId xmlns:a16="http://schemas.microsoft.com/office/drawing/2014/main" id="{17A5DDDA-8FB1-2B5A-9E5C-97CA9700500F}"/>
              </a:ext>
            </a:extLst>
          </p:cNvPr>
          <p:cNvSpPr>
            <a:spLocks noGrp="1"/>
          </p:cNvSpPr>
          <p:nvPr>
            <p:ph type="dt" sz="half" idx="10"/>
          </p:nvPr>
        </p:nvSpPr>
        <p:spPr/>
        <p:txBody>
          <a:bodyPr/>
          <a:lstStyle/>
          <a:p>
            <a:pPr rtl="0"/>
            <a:fld id="{5E7BE877-0797-407E-8D12-43DD461EB05E}" type="datetime1">
              <a:rPr lang="de-DE" noProof="0" smtClean="0"/>
              <a:t>07.03.2023</a:t>
            </a:fld>
            <a:endParaRPr lang="de-DE" noProof="0" dirty="0"/>
          </a:p>
        </p:txBody>
      </p:sp>
    </p:spTree>
    <p:extLst>
      <p:ext uri="{BB962C8B-B14F-4D97-AF65-F5344CB8AC3E}">
        <p14:creationId xmlns:p14="http://schemas.microsoft.com/office/powerpoint/2010/main" val="400771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0BBCC-CAEF-A2D6-54D3-E184357CF1BE}"/>
              </a:ext>
            </a:extLst>
          </p:cNvPr>
          <p:cNvSpPr>
            <a:spLocks noGrp="1"/>
          </p:cNvSpPr>
          <p:nvPr>
            <p:ph type="title"/>
          </p:nvPr>
        </p:nvSpPr>
        <p:spPr/>
        <p:txBody>
          <a:bodyPr/>
          <a:lstStyle/>
          <a:p>
            <a:r>
              <a:rPr lang="de-DE" dirty="0"/>
              <a:t>Standardabweichung</a:t>
            </a:r>
          </a:p>
        </p:txBody>
      </p:sp>
      <p:sp>
        <p:nvSpPr>
          <p:cNvPr id="4" name="Foliennummernplatzhalter 3">
            <a:extLst>
              <a:ext uri="{FF2B5EF4-FFF2-40B4-BE49-F238E27FC236}">
                <a16:creationId xmlns:a16="http://schemas.microsoft.com/office/drawing/2014/main" id="{CB019F06-B6E0-2A36-BE08-C3C5B7941111}"/>
              </a:ext>
            </a:extLst>
          </p:cNvPr>
          <p:cNvSpPr>
            <a:spLocks noGrp="1"/>
          </p:cNvSpPr>
          <p:nvPr>
            <p:ph type="sldNum" sz="quarter" idx="12"/>
          </p:nvPr>
        </p:nvSpPr>
        <p:spPr/>
        <p:txBody>
          <a:bodyPr/>
          <a:lstStyle/>
          <a:p>
            <a:pPr rtl="0"/>
            <a:fld id="{0FF54DE5-C571-48E8-A5BC-B369434E2F44}" type="slidenum">
              <a:rPr lang="de-DE" noProof="0" smtClean="0"/>
              <a:t>14</a:t>
            </a:fld>
            <a:endParaRPr lang="de-DE" noProof="0" dirty="0"/>
          </a:p>
        </p:txBody>
      </p:sp>
      <mc:AlternateContent xmlns:mc="http://schemas.openxmlformats.org/markup-compatibility/2006" xmlns:a14="http://schemas.microsoft.com/office/drawing/2010/main">
        <mc:Choice Requires="a14">
          <p:sp>
            <p:nvSpPr>
              <p:cNvPr id="7" name="Inhaltsplatzhalter 2">
                <a:extLst>
                  <a:ext uri="{FF2B5EF4-FFF2-40B4-BE49-F238E27FC236}">
                    <a16:creationId xmlns:a16="http://schemas.microsoft.com/office/drawing/2014/main" id="{47B68190-757D-66E2-4E19-8DCEE371C8DC}"/>
                  </a:ext>
                </a:extLst>
              </p:cNvPr>
              <p:cNvSpPr txBox="1">
                <a:spLocks/>
              </p:cNvSpPr>
              <p:nvPr/>
            </p:nvSpPr>
            <p:spPr>
              <a:xfrm>
                <a:off x="1104900" y="1604519"/>
                <a:ext cx="9980682" cy="1552149"/>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108000" indent="0">
                  <a:lnSpc>
                    <a:spcPct val="150000"/>
                  </a:lnSpc>
                  <a:spcBef>
                    <a:spcPts val="0"/>
                  </a:spcBef>
                  <a:spcAft>
                    <a:spcPts val="600"/>
                  </a:spcAft>
                  <a:buFont typeface="Wingdings" panose="05000000000000000000" pitchFamily="2" charset="2"/>
                  <a:buNone/>
                </a:pPr>
                <a:r>
                  <a:rPr lang="de-DE" dirty="0"/>
                  <a:t>Die </a:t>
                </a:r>
                <a:r>
                  <a:rPr lang="de-DE" b="1" dirty="0"/>
                  <a:t>Standardabweichung </a:t>
                </a:r>
                <a14:m>
                  <m:oMath xmlns:m="http://schemas.openxmlformats.org/officeDocument/2006/math">
                    <m:r>
                      <a:rPr lang="de-DE" b="1" i="1" smtClean="0">
                        <a:latin typeface="Cambria Math" panose="02040503050406030204" pitchFamily="18" charset="0"/>
                      </a:rPr>
                      <m:t>𝒔</m:t>
                    </m:r>
                  </m:oMath>
                </a14:m>
                <a:r>
                  <a:rPr lang="de-DE" dirty="0"/>
                  <a:t> gibt an, wie stark eine Messreihe von ihrem arithmetischen Mittel abweicht. Im Gegensatz zur durchschnittlichen Abweichung werden Ausreißer mehr berücksichtigt.</a:t>
                </a:r>
              </a:p>
            </p:txBody>
          </p:sp>
        </mc:Choice>
        <mc:Fallback xmlns="">
          <p:sp>
            <p:nvSpPr>
              <p:cNvPr id="7" name="Inhaltsplatzhalter 2">
                <a:extLst>
                  <a:ext uri="{FF2B5EF4-FFF2-40B4-BE49-F238E27FC236}">
                    <a16:creationId xmlns:a16="http://schemas.microsoft.com/office/drawing/2014/main" id="{47B68190-757D-66E2-4E19-8DCEE371C8DC}"/>
                  </a:ext>
                </a:extLst>
              </p:cNvPr>
              <p:cNvSpPr txBox="1">
                <a:spLocks noRot="1" noChangeAspect="1" noMove="1" noResize="1" noEditPoints="1" noAdjustHandles="1" noChangeArrowheads="1" noChangeShapeType="1" noTextEdit="1"/>
              </p:cNvSpPr>
              <p:nvPr/>
            </p:nvSpPr>
            <p:spPr>
              <a:xfrm>
                <a:off x="1104900" y="1604519"/>
                <a:ext cx="9980682" cy="1552149"/>
              </a:xfrm>
              <a:prstGeom prst="rect">
                <a:avLst/>
              </a:prstGeom>
              <a:blipFill>
                <a:blip r:embed="rId2"/>
                <a:stretch>
                  <a:fillRect l="-182"/>
                </a:stretch>
              </a:blipFill>
            </p:spPr>
            <p:txBody>
              <a:bodyPr/>
              <a:lstStyle/>
              <a:p>
                <a:r>
                  <a:rPr lang="de-DE">
                    <a:noFill/>
                  </a:rPr>
                  <a:t> </a:t>
                </a:r>
              </a:p>
            </p:txBody>
          </p:sp>
        </mc:Fallback>
      </mc:AlternateContent>
      <p:sp>
        <p:nvSpPr>
          <p:cNvPr id="8" name="Textfeld 7">
            <a:extLst>
              <a:ext uri="{FF2B5EF4-FFF2-40B4-BE49-F238E27FC236}">
                <a16:creationId xmlns:a16="http://schemas.microsoft.com/office/drawing/2014/main" id="{39B46953-DEB4-C5C1-6761-8BED1CE32698}"/>
              </a:ext>
            </a:extLst>
          </p:cNvPr>
          <p:cNvSpPr txBox="1"/>
          <p:nvPr/>
        </p:nvSpPr>
        <p:spPr>
          <a:xfrm>
            <a:off x="1104900" y="3588025"/>
            <a:ext cx="9980682" cy="369332"/>
          </a:xfrm>
          <a:prstGeom prst="rect">
            <a:avLst/>
          </a:prstGeom>
          <a:noFill/>
        </p:spPr>
        <p:txBody>
          <a:bodyPr wrap="square" rtlCol="0">
            <a:spAutoFit/>
          </a:bodyPr>
          <a:lstStyle/>
          <a:p>
            <a:r>
              <a:rPr lang="de-DE" dirty="0"/>
              <a:t>Man berechnet die Standardabweichung mit der folgenden Formel:</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53F228E2-DE38-52AF-461E-74A14B19029A}"/>
                  </a:ext>
                </a:extLst>
              </p:cNvPr>
              <p:cNvSpPr txBox="1"/>
              <p:nvPr/>
            </p:nvSpPr>
            <p:spPr>
              <a:xfrm>
                <a:off x="5403479" y="4344133"/>
                <a:ext cx="1383523" cy="666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𝑠</m:t>
                      </m:r>
                      <m:r>
                        <a:rPr lang="de-DE" b="0" i="1" smtClean="0">
                          <a:latin typeface="Cambria Math" panose="02040503050406030204" pitchFamily="18" charset="0"/>
                        </a:rPr>
                        <m:t>=</m:t>
                      </m:r>
                      <m:rad>
                        <m:radPr>
                          <m:degHide m:val="on"/>
                          <m:ctrlPr>
                            <a:rPr lang="de-DE" b="0" i="1" smtClean="0">
                              <a:latin typeface="Cambria Math" panose="02040503050406030204" pitchFamily="18" charset="0"/>
                            </a:rPr>
                          </m:ctrlPr>
                        </m:radPr>
                        <m:deg/>
                        <m:e>
                          <m:r>
                            <a:rPr lang="de-DE" b="0" i="1" smtClean="0">
                              <a:latin typeface="Cambria Math" panose="02040503050406030204" pitchFamily="18" charset="0"/>
                            </a:rPr>
                            <m:t>𝑣</m:t>
                          </m:r>
                        </m:e>
                      </m:rad>
                    </m:oMath>
                  </m:oMathPara>
                </a14:m>
                <a:endParaRPr lang="de-DE" dirty="0"/>
              </a:p>
            </p:txBody>
          </p:sp>
        </mc:Choice>
        <mc:Fallback xmlns="">
          <p:sp>
            <p:nvSpPr>
              <p:cNvPr id="9" name="Textfeld 8">
                <a:extLst>
                  <a:ext uri="{FF2B5EF4-FFF2-40B4-BE49-F238E27FC236}">
                    <a16:creationId xmlns:a16="http://schemas.microsoft.com/office/drawing/2014/main" id="{53F228E2-DE38-52AF-461E-74A14B19029A}"/>
                  </a:ext>
                </a:extLst>
              </p:cNvPr>
              <p:cNvSpPr txBox="1">
                <a:spLocks noRot="1" noChangeAspect="1" noMove="1" noResize="1" noEditPoints="1" noAdjustHandles="1" noChangeArrowheads="1" noChangeShapeType="1" noTextEdit="1"/>
              </p:cNvSpPr>
              <p:nvPr/>
            </p:nvSpPr>
            <p:spPr>
              <a:xfrm>
                <a:off x="5403479" y="4344133"/>
                <a:ext cx="1383523" cy="666657"/>
              </a:xfrm>
              <a:prstGeom prst="rect">
                <a:avLst/>
              </a:prstGeom>
              <a:blipFill>
                <a:blip r:embed="rId3"/>
                <a:stretch>
                  <a:fillRect/>
                </a:stretch>
              </a:blipFill>
            </p:spPr>
            <p:txBody>
              <a:bodyPr/>
              <a:lstStyle/>
              <a:p>
                <a:r>
                  <a:rPr lang="de-DE">
                    <a:noFill/>
                  </a:rPr>
                  <a:t> </a:t>
                </a:r>
              </a:p>
            </p:txBody>
          </p:sp>
        </mc:Fallback>
      </mc:AlternateContent>
      <p:sp>
        <p:nvSpPr>
          <p:cNvPr id="3" name="Datumsplatzhalter 2">
            <a:extLst>
              <a:ext uri="{FF2B5EF4-FFF2-40B4-BE49-F238E27FC236}">
                <a16:creationId xmlns:a16="http://schemas.microsoft.com/office/drawing/2014/main" id="{2BC61019-8256-51C8-E1D6-2A6E0C577117}"/>
              </a:ext>
            </a:extLst>
          </p:cNvPr>
          <p:cNvSpPr>
            <a:spLocks noGrp="1"/>
          </p:cNvSpPr>
          <p:nvPr>
            <p:ph type="dt" sz="half" idx="10"/>
          </p:nvPr>
        </p:nvSpPr>
        <p:spPr/>
        <p:txBody>
          <a:bodyPr/>
          <a:lstStyle/>
          <a:p>
            <a:pPr rtl="0"/>
            <a:fld id="{C99AA187-654E-4A2E-A32F-FF6E9F613827}" type="datetime1">
              <a:rPr lang="de-DE" noProof="0" smtClean="0"/>
              <a:t>07.03.2023</a:t>
            </a:fld>
            <a:endParaRPr lang="de-DE" noProof="0" dirty="0"/>
          </a:p>
        </p:txBody>
      </p:sp>
    </p:spTree>
    <p:extLst>
      <p:ext uri="{BB962C8B-B14F-4D97-AF65-F5344CB8AC3E}">
        <p14:creationId xmlns:p14="http://schemas.microsoft.com/office/powerpoint/2010/main" val="217846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96C744-B8CC-6083-3E7E-E071596E4A8C}"/>
              </a:ext>
            </a:extLst>
          </p:cNvPr>
          <p:cNvSpPr>
            <a:spLocks noGrp="1"/>
          </p:cNvSpPr>
          <p:nvPr>
            <p:ph type="title"/>
          </p:nvPr>
        </p:nvSpPr>
        <p:spPr/>
        <p:txBody>
          <a:bodyPr/>
          <a:lstStyle/>
          <a:p>
            <a:r>
              <a:rPr lang="de-DE" dirty="0"/>
              <a:t>Es gibt etwas zu gewinnen!</a:t>
            </a:r>
          </a:p>
        </p:txBody>
      </p:sp>
      <p:sp>
        <p:nvSpPr>
          <p:cNvPr id="6" name="Inhaltsplatzhalter 5">
            <a:extLst>
              <a:ext uri="{FF2B5EF4-FFF2-40B4-BE49-F238E27FC236}">
                <a16:creationId xmlns:a16="http://schemas.microsoft.com/office/drawing/2014/main" id="{BDA53BA6-CFFE-8BC3-E4EC-6F4B4E0BA1FD}"/>
              </a:ext>
            </a:extLst>
          </p:cNvPr>
          <p:cNvSpPr>
            <a:spLocks noGrp="1"/>
          </p:cNvSpPr>
          <p:nvPr>
            <p:ph idx="1"/>
          </p:nvPr>
        </p:nvSpPr>
        <p:spPr>
          <a:xfrm>
            <a:off x="1104900" y="1598211"/>
            <a:ext cx="4991100" cy="3871856"/>
          </a:xfrm>
        </p:spPr>
        <p:txBody>
          <a:bodyPr>
            <a:normAutofit lnSpcReduction="10000"/>
          </a:bodyPr>
          <a:lstStyle/>
          <a:p>
            <a:pPr marL="0" indent="0">
              <a:buNone/>
            </a:pPr>
            <a:r>
              <a:rPr lang="de-DE" b="1" dirty="0"/>
              <a:t>Lostopf 1:</a:t>
            </a:r>
          </a:p>
          <a:p>
            <a:pPr marL="0" indent="0">
              <a:buNone/>
            </a:pPr>
            <a:r>
              <a:rPr lang="de-DE" dirty="0"/>
              <a:t>Gewinn: 90 Gummibärchen</a:t>
            </a:r>
          </a:p>
          <a:p>
            <a:pPr marL="0" indent="0">
              <a:buNone/>
            </a:pPr>
            <a:r>
              <a:rPr lang="de-DE" dirty="0"/>
              <a:t>Anzahl Gewinne: 1</a:t>
            </a:r>
          </a:p>
          <a:p>
            <a:pPr marL="0" indent="0">
              <a:buNone/>
            </a:pPr>
            <a:r>
              <a:rPr lang="de-DE" dirty="0"/>
              <a:t>Anzahl Nieten: 29</a:t>
            </a:r>
          </a:p>
          <a:p>
            <a:pPr marL="0" indent="0">
              <a:buNone/>
            </a:pPr>
            <a:r>
              <a:rPr lang="de-DE" dirty="0"/>
              <a:t>Gewinnwahrscheinlichkeit: 3 %</a:t>
            </a:r>
          </a:p>
          <a:p>
            <a:pPr marL="0" indent="0">
              <a:buNone/>
            </a:pPr>
            <a:r>
              <a:rPr lang="de-DE" dirty="0"/>
              <a:t>Arithmetisches Mittel: 3</a:t>
            </a:r>
          </a:p>
          <a:p>
            <a:pPr marL="0" indent="0">
              <a:buNone/>
            </a:pPr>
            <a:r>
              <a:rPr lang="de-DE" dirty="0"/>
              <a:t>Spannweite:</a:t>
            </a:r>
          </a:p>
          <a:p>
            <a:pPr marL="0" indent="0">
              <a:buNone/>
            </a:pPr>
            <a:r>
              <a:rPr lang="de-DE" dirty="0"/>
              <a:t>Standardabweichung:</a:t>
            </a:r>
          </a:p>
        </p:txBody>
      </p:sp>
      <p:sp>
        <p:nvSpPr>
          <p:cNvPr id="4" name="Foliennummernplatzhalter 3">
            <a:extLst>
              <a:ext uri="{FF2B5EF4-FFF2-40B4-BE49-F238E27FC236}">
                <a16:creationId xmlns:a16="http://schemas.microsoft.com/office/drawing/2014/main" id="{C5A0E1AD-B952-64B5-747B-E2C2F77D41C2}"/>
              </a:ext>
            </a:extLst>
          </p:cNvPr>
          <p:cNvSpPr>
            <a:spLocks noGrp="1"/>
          </p:cNvSpPr>
          <p:nvPr>
            <p:ph type="sldNum" sz="quarter" idx="12"/>
          </p:nvPr>
        </p:nvSpPr>
        <p:spPr/>
        <p:txBody>
          <a:bodyPr/>
          <a:lstStyle/>
          <a:p>
            <a:pPr rtl="0"/>
            <a:fld id="{0FF54DE5-C571-48E8-A5BC-B369434E2F44}" type="slidenum">
              <a:rPr lang="de-DE" noProof="0" smtClean="0"/>
              <a:t>15</a:t>
            </a:fld>
            <a:endParaRPr lang="de-DE" noProof="0"/>
          </a:p>
        </p:txBody>
      </p:sp>
      <p:sp>
        <p:nvSpPr>
          <p:cNvPr id="7" name="Inhaltsplatzhalter 5">
            <a:extLst>
              <a:ext uri="{FF2B5EF4-FFF2-40B4-BE49-F238E27FC236}">
                <a16:creationId xmlns:a16="http://schemas.microsoft.com/office/drawing/2014/main" id="{AE08529F-C735-CB12-3B67-6BAC0274D273}"/>
              </a:ext>
            </a:extLst>
          </p:cNvPr>
          <p:cNvSpPr txBox="1">
            <a:spLocks/>
          </p:cNvSpPr>
          <p:nvPr/>
        </p:nvSpPr>
        <p:spPr>
          <a:xfrm>
            <a:off x="6095241" y="1600199"/>
            <a:ext cx="4991100" cy="3869867"/>
          </a:xfrm>
          <a:prstGeom prst="rect">
            <a:avLst/>
          </a:prstGeom>
        </p:spPr>
        <p:txBody>
          <a:bodyPr vert="horz" lIns="0" tIns="45720" rIns="0" bIns="45720" rtlCol="0">
            <a:normAutofit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de-DE" b="1" dirty="0"/>
              <a:t>Lostopf 2:</a:t>
            </a:r>
          </a:p>
          <a:p>
            <a:pPr marL="0" indent="0">
              <a:buNone/>
            </a:pPr>
            <a:r>
              <a:rPr lang="de-DE" dirty="0"/>
              <a:t>Gewinn: 10 Gummibärchen</a:t>
            </a:r>
          </a:p>
          <a:p>
            <a:pPr marL="0" indent="0">
              <a:buNone/>
            </a:pPr>
            <a:r>
              <a:rPr lang="de-DE" dirty="0"/>
              <a:t>Anzahl Gewinne: 9</a:t>
            </a:r>
          </a:p>
          <a:p>
            <a:pPr marL="0" indent="0">
              <a:buNone/>
            </a:pPr>
            <a:r>
              <a:rPr lang="de-DE" dirty="0"/>
              <a:t>Anzahl Nieten: 21</a:t>
            </a:r>
          </a:p>
          <a:p>
            <a:pPr marL="0" indent="0">
              <a:buNone/>
            </a:pPr>
            <a:r>
              <a:rPr lang="de-DE" dirty="0"/>
              <a:t>Gewinnwahrscheinlichkeit: 30 %</a:t>
            </a:r>
          </a:p>
          <a:p>
            <a:pPr marL="0" indent="0">
              <a:buFont typeface="Wingdings" panose="05000000000000000000" pitchFamily="2" charset="2"/>
              <a:buNone/>
            </a:pPr>
            <a:r>
              <a:rPr lang="de-DE" dirty="0"/>
              <a:t>Arithmetisches Mittel: 3</a:t>
            </a:r>
          </a:p>
          <a:p>
            <a:pPr marL="0" indent="0">
              <a:buFont typeface="Wingdings" panose="05000000000000000000" pitchFamily="2" charset="2"/>
              <a:buNone/>
            </a:pPr>
            <a:r>
              <a:rPr lang="de-DE" dirty="0"/>
              <a:t>Spannweite:</a:t>
            </a:r>
          </a:p>
          <a:p>
            <a:pPr marL="0" indent="0">
              <a:buFont typeface="Wingdings" panose="05000000000000000000" pitchFamily="2" charset="2"/>
              <a:buNone/>
            </a:pPr>
            <a:r>
              <a:rPr lang="de-DE" dirty="0"/>
              <a:t>Standardabweichung:</a:t>
            </a:r>
          </a:p>
        </p:txBody>
      </p:sp>
      <p:pic>
        <p:nvPicPr>
          <p:cNvPr id="2" name="Grafik 1">
            <a:extLst>
              <a:ext uri="{FF2B5EF4-FFF2-40B4-BE49-F238E27FC236}">
                <a16:creationId xmlns:a16="http://schemas.microsoft.com/office/drawing/2014/main" id="{2A8EF778-20F1-3CF0-6C01-AC8304556B0B}"/>
              </a:ext>
            </a:extLst>
          </p:cNvPr>
          <p:cNvPicPr>
            <a:picLocks noChangeAspect="1"/>
          </p:cNvPicPr>
          <p:nvPr/>
        </p:nvPicPr>
        <p:blipFill rotWithShape="1">
          <a:blip r:embed="rId2"/>
          <a:srcRect t="16243" b="22237"/>
          <a:stretch/>
        </p:blipFill>
        <p:spPr>
          <a:xfrm>
            <a:off x="9592060" y="501277"/>
            <a:ext cx="1493520" cy="671886"/>
          </a:xfrm>
          <a:prstGeom prst="rect">
            <a:avLst/>
          </a:prstGeom>
        </p:spPr>
      </p:pic>
      <p:pic>
        <p:nvPicPr>
          <p:cNvPr id="3" name="Grafik 2">
            <a:extLst>
              <a:ext uri="{FF2B5EF4-FFF2-40B4-BE49-F238E27FC236}">
                <a16:creationId xmlns:a16="http://schemas.microsoft.com/office/drawing/2014/main" id="{58E3099C-F234-42D7-9CB8-951836455920}"/>
              </a:ext>
            </a:extLst>
          </p:cNvPr>
          <p:cNvPicPr>
            <a:picLocks noChangeAspect="1"/>
          </p:cNvPicPr>
          <p:nvPr/>
        </p:nvPicPr>
        <p:blipFill rotWithShape="1">
          <a:blip r:embed="rId3"/>
          <a:srcRect l="3959" t="78" r="5738" b="-78"/>
          <a:stretch/>
        </p:blipFill>
        <p:spPr>
          <a:xfrm>
            <a:off x="4333461" y="1598211"/>
            <a:ext cx="1472122" cy="1161116"/>
          </a:xfrm>
          <a:prstGeom prst="rect">
            <a:avLst/>
          </a:prstGeom>
        </p:spPr>
      </p:pic>
      <p:pic>
        <p:nvPicPr>
          <p:cNvPr id="9" name="Grafik 8">
            <a:extLst>
              <a:ext uri="{FF2B5EF4-FFF2-40B4-BE49-F238E27FC236}">
                <a16:creationId xmlns:a16="http://schemas.microsoft.com/office/drawing/2014/main" id="{14DA581D-524A-77D4-D5F1-17BA1F5A51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3460" y="1600031"/>
            <a:ext cx="1472122" cy="1159296"/>
          </a:xfrm>
          <a:prstGeom prst="rect">
            <a:avLst/>
          </a:prstGeom>
        </p:spPr>
      </p:pic>
      <p:sp>
        <p:nvSpPr>
          <p:cNvPr id="10" name="Datumsplatzhalter 9">
            <a:extLst>
              <a:ext uri="{FF2B5EF4-FFF2-40B4-BE49-F238E27FC236}">
                <a16:creationId xmlns:a16="http://schemas.microsoft.com/office/drawing/2014/main" id="{AE0ED4C6-675B-DC4A-FFAF-A08D1FF304B1}"/>
              </a:ext>
            </a:extLst>
          </p:cNvPr>
          <p:cNvSpPr>
            <a:spLocks noGrp="1"/>
          </p:cNvSpPr>
          <p:nvPr>
            <p:ph type="dt" sz="half" idx="10"/>
          </p:nvPr>
        </p:nvSpPr>
        <p:spPr/>
        <p:txBody>
          <a:bodyPr/>
          <a:lstStyle/>
          <a:p>
            <a:pPr rtl="0"/>
            <a:fld id="{237A0536-04B3-49D9-810A-91CCC7D6DBD2}" type="datetime1">
              <a:rPr lang="de-DE" noProof="0" smtClean="0"/>
              <a:t>07.03.2023</a:t>
            </a:fld>
            <a:endParaRPr lang="de-DE" noProof="0" dirty="0"/>
          </a:p>
        </p:txBody>
      </p:sp>
      <p:sp>
        <p:nvSpPr>
          <p:cNvPr id="11" name="Textfeld 10">
            <a:extLst>
              <a:ext uri="{FF2B5EF4-FFF2-40B4-BE49-F238E27FC236}">
                <a16:creationId xmlns:a16="http://schemas.microsoft.com/office/drawing/2014/main" id="{57312B29-A11F-68EB-CDF7-42908E37DBBE}"/>
              </a:ext>
            </a:extLst>
          </p:cNvPr>
          <p:cNvSpPr txBox="1"/>
          <p:nvPr/>
        </p:nvSpPr>
        <p:spPr>
          <a:xfrm>
            <a:off x="1104898" y="5525784"/>
            <a:ext cx="9980682" cy="369332"/>
          </a:xfrm>
          <a:prstGeom prst="rect">
            <a:avLst/>
          </a:prstGeom>
          <a:noFill/>
        </p:spPr>
        <p:txBody>
          <a:bodyPr wrap="square" rtlCol="0">
            <a:spAutoFit/>
          </a:bodyPr>
          <a:lstStyle/>
          <a:p>
            <a:pPr algn="ctr"/>
            <a:r>
              <a:rPr lang="de-DE" b="1" dirty="0"/>
              <a:t>Berechne nun die folgenden Streuungsmaße! Wie entscheidest du dich diesmal?</a:t>
            </a:r>
          </a:p>
        </p:txBody>
      </p:sp>
    </p:spTree>
    <p:extLst>
      <p:ext uri="{BB962C8B-B14F-4D97-AF65-F5344CB8AC3E}">
        <p14:creationId xmlns:p14="http://schemas.microsoft.com/office/powerpoint/2010/main" val="184117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96C744-B8CC-6083-3E7E-E071596E4A8C}"/>
              </a:ext>
            </a:extLst>
          </p:cNvPr>
          <p:cNvSpPr>
            <a:spLocks noGrp="1"/>
          </p:cNvSpPr>
          <p:nvPr>
            <p:ph type="title"/>
          </p:nvPr>
        </p:nvSpPr>
        <p:spPr/>
        <p:txBody>
          <a:bodyPr/>
          <a:lstStyle/>
          <a:p>
            <a:r>
              <a:rPr lang="de-DE" dirty="0"/>
              <a:t>Es gibt etwas zu gewinnen!</a:t>
            </a:r>
          </a:p>
        </p:txBody>
      </p:sp>
      <p:sp>
        <p:nvSpPr>
          <p:cNvPr id="6" name="Inhaltsplatzhalter 5">
            <a:extLst>
              <a:ext uri="{FF2B5EF4-FFF2-40B4-BE49-F238E27FC236}">
                <a16:creationId xmlns:a16="http://schemas.microsoft.com/office/drawing/2014/main" id="{BDA53BA6-CFFE-8BC3-E4EC-6F4B4E0BA1FD}"/>
              </a:ext>
            </a:extLst>
          </p:cNvPr>
          <p:cNvSpPr>
            <a:spLocks noGrp="1"/>
          </p:cNvSpPr>
          <p:nvPr>
            <p:ph idx="1"/>
          </p:nvPr>
        </p:nvSpPr>
        <p:spPr>
          <a:xfrm>
            <a:off x="1104900" y="1598211"/>
            <a:ext cx="4991100" cy="3871856"/>
          </a:xfrm>
        </p:spPr>
        <p:txBody>
          <a:bodyPr>
            <a:normAutofit lnSpcReduction="10000"/>
          </a:bodyPr>
          <a:lstStyle/>
          <a:p>
            <a:pPr marL="0" indent="0">
              <a:buNone/>
            </a:pPr>
            <a:r>
              <a:rPr lang="de-DE" b="1" dirty="0"/>
              <a:t>Lostopf 1:</a:t>
            </a:r>
          </a:p>
          <a:p>
            <a:pPr marL="0" indent="0">
              <a:buNone/>
            </a:pPr>
            <a:r>
              <a:rPr lang="de-DE" dirty="0"/>
              <a:t>Gewinn: 90 Gummibärchen</a:t>
            </a:r>
          </a:p>
          <a:p>
            <a:pPr marL="0" indent="0">
              <a:buNone/>
            </a:pPr>
            <a:r>
              <a:rPr lang="de-DE" dirty="0"/>
              <a:t>Anzahl Gewinne: 1</a:t>
            </a:r>
          </a:p>
          <a:p>
            <a:pPr marL="0" indent="0">
              <a:buNone/>
            </a:pPr>
            <a:r>
              <a:rPr lang="de-DE" dirty="0"/>
              <a:t>Anzahl Nieten: 29</a:t>
            </a:r>
          </a:p>
          <a:p>
            <a:pPr marL="0" indent="0">
              <a:buNone/>
            </a:pPr>
            <a:r>
              <a:rPr lang="de-DE" dirty="0"/>
              <a:t>Gewinnwahrscheinlichkeit: 3 %</a:t>
            </a:r>
          </a:p>
          <a:p>
            <a:pPr marL="0" indent="0">
              <a:buNone/>
            </a:pPr>
            <a:r>
              <a:rPr lang="de-DE" dirty="0"/>
              <a:t>Arithmetisches Mittel: 3</a:t>
            </a:r>
          </a:p>
          <a:p>
            <a:pPr marL="0" indent="0">
              <a:buNone/>
            </a:pPr>
            <a:r>
              <a:rPr lang="de-DE" dirty="0"/>
              <a:t>Spannweite: 90</a:t>
            </a:r>
          </a:p>
          <a:p>
            <a:pPr marL="0" indent="0">
              <a:buNone/>
            </a:pPr>
            <a:r>
              <a:rPr lang="de-DE" dirty="0"/>
              <a:t>Standardabweichung: 16,16</a:t>
            </a:r>
          </a:p>
        </p:txBody>
      </p:sp>
      <p:sp>
        <p:nvSpPr>
          <p:cNvPr id="4" name="Foliennummernplatzhalter 3">
            <a:extLst>
              <a:ext uri="{FF2B5EF4-FFF2-40B4-BE49-F238E27FC236}">
                <a16:creationId xmlns:a16="http://schemas.microsoft.com/office/drawing/2014/main" id="{C5A0E1AD-B952-64B5-747B-E2C2F77D41C2}"/>
              </a:ext>
            </a:extLst>
          </p:cNvPr>
          <p:cNvSpPr>
            <a:spLocks noGrp="1"/>
          </p:cNvSpPr>
          <p:nvPr>
            <p:ph type="sldNum" sz="quarter" idx="12"/>
          </p:nvPr>
        </p:nvSpPr>
        <p:spPr/>
        <p:txBody>
          <a:bodyPr/>
          <a:lstStyle/>
          <a:p>
            <a:pPr rtl="0"/>
            <a:fld id="{0FF54DE5-C571-48E8-A5BC-B369434E2F44}" type="slidenum">
              <a:rPr lang="de-DE" noProof="0" smtClean="0"/>
              <a:t>16</a:t>
            </a:fld>
            <a:endParaRPr lang="de-DE" noProof="0"/>
          </a:p>
        </p:txBody>
      </p:sp>
      <p:sp>
        <p:nvSpPr>
          <p:cNvPr id="7" name="Inhaltsplatzhalter 5">
            <a:extLst>
              <a:ext uri="{FF2B5EF4-FFF2-40B4-BE49-F238E27FC236}">
                <a16:creationId xmlns:a16="http://schemas.microsoft.com/office/drawing/2014/main" id="{AE08529F-C735-CB12-3B67-6BAC0274D273}"/>
              </a:ext>
            </a:extLst>
          </p:cNvPr>
          <p:cNvSpPr txBox="1">
            <a:spLocks/>
          </p:cNvSpPr>
          <p:nvPr/>
        </p:nvSpPr>
        <p:spPr>
          <a:xfrm>
            <a:off x="6095241" y="1600199"/>
            <a:ext cx="4991100" cy="3869867"/>
          </a:xfrm>
          <a:prstGeom prst="rect">
            <a:avLst/>
          </a:prstGeom>
        </p:spPr>
        <p:txBody>
          <a:bodyPr vert="horz" lIns="0" tIns="45720" rIns="0" bIns="45720" rtlCol="0">
            <a:normAutofit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de-DE" b="1" dirty="0"/>
              <a:t>Lostopf 2:</a:t>
            </a:r>
          </a:p>
          <a:p>
            <a:pPr marL="0" indent="0">
              <a:buNone/>
            </a:pPr>
            <a:r>
              <a:rPr lang="de-DE" dirty="0"/>
              <a:t>Gewinn: 10 Gummibärchen</a:t>
            </a:r>
          </a:p>
          <a:p>
            <a:pPr marL="0" indent="0">
              <a:buNone/>
            </a:pPr>
            <a:r>
              <a:rPr lang="de-DE" dirty="0"/>
              <a:t>Anzahl Gewinne: 9</a:t>
            </a:r>
          </a:p>
          <a:p>
            <a:pPr marL="0" indent="0">
              <a:buNone/>
            </a:pPr>
            <a:r>
              <a:rPr lang="de-DE" dirty="0"/>
              <a:t>Anzahl Nieten: 21</a:t>
            </a:r>
          </a:p>
          <a:p>
            <a:pPr marL="0" indent="0">
              <a:buNone/>
            </a:pPr>
            <a:r>
              <a:rPr lang="de-DE" dirty="0"/>
              <a:t>Gewinnwahrscheinlichkeit: 30 %</a:t>
            </a:r>
          </a:p>
          <a:p>
            <a:pPr marL="0" indent="0">
              <a:buFont typeface="Wingdings" panose="05000000000000000000" pitchFamily="2" charset="2"/>
              <a:buNone/>
            </a:pPr>
            <a:r>
              <a:rPr lang="de-DE" dirty="0"/>
              <a:t>Arithmetisches Mittel: 3</a:t>
            </a:r>
          </a:p>
          <a:p>
            <a:pPr marL="0" indent="0">
              <a:buFont typeface="Wingdings" panose="05000000000000000000" pitchFamily="2" charset="2"/>
              <a:buNone/>
            </a:pPr>
            <a:r>
              <a:rPr lang="de-DE" dirty="0"/>
              <a:t>Spannweite: 10</a:t>
            </a:r>
          </a:p>
          <a:p>
            <a:pPr marL="0" indent="0">
              <a:buFont typeface="Wingdings" panose="05000000000000000000" pitchFamily="2" charset="2"/>
              <a:buNone/>
            </a:pPr>
            <a:r>
              <a:rPr lang="de-DE" dirty="0"/>
              <a:t>Standardabweichung: 4,58</a:t>
            </a:r>
          </a:p>
        </p:txBody>
      </p:sp>
      <p:sp>
        <p:nvSpPr>
          <p:cNvPr id="8" name="Textfeld 7">
            <a:extLst>
              <a:ext uri="{FF2B5EF4-FFF2-40B4-BE49-F238E27FC236}">
                <a16:creationId xmlns:a16="http://schemas.microsoft.com/office/drawing/2014/main" id="{10B74574-256A-F01D-21A8-B7C68C528757}"/>
              </a:ext>
            </a:extLst>
          </p:cNvPr>
          <p:cNvSpPr txBox="1"/>
          <p:nvPr/>
        </p:nvSpPr>
        <p:spPr>
          <a:xfrm>
            <a:off x="672304" y="5525784"/>
            <a:ext cx="10845873" cy="369332"/>
          </a:xfrm>
          <a:prstGeom prst="rect">
            <a:avLst/>
          </a:prstGeom>
          <a:noFill/>
        </p:spPr>
        <p:txBody>
          <a:bodyPr wrap="square" rtlCol="0">
            <a:spAutoFit/>
          </a:bodyPr>
          <a:lstStyle/>
          <a:p>
            <a:r>
              <a:rPr lang="de-DE" b="1" dirty="0">
                <a:sym typeface="Wingdings" panose="05000000000000000000" pitchFamily="2" charset="2"/>
              </a:rPr>
              <a:t> Lostopf 2 hat eine geringere Spannweite und Standardabweichung, der Versuch ist weniger riskant.</a:t>
            </a:r>
            <a:endParaRPr lang="de-DE" b="1" dirty="0"/>
          </a:p>
        </p:txBody>
      </p:sp>
      <p:pic>
        <p:nvPicPr>
          <p:cNvPr id="2" name="Grafik 1">
            <a:extLst>
              <a:ext uri="{FF2B5EF4-FFF2-40B4-BE49-F238E27FC236}">
                <a16:creationId xmlns:a16="http://schemas.microsoft.com/office/drawing/2014/main" id="{2A8EF778-20F1-3CF0-6C01-AC8304556B0B}"/>
              </a:ext>
            </a:extLst>
          </p:cNvPr>
          <p:cNvPicPr>
            <a:picLocks noChangeAspect="1"/>
          </p:cNvPicPr>
          <p:nvPr/>
        </p:nvPicPr>
        <p:blipFill rotWithShape="1">
          <a:blip r:embed="rId2"/>
          <a:srcRect t="16243" b="22237"/>
          <a:stretch/>
        </p:blipFill>
        <p:spPr>
          <a:xfrm>
            <a:off x="9592060" y="501277"/>
            <a:ext cx="1493520" cy="671886"/>
          </a:xfrm>
          <a:prstGeom prst="rect">
            <a:avLst/>
          </a:prstGeom>
        </p:spPr>
      </p:pic>
      <p:pic>
        <p:nvPicPr>
          <p:cNvPr id="3" name="Grafik 2">
            <a:extLst>
              <a:ext uri="{FF2B5EF4-FFF2-40B4-BE49-F238E27FC236}">
                <a16:creationId xmlns:a16="http://schemas.microsoft.com/office/drawing/2014/main" id="{58E3099C-F234-42D7-9CB8-951836455920}"/>
              </a:ext>
            </a:extLst>
          </p:cNvPr>
          <p:cNvPicPr>
            <a:picLocks noChangeAspect="1"/>
          </p:cNvPicPr>
          <p:nvPr/>
        </p:nvPicPr>
        <p:blipFill rotWithShape="1">
          <a:blip r:embed="rId3"/>
          <a:srcRect l="3959" t="78" r="5738" b="-78"/>
          <a:stretch/>
        </p:blipFill>
        <p:spPr>
          <a:xfrm>
            <a:off x="4333461" y="1598211"/>
            <a:ext cx="1472122" cy="1161116"/>
          </a:xfrm>
          <a:prstGeom prst="rect">
            <a:avLst/>
          </a:prstGeom>
        </p:spPr>
      </p:pic>
      <p:pic>
        <p:nvPicPr>
          <p:cNvPr id="9" name="Grafik 8">
            <a:extLst>
              <a:ext uri="{FF2B5EF4-FFF2-40B4-BE49-F238E27FC236}">
                <a16:creationId xmlns:a16="http://schemas.microsoft.com/office/drawing/2014/main" id="{14DA581D-524A-77D4-D5F1-17BA1F5A51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3460" y="1600031"/>
            <a:ext cx="1472122" cy="1159296"/>
          </a:xfrm>
          <a:prstGeom prst="rect">
            <a:avLst/>
          </a:prstGeom>
        </p:spPr>
      </p:pic>
      <p:sp>
        <p:nvSpPr>
          <p:cNvPr id="10" name="Datumsplatzhalter 9">
            <a:extLst>
              <a:ext uri="{FF2B5EF4-FFF2-40B4-BE49-F238E27FC236}">
                <a16:creationId xmlns:a16="http://schemas.microsoft.com/office/drawing/2014/main" id="{AE0ED4C6-675B-DC4A-FFAF-A08D1FF304B1}"/>
              </a:ext>
            </a:extLst>
          </p:cNvPr>
          <p:cNvSpPr>
            <a:spLocks noGrp="1"/>
          </p:cNvSpPr>
          <p:nvPr>
            <p:ph type="dt" sz="half" idx="10"/>
          </p:nvPr>
        </p:nvSpPr>
        <p:spPr/>
        <p:txBody>
          <a:bodyPr/>
          <a:lstStyle/>
          <a:p>
            <a:pPr rtl="0"/>
            <a:fld id="{237A0536-04B3-49D9-810A-91CCC7D6DBD2}" type="datetime1">
              <a:rPr lang="de-DE" noProof="0" smtClean="0"/>
              <a:t>07.03.2023</a:t>
            </a:fld>
            <a:endParaRPr lang="de-DE" noProof="0" dirty="0"/>
          </a:p>
        </p:txBody>
      </p:sp>
    </p:spTree>
    <p:extLst>
      <p:ext uri="{BB962C8B-B14F-4D97-AF65-F5344CB8AC3E}">
        <p14:creationId xmlns:p14="http://schemas.microsoft.com/office/powerpoint/2010/main" val="71025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rtlCol="0" anchor="ctr"/>
          <a:lstStyle/>
          <a:p>
            <a:pPr rtl="0"/>
            <a:r>
              <a:rPr lang="de" dirty="0"/>
              <a:t>Streuungsmaße in der Statistik</a:t>
            </a:r>
          </a:p>
        </p:txBody>
      </p:sp>
      <p:sp>
        <p:nvSpPr>
          <p:cNvPr id="7" name="Untertitel 6"/>
          <p:cNvSpPr>
            <a:spLocks noGrp="1"/>
          </p:cNvSpPr>
          <p:nvPr>
            <p:ph type="subTitle" idx="1"/>
          </p:nvPr>
        </p:nvSpPr>
        <p:spPr/>
        <p:txBody>
          <a:bodyPr rtlCol="0"/>
          <a:lstStyle/>
          <a:p>
            <a:pPr rtl="0"/>
            <a:endParaRPr lang="de" dirty="0"/>
          </a:p>
        </p:txBody>
      </p:sp>
      <p:pic>
        <p:nvPicPr>
          <p:cNvPr id="9" name="Bildplatzhalter 8">
            <a:extLst>
              <a:ext uri="{FF2B5EF4-FFF2-40B4-BE49-F238E27FC236}">
                <a16:creationId xmlns:a16="http://schemas.microsoft.com/office/drawing/2014/main" id="{52889C03-8D21-6E73-B88B-54CE17B397A7}"/>
              </a:ext>
            </a:extLst>
          </p:cNvPr>
          <p:cNvPicPr>
            <a:picLocks noGrp="1" noChangeAspect="1"/>
          </p:cNvPicPr>
          <p:nvPr>
            <p:ph type="pic" sz="quarter" idx="13"/>
          </p:nvPr>
        </p:nvPicPr>
        <p:blipFill rotWithShape="1">
          <a:blip r:embed="rId3"/>
          <a:srcRect t="9613" b="9613"/>
          <a:stretch/>
        </p:blipFill>
        <p:spPr>
          <a:prstGeom prst="rect">
            <a:avLst/>
          </a:prstGeom>
        </p:spPr>
      </p:pic>
      <p:sp>
        <p:nvSpPr>
          <p:cNvPr id="2" name="Datumsplatzhalter 1">
            <a:extLst>
              <a:ext uri="{FF2B5EF4-FFF2-40B4-BE49-F238E27FC236}">
                <a16:creationId xmlns:a16="http://schemas.microsoft.com/office/drawing/2014/main" id="{30D9C1BD-67E2-5C94-7DAC-078185EB448E}"/>
              </a:ext>
            </a:extLst>
          </p:cNvPr>
          <p:cNvSpPr>
            <a:spLocks noGrp="1"/>
          </p:cNvSpPr>
          <p:nvPr>
            <p:ph type="dt" sz="half" idx="10"/>
          </p:nvPr>
        </p:nvSpPr>
        <p:spPr/>
        <p:txBody>
          <a:bodyPr/>
          <a:lstStyle/>
          <a:p>
            <a:pPr rtl="0"/>
            <a:fld id="{B6C36667-E81E-4A60-AEB9-33C1EC670C0F}" type="datetime1">
              <a:rPr lang="de-DE" noProof="0" smtClean="0"/>
              <a:t>07.03.2023</a:t>
            </a:fld>
            <a:endParaRPr lang="de-DE" noProof="0" dirty="0"/>
          </a:p>
        </p:txBody>
      </p:sp>
      <p:sp>
        <p:nvSpPr>
          <p:cNvPr id="3" name="Foliennummernplatzhalter 2">
            <a:extLst>
              <a:ext uri="{FF2B5EF4-FFF2-40B4-BE49-F238E27FC236}">
                <a16:creationId xmlns:a16="http://schemas.microsoft.com/office/drawing/2014/main" id="{F87DBAE6-0561-AD92-153B-B4EDC0A52127}"/>
              </a:ext>
            </a:extLst>
          </p:cNvPr>
          <p:cNvSpPr>
            <a:spLocks noGrp="1"/>
          </p:cNvSpPr>
          <p:nvPr>
            <p:ph type="sldNum" sz="quarter" idx="11"/>
          </p:nvPr>
        </p:nvSpPr>
        <p:spPr/>
        <p:txBody>
          <a:bodyPr/>
          <a:lstStyle/>
          <a:p>
            <a:fld id="{DF5112C9-87B8-4452-82FB-10E61B137588}" type="slidenum">
              <a:rPr lang="de-DE" smtClean="0"/>
              <a:pPr/>
              <a:t>2</a:t>
            </a:fld>
            <a:endParaRPr lang="de-DE"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1C0E6BF-66D5-18BA-BC11-2E6C1A715D15}"/>
              </a:ext>
            </a:extLst>
          </p:cNvPr>
          <p:cNvSpPr>
            <a:spLocks noGrp="1"/>
          </p:cNvSpPr>
          <p:nvPr>
            <p:ph type="dt" sz="half" idx="10"/>
          </p:nvPr>
        </p:nvSpPr>
        <p:spPr/>
        <p:txBody>
          <a:bodyPr/>
          <a:lstStyle/>
          <a:p>
            <a:pPr rtl="0"/>
            <a:fld id="{049DB09C-E8E9-4046-A43C-430736A2DED6}" type="datetime1">
              <a:rPr lang="de-DE" noProof="0" smtClean="0"/>
              <a:t>07.03.2023</a:t>
            </a:fld>
            <a:endParaRPr lang="de-DE" noProof="0" dirty="0"/>
          </a:p>
        </p:txBody>
      </p:sp>
      <p:sp>
        <p:nvSpPr>
          <p:cNvPr id="4" name="Foliennummernplatzhalter 3">
            <a:extLst>
              <a:ext uri="{FF2B5EF4-FFF2-40B4-BE49-F238E27FC236}">
                <a16:creationId xmlns:a16="http://schemas.microsoft.com/office/drawing/2014/main" id="{8E48085F-66AD-725E-80E1-AC5EBE76F67D}"/>
              </a:ext>
            </a:extLst>
          </p:cNvPr>
          <p:cNvSpPr>
            <a:spLocks noGrp="1"/>
          </p:cNvSpPr>
          <p:nvPr>
            <p:ph type="sldNum" sz="quarter" idx="11"/>
          </p:nvPr>
        </p:nvSpPr>
        <p:spPr/>
        <p:txBody>
          <a:bodyPr/>
          <a:lstStyle/>
          <a:p>
            <a:fld id="{26F76F55-B022-408E-A3F2-63D35DC58C71}" type="slidenum">
              <a:rPr lang="de-DE" smtClean="0"/>
              <a:pPr/>
              <a:t>3</a:t>
            </a:fld>
            <a:endParaRPr lang="de-DE" dirty="0"/>
          </a:p>
        </p:txBody>
      </p:sp>
      <p:sp>
        <p:nvSpPr>
          <p:cNvPr id="10" name="Textplatzhalter 9">
            <a:extLst>
              <a:ext uri="{FF2B5EF4-FFF2-40B4-BE49-F238E27FC236}">
                <a16:creationId xmlns:a16="http://schemas.microsoft.com/office/drawing/2014/main" id="{46D3F758-198A-3F0B-EB79-9009EFF69678}"/>
              </a:ext>
            </a:extLst>
          </p:cNvPr>
          <p:cNvSpPr>
            <a:spLocks noGrp="1"/>
          </p:cNvSpPr>
          <p:nvPr>
            <p:ph type="body" idx="1"/>
          </p:nvPr>
        </p:nvSpPr>
        <p:spPr/>
        <p:txBody>
          <a:bodyPr/>
          <a:lstStyle/>
          <a:p>
            <a:endParaRPr lang="de-DE"/>
          </a:p>
        </p:txBody>
      </p:sp>
      <p:sp>
        <p:nvSpPr>
          <p:cNvPr id="7" name="Titel 6">
            <a:extLst>
              <a:ext uri="{FF2B5EF4-FFF2-40B4-BE49-F238E27FC236}">
                <a16:creationId xmlns:a16="http://schemas.microsoft.com/office/drawing/2014/main" id="{53C38BB2-19C2-042F-7363-AE912AD5F586}"/>
              </a:ext>
            </a:extLst>
          </p:cNvPr>
          <p:cNvSpPr>
            <a:spLocks noGrp="1"/>
          </p:cNvSpPr>
          <p:nvPr>
            <p:ph type="title"/>
          </p:nvPr>
        </p:nvSpPr>
        <p:spPr/>
        <p:txBody>
          <a:bodyPr/>
          <a:lstStyle/>
          <a:p>
            <a:r>
              <a:rPr lang="de-DE" dirty="0"/>
              <a:t>Es gibt etwas zu gewinnen!</a:t>
            </a:r>
          </a:p>
        </p:txBody>
      </p:sp>
      <p:pic>
        <p:nvPicPr>
          <p:cNvPr id="2" name="Grafik 1">
            <a:extLst>
              <a:ext uri="{FF2B5EF4-FFF2-40B4-BE49-F238E27FC236}">
                <a16:creationId xmlns:a16="http://schemas.microsoft.com/office/drawing/2014/main" id="{F27CFD7B-179E-BDF6-264A-8568760C0B15}"/>
              </a:ext>
            </a:extLst>
          </p:cNvPr>
          <p:cNvPicPr>
            <a:picLocks noChangeAspect="1"/>
          </p:cNvPicPr>
          <p:nvPr/>
        </p:nvPicPr>
        <p:blipFill>
          <a:blip r:embed="rId2"/>
          <a:stretch>
            <a:fillRect/>
          </a:stretch>
        </p:blipFill>
        <p:spPr>
          <a:xfrm>
            <a:off x="8527774" y="231107"/>
            <a:ext cx="2936682" cy="2147449"/>
          </a:xfrm>
          <a:prstGeom prst="rect">
            <a:avLst/>
          </a:prstGeom>
        </p:spPr>
      </p:pic>
    </p:spTree>
    <p:extLst>
      <p:ext uri="{BB962C8B-B14F-4D97-AF65-F5344CB8AC3E}">
        <p14:creationId xmlns:p14="http://schemas.microsoft.com/office/powerpoint/2010/main" val="53887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96C744-B8CC-6083-3E7E-E071596E4A8C}"/>
              </a:ext>
            </a:extLst>
          </p:cNvPr>
          <p:cNvSpPr>
            <a:spLocks noGrp="1"/>
          </p:cNvSpPr>
          <p:nvPr>
            <p:ph type="title"/>
          </p:nvPr>
        </p:nvSpPr>
        <p:spPr/>
        <p:txBody>
          <a:bodyPr/>
          <a:lstStyle/>
          <a:p>
            <a:r>
              <a:rPr lang="de-DE" dirty="0"/>
              <a:t>Es gibt etwas zu gewinnen!</a:t>
            </a:r>
          </a:p>
        </p:txBody>
      </p:sp>
      <p:sp>
        <p:nvSpPr>
          <p:cNvPr id="6" name="Inhaltsplatzhalter 5">
            <a:extLst>
              <a:ext uri="{FF2B5EF4-FFF2-40B4-BE49-F238E27FC236}">
                <a16:creationId xmlns:a16="http://schemas.microsoft.com/office/drawing/2014/main" id="{BDA53BA6-CFFE-8BC3-E4EC-6F4B4E0BA1FD}"/>
              </a:ext>
            </a:extLst>
          </p:cNvPr>
          <p:cNvSpPr>
            <a:spLocks noGrp="1"/>
          </p:cNvSpPr>
          <p:nvPr>
            <p:ph idx="1"/>
          </p:nvPr>
        </p:nvSpPr>
        <p:spPr>
          <a:xfrm>
            <a:off x="1104899" y="1598211"/>
            <a:ext cx="9980681" cy="3553803"/>
          </a:xfrm>
        </p:spPr>
        <p:txBody>
          <a:bodyPr>
            <a:normAutofit/>
          </a:bodyPr>
          <a:lstStyle/>
          <a:p>
            <a:pPr marL="0" indent="0">
              <a:buNone/>
            </a:pPr>
            <a:r>
              <a:rPr lang="de-DE" b="1" dirty="0"/>
              <a:t>Lostopf 1:</a:t>
            </a:r>
          </a:p>
          <a:p>
            <a:pPr marL="0" indent="0">
              <a:buNone/>
            </a:pPr>
            <a:r>
              <a:rPr lang="de-DE" dirty="0"/>
              <a:t>Gewinn: 90 Gummibärchen</a:t>
            </a:r>
          </a:p>
          <a:p>
            <a:pPr marL="0" indent="0">
              <a:buNone/>
            </a:pPr>
            <a:r>
              <a:rPr lang="de-DE" dirty="0"/>
              <a:t>Anzahl Gewinne: 1</a:t>
            </a:r>
          </a:p>
          <a:p>
            <a:pPr marL="0" indent="0">
              <a:buNone/>
            </a:pPr>
            <a:r>
              <a:rPr lang="de-DE" dirty="0"/>
              <a:t>Anzahl Nieten: 29</a:t>
            </a:r>
          </a:p>
        </p:txBody>
      </p:sp>
      <p:sp>
        <p:nvSpPr>
          <p:cNvPr id="4" name="Foliennummernplatzhalter 3">
            <a:extLst>
              <a:ext uri="{FF2B5EF4-FFF2-40B4-BE49-F238E27FC236}">
                <a16:creationId xmlns:a16="http://schemas.microsoft.com/office/drawing/2014/main" id="{C5A0E1AD-B952-64B5-747B-E2C2F77D41C2}"/>
              </a:ext>
            </a:extLst>
          </p:cNvPr>
          <p:cNvSpPr>
            <a:spLocks noGrp="1"/>
          </p:cNvSpPr>
          <p:nvPr>
            <p:ph type="sldNum" sz="quarter" idx="12"/>
          </p:nvPr>
        </p:nvSpPr>
        <p:spPr/>
        <p:txBody>
          <a:bodyPr/>
          <a:lstStyle/>
          <a:p>
            <a:pPr rtl="0"/>
            <a:fld id="{0FF54DE5-C571-48E8-A5BC-B369434E2F44}" type="slidenum">
              <a:rPr lang="de-DE" noProof="0" smtClean="0"/>
              <a:t>4</a:t>
            </a:fld>
            <a:endParaRPr lang="de-DE" noProof="0"/>
          </a:p>
        </p:txBody>
      </p:sp>
      <p:pic>
        <p:nvPicPr>
          <p:cNvPr id="10" name="Grafik 9">
            <a:extLst>
              <a:ext uri="{FF2B5EF4-FFF2-40B4-BE49-F238E27FC236}">
                <a16:creationId xmlns:a16="http://schemas.microsoft.com/office/drawing/2014/main" id="{1137F1B2-84CD-E18A-F112-31888CBF60C3}"/>
              </a:ext>
            </a:extLst>
          </p:cNvPr>
          <p:cNvPicPr>
            <a:picLocks noChangeAspect="1"/>
          </p:cNvPicPr>
          <p:nvPr/>
        </p:nvPicPr>
        <p:blipFill rotWithShape="1">
          <a:blip r:embed="rId2"/>
          <a:srcRect l="3959" t="78" r="5738" b="-78"/>
          <a:stretch/>
        </p:blipFill>
        <p:spPr>
          <a:xfrm>
            <a:off x="6579888" y="1598210"/>
            <a:ext cx="4505692" cy="3553803"/>
          </a:xfrm>
          <a:prstGeom prst="rect">
            <a:avLst/>
          </a:prstGeom>
        </p:spPr>
      </p:pic>
      <p:pic>
        <p:nvPicPr>
          <p:cNvPr id="11" name="Grafik 10">
            <a:extLst>
              <a:ext uri="{FF2B5EF4-FFF2-40B4-BE49-F238E27FC236}">
                <a16:creationId xmlns:a16="http://schemas.microsoft.com/office/drawing/2014/main" id="{B5EF75E3-DC33-14B8-1B75-363C82B928E7}"/>
              </a:ext>
            </a:extLst>
          </p:cNvPr>
          <p:cNvPicPr>
            <a:picLocks noChangeAspect="1"/>
          </p:cNvPicPr>
          <p:nvPr/>
        </p:nvPicPr>
        <p:blipFill rotWithShape="1">
          <a:blip r:embed="rId3"/>
          <a:srcRect t="16243" b="22237"/>
          <a:stretch/>
        </p:blipFill>
        <p:spPr>
          <a:xfrm>
            <a:off x="9592060" y="501277"/>
            <a:ext cx="1493520" cy="671886"/>
          </a:xfrm>
          <a:prstGeom prst="rect">
            <a:avLst/>
          </a:prstGeom>
        </p:spPr>
      </p:pic>
      <p:sp>
        <p:nvSpPr>
          <p:cNvPr id="2" name="Datumsplatzhalter 1">
            <a:extLst>
              <a:ext uri="{FF2B5EF4-FFF2-40B4-BE49-F238E27FC236}">
                <a16:creationId xmlns:a16="http://schemas.microsoft.com/office/drawing/2014/main" id="{4A8A802A-4F40-083C-42B6-C764A29BE5F2}"/>
              </a:ext>
            </a:extLst>
          </p:cNvPr>
          <p:cNvSpPr>
            <a:spLocks noGrp="1"/>
          </p:cNvSpPr>
          <p:nvPr>
            <p:ph type="dt" sz="half" idx="10"/>
          </p:nvPr>
        </p:nvSpPr>
        <p:spPr/>
        <p:txBody>
          <a:bodyPr/>
          <a:lstStyle/>
          <a:p>
            <a:pPr rtl="0"/>
            <a:fld id="{C657CF09-839A-41AE-A7AB-89D90E3269A2}" type="datetime1">
              <a:rPr lang="de-DE" noProof="0" smtClean="0"/>
              <a:t>07.03.2023</a:t>
            </a:fld>
            <a:endParaRPr lang="de-DE" noProof="0" dirty="0"/>
          </a:p>
        </p:txBody>
      </p:sp>
    </p:spTree>
    <p:extLst>
      <p:ext uri="{BB962C8B-B14F-4D97-AF65-F5344CB8AC3E}">
        <p14:creationId xmlns:p14="http://schemas.microsoft.com/office/powerpoint/2010/main" val="420889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96C744-B8CC-6083-3E7E-E071596E4A8C}"/>
              </a:ext>
            </a:extLst>
          </p:cNvPr>
          <p:cNvSpPr>
            <a:spLocks noGrp="1"/>
          </p:cNvSpPr>
          <p:nvPr>
            <p:ph type="title"/>
          </p:nvPr>
        </p:nvSpPr>
        <p:spPr/>
        <p:txBody>
          <a:bodyPr/>
          <a:lstStyle/>
          <a:p>
            <a:r>
              <a:rPr lang="de-DE" dirty="0"/>
              <a:t>Es gibt etwas zu gewinnen!</a:t>
            </a:r>
          </a:p>
        </p:txBody>
      </p:sp>
      <p:sp>
        <p:nvSpPr>
          <p:cNvPr id="6" name="Inhaltsplatzhalter 5">
            <a:extLst>
              <a:ext uri="{FF2B5EF4-FFF2-40B4-BE49-F238E27FC236}">
                <a16:creationId xmlns:a16="http://schemas.microsoft.com/office/drawing/2014/main" id="{BDA53BA6-CFFE-8BC3-E4EC-6F4B4E0BA1FD}"/>
              </a:ext>
            </a:extLst>
          </p:cNvPr>
          <p:cNvSpPr>
            <a:spLocks noGrp="1"/>
          </p:cNvSpPr>
          <p:nvPr>
            <p:ph idx="1"/>
          </p:nvPr>
        </p:nvSpPr>
        <p:spPr>
          <a:xfrm>
            <a:off x="6096000" y="1598211"/>
            <a:ext cx="4989580" cy="3553803"/>
          </a:xfrm>
        </p:spPr>
        <p:txBody>
          <a:bodyPr>
            <a:normAutofit/>
          </a:bodyPr>
          <a:lstStyle/>
          <a:p>
            <a:pPr marL="0" indent="0">
              <a:buFont typeface="Wingdings" panose="05000000000000000000" pitchFamily="2" charset="2"/>
              <a:buNone/>
            </a:pPr>
            <a:r>
              <a:rPr lang="de-DE" b="1" dirty="0"/>
              <a:t>Lostopf 2:</a:t>
            </a:r>
          </a:p>
          <a:p>
            <a:pPr marL="0" indent="0">
              <a:buNone/>
            </a:pPr>
            <a:r>
              <a:rPr lang="de-DE" dirty="0"/>
              <a:t>Gewinn: 10 Gummibärchen</a:t>
            </a:r>
          </a:p>
          <a:p>
            <a:pPr marL="0" indent="0">
              <a:buNone/>
            </a:pPr>
            <a:r>
              <a:rPr lang="de-DE" dirty="0"/>
              <a:t>Anzahl Gewinne: 9</a:t>
            </a:r>
          </a:p>
          <a:p>
            <a:pPr marL="0" indent="0">
              <a:buNone/>
            </a:pPr>
            <a:r>
              <a:rPr lang="de-DE" dirty="0"/>
              <a:t>Anzahl Nieten: 21</a:t>
            </a:r>
          </a:p>
        </p:txBody>
      </p:sp>
      <p:sp>
        <p:nvSpPr>
          <p:cNvPr id="4" name="Foliennummernplatzhalter 3">
            <a:extLst>
              <a:ext uri="{FF2B5EF4-FFF2-40B4-BE49-F238E27FC236}">
                <a16:creationId xmlns:a16="http://schemas.microsoft.com/office/drawing/2014/main" id="{C5A0E1AD-B952-64B5-747B-E2C2F77D41C2}"/>
              </a:ext>
            </a:extLst>
          </p:cNvPr>
          <p:cNvSpPr>
            <a:spLocks noGrp="1"/>
          </p:cNvSpPr>
          <p:nvPr>
            <p:ph type="sldNum" sz="quarter" idx="12"/>
          </p:nvPr>
        </p:nvSpPr>
        <p:spPr/>
        <p:txBody>
          <a:bodyPr/>
          <a:lstStyle/>
          <a:p>
            <a:pPr rtl="0"/>
            <a:fld id="{0FF54DE5-C571-48E8-A5BC-B369434E2F44}" type="slidenum">
              <a:rPr lang="de-DE" noProof="0" smtClean="0"/>
              <a:t>5</a:t>
            </a:fld>
            <a:endParaRPr lang="de-DE" noProof="0"/>
          </a:p>
        </p:txBody>
      </p:sp>
      <p:pic>
        <p:nvPicPr>
          <p:cNvPr id="7" name="Grafik 6">
            <a:extLst>
              <a:ext uri="{FF2B5EF4-FFF2-40B4-BE49-F238E27FC236}">
                <a16:creationId xmlns:a16="http://schemas.microsoft.com/office/drawing/2014/main" id="{82FBB292-1C92-19AF-3C8F-7E8FCBE3F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99" y="1603782"/>
            <a:ext cx="4505692" cy="3548232"/>
          </a:xfrm>
          <a:prstGeom prst="rect">
            <a:avLst/>
          </a:prstGeom>
        </p:spPr>
      </p:pic>
      <p:pic>
        <p:nvPicPr>
          <p:cNvPr id="10" name="Grafik 9">
            <a:extLst>
              <a:ext uri="{FF2B5EF4-FFF2-40B4-BE49-F238E27FC236}">
                <a16:creationId xmlns:a16="http://schemas.microsoft.com/office/drawing/2014/main" id="{2883231A-7A92-890B-8370-C941EC6736B4}"/>
              </a:ext>
            </a:extLst>
          </p:cNvPr>
          <p:cNvPicPr>
            <a:picLocks noChangeAspect="1"/>
          </p:cNvPicPr>
          <p:nvPr/>
        </p:nvPicPr>
        <p:blipFill rotWithShape="1">
          <a:blip r:embed="rId3"/>
          <a:srcRect t="16243" b="22237"/>
          <a:stretch/>
        </p:blipFill>
        <p:spPr>
          <a:xfrm>
            <a:off x="9592060" y="501277"/>
            <a:ext cx="1493520" cy="671886"/>
          </a:xfrm>
          <a:prstGeom prst="rect">
            <a:avLst/>
          </a:prstGeom>
        </p:spPr>
      </p:pic>
      <p:sp>
        <p:nvSpPr>
          <p:cNvPr id="2" name="Datumsplatzhalter 1">
            <a:extLst>
              <a:ext uri="{FF2B5EF4-FFF2-40B4-BE49-F238E27FC236}">
                <a16:creationId xmlns:a16="http://schemas.microsoft.com/office/drawing/2014/main" id="{517BDDDA-2F36-B7E4-1C2F-EB9BB51AC8EB}"/>
              </a:ext>
            </a:extLst>
          </p:cNvPr>
          <p:cNvSpPr>
            <a:spLocks noGrp="1"/>
          </p:cNvSpPr>
          <p:nvPr>
            <p:ph type="dt" sz="half" idx="10"/>
          </p:nvPr>
        </p:nvSpPr>
        <p:spPr/>
        <p:txBody>
          <a:bodyPr/>
          <a:lstStyle/>
          <a:p>
            <a:pPr rtl="0"/>
            <a:fld id="{3F38FB0A-0C4E-45A7-B6C6-29DF3E5CEB5E}" type="datetime1">
              <a:rPr lang="de-DE" noProof="0" smtClean="0"/>
              <a:t>07.03.2023</a:t>
            </a:fld>
            <a:endParaRPr lang="de-DE" noProof="0" dirty="0"/>
          </a:p>
        </p:txBody>
      </p:sp>
    </p:spTree>
    <p:extLst>
      <p:ext uri="{BB962C8B-B14F-4D97-AF65-F5344CB8AC3E}">
        <p14:creationId xmlns:p14="http://schemas.microsoft.com/office/powerpoint/2010/main" val="231217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96C744-B8CC-6083-3E7E-E071596E4A8C}"/>
              </a:ext>
            </a:extLst>
          </p:cNvPr>
          <p:cNvSpPr>
            <a:spLocks noGrp="1"/>
          </p:cNvSpPr>
          <p:nvPr>
            <p:ph type="title"/>
          </p:nvPr>
        </p:nvSpPr>
        <p:spPr/>
        <p:txBody>
          <a:bodyPr/>
          <a:lstStyle/>
          <a:p>
            <a:r>
              <a:rPr lang="de-DE" dirty="0"/>
              <a:t>Es gibt etwas zu gewinnen!</a:t>
            </a:r>
          </a:p>
        </p:txBody>
      </p:sp>
      <p:sp>
        <p:nvSpPr>
          <p:cNvPr id="6" name="Inhaltsplatzhalter 5">
            <a:extLst>
              <a:ext uri="{FF2B5EF4-FFF2-40B4-BE49-F238E27FC236}">
                <a16:creationId xmlns:a16="http://schemas.microsoft.com/office/drawing/2014/main" id="{BDA53BA6-CFFE-8BC3-E4EC-6F4B4E0BA1FD}"/>
              </a:ext>
            </a:extLst>
          </p:cNvPr>
          <p:cNvSpPr>
            <a:spLocks noGrp="1"/>
          </p:cNvSpPr>
          <p:nvPr>
            <p:ph idx="1"/>
          </p:nvPr>
        </p:nvSpPr>
        <p:spPr>
          <a:xfrm>
            <a:off x="1104900" y="1598211"/>
            <a:ext cx="4991100" cy="3871856"/>
          </a:xfrm>
        </p:spPr>
        <p:txBody>
          <a:bodyPr>
            <a:normAutofit/>
          </a:bodyPr>
          <a:lstStyle/>
          <a:p>
            <a:pPr marL="0" indent="0">
              <a:buNone/>
            </a:pPr>
            <a:r>
              <a:rPr lang="de-DE" b="1" dirty="0"/>
              <a:t>Lostopf 1:</a:t>
            </a:r>
          </a:p>
          <a:p>
            <a:pPr marL="0" indent="0">
              <a:buNone/>
            </a:pPr>
            <a:r>
              <a:rPr lang="de-DE" dirty="0"/>
              <a:t>Gewinn: 90 Gummibärchen</a:t>
            </a:r>
          </a:p>
          <a:p>
            <a:pPr marL="0" indent="0">
              <a:buNone/>
            </a:pPr>
            <a:r>
              <a:rPr lang="de-DE" dirty="0"/>
              <a:t>Anzahl Gewinne: 1</a:t>
            </a:r>
          </a:p>
          <a:p>
            <a:pPr marL="0" indent="0">
              <a:buNone/>
            </a:pPr>
            <a:r>
              <a:rPr lang="de-DE" dirty="0"/>
              <a:t>Anzahl Nieten: 29</a:t>
            </a:r>
          </a:p>
        </p:txBody>
      </p:sp>
      <p:sp>
        <p:nvSpPr>
          <p:cNvPr id="4" name="Foliennummernplatzhalter 3">
            <a:extLst>
              <a:ext uri="{FF2B5EF4-FFF2-40B4-BE49-F238E27FC236}">
                <a16:creationId xmlns:a16="http://schemas.microsoft.com/office/drawing/2014/main" id="{C5A0E1AD-B952-64B5-747B-E2C2F77D41C2}"/>
              </a:ext>
            </a:extLst>
          </p:cNvPr>
          <p:cNvSpPr>
            <a:spLocks noGrp="1"/>
          </p:cNvSpPr>
          <p:nvPr>
            <p:ph type="sldNum" sz="quarter" idx="12"/>
          </p:nvPr>
        </p:nvSpPr>
        <p:spPr/>
        <p:txBody>
          <a:bodyPr/>
          <a:lstStyle/>
          <a:p>
            <a:pPr rtl="0"/>
            <a:fld id="{0FF54DE5-C571-48E8-A5BC-B369434E2F44}" type="slidenum">
              <a:rPr lang="de-DE" noProof="0" smtClean="0"/>
              <a:t>6</a:t>
            </a:fld>
            <a:endParaRPr lang="de-DE" noProof="0"/>
          </a:p>
        </p:txBody>
      </p:sp>
      <p:sp>
        <p:nvSpPr>
          <p:cNvPr id="7" name="Inhaltsplatzhalter 5">
            <a:extLst>
              <a:ext uri="{FF2B5EF4-FFF2-40B4-BE49-F238E27FC236}">
                <a16:creationId xmlns:a16="http://schemas.microsoft.com/office/drawing/2014/main" id="{AE08529F-C735-CB12-3B67-6BAC0274D273}"/>
              </a:ext>
            </a:extLst>
          </p:cNvPr>
          <p:cNvSpPr txBox="1">
            <a:spLocks/>
          </p:cNvSpPr>
          <p:nvPr/>
        </p:nvSpPr>
        <p:spPr>
          <a:xfrm>
            <a:off x="6095241" y="1600199"/>
            <a:ext cx="4991100" cy="3869867"/>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de-DE" b="1" dirty="0"/>
              <a:t>Lostopf 2:</a:t>
            </a:r>
          </a:p>
          <a:p>
            <a:pPr marL="0" indent="0">
              <a:buNone/>
            </a:pPr>
            <a:r>
              <a:rPr lang="de-DE" dirty="0"/>
              <a:t>Gewinn: 10 Gummibärchen</a:t>
            </a:r>
          </a:p>
          <a:p>
            <a:pPr marL="0" indent="0">
              <a:buNone/>
            </a:pPr>
            <a:r>
              <a:rPr lang="de-DE" dirty="0"/>
              <a:t>Anzahl Gewinne: 9</a:t>
            </a:r>
          </a:p>
          <a:p>
            <a:pPr marL="0" indent="0">
              <a:buNone/>
            </a:pPr>
            <a:r>
              <a:rPr lang="de-DE" dirty="0"/>
              <a:t>Anzahl Nieten: 21</a:t>
            </a:r>
          </a:p>
        </p:txBody>
      </p:sp>
      <p:pic>
        <p:nvPicPr>
          <p:cNvPr id="2" name="Grafik 1">
            <a:extLst>
              <a:ext uri="{FF2B5EF4-FFF2-40B4-BE49-F238E27FC236}">
                <a16:creationId xmlns:a16="http://schemas.microsoft.com/office/drawing/2014/main" id="{454D06CB-EB40-CDD7-CBD9-BD72086D5CA6}"/>
              </a:ext>
            </a:extLst>
          </p:cNvPr>
          <p:cNvPicPr>
            <a:picLocks noChangeAspect="1"/>
          </p:cNvPicPr>
          <p:nvPr/>
        </p:nvPicPr>
        <p:blipFill rotWithShape="1">
          <a:blip r:embed="rId2"/>
          <a:srcRect l="3959" t="78" r="5738" b="-78"/>
          <a:stretch/>
        </p:blipFill>
        <p:spPr>
          <a:xfrm>
            <a:off x="4333461" y="1598211"/>
            <a:ext cx="1472122" cy="1161116"/>
          </a:xfrm>
          <a:prstGeom prst="rect">
            <a:avLst/>
          </a:prstGeom>
        </p:spPr>
      </p:pic>
      <p:pic>
        <p:nvPicPr>
          <p:cNvPr id="3" name="Grafik 2">
            <a:extLst>
              <a:ext uri="{FF2B5EF4-FFF2-40B4-BE49-F238E27FC236}">
                <a16:creationId xmlns:a16="http://schemas.microsoft.com/office/drawing/2014/main" id="{0FA53392-B17E-BF81-4469-F0569ED86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3460" y="1600031"/>
            <a:ext cx="1472122" cy="1159296"/>
          </a:xfrm>
          <a:prstGeom prst="rect">
            <a:avLst/>
          </a:prstGeom>
        </p:spPr>
      </p:pic>
      <p:sp>
        <p:nvSpPr>
          <p:cNvPr id="9" name="Textfeld 8">
            <a:extLst>
              <a:ext uri="{FF2B5EF4-FFF2-40B4-BE49-F238E27FC236}">
                <a16:creationId xmlns:a16="http://schemas.microsoft.com/office/drawing/2014/main" id="{F781CABC-5185-FE09-27A0-0AD51E6B35D5}"/>
              </a:ext>
            </a:extLst>
          </p:cNvPr>
          <p:cNvSpPr txBox="1"/>
          <p:nvPr/>
        </p:nvSpPr>
        <p:spPr>
          <a:xfrm>
            <a:off x="1104900" y="4916069"/>
            <a:ext cx="9980682" cy="369332"/>
          </a:xfrm>
          <a:prstGeom prst="rect">
            <a:avLst/>
          </a:prstGeom>
          <a:noFill/>
        </p:spPr>
        <p:txBody>
          <a:bodyPr wrap="square" rtlCol="0">
            <a:spAutoFit/>
          </a:bodyPr>
          <a:lstStyle/>
          <a:p>
            <a:pPr algn="ctr"/>
            <a:r>
              <a:rPr lang="de-DE" b="1" dirty="0"/>
              <a:t>Für welchen Versuch entscheidest du dich? Begründe deine Entscheidung!</a:t>
            </a:r>
          </a:p>
        </p:txBody>
      </p:sp>
      <p:pic>
        <p:nvPicPr>
          <p:cNvPr id="10" name="Grafik 9">
            <a:extLst>
              <a:ext uri="{FF2B5EF4-FFF2-40B4-BE49-F238E27FC236}">
                <a16:creationId xmlns:a16="http://schemas.microsoft.com/office/drawing/2014/main" id="{A81FCDDB-65BC-984E-B059-9F96A7E16A88}"/>
              </a:ext>
            </a:extLst>
          </p:cNvPr>
          <p:cNvPicPr>
            <a:picLocks noChangeAspect="1"/>
          </p:cNvPicPr>
          <p:nvPr/>
        </p:nvPicPr>
        <p:blipFill rotWithShape="1">
          <a:blip r:embed="rId4"/>
          <a:srcRect t="16243" b="22237"/>
          <a:stretch/>
        </p:blipFill>
        <p:spPr>
          <a:xfrm>
            <a:off x="9592060" y="501277"/>
            <a:ext cx="1493520" cy="671886"/>
          </a:xfrm>
          <a:prstGeom prst="rect">
            <a:avLst/>
          </a:prstGeom>
        </p:spPr>
      </p:pic>
      <p:sp>
        <p:nvSpPr>
          <p:cNvPr id="8" name="Datumsplatzhalter 7">
            <a:extLst>
              <a:ext uri="{FF2B5EF4-FFF2-40B4-BE49-F238E27FC236}">
                <a16:creationId xmlns:a16="http://schemas.microsoft.com/office/drawing/2014/main" id="{BBA5B354-AD4B-05A8-1D0F-AD6680353657}"/>
              </a:ext>
            </a:extLst>
          </p:cNvPr>
          <p:cNvSpPr>
            <a:spLocks noGrp="1"/>
          </p:cNvSpPr>
          <p:nvPr>
            <p:ph type="dt" sz="half" idx="10"/>
          </p:nvPr>
        </p:nvSpPr>
        <p:spPr/>
        <p:txBody>
          <a:bodyPr/>
          <a:lstStyle/>
          <a:p>
            <a:pPr rtl="0"/>
            <a:fld id="{1CAD7D17-BAE8-442E-879C-CBD0AA25CB42}" type="datetime1">
              <a:rPr lang="de-DE" noProof="0" smtClean="0"/>
              <a:t>07.03.2023</a:t>
            </a:fld>
            <a:endParaRPr lang="de-DE" noProof="0" dirty="0"/>
          </a:p>
        </p:txBody>
      </p:sp>
    </p:spTree>
    <p:extLst>
      <p:ext uri="{BB962C8B-B14F-4D97-AF65-F5344CB8AC3E}">
        <p14:creationId xmlns:p14="http://schemas.microsoft.com/office/powerpoint/2010/main" val="350688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96C744-B8CC-6083-3E7E-E071596E4A8C}"/>
              </a:ext>
            </a:extLst>
          </p:cNvPr>
          <p:cNvSpPr>
            <a:spLocks noGrp="1"/>
          </p:cNvSpPr>
          <p:nvPr>
            <p:ph type="title"/>
          </p:nvPr>
        </p:nvSpPr>
        <p:spPr/>
        <p:txBody>
          <a:bodyPr/>
          <a:lstStyle/>
          <a:p>
            <a:r>
              <a:rPr lang="de-DE" dirty="0"/>
              <a:t>Es gibt etwas zu gewinnen!</a:t>
            </a:r>
          </a:p>
        </p:txBody>
      </p:sp>
      <p:sp>
        <p:nvSpPr>
          <p:cNvPr id="6" name="Inhaltsplatzhalter 5">
            <a:extLst>
              <a:ext uri="{FF2B5EF4-FFF2-40B4-BE49-F238E27FC236}">
                <a16:creationId xmlns:a16="http://schemas.microsoft.com/office/drawing/2014/main" id="{BDA53BA6-CFFE-8BC3-E4EC-6F4B4E0BA1FD}"/>
              </a:ext>
            </a:extLst>
          </p:cNvPr>
          <p:cNvSpPr>
            <a:spLocks noGrp="1"/>
          </p:cNvSpPr>
          <p:nvPr>
            <p:ph idx="1"/>
          </p:nvPr>
        </p:nvSpPr>
        <p:spPr>
          <a:xfrm>
            <a:off x="1104900" y="1598211"/>
            <a:ext cx="4991100" cy="3871856"/>
          </a:xfrm>
        </p:spPr>
        <p:txBody>
          <a:bodyPr>
            <a:normAutofit/>
          </a:bodyPr>
          <a:lstStyle/>
          <a:p>
            <a:pPr marL="0" indent="0">
              <a:buNone/>
            </a:pPr>
            <a:r>
              <a:rPr lang="de-DE" b="1" dirty="0"/>
              <a:t>Lostopf 1:</a:t>
            </a:r>
          </a:p>
          <a:p>
            <a:pPr marL="0" indent="0">
              <a:buNone/>
            </a:pPr>
            <a:r>
              <a:rPr lang="de-DE" dirty="0"/>
              <a:t>Gewinn: 90 Gummibärchen</a:t>
            </a:r>
          </a:p>
          <a:p>
            <a:pPr marL="0" indent="0">
              <a:buNone/>
            </a:pPr>
            <a:r>
              <a:rPr lang="de-DE" dirty="0"/>
              <a:t>Anzahl Gewinne: 1</a:t>
            </a:r>
          </a:p>
          <a:p>
            <a:pPr marL="0" indent="0">
              <a:buNone/>
            </a:pPr>
            <a:r>
              <a:rPr lang="de-DE" dirty="0"/>
              <a:t>Anzahl Nieten: 29</a:t>
            </a:r>
          </a:p>
          <a:p>
            <a:pPr marL="0" indent="0">
              <a:buNone/>
            </a:pPr>
            <a:r>
              <a:rPr lang="de-DE" dirty="0"/>
              <a:t>Arithmetisches Mittel:</a:t>
            </a:r>
          </a:p>
          <a:p>
            <a:pPr marL="0" indent="0">
              <a:buNone/>
            </a:pPr>
            <a:r>
              <a:rPr lang="de-DE" dirty="0"/>
              <a:t>Gewinnwahrscheinlichkeit:</a:t>
            </a:r>
          </a:p>
        </p:txBody>
      </p:sp>
      <p:sp>
        <p:nvSpPr>
          <p:cNvPr id="4" name="Foliennummernplatzhalter 3">
            <a:extLst>
              <a:ext uri="{FF2B5EF4-FFF2-40B4-BE49-F238E27FC236}">
                <a16:creationId xmlns:a16="http://schemas.microsoft.com/office/drawing/2014/main" id="{C5A0E1AD-B952-64B5-747B-E2C2F77D41C2}"/>
              </a:ext>
            </a:extLst>
          </p:cNvPr>
          <p:cNvSpPr>
            <a:spLocks noGrp="1"/>
          </p:cNvSpPr>
          <p:nvPr>
            <p:ph type="sldNum" sz="quarter" idx="12"/>
          </p:nvPr>
        </p:nvSpPr>
        <p:spPr/>
        <p:txBody>
          <a:bodyPr/>
          <a:lstStyle/>
          <a:p>
            <a:pPr rtl="0"/>
            <a:fld id="{0FF54DE5-C571-48E8-A5BC-B369434E2F44}" type="slidenum">
              <a:rPr lang="de-DE" noProof="0" smtClean="0"/>
              <a:t>7</a:t>
            </a:fld>
            <a:endParaRPr lang="de-DE" noProof="0"/>
          </a:p>
        </p:txBody>
      </p:sp>
      <p:sp>
        <p:nvSpPr>
          <p:cNvPr id="7" name="Inhaltsplatzhalter 5">
            <a:extLst>
              <a:ext uri="{FF2B5EF4-FFF2-40B4-BE49-F238E27FC236}">
                <a16:creationId xmlns:a16="http://schemas.microsoft.com/office/drawing/2014/main" id="{AE08529F-C735-CB12-3B67-6BAC0274D273}"/>
              </a:ext>
            </a:extLst>
          </p:cNvPr>
          <p:cNvSpPr txBox="1">
            <a:spLocks/>
          </p:cNvSpPr>
          <p:nvPr/>
        </p:nvSpPr>
        <p:spPr>
          <a:xfrm>
            <a:off x="6095241" y="1600199"/>
            <a:ext cx="4991100" cy="3869867"/>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de-DE" b="1" dirty="0"/>
              <a:t>Lostopf 2:</a:t>
            </a:r>
          </a:p>
          <a:p>
            <a:pPr marL="0" indent="0">
              <a:buNone/>
            </a:pPr>
            <a:r>
              <a:rPr lang="de-DE" dirty="0"/>
              <a:t>Gewinn: 10 Gummibärchen</a:t>
            </a:r>
          </a:p>
          <a:p>
            <a:pPr marL="0" indent="0">
              <a:buNone/>
            </a:pPr>
            <a:r>
              <a:rPr lang="de-DE" dirty="0"/>
              <a:t>Anzahl Gewinne: 9</a:t>
            </a:r>
          </a:p>
          <a:p>
            <a:pPr marL="0" indent="0">
              <a:buNone/>
            </a:pPr>
            <a:r>
              <a:rPr lang="de-DE" dirty="0"/>
              <a:t>Anzahl Nieten: 21</a:t>
            </a:r>
          </a:p>
          <a:p>
            <a:pPr marL="0" indent="0">
              <a:buFont typeface="Wingdings" panose="05000000000000000000" pitchFamily="2" charset="2"/>
              <a:buNone/>
            </a:pPr>
            <a:r>
              <a:rPr lang="de-DE" dirty="0"/>
              <a:t>Arithmetisches Mittel:</a:t>
            </a:r>
          </a:p>
          <a:p>
            <a:pPr marL="0" indent="0">
              <a:buFont typeface="Wingdings" panose="05000000000000000000" pitchFamily="2" charset="2"/>
              <a:buNone/>
            </a:pPr>
            <a:r>
              <a:rPr lang="de-DE" dirty="0"/>
              <a:t>Gewinnwahrscheinlichkeit:</a:t>
            </a:r>
          </a:p>
        </p:txBody>
      </p:sp>
      <p:pic>
        <p:nvPicPr>
          <p:cNvPr id="2" name="Grafik 1">
            <a:extLst>
              <a:ext uri="{FF2B5EF4-FFF2-40B4-BE49-F238E27FC236}">
                <a16:creationId xmlns:a16="http://schemas.microsoft.com/office/drawing/2014/main" id="{454D06CB-EB40-CDD7-CBD9-BD72086D5CA6}"/>
              </a:ext>
            </a:extLst>
          </p:cNvPr>
          <p:cNvPicPr>
            <a:picLocks noChangeAspect="1"/>
          </p:cNvPicPr>
          <p:nvPr/>
        </p:nvPicPr>
        <p:blipFill rotWithShape="1">
          <a:blip r:embed="rId4"/>
          <a:srcRect l="3959" t="78" r="5738" b="-78"/>
          <a:stretch/>
        </p:blipFill>
        <p:spPr>
          <a:xfrm>
            <a:off x="4333461" y="1598211"/>
            <a:ext cx="1472122" cy="1161116"/>
          </a:xfrm>
          <a:prstGeom prst="rect">
            <a:avLst/>
          </a:prstGeom>
        </p:spPr>
      </p:pic>
      <p:pic>
        <p:nvPicPr>
          <p:cNvPr id="3" name="Grafik 2">
            <a:extLst>
              <a:ext uri="{FF2B5EF4-FFF2-40B4-BE49-F238E27FC236}">
                <a16:creationId xmlns:a16="http://schemas.microsoft.com/office/drawing/2014/main" id="{0FA53392-B17E-BF81-4469-F0569ED86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3460" y="1600031"/>
            <a:ext cx="1472122" cy="1159296"/>
          </a:xfrm>
          <a:prstGeom prst="rect">
            <a:avLst/>
          </a:prstGeom>
        </p:spPr>
      </p:pic>
      <p:sp>
        <p:nvSpPr>
          <p:cNvPr id="8" name="Textfeld 7">
            <a:extLst>
              <a:ext uri="{FF2B5EF4-FFF2-40B4-BE49-F238E27FC236}">
                <a16:creationId xmlns:a16="http://schemas.microsoft.com/office/drawing/2014/main" id="{0EAD255D-F781-2752-DB7F-C42F2EEEB607}"/>
              </a:ext>
            </a:extLst>
          </p:cNvPr>
          <p:cNvSpPr txBox="1"/>
          <p:nvPr/>
        </p:nvSpPr>
        <p:spPr>
          <a:xfrm>
            <a:off x="1104900" y="4916069"/>
            <a:ext cx="9980682" cy="369332"/>
          </a:xfrm>
          <a:prstGeom prst="rect">
            <a:avLst/>
          </a:prstGeom>
          <a:noFill/>
        </p:spPr>
        <p:txBody>
          <a:bodyPr wrap="square" rtlCol="0">
            <a:spAutoFit/>
          </a:bodyPr>
          <a:lstStyle/>
          <a:p>
            <a:pPr algn="ctr"/>
            <a:r>
              <a:rPr lang="de-DE" b="1" dirty="0"/>
              <a:t>Für welchen Versuch entscheidest du dich? Begründe deine Entscheidung!</a:t>
            </a:r>
          </a:p>
        </p:txBody>
      </p:sp>
      <p:pic>
        <p:nvPicPr>
          <p:cNvPr id="9" name="Grafik 8">
            <a:extLst>
              <a:ext uri="{FF2B5EF4-FFF2-40B4-BE49-F238E27FC236}">
                <a16:creationId xmlns:a16="http://schemas.microsoft.com/office/drawing/2014/main" id="{60090488-6564-D4D2-F8C3-25562C25FD8A}"/>
              </a:ext>
            </a:extLst>
          </p:cNvPr>
          <p:cNvPicPr>
            <a:picLocks noChangeAspect="1"/>
          </p:cNvPicPr>
          <p:nvPr/>
        </p:nvPicPr>
        <p:blipFill rotWithShape="1">
          <a:blip r:embed="rId6"/>
          <a:srcRect t="16243" b="22237"/>
          <a:stretch/>
        </p:blipFill>
        <p:spPr>
          <a:xfrm>
            <a:off x="9592060" y="501277"/>
            <a:ext cx="1493520" cy="671886"/>
          </a:xfrm>
          <a:prstGeom prst="rect">
            <a:avLst/>
          </a:prstGeom>
        </p:spPr>
      </p:pic>
      <p:sp>
        <p:nvSpPr>
          <p:cNvPr id="10" name="Datumsplatzhalter 9">
            <a:extLst>
              <a:ext uri="{FF2B5EF4-FFF2-40B4-BE49-F238E27FC236}">
                <a16:creationId xmlns:a16="http://schemas.microsoft.com/office/drawing/2014/main" id="{12CC8FDA-831B-B9D3-6E7C-FD61F15032C3}"/>
              </a:ext>
            </a:extLst>
          </p:cNvPr>
          <p:cNvSpPr>
            <a:spLocks noGrp="1"/>
          </p:cNvSpPr>
          <p:nvPr>
            <p:ph type="dt" sz="half" idx="10"/>
          </p:nvPr>
        </p:nvSpPr>
        <p:spPr/>
        <p:txBody>
          <a:bodyPr/>
          <a:lstStyle/>
          <a:p>
            <a:pPr rtl="0"/>
            <a:fld id="{9AD701EF-95DA-4126-9B7E-A18BCB201CA7}" type="datetime1">
              <a:rPr lang="de-DE" noProof="0" smtClean="0"/>
              <a:t>07.03.2023</a:t>
            </a:fld>
            <a:endParaRPr lang="de-DE" noProof="0" dirty="0"/>
          </a:p>
        </p:txBody>
      </p:sp>
      <p:pic>
        <p:nvPicPr>
          <p:cNvPr id="11" name="PPP_1">
            <a:hlinkClick r:id="" action="ppaction://media"/>
            <a:extLst>
              <a:ext uri="{FF2B5EF4-FFF2-40B4-BE49-F238E27FC236}">
                <a16:creationId xmlns:a16="http://schemas.microsoft.com/office/drawing/2014/main" id="{7A41247C-AE1E-D69A-6458-3797B3EC5D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47182" y="532420"/>
            <a:ext cx="609600" cy="609600"/>
          </a:xfrm>
          <a:prstGeom prst="rect">
            <a:avLst/>
          </a:prstGeom>
        </p:spPr>
      </p:pic>
    </p:spTree>
    <p:extLst>
      <p:ext uri="{BB962C8B-B14F-4D97-AF65-F5344CB8AC3E}">
        <p14:creationId xmlns:p14="http://schemas.microsoft.com/office/powerpoint/2010/main" val="14712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0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96C744-B8CC-6083-3E7E-E071596E4A8C}"/>
              </a:ext>
            </a:extLst>
          </p:cNvPr>
          <p:cNvSpPr>
            <a:spLocks noGrp="1"/>
          </p:cNvSpPr>
          <p:nvPr>
            <p:ph type="title"/>
          </p:nvPr>
        </p:nvSpPr>
        <p:spPr/>
        <p:txBody>
          <a:bodyPr/>
          <a:lstStyle/>
          <a:p>
            <a:r>
              <a:rPr lang="de-DE" dirty="0"/>
              <a:t>Es gibt etwas zu gewinnen!</a:t>
            </a:r>
          </a:p>
        </p:txBody>
      </p:sp>
      <p:sp>
        <p:nvSpPr>
          <p:cNvPr id="6" name="Inhaltsplatzhalter 5">
            <a:extLst>
              <a:ext uri="{FF2B5EF4-FFF2-40B4-BE49-F238E27FC236}">
                <a16:creationId xmlns:a16="http://schemas.microsoft.com/office/drawing/2014/main" id="{BDA53BA6-CFFE-8BC3-E4EC-6F4B4E0BA1FD}"/>
              </a:ext>
            </a:extLst>
          </p:cNvPr>
          <p:cNvSpPr>
            <a:spLocks noGrp="1"/>
          </p:cNvSpPr>
          <p:nvPr>
            <p:ph idx="1"/>
          </p:nvPr>
        </p:nvSpPr>
        <p:spPr>
          <a:xfrm>
            <a:off x="1104900" y="1598211"/>
            <a:ext cx="4991100" cy="3871856"/>
          </a:xfrm>
        </p:spPr>
        <p:txBody>
          <a:bodyPr>
            <a:normAutofit/>
          </a:bodyPr>
          <a:lstStyle/>
          <a:p>
            <a:pPr marL="0" indent="0">
              <a:buNone/>
            </a:pPr>
            <a:r>
              <a:rPr lang="de-DE" b="1" dirty="0"/>
              <a:t>Lostopf 1:</a:t>
            </a:r>
          </a:p>
          <a:p>
            <a:pPr marL="0" indent="0">
              <a:buNone/>
            </a:pPr>
            <a:r>
              <a:rPr lang="de-DE" dirty="0"/>
              <a:t>Gewinn: 90 Gummibärchen</a:t>
            </a:r>
          </a:p>
          <a:p>
            <a:pPr marL="0" indent="0">
              <a:buNone/>
            </a:pPr>
            <a:r>
              <a:rPr lang="de-DE" dirty="0"/>
              <a:t>Anzahl Gewinne: 1</a:t>
            </a:r>
          </a:p>
          <a:p>
            <a:pPr marL="0" indent="0">
              <a:buNone/>
            </a:pPr>
            <a:r>
              <a:rPr lang="de-DE" dirty="0"/>
              <a:t>Anzahl Nieten: 29</a:t>
            </a:r>
          </a:p>
          <a:p>
            <a:pPr marL="0" indent="0">
              <a:buNone/>
            </a:pPr>
            <a:r>
              <a:rPr lang="de-DE" dirty="0"/>
              <a:t>Arithmetisches Mittel: 3</a:t>
            </a:r>
          </a:p>
          <a:p>
            <a:pPr marL="0" indent="0">
              <a:buNone/>
            </a:pPr>
            <a:r>
              <a:rPr lang="de-DE" dirty="0"/>
              <a:t>Gewinnwahrscheinlichkeit: ca. 3%</a:t>
            </a:r>
          </a:p>
        </p:txBody>
      </p:sp>
      <p:sp>
        <p:nvSpPr>
          <p:cNvPr id="4" name="Foliennummernplatzhalter 3">
            <a:extLst>
              <a:ext uri="{FF2B5EF4-FFF2-40B4-BE49-F238E27FC236}">
                <a16:creationId xmlns:a16="http://schemas.microsoft.com/office/drawing/2014/main" id="{C5A0E1AD-B952-64B5-747B-E2C2F77D41C2}"/>
              </a:ext>
            </a:extLst>
          </p:cNvPr>
          <p:cNvSpPr>
            <a:spLocks noGrp="1"/>
          </p:cNvSpPr>
          <p:nvPr>
            <p:ph type="sldNum" sz="quarter" idx="12"/>
          </p:nvPr>
        </p:nvSpPr>
        <p:spPr/>
        <p:txBody>
          <a:bodyPr/>
          <a:lstStyle/>
          <a:p>
            <a:pPr rtl="0"/>
            <a:fld id="{0FF54DE5-C571-48E8-A5BC-B369434E2F44}" type="slidenum">
              <a:rPr lang="de-DE" noProof="0" smtClean="0"/>
              <a:t>8</a:t>
            </a:fld>
            <a:endParaRPr lang="de-DE" noProof="0"/>
          </a:p>
        </p:txBody>
      </p:sp>
      <p:sp>
        <p:nvSpPr>
          <p:cNvPr id="7" name="Inhaltsplatzhalter 5">
            <a:extLst>
              <a:ext uri="{FF2B5EF4-FFF2-40B4-BE49-F238E27FC236}">
                <a16:creationId xmlns:a16="http://schemas.microsoft.com/office/drawing/2014/main" id="{AE08529F-C735-CB12-3B67-6BAC0274D273}"/>
              </a:ext>
            </a:extLst>
          </p:cNvPr>
          <p:cNvSpPr txBox="1">
            <a:spLocks/>
          </p:cNvSpPr>
          <p:nvPr/>
        </p:nvSpPr>
        <p:spPr>
          <a:xfrm>
            <a:off x="6095241" y="1600199"/>
            <a:ext cx="4991100" cy="3869867"/>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de-DE" b="1" dirty="0"/>
              <a:t>Lostopf 2:</a:t>
            </a:r>
          </a:p>
          <a:p>
            <a:pPr marL="0" indent="0">
              <a:buNone/>
            </a:pPr>
            <a:r>
              <a:rPr lang="de-DE" dirty="0"/>
              <a:t>Gewinn: 10 Gummibärchen</a:t>
            </a:r>
          </a:p>
          <a:p>
            <a:pPr marL="0" indent="0">
              <a:buNone/>
            </a:pPr>
            <a:r>
              <a:rPr lang="de-DE" dirty="0"/>
              <a:t>Anzahl Gewinne: 9</a:t>
            </a:r>
          </a:p>
          <a:p>
            <a:pPr marL="0" indent="0">
              <a:buNone/>
            </a:pPr>
            <a:r>
              <a:rPr lang="de-DE" dirty="0"/>
              <a:t>Anzahl Nieten: 21</a:t>
            </a:r>
          </a:p>
          <a:p>
            <a:pPr marL="0" indent="0">
              <a:buFont typeface="Wingdings" panose="05000000000000000000" pitchFamily="2" charset="2"/>
              <a:buNone/>
            </a:pPr>
            <a:r>
              <a:rPr lang="de-DE" dirty="0"/>
              <a:t>Arithmetisches Mittel: 3</a:t>
            </a:r>
          </a:p>
          <a:p>
            <a:pPr marL="0" indent="0">
              <a:buFont typeface="Wingdings" panose="05000000000000000000" pitchFamily="2" charset="2"/>
              <a:buNone/>
            </a:pPr>
            <a:r>
              <a:rPr lang="de-DE" dirty="0"/>
              <a:t>Gewinnwahrscheinlichkeit: 30%</a:t>
            </a:r>
          </a:p>
        </p:txBody>
      </p:sp>
      <p:pic>
        <p:nvPicPr>
          <p:cNvPr id="2" name="Grafik 1">
            <a:extLst>
              <a:ext uri="{FF2B5EF4-FFF2-40B4-BE49-F238E27FC236}">
                <a16:creationId xmlns:a16="http://schemas.microsoft.com/office/drawing/2014/main" id="{454D06CB-EB40-CDD7-CBD9-BD72086D5CA6}"/>
              </a:ext>
            </a:extLst>
          </p:cNvPr>
          <p:cNvPicPr>
            <a:picLocks noChangeAspect="1"/>
          </p:cNvPicPr>
          <p:nvPr/>
        </p:nvPicPr>
        <p:blipFill rotWithShape="1">
          <a:blip r:embed="rId4"/>
          <a:srcRect l="3959" t="78" r="5738" b="-78"/>
          <a:stretch/>
        </p:blipFill>
        <p:spPr>
          <a:xfrm>
            <a:off x="4333461" y="1598211"/>
            <a:ext cx="1472122" cy="1161116"/>
          </a:xfrm>
          <a:prstGeom prst="rect">
            <a:avLst/>
          </a:prstGeom>
        </p:spPr>
      </p:pic>
      <p:pic>
        <p:nvPicPr>
          <p:cNvPr id="3" name="Grafik 2">
            <a:extLst>
              <a:ext uri="{FF2B5EF4-FFF2-40B4-BE49-F238E27FC236}">
                <a16:creationId xmlns:a16="http://schemas.microsoft.com/office/drawing/2014/main" id="{0FA53392-B17E-BF81-4469-F0569ED86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3460" y="1600031"/>
            <a:ext cx="1472122" cy="1159296"/>
          </a:xfrm>
          <a:prstGeom prst="rect">
            <a:avLst/>
          </a:prstGeom>
        </p:spPr>
      </p:pic>
      <p:sp>
        <p:nvSpPr>
          <p:cNvPr id="8" name="Textfeld 7">
            <a:extLst>
              <a:ext uri="{FF2B5EF4-FFF2-40B4-BE49-F238E27FC236}">
                <a16:creationId xmlns:a16="http://schemas.microsoft.com/office/drawing/2014/main" id="{3A97E812-7B87-4F4B-4F11-508462B01FA3}"/>
              </a:ext>
            </a:extLst>
          </p:cNvPr>
          <p:cNvSpPr txBox="1"/>
          <p:nvPr/>
        </p:nvSpPr>
        <p:spPr>
          <a:xfrm>
            <a:off x="1104900" y="4916069"/>
            <a:ext cx="9980682" cy="369332"/>
          </a:xfrm>
          <a:prstGeom prst="rect">
            <a:avLst/>
          </a:prstGeom>
          <a:noFill/>
        </p:spPr>
        <p:txBody>
          <a:bodyPr wrap="square" rtlCol="0">
            <a:spAutoFit/>
          </a:bodyPr>
          <a:lstStyle/>
          <a:p>
            <a:pPr algn="ctr"/>
            <a:r>
              <a:rPr lang="de-DE" b="1" dirty="0">
                <a:sym typeface="Wingdings" panose="05000000000000000000" pitchFamily="2" charset="2"/>
              </a:rPr>
              <a:t> Wie können wir in der Statistik für einen der beiden Versuche argumentieren?</a:t>
            </a:r>
            <a:endParaRPr lang="de-DE" b="1" dirty="0"/>
          </a:p>
        </p:txBody>
      </p:sp>
      <p:pic>
        <p:nvPicPr>
          <p:cNvPr id="9" name="Grafik 8">
            <a:extLst>
              <a:ext uri="{FF2B5EF4-FFF2-40B4-BE49-F238E27FC236}">
                <a16:creationId xmlns:a16="http://schemas.microsoft.com/office/drawing/2014/main" id="{DD978F1E-55ED-C657-66AF-4123FAA2EFD4}"/>
              </a:ext>
            </a:extLst>
          </p:cNvPr>
          <p:cNvPicPr>
            <a:picLocks noChangeAspect="1"/>
          </p:cNvPicPr>
          <p:nvPr/>
        </p:nvPicPr>
        <p:blipFill rotWithShape="1">
          <a:blip r:embed="rId6"/>
          <a:srcRect t="16243" b="22237"/>
          <a:stretch/>
        </p:blipFill>
        <p:spPr>
          <a:xfrm>
            <a:off x="9592060" y="501277"/>
            <a:ext cx="1493520" cy="671886"/>
          </a:xfrm>
          <a:prstGeom prst="rect">
            <a:avLst/>
          </a:prstGeom>
        </p:spPr>
      </p:pic>
      <p:sp>
        <p:nvSpPr>
          <p:cNvPr id="10" name="Datumsplatzhalter 9">
            <a:extLst>
              <a:ext uri="{FF2B5EF4-FFF2-40B4-BE49-F238E27FC236}">
                <a16:creationId xmlns:a16="http://schemas.microsoft.com/office/drawing/2014/main" id="{EBC521D1-734B-104F-8146-08F6371E04ED}"/>
              </a:ext>
            </a:extLst>
          </p:cNvPr>
          <p:cNvSpPr>
            <a:spLocks noGrp="1"/>
          </p:cNvSpPr>
          <p:nvPr>
            <p:ph type="dt" sz="half" idx="10"/>
          </p:nvPr>
        </p:nvSpPr>
        <p:spPr/>
        <p:txBody>
          <a:bodyPr/>
          <a:lstStyle/>
          <a:p>
            <a:pPr rtl="0"/>
            <a:fld id="{41411110-181C-415B-A25C-3E5928AD49FD}" type="datetime1">
              <a:rPr lang="de-DE" noProof="0" smtClean="0"/>
              <a:t>07.03.2023</a:t>
            </a:fld>
            <a:endParaRPr lang="de-DE" noProof="0" dirty="0"/>
          </a:p>
        </p:txBody>
      </p:sp>
      <p:pic>
        <p:nvPicPr>
          <p:cNvPr id="11" name="PPP_2">
            <a:hlinkClick r:id="" action="ppaction://media"/>
            <a:extLst>
              <a:ext uri="{FF2B5EF4-FFF2-40B4-BE49-F238E27FC236}">
                <a16:creationId xmlns:a16="http://schemas.microsoft.com/office/drawing/2014/main" id="{4973A997-A810-D526-FAF7-FE8F03ECF23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47182" y="532420"/>
            <a:ext cx="609600" cy="609600"/>
          </a:xfrm>
          <a:prstGeom prst="rect">
            <a:avLst/>
          </a:prstGeom>
        </p:spPr>
      </p:pic>
    </p:spTree>
    <p:extLst>
      <p:ext uri="{BB962C8B-B14F-4D97-AF65-F5344CB8AC3E}">
        <p14:creationId xmlns:p14="http://schemas.microsoft.com/office/powerpoint/2010/main" val="114611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5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C5DC5-99CE-D92D-137D-5FEF0CC33B8C}"/>
              </a:ext>
            </a:extLst>
          </p:cNvPr>
          <p:cNvSpPr>
            <a:spLocks noGrp="1"/>
          </p:cNvSpPr>
          <p:nvPr>
            <p:ph type="title"/>
          </p:nvPr>
        </p:nvSpPr>
        <p:spPr/>
        <p:txBody>
          <a:bodyPr/>
          <a:lstStyle/>
          <a:p>
            <a:r>
              <a:rPr lang="de-DE" dirty="0"/>
              <a:t>Spannweite</a:t>
            </a:r>
          </a:p>
        </p:txBody>
      </p:sp>
      <p:sp>
        <p:nvSpPr>
          <p:cNvPr id="3" name="Inhaltsplatzhalter 2">
            <a:extLst>
              <a:ext uri="{FF2B5EF4-FFF2-40B4-BE49-F238E27FC236}">
                <a16:creationId xmlns:a16="http://schemas.microsoft.com/office/drawing/2014/main" id="{F54F565C-C1A2-B767-C4FF-6E5E0026D172}"/>
              </a:ext>
            </a:extLst>
          </p:cNvPr>
          <p:cNvSpPr>
            <a:spLocks noGrp="1"/>
          </p:cNvSpPr>
          <p:nvPr>
            <p:ph idx="1"/>
          </p:nvPr>
        </p:nvSpPr>
        <p:spPr>
          <a:xfrm>
            <a:off x="1104900" y="2061535"/>
            <a:ext cx="9980682" cy="1096962"/>
          </a:xfrm>
        </p:spPr>
        <p:style>
          <a:lnRef idx="2">
            <a:schemeClr val="dk1"/>
          </a:lnRef>
          <a:fillRef idx="1">
            <a:schemeClr val="lt1"/>
          </a:fillRef>
          <a:effectRef idx="0">
            <a:schemeClr val="dk1"/>
          </a:effectRef>
          <a:fontRef idx="minor">
            <a:schemeClr val="dk1"/>
          </a:fontRef>
        </p:style>
        <p:txBody>
          <a:bodyPr/>
          <a:lstStyle/>
          <a:p>
            <a:pPr marL="108000" indent="0">
              <a:lnSpc>
                <a:spcPct val="150000"/>
              </a:lnSpc>
              <a:spcBef>
                <a:spcPts val="0"/>
              </a:spcBef>
              <a:spcAft>
                <a:spcPts val="600"/>
              </a:spcAft>
              <a:buNone/>
            </a:pPr>
            <a:r>
              <a:rPr lang="de-DE" dirty="0"/>
              <a:t>Die </a:t>
            </a:r>
            <a:r>
              <a:rPr lang="de-DE" b="1" dirty="0"/>
              <a:t>Spannweite</a:t>
            </a:r>
            <a:r>
              <a:rPr lang="de-DE" dirty="0"/>
              <a:t> gibt die Differenz zwischen dem größten und dem kleinsten Wert einer Messreihe an.</a:t>
            </a:r>
          </a:p>
        </p:txBody>
      </p:sp>
      <p:sp>
        <p:nvSpPr>
          <p:cNvPr id="4" name="Foliennummernplatzhalter 3">
            <a:extLst>
              <a:ext uri="{FF2B5EF4-FFF2-40B4-BE49-F238E27FC236}">
                <a16:creationId xmlns:a16="http://schemas.microsoft.com/office/drawing/2014/main" id="{B0027743-5E6D-300F-898D-A79B871E615E}"/>
              </a:ext>
            </a:extLst>
          </p:cNvPr>
          <p:cNvSpPr>
            <a:spLocks noGrp="1"/>
          </p:cNvSpPr>
          <p:nvPr>
            <p:ph type="sldNum" sz="quarter" idx="12"/>
          </p:nvPr>
        </p:nvSpPr>
        <p:spPr/>
        <p:txBody>
          <a:bodyPr/>
          <a:lstStyle/>
          <a:p>
            <a:pPr rtl="0"/>
            <a:fld id="{0FF54DE5-C571-48E8-A5BC-B369434E2F44}" type="slidenum">
              <a:rPr lang="de-DE" noProof="0" smtClean="0"/>
              <a:t>9</a:t>
            </a:fld>
            <a:endParaRPr lang="de-DE" noProof="0" dirty="0"/>
          </a:p>
        </p:txBody>
      </p:sp>
      <p:pic>
        <p:nvPicPr>
          <p:cNvPr id="5" name="Grafik 4">
            <a:extLst>
              <a:ext uri="{FF2B5EF4-FFF2-40B4-BE49-F238E27FC236}">
                <a16:creationId xmlns:a16="http://schemas.microsoft.com/office/drawing/2014/main" id="{F1E44AA8-1DB7-A67F-C031-04CB1729B821}"/>
              </a:ext>
            </a:extLst>
          </p:cNvPr>
          <p:cNvPicPr>
            <a:picLocks noChangeAspect="1"/>
          </p:cNvPicPr>
          <p:nvPr/>
        </p:nvPicPr>
        <p:blipFill rotWithShape="1">
          <a:blip r:embed="rId2"/>
          <a:srcRect l="10927" t="23478" r="3768" b="12695"/>
          <a:stretch/>
        </p:blipFill>
        <p:spPr>
          <a:xfrm>
            <a:off x="4145183" y="3794415"/>
            <a:ext cx="3900116" cy="1459065"/>
          </a:xfrm>
          <a:prstGeom prst="rect">
            <a:avLst/>
          </a:prstGeom>
        </p:spPr>
      </p:pic>
      <p:sp>
        <p:nvSpPr>
          <p:cNvPr id="7" name="Datumsplatzhalter 6">
            <a:extLst>
              <a:ext uri="{FF2B5EF4-FFF2-40B4-BE49-F238E27FC236}">
                <a16:creationId xmlns:a16="http://schemas.microsoft.com/office/drawing/2014/main" id="{859BEEE1-6270-5133-CCF2-2E63828BA68A}"/>
              </a:ext>
            </a:extLst>
          </p:cNvPr>
          <p:cNvSpPr>
            <a:spLocks noGrp="1"/>
          </p:cNvSpPr>
          <p:nvPr>
            <p:ph type="dt" sz="half" idx="10"/>
          </p:nvPr>
        </p:nvSpPr>
        <p:spPr/>
        <p:txBody>
          <a:bodyPr/>
          <a:lstStyle/>
          <a:p>
            <a:pPr rtl="0"/>
            <a:fld id="{4785866D-39C2-41DA-A75E-EC9FB7FFA093}" type="datetime1">
              <a:rPr lang="de-DE" noProof="0" smtClean="0"/>
              <a:t>07.03.2023</a:t>
            </a:fld>
            <a:endParaRPr lang="de-DE" noProof="0" dirty="0"/>
          </a:p>
        </p:txBody>
      </p:sp>
    </p:spTree>
    <p:extLst>
      <p:ext uri="{BB962C8B-B14F-4D97-AF65-F5344CB8AC3E}">
        <p14:creationId xmlns:p14="http://schemas.microsoft.com/office/powerpoint/2010/main" val="20069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ademische Literatur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17_TF03431380_Win32" id="{6CF0BF76-3F5C-4EB2-B8DC-37C58A846B1D}" vid="{E6F3DF9A-7EF5-411B-ADEE-EC9CE9EE11F2}"/>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www.w3.org/2000/xmlns/"/>
    <ds:schemaRef ds:uri="4873beb7-5857-4685-be1f-d57550cc96cc"/>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Akademische Präsentation, Nadelstreifen und Bänder-Design (Breitbild)</Template>
  <TotalTime>0</TotalTime>
  <Words>752</Words>
  <Application>Microsoft Office PowerPoint</Application>
  <PresentationFormat>Breitbild</PresentationFormat>
  <Paragraphs>152</Paragraphs>
  <Slides>16</Slides>
  <Notes>1</Notes>
  <HiddenSlides>0</HiddenSlides>
  <MMClips>3</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Cambria Math</vt:lpstr>
      <vt:lpstr>Euphemia</vt:lpstr>
      <vt:lpstr>Plantagenet Cherokee</vt:lpstr>
      <vt:lpstr>Wingdings</vt:lpstr>
      <vt:lpstr>Akademische Literatur 16 x 9</vt:lpstr>
      <vt:lpstr>Funktionsweise dieser Präsentation</vt:lpstr>
      <vt:lpstr>Streuungsmaße in der Statistik</vt:lpstr>
      <vt:lpstr>Es gibt etwas zu gewinnen!</vt:lpstr>
      <vt:lpstr>Es gibt etwas zu gewinnen!</vt:lpstr>
      <vt:lpstr>Es gibt etwas zu gewinnen!</vt:lpstr>
      <vt:lpstr>Es gibt etwas zu gewinnen!</vt:lpstr>
      <vt:lpstr>Es gibt etwas zu gewinnen!</vt:lpstr>
      <vt:lpstr>Es gibt etwas zu gewinnen!</vt:lpstr>
      <vt:lpstr>Spannweite</vt:lpstr>
      <vt:lpstr>Durchschnittliche Abweichung</vt:lpstr>
      <vt:lpstr>Durchschnittliche Abweichung</vt:lpstr>
      <vt:lpstr>Varianz</vt:lpstr>
      <vt:lpstr>Varianz</vt:lpstr>
      <vt:lpstr>Standardabweichung</vt:lpstr>
      <vt:lpstr>Es gibt etwas zu gewinnen!</vt:lpstr>
      <vt:lpstr>Es gibt etwas zu gewinnen!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Streuungsmaße</dc:title>
  <dc:creator>Max Herzler</dc:creator>
  <cp:lastModifiedBy>Max Herzler</cp:lastModifiedBy>
  <cp:revision>15</cp:revision>
  <dcterms:created xsi:type="dcterms:W3CDTF">2022-11-24T17:42:03Z</dcterms:created>
  <dcterms:modified xsi:type="dcterms:W3CDTF">2023-03-07T13:15:37Z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