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6" r:id="rId4"/>
    <p:sldId id="259" r:id="rId5"/>
    <p:sldId id="257" r:id="rId6"/>
    <p:sldId id="264" r:id="rId7"/>
    <p:sldId id="261" r:id="rId8"/>
    <p:sldId id="260" r:id="rId9"/>
    <p:sldId id="265" r:id="rId10"/>
    <p:sldId id="263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3B3"/>
    <a:srgbClr val="F3FAFF"/>
    <a:srgbClr val="0064A8"/>
    <a:srgbClr val="333333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76803" autoAdjust="0"/>
  </p:normalViewPr>
  <p:slideViewPr>
    <p:cSldViewPr>
      <p:cViewPr varScale="1">
        <p:scale>
          <a:sx n="86" d="100"/>
          <a:sy n="86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8990F9-873F-437A-9076-1F8301216EF8}" type="datetimeFigureOut">
              <a:rPr lang="de-DE" smtClean="0"/>
              <a:pPr/>
              <a:t>26.11.2018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DEA7E-8C91-4F13-BFE6-CB9164BF548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4681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Fokus auf OER: </a:t>
            </a:r>
          </a:p>
          <a:p>
            <a:r>
              <a:rPr lang="de-DE" dirty="0" smtClean="0"/>
              <a:t>- Querverbindung zum Lizenzwähler-Projekt (HTW Dresden)</a:t>
            </a:r>
          </a:p>
          <a:p>
            <a:r>
              <a:rPr lang="de-DE" dirty="0" smtClean="0"/>
              <a:t>&gt; Geklärte Rechtelage</a:t>
            </a:r>
          </a:p>
          <a:p>
            <a:r>
              <a:rPr lang="de-DE" dirty="0" smtClean="0"/>
              <a:t>&gt; Vermutlich qualitativ ansprechendes Material, weil sonst nicht </a:t>
            </a:r>
            <a:r>
              <a:rPr lang="de-DE" dirty="0" err="1" smtClean="0"/>
              <a:t>gelabelt</a:t>
            </a:r>
            <a:r>
              <a:rPr lang="de-DE" dirty="0" smtClean="0"/>
              <a:t> als OER</a:t>
            </a:r>
          </a:p>
          <a:p>
            <a:r>
              <a:rPr lang="de-DE" dirty="0" smtClean="0"/>
              <a:t>&gt; Echter Mehrwert, auch im Sinne von </a:t>
            </a:r>
            <a:r>
              <a:rPr lang="de-DE" dirty="0" err="1" smtClean="0"/>
              <a:t>OERsax</a:t>
            </a:r>
            <a:r>
              <a:rPr lang="de-DE" dirty="0" smtClean="0"/>
              <a:t> (UB TUBAF ist Kooperationspartner)</a:t>
            </a: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DEA7E-8C91-4F13-BFE6-CB9164BF5488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2369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DEA7E-8C91-4F13-BFE6-CB9164BF5488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16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DEA7E-8C91-4F13-BFE6-CB9164BF5488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5830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 Da wäre dann auch der Metadatenexport "vollständig", weil dann tatsächlich alle relevanten Objekte durch den OPAL-Benutzer mit Lizenzen ausgezeichnet werden könnte.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DEA7E-8C91-4F13-BFE6-CB9164BF5488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2519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rgbClr val="0064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36000" y="5251648"/>
            <a:ext cx="7308408" cy="84164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80000" y="6309320"/>
            <a:ext cx="8712480" cy="3600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 dirty="0" smtClean="0"/>
              <a:t>TU Bergakademie Freiberg | Universitätsbibliothek | </a:t>
            </a:r>
            <a:r>
              <a:rPr lang="de-DE" dirty="0" err="1" smtClean="0"/>
              <a:t>Agricolastraße</a:t>
            </a:r>
            <a:r>
              <a:rPr lang="de-DE" dirty="0" smtClean="0"/>
              <a:t> 10 · 09599 Freiberg | Telefonnummer: 03731 / 39-2959 | tu-freiberg.de/</a:t>
            </a:r>
            <a:r>
              <a:rPr lang="de-DE" dirty="0" err="1" smtClean="0"/>
              <a:t>ub</a:t>
            </a:r>
            <a:r>
              <a:rPr lang="de-DE" dirty="0" smtClean="0"/>
              <a:t> | Vortragender: Max Mustermann | Veranstaltungstitel | </a:t>
            </a:r>
            <a:fld id="{FDEB1714-88F2-42ED-96B4-1163D0F73DFF}" type="datetime1">
              <a:rPr lang="de-DE" smtClean="0"/>
              <a:pPr/>
              <a:t>26.11.2018</a:t>
            </a:fld>
            <a:endParaRPr lang="de-DE" dirty="0"/>
          </a:p>
        </p:txBody>
      </p:sp>
      <p:sp>
        <p:nvSpPr>
          <p:cNvPr id="9" name="Rechteck 8"/>
          <p:cNvSpPr/>
          <p:nvPr userDrawn="1"/>
        </p:nvSpPr>
        <p:spPr>
          <a:xfrm>
            <a:off x="0" y="98720"/>
            <a:ext cx="2555776" cy="810000"/>
          </a:xfrm>
          <a:prstGeom prst="rect">
            <a:avLst/>
          </a:prstGeom>
          <a:solidFill>
            <a:srgbClr val="0064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0" y="180000"/>
            <a:ext cx="2263096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637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6000" y="1619999"/>
            <a:ext cx="7308000" cy="4500000"/>
          </a:xfrm>
        </p:spPr>
        <p:txBody>
          <a:bodyPr lIns="0" tIns="0" rIns="0" bIns="0"/>
          <a:lstStyle>
            <a:lvl1pPr>
              <a:defRPr sz="18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Courier New" pitchFamily="49" charset="0"/>
              <a:buChar char="o"/>
              <a:defRPr sz="1400"/>
            </a:lvl3pPr>
            <a:lvl4pPr>
              <a:defRPr sz="1400"/>
            </a:lvl4pPr>
            <a:lvl5pPr marL="2057400" indent="-228600">
              <a:buFont typeface="Arial" pitchFamily="34" charset="0"/>
              <a:buChar char="•"/>
              <a:defRPr sz="1200"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anchor="t" anchorCtr="0"/>
          <a:lstStyle>
            <a:lvl1pPr>
              <a:defRPr sz="1000"/>
            </a:lvl1pPr>
          </a:lstStyle>
          <a:p>
            <a:r>
              <a:rPr lang="de-DE" dirty="0" smtClean="0"/>
              <a:t>TU Bergakademie Freiberg | Universitätsbibliothek | </a:t>
            </a:r>
            <a:r>
              <a:rPr lang="de-DE" dirty="0" err="1" smtClean="0"/>
              <a:t>Agricolastraße</a:t>
            </a:r>
            <a:r>
              <a:rPr lang="de-DE" dirty="0" smtClean="0"/>
              <a:t> 10 · 09599 Freiberg | Telefonnummer: 03731 / 39-2959 | tu-freiberg.de/</a:t>
            </a:r>
            <a:r>
              <a:rPr lang="de-DE" dirty="0" err="1" smtClean="0"/>
              <a:t>ub</a:t>
            </a:r>
            <a:r>
              <a:rPr lang="de-DE" dirty="0" smtClean="0"/>
              <a:t> | Vortragender: Max Mustermann | Veranstaltungstitel | </a:t>
            </a:r>
            <a:fld id="{CE4D4FD7-18B0-467C-9EDA-A0EFAE3852AF}" type="datetime1">
              <a:rPr lang="de-DE" smtClean="0"/>
              <a:pPr/>
              <a:t>26.11.2018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anchor="t" anchorCtr="0"/>
          <a:lstStyle>
            <a:lvl1pPr>
              <a:defRPr sz="1000"/>
            </a:lvl1pPr>
          </a:lstStyle>
          <a:p>
            <a:fld id="{F9CA7F02-FF28-4D8F-AF3B-6C950C783A5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3" hasCustomPrompt="1"/>
          </p:nvPr>
        </p:nvSpPr>
        <p:spPr>
          <a:xfrm>
            <a:off x="936000" y="990000"/>
            <a:ext cx="7308000" cy="566792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0064A8"/>
                </a:solidFill>
              </a:defRPr>
            </a:lvl1pPr>
          </a:lstStyle>
          <a:p>
            <a:pPr lvl="0"/>
            <a:r>
              <a:rPr lang="de-DE" smtClean="0"/>
              <a:t>TITELMASTERFORMAT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74397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6000" y="1844824"/>
            <a:ext cx="7308000" cy="4275174"/>
          </a:xfrm>
        </p:spPr>
        <p:txBody>
          <a:bodyPr lIns="0" tIns="0" rIns="0" bIns="0"/>
          <a:lstStyle>
            <a:lvl1pPr>
              <a:defRPr sz="18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Courier New" pitchFamily="49" charset="0"/>
              <a:buChar char="o"/>
              <a:defRPr sz="1400"/>
            </a:lvl3pPr>
            <a:lvl4pPr>
              <a:defRPr sz="1400"/>
            </a:lvl4pPr>
            <a:lvl5pPr marL="2057400" indent="-228600">
              <a:buFont typeface="Arial" pitchFamily="34" charset="0"/>
              <a:buChar char="•"/>
              <a:defRPr sz="12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TU Bergakademie Freiberg | Universitätsbibliothek | </a:t>
            </a:r>
            <a:r>
              <a:rPr lang="de-DE" dirty="0" err="1" smtClean="0"/>
              <a:t>Agricolastraße</a:t>
            </a:r>
            <a:r>
              <a:rPr lang="de-DE" dirty="0" smtClean="0"/>
              <a:t> 10 · 09599 Freiberg | Telefonnummer: 03731 / 39-2959 | tu-freiberg.de/</a:t>
            </a:r>
            <a:r>
              <a:rPr lang="de-DE" dirty="0" err="1" smtClean="0"/>
              <a:t>ub</a:t>
            </a:r>
            <a:r>
              <a:rPr lang="de-DE" dirty="0" smtClean="0"/>
              <a:t> | Vortragender: Max Mustermann | Veranstaltungstitel | </a:t>
            </a:r>
            <a:fld id="{1AA5F8B1-796A-4DAA-B163-9FBE5168019D}" type="datetime1">
              <a:rPr lang="de-DE" smtClean="0"/>
              <a:pPr/>
              <a:t>26.11.2018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3" hasCustomPrompt="1"/>
          </p:nvPr>
        </p:nvSpPr>
        <p:spPr>
          <a:xfrm>
            <a:off x="936000" y="990000"/>
            <a:ext cx="7308000" cy="566792"/>
          </a:xfrm>
        </p:spPr>
        <p:txBody>
          <a:bodyPr/>
          <a:lstStyle>
            <a:lvl1pPr>
              <a:spcBef>
                <a:spcPts val="0"/>
              </a:spcBef>
              <a:defRPr b="1">
                <a:solidFill>
                  <a:srgbClr val="0064A8"/>
                </a:solidFill>
              </a:defRPr>
            </a:lvl1pPr>
          </a:lstStyle>
          <a:p>
            <a:pPr lvl="0"/>
            <a:r>
              <a:rPr lang="de-DE" smtClean="0"/>
              <a:t>TITELMASTERFORMAT </a:t>
            </a:r>
          </a:p>
          <a:p>
            <a:pPr lvl="0"/>
            <a:r>
              <a:rPr lang="de-DE" smtClean="0"/>
              <a:t>ZWEIZEILIG BEARBEITEN</a:t>
            </a:r>
          </a:p>
        </p:txBody>
      </p:sp>
    </p:spTree>
    <p:extLst>
      <p:ext uri="{BB962C8B-B14F-4D97-AF65-F5344CB8AC3E}">
        <p14:creationId xmlns:p14="http://schemas.microsoft.com/office/powerpoint/2010/main" val="1392351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36000" y="1079999"/>
            <a:ext cx="3596208" cy="5004000"/>
          </a:xfrm>
        </p:spPr>
        <p:txBody>
          <a:bodyPr lIns="0" tIns="0" rIns="0" bIns="0"/>
          <a:lstStyle>
            <a:lvl1pPr>
              <a:defRPr sz="18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Courier New" pitchFamily="49" charset="0"/>
              <a:buChar char="o"/>
              <a:defRPr sz="1400"/>
            </a:lvl3pPr>
            <a:lvl4pPr>
              <a:defRPr sz="1400"/>
            </a:lvl4pPr>
            <a:lvl5pPr marL="2057400" indent="-228600">
              <a:buFont typeface="Arial" pitchFamily="34" charset="0"/>
              <a:buChar char="•"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080000"/>
            <a:ext cx="3596208" cy="5004000"/>
          </a:xfrm>
        </p:spPr>
        <p:txBody>
          <a:bodyPr/>
          <a:lstStyle>
            <a:lvl1pPr>
              <a:defRPr sz="18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Courier New" pitchFamily="49" charset="0"/>
              <a:buChar char="o"/>
              <a:defRPr sz="1400"/>
            </a:lvl3pPr>
            <a:lvl4pPr>
              <a:defRPr sz="1400"/>
            </a:lvl4pPr>
            <a:lvl5pPr marL="2057400" indent="-228600">
              <a:buFont typeface="Arial" pitchFamily="34" charset="0"/>
              <a:buChar char="•"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180000" y="6309320"/>
            <a:ext cx="8136416" cy="360000"/>
          </a:xfrm>
        </p:spPr>
        <p:txBody>
          <a:bodyPr/>
          <a:lstStyle/>
          <a:p>
            <a:r>
              <a:rPr lang="de-DE" dirty="0" smtClean="0"/>
              <a:t>TU Bergakademie Freiberg | Universitätsbibliothek | </a:t>
            </a:r>
            <a:r>
              <a:rPr lang="de-DE" dirty="0" err="1" smtClean="0"/>
              <a:t>Agricolastraße</a:t>
            </a:r>
            <a:r>
              <a:rPr lang="de-DE" dirty="0" smtClean="0"/>
              <a:t> 10 · 09599 Freiberg | Telefonnummer: 03731 / 39-2959 | tu-freiberg.de/</a:t>
            </a:r>
            <a:r>
              <a:rPr lang="de-DE" dirty="0" err="1" smtClean="0"/>
              <a:t>ub</a:t>
            </a:r>
            <a:r>
              <a:rPr lang="de-DE" dirty="0" smtClean="0"/>
              <a:t> | Vortragender: Max Mustermann | Veranstaltungstitel | </a:t>
            </a:r>
            <a:fld id="{2A7986E4-E168-4FCE-B87A-F3214CA66851}" type="datetime1">
              <a:rPr lang="de-DE" smtClean="0"/>
              <a:pPr/>
              <a:t>26.11.2018</a:t>
            </a:fld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995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36000" y="4800600"/>
            <a:ext cx="7308000" cy="566738"/>
          </a:xfrm>
        </p:spPr>
        <p:txBody>
          <a:bodyPr anchor="t" anchorCtr="0">
            <a:normAutofit/>
          </a:bodyPr>
          <a:lstStyle>
            <a:lvl1pPr algn="l">
              <a:defRPr sz="1800" b="1">
                <a:solidFill>
                  <a:srgbClr val="0064A8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936000" y="1080000"/>
            <a:ext cx="7308000" cy="35731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936000" y="5367338"/>
            <a:ext cx="7308000" cy="804862"/>
          </a:xfrm>
        </p:spPr>
        <p:txBody>
          <a:bodyPr lIns="0" tIns="0" rIns="0" bIns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180000" y="6309320"/>
            <a:ext cx="8136416" cy="360000"/>
          </a:xfrm>
        </p:spPr>
        <p:txBody>
          <a:bodyPr/>
          <a:lstStyle/>
          <a:p>
            <a:r>
              <a:rPr lang="de-DE" dirty="0" smtClean="0"/>
              <a:t>TU Bergakademie Freiberg | Universitätsbibliothek | </a:t>
            </a:r>
            <a:r>
              <a:rPr lang="de-DE" dirty="0" err="1" smtClean="0"/>
              <a:t>Agricolastraße</a:t>
            </a:r>
            <a:r>
              <a:rPr lang="de-DE" dirty="0" smtClean="0"/>
              <a:t> 10 · 09599 Freiberg | Telefonnummer: 03731 / 39-2959 | tu-freiberg.de/</a:t>
            </a:r>
            <a:r>
              <a:rPr lang="de-DE" dirty="0" err="1" smtClean="0"/>
              <a:t>ub</a:t>
            </a:r>
            <a:r>
              <a:rPr lang="de-DE" dirty="0" smtClean="0"/>
              <a:t> | Vortragender: Max Mustermann | Veranstaltungstitel | </a:t>
            </a:r>
            <a:fld id="{5CBFC285-A46A-421E-A584-B4DAEBF062E2}" type="datetime1">
              <a:rPr lang="de-DE" smtClean="0"/>
              <a:pPr/>
              <a:t>26.11.2018</a:t>
            </a:fld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Titel 1"/>
          <p:cNvSpPr txBox="1">
            <a:spLocks/>
          </p:cNvSpPr>
          <p:nvPr userDrawn="1"/>
        </p:nvSpPr>
        <p:spPr>
          <a:xfrm>
            <a:off x="936000" y="180000"/>
            <a:ext cx="7308000" cy="630000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500" kern="1200">
                <a:solidFill>
                  <a:srgbClr val="B3B3B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de-DE" sz="1800" smtClean="0">
                <a:solidFill>
                  <a:srgbClr val="0064A8"/>
                </a:solidFill>
              </a:rPr>
              <a:t>Titelmasterformat durch Klicken bearbeiten</a:t>
            </a:r>
            <a:endParaRPr lang="de-DE" sz="1800">
              <a:solidFill>
                <a:srgbClr val="006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513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936000" y="180000"/>
            <a:ext cx="7308000" cy="630000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36000" y="1080000"/>
            <a:ext cx="7308000" cy="500141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80000" y="6309320"/>
            <a:ext cx="8064408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rgbClr val="B3B3B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TU Bergakademie Freiberg | Universitätsbibliothek | </a:t>
            </a:r>
            <a:r>
              <a:rPr lang="de-DE" dirty="0" err="1" smtClean="0"/>
              <a:t>Agricolastraße</a:t>
            </a:r>
            <a:r>
              <a:rPr lang="de-DE" dirty="0" smtClean="0"/>
              <a:t> 10 · 09599 Freiberg | Telefonnummer: 03731 / 39-2959 | tu-freiberg.de/</a:t>
            </a:r>
            <a:r>
              <a:rPr lang="de-DE" dirty="0" err="1" smtClean="0"/>
              <a:t>ub</a:t>
            </a:r>
            <a:r>
              <a:rPr lang="de-DE" dirty="0" smtClean="0"/>
              <a:t> | Vortragender: Max Mustermann | Veranstaltungstitel | </a:t>
            </a:r>
            <a:fld id="{4B65504D-C8A2-497C-959B-006EFD39BDC6}" type="datetime1">
              <a:rPr lang="de-DE" smtClean="0"/>
              <a:pPr/>
              <a:t>26.11.2018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44408" y="6309320"/>
            <a:ext cx="729192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rgbClr val="B3B3B3"/>
                </a:solidFill>
              </a:defRPr>
            </a:lvl1pPr>
          </a:lstStyle>
          <a:p>
            <a:fld id="{F9CA7F02-FF28-4D8F-AF3B-6C950C783A54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0" y="180000"/>
            <a:ext cx="633333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438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2" r:id="rId4"/>
    <p:sldLayoutId id="2147483657" r:id="rId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1800" kern="1200">
          <a:solidFill>
            <a:srgbClr val="0064A8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b="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4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ps-system.d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ildungsportal.sachsen.de/opal/oer/content.js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139.20.140.214/vufind/Search/Results?type=AllFields&amp;lookfor=&amp;limit=20&amp;sort=relevance" TargetMode="External"/><Relationship Id="rId4" Type="http://schemas.openxmlformats.org/officeDocument/2006/relationships/hyperlink" Target="http://139.20.140.160:3333/project?project=2486659258275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918000" y="1484784"/>
            <a:ext cx="7308000" cy="1296144"/>
          </a:xfrm>
        </p:spPr>
        <p:txBody>
          <a:bodyPr>
            <a:norm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Anreicherung </a:t>
            </a:r>
            <a:r>
              <a:rPr lang="de-DE" dirty="0">
                <a:solidFill>
                  <a:schemeClr val="bg1"/>
                </a:solidFill>
              </a:rPr>
              <a:t>digitaler Objekte mit Metadaten in OPAL – Implementierung einer Schnittstelle zur Anbindung externer </a:t>
            </a:r>
            <a:r>
              <a:rPr lang="de-DE" dirty="0" smtClean="0">
                <a:solidFill>
                  <a:schemeClr val="bg1"/>
                </a:solidFill>
              </a:rPr>
              <a:t>Recherchesysteme</a:t>
            </a:r>
            <a:endParaRPr lang="de-DE" b="0" dirty="0">
              <a:solidFill>
                <a:schemeClr val="bg1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18000" y="5251648"/>
            <a:ext cx="7308408" cy="841648"/>
          </a:xfrm>
        </p:spPr>
        <p:txBody>
          <a:bodyPr>
            <a:normAutofit/>
          </a:bodyPr>
          <a:lstStyle/>
          <a:p>
            <a:r>
              <a:rPr lang="de-DE" sz="1400" dirty="0"/>
              <a:t>Bildungsportal Sachsen - Ausschreibung 2017/18: Schwerpunkt 3: Lehrkooperationen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98"/>
          <a:stretch/>
        </p:blipFill>
        <p:spPr>
          <a:xfrm>
            <a:off x="918000" y="2708920"/>
            <a:ext cx="2875737" cy="2350268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777" y="2708920"/>
            <a:ext cx="2820677" cy="2352261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29" b="20581"/>
          <a:stretch/>
        </p:blipFill>
        <p:spPr>
          <a:xfrm>
            <a:off x="5794534" y="2708920"/>
            <a:ext cx="2462169" cy="2352261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6444208" y="457218"/>
            <a:ext cx="19511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F3FAFF"/>
                </a:solidFill>
                <a:latin typeface="Trebuchet MS" panose="020B0603020202020204" pitchFamily="34" charset="0"/>
              </a:rPr>
              <a:t>UNIVERSITÄTSBIBLIOTHEK</a:t>
            </a:r>
            <a:endParaRPr lang="de-DE" sz="1200" dirty="0">
              <a:solidFill>
                <a:srgbClr val="F3FAFF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13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OPAL: Metadaten &amp; API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AutoNum type="arabicPeriod"/>
            </a:pPr>
            <a:r>
              <a:rPr lang="de-DE" sz="2100" dirty="0" smtClean="0">
                <a:solidFill>
                  <a:srgbClr val="92D050"/>
                </a:solidFill>
              </a:rPr>
              <a:t>Im Entstehen: Konzept zu OER-Lizenzen </a:t>
            </a:r>
            <a:r>
              <a:rPr lang="de-DE" sz="2100" dirty="0">
                <a:solidFill>
                  <a:srgbClr val="92D050"/>
                </a:solidFill>
              </a:rPr>
              <a:t>für Lernressourcen in OPAL (Kurse, Wikis usw.)</a:t>
            </a:r>
          </a:p>
          <a:p>
            <a:pPr marL="457200" indent="-457200">
              <a:buAutoNum type="arabicPeriod"/>
            </a:pPr>
            <a:r>
              <a:rPr lang="de-DE" sz="2100" dirty="0" smtClean="0">
                <a:solidFill>
                  <a:srgbClr val="FFC000"/>
                </a:solidFill>
              </a:rPr>
              <a:t>Möglichst automatisierte Generierung von Metadaten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de-DE" dirty="0" smtClean="0"/>
              <a:t>Wie </a:t>
            </a:r>
            <a:r>
              <a:rPr lang="de-DE" dirty="0"/>
              <a:t>kann die Anreicherung möglichst ohne manuelles Eingreifen von Statten gehen?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de-DE" dirty="0"/>
              <a:t>Data Mining / Auswertung OCR (Auftrittshäufigkeit, Konkordanz, etc.)</a:t>
            </a:r>
          </a:p>
          <a:p>
            <a:pPr lvl="2" indent="0">
              <a:buNone/>
            </a:pPr>
            <a:r>
              <a:rPr lang="de-DE" dirty="0"/>
              <a:t>=&gt; Evaluation möglicher vorhandener OS-Frameworks &amp; Produkte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de-DE" dirty="0"/>
              <a:t>Datenbezug aus externen Quellen (z.B. DNB)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de-DE" dirty="0"/>
              <a:t>Datenbezug aus internen Quellen („früher bereits verwendet“, Metadaten aus übergeordneten LR vererben)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de-DE" dirty="0"/>
              <a:t>Wie kann ggf. manuelles Editieren gefördert werden (Anforderungen an GUI: Wizard, „Gaming“, </a:t>
            </a:r>
            <a:r>
              <a:rPr lang="de-DE" dirty="0" err="1"/>
              <a:t>Wenn..dann</a:t>
            </a:r>
            <a:r>
              <a:rPr lang="de-DE" dirty="0" smtClean="0"/>
              <a:t>..)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TU Bergakademie Freiberg | Universitätsbibliothek | Kandler/Löwe</a:t>
            </a:r>
          </a:p>
          <a:p>
            <a:r>
              <a:rPr lang="de-DE" dirty="0"/>
              <a:t>Bildungsportal Sachsen - Lehrkooperationen | </a:t>
            </a:r>
            <a:fld id="{CE4D4FD7-18B0-467C-9EDA-A0EFAE3852AF}" type="datetime1">
              <a:rPr lang="de-DE"/>
              <a:pPr/>
              <a:t>26.11.2018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DE" dirty="0" smtClean="0"/>
              <a:t>Ausblicke und Ideen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 rot="809874">
            <a:off x="5221450" y="2939790"/>
            <a:ext cx="2608243" cy="155448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0">
              <a:buNone/>
            </a:pPr>
            <a:r>
              <a:rPr lang="de-DE" dirty="0"/>
              <a:t>Systemvergleich: OCR-</a:t>
            </a:r>
            <a:r>
              <a:rPr lang="de-DE" dirty="0" err="1"/>
              <a:t>Engines</a:t>
            </a:r>
            <a:r>
              <a:rPr lang="de-DE" dirty="0"/>
              <a:t> zur Analyse und automatischen Schlagworterfassung</a:t>
            </a:r>
          </a:p>
        </p:txBody>
      </p:sp>
      <p:sp>
        <p:nvSpPr>
          <p:cNvPr id="8" name="Abgerundetes Rechteck 7"/>
          <p:cNvSpPr/>
          <p:nvPr/>
        </p:nvSpPr>
        <p:spPr>
          <a:xfrm rot="21174842">
            <a:off x="1459804" y="3848235"/>
            <a:ext cx="2191944" cy="104616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0">
              <a:buNone/>
            </a:pPr>
            <a:r>
              <a:rPr lang="de-DE" dirty="0" smtClean="0"/>
              <a:t>Integration ORCID+DNB</a:t>
            </a:r>
            <a:endParaRPr lang="de-DE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61132" y="1077335"/>
            <a:ext cx="5973555" cy="4480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6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ProjECK</a:t>
            </a:r>
            <a:r>
              <a:rPr lang="de-DE" dirty="0" err="1" smtClean="0"/>
              <a:t>tdaten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TU Bergakademie Freiberg | Universitätsbibliothek | Kandler/Löwe</a:t>
            </a:r>
          </a:p>
          <a:p>
            <a:r>
              <a:rPr lang="de-DE" dirty="0" smtClean="0"/>
              <a:t>Bildungsportal Sachsen - Lehrkooperationen | </a:t>
            </a:r>
            <a:fld id="{CE4D4FD7-18B0-467C-9EDA-A0EFAE3852AF}" type="datetime1">
              <a:rPr lang="de-DE" smtClean="0"/>
              <a:pPr/>
              <a:t>26.11.2018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21" name="Textfeld 20"/>
          <p:cNvSpPr txBox="1"/>
          <p:nvPr/>
        </p:nvSpPr>
        <p:spPr>
          <a:xfrm>
            <a:off x="832257" y="1520334"/>
            <a:ext cx="48245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Projektleiterin: </a:t>
            </a:r>
            <a:r>
              <a:rPr lang="de-DE" dirty="0"/>
              <a:t>Susanne Kandler</a:t>
            </a:r>
            <a:br>
              <a:rPr lang="de-DE" dirty="0"/>
            </a:br>
            <a:r>
              <a:rPr lang="de-DE" b="1" dirty="0"/>
              <a:t>Projektverantwortlicher: </a:t>
            </a:r>
            <a:r>
              <a:rPr lang="de-DE" dirty="0"/>
              <a:t>Oliver Löwe</a:t>
            </a:r>
            <a:br>
              <a:rPr lang="de-DE" dirty="0"/>
            </a:br>
            <a:r>
              <a:rPr lang="de-DE" b="1" dirty="0"/>
              <a:t>Projektpartner: </a:t>
            </a:r>
            <a:r>
              <a:rPr lang="de-DE" u="sng" dirty="0">
                <a:hlinkClick r:id="rId2" tooltip="Link: BPS Bildungsportal Sachsen GmbH"/>
              </a:rPr>
              <a:t>BPS Bildungsportal Sachsen GmbH</a:t>
            </a:r>
            <a:endParaRPr lang="de-DE" dirty="0"/>
          </a:p>
          <a:p>
            <a:r>
              <a:rPr lang="de-DE" b="1" dirty="0"/>
              <a:t>Projektlaufzeit : </a:t>
            </a:r>
            <a:r>
              <a:rPr lang="de-DE" dirty="0"/>
              <a:t>01.10.2017 - 31.12.2018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232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bgerundetes Rechteck 21"/>
          <p:cNvSpPr/>
          <p:nvPr/>
        </p:nvSpPr>
        <p:spPr>
          <a:xfrm>
            <a:off x="3851920" y="2276872"/>
            <a:ext cx="4176464" cy="115212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OPAL: Metadaten &amp; API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TU Bergakademie Freiberg | Universitätsbibliothek | Kandler/Löwe</a:t>
            </a:r>
          </a:p>
          <a:p>
            <a:r>
              <a:rPr lang="de-DE" dirty="0" smtClean="0"/>
              <a:t>Bildungsportal Sachsen - Lehrkooperationen | </a:t>
            </a:r>
            <a:fld id="{CE4D4FD7-18B0-467C-9EDA-A0EFAE3852AF}" type="datetime1">
              <a:rPr lang="de-DE" smtClean="0"/>
              <a:pPr/>
              <a:t>26.11.2018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DE" dirty="0" smtClean="0"/>
              <a:t>AUSGANGSLAGE</a:t>
            </a:r>
            <a:endParaRPr lang="de-DE" dirty="0"/>
          </a:p>
        </p:txBody>
      </p:sp>
      <p:sp>
        <p:nvSpPr>
          <p:cNvPr id="7" name="Zylinder 6"/>
          <p:cNvSpPr/>
          <p:nvPr/>
        </p:nvSpPr>
        <p:spPr>
          <a:xfrm>
            <a:off x="1903031" y="3659347"/>
            <a:ext cx="864096" cy="936104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OPAL</a:t>
            </a:r>
            <a:endParaRPr lang="de-DE" dirty="0"/>
          </a:p>
        </p:txBody>
      </p:sp>
      <p:sp>
        <p:nvSpPr>
          <p:cNvPr id="8" name="Zylinder 7"/>
          <p:cNvSpPr/>
          <p:nvPr/>
        </p:nvSpPr>
        <p:spPr>
          <a:xfrm>
            <a:off x="5580112" y="3645024"/>
            <a:ext cx="864096" cy="936104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UB</a:t>
            </a:r>
            <a:endParaRPr lang="de-DE" dirty="0"/>
          </a:p>
        </p:txBody>
      </p:sp>
      <p:sp>
        <p:nvSpPr>
          <p:cNvPr id="9" name="Zylinder 8"/>
          <p:cNvSpPr/>
          <p:nvPr/>
        </p:nvSpPr>
        <p:spPr>
          <a:xfrm>
            <a:off x="4135523" y="2617802"/>
            <a:ext cx="457543" cy="49567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 smtClean="0"/>
              <a:t>SWB</a:t>
            </a:r>
            <a:endParaRPr lang="de-DE" sz="900" dirty="0"/>
          </a:p>
        </p:txBody>
      </p:sp>
      <p:sp>
        <p:nvSpPr>
          <p:cNvPr id="10" name="Zylinder 9"/>
          <p:cNvSpPr/>
          <p:nvPr/>
        </p:nvSpPr>
        <p:spPr>
          <a:xfrm>
            <a:off x="5175480" y="2617802"/>
            <a:ext cx="457543" cy="49567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 smtClean="0"/>
              <a:t>EZB</a:t>
            </a:r>
            <a:endParaRPr lang="de-DE" sz="900" dirty="0"/>
          </a:p>
        </p:txBody>
      </p:sp>
      <p:sp>
        <p:nvSpPr>
          <p:cNvPr id="11" name="Zylinder 10"/>
          <p:cNvSpPr/>
          <p:nvPr/>
        </p:nvSpPr>
        <p:spPr>
          <a:xfrm>
            <a:off x="6215437" y="2617802"/>
            <a:ext cx="457543" cy="49567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 smtClean="0"/>
              <a:t>EBSCO</a:t>
            </a:r>
            <a:endParaRPr lang="de-DE" sz="900" dirty="0"/>
          </a:p>
        </p:txBody>
      </p:sp>
      <p:sp>
        <p:nvSpPr>
          <p:cNvPr id="12" name="Zylinder 11"/>
          <p:cNvSpPr/>
          <p:nvPr/>
        </p:nvSpPr>
        <p:spPr>
          <a:xfrm>
            <a:off x="7255394" y="2617802"/>
            <a:ext cx="457543" cy="49567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 smtClean="0"/>
              <a:t>….</a:t>
            </a:r>
            <a:endParaRPr lang="de-DE" sz="900" dirty="0"/>
          </a:p>
        </p:txBody>
      </p:sp>
      <p:cxnSp>
        <p:nvCxnSpPr>
          <p:cNvPr id="14" name="Gerader Verbinder 13"/>
          <p:cNvCxnSpPr>
            <a:stCxn id="9" idx="3"/>
            <a:endCxn id="8" idx="1"/>
          </p:cNvCxnSpPr>
          <p:nvPr/>
        </p:nvCxnSpPr>
        <p:spPr>
          <a:xfrm>
            <a:off x="4364295" y="3113474"/>
            <a:ext cx="1647865" cy="531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/>
          <p:cNvCxnSpPr>
            <a:stCxn id="10" idx="3"/>
            <a:endCxn id="8" idx="1"/>
          </p:cNvCxnSpPr>
          <p:nvPr/>
        </p:nvCxnSpPr>
        <p:spPr>
          <a:xfrm>
            <a:off x="5404252" y="3113474"/>
            <a:ext cx="607908" cy="531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/>
          <p:cNvCxnSpPr>
            <a:stCxn id="11" idx="3"/>
            <a:endCxn id="8" idx="1"/>
          </p:cNvCxnSpPr>
          <p:nvPr/>
        </p:nvCxnSpPr>
        <p:spPr>
          <a:xfrm flipH="1">
            <a:off x="6012160" y="3113474"/>
            <a:ext cx="432049" cy="531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/>
          <p:cNvCxnSpPr>
            <a:stCxn id="12" idx="3"/>
            <a:endCxn id="8" idx="1"/>
          </p:cNvCxnSpPr>
          <p:nvPr/>
        </p:nvCxnSpPr>
        <p:spPr>
          <a:xfrm flipH="1">
            <a:off x="6012160" y="3113474"/>
            <a:ext cx="1472006" cy="531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832257" y="1520334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Informationsinfrastruktur TUBAF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129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Abgerundetes Rechteck 22"/>
          <p:cNvSpPr/>
          <p:nvPr/>
        </p:nvSpPr>
        <p:spPr>
          <a:xfrm>
            <a:off x="2843808" y="2276872"/>
            <a:ext cx="5184576" cy="115212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Zylinder 18"/>
          <p:cNvSpPr/>
          <p:nvPr/>
        </p:nvSpPr>
        <p:spPr>
          <a:xfrm>
            <a:off x="2106307" y="3963317"/>
            <a:ext cx="457543" cy="49567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 smtClean="0"/>
              <a:t>OPAL</a:t>
            </a:r>
            <a:endParaRPr lang="de-DE" sz="800" dirty="0"/>
          </a:p>
        </p:txBody>
      </p:sp>
      <p:sp>
        <p:nvSpPr>
          <p:cNvPr id="22" name="Abgerundetes Rechteck 21"/>
          <p:cNvSpPr/>
          <p:nvPr/>
        </p:nvSpPr>
        <p:spPr>
          <a:xfrm>
            <a:off x="3851920" y="2276872"/>
            <a:ext cx="4176464" cy="115212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OPAL: Metadaten &amp; API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TU Bergakademie Freiberg | Universitätsbibliothek | Kandler/Löwe</a:t>
            </a:r>
          </a:p>
          <a:p>
            <a:r>
              <a:rPr lang="de-DE" dirty="0"/>
              <a:t>Bildungsportal Sachsen - Lehrkooperationen | </a:t>
            </a:r>
            <a:fld id="{CE4D4FD7-18B0-467C-9EDA-A0EFAE3852AF}" type="datetime1">
              <a:rPr lang="de-DE"/>
              <a:pPr/>
              <a:t>26.11.2018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DE" dirty="0" smtClean="0"/>
              <a:t>ZIEL</a:t>
            </a:r>
            <a:endParaRPr lang="de-DE" dirty="0"/>
          </a:p>
        </p:txBody>
      </p:sp>
      <p:sp>
        <p:nvSpPr>
          <p:cNvPr id="7" name="Zylinder 6"/>
          <p:cNvSpPr/>
          <p:nvPr/>
        </p:nvSpPr>
        <p:spPr>
          <a:xfrm>
            <a:off x="1903031" y="3659347"/>
            <a:ext cx="864096" cy="936104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OPAL</a:t>
            </a:r>
            <a:endParaRPr lang="de-DE" dirty="0"/>
          </a:p>
        </p:txBody>
      </p:sp>
      <p:sp>
        <p:nvSpPr>
          <p:cNvPr id="8" name="Zylinder 7"/>
          <p:cNvSpPr/>
          <p:nvPr/>
        </p:nvSpPr>
        <p:spPr>
          <a:xfrm>
            <a:off x="5580112" y="3645024"/>
            <a:ext cx="864096" cy="936104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UB</a:t>
            </a:r>
            <a:endParaRPr lang="de-DE" dirty="0"/>
          </a:p>
        </p:txBody>
      </p:sp>
      <p:sp>
        <p:nvSpPr>
          <p:cNvPr id="9" name="Zylinder 8"/>
          <p:cNvSpPr/>
          <p:nvPr/>
        </p:nvSpPr>
        <p:spPr>
          <a:xfrm>
            <a:off x="4135523" y="2617802"/>
            <a:ext cx="457543" cy="49567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 smtClean="0"/>
              <a:t>SWB</a:t>
            </a:r>
            <a:endParaRPr lang="de-DE" sz="900" dirty="0"/>
          </a:p>
        </p:txBody>
      </p:sp>
      <p:sp>
        <p:nvSpPr>
          <p:cNvPr id="10" name="Zylinder 9"/>
          <p:cNvSpPr/>
          <p:nvPr/>
        </p:nvSpPr>
        <p:spPr>
          <a:xfrm>
            <a:off x="5175480" y="2617802"/>
            <a:ext cx="457543" cy="49567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 smtClean="0"/>
              <a:t>EZB</a:t>
            </a:r>
            <a:endParaRPr lang="de-DE" sz="900" dirty="0"/>
          </a:p>
        </p:txBody>
      </p:sp>
      <p:sp>
        <p:nvSpPr>
          <p:cNvPr id="11" name="Zylinder 10"/>
          <p:cNvSpPr/>
          <p:nvPr/>
        </p:nvSpPr>
        <p:spPr>
          <a:xfrm>
            <a:off x="6215437" y="2617802"/>
            <a:ext cx="457543" cy="49567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 smtClean="0"/>
              <a:t>EBSCO</a:t>
            </a:r>
            <a:endParaRPr lang="de-DE" sz="900" dirty="0"/>
          </a:p>
        </p:txBody>
      </p:sp>
      <p:sp>
        <p:nvSpPr>
          <p:cNvPr id="12" name="Zylinder 11"/>
          <p:cNvSpPr/>
          <p:nvPr/>
        </p:nvSpPr>
        <p:spPr>
          <a:xfrm>
            <a:off x="7255394" y="2617802"/>
            <a:ext cx="457543" cy="49567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 smtClean="0"/>
              <a:t>….</a:t>
            </a:r>
            <a:endParaRPr lang="de-DE" sz="900" dirty="0"/>
          </a:p>
        </p:txBody>
      </p:sp>
      <p:cxnSp>
        <p:nvCxnSpPr>
          <p:cNvPr id="14" name="Gerader Verbinder 13"/>
          <p:cNvCxnSpPr>
            <a:stCxn id="9" idx="3"/>
            <a:endCxn id="8" idx="1"/>
          </p:cNvCxnSpPr>
          <p:nvPr/>
        </p:nvCxnSpPr>
        <p:spPr>
          <a:xfrm>
            <a:off x="4364295" y="3113474"/>
            <a:ext cx="1647865" cy="531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/>
          <p:cNvCxnSpPr>
            <a:stCxn id="10" idx="3"/>
            <a:endCxn id="8" idx="1"/>
          </p:cNvCxnSpPr>
          <p:nvPr/>
        </p:nvCxnSpPr>
        <p:spPr>
          <a:xfrm>
            <a:off x="5404252" y="3113474"/>
            <a:ext cx="607908" cy="531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/>
          <p:cNvCxnSpPr>
            <a:stCxn id="11" idx="3"/>
            <a:endCxn id="8" idx="1"/>
          </p:cNvCxnSpPr>
          <p:nvPr/>
        </p:nvCxnSpPr>
        <p:spPr>
          <a:xfrm flipH="1">
            <a:off x="6012160" y="3113474"/>
            <a:ext cx="432049" cy="531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/>
          <p:cNvCxnSpPr>
            <a:stCxn id="12" idx="3"/>
            <a:endCxn id="8" idx="1"/>
          </p:cNvCxnSpPr>
          <p:nvPr/>
        </p:nvCxnSpPr>
        <p:spPr>
          <a:xfrm flipH="1">
            <a:off x="6012160" y="3113474"/>
            <a:ext cx="1472006" cy="531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832257" y="1520334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Informationsinfrastruktur TUBAF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1259632" y="4767989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1. Informationen auszeichnen und anreichern</a:t>
            </a:r>
            <a:endParaRPr lang="de-DE" dirty="0"/>
          </a:p>
        </p:txBody>
      </p:sp>
      <p:cxnSp>
        <p:nvCxnSpPr>
          <p:cNvPr id="15" name="Gerader Verbinder 14"/>
          <p:cNvCxnSpPr>
            <a:endCxn id="8" idx="1"/>
          </p:cNvCxnSpPr>
          <p:nvPr/>
        </p:nvCxnSpPr>
        <p:spPr>
          <a:xfrm>
            <a:off x="3347864" y="3068960"/>
            <a:ext cx="2664296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/>
          <p:cNvSpPr txBox="1"/>
          <p:nvPr/>
        </p:nvSpPr>
        <p:spPr>
          <a:xfrm>
            <a:off x="820618" y="2235512"/>
            <a:ext cx="20835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2. OPAL als separate Quelle an </a:t>
            </a:r>
            <a:r>
              <a:rPr lang="de-DE" dirty="0" err="1" smtClean="0"/>
              <a:t>Bibo</a:t>
            </a:r>
            <a:r>
              <a:rPr lang="de-DE" dirty="0" smtClean="0"/>
              <a:t>-Katalog anbinden (API)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441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L 0.10643 -0.193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-969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9" grpId="0" animBg="1"/>
      <p:bldP spid="22" grpId="0" animBg="1"/>
      <p:bldP spid="7" grpId="0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OPAL: Metadaten &amp; API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de-DE" dirty="0" smtClean="0"/>
              <a:t>Anreicherung von digitalen Objekten mit Metadaten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de-DE" dirty="0" smtClean="0"/>
              <a:t>Art und Form relevanter Inhalte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de-DE" dirty="0" smtClean="0"/>
              <a:t>Welche Objekte werden für die Anreicherung berücksichtigt? (LR, Dateien, etc.)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de-DE" dirty="0" smtClean="0"/>
              <a:t>Wie können relevante Objekte für Anreicherung selektiert werden? (Status=unfertig/Arbeitspapier vs. Vorl.-Skript)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de-DE" dirty="0" smtClean="0"/>
              <a:t>Wie kann die Anreicherung möglichst ohne manuelles Eingreifen von Statten gehen?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de-DE" dirty="0" smtClean="0"/>
              <a:t>Data Mining / Auswertung OCR (Auftrittshäufigkeit, Konkordanz, etc.)</a:t>
            </a:r>
          </a:p>
          <a:p>
            <a:pPr lvl="2" indent="0">
              <a:buNone/>
            </a:pPr>
            <a:r>
              <a:rPr lang="de-DE" dirty="0"/>
              <a:t>=&gt; Evaluation möglicher vorhandener OS-Frameworks &amp; Produkte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de-DE" dirty="0" smtClean="0"/>
              <a:t>Datenbezug aus externen Quellen (z.B. DNB)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de-DE" dirty="0" smtClean="0"/>
              <a:t>Datenbezug aus internen Quellen („früher bereits verwendet“, Metadaten aus übergeordneten LR vererben)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de-DE" dirty="0" smtClean="0"/>
              <a:t>Wie kann ggf. manuelles Editieren gefördert werden (Anforderungen an GUI: Wizard, „Gaming“, </a:t>
            </a:r>
            <a:r>
              <a:rPr lang="de-DE" dirty="0" err="1" smtClean="0"/>
              <a:t>Wenn..dann</a:t>
            </a:r>
            <a:r>
              <a:rPr lang="de-DE" dirty="0" smtClean="0"/>
              <a:t>..) 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Welche Objekte sollen </a:t>
            </a:r>
            <a:r>
              <a:rPr lang="de-DE" dirty="0" smtClean="0"/>
              <a:t>für eine externe Suche ausgezeichnet werden und wie?</a:t>
            </a:r>
          </a:p>
          <a:p>
            <a:pPr marL="1079500" lvl="1" indent="-336550">
              <a:buFont typeface="Arial" panose="020B0604020202020204" pitchFamily="34" charset="0"/>
              <a:buChar char="•"/>
            </a:pPr>
            <a:r>
              <a:rPr lang="de-DE" dirty="0" smtClean="0"/>
              <a:t>Berücksichtigung vorliegender Rechte &amp;  Qualität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TU Bergakademie Freiberg | Universitätsbibliothek | Kandler/Löwe</a:t>
            </a:r>
          </a:p>
          <a:p>
            <a:r>
              <a:rPr lang="de-DE" dirty="0"/>
              <a:t>Bildungsportal Sachsen - Lehrkooperationen | </a:t>
            </a:r>
            <a:fld id="{CE4D4FD7-18B0-467C-9EDA-A0EFAE3852AF}" type="datetime1">
              <a:rPr lang="de-DE"/>
              <a:pPr/>
              <a:t>26.11.2018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DE" dirty="0" smtClean="0"/>
              <a:t>HERAUSFORDERUNGEN</a:t>
            </a:r>
            <a:endParaRPr lang="de-DE" dirty="0"/>
          </a:p>
        </p:txBody>
      </p:sp>
      <p:sp>
        <p:nvSpPr>
          <p:cNvPr id="8" name="Abgerundetes Rechteck 7"/>
          <p:cNvSpPr/>
          <p:nvPr/>
        </p:nvSpPr>
        <p:spPr>
          <a:xfrm rot="619913">
            <a:off x="5454342" y="5228783"/>
            <a:ext cx="2592288" cy="108012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bg1"/>
                </a:solidFill>
              </a:rPr>
              <a:t>vorerst nur bei Dateianhängen, die OER-Material sind</a:t>
            </a:r>
          </a:p>
        </p:txBody>
      </p:sp>
      <p:sp>
        <p:nvSpPr>
          <p:cNvPr id="9" name="Abgerundetes Rechteck 8"/>
          <p:cNvSpPr/>
          <p:nvPr/>
        </p:nvSpPr>
        <p:spPr>
          <a:xfrm rot="1072112">
            <a:off x="6043339" y="1636485"/>
            <a:ext cx="2592288" cy="108012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bg1"/>
                </a:solidFill>
              </a:rPr>
              <a:t>Notwendige Vorarbeiten noch nicht stattgefunden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0" name="Abgerundetes Rechteck 9"/>
          <p:cNvSpPr/>
          <p:nvPr/>
        </p:nvSpPr>
        <p:spPr>
          <a:xfrm rot="20908502">
            <a:off x="5569944" y="3003031"/>
            <a:ext cx="2592288" cy="108012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bg1"/>
                </a:solidFill>
              </a:rPr>
              <a:t>Nachnutzbare Projekteergebnisse liegen noch nicht vor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0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OPAL: OER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Tx/>
              <a:buChar char="-"/>
            </a:pPr>
            <a:r>
              <a:rPr lang="de-DE" dirty="0" smtClean="0"/>
              <a:t>Open </a:t>
            </a:r>
            <a:r>
              <a:rPr lang="de-DE" dirty="0"/>
              <a:t>Educational Resources (kurz OER) sind Bildungsmaterialien, die </a:t>
            </a:r>
            <a:r>
              <a:rPr lang="de-DE" dirty="0" smtClean="0"/>
              <a:t>unter einer </a:t>
            </a:r>
            <a:r>
              <a:rPr lang="de-DE" dirty="0"/>
              <a:t>freien Lizenz stehen. D. h. sie sind kostenfrei und bis auf </a:t>
            </a:r>
            <a:r>
              <a:rPr lang="de-DE" dirty="0" smtClean="0"/>
              <a:t>geringe Einschränkungen verwendbar</a:t>
            </a:r>
            <a:r>
              <a:rPr lang="de-DE" dirty="0"/>
              <a:t>, veränderbar und </a:t>
            </a:r>
            <a:r>
              <a:rPr lang="de-DE" dirty="0" smtClean="0"/>
              <a:t>weiterverbreitbar</a:t>
            </a:r>
          </a:p>
          <a:p>
            <a:pPr marL="285750" indent="-285750">
              <a:buFontTx/>
              <a:buChar char="-"/>
            </a:pPr>
            <a:r>
              <a:rPr lang="de-DE" dirty="0" smtClean="0"/>
              <a:t>OER-relevante </a:t>
            </a:r>
            <a:r>
              <a:rPr lang="de-DE" dirty="0"/>
              <a:t>Aktivitäten </a:t>
            </a:r>
            <a:r>
              <a:rPr lang="de-DE" dirty="0" smtClean="0"/>
              <a:t>in </a:t>
            </a:r>
            <a:r>
              <a:rPr lang="de-DE" dirty="0"/>
              <a:t>Deutschland </a:t>
            </a:r>
            <a:r>
              <a:rPr lang="de-DE" dirty="0" smtClean="0"/>
              <a:t>in </a:t>
            </a:r>
            <a:r>
              <a:rPr lang="de-DE" dirty="0"/>
              <a:t>den letzten Jahren stark zugenommen </a:t>
            </a:r>
            <a:r>
              <a:rPr lang="de-DE" dirty="0" smtClean="0"/>
              <a:t>(Neumann &amp; </a:t>
            </a:r>
            <a:r>
              <a:rPr lang="de-DE" dirty="0" err="1" smtClean="0"/>
              <a:t>Muuß-Mehrholz</a:t>
            </a:r>
            <a:r>
              <a:rPr lang="de-DE" dirty="0" smtClean="0"/>
              <a:t> </a:t>
            </a:r>
            <a:r>
              <a:rPr lang="de-DE" dirty="0"/>
              <a:t>2017). </a:t>
            </a:r>
            <a:endParaRPr lang="de-DE" dirty="0" smtClean="0"/>
          </a:p>
          <a:p>
            <a:pPr marL="1028700" lvl="1">
              <a:buFontTx/>
              <a:buChar char="-"/>
            </a:pPr>
            <a:r>
              <a:rPr lang="de-DE" dirty="0" smtClean="0"/>
              <a:t>Gründe: Bemühungen seitens </a:t>
            </a:r>
            <a:r>
              <a:rPr lang="de-DE" dirty="0"/>
              <a:t>der UNESCO, der OECD, des Wikimedia e.V. </a:t>
            </a:r>
            <a:r>
              <a:rPr lang="de-DE" dirty="0" err="1" smtClean="0"/>
              <a:t>uvm</a:t>
            </a:r>
            <a:r>
              <a:rPr lang="de-DE" dirty="0" smtClean="0"/>
              <a:t>. </a:t>
            </a:r>
          </a:p>
          <a:p>
            <a:pPr marL="1028700" lvl="1">
              <a:buFontTx/>
              <a:buChar char="-"/>
            </a:pPr>
            <a:r>
              <a:rPr lang="de-DE" dirty="0" smtClean="0"/>
              <a:t>große </a:t>
            </a:r>
            <a:r>
              <a:rPr lang="de-DE" dirty="0"/>
              <a:t>Öffentlichkeitswirksamkeit von Projekten im In- und Ausland, wie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z.B. die </a:t>
            </a:r>
            <a:r>
              <a:rPr lang="de-DE" dirty="0"/>
              <a:t>Hamburger Open Online Universität, die kostenlos zahlreiche </a:t>
            </a:r>
            <a:r>
              <a:rPr lang="de-DE" dirty="0" smtClean="0"/>
              <a:t>Hochschulkurse und </a:t>
            </a:r>
            <a:r>
              <a:rPr lang="de-DE" dirty="0"/>
              <a:t>Materialien anbietet oder die </a:t>
            </a:r>
            <a:r>
              <a:rPr lang="de-DE" dirty="0" err="1"/>
              <a:t>edX</a:t>
            </a:r>
            <a:r>
              <a:rPr lang="de-DE" dirty="0"/>
              <a:t>-Plattform, auf welcher u. a. das </a:t>
            </a:r>
            <a:r>
              <a:rPr lang="de-DE" dirty="0" smtClean="0"/>
              <a:t>Massachusetts Institut </a:t>
            </a:r>
            <a:r>
              <a:rPr lang="de-DE" dirty="0" err="1"/>
              <a:t>of</a:t>
            </a:r>
            <a:r>
              <a:rPr lang="de-DE" dirty="0"/>
              <a:t> Technology Kurse frei zur Verfügung stellt. </a:t>
            </a:r>
          </a:p>
          <a:p>
            <a:pPr marL="1008063" lvl="1" indent="-265113">
              <a:buFontTx/>
              <a:buChar char="-"/>
            </a:pPr>
            <a:r>
              <a:rPr lang="de-DE" dirty="0" smtClean="0"/>
              <a:t>Speziell D</a:t>
            </a:r>
            <a:r>
              <a:rPr lang="de-DE" smtClean="0"/>
              <a:t>: Paragraph </a:t>
            </a:r>
            <a:r>
              <a:rPr lang="de-DE" dirty="0" smtClean="0"/>
              <a:t>52a UrhG</a:t>
            </a:r>
          </a:p>
          <a:p>
            <a:pPr marL="1008063" lvl="1" indent="-265113">
              <a:buFontTx/>
              <a:buChar char="-"/>
            </a:pPr>
            <a:r>
              <a:rPr lang="de-DE" dirty="0" smtClean="0"/>
              <a:t>BMBF-Förderlinie </a:t>
            </a:r>
            <a:r>
              <a:rPr lang="de-DE" dirty="0"/>
              <a:t>zu offenen </a:t>
            </a:r>
            <a:r>
              <a:rPr lang="de-DE" dirty="0" smtClean="0"/>
              <a:t>Bildungsmaterialien (</a:t>
            </a:r>
            <a:r>
              <a:rPr lang="de-DE" dirty="0"/>
              <a:t>2017/2018), durch welche im Projekt </a:t>
            </a:r>
            <a:r>
              <a:rPr lang="de-DE" dirty="0" err="1"/>
              <a:t>OERsax</a:t>
            </a:r>
            <a:r>
              <a:rPr lang="de-DE" dirty="0"/>
              <a:t> konkrete </a:t>
            </a:r>
            <a:r>
              <a:rPr lang="de-DE" dirty="0" smtClean="0"/>
              <a:t>Handlungs-empfehlungen für </a:t>
            </a:r>
            <a:r>
              <a:rPr lang="de-DE" dirty="0"/>
              <a:t>die notwendige technische Infrastruktur in </a:t>
            </a:r>
            <a:r>
              <a:rPr lang="de-DE" dirty="0" smtClean="0"/>
              <a:t>Sachsen entstanden. (UB = Kooperationspartner)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TU Bergakademie Freiberg | Universitätsbibliothek | Agricolastraße 10 · 09599 Freiberg | Telefonnummer: 03731 / 39-2959 | tu-freiberg.de/ub | Vortragender: Max Mustermann | Veranstaltungstitel | </a:t>
            </a:r>
            <a:fld id="{CE4D4FD7-18B0-467C-9EDA-A0EFAE3852AF}" type="datetime1">
              <a:rPr lang="de-DE" smtClean="0"/>
              <a:pPr/>
              <a:t>26.11.2018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DE" dirty="0" smtClean="0"/>
              <a:t>Was ist OER?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475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OPAL: Metadaten &amp; API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Öffnung von OPAL zur Anbindung externer Recherchesysteme oder Repositorien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e-DE" dirty="0" err="1" smtClean="0"/>
              <a:t>zB</a:t>
            </a:r>
            <a:r>
              <a:rPr lang="de-DE" dirty="0" smtClean="0"/>
              <a:t>. OER-</a:t>
            </a:r>
            <a:r>
              <a:rPr lang="de-DE" dirty="0" err="1" smtClean="0"/>
              <a:t>Repositories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Erweiterung der eingebundenen Informationsquellen in den Katalog der Hochschulbibliothek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e-DE" dirty="0" smtClean="0"/>
              <a:t>Schaffung bzw. Ausbau und Konsolidierung eines zentralen Wissenszugangs an Hochschulen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Stärkere Vernetzung innerhalb der Hochschule</a:t>
            </a:r>
            <a:r>
              <a:rPr lang="de-DE" dirty="0"/>
              <a:t> </a:t>
            </a:r>
            <a:r>
              <a:rPr lang="de-DE" dirty="0" smtClean="0"/>
              <a:t>und zwischen Lehre und Forschung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Stärkung offener (Bildungs-)Materialien in Wissenschaft und Lehre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Einbindung </a:t>
            </a:r>
            <a:r>
              <a:rPr lang="de-DE" dirty="0"/>
              <a:t>von Hochschulbibliotheken in E-Learning</a:t>
            </a:r>
            <a:endParaRPr lang="de-DE" dirty="0" smtClean="0"/>
          </a:p>
          <a:p>
            <a:pPr marL="1028700" lvl="1">
              <a:buFont typeface="Arial" panose="020B0604020202020204" pitchFamily="34" charset="0"/>
              <a:buChar char="•"/>
            </a:pPr>
            <a:endParaRPr lang="de-DE" dirty="0"/>
          </a:p>
          <a:p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TU Bergakademie Freiberg | Universitätsbibliothek | Kandler/Löwe</a:t>
            </a:r>
          </a:p>
          <a:p>
            <a:r>
              <a:rPr lang="de-DE" dirty="0"/>
              <a:t>Bildungsportal Sachsen - Lehrkooperationen | </a:t>
            </a:r>
            <a:fld id="{CE4D4FD7-18B0-467C-9EDA-A0EFAE3852AF}" type="datetime1">
              <a:rPr lang="de-DE"/>
              <a:pPr/>
              <a:t>26.11.2018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DE" dirty="0" smtClean="0"/>
              <a:t>ERWARTETE RESULTATE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34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OPAL: Metadaten &amp; API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sz="2100" dirty="0" smtClean="0">
                <a:solidFill>
                  <a:srgbClr val="92D050"/>
                </a:solidFill>
              </a:rPr>
              <a:t>1. Infrastrukturelle Maßnahmen zur Metadatenspeicherung</a:t>
            </a:r>
          </a:p>
          <a:p>
            <a:r>
              <a:rPr lang="de-DE" sz="2100" dirty="0" smtClean="0">
                <a:solidFill>
                  <a:srgbClr val="92D050"/>
                </a:solidFill>
              </a:rPr>
              <a:t>1a. Überführung </a:t>
            </a:r>
            <a:r>
              <a:rPr lang="de-DE" sz="2100" dirty="0">
                <a:solidFill>
                  <a:srgbClr val="92D050"/>
                </a:solidFill>
              </a:rPr>
              <a:t>Datenspeicherung von Datei in </a:t>
            </a:r>
            <a:r>
              <a:rPr lang="de-DE" sz="2100" dirty="0" smtClean="0">
                <a:solidFill>
                  <a:srgbClr val="92D050"/>
                </a:solidFill>
              </a:rPr>
              <a:t>Datenbank</a:t>
            </a:r>
          </a:p>
          <a:p>
            <a:r>
              <a:rPr lang="de-DE" sz="2100" dirty="0" smtClean="0">
                <a:solidFill>
                  <a:srgbClr val="92D050"/>
                </a:solidFill>
              </a:rPr>
              <a:t>1b. Migration OPAL-Daten</a:t>
            </a:r>
          </a:p>
          <a:p>
            <a:endParaRPr lang="de-DE" dirty="0" smtClean="0">
              <a:solidFill>
                <a:srgbClr val="92D050"/>
              </a:solidFill>
            </a:endParaRPr>
          </a:p>
          <a:p>
            <a:r>
              <a:rPr lang="de-DE" sz="2100" dirty="0">
                <a:solidFill>
                  <a:srgbClr val="92D050"/>
                </a:solidFill>
              </a:rPr>
              <a:t>2. Bereitstellung einer Schnittstelle mit Metadaten inkl. </a:t>
            </a:r>
            <a:r>
              <a:rPr lang="de-DE" sz="2100" dirty="0" err="1" smtClean="0">
                <a:solidFill>
                  <a:srgbClr val="92D050"/>
                </a:solidFill>
              </a:rPr>
              <a:t>Permalinks</a:t>
            </a:r>
            <a:r>
              <a:rPr lang="de-DE" sz="2100" dirty="0">
                <a:solidFill>
                  <a:srgbClr val="92D050"/>
                </a:solidFill>
              </a:rPr>
              <a:t> </a:t>
            </a:r>
            <a:r>
              <a:rPr lang="de-DE" sz="2100" dirty="0" smtClean="0">
                <a:solidFill>
                  <a:srgbClr val="92D050"/>
                </a:solidFill>
              </a:rPr>
              <a:t>zu OER-Dokumenten </a:t>
            </a:r>
            <a:r>
              <a:rPr lang="de-DE" sz="2100" dirty="0">
                <a:solidFill>
                  <a:srgbClr val="92D050"/>
                </a:solidFill>
              </a:rPr>
              <a:t>in </a:t>
            </a:r>
            <a:r>
              <a:rPr lang="de-DE" sz="2100" dirty="0" smtClean="0">
                <a:solidFill>
                  <a:srgbClr val="92D050"/>
                </a:solidFill>
              </a:rPr>
              <a:t>OPAL</a:t>
            </a:r>
          </a:p>
          <a:p>
            <a:endParaRPr lang="de-DE" sz="2100" spc="-300" dirty="0" smtClean="0">
              <a:solidFill>
                <a:srgbClr val="FFC000"/>
              </a:solidFill>
              <a:latin typeface="Courier New" panose="02070309020205020404" pitchFamily="49" charset="0"/>
              <a:cs typeface="Courier New" panose="02070309020205020404" pitchFamily="49" charset="0"/>
              <a:hlinkClick r:id="rId3"/>
            </a:endParaRPr>
          </a:p>
          <a:p>
            <a:r>
              <a:rPr lang="de-DE" sz="2100" spc="-300" dirty="0" smtClean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</a:t>
            </a:r>
            <a:r>
              <a:rPr lang="de-DE" sz="2100" spc="-30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://</a:t>
            </a:r>
            <a:r>
              <a:rPr lang="de-DE" sz="2100" spc="-300" dirty="0" smtClean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bildungsportal.sachsen.de/opal/oer/content.json</a:t>
            </a:r>
            <a:endParaRPr lang="de-DE" sz="2100" spc="-300" dirty="0" smtClean="0">
              <a:solidFill>
                <a:srgbClr val="FFC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e-DE" sz="2100" spc="-30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http://</a:t>
            </a:r>
            <a:r>
              <a:rPr lang="de-DE" sz="2100" spc="-300" dirty="0" smtClean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139.20.140.160:3333/project?project=2486659258275</a:t>
            </a:r>
            <a:r>
              <a:rPr lang="de-DE" sz="2100" spc="-30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de-DE" sz="2100" spc="-30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sz="2100" spc="-30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5"/>
              </a:rPr>
              <a:t>http://139.20.140.214/vufind/Search/Results?type=AllFields&amp;lookfor=&amp;</a:t>
            </a:r>
            <a:r>
              <a:rPr lang="de-DE" sz="2100" spc="-300" dirty="0" smtClean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5"/>
              </a:rPr>
              <a:t>limit=20&amp;sort=relevance</a:t>
            </a:r>
            <a:r>
              <a:rPr lang="de-DE" sz="2100" spc="-300" dirty="0" smtClean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de-DE" sz="2100" spc="-300" dirty="0">
              <a:solidFill>
                <a:srgbClr val="FFC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de-DE" sz="2100" strike="sngStrike" dirty="0"/>
          </a:p>
          <a:p>
            <a:r>
              <a:rPr lang="de-DE" sz="2100" strike="sngStrike" dirty="0" smtClean="0"/>
              <a:t>3. Anreicherung </a:t>
            </a:r>
            <a:r>
              <a:rPr lang="de-DE" sz="2100" strike="sngStrike" dirty="0"/>
              <a:t>von digitalen Objekten mit </a:t>
            </a:r>
            <a:r>
              <a:rPr lang="de-DE" sz="2100" strike="sngStrike" dirty="0" smtClean="0"/>
              <a:t>Metadaten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TU Bergakademie Freiberg | Universitätsbibliothek | Kandler/Löwe</a:t>
            </a:r>
          </a:p>
          <a:p>
            <a:r>
              <a:rPr lang="de-DE" dirty="0"/>
              <a:t>Bildungsportal Sachsen - Lehrkooperationen | </a:t>
            </a:r>
            <a:fld id="{CE4D4FD7-18B0-467C-9EDA-A0EFAE3852AF}" type="datetime1">
              <a:rPr lang="de-DE"/>
              <a:pPr/>
              <a:t>26.11.2018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DE" dirty="0" smtClean="0"/>
              <a:t>Projektergebnisse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522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OPAL: Metadaten &amp; API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TU Bergakademie Freiberg | Universitätsbibliothek | Kandler/Löwe</a:t>
            </a:r>
          </a:p>
          <a:p>
            <a:r>
              <a:rPr lang="de-DE" dirty="0"/>
              <a:t>Bildungsportal Sachsen - Lehrkooperationen | </a:t>
            </a:r>
            <a:fld id="{CE4D4FD7-18B0-467C-9EDA-A0EFAE3852AF}" type="datetime1">
              <a:rPr lang="de-DE"/>
              <a:pPr/>
              <a:t>26.11.2018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DE" dirty="0" smtClean="0"/>
              <a:t>Projektergebnisse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Zylinder 7"/>
          <p:cNvSpPr/>
          <p:nvPr/>
        </p:nvSpPr>
        <p:spPr>
          <a:xfrm>
            <a:off x="1403648" y="2204864"/>
            <a:ext cx="864096" cy="1149248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OPAL</a:t>
            </a:r>
            <a:endParaRPr lang="de-DE" dirty="0"/>
          </a:p>
        </p:txBody>
      </p:sp>
      <p:sp>
        <p:nvSpPr>
          <p:cNvPr id="9" name="Zylinder 8"/>
          <p:cNvSpPr/>
          <p:nvPr/>
        </p:nvSpPr>
        <p:spPr>
          <a:xfrm>
            <a:off x="4157952" y="4415655"/>
            <a:ext cx="864096" cy="1149248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finc</a:t>
            </a:r>
            <a:endParaRPr lang="de-DE" dirty="0"/>
          </a:p>
        </p:txBody>
      </p:sp>
      <p:sp>
        <p:nvSpPr>
          <p:cNvPr id="10" name="Zylinder 9"/>
          <p:cNvSpPr/>
          <p:nvPr/>
        </p:nvSpPr>
        <p:spPr>
          <a:xfrm>
            <a:off x="6876256" y="2204864"/>
            <a:ext cx="864096" cy="1149248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AMSL</a:t>
            </a:r>
            <a:endParaRPr lang="de-DE" dirty="0"/>
          </a:p>
        </p:txBody>
      </p:sp>
      <p:cxnSp>
        <p:nvCxnSpPr>
          <p:cNvPr id="14" name="Gewinkelter Verbinder 13"/>
          <p:cNvCxnSpPr>
            <a:stCxn id="8" idx="4"/>
            <a:endCxn id="9" idx="1"/>
          </p:cNvCxnSpPr>
          <p:nvPr/>
        </p:nvCxnSpPr>
        <p:spPr>
          <a:xfrm>
            <a:off x="2267744" y="2779488"/>
            <a:ext cx="2322256" cy="163616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/>
          <p:cNvCxnSpPr>
            <a:stCxn id="10" idx="2"/>
          </p:cNvCxnSpPr>
          <p:nvPr/>
        </p:nvCxnSpPr>
        <p:spPr>
          <a:xfrm flipH="1">
            <a:off x="4590000" y="2779488"/>
            <a:ext cx="2286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Gefaltete Ecke 18"/>
          <p:cNvSpPr/>
          <p:nvPr/>
        </p:nvSpPr>
        <p:spPr>
          <a:xfrm>
            <a:off x="2411760" y="2492896"/>
            <a:ext cx="615237" cy="615237"/>
          </a:xfrm>
          <a:prstGeom prst="foldedCorner">
            <a:avLst/>
          </a:prstGeom>
          <a:solidFill>
            <a:srgbClr val="F3FAFF"/>
          </a:solidFill>
          <a:ln>
            <a:solidFill>
              <a:srgbClr val="B3B3B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 err="1" smtClean="0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content.json</a:t>
            </a:r>
            <a:endParaRPr lang="de-DE" sz="800" dirty="0">
              <a:solidFill>
                <a:schemeClr val="accent6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2362724" y="1992330"/>
            <a:ext cx="745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Täglich Update</a:t>
            </a:r>
            <a:endParaRPr lang="de-DE" sz="1200" dirty="0"/>
          </a:p>
        </p:txBody>
      </p:sp>
      <p:sp>
        <p:nvSpPr>
          <p:cNvPr id="22" name="Textfeld 21"/>
          <p:cNvSpPr txBox="1"/>
          <p:nvPr/>
        </p:nvSpPr>
        <p:spPr>
          <a:xfrm>
            <a:off x="5148064" y="4552450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separate Facette</a:t>
            </a:r>
          </a:p>
          <a:p>
            <a:endParaRPr lang="de-DE" sz="1200" dirty="0" smtClean="0"/>
          </a:p>
          <a:p>
            <a:r>
              <a:rPr lang="de-DE" sz="1200" dirty="0" smtClean="0"/>
              <a:t>aus Vorfacette „BÜCHER UND MEHR“ ausschließbar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5295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Vorlage_blau-1">
  <a:themeElements>
    <a:clrScheme name="TUBAF-Farben">
      <a:dk1>
        <a:srgbClr val="0064A8"/>
      </a:dk1>
      <a:lt1>
        <a:sysClr val="window" lastClr="FFFFFF"/>
      </a:lt1>
      <a:dk2>
        <a:srgbClr val="1F497D"/>
      </a:dk2>
      <a:lt2>
        <a:srgbClr val="EEECE1"/>
      </a:lt2>
      <a:accent1>
        <a:srgbClr val="0064A8"/>
      </a:accent1>
      <a:accent2>
        <a:srgbClr val="E66E01"/>
      </a:accent2>
      <a:accent3>
        <a:srgbClr val="4EBCCE"/>
      </a:accent3>
      <a:accent4>
        <a:srgbClr val="B20026"/>
      </a:accent4>
      <a:accent5>
        <a:srgbClr val="2E9028"/>
      </a:accent5>
      <a:accent6>
        <a:srgbClr val="7F7F7F"/>
      </a:accent6>
      <a:hlink>
        <a:srgbClr val="0064A8"/>
      </a:hlink>
      <a:folHlink>
        <a:srgbClr val="7F7F7F"/>
      </a:folHlink>
    </a:clrScheme>
    <a:fontScheme name="TUBAF-Schrift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PowerPoint-Vorlage_blau-1</Template>
  <TotalTime>0</TotalTime>
  <Words>779</Words>
  <Application>Microsoft Office PowerPoint</Application>
  <PresentationFormat>Bildschirmpräsentation (4:3)</PresentationFormat>
  <Paragraphs>131</Paragraphs>
  <Slides>10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Trebuchet MS</vt:lpstr>
      <vt:lpstr>Wingdings</vt:lpstr>
      <vt:lpstr>PowerPoint-Vorlage_blau-1</vt:lpstr>
      <vt:lpstr>Anreicherung digitaler Objekte mit Metadaten in OPAL – Implementierung einer Schnittstelle zur Anbindung externer Recherchesysteme</vt:lpstr>
      <vt:lpstr>ProjECKtdaten</vt:lpstr>
      <vt:lpstr>OPAL: Metadaten &amp; API</vt:lpstr>
      <vt:lpstr>OPAL: Metadaten &amp; API</vt:lpstr>
      <vt:lpstr>OPAL: Metadaten &amp; API</vt:lpstr>
      <vt:lpstr>OPAL: OER</vt:lpstr>
      <vt:lpstr>OPAL: Metadaten &amp; API</vt:lpstr>
      <vt:lpstr>OPAL: Metadaten &amp; API</vt:lpstr>
      <vt:lpstr>OPAL: Metadaten &amp; API</vt:lpstr>
      <vt:lpstr>OPAL: Metadaten &amp; API</vt:lpstr>
    </vt:vector>
  </TitlesOfParts>
  <Company>TU Bergakademie Freiberg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DIE 1. ÜBERSCHRIFT und eventuell noch ein Untertitel</dc:title>
  <dc:creator>Schwarz</dc:creator>
  <cp:lastModifiedBy>Löwe Oliver</cp:lastModifiedBy>
  <cp:revision>41</cp:revision>
  <dcterms:created xsi:type="dcterms:W3CDTF">2013-01-31T17:07:30Z</dcterms:created>
  <dcterms:modified xsi:type="dcterms:W3CDTF">2018-11-26T09:13:26Z</dcterms:modified>
</cp:coreProperties>
</file>