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1" r:id="rId1"/>
    <p:sldMasterId id="2147483653" r:id="rId2"/>
    <p:sldMasterId id="2147483695" r:id="rId3"/>
  </p:sldMasterIdLst>
  <p:notesMasterIdLst>
    <p:notesMasterId r:id="rId15"/>
  </p:notesMasterIdLst>
  <p:handoutMasterIdLst>
    <p:handoutMasterId r:id="rId16"/>
  </p:handoutMasterIdLst>
  <p:sldIdLst>
    <p:sldId id="282" r:id="rId4"/>
    <p:sldId id="291" r:id="rId5"/>
    <p:sldId id="268" r:id="rId6"/>
    <p:sldId id="294" r:id="rId7"/>
    <p:sldId id="293" r:id="rId8"/>
    <p:sldId id="296" r:id="rId9"/>
    <p:sldId id="295" r:id="rId10"/>
    <p:sldId id="297" r:id="rId11"/>
    <p:sldId id="298" r:id="rId12"/>
    <p:sldId id="299" r:id="rId13"/>
    <p:sldId id="290" r:id="rId1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Müller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3312"/>
    <a:srgbClr val="C2E09C"/>
    <a:srgbClr val="FDCE49"/>
    <a:srgbClr val="8D8E8F"/>
    <a:srgbClr val="A8A9AA"/>
    <a:srgbClr val="939495"/>
    <a:srgbClr val="FDCB3D"/>
    <a:srgbClr val="C7E2AC"/>
    <a:srgbClr val="CBE4B2"/>
    <a:srgbClr val="787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2" autoAdjust="0"/>
    <p:restoredTop sz="77535" autoAdjust="0"/>
  </p:normalViewPr>
  <p:slideViewPr>
    <p:cSldViewPr>
      <p:cViewPr varScale="1">
        <p:scale>
          <a:sx n="80" d="100"/>
          <a:sy n="80" d="100"/>
        </p:scale>
        <p:origin x="172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4096" y="17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3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201D-4F31-42B9-99D7-3404E8362FFB}" type="datetimeFigureOut">
              <a:rPr lang="de-DE" smtClean="0"/>
              <a:t>07.05.20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16FB-B98E-41AD-A7C8-7BD42CA5E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B8B00B-174A-42EB-A1B8-8BE866AF80B8}" type="datetimeFigureOut">
              <a:rPr lang="de-DE"/>
              <a:pPr>
                <a:defRPr/>
              </a:pPr>
              <a:t>07.05.20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1EA88-867B-44F4-BE95-B615105451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0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3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3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29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0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55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05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55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ohne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565400"/>
            <a:ext cx="9144000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9198" y="1700808"/>
            <a:ext cx="8603280" cy="5437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aseline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389941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ierung Fördermittelgeb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5364088" y="2348879"/>
            <a:ext cx="3528390" cy="3960439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de-DE" dirty="0" err="1"/>
              <a:t>syvddsyv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547812" y="980728"/>
            <a:ext cx="7344665" cy="1224136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047656" y="9306272"/>
            <a:ext cx="7416822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547813" y="2348880"/>
            <a:ext cx="3384227" cy="396043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7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1439" y="2348880"/>
            <a:ext cx="8641039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8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251439" y="2348880"/>
            <a:ext cx="8641039" cy="3960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9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51440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4787943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251440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251440" y="983269"/>
            <a:ext cx="2736384" cy="12215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2"/>
          </p:nvPr>
        </p:nvSpPr>
        <p:spPr>
          <a:xfrm>
            <a:off x="6156095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3"/>
          </p:nvPr>
        </p:nvSpPr>
        <p:spPr>
          <a:xfrm>
            <a:off x="3203767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4"/>
          </p:nvPr>
        </p:nvSpPr>
        <p:spPr>
          <a:xfrm>
            <a:off x="3203767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15"/>
          </p:nvPr>
        </p:nvSpPr>
        <p:spPr>
          <a:xfrm>
            <a:off x="6156094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4902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32039" y="988047"/>
            <a:ext cx="3960440" cy="5323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235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linksbünd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932039" y="988047"/>
            <a:ext cx="3960440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49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251441" y="2348880"/>
            <a:ext cx="8641038" cy="381679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45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-Platzhalter 10"/>
          <p:cNvSpPr>
            <a:spLocks noGrp="1"/>
          </p:cNvSpPr>
          <p:nvPr>
            <p:ph type="dgm" sz="quarter" idx="14"/>
          </p:nvPr>
        </p:nvSpPr>
        <p:spPr>
          <a:xfrm>
            <a:off x="251441" y="2348880"/>
            <a:ext cx="8641038" cy="396044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8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1" y="980729"/>
            <a:ext cx="1843088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024759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7" y="2348533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3686662" y="980728"/>
            <a:ext cx="2952000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idx="10"/>
          </p:nvPr>
        </p:nvSpPr>
        <p:spPr>
          <a:xfrm>
            <a:off x="2548784" y="3093076"/>
            <a:ext cx="6343694" cy="321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aseline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2000"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Bildplatzhalter 4" title="Logo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1671388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093076"/>
            <a:ext cx="1619712" cy="1344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1265" y="4515800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55776" y="1671388"/>
            <a:ext cx="6336704" cy="13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284232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2507462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3071466" y="2348880"/>
            <a:ext cx="5821013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0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513334" y="973545"/>
            <a:ext cx="737914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1513334" y="2312828"/>
            <a:ext cx="737914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201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334" y="980728"/>
            <a:ext cx="3454750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5400050" y="980728"/>
            <a:ext cx="3492427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53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47664" y="2132856"/>
            <a:ext cx="3420419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5400051" y="955510"/>
            <a:ext cx="3492427" cy="96503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5400051" y="2132856"/>
            <a:ext cx="3492427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3420418" cy="939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0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36096" y="980728"/>
            <a:ext cx="3456383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3384376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1547664" y="2708920"/>
            <a:ext cx="3384376" cy="35955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931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547664" y="2204864"/>
            <a:ext cx="7344814" cy="4104456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008112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51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inbi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-Platzhalter 3"/>
          <p:cNvSpPr>
            <a:spLocks noGrp="1"/>
          </p:cNvSpPr>
          <p:nvPr>
            <p:ph type="dgm" sz="quarter" idx="10"/>
          </p:nvPr>
        </p:nvSpPr>
        <p:spPr>
          <a:xfrm>
            <a:off x="1547664" y="2348880"/>
            <a:ext cx="7344814" cy="39604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296144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558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0" y="980728"/>
            <a:ext cx="1843088" cy="122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541518" y="990000"/>
            <a:ext cx="2460218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6" y="2276525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2"/>
          </p:nvPr>
        </p:nvSpPr>
        <p:spPr>
          <a:xfrm>
            <a:off x="4289654" y="990000"/>
            <a:ext cx="2448272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12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628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26544"/>
            <a:ext cx="9144000" cy="1512000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-21726"/>
            <a:ext cx="2327217" cy="1506510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2304000" y="287168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 txBox="1">
            <a:spLocks/>
          </p:cNvSpPr>
          <p:nvPr userDrawn="1"/>
        </p:nvSpPr>
        <p:spPr>
          <a:xfrm>
            <a:off x="2555776" y="162799"/>
            <a:ext cx="6031582" cy="1137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 Elektrotechnik und Informationstechnik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</a:t>
            </a: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für Energie- und Hochspannungstechnik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Prof. Dr.-Ing. Wolfgang </a:t>
            </a:r>
            <a:r>
              <a:rPr lang="de-DE" sz="1900" baseline="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Schufft</a:t>
            </a:r>
            <a:endParaRPr lang="de-DE" sz="1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65" y="367665"/>
            <a:ext cx="948630" cy="631335"/>
          </a:xfrm>
          <a:prstGeom prst="rect">
            <a:avLst/>
          </a:prstGeom>
        </p:spPr>
      </p:pic>
      <p:cxnSp>
        <p:nvCxnSpPr>
          <p:cNvPr id="11" name="Gerader Verbinder 8"/>
          <p:cNvCxnSpPr/>
          <p:nvPr userDrawn="1"/>
        </p:nvCxnSpPr>
        <p:spPr>
          <a:xfrm>
            <a:off x="7677000" y="279000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A785C921-4B65-C94E-94D1-A6DF2B20C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7664" y="973545"/>
            <a:ext cx="734481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7664" y="2312828"/>
            <a:ext cx="734481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extplatzhalter 9"/>
          <p:cNvSpPr txBox="1">
            <a:spLocks/>
          </p:cNvSpPr>
          <p:nvPr userDrawn="1"/>
        </p:nvSpPr>
        <p:spPr>
          <a:xfrm>
            <a:off x="1516771" y="108526"/>
            <a:ext cx="4135349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Muster</a:t>
            </a:r>
            <a:r>
              <a:rPr lang="de-DE" sz="16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für Folgefolien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(Zeile 2)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charset="0"/>
              </a:rPr>
              <a:t>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7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2" r:id="rId4"/>
    <p:sldLayoutId id="2147483678" r:id="rId5"/>
    <p:sldLayoutId id="2147483679" r:id="rId6"/>
    <p:sldLayoutId id="2147483680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51440" y="973545"/>
            <a:ext cx="8641039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1439" y="2311240"/>
            <a:ext cx="8641039" cy="399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pic>
        <p:nvPicPr>
          <p:cNvPr id="15" name="Grafik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6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724483E0-BEF4-D944-82E6-B76A54636D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1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10.m4a"/><Relationship Id="rId7" Type="http://schemas.openxmlformats.org/officeDocument/2006/relationships/image" Target="../media/image23.emf"/><Relationship Id="rId2" Type="http://schemas.microsoft.com/office/2007/relationships/media" Target="../media/media10.m4a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media2.m4a"/><Relationship Id="rId7" Type="http://schemas.openxmlformats.org/officeDocument/2006/relationships/oleObject" Target="../embeddings/oleObject2.bin"/><Relationship Id="rId2" Type="http://schemas.microsoft.com/office/2007/relationships/media" Target="../media/media2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21.xml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emf"/><Relationship Id="rId1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7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2.emf"/><Relationship Id="rId2" Type="http://schemas.microsoft.com/office/2007/relationships/media" Target="../media/media3.m4a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e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4.bin"/><Relationship Id="rId3" Type="http://schemas.openxmlformats.org/officeDocument/2006/relationships/audio" Target="../media/media7.m4a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emf"/><Relationship Id="rId2" Type="http://schemas.microsoft.com/office/2007/relationships/media" Target="../media/media7.m4a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.png"/><Relationship Id="rId10" Type="http://schemas.openxmlformats.org/officeDocument/2006/relationships/image" Target="../media/image16.emf"/><Relationship Id="rId4" Type="http://schemas.openxmlformats.org/officeDocument/2006/relationships/slideLayout" Target="../slideLayouts/slideLayout21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2.emf"/><Relationship Id="rId18" Type="http://schemas.openxmlformats.org/officeDocument/2006/relationships/oleObject" Target="../embeddings/oleObject21.bin"/><Relationship Id="rId3" Type="http://schemas.openxmlformats.org/officeDocument/2006/relationships/audio" Target="../media/media8.m4a"/><Relationship Id="rId21" Type="http://schemas.openxmlformats.org/officeDocument/2006/relationships/image" Target="../media/image3.png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4.emf"/><Relationship Id="rId2" Type="http://schemas.microsoft.com/office/2007/relationships/media" Target="../media/media8.m4a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1.emf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5.emf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8.emf"/><Relationship Id="rId3" Type="http://schemas.openxmlformats.org/officeDocument/2006/relationships/audio" Target="../media/media9.m4a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6.bin"/><Relationship Id="rId2" Type="http://schemas.microsoft.com/office/2007/relationships/media" Target="../media/media9.m4a"/><Relationship Id="rId16" Type="http://schemas.openxmlformats.org/officeDocument/2006/relationships/image" Target="../media/image3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emf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25.bin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2000" y="2574000"/>
            <a:ext cx="8388424" cy="202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4. Lernpaket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Rechnungsgrundlagen 3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3C274687-51E2-FF42-95B4-F7AC5AF8A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000" y="17612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422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CFACD6F-5EEC-684C-8546-4F13A45DFDF4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Charakteristische </a:t>
            </a:r>
            <a:r>
              <a:rPr lang="de-DE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Versoren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4F9D4F-3D48-374E-B34A-446BA805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8F327FE-5810-F94F-84C8-7B0F85BE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B9D16BD5-26C2-A74F-8EB3-643E480D5D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6286" y="9823275"/>
          <a:ext cx="142036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6" imgW="787400" imgH="266700" progId="Equation.3">
                  <p:embed/>
                </p:oleObj>
              </mc:Choice>
              <mc:Fallback>
                <p:oleObj r:id="rId6" imgW="787400" imgH="266700" progId="Equation.3">
                  <p:embed/>
                  <p:pic>
                    <p:nvPicPr>
                      <p:cNvPr id="31" name="Objekt 30">
                        <a:extLst>
                          <a:ext uri="{FF2B5EF4-FFF2-40B4-BE49-F238E27FC236}">
                            <a16:creationId xmlns:a16="http://schemas.microsoft.com/office/drawing/2014/main" id="{B9D16BD5-26C2-A74F-8EB3-643E480D5D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286" y="9823275"/>
                        <a:ext cx="1420363" cy="50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DD6DBBF1-6123-3D44-89EA-A329BE771EB2}"/>
              </a:ext>
            </a:extLst>
          </p:cNvPr>
          <p:cNvSpPr txBox="1"/>
          <p:nvPr/>
        </p:nvSpPr>
        <p:spPr>
          <a:xfrm>
            <a:off x="747000" y="2394000"/>
            <a:ext cx="29192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=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 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=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 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de-DE" sz="2400" u="sng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de-DE" sz="2800" u="sng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=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de-DE" sz="2400" baseline="30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 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=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 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32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de-DE" sz="2400" baseline="-25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de-DE" sz="2400" u="sng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=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 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=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 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de-DE" sz="2400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U</a:t>
            </a:r>
            <a:r>
              <a:rPr lang="de-DE" sz="24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31</a:t>
            </a:r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de-DE" sz="2400" baseline="-25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F7010844-6BA3-A349-B5C9-4654D621C3BA}"/>
                  </a:ext>
                </a:extLst>
              </p:cNvPr>
              <p:cNvSpPr txBox="1"/>
              <p:nvPr/>
            </p:nvSpPr>
            <p:spPr>
              <a:xfrm>
                <a:off x="5086649" y="2394000"/>
                <a:ext cx="3292414" cy="2105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12 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=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1 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2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400" i="1" smtClean="0"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</a:t>
                </a:r>
                <a:r>
                  <a:rPr lang="de-DE" sz="2400" dirty="0" err="1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j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a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1 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</a:t>
                </a:r>
                <a:endParaRPr lang="de-DE" sz="2400" u="sng" dirty="0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  <a:p>
                <a:endParaRPr lang="de-DE" sz="2800" u="sng" dirty="0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  <a:p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23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=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2 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3 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= -</a:t>
                </a:r>
                <a:r>
                  <a:rPr lang="de-DE" sz="2400" dirty="0">
                    <a:ea typeface="Roboto Condensed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400" i="1"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</a:t>
                </a:r>
                <a:r>
                  <a:rPr lang="de-DE" sz="2400" dirty="0" err="1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j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1 </a:t>
                </a:r>
              </a:p>
              <a:p>
                <a:endParaRPr lang="de-DE" sz="2400" u="sng" dirty="0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  <a:p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31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=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3 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1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=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400" i="1"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</a:t>
                </a:r>
                <a:r>
                  <a:rPr lang="de-DE" sz="2400" dirty="0" err="1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j</a:t>
                </a:r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de-DE" sz="2400" i="1" baseline="30000" dirty="0" smtClean="0">
                        <a:latin typeface="Cambria Math" panose="02040503050406030204" pitchFamily="18" charset="0"/>
                        <a:ea typeface="Roboto Condensed" panose="02000000000000000000" pitchFamily="2" charset="0"/>
                      </a:rPr>
                      <m:t>2</m:t>
                    </m:r>
                  </m:oMath>
                </a14:m>
                <a:r>
                  <a:rPr lang="de-DE" sz="24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 </a:t>
                </a:r>
                <a:r>
                  <a:rPr lang="de-DE" sz="2400" u="sng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</a:t>
                </a:r>
                <a:r>
                  <a:rPr lang="de-DE" sz="2400" baseline="-250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1 </a:t>
                </a:r>
              </a:p>
            </p:txBody>
          </p:sp>
        </mc:Choice>
        <mc:Fallback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F7010844-6BA3-A349-B5C9-4654D621C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649" y="2394000"/>
                <a:ext cx="3292414" cy="2105000"/>
              </a:xfrm>
              <a:prstGeom prst="rect">
                <a:avLst/>
              </a:prstGeom>
              <a:blipFill>
                <a:blip r:embed="rId8"/>
                <a:stretch>
                  <a:fillRect l="-2692" t="-602" b="-54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CFEC62EB-7C58-8E42-A0BE-12E5AAC84F21}"/>
              </a:ext>
            </a:extLst>
          </p:cNvPr>
          <p:cNvSpPr/>
          <p:nvPr/>
        </p:nvSpPr>
        <p:spPr>
          <a:xfrm>
            <a:off x="3666286" y="3249000"/>
            <a:ext cx="905714" cy="450000"/>
          </a:xfrm>
          <a:prstGeom prst="rightArrow">
            <a:avLst/>
          </a:prstGeom>
          <a:solidFill>
            <a:srgbClr val="E63312"/>
          </a:solidFill>
          <a:ln>
            <a:solidFill>
              <a:srgbClr val="E63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55B4D763-8E92-E747-985F-FFC636DBF7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17681" y="983159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955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A9A3222-2376-0E43-939D-F057CEB6B49B}"/>
              </a:ext>
            </a:extLst>
          </p:cNvPr>
          <p:cNvSpPr txBox="1">
            <a:spLocks/>
          </p:cNvSpPr>
          <p:nvPr/>
        </p:nvSpPr>
        <p:spPr>
          <a:xfrm>
            <a:off x="3177000" y="2214000"/>
            <a:ext cx="534333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3600" dirty="0"/>
              <a:t>Vielen Dank!</a:t>
            </a:r>
          </a:p>
        </p:txBody>
      </p:sp>
      <p:pic>
        <p:nvPicPr>
          <p:cNvPr id="6" name="Bild 32">
            <a:extLst>
              <a:ext uri="{FF2B5EF4-FFF2-40B4-BE49-F238E27FC236}">
                <a16:creationId xmlns:a16="http://schemas.microsoft.com/office/drawing/2014/main" id="{73B8F8A8-7FAF-2F42-AD26-B80B59291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4" r="20074"/>
          <a:stretch>
            <a:fillRect/>
          </a:stretch>
        </p:blipFill>
        <p:spPr bwMode="auto">
          <a:xfrm>
            <a:off x="342001" y="3249001"/>
            <a:ext cx="3870000" cy="28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DF89D5B-103C-5A4A-95AD-C76AF49A1DD6}"/>
              </a:ext>
            </a:extLst>
          </p:cNvPr>
          <p:cNvSpPr txBox="1">
            <a:spLocks/>
          </p:cNvSpPr>
          <p:nvPr/>
        </p:nvSpPr>
        <p:spPr>
          <a:xfrm>
            <a:off x="4527001" y="3249001"/>
            <a:ext cx="342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000" dirty="0"/>
              <a:t>Jens Teuscher (Dr.-Ing.)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sz="2000" dirty="0"/>
          </a:p>
        </p:txBody>
      </p:sp>
      <p:sp>
        <p:nvSpPr>
          <p:cNvPr id="9" name="Shape 5201">
            <a:extLst>
              <a:ext uri="{FF2B5EF4-FFF2-40B4-BE49-F238E27FC236}">
                <a16:creationId xmlns:a16="http://schemas.microsoft.com/office/drawing/2014/main" id="{F3AB4021-3D25-934B-B2E4-C33C20B03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01" y="3699001"/>
            <a:ext cx="4374574" cy="1485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Technische Universität Chemnitz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Fakultät für Elektrotechnik und Informationstechnik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Professur Energie- und Hochspannungstechnik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09107 Chemnitz</a:t>
            </a:r>
          </a:p>
        </p:txBody>
      </p:sp>
      <p:sp>
        <p:nvSpPr>
          <p:cNvPr id="10" name="Shape 5201">
            <a:extLst>
              <a:ext uri="{FF2B5EF4-FFF2-40B4-BE49-F238E27FC236}">
                <a16:creationId xmlns:a16="http://schemas.microsoft.com/office/drawing/2014/main" id="{80514078-D6DC-7341-8556-7AD4F5E5194E}"/>
              </a:ext>
            </a:extLst>
          </p:cNvPr>
          <p:cNvSpPr txBox="1">
            <a:spLocks/>
          </p:cNvSpPr>
          <p:nvPr/>
        </p:nvSpPr>
        <p:spPr>
          <a:xfrm>
            <a:off x="4617000" y="5581638"/>
            <a:ext cx="5517501" cy="68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1pPr>
            <a:lvl2pPr indent="228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2pPr>
            <a:lvl3pPr indent="457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3pPr>
            <a:lvl4pPr indent="685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4pPr>
            <a:lvl5pPr indent="9144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5pPr>
            <a:lvl6pPr indent="11430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6pPr>
            <a:lvl7pPr indent="1371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7pPr>
            <a:lvl8pPr indent="1600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8pPr>
            <a:lvl9pPr indent="1828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9pPr>
          </a:lstStyle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E-Mail:		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jens.teuscher@etit.tu-chemnitz.de</a:t>
            </a:r>
            <a:endParaRPr lang="it-IT" sz="1600" dirty="0">
              <a:solidFill>
                <a:schemeClr val="bg1">
                  <a:lumMod val="1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	+49 (0) 371 531 - 37752</a:t>
            </a:r>
          </a:p>
        </p:txBody>
      </p:sp>
      <p:pic>
        <p:nvPicPr>
          <p:cNvPr id="8" name="Bild 4" descr="Bild1.jpg">
            <a:extLst>
              <a:ext uri="{FF2B5EF4-FFF2-40B4-BE49-F238E27FC236}">
                <a16:creationId xmlns:a16="http://schemas.microsoft.com/office/drawing/2014/main" id="{C01A4062-518D-8C42-9BEA-67F75CED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9144000" cy="1170000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AC7FDF0B-2A6D-574B-A8B7-41DB84408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8775" y="2036979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983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AD2D0692-D0AA-2D48-B296-BC7425784649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Rechnen mit bezogenen Größen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B7C8152-062F-FC4B-ACA0-E88B16C69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F5F3B96-E9EF-E942-8914-2F5383045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FDC9484-3B62-5D41-BB9D-E7EF0E02A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78595328-ABD6-2347-80ED-59631713D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734056"/>
              </p:ext>
            </p:extLst>
          </p:nvPr>
        </p:nvGraphicFramePr>
        <p:xfrm>
          <a:off x="4649024" y="2079000"/>
          <a:ext cx="1156100" cy="66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r:id="rId5" imgW="749300" imgH="419100" progId="Equation.3">
                  <p:embed/>
                </p:oleObj>
              </mc:Choice>
              <mc:Fallback>
                <p:oleObj r:id="rId5" imgW="749300" imgH="419100" progId="Equation.3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D8E74B8-8271-5248-B57A-8DC845C79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024" y="2079000"/>
                        <a:ext cx="1156100" cy="666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D96DD4B-46E5-B64E-A7FB-CDEE405BF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855236"/>
              </p:ext>
            </p:extLst>
          </p:nvPr>
        </p:nvGraphicFramePr>
        <p:xfrm>
          <a:off x="3352382" y="3505958"/>
          <a:ext cx="3715152" cy="72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r:id="rId7" imgW="2235200" imgH="419100" progId="Equation.3">
                  <p:embed/>
                </p:oleObj>
              </mc:Choice>
              <mc:Fallback>
                <p:oleObj r:id="rId7" imgW="2235200" imgH="4191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382" y="3505958"/>
                        <a:ext cx="3715152" cy="721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C9B8EA57-B4B7-0B48-99AE-39BFD089D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531907"/>
              </p:ext>
            </p:extLst>
          </p:nvPr>
        </p:nvGraphicFramePr>
        <p:xfrm>
          <a:off x="3352382" y="4988490"/>
          <a:ext cx="1591594" cy="68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r:id="rId9" imgW="1003300" imgH="419100" progId="Equation.3">
                  <p:embed/>
                </p:oleObj>
              </mc:Choice>
              <mc:Fallback>
                <p:oleObj r:id="rId9" imgW="1003300" imgH="4191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382" y="4988490"/>
                        <a:ext cx="1591594" cy="684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6CDE5B7D-70FF-F544-8FCA-4D3642D33ED2}"/>
              </a:ext>
            </a:extLst>
          </p:cNvPr>
          <p:cNvSpPr txBox="1"/>
          <p:nvPr/>
        </p:nvSpPr>
        <p:spPr>
          <a:xfrm>
            <a:off x="387000" y="2227447"/>
            <a:ext cx="311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Leiter-Mittelpunkt-Spannung: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A9EE804-A526-5E40-98BB-AE7C865168DA}"/>
              </a:ext>
            </a:extLst>
          </p:cNvPr>
          <p:cNvSpPr txBox="1"/>
          <p:nvPr/>
        </p:nvSpPr>
        <p:spPr>
          <a:xfrm>
            <a:off x="477548" y="3607968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Drehstromleistung: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DF0684D-55DC-CA4E-9D47-24F58D430448}"/>
              </a:ext>
            </a:extLst>
          </p:cNvPr>
          <p:cNvSpPr txBox="1"/>
          <p:nvPr/>
        </p:nvSpPr>
        <p:spPr>
          <a:xfrm>
            <a:off x="477548" y="5130930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Strangleistung: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CC49EA7-EC7F-DF46-B096-F7FEE88EE6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17681" y="1006344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8685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Rechnen mit bezogenen Größen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25E33EB5-C3D2-DE42-BD9A-D776AE8CA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790" y="47357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173C19C-CC6D-BE47-A012-7A6260B1305B}"/>
              </a:ext>
            </a:extLst>
          </p:cNvPr>
          <p:cNvSpPr txBox="1"/>
          <p:nvPr/>
        </p:nvSpPr>
        <p:spPr>
          <a:xfrm>
            <a:off x="477000" y="1192447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Nennimpedanz: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40B42C5-2BCE-1B4F-8C5E-9A54E85D6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740996"/>
              </p:ext>
            </p:extLst>
          </p:nvPr>
        </p:nvGraphicFramePr>
        <p:xfrm>
          <a:off x="3042000" y="999000"/>
          <a:ext cx="3150000" cy="75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r:id="rId6" imgW="2184400" imgH="508000" progId="Equation.3">
                  <p:embed/>
                </p:oleObj>
              </mc:Choice>
              <mc:Fallback>
                <p:oleObj r:id="rId6" imgW="2184400" imgH="5080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000" y="999000"/>
                        <a:ext cx="3150000" cy="750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feld 37">
            <a:extLst>
              <a:ext uri="{FF2B5EF4-FFF2-40B4-BE49-F238E27FC236}">
                <a16:creationId xmlns:a16="http://schemas.microsoft.com/office/drawing/2014/main" id="{2BCADBD4-A874-E042-9F5F-79538C4C993F}"/>
              </a:ext>
            </a:extLst>
          </p:cNvPr>
          <p:cNvSpPr txBox="1"/>
          <p:nvPr/>
        </p:nvSpPr>
        <p:spPr>
          <a:xfrm>
            <a:off x="477000" y="2349000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Bezogene Impedanz: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1A0A446-8EA3-0146-A717-F98464CC0C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22931"/>
              </p:ext>
            </p:extLst>
          </p:nvPr>
        </p:nvGraphicFramePr>
        <p:xfrm>
          <a:off x="3059684" y="2169000"/>
          <a:ext cx="3060000" cy="737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r:id="rId8" imgW="2108200" imgH="495300" progId="Equation.3">
                  <p:embed/>
                </p:oleObj>
              </mc:Choice>
              <mc:Fallback>
                <p:oleObj r:id="rId8" imgW="2108200" imgH="4953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684" y="2169000"/>
                        <a:ext cx="3060000" cy="737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D22753DE-1BE2-9F41-AB6E-F85F11383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82758"/>
              </p:ext>
            </p:extLst>
          </p:nvPr>
        </p:nvGraphicFramePr>
        <p:xfrm>
          <a:off x="6995209" y="2212331"/>
          <a:ext cx="1259999" cy="67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r:id="rId10" imgW="723900" imgH="393700" progId="Equation.3">
                  <p:embed/>
                </p:oleObj>
              </mc:Choice>
              <mc:Fallback>
                <p:oleObj r:id="rId10" imgW="7239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209" y="2212331"/>
                        <a:ext cx="1259999" cy="673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DD20B068-3A50-8C43-B176-873E414B1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600670"/>
              </p:ext>
            </p:extLst>
          </p:nvPr>
        </p:nvGraphicFramePr>
        <p:xfrm>
          <a:off x="3222000" y="3316285"/>
          <a:ext cx="2383623" cy="76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r:id="rId12" imgW="1562100" imgH="495300" progId="Equation.3">
                  <p:embed/>
                </p:oleObj>
              </mc:Choice>
              <mc:Fallback>
                <p:oleObj r:id="rId12" imgW="1562100" imgH="4953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000" y="3316285"/>
                        <a:ext cx="2383623" cy="768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CEF10054-89EC-B841-9069-3BDC914E9F62}"/>
              </a:ext>
            </a:extLst>
          </p:cNvPr>
          <p:cNvSpPr txBox="1"/>
          <p:nvPr/>
        </p:nvSpPr>
        <p:spPr>
          <a:xfrm>
            <a:off x="477000" y="3500686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Tatsächliche Impedanz: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ED5214C-8B06-C44E-B19F-B0704A9D5F1B}"/>
              </a:ext>
            </a:extLst>
          </p:cNvPr>
          <p:cNvSpPr txBox="1"/>
          <p:nvPr/>
        </p:nvSpPr>
        <p:spPr>
          <a:xfrm>
            <a:off x="477000" y="4652372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Übersetzungsverhältnis:</a:t>
            </a:r>
          </a:p>
        </p:txBody>
      </p:sp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9127FA29-1F1F-C54E-84F9-F60013AF6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25426"/>
              </p:ext>
            </p:extLst>
          </p:nvPr>
        </p:nvGraphicFramePr>
        <p:xfrm>
          <a:off x="3222000" y="4513357"/>
          <a:ext cx="810000" cy="67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r:id="rId14" imgW="546100" imgH="457200" progId="Equation.3">
                  <p:embed/>
                </p:oleObj>
              </mc:Choice>
              <mc:Fallback>
                <p:oleObj r:id="rId14" imgW="546100" imgH="4572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000" y="4513357"/>
                        <a:ext cx="810000" cy="678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id="{A7F348E4-7607-1044-B932-770EE0E46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47067"/>
              </p:ext>
            </p:extLst>
          </p:nvPr>
        </p:nvGraphicFramePr>
        <p:xfrm>
          <a:off x="4216036" y="5501102"/>
          <a:ext cx="2779173" cy="85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r:id="rId16" imgW="1790700" imgH="546100" progId="Equation.3">
                  <p:embed/>
                </p:oleObj>
              </mc:Choice>
              <mc:Fallback>
                <p:oleObj r:id="rId16" imgW="1790700" imgH="5461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036" y="5501102"/>
                        <a:ext cx="2779173" cy="853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feld 46">
            <a:extLst>
              <a:ext uri="{FF2B5EF4-FFF2-40B4-BE49-F238E27FC236}">
                <a16:creationId xmlns:a16="http://schemas.microsoft.com/office/drawing/2014/main" id="{30E83B9B-3BFB-AD48-90BB-0D8592099096}"/>
              </a:ext>
            </a:extLst>
          </p:cNvPr>
          <p:cNvSpPr txBox="1"/>
          <p:nvPr/>
        </p:nvSpPr>
        <p:spPr>
          <a:xfrm>
            <a:off x="477000" y="5646819"/>
            <a:ext cx="334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Umrechnung der Impedanz von </a:t>
            </a:r>
          </a:p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Sekundär- auf Primarspannung: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91017A42-4009-134D-91D8-139F4BCC56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992000" y="937072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2408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41EA2AD-F098-BB4C-BD8C-B4748196CDCD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Verbraucherzählpfeilsystem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1A2A0-7707-D04D-A1EB-6109862A5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001" y="1718999"/>
            <a:ext cx="150309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27D94A-A8C2-3145-9852-66437EB9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000" y="3158999"/>
            <a:ext cx="13060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B23B76-1A8E-FC4B-8526-650656F9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89E3811-9DC1-9E40-98AE-505E8A062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26860"/>
              </p:ext>
            </p:extLst>
          </p:nvPr>
        </p:nvGraphicFramePr>
        <p:xfrm>
          <a:off x="432000" y="2259000"/>
          <a:ext cx="8055001" cy="300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1090174803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1643552199"/>
                    </a:ext>
                  </a:extLst>
                </a:gridCol>
                <a:gridCol w="2610001">
                  <a:extLst>
                    <a:ext uri="{9D8B030D-6E8A-4147-A177-3AD203B41FA5}">
                      <a16:colId xmlns:a16="http://schemas.microsoft.com/office/drawing/2014/main" val="315086206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Erzeugerzählpfeilsystem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 u="sng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EZS</a:t>
                      </a:r>
                      <a:endParaRPr lang="de-DE" sz="1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Verbraucherzählpfeilsystem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VZS</a:t>
                      </a:r>
                      <a:endParaRPr lang="de-DE" sz="1800" b="1">
                        <a:solidFill>
                          <a:srgbClr val="FF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057283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Erzeugerleistung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endParaRPr lang="de-DE" sz="1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821657"/>
                  </a:ext>
                </a:extLst>
              </a:tr>
              <a:tr h="577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Strom und Spannung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am Erzeuger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gleichgerichtet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gegengerichtet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47151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Verbraucherleistung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720240"/>
                  </a:ext>
                </a:extLst>
              </a:tr>
              <a:tr h="577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Strom und Spannung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Am Verbraucher</a:t>
                      </a:r>
                      <a:endParaRPr lang="de-DE" sz="18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gegengerichtet</a:t>
                      </a:r>
                      <a:endParaRPr lang="de-DE" sz="1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de-DE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gleichgerichtet</a:t>
                      </a:r>
                      <a:endParaRPr lang="de-DE" sz="1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393026"/>
                  </a:ext>
                </a:extLst>
              </a:tr>
            </a:tbl>
          </a:graphicData>
        </a:graphic>
      </p:graphicFrame>
      <p:pic>
        <p:nvPicPr>
          <p:cNvPr id="6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5368E8D0-02B1-8F4A-AE65-311EC5EC2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3723" y="929058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1946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CFACD6F-5EEC-684C-8546-4F13A45DFDF4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Verbraucherzählpfeilsystem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F77F75-FFC4-5F47-A744-9B703411C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00" y="1134000"/>
            <a:ext cx="8325000" cy="5290271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BA3751F4-4489-B148-AE8B-F4DFCD906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4555" y="11139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177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CFACD6F-5EEC-684C-8546-4F13A45DFDF4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Verbraucherzählpfeilsystem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6FCA5A4-39C9-174B-AE37-015FB093E8FB}"/>
              </a:ext>
            </a:extLst>
          </p:cNvPr>
          <p:cNvCxnSpPr>
            <a:cxnSpLocks/>
          </p:cNvCxnSpPr>
          <p:nvPr/>
        </p:nvCxnSpPr>
        <p:spPr>
          <a:xfrm>
            <a:off x="4428329" y="3539666"/>
            <a:ext cx="13500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88B4F82-2980-B941-8F82-BE4427925D9D}"/>
              </a:ext>
            </a:extLst>
          </p:cNvPr>
          <p:cNvCxnSpPr>
            <a:cxnSpLocks/>
          </p:cNvCxnSpPr>
          <p:nvPr/>
        </p:nvCxnSpPr>
        <p:spPr>
          <a:xfrm flipH="1">
            <a:off x="3736001" y="3539665"/>
            <a:ext cx="676800" cy="11700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17D549D-7456-1547-B60C-C6860ED8E1B2}"/>
              </a:ext>
            </a:extLst>
          </p:cNvPr>
          <p:cNvCxnSpPr>
            <a:cxnSpLocks/>
          </p:cNvCxnSpPr>
          <p:nvPr/>
        </p:nvCxnSpPr>
        <p:spPr>
          <a:xfrm flipH="1" flipV="1">
            <a:off x="3755003" y="2369665"/>
            <a:ext cx="676800" cy="11700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2ED5496-A979-5144-AFEB-265547336381}"/>
                  </a:ext>
                </a:extLst>
              </p:cNvPr>
              <p:cNvSpPr txBox="1"/>
              <p:nvPr/>
            </p:nvSpPr>
            <p:spPr>
              <a:xfrm>
                <a:off x="4461060" y="3539665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2ED5496-A979-5144-AFEB-265547336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060" y="3539665"/>
                <a:ext cx="1035000" cy="42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A8F58EA-FEFE-444E-8006-8260C4F20467}"/>
                  </a:ext>
                </a:extLst>
              </p:cNvPr>
              <p:cNvSpPr txBox="1"/>
              <p:nvPr/>
            </p:nvSpPr>
            <p:spPr>
              <a:xfrm>
                <a:off x="3512335" y="3412693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A8F58EA-FEFE-444E-8006-8260C4F20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335" y="3412693"/>
                <a:ext cx="1035000" cy="42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8D6B3FB-6A81-6947-A0E3-244687D3CEF3}"/>
                  </a:ext>
                </a:extLst>
              </p:cNvPr>
              <p:cNvSpPr txBox="1"/>
              <p:nvPr/>
            </p:nvSpPr>
            <p:spPr>
              <a:xfrm>
                <a:off x="4029835" y="2811275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8D6B3FB-6A81-6947-A0E3-244687D3C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35" y="2811275"/>
                <a:ext cx="1035000" cy="427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EDC76E1C-AFFD-3D4C-AC4F-1EEDFCFF6102}"/>
              </a:ext>
            </a:extLst>
          </p:cNvPr>
          <p:cNvCxnSpPr/>
          <p:nvPr/>
        </p:nvCxnSpPr>
        <p:spPr>
          <a:xfrm flipH="1">
            <a:off x="3736001" y="2369665"/>
            <a:ext cx="19002" cy="2340000"/>
          </a:xfrm>
          <a:prstGeom prst="line">
            <a:avLst/>
          </a:prstGeom>
          <a:ln w="41275">
            <a:solidFill>
              <a:srgbClr val="E63312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110F4C91-04AA-C340-B65A-13505AE78A59}"/>
              </a:ext>
            </a:extLst>
          </p:cNvPr>
          <p:cNvCxnSpPr>
            <a:cxnSpLocks/>
          </p:cNvCxnSpPr>
          <p:nvPr/>
        </p:nvCxnSpPr>
        <p:spPr>
          <a:xfrm>
            <a:off x="3745502" y="2369665"/>
            <a:ext cx="2032827" cy="1170000"/>
          </a:xfrm>
          <a:prstGeom prst="line">
            <a:avLst/>
          </a:prstGeom>
          <a:ln w="41275">
            <a:solidFill>
              <a:srgbClr val="E6331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F161933C-D1E3-174B-82C5-6D7E8869B801}"/>
              </a:ext>
            </a:extLst>
          </p:cNvPr>
          <p:cNvCxnSpPr>
            <a:cxnSpLocks/>
          </p:cNvCxnSpPr>
          <p:nvPr/>
        </p:nvCxnSpPr>
        <p:spPr>
          <a:xfrm flipH="1">
            <a:off x="3717000" y="3564000"/>
            <a:ext cx="2061329" cy="1145665"/>
          </a:xfrm>
          <a:prstGeom prst="line">
            <a:avLst/>
          </a:prstGeom>
          <a:ln w="41275">
            <a:solidFill>
              <a:srgbClr val="E633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84EDA38-1F2F-AC45-85AC-4E8538CCE0EA}"/>
                  </a:ext>
                </a:extLst>
              </p:cNvPr>
              <p:cNvSpPr txBox="1"/>
              <p:nvPr/>
            </p:nvSpPr>
            <p:spPr>
              <a:xfrm>
                <a:off x="4244415" y="2296725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84EDA38-1F2F-AC45-85AC-4E8538CCE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415" y="2296725"/>
                <a:ext cx="1035000" cy="42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B0AC1106-EBEC-694C-887E-42BDA8F4B840}"/>
                  </a:ext>
                </a:extLst>
              </p:cNvPr>
              <p:cNvSpPr txBox="1"/>
              <p:nvPr/>
            </p:nvSpPr>
            <p:spPr>
              <a:xfrm>
                <a:off x="4527505" y="4005911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B0AC1106-EBEC-694C-887E-42BDA8F4B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05" y="4005911"/>
                <a:ext cx="1035000" cy="427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7B521528-5687-4C47-BE04-3D1AC77BA5EB}"/>
                  </a:ext>
                </a:extLst>
              </p:cNvPr>
              <p:cNvSpPr txBox="1"/>
              <p:nvPr/>
            </p:nvSpPr>
            <p:spPr>
              <a:xfrm>
                <a:off x="2966556" y="3025784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7B521528-5687-4C47-BE04-3D1AC77B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56" y="3025784"/>
                <a:ext cx="1035000" cy="4276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FD9D5534-543B-164E-B23D-AEE30CCE9002}"/>
              </a:ext>
            </a:extLst>
          </p:cNvPr>
          <p:cNvSpPr txBox="1"/>
          <p:nvPr/>
        </p:nvSpPr>
        <p:spPr>
          <a:xfrm>
            <a:off x="5939995" y="3363945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907B763-716C-9342-92A9-1EA13A09C102}"/>
              </a:ext>
            </a:extLst>
          </p:cNvPr>
          <p:cNvSpPr txBox="1"/>
          <p:nvPr/>
        </p:nvSpPr>
        <p:spPr>
          <a:xfrm>
            <a:off x="3357485" y="4709665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D49C501-E64D-F54B-8AFF-E226D6433293}"/>
              </a:ext>
            </a:extLst>
          </p:cNvPr>
          <p:cNvSpPr txBox="1"/>
          <p:nvPr/>
        </p:nvSpPr>
        <p:spPr>
          <a:xfrm>
            <a:off x="3446999" y="195643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449BFEF-65F6-CA47-ADBE-BD5EEEB3DB29}"/>
              </a:ext>
            </a:extLst>
          </p:cNvPr>
          <p:cNvSpPr txBox="1"/>
          <p:nvPr/>
        </p:nvSpPr>
        <p:spPr>
          <a:xfrm>
            <a:off x="4362028" y="359363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02045267-049E-684C-8F6F-0E0EFD9E6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0723" y="104098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504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CFACD6F-5EEC-684C-8546-4F13A45DFDF4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Charakteristische </a:t>
            </a:r>
            <a:r>
              <a:rPr lang="de-DE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Versoren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999F74C-F1E8-5D47-AA02-EDDEE5365248}"/>
              </a:ext>
            </a:extLst>
          </p:cNvPr>
          <p:cNvSpPr txBox="1"/>
          <p:nvPr/>
        </p:nvSpPr>
        <p:spPr>
          <a:xfrm>
            <a:off x="494379" y="1179000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Allgemeine </a:t>
            </a:r>
            <a:r>
              <a:rPr lang="de-DE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Versor</a:t>
            </a:r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D1D597-CBBA-D849-B052-C31D8B9AC1F5}"/>
              </a:ext>
            </a:extLst>
          </p:cNvPr>
          <p:cNvSpPr txBox="1"/>
          <p:nvPr/>
        </p:nvSpPr>
        <p:spPr>
          <a:xfrm>
            <a:off x="494379" y="288900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Versor</a:t>
            </a:r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</a:t>
            </a:r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BFA0D29-F0D4-FD49-AD06-564DCFE00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9393"/>
              </p:ext>
            </p:extLst>
          </p:nvPr>
        </p:nvGraphicFramePr>
        <p:xfrm>
          <a:off x="2907000" y="1044000"/>
          <a:ext cx="882893" cy="47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r:id="rId5" imgW="431800" imgH="241300" progId="Equation.3">
                  <p:embed/>
                </p:oleObj>
              </mc:Choice>
              <mc:Fallback>
                <p:oleObj r:id="rId5" imgW="4318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000" y="1044000"/>
                        <a:ext cx="882893" cy="479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BF8CEA89-973C-D74A-BC95-399FE290C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68187"/>
              </p:ext>
            </p:extLst>
          </p:nvPr>
        </p:nvGraphicFramePr>
        <p:xfrm>
          <a:off x="1770869" y="2801391"/>
          <a:ext cx="178690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r:id="rId7" imgW="1155700" imgH="266700" progId="Equation.3">
                  <p:embed/>
                </p:oleObj>
              </mc:Choice>
              <mc:Fallback>
                <p:oleObj r:id="rId7" imgW="1155700" imgH="266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869" y="2801391"/>
                        <a:ext cx="1786909" cy="4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4BD6D5FA-8F93-AC4A-ADF9-04EE4B69F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059105"/>
              </p:ext>
            </p:extLst>
          </p:nvPr>
        </p:nvGraphicFramePr>
        <p:xfrm>
          <a:off x="1770868" y="3406022"/>
          <a:ext cx="2631273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r:id="rId9" imgW="1701800" imgH="266700" progId="Equation.3">
                  <p:embed/>
                </p:oleObj>
              </mc:Choice>
              <mc:Fallback>
                <p:oleObj r:id="rId9" imgW="1701800" imgH="266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868" y="3406022"/>
                        <a:ext cx="2631273" cy="4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E5AEA279-EDF8-2A4A-900B-5B57CA702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5716"/>
              </p:ext>
            </p:extLst>
          </p:nvPr>
        </p:nvGraphicFramePr>
        <p:xfrm>
          <a:off x="1763384" y="4010653"/>
          <a:ext cx="269018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r:id="rId11" imgW="1739900" imgH="266700" progId="Equation.3">
                  <p:embed/>
                </p:oleObj>
              </mc:Choice>
              <mc:Fallback>
                <p:oleObj r:id="rId11" imgW="1739900" imgH="266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84" y="4010653"/>
                        <a:ext cx="2690182" cy="4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367CF119-7BE9-AE4C-B1BD-11195A1CB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070778"/>
              </p:ext>
            </p:extLst>
          </p:nvPr>
        </p:nvGraphicFramePr>
        <p:xfrm>
          <a:off x="1763384" y="4572000"/>
          <a:ext cx="249381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r:id="rId13" imgW="1625600" imgH="266700" progId="Equation.3">
                  <p:embed/>
                </p:oleObj>
              </mc:Choice>
              <mc:Fallback>
                <p:oleObj r:id="rId13" imgW="1625600" imgH="266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84" y="4572000"/>
                        <a:ext cx="2493816" cy="4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FE934B80-2F5F-A643-AB68-9A1563735186}"/>
              </a:ext>
            </a:extLst>
          </p:cNvPr>
          <p:cNvSpPr/>
          <p:nvPr/>
        </p:nvSpPr>
        <p:spPr>
          <a:xfrm>
            <a:off x="6057000" y="2811293"/>
            <a:ext cx="2340000" cy="23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DB21B34-ED95-9540-91C9-40D7C767407A}"/>
              </a:ext>
            </a:extLst>
          </p:cNvPr>
          <p:cNvCxnSpPr/>
          <p:nvPr/>
        </p:nvCxnSpPr>
        <p:spPr>
          <a:xfrm>
            <a:off x="5832000" y="3970631"/>
            <a:ext cx="29250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88A4DD1-A8B4-B64B-B47C-208752A97F6E}"/>
              </a:ext>
            </a:extLst>
          </p:cNvPr>
          <p:cNvCxnSpPr>
            <a:cxnSpLocks/>
          </p:cNvCxnSpPr>
          <p:nvPr/>
        </p:nvCxnSpPr>
        <p:spPr>
          <a:xfrm flipV="1">
            <a:off x="7227000" y="2360232"/>
            <a:ext cx="0" cy="30937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60CB5B5-126B-1D49-8B47-DBDE4014C4BB}"/>
              </a:ext>
            </a:extLst>
          </p:cNvPr>
          <p:cNvCxnSpPr>
            <a:cxnSpLocks/>
            <a:endCxn id="19" idx="6"/>
          </p:cNvCxnSpPr>
          <p:nvPr/>
        </p:nvCxnSpPr>
        <p:spPr>
          <a:xfrm>
            <a:off x="7227000" y="3970631"/>
            <a:ext cx="1170000" cy="10662"/>
          </a:xfrm>
          <a:prstGeom prst="straightConnector1">
            <a:avLst/>
          </a:prstGeom>
          <a:ln w="25400">
            <a:solidFill>
              <a:srgbClr val="E633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EB2C81B-9C06-E244-ACCE-5EC8440F4BA4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7227000" y="2811293"/>
            <a:ext cx="0" cy="1170000"/>
          </a:xfrm>
          <a:prstGeom prst="straightConnector1">
            <a:avLst/>
          </a:prstGeom>
          <a:ln w="25400">
            <a:solidFill>
              <a:srgbClr val="E633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5679F214-D498-E341-BC73-D149382979DF}"/>
              </a:ext>
            </a:extLst>
          </p:cNvPr>
          <p:cNvCxnSpPr>
            <a:cxnSpLocks/>
            <a:endCxn id="19" idx="2"/>
          </p:cNvCxnSpPr>
          <p:nvPr/>
        </p:nvCxnSpPr>
        <p:spPr>
          <a:xfrm flipH="1">
            <a:off x="6057000" y="3981293"/>
            <a:ext cx="1180358" cy="0"/>
          </a:xfrm>
          <a:prstGeom prst="straightConnector1">
            <a:avLst/>
          </a:prstGeom>
          <a:ln w="25400">
            <a:solidFill>
              <a:srgbClr val="E633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F8C2BC76-AF4A-C346-9B41-4459BD499840}"/>
              </a:ext>
            </a:extLst>
          </p:cNvPr>
          <p:cNvCxnSpPr>
            <a:cxnSpLocks/>
            <a:endCxn id="19" idx="4"/>
          </p:cNvCxnSpPr>
          <p:nvPr/>
        </p:nvCxnSpPr>
        <p:spPr>
          <a:xfrm flipH="1">
            <a:off x="7227000" y="3990262"/>
            <a:ext cx="5180" cy="1161031"/>
          </a:xfrm>
          <a:prstGeom prst="straightConnector1">
            <a:avLst/>
          </a:prstGeom>
          <a:ln w="25400">
            <a:solidFill>
              <a:srgbClr val="E633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3984C891-2334-F740-B22A-85C33E84C587}"/>
              </a:ext>
            </a:extLst>
          </p:cNvPr>
          <p:cNvSpPr txBox="1"/>
          <p:nvPr/>
        </p:nvSpPr>
        <p:spPr>
          <a:xfrm>
            <a:off x="7301732" y="2185653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Im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66068F7-168B-A14D-8F0B-7836BCCD7F39}"/>
              </a:ext>
            </a:extLst>
          </p:cNvPr>
          <p:cNvSpPr txBox="1"/>
          <p:nvPr/>
        </p:nvSpPr>
        <p:spPr>
          <a:xfrm>
            <a:off x="8425442" y="4035025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1CA86E2-4020-B748-A2F0-A0E3DAD0DF88}"/>
              </a:ext>
            </a:extLst>
          </p:cNvPr>
          <p:cNvSpPr txBox="1"/>
          <p:nvPr/>
        </p:nvSpPr>
        <p:spPr>
          <a:xfrm>
            <a:off x="7285814" y="294994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</a:t>
            </a:r>
            <a:endParaRPr lang="de-DE" sz="2000" dirty="0">
              <a:solidFill>
                <a:srgbClr val="E6331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7E8B59D-B27E-254E-87C6-BC03B9352547}"/>
              </a:ext>
            </a:extLst>
          </p:cNvPr>
          <p:cNvSpPr txBox="1"/>
          <p:nvPr/>
        </p:nvSpPr>
        <p:spPr>
          <a:xfrm>
            <a:off x="6254003" y="3538940"/>
            <a:ext cx="67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</a:t>
            </a:r>
            <a:r>
              <a:rPr lang="de-DE" sz="2000" baseline="300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AD8CAF9-34FC-4B42-A8D1-6CF9B478A6E4}"/>
              </a:ext>
            </a:extLst>
          </p:cNvPr>
          <p:cNvSpPr txBox="1"/>
          <p:nvPr/>
        </p:nvSpPr>
        <p:spPr>
          <a:xfrm>
            <a:off x="6890212" y="4475702"/>
            <a:ext cx="67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</a:t>
            </a:r>
            <a:r>
              <a:rPr lang="de-DE" sz="2000" baseline="300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720F304-FCAB-DE44-98D3-310FC1B85403}"/>
              </a:ext>
            </a:extLst>
          </p:cNvPr>
          <p:cNvSpPr txBox="1"/>
          <p:nvPr/>
        </p:nvSpPr>
        <p:spPr>
          <a:xfrm>
            <a:off x="7857612" y="4028442"/>
            <a:ext cx="67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</a:t>
            </a:r>
            <a:r>
              <a:rPr lang="de-DE" sz="2000" baseline="300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78F67CC-E6E3-E645-BC23-5FE0BDC490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24788" y="94458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364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CFACD6F-5EEC-684C-8546-4F13A45DFDF4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Charakteristische </a:t>
            </a:r>
            <a:r>
              <a:rPr lang="de-DE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Versoren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84D05B-0719-514D-91A2-F40A6ACD9CAF}"/>
              </a:ext>
            </a:extLst>
          </p:cNvPr>
          <p:cNvSpPr txBox="1"/>
          <p:nvPr/>
        </p:nvSpPr>
        <p:spPr>
          <a:xfrm>
            <a:off x="452541" y="111349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Versor</a:t>
            </a:r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a: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934B80-2F5F-A643-AB68-9A1563735186}"/>
              </a:ext>
            </a:extLst>
          </p:cNvPr>
          <p:cNvSpPr/>
          <p:nvPr/>
        </p:nvSpPr>
        <p:spPr>
          <a:xfrm>
            <a:off x="6057000" y="3621293"/>
            <a:ext cx="2340000" cy="23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DB21B34-ED95-9540-91C9-40D7C767407A}"/>
              </a:ext>
            </a:extLst>
          </p:cNvPr>
          <p:cNvCxnSpPr/>
          <p:nvPr/>
        </p:nvCxnSpPr>
        <p:spPr>
          <a:xfrm>
            <a:off x="5832000" y="4780631"/>
            <a:ext cx="29250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88A4DD1-A8B4-B64B-B47C-208752A97F6E}"/>
              </a:ext>
            </a:extLst>
          </p:cNvPr>
          <p:cNvCxnSpPr>
            <a:cxnSpLocks/>
          </p:cNvCxnSpPr>
          <p:nvPr/>
        </p:nvCxnSpPr>
        <p:spPr>
          <a:xfrm flipV="1">
            <a:off x="7227000" y="3170232"/>
            <a:ext cx="0" cy="30937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60CB5B5-126B-1D49-8B47-DBDE4014C4BB}"/>
              </a:ext>
            </a:extLst>
          </p:cNvPr>
          <p:cNvCxnSpPr>
            <a:cxnSpLocks/>
            <a:endCxn id="19" idx="6"/>
          </p:cNvCxnSpPr>
          <p:nvPr/>
        </p:nvCxnSpPr>
        <p:spPr>
          <a:xfrm>
            <a:off x="7227000" y="4780631"/>
            <a:ext cx="1170000" cy="10662"/>
          </a:xfrm>
          <a:prstGeom prst="straightConnector1">
            <a:avLst/>
          </a:prstGeom>
          <a:ln w="25400">
            <a:solidFill>
              <a:srgbClr val="E633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EB2C81B-9C06-E244-ACCE-5EC8440F4BA4}"/>
              </a:ext>
            </a:extLst>
          </p:cNvPr>
          <p:cNvCxnSpPr>
            <a:cxnSpLocks/>
          </p:cNvCxnSpPr>
          <p:nvPr/>
        </p:nvCxnSpPr>
        <p:spPr>
          <a:xfrm flipH="1" flipV="1">
            <a:off x="6590790" y="3821348"/>
            <a:ext cx="636211" cy="969945"/>
          </a:xfrm>
          <a:prstGeom prst="straightConnector1">
            <a:avLst/>
          </a:prstGeom>
          <a:ln w="25400">
            <a:solidFill>
              <a:srgbClr val="E633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5679F214-D498-E341-BC73-D149382979DF}"/>
              </a:ext>
            </a:extLst>
          </p:cNvPr>
          <p:cNvCxnSpPr>
            <a:cxnSpLocks/>
          </p:cNvCxnSpPr>
          <p:nvPr/>
        </p:nvCxnSpPr>
        <p:spPr>
          <a:xfrm flipH="1">
            <a:off x="6590791" y="4791293"/>
            <a:ext cx="646568" cy="984928"/>
          </a:xfrm>
          <a:prstGeom prst="straightConnector1">
            <a:avLst/>
          </a:prstGeom>
          <a:ln w="25400">
            <a:solidFill>
              <a:srgbClr val="E6331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3984C891-2334-F740-B22A-85C33E84C587}"/>
              </a:ext>
            </a:extLst>
          </p:cNvPr>
          <p:cNvSpPr txBox="1"/>
          <p:nvPr/>
        </p:nvSpPr>
        <p:spPr>
          <a:xfrm>
            <a:off x="7301732" y="2995653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Im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66068F7-168B-A14D-8F0B-7836BCCD7F39}"/>
              </a:ext>
            </a:extLst>
          </p:cNvPr>
          <p:cNvSpPr txBox="1"/>
          <p:nvPr/>
        </p:nvSpPr>
        <p:spPr>
          <a:xfrm>
            <a:off x="8425442" y="4845025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1CA86E2-4020-B748-A2F0-A0E3DAD0DF88}"/>
              </a:ext>
            </a:extLst>
          </p:cNvPr>
          <p:cNvSpPr txBox="1"/>
          <p:nvPr/>
        </p:nvSpPr>
        <p:spPr>
          <a:xfrm>
            <a:off x="6756450" y="3759945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7E8B59D-B27E-254E-87C6-BC03B9352547}"/>
              </a:ext>
            </a:extLst>
          </p:cNvPr>
          <p:cNvSpPr txBox="1"/>
          <p:nvPr/>
        </p:nvSpPr>
        <p:spPr>
          <a:xfrm>
            <a:off x="6524982" y="5016907"/>
            <a:ext cx="67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de-DE" sz="2000" u="sng" baseline="300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720F304-FCAB-DE44-98D3-310FC1B85403}"/>
              </a:ext>
            </a:extLst>
          </p:cNvPr>
          <p:cNvSpPr txBox="1"/>
          <p:nvPr/>
        </p:nvSpPr>
        <p:spPr>
          <a:xfrm>
            <a:off x="7857612" y="4838442"/>
            <a:ext cx="67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de-DE" sz="2000" u="sng" baseline="300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4F9D4F-3D48-374E-B34A-446BA805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AABE20B-BDFA-2944-A860-A4296372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61594"/>
              </p:ext>
            </p:extLst>
          </p:nvPr>
        </p:nvGraphicFramePr>
        <p:xfrm>
          <a:off x="1880445" y="1014963"/>
          <a:ext cx="3714425" cy="6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r:id="rId6" imgW="2336800" imgH="393700" progId="Equation.3">
                  <p:embed/>
                </p:oleObj>
              </mc:Choice>
              <mc:Fallback>
                <p:oleObj r:id="rId6" imgW="23368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445" y="1014963"/>
                        <a:ext cx="3714425" cy="62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98F327FE-5810-F94F-84C8-7B0F85BE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B18A9117-F54F-1C4F-B15E-CDB2BE511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64627"/>
              </p:ext>
            </p:extLst>
          </p:nvPr>
        </p:nvGraphicFramePr>
        <p:xfrm>
          <a:off x="1857743" y="1866293"/>
          <a:ext cx="4542558" cy="637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r:id="rId8" imgW="2806700" imgH="393700" progId="Equation.3">
                  <p:embed/>
                </p:oleObj>
              </mc:Choice>
              <mc:Fallback>
                <p:oleObj r:id="rId8" imgW="28067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743" y="1866293"/>
                        <a:ext cx="4542558" cy="637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1ACDBBC7-C14F-6A44-8232-7D12E4F8A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623252"/>
              </p:ext>
            </p:extLst>
          </p:nvPr>
        </p:nvGraphicFramePr>
        <p:xfrm>
          <a:off x="1839648" y="2752816"/>
          <a:ext cx="4514258" cy="394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r:id="rId10" imgW="2921000" imgH="266700" progId="Equation.3">
                  <p:embed/>
                </p:oleObj>
              </mc:Choice>
              <mc:Fallback>
                <p:oleObj r:id="rId10" imgW="29210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648" y="2752816"/>
                        <a:ext cx="4514258" cy="394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feld 35">
            <a:extLst>
              <a:ext uri="{FF2B5EF4-FFF2-40B4-BE49-F238E27FC236}">
                <a16:creationId xmlns:a16="http://schemas.microsoft.com/office/drawing/2014/main" id="{7F71F9A4-FC0A-8E41-ADEB-69F7CD69AD28}"/>
              </a:ext>
            </a:extLst>
          </p:cNvPr>
          <p:cNvSpPr txBox="1"/>
          <p:nvPr/>
        </p:nvSpPr>
        <p:spPr>
          <a:xfrm>
            <a:off x="471394" y="3621293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Grundregel:</a:t>
            </a:r>
          </a:p>
        </p:txBody>
      </p:sp>
      <p:graphicFrame>
        <p:nvGraphicFramePr>
          <p:cNvPr id="26" name="Objekt 25">
            <a:extLst>
              <a:ext uri="{FF2B5EF4-FFF2-40B4-BE49-F238E27FC236}">
                <a16:creationId xmlns:a16="http://schemas.microsoft.com/office/drawing/2014/main" id="{CF2554FC-F160-C54E-B998-EC157339F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51827"/>
              </p:ext>
            </p:extLst>
          </p:nvPr>
        </p:nvGraphicFramePr>
        <p:xfrm>
          <a:off x="2050485" y="3499865"/>
          <a:ext cx="1672364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r:id="rId12" imgW="927100" imgH="266700" progId="Equation.3">
                  <p:embed/>
                </p:oleObj>
              </mc:Choice>
              <mc:Fallback>
                <p:oleObj r:id="rId12" imgW="927100" imgH="266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85" y="3499865"/>
                        <a:ext cx="1672364" cy="50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E6331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B9D16BD5-26C2-A74F-8EB3-643E480D5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86382"/>
              </p:ext>
            </p:extLst>
          </p:nvPr>
        </p:nvGraphicFramePr>
        <p:xfrm>
          <a:off x="3666286" y="9823275"/>
          <a:ext cx="142036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r:id="rId14" imgW="787400" imgH="266700" progId="Equation.3">
                  <p:embed/>
                </p:oleObj>
              </mc:Choice>
              <mc:Fallback>
                <p:oleObj r:id="rId14" imgW="787400" imgH="266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286" y="9823275"/>
                        <a:ext cx="1420363" cy="50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>
            <a:extLst>
              <a:ext uri="{FF2B5EF4-FFF2-40B4-BE49-F238E27FC236}">
                <a16:creationId xmlns:a16="http://schemas.microsoft.com/office/drawing/2014/main" id="{E5051BC0-A194-5242-8460-90AFE0210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36404"/>
              </p:ext>
            </p:extLst>
          </p:nvPr>
        </p:nvGraphicFramePr>
        <p:xfrm>
          <a:off x="2050485" y="4964962"/>
          <a:ext cx="1374546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r:id="rId16" imgW="762000" imgH="266700" progId="Equation.3">
                  <p:embed/>
                </p:oleObj>
              </mc:Choice>
              <mc:Fallback>
                <p:oleObj r:id="rId16" imgW="762000" imgH="266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85" y="4964962"/>
                        <a:ext cx="1374546" cy="50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>
            <a:extLst>
              <a:ext uri="{FF2B5EF4-FFF2-40B4-BE49-F238E27FC236}">
                <a16:creationId xmlns:a16="http://schemas.microsoft.com/office/drawing/2014/main" id="{0A21C3DA-C42D-B544-8C17-80EE49B3B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19917"/>
              </p:ext>
            </p:extLst>
          </p:nvPr>
        </p:nvGraphicFramePr>
        <p:xfrm>
          <a:off x="2050485" y="5599256"/>
          <a:ext cx="1397454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r:id="rId18" imgW="774700" imgH="266700" progId="Equation.3">
                  <p:embed/>
                </p:oleObj>
              </mc:Choice>
              <mc:Fallback>
                <p:oleObj r:id="rId18" imgW="774700" imgH="266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85" y="5599256"/>
                        <a:ext cx="1397454" cy="50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>
            <a:extLst>
              <a:ext uri="{FF2B5EF4-FFF2-40B4-BE49-F238E27FC236}">
                <a16:creationId xmlns:a16="http://schemas.microsoft.com/office/drawing/2014/main" id="{8B452A85-874B-AF43-AFBF-8609F1078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28195"/>
              </p:ext>
            </p:extLst>
          </p:nvPr>
        </p:nvGraphicFramePr>
        <p:xfrm>
          <a:off x="2079968" y="4355560"/>
          <a:ext cx="1420366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r:id="rId20" imgW="787400" imgH="266700" progId="Equation.3">
                  <p:embed/>
                </p:oleObj>
              </mc:Choice>
              <mc:Fallback>
                <p:oleObj r:id="rId20" imgW="787400" imgH="266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968" y="4355560"/>
                        <a:ext cx="1420366" cy="50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D3E6F71F-2E3C-8445-A68C-19E3B2A38C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60200" y="101496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903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CFACD6F-5EEC-684C-8546-4F13A45DFDF4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Charakteristische </a:t>
            </a:r>
            <a:r>
              <a:rPr lang="de-DE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Versoren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4F9D4F-3D48-374E-B34A-446BA805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8F327FE-5810-F94F-84C8-7B0F85BE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B9D16BD5-26C2-A74F-8EB3-643E480D5D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6286" y="9823275"/>
          <a:ext cx="142036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r:id="rId6" imgW="787400" imgH="266700" progId="Equation.3">
                  <p:embed/>
                </p:oleObj>
              </mc:Choice>
              <mc:Fallback>
                <p:oleObj r:id="rId6" imgW="787400" imgH="266700" progId="Equation.3">
                  <p:embed/>
                  <p:pic>
                    <p:nvPicPr>
                      <p:cNvPr id="31" name="Objekt 30">
                        <a:extLst>
                          <a:ext uri="{FF2B5EF4-FFF2-40B4-BE49-F238E27FC236}">
                            <a16:creationId xmlns:a16="http://schemas.microsoft.com/office/drawing/2014/main" id="{B9D16BD5-26C2-A74F-8EB3-643E480D5D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286" y="9823275"/>
                        <a:ext cx="1420363" cy="50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40C476C-23A7-DB44-ACD1-9DD898511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89681"/>
              </p:ext>
            </p:extLst>
          </p:nvPr>
        </p:nvGraphicFramePr>
        <p:xfrm>
          <a:off x="341999" y="2286140"/>
          <a:ext cx="8460001" cy="2634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464">
                  <a:extLst>
                    <a:ext uri="{9D8B030D-6E8A-4147-A177-3AD203B41FA5}">
                      <a16:colId xmlns:a16="http://schemas.microsoft.com/office/drawing/2014/main" val="479156826"/>
                    </a:ext>
                  </a:extLst>
                </a:gridCol>
                <a:gridCol w="825537">
                  <a:extLst>
                    <a:ext uri="{9D8B030D-6E8A-4147-A177-3AD203B41FA5}">
                      <a16:colId xmlns:a16="http://schemas.microsoft.com/office/drawing/2014/main" val="371520090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4151754090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566413237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407399853"/>
                    </a:ext>
                  </a:extLst>
                </a:gridCol>
                <a:gridCol w="627702">
                  <a:extLst>
                    <a:ext uri="{9D8B030D-6E8A-4147-A177-3AD203B41FA5}">
                      <a16:colId xmlns:a16="http://schemas.microsoft.com/office/drawing/2014/main" val="3773414805"/>
                    </a:ext>
                  </a:extLst>
                </a:gridCol>
                <a:gridCol w="705383">
                  <a:extLst>
                    <a:ext uri="{9D8B030D-6E8A-4147-A177-3AD203B41FA5}">
                      <a16:colId xmlns:a16="http://schemas.microsoft.com/office/drawing/2014/main" val="2972472346"/>
                    </a:ext>
                  </a:extLst>
                </a:gridCol>
                <a:gridCol w="705383">
                  <a:extLst>
                    <a:ext uri="{9D8B030D-6E8A-4147-A177-3AD203B41FA5}">
                      <a16:colId xmlns:a16="http://schemas.microsoft.com/office/drawing/2014/main" val="2103863064"/>
                    </a:ext>
                  </a:extLst>
                </a:gridCol>
                <a:gridCol w="705383">
                  <a:extLst>
                    <a:ext uri="{9D8B030D-6E8A-4147-A177-3AD203B41FA5}">
                      <a16:colId xmlns:a16="http://schemas.microsoft.com/office/drawing/2014/main" val="1728178959"/>
                    </a:ext>
                  </a:extLst>
                </a:gridCol>
                <a:gridCol w="705383">
                  <a:extLst>
                    <a:ext uri="{9D8B030D-6E8A-4147-A177-3AD203B41FA5}">
                      <a16:colId xmlns:a16="http://schemas.microsoft.com/office/drawing/2014/main" val="4017998041"/>
                    </a:ext>
                  </a:extLst>
                </a:gridCol>
                <a:gridCol w="705383">
                  <a:extLst>
                    <a:ext uri="{9D8B030D-6E8A-4147-A177-3AD203B41FA5}">
                      <a16:colId xmlns:a16="http://schemas.microsoft.com/office/drawing/2014/main" val="2184312348"/>
                    </a:ext>
                  </a:extLst>
                </a:gridCol>
                <a:gridCol w="705383">
                  <a:extLst>
                    <a:ext uri="{9D8B030D-6E8A-4147-A177-3AD203B41FA5}">
                      <a16:colId xmlns:a16="http://schemas.microsoft.com/office/drawing/2014/main" val="3835626886"/>
                    </a:ext>
                  </a:extLst>
                </a:gridCol>
              </a:tblGrid>
              <a:tr h="56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330°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674629"/>
                  </a:ext>
                </a:extLst>
              </a:tr>
              <a:tr h="6650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-j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 baseline="30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-j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 baseline="30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-1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 baseline="30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-j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 baseline="30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8356"/>
                  </a:ext>
                </a:extLst>
              </a:tr>
              <a:tr h="49888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endParaRPr lang="de-DE" sz="200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-j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 baseline="30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 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32493"/>
                  </a:ext>
                </a:extLst>
              </a:tr>
              <a:tr h="90404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=1-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 baseline="30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=j(1-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=a</a:t>
                      </a: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de-DE" sz="2000" u="sng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</a:t>
                      </a:r>
                      <a:r>
                        <a:rPr lang="de-DE" sz="2000" baseline="30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tabLst>
                          <a:tab pos="630555" algn="l"/>
                        </a:tabLst>
                      </a:pPr>
                      <a:r>
                        <a:rPr lang="de-DE" sz="2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...</a:t>
                      </a:r>
                      <a:endParaRPr lang="de-DE" sz="2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943807"/>
                  </a:ext>
                </a:extLst>
              </a:tr>
            </a:tbl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BC4BBD92-F0F2-8A4F-8A71-930072980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82489"/>
              </p:ext>
            </p:extLst>
          </p:nvPr>
        </p:nvGraphicFramePr>
        <p:xfrm>
          <a:off x="2145336" y="3609000"/>
          <a:ext cx="38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r:id="rId8" imgW="241300" imgH="228600" progId="Equation.3">
                  <p:embed/>
                </p:oleObj>
              </mc:Choice>
              <mc:Fallback>
                <p:oleObj r:id="rId8" imgW="241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336" y="3609000"/>
                        <a:ext cx="380000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33BFAF6D-247E-A04E-AB7B-6E37B31DD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314193"/>
              </p:ext>
            </p:extLst>
          </p:nvPr>
        </p:nvGraphicFramePr>
        <p:xfrm>
          <a:off x="1333668" y="3609000"/>
          <a:ext cx="38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r:id="rId10" imgW="241300" imgH="228600" progId="Equation.3">
                  <p:embed/>
                </p:oleObj>
              </mc:Choice>
              <mc:Fallback>
                <p:oleObj r:id="rId10" imgW="241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668" y="3609000"/>
                        <a:ext cx="380000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30650A3E-2FF0-3D42-9907-2B63B73AE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17172"/>
              </p:ext>
            </p:extLst>
          </p:nvPr>
        </p:nvGraphicFramePr>
        <p:xfrm>
          <a:off x="522000" y="3654000"/>
          <a:ext cx="38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r:id="rId12" imgW="241300" imgH="228600" progId="Equation.3">
                  <p:embed/>
                </p:oleObj>
              </mc:Choice>
              <mc:Fallback>
                <p:oleObj r:id="rId12" imgW="241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0" y="3654000"/>
                        <a:ext cx="380000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8DECFB79-E45B-3442-BBA8-CE296BF74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21723"/>
              </p:ext>
            </p:extLst>
          </p:nvPr>
        </p:nvGraphicFramePr>
        <p:xfrm>
          <a:off x="2767004" y="3603253"/>
          <a:ext cx="38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r:id="rId14" imgW="241300" imgH="228600" progId="Equation.3">
                  <p:embed/>
                </p:oleObj>
              </mc:Choice>
              <mc:Fallback>
                <p:oleObj r:id="rId14" imgW="2413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04" y="3603253"/>
                        <a:ext cx="380000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3B0D2F0D-CAF3-DA40-A9E0-D3D1D7129F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24344" y="875299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1587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r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gefolien mi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gefolien ohne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04_Maschinenbau_ppt2</Template>
  <TotalTime>0</TotalTime>
  <Words>289</Words>
  <Application>Microsoft Macintosh PowerPoint</Application>
  <PresentationFormat>Bildschirmpräsentation (4:3)</PresentationFormat>
  <Paragraphs>137</Paragraphs>
  <Slides>11</Slides>
  <Notes>7</Notes>
  <HiddenSlides>0</HiddenSlides>
  <MMClips>11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3" baseType="lpstr">
      <vt:lpstr>Lato Light</vt:lpstr>
      <vt:lpstr>Times New Roman</vt:lpstr>
      <vt:lpstr>Roboto Condensed Light</vt:lpstr>
      <vt:lpstr>Roboto Condensed bold</vt:lpstr>
      <vt:lpstr>Cambria Math</vt:lpstr>
      <vt:lpstr>Calibri</vt:lpstr>
      <vt:lpstr>Arial</vt:lpstr>
      <vt:lpstr>Roboto Condensed</vt:lpstr>
      <vt:lpstr>Startfolie</vt:lpstr>
      <vt:lpstr>Folgefolien mit Logo</vt:lpstr>
      <vt:lpstr>Folgefolien ohne Logo</vt:lpstr>
      <vt:lpstr>Equation.3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Chemnitz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Kaltofen</dc:creator>
  <cp:lastModifiedBy>Microsoft Office-Benutzer</cp:lastModifiedBy>
  <cp:revision>339</cp:revision>
  <cp:lastPrinted>2020-04-07T09:33:07Z</cp:lastPrinted>
  <dcterms:created xsi:type="dcterms:W3CDTF">2014-01-29T06:28:10Z</dcterms:created>
  <dcterms:modified xsi:type="dcterms:W3CDTF">2020-05-07T11:00:10Z</dcterms:modified>
</cp:coreProperties>
</file>