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1" r:id="rId1"/>
    <p:sldMasterId id="2147483653" r:id="rId2"/>
    <p:sldMasterId id="2147483695" r:id="rId3"/>
  </p:sldMasterIdLst>
  <p:notesMasterIdLst>
    <p:notesMasterId r:id="rId12"/>
  </p:notesMasterIdLst>
  <p:handoutMasterIdLst>
    <p:handoutMasterId r:id="rId13"/>
  </p:handoutMasterIdLst>
  <p:sldIdLst>
    <p:sldId id="282" r:id="rId4"/>
    <p:sldId id="268" r:id="rId5"/>
    <p:sldId id="257" r:id="rId6"/>
    <p:sldId id="256" r:id="rId7"/>
    <p:sldId id="294" r:id="rId8"/>
    <p:sldId id="293" r:id="rId9"/>
    <p:sldId id="292" r:id="rId10"/>
    <p:sldId id="290" r:id="rId11"/>
  </p:sldIdLst>
  <p:sldSz cx="9144000" cy="6858000" type="screen4x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ob Müller" initials="J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3312"/>
    <a:srgbClr val="C2E09C"/>
    <a:srgbClr val="FDCE49"/>
    <a:srgbClr val="8D8E8F"/>
    <a:srgbClr val="A8A9AA"/>
    <a:srgbClr val="939495"/>
    <a:srgbClr val="FDCB3D"/>
    <a:srgbClr val="C7E2AC"/>
    <a:srgbClr val="CBE4B2"/>
    <a:srgbClr val="787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14" autoAdjust="0"/>
    <p:restoredTop sz="77535" autoAdjust="0"/>
  </p:normalViewPr>
  <p:slideViewPr>
    <p:cSldViewPr>
      <p:cViewPr varScale="1">
        <p:scale>
          <a:sx n="80" d="100"/>
          <a:sy n="80" d="100"/>
        </p:scale>
        <p:origin x="1952" y="1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4096" y="176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2201D-4F31-42B9-99D7-3404E8362FFB}" type="datetimeFigureOut">
              <a:rPr lang="de-DE" smtClean="0"/>
              <a:t>14.04.20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D16FB-B98E-41AD-A7C8-7BD42CA5EC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031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8B8B00B-174A-42EB-A1B8-8BE866AF80B8}" type="datetimeFigureOut">
              <a:rPr lang="de-DE"/>
              <a:pPr>
                <a:defRPr/>
              </a:pPr>
              <a:t>14.04.20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F1EA88-867B-44F4-BE95-B615105451F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42699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9707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0B2F5E-3650-44DA-9755-C1295BC3895E}" type="slidenum">
              <a:rPr lang="de-DE"/>
              <a:pPr/>
              <a:t>2</a:t>
            </a:fld>
            <a:endParaRPr lang="de-DE"/>
          </a:p>
        </p:txBody>
      </p:sp>
      <p:sp>
        <p:nvSpPr>
          <p:cNvPr id="435202" name="Rectangle 7"/>
          <p:cNvSpPr txBox="1">
            <a:spLocks noGrp="1" noChangeArrowheads="1"/>
          </p:cNvSpPr>
          <p:nvPr/>
        </p:nvSpPr>
        <p:spPr bwMode="auto">
          <a:xfrm>
            <a:off x="3851813" y="9427766"/>
            <a:ext cx="2944342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9" tIns="45914" rIns="91829" bIns="45914" anchor="b"/>
          <a:lstStyle>
            <a:lvl1pPr defTabSz="952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DA6493F6-591E-4528-8E2B-3D233051B37A}" type="slidenum">
              <a:rPr lang="de-DE" sz="1200" b="0"/>
              <a:pPr algn="r"/>
              <a:t>2</a:t>
            </a:fld>
            <a:endParaRPr lang="de-DE" sz="1200" b="0"/>
          </a:p>
        </p:txBody>
      </p:sp>
      <p:sp>
        <p:nvSpPr>
          <p:cNvPr id="435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0291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2375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folie ohne Logo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2565400"/>
            <a:ext cx="9144000" cy="3959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289198" y="1700808"/>
            <a:ext cx="8603280" cy="54375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aseline="0">
                <a:latin typeface="Roboto Condensed bold" panose="02000000000000000000" pitchFamily="2" charset="0"/>
                <a:ea typeface="Roboto Condensed bold" panose="02000000000000000000" pitchFamily="2" charset="0"/>
              </a:defRPr>
            </a:lvl1pPr>
          </a:lstStyle>
          <a:p>
            <a:r>
              <a:rPr lang="de-DE" dirty="0"/>
              <a:t>Titel für erste Folie</a:t>
            </a:r>
          </a:p>
        </p:txBody>
      </p:sp>
    </p:spTree>
    <p:extLst>
      <p:ext uri="{BB962C8B-B14F-4D97-AF65-F5344CB8AC3E}">
        <p14:creationId xmlns:p14="http://schemas.microsoft.com/office/powerpoint/2010/main" val="3899414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tzierung Fördermittelgeber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half" idx="11" hasCustomPrompt="1"/>
          </p:nvPr>
        </p:nvSpPr>
        <p:spPr>
          <a:xfrm>
            <a:off x="5364088" y="2348879"/>
            <a:ext cx="3528390" cy="3960439"/>
          </a:xfrm>
        </p:spPr>
        <p:txBody>
          <a:bodyPr>
            <a:normAutofit/>
          </a:bodyPr>
          <a:lstStyle>
            <a:lvl1pPr marL="0" indent="0" rtl="0">
              <a:buNone/>
              <a:defRPr lang="de-DE" sz="2400" b="0" i="0" u="none" strike="noStrike" baseline="300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rtl="0"/>
            <a:r>
              <a:rPr lang="de-DE" dirty="0" err="1"/>
              <a:t>syvddsyv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1547812" y="980728"/>
            <a:ext cx="7344665" cy="1224136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6047656" y="9306272"/>
            <a:ext cx="7416822" cy="0"/>
          </a:xfrm>
          <a:prstGeom prst="line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ildplatzhalter 10"/>
          <p:cNvSpPr>
            <a:spLocks noGrp="1"/>
          </p:cNvSpPr>
          <p:nvPr>
            <p:ph type="pic" sz="quarter" idx="16"/>
          </p:nvPr>
        </p:nvSpPr>
        <p:spPr>
          <a:xfrm>
            <a:off x="1547813" y="2348880"/>
            <a:ext cx="3384227" cy="3960439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9721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51439" y="2348880"/>
            <a:ext cx="8641039" cy="396044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251440" y="988047"/>
            <a:ext cx="8641039" cy="121681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6383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251439" y="2348880"/>
            <a:ext cx="8641039" cy="396044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251440" y="988047"/>
            <a:ext cx="8641039" cy="121681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8294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sz="half" idx="1"/>
          </p:nvPr>
        </p:nvSpPr>
        <p:spPr>
          <a:xfrm>
            <a:off x="251440" y="2348880"/>
            <a:ext cx="4104536" cy="396044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sz="half" idx="10"/>
          </p:nvPr>
        </p:nvSpPr>
        <p:spPr>
          <a:xfrm>
            <a:off x="4787943" y="2348880"/>
            <a:ext cx="4104536" cy="396044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251440" y="988047"/>
            <a:ext cx="8641039" cy="121681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088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251440" y="2348880"/>
            <a:ext cx="2736384" cy="396044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0"/>
          </p:nvPr>
        </p:nvSpPr>
        <p:spPr>
          <a:xfrm>
            <a:off x="251440" y="983269"/>
            <a:ext cx="2736384" cy="1221595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idx="12"/>
          </p:nvPr>
        </p:nvSpPr>
        <p:spPr>
          <a:xfrm>
            <a:off x="6156095" y="995051"/>
            <a:ext cx="2736384" cy="1209813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idx="13"/>
          </p:nvPr>
        </p:nvSpPr>
        <p:spPr>
          <a:xfrm>
            <a:off x="3203767" y="995051"/>
            <a:ext cx="2736384" cy="1209813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0" name="Inhaltsplatzhalter 3"/>
          <p:cNvSpPr>
            <a:spLocks noGrp="1"/>
          </p:cNvSpPr>
          <p:nvPr>
            <p:ph sz="half" idx="14"/>
          </p:nvPr>
        </p:nvSpPr>
        <p:spPr>
          <a:xfrm>
            <a:off x="3203767" y="2348880"/>
            <a:ext cx="2736384" cy="396044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1" name="Inhaltsplatzhalter 3"/>
          <p:cNvSpPr>
            <a:spLocks noGrp="1"/>
          </p:cNvSpPr>
          <p:nvPr>
            <p:ph sz="half" idx="15"/>
          </p:nvPr>
        </p:nvSpPr>
        <p:spPr>
          <a:xfrm>
            <a:off x="6156094" y="2348880"/>
            <a:ext cx="2736384" cy="396044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49026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51440" y="988047"/>
            <a:ext cx="4464576" cy="1216817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932039" y="988047"/>
            <a:ext cx="3960440" cy="53237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2"/>
          </p:nvPr>
        </p:nvSpPr>
        <p:spPr>
          <a:xfrm>
            <a:off x="251440" y="2348880"/>
            <a:ext cx="4464576" cy="396521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92354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linksbündig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251440" y="988047"/>
            <a:ext cx="4464576" cy="1216817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2"/>
          </p:nvPr>
        </p:nvSpPr>
        <p:spPr>
          <a:xfrm>
            <a:off x="251440" y="2348880"/>
            <a:ext cx="4464576" cy="396521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"/>
          </p:nvPr>
        </p:nvSpPr>
        <p:spPr>
          <a:xfrm>
            <a:off x="4932039" y="988047"/>
            <a:ext cx="3960440" cy="5323756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5497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grammplatzhalter 2"/>
          <p:cNvSpPr>
            <a:spLocks noGrp="1"/>
          </p:cNvSpPr>
          <p:nvPr>
            <p:ph type="chart" sz="quarter" idx="10"/>
          </p:nvPr>
        </p:nvSpPr>
        <p:spPr>
          <a:xfrm>
            <a:off x="251441" y="2348880"/>
            <a:ext cx="8641038" cy="3816797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251440" y="988047"/>
            <a:ext cx="8641039" cy="121681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456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SmartArt-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martArt-Platzhalter 10"/>
          <p:cNvSpPr>
            <a:spLocks noGrp="1"/>
          </p:cNvSpPr>
          <p:nvPr>
            <p:ph type="dgm" sz="quarter" idx="14"/>
          </p:nvPr>
        </p:nvSpPr>
        <p:spPr>
          <a:xfrm>
            <a:off x="251441" y="2348880"/>
            <a:ext cx="8641038" cy="3960440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251440" y="988047"/>
            <a:ext cx="8641039" cy="121681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3185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zweispaltig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/>
          <p:cNvSpPr>
            <a:spLocks noGrp="1"/>
          </p:cNvSpPr>
          <p:nvPr>
            <p:ph type="pic" sz="quarter" idx="13"/>
          </p:nvPr>
        </p:nvSpPr>
        <p:spPr>
          <a:xfrm>
            <a:off x="7049391" y="980729"/>
            <a:ext cx="1843088" cy="12241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2"/>
          </p:nvPr>
        </p:nvSpPr>
        <p:spPr>
          <a:xfrm>
            <a:off x="251520" y="980728"/>
            <a:ext cx="3024759" cy="5362378"/>
          </a:xfrm>
        </p:spPr>
        <p:txBody>
          <a:bodyPr>
            <a:normAutofit/>
          </a:bodyPr>
          <a:lstStyle>
            <a:lvl1pPr marL="0" indent="0" rtl="0">
              <a:buNone/>
              <a:defRPr lang="de-DE" sz="2400" b="0" i="0" u="none" strike="noStrike" baseline="300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sz="2000" b="0" i="0" u="none" strike="noStrike" baseline="30000" dirty="0">
              <a:solidFill>
                <a:srgbClr val="00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9" name="Textplatzhalter 3"/>
          <p:cNvSpPr>
            <a:spLocks noGrp="1"/>
          </p:cNvSpPr>
          <p:nvPr>
            <p:ph type="body" sz="half" idx="11" hasCustomPrompt="1"/>
          </p:nvPr>
        </p:nvSpPr>
        <p:spPr>
          <a:xfrm>
            <a:off x="7049737" y="2348533"/>
            <a:ext cx="1843081" cy="144016"/>
          </a:xfrm>
        </p:spPr>
        <p:txBody>
          <a:bodyPr>
            <a:noAutofit/>
          </a:bodyPr>
          <a:lstStyle>
            <a:lvl1pPr marL="0" indent="0" rtl="0">
              <a:buNone/>
              <a:defRPr lang="de-DE" sz="1800" b="0" i="0" u="none" strike="noStrike" baseline="30000" smtClean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Bildtitel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half" idx="14"/>
          </p:nvPr>
        </p:nvSpPr>
        <p:spPr>
          <a:xfrm>
            <a:off x="3686662" y="980728"/>
            <a:ext cx="2952000" cy="5362378"/>
          </a:xfrm>
        </p:spPr>
        <p:txBody>
          <a:bodyPr>
            <a:normAutofit/>
          </a:bodyPr>
          <a:lstStyle>
            <a:lvl1pPr marL="0" indent="0" rtl="0">
              <a:buNone/>
              <a:defRPr lang="de-DE" sz="2400" b="0" i="0" u="none" strike="noStrike" baseline="300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sz="2000" b="0" i="0" u="none" strike="noStrike" baseline="30000" dirty="0">
              <a:solidFill>
                <a:srgbClr val="000000"/>
              </a:solidFill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23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>
            <a:spLocks noGrp="1"/>
          </p:cNvSpPr>
          <p:nvPr>
            <p:ph idx="10"/>
          </p:nvPr>
        </p:nvSpPr>
        <p:spPr>
          <a:xfrm>
            <a:off x="2548784" y="3093076"/>
            <a:ext cx="6343694" cy="3211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 baseline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457200" indent="0">
              <a:buNone/>
              <a:defRPr sz="2000"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 marL="914400" indent="0">
              <a:buNone/>
              <a:defRPr sz="1800"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5" name="Bildplatzhalter 4" title="Logo"/>
          <p:cNvSpPr>
            <a:spLocks noGrp="1"/>
          </p:cNvSpPr>
          <p:nvPr>
            <p:ph type="pic" sz="quarter" idx="11" hasCustomPrompt="1"/>
          </p:nvPr>
        </p:nvSpPr>
        <p:spPr>
          <a:xfrm>
            <a:off x="360000" y="1671388"/>
            <a:ext cx="1619712" cy="1325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 (optional)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3093076"/>
            <a:ext cx="1619712" cy="1344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 (optional)</a:t>
            </a:r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1265" y="4515800"/>
            <a:ext cx="1619712" cy="1325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 (optional)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2555776" y="1671388"/>
            <a:ext cx="6336704" cy="1324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80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r>
              <a:rPr lang="de-DE" dirty="0"/>
              <a:t>Titel für erste Folie</a:t>
            </a:r>
          </a:p>
        </p:txBody>
      </p:sp>
    </p:spTree>
    <p:extLst>
      <p:ext uri="{BB962C8B-B14F-4D97-AF65-F5344CB8AC3E}">
        <p14:creationId xmlns:p14="http://schemas.microsoft.com/office/powerpoint/2010/main" val="2842328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51440" y="2348880"/>
            <a:ext cx="2507462" cy="3960440"/>
          </a:xfrm>
        </p:spPr>
        <p:txBody>
          <a:bodyPr>
            <a:normAutofit/>
          </a:bodyPr>
          <a:lstStyle>
            <a:lvl1pPr marL="0" indent="0" rtl="0">
              <a:buNone/>
              <a:defRPr lang="de-DE" sz="2400" b="0" i="0" u="none" strike="noStrike" baseline="300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sz="2000" b="0" i="0" u="none" strike="noStrike" baseline="30000" dirty="0">
              <a:solidFill>
                <a:srgbClr val="00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11"/>
          </p:nvPr>
        </p:nvSpPr>
        <p:spPr>
          <a:xfrm>
            <a:off x="3071466" y="2348880"/>
            <a:ext cx="5821013" cy="3960440"/>
          </a:xfrm>
        </p:spPr>
        <p:txBody>
          <a:bodyPr>
            <a:normAutofit/>
          </a:bodyPr>
          <a:lstStyle>
            <a:lvl1pPr marL="0" indent="0" rtl="0">
              <a:buNone/>
              <a:defRPr lang="de-DE" sz="2400" b="0" i="0" u="none" strike="noStrike" baseline="300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8606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13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6" name="Titelplatzhalter 1"/>
          <p:cNvSpPr>
            <a:spLocks noGrp="1"/>
          </p:cNvSpPr>
          <p:nvPr>
            <p:ph type="title"/>
          </p:nvPr>
        </p:nvSpPr>
        <p:spPr>
          <a:xfrm>
            <a:off x="1513334" y="973545"/>
            <a:ext cx="7379144" cy="12677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800"/>
            </a:lvl1pPr>
          </a:lstStyle>
          <a:p>
            <a:r>
              <a:rPr lang="de-DE" dirty="0"/>
              <a:t>Titel für Folgefolien</a:t>
            </a:r>
            <a:br>
              <a:rPr lang="de-DE" dirty="0"/>
            </a:b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idx="1"/>
          </p:nvPr>
        </p:nvSpPr>
        <p:spPr>
          <a:xfrm>
            <a:off x="1513334" y="2312828"/>
            <a:ext cx="7379144" cy="3991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32013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13334" y="980728"/>
            <a:ext cx="3454750" cy="5328592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0"/>
          </p:nvPr>
        </p:nvSpPr>
        <p:spPr>
          <a:xfrm>
            <a:off x="5400050" y="980728"/>
            <a:ext cx="3492427" cy="5328592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5357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47664" y="2132856"/>
            <a:ext cx="3420419" cy="4171628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0"/>
          </p:nvPr>
        </p:nvSpPr>
        <p:spPr>
          <a:xfrm>
            <a:off x="5400051" y="955510"/>
            <a:ext cx="3492427" cy="965035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0">
                <a:latin typeface="Roboto Condensed bold" panose="02000000000000000000" pitchFamily="2" charset="0"/>
                <a:ea typeface="Roboto Condensed bold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1"/>
          </p:nvPr>
        </p:nvSpPr>
        <p:spPr>
          <a:xfrm>
            <a:off x="5400051" y="2132856"/>
            <a:ext cx="3492427" cy="4171628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1547664" y="980728"/>
            <a:ext cx="3420418" cy="939817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83070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436096" y="980728"/>
            <a:ext cx="3456383" cy="5323756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547664" y="980728"/>
            <a:ext cx="3384376" cy="1600200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11"/>
          </p:nvPr>
        </p:nvSpPr>
        <p:spPr>
          <a:xfrm>
            <a:off x="1547664" y="2708920"/>
            <a:ext cx="3384376" cy="35955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99314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/>
          <p:cNvSpPr>
            <a:spLocks noGrp="1"/>
          </p:cNvSpPr>
          <p:nvPr>
            <p:ph type="chart" sz="quarter" idx="10"/>
          </p:nvPr>
        </p:nvSpPr>
        <p:spPr>
          <a:xfrm>
            <a:off x="1547664" y="2204864"/>
            <a:ext cx="7344814" cy="4104456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1547664" y="980728"/>
            <a:ext cx="7344814" cy="1008112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575109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einbin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artArt-Platzhalter 3"/>
          <p:cNvSpPr>
            <a:spLocks noGrp="1"/>
          </p:cNvSpPr>
          <p:nvPr>
            <p:ph type="dgm" sz="quarter" idx="10"/>
          </p:nvPr>
        </p:nvSpPr>
        <p:spPr>
          <a:xfrm>
            <a:off x="1547664" y="2348880"/>
            <a:ext cx="7344814" cy="396044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1547664" y="980728"/>
            <a:ext cx="7344814" cy="1296144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855589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-spalti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>
          <a:xfrm>
            <a:off x="7049390" y="980728"/>
            <a:ext cx="1843088" cy="1223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3" name="Textplatzhalter 3"/>
          <p:cNvSpPr>
            <a:spLocks noGrp="1"/>
          </p:cNvSpPr>
          <p:nvPr>
            <p:ph type="body" sz="half" idx="2"/>
          </p:nvPr>
        </p:nvSpPr>
        <p:spPr>
          <a:xfrm>
            <a:off x="1541518" y="990000"/>
            <a:ext cx="2460218" cy="5319320"/>
          </a:xfrm>
        </p:spPr>
        <p:txBody>
          <a:bodyPr>
            <a:normAutofit/>
          </a:bodyPr>
          <a:lstStyle>
            <a:lvl1pPr marL="0" indent="0" rtl="0">
              <a:buNone/>
              <a:defRPr lang="de-DE" sz="2400" b="0" i="0" u="none" strike="noStrike" baseline="300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sz="2000" b="0" i="0" u="none" strike="noStrike" baseline="30000" dirty="0">
              <a:solidFill>
                <a:srgbClr val="00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11" hasCustomPrompt="1"/>
          </p:nvPr>
        </p:nvSpPr>
        <p:spPr>
          <a:xfrm>
            <a:off x="7049736" y="2276525"/>
            <a:ext cx="1843081" cy="144016"/>
          </a:xfrm>
        </p:spPr>
        <p:txBody>
          <a:bodyPr>
            <a:noAutofit/>
          </a:bodyPr>
          <a:lstStyle>
            <a:lvl1pPr marL="0" indent="0" rtl="0">
              <a:buNone/>
              <a:defRPr lang="de-DE" sz="1800" b="0" i="0" u="none" strike="noStrike" baseline="30000" smtClean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Bildtitel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12"/>
          </p:nvPr>
        </p:nvSpPr>
        <p:spPr>
          <a:xfrm>
            <a:off x="4289654" y="990000"/>
            <a:ext cx="2448272" cy="5319320"/>
          </a:xfrm>
        </p:spPr>
        <p:txBody>
          <a:bodyPr>
            <a:normAutofit/>
          </a:bodyPr>
          <a:lstStyle>
            <a:lvl1pPr marL="0" indent="0" rtl="0">
              <a:buNone/>
              <a:defRPr lang="de-DE" sz="2400" b="0" i="0" u="none" strike="noStrike" baseline="300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sz="1200" b="0" i="0" u="none" strike="noStrike" baseline="30000" dirty="0">
              <a:solidFill>
                <a:srgbClr val="00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4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62856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-26544"/>
            <a:ext cx="9144000" cy="1512000"/>
          </a:xfrm>
          <a:prstGeom prst="rect">
            <a:avLst/>
          </a:prstGeom>
          <a:solidFill>
            <a:srgbClr val="E633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" y="-21726"/>
            <a:ext cx="2327217" cy="1506510"/>
          </a:xfrm>
          <a:prstGeom prst="rect">
            <a:avLst/>
          </a:prstGeom>
        </p:spPr>
      </p:pic>
      <p:cxnSp>
        <p:nvCxnSpPr>
          <p:cNvPr id="12" name="Gerader Verbinder 11"/>
          <p:cNvCxnSpPr/>
          <p:nvPr userDrawn="1"/>
        </p:nvCxnSpPr>
        <p:spPr>
          <a:xfrm>
            <a:off x="2304000" y="287168"/>
            <a:ext cx="0" cy="82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 userDrawn="1"/>
        </p:nvCxnSpPr>
        <p:spPr>
          <a:xfrm>
            <a:off x="0" y="6525344"/>
            <a:ext cx="9144000" cy="0"/>
          </a:xfrm>
          <a:prstGeom prst="line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9"/>
          <p:cNvSpPr txBox="1">
            <a:spLocks/>
          </p:cNvSpPr>
          <p:nvPr userDrawn="1"/>
        </p:nvSpPr>
        <p:spPr>
          <a:xfrm>
            <a:off x="2555776" y="162799"/>
            <a:ext cx="6031582" cy="11374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2700"/>
              </a:lnSpc>
              <a:spcBef>
                <a:spcPts val="200"/>
              </a:spcBef>
              <a:spcAft>
                <a:spcPts val="0"/>
              </a:spcAft>
            </a:pPr>
            <a:r>
              <a:rPr lang="de-DE" sz="19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Fakultät für Elektrotechnik und Informationstechnik</a:t>
            </a:r>
          </a:p>
          <a:p>
            <a:pPr fontAlgn="auto">
              <a:lnSpc>
                <a:spcPts val="2700"/>
              </a:lnSpc>
              <a:spcBef>
                <a:spcPts val="200"/>
              </a:spcBef>
              <a:spcAft>
                <a:spcPts val="0"/>
              </a:spcAft>
            </a:pPr>
            <a:r>
              <a:rPr lang="de-DE" sz="19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Professur</a:t>
            </a:r>
            <a:r>
              <a:rPr lang="de-DE" sz="1900" baseline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für Energie- und Hochspannungstechnik</a:t>
            </a:r>
          </a:p>
          <a:p>
            <a:pPr fontAlgn="auto">
              <a:lnSpc>
                <a:spcPts val="2700"/>
              </a:lnSpc>
              <a:spcBef>
                <a:spcPts val="200"/>
              </a:spcBef>
              <a:spcAft>
                <a:spcPts val="0"/>
              </a:spcAft>
            </a:pPr>
            <a:r>
              <a:rPr lang="de-DE" sz="1900" baseline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Prof. Dr.-Ing. Wolfgang </a:t>
            </a:r>
            <a:r>
              <a:rPr lang="de-DE" sz="1900" baseline="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Schufft</a:t>
            </a:r>
            <a:endParaRPr lang="de-DE" sz="19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 userDrawn="1"/>
        </p:nvSpPr>
        <p:spPr bwMode="auto">
          <a:xfrm>
            <a:off x="6588224" y="6525345"/>
            <a:ext cx="2339752" cy="3342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de-DE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www.tu-chemnitz.de</a:t>
            </a:r>
          </a:p>
        </p:txBody>
      </p:sp>
      <p:pic>
        <p:nvPicPr>
          <p:cNvPr id="9" name="Grafik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165" y="367665"/>
            <a:ext cx="948630" cy="631335"/>
          </a:xfrm>
          <a:prstGeom prst="rect">
            <a:avLst/>
          </a:prstGeom>
        </p:spPr>
      </p:pic>
      <p:cxnSp>
        <p:nvCxnSpPr>
          <p:cNvPr id="11" name="Gerader Verbinder 8"/>
          <p:cNvCxnSpPr/>
          <p:nvPr userDrawn="1"/>
        </p:nvCxnSpPr>
        <p:spPr>
          <a:xfrm>
            <a:off x="7677000" y="279000"/>
            <a:ext cx="0" cy="82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4">
            <a:extLst>
              <a:ext uri="{FF2B5EF4-FFF2-40B4-BE49-F238E27FC236}">
                <a16:creationId xmlns:a16="http://schemas.microsoft.com/office/drawing/2014/main" id="{A785C921-4B65-C94E-94D1-A6DF2B20C51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5191" y="6525345"/>
            <a:ext cx="3688737" cy="3342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 dirty="0" smtClean="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Chemnitz</a:t>
            </a:r>
            <a:endParaRPr lang="de-DE" sz="1400" kern="12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0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-520"/>
            <a:ext cx="9144000" cy="764704"/>
          </a:xfrm>
          <a:prstGeom prst="rect">
            <a:avLst/>
          </a:prstGeom>
          <a:solidFill>
            <a:srgbClr val="E633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8" y="-80348"/>
            <a:ext cx="1297424" cy="86967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47664" y="973545"/>
            <a:ext cx="7344814" cy="12677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/>
              <a:t>Titel für Folgefolien</a:t>
            </a:r>
            <a:br>
              <a:rPr lang="de-DE" dirty="0"/>
            </a:b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47664" y="2312828"/>
            <a:ext cx="7344814" cy="3991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3" name="Textplatzhalter 9"/>
          <p:cNvSpPr txBox="1">
            <a:spLocks/>
          </p:cNvSpPr>
          <p:nvPr userDrawn="1"/>
        </p:nvSpPr>
        <p:spPr>
          <a:xfrm>
            <a:off x="1516771" y="108526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Muster</a:t>
            </a:r>
            <a:r>
              <a:rPr lang="de-DE" sz="1600" baseline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für Folgefolien</a:t>
            </a:r>
          </a:p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(Zeile 2)</a:t>
            </a:r>
          </a:p>
        </p:txBody>
      </p:sp>
      <p:cxnSp>
        <p:nvCxnSpPr>
          <p:cNvPr id="15" name="Gerader Verbinder 14"/>
          <p:cNvCxnSpPr/>
          <p:nvPr userDrawn="1"/>
        </p:nvCxnSpPr>
        <p:spPr>
          <a:xfrm>
            <a:off x="1440000" y="126000"/>
            <a:ext cx="0" cy="46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5"/>
          <p:cNvSpPr txBox="1">
            <a:spLocks noChangeArrowheads="1"/>
          </p:cNvSpPr>
          <p:nvPr userDrawn="1"/>
        </p:nvSpPr>
        <p:spPr bwMode="auto">
          <a:xfrm>
            <a:off x="6588224" y="6525345"/>
            <a:ext cx="2339752" cy="3342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de-DE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www.tu-chemnitz.de</a:t>
            </a:r>
          </a:p>
        </p:txBody>
      </p:sp>
      <p:cxnSp>
        <p:nvCxnSpPr>
          <p:cNvPr id="20" name="Gerader Verbinder 19"/>
          <p:cNvCxnSpPr/>
          <p:nvPr userDrawn="1"/>
        </p:nvCxnSpPr>
        <p:spPr>
          <a:xfrm>
            <a:off x="0" y="6525344"/>
            <a:ext cx="9144000" cy="0"/>
          </a:xfrm>
          <a:prstGeom prst="line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ußzeilenplatzhalter 4"/>
          <p:cNvSpPr txBox="1">
            <a:spLocks/>
          </p:cNvSpPr>
          <p:nvPr userDrawn="1"/>
        </p:nvSpPr>
        <p:spPr>
          <a:xfrm>
            <a:off x="3491880" y="6526933"/>
            <a:ext cx="3888432" cy="33265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72C5D026-0A5E-414E-BDD7-AEAAC7E56A8F}" type="slidenum">
              <a:rPr lang="de-DE" sz="1400" smtClean="0"/>
              <a:pPr algn="ctr">
                <a:defRPr/>
              </a:pPr>
              <a:t>‹Nr.›</a:t>
            </a:fld>
            <a:endParaRPr lang="de-DE" sz="1400" dirty="0"/>
          </a:p>
        </p:txBody>
      </p:sp>
      <p:sp>
        <p:nvSpPr>
          <p:cNvPr id="16" name="Rectangle 4"/>
          <p:cNvSpPr txBox="1">
            <a:spLocks noChangeArrowheads="1"/>
          </p:cNvSpPr>
          <p:nvPr userDrawn="1"/>
        </p:nvSpPr>
        <p:spPr bwMode="auto">
          <a:xfrm>
            <a:off x="235191" y="6525345"/>
            <a:ext cx="3688737" cy="3342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 dirty="0" smtClean="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Chemnitz</a:t>
            </a:r>
            <a:r>
              <a:rPr lang="de-DE" sz="14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charset="0"/>
              </a:rPr>
              <a:t> </a:t>
            </a: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000" y="144000"/>
            <a:ext cx="645291" cy="429456"/>
          </a:xfrm>
          <a:prstGeom prst="rect">
            <a:avLst/>
          </a:prstGeom>
        </p:spPr>
      </p:pic>
      <p:cxnSp>
        <p:nvCxnSpPr>
          <p:cNvPr id="17" name="Gerader Verbinder 8"/>
          <p:cNvCxnSpPr/>
          <p:nvPr userDrawn="1"/>
        </p:nvCxnSpPr>
        <p:spPr>
          <a:xfrm>
            <a:off x="7947000" y="144000"/>
            <a:ext cx="0" cy="45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75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62" r:id="rId4"/>
    <p:sldLayoutId id="2147483678" r:id="rId5"/>
    <p:sldLayoutId id="2147483679" r:id="rId6"/>
    <p:sldLayoutId id="2147483680" r:id="rId7"/>
    <p:sldLayoutId id="214748368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Roboto Condensed bold" panose="02000000000000000000" pitchFamily="2" charset="0"/>
          <a:ea typeface="Roboto Condensed bold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 userDrawn="1"/>
        </p:nvSpPr>
        <p:spPr>
          <a:xfrm>
            <a:off x="0" y="-520"/>
            <a:ext cx="9144000" cy="764704"/>
          </a:xfrm>
          <a:prstGeom prst="rect">
            <a:avLst/>
          </a:prstGeom>
          <a:solidFill>
            <a:srgbClr val="E633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8" y="-80348"/>
            <a:ext cx="1297424" cy="869671"/>
          </a:xfrm>
          <a:prstGeom prst="rect">
            <a:avLst/>
          </a:prstGeom>
        </p:spPr>
      </p:pic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251440" y="973545"/>
            <a:ext cx="8641039" cy="12677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251439" y="2311240"/>
            <a:ext cx="8641039" cy="3993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cxnSp>
        <p:nvCxnSpPr>
          <p:cNvPr id="20" name="Gerader Verbinder 19"/>
          <p:cNvCxnSpPr/>
          <p:nvPr userDrawn="1"/>
        </p:nvCxnSpPr>
        <p:spPr>
          <a:xfrm>
            <a:off x="0" y="6525344"/>
            <a:ext cx="9144000" cy="0"/>
          </a:xfrm>
          <a:prstGeom prst="line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 userDrawn="1"/>
        </p:nvCxnSpPr>
        <p:spPr>
          <a:xfrm>
            <a:off x="1440000" y="126000"/>
            <a:ext cx="0" cy="46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5"/>
          <p:cNvSpPr txBox="1">
            <a:spLocks noChangeArrowheads="1"/>
          </p:cNvSpPr>
          <p:nvPr userDrawn="1"/>
        </p:nvSpPr>
        <p:spPr bwMode="auto">
          <a:xfrm>
            <a:off x="6588224" y="6525345"/>
            <a:ext cx="2339752" cy="3342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de-DE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www.tu-chemnitz.de</a:t>
            </a: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0" y="6525344"/>
            <a:ext cx="9144000" cy="0"/>
          </a:xfrm>
          <a:prstGeom prst="line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ußzeilenplatzhalter 4"/>
          <p:cNvSpPr txBox="1">
            <a:spLocks/>
          </p:cNvSpPr>
          <p:nvPr userDrawn="1"/>
        </p:nvSpPr>
        <p:spPr>
          <a:xfrm>
            <a:off x="3491880" y="6526933"/>
            <a:ext cx="3888432" cy="33265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72C5D026-0A5E-414E-BDD7-AEAAC7E56A8F}" type="slidenum">
              <a:rPr lang="de-DE" sz="1400" smtClean="0"/>
              <a:pPr algn="ctr">
                <a:defRPr/>
              </a:pPr>
              <a:t>‹Nr.›</a:t>
            </a:fld>
            <a:endParaRPr lang="de-DE" sz="1400" dirty="0"/>
          </a:p>
        </p:txBody>
      </p:sp>
      <p:pic>
        <p:nvPicPr>
          <p:cNvPr id="15" name="Grafik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000" y="144000"/>
            <a:ext cx="645291" cy="429456"/>
          </a:xfrm>
          <a:prstGeom prst="rect">
            <a:avLst/>
          </a:prstGeom>
        </p:spPr>
      </p:pic>
      <p:cxnSp>
        <p:nvCxnSpPr>
          <p:cNvPr id="16" name="Gerader Verbinder 8"/>
          <p:cNvCxnSpPr/>
          <p:nvPr userDrawn="1"/>
        </p:nvCxnSpPr>
        <p:spPr>
          <a:xfrm>
            <a:off x="7947000" y="144000"/>
            <a:ext cx="0" cy="45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4">
            <a:extLst>
              <a:ext uri="{FF2B5EF4-FFF2-40B4-BE49-F238E27FC236}">
                <a16:creationId xmlns:a16="http://schemas.microsoft.com/office/drawing/2014/main" id="{724483E0-BEF4-D944-82E6-B76A54636D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5191" y="6525345"/>
            <a:ext cx="3688737" cy="3342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 dirty="0" smtClean="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Chemnitz</a:t>
            </a:r>
            <a:endParaRPr lang="de-DE" sz="1400" kern="12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31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7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Roboto Condensed bold" panose="02000000000000000000" pitchFamily="2" charset="0"/>
          <a:ea typeface="Roboto Condensed bold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42000" y="2574000"/>
            <a:ext cx="8388424" cy="2717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  <a:tabLst>
                <a:tab pos="1436688" algn="l"/>
              </a:tabLst>
            </a:pPr>
            <a:r>
              <a:rPr lang="de-DE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Netze und Betriebsmittel</a:t>
            </a:r>
          </a:p>
          <a:p>
            <a:pPr marL="514350" indent="-514350" algn="ctr">
              <a:lnSpc>
                <a:spcPct val="120000"/>
              </a:lnSpc>
              <a:spcAft>
                <a:spcPts val="800"/>
              </a:spcAft>
              <a:buAutoNum type="arabicPeriod"/>
              <a:tabLst>
                <a:tab pos="1436688" algn="l"/>
              </a:tabLst>
            </a:pPr>
            <a:r>
              <a:rPr lang="de-DE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Lernpaket </a:t>
            </a:r>
          </a:p>
          <a:p>
            <a:pPr algn="ctr">
              <a:lnSpc>
                <a:spcPct val="120000"/>
              </a:lnSpc>
              <a:spcAft>
                <a:spcPts val="800"/>
              </a:spcAft>
              <a:tabLst>
                <a:tab pos="1436688" algn="l"/>
              </a:tabLst>
            </a:pPr>
            <a:r>
              <a:rPr lang="de-DE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– </a:t>
            </a:r>
          </a:p>
          <a:p>
            <a:pPr algn="ctr">
              <a:lnSpc>
                <a:spcPct val="120000"/>
              </a:lnSpc>
              <a:spcAft>
                <a:spcPts val="800"/>
              </a:spcAft>
              <a:tabLst>
                <a:tab pos="1436688" algn="l"/>
              </a:tabLst>
            </a:pPr>
            <a:r>
              <a:rPr lang="de-DE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Bedeutung des Elektroenergiesystems</a:t>
            </a:r>
          </a:p>
        </p:txBody>
      </p:sp>
      <p:pic>
        <p:nvPicPr>
          <p:cNvPr id="2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E2238B85-E0E1-9244-9B0F-93FC8E89E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7000" y="17612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14228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feld 36"/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Bedeutung der Elektroenergie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E369916-6DBD-4D40-B1A7-E0675A85B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75933"/>
            <a:ext cx="9144000" cy="3938067"/>
          </a:xfrm>
          <a:prstGeom prst="rect">
            <a:avLst/>
          </a:prstGeom>
        </p:spPr>
      </p:pic>
      <p:pic>
        <p:nvPicPr>
          <p:cNvPr id="18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DF9EB10B-07BF-8144-BD8F-4A0EC8298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7681" y="9540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424080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blackout1">
            <a:extLst>
              <a:ext uri="{FF2B5EF4-FFF2-40B4-BE49-F238E27FC236}">
                <a16:creationId xmlns:a16="http://schemas.microsoft.com/office/drawing/2014/main" id="{2F2CD13C-C76A-904D-B779-42EDD7A4F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00" y="819000"/>
            <a:ext cx="7024784" cy="567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E966D29-2BA4-154D-9565-40CB6DDD6CCA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13.08.2003 Nordosten USA/Kanada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2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1BE6024C-F681-B741-B5AD-10C9B67D1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7681" y="9540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14328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blackout2">
            <a:extLst>
              <a:ext uri="{FF2B5EF4-FFF2-40B4-BE49-F238E27FC236}">
                <a16:creationId xmlns:a16="http://schemas.microsoft.com/office/drawing/2014/main" id="{FAE673BE-3C5B-7E46-AD21-0C75D2F5C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" y="810231"/>
            <a:ext cx="7037453" cy="566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F65C6CA-FD3F-6346-BD45-D44F635D347F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14.08.2003 Nordosten USA/Kanada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2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4913F0ED-73AD-5E49-87CD-83DE6825F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4200" y="10440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39837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1E96334-25B0-964A-B359-C86944835256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Historische Entwicklung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B494D31A-51D8-7449-B4AA-C47624B4B8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403530"/>
              </p:ext>
            </p:extLst>
          </p:nvPr>
        </p:nvGraphicFramePr>
        <p:xfrm>
          <a:off x="657001" y="999000"/>
          <a:ext cx="8273480" cy="52793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5377">
                  <a:extLst>
                    <a:ext uri="{9D8B030D-6E8A-4147-A177-3AD203B41FA5}">
                      <a16:colId xmlns:a16="http://schemas.microsoft.com/office/drawing/2014/main" val="2094930211"/>
                    </a:ext>
                  </a:extLst>
                </a:gridCol>
                <a:gridCol w="2251953">
                  <a:extLst>
                    <a:ext uri="{9D8B030D-6E8A-4147-A177-3AD203B41FA5}">
                      <a16:colId xmlns:a16="http://schemas.microsoft.com/office/drawing/2014/main" val="1174742235"/>
                    </a:ext>
                  </a:extLst>
                </a:gridCol>
                <a:gridCol w="5336150">
                  <a:extLst>
                    <a:ext uri="{9D8B030D-6E8A-4147-A177-3AD203B41FA5}">
                      <a16:colId xmlns:a16="http://schemas.microsoft.com/office/drawing/2014/main" val="2076662400"/>
                    </a:ext>
                  </a:extLst>
                </a:gridCol>
              </a:tblGrid>
              <a:tr h="2889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1820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Oersted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Magnetische Wirkung des elektrischen Stroms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1727949"/>
                  </a:ext>
                </a:extLst>
              </a:tr>
              <a:tr h="2889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1826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Ohm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Ohmsches Gesetz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885125"/>
                  </a:ext>
                </a:extLst>
              </a:tr>
              <a:tr h="2889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1831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Farady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Induktion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155251"/>
                  </a:ext>
                </a:extLst>
              </a:tr>
              <a:tr h="2889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1856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v. Siemens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Doppel-T-Anker-Maschine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9498868"/>
                  </a:ext>
                </a:extLst>
              </a:tr>
              <a:tr h="2889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1866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v. Siemens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Dynamomaschine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326864"/>
                  </a:ext>
                </a:extLst>
              </a:tr>
              <a:tr h="2889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1876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Bell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Erste Telefon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663093"/>
                  </a:ext>
                </a:extLst>
              </a:tr>
              <a:tr h="2889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1879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v. Siemens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Erste elektrische Eisenbahn, Berlin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766786"/>
                  </a:ext>
                </a:extLst>
              </a:tr>
              <a:tr h="3267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1879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Edison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Glühlampe brennt 13,5 h mit  Kohlefaden im Vakuumkolben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045992"/>
                  </a:ext>
                </a:extLst>
              </a:tr>
              <a:tr h="6047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1882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v. Miller, Deprez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Gleichstromübertragung von Miesbach nach München, 57 km, Wirkungsgrad 22%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775220"/>
                  </a:ext>
                </a:extLst>
              </a:tr>
              <a:tr h="2889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1882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Edison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erstes öffentliches Elektrizitätswerk in London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3700812"/>
                  </a:ext>
                </a:extLst>
              </a:tr>
              <a:tr h="3233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1885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Deri, Blathy und Zimpernowsky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erster Transformator in Budapest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4764331"/>
                  </a:ext>
                </a:extLst>
              </a:tr>
              <a:tr h="5735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1887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 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Gleichstromübertragung mit 2500 V von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Kriegstetten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nach Solothurn über 8 km mit einer Leistung von 37 kW und einen Wirkungsgrad von 70 %.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811055"/>
                  </a:ext>
                </a:extLst>
              </a:tr>
              <a:tr h="2889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1887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Haselwander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Dreiphasige Synchronmaschine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8247621"/>
                  </a:ext>
                </a:extLst>
              </a:tr>
              <a:tr h="2889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1889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v. Dolivo-Dobrovolski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Drehstrommotor mit Kurzschlußläufer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2351797"/>
                  </a:ext>
                </a:extLst>
              </a:tr>
              <a:tr h="5614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1891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v. Miller</a:t>
                      </a:r>
                      <a:endParaRPr lang="de-DE" sz="120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erste Drehstromübertragung von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Lauffen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D3D3D3"/>
                          </a:highlight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am Neckar nach Frankfurt am Main über 175 km mit 15 kV</a:t>
                      </a:r>
                      <a:endParaRPr lang="de-DE" sz="120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8845" marR="3884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388669"/>
                  </a:ext>
                </a:extLst>
              </a:tr>
            </a:tbl>
          </a:graphicData>
        </a:graphic>
      </p:graphicFrame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C61F8142-1550-8546-B63A-4256C6E69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7681" y="9990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7586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7ABC6A8-0978-A449-AD41-3B7598A86C6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Entwicklung der Übertragungsspannungen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CB27512-079B-7B4F-AC36-70694E913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000" y="864000"/>
            <a:ext cx="5766567" cy="5638013"/>
          </a:xfrm>
          <a:prstGeom prst="rect">
            <a:avLst/>
          </a:prstGeom>
        </p:spPr>
      </p:pic>
      <p:pic>
        <p:nvPicPr>
          <p:cNvPr id="2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537EA72D-CB39-5941-84FD-FA3AADBDF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7681" y="10440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11771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A60DC5B-1797-1E4C-96E6-E6DFE8837D05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Aufbau des Elektroenergiesystems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7ABA3A4-476A-5B48-B626-97D6B1C29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000" y="819000"/>
            <a:ext cx="5220000" cy="5643493"/>
          </a:xfrm>
          <a:prstGeom prst="rect">
            <a:avLst/>
          </a:prstGeom>
        </p:spPr>
      </p:pic>
      <p:pic>
        <p:nvPicPr>
          <p:cNvPr id="2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659F54BC-EE44-904F-BC10-58007D5A9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7681" y="9512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84280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">
            <a:extLst>
              <a:ext uri="{FF2B5EF4-FFF2-40B4-BE49-F238E27FC236}">
                <a16:creationId xmlns:a16="http://schemas.microsoft.com/office/drawing/2014/main" id="{BA9A3222-2376-0E43-939D-F057CEB6B49B}"/>
              </a:ext>
            </a:extLst>
          </p:cNvPr>
          <p:cNvSpPr txBox="1">
            <a:spLocks/>
          </p:cNvSpPr>
          <p:nvPr/>
        </p:nvSpPr>
        <p:spPr>
          <a:xfrm>
            <a:off x="3177000" y="2214000"/>
            <a:ext cx="5343332" cy="63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E63312"/>
              </a:buClr>
            </a:pPr>
            <a:r>
              <a:rPr lang="de-DE" sz="3600" dirty="0"/>
              <a:t>Vielen Dank!</a:t>
            </a:r>
          </a:p>
        </p:txBody>
      </p:sp>
      <p:pic>
        <p:nvPicPr>
          <p:cNvPr id="6" name="Bild 32">
            <a:extLst>
              <a:ext uri="{FF2B5EF4-FFF2-40B4-BE49-F238E27FC236}">
                <a16:creationId xmlns:a16="http://schemas.microsoft.com/office/drawing/2014/main" id="{73B8F8A8-7FAF-2F42-AD26-B80B592914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34" r="20074"/>
          <a:stretch>
            <a:fillRect/>
          </a:stretch>
        </p:blipFill>
        <p:spPr bwMode="auto">
          <a:xfrm>
            <a:off x="342001" y="3249001"/>
            <a:ext cx="3870000" cy="282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platzhalter 1">
            <a:extLst>
              <a:ext uri="{FF2B5EF4-FFF2-40B4-BE49-F238E27FC236}">
                <a16:creationId xmlns:a16="http://schemas.microsoft.com/office/drawing/2014/main" id="{EDF89D5B-103C-5A4A-95AD-C76AF49A1DD6}"/>
              </a:ext>
            </a:extLst>
          </p:cNvPr>
          <p:cNvSpPr txBox="1">
            <a:spLocks/>
          </p:cNvSpPr>
          <p:nvPr/>
        </p:nvSpPr>
        <p:spPr>
          <a:xfrm>
            <a:off x="4527001" y="3249001"/>
            <a:ext cx="3420000" cy="63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E63312"/>
              </a:buClr>
            </a:pPr>
            <a:r>
              <a:rPr lang="de-DE" sz="2000" dirty="0"/>
              <a:t>Jens Teuscher (Dr.-Ing.)</a:t>
            </a:r>
          </a:p>
          <a:p>
            <a:pPr fontAlgn="auto">
              <a:spcAft>
                <a:spcPts val="0"/>
              </a:spcAft>
              <a:buClr>
                <a:srgbClr val="E63312"/>
              </a:buClr>
            </a:pPr>
            <a:endParaRPr lang="de-DE" sz="2000" dirty="0"/>
          </a:p>
        </p:txBody>
      </p:sp>
      <p:sp>
        <p:nvSpPr>
          <p:cNvPr id="9" name="Shape 5201">
            <a:extLst>
              <a:ext uri="{FF2B5EF4-FFF2-40B4-BE49-F238E27FC236}">
                <a16:creationId xmlns:a16="http://schemas.microsoft.com/office/drawing/2014/main" id="{F3AB4021-3D25-934B-B2E4-C33C20B03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7001" y="3699001"/>
            <a:ext cx="4374574" cy="14850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640"/>
              </a:spcAft>
              <a:tabLst>
                <a:tab pos="230282" algn="l"/>
              </a:tabLst>
            </a:pPr>
            <a:r>
              <a:rPr lang="de-DE" sz="1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Technische Universität Chemnitz</a:t>
            </a:r>
          </a:p>
          <a:p>
            <a:pPr>
              <a:spcAft>
                <a:spcPts val="640"/>
              </a:spcAft>
              <a:tabLst>
                <a:tab pos="230282" algn="l"/>
              </a:tabLst>
            </a:pPr>
            <a:r>
              <a:rPr lang="de-DE" sz="1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Fakultät für Elektrotechnik und Informationstechnik</a:t>
            </a:r>
          </a:p>
          <a:p>
            <a:pPr>
              <a:spcAft>
                <a:spcPts val="640"/>
              </a:spcAft>
              <a:tabLst>
                <a:tab pos="230282" algn="l"/>
              </a:tabLst>
            </a:pPr>
            <a:r>
              <a:rPr lang="de-DE" sz="1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Professur Energie- und Hochspannungstechnik</a:t>
            </a:r>
          </a:p>
          <a:p>
            <a:pPr>
              <a:spcAft>
                <a:spcPts val="640"/>
              </a:spcAft>
              <a:tabLst>
                <a:tab pos="230282" algn="l"/>
              </a:tabLst>
            </a:pPr>
            <a:r>
              <a:rPr lang="de-DE" sz="1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09107 Chemnitz</a:t>
            </a:r>
          </a:p>
        </p:txBody>
      </p:sp>
      <p:sp>
        <p:nvSpPr>
          <p:cNvPr id="10" name="Shape 5201">
            <a:extLst>
              <a:ext uri="{FF2B5EF4-FFF2-40B4-BE49-F238E27FC236}">
                <a16:creationId xmlns:a16="http://schemas.microsoft.com/office/drawing/2014/main" id="{80514078-D6DC-7341-8556-7AD4F5E5194E}"/>
              </a:ext>
            </a:extLst>
          </p:cNvPr>
          <p:cNvSpPr txBox="1">
            <a:spLocks/>
          </p:cNvSpPr>
          <p:nvPr/>
        </p:nvSpPr>
        <p:spPr>
          <a:xfrm>
            <a:off x="4617000" y="5581638"/>
            <a:ext cx="5517501" cy="68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defTabSz="584200">
              <a:defRPr sz="2500">
                <a:solidFill>
                  <a:srgbClr val="8E8E8E"/>
                </a:solidFill>
                <a:latin typeface="+mj-lt"/>
                <a:ea typeface="+mj-ea"/>
                <a:cs typeface="+mj-cs"/>
                <a:sym typeface="Lato Light"/>
              </a:defRPr>
            </a:lvl1pPr>
            <a:lvl2pPr indent="228600" defTabSz="584200">
              <a:defRPr sz="2500">
                <a:solidFill>
                  <a:srgbClr val="8E8E8E"/>
                </a:solidFill>
                <a:latin typeface="+mj-lt"/>
                <a:ea typeface="+mj-ea"/>
                <a:cs typeface="+mj-cs"/>
                <a:sym typeface="Lato Light"/>
              </a:defRPr>
            </a:lvl2pPr>
            <a:lvl3pPr indent="457200" defTabSz="584200">
              <a:defRPr sz="2500">
                <a:solidFill>
                  <a:srgbClr val="8E8E8E"/>
                </a:solidFill>
                <a:latin typeface="+mj-lt"/>
                <a:ea typeface="+mj-ea"/>
                <a:cs typeface="+mj-cs"/>
                <a:sym typeface="Lato Light"/>
              </a:defRPr>
            </a:lvl3pPr>
            <a:lvl4pPr indent="685800" defTabSz="584200">
              <a:defRPr sz="2500">
                <a:solidFill>
                  <a:srgbClr val="8E8E8E"/>
                </a:solidFill>
                <a:latin typeface="+mj-lt"/>
                <a:ea typeface="+mj-ea"/>
                <a:cs typeface="+mj-cs"/>
                <a:sym typeface="Lato Light"/>
              </a:defRPr>
            </a:lvl4pPr>
            <a:lvl5pPr indent="914400" defTabSz="584200">
              <a:defRPr sz="2500">
                <a:solidFill>
                  <a:srgbClr val="8E8E8E"/>
                </a:solidFill>
                <a:latin typeface="+mj-lt"/>
                <a:ea typeface="+mj-ea"/>
                <a:cs typeface="+mj-cs"/>
                <a:sym typeface="Lato Light"/>
              </a:defRPr>
            </a:lvl5pPr>
            <a:lvl6pPr indent="1143000" defTabSz="584200">
              <a:defRPr sz="2500">
                <a:solidFill>
                  <a:srgbClr val="8E8E8E"/>
                </a:solidFill>
                <a:latin typeface="+mj-lt"/>
                <a:ea typeface="+mj-ea"/>
                <a:cs typeface="+mj-cs"/>
                <a:sym typeface="Lato Light"/>
              </a:defRPr>
            </a:lvl6pPr>
            <a:lvl7pPr indent="1371600" defTabSz="584200">
              <a:defRPr sz="2500">
                <a:solidFill>
                  <a:srgbClr val="8E8E8E"/>
                </a:solidFill>
                <a:latin typeface="+mj-lt"/>
                <a:ea typeface="+mj-ea"/>
                <a:cs typeface="+mj-cs"/>
                <a:sym typeface="Lato Light"/>
              </a:defRPr>
            </a:lvl7pPr>
            <a:lvl8pPr indent="1600200" defTabSz="584200">
              <a:defRPr sz="2500">
                <a:solidFill>
                  <a:srgbClr val="8E8E8E"/>
                </a:solidFill>
                <a:latin typeface="+mj-lt"/>
                <a:ea typeface="+mj-ea"/>
                <a:cs typeface="+mj-cs"/>
                <a:sym typeface="Lato Light"/>
              </a:defRPr>
            </a:lvl8pPr>
            <a:lvl9pPr indent="1828800" defTabSz="584200">
              <a:defRPr sz="2500">
                <a:solidFill>
                  <a:srgbClr val="8E8E8E"/>
                </a:solidFill>
                <a:latin typeface="+mj-lt"/>
                <a:ea typeface="+mj-ea"/>
                <a:cs typeface="+mj-cs"/>
                <a:sym typeface="Lato Light"/>
              </a:defRPr>
            </a:lvl9pPr>
          </a:lstStyle>
          <a:p>
            <a:pPr algn="l">
              <a:spcAft>
                <a:spcPts val="640"/>
              </a:spcAft>
              <a:tabLst>
                <a:tab pos="230282" algn="l"/>
              </a:tabLst>
            </a:pPr>
            <a:r>
              <a:rPr lang="it-IT" sz="1600" dirty="0">
                <a:solidFill>
                  <a:schemeClr val="bg1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E-Mail:		</a:t>
            </a:r>
            <a:r>
              <a:rPr lang="it-IT" sz="1600" dirty="0" err="1">
                <a:solidFill>
                  <a:schemeClr val="bg1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jens.teuscher@etit.tu-chemnitz.de</a:t>
            </a:r>
            <a:endParaRPr lang="it-IT" sz="1600" dirty="0">
              <a:solidFill>
                <a:schemeClr val="bg1">
                  <a:lumMod val="1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 algn="l">
              <a:spcAft>
                <a:spcPts val="640"/>
              </a:spcAft>
              <a:tabLst>
                <a:tab pos="230282" algn="l"/>
              </a:tabLst>
            </a:pPr>
            <a:r>
              <a:rPr lang="it-IT" sz="1600" dirty="0" err="1">
                <a:solidFill>
                  <a:schemeClr val="bg1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Telefon</a:t>
            </a:r>
            <a:r>
              <a:rPr lang="it-IT" sz="1600" dirty="0">
                <a:solidFill>
                  <a:schemeClr val="bg1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:	+49 (0) 371 531 - 37752</a:t>
            </a:r>
          </a:p>
        </p:txBody>
      </p:sp>
      <p:pic>
        <p:nvPicPr>
          <p:cNvPr id="8" name="Bild 4" descr="Bild1.jpg">
            <a:extLst>
              <a:ext uri="{FF2B5EF4-FFF2-40B4-BE49-F238E27FC236}">
                <a16:creationId xmlns:a16="http://schemas.microsoft.com/office/drawing/2014/main" id="{C01A4062-518D-8C42-9BEA-67F75CED02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000"/>
            <a:ext cx="9144000" cy="1170000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2C462994-1128-0F44-984E-B76DF1112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14563" y="2146993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29834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art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lgefolien mit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lgefolien ohne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04_Maschinenbau_ppt2</Template>
  <TotalTime>0</TotalTime>
  <Words>220</Words>
  <Application>Microsoft Macintosh PowerPoint</Application>
  <PresentationFormat>Bildschirmpräsentation (4:3)</PresentationFormat>
  <Paragraphs>67</Paragraphs>
  <Slides>8</Slides>
  <Notes>3</Notes>
  <HiddenSlides>0</HiddenSlides>
  <MMClips>8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8</vt:i4>
      </vt:variant>
    </vt:vector>
  </HeadingPairs>
  <TitlesOfParts>
    <vt:vector size="18" baseType="lpstr">
      <vt:lpstr>Roboto Condensed</vt:lpstr>
      <vt:lpstr>Calibri</vt:lpstr>
      <vt:lpstr>Arial</vt:lpstr>
      <vt:lpstr>Roboto Condensed Light</vt:lpstr>
      <vt:lpstr>Lato Light</vt:lpstr>
      <vt:lpstr>Roboto Condensed bold</vt:lpstr>
      <vt:lpstr>Times New Roman</vt:lpstr>
      <vt:lpstr>Startfolie</vt:lpstr>
      <vt:lpstr>Folgefolien mit Logo</vt:lpstr>
      <vt:lpstr>Folgefolien ohne Logo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TU Chemnitz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Nicole Kaltofen</dc:creator>
  <cp:lastModifiedBy>Microsoft Office-Benutzer</cp:lastModifiedBy>
  <cp:revision>321</cp:revision>
  <cp:lastPrinted>2020-04-07T09:33:07Z</cp:lastPrinted>
  <dcterms:created xsi:type="dcterms:W3CDTF">2014-01-29T06:28:10Z</dcterms:created>
  <dcterms:modified xsi:type="dcterms:W3CDTF">2020-04-14T07:02:49Z</dcterms:modified>
</cp:coreProperties>
</file>