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 bookmarkIdSeed="2">
  <p:sldMasterIdLst>
    <p:sldMasterId id="2147483648" r:id="rId1"/>
  </p:sldMasterIdLst>
  <p:notesMasterIdLst>
    <p:notesMasterId r:id="rId13"/>
  </p:notesMasterIdLst>
  <p:sldIdLst>
    <p:sldId id="256" r:id="rId2"/>
    <p:sldId id="307" r:id="rId3"/>
    <p:sldId id="363" r:id="rId4"/>
    <p:sldId id="364" r:id="rId5"/>
    <p:sldId id="296" r:id="rId6"/>
    <p:sldId id="293" r:id="rId7"/>
    <p:sldId id="365" r:id="rId8"/>
    <p:sldId id="292" r:id="rId9"/>
    <p:sldId id="366" r:id="rId10"/>
    <p:sldId id="295" r:id="rId11"/>
    <p:sldId id="379" r:id="rId12"/>
  </p:sldIdLst>
  <p:sldSz cx="9144000" cy="6858000" type="screen4x3"/>
  <p:notesSz cx="6794500" cy="9982200"/>
  <p:defaultTextStyle>
    <a:defPPr>
      <a:defRPr lang="de-DE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1A1A"/>
    <a:srgbClr val="E6A400"/>
    <a:srgbClr val="88BD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91" autoAdjust="0"/>
    <p:restoredTop sz="61595" autoAdjust="0"/>
  </p:normalViewPr>
  <p:slideViewPr>
    <p:cSldViewPr snapToObjects="1">
      <p:cViewPr varScale="1">
        <p:scale>
          <a:sx n="71" d="100"/>
          <a:sy n="71" d="100"/>
        </p:scale>
        <p:origin x="292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91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91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4C48CEC-EED8-43CB-8918-E2FC0A2216B9}" type="datetimeFigureOut">
              <a:rPr lang="de-DE"/>
              <a:pPr>
                <a:defRPr/>
              </a:pPr>
              <a:t>15.10.2024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49300"/>
            <a:ext cx="4991100" cy="3743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41545"/>
            <a:ext cx="5435600" cy="44919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81358"/>
            <a:ext cx="2944283" cy="4991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8645" y="9481358"/>
            <a:ext cx="2944283" cy="4991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0F1B40C-3D09-4568-8A02-AC027CD0CC0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75964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0F1B40C-3D09-4568-8A02-AC027CD0CC0E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09115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5 Minuten</a:t>
            </a:r>
          </a:p>
          <a:p>
            <a:endParaRPr lang="de-DE" dirty="0"/>
          </a:p>
          <a:p>
            <a:r>
              <a:rPr lang="de-DE" dirty="0"/>
              <a:t>- Anhand der Vorlage des Arbeitsblattes die Aufgabe erklären/erläutern.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0F1B40C-3D09-4568-8A02-AC027CD0CC0E}" type="slidenum">
              <a:rPr lang="de-DE" smtClean="0"/>
              <a:pPr>
                <a:defRPr/>
              </a:pPr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47301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0F1B40C-3D09-4568-8A02-AC027CD0CC0E}" type="slidenum">
              <a:rPr lang="de-DE" smtClean="0"/>
              <a:pPr>
                <a:defRPr/>
              </a:pPr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609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 Minuten</a:t>
            </a:r>
          </a:p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Begrüßung, kurze Vorstellung von Nadine</a:t>
            </a:r>
          </a:p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Seminarinhalt kurz beschreiben.</a:t>
            </a:r>
          </a:p>
          <a:p>
            <a:endParaRPr lang="de-DE" dirty="0">
              <a:solidFill>
                <a:srgbClr val="FF0000"/>
              </a:solidFill>
            </a:endParaRPr>
          </a:p>
          <a:p>
            <a:r>
              <a:rPr lang="de-DE" dirty="0"/>
              <a:t>Es folgt der Ablauf der heutigen Sitzung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0F1B40C-3D09-4568-8A02-AC027CD0CC0E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33385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5 Minuten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0F1B40C-3D09-4568-8A02-AC027CD0CC0E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8789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3 Minuten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0F1B40C-3D09-4568-8A02-AC027CD0CC0E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75333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15 Minuten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0F1B40C-3D09-4568-8A02-AC027CD0CC0E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11654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7 Minuten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lang="de-DE" dirty="0"/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de-DE" dirty="0"/>
              <a:t>Wechsel aus Theorie-Inputs - Gruppenarbeit – Selbstreflexion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de-DE" dirty="0"/>
              <a:t>Lesen von Texten außerhalb der Lehrveranstaltungszeiten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de-DE" dirty="0"/>
              <a:t>Wechsel der Lehrbeauftragten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lang="de-DE" dirty="0"/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de-DE" dirty="0">
                <a:solidFill>
                  <a:srgbClr val="FF0000"/>
                </a:solidFill>
              </a:rPr>
              <a:t>Seminarplan wird kopiert an die Studierenden gegeben!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de-DE" dirty="0">
                <a:solidFill>
                  <a:srgbClr val="FF0000"/>
                </a:solidFill>
              </a:rPr>
              <a:t>Seminarplan auf die ungeraden Wochen noch erstellen!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DE" dirty="0">
              <a:solidFill>
                <a:srgbClr val="FF0000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0F1B40C-3D09-4568-8A02-AC027CD0CC0E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16698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5 Minuten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de-DE" dirty="0"/>
              <a:t>Kurzer </a:t>
            </a:r>
            <a:r>
              <a:rPr lang="de-DE" dirty="0" err="1"/>
              <a:t>Abriß</a:t>
            </a:r>
            <a:r>
              <a:rPr lang="de-DE" dirty="0"/>
              <a:t> und erster Überblick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lang="de-DE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1. Präsentation: Gruppenarbeit im Rahmen einer Präsentation (4. Sitzung) – Aufgabe wird in der 4. Sitzung vorgestellt und erarbeitet bzw. in der 14tägigen „Lehrpause“ in der Gruppe vervollständigt.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Die Erarbeitung der Präsentation erfolgt auf der Grundlage des Inputs in der LV bzw. unter Hinzuziehung des vorgegebenen Textes.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2. Erarbeitung eines Textes zum Thema Digitalisierung im Umfang von 1 Seite mit Darlegung von mindestens 4 Quellen gem. der Zitierregeln aus der 6. Lehrveranstaltung.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Im Text muss erkennbar sein, dass sich mit dem Thema Digitalisierung konkret auseinandergesetzt und darüber hinaus nach weiterführenden Quellen und weiterführender Literatur gesucht wurde.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de-DE" dirty="0">
                <a:solidFill>
                  <a:srgbClr val="FF0000"/>
                </a:solidFill>
              </a:rPr>
              <a:t>Information konkret in der 5. oder 6.? Lehrveranstaltung durch </a:t>
            </a:r>
            <a:r>
              <a:rPr lang="de-DE" dirty="0" err="1">
                <a:solidFill>
                  <a:srgbClr val="FF0000"/>
                </a:solidFill>
              </a:rPr>
              <a:t>Profn</a:t>
            </a:r>
            <a:r>
              <a:rPr lang="de-DE" dirty="0">
                <a:solidFill>
                  <a:srgbClr val="FF0000"/>
                </a:solidFill>
              </a:rPr>
              <a:t>. </a:t>
            </a:r>
            <a:r>
              <a:rPr lang="de-DE" dirty="0" err="1">
                <a:solidFill>
                  <a:srgbClr val="FF0000"/>
                </a:solidFill>
              </a:rPr>
              <a:t>Jukschat</a:t>
            </a:r>
            <a:r>
              <a:rPr lang="de-DE" dirty="0">
                <a:solidFill>
                  <a:srgbClr val="FF0000"/>
                </a:solidFill>
              </a:rPr>
              <a:t>, CLT oder KH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0F1B40C-3D09-4568-8A02-AC027CD0CC0E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73991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15min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0F1B40C-3D09-4568-8A02-AC027CD0CC0E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34918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15min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0F1B40C-3D09-4568-8A02-AC027CD0CC0E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3163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8" descr="HZG_PPT_Titel_ID_01_bil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44588"/>
            <a:ext cx="9232900" cy="429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Bild 5" descr="HZG_PPT_Titel_ID_01_logo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7350" y="382588"/>
            <a:ext cx="2667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Bild 9" descr="HZG_PPT_Titel_claim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6334125"/>
            <a:ext cx="9144000" cy="14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058077" y="4336735"/>
            <a:ext cx="6085923" cy="1134533"/>
          </a:xfrm>
          <a:solidFill>
            <a:srgbClr val="BD1A1A"/>
          </a:solidFill>
        </p:spPr>
        <p:txBody>
          <a:bodyPr lIns="396000" tIns="108000" rIns="324000" bIns="18000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500" b="0" i="1" baseline="0">
                <a:solidFill>
                  <a:schemeClr val="bg1"/>
                </a:solidFill>
                <a:latin typeface="Myriad Pro"/>
                <a:cs typeface="Myriad Pro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5" descr="HZG_PPT_Titel_ID_01_logo.png">
            <a:extLst>
              <a:ext uri="{FF2B5EF4-FFF2-40B4-BE49-F238E27FC236}">
                <a16:creationId xmlns:a16="http://schemas.microsoft.com/office/drawing/2014/main" id="{A48AD1D0-DB93-47BD-BC83-F294CB4C3F8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87350" y="382588"/>
            <a:ext cx="2667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Bild 9" descr="HZG_PPT_Titel_claim.png">
            <a:extLst>
              <a:ext uri="{FF2B5EF4-FFF2-40B4-BE49-F238E27FC236}">
                <a16:creationId xmlns:a16="http://schemas.microsoft.com/office/drawing/2014/main" id="{06158331-420D-4577-A439-2AD5CCDDB8D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6334125"/>
            <a:ext cx="9144000" cy="14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el 1">
            <a:extLst>
              <a:ext uri="{FF2B5EF4-FFF2-40B4-BE49-F238E27FC236}">
                <a16:creationId xmlns:a16="http://schemas.microsoft.com/office/drawing/2014/main" id="{83E8256A-C4BC-45AC-B613-09FAC5BEC517}"/>
              </a:ext>
            </a:extLst>
          </p:cNvPr>
          <p:cNvSpPr txBox="1">
            <a:spLocks/>
          </p:cNvSpPr>
          <p:nvPr userDrawn="1"/>
        </p:nvSpPr>
        <p:spPr bwMode="auto">
          <a:xfrm>
            <a:off x="3058077" y="4336735"/>
            <a:ext cx="6085923" cy="1134533"/>
          </a:xfrm>
          <a:prstGeom prst="rect">
            <a:avLst/>
          </a:prstGeom>
          <a:solidFill>
            <a:srgbClr val="BD1A1A"/>
          </a:solidFill>
          <a:ln w="9525">
            <a:noFill/>
            <a:miter lim="800000"/>
            <a:headEnd/>
            <a:tailEnd/>
          </a:ln>
        </p:spPr>
        <p:txBody>
          <a:bodyPr vert="horz" wrap="square" lIns="396000" tIns="108000" rIns="324000" bIns="18000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457200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500" b="0" i="1" kern="1200" baseline="0">
                <a:solidFill>
                  <a:schemeClr val="bg1"/>
                </a:solidFill>
                <a:latin typeface="Myriad Pro"/>
                <a:ea typeface="+mj-ea"/>
                <a:cs typeface="Myriad Pro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11466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6" descr="HZG_PPT_Innen_ID_02_logo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el 1"/>
          <p:cNvSpPr txBox="1">
            <a:spLocks/>
          </p:cNvSpPr>
          <p:nvPr/>
        </p:nvSpPr>
        <p:spPr>
          <a:xfrm>
            <a:off x="2771775" y="244475"/>
            <a:ext cx="5875338" cy="530225"/>
          </a:xfrm>
          <a:prstGeom prst="rect">
            <a:avLst/>
          </a:prstGeom>
        </p:spPr>
        <p:txBody>
          <a:bodyPr anchor="ctr"/>
          <a:lstStyle>
            <a:lvl1pPr algn="l">
              <a:defRPr sz="2100">
                <a:solidFill>
                  <a:srgbClr val="87878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de-DE" dirty="0">
              <a:latin typeface="Myriad Pro" pitchFamily="34" charset="0"/>
              <a:ea typeface="+mj-ea"/>
            </a:endParaRPr>
          </a:p>
        </p:txBody>
      </p:sp>
      <p:pic>
        <p:nvPicPr>
          <p:cNvPr id="4" name="Grafik 8" descr="HZG_PPT_Innen_claim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516688"/>
            <a:ext cx="914400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liennummernplatzhalter 5"/>
          <p:cNvSpPr>
            <a:spLocks noGrp="1"/>
          </p:cNvSpPr>
          <p:nvPr>
            <p:ph type="sldNum" sz="quarter" idx="10"/>
          </p:nvPr>
        </p:nvSpPr>
        <p:spPr>
          <a:xfrm>
            <a:off x="6561138" y="6326188"/>
            <a:ext cx="2085975" cy="365125"/>
          </a:xfrm>
        </p:spPr>
        <p:txBody>
          <a:bodyPr/>
          <a:lstStyle>
            <a:lvl1pPr>
              <a:defRPr sz="800" baseline="0">
                <a:solidFill>
                  <a:srgbClr val="878786"/>
                </a:solidFill>
                <a:latin typeface="Myriad Pro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0A635FB-1B1E-4D51-A4D0-68D34BAD7C96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6" descr="HZG_PPT_Innen_ID_02_logo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Grafik 7" descr="HZG_PPT_Innen_claim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516688"/>
            <a:ext cx="914400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Mastertitelformat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859AEBE-6E16-4A6A-9D9E-F92C7C0033B4}" type="datetime1">
              <a:rPr lang="de-DE"/>
              <a:pPr>
                <a:defRPr/>
              </a:pPr>
              <a:t>15.10.2024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CD83CDF-00B9-40FC-80FB-644D5942324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5" r:id="rId2"/>
    <p:sldLayoutId id="2147483683" r:id="rId3"/>
    <p:sldLayoutId id="2147483684" r:id="rId4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bildungsportal.sachsen.de/opal/auth/RepositoryEntry/46121254915?3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/>
          <p:cNvSpPr>
            <a:spLocks noGrp="1"/>
          </p:cNvSpPr>
          <p:nvPr>
            <p:ph type="ctrTitle"/>
          </p:nvPr>
        </p:nvSpPr>
        <p:spPr>
          <a:xfrm>
            <a:off x="2699793" y="4337050"/>
            <a:ext cx="6444208" cy="1133475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de-DE" dirty="0">
                <a:latin typeface="Myriad Pro" pitchFamily="34" charset="0"/>
                <a:ea typeface="Myriad Pro" pitchFamily="34" charset="0"/>
                <a:cs typeface="Myriad Pro" pitchFamily="34" charset="0"/>
              </a:rPr>
              <a:t>Digitalisierung und Soziale Arbeit</a:t>
            </a:r>
            <a:br>
              <a:rPr lang="de-DE" dirty="0">
                <a:latin typeface="Myriad Pro" pitchFamily="34" charset="0"/>
                <a:ea typeface="Myriad Pro" pitchFamily="34" charset="0"/>
                <a:cs typeface="Myriad Pro" pitchFamily="34" charset="0"/>
              </a:rPr>
            </a:br>
            <a:r>
              <a:rPr lang="de-DE" sz="1200" dirty="0">
                <a:latin typeface="Myriad Pro" pitchFamily="34" charset="0"/>
                <a:ea typeface="Myriad Pro" pitchFamily="34" charset="0"/>
                <a:cs typeface="Myriad Pro" pitchFamily="34" charset="0"/>
              </a:rPr>
              <a:t>Prof. Nadine </a:t>
            </a:r>
            <a:r>
              <a:rPr lang="de-DE" sz="1200" dirty="0" err="1">
                <a:latin typeface="Myriad Pro" pitchFamily="34" charset="0"/>
                <a:ea typeface="Myriad Pro" pitchFamily="34" charset="0"/>
                <a:cs typeface="Myriad Pro" pitchFamily="34" charset="0"/>
              </a:rPr>
              <a:t>Jukschat</a:t>
            </a:r>
            <a:r>
              <a:rPr lang="de-DE" sz="1200" dirty="0">
                <a:latin typeface="Myriad Pro" pitchFamily="34" charset="0"/>
                <a:ea typeface="Myriad Pro" pitchFamily="34" charset="0"/>
                <a:cs typeface="Myriad Pro" pitchFamily="34" charset="0"/>
              </a:rPr>
              <a:t>, Cordula </a:t>
            </a:r>
            <a:r>
              <a:rPr lang="de-DE" sz="1200" dirty="0" err="1">
                <a:latin typeface="Myriad Pro" pitchFamily="34" charset="0"/>
                <a:ea typeface="Myriad Pro" pitchFamily="34" charset="0"/>
                <a:cs typeface="Myriad Pro" pitchFamily="34" charset="0"/>
              </a:rPr>
              <a:t>Lasner</a:t>
            </a:r>
            <a:r>
              <a:rPr lang="de-DE" sz="1200" dirty="0">
                <a:latin typeface="Myriad Pro" pitchFamily="34" charset="0"/>
                <a:ea typeface="Myriad Pro" pitchFamily="34" charset="0"/>
                <a:cs typeface="Myriad Pro" pitchFamily="34" charset="0"/>
              </a:rPr>
              <a:t>-Tietze, Klaus Hirte  - Wintersemester 24/25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BA9F7C85-53A1-4ACB-A6D8-B108D9AD5F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A635FB-1B1E-4D51-A4D0-68D34BAD7C96}" type="slidenum">
              <a:rPr lang="de-DE" smtClean="0"/>
              <a:pPr>
                <a:defRPr/>
              </a:pPr>
              <a:t>10</a:t>
            </a:fld>
            <a:endParaRPr lang="de-DE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5ACC329C-4788-43F1-8898-8BEE2F5EF8BA}"/>
              </a:ext>
            </a:extLst>
          </p:cNvPr>
          <p:cNvSpPr/>
          <p:nvPr/>
        </p:nvSpPr>
        <p:spPr>
          <a:xfrm>
            <a:off x="2699792" y="408969"/>
            <a:ext cx="595778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de-DE" sz="2200" b="1" dirty="0"/>
              <a:t>Auftrag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DF57461-9F5F-4797-B6E5-A17CB2E6E35A}"/>
              </a:ext>
            </a:extLst>
          </p:cNvPr>
          <p:cNvSpPr txBox="1"/>
          <p:nvPr/>
        </p:nvSpPr>
        <p:spPr>
          <a:xfrm>
            <a:off x="644282" y="1516142"/>
            <a:ext cx="774414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Auftrag bis zur nächsten Lehrveranstaltung:</a:t>
            </a:r>
          </a:p>
          <a:p>
            <a:endParaRPr lang="de-DE" sz="2400" b="1" dirty="0"/>
          </a:p>
          <a:p>
            <a:r>
              <a:rPr lang="de-DE" sz="2400" i="1" dirty="0"/>
              <a:t>Reflektieren</a:t>
            </a:r>
            <a:r>
              <a:rPr lang="de-DE" sz="2400" dirty="0"/>
              <a:t> und </a:t>
            </a:r>
            <a:r>
              <a:rPr lang="de-DE" sz="2400" i="1" dirty="0"/>
              <a:t>dokumentieren</a:t>
            </a:r>
            <a:r>
              <a:rPr lang="de-DE" sz="2400" dirty="0"/>
              <a:t> Sie Ihre Mediennutzung mit Hilfe des vorbereiteten Arbeitsblattes (Download)!</a:t>
            </a:r>
          </a:p>
          <a:p>
            <a:endParaRPr lang="de-DE" sz="2400" dirty="0"/>
          </a:p>
          <a:p>
            <a:r>
              <a:rPr lang="de-DE" sz="2400" dirty="0"/>
              <a:t>Bringen Sie Ihre Ergebnisse zur nächsten Lehrveranstaltung mit!</a:t>
            </a:r>
          </a:p>
        </p:txBody>
      </p:sp>
    </p:spTree>
    <p:extLst>
      <p:ext uri="{BB962C8B-B14F-4D97-AF65-F5344CB8AC3E}">
        <p14:creationId xmlns:p14="http://schemas.microsoft.com/office/powerpoint/2010/main" val="38409852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055B05D9-9A46-47EF-9C4B-6522385C46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A635FB-1B1E-4D51-A4D0-68D34BAD7C96}" type="slidenum">
              <a:rPr lang="de-DE" smtClean="0"/>
              <a:pPr>
                <a:defRPr/>
              </a:pPr>
              <a:t>11</a:t>
            </a:fld>
            <a:endParaRPr lang="de-DE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2C53DD47-2E17-4446-B9D0-F0EADE24B952}"/>
              </a:ext>
            </a:extLst>
          </p:cNvPr>
          <p:cNvSpPr/>
          <p:nvPr/>
        </p:nvSpPr>
        <p:spPr>
          <a:xfrm>
            <a:off x="594443" y="2721114"/>
            <a:ext cx="76328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4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Verabschiedung!</a:t>
            </a:r>
            <a:endParaRPr lang="de-D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8485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/>
          <p:cNvSpPr>
            <a:spLocks noGrp="1"/>
          </p:cNvSpPr>
          <p:nvPr>
            <p:ph type="ctrTitle"/>
          </p:nvPr>
        </p:nvSpPr>
        <p:spPr>
          <a:xfrm>
            <a:off x="2699793" y="4337050"/>
            <a:ext cx="6444208" cy="1133475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de-DE" sz="1600" dirty="0">
                <a:latin typeface="Myriad Pro" pitchFamily="34" charset="0"/>
                <a:ea typeface="Myriad Pro" pitchFamily="34" charset="0"/>
                <a:cs typeface="Myriad Pro" pitchFamily="34" charset="0"/>
              </a:rPr>
              <a:t>1. Lehrveranstaltung: Thematische Einführung, Seminarablauf, Organisatorisches</a:t>
            </a:r>
          </a:p>
        </p:txBody>
      </p:sp>
    </p:spTree>
    <p:extLst>
      <p:ext uri="{BB962C8B-B14F-4D97-AF65-F5344CB8AC3E}">
        <p14:creationId xmlns:p14="http://schemas.microsoft.com/office/powerpoint/2010/main" val="3616973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1B1D623E-5FA3-460C-A385-0B5E9DF99A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A635FB-1B1E-4D51-A4D0-68D34BAD7C96}" type="slidenum">
              <a:rPr lang="de-DE" smtClean="0"/>
              <a:pPr>
                <a:defRPr/>
              </a:pPr>
              <a:t>3</a:t>
            </a:fld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A8F05B2E-5CAC-49A0-99F9-32607F776651}"/>
              </a:ext>
            </a:extLst>
          </p:cNvPr>
          <p:cNvSpPr txBox="1"/>
          <p:nvPr/>
        </p:nvSpPr>
        <p:spPr>
          <a:xfrm>
            <a:off x="644282" y="2069599"/>
            <a:ext cx="774414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2400" dirty="0"/>
          </a:p>
          <a:p>
            <a:pPr marL="457200" indent="-457200">
              <a:buAutoNum type="arabicPeriod"/>
            </a:pPr>
            <a:r>
              <a:rPr lang="de-DE" sz="2400" dirty="0"/>
              <a:t>Kennenlernrunde</a:t>
            </a:r>
          </a:p>
          <a:p>
            <a:pPr marL="457200" indent="-457200">
              <a:buAutoNum type="arabicPeriod"/>
            </a:pPr>
            <a:r>
              <a:rPr lang="de-DE" sz="2400" dirty="0"/>
              <a:t>Vorstellung des Seminarplans</a:t>
            </a:r>
          </a:p>
          <a:p>
            <a:pPr marL="457200" indent="-457200">
              <a:buAutoNum type="arabicPeriod"/>
            </a:pPr>
            <a:r>
              <a:rPr lang="de-DE" sz="2400" dirty="0"/>
              <a:t>Darlegung der Prüfungsvorleistungen</a:t>
            </a:r>
          </a:p>
          <a:p>
            <a:pPr marL="457200" indent="-457200">
              <a:buAutoNum type="arabicPeriod"/>
            </a:pPr>
            <a:r>
              <a:rPr lang="de-DE" sz="2400" dirty="0"/>
              <a:t>Gruppenarbeit</a:t>
            </a:r>
          </a:p>
          <a:p>
            <a:pPr marL="457200" indent="-457200">
              <a:buAutoNum type="arabicPeriod"/>
            </a:pPr>
            <a:r>
              <a:rPr lang="de-DE" sz="2400" dirty="0"/>
              <a:t>Einführung in die Auftrag für die nächste Lehrveranstaltung</a:t>
            </a:r>
          </a:p>
          <a:p>
            <a:pPr marL="457200" indent="-457200">
              <a:buAutoNum type="arabicPeriod"/>
            </a:pPr>
            <a:endParaRPr lang="de-DE" sz="2400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D6E4BA87-21F8-47E8-887B-03DE55492642}"/>
              </a:ext>
            </a:extLst>
          </p:cNvPr>
          <p:cNvSpPr/>
          <p:nvPr/>
        </p:nvSpPr>
        <p:spPr>
          <a:xfrm>
            <a:off x="2699792" y="408969"/>
            <a:ext cx="595778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de-DE" sz="2200" b="1" dirty="0"/>
              <a:t>AGENDA zur 1. Lehrveranstaltung</a:t>
            </a:r>
          </a:p>
        </p:txBody>
      </p:sp>
    </p:spTree>
    <p:extLst>
      <p:ext uri="{BB962C8B-B14F-4D97-AF65-F5344CB8AC3E}">
        <p14:creationId xmlns:p14="http://schemas.microsoft.com/office/powerpoint/2010/main" val="2111244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1B1D623E-5FA3-460C-A385-0B5E9DF99A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A635FB-1B1E-4D51-A4D0-68D34BAD7C96}" type="slidenum">
              <a:rPr lang="de-DE" smtClean="0"/>
              <a:pPr>
                <a:defRPr/>
              </a:pPr>
              <a:t>4</a:t>
            </a:fld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A8F05B2E-5CAC-49A0-99F9-32607F776651}"/>
              </a:ext>
            </a:extLst>
          </p:cNvPr>
          <p:cNvSpPr txBox="1"/>
          <p:nvPr/>
        </p:nvSpPr>
        <p:spPr>
          <a:xfrm>
            <a:off x="699929" y="2132856"/>
            <a:ext cx="774414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b="1" dirty="0"/>
              <a:t>Auftrag:</a:t>
            </a:r>
          </a:p>
          <a:p>
            <a:endParaRPr lang="de-DE" sz="2200" b="1" dirty="0"/>
          </a:p>
          <a:p>
            <a:r>
              <a:rPr lang="de-DE" sz="2200" dirty="0"/>
              <a:t>Vervollständigen Sie erstmal für sich selbst den Satz: </a:t>
            </a:r>
          </a:p>
          <a:p>
            <a:endParaRPr lang="de-DE" sz="2200" dirty="0"/>
          </a:p>
          <a:p>
            <a:r>
              <a:rPr lang="de-DE" sz="2200" b="1" dirty="0"/>
              <a:t>Wenn ich an Medien denke, geht mir wie ein Blitz durch den Kopf, dass …</a:t>
            </a:r>
          </a:p>
          <a:p>
            <a:endParaRPr lang="de-DE" sz="2200" b="1" dirty="0"/>
          </a:p>
          <a:p>
            <a:r>
              <a:rPr lang="de-DE" sz="2200" dirty="0"/>
              <a:t>Suchen Sie ein Symbol, welches die ergänzende Aussage unterstreicht. Sie können dies per Hand malen oder auch unter Hinzuziehung der Medien in der Gruppe vorstellen. </a:t>
            </a:r>
          </a:p>
          <a:p>
            <a:endParaRPr lang="de-DE" sz="2200" b="1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D6E4BA87-21F8-47E8-887B-03DE55492642}"/>
              </a:ext>
            </a:extLst>
          </p:cNvPr>
          <p:cNvSpPr/>
          <p:nvPr/>
        </p:nvSpPr>
        <p:spPr>
          <a:xfrm>
            <a:off x="2699792" y="408969"/>
            <a:ext cx="595778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de-DE" sz="2200" b="1" dirty="0"/>
              <a:t>Vorstellungsrunde</a:t>
            </a:r>
          </a:p>
        </p:txBody>
      </p:sp>
    </p:spTree>
    <p:extLst>
      <p:ext uri="{BB962C8B-B14F-4D97-AF65-F5344CB8AC3E}">
        <p14:creationId xmlns:p14="http://schemas.microsoft.com/office/powerpoint/2010/main" val="1757669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1B1D623E-5FA3-460C-A385-0B5E9DF99A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A635FB-1B1E-4D51-A4D0-68D34BAD7C96}" type="slidenum">
              <a:rPr lang="de-DE" smtClean="0"/>
              <a:pPr>
                <a:defRPr/>
              </a:pPr>
              <a:t>5</a:t>
            </a:fld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A8F05B2E-5CAC-49A0-99F9-32607F776651}"/>
              </a:ext>
            </a:extLst>
          </p:cNvPr>
          <p:cNvSpPr txBox="1"/>
          <p:nvPr/>
        </p:nvSpPr>
        <p:spPr>
          <a:xfrm>
            <a:off x="644282" y="1516142"/>
            <a:ext cx="774414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2200" b="1" dirty="0"/>
          </a:p>
          <a:p>
            <a:r>
              <a:rPr lang="de-DE" sz="2200" b="1" dirty="0"/>
              <a:t>Rückmeldung in die Gruppe:</a:t>
            </a:r>
          </a:p>
          <a:p>
            <a:endParaRPr lang="de-DE" sz="2200" b="1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400" dirty="0"/>
              <a:t>Ich bin….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400" dirty="0"/>
              <a:t>und habe den Satz wie folgt zu Ende geführt: …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400" dirty="0"/>
              <a:t>weil …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D6E4BA87-21F8-47E8-887B-03DE55492642}"/>
              </a:ext>
            </a:extLst>
          </p:cNvPr>
          <p:cNvSpPr/>
          <p:nvPr/>
        </p:nvSpPr>
        <p:spPr>
          <a:xfrm>
            <a:off x="2699792" y="408969"/>
            <a:ext cx="595778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de-DE" sz="2200" b="1" dirty="0"/>
              <a:t>Vorstellungsrunde</a:t>
            </a:r>
          </a:p>
        </p:txBody>
      </p:sp>
    </p:spTree>
    <p:extLst>
      <p:ext uri="{BB962C8B-B14F-4D97-AF65-F5344CB8AC3E}">
        <p14:creationId xmlns:p14="http://schemas.microsoft.com/office/powerpoint/2010/main" val="2078296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0F51D52B-77A3-426B-A3C8-AB32E1E9A0A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A635FB-1B1E-4D51-A4D0-68D34BAD7C96}" type="slidenum">
              <a:rPr lang="de-DE" smtClean="0"/>
              <a:pPr>
                <a:defRPr/>
              </a:pPr>
              <a:t>6</a:t>
            </a:fld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3B1FBF82-95CE-4013-8ACC-44B9FB1694F4}"/>
              </a:ext>
            </a:extLst>
          </p:cNvPr>
          <p:cNvSpPr txBox="1"/>
          <p:nvPr/>
        </p:nvSpPr>
        <p:spPr>
          <a:xfrm>
            <a:off x="644282" y="2285583"/>
            <a:ext cx="77441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b="1" dirty="0">
                <a:hlinkClick r:id="rId3"/>
              </a:rPr>
              <a:t>https://bildungsportal.sachsen.de/opal/auth/RepositoryEntry/46121254915?3</a:t>
            </a:r>
            <a:endParaRPr lang="de-DE" sz="2200" b="1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C36B2DAE-9B2F-4159-8947-0A76AC79C9C3}"/>
              </a:ext>
            </a:extLst>
          </p:cNvPr>
          <p:cNvSpPr/>
          <p:nvPr/>
        </p:nvSpPr>
        <p:spPr>
          <a:xfrm>
            <a:off x="2699792" y="408969"/>
            <a:ext cx="595778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de-DE" sz="2200" b="1" dirty="0"/>
              <a:t>Seminargestaltung</a:t>
            </a:r>
          </a:p>
        </p:txBody>
      </p:sp>
    </p:spTree>
    <p:extLst>
      <p:ext uri="{BB962C8B-B14F-4D97-AF65-F5344CB8AC3E}">
        <p14:creationId xmlns:p14="http://schemas.microsoft.com/office/powerpoint/2010/main" val="3662240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0F51D52B-77A3-426B-A3C8-AB32E1E9A0A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A635FB-1B1E-4D51-A4D0-68D34BAD7C96}" type="slidenum">
              <a:rPr lang="de-DE" smtClean="0"/>
              <a:pPr>
                <a:defRPr/>
              </a:pPr>
              <a:t>7</a:t>
            </a:fld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3B1FBF82-95CE-4013-8ACC-44B9FB1694F4}"/>
              </a:ext>
            </a:extLst>
          </p:cNvPr>
          <p:cNvSpPr txBox="1"/>
          <p:nvPr/>
        </p:nvSpPr>
        <p:spPr>
          <a:xfrm>
            <a:off x="644282" y="1516142"/>
            <a:ext cx="7744142" cy="40595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2400" dirty="0"/>
          </a:p>
          <a:p>
            <a:pPr marL="0" indent="0">
              <a:buNone/>
            </a:pPr>
            <a:endParaRPr lang="de-DE" sz="2200" b="1" dirty="0"/>
          </a:p>
          <a:p>
            <a:pPr marL="0" indent="0">
              <a:buNone/>
            </a:pPr>
            <a:r>
              <a:rPr lang="de-DE" sz="2200" b="1" dirty="0"/>
              <a:t> </a:t>
            </a:r>
            <a:r>
              <a:rPr lang="de-DE" sz="2200" dirty="0"/>
              <a:t>Es sind zwei Prüfungsvorleistungen vorgesehen:</a:t>
            </a:r>
          </a:p>
          <a:p>
            <a:pPr marL="0" indent="0">
              <a:lnSpc>
                <a:spcPct val="125000"/>
              </a:lnSpc>
              <a:buNone/>
            </a:pPr>
            <a:endParaRPr lang="de-DE" sz="2200" dirty="0"/>
          </a:p>
          <a:p>
            <a:pPr marL="342900" indent="-342900">
              <a:lnSpc>
                <a:spcPct val="125000"/>
              </a:lnSpc>
              <a:buFontTx/>
              <a:buChar char="-"/>
            </a:pPr>
            <a:r>
              <a:rPr lang="de-DE" sz="2200" dirty="0"/>
              <a:t>Präsentation der Ergebnisse im Rahmen einer Gruppenarbeit</a:t>
            </a:r>
          </a:p>
          <a:p>
            <a:pPr marL="342900" indent="-342900">
              <a:lnSpc>
                <a:spcPct val="125000"/>
              </a:lnSpc>
              <a:buFontTx/>
              <a:buChar char="-"/>
            </a:pPr>
            <a:endParaRPr lang="de-DE" sz="2200" dirty="0"/>
          </a:p>
          <a:p>
            <a:pPr marL="342900" indent="-342900">
              <a:lnSpc>
                <a:spcPct val="125000"/>
              </a:lnSpc>
              <a:buFontTx/>
              <a:buChar char="-"/>
            </a:pPr>
            <a:r>
              <a:rPr lang="de-DE" sz="2200" dirty="0"/>
              <a:t>Schreibaufgabe in Bezug auf die Auseinandersetzung mit dem Thema des Seminars und der Anwendung von </a:t>
            </a:r>
            <a:r>
              <a:rPr lang="de-DE" sz="2200" dirty="0" err="1"/>
              <a:t>Citavia</a:t>
            </a:r>
            <a:endParaRPr lang="de-DE" sz="2200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C36B2DAE-9B2F-4159-8947-0A76AC79C9C3}"/>
              </a:ext>
            </a:extLst>
          </p:cNvPr>
          <p:cNvSpPr/>
          <p:nvPr/>
        </p:nvSpPr>
        <p:spPr>
          <a:xfrm>
            <a:off x="2699792" y="408969"/>
            <a:ext cx="595778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de-DE" sz="2200" b="1" dirty="0"/>
              <a:t>Darlegung der Prüfungsvorleistungen</a:t>
            </a:r>
          </a:p>
        </p:txBody>
      </p:sp>
    </p:spTree>
    <p:extLst>
      <p:ext uri="{BB962C8B-B14F-4D97-AF65-F5344CB8AC3E}">
        <p14:creationId xmlns:p14="http://schemas.microsoft.com/office/powerpoint/2010/main" val="3193496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1B1D623E-5FA3-460C-A385-0B5E9DF99A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A635FB-1B1E-4D51-A4D0-68D34BAD7C96}" type="slidenum">
              <a:rPr lang="de-DE" smtClean="0"/>
              <a:pPr>
                <a:defRPr/>
              </a:pPr>
              <a:t>8</a:t>
            </a:fld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A8F05B2E-5CAC-49A0-99F9-32607F776651}"/>
              </a:ext>
            </a:extLst>
          </p:cNvPr>
          <p:cNvSpPr txBox="1"/>
          <p:nvPr/>
        </p:nvSpPr>
        <p:spPr>
          <a:xfrm>
            <a:off x="644282" y="1516142"/>
            <a:ext cx="7744142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b="1" dirty="0"/>
              <a:t>Tauschen Sie sich in 2er/3er Gruppen zu folgenden Fragen aus:</a:t>
            </a:r>
          </a:p>
          <a:p>
            <a:endParaRPr lang="de-DE" sz="2200" b="1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400" dirty="0"/>
              <a:t>Welche Medien nutzen Sie, um zu kommunizieren?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400" dirty="0"/>
              <a:t>Welche Medien nutzen Sie, um sich zu informieren oder etwas zu lernen?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400" dirty="0"/>
              <a:t>Welche Medien nutzen Sie, um unterhalten zu werden?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400" dirty="0"/>
              <a:t>Stellen Sie sich vor, es gibt keine digitalen Medien mehr. Welche Aktivitäten könnten Sie nicht mehr machen?</a:t>
            </a:r>
            <a:endParaRPr lang="de-DE" sz="2200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FB1FA021-E577-489E-A066-C2EAA4C42B2C}"/>
              </a:ext>
            </a:extLst>
          </p:cNvPr>
          <p:cNvSpPr/>
          <p:nvPr/>
        </p:nvSpPr>
        <p:spPr>
          <a:xfrm>
            <a:off x="3221480" y="408969"/>
            <a:ext cx="543609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de-DE" sz="2200" b="1" dirty="0"/>
              <a:t>Gruppenarbeit</a:t>
            </a:r>
          </a:p>
        </p:txBody>
      </p:sp>
    </p:spTree>
    <p:extLst>
      <p:ext uri="{BB962C8B-B14F-4D97-AF65-F5344CB8AC3E}">
        <p14:creationId xmlns:p14="http://schemas.microsoft.com/office/powerpoint/2010/main" val="3375539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1B1D623E-5FA3-460C-A385-0B5E9DF99A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A635FB-1B1E-4D51-A4D0-68D34BAD7C96}" type="slidenum">
              <a:rPr lang="de-DE" smtClean="0"/>
              <a:pPr>
                <a:defRPr/>
              </a:pPr>
              <a:t>9</a:t>
            </a:fld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A8F05B2E-5CAC-49A0-99F9-32607F776651}"/>
              </a:ext>
            </a:extLst>
          </p:cNvPr>
          <p:cNvSpPr txBox="1"/>
          <p:nvPr/>
        </p:nvSpPr>
        <p:spPr>
          <a:xfrm>
            <a:off x="699929" y="2276872"/>
            <a:ext cx="77441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dirty="0"/>
              <a:t>Rückmeldung in die Gruppe:</a:t>
            </a:r>
          </a:p>
          <a:p>
            <a:endParaRPr lang="de-DE" sz="2200" dirty="0"/>
          </a:p>
          <a:p>
            <a:r>
              <a:rPr lang="de-DE" sz="2200" dirty="0"/>
              <a:t>mit der Zusammenfassung kurzer und prägnanter Eckpunkte aus den Kleingruppen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FB1FA021-E577-489E-A066-C2EAA4C42B2C}"/>
              </a:ext>
            </a:extLst>
          </p:cNvPr>
          <p:cNvSpPr/>
          <p:nvPr/>
        </p:nvSpPr>
        <p:spPr>
          <a:xfrm>
            <a:off x="3221480" y="408969"/>
            <a:ext cx="543609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de-DE" sz="2200" b="1" dirty="0"/>
              <a:t>Gruppenarbeit</a:t>
            </a:r>
          </a:p>
        </p:txBody>
      </p:sp>
    </p:spTree>
    <p:extLst>
      <p:ext uri="{BB962C8B-B14F-4D97-AF65-F5344CB8AC3E}">
        <p14:creationId xmlns:p14="http://schemas.microsoft.com/office/powerpoint/2010/main" val="3574343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PPT_Sozialwissenschaften</Template>
  <TotalTime>0</TotalTime>
  <Words>526</Words>
  <Application>Microsoft Office PowerPoint</Application>
  <PresentationFormat>Bildschirmpräsentation (4:3)</PresentationFormat>
  <Paragraphs>106</Paragraphs>
  <Slides>11</Slides>
  <Notes>11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6" baseType="lpstr">
      <vt:lpstr>Arial</vt:lpstr>
      <vt:lpstr>Calibri</vt:lpstr>
      <vt:lpstr>Myriad Pro</vt:lpstr>
      <vt:lpstr>Wingdings</vt:lpstr>
      <vt:lpstr>Office-Design</vt:lpstr>
      <vt:lpstr>Digitalisierung und Soziale Arbeit Prof. Nadine Jukschat, Cordula Lasner-Tietze, Klaus Hirte  - Wintersemester 24/25</vt:lpstr>
      <vt:lpstr>1. Lehrveranstaltung: Thematische Einführung, Seminarablauf, Organisatorisches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HSZG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Hier steht eine  ansprechende Überschrift</dc:title>
  <dc:creator>Henriette Uhlig</dc:creator>
  <cp:lastModifiedBy>HSZG</cp:lastModifiedBy>
  <cp:revision>430</cp:revision>
  <cp:lastPrinted>2024-10-15T15:48:12Z</cp:lastPrinted>
  <dcterms:created xsi:type="dcterms:W3CDTF">2016-06-07T10:03:02Z</dcterms:created>
  <dcterms:modified xsi:type="dcterms:W3CDTF">2024-10-15T15:52:22Z</dcterms:modified>
</cp:coreProperties>
</file>