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12"/>
  </p:notesMasterIdLst>
  <p:handoutMasterIdLst>
    <p:handoutMasterId r:id="rId13"/>
  </p:handoutMasterIdLst>
  <p:sldIdLst>
    <p:sldId id="282" r:id="rId4"/>
    <p:sldId id="292" r:id="rId5"/>
    <p:sldId id="293" r:id="rId6"/>
    <p:sldId id="291" r:id="rId7"/>
    <p:sldId id="294" r:id="rId8"/>
    <p:sldId id="295" r:id="rId9"/>
    <p:sldId id="268" r:id="rId10"/>
    <p:sldId id="290" r:id="rId1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6" autoAdjust="0"/>
    <p:restoredTop sz="77613" autoAdjust="0"/>
  </p:normalViewPr>
  <p:slideViewPr>
    <p:cSldViewPr>
      <p:cViewPr varScale="1">
        <p:scale>
          <a:sx n="80" d="100"/>
          <a:sy n="80" d="100"/>
        </p:scale>
        <p:origin x="76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16.06.20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16.06.20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2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2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1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3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3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4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4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65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5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5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07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6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6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2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7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7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80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7000" y="2529000"/>
            <a:ext cx="8388424" cy="261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4. Lernpaket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Leistungsflussberechnung – Berechnung von Strahlennetzen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95849BDC-82DB-CF40-9614-A1D1FD1D4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835" y="17162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46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0BEF319-9CAB-5147-A335-4F7CC10E0F66}"/>
              </a:ext>
            </a:extLst>
          </p:cNvPr>
          <p:cNvSpPr txBox="1">
            <a:spLocks/>
          </p:cNvSpPr>
          <p:nvPr/>
        </p:nvSpPr>
        <p:spPr>
          <a:xfrm>
            <a:off x="3447000" y="3901359"/>
            <a:ext cx="108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10 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3014562-A4B1-0347-B828-00678F01B86A}"/>
              </a:ext>
            </a:extLst>
          </p:cNvPr>
          <p:cNvCxnSpPr>
            <a:cxnSpLocks/>
          </p:cNvCxnSpPr>
          <p:nvPr/>
        </p:nvCxnSpPr>
        <p:spPr>
          <a:xfrm>
            <a:off x="1692000" y="2686500"/>
            <a:ext cx="0" cy="4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1F8F169-AEAF-6249-ADA7-202219B847BB}"/>
              </a:ext>
            </a:extLst>
          </p:cNvPr>
          <p:cNvCxnSpPr>
            <a:cxnSpLocks/>
          </p:cNvCxnSpPr>
          <p:nvPr/>
        </p:nvCxnSpPr>
        <p:spPr>
          <a:xfrm flipV="1">
            <a:off x="3582000" y="2686500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91F512A-75CC-DD40-80A4-BA0035933126}"/>
              </a:ext>
            </a:extLst>
          </p:cNvPr>
          <p:cNvCxnSpPr>
            <a:cxnSpLocks/>
          </p:cNvCxnSpPr>
          <p:nvPr/>
        </p:nvCxnSpPr>
        <p:spPr>
          <a:xfrm>
            <a:off x="1692000" y="2889000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von mehrfach belastete Leitungen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434C8246-251A-5B40-ACD6-D640D2521AAB}"/>
              </a:ext>
            </a:extLst>
          </p:cNvPr>
          <p:cNvCxnSpPr>
            <a:cxnSpLocks/>
          </p:cNvCxnSpPr>
          <p:nvPr/>
        </p:nvCxnSpPr>
        <p:spPr>
          <a:xfrm>
            <a:off x="3582000" y="2866358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F2C3DAE3-FB5B-3F4E-B9FA-7BCA7278E085}"/>
              </a:ext>
            </a:extLst>
          </p:cNvPr>
          <p:cNvCxnSpPr>
            <a:cxnSpLocks/>
          </p:cNvCxnSpPr>
          <p:nvPr/>
        </p:nvCxnSpPr>
        <p:spPr>
          <a:xfrm flipV="1">
            <a:off x="5472000" y="2705384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077D6797-C97E-5E4C-9164-38BCF3965701}"/>
              </a:ext>
            </a:extLst>
          </p:cNvPr>
          <p:cNvCxnSpPr>
            <a:cxnSpLocks/>
          </p:cNvCxnSpPr>
          <p:nvPr/>
        </p:nvCxnSpPr>
        <p:spPr>
          <a:xfrm>
            <a:off x="3582000" y="3091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A60238D-8BD3-9B4E-B526-CBC92CD2E469}"/>
              </a:ext>
            </a:extLst>
          </p:cNvPr>
          <p:cNvCxnSpPr>
            <a:cxnSpLocks/>
          </p:cNvCxnSpPr>
          <p:nvPr/>
        </p:nvCxnSpPr>
        <p:spPr>
          <a:xfrm>
            <a:off x="5472000" y="3091500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8419E2DE-B1F8-CE40-861B-309A99A9D634}"/>
              </a:ext>
            </a:extLst>
          </p:cNvPr>
          <p:cNvCxnSpPr>
            <a:cxnSpLocks/>
          </p:cNvCxnSpPr>
          <p:nvPr/>
        </p:nvCxnSpPr>
        <p:spPr>
          <a:xfrm>
            <a:off x="3840568" y="3091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A5F8ED75-3971-8045-859C-3BC9DD12FFC2}"/>
              </a:ext>
            </a:extLst>
          </p:cNvPr>
          <p:cNvCxnSpPr>
            <a:cxnSpLocks/>
          </p:cNvCxnSpPr>
          <p:nvPr/>
        </p:nvCxnSpPr>
        <p:spPr>
          <a:xfrm>
            <a:off x="5748789" y="3091500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1">
            <a:extLst>
              <a:ext uri="{FF2B5EF4-FFF2-40B4-BE49-F238E27FC236}">
                <a16:creationId xmlns:a16="http://schemas.microsoft.com/office/drawing/2014/main" id="{5C0ABDC8-6408-9C45-A742-3D0495D42B44}"/>
              </a:ext>
            </a:extLst>
          </p:cNvPr>
          <p:cNvSpPr txBox="1">
            <a:spLocks/>
          </p:cNvSpPr>
          <p:nvPr/>
        </p:nvSpPr>
        <p:spPr>
          <a:xfrm>
            <a:off x="1001132" y="2247680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Knoten 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36" name="Textplatzhalter 1">
            <a:extLst>
              <a:ext uri="{FF2B5EF4-FFF2-40B4-BE49-F238E27FC236}">
                <a16:creationId xmlns:a16="http://schemas.microsoft.com/office/drawing/2014/main" id="{C3202648-3C36-9E4A-AD40-405C4CEA096C}"/>
              </a:ext>
            </a:extLst>
          </p:cNvPr>
          <p:cNvSpPr txBox="1">
            <a:spLocks/>
          </p:cNvSpPr>
          <p:nvPr/>
        </p:nvSpPr>
        <p:spPr>
          <a:xfrm>
            <a:off x="2891131" y="2225038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Knoten B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38" name="Textplatzhalter 1">
            <a:extLst>
              <a:ext uri="{FF2B5EF4-FFF2-40B4-BE49-F238E27FC236}">
                <a16:creationId xmlns:a16="http://schemas.microsoft.com/office/drawing/2014/main" id="{824D2E3F-5F5F-7442-BE89-218AA3D5DF46}"/>
              </a:ext>
            </a:extLst>
          </p:cNvPr>
          <p:cNvSpPr txBox="1">
            <a:spLocks/>
          </p:cNvSpPr>
          <p:nvPr/>
        </p:nvSpPr>
        <p:spPr>
          <a:xfrm>
            <a:off x="4788227" y="2206465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Knoten C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39" name="Textplatzhalter 1">
            <a:extLst>
              <a:ext uri="{FF2B5EF4-FFF2-40B4-BE49-F238E27FC236}">
                <a16:creationId xmlns:a16="http://schemas.microsoft.com/office/drawing/2014/main" id="{AB7A4126-2BDA-E544-A725-AF60E156E48A}"/>
              </a:ext>
            </a:extLst>
          </p:cNvPr>
          <p:cNvSpPr txBox="1">
            <a:spLocks/>
          </p:cNvSpPr>
          <p:nvPr/>
        </p:nvSpPr>
        <p:spPr>
          <a:xfrm>
            <a:off x="5472000" y="3901359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20 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11A64FF5-0A80-AF49-B792-4E9848FC2819}"/>
              </a:ext>
            </a:extLst>
          </p:cNvPr>
          <p:cNvSpPr txBox="1">
            <a:spLocks/>
          </p:cNvSpPr>
          <p:nvPr/>
        </p:nvSpPr>
        <p:spPr>
          <a:xfrm>
            <a:off x="477662" y="4646084"/>
            <a:ext cx="7649337" cy="168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Berechnung über Einzelschrittverfahren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Berechnung mit Hilfe iterativer Leistungsflussberechnung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Näherungsberechnung für Niederspannungsleitungen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3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67578BD-8BE1-FC48-9B4F-37093A159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4832" y="1143654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524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7F92FE46-B983-AB44-B801-B46E43CA6608}"/>
              </a:ext>
            </a:extLst>
          </p:cNvPr>
          <p:cNvSpPr/>
          <p:nvPr/>
        </p:nvSpPr>
        <p:spPr>
          <a:xfrm>
            <a:off x="6443445" y="1842820"/>
            <a:ext cx="741976" cy="2666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3756242-BB77-F546-A47D-7AC68B404231}"/>
              </a:ext>
            </a:extLst>
          </p:cNvPr>
          <p:cNvSpPr/>
          <p:nvPr/>
        </p:nvSpPr>
        <p:spPr>
          <a:xfrm>
            <a:off x="3453480" y="1842820"/>
            <a:ext cx="741976" cy="2666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F8B225-3891-4043-93B2-3A5AABE30EE8}"/>
              </a:ext>
            </a:extLst>
          </p:cNvPr>
          <p:cNvSpPr/>
          <p:nvPr/>
        </p:nvSpPr>
        <p:spPr>
          <a:xfrm>
            <a:off x="606223" y="1833187"/>
            <a:ext cx="741976" cy="26758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4503CF69-BA82-9649-877B-6E3BC8D9F52C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im Einzelschrittverfahren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9C456483-140F-3A4E-A84E-F60C1248C127}"/>
              </a:ext>
            </a:extLst>
          </p:cNvPr>
          <p:cNvCxnSpPr>
            <a:cxnSpLocks/>
          </p:cNvCxnSpPr>
          <p:nvPr/>
        </p:nvCxnSpPr>
        <p:spPr>
          <a:xfrm>
            <a:off x="3075332" y="2439000"/>
            <a:ext cx="152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16566AC-9E98-F840-865F-62D877E2EACB}"/>
              </a:ext>
            </a:extLst>
          </p:cNvPr>
          <p:cNvCxnSpPr>
            <a:cxnSpLocks/>
          </p:cNvCxnSpPr>
          <p:nvPr/>
        </p:nvCxnSpPr>
        <p:spPr>
          <a:xfrm>
            <a:off x="2095924" y="2439000"/>
            <a:ext cx="433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FB1965E-B883-684D-8EE4-F9EBD91C3684}"/>
              </a:ext>
            </a:extLst>
          </p:cNvPr>
          <p:cNvCxnSpPr>
            <a:cxnSpLocks/>
          </p:cNvCxnSpPr>
          <p:nvPr/>
        </p:nvCxnSpPr>
        <p:spPr>
          <a:xfrm>
            <a:off x="5227074" y="2450303"/>
            <a:ext cx="8431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8EF25189-9ED1-ED41-9783-D44AC17B62A2}"/>
              </a:ext>
            </a:extLst>
          </p:cNvPr>
          <p:cNvCxnSpPr>
            <a:cxnSpLocks/>
          </p:cNvCxnSpPr>
          <p:nvPr/>
        </p:nvCxnSpPr>
        <p:spPr>
          <a:xfrm>
            <a:off x="7272000" y="2951153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BCE35DCB-2542-3A47-89A7-FD5B1D0177F0}"/>
              </a:ext>
            </a:extLst>
          </p:cNvPr>
          <p:cNvSpPr txBox="1">
            <a:spLocks/>
          </p:cNvSpPr>
          <p:nvPr/>
        </p:nvSpPr>
        <p:spPr>
          <a:xfrm>
            <a:off x="520621" y="1792262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 Knoten A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sz="1600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sz="1600" dirty="0"/>
          </a:p>
        </p:txBody>
      </p:sp>
      <p:sp>
        <p:nvSpPr>
          <p:cNvPr id="27" name="Textplatzhalter 1">
            <a:extLst>
              <a:ext uri="{FF2B5EF4-FFF2-40B4-BE49-F238E27FC236}">
                <a16:creationId xmlns:a16="http://schemas.microsoft.com/office/drawing/2014/main" id="{6833B901-E026-B242-A259-DDB8141A2C96}"/>
              </a:ext>
            </a:extLst>
          </p:cNvPr>
          <p:cNvSpPr txBox="1">
            <a:spLocks/>
          </p:cNvSpPr>
          <p:nvPr/>
        </p:nvSpPr>
        <p:spPr>
          <a:xfrm>
            <a:off x="3322418" y="1845745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 Knoten 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sz="1600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sz="1600" dirty="0"/>
          </a:p>
        </p:txBody>
      </p:sp>
      <p:sp>
        <p:nvSpPr>
          <p:cNvPr id="28" name="Textplatzhalter 1">
            <a:extLst>
              <a:ext uri="{FF2B5EF4-FFF2-40B4-BE49-F238E27FC236}">
                <a16:creationId xmlns:a16="http://schemas.microsoft.com/office/drawing/2014/main" id="{2F8C8EB7-552C-E94F-B593-AB329D5B41E2}"/>
              </a:ext>
            </a:extLst>
          </p:cNvPr>
          <p:cNvSpPr txBox="1">
            <a:spLocks/>
          </p:cNvSpPr>
          <p:nvPr/>
        </p:nvSpPr>
        <p:spPr>
          <a:xfrm>
            <a:off x="6311963" y="1846149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 Knoten C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1E0D02D-5107-B841-95AD-134630A6D61A}"/>
              </a:ext>
            </a:extLst>
          </p:cNvPr>
          <p:cNvSpPr/>
          <p:nvPr/>
        </p:nvSpPr>
        <p:spPr>
          <a:xfrm>
            <a:off x="3784168" y="3024000"/>
            <a:ext cx="225663" cy="63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507E2C5-730E-3B49-8EF1-609FB1DC5E38}"/>
              </a:ext>
            </a:extLst>
          </p:cNvPr>
          <p:cNvSpPr/>
          <p:nvPr/>
        </p:nvSpPr>
        <p:spPr>
          <a:xfrm rot="16200000">
            <a:off x="1669169" y="2142741"/>
            <a:ext cx="225663" cy="63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22680C1-818F-9E4A-A080-711F974F232E}"/>
              </a:ext>
            </a:extLst>
          </p:cNvPr>
          <p:cNvSpPr/>
          <p:nvPr/>
        </p:nvSpPr>
        <p:spPr>
          <a:xfrm rot="16200000">
            <a:off x="2749168" y="2142741"/>
            <a:ext cx="225663" cy="63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4B6F07C1-0A79-D949-8F9F-CED73E97CFF3}"/>
              </a:ext>
            </a:extLst>
          </p:cNvPr>
          <p:cNvCxnSpPr>
            <a:cxnSpLocks/>
          </p:cNvCxnSpPr>
          <p:nvPr/>
        </p:nvCxnSpPr>
        <p:spPr>
          <a:xfrm flipH="1">
            <a:off x="5667220" y="2429052"/>
            <a:ext cx="2305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8629DE5B-FED0-E149-9169-FDAEDBC2AEAF}"/>
              </a:ext>
            </a:extLst>
          </p:cNvPr>
          <p:cNvSpPr/>
          <p:nvPr/>
        </p:nvSpPr>
        <p:spPr>
          <a:xfrm rot="16200000">
            <a:off x="4816121" y="2123999"/>
            <a:ext cx="208075" cy="63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3767013-BFC5-6643-A3EE-CEE7C76CC43F}"/>
              </a:ext>
            </a:extLst>
          </p:cNvPr>
          <p:cNvSpPr/>
          <p:nvPr/>
        </p:nvSpPr>
        <p:spPr>
          <a:xfrm rot="16200000">
            <a:off x="5880441" y="2139677"/>
            <a:ext cx="239432" cy="63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AD99D864-5493-1444-AD48-6AD9E830AA07}"/>
              </a:ext>
            </a:extLst>
          </p:cNvPr>
          <p:cNvCxnSpPr>
            <a:cxnSpLocks/>
          </p:cNvCxnSpPr>
          <p:nvPr/>
        </p:nvCxnSpPr>
        <p:spPr>
          <a:xfrm flipV="1">
            <a:off x="3897000" y="2450303"/>
            <a:ext cx="0" cy="57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71E34D13-8C2E-1B4B-88A4-ED209F838B4B}"/>
              </a:ext>
            </a:extLst>
          </p:cNvPr>
          <p:cNvSpPr/>
          <p:nvPr/>
        </p:nvSpPr>
        <p:spPr>
          <a:xfrm>
            <a:off x="6710684" y="3024000"/>
            <a:ext cx="225663" cy="63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2B84F361-01CE-FF47-A0DC-296D19D6065C}"/>
              </a:ext>
            </a:extLst>
          </p:cNvPr>
          <p:cNvCxnSpPr>
            <a:cxnSpLocks/>
          </p:cNvCxnSpPr>
          <p:nvPr/>
        </p:nvCxnSpPr>
        <p:spPr>
          <a:xfrm flipV="1">
            <a:off x="6830304" y="2457741"/>
            <a:ext cx="0" cy="57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9EA65319-9715-0544-96F2-179716B830EA}"/>
              </a:ext>
            </a:extLst>
          </p:cNvPr>
          <p:cNvCxnSpPr>
            <a:cxnSpLocks/>
          </p:cNvCxnSpPr>
          <p:nvPr/>
        </p:nvCxnSpPr>
        <p:spPr>
          <a:xfrm>
            <a:off x="6337911" y="2463662"/>
            <a:ext cx="4923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ECFCD3F1-1CAE-4E4F-BDDA-0DE8602C5399}"/>
              </a:ext>
            </a:extLst>
          </p:cNvPr>
          <p:cNvCxnSpPr>
            <a:cxnSpLocks/>
          </p:cNvCxnSpPr>
          <p:nvPr/>
        </p:nvCxnSpPr>
        <p:spPr>
          <a:xfrm flipV="1">
            <a:off x="6830304" y="3654000"/>
            <a:ext cx="0" cy="57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28B17E84-DE63-5C41-9F13-D4CB6FD1329E}"/>
              </a:ext>
            </a:extLst>
          </p:cNvPr>
          <p:cNvCxnSpPr>
            <a:cxnSpLocks/>
          </p:cNvCxnSpPr>
          <p:nvPr/>
        </p:nvCxnSpPr>
        <p:spPr>
          <a:xfrm flipV="1">
            <a:off x="3896999" y="3653999"/>
            <a:ext cx="0" cy="57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8AB7882A-6A73-7A45-AEDD-7C6698116F3F}"/>
              </a:ext>
            </a:extLst>
          </p:cNvPr>
          <p:cNvCxnSpPr>
            <a:cxnSpLocks/>
          </p:cNvCxnSpPr>
          <p:nvPr/>
        </p:nvCxnSpPr>
        <p:spPr>
          <a:xfrm>
            <a:off x="998037" y="4227696"/>
            <a:ext cx="5833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792BF8A4-828F-324E-A315-50EE49712B71}"/>
              </a:ext>
            </a:extLst>
          </p:cNvPr>
          <p:cNvCxnSpPr>
            <a:cxnSpLocks/>
          </p:cNvCxnSpPr>
          <p:nvPr/>
        </p:nvCxnSpPr>
        <p:spPr>
          <a:xfrm flipV="1">
            <a:off x="998037" y="2445693"/>
            <a:ext cx="471268" cy="2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platzhalter 1">
            <a:extLst>
              <a:ext uri="{FF2B5EF4-FFF2-40B4-BE49-F238E27FC236}">
                <a16:creationId xmlns:a16="http://schemas.microsoft.com/office/drawing/2014/main" id="{177A004D-C57D-3041-A6C9-B822E39E5927}"/>
              </a:ext>
            </a:extLst>
          </p:cNvPr>
          <p:cNvSpPr txBox="1">
            <a:spLocks/>
          </p:cNvSpPr>
          <p:nvPr/>
        </p:nvSpPr>
        <p:spPr>
          <a:xfrm>
            <a:off x="4638976" y="2616188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R_BC</a:t>
            </a:r>
          </a:p>
        </p:txBody>
      </p:sp>
      <p:sp>
        <p:nvSpPr>
          <p:cNvPr id="62" name="Textplatzhalter 1">
            <a:extLst>
              <a:ext uri="{FF2B5EF4-FFF2-40B4-BE49-F238E27FC236}">
                <a16:creationId xmlns:a16="http://schemas.microsoft.com/office/drawing/2014/main" id="{1349F8A5-811C-7040-96B0-326FA15A3988}"/>
              </a:ext>
            </a:extLst>
          </p:cNvPr>
          <p:cNvSpPr txBox="1">
            <a:spLocks/>
          </p:cNvSpPr>
          <p:nvPr/>
        </p:nvSpPr>
        <p:spPr>
          <a:xfrm>
            <a:off x="5707832" y="2614417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X_BC</a:t>
            </a:r>
          </a:p>
        </p:txBody>
      </p:sp>
      <p:sp>
        <p:nvSpPr>
          <p:cNvPr id="63" name="Textplatzhalter 1">
            <a:extLst>
              <a:ext uri="{FF2B5EF4-FFF2-40B4-BE49-F238E27FC236}">
                <a16:creationId xmlns:a16="http://schemas.microsoft.com/office/drawing/2014/main" id="{801474E8-0338-6341-B2D0-5324284B0A8F}"/>
              </a:ext>
            </a:extLst>
          </p:cNvPr>
          <p:cNvSpPr txBox="1">
            <a:spLocks/>
          </p:cNvSpPr>
          <p:nvPr/>
        </p:nvSpPr>
        <p:spPr>
          <a:xfrm>
            <a:off x="1492888" y="2641829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R_AB</a:t>
            </a:r>
          </a:p>
        </p:txBody>
      </p:sp>
      <p:sp>
        <p:nvSpPr>
          <p:cNvPr id="64" name="Textplatzhalter 1">
            <a:extLst>
              <a:ext uri="{FF2B5EF4-FFF2-40B4-BE49-F238E27FC236}">
                <a16:creationId xmlns:a16="http://schemas.microsoft.com/office/drawing/2014/main" id="{10D45BA9-9A8C-0044-829A-7291CA1EF3DF}"/>
              </a:ext>
            </a:extLst>
          </p:cNvPr>
          <p:cNvSpPr txBox="1">
            <a:spLocks/>
          </p:cNvSpPr>
          <p:nvPr/>
        </p:nvSpPr>
        <p:spPr>
          <a:xfrm>
            <a:off x="2559414" y="2616204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X_AB</a:t>
            </a:r>
          </a:p>
        </p:txBody>
      </p:sp>
      <p:sp>
        <p:nvSpPr>
          <p:cNvPr id="67" name="Textplatzhalter 1">
            <a:extLst>
              <a:ext uri="{FF2B5EF4-FFF2-40B4-BE49-F238E27FC236}">
                <a16:creationId xmlns:a16="http://schemas.microsoft.com/office/drawing/2014/main" id="{C2660B10-D203-4249-9F07-535125DB3E34}"/>
              </a:ext>
            </a:extLst>
          </p:cNvPr>
          <p:cNvSpPr txBox="1">
            <a:spLocks/>
          </p:cNvSpPr>
          <p:nvPr/>
        </p:nvSpPr>
        <p:spPr>
          <a:xfrm>
            <a:off x="3279320" y="3160896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Z_B</a:t>
            </a:r>
          </a:p>
        </p:txBody>
      </p:sp>
      <p:sp>
        <p:nvSpPr>
          <p:cNvPr id="68" name="Textplatzhalter 1">
            <a:extLst>
              <a:ext uri="{FF2B5EF4-FFF2-40B4-BE49-F238E27FC236}">
                <a16:creationId xmlns:a16="http://schemas.microsoft.com/office/drawing/2014/main" id="{A5450EE5-13EC-5C4E-821A-2934DA8A5471}"/>
              </a:ext>
            </a:extLst>
          </p:cNvPr>
          <p:cNvSpPr txBox="1">
            <a:spLocks/>
          </p:cNvSpPr>
          <p:nvPr/>
        </p:nvSpPr>
        <p:spPr>
          <a:xfrm>
            <a:off x="6190095" y="3196362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E63312"/>
                </a:solidFill>
              </a:rPr>
              <a:t>Z_C</a:t>
            </a:r>
          </a:p>
        </p:txBody>
      </p: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DD84D5DB-7890-904A-8B61-8E7C89B8628A}"/>
              </a:ext>
            </a:extLst>
          </p:cNvPr>
          <p:cNvCxnSpPr>
            <a:cxnSpLocks/>
          </p:cNvCxnSpPr>
          <p:nvPr/>
        </p:nvCxnSpPr>
        <p:spPr>
          <a:xfrm>
            <a:off x="4302000" y="2992015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552C464B-E58C-5143-8CC8-3673CFB96342}"/>
              </a:ext>
            </a:extLst>
          </p:cNvPr>
          <p:cNvCxnSpPr>
            <a:cxnSpLocks/>
          </p:cNvCxnSpPr>
          <p:nvPr/>
        </p:nvCxnSpPr>
        <p:spPr>
          <a:xfrm>
            <a:off x="4906545" y="2144158"/>
            <a:ext cx="1290779" cy="186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1C6C31E7-9F27-CA41-B61E-FB2E0D0C45AC}"/>
              </a:ext>
            </a:extLst>
          </p:cNvPr>
          <p:cNvCxnSpPr>
            <a:cxnSpLocks/>
          </p:cNvCxnSpPr>
          <p:nvPr/>
        </p:nvCxnSpPr>
        <p:spPr>
          <a:xfrm>
            <a:off x="1690895" y="2134854"/>
            <a:ext cx="1290779" cy="186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88C2693B-C539-2541-A36A-DCBEE0A4C28B}"/>
              </a:ext>
            </a:extLst>
          </p:cNvPr>
          <p:cNvCxnSpPr>
            <a:cxnSpLocks/>
          </p:cNvCxnSpPr>
          <p:nvPr/>
        </p:nvCxnSpPr>
        <p:spPr>
          <a:xfrm>
            <a:off x="1039500" y="2915687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platzhalter 1">
            <a:extLst>
              <a:ext uri="{FF2B5EF4-FFF2-40B4-BE49-F238E27FC236}">
                <a16:creationId xmlns:a16="http://schemas.microsoft.com/office/drawing/2014/main" id="{49832A1D-3AB2-C243-8C0C-74F1E130A3FE}"/>
              </a:ext>
            </a:extLst>
          </p:cNvPr>
          <p:cNvSpPr txBox="1">
            <a:spLocks/>
          </p:cNvSpPr>
          <p:nvPr/>
        </p:nvSpPr>
        <p:spPr>
          <a:xfrm>
            <a:off x="7306122" y="3237223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>
                <a:solidFill>
                  <a:srgbClr val="00B050"/>
                </a:solidFill>
              </a:rPr>
              <a:t>U_C</a:t>
            </a:r>
          </a:p>
        </p:txBody>
      </p:sp>
      <p:sp>
        <p:nvSpPr>
          <p:cNvPr id="75" name="Textplatzhalter 1">
            <a:extLst>
              <a:ext uri="{FF2B5EF4-FFF2-40B4-BE49-F238E27FC236}">
                <a16:creationId xmlns:a16="http://schemas.microsoft.com/office/drawing/2014/main" id="{B47D64BC-4ED3-D042-AE42-FE77220A284E}"/>
              </a:ext>
            </a:extLst>
          </p:cNvPr>
          <p:cNvSpPr txBox="1">
            <a:spLocks/>
          </p:cNvSpPr>
          <p:nvPr/>
        </p:nvSpPr>
        <p:spPr>
          <a:xfrm>
            <a:off x="4332062" y="3262075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U_B</a:t>
            </a:r>
          </a:p>
        </p:txBody>
      </p:sp>
      <p:sp>
        <p:nvSpPr>
          <p:cNvPr id="76" name="Textplatzhalter 1">
            <a:extLst>
              <a:ext uri="{FF2B5EF4-FFF2-40B4-BE49-F238E27FC236}">
                <a16:creationId xmlns:a16="http://schemas.microsoft.com/office/drawing/2014/main" id="{575CDE7E-7505-404D-B7C6-A0A4B55DBCA0}"/>
              </a:ext>
            </a:extLst>
          </p:cNvPr>
          <p:cNvSpPr txBox="1">
            <a:spLocks/>
          </p:cNvSpPr>
          <p:nvPr/>
        </p:nvSpPr>
        <p:spPr>
          <a:xfrm>
            <a:off x="1086702" y="3227301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U_A</a:t>
            </a:r>
          </a:p>
        </p:txBody>
      </p:sp>
      <p:sp>
        <p:nvSpPr>
          <p:cNvPr id="77" name="Textplatzhalter 1">
            <a:extLst>
              <a:ext uri="{FF2B5EF4-FFF2-40B4-BE49-F238E27FC236}">
                <a16:creationId xmlns:a16="http://schemas.microsoft.com/office/drawing/2014/main" id="{EC281D14-DCE8-E142-9D24-37B4D17C53BA}"/>
              </a:ext>
            </a:extLst>
          </p:cNvPr>
          <p:cNvSpPr txBox="1">
            <a:spLocks/>
          </p:cNvSpPr>
          <p:nvPr/>
        </p:nvSpPr>
        <p:spPr>
          <a:xfrm>
            <a:off x="5311132" y="1833878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U_BC</a:t>
            </a:r>
          </a:p>
        </p:txBody>
      </p:sp>
      <p:sp>
        <p:nvSpPr>
          <p:cNvPr id="78" name="Textplatzhalter 1">
            <a:extLst>
              <a:ext uri="{FF2B5EF4-FFF2-40B4-BE49-F238E27FC236}">
                <a16:creationId xmlns:a16="http://schemas.microsoft.com/office/drawing/2014/main" id="{70D26DBF-B261-3349-8E98-2CF7A2E5FB1A}"/>
              </a:ext>
            </a:extLst>
          </p:cNvPr>
          <p:cNvSpPr txBox="1">
            <a:spLocks/>
          </p:cNvSpPr>
          <p:nvPr/>
        </p:nvSpPr>
        <p:spPr>
          <a:xfrm>
            <a:off x="2097001" y="1786641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U_AB</a:t>
            </a:r>
          </a:p>
        </p:txBody>
      </p:sp>
      <p:sp>
        <p:nvSpPr>
          <p:cNvPr id="79" name="Textplatzhalter 1">
            <a:extLst>
              <a:ext uri="{FF2B5EF4-FFF2-40B4-BE49-F238E27FC236}">
                <a16:creationId xmlns:a16="http://schemas.microsoft.com/office/drawing/2014/main" id="{755990C1-4400-8741-8E40-0D223395E11C}"/>
              </a:ext>
            </a:extLst>
          </p:cNvPr>
          <p:cNvSpPr txBox="1">
            <a:spLocks/>
          </p:cNvSpPr>
          <p:nvPr/>
        </p:nvSpPr>
        <p:spPr>
          <a:xfrm>
            <a:off x="3243379" y="2505854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I_AB</a:t>
            </a:r>
          </a:p>
        </p:txBody>
      </p:sp>
      <p:sp>
        <p:nvSpPr>
          <p:cNvPr id="80" name="Textplatzhalter 1">
            <a:extLst>
              <a:ext uri="{FF2B5EF4-FFF2-40B4-BE49-F238E27FC236}">
                <a16:creationId xmlns:a16="http://schemas.microsoft.com/office/drawing/2014/main" id="{D3BA200B-D655-CF48-8F3B-0844AF8BD2CA}"/>
              </a:ext>
            </a:extLst>
          </p:cNvPr>
          <p:cNvSpPr txBox="1">
            <a:spLocks/>
          </p:cNvSpPr>
          <p:nvPr/>
        </p:nvSpPr>
        <p:spPr>
          <a:xfrm>
            <a:off x="6885415" y="2529396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I_C</a:t>
            </a:r>
          </a:p>
        </p:txBody>
      </p:sp>
      <p:sp>
        <p:nvSpPr>
          <p:cNvPr id="81" name="Textplatzhalter 1">
            <a:extLst>
              <a:ext uri="{FF2B5EF4-FFF2-40B4-BE49-F238E27FC236}">
                <a16:creationId xmlns:a16="http://schemas.microsoft.com/office/drawing/2014/main" id="{34C72A51-1B4C-2540-AC82-F6887D2D7A89}"/>
              </a:ext>
            </a:extLst>
          </p:cNvPr>
          <p:cNvSpPr txBox="1">
            <a:spLocks/>
          </p:cNvSpPr>
          <p:nvPr/>
        </p:nvSpPr>
        <p:spPr>
          <a:xfrm>
            <a:off x="3341832" y="3798028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I_B</a:t>
            </a:r>
          </a:p>
        </p:txBody>
      </p:sp>
      <p:sp>
        <p:nvSpPr>
          <p:cNvPr id="82" name="Textplatzhalter 1">
            <a:extLst>
              <a:ext uri="{FF2B5EF4-FFF2-40B4-BE49-F238E27FC236}">
                <a16:creationId xmlns:a16="http://schemas.microsoft.com/office/drawing/2014/main" id="{B9ECA527-A4BD-3C4F-BD1A-42ADB81CAD3F}"/>
              </a:ext>
            </a:extLst>
          </p:cNvPr>
          <p:cNvSpPr txBox="1">
            <a:spLocks/>
          </p:cNvSpPr>
          <p:nvPr/>
        </p:nvSpPr>
        <p:spPr>
          <a:xfrm>
            <a:off x="4045453" y="2516739"/>
            <a:ext cx="788024" cy="31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600" dirty="0"/>
              <a:t>I_BC</a:t>
            </a:r>
          </a:p>
        </p:txBody>
      </p:sp>
      <p:sp>
        <p:nvSpPr>
          <p:cNvPr id="83" name="Textplatzhalter 1">
            <a:extLst>
              <a:ext uri="{FF2B5EF4-FFF2-40B4-BE49-F238E27FC236}">
                <a16:creationId xmlns:a16="http://schemas.microsoft.com/office/drawing/2014/main" id="{65C4356C-151E-AC47-889D-CFBDB4911F03}"/>
              </a:ext>
            </a:extLst>
          </p:cNvPr>
          <p:cNvSpPr txBox="1">
            <a:spLocks/>
          </p:cNvSpPr>
          <p:nvPr/>
        </p:nvSpPr>
        <p:spPr>
          <a:xfrm>
            <a:off x="128054" y="4595892"/>
            <a:ext cx="4173946" cy="18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1800" dirty="0"/>
              <a:t>Vorgehensweise: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1. U_C festlegen (i.d.R. Nennspannung)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2. Berechnung I_C (ist gleich I_BC)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3. Berechnung U_BC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4. Berechnung U_B</a:t>
            </a:r>
          </a:p>
        </p:txBody>
      </p:sp>
      <p:sp>
        <p:nvSpPr>
          <p:cNvPr id="84" name="Textplatzhalter 1">
            <a:extLst>
              <a:ext uri="{FF2B5EF4-FFF2-40B4-BE49-F238E27FC236}">
                <a16:creationId xmlns:a16="http://schemas.microsoft.com/office/drawing/2014/main" id="{F227696F-EB45-F34A-AE58-37D6779D75C3}"/>
              </a:ext>
            </a:extLst>
          </p:cNvPr>
          <p:cNvSpPr txBox="1">
            <a:spLocks/>
          </p:cNvSpPr>
          <p:nvPr/>
        </p:nvSpPr>
        <p:spPr>
          <a:xfrm>
            <a:off x="4439465" y="4971467"/>
            <a:ext cx="4173946" cy="18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5. Berechnung I_B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6. Berechnung I_AB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7. Berechnung U_AB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1800" dirty="0"/>
              <a:t>8. Berechnung U_A</a:t>
            </a:r>
          </a:p>
        </p:txBody>
      </p:sp>
      <p:pic>
        <p:nvPicPr>
          <p:cNvPr id="85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C5FC416-9A7B-324B-AA76-C32E90DD4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2323" y="118086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09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36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496BE5-1B59-C744-BDF4-E3A5D869B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59000"/>
            <a:ext cx="9144000" cy="3547613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1758CC91-DBEC-8443-9634-EA68DADBE782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über iterative Leistungsflussberechnung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6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BF24FF52-7FA6-2E46-893A-258B9BEC8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7681" y="18526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7260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9BA816-8A1A-6F4B-8709-BBD6E024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4000"/>
            <a:ext cx="9144000" cy="4381500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3D7820D4-6F27-464F-A387-A699B0576F0C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über iterative Leistungsflussberechnung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5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79B6406-5B93-F342-B799-B6703948D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2000" y="11326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7811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8D133C-2200-AB47-8868-35E9E6528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0" y="1494000"/>
            <a:ext cx="7563779" cy="4892042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848A277-1E45-2140-BD1B-D533F446FAF9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Berechnung über iterative Leistungsflussberechnung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5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24414DA-DA98-E642-8B8B-5E22EFF88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5779" y="1000958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4985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Berechnung von Strahlennetzen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218C021-0169-0344-AE6E-4C54958396C3}"/>
              </a:ext>
            </a:extLst>
          </p:cNvPr>
          <p:cNvSpPr txBox="1">
            <a:spLocks/>
          </p:cNvSpPr>
          <p:nvPr/>
        </p:nvSpPr>
        <p:spPr>
          <a:xfrm>
            <a:off x="2548187" y="4019672"/>
            <a:ext cx="108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I1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53330A5-F154-B745-B6FB-3F1681A8ACEF}"/>
              </a:ext>
            </a:extLst>
          </p:cNvPr>
          <p:cNvCxnSpPr>
            <a:cxnSpLocks/>
          </p:cNvCxnSpPr>
          <p:nvPr/>
        </p:nvCxnSpPr>
        <p:spPr>
          <a:xfrm>
            <a:off x="589136" y="2751252"/>
            <a:ext cx="0" cy="4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FECB765-BB50-D54F-ADF0-052FCDD631BA}"/>
              </a:ext>
            </a:extLst>
          </p:cNvPr>
          <p:cNvCxnSpPr>
            <a:cxnSpLocks/>
          </p:cNvCxnSpPr>
          <p:nvPr/>
        </p:nvCxnSpPr>
        <p:spPr>
          <a:xfrm flipV="1">
            <a:off x="2479136" y="2751252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0CA4700-499B-3C44-9AA6-97CFD3DF94DE}"/>
              </a:ext>
            </a:extLst>
          </p:cNvPr>
          <p:cNvCxnSpPr>
            <a:cxnSpLocks/>
          </p:cNvCxnSpPr>
          <p:nvPr/>
        </p:nvCxnSpPr>
        <p:spPr>
          <a:xfrm>
            <a:off x="589136" y="2953752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E9554B8-7DA3-CB49-9DD5-B926C436C9A5}"/>
              </a:ext>
            </a:extLst>
          </p:cNvPr>
          <p:cNvCxnSpPr>
            <a:cxnSpLocks/>
          </p:cNvCxnSpPr>
          <p:nvPr/>
        </p:nvCxnSpPr>
        <p:spPr>
          <a:xfrm>
            <a:off x="2479136" y="2931110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6BA1246-39F1-0A41-8382-91497D980A70}"/>
              </a:ext>
            </a:extLst>
          </p:cNvPr>
          <p:cNvCxnSpPr>
            <a:cxnSpLocks/>
          </p:cNvCxnSpPr>
          <p:nvPr/>
        </p:nvCxnSpPr>
        <p:spPr>
          <a:xfrm flipV="1">
            <a:off x="4369136" y="2770136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D8B091C-2E32-2E4A-A6A8-518DF3207A4D}"/>
              </a:ext>
            </a:extLst>
          </p:cNvPr>
          <p:cNvCxnSpPr>
            <a:cxnSpLocks/>
          </p:cNvCxnSpPr>
          <p:nvPr/>
        </p:nvCxnSpPr>
        <p:spPr>
          <a:xfrm>
            <a:off x="2479136" y="3156252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4E40C71-EE93-EF4E-A527-29DE43B55CEC}"/>
              </a:ext>
            </a:extLst>
          </p:cNvPr>
          <p:cNvCxnSpPr>
            <a:cxnSpLocks/>
          </p:cNvCxnSpPr>
          <p:nvPr/>
        </p:nvCxnSpPr>
        <p:spPr>
          <a:xfrm>
            <a:off x="4369136" y="3156252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2FE4EAC-878C-9343-A9C9-9C205B338366}"/>
              </a:ext>
            </a:extLst>
          </p:cNvPr>
          <p:cNvCxnSpPr>
            <a:cxnSpLocks/>
          </p:cNvCxnSpPr>
          <p:nvPr/>
        </p:nvCxnSpPr>
        <p:spPr>
          <a:xfrm>
            <a:off x="2737704" y="3156252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5E0D158-C69C-1D44-8B11-215D98CA72FA}"/>
              </a:ext>
            </a:extLst>
          </p:cNvPr>
          <p:cNvCxnSpPr>
            <a:cxnSpLocks/>
          </p:cNvCxnSpPr>
          <p:nvPr/>
        </p:nvCxnSpPr>
        <p:spPr>
          <a:xfrm>
            <a:off x="4645925" y="3156252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9D1D8371-9491-9741-82F3-C9EE93B9A1E9}"/>
              </a:ext>
            </a:extLst>
          </p:cNvPr>
          <p:cNvSpPr txBox="1">
            <a:spLocks/>
          </p:cNvSpPr>
          <p:nvPr/>
        </p:nvSpPr>
        <p:spPr>
          <a:xfrm>
            <a:off x="342000" y="2331003"/>
            <a:ext cx="5225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A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50D6113B-5617-BE40-8962-9F78F0A97536}"/>
              </a:ext>
            </a:extLst>
          </p:cNvPr>
          <p:cNvSpPr txBox="1">
            <a:spLocks/>
          </p:cNvSpPr>
          <p:nvPr/>
        </p:nvSpPr>
        <p:spPr>
          <a:xfrm>
            <a:off x="2340978" y="2307439"/>
            <a:ext cx="314132" cy="48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1</a:t>
            </a: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FBFD9285-0917-1449-8C68-8F77E51E2187}"/>
              </a:ext>
            </a:extLst>
          </p:cNvPr>
          <p:cNvSpPr txBox="1">
            <a:spLocks/>
          </p:cNvSpPr>
          <p:nvPr/>
        </p:nvSpPr>
        <p:spPr>
          <a:xfrm>
            <a:off x="4202499" y="2333242"/>
            <a:ext cx="436637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2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82F3B008-08A7-9A48-A731-F92C51BB177A}"/>
              </a:ext>
            </a:extLst>
          </p:cNvPr>
          <p:cNvSpPr txBox="1">
            <a:spLocks/>
          </p:cNvSpPr>
          <p:nvPr/>
        </p:nvSpPr>
        <p:spPr>
          <a:xfrm>
            <a:off x="4445682" y="4033752"/>
            <a:ext cx="57774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I2</a:t>
            </a:r>
            <a:endParaRPr lang="de-DE" dirty="0"/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587C8E6B-8348-EB42-9C7B-D792D1C0393D}"/>
              </a:ext>
            </a:extLst>
          </p:cNvPr>
          <p:cNvSpPr txBox="1">
            <a:spLocks/>
          </p:cNvSpPr>
          <p:nvPr/>
        </p:nvSpPr>
        <p:spPr>
          <a:xfrm>
            <a:off x="1063187" y="3021182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R1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57A05A75-A587-E043-8775-1224A7BE73C7}"/>
              </a:ext>
            </a:extLst>
          </p:cNvPr>
          <p:cNvSpPr txBox="1">
            <a:spLocks/>
          </p:cNvSpPr>
          <p:nvPr/>
        </p:nvSpPr>
        <p:spPr>
          <a:xfrm>
            <a:off x="3131273" y="2961004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R2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25DEDBE-AD5A-7B47-9C5D-E14DBE3304BC}"/>
              </a:ext>
            </a:extLst>
          </p:cNvPr>
          <p:cNvCxnSpPr>
            <a:cxnSpLocks/>
          </p:cNvCxnSpPr>
          <p:nvPr/>
        </p:nvCxnSpPr>
        <p:spPr>
          <a:xfrm>
            <a:off x="4371287" y="2961003"/>
            <a:ext cx="18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5943B3D0-22C8-FD4B-AA41-29B6D9934E2D}"/>
              </a:ext>
            </a:extLst>
          </p:cNvPr>
          <p:cNvCxnSpPr>
            <a:cxnSpLocks/>
          </p:cNvCxnSpPr>
          <p:nvPr/>
        </p:nvCxnSpPr>
        <p:spPr>
          <a:xfrm flipV="1">
            <a:off x="6261287" y="2800029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DD4B00A-0F42-5546-B102-2B64BF5FD6FF}"/>
              </a:ext>
            </a:extLst>
          </p:cNvPr>
          <p:cNvCxnSpPr>
            <a:cxnSpLocks/>
          </p:cNvCxnSpPr>
          <p:nvPr/>
        </p:nvCxnSpPr>
        <p:spPr>
          <a:xfrm>
            <a:off x="6261287" y="3186145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66518FB-B943-1F43-AE89-78A6D9965042}"/>
              </a:ext>
            </a:extLst>
          </p:cNvPr>
          <p:cNvCxnSpPr>
            <a:cxnSpLocks/>
          </p:cNvCxnSpPr>
          <p:nvPr/>
        </p:nvCxnSpPr>
        <p:spPr>
          <a:xfrm>
            <a:off x="6538076" y="3186145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">
            <a:extLst>
              <a:ext uri="{FF2B5EF4-FFF2-40B4-BE49-F238E27FC236}">
                <a16:creationId xmlns:a16="http://schemas.microsoft.com/office/drawing/2014/main" id="{17E2BC0D-670C-B14E-B1EA-8735ED11EBFD}"/>
              </a:ext>
            </a:extLst>
          </p:cNvPr>
          <p:cNvSpPr txBox="1">
            <a:spLocks/>
          </p:cNvSpPr>
          <p:nvPr/>
        </p:nvSpPr>
        <p:spPr>
          <a:xfrm>
            <a:off x="6042969" y="2331003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3</a:t>
            </a: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D9ABC283-6EC6-B94D-B7E4-CFD2A7E375D6}"/>
              </a:ext>
            </a:extLst>
          </p:cNvPr>
          <p:cNvSpPr txBox="1">
            <a:spLocks/>
          </p:cNvSpPr>
          <p:nvPr/>
        </p:nvSpPr>
        <p:spPr>
          <a:xfrm>
            <a:off x="5023424" y="2990897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R3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BA694275-F15E-F24B-834D-7F48202C5E89}"/>
              </a:ext>
            </a:extLst>
          </p:cNvPr>
          <p:cNvSpPr txBox="1">
            <a:spLocks/>
          </p:cNvSpPr>
          <p:nvPr/>
        </p:nvSpPr>
        <p:spPr>
          <a:xfrm>
            <a:off x="6358283" y="3966252"/>
            <a:ext cx="560349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I3</a:t>
            </a:r>
            <a:endParaRPr lang="de-DE" dirty="0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3A6BBA00-AC66-984B-B558-6030AF521DC0}"/>
              </a:ext>
            </a:extLst>
          </p:cNvPr>
          <p:cNvCxnSpPr>
            <a:cxnSpLocks/>
          </p:cNvCxnSpPr>
          <p:nvPr/>
        </p:nvCxnSpPr>
        <p:spPr>
          <a:xfrm>
            <a:off x="542203" y="2003000"/>
            <a:ext cx="7708231" cy="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1">
            <a:extLst>
              <a:ext uri="{FF2B5EF4-FFF2-40B4-BE49-F238E27FC236}">
                <a16:creationId xmlns:a16="http://schemas.microsoft.com/office/drawing/2014/main" id="{A5DBBF04-5710-D744-A2B6-1141DD29FFD3}"/>
              </a:ext>
            </a:extLst>
          </p:cNvPr>
          <p:cNvSpPr txBox="1">
            <a:spLocks/>
          </p:cNvSpPr>
          <p:nvPr/>
        </p:nvSpPr>
        <p:spPr>
          <a:xfrm>
            <a:off x="4184082" y="1522056"/>
            <a:ext cx="158184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Länge 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4B6D6DDF-EBB5-0640-9811-E90936D9BC67}"/>
                  </a:ext>
                </a:extLst>
              </p:cNvPr>
              <p:cNvSpPr txBox="1"/>
              <p:nvPr/>
            </p:nvSpPr>
            <p:spPr>
              <a:xfrm>
                <a:off x="972000" y="4665331"/>
                <a:ext cx="1267526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𝑔𝑒𝑠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4B6D6DDF-EBB5-0640-9811-E90936D9B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665331"/>
                <a:ext cx="1267526" cy="754694"/>
              </a:xfrm>
              <a:prstGeom prst="rect">
                <a:avLst/>
              </a:prstGeom>
              <a:blipFill>
                <a:blip r:embed="rId5"/>
                <a:stretch>
                  <a:fillRect l="-14000" t="-114754" r="-23000" b="-1754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E990C96B-B843-6B4B-8371-BED12A8F037A}"/>
              </a:ext>
            </a:extLst>
          </p:cNvPr>
          <p:cNvCxnSpPr>
            <a:cxnSpLocks/>
          </p:cNvCxnSpPr>
          <p:nvPr/>
        </p:nvCxnSpPr>
        <p:spPr>
          <a:xfrm>
            <a:off x="6261287" y="2965300"/>
            <a:ext cx="189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9A0E423B-19F5-D845-A887-E8FC5104CB99}"/>
              </a:ext>
            </a:extLst>
          </p:cNvPr>
          <p:cNvCxnSpPr>
            <a:cxnSpLocks/>
          </p:cNvCxnSpPr>
          <p:nvPr/>
        </p:nvCxnSpPr>
        <p:spPr>
          <a:xfrm flipV="1">
            <a:off x="8151287" y="2787785"/>
            <a:ext cx="0" cy="58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638AD9DC-5AB9-F840-8BA0-6FF8F9B5661B}"/>
              </a:ext>
            </a:extLst>
          </p:cNvPr>
          <p:cNvCxnSpPr>
            <a:cxnSpLocks/>
          </p:cNvCxnSpPr>
          <p:nvPr/>
        </p:nvCxnSpPr>
        <p:spPr>
          <a:xfrm>
            <a:off x="8153438" y="3156252"/>
            <a:ext cx="2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2017CB6D-FFB8-7546-A065-3645A6F4F1FA}"/>
              </a:ext>
            </a:extLst>
          </p:cNvPr>
          <p:cNvCxnSpPr>
            <a:cxnSpLocks/>
          </p:cNvCxnSpPr>
          <p:nvPr/>
        </p:nvCxnSpPr>
        <p:spPr>
          <a:xfrm>
            <a:off x="8430227" y="3156252"/>
            <a:ext cx="0" cy="810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">
            <a:extLst>
              <a:ext uri="{FF2B5EF4-FFF2-40B4-BE49-F238E27FC236}">
                <a16:creationId xmlns:a16="http://schemas.microsoft.com/office/drawing/2014/main" id="{B1AFD90B-5E57-C14E-B8A4-C0C2904D6ADB}"/>
              </a:ext>
            </a:extLst>
          </p:cNvPr>
          <p:cNvSpPr txBox="1">
            <a:spLocks/>
          </p:cNvSpPr>
          <p:nvPr/>
        </p:nvSpPr>
        <p:spPr>
          <a:xfrm>
            <a:off x="8250434" y="3936359"/>
            <a:ext cx="560349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In</a:t>
            </a:r>
            <a:endParaRPr lang="de-DE" dirty="0"/>
          </a:p>
        </p:txBody>
      </p:sp>
      <p:sp>
        <p:nvSpPr>
          <p:cNvPr id="46" name="Textplatzhalter 1">
            <a:extLst>
              <a:ext uri="{FF2B5EF4-FFF2-40B4-BE49-F238E27FC236}">
                <a16:creationId xmlns:a16="http://schemas.microsoft.com/office/drawing/2014/main" id="{F5E4329F-A2C5-D948-90F5-F65D3EDBA05C}"/>
              </a:ext>
            </a:extLst>
          </p:cNvPr>
          <p:cNvSpPr txBox="1">
            <a:spLocks/>
          </p:cNvSpPr>
          <p:nvPr/>
        </p:nvSpPr>
        <p:spPr>
          <a:xfrm>
            <a:off x="7878360" y="2375329"/>
            <a:ext cx="436636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 </a:t>
            </a:r>
            <a:r>
              <a:rPr lang="de-DE" dirty="0" err="1"/>
              <a:t>n</a:t>
            </a:r>
            <a:endParaRPr lang="de-DE" dirty="0"/>
          </a:p>
        </p:txBody>
      </p:sp>
      <p:sp>
        <p:nvSpPr>
          <p:cNvPr id="47" name="Textplatzhalter 1">
            <a:extLst>
              <a:ext uri="{FF2B5EF4-FFF2-40B4-BE49-F238E27FC236}">
                <a16:creationId xmlns:a16="http://schemas.microsoft.com/office/drawing/2014/main" id="{3550343D-CDA0-304B-804B-E4796FE49C54}"/>
              </a:ext>
            </a:extLst>
          </p:cNvPr>
          <p:cNvSpPr txBox="1">
            <a:spLocks/>
          </p:cNvSpPr>
          <p:nvPr/>
        </p:nvSpPr>
        <p:spPr>
          <a:xfrm>
            <a:off x="7003787" y="2993806"/>
            <a:ext cx="1485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 err="1"/>
              <a:t>Rn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E55BEF3-F93E-0F42-AECB-84DE4D60FD7B}"/>
                  </a:ext>
                </a:extLst>
              </p:cNvPr>
              <p:cNvSpPr txBox="1"/>
              <p:nvPr/>
            </p:nvSpPr>
            <p:spPr>
              <a:xfrm>
                <a:off x="972000" y="5599306"/>
                <a:ext cx="5496826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𝐿𝑛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𝑔𝑒𝑠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6E55BEF3-F93E-0F42-AECB-84DE4D60F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5599306"/>
                <a:ext cx="5496826" cy="754694"/>
              </a:xfrm>
              <a:prstGeom prst="rect">
                <a:avLst/>
              </a:prstGeom>
              <a:blipFill>
                <a:blip r:embed="rId6"/>
                <a:stretch>
                  <a:fillRect l="-3464" t="-118333" b="-18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2FD5CDF7-5CDD-3741-AD29-3290E999A585}"/>
              </a:ext>
            </a:extLst>
          </p:cNvPr>
          <p:cNvSpPr txBox="1">
            <a:spLocks/>
          </p:cNvSpPr>
          <p:nvPr/>
        </p:nvSpPr>
        <p:spPr>
          <a:xfrm>
            <a:off x="342663" y="1091084"/>
            <a:ext cx="7018674" cy="44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Näherungsberechnung von Niederspannungsleitungen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51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D2767C5-9996-DD45-953B-5FB1DE93E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1287" y="908642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8605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792C329-9E78-9243-9E3E-7016E26B2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7001" y="221120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283</Words>
  <Application>Microsoft Macintosh PowerPoint</Application>
  <PresentationFormat>Bildschirmpräsentation (4:3)</PresentationFormat>
  <Paragraphs>100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Calibri</vt:lpstr>
      <vt:lpstr>Roboto Condensed Light</vt:lpstr>
      <vt:lpstr>Cambria Math</vt:lpstr>
      <vt:lpstr>Arial</vt:lpstr>
      <vt:lpstr>Wingdings</vt:lpstr>
      <vt:lpstr>Lato Light</vt:lpstr>
      <vt:lpstr>Roboto Condensed bold</vt:lpstr>
      <vt:lpstr>Roboto Condensed</vt:lpstr>
      <vt:lpstr>Times New Roman</vt:lpstr>
      <vt:lpstr>Startfolie</vt:lpstr>
      <vt:lpstr>Folgefolien mit Logo</vt:lpstr>
      <vt:lpstr>Folgefolien ohne 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333</cp:revision>
  <cp:lastPrinted>2020-04-07T09:33:07Z</cp:lastPrinted>
  <dcterms:created xsi:type="dcterms:W3CDTF">2014-01-29T06:28:10Z</dcterms:created>
  <dcterms:modified xsi:type="dcterms:W3CDTF">2020-06-17T05:00:22Z</dcterms:modified>
</cp:coreProperties>
</file>