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26" r:id="rId2"/>
    <p:sldId id="329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st1337" initials="G" lastIdx="3" clrIdx="0">
    <p:extLst>
      <p:ext uri="{19B8F6BF-5375-455C-9EA6-DF929625EA0E}">
        <p15:presenceInfo xmlns:p15="http://schemas.microsoft.com/office/powerpoint/2012/main" userId="Gast1337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62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23T10:55:35.072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23T11:02:37.990" idx="3">
    <p:pos x="146" y="146"/>
    <p:text>Goschke, Thomas; Dresibach, Gesine: Conflict-Triggered Goal Shielding: Response Conflicts Attenuate Background Monitoringfor Prospective Memory Cues. In: Psychological Science, Vol. 19, No. 1 (Jan., 2008), pp. 25-32</p:text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A96083-8A2C-46F5-92E1-1E4F6E438517}" type="datetimeFigureOut">
              <a:rPr lang="de-DE" smtClean="0"/>
              <a:t>23.04.2020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981A24-C8D6-4047-8C30-AF3C0CD138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1516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CE1073-B3D7-44E5-92C4-76D2987BBB6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ChangeArrowheads="1"/>
          </p:cNvSpPr>
          <p:nvPr userDrawn="1"/>
        </p:nvSpPr>
        <p:spPr bwMode="auto">
          <a:xfrm>
            <a:off x="0" y="1352550"/>
            <a:ext cx="12192000" cy="25400"/>
          </a:xfrm>
          <a:prstGeom prst="rect">
            <a:avLst/>
          </a:prstGeom>
          <a:solidFill>
            <a:srgbClr val="0B2A51"/>
          </a:soli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noProof="0"/>
              <a:t>Titelmasterformat durch Klicken bearbeiten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0B2A51"/>
                </a:solidFill>
              </a:defRPr>
            </a:lvl1pPr>
          </a:lstStyle>
          <a:p>
            <a:pPr lv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567605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41849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115889"/>
            <a:ext cx="2743200" cy="60102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115889"/>
            <a:ext cx="8026400" cy="601027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16129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el, Text und Medien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5888"/>
            <a:ext cx="109728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Medienplatzhalter 3"/>
          <p:cNvSpPr>
            <a:spLocks noGrp="1"/>
          </p:cNvSpPr>
          <p:nvPr>
            <p:ph type="media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964817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0B2A51"/>
              </a:buClr>
              <a:buFont typeface="Wingdings" pitchFamily="2" charset="2"/>
              <a:buChar char="§"/>
              <a:defRPr/>
            </a:lvl1pPr>
            <a:lvl2pPr>
              <a:buClr>
                <a:srgbClr val="0B2A51"/>
              </a:buClr>
              <a:defRPr/>
            </a:lvl2pPr>
            <a:lvl3pPr>
              <a:buClr>
                <a:srgbClr val="0B2A51"/>
              </a:buClr>
              <a:defRPr/>
            </a:lvl3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5459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180398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08321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90847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770660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4675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00435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43126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5"/>
          <p:cNvSpPr>
            <a:spLocks noChangeArrowheads="1"/>
          </p:cNvSpPr>
          <p:nvPr/>
        </p:nvSpPr>
        <p:spPr bwMode="auto">
          <a:xfrm>
            <a:off x="0" y="1352550"/>
            <a:ext cx="12192000" cy="25400"/>
          </a:xfrm>
          <a:prstGeom prst="rect">
            <a:avLst/>
          </a:prstGeom>
          <a:solidFill>
            <a:srgbClr val="0B2A51"/>
          </a:soli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1588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12450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B2A5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B2A5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B2A5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B2A5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B2A5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B2A5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B2A5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B2A5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B2A5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B2A51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B2A5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B2A5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4000" dirty="0"/>
              <a:t>Arrow-Task / Location-Task</a:t>
            </a:r>
            <a:endParaRPr lang="de-DE" sz="20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981200" y="1600201"/>
            <a:ext cx="8507288" cy="452596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2A51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2A5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2A5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 eaLnBrk="1" hangingPunct="1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§"/>
              <a:defRPr/>
            </a:pPr>
            <a:r>
              <a:rPr lang="de-DE" sz="2000" kern="0" dirty="0">
                <a:solidFill>
                  <a:srgbClr val="000000"/>
                </a:solidFill>
                <a:latin typeface="Calibri"/>
              </a:rPr>
              <a:t>Unterdrückung automatisierter oder gewohnheitsmäßiger Reaktionen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de-DE" sz="2000" b="1" kern="0" dirty="0">
                <a:solidFill>
                  <a:srgbClr val="000000"/>
                </a:solidFill>
                <a:latin typeface="Calibri"/>
              </a:rPr>
              <a:t>Bedingungen (UV)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de-DE" sz="2000" kern="0" dirty="0">
                <a:solidFill>
                  <a:srgbClr val="000000"/>
                </a:solidFill>
                <a:latin typeface="Calibri"/>
              </a:rPr>
              <a:t>Fortführen der bestehenden Aufgabe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de-DE" sz="2000" kern="0" dirty="0">
                <a:solidFill>
                  <a:srgbClr val="000000"/>
                </a:solidFill>
                <a:latin typeface="Calibri"/>
              </a:rPr>
              <a:t>Kompatibilität (kompatibel vs. Inkompatibel)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de-DE" sz="2000" kern="0" dirty="0">
                <a:solidFill>
                  <a:srgbClr val="000000"/>
                </a:solidFill>
                <a:latin typeface="Calibri"/>
              </a:rPr>
              <a:t>Versuchstyp (regulär vs. Prospektives Gedächtnis)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de-DE" sz="2000" kern="0" dirty="0">
                <a:solidFill>
                  <a:srgbClr val="000000"/>
                </a:solidFill>
                <a:latin typeface="Calibri"/>
              </a:rPr>
              <a:t>aufgabenrelevante vs. aufgabenirrelevante Stimuli-Dimensionen</a:t>
            </a:r>
            <a:endParaRPr lang="de-DE" sz="1800" kern="0" dirty="0">
              <a:solidFill>
                <a:srgbClr val="000000"/>
              </a:solidFill>
              <a:latin typeface="Calibri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de-DE" sz="2000" b="1" kern="0" dirty="0">
                <a:solidFill>
                  <a:srgbClr val="000000"/>
                </a:solidFill>
                <a:latin typeface="Calibri"/>
              </a:rPr>
              <a:t>Effekte (AV): - Konfliktadaptionseffekt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de-DE" sz="2000" kern="0" dirty="0">
                <a:solidFill>
                  <a:srgbClr val="000000"/>
                </a:solidFill>
                <a:latin typeface="Calibri"/>
              </a:rPr>
              <a:t>Langsamere Reaktionszeit für inkompatible Stimuli (dabei RT für aufgabenirrelevante Stimuli &gt; für aufgabenrelevante Stimuli)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de-DE" sz="2000" kern="0" dirty="0">
                <a:solidFill>
                  <a:srgbClr val="000000"/>
                </a:solidFill>
                <a:latin typeface="Calibri"/>
              </a:rPr>
              <a:t>höhere Fehlerquote für aufgabenirrelevante Stimuli u. generell langsamere Reaktionszeiten für die laufende Aufgabe bei gewünschter Beachtung aufgabenirrelevanter Stimuli 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defRPr/>
            </a:pPr>
            <a:endParaRPr lang="de-DE" sz="2000" kern="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14100720" y="3201462"/>
            <a:ext cx="2448272" cy="13234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>
                <a:solidFill>
                  <a:srgbClr val="000000"/>
                </a:solidFill>
                <a:latin typeface="Calibri" pitchFamily="34" charset="0"/>
              </a:rPr>
              <a:t>Wenn ihr ein Bild im Internet oder in der Vorlesung findet, fügt es ein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12516544" y="589018"/>
            <a:ext cx="61222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>
                <a:solidFill>
                  <a:srgbClr val="D84343"/>
                </a:solidFill>
                <a:latin typeface="Calibri" pitchFamily="34" charset="0"/>
              </a:rPr>
              <a:t>Teil 2: Bitte überlegen Sie sich außerdem, welches Alltagsbeispiel Ihnen zu der jeweiligen Funktion einfällt und schicken Sie mir diese einfach kurz per Mail.</a:t>
            </a:r>
          </a:p>
        </p:txBody>
      </p:sp>
    </p:spTree>
    <p:extLst>
      <p:ext uri="{BB962C8B-B14F-4D97-AF65-F5344CB8AC3E}">
        <p14:creationId xmlns:p14="http://schemas.microsoft.com/office/powerpoint/2010/main" val="1497535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BCF24C-4464-4AD6-B939-AB1B7E389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Arrow-Task/ Location-Task</a:t>
            </a:r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4FB6DFEF-2A9A-4836-87A1-1506F9CD1D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67609" y="1484785"/>
            <a:ext cx="6751297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87799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>
            <a:alpha val="70000"/>
          </a:schemeClr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>
            <a:alpha val="70000"/>
          </a:schemeClr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Breitbild</PresentationFormat>
  <Paragraphs>14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Standarddesign</vt:lpstr>
      <vt:lpstr>Arrow-Task / Location-Task</vt:lpstr>
      <vt:lpstr>Arrow-Task/ Location-Task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Arrow-Task / Location-Task</dc:title>
  <dc:creator>Gast1337</dc:creator>
  <cp:lastModifiedBy>Gast1337</cp:lastModifiedBy>
  <cp:revision>3</cp:revision>
  <dcterms:created xsi:type="dcterms:W3CDTF">2020-04-23T08:52:31Z</dcterms:created>
  <dcterms:modified xsi:type="dcterms:W3CDTF">2020-04-23T09:06:46Z</dcterms:modified>
</cp:coreProperties>
</file>