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Public Sans Bold" charset="0"/>
      <p:regular r:id="rId24"/>
    </p:embeddedFont>
    <p:embeddedFont>
      <p:font typeface="Gilda Display" charset="0"/>
      <p:regular r:id="rId25"/>
    </p:embeddedFont>
    <p:embeddedFont>
      <p:font typeface="Public Sans" charset="0"/>
      <p:regular r:id="rId26"/>
    </p:embeddedFont>
    <p:embeddedFont>
      <p:font typeface="Canva Sans" charset="0"/>
      <p:regular r:id="rId27"/>
    </p:embeddedFont>
    <p:embeddedFont>
      <p:font typeface="DM Serif Display" charset="0"/>
      <p:regular r:id="rId28"/>
    </p:embeddedFont>
    <p:embeddedFont>
      <p:font typeface="Canva Sans Bold" charset="0"/>
      <p:regular r:id="rId29"/>
    </p:embeddedFont>
    <p:embeddedFont>
      <p:font typeface="Arimo Bold" charset="0"/>
      <p:regular r:id="rId30"/>
    </p:embeddedFont>
    <p:embeddedFont>
      <p:font typeface="Arimo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-6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9.sv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0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18.svg"/><Relationship Id="rId5" Type="http://schemas.openxmlformats.org/officeDocument/2006/relationships/image" Target="../media/image35.svg"/><Relationship Id="rId15" Type="http://schemas.openxmlformats.org/officeDocument/2006/relationships/image" Target="../media/image41.svg"/><Relationship Id="rId10" Type="http://schemas.openxmlformats.org/officeDocument/2006/relationships/image" Target="../media/image14.png"/><Relationship Id="rId4" Type="http://schemas.openxmlformats.org/officeDocument/2006/relationships/image" Target="../media/image23.png"/><Relationship Id="rId9" Type="http://schemas.openxmlformats.org/officeDocument/2006/relationships/image" Target="../media/image39.svg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3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0.svg"/><Relationship Id="rId5" Type="http://schemas.openxmlformats.org/officeDocument/2006/relationships/image" Target="../media/image35.svg"/><Relationship Id="rId15" Type="http://schemas.openxmlformats.org/officeDocument/2006/relationships/image" Target="../media/image41.svg"/><Relationship Id="rId10" Type="http://schemas.openxmlformats.org/officeDocument/2006/relationships/image" Target="../media/image15.png"/><Relationship Id="rId4" Type="http://schemas.openxmlformats.org/officeDocument/2006/relationships/image" Target="../media/image23.png"/><Relationship Id="rId9" Type="http://schemas.openxmlformats.org/officeDocument/2006/relationships/image" Target="../media/image18.svg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5.svg"/><Relationship Id="rId7" Type="http://schemas.openxmlformats.org/officeDocument/2006/relationships/image" Target="../media/image20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Relationship Id="rId9" Type="http://schemas.openxmlformats.org/officeDocument/2006/relationships/image" Target="../media/image4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sv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rp-online.de/panorama/ausland/physik-nobelpreis-geht-an-drei-teilchenforscher_aid-98820673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svg"/><Relationship Id="rId7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Relationship Id="rId9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456443" y="1544607"/>
            <a:ext cx="5375114" cy="7197787"/>
            <a:chOff x="0" y="0"/>
            <a:chExt cx="13299440" cy="17809210"/>
          </a:xfrm>
        </p:grpSpPr>
        <p:sp>
          <p:nvSpPr>
            <p:cNvPr id="3" name="Freeform 3"/>
            <p:cNvSpPr/>
            <p:nvPr/>
          </p:nvSpPr>
          <p:spPr>
            <a:xfrm>
              <a:off x="180340" y="744220"/>
              <a:ext cx="12379960" cy="16884650"/>
            </a:xfrm>
            <a:custGeom>
              <a:avLst/>
              <a:gdLst/>
              <a:ahLst/>
              <a:cxnLst/>
              <a:rect l="l" t="t" r="r" b="b"/>
              <a:pathLst>
                <a:path w="12379960" h="16884650">
                  <a:moveTo>
                    <a:pt x="12379960" y="16884650"/>
                  </a:moveTo>
                  <a:lnTo>
                    <a:pt x="0" y="16884650"/>
                  </a:lnTo>
                  <a:lnTo>
                    <a:pt x="0" y="0"/>
                  </a:lnTo>
                  <a:lnTo>
                    <a:pt x="12379960" y="0"/>
                  </a:lnTo>
                  <a:lnTo>
                    <a:pt x="12379960" y="16884650"/>
                  </a:lnTo>
                  <a:close/>
                </a:path>
              </a:pathLst>
            </a:custGeom>
            <a:blipFill>
              <a:blip r:embed="rId2" cstate="print"/>
              <a:stretch>
                <a:fillRect t="-9399" b="-9399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299439" cy="17809211"/>
            </a:xfrm>
            <a:custGeom>
              <a:avLst/>
              <a:gdLst/>
              <a:ahLst/>
              <a:cxnLst/>
              <a:rect l="l" t="t" r="r" b="b"/>
              <a:pathLst>
                <a:path w="13299439" h="17809211">
                  <a:moveTo>
                    <a:pt x="13299439" y="17809211"/>
                  </a:moveTo>
                  <a:lnTo>
                    <a:pt x="0" y="17809211"/>
                  </a:lnTo>
                  <a:lnTo>
                    <a:pt x="0" y="0"/>
                  </a:lnTo>
                  <a:lnTo>
                    <a:pt x="13299439" y="0"/>
                  </a:lnTo>
                  <a:lnTo>
                    <a:pt x="13299439" y="17809211"/>
                  </a:lnTo>
                  <a:close/>
                </a:path>
              </a:pathLst>
            </a:custGeom>
            <a:blipFill>
              <a:blip r:embed="rId3" cstate="print"/>
              <a:stretch>
                <a:fillRect t="-1257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6832600" y="8387715"/>
            <a:ext cx="4622800" cy="189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endParaRPr/>
          </a:p>
          <a:p>
            <a:pPr algn="ctr">
              <a:lnSpc>
                <a:spcPts val="5040"/>
              </a:lnSpc>
            </a:pPr>
            <a:r>
              <a:rPr lang="en-US" sz="3600" spc="-295">
                <a:solidFill>
                  <a:srgbClr val="000000"/>
                </a:solidFill>
                <a:latin typeface="Public Sans Bold"/>
              </a:rPr>
              <a:t>Wilhelm Conrad Röntgen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4938839" y="229542"/>
            <a:ext cx="8410321" cy="1079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62"/>
              </a:lnSpc>
              <a:spcBef>
                <a:spcPct val="0"/>
              </a:spcBef>
            </a:pPr>
            <a:r>
              <a:rPr lang="en-US" sz="6258" spc="-513">
                <a:solidFill>
                  <a:srgbClr val="000000"/>
                </a:solidFill>
                <a:latin typeface="Gilda Display"/>
              </a:rPr>
              <a:t>Nobelpreis Physik 1901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627186" y="9397730"/>
            <a:ext cx="123825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-246">
                <a:solidFill>
                  <a:srgbClr val="000000"/>
                </a:solidFill>
                <a:latin typeface="Public Sans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669148" y="8704293"/>
            <a:ext cx="324817" cy="356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Canva Sans"/>
              </a:rPr>
              <a:t>[1]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88248" y="1238250"/>
            <a:ext cx="12911505" cy="1232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0"/>
              </a:lnSpc>
            </a:pPr>
            <a:r>
              <a:rPr lang="en-US" sz="9500" spc="-779">
                <a:solidFill>
                  <a:srgbClr val="272665"/>
                </a:solidFill>
                <a:latin typeface="Public Sans"/>
              </a:rPr>
              <a:t> Vor- und Nachteile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615197" y="2736585"/>
            <a:ext cx="11057607" cy="531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4000" spc="68">
                <a:solidFill>
                  <a:srgbClr val="FFFFFF"/>
                </a:solidFill>
                <a:latin typeface="Public Sans"/>
              </a:rPr>
              <a:t>Vom Arbeiten in Gruppen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3688136"/>
            <a:ext cx="7924833" cy="5570164"/>
            <a:chOff x="0" y="0"/>
            <a:chExt cx="2055533" cy="144478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55533" cy="1444782"/>
            </a:xfrm>
            <a:custGeom>
              <a:avLst/>
              <a:gdLst/>
              <a:ahLst/>
              <a:cxnLst/>
              <a:rect l="l" t="t" r="r" b="b"/>
              <a:pathLst>
                <a:path w="2055533" h="1444782">
                  <a:moveTo>
                    <a:pt x="17585" y="0"/>
                  </a:moveTo>
                  <a:lnTo>
                    <a:pt x="2037948" y="0"/>
                  </a:lnTo>
                  <a:cubicBezTo>
                    <a:pt x="2042612" y="0"/>
                    <a:pt x="2047085" y="1853"/>
                    <a:pt x="2050383" y="5150"/>
                  </a:cubicBezTo>
                  <a:cubicBezTo>
                    <a:pt x="2053680" y="8448"/>
                    <a:pt x="2055533" y="12921"/>
                    <a:pt x="2055533" y="17585"/>
                  </a:cubicBezTo>
                  <a:lnTo>
                    <a:pt x="2055533" y="1427197"/>
                  </a:lnTo>
                  <a:cubicBezTo>
                    <a:pt x="2055533" y="1431861"/>
                    <a:pt x="2053680" y="1436334"/>
                    <a:pt x="2050383" y="1439632"/>
                  </a:cubicBezTo>
                  <a:cubicBezTo>
                    <a:pt x="2047085" y="1442929"/>
                    <a:pt x="2042612" y="1444782"/>
                    <a:pt x="2037948" y="1444782"/>
                  </a:cubicBezTo>
                  <a:lnTo>
                    <a:pt x="17585" y="1444782"/>
                  </a:lnTo>
                  <a:cubicBezTo>
                    <a:pt x="12921" y="1444782"/>
                    <a:pt x="8448" y="1442929"/>
                    <a:pt x="5150" y="1439632"/>
                  </a:cubicBezTo>
                  <a:cubicBezTo>
                    <a:pt x="1853" y="1436334"/>
                    <a:pt x="0" y="1431861"/>
                    <a:pt x="0" y="1427197"/>
                  </a:cubicBezTo>
                  <a:lnTo>
                    <a:pt x="0" y="17585"/>
                  </a:lnTo>
                  <a:cubicBezTo>
                    <a:pt x="0" y="12921"/>
                    <a:pt x="1853" y="8448"/>
                    <a:pt x="5150" y="5150"/>
                  </a:cubicBezTo>
                  <a:cubicBezTo>
                    <a:pt x="8448" y="1853"/>
                    <a:pt x="12921" y="0"/>
                    <a:pt x="1758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AB9EE2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85725"/>
              <a:ext cx="8128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160218" y="4117992"/>
            <a:ext cx="5661798" cy="55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4198" spc="-344">
                <a:solidFill>
                  <a:srgbClr val="272665"/>
                </a:solidFill>
                <a:latin typeface="Public Sans"/>
              </a:rPr>
              <a:t>Vorteile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85954" y="4793851"/>
            <a:ext cx="6610324" cy="4107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>
              <a:lnSpc>
                <a:spcPts val="4060"/>
              </a:lnSpc>
              <a:buFont typeface="Arial"/>
              <a:buChar char="•"/>
            </a:pPr>
            <a:r>
              <a:rPr lang="en-US" sz="2900" spc="-49">
                <a:solidFill>
                  <a:srgbClr val="272665"/>
                </a:solidFill>
                <a:latin typeface="Public Sans"/>
              </a:rPr>
              <a:t>Lernmotivation steigern</a:t>
            </a:r>
          </a:p>
          <a:p>
            <a:pPr marL="626111" lvl="1" indent="-313055">
              <a:lnSpc>
                <a:spcPts val="4060"/>
              </a:lnSpc>
              <a:buFont typeface="Arial"/>
              <a:buChar char="•"/>
            </a:pPr>
            <a:r>
              <a:rPr lang="en-US" sz="2900" spc="-49">
                <a:solidFill>
                  <a:srgbClr val="272665"/>
                </a:solidFill>
                <a:latin typeface="Public Sans"/>
              </a:rPr>
              <a:t>Kompetenz-Summierung</a:t>
            </a:r>
          </a:p>
          <a:p>
            <a:pPr marL="626111" lvl="1" indent="-313055">
              <a:lnSpc>
                <a:spcPts val="4060"/>
              </a:lnSpc>
              <a:buFont typeface="Arial"/>
              <a:buChar char="•"/>
            </a:pPr>
            <a:r>
              <a:rPr lang="en-US" sz="2900" spc="-49">
                <a:solidFill>
                  <a:srgbClr val="272665"/>
                </a:solidFill>
                <a:latin typeface="Public Sans"/>
              </a:rPr>
              <a:t>soziale Kompetenzen</a:t>
            </a:r>
          </a:p>
          <a:p>
            <a:pPr marL="626111" lvl="1" indent="-313055">
              <a:lnSpc>
                <a:spcPts val="4060"/>
              </a:lnSpc>
              <a:buFont typeface="Arial"/>
              <a:buChar char="•"/>
            </a:pPr>
            <a:r>
              <a:rPr lang="en-US" sz="2900" spc="-49">
                <a:solidFill>
                  <a:srgbClr val="272665"/>
                </a:solidFill>
                <a:latin typeface="Public Sans"/>
              </a:rPr>
              <a:t>Ideenvielfalt</a:t>
            </a:r>
          </a:p>
          <a:p>
            <a:pPr marL="626111" lvl="1" indent="-313055">
              <a:lnSpc>
                <a:spcPts val="4060"/>
              </a:lnSpc>
              <a:buFont typeface="Arial"/>
              <a:buChar char="•"/>
            </a:pPr>
            <a:r>
              <a:rPr lang="en-US" sz="2900" spc="-49">
                <a:solidFill>
                  <a:srgbClr val="272665"/>
                </a:solidFill>
                <a:latin typeface="Public Sans"/>
              </a:rPr>
              <a:t>Argumentationsfähigkeit u.A. verbessern</a:t>
            </a:r>
          </a:p>
          <a:p>
            <a:pPr marL="626111" lvl="1" indent="-313055">
              <a:lnSpc>
                <a:spcPts val="4060"/>
              </a:lnSpc>
              <a:buFont typeface="Arial"/>
              <a:buChar char="•"/>
            </a:pPr>
            <a:r>
              <a:rPr lang="en-US" sz="2900" spc="-49">
                <a:solidFill>
                  <a:srgbClr val="272665"/>
                </a:solidFill>
                <a:latin typeface="Public Sans"/>
              </a:rPr>
              <a:t>Arbeitsaufteilung</a:t>
            </a:r>
          </a:p>
          <a:p>
            <a:pPr marL="626111" lvl="1" indent="-313055">
              <a:lnSpc>
                <a:spcPts val="4060"/>
              </a:lnSpc>
              <a:buFont typeface="Arial"/>
              <a:buChar char="•"/>
            </a:pPr>
            <a:r>
              <a:rPr lang="en-US" sz="2900" spc="-49">
                <a:solidFill>
                  <a:srgbClr val="272665"/>
                </a:solidFill>
                <a:latin typeface="Public Sans"/>
              </a:rPr>
              <a:t>Selbstwert erleben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334467" y="3688136"/>
            <a:ext cx="7924833" cy="5570164"/>
            <a:chOff x="0" y="0"/>
            <a:chExt cx="2055533" cy="14447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55533" cy="1444782"/>
            </a:xfrm>
            <a:custGeom>
              <a:avLst/>
              <a:gdLst/>
              <a:ahLst/>
              <a:cxnLst/>
              <a:rect l="l" t="t" r="r" b="b"/>
              <a:pathLst>
                <a:path w="2055533" h="1444782">
                  <a:moveTo>
                    <a:pt x="17585" y="0"/>
                  </a:moveTo>
                  <a:lnTo>
                    <a:pt x="2037948" y="0"/>
                  </a:lnTo>
                  <a:cubicBezTo>
                    <a:pt x="2042612" y="0"/>
                    <a:pt x="2047085" y="1853"/>
                    <a:pt x="2050383" y="5150"/>
                  </a:cubicBezTo>
                  <a:cubicBezTo>
                    <a:pt x="2053680" y="8448"/>
                    <a:pt x="2055533" y="12921"/>
                    <a:pt x="2055533" y="17585"/>
                  </a:cubicBezTo>
                  <a:lnTo>
                    <a:pt x="2055533" y="1427197"/>
                  </a:lnTo>
                  <a:cubicBezTo>
                    <a:pt x="2055533" y="1431861"/>
                    <a:pt x="2053680" y="1436334"/>
                    <a:pt x="2050383" y="1439632"/>
                  </a:cubicBezTo>
                  <a:cubicBezTo>
                    <a:pt x="2047085" y="1442929"/>
                    <a:pt x="2042612" y="1444782"/>
                    <a:pt x="2037948" y="1444782"/>
                  </a:cubicBezTo>
                  <a:lnTo>
                    <a:pt x="17585" y="1444782"/>
                  </a:lnTo>
                  <a:cubicBezTo>
                    <a:pt x="12921" y="1444782"/>
                    <a:pt x="8448" y="1442929"/>
                    <a:pt x="5150" y="1439632"/>
                  </a:cubicBezTo>
                  <a:cubicBezTo>
                    <a:pt x="1853" y="1436334"/>
                    <a:pt x="0" y="1431861"/>
                    <a:pt x="0" y="1427197"/>
                  </a:cubicBezTo>
                  <a:lnTo>
                    <a:pt x="0" y="17585"/>
                  </a:lnTo>
                  <a:cubicBezTo>
                    <a:pt x="0" y="12921"/>
                    <a:pt x="1853" y="8448"/>
                    <a:pt x="5150" y="5150"/>
                  </a:cubicBezTo>
                  <a:cubicBezTo>
                    <a:pt x="8448" y="1853"/>
                    <a:pt x="12921" y="0"/>
                    <a:pt x="1758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AB9EE2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85725"/>
              <a:ext cx="8128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719298" y="4117992"/>
            <a:ext cx="3155171" cy="55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4198" spc="-344">
                <a:solidFill>
                  <a:srgbClr val="272665"/>
                </a:solidFill>
                <a:latin typeface="Public Sans"/>
              </a:rPr>
              <a:t>Nachteile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55284" y="4793851"/>
            <a:ext cx="6683200" cy="2564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 algn="just">
              <a:lnSpc>
                <a:spcPts val="4060"/>
              </a:lnSpc>
              <a:buFont typeface="Arial"/>
              <a:buChar char="•"/>
            </a:pPr>
            <a:r>
              <a:rPr lang="en-US" sz="2900" spc="-49">
                <a:solidFill>
                  <a:srgbClr val="272665"/>
                </a:solidFill>
                <a:latin typeface="Public Sans"/>
              </a:rPr>
              <a:t>höherer org./zeitl. Aufwand</a:t>
            </a:r>
          </a:p>
          <a:p>
            <a:pPr marL="626111" lvl="1" indent="-313055" algn="just">
              <a:lnSpc>
                <a:spcPts val="4060"/>
              </a:lnSpc>
              <a:buFont typeface="Arial"/>
              <a:buChar char="•"/>
            </a:pPr>
            <a:r>
              <a:rPr lang="en-US" sz="2900" spc="-49">
                <a:solidFill>
                  <a:srgbClr val="272665"/>
                </a:solidFill>
                <a:latin typeface="Public Sans"/>
              </a:rPr>
              <a:t>Ungerechtigkeit</a:t>
            </a:r>
          </a:p>
          <a:p>
            <a:pPr marL="626111" lvl="1" indent="-313055" algn="just">
              <a:lnSpc>
                <a:spcPts val="4060"/>
              </a:lnSpc>
              <a:buFont typeface="Arial"/>
              <a:buChar char="•"/>
            </a:pPr>
            <a:r>
              <a:rPr lang="en-US" sz="2900" spc="-49">
                <a:solidFill>
                  <a:srgbClr val="272665"/>
                </a:solidFill>
                <a:latin typeface="Public Sans"/>
              </a:rPr>
              <a:t>Konflikte untereinander</a:t>
            </a:r>
          </a:p>
          <a:p>
            <a:pPr marL="626111" lvl="1" indent="-313055" algn="just">
              <a:lnSpc>
                <a:spcPts val="4060"/>
              </a:lnSpc>
              <a:buFont typeface="Arial"/>
              <a:buChar char="•"/>
            </a:pPr>
            <a:r>
              <a:rPr lang="en-US" sz="2900" spc="-49">
                <a:solidFill>
                  <a:srgbClr val="272665"/>
                </a:solidFill>
                <a:latin typeface="Public Sans"/>
              </a:rPr>
              <a:t>Ineffizienz, ziellose Diskussionen</a:t>
            </a:r>
          </a:p>
          <a:p>
            <a:pPr marL="626111" lvl="1" indent="-313055" algn="just">
              <a:lnSpc>
                <a:spcPts val="4060"/>
              </a:lnSpc>
              <a:buFont typeface="Arial"/>
              <a:buChar char="•"/>
            </a:pPr>
            <a:r>
              <a:rPr lang="en-US" sz="2900" spc="-49">
                <a:solidFill>
                  <a:srgbClr val="272665"/>
                </a:solidFill>
                <a:latin typeface="Public Sans"/>
              </a:rPr>
              <a:t>ungünstige Gruppendynamiken</a:t>
            </a:r>
          </a:p>
        </p:txBody>
      </p:sp>
      <p:sp>
        <p:nvSpPr>
          <p:cNvPr id="14" name="Freeform 14"/>
          <p:cNvSpPr/>
          <p:nvPr/>
        </p:nvSpPr>
        <p:spPr>
          <a:xfrm>
            <a:off x="-419577" y="9168223"/>
            <a:ext cx="7315200" cy="896112"/>
          </a:xfrm>
          <a:custGeom>
            <a:avLst/>
            <a:gdLst/>
            <a:ahLst/>
            <a:cxnLst/>
            <a:rect l="l" t="t" r="r" b="b"/>
            <a:pathLst>
              <a:path w="7315200" h="896112">
                <a:moveTo>
                  <a:pt x="0" y="0"/>
                </a:moveTo>
                <a:lnTo>
                  <a:pt x="7315200" y="0"/>
                </a:lnTo>
                <a:lnTo>
                  <a:pt x="7315200" y="896112"/>
                </a:lnTo>
                <a:lnTo>
                  <a:pt x="0" y="89611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6532636" y="8901468"/>
            <a:ext cx="1964225" cy="1429623"/>
          </a:xfrm>
          <a:custGeom>
            <a:avLst/>
            <a:gdLst/>
            <a:ahLst/>
            <a:cxnLst/>
            <a:rect l="l" t="t" r="r" b="b"/>
            <a:pathLst>
              <a:path w="1964225" h="1429623">
                <a:moveTo>
                  <a:pt x="1964225" y="0"/>
                </a:moveTo>
                <a:lnTo>
                  <a:pt x="0" y="0"/>
                </a:lnTo>
                <a:lnTo>
                  <a:pt x="0" y="1429623"/>
                </a:lnTo>
                <a:lnTo>
                  <a:pt x="1964225" y="1429623"/>
                </a:lnTo>
                <a:lnTo>
                  <a:pt x="1964225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7526221" y="9397730"/>
            <a:ext cx="325755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-246">
                <a:solidFill>
                  <a:srgbClr val="000000"/>
                </a:solidFill>
                <a:latin typeface="Public Sans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9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6438131" y="4426944"/>
            <a:ext cx="5411737" cy="5719156"/>
          </a:xfrm>
          <a:custGeom>
            <a:avLst/>
            <a:gdLst/>
            <a:ahLst/>
            <a:cxnLst/>
            <a:rect l="l" t="t" r="r" b="b"/>
            <a:pathLst>
              <a:path w="5411737" h="5719156">
                <a:moveTo>
                  <a:pt x="5411738" y="0"/>
                </a:moveTo>
                <a:lnTo>
                  <a:pt x="0" y="0"/>
                </a:lnTo>
                <a:lnTo>
                  <a:pt x="0" y="5719156"/>
                </a:lnTo>
                <a:lnTo>
                  <a:pt x="5411738" y="5719156"/>
                </a:lnTo>
                <a:lnTo>
                  <a:pt x="5411738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144000" y="0"/>
            <a:ext cx="9144000" cy="10287000"/>
            <a:chOff x="0" y="0"/>
            <a:chExt cx="2408296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4545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85725"/>
              <a:ext cx="8128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9435430" y="5623930"/>
            <a:ext cx="1045680" cy="4356999"/>
          </a:xfrm>
          <a:custGeom>
            <a:avLst/>
            <a:gdLst/>
            <a:ahLst/>
            <a:cxnLst/>
            <a:rect l="l" t="t" r="r" b="b"/>
            <a:pathLst>
              <a:path w="1045680" h="4356999">
                <a:moveTo>
                  <a:pt x="1045680" y="0"/>
                </a:moveTo>
                <a:lnTo>
                  <a:pt x="0" y="0"/>
                </a:lnTo>
                <a:lnTo>
                  <a:pt x="0" y="4356999"/>
                </a:lnTo>
                <a:lnTo>
                  <a:pt x="1045680" y="4356999"/>
                </a:lnTo>
                <a:lnTo>
                  <a:pt x="104568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624747" y="5872288"/>
            <a:ext cx="1225122" cy="4108641"/>
          </a:xfrm>
          <a:custGeom>
            <a:avLst/>
            <a:gdLst/>
            <a:ahLst/>
            <a:cxnLst/>
            <a:rect l="l" t="t" r="r" b="b"/>
            <a:pathLst>
              <a:path w="1225122" h="4108641">
                <a:moveTo>
                  <a:pt x="0" y="0"/>
                </a:moveTo>
                <a:lnTo>
                  <a:pt x="1225122" y="0"/>
                </a:lnTo>
                <a:lnTo>
                  <a:pt x="1225122" y="4108641"/>
                </a:lnTo>
                <a:lnTo>
                  <a:pt x="0" y="410864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1171575"/>
            <a:ext cx="16230600" cy="1743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23"/>
              </a:lnSpc>
            </a:pPr>
            <a:r>
              <a:rPr lang="en-US" sz="6899" spc="-565">
                <a:solidFill>
                  <a:srgbClr val="FFFFFF"/>
                </a:solidFill>
                <a:latin typeface="Public Sans"/>
              </a:rPr>
              <a:t>Merkmale leistungsstarker </a:t>
            </a:r>
          </a:p>
          <a:p>
            <a:pPr algn="r">
              <a:lnSpc>
                <a:spcPts val="6623"/>
              </a:lnSpc>
            </a:pPr>
            <a:r>
              <a:rPr lang="en-US" sz="6899" spc="-565">
                <a:solidFill>
                  <a:srgbClr val="FFFFFF"/>
                </a:solidFill>
                <a:latin typeface="Public Sans"/>
              </a:rPr>
              <a:t>/-schwacher Lerngruppen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294279" y="3443530"/>
            <a:ext cx="3699441" cy="531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4000" spc="-328">
                <a:solidFill>
                  <a:srgbClr val="FFFFFF"/>
                </a:solidFill>
                <a:latin typeface="Public Sans"/>
              </a:rPr>
              <a:t>Ein Vergleich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4141194"/>
            <a:ext cx="5426769" cy="5229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3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positives Klima</a:t>
            </a:r>
          </a:p>
          <a:p>
            <a:pPr>
              <a:lnSpc>
                <a:spcPts val="7003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übereinstimmendes Ziel</a:t>
            </a:r>
          </a:p>
          <a:p>
            <a:pPr>
              <a:lnSpc>
                <a:spcPts val="7003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offene Kommunikation</a:t>
            </a:r>
          </a:p>
          <a:p>
            <a:pPr>
              <a:lnSpc>
                <a:spcPts val="7003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Entsch. gemeinsam </a:t>
            </a:r>
          </a:p>
          <a:p>
            <a:pPr>
              <a:lnSpc>
                <a:spcPts val="7003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offene Kritikäußerung</a:t>
            </a:r>
          </a:p>
          <a:p>
            <a:pPr>
              <a:lnSpc>
                <a:spcPts val="7003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kritische Selbstbewertung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369552" y="4141194"/>
            <a:ext cx="4889748" cy="5229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003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angespanntes Klima</a:t>
            </a:r>
          </a:p>
          <a:p>
            <a:pPr algn="r">
              <a:lnSpc>
                <a:spcPts val="7003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unklares Ziel</a:t>
            </a:r>
          </a:p>
          <a:p>
            <a:pPr algn="r">
              <a:lnSpc>
                <a:spcPts val="7003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Komm. blockiert</a:t>
            </a:r>
          </a:p>
          <a:p>
            <a:pPr algn="r">
              <a:lnSpc>
                <a:spcPts val="7003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Entsch. rücksichtslos</a:t>
            </a:r>
          </a:p>
          <a:p>
            <a:pPr algn="r">
              <a:lnSpc>
                <a:spcPts val="7003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endet in pers. Angriffen</a:t>
            </a:r>
          </a:p>
          <a:p>
            <a:pPr algn="r">
              <a:lnSpc>
                <a:spcPts val="7003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keine Selbstreflektion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565261" y="9397730"/>
            <a:ext cx="247675" cy="533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-246">
                <a:solidFill>
                  <a:srgbClr val="000000"/>
                </a:solidFill>
                <a:latin typeface="Public Sans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79891" y="611700"/>
            <a:ext cx="7341260" cy="4202551"/>
          </a:xfrm>
          <a:custGeom>
            <a:avLst/>
            <a:gdLst/>
            <a:ahLst/>
            <a:cxnLst/>
            <a:rect l="l" t="t" r="r" b="b"/>
            <a:pathLst>
              <a:path w="7341260" h="4202551">
                <a:moveTo>
                  <a:pt x="0" y="0"/>
                </a:moveTo>
                <a:lnTo>
                  <a:pt x="7341260" y="0"/>
                </a:lnTo>
                <a:lnTo>
                  <a:pt x="7341260" y="4202550"/>
                </a:lnTo>
                <a:lnTo>
                  <a:pt x="0" y="42025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668151" y="611700"/>
            <a:ext cx="4570734" cy="4202551"/>
          </a:xfrm>
          <a:custGeom>
            <a:avLst/>
            <a:gdLst/>
            <a:ahLst/>
            <a:cxnLst/>
            <a:rect l="l" t="t" r="r" b="b"/>
            <a:pathLst>
              <a:path w="4570734" h="4202551">
                <a:moveTo>
                  <a:pt x="0" y="0"/>
                </a:moveTo>
                <a:lnTo>
                  <a:pt x="4570734" y="0"/>
                </a:lnTo>
                <a:lnTo>
                  <a:pt x="4570734" y="4202550"/>
                </a:lnTo>
                <a:lnTo>
                  <a:pt x="0" y="420255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611700"/>
            <a:ext cx="4202551" cy="4202551"/>
          </a:xfrm>
          <a:custGeom>
            <a:avLst/>
            <a:gdLst/>
            <a:ahLst/>
            <a:cxnLst/>
            <a:rect l="l" t="t" r="r" b="b"/>
            <a:pathLst>
              <a:path w="4202551" h="4202551">
                <a:moveTo>
                  <a:pt x="0" y="0"/>
                </a:moveTo>
                <a:lnTo>
                  <a:pt x="4202551" y="0"/>
                </a:lnTo>
                <a:lnTo>
                  <a:pt x="4202551" y="4202550"/>
                </a:lnTo>
                <a:lnTo>
                  <a:pt x="0" y="420255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721609">
            <a:off x="3871276" y="6082445"/>
            <a:ext cx="2285275" cy="2889428"/>
          </a:xfrm>
          <a:custGeom>
            <a:avLst/>
            <a:gdLst/>
            <a:ahLst/>
            <a:cxnLst/>
            <a:rect l="l" t="t" r="r" b="b"/>
            <a:pathLst>
              <a:path w="2285275" h="2889428">
                <a:moveTo>
                  <a:pt x="0" y="0"/>
                </a:moveTo>
                <a:lnTo>
                  <a:pt x="2285275" y="0"/>
                </a:lnTo>
                <a:lnTo>
                  <a:pt x="2285275" y="2889428"/>
                </a:lnTo>
                <a:lnTo>
                  <a:pt x="0" y="288942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350199" y="9124132"/>
            <a:ext cx="7315200" cy="896112"/>
          </a:xfrm>
          <a:custGeom>
            <a:avLst/>
            <a:gdLst/>
            <a:ahLst/>
            <a:cxnLst/>
            <a:rect l="l" t="t" r="r" b="b"/>
            <a:pathLst>
              <a:path w="7315200" h="896112">
                <a:moveTo>
                  <a:pt x="0" y="0"/>
                </a:moveTo>
                <a:lnTo>
                  <a:pt x="7315200" y="0"/>
                </a:lnTo>
                <a:lnTo>
                  <a:pt x="7315200" y="896112"/>
                </a:lnTo>
                <a:lnTo>
                  <a:pt x="0" y="896112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550167">
            <a:off x="11159829" y="6330895"/>
            <a:ext cx="2016018" cy="2548988"/>
          </a:xfrm>
          <a:custGeom>
            <a:avLst/>
            <a:gdLst/>
            <a:ahLst/>
            <a:cxnLst/>
            <a:rect l="l" t="t" r="r" b="b"/>
            <a:pathLst>
              <a:path w="2016018" h="2548988">
                <a:moveTo>
                  <a:pt x="0" y="0"/>
                </a:moveTo>
                <a:lnTo>
                  <a:pt x="2016018" y="0"/>
                </a:lnTo>
                <a:lnTo>
                  <a:pt x="2016018" y="2548988"/>
                </a:lnTo>
                <a:lnTo>
                  <a:pt x="0" y="254898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1302412" y="8857377"/>
            <a:ext cx="1964225" cy="1429623"/>
          </a:xfrm>
          <a:custGeom>
            <a:avLst/>
            <a:gdLst/>
            <a:ahLst/>
            <a:cxnLst/>
            <a:rect l="l" t="t" r="r" b="b"/>
            <a:pathLst>
              <a:path w="1964225" h="1429623">
                <a:moveTo>
                  <a:pt x="1964225" y="0"/>
                </a:moveTo>
                <a:lnTo>
                  <a:pt x="0" y="0"/>
                </a:lnTo>
                <a:lnTo>
                  <a:pt x="0" y="1429623"/>
                </a:lnTo>
                <a:lnTo>
                  <a:pt x="1964225" y="1429623"/>
                </a:lnTo>
                <a:lnTo>
                  <a:pt x="1964225" y="0"/>
                </a:lnTo>
                <a:close/>
              </a:path>
            </a:pathLst>
          </a:custGeom>
          <a:blipFill>
            <a:blip r:embed="rId12" cstate="print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708798" y="9124132"/>
            <a:ext cx="7315200" cy="896112"/>
          </a:xfrm>
          <a:custGeom>
            <a:avLst/>
            <a:gdLst/>
            <a:ahLst/>
            <a:cxnLst/>
            <a:rect l="l" t="t" r="r" b="b"/>
            <a:pathLst>
              <a:path w="7315200" h="896112">
                <a:moveTo>
                  <a:pt x="0" y="0"/>
                </a:moveTo>
                <a:lnTo>
                  <a:pt x="7315200" y="0"/>
                </a:lnTo>
                <a:lnTo>
                  <a:pt x="7315200" y="896112"/>
                </a:lnTo>
                <a:lnTo>
                  <a:pt x="0" y="896112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0" y="3600450"/>
            <a:ext cx="18288000" cy="3086100"/>
            <a:chOff x="0" y="0"/>
            <a:chExt cx="4816593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6E4E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85725"/>
              <a:ext cx="8128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3550167">
            <a:off x="13721044" y="4748798"/>
            <a:ext cx="2464947" cy="3116599"/>
          </a:xfrm>
          <a:custGeom>
            <a:avLst/>
            <a:gdLst/>
            <a:ahLst/>
            <a:cxnLst/>
            <a:rect l="l" t="t" r="r" b="b"/>
            <a:pathLst>
              <a:path w="2464947" h="3116599">
                <a:moveTo>
                  <a:pt x="0" y="0"/>
                </a:moveTo>
                <a:lnTo>
                  <a:pt x="2464947" y="0"/>
                </a:lnTo>
                <a:lnTo>
                  <a:pt x="2464947" y="3116600"/>
                </a:lnTo>
                <a:lnTo>
                  <a:pt x="0" y="311660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3721609">
            <a:off x="998043" y="4699754"/>
            <a:ext cx="2285275" cy="2889428"/>
          </a:xfrm>
          <a:custGeom>
            <a:avLst/>
            <a:gdLst/>
            <a:ahLst/>
            <a:cxnLst/>
            <a:rect l="l" t="t" r="r" b="b"/>
            <a:pathLst>
              <a:path w="2285275" h="2889428">
                <a:moveTo>
                  <a:pt x="0" y="0"/>
                </a:moveTo>
                <a:lnTo>
                  <a:pt x="2285275" y="0"/>
                </a:lnTo>
                <a:lnTo>
                  <a:pt x="2285275" y="2889427"/>
                </a:lnTo>
                <a:lnTo>
                  <a:pt x="0" y="2889427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120321" y="2922525"/>
            <a:ext cx="16213756" cy="238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0"/>
              </a:lnSpc>
            </a:pPr>
            <a:r>
              <a:rPr lang="en-US" sz="9500" spc="-779">
                <a:solidFill>
                  <a:srgbClr val="272665"/>
                </a:solidFill>
                <a:latin typeface="Public Sans"/>
              </a:rPr>
              <a:t> Grundsätze und “Spielregeln” für die Gruppenarbeit</a:t>
            </a:r>
          </a:p>
        </p:txBody>
      </p:sp>
      <p:sp>
        <p:nvSpPr>
          <p:cNvPr id="16" name="Freeform 16"/>
          <p:cNvSpPr/>
          <p:nvPr/>
        </p:nvSpPr>
        <p:spPr>
          <a:xfrm rot="-7454931">
            <a:off x="7457245" y="4419048"/>
            <a:ext cx="2986551" cy="3776099"/>
          </a:xfrm>
          <a:custGeom>
            <a:avLst/>
            <a:gdLst/>
            <a:ahLst/>
            <a:cxnLst/>
            <a:rect l="l" t="t" r="r" b="b"/>
            <a:pathLst>
              <a:path w="2986551" h="3776099">
                <a:moveTo>
                  <a:pt x="0" y="0"/>
                </a:moveTo>
                <a:lnTo>
                  <a:pt x="2986552" y="0"/>
                </a:lnTo>
                <a:lnTo>
                  <a:pt x="2986552" y="3776100"/>
                </a:lnTo>
                <a:lnTo>
                  <a:pt x="0" y="377610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183914">
            <a:off x="1978593" y="6236289"/>
            <a:ext cx="1110965" cy="2143967"/>
          </a:xfrm>
          <a:custGeom>
            <a:avLst/>
            <a:gdLst/>
            <a:ahLst/>
            <a:cxnLst/>
            <a:rect l="l" t="t" r="r" b="b"/>
            <a:pathLst>
              <a:path w="1110965" h="2143967">
                <a:moveTo>
                  <a:pt x="0" y="0"/>
                </a:moveTo>
                <a:lnTo>
                  <a:pt x="1110965" y="0"/>
                </a:lnTo>
                <a:lnTo>
                  <a:pt x="1110965" y="2143967"/>
                </a:lnTo>
                <a:lnTo>
                  <a:pt x="0" y="2143967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835221" y="5794937"/>
            <a:ext cx="2610919" cy="622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spc="-46">
                <a:solidFill>
                  <a:srgbClr val="272665"/>
                </a:solidFill>
                <a:latin typeface="Public Sans"/>
              </a:rPr>
              <a:t>Harmonie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446140" y="7177629"/>
            <a:ext cx="3223113" cy="622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spc="-46">
                <a:solidFill>
                  <a:srgbClr val="272665"/>
                </a:solidFill>
                <a:latin typeface="Public Sans"/>
              </a:rPr>
              <a:t>Engagement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825801" y="5794937"/>
            <a:ext cx="4249440" cy="622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spc="-46">
                <a:solidFill>
                  <a:srgbClr val="272665"/>
                </a:solidFill>
                <a:latin typeface="Public Sans"/>
              </a:rPr>
              <a:t>Selbstbestimmung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043118" y="7177629"/>
            <a:ext cx="4249440" cy="622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spc="-46">
                <a:solidFill>
                  <a:srgbClr val="272665"/>
                </a:solidFill>
                <a:latin typeface="Public Sans"/>
              </a:rPr>
              <a:t>Struktur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816382" y="5794937"/>
            <a:ext cx="4249440" cy="622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spc="-46">
                <a:solidFill>
                  <a:srgbClr val="272665"/>
                </a:solidFill>
                <a:latin typeface="Public Sans"/>
              </a:rPr>
              <a:t>Unterstützung</a:t>
            </a:r>
          </a:p>
        </p:txBody>
      </p:sp>
      <p:sp>
        <p:nvSpPr>
          <p:cNvPr id="23" name="Freeform 23"/>
          <p:cNvSpPr/>
          <p:nvPr/>
        </p:nvSpPr>
        <p:spPr>
          <a:xfrm rot="2891923">
            <a:off x="5259069" y="5200137"/>
            <a:ext cx="1110965" cy="2143967"/>
          </a:xfrm>
          <a:custGeom>
            <a:avLst/>
            <a:gdLst/>
            <a:ahLst/>
            <a:cxnLst/>
            <a:rect l="l" t="t" r="r" b="b"/>
            <a:pathLst>
              <a:path w="1110965" h="2143967">
                <a:moveTo>
                  <a:pt x="0" y="0"/>
                </a:moveTo>
                <a:lnTo>
                  <a:pt x="1110965" y="0"/>
                </a:lnTo>
                <a:lnTo>
                  <a:pt x="1110965" y="2143967"/>
                </a:lnTo>
                <a:lnTo>
                  <a:pt x="0" y="2143967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6175145">
            <a:off x="9349310" y="6698982"/>
            <a:ext cx="1110965" cy="2143967"/>
          </a:xfrm>
          <a:custGeom>
            <a:avLst/>
            <a:gdLst/>
            <a:ahLst/>
            <a:cxnLst/>
            <a:rect l="l" t="t" r="r" b="b"/>
            <a:pathLst>
              <a:path w="1110965" h="2143967">
                <a:moveTo>
                  <a:pt x="0" y="0"/>
                </a:moveTo>
                <a:lnTo>
                  <a:pt x="1110964" y="0"/>
                </a:lnTo>
                <a:lnTo>
                  <a:pt x="1110964" y="2143967"/>
                </a:lnTo>
                <a:lnTo>
                  <a:pt x="0" y="2143967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5" name="Freeform 25"/>
          <p:cNvSpPr/>
          <p:nvPr/>
        </p:nvSpPr>
        <p:spPr>
          <a:xfrm rot="2097575">
            <a:off x="12065669" y="5200137"/>
            <a:ext cx="1110965" cy="2143967"/>
          </a:xfrm>
          <a:custGeom>
            <a:avLst/>
            <a:gdLst/>
            <a:ahLst/>
            <a:cxnLst/>
            <a:rect l="l" t="t" r="r" b="b"/>
            <a:pathLst>
              <a:path w="1110965" h="2143967">
                <a:moveTo>
                  <a:pt x="0" y="0"/>
                </a:moveTo>
                <a:lnTo>
                  <a:pt x="1110964" y="0"/>
                </a:lnTo>
                <a:lnTo>
                  <a:pt x="1110964" y="2143967"/>
                </a:lnTo>
                <a:lnTo>
                  <a:pt x="0" y="2143967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6" name="TextBox 26"/>
          <p:cNvSpPr txBox="1"/>
          <p:nvPr/>
        </p:nvSpPr>
        <p:spPr>
          <a:xfrm>
            <a:off x="17529232" y="9397730"/>
            <a:ext cx="319732" cy="533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-246">
                <a:solidFill>
                  <a:srgbClr val="000000"/>
                </a:solidFill>
                <a:latin typeface="Public Sans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79891" y="611700"/>
            <a:ext cx="7341260" cy="4202551"/>
          </a:xfrm>
          <a:custGeom>
            <a:avLst/>
            <a:gdLst/>
            <a:ahLst/>
            <a:cxnLst/>
            <a:rect l="l" t="t" r="r" b="b"/>
            <a:pathLst>
              <a:path w="7341260" h="4202551">
                <a:moveTo>
                  <a:pt x="0" y="0"/>
                </a:moveTo>
                <a:lnTo>
                  <a:pt x="7341260" y="0"/>
                </a:lnTo>
                <a:lnTo>
                  <a:pt x="7341260" y="4202550"/>
                </a:lnTo>
                <a:lnTo>
                  <a:pt x="0" y="42025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668151" y="611700"/>
            <a:ext cx="4570734" cy="4202551"/>
          </a:xfrm>
          <a:custGeom>
            <a:avLst/>
            <a:gdLst/>
            <a:ahLst/>
            <a:cxnLst/>
            <a:rect l="l" t="t" r="r" b="b"/>
            <a:pathLst>
              <a:path w="4570734" h="4202551">
                <a:moveTo>
                  <a:pt x="0" y="0"/>
                </a:moveTo>
                <a:lnTo>
                  <a:pt x="4570734" y="0"/>
                </a:lnTo>
                <a:lnTo>
                  <a:pt x="4570734" y="4202550"/>
                </a:lnTo>
                <a:lnTo>
                  <a:pt x="0" y="420255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611700"/>
            <a:ext cx="4202551" cy="4202551"/>
          </a:xfrm>
          <a:custGeom>
            <a:avLst/>
            <a:gdLst/>
            <a:ahLst/>
            <a:cxnLst/>
            <a:rect l="l" t="t" r="r" b="b"/>
            <a:pathLst>
              <a:path w="4202551" h="4202551">
                <a:moveTo>
                  <a:pt x="0" y="0"/>
                </a:moveTo>
                <a:lnTo>
                  <a:pt x="4202551" y="0"/>
                </a:lnTo>
                <a:lnTo>
                  <a:pt x="4202551" y="4202550"/>
                </a:lnTo>
                <a:lnTo>
                  <a:pt x="0" y="420255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616871" y="9125606"/>
            <a:ext cx="7315200" cy="896112"/>
          </a:xfrm>
          <a:custGeom>
            <a:avLst/>
            <a:gdLst/>
            <a:ahLst/>
            <a:cxnLst/>
            <a:rect l="l" t="t" r="r" b="b"/>
            <a:pathLst>
              <a:path w="7315200" h="896112">
                <a:moveTo>
                  <a:pt x="0" y="0"/>
                </a:moveTo>
                <a:lnTo>
                  <a:pt x="7315200" y="0"/>
                </a:lnTo>
                <a:lnTo>
                  <a:pt x="7315200" y="896112"/>
                </a:lnTo>
                <a:lnTo>
                  <a:pt x="0" y="89611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569084" y="8858850"/>
            <a:ext cx="1964225" cy="1429623"/>
          </a:xfrm>
          <a:custGeom>
            <a:avLst/>
            <a:gdLst/>
            <a:ahLst/>
            <a:cxnLst/>
            <a:rect l="l" t="t" r="r" b="b"/>
            <a:pathLst>
              <a:path w="1964225" h="1429623">
                <a:moveTo>
                  <a:pt x="1964225" y="0"/>
                </a:moveTo>
                <a:lnTo>
                  <a:pt x="0" y="0"/>
                </a:lnTo>
                <a:lnTo>
                  <a:pt x="0" y="1429623"/>
                </a:lnTo>
                <a:lnTo>
                  <a:pt x="1964225" y="1429623"/>
                </a:lnTo>
                <a:lnTo>
                  <a:pt x="1964225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57873" y="9125606"/>
            <a:ext cx="7315200" cy="896112"/>
          </a:xfrm>
          <a:custGeom>
            <a:avLst/>
            <a:gdLst/>
            <a:ahLst/>
            <a:cxnLst/>
            <a:rect l="l" t="t" r="r" b="b"/>
            <a:pathLst>
              <a:path w="7315200" h="896112">
                <a:moveTo>
                  <a:pt x="0" y="0"/>
                </a:moveTo>
                <a:lnTo>
                  <a:pt x="7315200" y="0"/>
                </a:lnTo>
                <a:lnTo>
                  <a:pt x="7315200" y="896112"/>
                </a:lnTo>
                <a:lnTo>
                  <a:pt x="0" y="89611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0" y="3600450"/>
            <a:ext cx="18288000" cy="3086100"/>
            <a:chOff x="0" y="0"/>
            <a:chExt cx="4816593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6E4E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85725"/>
              <a:ext cx="8128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681428" y="5733112"/>
            <a:ext cx="3531714" cy="820542"/>
          </a:xfrm>
          <a:custGeom>
            <a:avLst/>
            <a:gdLst/>
            <a:ahLst/>
            <a:cxnLst/>
            <a:rect l="l" t="t" r="r" b="b"/>
            <a:pathLst>
              <a:path w="3531714" h="820542">
                <a:moveTo>
                  <a:pt x="0" y="0"/>
                </a:moveTo>
                <a:lnTo>
                  <a:pt x="3531714" y="0"/>
                </a:lnTo>
                <a:lnTo>
                  <a:pt x="3531714" y="820542"/>
                </a:lnTo>
                <a:lnTo>
                  <a:pt x="0" y="820542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4501763" y="9125606"/>
            <a:ext cx="7315200" cy="896112"/>
          </a:xfrm>
          <a:custGeom>
            <a:avLst/>
            <a:gdLst/>
            <a:ahLst/>
            <a:cxnLst/>
            <a:rect l="l" t="t" r="r" b="b"/>
            <a:pathLst>
              <a:path w="7315200" h="896112">
                <a:moveTo>
                  <a:pt x="0" y="0"/>
                </a:moveTo>
                <a:lnTo>
                  <a:pt x="7315200" y="0"/>
                </a:lnTo>
                <a:lnTo>
                  <a:pt x="7315200" y="896112"/>
                </a:lnTo>
                <a:lnTo>
                  <a:pt x="0" y="89611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120321" y="2922525"/>
            <a:ext cx="16213756" cy="238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0"/>
              </a:lnSpc>
            </a:pPr>
            <a:r>
              <a:rPr lang="en-US" sz="9500" spc="-779">
                <a:solidFill>
                  <a:srgbClr val="272665"/>
                </a:solidFill>
                <a:latin typeface="Public Sans"/>
              </a:rPr>
              <a:t> Grundsätze und “Spielregeln” für die Gruppenarbeit</a:t>
            </a:r>
          </a:p>
        </p:txBody>
      </p:sp>
      <p:sp>
        <p:nvSpPr>
          <p:cNvPr id="14" name="Freeform 14"/>
          <p:cNvSpPr/>
          <p:nvPr/>
        </p:nvSpPr>
        <p:spPr>
          <a:xfrm>
            <a:off x="3431443" y="7038975"/>
            <a:ext cx="4185428" cy="972423"/>
          </a:xfrm>
          <a:custGeom>
            <a:avLst/>
            <a:gdLst/>
            <a:ahLst/>
            <a:cxnLst/>
            <a:rect l="l" t="t" r="r" b="b"/>
            <a:pathLst>
              <a:path w="4185428" h="972423">
                <a:moveTo>
                  <a:pt x="0" y="0"/>
                </a:moveTo>
                <a:lnTo>
                  <a:pt x="4185428" y="0"/>
                </a:lnTo>
                <a:lnTo>
                  <a:pt x="4185428" y="972423"/>
                </a:lnTo>
                <a:lnTo>
                  <a:pt x="0" y="972423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221317" y="7178713"/>
            <a:ext cx="4521314" cy="622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spc="-46">
                <a:solidFill>
                  <a:srgbClr val="272665"/>
                </a:solidFill>
                <a:latin typeface="Public Sans"/>
              </a:rPr>
              <a:t>Toleranz/Akzeptanz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8285" y="5793852"/>
            <a:ext cx="2878000" cy="622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spc="-46">
                <a:solidFill>
                  <a:srgbClr val="272665"/>
                </a:solidFill>
                <a:latin typeface="Public Sans"/>
              </a:rPr>
              <a:t>Respekt</a:t>
            </a:r>
          </a:p>
        </p:txBody>
      </p:sp>
      <p:sp>
        <p:nvSpPr>
          <p:cNvPr id="17" name="Freeform 17"/>
          <p:cNvSpPr/>
          <p:nvPr/>
        </p:nvSpPr>
        <p:spPr>
          <a:xfrm>
            <a:off x="6998865" y="5686971"/>
            <a:ext cx="4185428" cy="972423"/>
          </a:xfrm>
          <a:custGeom>
            <a:avLst/>
            <a:gdLst/>
            <a:ahLst/>
            <a:cxnLst/>
            <a:rect l="l" t="t" r="r" b="b"/>
            <a:pathLst>
              <a:path w="4185428" h="972423">
                <a:moveTo>
                  <a:pt x="0" y="0"/>
                </a:moveTo>
                <a:lnTo>
                  <a:pt x="4185428" y="0"/>
                </a:lnTo>
                <a:lnTo>
                  <a:pt x="4185428" y="972423"/>
                </a:lnTo>
                <a:lnTo>
                  <a:pt x="0" y="972423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6998865" y="5796022"/>
            <a:ext cx="4249440" cy="622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spc="-46">
                <a:solidFill>
                  <a:srgbClr val="272665"/>
                </a:solidFill>
                <a:latin typeface="Public Sans"/>
              </a:rPr>
              <a:t>Zielorientierung</a:t>
            </a:r>
          </a:p>
        </p:txBody>
      </p:sp>
      <p:sp>
        <p:nvSpPr>
          <p:cNvPr id="19" name="Freeform 19"/>
          <p:cNvSpPr/>
          <p:nvPr/>
        </p:nvSpPr>
        <p:spPr>
          <a:xfrm>
            <a:off x="10314618" y="7108293"/>
            <a:ext cx="3588722" cy="833787"/>
          </a:xfrm>
          <a:custGeom>
            <a:avLst/>
            <a:gdLst/>
            <a:ahLst/>
            <a:cxnLst/>
            <a:rect l="l" t="t" r="r" b="b"/>
            <a:pathLst>
              <a:path w="3588722" h="833787">
                <a:moveTo>
                  <a:pt x="0" y="0"/>
                </a:moveTo>
                <a:lnTo>
                  <a:pt x="3588722" y="0"/>
                </a:lnTo>
                <a:lnTo>
                  <a:pt x="3588722" y="833787"/>
                </a:lnTo>
                <a:lnTo>
                  <a:pt x="0" y="833787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0722348" y="7178713"/>
            <a:ext cx="2773264" cy="622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spc="-46">
                <a:solidFill>
                  <a:srgbClr val="272665"/>
                </a:solidFill>
                <a:latin typeface="Public Sans"/>
              </a:rPr>
              <a:t>Fairness</a:t>
            </a:r>
          </a:p>
        </p:txBody>
      </p:sp>
      <p:sp>
        <p:nvSpPr>
          <p:cNvPr id="21" name="Freeform 21"/>
          <p:cNvSpPr/>
          <p:nvPr/>
        </p:nvSpPr>
        <p:spPr>
          <a:xfrm>
            <a:off x="12989445" y="5657171"/>
            <a:ext cx="4185428" cy="972423"/>
          </a:xfrm>
          <a:custGeom>
            <a:avLst/>
            <a:gdLst/>
            <a:ahLst/>
            <a:cxnLst/>
            <a:rect l="l" t="t" r="r" b="b"/>
            <a:pathLst>
              <a:path w="4185428" h="972423">
                <a:moveTo>
                  <a:pt x="0" y="0"/>
                </a:moveTo>
                <a:lnTo>
                  <a:pt x="4185428" y="0"/>
                </a:lnTo>
                <a:lnTo>
                  <a:pt x="4185428" y="972423"/>
                </a:lnTo>
                <a:lnTo>
                  <a:pt x="0" y="972423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2989445" y="5793852"/>
            <a:ext cx="4249440" cy="622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spc="-46">
                <a:solidFill>
                  <a:srgbClr val="272665"/>
                </a:solidFill>
                <a:latin typeface="Public Sans"/>
              </a:rPr>
              <a:t>Kommunikation</a:t>
            </a:r>
          </a:p>
        </p:txBody>
      </p:sp>
      <p:sp>
        <p:nvSpPr>
          <p:cNvPr id="23" name="Freeform 23"/>
          <p:cNvSpPr/>
          <p:nvPr/>
        </p:nvSpPr>
        <p:spPr>
          <a:xfrm rot="-4950186">
            <a:off x="1891802" y="6144514"/>
            <a:ext cx="1110965" cy="2143967"/>
          </a:xfrm>
          <a:custGeom>
            <a:avLst/>
            <a:gdLst/>
            <a:ahLst/>
            <a:cxnLst/>
            <a:rect l="l" t="t" r="r" b="b"/>
            <a:pathLst>
              <a:path w="1110965" h="2143967">
                <a:moveTo>
                  <a:pt x="0" y="0"/>
                </a:moveTo>
                <a:lnTo>
                  <a:pt x="1110965" y="0"/>
                </a:lnTo>
                <a:lnTo>
                  <a:pt x="1110965" y="2143967"/>
                </a:lnTo>
                <a:lnTo>
                  <a:pt x="0" y="2143967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2253394">
            <a:off x="5349601" y="5481670"/>
            <a:ext cx="1110965" cy="2143967"/>
          </a:xfrm>
          <a:custGeom>
            <a:avLst/>
            <a:gdLst/>
            <a:ahLst/>
            <a:cxnLst/>
            <a:rect l="l" t="t" r="r" b="b"/>
            <a:pathLst>
              <a:path w="1110965" h="2143967">
                <a:moveTo>
                  <a:pt x="0" y="0"/>
                </a:moveTo>
                <a:lnTo>
                  <a:pt x="1110965" y="0"/>
                </a:lnTo>
                <a:lnTo>
                  <a:pt x="1110965" y="2143967"/>
                </a:lnTo>
                <a:lnTo>
                  <a:pt x="0" y="2143967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5655422">
            <a:off x="8677007" y="6087440"/>
            <a:ext cx="1110965" cy="2143967"/>
          </a:xfrm>
          <a:custGeom>
            <a:avLst/>
            <a:gdLst/>
            <a:ahLst/>
            <a:cxnLst/>
            <a:rect l="l" t="t" r="r" b="b"/>
            <a:pathLst>
              <a:path w="1110965" h="2143967">
                <a:moveTo>
                  <a:pt x="0" y="0"/>
                </a:moveTo>
                <a:lnTo>
                  <a:pt x="1110964" y="0"/>
                </a:lnTo>
                <a:lnTo>
                  <a:pt x="1110964" y="2143967"/>
                </a:lnTo>
                <a:lnTo>
                  <a:pt x="0" y="2143967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2425924">
            <a:off x="11415386" y="5614566"/>
            <a:ext cx="1110965" cy="2143967"/>
          </a:xfrm>
          <a:custGeom>
            <a:avLst/>
            <a:gdLst/>
            <a:ahLst/>
            <a:cxnLst/>
            <a:rect l="l" t="t" r="r" b="b"/>
            <a:pathLst>
              <a:path w="1110965" h="2143967">
                <a:moveTo>
                  <a:pt x="0" y="0"/>
                </a:moveTo>
                <a:lnTo>
                  <a:pt x="1110964" y="0"/>
                </a:lnTo>
                <a:lnTo>
                  <a:pt x="1110964" y="2143968"/>
                </a:lnTo>
                <a:lnTo>
                  <a:pt x="0" y="2143968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7522783" y="9397730"/>
            <a:ext cx="332631" cy="533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-246">
                <a:solidFill>
                  <a:srgbClr val="000000"/>
                </a:solidFill>
                <a:latin typeface="Public Sans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26328" y="1543050"/>
            <a:ext cx="8354890" cy="7200900"/>
          </a:xfrm>
          <a:custGeom>
            <a:avLst/>
            <a:gdLst/>
            <a:ahLst/>
            <a:cxnLst/>
            <a:rect l="l" t="t" r="r" b="b"/>
            <a:pathLst>
              <a:path w="8354890" h="7200900">
                <a:moveTo>
                  <a:pt x="0" y="0"/>
                </a:moveTo>
                <a:lnTo>
                  <a:pt x="8354891" y="0"/>
                </a:lnTo>
                <a:lnTo>
                  <a:pt x="8354891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35369" y="9201206"/>
            <a:ext cx="7315200" cy="896112"/>
          </a:xfrm>
          <a:custGeom>
            <a:avLst/>
            <a:gdLst/>
            <a:ahLst/>
            <a:cxnLst/>
            <a:rect l="l" t="t" r="r" b="b"/>
            <a:pathLst>
              <a:path w="7315200" h="896112">
                <a:moveTo>
                  <a:pt x="0" y="0"/>
                </a:moveTo>
                <a:lnTo>
                  <a:pt x="7315200" y="0"/>
                </a:lnTo>
                <a:lnTo>
                  <a:pt x="7315200" y="896112"/>
                </a:lnTo>
                <a:lnTo>
                  <a:pt x="0" y="89611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6087582" y="8934450"/>
            <a:ext cx="1964225" cy="1429623"/>
          </a:xfrm>
          <a:custGeom>
            <a:avLst/>
            <a:gdLst/>
            <a:ahLst/>
            <a:cxnLst/>
            <a:rect l="l" t="t" r="r" b="b"/>
            <a:pathLst>
              <a:path w="1964225" h="1429623">
                <a:moveTo>
                  <a:pt x="1964224" y="0"/>
                </a:moveTo>
                <a:lnTo>
                  <a:pt x="0" y="0"/>
                </a:lnTo>
                <a:lnTo>
                  <a:pt x="0" y="1429623"/>
                </a:lnTo>
                <a:lnTo>
                  <a:pt x="1964224" y="1429623"/>
                </a:lnTo>
                <a:lnTo>
                  <a:pt x="1964224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76371" y="9201206"/>
            <a:ext cx="7315200" cy="896112"/>
          </a:xfrm>
          <a:custGeom>
            <a:avLst/>
            <a:gdLst/>
            <a:ahLst/>
            <a:cxnLst/>
            <a:rect l="l" t="t" r="r" b="b"/>
            <a:pathLst>
              <a:path w="7315200" h="896112">
                <a:moveTo>
                  <a:pt x="0" y="0"/>
                </a:moveTo>
                <a:lnTo>
                  <a:pt x="7315200" y="0"/>
                </a:lnTo>
                <a:lnTo>
                  <a:pt x="7315200" y="896112"/>
                </a:lnTo>
                <a:lnTo>
                  <a:pt x="0" y="89611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983265" y="9201206"/>
            <a:ext cx="7315200" cy="896112"/>
          </a:xfrm>
          <a:custGeom>
            <a:avLst/>
            <a:gdLst/>
            <a:ahLst/>
            <a:cxnLst/>
            <a:rect l="l" t="t" r="r" b="b"/>
            <a:pathLst>
              <a:path w="7315200" h="896112">
                <a:moveTo>
                  <a:pt x="0" y="0"/>
                </a:moveTo>
                <a:lnTo>
                  <a:pt x="7315200" y="0"/>
                </a:lnTo>
                <a:lnTo>
                  <a:pt x="7315200" y="896112"/>
                </a:lnTo>
                <a:lnTo>
                  <a:pt x="0" y="89611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87223" flipH="1">
            <a:off x="17000671" y="7714201"/>
            <a:ext cx="1375325" cy="1375325"/>
          </a:xfrm>
          <a:custGeom>
            <a:avLst/>
            <a:gdLst/>
            <a:ahLst/>
            <a:cxnLst/>
            <a:rect l="l" t="t" r="r" b="b"/>
            <a:pathLst>
              <a:path w="1375325" h="1375325">
                <a:moveTo>
                  <a:pt x="1375325" y="0"/>
                </a:moveTo>
                <a:lnTo>
                  <a:pt x="0" y="0"/>
                </a:lnTo>
                <a:lnTo>
                  <a:pt x="0" y="1375324"/>
                </a:lnTo>
                <a:lnTo>
                  <a:pt x="1375325" y="1375324"/>
                </a:lnTo>
                <a:lnTo>
                  <a:pt x="1375325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3518419"/>
            <a:ext cx="7421378" cy="1232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20"/>
              </a:lnSpc>
            </a:pPr>
            <a:r>
              <a:rPr lang="en-US" sz="9500" spc="-779">
                <a:solidFill>
                  <a:srgbClr val="272665"/>
                </a:solidFill>
                <a:latin typeface="Public Sans"/>
              </a:rPr>
              <a:t>Auf den Punkt: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97332" y="5314950"/>
            <a:ext cx="8950363" cy="1039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51"/>
              </a:lnSpc>
            </a:pPr>
            <a:r>
              <a:rPr lang="en-US" sz="7970" spc="-653">
                <a:solidFill>
                  <a:srgbClr val="FFFFFF"/>
                </a:solidFill>
                <a:latin typeface="Public Sans"/>
              </a:rPr>
              <a:t>Kommt in die Gruppe!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523031" y="9397730"/>
            <a:ext cx="332135" cy="533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-246">
                <a:solidFill>
                  <a:srgbClr val="000000"/>
                </a:solidFill>
                <a:latin typeface="Public Sans"/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9778" y="1028700"/>
            <a:ext cx="927649" cy="841375"/>
          </a:xfrm>
          <a:custGeom>
            <a:avLst/>
            <a:gdLst/>
            <a:ahLst/>
            <a:cxnLst/>
            <a:rect l="l" t="t" r="r" b="b"/>
            <a:pathLst>
              <a:path w="927649" h="841375">
                <a:moveTo>
                  <a:pt x="0" y="0"/>
                </a:moveTo>
                <a:lnTo>
                  <a:pt x="927648" y="0"/>
                </a:lnTo>
                <a:lnTo>
                  <a:pt x="927648" y="841375"/>
                </a:lnTo>
                <a:lnTo>
                  <a:pt x="0" y="84137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8069" y="1122363"/>
            <a:ext cx="5831883" cy="8042275"/>
          </a:xfrm>
          <a:custGeom>
            <a:avLst/>
            <a:gdLst/>
            <a:ahLst/>
            <a:cxnLst/>
            <a:rect l="l" t="t" r="r" b="b"/>
            <a:pathLst>
              <a:path w="5831883" h="8042275">
                <a:moveTo>
                  <a:pt x="0" y="0"/>
                </a:moveTo>
                <a:lnTo>
                  <a:pt x="5831883" y="0"/>
                </a:lnTo>
                <a:lnTo>
                  <a:pt x="5831883" y="8042274"/>
                </a:lnTo>
                <a:lnTo>
                  <a:pt x="0" y="804227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09778" y="4044778"/>
            <a:ext cx="8793311" cy="240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15"/>
              </a:lnSpc>
            </a:pPr>
            <a:r>
              <a:rPr lang="en-US" sz="9599" spc="-787">
                <a:solidFill>
                  <a:srgbClr val="272665"/>
                </a:solidFill>
                <a:latin typeface="Public Sans"/>
              </a:rPr>
              <a:t>Danke für Ihre Aufmerksamkeit!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08811" y="1318463"/>
            <a:ext cx="6735189" cy="385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617"/>
              </a:lnSpc>
              <a:spcBef>
                <a:spcPct val="0"/>
              </a:spcBef>
            </a:pPr>
            <a:r>
              <a:rPr lang="en-US" sz="3399" spc="-278">
                <a:solidFill>
                  <a:srgbClr val="272665"/>
                </a:solidFill>
                <a:latin typeface="Public Sans"/>
              </a:rPr>
              <a:t>Bachelor Psychologie WS 23/24 (1. FS)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520736" y="9397730"/>
            <a:ext cx="336724" cy="533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-246">
                <a:solidFill>
                  <a:srgbClr val="000000"/>
                </a:solidFill>
                <a:latin typeface="Public Sans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30724" y="1152525"/>
            <a:ext cx="15626551" cy="723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6"/>
              </a:lnSpc>
            </a:pPr>
            <a:r>
              <a:rPr lang="en-US" sz="5600" spc="-459">
                <a:solidFill>
                  <a:srgbClr val="272665"/>
                </a:solidFill>
                <a:latin typeface="Public Sans"/>
              </a:rPr>
              <a:t>Quellen- und Literaturnachweise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768993"/>
            <a:ext cx="15928576" cy="539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72665"/>
                </a:solidFill>
                <a:latin typeface="Canva Sans Bold"/>
              </a:rPr>
              <a:t>Bedeutung</a:t>
            </a:r>
            <a:r>
              <a:rPr lang="en-US" sz="3399">
                <a:solidFill>
                  <a:srgbClr val="272665"/>
                </a:solidFill>
                <a:latin typeface="Canva Sans"/>
              </a:rPr>
              <a:t>: https://opus4.kobv.de/opus4-UBICO/frontdoor/index/index/docId/22921 https://teamworks-gmbh.de/die-geschichte-teamarbeit-steinzeit-bis-mittelalter-folge-1/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72665"/>
                </a:solidFill>
                <a:latin typeface="Canva Sans Bold"/>
              </a:rPr>
              <a:t>Spielregeln</a:t>
            </a:r>
            <a:r>
              <a:rPr lang="en-US" sz="3399">
                <a:solidFill>
                  <a:srgbClr val="272665"/>
                </a:solidFill>
                <a:latin typeface="Canva Sans"/>
              </a:rPr>
              <a:t>: https://lehrerfortbildung-bw.de/st_kompetenzen/weiteres/projekt/projektkompetenz/durchfuehrung/organisation/gruppenregeln/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72665"/>
                </a:solidFill>
                <a:latin typeface="Canva Sans Bold"/>
              </a:rPr>
              <a:t>Vor/Nachteile</a:t>
            </a:r>
            <a:r>
              <a:rPr lang="en-US" sz="3399">
                <a:solidFill>
                  <a:srgbClr val="272665"/>
                </a:solidFill>
                <a:latin typeface="Canva Sans"/>
              </a:rPr>
              <a:t>: Sorgalla, M. (2015). Gruppenarbeit.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72665"/>
                </a:solidFill>
                <a:latin typeface="Canva Sans"/>
              </a:rPr>
              <a:t>http://www.leaders-circle.at/bibliothek/tools/frei/teamarbeit/teamleistung.html</a:t>
            </a:r>
          </a:p>
          <a:p>
            <a:pPr>
              <a:lnSpc>
                <a:spcPts val="4759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17524209" y="9397730"/>
            <a:ext cx="329778" cy="533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-246">
                <a:solidFill>
                  <a:srgbClr val="000000"/>
                </a:solidFill>
                <a:latin typeface="Public Sans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30724" y="1152525"/>
            <a:ext cx="15626551" cy="723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6"/>
              </a:lnSpc>
            </a:pPr>
            <a:r>
              <a:rPr lang="en-US" sz="5600" spc="-459">
                <a:solidFill>
                  <a:srgbClr val="272665"/>
                </a:solidFill>
                <a:latin typeface="Public Sans"/>
              </a:rPr>
              <a:t>Quellen- und Literaturnachweise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3888" y="2744287"/>
            <a:ext cx="16735412" cy="3100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6144" lvl="1" indent="-393072">
              <a:lnSpc>
                <a:spcPts val="4733"/>
              </a:lnSpc>
              <a:buFont typeface="Arial"/>
              <a:buChar char="•"/>
            </a:pPr>
            <a:r>
              <a:rPr lang="en-US" sz="3641" spc="-298">
                <a:solidFill>
                  <a:srgbClr val="272665"/>
                </a:solidFill>
                <a:latin typeface="Public Sans Bold"/>
              </a:rPr>
              <a:t>Zielsetzungen und Arten: </a:t>
            </a:r>
            <a:r>
              <a:rPr lang="en-US" sz="3641" spc="-298">
                <a:solidFill>
                  <a:srgbClr val="272665"/>
                </a:solidFill>
                <a:latin typeface="Public Sans"/>
              </a:rPr>
              <a:t>Schmidt-Grunert, Marianne: Soziale Arbeit mit Gruppen : eine Einführung. Freiburg im Breisgau: Lambertus, 1997.</a:t>
            </a:r>
          </a:p>
          <a:p>
            <a:pPr marL="786144" lvl="1" indent="-393072">
              <a:lnSpc>
                <a:spcPts val="5097"/>
              </a:lnSpc>
              <a:buFont typeface="Arial"/>
              <a:buChar char="•"/>
            </a:pPr>
            <a:r>
              <a:rPr lang="en-US" sz="3641" spc="-298">
                <a:solidFill>
                  <a:srgbClr val="272665"/>
                </a:solidFill>
                <a:latin typeface="Public Sans"/>
              </a:rPr>
              <a:t>Schuler, Heinz ; Kanning, Uwe P.: Lehrbuch der Personalpsychologie. G: Hogrefe Verlag GmbH &amp; Company KG, 2014.</a:t>
            </a:r>
          </a:p>
          <a:p>
            <a:pPr>
              <a:lnSpc>
                <a:spcPts val="4733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17528364" y="9397730"/>
            <a:ext cx="321469" cy="533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-246">
                <a:solidFill>
                  <a:srgbClr val="000000"/>
                </a:solidFill>
                <a:latin typeface="Public Sans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83249" y="914400"/>
            <a:ext cx="3121501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 spc="-459">
                <a:solidFill>
                  <a:srgbClr val="000000"/>
                </a:solidFill>
                <a:latin typeface="Public Sans"/>
              </a:rPr>
              <a:t>Bildquellen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342446"/>
            <a:ext cx="16057550" cy="4790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spc="-278">
                <a:solidFill>
                  <a:srgbClr val="000000"/>
                </a:solidFill>
                <a:latin typeface="Public Sans Bold"/>
              </a:rPr>
              <a:t>[1 ]: </a:t>
            </a:r>
            <a:r>
              <a:rPr lang="en-US" sz="3399" spc="-278">
                <a:solidFill>
                  <a:srgbClr val="000000"/>
                </a:solidFill>
                <a:latin typeface="Public Sans"/>
                <a:hlinkClick r:id="rId2" tooltip="https://rp-online.de/panorama/ausland/physik-nobelpreis-geht-an-drei-teilchenforscher_aid-98820673"/>
              </a:rPr>
              <a:t>https://roentgenmuseum.de/lebensgeschichte-wilhelm-conrad-roentgen/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spc="-278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399" spc="-278">
                <a:solidFill>
                  <a:srgbClr val="000000"/>
                </a:solidFill>
                <a:latin typeface="Public Sans Bold"/>
              </a:rPr>
              <a:t>[2-4]:</a:t>
            </a:r>
            <a:r>
              <a:rPr lang="en-US" sz="3399" spc="-278">
                <a:solidFill>
                  <a:srgbClr val="000000"/>
                </a:solidFill>
                <a:latin typeface="Public Sans"/>
              </a:rPr>
              <a:t> https://rp-online.de/panorama/ausland/physik-nobelpreis-geht-an-drei-  teilchenforscher_aid-98820673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spc="-278">
                <a:solidFill>
                  <a:srgbClr val="000000"/>
                </a:solidFill>
                <a:latin typeface="Public Sans Bold"/>
              </a:rPr>
              <a:t>[5]:</a:t>
            </a:r>
            <a:r>
              <a:rPr lang="en-US" sz="3399" spc="-278">
                <a:solidFill>
                  <a:srgbClr val="000000"/>
                </a:solidFill>
                <a:latin typeface="Public Sans"/>
              </a:rPr>
              <a:t> https://www.joeran.de/nobelpreis-kooperation/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spc="-278">
                <a:solidFill>
                  <a:srgbClr val="000000"/>
                </a:solidFill>
                <a:latin typeface="Public Sans Bold"/>
              </a:rPr>
              <a:t>[6]: </a:t>
            </a:r>
            <a:r>
              <a:rPr lang="en-US" sz="3399" spc="-278">
                <a:solidFill>
                  <a:srgbClr val="000000"/>
                </a:solidFill>
                <a:latin typeface="Public Sans"/>
              </a:rPr>
              <a:t>Rehm, Siegfried: Gruppenarbeit : Ideenfindung im Team ; praxisorientierte Ideenfindung, Problemlösung und Entscheidungen treffen. Frankfurt am Main: Deutsch, 1999. (3. Auflage), Seite 11, Abbildung 4</a:t>
            </a:r>
          </a:p>
          <a:p>
            <a:pPr>
              <a:lnSpc>
                <a:spcPts val="4759"/>
              </a:lnSpc>
              <a:spcBef>
                <a:spcPct val="0"/>
              </a:spcBef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17519434" y="9397730"/>
            <a:ext cx="339328" cy="533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-246">
                <a:solidFill>
                  <a:srgbClr val="000000"/>
                </a:solidFill>
                <a:latin typeface="Public Sans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278993" y="3034058"/>
            <a:ext cx="3714735" cy="5246370"/>
            <a:chOff x="0" y="0"/>
            <a:chExt cx="3267456" cy="46146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67456" cy="4618736"/>
            </a:xfrm>
            <a:custGeom>
              <a:avLst/>
              <a:gdLst/>
              <a:ahLst/>
              <a:cxnLst/>
              <a:rect l="l" t="t" r="r" b="b"/>
              <a:pathLst>
                <a:path w="3267456" h="4618736">
                  <a:moveTo>
                    <a:pt x="3267456" y="4618736"/>
                  </a:moveTo>
                  <a:lnTo>
                    <a:pt x="0" y="4618736"/>
                  </a:lnTo>
                  <a:lnTo>
                    <a:pt x="0" y="0"/>
                  </a:lnTo>
                  <a:lnTo>
                    <a:pt x="3267456" y="0"/>
                  </a:lnTo>
                  <a:lnTo>
                    <a:pt x="3267456" y="4618736"/>
                  </a:lnTo>
                  <a:close/>
                </a:path>
              </a:pathLst>
            </a:custGeom>
            <a:blipFill>
              <a:blip r:embed="rId2" cstate="print"/>
              <a:stretch>
                <a:fillRect l="-4" r="-4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56770" y="48203"/>
              <a:ext cx="3142190" cy="3592604"/>
            </a:xfrm>
            <a:custGeom>
              <a:avLst/>
              <a:gdLst/>
              <a:ahLst/>
              <a:cxnLst/>
              <a:rect l="l" t="t" r="r" b="b"/>
              <a:pathLst>
                <a:path w="3142190" h="3592604">
                  <a:moveTo>
                    <a:pt x="3142190" y="35325"/>
                  </a:moveTo>
                  <a:lnTo>
                    <a:pt x="3106219" y="3592604"/>
                  </a:lnTo>
                  <a:lnTo>
                    <a:pt x="0" y="3558211"/>
                  </a:lnTo>
                  <a:lnTo>
                    <a:pt x="28183" y="0"/>
                  </a:lnTo>
                  <a:lnTo>
                    <a:pt x="3142190" y="35325"/>
                  </a:lnTo>
                  <a:close/>
                </a:path>
              </a:pathLst>
            </a:custGeom>
            <a:blipFill>
              <a:blip r:embed="rId3" cstate="print"/>
              <a:stretch>
                <a:fillRect t="-8308" b="-8308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6522230" y="3436380"/>
            <a:ext cx="5173473" cy="5173473"/>
            <a:chOff x="0" y="0"/>
            <a:chExt cx="34823400" cy="34823400"/>
          </a:xfrm>
        </p:grpSpPr>
        <p:sp>
          <p:nvSpPr>
            <p:cNvPr id="6" name="Freeform 6"/>
            <p:cNvSpPr/>
            <p:nvPr/>
          </p:nvSpPr>
          <p:spPr>
            <a:xfrm>
              <a:off x="2006600" y="1955800"/>
              <a:ext cx="31140400" cy="29502100"/>
            </a:xfrm>
            <a:custGeom>
              <a:avLst/>
              <a:gdLst/>
              <a:ahLst/>
              <a:cxnLst/>
              <a:rect l="l" t="t" r="r" b="b"/>
              <a:pathLst>
                <a:path w="31140400" h="29502100">
                  <a:moveTo>
                    <a:pt x="0" y="0"/>
                  </a:moveTo>
                  <a:lnTo>
                    <a:pt x="31140400" y="0"/>
                  </a:lnTo>
                  <a:lnTo>
                    <a:pt x="31140400" y="29502100"/>
                  </a:lnTo>
                  <a:lnTo>
                    <a:pt x="0" y="29502100"/>
                  </a:lnTo>
                  <a:close/>
                </a:path>
              </a:pathLst>
            </a:custGeom>
            <a:blipFill>
              <a:blip r:embed="rId4" cstate="print"/>
              <a:stretch>
                <a:fillRect l="-21019" r="-21019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-6350" y="-6350"/>
              <a:ext cx="34823400" cy="34823400"/>
            </a:xfrm>
            <a:custGeom>
              <a:avLst/>
              <a:gdLst/>
              <a:ahLst/>
              <a:cxnLst/>
              <a:rect l="l" t="t" r="r" b="b"/>
              <a:pathLst>
                <a:path w="34823400" h="34823400">
                  <a:moveTo>
                    <a:pt x="34823400" y="34823400"/>
                  </a:moveTo>
                  <a:lnTo>
                    <a:pt x="0" y="34823400"/>
                  </a:lnTo>
                  <a:lnTo>
                    <a:pt x="0" y="0"/>
                  </a:lnTo>
                  <a:lnTo>
                    <a:pt x="34823400" y="0"/>
                  </a:lnTo>
                  <a:lnTo>
                    <a:pt x="34823400" y="34823400"/>
                  </a:lnTo>
                  <a:close/>
                </a:path>
              </a:pathLst>
            </a:custGeom>
            <a:blipFill>
              <a:blip r:embed="rId5" cstate="print"/>
              <a:stretch>
                <a:fillRect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4185817" y="8908732"/>
            <a:ext cx="9916365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spc="-46">
                <a:solidFill>
                  <a:srgbClr val="000000"/>
                </a:solidFill>
                <a:latin typeface="Public Sans Bold"/>
              </a:rPr>
              <a:t>Pierre Agostini; Ferenc Krausz;  Anne L'Huillier</a:t>
            </a: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219578" y="2553765"/>
            <a:ext cx="3789428" cy="5726663"/>
            <a:chOff x="0" y="0"/>
            <a:chExt cx="6790944" cy="102626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790944" cy="10262616"/>
            </a:xfrm>
            <a:custGeom>
              <a:avLst/>
              <a:gdLst/>
              <a:ahLst/>
              <a:cxnLst/>
              <a:rect l="l" t="t" r="r" b="b"/>
              <a:pathLst>
                <a:path w="6790944" h="10262616">
                  <a:moveTo>
                    <a:pt x="6790944" y="10262616"/>
                  </a:moveTo>
                  <a:lnTo>
                    <a:pt x="0" y="10262616"/>
                  </a:lnTo>
                  <a:lnTo>
                    <a:pt x="0" y="0"/>
                  </a:lnTo>
                  <a:lnTo>
                    <a:pt x="6790944" y="0"/>
                  </a:lnTo>
                  <a:lnTo>
                    <a:pt x="6790944" y="10262616"/>
                  </a:lnTo>
                  <a:close/>
                </a:path>
              </a:pathLst>
            </a:custGeom>
            <a:blipFill>
              <a:blip r:embed="rId6" cstate="print"/>
              <a:stretch>
                <a:fillRect l="-311" r="-311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99943" y="923837"/>
              <a:ext cx="6533961" cy="7709113"/>
            </a:xfrm>
            <a:custGeom>
              <a:avLst/>
              <a:gdLst/>
              <a:ahLst/>
              <a:cxnLst/>
              <a:rect l="l" t="t" r="r" b="b"/>
              <a:pathLst>
                <a:path w="6533961" h="7709113">
                  <a:moveTo>
                    <a:pt x="6533961" y="7683714"/>
                  </a:moveTo>
                  <a:lnTo>
                    <a:pt x="0" y="7709114"/>
                  </a:lnTo>
                  <a:lnTo>
                    <a:pt x="0" y="0"/>
                  </a:lnTo>
                  <a:lnTo>
                    <a:pt x="6533961" y="0"/>
                  </a:lnTo>
                  <a:lnTo>
                    <a:pt x="6533961" y="7683714"/>
                  </a:lnTo>
                  <a:close/>
                </a:path>
              </a:pathLst>
            </a:custGeom>
            <a:blipFill>
              <a:blip r:embed="rId7" cstate="print"/>
              <a:stretch>
                <a:fillRect t="-13585" b="-13585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3028060" y="885825"/>
            <a:ext cx="12595242" cy="1292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  <a:spcBef>
                <a:spcPct val="0"/>
              </a:spcBef>
            </a:pPr>
            <a:r>
              <a:rPr lang="en-US" sz="7599" spc="-98">
                <a:solidFill>
                  <a:srgbClr val="000000"/>
                </a:solidFill>
                <a:latin typeface="DM Serif Display"/>
              </a:rPr>
              <a:t>Nobelpreis Physik 2023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591229" y="9397730"/>
            <a:ext cx="195739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-246">
                <a:solidFill>
                  <a:srgbClr val="000000"/>
                </a:solidFill>
                <a:latin typeface="Public Sans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829087" y="7412634"/>
            <a:ext cx="329282" cy="356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Canva Sans"/>
              </a:rPr>
              <a:t>[2]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364499" y="8253643"/>
            <a:ext cx="337592" cy="356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Canva Sans"/>
              </a:rPr>
              <a:t>[3]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999271" y="7412634"/>
            <a:ext cx="344289" cy="356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Canva Sans"/>
              </a:rPr>
              <a:t>[4]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62156" y="1498388"/>
            <a:ext cx="12163689" cy="7290224"/>
          </a:xfrm>
          <a:custGeom>
            <a:avLst/>
            <a:gdLst/>
            <a:ahLst/>
            <a:cxnLst/>
            <a:rect l="l" t="t" r="r" b="b"/>
            <a:pathLst>
              <a:path w="12163689" h="7290224">
                <a:moveTo>
                  <a:pt x="0" y="0"/>
                </a:moveTo>
                <a:lnTo>
                  <a:pt x="12163688" y="0"/>
                </a:lnTo>
                <a:lnTo>
                  <a:pt x="12163688" y="7290224"/>
                </a:lnTo>
                <a:lnTo>
                  <a:pt x="0" y="729022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584720" y="9397730"/>
            <a:ext cx="208756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-246">
                <a:solidFill>
                  <a:srgbClr val="000000"/>
                </a:solidFill>
                <a:latin typeface="Public Sans"/>
              </a:rPr>
              <a:t>3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885400" y="8432402"/>
            <a:ext cx="340444" cy="356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Canva Sans"/>
              </a:rPr>
              <a:t>[5]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60431" y="1790129"/>
            <a:ext cx="7022267" cy="6706742"/>
          </a:xfrm>
          <a:custGeom>
            <a:avLst/>
            <a:gdLst/>
            <a:ahLst/>
            <a:cxnLst/>
            <a:rect l="l" t="t" r="r" b="b"/>
            <a:pathLst>
              <a:path w="7022267" h="6706742">
                <a:moveTo>
                  <a:pt x="0" y="0"/>
                </a:moveTo>
                <a:lnTo>
                  <a:pt x="7022267" y="0"/>
                </a:lnTo>
                <a:lnTo>
                  <a:pt x="7022267" y="6706742"/>
                </a:lnTo>
                <a:lnTo>
                  <a:pt x="0" y="670674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33963" y="0"/>
            <a:ext cx="3416569" cy="2852093"/>
          </a:xfrm>
          <a:custGeom>
            <a:avLst/>
            <a:gdLst/>
            <a:ahLst/>
            <a:cxnLst/>
            <a:rect l="l" t="t" r="r" b="b"/>
            <a:pathLst>
              <a:path w="3416569" h="2852093">
                <a:moveTo>
                  <a:pt x="0" y="0"/>
                </a:moveTo>
                <a:lnTo>
                  <a:pt x="3416569" y="0"/>
                </a:lnTo>
                <a:lnTo>
                  <a:pt x="3416569" y="2852093"/>
                </a:lnTo>
                <a:lnTo>
                  <a:pt x="0" y="285209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433514" y="2904099"/>
            <a:ext cx="8526918" cy="4325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136"/>
              </a:lnSpc>
            </a:pPr>
            <a:r>
              <a:rPr lang="en-US" sz="11600" spc="-1020">
                <a:solidFill>
                  <a:srgbClr val="272665"/>
                </a:solidFill>
                <a:latin typeface="Public Sans"/>
              </a:rPr>
              <a:t>Zielführendes Arbeiten in Gruppen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7774037"/>
            <a:ext cx="9615935" cy="1066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29"/>
              </a:lnSpc>
            </a:pPr>
            <a:r>
              <a:rPr lang="en-US" sz="3499" spc="-178">
                <a:solidFill>
                  <a:srgbClr val="272665"/>
                </a:solidFill>
                <a:latin typeface="Public Sans"/>
              </a:rPr>
              <a:t>Präsentation von Jennifer Weller,  Helge Noack &amp; Arvid Kretzschmar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05200" y="1291718"/>
            <a:ext cx="7551620" cy="411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848"/>
              </a:lnSpc>
              <a:spcBef>
                <a:spcPct val="0"/>
              </a:spcBef>
            </a:pPr>
            <a:r>
              <a:rPr lang="en-US" sz="3699" spc="-303">
                <a:solidFill>
                  <a:srgbClr val="272665"/>
                </a:solidFill>
                <a:latin typeface="Public Sans"/>
              </a:rPr>
              <a:t>Bachelor Psychologie WS 23/24  (1. FS)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585037" y="9397730"/>
            <a:ext cx="208121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-246">
                <a:solidFill>
                  <a:srgbClr val="000000"/>
                </a:solidFill>
                <a:latin typeface="Public Sans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798556"/>
            <a:ext cx="15672098" cy="5723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8" lvl="1" indent="-388619">
              <a:lnSpc>
                <a:spcPts val="7703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Canva Sans Bold"/>
              </a:rPr>
              <a:t> Gruppenbegriff</a:t>
            </a:r>
          </a:p>
          <a:p>
            <a:pPr marL="777238" lvl="1" indent="-388619">
              <a:lnSpc>
                <a:spcPts val="7703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Canva Sans Bold"/>
              </a:rPr>
              <a:t> Bedeutungsgewinn von Gruppenarbeit</a:t>
            </a:r>
          </a:p>
          <a:p>
            <a:pPr marL="777238" lvl="1" indent="-388619">
              <a:lnSpc>
                <a:spcPts val="7703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Canva Sans Bold"/>
              </a:rPr>
              <a:t> Zielsetzungen &amp; Arten</a:t>
            </a:r>
          </a:p>
          <a:p>
            <a:pPr marL="777238" lvl="1" indent="-388619">
              <a:lnSpc>
                <a:spcPts val="7703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Canva Sans Bold"/>
              </a:rPr>
              <a:t> Vor- und Nachteile</a:t>
            </a:r>
          </a:p>
          <a:p>
            <a:pPr marL="777238" lvl="1" indent="-388619">
              <a:lnSpc>
                <a:spcPts val="7703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Canva Sans Bold"/>
              </a:rPr>
              <a:t> Merkmale leistungsstarker und -schwacher Arbeits- / Lerngruppen</a:t>
            </a:r>
          </a:p>
          <a:p>
            <a:pPr marL="777238" lvl="1" indent="-388619">
              <a:lnSpc>
                <a:spcPts val="7703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Canva Sans Bold"/>
              </a:rPr>
              <a:t> Grundsätze und “Spielregeln” für die Gruppenarbeit</a:t>
            </a:r>
          </a:p>
        </p:txBody>
      </p:sp>
      <p:sp>
        <p:nvSpPr>
          <p:cNvPr id="3" name="Freeform 3"/>
          <p:cNvSpPr/>
          <p:nvPr/>
        </p:nvSpPr>
        <p:spPr>
          <a:xfrm>
            <a:off x="11468327" y="737113"/>
            <a:ext cx="6504723" cy="5806943"/>
          </a:xfrm>
          <a:custGeom>
            <a:avLst/>
            <a:gdLst/>
            <a:ahLst/>
            <a:cxnLst/>
            <a:rect l="l" t="t" r="r" b="b"/>
            <a:pathLst>
              <a:path w="6504723" h="5806943">
                <a:moveTo>
                  <a:pt x="0" y="0"/>
                </a:moveTo>
                <a:lnTo>
                  <a:pt x="6504723" y="0"/>
                </a:lnTo>
                <a:lnTo>
                  <a:pt x="6504723" y="5806943"/>
                </a:lnTo>
                <a:lnTo>
                  <a:pt x="0" y="580694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439686" y="857250"/>
            <a:ext cx="6305848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Canva Sans Bold"/>
              </a:rPr>
              <a:t>Gliederung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582736" y="9397730"/>
            <a:ext cx="212725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-246">
                <a:solidFill>
                  <a:srgbClr val="000000"/>
                </a:solidFill>
                <a:latin typeface="Public Sans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1644610"/>
            <a:ext cx="7766365" cy="7576309"/>
          </a:xfrm>
          <a:custGeom>
            <a:avLst/>
            <a:gdLst/>
            <a:ahLst/>
            <a:cxnLst/>
            <a:rect l="l" t="t" r="r" b="b"/>
            <a:pathLst>
              <a:path w="7766365" h="7576309">
                <a:moveTo>
                  <a:pt x="0" y="0"/>
                </a:moveTo>
                <a:lnTo>
                  <a:pt x="7766365" y="0"/>
                </a:lnTo>
                <a:lnTo>
                  <a:pt x="7766365" y="7576309"/>
                </a:lnTo>
                <a:lnTo>
                  <a:pt x="0" y="75763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286500" y="9124132"/>
            <a:ext cx="7315200" cy="896112"/>
          </a:xfrm>
          <a:custGeom>
            <a:avLst/>
            <a:gdLst/>
            <a:ahLst/>
            <a:cxnLst/>
            <a:rect l="l" t="t" r="r" b="b"/>
            <a:pathLst>
              <a:path w="7315200" h="896112">
                <a:moveTo>
                  <a:pt x="0" y="0"/>
                </a:moveTo>
                <a:lnTo>
                  <a:pt x="7315200" y="0"/>
                </a:lnTo>
                <a:lnTo>
                  <a:pt x="7315200" y="896112"/>
                </a:lnTo>
                <a:lnTo>
                  <a:pt x="0" y="89611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665713" y="8857377"/>
            <a:ext cx="1964225" cy="1429623"/>
          </a:xfrm>
          <a:custGeom>
            <a:avLst/>
            <a:gdLst/>
            <a:ahLst/>
            <a:cxnLst/>
            <a:rect l="l" t="t" r="r" b="b"/>
            <a:pathLst>
              <a:path w="1964225" h="1429623">
                <a:moveTo>
                  <a:pt x="1964224" y="0"/>
                </a:moveTo>
                <a:lnTo>
                  <a:pt x="0" y="0"/>
                </a:lnTo>
                <a:lnTo>
                  <a:pt x="0" y="1429623"/>
                </a:lnTo>
                <a:lnTo>
                  <a:pt x="1964224" y="1429623"/>
                </a:lnTo>
                <a:lnTo>
                  <a:pt x="1964224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67652" y="1854160"/>
            <a:ext cx="7421378" cy="1232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20"/>
              </a:lnSpc>
            </a:pPr>
            <a:r>
              <a:rPr lang="en-US" sz="9500" spc="-779">
                <a:solidFill>
                  <a:srgbClr val="272665"/>
                </a:solidFill>
                <a:latin typeface="Public Sans"/>
              </a:rPr>
              <a:t>Gruppenbegriff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47825" y="3396611"/>
            <a:ext cx="6261033" cy="531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4000" spc="-328">
                <a:solidFill>
                  <a:srgbClr val="FFFFFF"/>
                </a:solidFill>
                <a:latin typeface="Public Sans"/>
              </a:rPr>
              <a:t>Was ist eine soziale Gruppe?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409321"/>
            <a:ext cx="8610433" cy="3900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1458" lvl="1" indent="-345729">
              <a:lnSpc>
                <a:spcPts val="4483"/>
              </a:lnSpc>
              <a:buFont typeface="Arial"/>
              <a:buChar char="•"/>
            </a:pPr>
            <a:r>
              <a:rPr lang="en-US" sz="3202" spc="-41">
                <a:solidFill>
                  <a:srgbClr val="272665"/>
                </a:solidFill>
                <a:latin typeface="Public Sans"/>
              </a:rPr>
              <a:t>bestimmte Anzahl von Mitgliedern </a:t>
            </a:r>
          </a:p>
          <a:p>
            <a:pPr marL="691458" lvl="1" indent="-345729">
              <a:lnSpc>
                <a:spcPts val="4483"/>
              </a:lnSpc>
              <a:buFont typeface="Arial"/>
              <a:buChar char="•"/>
            </a:pPr>
            <a:r>
              <a:rPr lang="en-US" sz="3202" spc="-41">
                <a:solidFill>
                  <a:srgbClr val="272665"/>
                </a:solidFill>
                <a:latin typeface="Public Sans"/>
              </a:rPr>
              <a:t>Wechselbeziehung</a:t>
            </a:r>
          </a:p>
          <a:p>
            <a:pPr marL="691458" lvl="1" indent="-345729">
              <a:lnSpc>
                <a:spcPts val="4483"/>
              </a:lnSpc>
              <a:buFont typeface="Arial"/>
              <a:buChar char="•"/>
            </a:pPr>
            <a:r>
              <a:rPr lang="en-US" sz="3202" spc="-41">
                <a:solidFill>
                  <a:srgbClr val="272665"/>
                </a:solidFill>
                <a:latin typeface="Public Sans"/>
              </a:rPr>
              <a:t>Gruppenidentifikation („Wir-Gefühl“)</a:t>
            </a:r>
          </a:p>
          <a:p>
            <a:pPr marL="691458" lvl="1" indent="-345729">
              <a:lnSpc>
                <a:spcPts val="4483"/>
              </a:lnSpc>
              <a:buFont typeface="Arial"/>
              <a:buChar char="•"/>
            </a:pPr>
            <a:r>
              <a:rPr lang="en-US" sz="3202" spc="-41">
                <a:solidFill>
                  <a:srgbClr val="272665"/>
                </a:solidFill>
                <a:latin typeface="Public Sans"/>
              </a:rPr>
              <a:t>längerer Zeitraum</a:t>
            </a:r>
          </a:p>
          <a:p>
            <a:pPr marL="691458" lvl="1" indent="-345729">
              <a:lnSpc>
                <a:spcPts val="4483"/>
              </a:lnSpc>
              <a:buFont typeface="Arial"/>
              <a:buChar char="•"/>
            </a:pPr>
            <a:r>
              <a:rPr lang="en-US" sz="3202" spc="-41">
                <a:solidFill>
                  <a:srgbClr val="272665"/>
                </a:solidFill>
                <a:latin typeface="Public Sans"/>
              </a:rPr>
              <a:t>Bewusstsein für ein gemeinsames Ziel </a:t>
            </a:r>
          </a:p>
          <a:p>
            <a:pPr marL="691458" lvl="1" indent="-345729">
              <a:lnSpc>
                <a:spcPts val="4483"/>
              </a:lnSpc>
              <a:buFont typeface="Arial"/>
              <a:buChar char="•"/>
            </a:pPr>
            <a:r>
              <a:rPr lang="en-US" sz="3202" spc="-41">
                <a:solidFill>
                  <a:srgbClr val="272665"/>
                </a:solidFill>
                <a:latin typeface="Public Sans"/>
              </a:rPr>
              <a:t>Stärke des Zusammenhalts = Gruppenkohäsion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586149" y="9397730"/>
            <a:ext cx="205899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-246">
                <a:solidFill>
                  <a:srgbClr val="000000"/>
                </a:solidFill>
                <a:latin typeface="Public Sans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34252" y="4219450"/>
            <a:ext cx="10705478" cy="5352739"/>
          </a:xfrm>
          <a:custGeom>
            <a:avLst/>
            <a:gdLst/>
            <a:ahLst/>
            <a:cxnLst/>
            <a:rect l="l" t="t" r="r" b="b"/>
            <a:pathLst>
              <a:path w="10705478" h="5352739">
                <a:moveTo>
                  <a:pt x="0" y="0"/>
                </a:moveTo>
                <a:lnTo>
                  <a:pt x="10705478" y="0"/>
                </a:lnTo>
                <a:lnTo>
                  <a:pt x="10705478" y="5352738"/>
                </a:lnTo>
                <a:lnTo>
                  <a:pt x="0" y="535273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669774" y="4750407"/>
            <a:ext cx="10669956" cy="4659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>
              <a:lnSpc>
                <a:spcPts val="6116"/>
              </a:lnSpc>
              <a:buFont typeface="Arial"/>
              <a:buChar char="•"/>
            </a:pPr>
            <a:r>
              <a:rPr lang="en-US" sz="4400" spc="-57">
                <a:solidFill>
                  <a:srgbClr val="B32711"/>
                </a:solidFill>
                <a:latin typeface="Public Sans Bold"/>
              </a:rPr>
              <a:t>Früher:</a:t>
            </a:r>
            <a:r>
              <a:rPr lang="en-US" sz="4400" spc="-57">
                <a:solidFill>
                  <a:srgbClr val="272665"/>
                </a:solidFill>
                <a:latin typeface="Public Sans"/>
              </a:rPr>
              <a:t> Kooperation bei einfachen  Arbeiten</a:t>
            </a:r>
          </a:p>
          <a:p>
            <a:pPr marL="949961" lvl="1" indent="-474980">
              <a:lnSpc>
                <a:spcPts val="6116"/>
              </a:lnSpc>
              <a:buFont typeface="Arial"/>
              <a:buChar char="•"/>
            </a:pPr>
            <a:r>
              <a:rPr lang="en-US" sz="4400">
                <a:solidFill>
                  <a:srgbClr val="B32711"/>
                </a:solidFill>
                <a:latin typeface="Arimo Bold"/>
              </a:rPr>
              <a:t>Heute:</a:t>
            </a:r>
            <a:r>
              <a:rPr lang="en-US" sz="4400">
                <a:solidFill>
                  <a:srgbClr val="272665"/>
                </a:solidFill>
                <a:latin typeface="Arimo"/>
              </a:rPr>
              <a:t> Zunahme von Komplexität in der Aufgabenstellung - Interdisziplinäre Teamarbeit unabdingbar</a:t>
            </a:r>
          </a:p>
          <a:p>
            <a:pPr algn="just">
              <a:lnSpc>
                <a:spcPts val="6160"/>
              </a:lnSpc>
            </a:pPr>
            <a:endParaRPr/>
          </a:p>
        </p:txBody>
      </p:sp>
      <p:sp>
        <p:nvSpPr>
          <p:cNvPr id="4" name="Freeform 4"/>
          <p:cNvSpPr/>
          <p:nvPr/>
        </p:nvSpPr>
        <p:spPr>
          <a:xfrm>
            <a:off x="-3680948" y="9124132"/>
            <a:ext cx="7315200" cy="896112"/>
          </a:xfrm>
          <a:custGeom>
            <a:avLst/>
            <a:gdLst/>
            <a:ahLst/>
            <a:cxnLst/>
            <a:rect l="l" t="t" r="r" b="b"/>
            <a:pathLst>
              <a:path w="7315200" h="896112">
                <a:moveTo>
                  <a:pt x="0" y="0"/>
                </a:moveTo>
                <a:lnTo>
                  <a:pt x="7315200" y="0"/>
                </a:lnTo>
                <a:lnTo>
                  <a:pt x="7315200" y="896112"/>
                </a:lnTo>
                <a:lnTo>
                  <a:pt x="0" y="89611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3271265" y="8857377"/>
            <a:ext cx="1964225" cy="1429623"/>
          </a:xfrm>
          <a:custGeom>
            <a:avLst/>
            <a:gdLst/>
            <a:ahLst/>
            <a:cxnLst/>
            <a:rect l="l" t="t" r="r" b="b"/>
            <a:pathLst>
              <a:path w="1964225" h="1429623">
                <a:moveTo>
                  <a:pt x="1964225" y="0"/>
                </a:moveTo>
                <a:lnTo>
                  <a:pt x="0" y="0"/>
                </a:lnTo>
                <a:lnTo>
                  <a:pt x="0" y="1429623"/>
                </a:lnTo>
                <a:lnTo>
                  <a:pt x="1964225" y="1429623"/>
                </a:lnTo>
                <a:lnTo>
                  <a:pt x="1964225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073177" y="6172200"/>
            <a:ext cx="3883342" cy="4114800"/>
          </a:xfrm>
          <a:custGeom>
            <a:avLst/>
            <a:gdLst/>
            <a:ahLst/>
            <a:cxnLst/>
            <a:rect l="l" t="t" r="r" b="b"/>
            <a:pathLst>
              <a:path w="3883342" h="4114800">
                <a:moveTo>
                  <a:pt x="0" y="0"/>
                </a:moveTo>
                <a:lnTo>
                  <a:pt x="3883342" y="0"/>
                </a:lnTo>
                <a:lnTo>
                  <a:pt x="38833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273152" y="1491428"/>
            <a:ext cx="11741696" cy="238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0"/>
              </a:lnSpc>
            </a:pPr>
            <a:r>
              <a:rPr lang="en-US" sz="9500" spc="-779">
                <a:solidFill>
                  <a:srgbClr val="272665"/>
                </a:solidFill>
                <a:latin typeface="Public Sans"/>
              </a:rPr>
              <a:t>Bedeutungsgewinn von Gruppenarbeit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590356" y="9397730"/>
            <a:ext cx="197485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-246">
                <a:solidFill>
                  <a:srgbClr val="000000"/>
                </a:solidFill>
                <a:latin typeface="Public Sans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18958" y="1319416"/>
            <a:ext cx="12450084" cy="7938884"/>
          </a:xfrm>
          <a:custGeom>
            <a:avLst/>
            <a:gdLst/>
            <a:ahLst/>
            <a:cxnLst/>
            <a:rect l="l" t="t" r="r" b="b"/>
            <a:pathLst>
              <a:path w="12450084" h="7938884">
                <a:moveTo>
                  <a:pt x="0" y="0"/>
                </a:moveTo>
                <a:lnTo>
                  <a:pt x="12450084" y="0"/>
                </a:lnTo>
                <a:lnTo>
                  <a:pt x="12450084" y="7938884"/>
                </a:lnTo>
                <a:lnTo>
                  <a:pt x="0" y="793888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51854" b="-5115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581386" y="9397730"/>
            <a:ext cx="215424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-246">
                <a:solidFill>
                  <a:srgbClr val="000000"/>
                </a:solidFill>
                <a:latin typeface="Public Sans"/>
              </a:rPr>
              <a:t>8</a:t>
            </a:r>
          </a:p>
        </p:txBody>
      </p:sp>
      <p:sp>
        <p:nvSpPr>
          <p:cNvPr id="4" name="Freeform 4"/>
          <p:cNvSpPr/>
          <p:nvPr/>
        </p:nvSpPr>
        <p:spPr>
          <a:xfrm>
            <a:off x="-2738599" y="9133072"/>
            <a:ext cx="7315200" cy="896112"/>
          </a:xfrm>
          <a:custGeom>
            <a:avLst/>
            <a:gdLst/>
            <a:ahLst/>
            <a:cxnLst/>
            <a:rect l="l" t="t" r="r" b="b"/>
            <a:pathLst>
              <a:path w="7315200" h="896112">
                <a:moveTo>
                  <a:pt x="0" y="0"/>
                </a:moveTo>
                <a:lnTo>
                  <a:pt x="7315200" y="0"/>
                </a:lnTo>
                <a:lnTo>
                  <a:pt x="7315200" y="896112"/>
                </a:lnTo>
                <a:lnTo>
                  <a:pt x="0" y="89611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4213613" y="8866317"/>
            <a:ext cx="1964225" cy="1429623"/>
          </a:xfrm>
          <a:custGeom>
            <a:avLst/>
            <a:gdLst/>
            <a:ahLst/>
            <a:cxnLst/>
            <a:rect l="l" t="t" r="r" b="b"/>
            <a:pathLst>
              <a:path w="1964225" h="1429623">
                <a:moveTo>
                  <a:pt x="1964225" y="0"/>
                </a:moveTo>
                <a:lnTo>
                  <a:pt x="0" y="0"/>
                </a:lnTo>
                <a:lnTo>
                  <a:pt x="0" y="1429623"/>
                </a:lnTo>
                <a:lnTo>
                  <a:pt x="1964225" y="1429623"/>
                </a:lnTo>
                <a:lnTo>
                  <a:pt x="1964225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014583" y="8902090"/>
            <a:ext cx="354459" cy="356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Canva Sans"/>
              </a:rPr>
              <a:t>[6]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89435" y="4664637"/>
            <a:ext cx="11509129" cy="0"/>
          </a:xfrm>
          <a:prstGeom prst="line">
            <a:avLst/>
          </a:prstGeom>
          <a:ln w="76200" cap="flat">
            <a:solidFill>
              <a:srgbClr val="AB9EE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009650" y="3399703"/>
            <a:ext cx="4665459" cy="4197808"/>
            <a:chOff x="0" y="-9525"/>
            <a:chExt cx="1270193" cy="114287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193" cy="1133348"/>
            </a:xfrm>
            <a:custGeom>
              <a:avLst/>
              <a:gdLst/>
              <a:ahLst/>
              <a:cxnLst/>
              <a:rect l="l" t="t" r="r" b="b"/>
              <a:pathLst>
                <a:path w="1270193" h="1133348">
                  <a:moveTo>
                    <a:pt x="29869" y="0"/>
                  </a:moveTo>
                  <a:lnTo>
                    <a:pt x="1240324" y="0"/>
                  </a:lnTo>
                  <a:cubicBezTo>
                    <a:pt x="1248246" y="0"/>
                    <a:pt x="1255843" y="3147"/>
                    <a:pt x="1261445" y="8749"/>
                  </a:cubicBezTo>
                  <a:cubicBezTo>
                    <a:pt x="1267046" y="14350"/>
                    <a:pt x="1270193" y="21948"/>
                    <a:pt x="1270193" y="29869"/>
                  </a:cubicBezTo>
                  <a:lnTo>
                    <a:pt x="1270193" y="1103479"/>
                  </a:lnTo>
                  <a:cubicBezTo>
                    <a:pt x="1270193" y="1111400"/>
                    <a:pt x="1267046" y="1118998"/>
                    <a:pt x="1261445" y="1124599"/>
                  </a:cubicBezTo>
                  <a:cubicBezTo>
                    <a:pt x="1255843" y="1130201"/>
                    <a:pt x="1248246" y="1133348"/>
                    <a:pt x="1240324" y="1133348"/>
                  </a:cubicBezTo>
                  <a:lnTo>
                    <a:pt x="29869" y="1133348"/>
                  </a:lnTo>
                  <a:cubicBezTo>
                    <a:pt x="21948" y="1133348"/>
                    <a:pt x="14350" y="1130201"/>
                    <a:pt x="8749" y="1124599"/>
                  </a:cubicBezTo>
                  <a:cubicBezTo>
                    <a:pt x="3147" y="1118998"/>
                    <a:pt x="0" y="1111400"/>
                    <a:pt x="0" y="1103479"/>
                  </a:cubicBezTo>
                  <a:lnTo>
                    <a:pt x="0" y="29869"/>
                  </a:lnTo>
                  <a:cubicBezTo>
                    <a:pt x="0" y="21948"/>
                    <a:pt x="3147" y="14350"/>
                    <a:pt x="8749" y="8749"/>
                  </a:cubicBezTo>
                  <a:cubicBezTo>
                    <a:pt x="14350" y="3147"/>
                    <a:pt x="21948" y="0"/>
                    <a:pt x="29869" y="0"/>
                  </a:cubicBezTo>
                  <a:close/>
                </a:path>
              </a:pathLst>
            </a:custGeom>
            <a:solidFill>
              <a:srgbClr val="AB9EE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1260308" cy="1117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3499" spc="-286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499" spc="-286" dirty="0" err="1">
                  <a:solidFill>
                    <a:srgbClr val="000000"/>
                  </a:solidFill>
                  <a:latin typeface="Public Sans"/>
                </a:rPr>
                <a:t>methodisches</a:t>
              </a:r>
              <a:r>
                <a:rPr lang="en-US" sz="3499" spc="-286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499" spc="-286" dirty="0" err="1">
                  <a:solidFill>
                    <a:srgbClr val="000000"/>
                  </a:solidFill>
                  <a:latin typeface="Public Sans"/>
                </a:rPr>
                <a:t>Mittel</a:t>
              </a:r>
              <a:r>
                <a:rPr lang="en-US" sz="3499" spc="-286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499" spc="-286" dirty="0" err="1">
                  <a:solidFill>
                    <a:srgbClr val="000000"/>
                  </a:solidFill>
                  <a:latin typeface="Public Sans"/>
                </a:rPr>
                <a:t>der</a:t>
              </a:r>
              <a:r>
                <a:rPr lang="en-US" sz="3499" spc="-286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499" spc="-286" dirty="0" err="1">
                  <a:solidFill>
                    <a:srgbClr val="000000"/>
                  </a:solidFill>
                  <a:latin typeface="Public Sans"/>
                </a:rPr>
                <a:t>Unterrichtsgestaltung</a:t>
              </a:r>
              <a:r>
                <a:rPr lang="en-US" sz="3499" spc="-286" dirty="0">
                  <a:solidFill>
                    <a:srgbClr val="000000"/>
                  </a:solidFill>
                  <a:latin typeface="Public Sans"/>
                </a:rPr>
                <a:t>  </a:t>
              </a:r>
            </a:p>
            <a:p>
              <a:pPr algn="ctr">
                <a:lnSpc>
                  <a:spcPts val="2694"/>
                </a:lnSpc>
              </a:pPr>
              <a:endParaRPr dirty="0"/>
            </a:p>
            <a:p>
              <a:pPr algn="ctr">
                <a:lnSpc>
                  <a:spcPts val="4199"/>
                </a:lnSpc>
              </a:pPr>
              <a:r>
                <a:rPr lang="en-US" sz="3499" spc="-286" dirty="0" err="1">
                  <a:solidFill>
                    <a:srgbClr val="000000"/>
                  </a:solidFill>
                  <a:latin typeface="Public Sans"/>
                </a:rPr>
                <a:t>Ziel</a:t>
              </a:r>
              <a:r>
                <a:rPr lang="en-US" sz="3499" spc="-286" dirty="0">
                  <a:solidFill>
                    <a:srgbClr val="000000"/>
                  </a:solidFill>
                  <a:latin typeface="Public Sans"/>
                </a:rPr>
                <a:t>: </a:t>
              </a:r>
              <a:r>
                <a:rPr lang="en-US" sz="3499" spc="-286" dirty="0" err="1">
                  <a:solidFill>
                    <a:srgbClr val="000000"/>
                  </a:solidFill>
                  <a:latin typeface="Public Sans"/>
                </a:rPr>
                <a:t>lernen</a:t>
              </a:r>
              <a:r>
                <a:rPr lang="en-US" sz="3499" spc="-286" dirty="0">
                  <a:solidFill>
                    <a:srgbClr val="000000"/>
                  </a:solidFill>
                  <a:latin typeface="Public Sans"/>
                </a:rPr>
                <a:t> und </a:t>
              </a:r>
              <a:r>
                <a:rPr lang="en-US" sz="3499" spc="-286" dirty="0" err="1">
                  <a:solidFill>
                    <a:srgbClr val="000000"/>
                  </a:solidFill>
                  <a:latin typeface="Public Sans"/>
                </a:rPr>
                <a:t>verstehen</a:t>
              </a:r>
              <a:r>
                <a:rPr lang="en-US" sz="3499" spc="-286" dirty="0">
                  <a:solidFill>
                    <a:srgbClr val="000000"/>
                  </a:solidFill>
                  <a:latin typeface="Public Sans"/>
                </a:rPr>
                <a:t> von </a:t>
              </a:r>
              <a:r>
                <a:rPr lang="en-US" sz="3499" spc="-286" dirty="0" err="1">
                  <a:solidFill>
                    <a:srgbClr val="000000"/>
                  </a:solidFill>
                  <a:latin typeface="Public Sans"/>
                </a:rPr>
                <a:t>Inhalten</a:t>
              </a:r>
              <a:endParaRPr lang="en-US" sz="3499" spc="-286" dirty="0">
                <a:solidFill>
                  <a:srgbClr val="000000"/>
                </a:solidFill>
                <a:latin typeface="Public Sans"/>
              </a:endParaRPr>
            </a:p>
            <a:p>
              <a:pPr algn="ctr">
                <a:lnSpc>
                  <a:spcPts val="2694"/>
                </a:lnSpc>
              </a:pPr>
              <a:endParaRPr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811510" y="3399703"/>
            <a:ext cx="4664981" cy="4197809"/>
            <a:chOff x="0" y="-9525"/>
            <a:chExt cx="1270063" cy="11428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0063" cy="1133348"/>
            </a:xfrm>
            <a:custGeom>
              <a:avLst/>
              <a:gdLst/>
              <a:ahLst/>
              <a:cxnLst/>
              <a:rect l="l" t="t" r="r" b="b"/>
              <a:pathLst>
                <a:path w="1270063" h="1133348">
                  <a:moveTo>
                    <a:pt x="29872" y="0"/>
                  </a:moveTo>
                  <a:lnTo>
                    <a:pt x="1240190" y="0"/>
                  </a:lnTo>
                  <a:cubicBezTo>
                    <a:pt x="1248113" y="0"/>
                    <a:pt x="1255711" y="3147"/>
                    <a:pt x="1261314" y="8749"/>
                  </a:cubicBezTo>
                  <a:cubicBezTo>
                    <a:pt x="1266916" y="14352"/>
                    <a:pt x="1270063" y="21950"/>
                    <a:pt x="1270063" y="29872"/>
                  </a:cubicBezTo>
                  <a:lnTo>
                    <a:pt x="1270063" y="1103476"/>
                  </a:lnTo>
                  <a:cubicBezTo>
                    <a:pt x="1270063" y="1119974"/>
                    <a:pt x="1256689" y="1133348"/>
                    <a:pt x="1240190" y="1133348"/>
                  </a:cubicBezTo>
                  <a:lnTo>
                    <a:pt x="29872" y="1133348"/>
                  </a:lnTo>
                  <a:cubicBezTo>
                    <a:pt x="13374" y="1133348"/>
                    <a:pt x="0" y="1119974"/>
                    <a:pt x="0" y="1103476"/>
                  </a:cubicBezTo>
                  <a:lnTo>
                    <a:pt x="0" y="29872"/>
                  </a:lnTo>
                  <a:cubicBezTo>
                    <a:pt x="0" y="13374"/>
                    <a:pt x="13374" y="0"/>
                    <a:pt x="29872" y="0"/>
                  </a:cubicBezTo>
                  <a:close/>
                </a:path>
              </a:pathLst>
            </a:custGeom>
            <a:solidFill>
              <a:srgbClr val="AB9EE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23666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 dirty="0"/>
            </a:p>
            <a:p>
              <a:pPr algn="ctr">
                <a:lnSpc>
                  <a:spcPts val="4199"/>
                </a:lnSpc>
              </a:pPr>
              <a:endParaRPr lang="en-US" sz="3499" spc="-286" dirty="0" smtClean="0">
                <a:solidFill>
                  <a:srgbClr val="000000"/>
                </a:solidFill>
                <a:latin typeface="Public Sans"/>
              </a:endParaRPr>
            </a:p>
            <a:p>
              <a:pPr algn="ctr">
                <a:lnSpc>
                  <a:spcPts val="4199"/>
                </a:lnSpc>
              </a:pPr>
              <a:endParaRPr lang="en-US" sz="3499" spc="-286" dirty="0" smtClean="0">
                <a:solidFill>
                  <a:srgbClr val="000000"/>
                </a:solidFill>
                <a:latin typeface="Public Sans"/>
              </a:endParaRPr>
            </a:p>
            <a:p>
              <a:pPr algn="ctr">
                <a:lnSpc>
                  <a:spcPts val="4199"/>
                </a:lnSpc>
              </a:pPr>
              <a:r>
                <a:rPr lang="en-US" sz="3499" spc="-286" dirty="0" smtClean="0">
                  <a:solidFill>
                    <a:srgbClr val="000000"/>
                  </a:solidFill>
                  <a:latin typeface="Public Sans"/>
                </a:rPr>
                <a:t>In </a:t>
              </a:r>
              <a:r>
                <a:rPr lang="en-US" sz="3499" spc="-286" dirty="0" err="1" smtClean="0">
                  <a:solidFill>
                    <a:srgbClr val="000000"/>
                  </a:solidFill>
                  <a:latin typeface="Public Sans"/>
                </a:rPr>
                <a:t>Betrieben</a:t>
              </a:r>
              <a:r>
                <a:rPr lang="en-US" sz="3499" spc="-286" dirty="0" smtClean="0">
                  <a:solidFill>
                    <a:srgbClr val="000000"/>
                  </a:solidFill>
                  <a:latin typeface="Public Sans"/>
                </a:rPr>
                <a:t> </a:t>
              </a:r>
              <a:endParaRPr lang="en-US" sz="3499" spc="-286" dirty="0">
                <a:solidFill>
                  <a:srgbClr val="000000"/>
                </a:solidFill>
                <a:latin typeface="Public Sans"/>
              </a:endParaRPr>
            </a:p>
            <a:p>
              <a:pPr algn="ctr">
                <a:lnSpc>
                  <a:spcPts val="4199"/>
                </a:lnSpc>
              </a:pPr>
              <a:endParaRPr dirty="0"/>
            </a:p>
            <a:p>
              <a:pPr algn="ctr">
                <a:lnSpc>
                  <a:spcPts val="4199"/>
                </a:lnSpc>
              </a:pPr>
              <a:r>
                <a:rPr lang="en-US" sz="3499" spc="-286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499" spc="-286" dirty="0" err="1">
                  <a:solidFill>
                    <a:srgbClr val="000000"/>
                  </a:solidFill>
                  <a:latin typeface="Public Sans"/>
                </a:rPr>
                <a:t>Ziel</a:t>
              </a:r>
              <a:r>
                <a:rPr lang="en-US" sz="3499" spc="-286" dirty="0">
                  <a:solidFill>
                    <a:srgbClr val="000000"/>
                  </a:solidFill>
                  <a:latin typeface="Public Sans"/>
                </a:rPr>
                <a:t>: </a:t>
              </a:r>
              <a:r>
                <a:rPr lang="en-US" sz="3499" spc="-286" dirty="0" err="1">
                  <a:solidFill>
                    <a:srgbClr val="000000"/>
                  </a:solidFill>
                  <a:latin typeface="Public Sans"/>
                </a:rPr>
                <a:t>Arbeitsabläufe</a:t>
              </a:r>
              <a:r>
                <a:rPr lang="en-US" sz="3499" spc="-286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499" spc="-286" dirty="0" err="1">
                  <a:solidFill>
                    <a:srgbClr val="000000"/>
                  </a:solidFill>
                  <a:latin typeface="Public Sans"/>
                </a:rPr>
                <a:t>verbessern</a:t>
              </a:r>
              <a:r>
                <a:rPr lang="en-US" sz="3499" spc="-286" dirty="0">
                  <a:solidFill>
                    <a:srgbClr val="000000"/>
                  </a:solidFill>
                  <a:latin typeface="Public Sans"/>
                </a:rPr>
                <a:t>, </a:t>
              </a:r>
              <a:r>
                <a:rPr lang="en-US" sz="3499" spc="-286" dirty="0" err="1">
                  <a:solidFill>
                    <a:srgbClr val="000000"/>
                  </a:solidFill>
                  <a:latin typeface="Public Sans"/>
                </a:rPr>
                <a:t>Ideen</a:t>
              </a:r>
              <a:r>
                <a:rPr lang="en-US" sz="3499" spc="-286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499" spc="-286" dirty="0" err="1">
                  <a:solidFill>
                    <a:srgbClr val="000000"/>
                  </a:solidFill>
                  <a:latin typeface="Public Sans"/>
                </a:rPr>
                <a:t>entwickeln</a:t>
              </a:r>
              <a:endParaRPr lang="en-US" sz="3499" spc="-286" dirty="0">
                <a:solidFill>
                  <a:srgbClr val="000000"/>
                </a:solidFill>
                <a:latin typeface="Public Sans"/>
              </a:endParaRPr>
            </a:p>
            <a:p>
              <a:pPr algn="ctr">
                <a:lnSpc>
                  <a:spcPts val="4079"/>
                </a:lnSpc>
              </a:pPr>
              <a:endParaRPr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643055" y="3434689"/>
            <a:ext cx="4743587" cy="4162823"/>
            <a:chOff x="0" y="0"/>
            <a:chExt cx="1291464" cy="113334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91464" cy="1133348"/>
            </a:xfrm>
            <a:custGeom>
              <a:avLst/>
              <a:gdLst/>
              <a:ahLst/>
              <a:cxnLst/>
              <a:rect l="l" t="t" r="r" b="b"/>
              <a:pathLst>
                <a:path w="1291464" h="1133348">
                  <a:moveTo>
                    <a:pt x="29377" y="0"/>
                  </a:moveTo>
                  <a:lnTo>
                    <a:pt x="1262086" y="0"/>
                  </a:lnTo>
                  <a:cubicBezTo>
                    <a:pt x="1269878" y="0"/>
                    <a:pt x="1277350" y="3095"/>
                    <a:pt x="1282859" y="8604"/>
                  </a:cubicBezTo>
                  <a:cubicBezTo>
                    <a:pt x="1288369" y="14114"/>
                    <a:pt x="1291464" y="21586"/>
                    <a:pt x="1291464" y="29377"/>
                  </a:cubicBezTo>
                  <a:lnTo>
                    <a:pt x="1291464" y="1103971"/>
                  </a:lnTo>
                  <a:cubicBezTo>
                    <a:pt x="1291464" y="1120195"/>
                    <a:pt x="1278311" y="1133348"/>
                    <a:pt x="1262086" y="1133348"/>
                  </a:cubicBezTo>
                  <a:lnTo>
                    <a:pt x="29377" y="1133348"/>
                  </a:lnTo>
                  <a:cubicBezTo>
                    <a:pt x="21586" y="1133348"/>
                    <a:pt x="14114" y="1130253"/>
                    <a:pt x="8604" y="1124744"/>
                  </a:cubicBezTo>
                  <a:cubicBezTo>
                    <a:pt x="3095" y="1119234"/>
                    <a:pt x="0" y="1111762"/>
                    <a:pt x="0" y="1103971"/>
                  </a:cubicBezTo>
                  <a:lnTo>
                    <a:pt x="0" y="29377"/>
                  </a:lnTo>
                  <a:cubicBezTo>
                    <a:pt x="0" y="13153"/>
                    <a:pt x="13153" y="0"/>
                    <a:pt x="29377" y="0"/>
                  </a:cubicBezTo>
                  <a:close/>
                </a:path>
              </a:pathLst>
            </a:custGeom>
            <a:solidFill>
              <a:srgbClr val="AB9EE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76200"/>
              <a:ext cx="1287913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r>
                <a:rPr lang="en-US" sz="3499" spc="-286" dirty="0">
                  <a:solidFill>
                    <a:srgbClr val="000000"/>
                  </a:solidFill>
                  <a:latin typeface="Public Sans"/>
                </a:rPr>
                <a:t>In </a:t>
              </a:r>
              <a:r>
                <a:rPr lang="en-US" sz="3499" spc="-286" dirty="0" err="1">
                  <a:solidFill>
                    <a:srgbClr val="000000"/>
                  </a:solidFill>
                  <a:latin typeface="Public Sans"/>
                </a:rPr>
                <a:t>der</a:t>
              </a:r>
              <a:r>
                <a:rPr lang="en-US" sz="3499" spc="-286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499" spc="-286" dirty="0" err="1">
                  <a:solidFill>
                    <a:srgbClr val="000000"/>
                  </a:solidFill>
                  <a:latin typeface="Public Sans"/>
                </a:rPr>
                <a:t>Freizeit</a:t>
              </a:r>
              <a:r>
                <a:rPr lang="en-US" sz="3499" spc="-286" dirty="0">
                  <a:solidFill>
                    <a:srgbClr val="000000"/>
                  </a:solidFill>
                  <a:latin typeface="Public Sans"/>
                </a:rPr>
                <a:t>  </a:t>
              </a:r>
            </a:p>
            <a:p>
              <a:pPr algn="ctr">
                <a:lnSpc>
                  <a:spcPts val="3219"/>
                </a:lnSpc>
              </a:pPr>
              <a:endParaRPr dirty="0"/>
            </a:p>
            <a:p>
              <a:pPr algn="ctr">
                <a:lnSpc>
                  <a:spcPts val="3219"/>
                </a:lnSpc>
              </a:pPr>
              <a:r>
                <a:rPr lang="en-US" sz="3499" spc="-286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499" spc="-286" dirty="0" err="1">
                  <a:solidFill>
                    <a:srgbClr val="000000"/>
                  </a:solidFill>
                  <a:latin typeface="Public Sans"/>
                </a:rPr>
                <a:t>Zielvorstellungen</a:t>
              </a:r>
              <a:r>
                <a:rPr lang="en-US" sz="3499" spc="-286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499" spc="-286" dirty="0" err="1">
                  <a:solidFill>
                    <a:srgbClr val="000000"/>
                  </a:solidFill>
                  <a:latin typeface="Public Sans"/>
                </a:rPr>
                <a:t>entwickeln</a:t>
              </a:r>
              <a:r>
                <a:rPr lang="en-US" sz="3499" spc="-286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499" spc="-286" dirty="0" err="1">
                  <a:solidFill>
                    <a:srgbClr val="000000"/>
                  </a:solidFill>
                  <a:latin typeface="Public Sans"/>
                </a:rPr>
                <a:t>sich</a:t>
              </a:r>
              <a:r>
                <a:rPr lang="en-US" sz="3499" spc="-286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499" spc="-286" dirty="0" err="1">
                  <a:solidFill>
                    <a:srgbClr val="000000"/>
                  </a:solidFill>
                  <a:latin typeface="Public Sans"/>
                </a:rPr>
                <a:t>ggf</a:t>
              </a:r>
              <a:r>
                <a:rPr lang="en-US" sz="3499" spc="-286" dirty="0">
                  <a:solidFill>
                    <a:srgbClr val="000000"/>
                  </a:solidFill>
                  <a:latin typeface="Public Sans"/>
                </a:rPr>
                <a:t>. </a:t>
              </a:r>
              <a:r>
                <a:rPr lang="en-US" sz="3499" spc="-286" dirty="0" err="1">
                  <a:solidFill>
                    <a:srgbClr val="000000"/>
                  </a:solidFill>
                  <a:latin typeface="Public Sans"/>
                </a:rPr>
                <a:t>erst</a:t>
              </a:r>
              <a:r>
                <a:rPr lang="en-US" sz="3499" spc="-286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499" spc="-286" dirty="0" err="1">
                  <a:solidFill>
                    <a:srgbClr val="000000"/>
                  </a:solidFill>
                  <a:latin typeface="Public Sans"/>
                </a:rPr>
                <a:t>im</a:t>
              </a:r>
              <a:r>
                <a:rPr lang="en-US" sz="3499" spc="-286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499" spc="-286" dirty="0" err="1">
                  <a:solidFill>
                    <a:srgbClr val="000000"/>
                  </a:solidFill>
                  <a:latin typeface="Public Sans"/>
                </a:rPr>
                <a:t>Verlauf</a:t>
              </a:r>
              <a:r>
                <a:rPr lang="en-US" sz="3499" spc="-286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499" spc="-286" dirty="0" err="1">
                  <a:solidFill>
                    <a:srgbClr val="000000"/>
                  </a:solidFill>
                  <a:latin typeface="Public Sans"/>
                </a:rPr>
                <a:t>der</a:t>
              </a:r>
              <a:r>
                <a:rPr lang="en-US" sz="3499" spc="-286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499" spc="-286" dirty="0" err="1">
                  <a:solidFill>
                    <a:srgbClr val="000000"/>
                  </a:solidFill>
                  <a:latin typeface="Public Sans"/>
                </a:rPr>
                <a:t>Gruppenarbeit</a:t>
              </a:r>
              <a:endParaRPr lang="en-US" sz="3499" spc="-286" dirty="0">
                <a:solidFill>
                  <a:srgbClr val="000000"/>
                </a:solidFill>
                <a:latin typeface="Public Sans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-1723724" y="9124132"/>
            <a:ext cx="7315200" cy="896112"/>
          </a:xfrm>
          <a:custGeom>
            <a:avLst/>
            <a:gdLst/>
            <a:ahLst/>
            <a:cxnLst/>
            <a:rect l="l" t="t" r="r" b="b"/>
            <a:pathLst>
              <a:path w="7315200" h="896112">
                <a:moveTo>
                  <a:pt x="0" y="0"/>
                </a:moveTo>
                <a:lnTo>
                  <a:pt x="7315200" y="0"/>
                </a:lnTo>
                <a:lnTo>
                  <a:pt x="7315200" y="896112"/>
                </a:lnTo>
                <a:lnTo>
                  <a:pt x="0" y="89611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5228489" y="8857377"/>
            <a:ext cx="1964225" cy="1429623"/>
          </a:xfrm>
          <a:custGeom>
            <a:avLst/>
            <a:gdLst/>
            <a:ahLst/>
            <a:cxnLst/>
            <a:rect l="l" t="t" r="r" b="b"/>
            <a:pathLst>
              <a:path w="1964225" h="1429623">
                <a:moveTo>
                  <a:pt x="1964225" y="0"/>
                </a:moveTo>
                <a:lnTo>
                  <a:pt x="0" y="0"/>
                </a:lnTo>
                <a:lnTo>
                  <a:pt x="0" y="1429623"/>
                </a:lnTo>
                <a:lnTo>
                  <a:pt x="1964225" y="1429623"/>
                </a:lnTo>
                <a:lnTo>
                  <a:pt x="1964225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273152" y="731273"/>
            <a:ext cx="11741696" cy="1232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0"/>
              </a:lnSpc>
            </a:pPr>
            <a:r>
              <a:rPr lang="en-US" sz="9500" spc="-779">
                <a:solidFill>
                  <a:srgbClr val="272665"/>
                </a:solidFill>
                <a:latin typeface="Public Sans"/>
              </a:rPr>
              <a:t>Zielsetzungen &amp; Arten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615197" y="2040011"/>
            <a:ext cx="11057607" cy="531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4000" spc="-328">
                <a:solidFill>
                  <a:srgbClr val="FFFFFF"/>
                </a:solidFill>
                <a:latin typeface="Public Sans"/>
              </a:rPr>
              <a:t>der Gruppenarbeit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585752" y="9397730"/>
            <a:ext cx="206692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-246">
                <a:solidFill>
                  <a:srgbClr val="000000"/>
                </a:solidFill>
                <a:latin typeface="Public Sans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Office PowerPoint</Application>
  <PresentationFormat>Benutzerdefiniert</PresentationFormat>
  <Paragraphs>124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9" baseType="lpstr">
      <vt:lpstr>Arial</vt:lpstr>
      <vt:lpstr>Calibri</vt:lpstr>
      <vt:lpstr>Public Sans Bold</vt:lpstr>
      <vt:lpstr>Gilda Display</vt:lpstr>
      <vt:lpstr>Public Sans</vt:lpstr>
      <vt:lpstr>Canva Sans</vt:lpstr>
      <vt:lpstr>DM Serif Display</vt:lpstr>
      <vt:lpstr>Canva Sans Bold</vt:lpstr>
      <vt:lpstr>Arimo Bold</vt:lpstr>
      <vt:lpstr>Arimo</vt:lpstr>
      <vt:lpstr>Office Theme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Arbeiten-in-Gruppen</dc:title>
  <cp:lastModifiedBy>Helge</cp:lastModifiedBy>
  <cp:revision>2</cp:revision>
  <dcterms:created xsi:type="dcterms:W3CDTF">2006-08-16T00:00:00Z</dcterms:created>
  <dcterms:modified xsi:type="dcterms:W3CDTF">2023-10-10T20:30:37Z</dcterms:modified>
  <dc:identifier>DAFwyHBef0U</dc:identifier>
</cp:coreProperties>
</file>